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25"/>
  </p:notesMasterIdLst>
  <p:sldIdLst>
    <p:sldId id="257" r:id="rId5"/>
    <p:sldId id="329" r:id="rId6"/>
    <p:sldId id="261" r:id="rId7"/>
    <p:sldId id="331" r:id="rId8"/>
    <p:sldId id="333" r:id="rId9"/>
    <p:sldId id="437" r:id="rId10"/>
    <p:sldId id="352" r:id="rId11"/>
    <p:sldId id="438" r:id="rId12"/>
    <p:sldId id="336" r:id="rId13"/>
    <p:sldId id="439" r:id="rId14"/>
    <p:sldId id="440" r:id="rId15"/>
    <p:sldId id="441" r:id="rId16"/>
    <p:sldId id="443" r:id="rId17"/>
    <p:sldId id="444" r:id="rId18"/>
    <p:sldId id="447" r:id="rId19"/>
    <p:sldId id="446" r:id="rId20"/>
    <p:sldId id="448" r:id="rId21"/>
    <p:sldId id="449" r:id="rId22"/>
    <p:sldId id="450" r:id="rId23"/>
    <p:sldId id="436" r:id="rId24"/>
  </p:sldIdLst>
  <p:sldSz cx="12192000" cy="6858000"/>
  <p:notesSz cx="6858000" cy="9144000"/>
  <p:custDataLst>
    <p:tags r:id="rId26"/>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hian Bosanko" initials="RB" lastIdx="0" clrIdx="0">
    <p:extLst>
      <p:ext uri="{19B8F6BF-5375-455C-9EA6-DF929625EA0E}">
        <p15:presenceInfo xmlns:p15="http://schemas.microsoft.com/office/powerpoint/2012/main" userId="6f8220781ed0817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29669B-AA5F-4AB2-9FEA-EC4297119ED6}" v="3" dt="2021-07-06T15:50:28.8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5512" autoAdjust="0"/>
  </p:normalViewPr>
  <p:slideViewPr>
    <p:cSldViewPr snapToGrid="0" snapToObjects="1">
      <p:cViewPr varScale="1">
        <p:scale>
          <a:sx n="54" d="100"/>
          <a:sy n="54" d="100"/>
        </p:scale>
        <p:origin x="1040"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F229669B-AA5F-4AB2-9FEA-EC4297119ED6}"/>
    <pc:docChg chg="custSel modSld">
      <pc:chgData name="Wyman, Hilary" userId="f3bca22b-3a42-4d89-8a24-ce254d13f28a" providerId="ADAL" clId="{F229669B-AA5F-4AB2-9FEA-EC4297119ED6}" dt="2021-07-06T15:50:57.403" v="45" actId="478"/>
      <pc:docMkLst>
        <pc:docMk/>
      </pc:docMkLst>
      <pc:sldChg chg="modSp mod">
        <pc:chgData name="Wyman, Hilary" userId="f3bca22b-3a42-4d89-8a24-ce254d13f28a" providerId="ADAL" clId="{F229669B-AA5F-4AB2-9FEA-EC4297119ED6}" dt="2021-07-06T15:46:04.592" v="16" actId="1036"/>
        <pc:sldMkLst>
          <pc:docMk/>
          <pc:sldMk cId="1589661922" sldId="257"/>
        </pc:sldMkLst>
        <pc:spChg chg="mod">
          <ac:chgData name="Wyman, Hilary" userId="f3bca22b-3a42-4d89-8a24-ce254d13f28a" providerId="ADAL" clId="{F229669B-AA5F-4AB2-9FEA-EC4297119ED6}" dt="2021-07-06T15:46:04.592" v="16" actId="1036"/>
          <ac:spMkLst>
            <pc:docMk/>
            <pc:sldMk cId="1589661922" sldId="257"/>
            <ac:spMk id="2" creationId="{64E33059-A39D-7C41-B89E-02827D908B22}"/>
          </ac:spMkLst>
        </pc:spChg>
        <pc:spChg chg="mod">
          <ac:chgData name="Wyman, Hilary" userId="f3bca22b-3a42-4d89-8a24-ce254d13f28a" providerId="ADAL" clId="{F229669B-AA5F-4AB2-9FEA-EC4297119ED6}" dt="2021-07-06T15:46:04.592" v="16" actId="1036"/>
          <ac:spMkLst>
            <pc:docMk/>
            <pc:sldMk cId="1589661922" sldId="257"/>
            <ac:spMk id="3" creationId="{3ED5C803-5E01-E242-8FF1-96353FBD6B7F}"/>
          </ac:spMkLst>
        </pc:spChg>
        <pc:spChg chg="mod">
          <ac:chgData name="Wyman, Hilary" userId="f3bca22b-3a42-4d89-8a24-ce254d13f28a" providerId="ADAL" clId="{F229669B-AA5F-4AB2-9FEA-EC4297119ED6}" dt="2021-07-06T15:46:04.592" v="16" actId="1036"/>
          <ac:spMkLst>
            <pc:docMk/>
            <pc:sldMk cId="1589661922" sldId="257"/>
            <ac:spMk id="4" creationId="{CCEAB97B-D907-49D2-AC00-E9B97A0BDA54}"/>
          </ac:spMkLst>
        </pc:spChg>
      </pc:sldChg>
      <pc:sldChg chg="addSp delSp modSp mod">
        <pc:chgData name="Wyman, Hilary" userId="f3bca22b-3a42-4d89-8a24-ce254d13f28a" providerId="ADAL" clId="{F229669B-AA5F-4AB2-9FEA-EC4297119ED6}" dt="2021-07-06T15:50:57.403" v="45" actId="478"/>
        <pc:sldMkLst>
          <pc:docMk/>
          <pc:sldMk cId="2802348849" sldId="336"/>
        </pc:sldMkLst>
        <pc:spChg chg="add del mod">
          <ac:chgData name="Wyman, Hilary" userId="f3bca22b-3a42-4d89-8a24-ce254d13f28a" providerId="ADAL" clId="{F229669B-AA5F-4AB2-9FEA-EC4297119ED6}" dt="2021-07-06T15:50:57.403" v="45" actId="478"/>
          <ac:spMkLst>
            <pc:docMk/>
            <pc:sldMk cId="2802348849" sldId="336"/>
            <ac:spMk id="2" creationId="{61A2D88D-7CCA-4EFF-89FE-BB9435244BD0}"/>
          </ac:spMkLst>
        </pc:spChg>
        <pc:picChg chg="mod">
          <ac:chgData name="Wyman, Hilary" userId="f3bca22b-3a42-4d89-8a24-ce254d13f28a" providerId="ADAL" clId="{F229669B-AA5F-4AB2-9FEA-EC4297119ED6}" dt="2021-07-06T15:50:28.846" v="38" actId="14100"/>
          <ac:picMkLst>
            <pc:docMk/>
            <pc:sldMk cId="2802348849" sldId="336"/>
            <ac:picMk id="1026" creationId="{AB3227E1-8684-43DF-9B0D-844292FB942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0EF29F03-7079-4C3E-A0D6-621F4D32D699}"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FB33E2E7-5608-475C-A77F-8F0626ED50A8}" type="slidenum">
              <a:rPr lang="en-US" smtClean="0"/>
              <a:t>10</a:t>
            </a:fld>
            <a:endParaRPr lang="en-US"/>
          </a:p>
        </p:txBody>
      </p:sp>
    </p:spTree>
    <p:extLst>
      <p:ext uri="{BB962C8B-B14F-4D97-AF65-F5344CB8AC3E}">
        <p14:creationId xmlns:p14="http://schemas.microsoft.com/office/powerpoint/2010/main" val="1118199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F02B2850-6974-4F0F-9D7E-F14799786264}" type="slidenum">
              <a:rPr lang="en-US" smtClean="0"/>
              <a:t>11</a:t>
            </a:fld>
            <a:endParaRPr lang="en-US"/>
          </a:p>
        </p:txBody>
      </p:sp>
    </p:spTree>
    <p:extLst>
      <p:ext uri="{BB962C8B-B14F-4D97-AF65-F5344CB8AC3E}">
        <p14:creationId xmlns:p14="http://schemas.microsoft.com/office/powerpoint/2010/main" val="809504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B59763B4-59EE-4AEB-BCB7-FC1EE2CBBA34}" type="slidenum">
              <a:rPr lang="en-US" smtClean="0"/>
              <a:t>12</a:t>
            </a:fld>
            <a:endParaRPr lang="en-US"/>
          </a:p>
        </p:txBody>
      </p:sp>
    </p:spTree>
    <p:extLst>
      <p:ext uri="{BB962C8B-B14F-4D97-AF65-F5344CB8AC3E}">
        <p14:creationId xmlns:p14="http://schemas.microsoft.com/office/powerpoint/2010/main" val="1342109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D7F3F3B9-5016-4EAA-AB47-01812C9CF68C}" type="slidenum">
              <a:rPr lang="en-US" smtClean="0"/>
              <a:t>13</a:t>
            </a:fld>
            <a:endParaRPr lang="en-US"/>
          </a:p>
        </p:txBody>
      </p:sp>
    </p:spTree>
    <p:extLst>
      <p:ext uri="{BB962C8B-B14F-4D97-AF65-F5344CB8AC3E}">
        <p14:creationId xmlns:p14="http://schemas.microsoft.com/office/powerpoint/2010/main" val="483525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C500FFBD-586E-42B0-B1B8-F883D091AC41}" type="slidenum">
              <a:rPr lang="en-US" smtClean="0"/>
              <a:t>14</a:t>
            </a:fld>
            <a:endParaRPr lang="en-US"/>
          </a:p>
        </p:txBody>
      </p:sp>
    </p:spTree>
    <p:extLst>
      <p:ext uri="{BB962C8B-B14F-4D97-AF65-F5344CB8AC3E}">
        <p14:creationId xmlns:p14="http://schemas.microsoft.com/office/powerpoint/2010/main" val="933031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AB043D01-C2FD-45A6-B96D-BB1C5C158C2E}" type="slidenum">
              <a:rPr lang="en-US" smtClean="0"/>
              <a:t>15</a:t>
            </a:fld>
            <a:endParaRPr lang="en-US"/>
          </a:p>
        </p:txBody>
      </p:sp>
    </p:spTree>
    <p:extLst>
      <p:ext uri="{BB962C8B-B14F-4D97-AF65-F5344CB8AC3E}">
        <p14:creationId xmlns:p14="http://schemas.microsoft.com/office/powerpoint/2010/main" val="1966317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30668FD3-8F91-4E2E-A78D-CC1FEDBE87C1}" type="slidenum">
              <a:rPr lang="en-US" smtClean="0"/>
              <a:t>16</a:t>
            </a:fld>
            <a:endParaRPr lang="en-US"/>
          </a:p>
        </p:txBody>
      </p:sp>
    </p:spTree>
    <p:extLst>
      <p:ext uri="{BB962C8B-B14F-4D97-AF65-F5344CB8AC3E}">
        <p14:creationId xmlns:p14="http://schemas.microsoft.com/office/powerpoint/2010/main" val="3756365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78240B37-BDC6-4D3A-AC0D-1A275CD77EDD}" type="slidenum">
              <a:rPr lang="en-US" smtClean="0"/>
              <a:t>17</a:t>
            </a:fld>
            <a:endParaRPr lang="en-US"/>
          </a:p>
        </p:txBody>
      </p:sp>
    </p:spTree>
    <p:extLst>
      <p:ext uri="{BB962C8B-B14F-4D97-AF65-F5344CB8AC3E}">
        <p14:creationId xmlns:p14="http://schemas.microsoft.com/office/powerpoint/2010/main" val="2773558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46550BCB-D7EE-4975-9437-3B0035FCF7E4}" type="slidenum">
              <a:rPr lang="en-US" smtClean="0"/>
              <a:t>18</a:t>
            </a:fld>
            <a:endParaRPr lang="en-US"/>
          </a:p>
        </p:txBody>
      </p:sp>
    </p:spTree>
    <p:extLst>
      <p:ext uri="{BB962C8B-B14F-4D97-AF65-F5344CB8AC3E}">
        <p14:creationId xmlns:p14="http://schemas.microsoft.com/office/powerpoint/2010/main" val="3922564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5E4FA750-240E-4511-AF29-3A2B6869A38F}" type="slidenum">
              <a:rPr lang="en-US" smtClean="0"/>
              <a:t>19</a:t>
            </a:fld>
            <a:endParaRPr lang="en-US"/>
          </a:p>
        </p:txBody>
      </p:sp>
    </p:spTree>
    <p:extLst>
      <p:ext uri="{BB962C8B-B14F-4D97-AF65-F5344CB8AC3E}">
        <p14:creationId xmlns:p14="http://schemas.microsoft.com/office/powerpoint/2010/main" val="2826126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2CE9E436-D6EB-4FF7-B87F-EEACD7E510CB}"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AB652C4F-213A-4E84-9FD2-6D3A33648A27}" type="slidenum">
              <a:rPr lang="en-US" smtClean="0"/>
              <a:t>20</a:t>
            </a:fld>
            <a:endParaRPr lang="en-US"/>
          </a:p>
        </p:txBody>
      </p:sp>
    </p:spTree>
    <p:extLst>
      <p:ext uri="{BB962C8B-B14F-4D97-AF65-F5344CB8AC3E}">
        <p14:creationId xmlns:p14="http://schemas.microsoft.com/office/powerpoint/2010/main" val="290445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F9491C4D-F020-4B05-B2DC-19C94C79953B}" type="slidenum">
              <a:rPr lang="en-US" smtClean="0"/>
              <a:t>3</a:t>
            </a:fld>
            <a:endParaRPr lang="en-US"/>
          </a:p>
        </p:txBody>
      </p:sp>
    </p:spTree>
    <p:extLst>
      <p:ext uri="{BB962C8B-B14F-4D97-AF65-F5344CB8AC3E}">
        <p14:creationId xmlns:p14="http://schemas.microsoft.com/office/powerpoint/2010/main" val="3128155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05E1A9C6-1451-4823-B50D-A57C73E3C3C9}" type="slidenum">
              <a:rPr lang="en-US" smtClean="0"/>
              <a:t>4</a:t>
            </a:fld>
            <a:endParaRPr lang="en-US"/>
          </a:p>
        </p:txBody>
      </p:sp>
    </p:spTree>
    <p:extLst>
      <p:ext uri="{BB962C8B-B14F-4D97-AF65-F5344CB8AC3E}">
        <p14:creationId xmlns:p14="http://schemas.microsoft.com/office/powerpoint/2010/main" val="1859517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ECD49470-99FD-44A1-A6D2-090F839687FB}" type="slidenum">
              <a:rPr lang="en-US" smtClean="0"/>
              <a:t>5</a:t>
            </a:fld>
            <a:endParaRPr lang="en-US"/>
          </a:p>
        </p:txBody>
      </p:sp>
    </p:spTree>
    <p:extLst>
      <p:ext uri="{BB962C8B-B14F-4D97-AF65-F5344CB8AC3E}">
        <p14:creationId xmlns:p14="http://schemas.microsoft.com/office/powerpoint/2010/main" val="2301163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22C32D9E-DAB2-468D-9492-D4E9DCB0119D}" type="slidenum">
              <a:rPr lang="en-US" smtClean="0"/>
              <a:t>6</a:t>
            </a:fld>
            <a:endParaRPr lang="en-US"/>
          </a:p>
        </p:txBody>
      </p:sp>
    </p:spTree>
    <p:extLst>
      <p:ext uri="{BB962C8B-B14F-4D97-AF65-F5344CB8AC3E}">
        <p14:creationId xmlns:p14="http://schemas.microsoft.com/office/powerpoint/2010/main" val="94263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3B979BC0-9ABB-46D9-8069-8A02E4DBA31B}" type="slidenum">
              <a:rPr lang="en-US" smtClean="0"/>
              <a:t>7</a:t>
            </a:fld>
            <a:endParaRPr lang="en-US"/>
          </a:p>
        </p:txBody>
      </p:sp>
    </p:spTree>
    <p:extLst>
      <p:ext uri="{BB962C8B-B14F-4D97-AF65-F5344CB8AC3E}">
        <p14:creationId xmlns:p14="http://schemas.microsoft.com/office/powerpoint/2010/main" val="43761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0E6B310C-6C77-4628-979C-44C057589670}" type="slidenum">
              <a:rPr lang="en-US" smtClean="0"/>
              <a:t>8</a:t>
            </a:fld>
            <a:endParaRPr lang="en-US"/>
          </a:p>
        </p:txBody>
      </p:sp>
    </p:spTree>
    <p:extLst>
      <p:ext uri="{BB962C8B-B14F-4D97-AF65-F5344CB8AC3E}">
        <p14:creationId xmlns:p14="http://schemas.microsoft.com/office/powerpoint/2010/main" val="2191410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b="0" i="0"/>
            </a:pPr>
            <a:fld id="{E96A3898-566F-4070-BA54-83F103AB08B6}" type="slidenum">
              <a:rPr lang="en-US" smtClean="0"/>
              <a:t>9</a:t>
            </a:fld>
            <a:endParaRPr lang="en-US"/>
          </a:p>
        </p:txBody>
      </p:sp>
    </p:spTree>
    <p:extLst>
      <p:ext uri="{BB962C8B-B14F-4D97-AF65-F5344CB8AC3E}">
        <p14:creationId xmlns:p14="http://schemas.microsoft.com/office/powerpoint/2010/main" val="6009795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nvPicPr>
        <p:blipFill>
          <a:blip r:embed="rId21">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7/6/2021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a:blip r:embed="rId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a:blip r:embed="rId34">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ransition/>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mind.org.uk/information-support/yourstories/" TargetMode="External"/><Relationship Id="rId2" Type="http://schemas.openxmlformats.org/officeDocument/2006/relationships/notesSlide" Target="../notesSlides/notesSlide2.xml"/><Relationship Id="rId1" Type="http://schemas.openxmlformats.org/officeDocument/2006/relationships/slideLayout" Target="../slideLayouts/slideLayout32.xml"/><Relationship Id="rId4" Type="http://schemas.openxmlformats.org/officeDocument/2006/relationships/hyperlink" Target="https://www.butterflyscheme.org.uk/stories/"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670383"/>
            <a:ext cx="6264385" cy="1287224"/>
          </a:xfrm>
        </p:spPr>
        <p:txBody>
          <a:bodyPr>
            <a:normAutofit fontScale="90000"/>
          </a:bodyPr>
          <a:lstStyle/>
          <a:p>
            <a:pPr>
              <a:defRPr b="0" i="0"/>
            </a:pPr>
            <a:r>
              <a:rPr lang="1106" dirty="0"/>
              <a:t>TAG Iechyd a Gofal Cymdeithasol, a Gofal Plant</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318239"/>
            <a:ext cx="6264385" cy="1119508"/>
          </a:xfrm>
        </p:spPr>
        <p:txBody>
          <a:bodyPr>
            <a:noAutofit/>
          </a:bodyPr>
          <a:lstStyle/>
          <a:p>
            <a:pPr>
              <a:defRPr b="0" i="0"/>
            </a:pPr>
            <a:r>
              <a:rPr lang="1106" sz="2800" dirty="0">
                <a:latin typeface="+mj-lt"/>
                <a:cs typeface="Calibri"/>
              </a:rPr>
              <a:t>Uned 5:</a:t>
            </a:r>
          </a:p>
          <a:p>
            <a:pPr>
              <a:defRPr b="0" i="0"/>
            </a:pPr>
            <a:r>
              <a:rPr lang="1106" sz="2800" dirty="0">
                <a:latin typeface="+mj-lt"/>
                <a:cs typeface="Calibri"/>
              </a:rPr>
              <a:t>Safbwyntiau damcaniaethol ar ymddygiad oedolion</a:t>
            </a:r>
            <a:endParaRPr lang="en-GB" sz="2800" dirty="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3144" y="4322613"/>
            <a:ext cx="5767076" cy="1006846"/>
          </a:xfrm>
          <a:prstGeom prst="rect">
            <a:avLst/>
          </a:prstGeom>
          <a:noFill/>
        </p:spPr>
        <p:txBody>
          <a:bodyPr wrap="square" rtlCol="0">
            <a:spAutoFit/>
          </a:bodyPr>
          <a:lstStyle/>
          <a:p>
            <a:pPr marL="1163638" indent="-1163638">
              <a:defRPr b="0" i="0"/>
            </a:pPr>
            <a:r>
              <a:rPr lang="1106" sz="2000" dirty="0">
                <a:solidFill>
                  <a:schemeClr val="bg1"/>
                </a:solidFill>
              </a:rPr>
              <a:t>2.5.2  (b)	Dulliau allweddol mewn ymarfer sy'n ymwneud â datblygiad ac ymddygiad oedolion</a:t>
            </a:r>
          </a:p>
        </p:txBody>
      </p:sp>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Therapi cyffuriau</a:t>
            </a:r>
          </a:p>
        </p:txBody>
      </p:sp>
      <p:sp>
        <p:nvSpPr>
          <p:cNvPr id="7" name="TextBox 6">
            <a:extLst>
              <a:ext uri="{FF2B5EF4-FFF2-40B4-BE49-F238E27FC236}">
                <a16:creationId xmlns:a16="http://schemas.microsoft.com/office/drawing/2014/main" id="{479C65D6-6CB5-4216-9E13-35B30DA53E28}"/>
              </a:ext>
            </a:extLst>
          </p:cNvPr>
          <p:cNvSpPr txBox="1"/>
          <p:nvPr/>
        </p:nvSpPr>
        <p:spPr>
          <a:xfrm>
            <a:off x="344384" y="3153873"/>
            <a:ext cx="4457700" cy="3562099"/>
          </a:xfrm>
          <a:prstGeom prst="rect">
            <a:avLst/>
          </a:prstGeom>
          <a:noFill/>
        </p:spPr>
        <p:txBody>
          <a:bodyPr wrap="square">
            <a:spAutoFit/>
          </a:bodyPr>
          <a:lstStyle/>
          <a:p>
            <a:pPr fontAlgn="base">
              <a:lnSpc>
                <a:spcPts val="2100"/>
              </a:lnSpc>
              <a:defRPr b="0" i="0"/>
            </a:pPr>
            <a:r>
              <a:rPr lang="1106" sz="1800" dirty="0">
                <a:solidFill>
                  <a:schemeClr val="accent1">
                    <a:lumMod val="75000"/>
                  </a:schemeClr>
                </a:solidFill>
                <a:effectLst/>
                <a:ea typeface="Times New Roman" panose="02020603050405020304" pitchFamily="18" charset="0"/>
              </a:rPr>
              <a:t>Mae therapi cyffuriau yn seiliedig ar y dull biolegol bod ffactorau biolegol neu gorfforol yn dylanwadu'n gryf ar ymddygiad ac iechyd meddwl.</a:t>
            </a:r>
          </a:p>
          <a:p>
            <a:pPr fontAlgn="base">
              <a:lnSpc>
                <a:spcPts val="2100"/>
              </a:lnSpc>
            </a:pPr>
            <a:endParaRPr lang="en-GB" sz="1800" dirty="0">
              <a:solidFill>
                <a:schemeClr val="accent1">
                  <a:lumMod val="75000"/>
                </a:schemeClr>
              </a:solidFill>
              <a:effectLst/>
              <a:ea typeface="Times New Roman" panose="02020603050405020304" pitchFamily="18" charset="0"/>
            </a:endParaRPr>
          </a:p>
          <a:p>
            <a:pPr fontAlgn="base">
              <a:lnSpc>
                <a:spcPts val="2100"/>
              </a:lnSpc>
              <a:defRPr b="0" i="0"/>
            </a:pPr>
            <a:r>
              <a:rPr lang="1106" dirty="0">
                <a:solidFill>
                  <a:schemeClr val="accent1">
                    <a:lumMod val="75000"/>
                  </a:schemeClr>
                </a:solidFill>
                <a:ea typeface="Times New Roman" panose="02020603050405020304" pitchFamily="18" charset="0"/>
              </a:rPr>
              <a:t>Nod meddyginiaeth yw newid adeiledd yr ymennydd, neu sut mae'n gweithredu er mwyn lliniaru symptomau.</a:t>
            </a:r>
          </a:p>
          <a:p>
            <a:pPr fontAlgn="base">
              <a:lnSpc>
                <a:spcPts val="2100"/>
              </a:lnSpc>
            </a:pPr>
            <a:endParaRPr lang="en-GB" dirty="0">
              <a:solidFill>
                <a:schemeClr val="accent1">
                  <a:lumMod val="75000"/>
                </a:schemeClr>
              </a:solidFill>
              <a:ea typeface="Times New Roman" panose="02020603050405020304" pitchFamily="18" charset="0"/>
            </a:endParaRPr>
          </a:p>
          <a:p>
            <a:pPr fontAlgn="base">
              <a:lnSpc>
                <a:spcPts val="2100"/>
              </a:lnSpc>
              <a:defRPr b="0" i="0"/>
            </a:pPr>
            <a:r>
              <a:rPr lang="1106" sz="1800" dirty="0">
                <a:solidFill>
                  <a:schemeClr val="accent1">
                    <a:lumMod val="75000"/>
                  </a:schemeClr>
                </a:solidFill>
                <a:effectLst/>
                <a:ea typeface="Times New Roman" panose="02020603050405020304" pitchFamily="18" charset="0"/>
              </a:rPr>
              <a:t>Gellir defnyddio therapi cyffuriau ochr yn ochr â therapïau ymddygiadol a gwybyddol yn aml i helpu unigolion i reoli symptomau.</a:t>
            </a:r>
          </a:p>
        </p:txBody>
      </p:sp>
      <p:sp>
        <p:nvSpPr>
          <p:cNvPr id="11" name="TextBox 10">
            <a:extLst>
              <a:ext uri="{FF2B5EF4-FFF2-40B4-BE49-F238E27FC236}">
                <a16:creationId xmlns:a16="http://schemas.microsoft.com/office/drawing/2014/main" id="{AC4F239C-D31C-4FC0-A4B0-FA8B3386D0E8}"/>
              </a:ext>
            </a:extLst>
          </p:cNvPr>
          <p:cNvSpPr txBox="1"/>
          <p:nvPr/>
        </p:nvSpPr>
        <p:spPr>
          <a:xfrm>
            <a:off x="4923651" y="1234423"/>
            <a:ext cx="7032218" cy="5858013"/>
          </a:xfrm>
          <a:prstGeom prst="rect">
            <a:avLst/>
          </a:prstGeom>
          <a:noFill/>
        </p:spPr>
        <p:txBody>
          <a:bodyPr wrap="square">
            <a:spAutoFit/>
          </a:bodyPr>
          <a:lstStyle/>
          <a:p>
            <a:pPr>
              <a:defRPr b="0" i="0"/>
            </a:pPr>
            <a:r>
              <a:rPr lang="1106" sz="1750" b="1" dirty="0">
                <a:solidFill>
                  <a:schemeClr val="accent1">
                    <a:lumMod val="75000"/>
                  </a:schemeClr>
                </a:solidFill>
                <a:effectLst/>
                <a:ea typeface="Calibri" panose="020F0502020204030204" pitchFamily="34" charset="0"/>
                <a:cs typeface="Times New Roman" panose="02020603050405020304" pitchFamily="18" charset="0"/>
              </a:rPr>
              <a:t>Gwrthiselyddion</a:t>
            </a:r>
          </a:p>
          <a:p>
            <a:pPr marL="285750" indent="-285750">
              <a:buFont typeface="Arial" panose="020B0604020202020204" pitchFamily="34" charset="0"/>
              <a:buChar char="•"/>
              <a:defRPr b="0" i="0"/>
            </a:pPr>
            <a:r>
              <a:rPr lang="1106" sz="1750" dirty="0">
                <a:solidFill>
                  <a:schemeClr val="accent1">
                    <a:lumMod val="75000"/>
                  </a:schemeClr>
                </a:solidFill>
                <a:effectLst/>
                <a:ea typeface="Calibri" panose="020F0502020204030204" pitchFamily="34" charset="0"/>
                <a:cs typeface="Times New Roman" panose="02020603050405020304" pitchFamily="18" charset="0"/>
              </a:rPr>
              <a:t>Yn cael eu defnyddio i drin iselder.</a:t>
            </a:r>
          </a:p>
          <a:p>
            <a:pPr marL="285750" indent="-285750">
              <a:buFont typeface="Arial" panose="020B0604020202020204" pitchFamily="34" charset="0"/>
              <a:buChar char="•"/>
              <a:defRPr b="0" i="0"/>
            </a:pPr>
            <a:r>
              <a:rPr lang="1106" sz="1750" dirty="0">
                <a:solidFill>
                  <a:schemeClr val="accent1">
                    <a:lumMod val="75000"/>
                  </a:schemeClr>
                </a:solidFill>
                <a:effectLst/>
                <a:ea typeface="Calibri" panose="020F0502020204030204" pitchFamily="34" charset="0"/>
                <a:cs typeface="Times New Roman" panose="02020603050405020304" pitchFamily="18" charset="0"/>
              </a:rPr>
              <a:t>Maen nhw'n gweithio drwy godi lefel niwrodrawsyryddion 'teimlo'n dda' (serotonin, dopamin, noradrenalin) yn yr ymennydd.</a:t>
            </a:r>
          </a:p>
          <a:p>
            <a:pPr marL="285750" indent="-285750">
              <a:buFont typeface="Arial" panose="020B0604020202020204" pitchFamily="34" charset="0"/>
              <a:buChar char="•"/>
              <a:defRPr b="0" i="0"/>
            </a:pPr>
            <a:r>
              <a:rPr lang="1106" sz="1750" dirty="0">
                <a:solidFill>
                  <a:schemeClr val="accent1">
                    <a:lumMod val="75000"/>
                  </a:schemeClr>
                </a:solidFill>
                <a:ea typeface="Calibri" panose="020F0502020204030204" pitchFamily="34" charset="0"/>
                <a:cs typeface="Times New Roman" panose="02020603050405020304" pitchFamily="18" charset="0"/>
              </a:rPr>
              <a:t>Gwella hwyliau a'r ymdeimlad o lesiant, codi cymhelliant ac optimistiaeth, codi lefelau egni a gwella patrymau cysgu.</a:t>
            </a:r>
          </a:p>
          <a:p>
            <a:pPr marL="285750" indent="-285750">
              <a:buFont typeface="Arial" panose="020B0604020202020204" pitchFamily="34" charset="0"/>
              <a:buChar char="•"/>
              <a:defRPr b="0" i="0"/>
            </a:pPr>
            <a:r>
              <a:rPr lang="1106" sz="1750" dirty="0">
                <a:solidFill>
                  <a:schemeClr val="accent1">
                    <a:lumMod val="75000"/>
                  </a:schemeClr>
                </a:solidFill>
                <a:ea typeface="Calibri" panose="020F0502020204030204" pitchFamily="34" charset="0"/>
                <a:cs typeface="Times New Roman" panose="02020603050405020304" pitchFamily="18" charset="0"/>
              </a:rPr>
              <a:t>Mae sgil effeithiau posibl yn cynnwys: magu pwysau, teimlo'n gysglyd, colli libido, amharu ar gwsg, ceg sych, cyfog, cur pen.</a:t>
            </a:r>
          </a:p>
          <a:p>
            <a:endParaRPr lang="en-GB" sz="1750" dirty="0">
              <a:solidFill>
                <a:schemeClr val="accent1">
                  <a:lumMod val="75000"/>
                </a:schemeClr>
              </a:solidFill>
              <a:effectLst/>
              <a:ea typeface="Calibri" panose="020F0502020204030204" pitchFamily="34" charset="0"/>
              <a:cs typeface="Times New Roman" panose="02020603050405020304" pitchFamily="18" charset="0"/>
            </a:endParaRPr>
          </a:p>
          <a:p>
            <a:pPr>
              <a:defRPr b="0" i="0"/>
            </a:pPr>
            <a:r>
              <a:rPr lang="1106" sz="1750" b="1" dirty="0">
                <a:solidFill>
                  <a:schemeClr val="accent1">
                    <a:lumMod val="75000"/>
                  </a:schemeClr>
                </a:solidFill>
                <a:ea typeface="Calibri" panose="020F0502020204030204" pitchFamily="34" charset="0"/>
                <a:cs typeface="Times New Roman" panose="02020603050405020304" pitchFamily="18" charset="0"/>
              </a:rPr>
              <a:t>Cyffuriau lleihau gorbryder (tawelyddion)</a:t>
            </a:r>
          </a:p>
          <a:p>
            <a:pPr marL="285750" indent="-285750">
              <a:buFont typeface="Arial" panose="020B0604020202020204" pitchFamily="34" charset="0"/>
              <a:buChar char="•"/>
              <a:defRPr b="0" i="0"/>
            </a:pPr>
            <a:r>
              <a:rPr lang="1106" sz="1750" dirty="0">
                <a:solidFill>
                  <a:schemeClr val="accent1">
                    <a:lumMod val="75000"/>
                  </a:schemeClr>
                </a:solidFill>
                <a:ea typeface="Calibri" panose="020F0502020204030204" pitchFamily="34" charset="0"/>
                <a:cs typeface="Times New Roman" panose="02020603050405020304" pitchFamily="18" charset="0"/>
              </a:rPr>
              <a:t>Yn cael eu defnyddio i drin gorbryder, anhwylder panig, anhwylder gorbryder cymdeithasol, PTSD, OCD a ffobiâu.</a:t>
            </a:r>
          </a:p>
          <a:p>
            <a:pPr marL="285750" indent="-285750">
              <a:buFont typeface="Arial" panose="020B0604020202020204" pitchFamily="34" charset="0"/>
              <a:buChar char="•"/>
              <a:defRPr b="0" i="0"/>
            </a:pPr>
            <a:r>
              <a:rPr lang="1106" sz="1750" dirty="0">
                <a:solidFill>
                  <a:schemeClr val="accent1">
                    <a:lumMod val="75000"/>
                  </a:schemeClr>
                </a:solidFill>
                <a:ea typeface="Calibri" panose="020F0502020204030204" pitchFamily="34" charset="0"/>
                <a:cs typeface="Times New Roman" panose="02020603050405020304" pitchFamily="18" charset="0"/>
              </a:rPr>
              <a:t>Maen nhw'n amrywio o ran sut maen nhw'n gweithredu: mae rhai yn addasu niwrodrawsyryddion, mae eraill yn mynd i'r afael â symptomau corfforol (beta-atalyddion).</a:t>
            </a:r>
          </a:p>
          <a:p>
            <a:pPr marL="285750" indent="-285750">
              <a:buFont typeface="Arial" panose="020B0604020202020204" pitchFamily="34" charset="0"/>
              <a:buChar char="•"/>
              <a:defRPr b="0" i="0"/>
            </a:pPr>
            <a:r>
              <a:rPr lang="1106" sz="1750" dirty="0">
                <a:solidFill>
                  <a:schemeClr val="accent1">
                    <a:lumMod val="75000"/>
                  </a:schemeClr>
                </a:solidFill>
                <a:ea typeface="Calibri" panose="020F0502020204030204" pitchFamily="34" charset="0"/>
                <a:cs typeface="Times New Roman" panose="02020603050405020304" pitchFamily="18" charset="0"/>
              </a:rPr>
              <a:t>Gwella'r gallu i reoli straen ac wynebu heriau, lleihau tyndra yn y cyhyrau a lleihau adweithiau i ffactorau sy'n gweithio fel triger.</a:t>
            </a:r>
          </a:p>
          <a:p>
            <a:pPr marL="285750" indent="-285750">
              <a:buFont typeface="Arial" panose="020B0604020202020204" pitchFamily="34" charset="0"/>
              <a:buChar char="•"/>
              <a:defRPr b="0" i="0"/>
            </a:pPr>
            <a:r>
              <a:rPr lang="1106" sz="1750" dirty="0">
                <a:solidFill>
                  <a:schemeClr val="accent1">
                    <a:lumMod val="75000"/>
                  </a:schemeClr>
                </a:solidFill>
                <a:ea typeface="Calibri" panose="020F0502020204030204" pitchFamily="34" charset="0"/>
                <a:cs typeface="Times New Roman" panose="02020603050405020304" pitchFamily="18" charset="0"/>
              </a:rPr>
              <a:t>Mae sgil effeithiau posibl yn cynnwys: pendro, cydbwysedd neu gydsymud gwael</a:t>
            </a:r>
          </a:p>
          <a:p>
            <a:pPr>
              <a:defRPr b="0" i="0"/>
            </a:pPr>
            <a:r>
              <a:rPr lang="1106" sz="1750" dirty="0">
                <a:solidFill>
                  <a:schemeClr val="accent1">
                    <a:lumMod val="75000"/>
                  </a:schemeClr>
                </a:solidFill>
                <a:ea typeface="Calibri" panose="020F0502020204030204" pitchFamily="34" charset="0"/>
                <a:cs typeface="Times New Roman" panose="02020603050405020304" pitchFamily="18" charset="0"/>
              </a:rPr>
              <a:t>, lleferydd aneglur, materion o ran y cof, trafferth canolbwyntio.</a:t>
            </a:r>
          </a:p>
          <a:p>
            <a:pPr>
              <a:defRPr b="0" i="0"/>
            </a:pPr>
            <a:endParaRPr lang="1106" dirty="0">
              <a:solidFill>
                <a:schemeClr val="accent1">
                  <a:lumMod val="75000"/>
                </a:schemeClr>
              </a:solidFill>
              <a:ea typeface="Calibri" panose="020F0502020204030204" pitchFamily="34" charset="0"/>
              <a:cs typeface="Times New Roman" panose="02020603050405020304" pitchFamily="18" charset="0"/>
            </a:endParaRPr>
          </a:p>
        </p:txBody>
      </p:sp>
      <p:pic>
        <p:nvPicPr>
          <p:cNvPr id="2050" name="Picture 2" descr="Pills">
            <a:extLst>
              <a:ext uri="{FF2B5EF4-FFF2-40B4-BE49-F238E27FC236}">
                <a16:creationId xmlns:a16="http://schemas.microsoft.com/office/drawing/2014/main" id="{831FD2E6-E0EE-43EA-8A6B-0EB835F7F65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9108" y="1396477"/>
            <a:ext cx="3166279" cy="1757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90170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Therapi electrogynhyrfol (ECT)</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843588" y="1400673"/>
            <a:ext cx="6098240" cy="646331"/>
          </a:xfrm>
          <a:prstGeom prst="rect">
            <a:avLst/>
          </a:prstGeom>
          <a:noFill/>
        </p:spPr>
        <p:txBody>
          <a:bodyPr wrap="square">
            <a:spAutoFit/>
          </a:bodyPr>
          <a:lstStyle/>
          <a:p>
            <a:endParaRPr lang="en-GB">
              <a:solidFill>
                <a:schemeClr val="accent1">
                  <a:lumMod val="75000"/>
                </a:schemeClr>
              </a:solidFill>
              <a:effectLst/>
              <a:ea typeface="Calibri" panose="020F0502020204030204" pitchFamily="34" charset="0"/>
              <a:cs typeface="Times New Roman" panose="02020603050405020304" pitchFamily="18" charset="0"/>
            </a:endParaRPr>
          </a:p>
          <a:p>
            <a:pPr>
              <a:spcAft>
                <a:spcPts val="1800"/>
              </a:spcAft>
            </a:pPr>
            <a:endParaRPr lang="en-GB" sz="1800" b="1">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026" name="Picture 2" descr="plasma ball digital wallpaper">
            <a:extLst>
              <a:ext uri="{FF2B5EF4-FFF2-40B4-BE49-F238E27FC236}">
                <a16:creationId xmlns:a16="http://schemas.microsoft.com/office/drawing/2014/main" id="{4546BCAB-98D6-4708-9CE1-EBA3855B92A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72204" y="1379914"/>
            <a:ext cx="3584371" cy="23907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AF59BC2-7C30-49A4-96EA-ABC99D659649}"/>
              </a:ext>
            </a:extLst>
          </p:cNvPr>
          <p:cNvSpPr txBox="1"/>
          <p:nvPr/>
        </p:nvSpPr>
        <p:spPr>
          <a:xfrm>
            <a:off x="320676" y="3902727"/>
            <a:ext cx="4897208" cy="2837474"/>
          </a:xfrm>
          <a:prstGeom prst="rect">
            <a:avLst/>
          </a:prstGeom>
          <a:noFill/>
        </p:spPr>
        <p:txBody>
          <a:bodyPr wrap="square" rtlCol="0">
            <a:spAutoFit/>
          </a:bodyPr>
          <a:lstStyle/>
          <a:p>
            <a:pPr>
              <a:defRPr b="0" i="0"/>
            </a:pPr>
            <a:r>
              <a:rPr lang="1106">
                <a:solidFill>
                  <a:schemeClr val="accent1">
                    <a:lumMod val="75000"/>
                  </a:schemeClr>
                </a:solidFill>
              </a:rPr>
              <a:t>Mae ECT yn driniaeth sy'n amharu'n gorfforol ar weithgarwch trydanol yr ymennydd.</a:t>
            </a:r>
          </a:p>
          <a:p>
            <a:endParaRPr lang="en-GB">
              <a:solidFill>
                <a:schemeClr val="accent1">
                  <a:lumMod val="75000"/>
                </a:schemeClr>
              </a:solidFill>
            </a:endParaRPr>
          </a:p>
          <a:p>
            <a:pPr>
              <a:defRPr b="0" i="0"/>
            </a:pPr>
            <a:r>
              <a:rPr lang="1106">
                <a:solidFill>
                  <a:schemeClr val="accent1">
                    <a:lumMod val="75000"/>
                  </a:schemeClr>
                </a:solidFill>
              </a:rPr>
              <a:t>Mae'n ymwneud ag ysgogiad trydanol byr ar yr ymennydd pan fydd y claf dan anaesthesia.</a:t>
            </a:r>
          </a:p>
          <a:p>
            <a:endParaRPr lang="en-GB">
              <a:solidFill>
                <a:schemeClr val="accent1">
                  <a:lumMod val="75000"/>
                </a:schemeClr>
              </a:solidFill>
            </a:endParaRPr>
          </a:p>
          <a:p>
            <a:pPr>
              <a:defRPr b="0" i="0"/>
            </a:pPr>
            <a:r>
              <a:rPr lang="1106">
                <a:solidFill>
                  <a:schemeClr val="accent1">
                    <a:lumMod val="75000"/>
                  </a:schemeClr>
                </a:solidFill>
              </a:rPr>
              <a:t>Mae ECT yn driniaeth feddygol sy'n cael ei defnyddio ar gyfer yr unigolion hynny ag iselder neu anhwylder deubegwn dwys sydd ddim wedi ymateb i driniaethau eraill.</a:t>
            </a:r>
            <a:endParaRPr lang="en-GB">
              <a:solidFill>
                <a:schemeClr val="accent1">
                  <a:lumMod val="75000"/>
                </a:schemeClr>
              </a:solidFill>
            </a:endParaRPr>
          </a:p>
        </p:txBody>
      </p:sp>
      <p:sp>
        <p:nvSpPr>
          <p:cNvPr id="3" name="TextBox 2">
            <a:extLst>
              <a:ext uri="{FF2B5EF4-FFF2-40B4-BE49-F238E27FC236}">
                <a16:creationId xmlns:a16="http://schemas.microsoft.com/office/drawing/2014/main" id="{4D40A2A8-026E-4FBA-BCB6-6FFADF1DD70B}"/>
              </a:ext>
            </a:extLst>
          </p:cNvPr>
          <p:cNvSpPr txBox="1"/>
          <p:nvPr/>
        </p:nvSpPr>
        <p:spPr>
          <a:xfrm>
            <a:off x="5474195" y="1379914"/>
            <a:ext cx="6219546" cy="5555367"/>
          </a:xfrm>
          <a:prstGeom prst="rect">
            <a:avLst/>
          </a:prstGeom>
          <a:noFill/>
        </p:spPr>
        <p:txBody>
          <a:bodyPr wrap="square" rtlCol="0">
            <a:spAutoFit/>
          </a:bodyPr>
          <a:lstStyle/>
          <a:p>
            <a:pPr algn="l" rtl="0">
              <a:defRPr b="0" i="0"/>
            </a:pPr>
            <a:r>
              <a:rPr lang="1106" sz="1750" dirty="0">
                <a:solidFill>
                  <a:schemeClr val="accent1">
                    <a:lumMod val="75000"/>
                  </a:schemeClr>
                </a:solidFill>
              </a:rPr>
              <a:t>Mae damcaniaethau gwahanol wedi'u hawgrymu i esbonio sut mae ECT yn gweithio ond nid yw gwaith ymchwil wedi dangos yn union beth yw'r effaith mae'n ei chael, neu pa mor effeithiol ydyw wrth helpu unigolion â chyflyrau iechyd meddwl. </a:t>
            </a:r>
          </a:p>
          <a:p>
            <a:pPr algn="l" rtl="0"/>
            <a:endParaRPr lang="en-GB" sz="1100" b="0" i="0" dirty="0">
              <a:solidFill>
                <a:schemeClr val="accent1">
                  <a:lumMod val="75000"/>
                </a:schemeClr>
              </a:solidFill>
              <a:effectLst/>
            </a:endParaRPr>
          </a:p>
          <a:p>
            <a:pPr algn="l" rtl="0">
              <a:defRPr b="0" i="0"/>
            </a:pPr>
            <a:r>
              <a:rPr lang="1106" sz="1750" b="0" i="0" dirty="0">
                <a:solidFill>
                  <a:schemeClr val="accent1">
                    <a:lumMod val="75000"/>
                  </a:schemeClr>
                </a:solidFill>
                <a:effectLst/>
              </a:rPr>
              <a:t>Mae rhai unigolion yn ymateb yn gadarnhaol i ECT, e.e. mae eu hwyliau yn gwella, maen nhw'n teimlo'n fwy tawel neu mae ganddyn nhw lai o feddyliau negyddol. </a:t>
            </a:r>
            <a:endParaRPr lang="en-GB" sz="1750" dirty="0">
              <a:solidFill>
                <a:schemeClr val="accent1">
                  <a:lumMod val="75000"/>
                </a:schemeClr>
              </a:solidFill>
            </a:endParaRPr>
          </a:p>
          <a:p>
            <a:pPr algn="l"/>
            <a:endParaRPr lang="en-GB" sz="1750" dirty="0">
              <a:solidFill>
                <a:schemeClr val="accent1">
                  <a:lumMod val="75000"/>
                </a:schemeClr>
              </a:solidFill>
            </a:endParaRPr>
          </a:p>
          <a:p>
            <a:pPr algn="l">
              <a:defRPr b="0" i="0"/>
            </a:pPr>
            <a:r>
              <a:rPr lang="1106" sz="1750" b="1" dirty="0">
                <a:solidFill>
                  <a:schemeClr val="accent1">
                    <a:lumMod val="75000"/>
                  </a:schemeClr>
                </a:solidFill>
              </a:rPr>
              <a:t>Risgiau a sgil effeithiau ECT</a:t>
            </a:r>
          </a:p>
          <a:p>
            <a:pPr marL="177800" indent="-177800" algn="l">
              <a:buFont typeface="Arial" panose="020B0604020202020204" pitchFamily="34" charset="0"/>
              <a:buChar char="•"/>
              <a:defRPr b="0" i="0"/>
            </a:pPr>
            <a:r>
              <a:rPr lang="1106" sz="1750" i="0" dirty="0">
                <a:solidFill>
                  <a:schemeClr val="accent1">
                    <a:lumMod val="75000"/>
                  </a:schemeClr>
                </a:solidFill>
                <a:effectLst/>
              </a:rPr>
              <a:t>colli cof am y digwyddiadau yn syth cyn ac ar ôl triniaeth ECT</a:t>
            </a:r>
          </a:p>
          <a:p>
            <a:pPr marL="177800" indent="-177800" algn="l">
              <a:buFont typeface="Arial" panose="020B0604020202020204" pitchFamily="34" charset="0"/>
              <a:buChar char="•"/>
              <a:defRPr b="0" i="0"/>
            </a:pPr>
            <a:r>
              <a:rPr lang="1106" sz="1750" i="0" dirty="0">
                <a:solidFill>
                  <a:schemeClr val="accent1">
                    <a:lumMod val="75000"/>
                  </a:schemeClr>
                </a:solidFill>
                <a:effectLst/>
              </a:rPr>
              <a:t>amhariadau ar rythm y galon</a:t>
            </a:r>
          </a:p>
          <a:p>
            <a:pPr marL="177800" indent="-177800" algn="l">
              <a:buFont typeface="Arial" panose="020B0604020202020204" pitchFamily="34" charset="0"/>
              <a:buChar char="•"/>
              <a:defRPr b="0" i="0"/>
            </a:pPr>
            <a:r>
              <a:rPr lang="1106" sz="1750" i="0" dirty="0">
                <a:solidFill>
                  <a:schemeClr val="accent1">
                    <a:lumMod val="75000"/>
                  </a:schemeClr>
                </a:solidFill>
                <a:effectLst/>
              </a:rPr>
              <a:t>pwysedd gwaed isel</a:t>
            </a:r>
          </a:p>
          <a:p>
            <a:pPr marL="177800" indent="-177800" algn="l">
              <a:buFont typeface="Arial" panose="020B0604020202020204" pitchFamily="34" charset="0"/>
              <a:buChar char="•"/>
              <a:defRPr b="0" i="0"/>
            </a:pPr>
            <a:r>
              <a:rPr lang="1106" sz="1750" dirty="0">
                <a:solidFill>
                  <a:schemeClr val="accent1">
                    <a:lumMod val="75000"/>
                  </a:schemeClr>
                </a:solidFill>
              </a:rPr>
              <a:t>cur pen a/neu gyfog</a:t>
            </a:r>
          </a:p>
          <a:p>
            <a:pPr marL="177800" indent="-177800" algn="l">
              <a:buFont typeface="Arial" panose="020B0604020202020204" pitchFamily="34" charset="0"/>
              <a:buChar char="•"/>
              <a:defRPr b="0" i="0"/>
            </a:pPr>
            <a:r>
              <a:rPr lang="1106" sz="1750" i="0" dirty="0">
                <a:solidFill>
                  <a:schemeClr val="accent1">
                    <a:lumMod val="75000"/>
                  </a:schemeClr>
                </a:solidFill>
                <a:effectLst/>
              </a:rPr>
              <a:t>cyhyrau poenus, gên boenus</a:t>
            </a:r>
          </a:p>
          <a:p>
            <a:pPr marL="177800" indent="-177800" algn="l">
              <a:buFont typeface="Arial" panose="020B0604020202020204" pitchFamily="34" charset="0"/>
              <a:buChar char="•"/>
              <a:defRPr b="0" i="0"/>
            </a:pPr>
            <a:r>
              <a:rPr lang="1106" sz="1750" i="0" dirty="0">
                <a:solidFill>
                  <a:schemeClr val="accent1">
                    <a:lumMod val="75000"/>
                  </a:schemeClr>
                </a:solidFill>
                <a:effectLst/>
              </a:rPr>
              <a:t>dryswch</a:t>
            </a:r>
          </a:p>
          <a:p>
            <a:pPr algn="l">
              <a:buFont typeface="Arial" panose="020B0604020202020204" pitchFamily="34" charset="0"/>
              <a:buChar char="•"/>
            </a:pPr>
            <a:endParaRPr lang="en-GB" sz="800" dirty="0">
              <a:solidFill>
                <a:schemeClr val="accent1">
                  <a:lumMod val="75000"/>
                </a:schemeClr>
              </a:solidFill>
            </a:endParaRPr>
          </a:p>
          <a:p>
            <a:pPr algn="l">
              <a:defRPr b="0" i="0"/>
            </a:pPr>
            <a:r>
              <a:rPr lang="1106" sz="1750" b="0" i="0" dirty="0">
                <a:solidFill>
                  <a:schemeClr val="accent1">
                    <a:lumMod val="75000"/>
                  </a:schemeClr>
                </a:solidFill>
                <a:effectLst/>
              </a:rPr>
              <a:t>Mae'n bwysig bod yr unigolyn yn cael y wybodaeth lawn am y driniaeth cyn dechrau ECT.</a:t>
            </a:r>
            <a:endParaRPr lang="en-GB" sz="1750" i="0" dirty="0">
              <a:solidFill>
                <a:schemeClr val="accent1">
                  <a:lumMod val="75000"/>
                </a:schemeClr>
              </a:solidFill>
              <a:effectLst/>
            </a:endParaRPr>
          </a:p>
        </p:txBody>
      </p:sp>
    </p:spTree>
    <p:extLst>
      <p:ext uri="{BB962C8B-B14F-4D97-AF65-F5344CB8AC3E}">
        <p14:creationId xmlns:p14="http://schemas.microsoft.com/office/powerpoint/2010/main" val="143897354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Ymwybyddiaeth ofalgar, yoga, myfyrio ac ymlacio</a:t>
            </a:r>
          </a:p>
        </p:txBody>
      </p:sp>
      <p:sp>
        <p:nvSpPr>
          <p:cNvPr id="4" name="TextBox 3">
            <a:extLst>
              <a:ext uri="{FF2B5EF4-FFF2-40B4-BE49-F238E27FC236}">
                <a16:creationId xmlns:a16="http://schemas.microsoft.com/office/drawing/2014/main" id="{C57B6D03-E9A9-4293-BBF4-F722B6F6590E}"/>
              </a:ext>
            </a:extLst>
          </p:cNvPr>
          <p:cNvSpPr txBox="1"/>
          <p:nvPr/>
        </p:nvSpPr>
        <p:spPr>
          <a:xfrm>
            <a:off x="147852" y="3222845"/>
            <a:ext cx="5948148" cy="3446328"/>
          </a:xfrm>
          <a:prstGeom prst="rect">
            <a:avLst/>
          </a:prstGeom>
          <a:noFill/>
        </p:spPr>
        <p:txBody>
          <a:bodyPr wrap="square">
            <a:spAutoFit/>
          </a:bodyPr>
          <a:lstStyle/>
          <a:p>
            <a:pPr>
              <a:lnSpc>
                <a:spcPct val="107000"/>
              </a:lnSpc>
              <a:spcAft>
                <a:spcPts val="800"/>
              </a:spcAft>
              <a:defRPr b="0" i="0"/>
            </a:pPr>
            <a:r>
              <a:rPr lang="1106" sz="1750" b="0" dirty="0">
                <a:solidFill>
                  <a:schemeClr val="accent1">
                    <a:lumMod val="75000"/>
                  </a:schemeClr>
                </a:solidFill>
                <a:effectLst/>
                <a:ea typeface="Calibri" panose="020F0502020204030204" pitchFamily="34" charset="0"/>
                <a:cs typeface="Times New Roman" panose="02020603050405020304" pitchFamily="18" charset="0"/>
              </a:rPr>
              <a:t>Mae</a:t>
            </a:r>
            <a:r>
              <a:rPr lang="1106" sz="1750" b="1" dirty="0">
                <a:solidFill>
                  <a:schemeClr val="accent1">
                    <a:lumMod val="75000"/>
                  </a:schemeClr>
                </a:solidFill>
                <a:effectLst/>
                <a:ea typeface="Calibri" panose="020F0502020204030204" pitchFamily="34" charset="0"/>
                <a:cs typeface="Times New Roman" panose="02020603050405020304" pitchFamily="18" charset="0"/>
              </a:rPr>
              <a:t> ymwybyddiaeth ofalgar </a:t>
            </a:r>
            <a:r>
              <a:rPr lang="1106" sz="1750" b="0" dirty="0">
                <a:solidFill>
                  <a:schemeClr val="accent1">
                    <a:lumMod val="75000"/>
                  </a:schemeClr>
                </a:solidFill>
                <a:effectLst/>
                <a:ea typeface="Calibri" panose="020F0502020204030204" pitchFamily="34" charset="0"/>
                <a:cs typeface="Times New Roman" panose="02020603050405020304" pitchFamily="18" charset="0"/>
              </a:rPr>
              <a:t>yn ﬀordd o dalu sylw i’r presennol, gan ddefnyddio technegau fel myfyrio, anadlu ac yoga. Mae’n helpu unigolyn i ddod yn fwy ymwybodol o’i feddyliau a’i deimladau. Felly, yn hytrach na chael ei lethu ganddyn nhw, mae’n gallu eu rheoli’n well.</a:t>
            </a:r>
          </a:p>
          <a:p>
            <a:pPr>
              <a:lnSpc>
                <a:spcPct val="107000"/>
              </a:lnSpc>
              <a:spcAft>
                <a:spcPts val="800"/>
              </a:spcAft>
              <a:defRPr b="0" i="0"/>
            </a:pPr>
            <a:r>
              <a:rPr lang="1106" sz="1750" dirty="0">
                <a:solidFill>
                  <a:schemeClr val="accent1">
                    <a:lumMod val="75000"/>
                  </a:schemeClr>
                </a:solidFill>
                <a:effectLst/>
                <a:ea typeface="Calibri" panose="020F0502020204030204" pitchFamily="34" charset="0"/>
                <a:cs typeface="Times New Roman" panose="02020603050405020304" pitchFamily="18" charset="0"/>
              </a:rPr>
              <a:t>Gall ymwybyddiaeth ofalgar leihau straen, hybu creadigrwydd, gwella'r gallu i dalu sylw, y cof gweithredol, y gallu i ganolbwyntio a chryfhau perthnasoedd.</a:t>
            </a:r>
          </a:p>
          <a:p>
            <a:pPr>
              <a:lnSpc>
                <a:spcPct val="107000"/>
              </a:lnSpc>
              <a:spcAft>
                <a:spcPts val="800"/>
              </a:spcAft>
              <a:defRPr b="0" i="0"/>
            </a:pPr>
            <a:r>
              <a:rPr lang="1106" sz="1750" dirty="0">
                <a:solidFill>
                  <a:schemeClr val="accent1">
                    <a:lumMod val="75000"/>
                  </a:schemeClr>
                </a:solidFill>
                <a:ea typeface="Calibri" panose="020F0502020204030204" pitchFamily="34" charset="0"/>
                <a:cs typeface="Times New Roman" panose="02020603050405020304" pitchFamily="18" charset="0"/>
              </a:rPr>
              <a:t>Gall helpu i reoli iselder, gorbryder, poen cronig, meddyliau am hunanladdiad, adfer ar ôl caethiwed ac atal ailwaelu, ac anhwylderau bwyta.</a:t>
            </a:r>
          </a:p>
        </p:txBody>
      </p:sp>
      <p:sp>
        <p:nvSpPr>
          <p:cNvPr id="6" name="TextBox 5">
            <a:extLst>
              <a:ext uri="{FF2B5EF4-FFF2-40B4-BE49-F238E27FC236}">
                <a16:creationId xmlns:a16="http://schemas.microsoft.com/office/drawing/2014/main" id="{6A026E33-3A3B-492E-AA38-F837EC29DA86}"/>
              </a:ext>
            </a:extLst>
          </p:cNvPr>
          <p:cNvSpPr txBox="1"/>
          <p:nvPr/>
        </p:nvSpPr>
        <p:spPr>
          <a:xfrm>
            <a:off x="6086082" y="1367799"/>
            <a:ext cx="6105918" cy="5581893"/>
          </a:xfrm>
          <a:prstGeom prst="rect">
            <a:avLst/>
          </a:prstGeom>
          <a:noFill/>
        </p:spPr>
        <p:txBody>
          <a:bodyPr wrap="square">
            <a:spAutoFit/>
          </a:bodyPr>
          <a:lstStyle/>
          <a:p>
            <a:pPr>
              <a:spcAft>
                <a:spcPts val="600"/>
              </a:spcAft>
              <a:defRPr b="0" i="0"/>
            </a:pPr>
            <a:r>
              <a:rPr lang="1106" sz="1750" dirty="0">
                <a:solidFill>
                  <a:schemeClr val="accent1">
                    <a:lumMod val="75000"/>
                  </a:schemeClr>
                </a:solidFill>
                <a:effectLst/>
                <a:ea typeface="Calibri" panose="020F0502020204030204" pitchFamily="34" charset="0"/>
              </a:rPr>
              <a:t>Mae sawl astudiaeth wedi cadarnhau manteision meddyliol yn ogystal â manteision corfforol </a:t>
            </a:r>
            <a:r>
              <a:rPr lang="1106" sz="1750" b="1" dirty="0">
                <a:solidFill>
                  <a:schemeClr val="accent1">
                    <a:lumMod val="75000"/>
                  </a:schemeClr>
                </a:solidFill>
                <a:effectLst/>
                <a:ea typeface="Calibri" panose="020F0502020204030204" pitchFamily="34" charset="0"/>
              </a:rPr>
              <a:t>yoga</a:t>
            </a:r>
            <a:r>
              <a:rPr lang="1106" sz="1750" dirty="0">
                <a:solidFill>
                  <a:schemeClr val="accent1">
                    <a:lumMod val="75000"/>
                  </a:schemeClr>
                </a:solidFill>
                <a:effectLst/>
                <a:ea typeface="Calibri" panose="020F0502020204030204" pitchFamily="34" charset="0"/>
              </a:rPr>
              <a:t>:</a:t>
            </a:r>
          </a:p>
          <a:p>
            <a:pPr marL="342900" lvl="0" indent="-342900">
              <a:lnSpc>
                <a:spcPct val="107000"/>
              </a:lnSpc>
              <a:spcAft>
                <a:spcPts val="300"/>
              </a:spcAft>
              <a:buSzPts val="1000"/>
              <a:buFont typeface="Symbol" panose="05050102010706020507" pitchFamily="18" charset="2"/>
              <a:buChar char=""/>
              <a:tabLst>
                <a:tab pos="457200" algn="l"/>
              </a:tabLst>
              <a:defRPr b="0" i="0"/>
            </a:pPr>
            <a:r>
              <a:rPr lang="1106" sz="1750" dirty="0">
                <a:solidFill>
                  <a:schemeClr val="accent1">
                    <a:lumMod val="75000"/>
                  </a:schemeClr>
                </a:solidFill>
                <a:effectLst/>
                <a:ea typeface="Times New Roman" panose="02020603050405020304" pitchFamily="18" charset="0"/>
                <a:cs typeface="Times New Roman" panose="02020603050405020304" pitchFamily="18" charset="0"/>
              </a:rPr>
              <a:t>mae'n ffordd effeithiol o liniaru gorbryder ac/neu iselder oherwydd bod yoga yn gyfuniad o ymarfer, myfyrio, ymlacio a chymdeithasu</a:t>
            </a:r>
            <a:endParaRPr lang="en-GB" sz="175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defRPr b="0" i="0"/>
            </a:pPr>
            <a:r>
              <a:rPr lang="1106" sz="1750" dirty="0">
                <a:solidFill>
                  <a:schemeClr val="accent1">
                    <a:lumMod val="75000"/>
                  </a:schemeClr>
                </a:solidFill>
                <a:ea typeface="Times New Roman" panose="02020603050405020304" pitchFamily="18" charset="0"/>
                <a:cs typeface="Times New Roman" panose="02020603050405020304" pitchFamily="18" charset="0"/>
              </a:rPr>
              <a:t>mae'n lleihau effeithiau PTSD a chyflyrau tebyg</a:t>
            </a:r>
            <a:endParaRPr lang="en-GB" sz="175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defRPr b="0" i="0"/>
            </a:pPr>
            <a:r>
              <a:rPr lang="1106" sz="1750" dirty="0">
                <a:solidFill>
                  <a:schemeClr val="accent1">
                    <a:lumMod val="75000"/>
                  </a:schemeClr>
                </a:solidFill>
                <a:ea typeface="Times New Roman" panose="02020603050405020304" pitchFamily="18" charset="0"/>
                <a:cs typeface="Times New Roman" panose="02020603050405020304" pitchFamily="18" charset="0"/>
              </a:rPr>
              <a:t>mae'n hybu'r gallu i ganolbwyntio a'r cof</a:t>
            </a:r>
            <a:endParaRPr lang="en-GB" sz="175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defRPr b="0" i="0"/>
            </a:pPr>
            <a:r>
              <a:rPr lang="1106" sz="1750" dirty="0">
                <a:solidFill>
                  <a:schemeClr val="accent1">
                    <a:lumMod val="75000"/>
                  </a:schemeClr>
                </a:solidFill>
                <a:ea typeface="Times New Roman" panose="02020603050405020304" pitchFamily="18" charset="0"/>
                <a:cs typeface="Times New Roman" panose="02020603050405020304" pitchFamily="18" charset="0"/>
              </a:rPr>
              <a:t>gwella hwyliau</a:t>
            </a:r>
            <a:endParaRPr lang="en-GB" sz="175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defRPr b="0" i="0"/>
            </a:pPr>
            <a:r>
              <a:rPr lang="1106" sz="1750" dirty="0">
                <a:solidFill>
                  <a:schemeClr val="accent1">
                    <a:lumMod val="75000"/>
                  </a:schemeClr>
                </a:solidFill>
                <a:ea typeface="Times New Roman" panose="02020603050405020304" pitchFamily="18" charset="0"/>
                <a:cs typeface="Times New Roman" panose="02020603050405020304" pitchFamily="18" charset="0"/>
              </a:rPr>
              <a:t>cadw'r ymennydd yn weithredol</a:t>
            </a:r>
          </a:p>
          <a:p>
            <a:pPr lvl="0">
              <a:lnSpc>
                <a:spcPct val="107000"/>
              </a:lnSpc>
              <a:spcAft>
                <a:spcPts val="800"/>
              </a:spcAft>
              <a:buSzPts val="1000"/>
              <a:tabLst>
                <a:tab pos="457200" algn="l"/>
              </a:tabLst>
              <a:defRPr b="0" i="0"/>
            </a:pPr>
            <a:r>
              <a:rPr lang="1106" sz="1750" b="0" i="0" dirty="0">
                <a:solidFill>
                  <a:schemeClr val="accent1">
                    <a:lumMod val="75000"/>
                  </a:schemeClr>
                </a:solidFill>
                <a:cs typeface="Times New Roman" panose="02020603050405020304" pitchFamily="18" charset="0"/>
              </a:rPr>
              <a:t>Mae </a:t>
            </a:r>
            <a:r>
              <a:rPr lang="1106" sz="1750" b="1" i="0" dirty="0">
                <a:solidFill>
                  <a:schemeClr val="accent1">
                    <a:lumMod val="75000"/>
                  </a:schemeClr>
                </a:solidFill>
                <a:cs typeface="Times New Roman" panose="02020603050405020304" pitchFamily="18" charset="0"/>
              </a:rPr>
              <a:t>ymlacio</a:t>
            </a:r>
            <a:r>
              <a:rPr lang="1106" sz="1750" b="0" i="0" dirty="0">
                <a:solidFill>
                  <a:schemeClr val="accent1">
                    <a:lumMod val="75000"/>
                  </a:schemeClr>
                </a:solidFill>
                <a:effectLst/>
              </a:rPr>
              <a:t> yn bwysig i reoli straen. </a:t>
            </a:r>
          </a:p>
          <a:p>
            <a:pPr lvl="0">
              <a:lnSpc>
                <a:spcPct val="107000"/>
              </a:lnSpc>
              <a:spcAft>
                <a:spcPts val="800"/>
              </a:spcAft>
              <a:buSzPts val="1000"/>
              <a:tabLst>
                <a:tab pos="457200" algn="l"/>
              </a:tabLst>
              <a:defRPr b="0" i="0"/>
            </a:pPr>
            <a:r>
              <a:rPr lang="1106" sz="1750" b="0" i="0" dirty="0">
                <a:solidFill>
                  <a:schemeClr val="accent1">
                    <a:lumMod val="75000"/>
                  </a:schemeClr>
                </a:solidFill>
                <a:effectLst/>
              </a:rPr>
              <a:t>Pan fydd unigolyn yn ymlacio, mae llif y gwaed yn cynyddu o amgylch y corff, gan roi mwy o egni. Mae'n helpu i greu meddwl tawelach a chliriach sy'n cynorthwyo meddwl yn gadarnhaol, y gallu i ganolbwyntio, y cof a'r gallu i wneud penderfyniadau. </a:t>
            </a:r>
          </a:p>
          <a:p>
            <a:pPr lvl="0">
              <a:lnSpc>
                <a:spcPct val="107000"/>
              </a:lnSpc>
              <a:spcAft>
                <a:spcPts val="800"/>
              </a:spcAft>
              <a:buSzPts val="1000"/>
              <a:tabLst>
                <a:tab pos="457200" algn="l"/>
              </a:tabLst>
              <a:defRPr b="0" i="0"/>
            </a:pPr>
            <a:r>
              <a:rPr lang="1106" sz="1750" b="0" i="0" dirty="0">
                <a:solidFill>
                  <a:schemeClr val="accent1">
                    <a:lumMod val="75000"/>
                  </a:schemeClr>
                </a:solidFill>
                <a:effectLst/>
              </a:rPr>
              <a:t>Mae ymlacio yn arafu cyfradd curiad y galon, yn lleihau pwysedd gwaed ac yn lliniaru tyndra.</a:t>
            </a:r>
            <a:endParaRPr lang="en-GB" sz="175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026" name="Picture 2" descr="silhouette of woman raising her right hand">
            <a:extLst>
              <a:ext uri="{FF2B5EF4-FFF2-40B4-BE49-F238E27FC236}">
                <a16:creationId xmlns:a16="http://schemas.microsoft.com/office/drawing/2014/main" id="{3043FB91-5AA2-4ED4-9C8A-E052FE9EFCE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17945" y="1272079"/>
            <a:ext cx="2619168" cy="1746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3141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Trefnau arferol</a:t>
            </a:r>
          </a:p>
        </p:txBody>
      </p:sp>
      <p:sp>
        <p:nvSpPr>
          <p:cNvPr id="4" name="TextBox 3">
            <a:extLst>
              <a:ext uri="{FF2B5EF4-FFF2-40B4-BE49-F238E27FC236}">
                <a16:creationId xmlns:a16="http://schemas.microsoft.com/office/drawing/2014/main" id="{B2DEACE3-0DF3-441A-928E-8874EB644394}"/>
              </a:ext>
            </a:extLst>
          </p:cNvPr>
          <p:cNvSpPr txBox="1"/>
          <p:nvPr/>
        </p:nvSpPr>
        <p:spPr>
          <a:xfrm>
            <a:off x="254688" y="2900553"/>
            <a:ext cx="5526002" cy="4108817"/>
          </a:xfrm>
          <a:prstGeom prst="rect">
            <a:avLst/>
          </a:prstGeom>
          <a:noFill/>
        </p:spPr>
        <p:txBody>
          <a:bodyPr wrap="square">
            <a:spAutoFit/>
          </a:bodyPr>
          <a:lstStyle/>
          <a:p>
            <a:pPr>
              <a:defRPr b="0" i="0"/>
            </a:pPr>
            <a:r>
              <a:rPr lang="1106" sz="1750" dirty="0">
                <a:solidFill>
                  <a:schemeClr val="accent1">
                    <a:lumMod val="75000"/>
                  </a:schemeClr>
                </a:solidFill>
              </a:rPr>
              <a:t>Mae bod â threfn arferol yn gallu bod yn ddefnyddiol ar adegau anrhagweladwy, ansicr ac sy'n achosi straen.</a:t>
            </a:r>
          </a:p>
          <a:p>
            <a:endParaRPr lang="en-GB" sz="800" b="0" i="0" dirty="0">
              <a:solidFill>
                <a:schemeClr val="accent1">
                  <a:lumMod val="75000"/>
                </a:schemeClr>
              </a:solidFill>
              <a:effectLst/>
            </a:endParaRPr>
          </a:p>
          <a:p>
            <a:pPr>
              <a:defRPr b="0" i="0"/>
            </a:pPr>
            <a:r>
              <a:rPr lang="1106" sz="1750" b="0" i="0" dirty="0">
                <a:solidFill>
                  <a:schemeClr val="accent1">
                    <a:lumMod val="75000"/>
                  </a:schemeClr>
                </a:solidFill>
                <a:effectLst/>
              </a:rPr>
              <a:t>Gall cyflwyno strwythur i'r diwrnod roi ymdeimlad o reolaeth i unigolyn a lleihau gorbryder.</a:t>
            </a:r>
            <a:endParaRPr lang="en-GB" sz="1750" b="0" i="0" dirty="0">
              <a:solidFill>
                <a:schemeClr val="accent1">
                  <a:lumMod val="75000"/>
                </a:schemeClr>
              </a:solidFill>
              <a:effectLst/>
            </a:endParaRPr>
          </a:p>
          <a:p>
            <a:endParaRPr lang="en-GB" sz="800" b="0" i="0" dirty="0">
              <a:solidFill>
                <a:schemeClr val="accent1">
                  <a:lumMod val="75000"/>
                </a:schemeClr>
              </a:solidFill>
              <a:effectLst/>
            </a:endParaRPr>
          </a:p>
          <a:p>
            <a:pPr>
              <a:defRPr b="0" i="0"/>
            </a:pPr>
            <a:r>
              <a:rPr lang="1106" sz="1750" b="0" i="0" dirty="0">
                <a:solidFill>
                  <a:schemeClr val="accent1">
                    <a:lumMod val="75000"/>
                  </a:schemeClr>
                </a:solidFill>
                <a:effectLst/>
              </a:rPr>
              <a:t>Mae cadw at drefn arferol yn helpu i gadw'r meddwl yn brysur, yn gwneud i unigolyn deimlo fod ganddo fwy o reolaeth ar bopeth, ac yn helpu i leihau lefelau straen.</a:t>
            </a:r>
          </a:p>
          <a:p>
            <a:endParaRPr lang="en-GB" sz="800" b="0" i="0" dirty="0">
              <a:solidFill>
                <a:schemeClr val="accent1">
                  <a:lumMod val="75000"/>
                </a:schemeClr>
              </a:solidFill>
              <a:effectLst/>
            </a:endParaRPr>
          </a:p>
          <a:p>
            <a:pPr>
              <a:defRPr b="0" i="0"/>
            </a:pPr>
            <a:r>
              <a:rPr lang="1106" sz="1750" dirty="0">
                <a:solidFill>
                  <a:schemeClr val="accent1">
                    <a:lumMod val="75000"/>
                  </a:schemeClr>
                </a:solidFill>
              </a:rPr>
              <a:t>Mae trefnau arferol yn bwysig wrth gefnogi unigolion sy'n byw â chyflyrau iechyd meddwl ac anableddau dysgu ac yn gallu helpu i annog patrymau ymddygiad cadarnhaol.</a:t>
            </a:r>
            <a:endParaRPr lang="en-GB" sz="1750" b="0" i="0" dirty="0">
              <a:solidFill>
                <a:schemeClr val="accent1">
                  <a:lumMod val="75000"/>
                </a:schemeClr>
              </a:solidFill>
              <a:effectLst/>
            </a:endParaRPr>
          </a:p>
        </p:txBody>
      </p:sp>
      <p:sp>
        <p:nvSpPr>
          <p:cNvPr id="6" name="TextBox 5">
            <a:extLst>
              <a:ext uri="{FF2B5EF4-FFF2-40B4-BE49-F238E27FC236}">
                <a16:creationId xmlns:a16="http://schemas.microsoft.com/office/drawing/2014/main" id="{F4F45E7F-E066-4C2C-8F00-5AD7023A5368}"/>
              </a:ext>
            </a:extLst>
          </p:cNvPr>
          <p:cNvSpPr txBox="1"/>
          <p:nvPr/>
        </p:nvSpPr>
        <p:spPr>
          <a:xfrm>
            <a:off x="5867872" y="1297815"/>
            <a:ext cx="6105918" cy="5583418"/>
          </a:xfrm>
          <a:prstGeom prst="rect">
            <a:avLst/>
          </a:prstGeom>
          <a:noFill/>
        </p:spPr>
        <p:txBody>
          <a:bodyPr wrap="square">
            <a:spAutoFit/>
          </a:bodyPr>
          <a:lstStyle/>
          <a:p>
            <a:pPr algn="l">
              <a:defRPr b="0" i="0"/>
            </a:pPr>
            <a:r>
              <a:rPr lang="1106" b="0" i="0" dirty="0">
                <a:solidFill>
                  <a:schemeClr val="accent1">
                    <a:lumMod val="75000"/>
                  </a:schemeClr>
                </a:solidFill>
                <a:effectLst/>
              </a:rPr>
              <a:t>Mae ymgorffori hunanofal i mewn i drefn ddyddiol yn hanfodol, yn enwedig mewn sefyllfaoedd sy'n achosi straen gan ei fod yn rhoi ymdeimlad o reolaeth i unigolyn.</a:t>
            </a:r>
          </a:p>
          <a:p>
            <a:pPr algn="l"/>
            <a:endParaRPr lang="en-GB" b="0" i="0" dirty="0">
              <a:solidFill>
                <a:schemeClr val="accent1">
                  <a:lumMod val="75000"/>
                </a:schemeClr>
              </a:solidFill>
              <a:effectLst/>
            </a:endParaRPr>
          </a:p>
          <a:p>
            <a:pPr algn="l">
              <a:defRPr b="0" i="0"/>
            </a:pPr>
            <a:r>
              <a:rPr lang="1106" b="0" i="0" dirty="0">
                <a:solidFill>
                  <a:schemeClr val="accent1">
                    <a:lumMod val="75000"/>
                  </a:schemeClr>
                </a:solidFill>
                <a:effectLst/>
              </a:rPr>
              <a:t>Mae hunanofal sylfaenol yn cynnwys:</a:t>
            </a:r>
          </a:p>
          <a:p>
            <a:pPr marL="177800" indent="-177800" algn="l">
              <a:buFont typeface="Arial" panose="020B0604020202020204" pitchFamily="34" charset="0"/>
              <a:buChar char="•"/>
              <a:defRPr b="0" i="0"/>
            </a:pPr>
            <a:r>
              <a:rPr lang="1106" dirty="0">
                <a:solidFill>
                  <a:schemeClr val="accent1">
                    <a:lumMod val="75000"/>
                  </a:schemeClr>
                </a:solidFill>
              </a:rPr>
              <a:t>ymolchi</a:t>
            </a:r>
          </a:p>
          <a:p>
            <a:pPr marL="177800" indent="-177800" algn="l">
              <a:buFont typeface="Arial" panose="020B0604020202020204" pitchFamily="34" charset="0"/>
              <a:buChar char="•"/>
              <a:defRPr b="0" i="0"/>
            </a:pPr>
            <a:r>
              <a:rPr lang="1106" dirty="0">
                <a:solidFill>
                  <a:schemeClr val="accent1">
                    <a:lumMod val="75000"/>
                  </a:schemeClr>
                </a:solidFill>
              </a:rPr>
              <a:t>bwyta</a:t>
            </a:r>
          </a:p>
          <a:p>
            <a:pPr marL="177800" indent="-177800" algn="l">
              <a:buFont typeface="Arial" panose="020B0604020202020204" pitchFamily="34" charset="0"/>
              <a:buChar char="•"/>
              <a:defRPr b="0" i="0"/>
            </a:pPr>
            <a:r>
              <a:rPr lang="1106" dirty="0">
                <a:solidFill>
                  <a:schemeClr val="accent1">
                    <a:lumMod val="75000"/>
                  </a:schemeClr>
                </a:solidFill>
              </a:rPr>
              <a:t>brwsio dannedd</a:t>
            </a:r>
          </a:p>
          <a:p>
            <a:pPr marL="177800" indent="-177800" algn="l">
              <a:buFont typeface="Arial" panose="020B0604020202020204" pitchFamily="34" charset="0"/>
              <a:buChar char="•"/>
              <a:defRPr b="0" i="0"/>
            </a:pPr>
            <a:r>
              <a:rPr lang="1106" dirty="0">
                <a:solidFill>
                  <a:schemeClr val="accent1">
                    <a:lumMod val="75000"/>
                  </a:schemeClr>
                </a:solidFill>
              </a:rPr>
              <a:t>gwneud y gwely</a:t>
            </a:r>
          </a:p>
          <a:p>
            <a:pPr algn="l"/>
            <a:endParaRPr lang="en-GB" b="0" i="0" dirty="0">
              <a:solidFill>
                <a:schemeClr val="accent1">
                  <a:lumMod val="75000"/>
                </a:schemeClr>
              </a:solidFill>
              <a:effectLst/>
            </a:endParaRPr>
          </a:p>
          <a:p>
            <a:pPr algn="l">
              <a:defRPr b="0" i="0"/>
            </a:pPr>
            <a:r>
              <a:rPr lang="1106" b="1" i="0" dirty="0">
                <a:solidFill>
                  <a:schemeClr val="accent1">
                    <a:lumMod val="75000"/>
                  </a:schemeClr>
                </a:solidFill>
                <a:effectLst/>
              </a:rPr>
              <a:t>Sut i ddechrau trefn arferol newydd a chadw ati</a:t>
            </a:r>
            <a:endParaRPr lang="en-GB" b="0" i="0" dirty="0">
              <a:solidFill>
                <a:schemeClr val="accent1">
                  <a:lumMod val="75000"/>
                </a:schemeClr>
              </a:solidFill>
              <a:effectLst/>
            </a:endParaRPr>
          </a:p>
          <a:p>
            <a:pPr marL="177800" indent="-177800" algn="l">
              <a:buFont typeface="Arial" panose="020B0604020202020204" pitchFamily="34" charset="0"/>
              <a:buChar char="•"/>
              <a:defRPr b="0" i="0"/>
            </a:pPr>
            <a:r>
              <a:rPr lang="1106" dirty="0">
                <a:solidFill>
                  <a:schemeClr val="accent1">
                    <a:lumMod val="75000"/>
                  </a:schemeClr>
                </a:solidFill>
              </a:rPr>
              <a:t>penderfynu ar yr hyn y mae angen ei gynnwys yn y drefn arferol </a:t>
            </a:r>
          </a:p>
          <a:p>
            <a:pPr marL="177800" indent="-177800" algn="l">
              <a:buFont typeface="Arial" panose="020B0604020202020204" pitchFamily="34" charset="0"/>
              <a:buChar char="•"/>
              <a:defRPr b="0" i="0"/>
            </a:pPr>
            <a:r>
              <a:rPr lang="1106" dirty="0">
                <a:solidFill>
                  <a:schemeClr val="accent1">
                    <a:lumMod val="75000"/>
                  </a:schemeClr>
                </a:solidFill>
              </a:rPr>
              <a:t>gosod nodau bach, rhannu pob nod mawr yn nodau llai </a:t>
            </a:r>
          </a:p>
          <a:p>
            <a:pPr marL="177800" indent="-177800" algn="l">
              <a:buFont typeface="Arial" panose="020B0604020202020204" pitchFamily="34" charset="0"/>
              <a:buChar char="•"/>
              <a:defRPr b="0" i="0"/>
            </a:pPr>
            <a:r>
              <a:rPr lang="1106" b="0" i="0" dirty="0">
                <a:solidFill>
                  <a:schemeClr val="accent1">
                    <a:lumMod val="75000"/>
                  </a:schemeClr>
                </a:solidFill>
                <a:effectLst/>
              </a:rPr>
              <a:t>llunio cynllun</a:t>
            </a:r>
          </a:p>
          <a:p>
            <a:pPr marL="177800" indent="-177800" algn="l">
              <a:buFont typeface="Arial" panose="020B0604020202020204" pitchFamily="34" charset="0"/>
              <a:buChar char="•"/>
              <a:defRPr b="0" i="0"/>
            </a:pPr>
            <a:r>
              <a:rPr lang="1106" dirty="0">
                <a:solidFill>
                  <a:schemeClr val="accent1">
                    <a:lumMod val="75000"/>
                  </a:schemeClr>
                </a:solidFill>
              </a:rPr>
              <a:t>bod yn gyson o ran amser</a:t>
            </a:r>
          </a:p>
          <a:p>
            <a:pPr marL="177800" indent="-177800" algn="l">
              <a:buFont typeface="Arial" panose="020B0604020202020204" pitchFamily="34" charset="0"/>
              <a:buChar char="•"/>
              <a:defRPr b="0" i="0"/>
            </a:pPr>
            <a:r>
              <a:rPr lang="1106" dirty="0">
                <a:solidFill>
                  <a:schemeClr val="accent1">
                    <a:lumMod val="75000"/>
                  </a:schemeClr>
                </a:solidFill>
              </a:rPr>
              <a:t>bod yn barod</a:t>
            </a:r>
          </a:p>
          <a:p>
            <a:pPr marL="177800" indent="-177800" algn="l">
              <a:buFont typeface="Arial" panose="020B0604020202020204" pitchFamily="34" charset="0"/>
              <a:buChar char="•"/>
              <a:defRPr b="0" i="0"/>
            </a:pPr>
            <a:r>
              <a:rPr lang="1106" dirty="0">
                <a:solidFill>
                  <a:schemeClr val="accent1">
                    <a:lumMod val="75000"/>
                  </a:schemeClr>
                </a:solidFill>
              </a:rPr>
              <a:t>gwneud y drefn arferol yn un hawdd</a:t>
            </a:r>
            <a:endParaRPr lang="en-GB" b="0" i="0" dirty="0">
              <a:solidFill>
                <a:schemeClr val="accent1">
                  <a:lumMod val="75000"/>
                </a:schemeClr>
              </a:solidFill>
              <a:effectLst/>
            </a:endParaRPr>
          </a:p>
          <a:p>
            <a:pPr marL="177800" indent="-177800" algn="l">
              <a:buFont typeface="Arial" panose="020B0604020202020204" pitchFamily="34" charset="0"/>
              <a:buChar char="•"/>
              <a:defRPr b="0" i="0"/>
            </a:pPr>
            <a:r>
              <a:rPr lang="1106" dirty="0">
                <a:solidFill>
                  <a:schemeClr val="accent1">
                    <a:lumMod val="75000"/>
                  </a:schemeClr>
                </a:solidFill>
              </a:rPr>
              <a:t>olrhain cynnydd</a:t>
            </a:r>
          </a:p>
          <a:p>
            <a:pPr marL="177800" indent="-177800" algn="l">
              <a:buFont typeface="Arial" panose="020B0604020202020204" pitchFamily="34" charset="0"/>
              <a:buChar char="•"/>
              <a:defRPr b="0" i="0"/>
            </a:pPr>
            <a:r>
              <a:rPr lang="1106" dirty="0">
                <a:solidFill>
                  <a:schemeClr val="accent1">
                    <a:lumMod val="75000"/>
                  </a:schemeClr>
                </a:solidFill>
              </a:rPr>
              <a:t>gwobrwyo cynnydd</a:t>
            </a:r>
          </a:p>
        </p:txBody>
      </p:sp>
      <p:pic>
        <p:nvPicPr>
          <p:cNvPr id="2050" name="Picture 2" descr="girl with red and white toothbrush in mouth">
            <a:extLst>
              <a:ext uri="{FF2B5EF4-FFF2-40B4-BE49-F238E27FC236}">
                <a16:creationId xmlns:a16="http://schemas.microsoft.com/office/drawing/2014/main" id="{86F8987D-E6AC-47AD-8D0A-748D1FE8EB9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86169" y="1233488"/>
            <a:ext cx="2498977" cy="16668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96114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Pethau unigol sy'n achosi straen a dulliau ymyrryd</a:t>
            </a:r>
          </a:p>
        </p:txBody>
      </p:sp>
      <p:sp>
        <p:nvSpPr>
          <p:cNvPr id="4" name="TextBox 3">
            <a:extLst>
              <a:ext uri="{FF2B5EF4-FFF2-40B4-BE49-F238E27FC236}">
                <a16:creationId xmlns:a16="http://schemas.microsoft.com/office/drawing/2014/main" id="{B4B561E0-B578-4A8A-90A3-6B41F0402DFC}"/>
              </a:ext>
            </a:extLst>
          </p:cNvPr>
          <p:cNvSpPr txBox="1"/>
          <p:nvPr/>
        </p:nvSpPr>
        <p:spPr>
          <a:xfrm>
            <a:off x="315866" y="4262112"/>
            <a:ext cx="5538782" cy="1804695"/>
          </a:xfrm>
          <a:prstGeom prst="rect">
            <a:avLst/>
          </a:prstGeom>
          <a:noFill/>
        </p:spPr>
        <p:txBody>
          <a:bodyPr wrap="square">
            <a:spAutoFit/>
          </a:bodyPr>
          <a:lstStyle/>
          <a:p>
            <a:pPr fontAlgn="base">
              <a:lnSpc>
                <a:spcPct val="107000"/>
              </a:lnSpc>
              <a:spcAft>
                <a:spcPts val="1920"/>
              </a:spcAft>
              <a:defRPr b="0" i="0"/>
            </a:pPr>
            <a:r>
              <a:rPr lang="1106" sz="180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Mae rhai unigolion yn naturiol yn fwy sensitif ac adweithiol i newidiadau yn eu bywydau. </a:t>
            </a:r>
          </a:p>
          <a:p>
            <a:pPr fontAlgn="base">
              <a:lnSpc>
                <a:spcPct val="107000"/>
              </a:lnSpc>
              <a:spcAft>
                <a:spcPts val="1920"/>
              </a:spcAft>
              <a:defRPr b="0" i="0"/>
            </a:pPr>
            <a:r>
              <a:rPr lang="1106" sz="180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Mae rhai unigolion yn naturiol yn fwy gwydn wrth wynebu straen ond mae eraill yn gallu teimlo dan fwy o fygythiad ac yn gallu ymdopi llai.</a:t>
            </a:r>
            <a:endParaRPr lang="en-GB" sz="1800">
              <a:solidFill>
                <a:schemeClr val="accent1">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F26812BF-9F81-4C08-965C-C9A5C746A9F2}"/>
              </a:ext>
            </a:extLst>
          </p:cNvPr>
          <p:cNvSpPr txBox="1"/>
          <p:nvPr/>
        </p:nvSpPr>
        <p:spPr>
          <a:xfrm>
            <a:off x="6348414" y="1360932"/>
            <a:ext cx="5323786" cy="5425373"/>
          </a:xfrm>
          <a:prstGeom prst="rect">
            <a:avLst/>
          </a:prstGeom>
          <a:noFill/>
        </p:spPr>
        <p:txBody>
          <a:bodyPr wrap="square">
            <a:spAutoFit/>
          </a:bodyPr>
          <a:lstStyle/>
          <a:p>
            <a:pPr fontAlgn="base">
              <a:lnSpc>
                <a:spcPct val="107000"/>
              </a:lnSpc>
              <a:spcAft>
                <a:spcPts val="1920"/>
              </a:spcAft>
              <a:defRPr b="0" i="0"/>
            </a:pPr>
            <a:r>
              <a:rPr lang="1106">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Ymyriadau yw gweithredoedd sy'n cael eu cyflawni i achosi newid mewn unigolion fel y gallan nhw:</a:t>
            </a:r>
          </a:p>
          <a:p>
            <a:pPr marL="285750" indent="-285750" fontAlgn="base">
              <a:lnSpc>
                <a:spcPct val="107000"/>
              </a:lnSpc>
              <a:spcAft>
                <a:spcPts val="1920"/>
              </a:spcAft>
              <a:buFont typeface="Arial" panose="020B0604020202020204" pitchFamily="34" charset="0"/>
              <a:buChar char="•"/>
              <a:defRPr b="0" i="0"/>
            </a:pPr>
            <a:r>
              <a:rPr lang="1106">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fod yn fwy gwydn </a:t>
            </a:r>
          </a:p>
          <a:p>
            <a:pPr marL="285750" indent="-285750" fontAlgn="base">
              <a:lnSpc>
                <a:spcPct val="107000"/>
              </a:lnSpc>
              <a:spcAft>
                <a:spcPts val="1920"/>
              </a:spcAft>
              <a:buFont typeface="Arial" panose="020B0604020202020204" pitchFamily="34" charset="0"/>
              <a:buChar char="•"/>
              <a:defRPr b="0" i="0"/>
            </a:pPr>
            <a:r>
              <a:rPr lang="1106">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datblygu patrymau ymddygiad cadarnhaol </a:t>
            </a:r>
          </a:p>
          <a:p>
            <a:pPr marL="285750" indent="-285750" fontAlgn="base">
              <a:lnSpc>
                <a:spcPct val="107000"/>
              </a:lnSpc>
              <a:spcAft>
                <a:spcPts val="1920"/>
              </a:spcAft>
              <a:buFont typeface="Arial" panose="020B0604020202020204" pitchFamily="34" charset="0"/>
              <a:buChar char="•"/>
              <a:defRPr b="0" i="0"/>
            </a:pPr>
            <a:r>
              <a:rPr lang="1106">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delio yn well â ffactorau sy'n gweithio fel triger a ffynonellau straen.</a:t>
            </a:r>
            <a:endParaRPr lang="en-GB">
              <a:solidFill>
                <a:schemeClr val="accent1">
                  <a:lumMod val="75000"/>
                </a:schemeClr>
              </a:solidFill>
              <a:effectLst/>
              <a:ea typeface="Calibri" panose="020F0502020204030204" pitchFamily="34" charset="0"/>
              <a:cs typeface="Times New Roman" panose="02020603050405020304" pitchFamily="18" charset="0"/>
            </a:endParaRPr>
          </a:p>
          <a:p>
            <a:pPr fontAlgn="base">
              <a:lnSpc>
                <a:spcPct val="107000"/>
              </a:lnSpc>
              <a:spcAft>
                <a:spcPts val="1920"/>
              </a:spcAft>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 amrywiaeth eang o ddulliau ymyrryd yn bodoli ac maen nhw wedi'u cyfeirio at wahanol fathau o faterion.</a:t>
            </a:r>
          </a:p>
          <a:p>
            <a:pPr fontAlgn="base">
              <a:lnSpc>
                <a:spcPct val="107000"/>
              </a:lnSpc>
              <a:spcAft>
                <a:spcPts val="1920"/>
              </a:spcAft>
              <a:defRPr b="0" i="0"/>
            </a:pPr>
            <a:r>
              <a:rPr lang="1106">
                <a:solidFill>
                  <a:schemeClr val="accent1">
                    <a:lumMod val="75000"/>
                  </a:schemeClr>
                </a:solidFill>
                <a:ea typeface="Calibri" panose="020F0502020204030204" pitchFamily="34" charset="0"/>
                <a:cs typeface="Times New Roman" panose="02020603050405020304" pitchFamily="18" charset="0"/>
              </a:rPr>
              <a:t>Dulliau ymyrryd yw unrhyw weithgaredd y gellir ei ddefnyddio i addasu ymddygiad, cyflwr emosiynol, neu deimladau a gall gynnwys seicotherapïau fel therapi seicodynamig a therapi ymddygiadol gwybyddol.</a:t>
            </a:r>
          </a:p>
        </p:txBody>
      </p:sp>
      <p:pic>
        <p:nvPicPr>
          <p:cNvPr id="3076" name="Picture 4" descr="silhouette photography of man illustration">
            <a:extLst>
              <a:ext uri="{FF2B5EF4-FFF2-40B4-BE49-F238E27FC236}">
                <a16:creationId xmlns:a16="http://schemas.microsoft.com/office/drawing/2014/main" id="{CFE78E1D-61C6-4B1E-A46E-1990D5F019A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25956" y="1458930"/>
            <a:ext cx="3707542" cy="2472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53159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Grwpiau hunangymorth</a:t>
            </a:r>
          </a:p>
        </p:txBody>
      </p:sp>
      <p:sp>
        <p:nvSpPr>
          <p:cNvPr id="4" name="TextBox 3">
            <a:extLst>
              <a:ext uri="{FF2B5EF4-FFF2-40B4-BE49-F238E27FC236}">
                <a16:creationId xmlns:a16="http://schemas.microsoft.com/office/drawing/2014/main" id="{F9B78DBB-B7C9-4F83-9548-76F03A1FBFA8}"/>
              </a:ext>
            </a:extLst>
          </p:cNvPr>
          <p:cNvSpPr txBox="1"/>
          <p:nvPr/>
        </p:nvSpPr>
        <p:spPr>
          <a:xfrm>
            <a:off x="309991" y="3363739"/>
            <a:ext cx="5364922" cy="3334795"/>
          </a:xfrm>
          <a:prstGeom prst="rect">
            <a:avLst/>
          </a:prstGeom>
          <a:noFill/>
        </p:spPr>
        <p:txBody>
          <a:bodyPr wrap="square">
            <a:spAutoFit/>
          </a:bodyPr>
          <a:lstStyle/>
          <a:p>
            <a:pPr fontAlgn="base">
              <a:lnSpc>
                <a:spcPct val="107000"/>
              </a:lnSpc>
              <a:spcAft>
                <a:spcPts val="1200"/>
              </a:spcAft>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 grŵp hunangymorth yn cynnwys unigolion sydd â phrofiad personol o sefyllfa bywyd neu fater tebyg, naill ai yn uniongyrchol neu drwy eu teulu a'u ffrindiau.</a:t>
            </a:r>
          </a:p>
          <a:p>
            <a:pPr fontAlgn="base">
              <a:lnSpc>
                <a:spcPct val="107000"/>
              </a:lnSpc>
              <a:spcAft>
                <a:spcPts val="1200"/>
              </a:spcAft>
              <a:defRPr b="0" i="0"/>
            </a:pPr>
            <a:r>
              <a:rPr lang="1106">
                <a:solidFill>
                  <a:schemeClr val="accent1">
                    <a:lumMod val="75000"/>
                  </a:schemeClr>
                </a:solidFill>
                <a:ea typeface="Calibri" panose="020F0502020204030204" pitchFamily="34" charset="0"/>
                <a:cs typeface="Times New Roman" panose="02020603050405020304" pitchFamily="18" charset="0"/>
              </a:rPr>
              <a:t>Mae grwpiau hunangymorth yn galluogi unigolion i roi cydgefnogaeth i'w gilydd ac i rannu gwybodaeth ymarferol, rhannu ffyrdd o ymdopi a lleihau ynysu, cywilydd a stigma y gallan nhw fod yn ei brofi.</a:t>
            </a:r>
          </a:p>
          <a:p>
            <a:pPr fontAlgn="base">
              <a:lnSpc>
                <a:spcPct val="107000"/>
              </a:lnSpc>
              <a:spcAft>
                <a:spcPts val="1920"/>
              </a:spcAft>
              <a:defRPr b="0" i="0"/>
            </a:pPr>
            <a:r>
              <a:rPr lang="1106">
                <a:solidFill>
                  <a:schemeClr val="accent1">
                    <a:lumMod val="75000"/>
                  </a:schemeClr>
                </a:solidFill>
                <a:ea typeface="Calibri" panose="020F0502020204030204" pitchFamily="34" charset="0"/>
                <a:cs typeface="Times New Roman" panose="02020603050405020304" pitchFamily="18" charset="0"/>
              </a:rPr>
              <a:t>Mae gan rai grwpiau arweinydd proffesiynol, ac mae eraill yn cael eu harwain gan gyfoedion.</a:t>
            </a:r>
            <a:endParaRPr lang="en-GB" sz="180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C205B97F-8039-4DE8-8909-969BF29CA330}"/>
              </a:ext>
            </a:extLst>
          </p:cNvPr>
          <p:cNvSpPr txBox="1"/>
          <p:nvPr/>
        </p:nvSpPr>
        <p:spPr>
          <a:xfrm>
            <a:off x="6096000" y="1923568"/>
            <a:ext cx="5630570" cy="4024129"/>
          </a:xfrm>
          <a:prstGeom prst="rect">
            <a:avLst/>
          </a:prstGeom>
          <a:noFill/>
        </p:spPr>
        <p:txBody>
          <a:bodyPr wrap="square">
            <a:spAutoFit/>
          </a:bodyPr>
          <a:lstStyle/>
          <a:p>
            <a:pPr>
              <a:lnSpc>
                <a:spcPct val="107000"/>
              </a:lnSpc>
              <a:spcAft>
                <a:spcPts val="800"/>
              </a:spcAft>
              <a:defRPr b="0" i="0"/>
            </a:pPr>
            <a:r>
              <a:rPr lang="1106" spc="30">
                <a:solidFill>
                  <a:schemeClr val="accent1">
                    <a:lumMod val="75000"/>
                  </a:schemeClr>
                </a:solidFill>
                <a:effectLst/>
                <a:ea typeface="Times New Roman" panose="02020603050405020304" pitchFamily="18" charset="0"/>
                <a:cs typeface="Times New Roman" panose="02020603050405020304" pitchFamily="18" charset="0"/>
              </a:rPr>
              <a:t>Mae therapi grŵp hunangymorth yn cynnwys tair agwedd:</a:t>
            </a:r>
            <a:endParaRPr lang="en-GB">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defRPr b="0" i="0"/>
            </a:pPr>
            <a:r>
              <a:rPr lang="1106" spc="30">
                <a:solidFill>
                  <a:schemeClr val="accent1">
                    <a:lumMod val="75000"/>
                  </a:schemeClr>
                </a:solidFill>
                <a:ea typeface="Times New Roman" panose="02020603050405020304" pitchFamily="18" charset="0"/>
                <a:cs typeface="Times New Roman" panose="02020603050405020304" pitchFamily="18" charset="0"/>
              </a:rPr>
              <a:t>gall pob unigolyn gyfrannu at y grŵp</a:t>
            </a:r>
            <a:endParaRPr lang="en-GB">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defRPr b="0" i="0"/>
            </a:pPr>
            <a:r>
              <a:rPr lang="1106" spc="30">
                <a:solidFill>
                  <a:schemeClr val="accent1">
                    <a:lumMod val="75000"/>
                  </a:schemeClr>
                </a:solidFill>
                <a:ea typeface="Times New Roman" panose="02020603050405020304" pitchFamily="18" charset="0"/>
                <a:cs typeface="Times New Roman" panose="02020603050405020304" pitchFamily="18" charset="0"/>
              </a:rPr>
              <a:t>mae pob unigolyn yn penderfynu pa weithgareddau a chyngor fydd yn gweithio ar gyfer ei anghenion unigol</a:t>
            </a:r>
            <a:endParaRPr lang="en-GB">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defRPr b="0" i="0"/>
            </a:pPr>
            <a:r>
              <a:rPr lang="1106" spc="30">
                <a:solidFill>
                  <a:schemeClr val="accent1">
                    <a:lumMod val="75000"/>
                  </a:schemeClr>
                </a:solidFill>
                <a:ea typeface="Times New Roman" panose="02020603050405020304" pitchFamily="18" charset="0"/>
                <a:cs typeface="Times New Roman" panose="02020603050405020304" pitchFamily="18" charset="0"/>
              </a:rPr>
              <a:t>mae'r grŵp yn hwyluso cyfathrebu agored a gonest mewn amgylchedd sydd ddim yn barnu.</a:t>
            </a:r>
            <a:endParaRPr lang="en-GB" spc="30">
              <a:solidFill>
                <a:schemeClr val="accent1">
                  <a:lumMod val="75000"/>
                </a:schemeClr>
              </a:solidFill>
              <a:ea typeface="Calibri" panose="020F0502020204030204" pitchFamily="34" charset="0"/>
              <a:cs typeface="Times New Roman" panose="02020603050405020304" pitchFamily="18" charset="0"/>
            </a:endParaRPr>
          </a:p>
          <a:p>
            <a:pPr lvl="0">
              <a:lnSpc>
                <a:spcPct val="107000"/>
              </a:lnSpc>
              <a:spcAft>
                <a:spcPts val="800"/>
              </a:spcAft>
              <a:tabLst>
                <a:tab pos="457200" algn="l"/>
              </a:tabLst>
              <a:defRPr b="0" i="0"/>
            </a:pPr>
            <a:r>
              <a:rPr lang="1106" spc="30">
                <a:solidFill>
                  <a:schemeClr val="accent1">
                    <a:lumMod val="75000"/>
                  </a:schemeClr>
                </a:solidFill>
                <a:ea typeface="Calibri" panose="020F0502020204030204" pitchFamily="34" charset="0"/>
                <a:cs typeface="Times New Roman" panose="02020603050405020304" pitchFamily="18" charset="0"/>
              </a:rPr>
              <a:t>Gall therapi grŵp hunangymorth fod yn ddefnyddiol wrth fynd i'r afael ag iselder, gorbryder, caethiwed ac ymddygiadau gorfodaeth (e.e. anhwylderau bwyta). </a:t>
            </a:r>
            <a:endParaRPr lang="en-GB">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2050" name="Picture 2" descr="Men and women sitting in a circle during group therapy, supporting each other. Serious men and women sitting in a circle during group therapy, supporting each stock images">
            <a:extLst>
              <a:ext uri="{FF2B5EF4-FFF2-40B4-BE49-F238E27FC236}">
                <a16:creationId xmlns:a16="http://schemas.microsoft.com/office/drawing/2014/main" id="{C0A52033-C4DF-4AC8-8A98-6325E2C429C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66431" y="1233488"/>
            <a:ext cx="3029291" cy="2018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35968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Therapïau siarad</a:t>
            </a:r>
          </a:p>
        </p:txBody>
      </p:sp>
      <p:sp>
        <p:nvSpPr>
          <p:cNvPr id="4" name="TextBox 3">
            <a:extLst>
              <a:ext uri="{FF2B5EF4-FFF2-40B4-BE49-F238E27FC236}">
                <a16:creationId xmlns:a16="http://schemas.microsoft.com/office/drawing/2014/main" id="{A8B2F026-166C-45A1-8218-0773E0EBE102}"/>
              </a:ext>
            </a:extLst>
          </p:cNvPr>
          <p:cNvSpPr txBox="1"/>
          <p:nvPr/>
        </p:nvSpPr>
        <p:spPr>
          <a:xfrm>
            <a:off x="235424" y="2994936"/>
            <a:ext cx="5434205" cy="3916970"/>
          </a:xfrm>
          <a:prstGeom prst="rect">
            <a:avLst/>
          </a:prstGeom>
          <a:noFill/>
        </p:spPr>
        <p:txBody>
          <a:bodyPr wrap="square">
            <a:spAutoFit/>
          </a:bodyPr>
          <a:lstStyle/>
          <a:p>
            <a:pPr>
              <a:lnSpc>
                <a:spcPct val="107000"/>
              </a:lnSpc>
              <a:defRPr b="0" i="0"/>
            </a:pPr>
            <a:r>
              <a:rPr lang="1106" sz="1500" dirty="0">
                <a:solidFill>
                  <a:schemeClr val="accent1">
                    <a:lumMod val="75000"/>
                  </a:schemeClr>
                </a:solidFill>
                <a:effectLst/>
                <a:ea typeface="Times New Roman" panose="02020603050405020304" pitchFamily="18" charset="0"/>
                <a:cs typeface="Times New Roman" panose="02020603050405020304" pitchFamily="18" charset="0"/>
              </a:rPr>
              <a:t>Mae therapïau siarad yn ymwneud ag unigolyn yn trafod ei feddyliau, teimladau ac ymddygiad â gweithiwr proffesiynol wedi'i hyfforddi. </a:t>
            </a:r>
          </a:p>
          <a:p>
            <a:pPr>
              <a:lnSpc>
                <a:spcPct val="107000"/>
              </a:lnSpc>
              <a:spcAft>
                <a:spcPts val="600"/>
              </a:spcAft>
              <a:defRPr b="0" i="0"/>
            </a:pPr>
            <a:r>
              <a:rPr lang="1106" sz="1500" dirty="0">
                <a:solidFill>
                  <a:schemeClr val="accent1">
                    <a:lumMod val="75000"/>
                  </a:schemeClr>
                </a:solidFill>
                <a:ea typeface="Times New Roman" panose="02020603050405020304" pitchFamily="18" charset="0"/>
                <a:cs typeface="Times New Roman" panose="02020603050405020304" pitchFamily="18" charset="0"/>
              </a:rPr>
              <a:t>Nod therapïau siarad yw galluogi unigolyn i wneud y canlynol:</a:t>
            </a:r>
            <a:endParaRPr lang="en-GB" sz="15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defRPr b="0" i="0"/>
            </a:pPr>
            <a:r>
              <a:rPr lang="1106" sz="1500" dirty="0">
                <a:solidFill>
                  <a:schemeClr val="accent1">
                    <a:lumMod val="75000"/>
                  </a:schemeClr>
                </a:solidFill>
                <a:effectLst/>
                <a:ea typeface="Times New Roman" panose="02020603050405020304" pitchFamily="18" charset="0"/>
                <a:cs typeface="Times New Roman" panose="02020603050405020304" pitchFamily="18" charset="0"/>
              </a:rPr>
              <a:t>siarad â rhywun na fydd yn ei feirniadu</a:t>
            </a:r>
            <a:endParaRPr lang="en-GB" sz="15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defRPr b="0" i="0"/>
            </a:pPr>
            <a:r>
              <a:rPr lang="1106" sz="1500" dirty="0">
                <a:solidFill>
                  <a:schemeClr val="accent1">
                    <a:lumMod val="75000"/>
                  </a:schemeClr>
                </a:solidFill>
                <a:ea typeface="Times New Roman" panose="02020603050405020304" pitchFamily="18" charset="0"/>
                <a:cs typeface="Times New Roman" panose="02020603050405020304" pitchFamily="18" charset="0"/>
              </a:rPr>
              <a:t>cael ei gefnogi i wneud synnwyr o bethau a deall ei hun yn well</a:t>
            </a:r>
            <a:endParaRPr lang="en-GB" sz="15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defRPr b="0" i="0"/>
            </a:pPr>
            <a:r>
              <a:rPr lang="1106" sz="1500" dirty="0">
                <a:solidFill>
                  <a:schemeClr val="accent1">
                    <a:lumMod val="75000"/>
                  </a:schemeClr>
                </a:solidFill>
                <a:effectLst/>
                <a:ea typeface="Times New Roman" panose="02020603050405020304" pitchFamily="18" charset="0"/>
                <a:cs typeface="Times New Roman" panose="02020603050405020304" pitchFamily="18" charset="0"/>
              </a:rPr>
              <a:t>datrys teimladau cymhleth, neu ddarganfod ffyrdd o fyw â nhw</a:t>
            </a:r>
            <a:endParaRPr lang="en-GB" sz="15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600"/>
              </a:spcAft>
              <a:buSzPts val="1000"/>
              <a:buFont typeface="Symbol" panose="05050102010706020507" pitchFamily="18" charset="2"/>
              <a:buChar char=""/>
              <a:tabLst>
                <a:tab pos="457200" algn="l"/>
              </a:tabLst>
              <a:defRPr b="0" i="0"/>
            </a:pPr>
            <a:r>
              <a:rPr lang="1106" sz="1500" dirty="0">
                <a:solidFill>
                  <a:schemeClr val="accent1">
                    <a:lumMod val="75000"/>
                  </a:schemeClr>
                </a:solidFill>
                <a:effectLst/>
                <a:ea typeface="Times New Roman" panose="02020603050405020304" pitchFamily="18" charset="0"/>
                <a:cs typeface="Times New Roman" panose="02020603050405020304" pitchFamily="18" charset="0"/>
              </a:rPr>
              <a:t>adnabod patrymau sydd ddim o gymorth yn y ffordd mae'n meddwl neu'n gweithredu, a darganfod ffyrdd o'u newid.</a:t>
            </a:r>
          </a:p>
          <a:p>
            <a:pPr lvl="0">
              <a:lnSpc>
                <a:spcPct val="107000"/>
              </a:lnSpc>
              <a:buSzPts val="1000"/>
              <a:tabLst>
                <a:tab pos="457200" algn="l"/>
              </a:tabLst>
              <a:defRPr b="0" i="0"/>
            </a:pPr>
            <a:r>
              <a:rPr lang="1106" sz="1500" dirty="0">
                <a:solidFill>
                  <a:schemeClr val="accent1">
                    <a:lumMod val="75000"/>
                  </a:schemeClr>
                </a:solidFill>
                <a:ea typeface="Calibri" panose="020F0502020204030204" pitchFamily="34" charset="0"/>
                <a:cs typeface="Times New Roman" panose="02020603050405020304" pitchFamily="18" charset="0"/>
              </a:rPr>
              <a:t>Mae therapïau siarad yn cynnwys CBT, therapi seicodynamig, therapi dyneiddiol a therapi hel atgofion.</a:t>
            </a:r>
            <a:endParaRPr lang="en-GB" sz="1500" dirty="0">
              <a:solidFill>
                <a:schemeClr val="accent1">
                  <a:lumMod val="75000"/>
                </a:schemeClr>
              </a:solidFill>
              <a:effectLst/>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2464459A-F213-4AE2-BFF6-C87D5C8CB7B6}"/>
              </a:ext>
            </a:extLst>
          </p:cNvPr>
          <p:cNvSpPr txBox="1"/>
          <p:nvPr/>
        </p:nvSpPr>
        <p:spPr>
          <a:xfrm>
            <a:off x="5777601" y="1280988"/>
            <a:ext cx="6267254" cy="5629746"/>
          </a:xfrm>
          <a:prstGeom prst="rect">
            <a:avLst/>
          </a:prstGeom>
          <a:noFill/>
        </p:spPr>
        <p:txBody>
          <a:bodyPr wrap="square">
            <a:spAutoFit/>
          </a:bodyPr>
          <a:lstStyle/>
          <a:p>
            <a:pPr>
              <a:lnSpc>
                <a:spcPct val="107000"/>
              </a:lnSpc>
              <a:spcAft>
                <a:spcPts val="800"/>
              </a:spcAft>
              <a:defRPr b="0" i="0"/>
            </a:pPr>
            <a:r>
              <a:rPr lang="1106" sz="1500" b="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Mae </a:t>
            </a:r>
            <a:r>
              <a:rPr lang="1106" sz="1500" b="1"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therapi hel atgofion (RT) </a:t>
            </a:r>
            <a:r>
              <a:rPr lang="1106" sz="1500" b="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yn ddull sy'n cael ei ddefnyddio yn aml i gefnogi unigolion sydd wedi colli eu cof yn ddifrifol neu sydd â dementia. </a:t>
            </a:r>
          </a:p>
          <a:p>
            <a:pPr>
              <a:lnSpc>
                <a:spcPct val="107000"/>
              </a:lnSpc>
              <a:spcAft>
                <a:spcPts val="800"/>
              </a:spcAft>
              <a:defRPr b="0" i="0"/>
            </a:pPr>
            <a:r>
              <a:rPr lang="1106" sz="15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Mae therapi hel atgofion yn defnyddio'r synhwyrau i gyd (gweld, teimlo, blasu, arogli a chlywed) i helpu unigolion i gofio digwyddiadau, pobl a lleoedd o'u bywydau yn y gorffennol. Gellir defnyddio gwrthrychau mewn gwahanol weithgareddau i helpu unigolion â dementia alw atgofion i gof.</a:t>
            </a:r>
            <a:endParaRPr lang="en-GB" sz="15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defRPr b="0" i="0"/>
            </a:pPr>
            <a:r>
              <a:rPr lang="1106" sz="15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Mae therapi hel atgofion yn gwella hunan-barch ac yn gallu rhoi boddhad a chysur i unigolion hŷn wrth iddyn nhw edrych yn ôl dros eu bywydau.</a:t>
            </a:r>
            <a:endParaRPr lang="en-GB" sz="15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defRPr b="0" i="0"/>
            </a:pPr>
            <a:r>
              <a:rPr lang="1106" sz="15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Mae therapi hel atgofion yn gweithio drwy annog unigolion i ailymweld ag adegau o'u gorffennol. </a:t>
            </a:r>
            <a:endParaRPr lang="en-GB" sz="1500" dirty="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defRPr b="0" i="0"/>
            </a:pPr>
            <a:r>
              <a:rPr lang="1106" sz="1500" dirty="0">
                <a:solidFill>
                  <a:schemeClr val="accent1">
                    <a:lumMod val="75000"/>
                  </a:schemeClr>
                </a:solidFill>
                <a:latin typeface="Arial" panose="020B0604020202020204" pitchFamily="34" charset="0"/>
                <a:ea typeface="Calibri" panose="020F0502020204030204" pitchFamily="34" charset="0"/>
                <a:cs typeface="Times New Roman" panose="02020603050405020304" pitchFamily="18" charset="0"/>
              </a:rPr>
              <a:t>Gall hel atgofion am fywyd a phrofiadau unigolyn yn y gorffennol wella'r cof a hefyd y gallu i alw i gof, yn enwedig yng nghamau olaf dementia.</a:t>
            </a:r>
          </a:p>
          <a:p>
            <a:pPr>
              <a:lnSpc>
                <a:spcPct val="107000"/>
              </a:lnSpc>
              <a:spcAft>
                <a:spcPts val="800"/>
              </a:spcAft>
              <a:defRPr b="0" i="0"/>
            </a:pPr>
            <a:r>
              <a:rPr lang="1106" sz="1500" dirty="0">
                <a:solidFill>
                  <a:schemeClr val="accent1">
                    <a:lumMod val="75000"/>
                  </a:schemeClr>
                </a:solidFill>
                <a:effectLst/>
                <a:latin typeface="Arial" panose="020B0604020202020204" pitchFamily="34" charset="0"/>
                <a:ea typeface="Calibri" panose="020F0502020204030204" pitchFamily="34" charset="0"/>
                <a:cs typeface="Times New Roman" panose="02020603050405020304" pitchFamily="18" charset="0"/>
              </a:rPr>
              <a:t>Mae cyfnewid straeon am y gorffennol yn deffro rhan o'r ymennydd sydd fel arall yn aros yn anweithredol.</a:t>
            </a:r>
          </a:p>
          <a:p>
            <a:pPr>
              <a:lnSpc>
                <a:spcPct val="107000"/>
              </a:lnSpc>
              <a:spcAft>
                <a:spcPts val="800"/>
              </a:spcAft>
              <a:defRPr b="0" i="0"/>
            </a:pPr>
            <a:r>
              <a:rPr lang="1106" sz="1500" spc="-15" dirty="0">
                <a:solidFill>
                  <a:schemeClr val="accent1">
                    <a:lumMod val="75000"/>
                  </a:schemeClr>
                </a:solidFill>
                <a:effectLst/>
                <a:ea typeface="Times New Roman" panose="02020603050405020304" pitchFamily="18" charset="0"/>
              </a:rPr>
              <a:t>Mae therapi hel atgofion yn ffordd effeithiol a dymunol o gysylltu ag unigolyn sydd â dementia ac i helpu i reoli rhai o symptomau mwyaf trallodus y cyflwr.</a:t>
            </a:r>
            <a:endParaRPr lang="en-GB" sz="150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4098" name="Picture 2" descr="woman in brown button up shirt holding white smartphone">
            <a:extLst>
              <a:ext uri="{FF2B5EF4-FFF2-40B4-BE49-F238E27FC236}">
                <a16:creationId xmlns:a16="http://schemas.microsoft.com/office/drawing/2014/main" id="{F370BDF2-1044-4405-A4EB-0F59E2719D4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52728" y="1280988"/>
            <a:ext cx="2519879" cy="1680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33394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Bod yn bwysig</a:t>
            </a:r>
          </a:p>
        </p:txBody>
      </p:sp>
      <p:sp>
        <p:nvSpPr>
          <p:cNvPr id="4" name="TextBox 3">
            <a:extLst>
              <a:ext uri="{FF2B5EF4-FFF2-40B4-BE49-F238E27FC236}">
                <a16:creationId xmlns:a16="http://schemas.microsoft.com/office/drawing/2014/main" id="{8924DAE1-B38A-46F9-B61C-7C3F2907164A}"/>
              </a:ext>
            </a:extLst>
          </p:cNvPr>
          <p:cNvSpPr txBox="1"/>
          <p:nvPr/>
        </p:nvSpPr>
        <p:spPr>
          <a:xfrm>
            <a:off x="342104" y="3191267"/>
            <a:ext cx="5422617" cy="3602461"/>
          </a:xfrm>
          <a:prstGeom prst="rect">
            <a:avLst/>
          </a:prstGeom>
          <a:noFill/>
        </p:spPr>
        <p:txBody>
          <a:bodyPr wrap="square">
            <a:spAutoFit/>
          </a:bodyPr>
          <a:lstStyle/>
          <a:p>
            <a:pPr fontAlgn="base">
              <a:lnSpc>
                <a:spcPct val="107000"/>
              </a:lnSpc>
              <a:spcAft>
                <a:spcPts val="1920"/>
              </a:spcAft>
              <a:defRPr b="0" i="0"/>
            </a:pPr>
            <a:r>
              <a:rPr lang="1106" sz="1700" dirty="0">
                <a:solidFill>
                  <a:schemeClr val="accent1">
                    <a:lumMod val="75000"/>
                  </a:schemeClr>
                </a:solidFill>
                <a:effectLst/>
                <a:ea typeface="Calibri" panose="020F0502020204030204" pitchFamily="34" charset="0"/>
                <a:cs typeface="Times New Roman" panose="02020603050405020304" pitchFamily="18" charset="0"/>
              </a:rPr>
              <a:t>Mae bod yn bwysig yn sefyllfa ddelfrydol sy'n cynnwys </a:t>
            </a:r>
            <a:r>
              <a:rPr lang="1106" sz="1700" b="1" dirty="0">
                <a:solidFill>
                  <a:schemeClr val="accent1">
                    <a:lumMod val="75000"/>
                  </a:schemeClr>
                </a:solidFill>
                <a:effectLst/>
                <a:ea typeface="Calibri" panose="020F0502020204030204" pitchFamily="34" charset="0"/>
                <a:cs typeface="Times New Roman" panose="02020603050405020304" pitchFamily="18" charset="0"/>
              </a:rPr>
              <a:t>dau</a:t>
            </a:r>
            <a:r>
              <a:rPr lang="1106" sz="1700" dirty="0">
                <a:solidFill>
                  <a:schemeClr val="accent1">
                    <a:lumMod val="75000"/>
                  </a:schemeClr>
                </a:solidFill>
                <a:effectLst/>
                <a:ea typeface="Calibri" panose="020F0502020204030204" pitchFamily="34" charset="0"/>
                <a:cs typeface="Times New Roman" panose="02020603050405020304" pitchFamily="18" charset="0"/>
              </a:rPr>
              <a:t> brofiad seicolegol cyflenwol: teimlo eich bod yn cael eich gwerthfawrogi ac yn ychwanegu gwerth.</a:t>
            </a:r>
          </a:p>
          <a:p>
            <a:pPr fontAlgn="base">
              <a:lnSpc>
                <a:spcPct val="107000"/>
              </a:lnSpc>
              <a:spcAft>
                <a:spcPts val="1920"/>
              </a:spcAft>
              <a:defRPr b="0" i="0"/>
            </a:pPr>
            <a:r>
              <a:rPr lang="1106" sz="1700" dirty="0">
                <a:solidFill>
                  <a:schemeClr val="accent1">
                    <a:lumMod val="75000"/>
                  </a:schemeClr>
                </a:solidFill>
                <a:effectLst/>
                <a:ea typeface="Calibri" panose="020F0502020204030204" pitchFamily="34" charset="0"/>
                <a:cs typeface="Times New Roman" panose="02020603050405020304" pitchFamily="18" charset="0"/>
              </a:rPr>
              <a:t>Bod yn bwysig yw'r graddau rydym yn gwneud gwahaniaeth yn y byd o'n hamgylch.</a:t>
            </a:r>
          </a:p>
          <a:p>
            <a:pPr fontAlgn="base">
              <a:lnSpc>
                <a:spcPct val="107000"/>
              </a:lnSpc>
              <a:spcAft>
                <a:spcPts val="1920"/>
              </a:spcAft>
              <a:defRPr b="0" i="0"/>
            </a:pPr>
            <a:r>
              <a:rPr lang="1106" sz="1700" dirty="0">
                <a:solidFill>
                  <a:schemeClr val="accent1">
                    <a:lumMod val="75000"/>
                  </a:schemeClr>
                </a:solidFill>
                <a:effectLst/>
                <a:ea typeface="Calibri" panose="020F0502020204030204" pitchFamily="34" charset="0"/>
                <a:cs typeface="Times New Roman" panose="02020603050405020304" pitchFamily="18" charset="0"/>
              </a:rPr>
              <a:t>Gall bodau dynol deimlo eu bod yn cael eu gwerthfawrogi gan, a'u bod yn ychwanegu gwerth at, eu hunain, pobl eraill a'u cymuned.</a:t>
            </a:r>
          </a:p>
          <a:p>
            <a:pPr fontAlgn="base">
              <a:lnSpc>
                <a:spcPct val="107000"/>
              </a:lnSpc>
              <a:spcAft>
                <a:spcPts val="1920"/>
              </a:spcAft>
              <a:defRPr b="0" i="0"/>
            </a:pPr>
            <a:r>
              <a:rPr lang="1106" sz="1700" dirty="0">
                <a:solidFill>
                  <a:schemeClr val="accent1">
                    <a:lumMod val="75000"/>
                  </a:schemeClr>
                </a:solidFill>
                <a:effectLst/>
                <a:ea typeface="Calibri" panose="020F0502020204030204" pitchFamily="34" charset="0"/>
                <a:cs typeface="Times New Roman" panose="02020603050405020304" pitchFamily="18" charset="0"/>
              </a:rPr>
              <a:t>Mae'n bwysig cydbwyso ychwanegu gwerth at eich hun ac ychwanegu gwerth at eraill.</a:t>
            </a:r>
            <a:endParaRPr lang="en-GB" sz="1700" dirty="0">
              <a:solidFill>
                <a:schemeClr val="accent1">
                  <a:lumMod val="75000"/>
                </a:schemeClr>
              </a:solidFill>
              <a:effectLst/>
              <a:ea typeface="Times New Roman" panose="02020603050405020304" pitchFamily="18" charset="0"/>
            </a:endParaRPr>
          </a:p>
        </p:txBody>
      </p:sp>
      <p:sp>
        <p:nvSpPr>
          <p:cNvPr id="6" name="TextBox 5">
            <a:extLst>
              <a:ext uri="{FF2B5EF4-FFF2-40B4-BE49-F238E27FC236}">
                <a16:creationId xmlns:a16="http://schemas.microsoft.com/office/drawing/2014/main" id="{001BA3F6-DA7B-40C6-A70C-E5643D853DB1}"/>
              </a:ext>
            </a:extLst>
          </p:cNvPr>
          <p:cNvSpPr txBox="1"/>
          <p:nvPr/>
        </p:nvSpPr>
        <p:spPr>
          <a:xfrm>
            <a:off x="5853054" y="1285824"/>
            <a:ext cx="6244351" cy="5790816"/>
          </a:xfrm>
          <a:prstGeom prst="rect">
            <a:avLst/>
          </a:prstGeom>
          <a:noFill/>
        </p:spPr>
        <p:txBody>
          <a:bodyPr wrap="square">
            <a:spAutoFit/>
          </a:bodyPr>
          <a:lstStyle/>
          <a:p>
            <a:pPr algn="just" fontAlgn="base">
              <a:lnSpc>
                <a:spcPct val="107000"/>
              </a:lnSpc>
              <a:spcAft>
                <a:spcPts val="1920"/>
              </a:spcAft>
              <a:defRPr b="0" i="0"/>
            </a:pPr>
            <a:r>
              <a:rPr lang="1106" sz="1600" dirty="0">
                <a:solidFill>
                  <a:schemeClr val="accent1">
                    <a:lumMod val="75000"/>
                  </a:schemeClr>
                </a:solidFill>
                <a:ea typeface="Times New Roman" panose="02020603050405020304" pitchFamily="18" charset="0"/>
              </a:rPr>
              <a:t>Gall bod yn bwysig helpu i ddiogelu rhag iselder.</a:t>
            </a:r>
          </a:p>
          <a:p>
            <a:pPr>
              <a:lnSpc>
                <a:spcPct val="107000"/>
              </a:lnSpc>
              <a:spcAft>
                <a:spcPts val="1800"/>
              </a:spcAft>
              <a:defRPr b="0" i="0"/>
            </a:pPr>
            <a:r>
              <a:rPr lang="1106" sz="1600" b="0" i="0" dirty="0">
                <a:solidFill>
                  <a:schemeClr val="accent1">
                    <a:lumMod val="75000"/>
                  </a:schemeClr>
                </a:solidFill>
                <a:effectLst/>
                <a:ea typeface="Times New Roman" panose="02020603050405020304" pitchFamily="18" charset="0"/>
              </a:rPr>
              <a:t>Mae </a:t>
            </a:r>
            <a:r>
              <a:rPr lang="1106" sz="1600" b="1" i="1" dirty="0">
                <a:solidFill>
                  <a:schemeClr val="accent1">
                    <a:lumMod val="75000"/>
                  </a:schemeClr>
                </a:solidFill>
                <a:effectLst/>
                <a:ea typeface="Times New Roman" panose="02020603050405020304" pitchFamily="18" charset="0"/>
              </a:rPr>
              <a:t>peidio</a:t>
            </a:r>
            <a:r>
              <a:rPr lang="1106" sz="1600" b="0" i="1" dirty="0">
                <a:solidFill>
                  <a:schemeClr val="accent1">
                    <a:lumMod val="75000"/>
                  </a:schemeClr>
                </a:solidFill>
                <a:effectLst/>
                <a:ea typeface="Times New Roman" panose="02020603050405020304" pitchFamily="18" charset="0"/>
              </a:rPr>
              <a:t> </a:t>
            </a:r>
            <a:r>
              <a:rPr lang="1106" sz="1600" b="0" i="0" dirty="0">
                <a:solidFill>
                  <a:schemeClr val="accent1">
                    <a:lumMod val="75000"/>
                  </a:schemeClr>
                </a:solidFill>
                <a:effectLst/>
                <a:ea typeface="Times New Roman" panose="02020603050405020304" pitchFamily="18" charset="0"/>
              </a:rPr>
              <a:t>bod yn bwysig yn broblem ymhlith yr henoed a phobl sydd wedi ymddeol, </a:t>
            </a:r>
            <a:r>
              <a:rPr lang="1106" sz="1600" dirty="0">
                <a:solidFill>
                  <a:schemeClr val="accent1">
                    <a:lumMod val="75000"/>
                  </a:schemeClr>
                </a:solidFill>
                <a:effectLst/>
                <a:ea typeface="Times New Roman" panose="02020603050405020304" pitchFamily="18" charset="0"/>
                <a:cs typeface="Times New Roman" panose="02020603050405020304" pitchFamily="18" charset="0"/>
              </a:rPr>
              <a:t>ac ymhlith y rhai hynny sydd wedi byw yn hirach na'u ffrindiau, a'r rhai hynny sy'n teimlo fel baich, a baich yn unig i'r rhai hynny sy'n gofalu amdanynt.</a:t>
            </a:r>
            <a:endParaRPr lang="en-GB" sz="1600" dirty="0">
              <a:solidFill>
                <a:schemeClr val="accent1">
                  <a:lumMod val="75000"/>
                </a:schemeClr>
              </a:solidFill>
              <a:ea typeface="Times New Roman" panose="02020603050405020304" pitchFamily="18" charset="0"/>
              <a:cs typeface="Times New Roman" panose="02020603050405020304" pitchFamily="18" charset="0"/>
            </a:endParaRPr>
          </a:p>
          <a:p>
            <a:pPr>
              <a:lnSpc>
                <a:spcPct val="107000"/>
              </a:lnSpc>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Gellir mesur "bod yn bwysig" drwy ofyn i unigolyn:</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Pa mor bwysig ydych chi i eraill?</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Faint o sylw mae pobl eraill yn ei dalu i chi?</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Faint fyddai pobl yn gweld eich eisiau pe byddech chi'n mynd i ffwrdd?</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Faint o ddiddordeb sydd gan bobl eraill yn yr hyn sydd gennych chi i'w ddweud?</a:t>
            </a:r>
            <a:endParaRPr lang="en-GB" sz="16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tabLst>
                <a:tab pos="457200" algn="l"/>
              </a:tabLst>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Faint mae pobl eraill yn dibynnu arnoch chi?</a:t>
            </a:r>
          </a:p>
          <a:p>
            <a:pPr marL="342900" lvl="0" indent="-342900">
              <a:lnSpc>
                <a:spcPct val="107000"/>
              </a:lnSpc>
              <a:tabLst>
                <a:tab pos="457200" algn="l"/>
              </a:tabLst>
            </a:pPr>
            <a:endParaRPr lang="en-GB" sz="1600" dirty="0">
              <a:solidFill>
                <a:schemeClr val="accent1">
                  <a:lumMod val="75000"/>
                </a:schemeClr>
              </a:solidFill>
              <a:ea typeface="Times New Roman" panose="02020603050405020304" pitchFamily="18" charset="0"/>
              <a:cs typeface="Times New Roman" panose="02020603050405020304" pitchFamily="18" charset="0"/>
            </a:endParaRPr>
          </a:p>
          <a:p>
            <a:pPr lvl="0">
              <a:lnSpc>
                <a:spcPct val="107000"/>
              </a:lnSpc>
              <a:spcAft>
                <a:spcPts val="900"/>
              </a:spcAft>
              <a:tabLst>
                <a:tab pos="457200" algn="l"/>
              </a:tabLst>
              <a:defRPr b="0" i="0"/>
            </a:pPr>
            <a:r>
              <a:rPr lang="1106" sz="1600" dirty="0">
                <a:solidFill>
                  <a:schemeClr val="accent1">
                    <a:lumMod val="75000"/>
                  </a:schemeClr>
                </a:solidFill>
                <a:ea typeface="Calibri" panose="020F0502020204030204" pitchFamily="34" charset="0"/>
                <a:cs typeface="Times New Roman" panose="02020603050405020304" pitchFamily="18" charset="0"/>
              </a:rPr>
              <a:t>I helpu unigolyn i ddarganfod ffyrdd o fod yn bwysig, gall therapydd neu weithiwr gofal ofyn:</a:t>
            </a:r>
          </a:p>
          <a:p>
            <a:pPr algn="l">
              <a:defRPr b="0" i="0"/>
            </a:pPr>
            <a:r>
              <a:rPr lang="1106" sz="1600" b="0" i="0" dirty="0">
                <a:solidFill>
                  <a:schemeClr val="accent1">
                    <a:lumMod val="75000"/>
                  </a:schemeClr>
                </a:solidFill>
                <a:effectLst/>
              </a:rPr>
              <a:t>Sut gallwch chi ddangos i bobl eu bod nhw'n bwysig?</a:t>
            </a:r>
          </a:p>
          <a:p>
            <a:pPr algn="l">
              <a:defRPr b="0" i="0"/>
            </a:pPr>
            <a:r>
              <a:rPr lang="1106" sz="1600" b="0" i="0" dirty="0">
                <a:solidFill>
                  <a:schemeClr val="accent1">
                    <a:lumMod val="75000"/>
                  </a:schemeClr>
                </a:solidFill>
                <a:effectLst/>
              </a:rPr>
              <a:t>Ble gallwch chi eu helpu nhw i weld y gwerth maen nhw'n ei ychwanegu?</a:t>
            </a:r>
          </a:p>
        </p:txBody>
      </p:sp>
      <p:sp>
        <p:nvSpPr>
          <p:cNvPr id="8" name="TextBox 7">
            <a:extLst>
              <a:ext uri="{FF2B5EF4-FFF2-40B4-BE49-F238E27FC236}">
                <a16:creationId xmlns:a16="http://schemas.microsoft.com/office/drawing/2014/main" id="{8E5366D9-0C35-4336-868F-969F9F2F10ED}"/>
              </a:ext>
            </a:extLst>
          </p:cNvPr>
          <p:cNvSpPr txBox="1"/>
          <p:nvPr/>
        </p:nvSpPr>
        <p:spPr>
          <a:xfrm>
            <a:off x="342104" y="1380418"/>
            <a:ext cx="5422616" cy="1657406"/>
          </a:xfrm>
          <a:prstGeom prst="rect">
            <a:avLst/>
          </a:prstGeom>
          <a:noFill/>
        </p:spPr>
        <p:txBody>
          <a:bodyPr wrap="square">
            <a:spAutoFit/>
          </a:bodyPr>
          <a:lstStyle/>
          <a:p>
            <a:pPr>
              <a:lnSpc>
                <a:spcPct val="107000"/>
              </a:lnSpc>
              <a:spcAft>
                <a:spcPts val="1275"/>
              </a:spcAft>
              <a:defRPr b="0" i="0"/>
            </a:pPr>
            <a:r>
              <a:rPr lang="1106" sz="1800" i="1">
                <a:effectLst/>
                <a:latin typeface="Calibri" panose="020F0502020204030204" pitchFamily="34" charset="0"/>
                <a:ea typeface="Calibri" panose="020F0502020204030204" pitchFamily="34" charset="0"/>
                <a:cs typeface="Times New Roman" panose="02020603050405020304" pitchFamily="18" charset="0"/>
              </a:rPr>
              <a:t>“Feeling you matter is at the core of being a person. Knowing you matter is at the heart of being alive. Seeing you matter is at the centre of carrying on in life</a:t>
            </a:r>
            <a:r>
              <a:rPr lang="1106" sz="1800" i="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defRPr b="0" i="0"/>
            </a:pPr>
            <a:r>
              <a:rPr lang="1106"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Dr David Sheard</a:t>
            </a:r>
          </a:p>
          <a:p>
            <a:pPr>
              <a:lnSpc>
                <a:spcPct val="107000"/>
              </a:lnSpc>
              <a:spcAft>
                <a:spcPts val="1275"/>
              </a:spcAft>
              <a:defRPr b="0" i="0"/>
            </a:pPr>
            <a:r>
              <a:rPr lang="1106" sz="16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Prif Weithredwr/Sylfaenydd, Dementia Care Matters</a:t>
            </a:r>
            <a:endParaRPr lang="en-GB" sz="1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2988942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Y Cynllun Pili Pala</a:t>
            </a:r>
          </a:p>
        </p:txBody>
      </p:sp>
      <p:sp>
        <p:nvSpPr>
          <p:cNvPr id="4" name="TextBox 3">
            <a:extLst>
              <a:ext uri="{FF2B5EF4-FFF2-40B4-BE49-F238E27FC236}">
                <a16:creationId xmlns:a16="http://schemas.microsoft.com/office/drawing/2014/main" id="{9DE4F8C6-3365-4537-BE76-C73029BA5DA4}"/>
              </a:ext>
            </a:extLst>
          </p:cNvPr>
          <p:cNvSpPr txBox="1"/>
          <p:nvPr/>
        </p:nvSpPr>
        <p:spPr>
          <a:xfrm>
            <a:off x="265113" y="4100376"/>
            <a:ext cx="5231735" cy="2318797"/>
          </a:xfrm>
          <a:prstGeom prst="rect">
            <a:avLst/>
          </a:prstGeom>
          <a:noFill/>
        </p:spPr>
        <p:txBody>
          <a:bodyPr wrap="square">
            <a:spAutoFit/>
          </a:bodyPr>
          <a:lstStyle/>
          <a:p>
            <a:pPr>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Mae'r Cynllun Pili Pala yn darparu system o ofal ysbyty i unigolion sy'n byw â dementia neu unigolion sy'n canfod nad yw eu cof mor ddibynadwy ag yr oedd yn arfer bod.</a:t>
            </a:r>
          </a:p>
          <a:p>
            <a:endParaRPr lang="en-GB" sz="1800">
              <a:solidFill>
                <a:schemeClr val="accent1">
                  <a:lumMod val="75000"/>
                </a:schemeClr>
              </a:solidFill>
              <a:effectLst/>
              <a:ea typeface="Calibri" panose="020F0502020204030204" pitchFamily="34" charset="0"/>
              <a:cs typeface="Times New Roman" panose="02020603050405020304" pitchFamily="18" charset="0"/>
            </a:endParaRPr>
          </a:p>
          <a:p>
            <a:pPr>
              <a:spcAft>
                <a:spcPts val="800"/>
              </a:spcAft>
              <a:defRPr b="0" i="0"/>
            </a:pPr>
            <a:r>
              <a:rPr lang="1106">
                <a:solidFill>
                  <a:schemeClr val="accent1">
                    <a:lumMod val="75000"/>
                  </a:schemeClr>
                </a:solidFill>
                <a:ea typeface="Calibri" panose="020F0502020204030204" pitchFamily="34" charset="0"/>
                <a:cs typeface="Times New Roman" panose="02020603050405020304" pitchFamily="18" charset="0"/>
              </a:rPr>
              <a:t>Gall nam ar y cof wneud arosiadau mewn ysbyty yn drallodus i'r unigolion hyn, ond does dim angen i hynny fod yn wir</a:t>
            </a:r>
            <a:r>
              <a:rPr lang="1106" sz="2000">
                <a:solidFill>
                  <a:schemeClr val="accent1">
                    <a:lumMod val="75000"/>
                  </a:schemeClr>
                </a:solidFill>
                <a:latin typeface="Calibri" panose="020F0502020204030204" pitchFamily="34" charset="0"/>
                <a:ea typeface="Calibri" panose="020F0502020204030204" pitchFamily="34" charset="0"/>
                <a:cs typeface="Times New Roman" panose="02020603050405020304" pitchFamily="18" charset="0"/>
              </a:rPr>
              <a:t>.</a:t>
            </a:r>
            <a:endParaRPr lang="en-GB" sz="180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028" name="Picture 4" descr="Butterfly, Artistic, Abstract, Insect">
            <a:extLst>
              <a:ext uri="{FF2B5EF4-FFF2-40B4-BE49-F238E27FC236}">
                <a16:creationId xmlns:a16="http://schemas.microsoft.com/office/drawing/2014/main" id="{F9FD39AD-B785-4BA4-86E3-CBFF791A200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94681" y="1761906"/>
            <a:ext cx="1962150" cy="199143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A58347C-4F43-48D1-BD83-61551A034DCF}"/>
              </a:ext>
            </a:extLst>
          </p:cNvPr>
          <p:cNvSpPr txBox="1"/>
          <p:nvPr/>
        </p:nvSpPr>
        <p:spPr>
          <a:xfrm>
            <a:off x="5653583" y="1302921"/>
            <a:ext cx="6273304" cy="5594910"/>
          </a:xfrm>
          <a:prstGeom prst="rect">
            <a:avLst/>
          </a:prstGeom>
          <a:noFill/>
        </p:spPr>
        <p:txBody>
          <a:bodyPr wrap="square">
            <a:spAutoFit/>
          </a:bodyPr>
          <a:lstStyle/>
          <a:p>
            <a:pPr>
              <a:lnSpc>
                <a:spcPct val="107000"/>
              </a:lnSpc>
              <a:spcAft>
                <a:spcPts val="800"/>
              </a:spcAft>
              <a:defRPr b="0" i="0"/>
            </a:pPr>
            <a:r>
              <a:rPr lang="1106" sz="1800" dirty="0">
                <a:solidFill>
                  <a:schemeClr val="accent1">
                    <a:lumMod val="75000"/>
                  </a:schemeClr>
                </a:solidFill>
                <a:effectLst/>
                <a:ea typeface="Calibri" panose="020F0502020204030204" pitchFamily="34" charset="0"/>
                <a:cs typeface="Times New Roman" panose="02020603050405020304" pitchFamily="18" charset="0"/>
              </a:rPr>
              <a:t>Mae'r Cynllun Pili Pala yn defnyddio dull person-ganolog ac yn caniatáu i unigolion fod yn nhw eu hunain.  </a:t>
            </a:r>
          </a:p>
          <a:p>
            <a:pPr>
              <a:lnSpc>
                <a:spcPct val="107000"/>
              </a:lnSpc>
              <a:spcAft>
                <a:spcPts val="800"/>
              </a:spcAft>
              <a:defRPr b="0" i="0"/>
            </a:pPr>
            <a:r>
              <a:rPr lang="1106" sz="1800" dirty="0">
                <a:solidFill>
                  <a:schemeClr val="accent1">
                    <a:lumMod val="75000"/>
                  </a:schemeClr>
                </a:solidFill>
                <a:effectLst/>
                <a:ea typeface="Calibri" panose="020F0502020204030204" pitchFamily="34" charset="0"/>
                <a:cs typeface="Times New Roman" panose="02020603050405020304" pitchFamily="18" charset="0"/>
              </a:rPr>
              <a:t>Mae'r dull yn rhoi gwerth ar ddeallusrwydd emosiynol, byw yn ddomestig yn y cartref, a'r gred graidd bod gan bawb sy'n byw â dementia stori unigryw sydd ag ystyr ac sy'n bwysig.</a:t>
            </a:r>
          </a:p>
          <a:p>
            <a:pPr>
              <a:lnSpc>
                <a:spcPct val="107000"/>
              </a:lnSpc>
              <a:spcAft>
                <a:spcPts val="800"/>
              </a:spcAft>
              <a:defRPr b="0" i="0"/>
            </a:pPr>
            <a:r>
              <a:rPr lang="1106" sz="1800" dirty="0">
                <a:solidFill>
                  <a:schemeClr val="accent1">
                    <a:lumMod val="75000"/>
                  </a:schemeClr>
                </a:solidFill>
                <a:effectLst/>
                <a:ea typeface="Calibri" panose="020F0502020204030204" pitchFamily="34" charset="0"/>
              </a:rPr>
              <a:t>Mae'r Cynllun Pili Pala ar waith mewn dros 150 o ysbytai ledled y DU.</a:t>
            </a:r>
          </a:p>
          <a:p>
            <a:pPr>
              <a:lnSpc>
                <a:spcPct val="107000"/>
              </a:lnSpc>
              <a:spcAft>
                <a:spcPts val="800"/>
              </a:spcAft>
              <a:defRPr b="0" i="0"/>
            </a:pPr>
            <a:r>
              <a:rPr lang="1106" sz="1800" dirty="0">
                <a:solidFill>
                  <a:schemeClr val="accent1">
                    <a:lumMod val="75000"/>
                  </a:schemeClr>
                </a:solidFill>
                <a:effectLst/>
                <a:ea typeface="Times New Roman" panose="02020603050405020304" pitchFamily="18" charset="0"/>
              </a:rPr>
              <a:t>Mewn ysbytai aelodau, mae'r Cynllun Pili Pala ar gael i unrhyw un sydd angen cefnogaeth o ran ei gof. </a:t>
            </a:r>
          </a:p>
          <a:p>
            <a:pPr>
              <a:lnSpc>
                <a:spcPct val="107000"/>
              </a:lnSpc>
              <a:spcAft>
                <a:spcPts val="800"/>
              </a:spcAft>
              <a:defRPr b="0" i="0"/>
            </a:pPr>
            <a:r>
              <a:rPr lang="1106" sz="1800" dirty="0">
                <a:solidFill>
                  <a:schemeClr val="accent1">
                    <a:lumMod val="75000"/>
                  </a:schemeClr>
                </a:solidFill>
                <a:effectLst/>
                <a:ea typeface="Times New Roman" panose="02020603050405020304" pitchFamily="18" charset="0"/>
              </a:rPr>
              <a:t>Mae'r staff wedi'u hyfforddi i ddefnyddio system ofal sy'n hybu diogelwch a llesiant, ni waeth pa mor ddibynadwy yw cof unigolyn.</a:t>
            </a:r>
          </a:p>
          <a:p>
            <a:pPr>
              <a:lnSpc>
                <a:spcPct val="107000"/>
              </a:lnSpc>
              <a:spcAft>
                <a:spcPts val="800"/>
              </a:spcAft>
              <a:defRPr b="0" i="0"/>
            </a:pPr>
            <a:r>
              <a:rPr lang="1106" dirty="0">
                <a:solidFill>
                  <a:schemeClr val="accent1">
                    <a:lumMod val="75000"/>
                  </a:schemeClr>
                </a:solidFill>
                <a:ea typeface="Times New Roman" panose="02020603050405020304" pitchFamily="18" charset="0"/>
              </a:rPr>
              <a:t>Os yw unigolyn neu aelod o'i deulu yn gwneud cais am y gofal hwnnw, mae symbol pili pala arbennig yn cael ei roi ar nodiadau'r achos; yna mae'r staff yn gwybod beth i'w wneud i gefnogi'r unigolyn.</a:t>
            </a:r>
          </a:p>
        </p:txBody>
      </p:sp>
    </p:spTree>
    <p:extLst>
      <p:ext uri="{BB962C8B-B14F-4D97-AF65-F5344CB8AC3E}">
        <p14:creationId xmlns:p14="http://schemas.microsoft.com/office/powerpoint/2010/main" val="333407510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A58347C-4F43-48D1-BD83-61551A034DCF}"/>
              </a:ext>
            </a:extLst>
          </p:cNvPr>
          <p:cNvSpPr txBox="1"/>
          <p:nvPr/>
        </p:nvSpPr>
        <p:spPr>
          <a:xfrm>
            <a:off x="5783965" y="1331875"/>
            <a:ext cx="6260889" cy="5309146"/>
          </a:xfrm>
          <a:prstGeom prst="rect">
            <a:avLst/>
          </a:prstGeom>
          <a:noFill/>
        </p:spPr>
        <p:txBody>
          <a:bodyPr wrap="square">
            <a:spAutoFit/>
          </a:bodyPr>
          <a:lstStyle/>
          <a:p>
            <a:pPr>
              <a:spcAft>
                <a:spcPts val="1200"/>
              </a:spcAft>
              <a:defRPr b="0" i="0"/>
            </a:pPr>
            <a:r>
              <a:rPr lang="1106" sz="1700" dirty="0">
                <a:solidFill>
                  <a:schemeClr val="accent1">
                    <a:lumMod val="75000"/>
                  </a:schemeClr>
                </a:solidFill>
                <a:effectLst/>
                <a:ea typeface="Times New Roman" panose="02020603050405020304" pitchFamily="18" charset="0"/>
              </a:rPr>
              <a:t>Hefyd:</a:t>
            </a:r>
          </a:p>
          <a:p>
            <a:pPr marL="285750" indent="-285750">
              <a:spcAft>
                <a:spcPts val="1200"/>
              </a:spcAft>
              <a:buFont typeface="Arial" panose="020B0604020202020204" pitchFamily="34" charset="0"/>
              <a:buChar char="•"/>
              <a:defRPr b="0" i="0"/>
            </a:pPr>
            <a:r>
              <a:rPr lang="1106" sz="1700" dirty="0">
                <a:solidFill>
                  <a:schemeClr val="accent1">
                    <a:lumMod val="75000"/>
                  </a:schemeClr>
                </a:solidFill>
                <a:effectLst/>
                <a:latin typeface="Arial" panose="020B0604020202020204" pitchFamily="34" charset="0"/>
                <a:ea typeface="Times New Roman" panose="02020603050405020304" pitchFamily="18" charset="0"/>
                <a:cs typeface="Times New Roman" panose="02020603050405020304" pitchFamily="18" charset="0"/>
              </a:rPr>
              <a:t>Mae teulu a ffrindiau yn llenwi taflen i'r gofalwr, yn cynnig awgrymiadau a fydd yn gwneud bywyd yn haws i'r unigolyn ac i'r tîm gofalu hefyd. Mae'r daflen i'r gofalwr yn cael ei chadw â nodiadau'r achos (gweithio mewn partneriaeth).</a:t>
            </a:r>
            <a:endParaRPr lang="en-GB" sz="1700" dirty="0">
              <a:solidFill>
                <a:schemeClr val="accent1">
                  <a:lumMod val="75000"/>
                </a:schemeClr>
              </a:solidFill>
              <a:effectLst/>
              <a:ea typeface="Times New Roman" panose="02020603050405020304" pitchFamily="18" charset="0"/>
            </a:endParaRPr>
          </a:p>
          <a:p>
            <a:pPr marL="285750" indent="-285750">
              <a:spcAft>
                <a:spcPts val="1200"/>
              </a:spcAft>
              <a:buFont typeface="Arial" panose="020B0604020202020204" pitchFamily="34" charset="0"/>
              <a:buChar char="•"/>
              <a:defRPr b="0" i="0"/>
            </a:pPr>
            <a:r>
              <a:rPr lang="1106" sz="1700" dirty="0">
                <a:solidFill>
                  <a:schemeClr val="accent1">
                    <a:lumMod val="75000"/>
                  </a:schemeClr>
                </a:solidFill>
                <a:effectLst/>
                <a:ea typeface="Times New Roman" panose="02020603050405020304" pitchFamily="18" charset="0"/>
              </a:rPr>
              <a:t>Mae'r amgylchedd wedi'i osod mewn ffordd sy'n caniatáu i'r unigolyn gael mynediad at eitemau allweddol a gweithredu cystal â phosibl mewn amgylchedd anghyfarwydd.</a:t>
            </a:r>
          </a:p>
          <a:p>
            <a:pPr marL="285750" indent="-285750">
              <a:spcAft>
                <a:spcPts val="1200"/>
              </a:spcAft>
              <a:buFont typeface="Arial" panose="020B0604020202020204" pitchFamily="34" charset="0"/>
              <a:buChar char="•"/>
              <a:defRPr b="0" i="0"/>
            </a:pPr>
            <a:r>
              <a:rPr lang="1106" sz="1700" dirty="0">
                <a:solidFill>
                  <a:schemeClr val="accent1">
                    <a:lumMod val="75000"/>
                  </a:schemeClr>
                </a:solidFill>
                <a:effectLst/>
                <a:ea typeface="Times New Roman" panose="02020603050405020304" pitchFamily="18" charset="0"/>
              </a:rPr>
              <a:t>Gall staff ragweld y cymorth a'r gefnogaeth a all fod yn ddefnyddiol i'r unigolyn yng nghanol amgylchedd a threfnau arferol anghyfarwydd ysbyty.</a:t>
            </a:r>
          </a:p>
          <a:p>
            <a:pPr marL="285750" indent="-285750">
              <a:spcAft>
                <a:spcPts val="1200"/>
              </a:spcAft>
              <a:buFont typeface="Arial" panose="020B0604020202020204" pitchFamily="34" charset="0"/>
              <a:buChar char="•"/>
              <a:defRPr b="0" i="0"/>
            </a:pPr>
            <a:r>
              <a:rPr lang="1106" sz="1700" dirty="0">
                <a:solidFill>
                  <a:schemeClr val="accent1">
                    <a:lumMod val="75000"/>
                  </a:schemeClr>
                </a:solidFill>
                <a:effectLst/>
                <a:ea typeface="Times New Roman" panose="02020603050405020304" pitchFamily="18" charset="0"/>
              </a:rPr>
              <a:t>Mae staff yn deall yr anawsterau y gall yr unigolyn eu cael wrth roi gwybodaeth.</a:t>
            </a:r>
            <a:endParaRPr lang="en-GB" sz="1700" dirty="0">
              <a:solidFill>
                <a:schemeClr val="accent1">
                  <a:lumMod val="75000"/>
                </a:schemeClr>
              </a:solidFill>
              <a:effectLst/>
              <a:ea typeface="Times New Roman" panose="02020603050405020304" pitchFamily="18" charset="0"/>
            </a:endParaRPr>
          </a:p>
          <a:p>
            <a:pPr marL="285750" indent="-285750">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rPr>
              <a:t>Wrth gynghori'r unigolyn am unrhyw gamau gweithredu gofynnol, mae staff yn ymwybodol o'r angen i ddarparu cefnogaeth addas fel y gellir cyflawni'r gweithredoedd hynny.</a:t>
            </a:r>
          </a:p>
        </p:txBody>
      </p:sp>
      <p:sp>
        <p:nvSpPr>
          <p:cNvPr id="2" name="TextBox 1">
            <a:extLst>
              <a:ext uri="{FF2B5EF4-FFF2-40B4-BE49-F238E27FC236}">
                <a16:creationId xmlns:a16="http://schemas.microsoft.com/office/drawing/2014/main" id="{46757859-9E2E-45A0-87A8-E798EFEF7271}"/>
              </a:ext>
            </a:extLst>
          </p:cNvPr>
          <p:cNvSpPr txBox="1"/>
          <p:nvPr/>
        </p:nvSpPr>
        <p:spPr>
          <a:xfrm>
            <a:off x="522026" y="3711003"/>
            <a:ext cx="5297576" cy="2977738"/>
          </a:xfrm>
          <a:prstGeom prst="rect">
            <a:avLst/>
          </a:prstGeom>
          <a:noFill/>
        </p:spPr>
        <p:txBody>
          <a:bodyPr wrap="square" rtlCol="0">
            <a:spAutoFit/>
          </a:bodyPr>
          <a:lstStyle/>
          <a:p>
            <a:pPr>
              <a:spcAft>
                <a:spcPts val="1200"/>
              </a:spcAft>
              <a:defRPr b="0" i="0"/>
            </a:pPr>
            <a:r>
              <a:rPr lang="1106" sz="1750" dirty="0">
                <a:solidFill>
                  <a:schemeClr val="accent1">
                    <a:lumMod val="75000"/>
                  </a:schemeClr>
                </a:solidFill>
              </a:rPr>
              <a:t>Mae llawer o fanteision i'r Cynllun Pili Pala:</a:t>
            </a:r>
          </a:p>
          <a:p>
            <a:pPr>
              <a:spcAft>
                <a:spcPts val="1200"/>
              </a:spcAft>
              <a:defRPr b="0" i="0"/>
            </a:pPr>
            <a:r>
              <a:rPr lang="1106" sz="1750" dirty="0">
                <a:solidFill>
                  <a:schemeClr val="accent1">
                    <a:lumMod val="75000"/>
                  </a:schemeClr>
                </a:solidFill>
                <a:effectLst/>
                <a:latin typeface="Arial" panose="020B0604020202020204" pitchFamily="34" charset="0"/>
                <a:ea typeface="Times New Roman" panose="02020603050405020304" pitchFamily="18" charset="0"/>
              </a:rPr>
              <a:t>Dylai staff iechyd a gofal cymdeithasol sy'n ymdrin â'r unigolyn fod yn gwneud hynny mewn ffordd sy'n:</a:t>
            </a:r>
          </a:p>
          <a:p>
            <a:pPr marL="285750" indent="-285750">
              <a:spcAft>
                <a:spcPts val="1200"/>
              </a:spcAft>
              <a:buFont typeface="Arial" panose="020B0604020202020204" pitchFamily="34" charset="0"/>
              <a:buChar char="•"/>
              <a:defRPr b="0" i="0"/>
            </a:pPr>
            <a:r>
              <a:rPr lang="1106" sz="1750" dirty="0">
                <a:solidFill>
                  <a:schemeClr val="accent1">
                    <a:lumMod val="75000"/>
                  </a:schemeClr>
                </a:solidFill>
                <a:effectLst/>
                <a:latin typeface="Arial" panose="020B0604020202020204" pitchFamily="34" charset="0"/>
                <a:ea typeface="Times New Roman" panose="02020603050405020304" pitchFamily="18" charset="0"/>
              </a:rPr>
              <a:t>tawelu meddwl, yn hytrach na'n achosi pryder, drwy siarad â'r unigolyn a'i berthnasau wrth iddo gael ei dderbyn i ganfod gwybodaeth am hanes yr unigolyn </a:t>
            </a:r>
          </a:p>
          <a:p>
            <a:pPr marL="285750" indent="-285750">
              <a:buFont typeface="Arial" panose="020B0604020202020204" pitchFamily="34" charset="0"/>
              <a:buChar char="•"/>
              <a:defRPr b="0" i="0"/>
            </a:pPr>
            <a:r>
              <a:rPr lang="1106" sz="1750" dirty="0">
                <a:solidFill>
                  <a:schemeClr val="accent1">
                    <a:lumMod val="75000"/>
                  </a:schemeClr>
                </a:solidFill>
                <a:effectLst/>
                <a:latin typeface="Arial" panose="020B0604020202020204" pitchFamily="34" charset="0"/>
                <a:ea typeface="Times New Roman" panose="02020603050405020304" pitchFamily="18" charset="0"/>
              </a:rPr>
              <a:t>caniatáu i'r unigolyn wybod beth i'w ddisgwyl drwy gydol y broses.</a:t>
            </a:r>
            <a:endParaRPr lang="en-GB" sz="1750" dirty="0">
              <a:solidFill>
                <a:schemeClr val="accent1">
                  <a:lumMod val="75000"/>
                </a:schemeClr>
              </a:solidFill>
            </a:endParaRPr>
          </a:p>
        </p:txBody>
      </p:sp>
      <p:sp>
        <p:nvSpPr>
          <p:cNvPr id="7" name="Rectangle 6">
            <a:extLst>
              <a:ext uri="{FF2B5EF4-FFF2-40B4-BE49-F238E27FC236}">
                <a16:creationId xmlns:a16="http://schemas.microsoft.com/office/drawing/2014/main" id="{182B2E57-2FE2-404F-8382-F0F8CAE192AD}"/>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Y Cynllun Pili Pala</a:t>
            </a:r>
          </a:p>
        </p:txBody>
      </p:sp>
      <p:pic>
        <p:nvPicPr>
          <p:cNvPr id="9" name="Picture 4" descr="Butterfly, Artistic, Abstract, Insect">
            <a:extLst>
              <a:ext uri="{FF2B5EF4-FFF2-40B4-BE49-F238E27FC236}">
                <a16:creationId xmlns:a16="http://schemas.microsoft.com/office/drawing/2014/main" id="{E61CB863-835A-449B-BFA2-C23AF2EC991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94681" y="1437564"/>
            <a:ext cx="1962150" cy="1991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534891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605293" cy="518678"/>
          </a:xfrm>
          <a:prstGeom prst="rect">
            <a:avLst/>
          </a:prstGeom>
        </p:spPr>
        <p:txBody>
          <a:bodyPr wrap="square">
            <a:spAutoFit/>
          </a:bodyPr>
          <a:lstStyle/>
          <a:p>
            <a:pPr>
              <a:defRPr b="0" i="0"/>
            </a:pPr>
            <a:r>
              <a:rPr lang="1106" sz="2800">
                <a:solidFill>
                  <a:schemeClr val="bg2"/>
                </a:solidFill>
                <a:latin typeface="+mn-lt"/>
                <a:ea typeface="+mj-lt"/>
                <a:cs typeface="+mj-lt"/>
              </a:rPr>
              <a:t>Dulliau allweddol mewn ymarfer</a:t>
            </a:r>
            <a:endParaRPr lang="en-US" sz="2800">
              <a:ln w="0"/>
              <a:solidFill>
                <a:schemeClr val="bg2"/>
              </a:solidFill>
            </a:endParaRPr>
          </a:p>
        </p:txBody>
      </p:sp>
      <p:sp>
        <p:nvSpPr>
          <p:cNvPr id="6" name="Content Placeholder 6">
            <a:extLst>
              <a:ext uri="{FF2B5EF4-FFF2-40B4-BE49-F238E27FC236}">
                <a16:creationId xmlns:a16="http://schemas.microsoft.com/office/drawing/2014/main" id="{6DF6DC7B-B1B7-4E6D-954D-A52DB4805FC3}"/>
              </a:ext>
            </a:extLst>
          </p:cNvPr>
          <p:cNvSpPr txBox="1"/>
          <p:nvPr/>
        </p:nvSpPr>
        <p:spPr>
          <a:xfrm>
            <a:off x="591543" y="1825626"/>
            <a:ext cx="11008914" cy="2330738"/>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b="0" i="0"/>
            </a:pPr>
            <a:r>
              <a:rPr lang="1106">
                <a:ea typeface="+mn-lt"/>
                <a:cs typeface="+mn-lt"/>
              </a:rPr>
              <a:t>Cynnwys a gwmpaswyd:</a:t>
            </a:r>
          </a:p>
          <a:p>
            <a:pPr marL="457200" indent="-457200" algn="l">
              <a:buFont typeface="Arial" panose="020B0604020202020204" pitchFamily="34" charset="0"/>
              <a:buChar char="•"/>
              <a:defRPr b="0" i="0"/>
            </a:pPr>
            <a:r>
              <a:rPr lang="1106">
                <a:ea typeface="+mn-lt"/>
                <a:cs typeface="+mn-lt"/>
              </a:rPr>
              <a:t>y technegau neu'r dulliau sy'n deillio o ddamcaniaethau allweddol sy'n gallu helpu i reoli ymddygiadau</a:t>
            </a:r>
          </a:p>
          <a:p>
            <a:pPr marL="457200" indent="-457200" algn="l">
              <a:buFont typeface="Arial" panose="020B0604020202020204" pitchFamily="34" charset="0"/>
              <a:buChar char="•"/>
              <a:defRPr b="0" i="0"/>
            </a:pPr>
            <a:r>
              <a:rPr lang="1106">
                <a:ea typeface="+mn-lt"/>
                <a:cs typeface="+mn-lt"/>
              </a:rPr>
              <a:t>Sut gellir defnyddio technegau a dulliau i reoli ymddygiadau dan rai amodau neu mewn rhai sefyllfaoedd </a:t>
            </a:r>
            <a:endParaRPr lang="en-GB">
              <a:solidFill>
                <a:srgbClr val="000000"/>
              </a:solidFill>
              <a:ea typeface="+mn-lt"/>
              <a:cs typeface="+mn-lt"/>
            </a:endParaRPr>
          </a:p>
          <a:p>
            <a:endParaRPr lang="en-GB">
              <a:cs typeface="Calibri"/>
            </a:endParaRPr>
          </a:p>
        </p:txBody>
      </p:sp>
      <p:sp>
        <p:nvSpPr>
          <p:cNvPr id="2" name="TextBox 1">
            <a:extLst>
              <a:ext uri="{FF2B5EF4-FFF2-40B4-BE49-F238E27FC236}">
                <a16:creationId xmlns:a16="http://schemas.microsoft.com/office/drawing/2014/main" id="{7A0D90D6-4265-4363-8832-D5247EC175BA}"/>
              </a:ext>
            </a:extLst>
          </p:cNvPr>
          <p:cNvSpPr txBox="1"/>
          <p:nvPr/>
        </p:nvSpPr>
        <p:spPr>
          <a:xfrm>
            <a:off x="522026" y="4849478"/>
            <a:ext cx="11019923" cy="1464503"/>
          </a:xfrm>
          <a:prstGeom prst="rect">
            <a:avLst/>
          </a:prstGeom>
          <a:noFill/>
        </p:spPr>
        <p:txBody>
          <a:bodyPr wrap="square" rtlCol="0">
            <a:spAutoFit/>
          </a:bodyPr>
          <a:lstStyle/>
          <a:p>
            <a:pPr>
              <a:defRPr b="0" i="0"/>
            </a:pPr>
            <a:r>
              <a:rPr lang="1106">
                <a:solidFill>
                  <a:schemeClr val="accent1">
                    <a:lumMod val="75000"/>
                  </a:schemeClr>
                </a:solidFill>
              </a:rPr>
              <a:t>Mae astudiaethau achos sy'n enghreifftio sut gellir defnyddio'r technegau a'r dulliau hyn i helpu i reoli ymddygiadau i'w cael ar:</a:t>
            </a:r>
          </a:p>
          <a:p>
            <a:pPr>
              <a:defRPr b="0" i="0"/>
            </a:pPr>
            <a:r>
              <a:rPr lang="1106">
                <a:hlinkClick r:id="rId3"/>
              </a:rPr>
              <a:t>https://www.mind.org.uk/information-support/your-stories/</a:t>
            </a:r>
            <a:endParaRPr lang="en-GB"/>
          </a:p>
          <a:p>
            <a:pPr>
              <a:defRPr b="0" i="0"/>
            </a:pPr>
            <a:r>
              <a:rPr lang="1106">
                <a:solidFill>
                  <a:schemeClr val="accent1">
                    <a:lumMod val="75000"/>
                  </a:schemeClr>
                </a:solidFill>
              </a:rPr>
              <a:t>a</a:t>
            </a:r>
          </a:p>
          <a:p>
            <a:pPr>
              <a:defRPr b="0" i="0"/>
            </a:pPr>
            <a:r>
              <a:rPr lang="1106">
                <a:hlinkClick r:id="rId4"/>
              </a:rPr>
              <a:t>https://www.butterflyscheme.org.uk/stories/</a:t>
            </a:r>
            <a:endParaRPr lang="en-GB"/>
          </a:p>
        </p:txBody>
      </p:sp>
    </p:spTree>
    <p:extLst>
      <p:ext uri="{BB962C8B-B14F-4D97-AF65-F5344CB8AC3E}">
        <p14:creationId xmlns:p14="http://schemas.microsoft.com/office/powerpoint/2010/main" val="224257752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513278" y="1703303"/>
            <a:ext cx="11340935" cy="4424363"/>
          </a:xfrm>
        </p:spPr>
        <p:txBody>
          <a:bodyPr>
            <a:noAutofit/>
          </a:bodyPr>
          <a:lstStyle/>
          <a:p>
            <a:pPr>
              <a:defRPr b="0" i="0"/>
            </a:pPr>
            <a:r>
              <a:rPr lang="1106" sz="2000" dirty="0"/>
              <a:t>Edrychwch ar y cwestiwn o Ddeunyddiau Asesu Enghreifftiol Uned 5:</a:t>
            </a:r>
          </a:p>
          <a:p>
            <a:endParaRPr lang="en-GB" sz="2000" dirty="0"/>
          </a:p>
          <a:p>
            <a:pPr>
              <a:defRPr b="0" i="0"/>
            </a:pPr>
            <a:r>
              <a:rPr lang="1106" sz="2000" i="1" dirty="0"/>
              <a:t>Mae Marion yn 68 oed ac mae angen llawdriniaeth arni hi i gael clun newydd. Mae Marion wedi bod yn byw â gorbryder am y rhan fwyaf o'i bywyd ac mae'n gwrthod mynd i'r ysbyty. Mae meddyg Marion yn poeni am ei hiechyd a'i hunan-barch ac wedi ei chynghori i gael therapi i’w helpu i oresgyn yr ofnau sydd ganddi.</a:t>
            </a:r>
          </a:p>
          <a:p>
            <a:pPr>
              <a:defRPr b="0" i="0"/>
            </a:pPr>
            <a:r>
              <a:rPr lang="1106" sz="2000" i="1" dirty="0"/>
              <a:t>Mae Marion wedi penderfynu ymuno â grŵp hunangymorth i'w helpu i reoli ei gorbryder. </a:t>
            </a:r>
          </a:p>
          <a:p>
            <a:pPr marL="355600" indent="-355600">
              <a:defRPr b="0" i="0"/>
            </a:pPr>
            <a:r>
              <a:rPr lang="1106" sz="2000" i="1" dirty="0"/>
              <a:t>1.	Disgrifiwch fanteision posibl ymuno â grŵp hunangymorth i helpu rhywun i reoli gorbryder. </a:t>
            </a:r>
          </a:p>
          <a:p>
            <a:pPr>
              <a:defRPr b="0" i="0"/>
            </a:pPr>
            <a:r>
              <a:rPr lang="1106" sz="2000" i="1" dirty="0"/>
              <a:t>Mae Marion hefyd wedi penderfynu dilyn cyngor ei meddyg ac mae wedi gwneud apwyntiad i weld cwnselydd sy'n defnyddio therapi ymddygiadol gwybyddol (CBT). </a:t>
            </a:r>
          </a:p>
          <a:p>
            <a:pPr marL="355600" indent="-355600">
              <a:defRPr b="0" i="0"/>
            </a:pPr>
            <a:r>
              <a:rPr lang="1106" sz="2000" i="1" dirty="0"/>
              <a:t>2.	Gwerthuswch fanteision ac anfanteision therapi ymddygiadol gwybyddol (CBT) i Marion.  </a:t>
            </a:r>
          </a:p>
        </p:txBody>
      </p:sp>
      <p:sp>
        <p:nvSpPr>
          <p:cNvPr id="7" name="Rectangle 6">
            <a:extLst>
              <a:ext uri="{FF2B5EF4-FFF2-40B4-BE49-F238E27FC236}">
                <a16:creationId xmlns:a16="http://schemas.microsoft.com/office/drawing/2014/main" id="{2FB849F7-EF4D-416B-85FB-CAF057AA7A75}"/>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Astudiaethau achos a chwestiynau arholiad</a:t>
            </a:r>
          </a:p>
        </p:txBody>
      </p:sp>
    </p:spTree>
    <p:extLst>
      <p:ext uri="{BB962C8B-B14F-4D97-AF65-F5344CB8AC3E}">
        <p14:creationId xmlns:p14="http://schemas.microsoft.com/office/powerpoint/2010/main" val="368112929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Dulliau allweddol mewn ymarfer</a:t>
            </a:r>
          </a:p>
        </p:txBody>
      </p:sp>
      <p:pic>
        <p:nvPicPr>
          <p:cNvPr id="6" name="Picture 4" descr="Brain, Gears, Concept, Skull, Idea">
            <a:extLst>
              <a:ext uri="{FF2B5EF4-FFF2-40B4-BE49-F238E27FC236}">
                <a16:creationId xmlns:a16="http://schemas.microsoft.com/office/drawing/2014/main" id="{8A38BD95-2894-41BD-98CA-B607E55A657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4002" y="2031648"/>
            <a:ext cx="5186461" cy="405791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848BCF4-17B7-4B22-B521-BE75D46E49AD}"/>
              </a:ext>
            </a:extLst>
          </p:cNvPr>
          <p:cNvSpPr txBox="1"/>
          <p:nvPr/>
        </p:nvSpPr>
        <p:spPr>
          <a:xfrm>
            <a:off x="5433355" y="2031648"/>
            <a:ext cx="5735444" cy="4210446"/>
          </a:xfrm>
          <a:prstGeom prst="rect">
            <a:avLst/>
          </a:prstGeom>
          <a:noFill/>
        </p:spPr>
        <p:txBody>
          <a:bodyPr wrap="square" rtlCol="0">
            <a:spAutoFit/>
          </a:bodyPr>
          <a:lstStyle/>
          <a:p>
            <a:pPr>
              <a:defRPr b="0" i="0"/>
            </a:pPr>
            <a:r>
              <a:rPr lang="1106">
                <a:solidFill>
                  <a:schemeClr val="accent1">
                    <a:lumMod val="75000"/>
                  </a:schemeClr>
                </a:solidFill>
              </a:rPr>
              <a:t>Mae llawer o ddamcaniaethau seicolegol wedi'u cynnig a'u datblygu i esbonio ymddygiad unigolion.</a:t>
            </a:r>
          </a:p>
          <a:p>
            <a:endParaRPr lang="en-GB">
              <a:solidFill>
                <a:schemeClr val="accent1">
                  <a:lumMod val="75000"/>
                </a:schemeClr>
              </a:solidFill>
            </a:endParaRPr>
          </a:p>
          <a:p>
            <a:endParaRPr lang="en-GB">
              <a:solidFill>
                <a:schemeClr val="accent1">
                  <a:lumMod val="75000"/>
                </a:schemeClr>
              </a:solidFill>
            </a:endParaRPr>
          </a:p>
          <a:p>
            <a:pPr>
              <a:defRPr b="0" i="0"/>
            </a:pPr>
            <a:r>
              <a:rPr lang="1106">
                <a:solidFill>
                  <a:schemeClr val="accent1">
                    <a:lumMod val="75000"/>
                  </a:schemeClr>
                </a:solidFill>
              </a:rPr>
              <a:t>Mae gweithwyr proffesiynol sy'n gweithio yn y maes iechyd a gofal cymdeithasol yn fwyfwy ymwybodol o bwysigrwydd seicoleg wrth helpu unigolion i ddeall eu hymddygiad unigryw eu hunain a sut i ddatrys eu materion.</a:t>
            </a:r>
          </a:p>
          <a:p>
            <a:endParaRPr lang="en-GB">
              <a:solidFill>
                <a:schemeClr val="accent1">
                  <a:lumMod val="75000"/>
                </a:schemeClr>
              </a:solidFill>
            </a:endParaRPr>
          </a:p>
          <a:p>
            <a:endParaRPr lang="en-GB">
              <a:solidFill>
                <a:schemeClr val="accent1">
                  <a:lumMod val="75000"/>
                </a:schemeClr>
              </a:solidFill>
            </a:endParaRPr>
          </a:p>
          <a:p>
            <a:pPr>
              <a:defRPr b="0" i="0"/>
            </a:pPr>
            <a:r>
              <a:rPr lang="1106">
                <a:solidFill>
                  <a:schemeClr val="accent1">
                    <a:lumMod val="75000"/>
                  </a:schemeClr>
                </a:solidFill>
              </a:rPr>
              <a:t>Mae llawer o ddulliau gwahanol sy'n seiliedig ar y damcaniaethau allweddol sydd ar gael i unigolion i'w helpu i ddeall a rheoli eu hiechyd meddwl a'u hymddygiad.</a:t>
            </a:r>
          </a:p>
        </p:txBody>
      </p:sp>
    </p:spTree>
    <p:extLst>
      <p:ext uri="{BB962C8B-B14F-4D97-AF65-F5344CB8AC3E}">
        <p14:creationId xmlns:p14="http://schemas.microsoft.com/office/powerpoint/2010/main" val="1513397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ea typeface="+mj-lt"/>
                <a:cs typeface="+mj-lt"/>
              </a:rPr>
              <a:t>Dull therapi seicodynamig</a:t>
            </a:r>
            <a:endParaRPr lang="en-US" sz="2800">
              <a:ln w="0"/>
              <a:solidFill>
                <a:schemeClr val="bg2"/>
              </a:solidFill>
            </a:endParaRPr>
          </a:p>
        </p:txBody>
      </p:sp>
      <p:sp>
        <p:nvSpPr>
          <p:cNvPr id="2" name="TextBox 1">
            <a:extLst>
              <a:ext uri="{FF2B5EF4-FFF2-40B4-BE49-F238E27FC236}">
                <a16:creationId xmlns:a16="http://schemas.microsoft.com/office/drawing/2014/main" id="{0D589A06-9E88-4D5C-8DE7-5274F200A176}"/>
              </a:ext>
            </a:extLst>
          </p:cNvPr>
          <p:cNvSpPr txBox="1"/>
          <p:nvPr/>
        </p:nvSpPr>
        <p:spPr>
          <a:xfrm>
            <a:off x="441433" y="3163136"/>
            <a:ext cx="6001408" cy="3621504"/>
          </a:xfrm>
          <a:prstGeom prst="rect">
            <a:avLst/>
          </a:prstGeom>
          <a:noFill/>
        </p:spPr>
        <p:txBody>
          <a:bodyPr wrap="square" rtlCol="0">
            <a:spAutoFit/>
          </a:bodyPr>
          <a:lstStyle/>
          <a:p>
            <a:pPr>
              <a:defRPr b="0" i="0"/>
            </a:pPr>
            <a:r>
              <a:rPr lang="1106" sz="1800" dirty="0">
                <a:solidFill>
                  <a:schemeClr val="accent1">
                    <a:lumMod val="75000"/>
                  </a:schemeClr>
                </a:solidFill>
                <a:effectLst/>
                <a:ea typeface="Calibri" panose="020F0502020204030204" pitchFamily="34" charset="0"/>
                <a:cs typeface="Times New Roman" panose="02020603050405020304" pitchFamily="18" charset="0"/>
              </a:rPr>
              <a:t>Mae'r dull seicodynamig yn seiliedig ar ddamcaniaeth Freud a chaiff ei ddefnyddio mewn ymyriadau therapiwtig fel seicdreiddiad.</a:t>
            </a:r>
          </a:p>
          <a:p>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defRPr b="0" i="0"/>
            </a:pPr>
            <a:r>
              <a:rPr lang="1106" dirty="0">
                <a:solidFill>
                  <a:schemeClr val="accent1">
                    <a:lumMod val="75000"/>
                  </a:schemeClr>
                </a:solidFill>
                <a:ea typeface="Times New Roman" panose="02020603050405020304" pitchFamily="18" charset="0"/>
                <a:cs typeface="Times New Roman" panose="02020603050405020304" pitchFamily="18" charset="0"/>
              </a:rPr>
              <a:t>Mae seicdreiddiad yn dibynnu ar yr egwyddorion canlynol:</a:t>
            </a:r>
          </a:p>
          <a:p>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285750" lvl="0" indent="-285750" fontAlgn="base">
              <a:lnSpc>
                <a:spcPts val="1800"/>
              </a:lnSpc>
              <a:spcBef>
                <a:spcPts val="150"/>
              </a:spcBef>
              <a:spcAft>
                <a:spcPts val="450"/>
              </a:spcAft>
              <a:buFont typeface="Arial" panose="020B0604020202020204" pitchFamily="34" charset="0"/>
              <a:buChar char="•"/>
              <a:tabLst>
                <a:tab pos="457200" algn="l"/>
              </a:tabLs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mae tarddiad anawsterau emosiynol ac iechyd meddwl yn fewnol ac yn amymwybodol</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285750" lvl="0" indent="-285750" fontAlgn="base">
              <a:lnSpc>
                <a:spcPts val="1800"/>
              </a:lnSpc>
              <a:spcBef>
                <a:spcPts val="150"/>
              </a:spcBef>
              <a:spcAft>
                <a:spcPts val="450"/>
              </a:spcAft>
              <a:buFont typeface="Arial" panose="020B0604020202020204" pitchFamily="34" charset="0"/>
              <a:buChar char="•"/>
              <a:tabLst>
                <a:tab pos="457200" algn="l"/>
              </a:tabLs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mae'r driniaeth yn seiliedig ar ymrwymiad i chwilio am wirionedd mewnol, beth bynnag fo hynny</a:t>
            </a: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marL="285750" lvl="0" indent="-285750" fontAlgn="base">
              <a:lnSpc>
                <a:spcPts val="1800"/>
              </a:lnSpc>
              <a:spcBef>
                <a:spcPts val="150"/>
              </a:spcBef>
              <a:spcAft>
                <a:spcPts val="450"/>
              </a:spcAft>
              <a:buFont typeface="Arial" panose="020B0604020202020204" pitchFamily="34" charset="0"/>
              <a:buChar char="•"/>
              <a:tabLst>
                <a:tab pos="457200" algn="l"/>
              </a:tabLs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mae angen amser ar gymhlethdod y seice i ganiatáu i newid adeileddol gwirioneddol a pharhaol ddigwydd.</a:t>
            </a:r>
          </a:p>
        </p:txBody>
      </p:sp>
      <p:sp>
        <p:nvSpPr>
          <p:cNvPr id="3" name="TextBox 2">
            <a:extLst>
              <a:ext uri="{FF2B5EF4-FFF2-40B4-BE49-F238E27FC236}">
                <a16:creationId xmlns:a16="http://schemas.microsoft.com/office/drawing/2014/main" id="{E9BC86ED-1A38-4442-87F4-AFF54988B31F}"/>
              </a:ext>
            </a:extLst>
          </p:cNvPr>
          <p:cNvSpPr txBox="1"/>
          <p:nvPr/>
        </p:nvSpPr>
        <p:spPr>
          <a:xfrm>
            <a:off x="6579475" y="1233488"/>
            <a:ext cx="5171089" cy="4965462"/>
          </a:xfrm>
          <a:prstGeom prst="rect">
            <a:avLst/>
          </a:prstGeom>
          <a:noFill/>
        </p:spPr>
        <p:txBody>
          <a:bodyPr wrap="square" rtlCol="0">
            <a:spAutoFit/>
          </a:bodyPr>
          <a:lstStyle/>
          <a:p>
            <a:pPr fontAlgn="base">
              <a:lnSpc>
                <a:spcPts val="1800"/>
              </a:lnSpc>
              <a:spcAft>
                <a:spcPts val="1500"/>
              </a:spcAft>
            </a:pP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fontAlgn="base">
              <a:lnSpc>
                <a:spcPts val="1800"/>
              </a:lnSpc>
              <a:spcAft>
                <a:spcPts val="1500"/>
              </a:spcAf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Yr unigolion sy'n gallu cael y budd mwyaf o seicdreiddiad yw'r rhai hynny sydd:</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fontAlgn="base">
              <a:lnSpc>
                <a:spcPts val="1800"/>
              </a:lnSpc>
              <a:spcBef>
                <a:spcPts val="150"/>
              </a:spcBef>
              <a:spcAft>
                <a:spcPts val="1200"/>
              </a:spcAft>
              <a:buFont typeface="Arial" panose="020B0604020202020204" pitchFamily="34" charset="0"/>
              <a:buChar char="•"/>
              <a:tabLst>
                <a:tab pos="457200" algn="l"/>
              </a:tabLs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yn barod i dderbyn y posibilrwydd nad ydynt efallai yn adnabod rhai agweddau ar eu hunain</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fontAlgn="base">
              <a:lnSpc>
                <a:spcPts val="1800"/>
              </a:lnSpc>
              <a:spcBef>
                <a:spcPts val="150"/>
              </a:spcBef>
              <a:spcAft>
                <a:spcPts val="1200"/>
              </a:spcAft>
              <a:buFont typeface="Arial" panose="020B0604020202020204" pitchFamily="34" charset="0"/>
              <a:buChar char="•"/>
              <a:tabLst>
                <a:tab pos="457200" algn="l"/>
              </a:tabLs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yn onest â'u hunain ac ag eraill, ac sydd â'r dewrder i wynebu'r gwirionedd, hyd yn oed os nad yw bob amser yn ddymunol, oherwydd eu bod yn deall mai dim ond drwy ei wybod y gallan nhw helpu eu hunain</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fontAlgn="base">
              <a:lnSpc>
                <a:spcPts val="1800"/>
              </a:lnSpc>
              <a:spcBef>
                <a:spcPts val="150"/>
              </a:spcBef>
              <a:spcAft>
                <a:spcPts val="450"/>
              </a:spcAft>
              <a:buFont typeface="Arial" panose="020B0604020202020204" pitchFamily="34" charset="0"/>
              <a:buChar char="•"/>
              <a:tabLst>
                <a:tab pos="457200" algn="l"/>
              </a:tabLs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yn deall bod newid yn cymryd amser.</a:t>
            </a:r>
          </a:p>
          <a:p>
            <a:pPr lvl="0" fontAlgn="base">
              <a:lnSpc>
                <a:spcPts val="1800"/>
              </a:lnSpc>
              <a:spcBef>
                <a:spcPts val="150"/>
              </a:spcBef>
              <a:spcAft>
                <a:spcPts val="450"/>
              </a:spcAft>
              <a:tabLst>
                <a:tab pos="457200" algn="l"/>
              </a:tabLst>
            </a:pPr>
            <a:endParaRPr lang="en-GB" dirty="0">
              <a:solidFill>
                <a:schemeClr val="accent1">
                  <a:lumMod val="75000"/>
                </a:schemeClr>
              </a:solidFill>
              <a:ea typeface="Times New Roman" panose="02020603050405020304" pitchFamily="18" charset="0"/>
              <a:cs typeface="Times New Roman" panose="02020603050405020304" pitchFamily="18" charset="0"/>
            </a:endParaRPr>
          </a:p>
          <a:p>
            <a:pPr lvl="0" fontAlgn="base">
              <a:lnSpc>
                <a:spcPts val="1800"/>
              </a:lnSpc>
              <a:spcBef>
                <a:spcPts val="150"/>
              </a:spcBef>
              <a:spcAft>
                <a:spcPts val="450"/>
              </a:spcAft>
              <a:tabLst>
                <a:tab pos="457200" algn="l"/>
              </a:tabLst>
              <a:defRPr b="0" i="0"/>
            </a:pPr>
            <a:r>
              <a:rPr lang="1106" sz="1800" dirty="0">
                <a:solidFill>
                  <a:schemeClr val="accent1">
                    <a:lumMod val="75000"/>
                  </a:schemeClr>
                </a:solidFill>
                <a:effectLst/>
                <a:ea typeface="Calibri" panose="020F0502020204030204" pitchFamily="34" charset="0"/>
                <a:cs typeface="Times New Roman" panose="02020603050405020304" pitchFamily="18" charset="0"/>
              </a:rPr>
              <a:t>Mae seicdreiddiad yn ddull sy'n cael ei ddefnyddio i ddelio â gorbryder, problemau emosiynol, problemau o ran perthnasoedd a thriniaeth ar gyfer rhai cyflyrau iechyd meddwl.</a:t>
            </a:r>
            <a:endParaRPr lang="en-GB"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11" name="Picture 2" descr="Sigmund Freud, Freud, Psychoanalysis">
            <a:extLst>
              <a:ext uri="{FF2B5EF4-FFF2-40B4-BE49-F238E27FC236}">
                <a16:creationId xmlns:a16="http://schemas.microsoft.com/office/drawing/2014/main" id="{038915C7-B98A-48A7-A6C9-61DAE23C278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39394" y="1405482"/>
            <a:ext cx="1277992" cy="163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570004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ea typeface="+mj-lt"/>
                <a:cs typeface="+mj-lt"/>
              </a:rPr>
              <a:t>Dull therapi dyneiddiol</a:t>
            </a:r>
            <a:endParaRPr lang="en-US" sz="2800">
              <a:ln w="0"/>
              <a:solidFill>
                <a:schemeClr val="bg2"/>
              </a:solidFill>
            </a:endParaRPr>
          </a:p>
        </p:txBody>
      </p:sp>
      <p:sp>
        <p:nvSpPr>
          <p:cNvPr id="2" name="TextBox 1">
            <a:extLst>
              <a:ext uri="{FF2B5EF4-FFF2-40B4-BE49-F238E27FC236}">
                <a16:creationId xmlns:a16="http://schemas.microsoft.com/office/drawing/2014/main" id="{B8306A63-9DC0-4BFA-B61B-0F2C6194216C}"/>
              </a:ext>
            </a:extLst>
          </p:cNvPr>
          <p:cNvSpPr txBox="1"/>
          <p:nvPr/>
        </p:nvSpPr>
        <p:spPr>
          <a:xfrm>
            <a:off x="522026" y="3732257"/>
            <a:ext cx="4851231" cy="2837474"/>
          </a:xfrm>
          <a:prstGeom prst="rect">
            <a:avLst/>
          </a:prstGeom>
          <a:noFill/>
        </p:spPr>
        <p:txBody>
          <a:bodyPr wrap="square" rtlCol="0">
            <a:spAutoFit/>
          </a:bodyPr>
          <a:lstStyle/>
          <a:p>
            <a:pPr>
              <a:defRPr b="0" i="0"/>
            </a:pPr>
            <a:r>
              <a:rPr lang="1106">
                <a:solidFill>
                  <a:schemeClr val="accent1">
                    <a:lumMod val="75000"/>
                  </a:schemeClr>
                </a:solidFill>
                <a:ea typeface="Calibri" panose="020F0502020204030204" pitchFamily="34" charset="0"/>
                <a:cs typeface="Times New Roman" panose="02020603050405020304" pitchFamily="18" charset="0"/>
              </a:rPr>
              <a:t>Mae'r dull dyneiddiol yn seiliedig ar ddamcaniaethau Maslow a Rogers ac mae'n cydnabod ac yn asesu anghenion unigolyn i ddarparu </a:t>
            </a:r>
            <a:r>
              <a:rPr lang="1106" b="1">
                <a:solidFill>
                  <a:schemeClr val="accent1">
                    <a:lumMod val="75000"/>
                  </a:schemeClr>
                </a:solidFill>
                <a:ea typeface="Calibri" panose="020F0502020204030204" pitchFamily="34" charset="0"/>
                <a:cs typeface="Times New Roman" panose="02020603050405020304" pitchFamily="18" charset="0"/>
              </a:rPr>
              <a:t>therapi person-ganolog</a:t>
            </a:r>
            <a:r>
              <a:rPr lang="1106">
                <a:solidFill>
                  <a:schemeClr val="accent1">
                    <a:lumMod val="75000"/>
                  </a:schemeClr>
                </a:solidFill>
                <a:ea typeface="Calibri" panose="020F0502020204030204" pitchFamily="34" charset="0"/>
                <a:cs typeface="Times New Roman" panose="02020603050405020304" pitchFamily="18" charset="0"/>
              </a:rPr>
              <a:t>. </a:t>
            </a:r>
            <a:endParaRPr lang="1106" b="1">
              <a:solidFill>
                <a:schemeClr val="accent1">
                  <a:lumMod val="75000"/>
                </a:schemeClr>
              </a:solidFill>
              <a:ea typeface="Calibri" panose="020F0502020204030204" pitchFamily="34" charset="0"/>
              <a:cs typeface="Times New Roman" panose="02020603050405020304" pitchFamily="18" charset="0"/>
            </a:endParaRPr>
          </a:p>
          <a:p>
            <a:endParaRPr lang="en-GB" sz="1800" b="1">
              <a:solidFill>
                <a:schemeClr val="accent1">
                  <a:lumMod val="75000"/>
                </a:schemeClr>
              </a:solidFill>
              <a:effectLst/>
              <a:ea typeface="Calibri" panose="020F0502020204030204" pitchFamily="34" charset="0"/>
              <a:cs typeface="Times New Roman" panose="02020603050405020304" pitchFamily="18" charset="0"/>
            </a:endParaRPr>
          </a:p>
          <a:p>
            <a:pPr>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 therapi/cwnsela person-ganolog yn delio â'r ffyrdd mae unigolion yn canfod eu hunain yn ymwybodol, yn hytrach na sut gall cwnselydd ddehongli eu meddyliau neu syniadau anymwybodol.</a:t>
            </a:r>
          </a:p>
        </p:txBody>
      </p:sp>
      <p:sp>
        <p:nvSpPr>
          <p:cNvPr id="8" name="TextBox 7">
            <a:extLst>
              <a:ext uri="{FF2B5EF4-FFF2-40B4-BE49-F238E27FC236}">
                <a16:creationId xmlns:a16="http://schemas.microsoft.com/office/drawing/2014/main" id="{5027452B-2BF8-45DE-96CE-15ACA9CEF74C}"/>
              </a:ext>
            </a:extLst>
          </p:cNvPr>
          <p:cNvSpPr txBox="1"/>
          <p:nvPr/>
        </p:nvSpPr>
        <p:spPr>
          <a:xfrm>
            <a:off x="5664200" y="1701713"/>
            <a:ext cx="6105918" cy="4445072"/>
          </a:xfrm>
          <a:prstGeom prst="rect">
            <a:avLst/>
          </a:prstGeom>
          <a:noFill/>
        </p:spPr>
        <p:txBody>
          <a:bodyPr wrap="square">
            <a:spAutoFit/>
          </a:bodyPr>
          <a:lstStyle/>
          <a:p>
            <a:pPr>
              <a:lnSpc>
                <a:spcPct val="107000"/>
              </a:lnSpc>
              <a:spcAft>
                <a:spcPts val="1200"/>
              </a:spcAft>
              <a:defRPr b="0" i="0"/>
            </a:pPr>
            <a:r>
              <a:rPr lang="1106">
                <a:solidFill>
                  <a:schemeClr val="accent1">
                    <a:lumMod val="75000"/>
                  </a:schemeClr>
                </a:solidFill>
                <a:effectLst/>
                <a:ea typeface="Times New Roman" panose="02020603050405020304" pitchFamily="18" charset="0"/>
                <a:cs typeface="Times New Roman" panose="02020603050405020304" pitchFamily="18" charset="0"/>
              </a:rPr>
              <a:t>Nodweddion allweddol Dull Person-Ganolog yw'r amodau craidd canlynol:</a:t>
            </a:r>
            <a:endParaRPr lang="en-GB">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defRPr b="0" i="0"/>
            </a:pPr>
            <a:r>
              <a:rPr lang="1106" b="1">
                <a:solidFill>
                  <a:schemeClr val="accent1">
                    <a:lumMod val="75000"/>
                  </a:schemeClr>
                </a:solidFill>
                <a:effectLst/>
                <a:ea typeface="Times New Roman" panose="02020603050405020304" pitchFamily="18" charset="0"/>
                <a:cs typeface="Times New Roman" panose="02020603050405020304" pitchFamily="18" charset="0"/>
              </a:rPr>
              <a:t>Empathi </a:t>
            </a:r>
            <a:r>
              <a:rPr lang="1106" b="0">
                <a:solidFill>
                  <a:schemeClr val="accent1">
                    <a:lumMod val="75000"/>
                  </a:schemeClr>
                </a:solidFill>
                <a:effectLst/>
                <a:ea typeface="Times New Roman" panose="02020603050405020304" pitchFamily="18" charset="0"/>
                <a:cs typeface="Times New Roman" panose="02020603050405020304" pitchFamily="18" charset="0"/>
              </a:rPr>
              <a:t>(y cwnselydd yn ceisio deall safbwynt yr unigolyn)</a:t>
            </a:r>
          </a:p>
          <a:p>
            <a:pPr marL="342900" lvl="0" indent="-342900">
              <a:lnSpc>
                <a:spcPct val="107000"/>
              </a:lnSpc>
              <a:spcAft>
                <a:spcPts val="1200"/>
              </a:spcAft>
              <a:buSzPts val="1000"/>
              <a:buFont typeface="Symbol" panose="05050102010706020507" pitchFamily="18" charset="2"/>
              <a:buChar char=""/>
              <a:tabLst>
                <a:tab pos="457200" algn="l"/>
              </a:tabLst>
              <a:defRPr b="0" i="0"/>
            </a:pPr>
            <a:r>
              <a:rPr lang="1106" b="1">
                <a:solidFill>
                  <a:schemeClr val="accent1">
                    <a:lumMod val="75000"/>
                  </a:schemeClr>
                </a:solidFill>
                <a:effectLst/>
                <a:ea typeface="Times New Roman" panose="02020603050405020304" pitchFamily="18" charset="0"/>
                <a:cs typeface="Times New Roman" panose="02020603050405020304" pitchFamily="18" charset="0"/>
              </a:rPr>
              <a:t>Cyfathiant</a:t>
            </a:r>
            <a:r>
              <a:rPr lang="1106" b="0">
                <a:solidFill>
                  <a:schemeClr val="accent1">
                    <a:lumMod val="75000"/>
                  </a:schemeClr>
                </a:solidFill>
                <a:effectLst/>
                <a:ea typeface="Times New Roman" panose="02020603050405020304" pitchFamily="18" charset="0"/>
                <a:cs typeface="Times New Roman" panose="02020603050405020304" pitchFamily="18" charset="0"/>
              </a:rPr>
              <a:t> (y cwnselydd yn bod yn berson gonest/didwyll ac yn cael ei dderbyn felly)</a:t>
            </a:r>
            <a:endParaRPr lang="en-GB">
              <a:solidFill>
                <a:schemeClr val="accent1">
                  <a:lumMod val="75000"/>
                </a:schemeClr>
              </a:solidFill>
              <a:effectLst/>
              <a:ea typeface="Calibri" panose="020F0502020204030204" pitchFamily="34" charset="0"/>
              <a:cs typeface="Times New Roman" panose="02020603050405020304" pitchFamily="18" charset="0"/>
            </a:endParaRPr>
          </a:p>
          <a:p>
            <a:pPr marL="342900" lvl="0" indent="-342900">
              <a:lnSpc>
                <a:spcPct val="107000"/>
              </a:lnSpc>
              <a:spcAft>
                <a:spcPts val="300"/>
              </a:spcAft>
              <a:buSzPts val="1000"/>
              <a:buFont typeface="Symbol" panose="05050102010706020507" pitchFamily="18" charset="2"/>
              <a:buChar char=""/>
              <a:tabLst>
                <a:tab pos="457200" algn="l"/>
              </a:tabLst>
              <a:defRPr b="0" i="0"/>
            </a:pPr>
            <a:r>
              <a:rPr lang="1106" b="1">
                <a:solidFill>
                  <a:schemeClr val="accent1">
                    <a:lumMod val="75000"/>
                  </a:schemeClr>
                </a:solidFill>
                <a:effectLst/>
                <a:ea typeface="Times New Roman" panose="02020603050405020304" pitchFamily="18" charset="0"/>
                <a:cs typeface="Times New Roman" panose="02020603050405020304" pitchFamily="18" charset="0"/>
              </a:rPr>
              <a:t>Agwedd gadarnhaol ddiamod </a:t>
            </a:r>
            <a:r>
              <a:rPr lang="1106" b="0">
                <a:solidFill>
                  <a:schemeClr val="accent1">
                    <a:lumMod val="75000"/>
                  </a:schemeClr>
                </a:solidFill>
                <a:effectLst/>
                <a:ea typeface="Times New Roman" panose="02020603050405020304" pitchFamily="18" charset="0"/>
                <a:cs typeface="Times New Roman" panose="02020603050405020304" pitchFamily="18" charset="0"/>
              </a:rPr>
              <a:t>(y cwnselydd yn peidio barnu'r unigolyn)</a:t>
            </a:r>
          </a:p>
          <a:p>
            <a:pPr marL="342900" lvl="0" indent="-342900">
              <a:lnSpc>
                <a:spcPct val="107000"/>
              </a:lnSpc>
              <a:spcAft>
                <a:spcPts val="300"/>
              </a:spcAft>
              <a:buSzPts val="1000"/>
              <a:buFont typeface="Symbol" panose="05050102010706020507" pitchFamily="18" charset="2"/>
              <a:buChar char=""/>
              <a:tabLst>
                <a:tab pos="457200" algn="l"/>
              </a:tabLst>
            </a:pPr>
            <a:endParaRPr lang="en-GB" sz="180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800"/>
              </a:spcAft>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 cwnsela dyneiddiol yn fwyaf effeithiol ar gyfer unigolion sy'n profi straenachoswyr sefyllfaol, iselder, a gorbryder neu sy'n gweithio drwy faterion yn ymwneud ag anhwylderau personoliaeth.</a:t>
            </a:r>
          </a:p>
        </p:txBody>
      </p:sp>
      <p:pic>
        <p:nvPicPr>
          <p:cNvPr id="11" name="Picture 2" descr="Eye, Eyelashes, Eyebrow, Close-Up, Iris, Human Eye">
            <a:extLst>
              <a:ext uri="{FF2B5EF4-FFF2-40B4-BE49-F238E27FC236}">
                <a16:creationId xmlns:a16="http://schemas.microsoft.com/office/drawing/2014/main" id="{9E77EBB7-5AAD-4891-9218-2E8D018E743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17099" y="1368678"/>
            <a:ext cx="3239097" cy="215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15289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901006" cy="518678"/>
          </a:xfrm>
          <a:prstGeom prst="rect">
            <a:avLst/>
          </a:prstGeom>
        </p:spPr>
        <p:txBody>
          <a:bodyPr wrap="square">
            <a:spAutoFit/>
          </a:bodyPr>
          <a:lstStyle/>
          <a:p>
            <a:pPr>
              <a:defRPr b="0" i="0"/>
            </a:pPr>
            <a:r>
              <a:rPr lang="1106" sz="2800">
                <a:ln w="0"/>
                <a:solidFill>
                  <a:schemeClr val="bg2"/>
                </a:solidFill>
                <a:ea typeface="+mj-lt"/>
                <a:cs typeface="+mj-lt"/>
              </a:rPr>
              <a:t>Model '</a:t>
            </a:r>
            <a:r>
              <a:rPr lang="1106" sz="2800" i="1">
                <a:ln w="0"/>
                <a:solidFill>
                  <a:schemeClr val="bg2"/>
                </a:solidFill>
                <a:ea typeface="+mj-lt"/>
                <a:cs typeface="+mj-lt"/>
              </a:rPr>
              <a:t>Skilled Helper</a:t>
            </a:r>
            <a:r>
              <a:rPr lang="1106" sz="2800">
                <a:ln w="0"/>
                <a:solidFill>
                  <a:schemeClr val="bg2"/>
                </a:solidFill>
                <a:ea typeface="+mj-lt"/>
                <a:cs typeface="+mj-lt"/>
              </a:rPr>
              <a:t>' Egan</a:t>
            </a:r>
            <a:endParaRPr lang="en-US" sz="2800">
              <a:ln w="0"/>
              <a:solidFill>
                <a:schemeClr val="bg2"/>
              </a:solidFill>
            </a:endParaRPr>
          </a:p>
        </p:txBody>
      </p:sp>
      <p:sp>
        <p:nvSpPr>
          <p:cNvPr id="2" name="TextBox 1">
            <a:extLst>
              <a:ext uri="{FF2B5EF4-FFF2-40B4-BE49-F238E27FC236}">
                <a16:creationId xmlns:a16="http://schemas.microsoft.com/office/drawing/2014/main" id="{B8306A63-9DC0-4BFA-B61B-0F2C6194216C}"/>
              </a:ext>
            </a:extLst>
          </p:cNvPr>
          <p:cNvSpPr txBox="1"/>
          <p:nvPr/>
        </p:nvSpPr>
        <p:spPr>
          <a:xfrm>
            <a:off x="522026" y="3941763"/>
            <a:ext cx="4851231" cy="2806964"/>
          </a:xfrm>
          <a:prstGeom prst="rect">
            <a:avLst/>
          </a:prstGeom>
          <a:noFill/>
        </p:spPr>
        <p:txBody>
          <a:bodyPr wrap="square" rtlCol="0">
            <a:spAutoFit/>
          </a:bodyPr>
          <a:lstStyle/>
          <a:p>
            <a:pPr fontAlgn="base">
              <a:spcAft>
                <a:spcPts val="1920"/>
              </a:spcAft>
              <a:defRPr b="0" i="0"/>
            </a:pPr>
            <a:r>
              <a:rPr lang="1106" sz="1800">
                <a:solidFill>
                  <a:schemeClr val="accent1">
                    <a:lumMod val="75000"/>
                  </a:schemeClr>
                </a:solidFill>
                <a:effectLst/>
                <a:ea typeface="Times New Roman" panose="02020603050405020304" pitchFamily="18" charset="0"/>
              </a:rPr>
              <a:t>Dyma fframwaith model tri cham sy'n cael ei ddefnyddio yn aml mewn sefyllfaoedd cwnsela neu hyfforddi i gyflawni newid parhaol, grymuso unigolion i reoli problemau yn fwy effeithiol a datblygu cyfleoedd.</a:t>
            </a:r>
          </a:p>
          <a:p>
            <a:pPr fontAlgn="base">
              <a:spcAft>
                <a:spcPts val="1920"/>
              </a:spcAft>
              <a:defRPr b="0" i="0"/>
            </a:pPr>
            <a:r>
              <a:rPr lang="1106" sz="1800">
                <a:solidFill>
                  <a:schemeClr val="accent1">
                    <a:lumMod val="75000"/>
                  </a:schemeClr>
                </a:solidFill>
                <a:effectLst/>
                <a:latin typeface="Arial" panose="020B0604020202020204" pitchFamily="34" charset="0"/>
                <a:ea typeface="Times New Roman" panose="02020603050405020304" pitchFamily="18" charset="0"/>
              </a:rPr>
              <a:t>Mae'n rhannu rhai o'r un nodweddion â'r dull ymddygiadol gwybyddol ac yn defnyddio amodau craidd Rogers o'r dull person-ganolog.</a:t>
            </a:r>
            <a:endParaRPr lang="en-GB" sz="1800">
              <a:solidFill>
                <a:schemeClr val="accent1">
                  <a:lumMod val="75000"/>
                </a:schemeClr>
              </a:solidFill>
              <a:effectLst/>
              <a:latin typeface="Arial" panose="020B0604020202020204" pitchFamily="34" charset="0"/>
              <a:ea typeface="Times New Roman" panose="02020603050405020304" pitchFamily="18" charset="0"/>
            </a:endParaRPr>
          </a:p>
        </p:txBody>
      </p:sp>
      <p:sp>
        <p:nvSpPr>
          <p:cNvPr id="8" name="TextBox 7">
            <a:extLst>
              <a:ext uri="{FF2B5EF4-FFF2-40B4-BE49-F238E27FC236}">
                <a16:creationId xmlns:a16="http://schemas.microsoft.com/office/drawing/2014/main" id="{5027452B-2BF8-45DE-96CE-15ACA9CEF74C}"/>
              </a:ext>
            </a:extLst>
          </p:cNvPr>
          <p:cNvSpPr txBox="1"/>
          <p:nvPr/>
        </p:nvSpPr>
        <p:spPr>
          <a:xfrm>
            <a:off x="5777601" y="1288026"/>
            <a:ext cx="6105918" cy="5654609"/>
          </a:xfrm>
          <a:prstGeom prst="rect">
            <a:avLst/>
          </a:prstGeom>
          <a:noFill/>
        </p:spPr>
        <p:txBody>
          <a:bodyPr wrap="square">
            <a:spAutoFit/>
          </a:bodyPr>
          <a:lstStyle/>
          <a:p>
            <a:pPr fontAlgn="base">
              <a:spcAft>
                <a:spcPts val="1920"/>
              </a:spcAft>
              <a:defRPr b="0" i="0"/>
            </a:pPr>
            <a:r>
              <a:rPr lang="1106" sz="1800" dirty="0">
                <a:solidFill>
                  <a:schemeClr val="accent1">
                    <a:lumMod val="75000"/>
                  </a:schemeClr>
                </a:solidFill>
                <a:effectLst/>
                <a:ea typeface="Times New Roman" panose="02020603050405020304" pitchFamily="18" charset="0"/>
              </a:rPr>
              <a:t>Mae unigolion wedi'u grymuso i bennu eu hagenda eu hunain, fel y gallan nhw symud tuag at ganlyniadau y maen nhw'n eu dewis ac yn eu gwerthfawrogi.</a:t>
            </a:r>
            <a:endParaRPr lang="en-GB" dirty="0">
              <a:solidFill>
                <a:schemeClr val="accent1">
                  <a:lumMod val="75000"/>
                </a:schemeClr>
              </a:solidFill>
              <a:ea typeface="Times New Roman" panose="02020603050405020304" pitchFamily="18" charset="0"/>
            </a:endParaRPr>
          </a:p>
          <a:p>
            <a:pPr fontAlgn="base">
              <a:spcAft>
                <a:spcPts val="1200"/>
              </a:spcAft>
              <a:defRPr b="0" i="0"/>
            </a:pPr>
            <a:r>
              <a:rPr lang="1106" sz="1800" dirty="0">
                <a:solidFill>
                  <a:schemeClr val="accent1">
                    <a:lumMod val="75000"/>
                  </a:schemeClr>
                </a:solidFill>
                <a:effectLst/>
                <a:ea typeface="Times New Roman" panose="02020603050405020304" pitchFamily="18" charset="0"/>
              </a:rPr>
              <a:t>Nodau'r model yw helpu unigolion i wneud y canlynol: </a:t>
            </a:r>
          </a:p>
          <a:p>
            <a:pPr marL="285750" indent="-285750" fontAlgn="base">
              <a:spcAft>
                <a:spcPts val="120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rPr>
              <a:t>rheoli eu problemau wrth fyw yn fwy effeithiol </a:t>
            </a:r>
          </a:p>
          <a:p>
            <a:pPr marL="285750" indent="-285750" fontAlgn="base">
              <a:spcAft>
                <a:spcPts val="192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rPr>
              <a:t>datblygu cyfleoedd heb eu defnyddio yn fwy llawn</a:t>
            </a:r>
          </a:p>
          <a:p>
            <a:pPr marL="285750" indent="-285750" fontAlgn="base">
              <a:spcAft>
                <a:spcPts val="1920"/>
              </a:spcAft>
              <a:buFont typeface="Arial" panose="020B0604020202020204" pitchFamily="34" charset="0"/>
              <a:buChar char="•"/>
              <a:defRPr b="0" i="0"/>
            </a:pPr>
            <a:r>
              <a:rPr lang="1106" sz="1800" dirty="0">
                <a:solidFill>
                  <a:schemeClr val="accent1">
                    <a:lumMod val="75000"/>
                  </a:schemeClr>
                </a:solidFill>
                <a:effectLst/>
                <a:ea typeface="Times New Roman" panose="02020603050405020304" pitchFamily="18" charset="0"/>
              </a:rPr>
              <a:t>helpu pobl i fod yn well am helpu eu hunain yn eu bywydau bob dydd.</a:t>
            </a:r>
          </a:p>
          <a:p>
            <a:pPr>
              <a:spcAft>
                <a:spcPts val="800"/>
              </a:spcAft>
              <a:defRPr b="0" i="0"/>
            </a:pPr>
            <a:r>
              <a:rPr lang="1106" dirty="0">
                <a:solidFill>
                  <a:schemeClr val="accent1">
                    <a:lumMod val="75000"/>
                  </a:schemeClr>
                </a:solidFill>
                <a:ea typeface="Times New Roman" panose="02020603050405020304" pitchFamily="18" charset="0"/>
                <a:cs typeface="Arial" panose="020B0604020202020204" pitchFamily="34" charset="0"/>
              </a:rPr>
              <a:t>Mae tri cham i’r fframwaith </a:t>
            </a:r>
          </a:p>
          <a:p>
            <a:pPr marL="355600" indent="-355600" fontAlgn="base">
              <a:spcAft>
                <a:spcPts val="1200"/>
              </a:spcAft>
              <a:defRPr b="0" i="0"/>
            </a:pPr>
            <a:r>
              <a:rPr lang="1106" dirty="0">
                <a:solidFill>
                  <a:schemeClr val="accent1">
                    <a:lumMod val="75000"/>
                  </a:schemeClr>
                </a:solidFill>
                <a:ea typeface="Times New Roman" panose="02020603050405020304" pitchFamily="18" charset="0"/>
              </a:rPr>
              <a:t>1.	</a:t>
            </a:r>
            <a:r>
              <a:rPr lang="1106" b="1" dirty="0">
                <a:solidFill>
                  <a:schemeClr val="accent1">
                    <a:lumMod val="75000"/>
                  </a:schemeClr>
                </a:solidFill>
                <a:ea typeface="Times New Roman" panose="02020603050405020304" pitchFamily="18" charset="0"/>
              </a:rPr>
              <a:t>Archwiliad –</a:t>
            </a:r>
            <a:r>
              <a:rPr lang="1106" dirty="0">
                <a:solidFill>
                  <a:schemeClr val="accent1">
                    <a:lumMod val="75000"/>
                  </a:schemeClr>
                </a:solidFill>
                <a:ea typeface="Times New Roman" panose="02020603050405020304" pitchFamily="18" charset="0"/>
              </a:rPr>
              <a:t> yn ymwneud â helpu unigolion i archwilio eu meddyliau a'u teimladau. </a:t>
            </a:r>
            <a:endParaRPr lang="en-GB" dirty="0">
              <a:solidFill>
                <a:schemeClr val="accent1">
                  <a:lumMod val="75000"/>
                </a:schemeClr>
              </a:solidFill>
              <a:ea typeface="Times New Roman" panose="02020603050405020304" pitchFamily="18" charset="0"/>
            </a:endParaRPr>
          </a:p>
          <a:p>
            <a:pPr marL="355600" indent="-355600" fontAlgn="base">
              <a:spcAft>
                <a:spcPts val="1200"/>
              </a:spcAft>
              <a:defRPr b="0" i="0"/>
            </a:pPr>
            <a:r>
              <a:rPr lang="1106" dirty="0">
                <a:solidFill>
                  <a:schemeClr val="accent1">
                    <a:lumMod val="75000"/>
                  </a:schemeClr>
                </a:solidFill>
                <a:ea typeface="Times New Roman" panose="02020603050405020304" pitchFamily="18" charset="0"/>
              </a:rPr>
              <a:t>2.	</a:t>
            </a:r>
            <a:r>
              <a:rPr lang="1106" b="1" dirty="0">
                <a:solidFill>
                  <a:schemeClr val="accent1">
                    <a:lumMod val="75000"/>
                  </a:schemeClr>
                </a:solidFill>
                <a:ea typeface="Times New Roman" panose="02020603050405020304" pitchFamily="18" charset="0"/>
              </a:rPr>
              <a:t>Mewnwelediad – </a:t>
            </a:r>
            <a:r>
              <a:rPr lang="1106" dirty="0">
                <a:solidFill>
                  <a:schemeClr val="accent1">
                    <a:lumMod val="75000"/>
                  </a:schemeClr>
                </a:solidFill>
                <a:ea typeface="Times New Roman" panose="02020603050405020304" pitchFamily="18" charset="0"/>
              </a:rPr>
              <a:t>yn helpu unigolion i ddeall y rhesymau dros y meddyliau a'r teimladau hyn. </a:t>
            </a:r>
          </a:p>
          <a:p>
            <a:pPr marL="355600" indent="-355600" fontAlgn="base">
              <a:defRPr b="0" i="0"/>
            </a:pPr>
            <a:r>
              <a:rPr lang="1106" sz="1800" dirty="0">
                <a:solidFill>
                  <a:schemeClr val="accent1">
                    <a:lumMod val="75000"/>
                  </a:schemeClr>
                </a:solidFill>
                <a:effectLst/>
                <a:ea typeface="Times New Roman" panose="02020603050405020304" pitchFamily="18" charset="0"/>
              </a:rPr>
              <a:t>3.	</a:t>
            </a:r>
            <a:r>
              <a:rPr lang="1106" sz="1800" b="1" dirty="0">
                <a:solidFill>
                  <a:schemeClr val="accent1">
                    <a:lumMod val="75000"/>
                  </a:schemeClr>
                </a:solidFill>
                <a:effectLst/>
                <a:ea typeface="Times New Roman" panose="02020603050405020304" pitchFamily="18" charset="0"/>
              </a:rPr>
              <a:t>Gweithredu – </a:t>
            </a:r>
            <a:r>
              <a:rPr lang="1106" sz="1800" dirty="0">
                <a:solidFill>
                  <a:schemeClr val="accent1">
                    <a:lumMod val="75000"/>
                  </a:schemeClr>
                </a:solidFill>
                <a:effectLst/>
                <a:ea typeface="Times New Roman" panose="02020603050405020304" pitchFamily="18" charset="0"/>
              </a:rPr>
              <a:t>yn ymwneud ag unigolion yn gwneud newidiadau.</a:t>
            </a:r>
          </a:p>
        </p:txBody>
      </p:sp>
      <p:pic>
        <p:nvPicPr>
          <p:cNvPr id="1026" name="Picture 2" descr="Woman Talking To Therapist">
            <a:extLst>
              <a:ext uri="{FF2B5EF4-FFF2-40B4-BE49-F238E27FC236}">
                <a16:creationId xmlns:a16="http://schemas.microsoft.com/office/drawing/2014/main" id="{7E04B8FF-0C13-4D55-A4B6-A416D2B455C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31779" y="1390959"/>
            <a:ext cx="3622036" cy="2420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650372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Therapi addasu ymddygiad</a:t>
            </a:r>
          </a:p>
        </p:txBody>
      </p:sp>
      <p:sp>
        <p:nvSpPr>
          <p:cNvPr id="7" name="TextBox 6">
            <a:extLst>
              <a:ext uri="{FF2B5EF4-FFF2-40B4-BE49-F238E27FC236}">
                <a16:creationId xmlns:a16="http://schemas.microsoft.com/office/drawing/2014/main" id="{479C65D6-6CB5-4216-9E13-35B30DA53E28}"/>
              </a:ext>
            </a:extLst>
          </p:cNvPr>
          <p:cNvSpPr txBox="1"/>
          <p:nvPr/>
        </p:nvSpPr>
        <p:spPr>
          <a:xfrm>
            <a:off x="556135" y="3690651"/>
            <a:ext cx="5036717" cy="2939278"/>
          </a:xfrm>
          <a:prstGeom prst="rect">
            <a:avLst/>
          </a:prstGeom>
          <a:noFill/>
        </p:spPr>
        <p:txBody>
          <a:bodyPr wrap="square">
            <a:spAutoFit/>
          </a:bodyPr>
          <a:lstStyle/>
          <a:p>
            <a:pPr>
              <a:lnSpc>
                <a:spcPct val="107000"/>
              </a:lnSpc>
              <a:spcAft>
                <a:spcPts val="800"/>
              </a:spcAft>
              <a:defRPr b="0" i="0"/>
            </a:pPr>
            <a:r>
              <a:rPr lang="1106" sz="1800" b="0">
                <a:solidFill>
                  <a:schemeClr val="accent1">
                    <a:lumMod val="75000"/>
                  </a:schemeClr>
                </a:solidFill>
                <a:effectLst/>
                <a:ea typeface="Calibri" panose="020F0502020204030204" pitchFamily="34" charset="0"/>
                <a:cs typeface="Times New Roman" panose="02020603050405020304" pitchFamily="18" charset="0"/>
              </a:rPr>
              <a:t>Mae </a:t>
            </a:r>
            <a:r>
              <a:rPr lang="1106" sz="1800" b="1">
                <a:solidFill>
                  <a:schemeClr val="accent1">
                    <a:lumMod val="75000"/>
                  </a:schemeClr>
                </a:solidFill>
                <a:effectLst/>
                <a:ea typeface="Calibri" panose="020F0502020204030204" pitchFamily="34" charset="0"/>
                <a:cs typeface="Times New Roman" panose="02020603050405020304" pitchFamily="18" charset="0"/>
              </a:rPr>
              <a:t>addasu ymddygiad</a:t>
            </a:r>
            <a:r>
              <a:rPr lang="1106" sz="1800" b="0">
                <a:solidFill>
                  <a:schemeClr val="accent1">
                    <a:lumMod val="75000"/>
                  </a:schemeClr>
                </a:solidFill>
                <a:effectLst/>
                <a:ea typeface="Calibri" panose="020F0502020204030204" pitchFamily="34" charset="0"/>
                <a:cs typeface="Times New Roman" panose="02020603050405020304" pitchFamily="18" charset="0"/>
              </a:rPr>
              <a:t> yn seiliedig ar egwyddorion ymddygiadol B F Skinner. </a:t>
            </a:r>
          </a:p>
          <a:p>
            <a:pPr>
              <a:lnSpc>
                <a:spcPct val="107000"/>
              </a:lnSpc>
              <a:spcAft>
                <a:spcPts val="800"/>
              </a:spcAft>
              <a:defRPr b="0" i="0"/>
            </a:pPr>
            <a:r>
              <a:rPr lang="1106" sz="1800">
                <a:solidFill>
                  <a:schemeClr val="accent1">
                    <a:lumMod val="75000"/>
                  </a:schemeClr>
                </a:solidFill>
                <a:effectLst/>
                <a:ea typeface="Calibri" panose="020F0502020204030204" pitchFamily="34" charset="0"/>
                <a:cs typeface="Times New Roman" panose="02020603050405020304" pitchFamily="18" charset="0"/>
              </a:rPr>
              <a:t>Mae addasu ymddygiad yn ddull triniaeth sy'n rhoi ymddygiadau mwy dymunol yn lle rhai annymunol drwy ddefnyddio egwyddorion cyflyru gweithredol. </a:t>
            </a:r>
          </a:p>
          <a:p>
            <a:pPr>
              <a:lnSpc>
                <a:spcPct val="107000"/>
              </a:lnSpc>
              <a:spcAft>
                <a:spcPts val="800"/>
              </a:spcAft>
              <a:defRPr b="0" i="0"/>
            </a:pPr>
            <a:r>
              <a:rPr lang="1106">
                <a:solidFill>
                  <a:schemeClr val="accent1">
                    <a:lumMod val="75000"/>
                  </a:schemeClr>
                </a:solidFill>
                <a:ea typeface="Calibri" panose="020F0502020204030204" pitchFamily="34" charset="0"/>
                <a:cs typeface="Times New Roman" panose="02020603050405020304" pitchFamily="18" charset="0"/>
              </a:rPr>
              <a:t>Gall unigolyn reoli ei ymddygiad ei hun gyda chanlyniadau cadarnhaol a chanlyniadau negyddol.</a:t>
            </a:r>
          </a:p>
        </p:txBody>
      </p:sp>
      <p:sp>
        <p:nvSpPr>
          <p:cNvPr id="8" name="TextBox 7">
            <a:extLst>
              <a:ext uri="{FF2B5EF4-FFF2-40B4-BE49-F238E27FC236}">
                <a16:creationId xmlns:a16="http://schemas.microsoft.com/office/drawing/2014/main" id="{98557814-AB28-4BA3-88BE-E873828E457D}"/>
              </a:ext>
            </a:extLst>
          </p:cNvPr>
          <p:cNvSpPr txBox="1"/>
          <p:nvPr/>
        </p:nvSpPr>
        <p:spPr>
          <a:xfrm>
            <a:off x="5974973" y="1300321"/>
            <a:ext cx="5706398" cy="5415611"/>
          </a:xfrm>
          <a:prstGeom prst="rect">
            <a:avLst/>
          </a:prstGeom>
          <a:noFill/>
        </p:spPr>
        <p:txBody>
          <a:bodyPr wrap="square">
            <a:spAutoFit/>
          </a:bodyPr>
          <a:lstStyle/>
          <a:p>
            <a:pPr>
              <a:defRPr b="0" i="0"/>
            </a:pPr>
            <a:r>
              <a:rPr lang="1106">
                <a:solidFill>
                  <a:schemeClr val="accent1">
                    <a:lumMod val="75000"/>
                  </a:schemeClr>
                </a:solidFill>
                <a:ea typeface="Calibri" panose="020F0502020204030204" pitchFamily="34" charset="0"/>
                <a:cs typeface="Times New Roman" panose="02020603050405020304" pitchFamily="18" charset="0"/>
              </a:rPr>
              <a:t>Gall cymhelliant i newid gynnwys newid yr amgylchedd a chynnig cymhellion</a:t>
            </a:r>
            <a:r>
              <a:rPr lang="1106">
                <a:solidFill>
                  <a:srgbClr val="202124"/>
                </a:solidFill>
                <a:latin typeface="Arial" panose="020B0604020202020204" pitchFamily="34" charset="0"/>
                <a:ea typeface="Calibri" panose="020F0502020204030204" pitchFamily="34" charset="0"/>
                <a:cs typeface="Times New Roman" panose="02020603050405020304" pitchFamily="18" charset="0"/>
              </a:rPr>
              <a:t> </a:t>
            </a:r>
            <a:r>
              <a:rPr lang="1106" sz="1800">
                <a:solidFill>
                  <a:schemeClr val="accent1">
                    <a:lumMod val="75000"/>
                  </a:schemeClr>
                </a:solidFill>
                <a:effectLst/>
                <a:latin typeface="Arial" panose="020B0604020202020204" pitchFamily="34" charset="0"/>
                <a:ea typeface="Calibri" panose="020F0502020204030204" pitchFamily="34" charset="0"/>
              </a:rPr>
              <a:t>y gellir eu defnyddio i wella ymddygiad e.e. canmoliaeth a chymeradwyaeth, modelu, rhaglennu cadarnhaol, rhaglen atgyfnerthu â thalebau, hunanfonitro.</a:t>
            </a:r>
          </a:p>
          <a:p>
            <a:endParaRPr lang="en-GB">
              <a:solidFill>
                <a:schemeClr val="accent1">
                  <a:lumMod val="75000"/>
                </a:schemeClr>
              </a:solidFill>
              <a:latin typeface="Arial" panose="020B0604020202020204" pitchFamily="34" charset="0"/>
            </a:endParaRPr>
          </a:p>
          <a:p>
            <a:pPr>
              <a:spcAft>
                <a:spcPts val="600"/>
              </a:spcAft>
              <a:defRPr b="0" i="0"/>
            </a:pPr>
            <a:r>
              <a:rPr lang="1106">
                <a:solidFill>
                  <a:schemeClr val="accent1">
                    <a:lumMod val="75000"/>
                  </a:schemeClr>
                </a:solidFill>
                <a:latin typeface="Arial" panose="020B0604020202020204" pitchFamily="34" charset="0"/>
              </a:rPr>
              <a:t>Dull addasu ymddygiad: </a:t>
            </a:r>
          </a:p>
          <a:p>
            <a:pPr marL="285750" indent="-285750">
              <a:spcAft>
                <a:spcPts val="600"/>
              </a:spcAft>
              <a:buFont typeface="Arial" panose="020B0604020202020204" pitchFamily="34" charset="0"/>
              <a:buChar char="•"/>
              <a:defRPr b="0" i="0"/>
            </a:pPr>
            <a:r>
              <a:rPr lang="1106">
                <a:solidFill>
                  <a:schemeClr val="accent1">
                    <a:lumMod val="75000"/>
                  </a:schemeClr>
                </a:solidFill>
                <a:latin typeface="Arial" panose="020B0604020202020204" pitchFamily="34" charset="0"/>
              </a:rPr>
              <a:t>caiff targedau eu gosod ar gyfer newid ymddygiad sy'n rhai CAMPUS (cyraeddadwy, amserol, mesuradwy, penodol, uchelgeisiol, synhwyrol)</a:t>
            </a:r>
          </a:p>
          <a:p>
            <a:pPr marL="285750" indent="-285750">
              <a:spcAft>
                <a:spcPts val="600"/>
              </a:spcAft>
              <a:buFont typeface="Arial" panose="020B0604020202020204" pitchFamily="34" charset="0"/>
              <a:buChar char="•"/>
              <a:defRPr b="0" i="0"/>
            </a:pPr>
            <a:r>
              <a:rPr lang="1106">
                <a:solidFill>
                  <a:schemeClr val="accent1">
                    <a:lumMod val="75000"/>
                  </a:schemeClr>
                </a:solidFill>
                <a:latin typeface="Arial" panose="020B0604020202020204" pitchFamily="34" charset="0"/>
              </a:rPr>
              <a:t>caiff gwobr ei rhoi am gyflawni'r ymddygiad targed</a:t>
            </a:r>
          </a:p>
          <a:p>
            <a:pPr marL="285750" indent="-285750">
              <a:spcAft>
                <a:spcPts val="600"/>
              </a:spcAft>
              <a:buFont typeface="Arial" panose="020B0604020202020204" pitchFamily="34" charset="0"/>
              <a:buChar char="•"/>
              <a:defRPr b="0" i="0"/>
            </a:pPr>
            <a:r>
              <a:rPr lang="1106">
                <a:solidFill>
                  <a:schemeClr val="accent1">
                    <a:lumMod val="75000"/>
                  </a:schemeClr>
                </a:solidFill>
                <a:latin typeface="Arial" panose="020B0604020202020204" pitchFamily="34" charset="0"/>
              </a:rPr>
              <a:t>mae hyn yn annog yr unigolyn i ailadrodd cyflawni'r ymddygiad targed</a:t>
            </a:r>
          </a:p>
          <a:p>
            <a:pPr marL="285750" indent="-285750">
              <a:spcAft>
                <a:spcPts val="600"/>
              </a:spcAft>
              <a:buFont typeface="Arial" panose="020B0604020202020204" pitchFamily="34" charset="0"/>
              <a:buChar char="•"/>
              <a:defRPr b="0" i="0"/>
            </a:pPr>
            <a:r>
              <a:rPr lang="1106">
                <a:solidFill>
                  <a:schemeClr val="accent1">
                    <a:lumMod val="75000"/>
                  </a:schemeClr>
                </a:solidFill>
                <a:latin typeface="Arial" panose="020B0604020202020204" pitchFamily="34" charset="0"/>
              </a:rPr>
              <a:t>caiff gwobr fwy ei rhoi sy'n codi cymhelliant </a:t>
            </a:r>
          </a:p>
          <a:p>
            <a:pPr marL="285750" indent="-285750">
              <a:buFont typeface="Arial" panose="020B0604020202020204" pitchFamily="34" charset="0"/>
              <a:buChar char="•"/>
              <a:defRPr b="0" i="0"/>
            </a:pPr>
            <a:r>
              <a:rPr lang="1106">
                <a:solidFill>
                  <a:schemeClr val="accent1">
                    <a:lumMod val="75000"/>
                  </a:schemeClr>
                </a:solidFill>
                <a:latin typeface="Arial" panose="020B0604020202020204" pitchFamily="34" charset="0"/>
              </a:rPr>
              <a:t>mae'r ymddygiad targed wedi'i ymgorffori.</a:t>
            </a:r>
          </a:p>
          <a:p>
            <a:pPr marL="285750" indent="-285750">
              <a:buFont typeface="Arial" panose="020B0604020202020204" pitchFamily="34" charset="0"/>
              <a:buChar char="•"/>
            </a:pPr>
            <a:endParaRPr lang="en-GB">
              <a:solidFill>
                <a:schemeClr val="accent1">
                  <a:lumMod val="75000"/>
                </a:schemeClr>
              </a:solidFill>
              <a:latin typeface="Arial" panose="020B0604020202020204" pitchFamily="34" charset="0"/>
            </a:endParaRPr>
          </a:p>
          <a:p>
            <a:pPr>
              <a:defRPr b="0" i="0"/>
            </a:pPr>
            <a:r>
              <a:rPr lang="1106">
                <a:solidFill>
                  <a:schemeClr val="accent1">
                    <a:lumMod val="75000"/>
                  </a:schemeClr>
                </a:solidFill>
                <a:latin typeface="Arial" panose="020B0604020202020204" pitchFamily="34" charset="0"/>
              </a:rPr>
              <a:t>Gellir defnyddio hyn i helpu unigolion i wella eu sgiliau rheoli amser.</a:t>
            </a:r>
            <a:endParaRPr lang="en-GB"/>
          </a:p>
        </p:txBody>
      </p:sp>
      <p:pic>
        <p:nvPicPr>
          <p:cNvPr id="2050" name="Picture 2" descr="Deadline Panicked Businessman And Organized Business Woman. Two Type Of Businesspeople Vector Concept. Illustration Of Business Worker Stress Panicking And Relaxation Yoga">
            <a:extLst>
              <a:ext uri="{FF2B5EF4-FFF2-40B4-BE49-F238E27FC236}">
                <a16:creationId xmlns:a16="http://schemas.microsoft.com/office/drawing/2014/main" id="{1FE8E65D-3C95-43A8-A90E-90C0E443B80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2026" y="1333551"/>
            <a:ext cx="5060767" cy="22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72364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Therapi ymddygiadol gwybyddol (CBT)</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5" y="3397199"/>
            <a:ext cx="5363768" cy="3377848"/>
          </a:xfrm>
          <a:prstGeom prst="rect">
            <a:avLst/>
          </a:prstGeom>
          <a:noFill/>
        </p:spPr>
        <p:txBody>
          <a:bodyPr wrap="square">
            <a:spAutoFit/>
          </a:bodyPr>
          <a:lstStyle/>
          <a:p>
            <a:pPr fontAlgn="base">
              <a:lnSpc>
                <a:spcPts val="2100"/>
              </a:lnSpc>
              <a:defRPr b="0" i="0"/>
            </a:pPr>
            <a:r>
              <a:rPr lang="1106" sz="1800" dirty="0">
                <a:solidFill>
                  <a:schemeClr val="accent1">
                    <a:lumMod val="75000"/>
                  </a:schemeClr>
                </a:solidFill>
                <a:effectLst/>
                <a:ea typeface="Times New Roman" panose="02020603050405020304" pitchFamily="18" charset="0"/>
              </a:rPr>
              <a:t>Therapi siarad yw therapi ymddygiadol gwybyddol (CBT) sy'n gallu helpu unigolyn i nodi, deall a chywiro meddyliau wedi'u hystumio sy'n gallu effeithio'n negyddol ar deimladau ac ymddygiadau.</a:t>
            </a:r>
          </a:p>
          <a:p>
            <a:pPr fontAlgn="base">
              <a:lnSpc>
                <a:spcPts val="2100"/>
              </a:lnSpc>
            </a:pPr>
            <a:endParaRPr lang="en-GB" sz="1800" dirty="0">
              <a:solidFill>
                <a:schemeClr val="accent1">
                  <a:lumMod val="75000"/>
                </a:schemeClr>
              </a:solidFill>
              <a:effectLst/>
              <a:ea typeface="Times New Roman" panose="02020603050405020304" pitchFamily="18" charset="0"/>
            </a:endParaRPr>
          </a:p>
          <a:p>
            <a:pPr>
              <a:spcAft>
                <a:spcPts val="1800"/>
              </a:spcAft>
              <a:defRPr b="0" i="0"/>
            </a:pPr>
            <a:r>
              <a:rPr lang="1106" dirty="0">
                <a:solidFill>
                  <a:schemeClr val="accent1">
                    <a:lumMod val="75000"/>
                  </a:schemeClr>
                </a:solidFill>
                <a:ea typeface="Times New Roman" panose="02020603050405020304" pitchFamily="18" charset="0"/>
              </a:rPr>
              <a:t>Defnyddir CBT i drin gorbryder ac iselder ond gall fod yn ddefnyddiol ar gyfer materion iechyd meddwl eraill, e.e. anhwylderau personoliaeth, insomnia, anhwylder deubegwn, ffobiâu, anhwylderau bwyta, OCD (anhwylder gorfodaeth obsesiynol), PTSD (anhwylder pryder ôl-drawmatig), camddefnyddio sylweddau.</a:t>
            </a:r>
            <a:endParaRPr lang="en-GB" sz="1800" dirty="0">
              <a:solidFill>
                <a:schemeClr val="accent1">
                  <a:lumMod val="75000"/>
                </a:schemeClr>
              </a:solidFill>
              <a:effectLst/>
              <a:ea typeface="Times New Roman" panose="02020603050405020304" pitchFamily="18" charset="0"/>
            </a:endParaRPr>
          </a:p>
        </p:txBody>
      </p:sp>
      <p:sp>
        <p:nvSpPr>
          <p:cNvPr id="11" name="TextBox 10">
            <a:extLst>
              <a:ext uri="{FF2B5EF4-FFF2-40B4-BE49-F238E27FC236}">
                <a16:creationId xmlns:a16="http://schemas.microsoft.com/office/drawing/2014/main" id="{AC4F239C-D31C-4FC0-A4B0-FA8B3386D0E8}"/>
              </a:ext>
            </a:extLst>
          </p:cNvPr>
          <p:cNvSpPr txBox="1"/>
          <p:nvPr/>
        </p:nvSpPr>
        <p:spPr>
          <a:xfrm>
            <a:off x="6096000" y="1448173"/>
            <a:ext cx="5684303" cy="5120269"/>
          </a:xfrm>
          <a:prstGeom prst="rect">
            <a:avLst/>
          </a:prstGeom>
          <a:noFill/>
        </p:spPr>
        <p:txBody>
          <a:bodyPr wrap="square">
            <a:spAutoFit/>
          </a:bodyPr>
          <a:lstStyle/>
          <a:p>
            <a:pPr>
              <a:lnSpc>
                <a:spcPct val="107000"/>
              </a:lnSpc>
              <a:spcAft>
                <a:spcPts val="1800"/>
              </a:spcAf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Mae CBT yn seiliedig ar y cysyniad bod meddyliau, teimladau, teimladau corfforol a gweithredoedd yn gydgysylltiedig, ac y gall meddyliau a theimladau negyddol eu dal mewn cylch dieflig.</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Dull ymarferol a strwythuredig yw CBT a'i nod yw helpu i ddelio â phroblemau mewn ffordd fwy cadarnhaol drwy eu rhannu yn rhannau llai.</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defRPr b="0" i="0"/>
            </a:pPr>
            <a:r>
              <a:rPr lang="1106" dirty="0">
                <a:solidFill>
                  <a:schemeClr val="accent1">
                    <a:lumMod val="75000"/>
                  </a:schemeClr>
                </a:solidFill>
                <a:ea typeface="Times New Roman" panose="02020603050405020304" pitchFamily="18" charset="0"/>
                <a:cs typeface="Times New Roman" panose="02020603050405020304" pitchFamily="18" charset="0"/>
              </a:rPr>
              <a:t>Dangosir i unigolyn sut i newid patrymau negyddol, ailffurfio ei feddyliau a gwella'r ffordd mae'n teimlo ac atal cylchoedd ymddygiad negyddol.</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Mae CBT yn canolbwyntio ar broblemau cyfredol, yn hytrach na chanolbwyntio ar faterion o'r gorffennol.</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a:p>
            <a:pPr>
              <a:lnSpc>
                <a:spcPct val="107000"/>
              </a:lnSpc>
              <a:spcAft>
                <a:spcPts val="1800"/>
              </a:spcAft>
              <a:defRPr b="0" i="0"/>
            </a:pPr>
            <a:r>
              <a:rPr lang="1106" sz="1800" dirty="0">
                <a:solidFill>
                  <a:schemeClr val="accent1">
                    <a:lumMod val="75000"/>
                  </a:schemeClr>
                </a:solidFill>
                <a:effectLst/>
                <a:ea typeface="Times New Roman" panose="02020603050405020304" pitchFamily="18" charset="0"/>
                <a:cs typeface="Times New Roman" panose="02020603050405020304" pitchFamily="18" charset="0"/>
              </a:rPr>
              <a:t>Mae'n chwilio am ffyrdd ymarferol o wella cyflwr meddwl unigolyn yn ddyddiol.</a:t>
            </a:r>
            <a:endParaRPr lang="en-GB" sz="1800" dirty="0">
              <a:solidFill>
                <a:schemeClr val="accent1">
                  <a:lumMod val="75000"/>
                </a:schemeClr>
              </a:solidFill>
              <a:effectLst/>
              <a:ea typeface="Calibri" panose="020F0502020204030204" pitchFamily="34" charset="0"/>
              <a:cs typeface="Times New Roman" panose="02020603050405020304" pitchFamily="18" charset="0"/>
            </a:endParaRPr>
          </a:p>
        </p:txBody>
      </p:sp>
      <p:pic>
        <p:nvPicPr>
          <p:cNvPr id="3074" name="Picture 2" descr="Depressed Man">
            <a:extLst>
              <a:ext uri="{FF2B5EF4-FFF2-40B4-BE49-F238E27FC236}">
                <a16:creationId xmlns:a16="http://schemas.microsoft.com/office/drawing/2014/main" id="{C436EE44-98B8-4F41-8307-670194A8248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93510" y="1302535"/>
            <a:ext cx="3316406" cy="2047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20268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dirty="0">
                <a:ln w="0"/>
                <a:solidFill>
                  <a:schemeClr val="bg2"/>
                </a:solidFill>
              </a:rPr>
              <a:t>Ailstrwythuro gwybyddol Beck</a:t>
            </a:r>
          </a:p>
        </p:txBody>
      </p:sp>
      <p:sp>
        <p:nvSpPr>
          <p:cNvPr id="8" name="TextBox 7">
            <a:extLst>
              <a:ext uri="{FF2B5EF4-FFF2-40B4-BE49-F238E27FC236}">
                <a16:creationId xmlns:a16="http://schemas.microsoft.com/office/drawing/2014/main" id="{263E8BE3-D5CC-444B-BB59-028C6F401C9F}"/>
              </a:ext>
            </a:extLst>
          </p:cNvPr>
          <p:cNvSpPr txBox="1"/>
          <p:nvPr/>
        </p:nvSpPr>
        <p:spPr>
          <a:xfrm>
            <a:off x="223849" y="2630379"/>
            <a:ext cx="5777557" cy="4147289"/>
          </a:xfrm>
          <a:prstGeom prst="rect">
            <a:avLst/>
          </a:prstGeom>
          <a:noFill/>
        </p:spPr>
        <p:txBody>
          <a:bodyPr wrap="square">
            <a:spAutoFit/>
          </a:bodyPr>
          <a:lstStyle/>
          <a:p>
            <a:pPr fontAlgn="base">
              <a:spcAft>
                <a:spcPts val="1330"/>
              </a:spcAft>
              <a:defRPr b="0" i="0"/>
            </a:pPr>
            <a:r>
              <a:rPr lang="1106" sz="1650" dirty="0">
                <a:solidFill>
                  <a:schemeClr val="accent1">
                    <a:lumMod val="75000"/>
                  </a:schemeClr>
                </a:solidFill>
                <a:effectLst/>
                <a:ea typeface="Times New Roman" panose="02020603050405020304" pitchFamily="18" charset="0"/>
                <a:cs typeface="Times New Roman" panose="02020603050405020304" pitchFamily="18" charset="0"/>
              </a:rPr>
              <a:t>Mae ailstrwythuro gwybyddol yn dechneg ddefnyddiol ar gyfer deall teimladau a hwyliau anhapus, ac ar gyfer herio'r "credoau awtomatig" sydd weithiau'n anghywir sy'n gallu bod wrth wraidd y teimladau a'r hwyliau hynny.</a:t>
            </a:r>
          </a:p>
          <a:p>
            <a:pPr fontAlgn="base">
              <a:spcAft>
                <a:spcPts val="1330"/>
              </a:spcAft>
              <a:defRPr b="0" i="0"/>
            </a:pPr>
            <a:r>
              <a:rPr lang="1106" sz="1650" dirty="0">
                <a:solidFill>
                  <a:schemeClr val="accent1">
                    <a:lumMod val="75000"/>
                  </a:schemeClr>
                </a:solidFill>
                <a:ea typeface="Times New Roman" panose="02020603050405020304" pitchFamily="18" charset="0"/>
                <a:cs typeface="Times New Roman" panose="02020603050405020304" pitchFamily="18" charset="0"/>
              </a:rPr>
              <a:t>Mae'n helpu unigolyn i newid y meddyliau negyddol neu'r meddyliau wedi'u hystumio sy'n aml wrth wraidd hwyliau negyddol. </a:t>
            </a:r>
          </a:p>
          <a:p>
            <a:pPr fontAlgn="base">
              <a:spcAft>
                <a:spcPts val="1330"/>
              </a:spcAft>
              <a:defRPr b="0" i="0"/>
            </a:pPr>
            <a:r>
              <a:rPr lang="1106" sz="1650" dirty="0">
                <a:solidFill>
                  <a:schemeClr val="accent1">
                    <a:lumMod val="75000"/>
                  </a:schemeClr>
                </a:solidFill>
                <a:effectLst/>
                <a:ea typeface="Times New Roman" panose="02020603050405020304" pitchFamily="18" charset="0"/>
                <a:cs typeface="Times New Roman" panose="02020603050405020304" pitchFamily="18" charset="0"/>
              </a:rPr>
              <a:t>Cafodd ailstrwythuro gwybyddol ei ddatblygu gan y seicolegydd Albert Ellis yng nghanol yr 1950au; mae'n gydran graidd mewn therapi ymddygiadol gwybyddol (CBT).</a:t>
            </a:r>
          </a:p>
          <a:p>
            <a:pPr fontAlgn="base">
              <a:spcAft>
                <a:spcPts val="1330"/>
              </a:spcAft>
              <a:defRPr b="0" i="0"/>
            </a:pPr>
            <a:r>
              <a:rPr lang="1106" sz="1650" dirty="0">
                <a:solidFill>
                  <a:schemeClr val="accent1">
                    <a:lumMod val="75000"/>
                  </a:schemeClr>
                </a:solidFill>
                <a:ea typeface="Calibri" panose="020F0502020204030204" pitchFamily="34" charset="0"/>
                <a:cs typeface="Times New Roman" panose="02020603050405020304" pitchFamily="18" charset="0"/>
              </a:rPr>
              <a:t>Mae'r therapi hwn ar gyfer y rhai hynny sydd ag iselder a gorbryder,</a:t>
            </a:r>
            <a:r>
              <a:rPr lang="1106" sz="1650" dirty="0">
                <a:solidFill>
                  <a:schemeClr val="accent1">
                    <a:lumMod val="75000"/>
                  </a:schemeClr>
                </a:solidFill>
                <a:effectLst/>
                <a:ea typeface="Times New Roman" panose="02020603050405020304" pitchFamily="18" charset="0"/>
              </a:rPr>
              <a:t>anhwylder pryder ôl-drawmatig (PTSD), caethiwed, gorbryder, ffobiâu cymdeithasol, materion o ran perthnasoedd, a straen.</a:t>
            </a:r>
            <a:endParaRPr lang="en-GB" sz="1650" dirty="0">
              <a:solidFill>
                <a:schemeClr val="accent1">
                  <a:lumMod val="75000"/>
                </a:schemeClr>
              </a:solidFill>
              <a:effectLst/>
              <a:ea typeface="Times New Roman" panose="02020603050405020304" pitchFamily="18" charset="0"/>
            </a:endParaRPr>
          </a:p>
        </p:txBody>
      </p:sp>
      <p:sp>
        <p:nvSpPr>
          <p:cNvPr id="10" name="TextBox 9">
            <a:extLst>
              <a:ext uri="{FF2B5EF4-FFF2-40B4-BE49-F238E27FC236}">
                <a16:creationId xmlns:a16="http://schemas.microsoft.com/office/drawing/2014/main" id="{74C14B66-D269-4766-8086-1FF4F0ECA2EC}"/>
              </a:ext>
            </a:extLst>
          </p:cNvPr>
          <p:cNvSpPr txBox="1"/>
          <p:nvPr/>
        </p:nvSpPr>
        <p:spPr>
          <a:xfrm>
            <a:off x="5777503" y="1325716"/>
            <a:ext cx="6099916" cy="277772"/>
          </a:xfrm>
          <a:prstGeom prst="rect">
            <a:avLst/>
          </a:prstGeom>
          <a:noFill/>
        </p:spPr>
        <p:txBody>
          <a:bodyPr wrap="square">
            <a:spAutoFit/>
          </a:bodyPr>
          <a:lstStyle/>
          <a:p>
            <a:pPr fontAlgn="base">
              <a:lnSpc>
                <a:spcPts val="1465"/>
              </a:lnSpc>
              <a:defRPr b="0" i="0"/>
            </a:pPr>
            <a:r>
              <a:rPr lang="1106" sz="1800">
                <a:solidFill>
                  <a:srgbClr val="333333"/>
                </a:solidFill>
                <a:effectLst/>
                <a:latin typeface="Arial" panose="020B0604020202020204" pitchFamily="34" charset="0"/>
                <a:ea typeface="Times New Roman" panose="02020603050405020304" pitchFamily="18" charset="0"/>
              </a:rPr>
              <a:t> </a:t>
            </a:r>
            <a:endParaRPr lang="en-GB" sz="180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25B7F81A-8935-431B-B30C-ECA6F37D661B}"/>
              </a:ext>
            </a:extLst>
          </p:cNvPr>
          <p:cNvSpPr txBox="1"/>
          <p:nvPr/>
        </p:nvSpPr>
        <p:spPr>
          <a:xfrm>
            <a:off x="5927834" y="1349466"/>
            <a:ext cx="6270753" cy="5369844"/>
          </a:xfrm>
          <a:prstGeom prst="rect">
            <a:avLst/>
          </a:prstGeom>
          <a:noFill/>
        </p:spPr>
        <p:txBody>
          <a:bodyPr wrap="square">
            <a:spAutoFit/>
          </a:bodyPr>
          <a:lstStyle/>
          <a:p>
            <a:pPr fontAlgn="base">
              <a:spcAft>
                <a:spcPts val="600"/>
              </a:spcAft>
              <a:defRPr b="0" i="0"/>
            </a:pPr>
            <a:r>
              <a:rPr lang="1106" sz="1700" dirty="0">
                <a:solidFill>
                  <a:schemeClr val="accent1">
                    <a:lumMod val="75000"/>
                  </a:schemeClr>
                </a:solidFill>
                <a:effectLst/>
                <a:ea typeface="Times New Roman" panose="02020603050405020304" pitchFamily="18" charset="0"/>
                <a:cs typeface="Arial" panose="020B0604020202020204" pitchFamily="34" charset="0"/>
              </a:rPr>
              <a:t>Mae'r therapydd yn gwneud y canlynol:</a:t>
            </a:r>
          </a:p>
          <a:p>
            <a:pPr marL="285750" indent="-285750" fontAlgn="base">
              <a:spcAft>
                <a:spcPts val="600"/>
              </a:spcAft>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cs typeface="Arial" panose="020B0604020202020204" pitchFamily="34" charset="0"/>
              </a:rPr>
              <a:t>rhannu problemau'r unigolyn yn rhannau gwahanol </a:t>
            </a:r>
          </a:p>
          <a:p>
            <a:pPr marL="285750" indent="-285750" fontAlgn="base">
              <a:spcAft>
                <a:spcPts val="600"/>
              </a:spcAft>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cs typeface="Arial" panose="020B0604020202020204" pitchFamily="34" charset="0"/>
              </a:rPr>
              <a:t>dadansoddi gweithredoedd, meddyliau, teimladau a theimladau corfforol unigolyn</a:t>
            </a:r>
          </a:p>
          <a:p>
            <a:pPr marL="285750" indent="-285750" fontAlgn="base">
              <a:spcAft>
                <a:spcPts val="600"/>
              </a:spcAft>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cs typeface="Arial" panose="020B0604020202020204" pitchFamily="34" charset="0"/>
              </a:rPr>
              <a:t>mae'n gallu deall sut mae deialog fewnol yr unigolyn a'i feddyliau mewnol yn effeithio ar ei ymddygiad</a:t>
            </a:r>
          </a:p>
          <a:p>
            <a:pPr marL="285750" indent="-285750" fontAlgn="base">
              <a:spcAft>
                <a:spcPts val="600"/>
              </a:spcAft>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cs typeface="Arial" panose="020B0604020202020204" pitchFamily="34" charset="0"/>
              </a:rPr>
              <a:t>helpu'r unigolyn i gydnabod y profiadau neu'r sefyllfaoedd sy'n sbarduno meddyliau negyddol</a:t>
            </a:r>
          </a:p>
          <a:p>
            <a:pPr marL="285750" indent="-285750" fontAlgn="base">
              <a:spcAft>
                <a:spcPts val="600"/>
              </a:spcAft>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cs typeface="Arial" panose="020B0604020202020204" pitchFamily="34" charset="0"/>
              </a:rPr>
              <a:t>mae'n rhoi'r sgiliau i'r unigolyn newid ei ymatebion awtomatig ac yn gosod tasgau iddo eu hymarfer</a:t>
            </a:r>
          </a:p>
          <a:p>
            <a:pPr marL="285750" indent="-285750" fontAlgn="base">
              <a:spcAft>
                <a:spcPts val="600"/>
              </a:spcAft>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cs typeface="Arial" panose="020B0604020202020204" pitchFamily="34" charset="0"/>
              </a:rPr>
              <a:t>mae dysgu ac ymarfer y sgiliau hyn yn allweddol i therapi</a:t>
            </a:r>
          </a:p>
          <a:p>
            <a:pPr marL="285750" indent="-285750" fontAlgn="base">
              <a:spcAft>
                <a:spcPts val="600"/>
              </a:spcAft>
              <a:buFont typeface="Arial" panose="020B0604020202020204" pitchFamily="34" charset="0"/>
              <a:buChar char="•"/>
              <a:defRPr b="0" i="0"/>
            </a:pPr>
            <a:r>
              <a:rPr lang="1106" sz="1700" dirty="0">
                <a:solidFill>
                  <a:schemeClr val="accent1">
                    <a:lumMod val="75000"/>
                  </a:schemeClr>
                </a:solidFill>
                <a:ea typeface="Times New Roman" panose="02020603050405020304" pitchFamily="18" charset="0"/>
                <a:cs typeface="Arial" panose="020B0604020202020204" pitchFamily="34" charset="0"/>
              </a:rPr>
              <a:t>drwy weithredu'r strategaethau hyn drosodd a throsodd mewn bywyd bod dydd, mae'r unigolyn yn creu patrymau newydd o ymddygiad cadarnhaol a ffordd realistig o feddwl.</a:t>
            </a:r>
            <a:endParaRPr lang="en-GB" sz="1700" dirty="0">
              <a:solidFill>
                <a:schemeClr val="accent4">
                  <a:lumMod val="50000"/>
                </a:schemeClr>
              </a:solidFill>
              <a:ea typeface="Times New Roman" panose="02020603050405020304" pitchFamily="18" charset="0"/>
              <a:cs typeface="Arial" panose="020B0604020202020204" pitchFamily="34" charset="0"/>
            </a:endParaRPr>
          </a:p>
          <a:p>
            <a:pPr fontAlgn="base">
              <a:spcAft>
                <a:spcPts val="1330"/>
              </a:spcAft>
              <a:defRPr b="0" i="0"/>
            </a:pPr>
            <a:r>
              <a:rPr lang="1106" sz="1700" dirty="0">
                <a:solidFill>
                  <a:schemeClr val="accent4">
                    <a:lumMod val="50000"/>
                  </a:schemeClr>
                </a:solidFill>
                <a:effectLst/>
                <a:ea typeface="Times New Roman" panose="02020603050405020304" pitchFamily="18" charset="0"/>
              </a:rPr>
              <a:t>Mae ailstrwythuro gwybyddol wedi'i ddefnyddio yn llwyddiannus i drin amrywiaeth eang o gyflyrau, gan gynnwys iselder, anhwylder pryder ôl-drawmatig (PTSD), caethiwed, gorbryder, ffobiâu cymdeithasol, materion o ran perthnasoedd, a straen.</a:t>
            </a:r>
          </a:p>
        </p:txBody>
      </p:sp>
      <p:pic>
        <p:nvPicPr>
          <p:cNvPr id="1026" name="Picture 2" descr="Negative Thinking And Posifitive Life">
            <a:extLst>
              <a:ext uri="{FF2B5EF4-FFF2-40B4-BE49-F238E27FC236}">
                <a16:creationId xmlns:a16="http://schemas.microsoft.com/office/drawing/2014/main" id="{AB3227E1-8684-43DF-9B0D-844292FB942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86581" y="1266341"/>
            <a:ext cx="2483537" cy="1345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34884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5C488717DDF946B2A6B7D59C42B271" ma:contentTypeVersion="17" ma:contentTypeDescription="Create a new document." ma:contentTypeScope="" ma:versionID="fb86d1365be683fe988a56be04f2637f">
  <xsd:schema xmlns:xsd="http://www.w3.org/2001/XMLSchema" xmlns:xs="http://www.w3.org/2001/XMLSchema" xmlns:p="http://schemas.microsoft.com/office/2006/metadata/properties" xmlns:ns2="cca7418a-a5a4-41cc-ad9f-bbf8fadcfcf8" xmlns:ns3="36f98b4f-ba65-4a7d-9a34-48b23de556cb" targetNamespace="http://schemas.microsoft.com/office/2006/metadata/properties" ma:root="true" ma:fieldsID="31ecb1117caa3a529f09d06a9d2212d0" ns2:_="" ns3:_="">
    <xsd:import namespace="cca7418a-a5a4-41cc-ad9f-bbf8fadcfcf8"/>
    <xsd:import namespace="36f98b4f-ba65-4a7d-9a34-48b23de556cb"/>
    <xsd:element name="properties">
      <xsd:complexType>
        <xsd:sequence>
          <xsd:element name="documentManagement">
            <xsd:complexType>
              <xsd:all>
                <xsd:element ref="ns2:Description_x0020_of_x0020_Work"/>
                <xsd:element ref="ns2:Due_x0020_Date"/>
                <xsd:element ref="ns2:Word_x0020_Count"/>
                <xsd:element ref="ns2:Translation_x0020_Status" minOccurs="0"/>
                <xsd:element ref="ns2:Requestors_x0020_email"/>
                <xsd:element ref="ns2:Date_x0020_Uploaded" minOccurs="0"/>
                <xsd:element ref="ns2:Category" minOccurs="0"/>
                <xsd:element ref="ns2:MediaServiceMetadata" minOccurs="0"/>
                <xsd:element ref="ns2:MediaServiceFastMetadata" minOccurs="0"/>
                <xsd:element ref="ns2:Send_x0020_Completion_x0020_Email" minOccurs="0"/>
                <xsd:element ref="ns3:SharedWithUsers" minOccurs="0"/>
                <xsd:element ref="ns3:SharedWithDetails" minOccurs="0"/>
                <xsd:element ref="ns2:Cost_x0020_Centre_x0020_Code" minOccurs="0"/>
                <xsd:element ref="ns2:email_x0020_new_x0020_upload"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7418a-a5a4-41cc-ad9f-bbf8fadcfcf8" elementFormDefault="qualified">
    <xsd:import namespace="http://schemas.microsoft.com/office/2006/documentManagement/types"/>
    <xsd:import namespace="http://schemas.microsoft.com/office/infopath/2007/PartnerControls"/>
    <xsd:element name="Description_x0020_of_x0020_Work" ma:index="8" ma:displayName="Description of Work" ma:internalName="Description_x0020_of_x0020_Work">
      <xsd:simpleType>
        <xsd:restriction base="dms:Note">
          <xsd:maxLength value="255"/>
        </xsd:restriction>
      </xsd:simpleType>
    </xsd:element>
    <xsd:element name="Due_x0020_Date" ma:index="9" ma:displayName="Due Date" ma:format="DateOnly" ma:internalName="Due_x0020_Date">
      <xsd:simpleType>
        <xsd:restriction base="dms:DateTime"/>
      </xsd:simpleType>
    </xsd:element>
    <xsd:element name="Word_x0020_Count" ma:index="10" ma:displayName="Word Count" ma:internalName="Word_x0020_Count">
      <xsd:simpleType>
        <xsd:restriction base="dms:Number"/>
      </xsd:simpleType>
    </xsd:element>
    <xsd:element name="Translation_x0020_Status" ma:index="11" nillable="true" ma:displayName="Translation Status" ma:default="Not Started" ma:format="Dropdown" ma:internalName="Translation_x0020_Status">
      <xsd:simpleType>
        <xsd:restriction base="dms:Choice">
          <xsd:enumeration value="Not Started"/>
          <xsd:enumeration value="In Progress"/>
          <xsd:enumeration value="Completed"/>
          <xsd:enumeration value="Canceled"/>
          <xsd:enumeration value="Requires Updates"/>
          <xsd:enumeration value="With External Translator"/>
          <xsd:enumeration value="Proofreading"/>
          <xsd:enumeration value="25% Translated"/>
          <xsd:enumeration value="50% translated"/>
          <xsd:enumeration value="75% translated"/>
          <xsd:enumeration value="Images to be added"/>
          <xsd:enumeration value="Sent to external translator"/>
          <xsd:enumeration value="External translation completed"/>
          <xsd:enumeration value="Editing"/>
        </xsd:restriction>
      </xsd:simpleType>
    </xsd:element>
    <xsd:element name="Requestors_x0020_email" ma:index="12" ma:displayName="Requestors email" ma:list="UserInfo" ma:SharePointGroup="0" ma:internalName="Requestors_x0020_email"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ate_x0020_Uploaded" ma:index="13" nillable="true" ma:displayName="Date Uploaded" ma:default="[today]" ma:format="DateOnly" ma:internalName="Date_x0020_Uploaded">
      <xsd:simpleType>
        <xsd:restriction base="dms:DateTime"/>
      </xsd:simpleType>
    </xsd:element>
    <xsd:element name="Category" ma:index="14" nillable="true" ma:displayName="Category" ma:default="General document" ma:format="Dropdown" ma:internalName="Category">
      <xsd:simpleType>
        <xsd:restriction base="dms:Choice">
          <xsd:enumeration value="General document"/>
          <xsd:enumeration value="Letter"/>
          <xsd:enumeration value="Flyer"/>
          <xsd:enumeration value="Corporate document"/>
          <xsd:enumeration value="CPD"/>
          <xsd:enumeration value="PowerPoint"/>
          <xsd:enumeration value="CPD Document"/>
          <xsd:enumeration value="Email"/>
          <xsd:enumeration value="Web page content"/>
          <xsd:enumeration value="Confidential document"/>
        </xsd:restriction>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Send_x0020_Completion_x0020_Email" ma:index="17" nillable="true" ma:displayName="Send Completion Email" ma:internalName="Send_x0020_Completion_x0020_Email">
      <xsd:complexType>
        <xsd:complexContent>
          <xsd:extension base="dms:URL">
            <xsd:sequence>
              <xsd:element name="Url" type="dms:ValidUrl" minOccurs="0" nillable="true"/>
              <xsd:element name="Description" type="xsd:string" nillable="true"/>
            </xsd:sequence>
          </xsd:extension>
        </xsd:complexContent>
      </xsd:complexType>
    </xsd:element>
    <xsd:element name="Cost_x0020_Centre_x0020_Code" ma:index="20" nillable="true" ma:displayName="Cost Centre Code" ma:internalName="Cost_x0020_Centre_x0020_Code">
      <xsd:simpleType>
        <xsd:restriction base="dms:Text">
          <xsd:maxLength value="255"/>
        </xsd:restriction>
      </xsd:simpleType>
    </xsd:element>
    <xsd:element name="email_x0020_new_x0020_upload" ma:index="21" nillable="true" ma:displayName="email new upload 240119" ma:internalName="email_x0020_new_x0020_upload">
      <xsd:complexType>
        <xsd:complexContent>
          <xsd:extension base="dms:URL">
            <xsd:sequence>
              <xsd:element name="Url" type="dms:ValidUrl" minOccurs="0" nillable="true"/>
              <xsd:element name="Description" type="xsd:string" nillable="true"/>
            </xsd:sequence>
          </xsd:extension>
        </xsd:complexContent>
      </xsd:complex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nslation_x0020_Status xmlns="cca7418a-a5a4-41cc-ad9f-bbf8fadcfcf8">Completed</Translation_x0020_Status>
    <Category xmlns="cca7418a-a5a4-41cc-ad9f-bbf8fadcfcf8">PowerPoint</Category>
    <email_x0020_new_x0020_upload xmlns="cca7418a-a5a4-41cc-ad9f-bbf8fadcfcf8">
      <Url xsi:nil="true"/>
      <Description xsi:nil="true"/>
    </email_x0020_new_x0020_upload>
    <Send_x0020_Completion_x0020_Email xmlns="cca7418a-a5a4-41cc-ad9f-bbf8fadcfcf8">
      <Url xsi:nil="true"/>
      <Description xsi:nil="true"/>
    </Send_x0020_Completion_x0020_Email>
    <Cost_x0020_Centre_x0020_Code xmlns="cca7418a-a5a4-41cc-ad9f-bbf8fadcfcf8" xsi:nil="true"/>
    <Description_x0020_of_x0020_Work xmlns="cca7418a-a5a4-41cc-ad9f-bbf8fadcfcf8">GCE HSCCC U5 2.5.2 (b) Key approaches - resources PPT</Description_x0020_of_x0020_Work>
    <Word_x0020_Count xmlns="cca7418a-a5a4-41cc-ad9f-bbf8fadcfcf8">3350</Word_x0020_Count>
    <Due_x0020_Date xmlns="cca7418a-a5a4-41cc-ad9f-bbf8fadcfcf8">2021-06-08T23:00:00+00:00</Due_x0020_Date>
    <Date_x0020_Uploaded xmlns="cca7418a-a5a4-41cc-ad9f-bbf8fadcfcf8">2021-06-01T23:00:00+00:00</Date_x0020_Uploaded>
    <Requestors_x0020_email xmlns="cca7418a-a5a4-41cc-ad9f-bbf8fadcfcf8">
      <UserInfo>
        <DisplayName>Wyman, Hilary</DisplayName>
        <AccountId>260</AccountId>
        <AccountType/>
      </UserInfo>
    </Requestors_x0020_email>
    <SharedWithUsers xmlns="36f98b4f-ba65-4a7d-9a34-48b23de556cb">
      <UserInfo>
        <DisplayName>Wyman, Hilary</DisplayName>
        <AccountId>260</AccountId>
        <AccountType/>
      </UserInfo>
    </SharedWithUsers>
  </documentManagement>
</p:properties>
</file>

<file path=customXml/itemProps1.xml><?xml version="1.0" encoding="utf-8"?>
<ds:datastoreItem xmlns:ds="http://schemas.openxmlformats.org/officeDocument/2006/customXml" ds:itemID="{54BFDA17-AB6B-4BC3-B4F0-952F813525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a7418a-a5a4-41cc-ad9f-bbf8fadcfcf8"/>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3.xml><?xml version="1.0" encoding="utf-8"?>
<ds:datastoreItem xmlns:ds="http://schemas.openxmlformats.org/officeDocument/2006/customXml" ds:itemID="{1E0514B1-7015-47D3-8B33-208C186FC557}">
  <ds:schemaRefs>
    <ds:schemaRef ds:uri="http://schemas.microsoft.com/office/infopath/2007/PartnerControls"/>
    <ds:schemaRef ds:uri="36f98b4f-ba65-4a7d-9a34-48b23de556cb"/>
    <ds:schemaRef ds:uri="http://purl.org/dc/elements/1.1/"/>
    <ds:schemaRef ds:uri="http://schemas.microsoft.com/office/2006/metadata/properties"/>
    <ds:schemaRef ds:uri="http://purl.org/dc/terms/"/>
    <ds:schemaRef ds:uri="http://schemas.openxmlformats.org/package/2006/metadata/core-properties"/>
    <ds:schemaRef ds:uri="cca7418a-a5a4-41cc-ad9f-bbf8fadcfcf8"/>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3727</TotalTime>
  <Words>3710</Words>
  <Application>Microsoft Office PowerPoint</Application>
  <PresentationFormat>Widescreen</PresentationFormat>
  <Paragraphs>272</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Symbol</vt:lpstr>
      <vt:lpstr>Times New Roman</vt:lpstr>
      <vt:lpstr>Custom Design</vt:lpstr>
      <vt:lpstr>TAG Iechyd a Gofal Cymdeithasol, a Gofal Plant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GCE Health and Social Care, and Childcare</dc:title>
  <dc:creator>City &amp; Guilds/WJEC</dc:creator>
  <cp:lastModifiedBy>Wyman, Hilary</cp:lastModifiedBy>
  <cp:revision>241</cp:revision>
  <dcterms:created xsi:type="dcterms:W3CDTF">2019-02-21T11:49:42Z</dcterms:created>
  <dcterms:modified xsi:type="dcterms:W3CDTF">2021-07-06T15:50:57Z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0x010100935C488717DDF946B2A6B7D59C42B271</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ies>
</file>