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47"/>
  </p:notesMasterIdLst>
  <p:sldIdLst>
    <p:sldId id="257" r:id="rId5"/>
    <p:sldId id="329" r:id="rId6"/>
    <p:sldId id="280" r:id="rId7"/>
    <p:sldId id="259" r:id="rId8"/>
    <p:sldId id="261" r:id="rId9"/>
    <p:sldId id="402" r:id="rId10"/>
    <p:sldId id="403" r:id="rId11"/>
    <p:sldId id="404" r:id="rId12"/>
    <p:sldId id="405" r:id="rId13"/>
    <p:sldId id="406" r:id="rId14"/>
    <p:sldId id="407" r:id="rId15"/>
    <p:sldId id="408" r:id="rId16"/>
    <p:sldId id="409" r:id="rId17"/>
    <p:sldId id="410" r:id="rId18"/>
    <p:sldId id="411" r:id="rId19"/>
    <p:sldId id="412" r:id="rId20"/>
    <p:sldId id="413" r:id="rId21"/>
    <p:sldId id="414" r:id="rId22"/>
    <p:sldId id="415" r:id="rId23"/>
    <p:sldId id="416" r:id="rId24"/>
    <p:sldId id="417" r:id="rId25"/>
    <p:sldId id="419" r:id="rId26"/>
    <p:sldId id="420" r:id="rId27"/>
    <p:sldId id="421" r:id="rId28"/>
    <p:sldId id="422" r:id="rId29"/>
    <p:sldId id="423" r:id="rId30"/>
    <p:sldId id="424" r:id="rId31"/>
    <p:sldId id="295" r:id="rId32"/>
    <p:sldId id="425" r:id="rId33"/>
    <p:sldId id="426" r:id="rId34"/>
    <p:sldId id="427" r:id="rId35"/>
    <p:sldId id="428" r:id="rId36"/>
    <p:sldId id="302" r:id="rId37"/>
    <p:sldId id="429" r:id="rId38"/>
    <p:sldId id="305" r:id="rId39"/>
    <p:sldId id="430" r:id="rId40"/>
    <p:sldId id="431" r:id="rId41"/>
    <p:sldId id="432" r:id="rId42"/>
    <p:sldId id="433" r:id="rId43"/>
    <p:sldId id="434" r:id="rId44"/>
    <p:sldId id="435" r:id="rId45"/>
    <p:sldId id="436" r:id="rId46"/>
  </p:sldIdLst>
  <p:sldSz cx="12192000" cy="6858000"/>
  <p:notesSz cx="6858000" cy="9144000"/>
  <p:custDataLst>
    <p:tags r:id="rId48"/>
  </p:custDataLst>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0D28E1-3C64-416A-AE76-410E2071F43A}" v="26" dt="2021-07-06T15:40:32.7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86427"/>
  </p:normalViewPr>
  <p:slideViewPr>
    <p:cSldViewPr snapToGrid="0" snapToObjects="1">
      <p:cViewPr varScale="1">
        <p:scale>
          <a:sx n="54" d="100"/>
          <a:sy n="54" d="100"/>
        </p:scale>
        <p:origin x="320"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180D28E1-3C64-416A-AE76-410E2071F43A}"/>
    <pc:docChg chg="modSld">
      <pc:chgData name="Wyman, Hilary" userId="f3bca22b-3a42-4d89-8a24-ce254d13f28a" providerId="ADAL" clId="{180D28E1-3C64-416A-AE76-410E2071F43A}" dt="2021-07-06T15:40:32.798" v="90" actId="164"/>
      <pc:docMkLst>
        <pc:docMk/>
      </pc:docMkLst>
      <pc:sldChg chg="addSp modSp mod">
        <pc:chgData name="Wyman, Hilary" userId="f3bca22b-3a42-4d89-8a24-ce254d13f28a" providerId="ADAL" clId="{180D28E1-3C64-416A-AE76-410E2071F43A}" dt="2021-07-06T15:40:32.798" v="90" actId="164"/>
        <pc:sldMkLst>
          <pc:docMk/>
          <pc:sldMk cId="3524281261" sldId="428"/>
        </pc:sldMkLst>
        <pc:spChg chg="add mod">
          <ac:chgData name="Wyman, Hilary" userId="f3bca22b-3a42-4d89-8a24-ce254d13f28a" providerId="ADAL" clId="{180D28E1-3C64-416A-AE76-410E2071F43A}" dt="2021-07-06T15:40:32.798" v="90" actId="164"/>
          <ac:spMkLst>
            <pc:docMk/>
            <pc:sldMk cId="3524281261" sldId="428"/>
            <ac:spMk id="2" creationId="{62040212-211F-4884-AD9F-4AFD801B5070}"/>
          </ac:spMkLst>
        </pc:spChg>
        <pc:spChg chg="add mod">
          <ac:chgData name="Wyman, Hilary" userId="f3bca22b-3a42-4d89-8a24-ce254d13f28a" providerId="ADAL" clId="{180D28E1-3C64-416A-AE76-410E2071F43A}" dt="2021-07-06T15:40:32.798" v="90" actId="164"/>
          <ac:spMkLst>
            <pc:docMk/>
            <pc:sldMk cId="3524281261" sldId="428"/>
            <ac:spMk id="8" creationId="{02411E91-A7E6-43C9-959E-1CA22C3C1337}"/>
          </ac:spMkLst>
        </pc:spChg>
        <pc:grpChg chg="add mod">
          <ac:chgData name="Wyman, Hilary" userId="f3bca22b-3a42-4d89-8a24-ce254d13f28a" providerId="ADAL" clId="{180D28E1-3C64-416A-AE76-410E2071F43A}" dt="2021-07-06T15:40:32.798" v="90" actId="164"/>
          <ac:grpSpMkLst>
            <pc:docMk/>
            <pc:sldMk cId="3524281261" sldId="428"/>
            <ac:grpSpMk id="3" creationId="{0FEAEC78-280C-49AD-A666-02EC37FFC690}"/>
          </ac:grpSpMkLst>
        </pc:grpChg>
        <pc:picChg chg="mod">
          <ac:chgData name="Wyman, Hilary" userId="f3bca22b-3a42-4d89-8a24-ce254d13f28a" providerId="ADAL" clId="{180D28E1-3C64-416A-AE76-410E2071F43A}" dt="2021-07-06T15:40:32.798" v="90" actId="164"/>
          <ac:picMkLst>
            <pc:docMk/>
            <pc:sldMk cId="3524281261" sldId="428"/>
            <ac:picMk id="7" creationId="{A2E7D144-8D63-4C16-8C99-82A682589A54}"/>
          </ac:picMkLst>
        </pc:picChg>
      </pc:sldChg>
    </pc:docChg>
  </pc:docChgLst>
  <pc:docChgLst>
    <pc:chgData name="Wyman, Hilary" userId="f3bca22b-3a42-4d89-8a24-ce254d13f28a" providerId="ADAL" clId="{A1708A33-D499-4581-B127-25A481DC77F3}"/>
    <pc:docChg chg="modSld">
      <pc:chgData name="Wyman, Hilary" userId="f3bca22b-3a42-4d89-8a24-ce254d13f28a" providerId="ADAL" clId="{A1708A33-D499-4581-B127-25A481DC77F3}" dt="2021-06-08T16:22:25.519" v="26" actId="255"/>
      <pc:docMkLst>
        <pc:docMk/>
      </pc:docMkLst>
      <pc:sldChg chg="modSp mod">
        <pc:chgData name="Wyman, Hilary" userId="f3bca22b-3a42-4d89-8a24-ce254d13f28a" providerId="ADAL" clId="{A1708A33-D499-4581-B127-25A481DC77F3}" dt="2021-06-08T16:21:51.874" v="16" actId="1036"/>
        <pc:sldMkLst>
          <pc:docMk/>
          <pc:sldMk cId="1589661922" sldId="257"/>
        </pc:sldMkLst>
        <pc:spChg chg="mod">
          <ac:chgData name="Wyman, Hilary" userId="f3bca22b-3a42-4d89-8a24-ce254d13f28a" providerId="ADAL" clId="{A1708A33-D499-4581-B127-25A481DC77F3}" dt="2021-06-08T16:21:51.874" v="16" actId="1036"/>
          <ac:spMkLst>
            <pc:docMk/>
            <pc:sldMk cId="1589661922" sldId="257"/>
            <ac:spMk id="2" creationId="{64E33059-A39D-7C41-B89E-02827D908B22}"/>
          </ac:spMkLst>
        </pc:spChg>
        <pc:spChg chg="mod">
          <ac:chgData name="Wyman, Hilary" userId="f3bca22b-3a42-4d89-8a24-ce254d13f28a" providerId="ADAL" clId="{A1708A33-D499-4581-B127-25A481DC77F3}" dt="2021-06-08T16:21:51.874" v="16" actId="1036"/>
          <ac:spMkLst>
            <pc:docMk/>
            <pc:sldMk cId="1589661922" sldId="257"/>
            <ac:spMk id="3" creationId="{3ED5C803-5E01-E242-8FF1-96353FBD6B7F}"/>
          </ac:spMkLst>
        </pc:spChg>
        <pc:spChg chg="mod">
          <ac:chgData name="Wyman, Hilary" userId="f3bca22b-3a42-4d89-8a24-ce254d13f28a" providerId="ADAL" clId="{A1708A33-D499-4581-B127-25A481DC77F3}" dt="2021-06-08T16:21:51.874" v="16" actId="1036"/>
          <ac:spMkLst>
            <pc:docMk/>
            <pc:sldMk cId="1589661922" sldId="257"/>
            <ac:spMk id="4" creationId="{CCEAB97B-D907-49D2-AC00-E9B97A0BDA54}"/>
          </ac:spMkLst>
        </pc:spChg>
      </pc:sldChg>
      <pc:sldChg chg="modSp mod">
        <pc:chgData name="Wyman, Hilary" userId="f3bca22b-3a42-4d89-8a24-ce254d13f28a" providerId="ADAL" clId="{A1708A33-D499-4581-B127-25A481DC77F3}" dt="2021-06-08T16:22:03.995" v="24" actId="1035"/>
        <pc:sldMkLst>
          <pc:docMk/>
          <pc:sldMk cId="151339769" sldId="261"/>
        </pc:sldMkLst>
        <pc:spChg chg="mod">
          <ac:chgData name="Wyman, Hilary" userId="f3bca22b-3a42-4d89-8a24-ce254d13f28a" providerId="ADAL" clId="{A1708A33-D499-4581-B127-25A481DC77F3}" dt="2021-06-08T16:22:03.995" v="24" actId="1035"/>
          <ac:spMkLst>
            <pc:docMk/>
            <pc:sldMk cId="151339769" sldId="261"/>
            <ac:spMk id="7" creationId="{899909C5-A31C-469B-A34F-881DBFABED5A}"/>
          </ac:spMkLst>
        </pc:spChg>
      </pc:sldChg>
      <pc:sldChg chg="modSp mod">
        <pc:chgData name="Wyman, Hilary" userId="f3bca22b-3a42-4d89-8a24-ce254d13f28a" providerId="ADAL" clId="{A1708A33-D499-4581-B127-25A481DC77F3}" dt="2021-06-08T16:22:11.663" v="25" actId="1076"/>
        <pc:sldMkLst>
          <pc:docMk/>
          <pc:sldMk cId="3258744976" sldId="403"/>
        </pc:sldMkLst>
        <pc:spChg chg="mod">
          <ac:chgData name="Wyman, Hilary" userId="f3bca22b-3a42-4d89-8a24-ce254d13f28a" providerId="ADAL" clId="{A1708A33-D499-4581-B127-25A481DC77F3}" dt="2021-06-08T16:22:11.663" v="25" actId="1076"/>
          <ac:spMkLst>
            <pc:docMk/>
            <pc:sldMk cId="3258744976" sldId="403"/>
            <ac:spMk id="3" creationId="{2334113F-F41B-4398-866E-C5351392C3FA}"/>
          </ac:spMkLst>
        </pc:spChg>
      </pc:sldChg>
      <pc:sldChg chg="modSp mod">
        <pc:chgData name="Wyman, Hilary" userId="f3bca22b-3a42-4d89-8a24-ce254d13f28a" providerId="ADAL" clId="{A1708A33-D499-4581-B127-25A481DC77F3}" dt="2021-06-08T16:22:25.519" v="26" actId="255"/>
        <pc:sldMkLst>
          <pc:docMk/>
          <pc:sldMk cId="772377312" sldId="404"/>
        </pc:sldMkLst>
        <pc:spChg chg="mod">
          <ac:chgData name="Wyman, Hilary" userId="f3bca22b-3a42-4d89-8a24-ce254d13f28a" providerId="ADAL" clId="{A1708A33-D499-4581-B127-25A481DC77F3}" dt="2021-06-08T16:22:25.519" v="26" actId="255"/>
          <ac:spMkLst>
            <pc:docMk/>
            <pc:sldMk cId="772377312" sldId="404"/>
            <ac:spMk id="5" creationId="{ECE01081-DB15-449A-8E8D-336608AF1DD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7/6/2021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828702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a:t>
            </a:fld>
            <a:endParaRPr lang="en-US"/>
          </a:p>
        </p:txBody>
      </p:sp>
    </p:spTree>
    <p:extLst>
      <p:ext uri="{BB962C8B-B14F-4D97-AF65-F5344CB8AC3E}">
        <p14:creationId xmlns:p14="http://schemas.microsoft.com/office/powerpoint/2010/main" val="3592659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a:t>
            </a:fld>
            <a:endParaRPr lang="en-US"/>
          </a:p>
        </p:txBody>
      </p:sp>
    </p:spTree>
    <p:extLst>
      <p:ext uri="{BB962C8B-B14F-4D97-AF65-F5344CB8AC3E}">
        <p14:creationId xmlns:p14="http://schemas.microsoft.com/office/powerpoint/2010/main" val="1456740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11</a:t>
            </a:fld>
            <a:endParaRPr lang="en-US"/>
          </a:p>
        </p:txBody>
      </p:sp>
    </p:spTree>
    <p:extLst>
      <p:ext uri="{BB962C8B-B14F-4D97-AF65-F5344CB8AC3E}">
        <p14:creationId xmlns:p14="http://schemas.microsoft.com/office/powerpoint/2010/main" val="12611193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a:ext>
            </a:extLst>
          </a:blip>
          <a:srcRect l="23689" t="2031" r="12828"/>
          <a:stretch>
            <a:fillRect/>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a:t>Edit Master text styles</a:t>
            </a:r>
          </a:p>
        </p:txBody>
      </p:sp>
    </p:spTree>
    <p:extLst>
      <p:ext uri="{BB962C8B-B14F-4D97-AF65-F5344CB8AC3E}">
        <p14:creationId xmlns:p14="http://schemas.microsoft.com/office/powerpoint/2010/main" val="249646750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a:t>Edit WELSH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1"/>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279886711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9930425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313759748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a:p>
        </p:txBody>
      </p:sp>
    </p:spTree>
    <p:extLst>
      <p:ext uri="{BB962C8B-B14F-4D97-AF65-F5344CB8AC3E}">
        <p14:creationId xmlns:p14="http://schemas.microsoft.com/office/powerpoint/2010/main" val="1196021666"/>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err="1">
                <a:solidFill>
                  <a:schemeClr val="tx1"/>
                </a:solidFill>
              </a:rPr>
              <a:t>Cwestiynau?</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a:solidFill>
                  <a:schemeClr val="bg1"/>
                </a:solidFill>
              </a:rPr>
              <a:t>Questions?</a:t>
            </a:r>
          </a:p>
        </p:txBody>
      </p:sp>
    </p:spTree>
    <p:extLst>
      <p:ext uri="{BB962C8B-B14F-4D97-AF65-F5344CB8AC3E}">
        <p14:creationId xmlns:p14="http://schemas.microsoft.com/office/powerpoint/2010/main" val="2017972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err="1">
                <a:solidFill>
                  <a:schemeClr val="accent1"/>
                </a:solidFill>
              </a:rPr>
              <a:t>Diolch</a:t>
            </a:r>
            <a:endParaRPr lang="en-US" sz="800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a:solidFill>
                  <a:schemeClr val="accent2"/>
                </a:solidFill>
              </a:rPr>
              <a:t>Thank</a:t>
            </a:r>
            <a:r>
              <a:rPr lang="en-US" sz="8000" baseline="0">
                <a:solidFill>
                  <a:schemeClr val="accent2"/>
                </a:solidFill>
              </a:rPr>
              <a:t> you</a:t>
            </a:r>
            <a:endParaRPr lang="en-US" sz="800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err="1">
                <a:solidFill>
                  <a:schemeClr val="accent2"/>
                </a:solidFill>
              </a:rPr>
              <a:t>Cysylltwch â ni</a:t>
            </a:r>
            <a:endParaRPr lang="en-US" sz="540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a:solidFill>
                  <a:schemeClr val="accent1"/>
                </a:solidFill>
              </a:rPr>
              <a:t>Contact</a:t>
            </a:r>
            <a:r>
              <a:rPr lang="en-US" sz="5400" baseline="0">
                <a:solidFill>
                  <a:schemeClr val="accent1"/>
                </a:solidFill>
              </a:rPr>
              <a:t> us</a:t>
            </a:r>
            <a:endParaRPr lang="en-US" sz="540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ct val="0"/>
              </a:spcBef>
              <a:spcAft>
                <a:spcPct val="0"/>
              </a:spcAft>
              <a:defRPr>
                <a:solidFill>
                  <a:schemeClr val="tx1"/>
                </a:solidFill>
              </a:defRPr>
            </a:lvl1pPr>
            <a:lvl2pPr marL="0" indent="0">
              <a:buNone/>
              <a:defRPr/>
            </a:lvl2pPr>
          </a:lstStyle>
          <a:p>
            <a:pPr lvl="0"/>
            <a:r>
              <a:rPr lang="en-US"/>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a:t>Edit Master text styles</a:t>
            </a:r>
          </a:p>
        </p:txBody>
      </p:sp>
    </p:spTree>
    <p:extLst>
      <p:ext uri="{BB962C8B-B14F-4D97-AF65-F5344CB8AC3E}">
        <p14:creationId xmlns:p14="http://schemas.microsoft.com/office/powerpoint/2010/main" val="191595082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smtClean="0">
                <a:solidFill>
                  <a:schemeClr val="bg1"/>
                </a:solidFill>
                <a:latin typeface="+mn-lt"/>
                <a:ea typeface="+mn-ea"/>
                <a:cs typeface="+mn-cs"/>
              </a:defRPr>
            </a:lvl1pPr>
          </a:lstStyle>
          <a:p>
            <a:pPr lvl="0"/>
            <a:r>
              <a:rPr lang="en-US"/>
              <a:t>Edit Master text styles</a:t>
            </a:r>
          </a:p>
        </p:txBody>
      </p:sp>
    </p:spTree>
    <p:extLst>
      <p:ext uri="{BB962C8B-B14F-4D97-AF65-F5344CB8AC3E}">
        <p14:creationId xmlns:p14="http://schemas.microsoft.com/office/powerpoint/2010/main" val="297285481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a:t>Use icons as required – copy and past from icons master page</a:t>
            </a:r>
          </a:p>
          <a:p>
            <a:pPr lvl="0"/>
            <a:r>
              <a:rPr lang="en-US" sz="1400"/>
              <a:t>Please line up icons with text . Icons can be resized.  Please keep icons to a minimum</a:t>
            </a:r>
          </a:p>
          <a:p>
            <a:pPr lvl="0"/>
            <a:endParaRPr lang="en-US" sz="1400">
              <a:solidFill>
                <a:schemeClr val="accent2"/>
              </a:solidFill>
            </a:endParaRPr>
          </a:p>
          <a:p>
            <a:pPr lvl="0"/>
            <a:r>
              <a:rPr lang="en-US" sz="1400">
                <a:solidFill>
                  <a:schemeClr val="accent2"/>
                </a:solidFill>
              </a:rPr>
              <a:t>To access icons go to the main menu:</a:t>
            </a:r>
          </a:p>
          <a:p>
            <a:pPr marL="800089" lvl="1" indent="-342900">
              <a:buFont typeface="+mj-lt"/>
              <a:buAutoNum type="arabicPeriod"/>
            </a:pPr>
            <a:r>
              <a:rPr lang="en-US" sz="1400"/>
              <a:t>View </a:t>
            </a:r>
          </a:p>
          <a:p>
            <a:pPr marL="800089" lvl="1" indent="-342900">
              <a:buFont typeface="+mj-lt"/>
              <a:buAutoNum type="arabicPeriod"/>
            </a:pPr>
            <a:r>
              <a:rPr lang="en-US" sz="1400"/>
              <a:t>Master </a:t>
            </a:r>
          </a:p>
          <a:p>
            <a:pPr marL="800089" lvl="1" indent="-342900">
              <a:buFont typeface="+mj-lt"/>
              <a:buAutoNum type="arabicPeriod"/>
            </a:pPr>
            <a:r>
              <a:rPr lang="en-US" sz="1400"/>
              <a:t>Slide master</a:t>
            </a:r>
          </a:p>
          <a:p>
            <a:pPr marL="800089" lvl="1" indent="-342900">
              <a:buFont typeface="+mj-lt"/>
              <a:buAutoNum type="arabicPeriod"/>
            </a:pPr>
            <a:r>
              <a:rPr lang="en-US" sz="1400"/>
              <a:t>Scroll down to the last slide where you will fine icons.</a:t>
            </a:r>
          </a:p>
          <a:p>
            <a:pPr marL="800089" lvl="1" indent="-342900">
              <a:buFont typeface="+mj-lt"/>
              <a:buAutoNum type="arabicPeriod"/>
            </a:pPr>
            <a:r>
              <a:rPr lang="en-US" sz="1400"/>
              <a:t>Copy icon</a:t>
            </a:r>
          </a:p>
          <a:p>
            <a:pPr marL="800089" lvl="1" indent="-342900">
              <a:buFont typeface="+mj-lt"/>
              <a:buAutoNum type="arabicPeriod"/>
            </a:pPr>
            <a:r>
              <a:rPr lang="en-US" sz="140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a:t>Employer </a:t>
            </a:r>
            <a:br>
              <a:rPr lang="en-GB" sz="1200"/>
            </a:br>
            <a:r>
              <a:rPr lang="en-GB" sz="120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a:t>View</a:t>
            </a:r>
          </a:p>
        </p:txBody>
      </p:sp>
      <p:pic>
        <p:nvPicPr>
          <p:cNvPr id="48" name="Picture 47"/>
          <p:cNvPicPr/>
          <p:nvPr userDrawn="1"/>
        </p:nvPicPr>
        <p:blipFill>
          <a:blip r:embed="rId21">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a:t>Health and </a:t>
            </a:r>
            <a:br>
              <a:rPr lang="en-GB" sz="1200"/>
            </a:br>
            <a:r>
              <a:rPr lang="en-GB" sz="1200"/>
              <a:t>Social</a:t>
            </a:r>
            <a:r>
              <a:rPr lang="en-GB" sz="1200" baseline="0"/>
              <a:t> Care</a:t>
            </a:r>
            <a:endParaRPr lang="en-GB" sz="120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a:t>Childcare</a:t>
            </a:r>
          </a:p>
        </p:txBody>
      </p:sp>
    </p:spTree>
    <p:extLst>
      <p:ext uri="{BB962C8B-B14F-4D97-AF65-F5344CB8AC3E}">
        <p14:creationId xmlns:p14="http://schemas.microsoft.com/office/powerpoint/2010/main" val="415505523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7/6/2021</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90931808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val="0"/>
              </a:ext>
            </a:extLst>
          </a:blip>
          <a:srcRect l="1198" r="29895"/>
          <a:stretch>
            <a:fillRect/>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03500590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16130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a:t>Edit English text styles</a:t>
            </a:r>
          </a:p>
          <a:p>
            <a:pPr lvl="1"/>
            <a:r>
              <a:rPr lang="en-US"/>
              <a:t>Second level</a:t>
            </a:r>
          </a:p>
          <a:p>
            <a:pPr lvl="2"/>
            <a:r>
              <a:rPr lang="en-US"/>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a:blip r:embed="rId2">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a:blip r:embed="rId34">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39" r:id="rId32"/>
  </p:sldLayoutIdLst>
  <p:transition/>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6.xml"/><Relationship Id="rId5" Type="http://schemas.openxmlformats.org/officeDocument/2006/relationships/image" Target="../media/image46.jpeg"/><Relationship Id="rId4" Type="http://schemas.openxmlformats.org/officeDocument/2006/relationships/image" Target="../media/image45.jpeg"/></Relationships>
</file>

<file path=ppt/slides/_rels/slide2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58905" y="753513"/>
            <a:ext cx="6264385" cy="1287224"/>
          </a:xfrm>
        </p:spPr>
        <p:txBody>
          <a:bodyPr>
            <a:normAutofit fontScale="90000"/>
          </a:bodyPr>
          <a:lstStyle/>
          <a:p>
            <a:pPr>
              <a:defRPr b="0" i="0"/>
            </a:pPr>
            <a:r>
              <a:rPr lang="1106"/>
              <a:t>TAG Iechyd a Gofal Cymdeithasol, a Gofal Plant</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58905" y="2401369"/>
            <a:ext cx="6264385" cy="1119508"/>
          </a:xfrm>
        </p:spPr>
        <p:txBody>
          <a:bodyPr>
            <a:noAutofit/>
          </a:bodyPr>
          <a:lstStyle/>
          <a:p>
            <a:pPr>
              <a:defRPr b="0" i="0"/>
            </a:pPr>
            <a:r>
              <a:rPr lang="1106" sz="2800">
                <a:latin typeface="+mj-lt"/>
                <a:cs typeface="Calibri"/>
              </a:rPr>
              <a:t>Uned 5:</a:t>
            </a:r>
          </a:p>
          <a:p>
            <a:pPr>
              <a:defRPr b="0" i="0"/>
            </a:pPr>
            <a:r>
              <a:rPr lang="1106" sz="2800">
                <a:latin typeface="+mj-lt"/>
                <a:cs typeface="Calibri"/>
              </a:rPr>
              <a:t>Safbwyntiau damcaniaethol ar ymddygiad oedolion</a:t>
            </a:r>
            <a:endParaRPr lang="en-GB" sz="2800">
              <a:latin typeface="+mj-lt"/>
              <a:cs typeface="Arial" panose="020B0604020202020204" pitchFamily="34" charset="0"/>
            </a:endParaRPr>
          </a:p>
        </p:txBody>
      </p:sp>
      <p:sp>
        <p:nvSpPr>
          <p:cNvPr id="4" name="TextBox 3">
            <a:extLst>
              <a:ext uri="{FF2B5EF4-FFF2-40B4-BE49-F238E27FC236}">
                <a16:creationId xmlns:a16="http://schemas.microsoft.com/office/drawing/2014/main" id="{CCEAB97B-D907-49D2-AC00-E9B97A0BDA54}"/>
              </a:ext>
            </a:extLst>
          </p:cNvPr>
          <p:cNvSpPr txBox="1"/>
          <p:nvPr/>
        </p:nvSpPr>
        <p:spPr>
          <a:xfrm flipH="1">
            <a:off x="5653144" y="4405743"/>
            <a:ext cx="5767076" cy="701741"/>
          </a:xfrm>
          <a:prstGeom prst="rect">
            <a:avLst/>
          </a:prstGeom>
          <a:noFill/>
        </p:spPr>
        <p:txBody>
          <a:bodyPr wrap="square" rtlCol="0">
            <a:spAutoFit/>
          </a:bodyPr>
          <a:lstStyle/>
          <a:p>
            <a:pPr>
              <a:defRPr b="0" i="0"/>
            </a:pPr>
            <a:r>
              <a:rPr lang="1106" sz="2000">
                <a:solidFill>
                  <a:schemeClr val="bg1"/>
                </a:solidFill>
              </a:rPr>
              <a:t>2.5.1  Ffactorau sy’n effeithio ar ymddygiad oedolion</a:t>
            </a:r>
          </a:p>
        </p:txBody>
      </p:sp>
      <p:pic>
        <p:nvPicPr>
          <p:cNvPr id="6" name="Picture 5">
            <a:extLst>
              <a:ext uri="{FF2B5EF4-FFF2-40B4-BE49-F238E27FC236}">
                <a16:creationId xmlns:a16="http://schemas.microsoft.com/office/drawing/2014/main" id="{88CF358A-462D-4C02-B9E0-32F56D399034}"/>
              </a:ext>
            </a:extLst>
          </p:cNvPr>
          <p:cNvPicPr>
            <a:picLocks noChangeAspect="1"/>
          </p:cNvPicPr>
          <p:nvPr/>
        </p:nvPicPr>
        <p:blipFill>
          <a:blip r:embed="rId3"/>
          <a:stretch>
            <a:fillRect/>
          </a:stretch>
        </p:blipFill>
        <p:spPr>
          <a:xfrm>
            <a:off x="10747933" y="5733532"/>
            <a:ext cx="814455" cy="814455"/>
          </a:xfrm>
          <a:prstGeom prst="rect">
            <a:avLst/>
          </a:prstGeom>
        </p:spPr>
      </p:pic>
    </p:spTree>
    <p:extLst>
      <p:ext uri="{BB962C8B-B14F-4D97-AF65-F5344CB8AC3E}">
        <p14:creationId xmlns:p14="http://schemas.microsoft.com/office/powerpoint/2010/main" val="158966192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605346" cy="518678"/>
          </a:xfrm>
          <a:prstGeom prst="rect">
            <a:avLst/>
          </a:prstGeom>
        </p:spPr>
        <p:txBody>
          <a:bodyPr wrap="square">
            <a:spAutoFit/>
          </a:bodyPr>
          <a:lstStyle/>
          <a:p>
            <a:pPr>
              <a:defRPr b="0" i="0"/>
            </a:pPr>
            <a:r>
              <a:rPr lang="1106" sz="2800">
                <a:ln w="0"/>
                <a:solidFill>
                  <a:schemeClr val="bg2"/>
                </a:solidFill>
              </a:rPr>
              <a:t>Datblygiad deallusol mewn oedolaeth ganol (40-65 oed)</a:t>
            </a:r>
          </a:p>
        </p:txBody>
      </p:sp>
      <p:pic>
        <p:nvPicPr>
          <p:cNvPr id="7" name="Picture 4" descr="Middle Aged Man Images - Public Domain Pictures - Page 1">
            <a:extLst>
              <a:ext uri="{FF2B5EF4-FFF2-40B4-BE49-F238E27FC236}">
                <a16:creationId xmlns:a16="http://schemas.microsoft.com/office/drawing/2014/main" id="{C7DD7ECB-58A2-4D3D-9E92-E10554420A2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98342" y="3871146"/>
            <a:ext cx="2118112" cy="14152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ntel to Sign Tech Inclusion Pledge, Discuss Report on Diversity's Economic  Impact at Global Entrepreneurship Summit | Intel Newsroom">
            <a:extLst>
              <a:ext uri="{FF2B5EF4-FFF2-40B4-BE49-F238E27FC236}">
                <a16:creationId xmlns:a16="http://schemas.microsoft.com/office/drawing/2014/main" id="{3DACD4E5-1689-4869-A49D-93BB2DDB8E1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flipH="1">
            <a:off x="598342" y="1712704"/>
            <a:ext cx="2041796" cy="1360347"/>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F9D3AC3F-9A79-4A72-A284-6C17A5D3B9A0}"/>
              </a:ext>
            </a:extLst>
          </p:cNvPr>
          <p:cNvSpPr>
            <a:spLocks noGrp="1"/>
          </p:cNvSpPr>
          <p:nvPr>
            <p:ph idx="1"/>
          </p:nvPr>
        </p:nvSpPr>
        <p:spPr>
          <a:xfrm>
            <a:off x="3220228" y="1712704"/>
            <a:ext cx="8037581" cy="3844948"/>
          </a:xfrm>
        </p:spPr>
        <p:txBody>
          <a:bodyPr>
            <a:noAutofit/>
          </a:bodyPr>
          <a:lstStyle/>
          <a:p>
            <a:pPr marL="0" indent="0">
              <a:lnSpc>
                <a:spcPct val="100000"/>
              </a:lnSpc>
              <a:spcBef>
                <a:spcPct val="0"/>
              </a:spcBef>
              <a:spcAft>
                <a:spcPct val="0"/>
              </a:spcAft>
              <a:buNone/>
              <a:defRPr b="0" i="0"/>
            </a:pPr>
            <a:r>
              <a:rPr lang="1106" sz="2400">
                <a:solidFill>
                  <a:schemeClr val="accent4">
                    <a:lumMod val="50000"/>
                  </a:schemeClr>
                </a:solidFill>
                <a:latin typeface="+mj-lt"/>
              </a:rPr>
              <a:t>Mae unigolyn yn parhau i fod ar anterth ei allu deallusol.</a:t>
            </a:r>
          </a:p>
          <a:p>
            <a:pPr marL="0" indent="0">
              <a:lnSpc>
                <a:spcPct val="100000"/>
              </a:lnSpc>
              <a:spcBef>
                <a:spcPct val="0"/>
              </a:spcBef>
              <a:spcAft>
                <a:spcPct val="0"/>
              </a:spcAft>
              <a:buNone/>
            </a:pPr>
            <a:endParaRPr lang="en-GB" sz="2400">
              <a:solidFill>
                <a:schemeClr val="accent4">
                  <a:lumMod val="50000"/>
                </a:schemeClr>
              </a:solidFill>
              <a:latin typeface="+mj-lt"/>
            </a:endParaRPr>
          </a:p>
          <a:p>
            <a:pPr marL="0" indent="0">
              <a:lnSpc>
                <a:spcPct val="100000"/>
              </a:lnSpc>
              <a:spcBef>
                <a:spcPct val="0"/>
              </a:spcBef>
              <a:spcAft>
                <a:spcPct val="0"/>
              </a:spcAft>
              <a:buNone/>
              <a:defRPr b="0" i="0"/>
            </a:pPr>
            <a:r>
              <a:rPr lang="1106" sz="2400">
                <a:solidFill>
                  <a:schemeClr val="accent4">
                    <a:lumMod val="50000"/>
                  </a:schemeClr>
                </a:solidFill>
                <a:latin typeface="+mj-lt"/>
              </a:rPr>
              <a:t>Mae llawer o oedolion yn dychwelyd i addysg ac astudiaeth yn sgil dymuniad i ddilyn cyfeiriad newydd mewn bywyd neu drwy'r angen i gael cymwysterau newydd/ailhyfforddi. Mae hyn yn rhoi cyfleoedd newydd i ddysgu.</a:t>
            </a:r>
          </a:p>
          <a:p>
            <a:pPr marL="0" indent="0">
              <a:lnSpc>
                <a:spcPct val="100000"/>
              </a:lnSpc>
              <a:spcBef>
                <a:spcPct val="0"/>
              </a:spcBef>
              <a:spcAft>
                <a:spcPct val="0"/>
              </a:spcAft>
              <a:buNone/>
            </a:pPr>
            <a:endParaRPr lang="en-GB" sz="2400">
              <a:solidFill>
                <a:schemeClr val="accent4">
                  <a:lumMod val="50000"/>
                </a:schemeClr>
              </a:solidFill>
              <a:latin typeface="+mj-lt"/>
            </a:endParaRPr>
          </a:p>
          <a:p>
            <a:pPr marL="0" indent="0">
              <a:lnSpc>
                <a:spcPct val="100000"/>
              </a:lnSpc>
              <a:spcBef>
                <a:spcPct val="0"/>
              </a:spcBef>
              <a:spcAft>
                <a:spcPct val="0"/>
              </a:spcAft>
              <a:buNone/>
              <a:defRPr b="0" i="0"/>
            </a:pPr>
            <a:r>
              <a:rPr lang="1106" sz="2400">
                <a:solidFill>
                  <a:schemeClr val="accent4">
                    <a:lumMod val="50000"/>
                  </a:schemeClr>
                </a:solidFill>
                <a:latin typeface="+mj-lt"/>
              </a:rPr>
              <a:t>Mae'r cof yn gyffredinol dda o hyd, ond mae'n arafu, sy'n ei wneud yn anos i storio a chofio gwybodaeth.</a:t>
            </a:r>
          </a:p>
        </p:txBody>
      </p:sp>
    </p:spTree>
    <p:extLst>
      <p:ext uri="{BB962C8B-B14F-4D97-AF65-F5344CB8AC3E}">
        <p14:creationId xmlns:p14="http://schemas.microsoft.com/office/powerpoint/2010/main" val="195982087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F993D261-106E-4AB2-AD02-0E3F286D83C7}"/>
              </a:ext>
            </a:extLst>
          </p:cNvPr>
          <p:cNvSpPr>
            <a:spLocks noGrp="1"/>
          </p:cNvSpPr>
          <p:nvPr>
            <p:ph idx="1"/>
          </p:nvPr>
        </p:nvSpPr>
        <p:spPr>
          <a:xfrm>
            <a:off x="2411604" y="1302632"/>
            <a:ext cx="9676563" cy="5269984"/>
          </a:xfrm>
        </p:spPr>
        <p:txBody>
          <a:bodyPr>
            <a:noAutofit/>
          </a:bodyPr>
          <a:lstStyle/>
          <a:p>
            <a:pPr marL="0" indent="0">
              <a:buNone/>
              <a:defRPr b="0" i="0"/>
            </a:pPr>
            <a:r>
              <a:rPr lang="1106" sz="1800">
                <a:solidFill>
                  <a:schemeClr val="accent4">
                    <a:lumMod val="50000"/>
                  </a:schemeClr>
                </a:solidFill>
                <a:latin typeface="+mj-lt"/>
              </a:rPr>
              <a:t>Mae'r newid yn lefel yr hormonau yn achosi newid mewn teimladau ac emosiynau. Mae hyn yn arwain llawer o bobl i ail-edrych ar eu bywydau.</a:t>
            </a:r>
          </a:p>
          <a:p>
            <a:pPr marL="0" indent="0">
              <a:buNone/>
              <a:defRPr b="0" i="0"/>
            </a:pPr>
            <a:r>
              <a:rPr lang="1106" sz="1800">
                <a:solidFill>
                  <a:schemeClr val="accent4">
                    <a:lumMod val="50000"/>
                  </a:schemeClr>
                </a:solidFill>
                <a:latin typeface="+mj-lt"/>
              </a:rPr>
              <a:t>Hwyrach y sylweddolir nad yw unigolyn yn ifanc mwyach ac mae'n bosibl y bydd ganddo ymwybyddiaeth o'i farwolaeth ei hun.</a:t>
            </a:r>
          </a:p>
          <a:p>
            <a:pPr marL="0" indent="0">
              <a:buNone/>
              <a:defRPr b="0" i="0"/>
            </a:pPr>
            <a:r>
              <a:rPr lang="1106" sz="1800">
                <a:solidFill>
                  <a:schemeClr val="accent4">
                    <a:lumMod val="50000"/>
                  </a:schemeClr>
                </a:solidFill>
                <a:latin typeface="+mj-lt"/>
              </a:rPr>
              <a:t>Mae rhai'n ceisio ailgydio yn eu hieuenctid drwy ymddwyn mewn ffyrdd sy'n debyg i'w hymddygiad ar ddechrau eu hoedolaeth. Efallai y byddant yn gwisgo'n iau ac yn mynd allan mwy. Mae’n bosibl y byddant yn rhoi cynnig ar bethau newydd hefyd. </a:t>
            </a:r>
          </a:p>
          <a:p>
            <a:pPr marL="0" indent="0">
              <a:buNone/>
              <a:defRPr b="0" i="0"/>
            </a:pPr>
            <a:r>
              <a:rPr lang="1106" sz="1800">
                <a:solidFill>
                  <a:schemeClr val="accent4">
                    <a:lumMod val="50000"/>
                  </a:schemeClr>
                </a:solidFill>
                <a:latin typeface="+mj-lt"/>
              </a:rPr>
              <a:t>Cyfeirir at yr ymddygiad hwn yn aml fel 'argyfwng canol bywyd' - cyfnod dramatig o hunanamheuaeth wrth i'w hieuenctid ddiflannu ac wrth iddynt fynd yn oedolion hŷn. </a:t>
            </a:r>
          </a:p>
          <a:p>
            <a:pPr marL="0" indent="0">
              <a:buNone/>
              <a:defRPr b="0" i="0"/>
            </a:pPr>
            <a:r>
              <a:rPr lang="1106" sz="1800">
                <a:solidFill>
                  <a:schemeClr val="accent4">
                    <a:lumMod val="50000"/>
                  </a:schemeClr>
                </a:solidFill>
                <a:latin typeface="+mj-lt"/>
              </a:rPr>
              <a:t>Efallai y bydd gan rai rhieni deimladau o alar ac unigrwydd pan fydd eu plant yn gadael y cartref am y tro cyntaf (er enghraifft, i fyw ar eu pen eu hunain neu i fynd i goleg neu brifysgol). Mae hyn yn cael ei alw'n 'syndrom nyth wag', lle gallai pobl eraill deimlo eu bod wedi cael eu hannibyniaeth yn ôl.</a:t>
            </a:r>
          </a:p>
          <a:p>
            <a:pPr marL="0" indent="0">
              <a:buNone/>
              <a:defRPr b="0" i="0"/>
            </a:pPr>
            <a:r>
              <a:rPr lang="1106" sz="1800">
                <a:solidFill>
                  <a:schemeClr val="accent4">
                    <a:lumMod val="50000"/>
                  </a:schemeClr>
                </a:solidFill>
                <a:latin typeface="+mj-lt"/>
              </a:rPr>
              <a:t>Mae gan lawer o unigolion wyrion ac maent yn cael cariad a phleser o dreulio amser gyda nhw.</a:t>
            </a:r>
          </a:p>
          <a:p>
            <a:pPr marL="0" indent="0">
              <a:buNone/>
              <a:defRPr b="0" i="0"/>
            </a:pPr>
            <a:r>
              <a:rPr lang="1106" sz="1800">
                <a:solidFill>
                  <a:schemeClr val="accent4">
                    <a:lumMod val="50000"/>
                  </a:schemeClr>
                </a:solidFill>
                <a:latin typeface="+mj-lt"/>
              </a:rPr>
              <a:t>Fwy na thebyg y bydd galar yn dod i'w rhan yn ystod y cyfnod hwn wrth i unigolion golli eu rhieni eu hunain, aelodau hŷn o'u teulu a'u ffrindiau.</a:t>
            </a:r>
          </a:p>
          <a:p>
            <a:pPr marL="0" indent="0">
              <a:buNone/>
              <a:defRPr b="0" i="0"/>
            </a:pPr>
            <a:r>
              <a:rPr lang="1106" sz="1200">
                <a:solidFill>
                  <a:schemeClr val="accent4">
                    <a:lumMod val="50000"/>
                  </a:schemeClr>
                </a:solidFill>
              </a:rPr>
              <a:t> </a:t>
            </a:r>
            <a:endParaRPr lang="en-GB" sz="1800">
              <a:solidFill>
                <a:schemeClr val="accent4">
                  <a:lumMod val="50000"/>
                </a:schemeClr>
              </a:solidFill>
              <a:latin typeface="+mj-lt"/>
              <a:cs typeface="Arial" panose="020B0604020202020204" pitchFamily="34" charset="0"/>
            </a:endParaRPr>
          </a:p>
        </p:txBody>
      </p:sp>
      <p:sp>
        <p:nvSpPr>
          <p:cNvPr id="6" name="Rectangle 5">
            <a:extLst>
              <a:ext uri="{FF2B5EF4-FFF2-40B4-BE49-F238E27FC236}">
                <a16:creationId xmlns:a16="http://schemas.microsoft.com/office/drawing/2014/main" id="{644969B5-2EC0-443E-B978-F81B72A4FA5A}"/>
              </a:ext>
            </a:extLst>
          </p:cNvPr>
          <p:cNvSpPr/>
          <p:nvPr/>
        </p:nvSpPr>
        <p:spPr>
          <a:xfrm>
            <a:off x="522026" y="531194"/>
            <a:ext cx="9569685" cy="518678"/>
          </a:xfrm>
          <a:prstGeom prst="rect">
            <a:avLst/>
          </a:prstGeom>
        </p:spPr>
        <p:txBody>
          <a:bodyPr wrap="square">
            <a:spAutoFit/>
          </a:bodyPr>
          <a:lstStyle/>
          <a:p>
            <a:pPr>
              <a:defRPr b="0" i="0"/>
            </a:pPr>
            <a:r>
              <a:rPr lang="1106" sz="2800">
                <a:ln w="0"/>
                <a:solidFill>
                  <a:schemeClr val="bg2"/>
                </a:solidFill>
              </a:rPr>
              <a:t>Datblygiad emosiynol mewn oedolaeth ganol (40-65 oed)</a:t>
            </a:r>
          </a:p>
        </p:txBody>
      </p:sp>
      <p:pic>
        <p:nvPicPr>
          <p:cNvPr id="7" name="Picture 4" descr="Middle Aged Man Images - Public Domain Pictures - Page 1">
            <a:extLst>
              <a:ext uri="{FF2B5EF4-FFF2-40B4-BE49-F238E27FC236}">
                <a16:creationId xmlns:a16="http://schemas.microsoft.com/office/drawing/2014/main" id="{C7DD7ECB-58A2-4D3D-9E92-E10554420A2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5096" y="4465122"/>
            <a:ext cx="2118112" cy="14152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ntel to Sign Tech Inclusion Pledge, Discuss Report on Diversity's Economic  Impact at Global Entrepreneurship Summit | Intel Newsroom">
            <a:extLst>
              <a:ext uri="{FF2B5EF4-FFF2-40B4-BE49-F238E27FC236}">
                <a16:creationId xmlns:a16="http://schemas.microsoft.com/office/drawing/2014/main" id="{3DACD4E5-1689-4869-A49D-93BB2DDB8E1E}"/>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flipH="1">
            <a:off x="215096" y="2045378"/>
            <a:ext cx="2041796" cy="13603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72223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401934" y="448067"/>
            <a:ext cx="9706708" cy="523220"/>
          </a:xfrm>
          <a:prstGeom prst="rect">
            <a:avLst/>
          </a:prstGeom>
        </p:spPr>
        <p:txBody>
          <a:bodyPr wrap="square">
            <a:spAutoFit/>
          </a:bodyPr>
          <a:lstStyle/>
          <a:p>
            <a:pPr>
              <a:defRPr b="0" i="0"/>
            </a:pPr>
            <a:r>
              <a:rPr lang="1106" sz="2800">
                <a:ln w="0"/>
                <a:solidFill>
                  <a:schemeClr val="bg2"/>
                </a:solidFill>
              </a:rPr>
              <a:t>Datblygiad cymdeithasol mewn oedolaeth ganol (40-65 oed)</a:t>
            </a:r>
          </a:p>
        </p:txBody>
      </p:sp>
      <p:pic>
        <p:nvPicPr>
          <p:cNvPr id="7" name="Picture 4" descr="Middle Aged Man Images - Public Domain Pictures - Page 1">
            <a:extLst>
              <a:ext uri="{FF2B5EF4-FFF2-40B4-BE49-F238E27FC236}">
                <a16:creationId xmlns:a16="http://schemas.microsoft.com/office/drawing/2014/main" id="{C7DD7ECB-58A2-4D3D-9E92-E10554420A2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74658" y="4227403"/>
            <a:ext cx="2118112" cy="14152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ntel to Sign Tech Inclusion Pledge, Discuss Report on Diversity's Economic  Impact at Global Entrepreneurship Summit | Intel Newsroom">
            <a:extLst>
              <a:ext uri="{FF2B5EF4-FFF2-40B4-BE49-F238E27FC236}">
                <a16:creationId xmlns:a16="http://schemas.microsoft.com/office/drawing/2014/main" id="{3DACD4E5-1689-4869-A49D-93BB2DDB8E1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flipH="1">
            <a:off x="674658" y="2068961"/>
            <a:ext cx="2041796" cy="1360347"/>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a:extLst>
              <a:ext uri="{FF2B5EF4-FFF2-40B4-BE49-F238E27FC236}">
                <a16:creationId xmlns:a16="http://schemas.microsoft.com/office/drawing/2014/main" id="{4CB926AB-3C38-4494-939A-76BEDE8D1226}"/>
              </a:ext>
            </a:extLst>
          </p:cNvPr>
          <p:cNvSpPr txBox="1"/>
          <p:nvPr/>
        </p:nvSpPr>
        <p:spPr>
          <a:xfrm>
            <a:off x="3014505" y="1247079"/>
            <a:ext cx="9023420" cy="48705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rgbClr val="0070C0"/>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ct val="0"/>
              </a:spcBef>
              <a:spcAft>
                <a:spcPct val="0"/>
              </a:spcAft>
              <a:defRPr b="0" i="0"/>
            </a:pPr>
            <a:r>
              <a:rPr lang="1106" sz="2400">
                <a:solidFill>
                  <a:schemeClr val="accent4">
                    <a:lumMod val="50000"/>
                  </a:schemeClr>
                </a:solidFill>
                <a:latin typeface="+mj-lt"/>
              </a:rPr>
              <a:t>Yn aml, mae gan unigolion mewn oedolaeth ganol fwy o amser rhydd a mwy o arian i'w wario oherwydd bod eu plant wedi gadael cartref y teulu.</a:t>
            </a:r>
          </a:p>
          <a:p>
            <a:pPr>
              <a:lnSpc>
                <a:spcPct val="100000"/>
              </a:lnSpc>
              <a:spcBef>
                <a:spcPct val="0"/>
              </a:spcBef>
              <a:spcAft>
                <a:spcPct val="0"/>
              </a:spcAft>
            </a:pPr>
            <a:endParaRPr lang="en-GB" sz="2400">
              <a:solidFill>
                <a:schemeClr val="accent4">
                  <a:lumMod val="50000"/>
                </a:schemeClr>
              </a:solidFill>
              <a:latin typeface="+mj-lt"/>
            </a:endParaRPr>
          </a:p>
          <a:p>
            <a:pPr>
              <a:lnSpc>
                <a:spcPct val="100000"/>
              </a:lnSpc>
              <a:spcBef>
                <a:spcPct val="0"/>
              </a:spcBef>
              <a:spcAft>
                <a:spcPct val="0"/>
              </a:spcAft>
              <a:defRPr b="0" i="0"/>
            </a:pPr>
            <a:r>
              <a:rPr lang="1106" sz="2400">
                <a:solidFill>
                  <a:schemeClr val="accent4">
                    <a:lumMod val="50000"/>
                  </a:schemeClr>
                </a:solidFill>
                <a:latin typeface="+mj-lt"/>
              </a:rPr>
              <a:t>Hwyrach y bydd ganddynt fywyd cymdeithasol ehangach os byddant yn ymddeol yn gynnar, gan gyflwyno mwy o gyfleoedd i gymdeithasu, rhoi cynnig ar weithgareddau newydd a chwrdd â phobl newydd. </a:t>
            </a:r>
          </a:p>
          <a:p>
            <a:pPr>
              <a:lnSpc>
                <a:spcPct val="100000"/>
              </a:lnSpc>
              <a:spcBef>
                <a:spcPct val="0"/>
              </a:spcBef>
              <a:spcAft>
                <a:spcPct val="0"/>
              </a:spcAft>
            </a:pPr>
            <a:endParaRPr lang="en-GB" sz="2400">
              <a:solidFill>
                <a:schemeClr val="accent4">
                  <a:lumMod val="50000"/>
                </a:schemeClr>
              </a:solidFill>
              <a:latin typeface="+mj-lt"/>
            </a:endParaRPr>
          </a:p>
          <a:p>
            <a:pPr>
              <a:lnSpc>
                <a:spcPct val="100000"/>
              </a:lnSpc>
              <a:spcBef>
                <a:spcPct val="0"/>
              </a:spcBef>
              <a:spcAft>
                <a:spcPct val="0"/>
              </a:spcAft>
              <a:defRPr b="0" i="0"/>
            </a:pPr>
            <a:r>
              <a:rPr lang="1106" sz="2400">
                <a:solidFill>
                  <a:schemeClr val="accent4">
                    <a:lumMod val="50000"/>
                  </a:schemeClr>
                </a:solidFill>
                <a:latin typeface="+mj-lt"/>
              </a:rPr>
              <a:t>Bydd rhai rhieni'n cefnogi eu plant yn ariannol drwy addysg bellach (y brifysgol) ac felly gall bywyd cymdeithasol barhau i fod yn gyfyngedig. </a:t>
            </a:r>
          </a:p>
          <a:p>
            <a:pPr>
              <a:lnSpc>
                <a:spcPct val="100000"/>
              </a:lnSpc>
              <a:spcBef>
                <a:spcPct val="0"/>
              </a:spcBef>
              <a:spcAft>
                <a:spcPct val="0"/>
              </a:spcAft>
            </a:pPr>
            <a:endParaRPr lang="en-GB" sz="2400">
              <a:solidFill>
                <a:schemeClr val="accent4">
                  <a:lumMod val="50000"/>
                </a:schemeClr>
              </a:solidFill>
              <a:latin typeface="+mj-lt"/>
            </a:endParaRPr>
          </a:p>
          <a:p>
            <a:pPr>
              <a:lnSpc>
                <a:spcPct val="100000"/>
              </a:lnSpc>
              <a:spcBef>
                <a:spcPct val="0"/>
              </a:spcBef>
              <a:spcAft>
                <a:spcPct val="0"/>
              </a:spcAft>
              <a:defRPr b="0" i="0"/>
            </a:pPr>
            <a:r>
              <a:rPr lang="1106" sz="2400">
                <a:solidFill>
                  <a:schemeClr val="accent4">
                    <a:lumMod val="50000"/>
                  </a:schemeClr>
                </a:solidFill>
                <a:latin typeface="+mj-lt"/>
              </a:rPr>
              <a:t>Tuag at ddiwedd oedolaeth ganol, mae bywyd cymdeithasol yn golygu llai o weithgarwch corfforol ac mae'n llai dwys.</a:t>
            </a:r>
          </a:p>
        </p:txBody>
      </p:sp>
    </p:spTree>
    <p:extLst>
      <p:ext uri="{BB962C8B-B14F-4D97-AF65-F5344CB8AC3E}">
        <p14:creationId xmlns:p14="http://schemas.microsoft.com/office/powerpoint/2010/main" val="159840719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241160" y="531194"/>
            <a:ext cx="9998110" cy="523220"/>
          </a:xfrm>
          <a:prstGeom prst="rect">
            <a:avLst/>
          </a:prstGeom>
        </p:spPr>
        <p:txBody>
          <a:bodyPr wrap="square">
            <a:spAutoFit/>
          </a:bodyPr>
          <a:lstStyle/>
          <a:p>
            <a:pPr>
              <a:defRPr b="0" i="0"/>
            </a:pPr>
            <a:r>
              <a:rPr lang="1106" sz="2800">
                <a:ln w="0"/>
                <a:solidFill>
                  <a:schemeClr val="bg2"/>
                </a:solidFill>
              </a:rPr>
              <a:t>Datblygiad corfforol mewn oedolaeth ddiweddarach (65+ oed)</a:t>
            </a:r>
          </a:p>
        </p:txBody>
      </p:sp>
      <p:sp>
        <p:nvSpPr>
          <p:cNvPr id="9" name="Title 1">
            <a:extLst>
              <a:ext uri="{FF2B5EF4-FFF2-40B4-BE49-F238E27FC236}">
                <a16:creationId xmlns:a16="http://schemas.microsoft.com/office/drawing/2014/main" id="{F073CABE-B9B3-45A0-A233-50963D2D63C7}"/>
              </a:ext>
            </a:extLst>
          </p:cNvPr>
          <p:cNvSpPr>
            <a:spLocks noGrp="1"/>
          </p:cNvSpPr>
          <p:nvPr>
            <p:ph type="title"/>
          </p:nvPr>
        </p:nvSpPr>
        <p:spPr>
          <a:xfrm>
            <a:off x="3182585" y="1282448"/>
            <a:ext cx="8799616" cy="5284461"/>
          </a:xfrm>
        </p:spPr>
        <p:txBody>
          <a:bodyPr>
            <a:noAutofit/>
          </a:bodyPr>
          <a:lstStyle/>
          <a:p>
            <a:pPr algn="l">
              <a:lnSpc>
                <a:spcPct val="100000"/>
              </a:lnSpc>
              <a:defRPr b="0" i="0"/>
            </a:pPr>
            <a:r>
              <a:rPr lang="1106">
                <a:solidFill>
                  <a:schemeClr val="accent4">
                    <a:lumMod val="50000"/>
                  </a:schemeClr>
                </a:solidFill>
              </a:rPr>
              <a:t>Mae'r broses heneiddio'n parhau:  mae maint, ac felly cryfder, y cyhyrau'n lleihau: </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Mae dwysedd yr esgyrn yn gostwng ac felly bydd yr esgyrn yn mynd yn frau ac yn fwy tueddol o dorri. </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Mae'r croen yn parhau i golli ei elastigedd ac mae'n teneuo; o ganlyniad, mae'r crychau'n mynd yn amlycach.</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Gallent gael profiad o gyflyrau iechyd cronig, e.e. afiechyd cardiofasgwlar, osteoarthritis, anymataliaeth, dementia.</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Gall unigolion fynd i symud llai a llai a daw deheurwydd yn fwy anodd hefyd.</a:t>
            </a:r>
          </a:p>
        </p:txBody>
      </p:sp>
      <p:pic>
        <p:nvPicPr>
          <p:cNvPr id="11" name="Picture 8" descr="24 Recipes For Elderly Parents">
            <a:extLst>
              <a:ext uri="{FF2B5EF4-FFF2-40B4-BE49-F238E27FC236}">
                <a16:creationId xmlns:a16="http://schemas.microsoft.com/office/drawing/2014/main" id="{50847C8F-692C-4DA6-BAE2-703AAB63E73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2026" y="1976384"/>
            <a:ext cx="2486266" cy="165449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6 Great Exercises for People With Diabetes | Everyday Health">
            <a:extLst>
              <a:ext uri="{FF2B5EF4-FFF2-40B4-BE49-F238E27FC236}">
                <a16:creationId xmlns:a16="http://schemas.microsoft.com/office/drawing/2014/main" id="{FDC67E53-E136-44EE-9408-719179EABF4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2026" y="4304687"/>
            <a:ext cx="2510141" cy="1405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250444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160775" y="537125"/>
            <a:ext cx="10118690" cy="523220"/>
          </a:xfrm>
          <a:prstGeom prst="rect">
            <a:avLst/>
          </a:prstGeom>
        </p:spPr>
        <p:txBody>
          <a:bodyPr wrap="square">
            <a:spAutoFit/>
          </a:bodyPr>
          <a:lstStyle/>
          <a:p>
            <a:pPr>
              <a:defRPr b="0" i="0"/>
            </a:pPr>
            <a:r>
              <a:rPr lang="1106" sz="2800">
                <a:ln w="0"/>
                <a:solidFill>
                  <a:schemeClr val="bg2"/>
                </a:solidFill>
              </a:rPr>
              <a:t>Datblygiad deallusol mewn oedolaeth ddiweddarach (65+ oed)</a:t>
            </a:r>
          </a:p>
        </p:txBody>
      </p:sp>
      <p:pic>
        <p:nvPicPr>
          <p:cNvPr id="11" name="Picture 8" descr="24 Recipes For Elderly Parents">
            <a:extLst>
              <a:ext uri="{FF2B5EF4-FFF2-40B4-BE49-F238E27FC236}">
                <a16:creationId xmlns:a16="http://schemas.microsoft.com/office/drawing/2014/main" id="{50847C8F-692C-4DA6-BAE2-703AAB63E73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0780" y="1976384"/>
            <a:ext cx="2486266" cy="165449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6 Great Exercises for People With Diabetes | Everyday Health">
            <a:extLst>
              <a:ext uri="{FF2B5EF4-FFF2-40B4-BE49-F238E27FC236}">
                <a16:creationId xmlns:a16="http://schemas.microsoft.com/office/drawing/2014/main" id="{FDC67E53-E136-44EE-9408-719179EABF4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0780" y="4304687"/>
            <a:ext cx="2510141" cy="1405679"/>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8AAD98DA-8E88-43D7-85C8-C6857D63CEE8}"/>
              </a:ext>
            </a:extLst>
          </p:cNvPr>
          <p:cNvSpPr txBox="1"/>
          <p:nvPr/>
        </p:nvSpPr>
        <p:spPr>
          <a:xfrm>
            <a:off x="3443843" y="1472541"/>
            <a:ext cx="8383979" cy="4963885"/>
          </a:xfrm>
          <a:prstGeom prst="rect">
            <a:avLst/>
          </a:prstGeom>
        </p:spPr>
        <p:txBody>
          <a:bodyPr vert="horz" lIns="91440" tIns="45720" rIns="91440" bIns="45720" rtlCol="0" anchor="b">
            <a:normAutofit fontScale="92500" lnSpcReduction="20000"/>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nSpc>
                <a:spcPct val="110000"/>
              </a:lnSpc>
              <a:defRPr b="0" i="0"/>
            </a:pPr>
            <a:r>
              <a:rPr lang="1106">
                <a:solidFill>
                  <a:schemeClr val="accent4">
                    <a:lumMod val="50000"/>
                  </a:schemeClr>
                </a:solidFill>
              </a:rPr>
              <a:t>Daw'r cof yn llai effeithlon, sy'n ei gwneud hi'n fwy anodd storio a chofio gwybodaeth, ond mae'n bosibl y bydd sgiliau gwybyddol wedi'u cynnal.</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Mae cyflymder y meddwl yn arafu, sy'n lleihau'r gallu i wneud penderfyniadau.</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Mae llawer o unigolion hŷn yn awyddus i gadw eu meddyliau'n effro, datblygu eu gwybodaeth a dysgu pethau newydd. Yn aml, maent yn mwynhau gweithgareddau fel darllen, datrys problemau a chadw i fyny â'r newyddion. </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Mae amser hamdden ychwanegol yn galluogi oedolion hŷn i ddilyn diddordebau newydd, fel dysgu iaith newydd neu deithio. </a:t>
            </a:r>
            <a:br>
              <a:rPr lang="1106" sz="2000">
                <a:solidFill>
                  <a:schemeClr val="accent4">
                    <a:lumMod val="50000"/>
                  </a:schemeClr>
                </a:solidFill>
              </a:rPr>
            </a:br>
            <a:endParaRPr lang="en-GB" sz="2000">
              <a:solidFill>
                <a:schemeClr val="accent4">
                  <a:lumMod val="50000"/>
                </a:schemeClr>
              </a:solidFill>
            </a:endParaRPr>
          </a:p>
        </p:txBody>
      </p:sp>
    </p:spTree>
    <p:extLst>
      <p:ext uri="{BB962C8B-B14F-4D97-AF65-F5344CB8AC3E}">
        <p14:creationId xmlns:p14="http://schemas.microsoft.com/office/powerpoint/2010/main" val="317128542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1276140" y="193527"/>
            <a:ext cx="10329704" cy="954107"/>
          </a:xfrm>
          <a:prstGeom prst="rect">
            <a:avLst/>
          </a:prstGeom>
        </p:spPr>
        <p:txBody>
          <a:bodyPr wrap="square">
            <a:spAutoFit/>
          </a:bodyPr>
          <a:lstStyle/>
          <a:p>
            <a:pPr>
              <a:defRPr b="0" i="0"/>
            </a:pPr>
            <a:r>
              <a:rPr lang="1106" sz="2800">
                <a:ln w="0"/>
                <a:solidFill>
                  <a:schemeClr val="bg2"/>
                </a:solidFill>
              </a:rPr>
              <a:t>Datblygiad emosiynol mewn oedolaeth ddiweddarach </a:t>
            </a:r>
            <a:endParaRPr lang="en-GB" sz="2800">
              <a:ln w="0"/>
              <a:solidFill>
                <a:schemeClr val="bg2"/>
              </a:solidFill>
            </a:endParaRPr>
          </a:p>
          <a:p>
            <a:pPr algn="ctr">
              <a:defRPr b="0" i="0"/>
            </a:pPr>
            <a:r>
              <a:rPr lang="1106" sz="2800">
                <a:ln w="0"/>
                <a:solidFill>
                  <a:schemeClr val="bg2"/>
                </a:solidFill>
              </a:rPr>
              <a:t>(65+ oed)</a:t>
            </a:r>
          </a:p>
        </p:txBody>
      </p:sp>
      <p:pic>
        <p:nvPicPr>
          <p:cNvPr id="11" name="Picture 8" descr="24 Recipes For Elderly Parents">
            <a:extLst>
              <a:ext uri="{FF2B5EF4-FFF2-40B4-BE49-F238E27FC236}">
                <a16:creationId xmlns:a16="http://schemas.microsoft.com/office/drawing/2014/main" id="{50847C8F-692C-4DA6-BAE2-703AAB63E73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0780" y="1976384"/>
            <a:ext cx="2486266" cy="165449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6 Great Exercises for People With Diabetes | Everyday Health">
            <a:extLst>
              <a:ext uri="{FF2B5EF4-FFF2-40B4-BE49-F238E27FC236}">
                <a16:creationId xmlns:a16="http://schemas.microsoft.com/office/drawing/2014/main" id="{FDC67E53-E136-44EE-9408-719179EABF4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0780" y="4304687"/>
            <a:ext cx="2510141" cy="140567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F287E72A-E821-464A-BEFC-C12DB2DBC057}"/>
              </a:ext>
            </a:extLst>
          </p:cNvPr>
          <p:cNvSpPr>
            <a:spLocks noGrp="1"/>
          </p:cNvSpPr>
          <p:nvPr>
            <p:ph type="title"/>
          </p:nvPr>
        </p:nvSpPr>
        <p:spPr>
          <a:xfrm>
            <a:off x="3358472" y="1583071"/>
            <a:ext cx="8719647" cy="5254831"/>
          </a:xfrm>
        </p:spPr>
        <p:txBody>
          <a:bodyPr>
            <a:noAutofit/>
          </a:bodyPr>
          <a:lstStyle/>
          <a:p>
            <a:pPr algn="l">
              <a:lnSpc>
                <a:spcPct val="100000"/>
              </a:lnSpc>
              <a:defRPr b="0" i="0"/>
            </a:pPr>
            <a:r>
              <a:rPr lang="1106" sz="2000">
                <a:solidFill>
                  <a:schemeClr val="accent4">
                    <a:lumMod val="50000"/>
                  </a:schemeClr>
                </a:solidFill>
              </a:rPr>
              <a:t>Gallai unigolion mewn oedolaeth ddiweddarach fwynhau treulio amser gyda'u plant a'u hwyrion.</a:t>
            </a:r>
            <a:br>
              <a:rPr lang="1106" sz="2000">
                <a:solidFill>
                  <a:schemeClr val="accent4">
                    <a:lumMod val="50000"/>
                  </a:schemeClr>
                </a:solidFill>
              </a:rPr>
            </a:br>
            <a:br>
              <a:rPr lang="1106" sz="2000">
                <a:solidFill>
                  <a:schemeClr val="accent4">
                    <a:lumMod val="50000"/>
                  </a:schemeClr>
                </a:solidFill>
              </a:rPr>
            </a:br>
            <a:r>
              <a:rPr lang="1106" sz="2000">
                <a:solidFill>
                  <a:schemeClr val="accent4">
                    <a:lumMod val="50000"/>
                  </a:schemeClr>
                </a:solidFill>
              </a:rPr>
              <a:t>Hwyrach fod ganddynt amser i fyfyrio ar eu bywydau ac ymfalchïo yn eu cyflawniadau.</a:t>
            </a:r>
            <a:br>
              <a:rPr lang="1106" sz="2000">
                <a:solidFill>
                  <a:schemeClr val="accent4">
                    <a:lumMod val="50000"/>
                  </a:schemeClr>
                </a:solidFill>
              </a:rPr>
            </a:br>
            <a:br>
              <a:rPr lang="1106" sz="2000">
                <a:solidFill>
                  <a:schemeClr val="accent4">
                    <a:lumMod val="50000"/>
                  </a:schemeClr>
                </a:solidFill>
              </a:rPr>
            </a:br>
            <a:r>
              <a:rPr lang="1106" sz="2000">
                <a:solidFill>
                  <a:schemeClr val="accent4">
                    <a:lumMod val="50000"/>
                  </a:schemeClr>
                </a:solidFill>
              </a:rPr>
              <a:t>Mae mwy o amser i'w dreulio gyda phobl eraill (llai o ymrwymiadau gwaith a theulu), ac mae modd datblygu cyfeillgarwch a pherthnasoedd agosach. Gall hyn arwain at deimladau o hapusrwydd a bodlonrwydd. </a:t>
            </a:r>
            <a:br>
              <a:rPr lang="1106" sz="2000">
                <a:solidFill>
                  <a:schemeClr val="accent4">
                    <a:lumMod val="50000"/>
                  </a:schemeClr>
                </a:solidFill>
              </a:rPr>
            </a:br>
            <a:br>
              <a:rPr lang="1106" sz="2000">
                <a:solidFill>
                  <a:schemeClr val="accent4">
                    <a:lumMod val="50000"/>
                  </a:schemeClr>
                </a:solidFill>
              </a:rPr>
            </a:br>
            <a:r>
              <a:rPr lang="1106" sz="2000">
                <a:solidFill>
                  <a:schemeClr val="accent4">
                    <a:lumMod val="50000"/>
                  </a:schemeClr>
                </a:solidFill>
              </a:rPr>
              <a:t>Gall marwolaethau partneriaid bywyd a ffrindiau achosi trallod a bod yn anodd ymdopi â nhw; mae teimladau o alar, gorbryder ac ansicrwydd yn gyffredin.</a:t>
            </a:r>
            <a:br>
              <a:rPr lang="1106" sz="2000">
                <a:solidFill>
                  <a:schemeClr val="accent4">
                    <a:lumMod val="50000"/>
                  </a:schemeClr>
                </a:solidFill>
              </a:rPr>
            </a:br>
            <a:br>
              <a:rPr lang="1106" sz="2000">
                <a:solidFill>
                  <a:schemeClr val="accent4">
                    <a:lumMod val="50000"/>
                  </a:schemeClr>
                </a:solidFill>
              </a:rPr>
            </a:br>
            <a:r>
              <a:rPr lang="1106" sz="2000">
                <a:solidFill>
                  <a:schemeClr val="accent4">
                    <a:lumMod val="50000"/>
                  </a:schemeClr>
                </a:solidFill>
              </a:rPr>
              <a:t>Gall unigolion deimlo'n unig ac yn ynysig ac mae'n bosibl y bydd yn rhaid iddynt ddibynnu ar bobl eraill am gymorth.  Gallai rhai unigolion deimlo'u bod yn colli eu hannibyniaeth wrth iddynt ddibynnu ar gymorth pobl eraill (gwrthdroi rôl).</a:t>
            </a:r>
          </a:p>
        </p:txBody>
      </p:sp>
    </p:spTree>
    <p:extLst>
      <p:ext uri="{BB962C8B-B14F-4D97-AF65-F5344CB8AC3E}">
        <p14:creationId xmlns:p14="http://schemas.microsoft.com/office/powerpoint/2010/main" val="260134072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923960" y="200781"/>
            <a:ext cx="9596664" cy="945825"/>
          </a:xfrm>
          <a:prstGeom prst="rect">
            <a:avLst/>
          </a:prstGeom>
        </p:spPr>
        <p:txBody>
          <a:bodyPr wrap="square">
            <a:spAutoFit/>
          </a:bodyPr>
          <a:lstStyle/>
          <a:p>
            <a:pPr>
              <a:defRPr b="0" i="0"/>
            </a:pPr>
            <a:r>
              <a:rPr lang="1106" sz="2800">
                <a:ln w="0"/>
                <a:solidFill>
                  <a:schemeClr val="bg2"/>
                </a:solidFill>
              </a:rPr>
              <a:t>Datblygiad cymdeithasol mewn oedolaeth ddiweddarach</a:t>
            </a:r>
            <a:endParaRPr lang="en-GB" sz="2800">
              <a:ln w="0"/>
              <a:solidFill>
                <a:schemeClr val="bg2"/>
              </a:solidFill>
            </a:endParaRPr>
          </a:p>
          <a:p>
            <a:pPr algn="ctr">
              <a:defRPr b="0" i="0"/>
            </a:pPr>
            <a:r>
              <a:rPr lang="1106" sz="2800">
                <a:ln w="0"/>
                <a:solidFill>
                  <a:schemeClr val="bg2"/>
                </a:solidFill>
              </a:rPr>
              <a:t>(65+ oed)</a:t>
            </a:r>
          </a:p>
        </p:txBody>
      </p:sp>
      <p:pic>
        <p:nvPicPr>
          <p:cNvPr id="11" name="Picture 8" descr="24 Recipes For Elderly Parents">
            <a:extLst>
              <a:ext uri="{FF2B5EF4-FFF2-40B4-BE49-F238E27FC236}">
                <a16:creationId xmlns:a16="http://schemas.microsoft.com/office/drawing/2014/main" id="{50847C8F-692C-4DA6-BAE2-703AAB63E73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0780" y="2059510"/>
            <a:ext cx="2486266" cy="165449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6 Great Exercises for People With Diabetes | Everyday Health">
            <a:extLst>
              <a:ext uri="{FF2B5EF4-FFF2-40B4-BE49-F238E27FC236}">
                <a16:creationId xmlns:a16="http://schemas.microsoft.com/office/drawing/2014/main" id="{FDC67E53-E136-44EE-9408-719179EABF4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0780" y="4387813"/>
            <a:ext cx="2510141" cy="140567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6379F314-C0E9-44EB-BE19-C2C49DA81505}"/>
              </a:ext>
            </a:extLst>
          </p:cNvPr>
          <p:cNvSpPr>
            <a:spLocks noGrp="1"/>
          </p:cNvSpPr>
          <p:nvPr>
            <p:ph type="title"/>
          </p:nvPr>
        </p:nvSpPr>
        <p:spPr>
          <a:xfrm>
            <a:off x="3535853" y="1733801"/>
            <a:ext cx="8125715" cy="4450505"/>
          </a:xfrm>
        </p:spPr>
        <p:txBody>
          <a:bodyPr>
            <a:noAutofit/>
          </a:bodyPr>
          <a:lstStyle/>
          <a:p>
            <a:pPr algn="l">
              <a:lnSpc>
                <a:spcPct val="100000"/>
              </a:lnSpc>
              <a:defRPr b="0" i="0"/>
            </a:pPr>
            <a:r>
              <a:rPr lang="1106">
                <a:solidFill>
                  <a:schemeClr val="accent4">
                    <a:lumMod val="50000"/>
                  </a:schemeClr>
                </a:solidFill>
              </a:rPr>
              <a:t>Yn aml ar ddechrau'r cam oedolaeth ddiweddarach, mae unigolion yn weithgar iawn ac mae ganddynt fywyd cymdeithasol prysur gyda theulu a ffrindiau. </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Wrth i unigolion symud drwy'r cam hwn, mae cyflymder bywyd yn arafu; hwyrach y byddant yn parhau i fod yn gymdeithasol ond gallai eu math o fywyd cymdeithasol fod yn wahanol. </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Ond gallai unigolion golli cysylltiad â ffrindiau wrth iddynt symud llai a/neu ddatblygu cyflyrau iechyd cronig a gorfod treulio mwy o amser yn y cartref ac yn llai abl i gymryd rhan mewn gweithgareddau.</a:t>
            </a:r>
          </a:p>
        </p:txBody>
      </p:sp>
    </p:spTree>
    <p:extLst>
      <p:ext uri="{BB962C8B-B14F-4D97-AF65-F5344CB8AC3E}">
        <p14:creationId xmlns:p14="http://schemas.microsoft.com/office/powerpoint/2010/main" val="391910860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811365" y="202536"/>
            <a:ext cx="10118690" cy="954107"/>
          </a:xfrm>
          <a:prstGeom prst="rect">
            <a:avLst/>
          </a:prstGeom>
        </p:spPr>
        <p:txBody>
          <a:bodyPr wrap="square">
            <a:spAutoFit/>
          </a:bodyPr>
          <a:lstStyle/>
          <a:p>
            <a:pPr algn="ctr">
              <a:defRPr b="0" i="0"/>
            </a:pPr>
            <a:r>
              <a:rPr lang="1106" sz="2800">
                <a:ln w="0"/>
                <a:solidFill>
                  <a:schemeClr val="bg2"/>
                </a:solidFill>
              </a:rPr>
              <a:t>Ffactorau cymdeithasegol sy’n effeithio ar </a:t>
            </a:r>
            <a:endParaRPr lang="en-GB" sz="2800">
              <a:ln w="0"/>
              <a:solidFill>
                <a:schemeClr val="bg2"/>
              </a:solidFill>
            </a:endParaRPr>
          </a:p>
          <a:p>
            <a:pPr algn="ctr">
              <a:defRPr b="0" i="0"/>
            </a:pPr>
            <a:r>
              <a:rPr lang="1106" sz="2800">
                <a:ln w="0"/>
                <a:solidFill>
                  <a:schemeClr val="bg2"/>
                </a:solidFill>
              </a:rPr>
              <a:t>ymddygiad oedolion</a:t>
            </a:r>
          </a:p>
        </p:txBody>
      </p:sp>
      <p:sp>
        <p:nvSpPr>
          <p:cNvPr id="9" name="Content Placeholder 2">
            <a:extLst>
              <a:ext uri="{FF2B5EF4-FFF2-40B4-BE49-F238E27FC236}">
                <a16:creationId xmlns:a16="http://schemas.microsoft.com/office/drawing/2014/main" id="{290C65B6-4642-427E-8428-A676E3845961}"/>
              </a:ext>
            </a:extLst>
          </p:cNvPr>
          <p:cNvSpPr>
            <a:spLocks noGrp="1"/>
          </p:cNvSpPr>
          <p:nvPr>
            <p:ph idx="1"/>
          </p:nvPr>
        </p:nvSpPr>
        <p:spPr>
          <a:xfrm>
            <a:off x="938212" y="1614111"/>
            <a:ext cx="10515600" cy="4629533"/>
          </a:xfrm>
        </p:spPr>
        <p:txBody>
          <a:bodyPr>
            <a:normAutofit/>
          </a:bodyPr>
          <a:lstStyle/>
          <a:p>
            <a:pPr marL="0" indent="0" algn="ctr">
              <a:buNone/>
              <a:defRPr b="0" i="0"/>
            </a:pPr>
            <a:r>
              <a:rPr lang="1106" sz="2400"/>
              <a:t>Sut gallai pob un o'r canlynol effeithio ar ymddygiad unigolyn?</a:t>
            </a:r>
          </a:p>
        </p:txBody>
      </p:sp>
      <p:sp>
        <p:nvSpPr>
          <p:cNvPr id="10" name="Text Box 2">
            <a:extLst>
              <a:ext uri="{FF2B5EF4-FFF2-40B4-BE49-F238E27FC236}">
                <a16:creationId xmlns:a16="http://schemas.microsoft.com/office/drawing/2014/main" id="{4E8D4CCE-A109-4F32-9822-EC2386F75F34}"/>
              </a:ext>
            </a:extLst>
          </p:cNvPr>
          <p:cNvSpPr txBox="1">
            <a:spLocks noChangeArrowheads="1"/>
          </p:cNvSpPr>
          <p:nvPr/>
        </p:nvSpPr>
        <p:spPr bwMode="auto">
          <a:xfrm>
            <a:off x="2498725" y="5400954"/>
            <a:ext cx="1154476" cy="428625"/>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sz="1800" b="0" i="0" u="none" strike="noStrike" cap="none" normalizeH="0" baseline="0">
                <a:ln>
                  <a:noFill/>
                </a:ln>
                <a:solidFill>
                  <a:schemeClr val="tx1"/>
                </a:solidFill>
                <a:effectLst/>
                <a:ea typeface="Calibri" panose="020F0502020204030204" pitchFamily="34" charset="0"/>
                <a:cs typeface="Times New Roman" panose="02020603050405020304" pitchFamily="18" charset="0"/>
              </a:rPr>
              <a:t>Teulu</a:t>
            </a:r>
            <a:endParaRPr kumimoji="0" lang="en-US" altLang="en-US" sz="11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endParaRPr>
          </a:p>
        </p:txBody>
      </p:sp>
      <p:sp>
        <p:nvSpPr>
          <p:cNvPr id="13" name="Text Box 4">
            <a:extLst>
              <a:ext uri="{FF2B5EF4-FFF2-40B4-BE49-F238E27FC236}">
                <a16:creationId xmlns:a16="http://schemas.microsoft.com/office/drawing/2014/main" id="{58293472-50C0-4C51-AD45-160331233353}"/>
              </a:ext>
            </a:extLst>
          </p:cNvPr>
          <p:cNvSpPr txBox="1">
            <a:spLocks noChangeArrowheads="1"/>
          </p:cNvSpPr>
          <p:nvPr/>
        </p:nvSpPr>
        <p:spPr bwMode="auto">
          <a:xfrm>
            <a:off x="4434880" y="5635585"/>
            <a:ext cx="1513744" cy="428625"/>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sz="1800" b="0" i="0" u="none" strike="noStrike" cap="none" normalizeH="0" baseline="0">
                <a:ln>
                  <a:noFill/>
                </a:ln>
                <a:solidFill>
                  <a:schemeClr val="tx1"/>
                </a:solidFill>
                <a:effectLst/>
                <a:ea typeface="Calibri" panose="020F0502020204030204" pitchFamily="34" charset="0"/>
                <a:cs typeface="Times New Roman" panose="02020603050405020304" pitchFamily="18" charset="0"/>
              </a:rPr>
              <a:t>Ffordd o fyw</a:t>
            </a:r>
            <a:endParaRPr kumimoji="0" lang="en-US" altLang="en-US" sz="11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endParaRPr>
          </a:p>
        </p:txBody>
      </p:sp>
      <p:sp>
        <p:nvSpPr>
          <p:cNvPr id="14" name="Text Box 5">
            <a:extLst>
              <a:ext uri="{FF2B5EF4-FFF2-40B4-BE49-F238E27FC236}">
                <a16:creationId xmlns:a16="http://schemas.microsoft.com/office/drawing/2014/main" id="{946960A6-9EAC-4CDA-9544-AE4534D290C3}"/>
              </a:ext>
            </a:extLst>
          </p:cNvPr>
          <p:cNvSpPr txBox="1">
            <a:spLocks noChangeArrowheads="1"/>
          </p:cNvSpPr>
          <p:nvPr/>
        </p:nvSpPr>
        <p:spPr bwMode="auto">
          <a:xfrm>
            <a:off x="6633800" y="5406708"/>
            <a:ext cx="1354640" cy="676577"/>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sz="1800" b="0" i="0" u="none" strike="noStrike" cap="none" normalizeH="0" baseline="0">
                <a:ln>
                  <a:noFill/>
                </a:ln>
                <a:solidFill>
                  <a:schemeClr val="tx1"/>
                </a:solidFill>
                <a:effectLst/>
                <a:ea typeface="Calibri" panose="020F0502020204030204" pitchFamily="34" charset="0"/>
                <a:cs typeface="Times New Roman" panose="02020603050405020304" pitchFamily="18" charset="0"/>
              </a:rPr>
              <a:t>Ffactorau diwylliannol</a:t>
            </a:r>
            <a:endParaRPr kumimoji="0" lang="en-US" altLang="en-US" sz="11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endParaRPr>
          </a:p>
        </p:txBody>
      </p:sp>
      <p:sp>
        <p:nvSpPr>
          <p:cNvPr id="15" name="Text Box 3">
            <a:extLst>
              <a:ext uri="{FF2B5EF4-FFF2-40B4-BE49-F238E27FC236}">
                <a16:creationId xmlns:a16="http://schemas.microsoft.com/office/drawing/2014/main" id="{A3AEC2D9-9E77-4F4E-A5AA-6D7860777C62}"/>
              </a:ext>
            </a:extLst>
          </p:cNvPr>
          <p:cNvSpPr txBox="1">
            <a:spLocks noChangeArrowheads="1"/>
          </p:cNvSpPr>
          <p:nvPr/>
        </p:nvSpPr>
        <p:spPr bwMode="auto">
          <a:xfrm>
            <a:off x="9766998" y="3917125"/>
            <a:ext cx="1163057" cy="428625"/>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sz="1800" b="0" i="0" u="none" strike="noStrike" cap="none" normalizeH="0" baseline="0">
                <a:ln>
                  <a:noFill/>
                </a:ln>
                <a:solidFill>
                  <a:schemeClr val="tx1"/>
                </a:solidFill>
                <a:effectLst/>
                <a:ea typeface="Calibri" panose="020F0502020204030204" pitchFamily="34" charset="0"/>
                <a:cs typeface="Times New Roman" panose="02020603050405020304" pitchFamily="18" charset="0"/>
              </a:rPr>
              <a:t>Ffrindiau</a:t>
            </a:r>
            <a:endParaRPr kumimoji="0" lang="en-US" altLang="en-US" sz="11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endParaRPr>
          </a:p>
        </p:txBody>
      </p:sp>
      <p:sp>
        <p:nvSpPr>
          <p:cNvPr id="16" name="Text Box 1">
            <a:extLst>
              <a:ext uri="{FF2B5EF4-FFF2-40B4-BE49-F238E27FC236}">
                <a16:creationId xmlns:a16="http://schemas.microsoft.com/office/drawing/2014/main" id="{3218F4C0-2AA9-4160-951E-8B8B24B2F4ED}"/>
              </a:ext>
            </a:extLst>
          </p:cNvPr>
          <p:cNvSpPr txBox="1">
            <a:spLocks noChangeArrowheads="1"/>
          </p:cNvSpPr>
          <p:nvPr/>
        </p:nvSpPr>
        <p:spPr bwMode="auto">
          <a:xfrm>
            <a:off x="2005302" y="4036839"/>
            <a:ext cx="1876425" cy="683539"/>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sz="1800" b="0" i="0" u="none" strike="noStrike" cap="none" normalizeH="0" baseline="0">
                <a:ln>
                  <a:noFill/>
                </a:ln>
                <a:solidFill>
                  <a:schemeClr val="tx1"/>
                </a:solidFill>
                <a:effectLst/>
                <a:ea typeface="Calibri" panose="020F0502020204030204" pitchFamily="34" charset="0"/>
                <a:cs typeface="Times New Roman" panose="02020603050405020304" pitchFamily="18" charset="0"/>
              </a:rPr>
              <a:t>Economeg gymdeithasol</a:t>
            </a:r>
            <a:endParaRPr kumimoji="0" lang="en-US" altLang="en-US" sz="11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endParaRPr>
          </a:p>
        </p:txBody>
      </p:sp>
      <p:sp>
        <p:nvSpPr>
          <p:cNvPr id="17" name="Text Box 7">
            <a:extLst>
              <a:ext uri="{FF2B5EF4-FFF2-40B4-BE49-F238E27FC236}">
                <a16:creationId xmlns:a16="http://schemas.microsoft.com/office/drawing/2014/main" id="{AB0B6F7B-9E94-451D-83ED-1C42F74C6F4B}"/>
              </a:ext>
            </a:extLst>
          </p:cNvPr>
          <p:cNvSpPr txBox="1">
            <a:spLocks noChangeArrowheads="1"/>
          </p:cNvSpPr>
          <p:nvPr/>
        </p:nvSpPr>
        <p:spPr bwMode="auto">
          <a:xfrm>
            <a:off x="8496300" y="2713326"/>
            <a:ext cx="1830545" cy="428625"/>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sz="1800" b="0" i="0" u="none" strike="noStrike" cap="none" normalizeH="0" baseline="0">
                <a:ln>
                  <a:noFill/>
                </a:ln>
                <a:solidFill>
                  <a:schemeClr val="tx1"/>
                </a:solidFill>
                <a:effectLst/>
                <a:ea typeface="Calibri" panose="020F0502020204030204" pitchFamily="34" charset="0"/>
                <a:cs typeface="Times New Roman" panose="02020603050405020304" pitchFamily="18" charset="0"/>
              </a:rPr>
              <a:t>Gwahaniaethu</a:t>
            </a:r>
            <a:endParaRPr kumimoji="0" lang="en-US" altLang="en-US" sz="11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endParaRPr>
          </a:p>
        </p:txBody>
      </p:sp>
      <p:sp>
        <p:nvSpPr>
          <p:cNvPr id="18" name="Text Box 9">
            <a:extLst>
              <a:ext uri="{FF2B5EF4-FFF2-40B4-BE49-F238E27FC236}">
                <a16:creationId xmlns:a16="http://schemas.microsoft.com/office/drawing/2014/main" id="{B6A5F0CF-00EC-4877-9FC7-32C64EEE008D}"/>
              </a:ext>
            </a:extLst>
          </p:cNvPr>
          <p:cNvSpPr txBox="1">
            <a:spLocks noChangeArrowheads="1"/>
          </p:cNvSpPr>
          <p:nvPr/>
        </p:nvSpPr>
        <p:spPr bwMode="auto">
          <a:xfrm>
            <a:off x="4300536" y="2619520"/>
            <a:ext cx="3590925" cy="676577"/>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b="0" i="0" u="none" strike="noStrike" cap="none" normalizeH="0" baseline="0">
                <a:ln>
                  <a:noFill/>
                </a:ln>
                <a:solidFill>
                  <a:schemeClr val="tx1"/>
                </a:solidFill>
                <a:effectLst/>
                <a:ea typeface="Calibri" panose="020F0502020204030204" pitchFamily="34" charset="0"/>
                <a:cs typeface="Times New Roman" panose="02020603050405020304" pitchFamily="18" charset="0"/>
              </a:rPr>
              <a:t>Dylanwadu ar gymdeithas a'r cyfryngau</a:t>
            </a:r>
            <a:endParaRPr kumimoji="0" lang="en-US" altLang="en-US"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endParaRPr>
          </a:p>
        </p:txBody>
      </p:sp>
      <p:sp>
        <p:nvSpPr>
          <p:cNvPr id="19" name="Text Box 8">
            <a:extLst>
              <a:ext uri="{FF2B5EF4-FFF2-40B4-BE49-F238E27FC236}">
                <a16:creationId xmlns:a16="http://schemas.microsoft.com/office/drawing/2014/main" id="{70A64C88-B8CF-4DD3-B502-92073566F8F2}"/>
              </a:ext>
            </a:extLst>
          </p:cNvPr>
          <p:cNvSpPr txBox="1">
            <a:spLocks noChangeArrowheads="1"/>
          </p:cNvSpPr>
          <p:nvPr/>
        </p:nvSpPr>
        <p:spPr bwMode="auto">
          <a:xfrm>
            <a:off x="1590063" y="2927638"/>
            <a:ext cx="1485900" cy="428625"/>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sz="1800" b="0" i="0" u="none" strike="noStrike" cap="none" normalizeH="0" baseline="0">
                <a:ln>
                  <a:noFill/>
                </a:ln>
                <a:solidFill>
                  <a:schemeClr val="tx1"/>
                </a:solidFill>
                <a:effectLst/>
                <a:ea typeface="Calibri" panose="020F0502020204030204" pitchFamily="34" charset="0"/>
                <a:cs typeface="Times New Roman" panose="02020603050405020304" pitchFamily="18" charset="0"/>
              </a:rPr>
              <a:t>Modelau rôl</a:t>
            </a:r>
            <a:endParaRPr kumimoji="0" lang="en-US" altLang="en-US" sz="1100" b="0" i="0" u="none" strike="noStrike" cap="none" normalizeH="0" baseline="0">
              <a:ln>
                <a:noFill/>
              </a:ln>
              <a:solidFill>
                <a:schemeClr val="tx1"/>
              </a:solidFill>
              <a:effectLst/>
            </a:endParaRPr>
          </a:p>
        </p:txBody>
      </p:sp>
      <p:sp>
        <p:nvSpPr>
          <p:cNvPr id="20" name="Text Box 6">
            <a:extLst>
              <a:ext uri="{FF2B5EF4-FFF2-40B4-BE49-F238E27FC236}">
                <a16:creationId xmlns:a16="http://schemas.microsoft.com/office/drawing/2014/main" id="{B8A41C2A-2E8F-4C3D-B907-DD61BE0982BD}"/>
              </a:ext>
            </a:extLst>
          </p:cNvPr>
          <p:cNvSpPr txBox="1">
            <a:spLocks noChangeArrowheads="1"/>
          </p:cNvSpPr>
          <p:nvPr/>
        </p:nvSpPr>
        <p:spPr bwMode="auto">
          <a:xfrm>
            <a:off x="5032717" y="3777074"/>
            <a:ext cx="2858743" cy="938714"/>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sz="2800" b="0" i="0" u="none" strike="noStrike" cap="none" normalizeH="0" baseline="0">
                <a:ln>
                  <a:noFill/>
                </a:ln>
                <a:solidFill>
                  <a:srgbClr val="FF0000"/>
                </a:solidFill>
                <a:effectLst/>
                <a:ea typeface="Calibri" panose="020F0502020204030204" pitchFamily="34" charset="0"/>
                <a:cs typeface="Times New Roman" panose="02020603050405020304" pitchFamily="18" charset="0"/>
              </a:rPr>
              <a:t>Ffactorau cymdeithasegol   </a:t>
            </a:r>
            <a:endParaRPr kumimoji="0" lang="en-US" altLang="en-US" sz="28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sz="2800" b="0" i="0" u="none" strike="noStrike" cap="none" normalizeH="0" baseline="0">
                <a:ln>
                  <a:noFill/>
                </a:ln>
                <a:solidFill>
                  <a:srgbClr val="FF0000"/>
                </a:solidFill>
                <a:effectLst/>
                <a:ea typeface="Calibri" panose="020F0502020204030204" pitchFamily="34" charset="0"/>
                <a:cs typeface="Times New Roman" panose="02020603050405020304" pitchFamily="18" charset="0"/>
              </a:rPr>
              <a:t> </a:t>
            </a:r>
            <a:endParaRPr kumimoji="0" lang="en-US" altLang="en-US" sz="28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endParaRPr>
          </a:p>
        </p:txBody>
      </p:sp>
      <p:sp>
        <p:nvSpPr>
          <p:cNvPr id="21" name="TextBox 20">
            <a:extLst>
              <a:ext uri="{FF2B5EF4-FFF2-40B4-BE49-F238E27FC236}">
                <a16:creationId xmlns:a16="http://schemas.microsoft.com/office/drawing/2014/main" id="{397338E9-D1A4-4D00-B86B-BBAA226B3DCD}"/>
              </a:ext>
            </a:extLst>
          </p:cNvPr>
          <p:cNvSpPr txBox="1"/>
          <p:nvPr/>
        </p:nvSpPr>
        <p:spPr>
          <a:xfrm>
            <a:off x="8516655" y="5010994"/>
            <a:ext cx="1789833" cy="915314"/>
          </a:xfrm>
          <a:prstGeom prst="rect">
            <a:avLst/>
          </a:prstGeom>
          <a:noFill/>
          <a:ln>
            <a:solidFill>
              <a:schemeClr val="tx1"/>
            </a:solidFill>
          </a:ln>
        </p:spPr>
        <p:txBody>
          <a:bodyPr wrap="square" rtlCol="0">
            <a:spAutoFit/>
          </a:bodyPr>
          <a:lstStyle/>
          <a:p>
            <a:pPr algn="ctr">
              <a:defRPr b="0" i="0"/>
            </a:pPr>
            <a:r>
              <a:rPr lang="1106"/>
              <a:t>Ffactorau Amgylcheddol</a:t>
            </a:r>
          </a:p>
          <a:p>
            <a:pPr algn="ctr">
              <a:defRPr b="0" i="0"/>
            </a:pPr>
            <a:endParaRPr lang="1106"/>
          </a:p>
        </p:txBody>
      </p:sp>
    </p:spTree>
    <p:extLst>
      <p:ext uri="{BB962C8B-B14F-4D97-AF65-F5344CB8AC3E}">
        <p14:creationId xmlns:p14="http://schemas.microsoft.com/office/powerpoint/2010/main" val="253731183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8596695" cy="518678"/>
          </a:xfrm>
          <a:prstGeom prst="rect">
            <a:avLst/>
          </a:prstGeom>
        </p:spPr>
        <p:txBody>
          <a:bodyPr wrap="square">
            <a:spAutoFit/>
          </a:bodyPr>
          <a:lstStyle/>
          <a:p>
            <a:pPr>
              <a:defRPr b="0" i="0"/>
            </a:pPr>
            <a:r>
              <a:rPr lang="1106" sz="2800">
                <a:ln w="0"/>
                <a:solidFill>
                  <a:schemeClr val="bg2"/>
                </a:solidFill>
              </a:rPr>
              <a:t>Teulu</a:t>
            </a:r>
          </a:p>
        </p:txBody>
      </p:sp>
      <p:pic>
        <p:nvPicPr>
          <p:cNvPr id="10" name="Picture 2" descr="diverse family - EdLANTA">
            <a:extLst>
              <a:ext uri="{FF2B5EF4-FFF2-40B4-BE49-F238E27FC236}">
                <a16:creationId xmlns:a16="http://schemas.microsoft.com/office/drawing/2014/main" id="{411B32E3-635A-4D0D-B857-958C7719269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22026" y="2023066"/>
            <a:ext cx="3800592" cy="281186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2B28738D-9B28-47ED-A1AD-6B6271A205E5}"/>
              </a:ext>
            </a:extLst>
          </p:cNvPr>
          <p:cNvSpPr txBox="1"/>
          <p:nvPr/>
        </p:nvSpPr>
        <p:spPr>
          <a:xfrm>
            <a:off x="4455004" y="1235848"/>
            <a:ext cx="7663308" cy="5632311"/>
          </a:xfrm>
          <a:prstGeom prst="rect">
            <a:avLst/>
          </a:prstGeom>
          <a:noFill/>
        </p:spPr>
        <p:txBody>
          <a:bodyPr wrap="square" rtlCol="0">
            <a:spAutoFit/>
          </a:bodyPr>
          <a:lstStyle/>
          <a:p>
            <a:pPr>
              <a:defRPr b="0" i="0"/>
            </a:pPr>
            <a:r>
              <a:rPr lang="1106" sz="2000" i="0">
                <a:solidFill>
                  <a:schemeClr val="accent4">
                    <a:lumMod val="50000"/>
                  </a:schemeClr>
                </a:solidFill>
                <a:effectLst/>
                <a:latin typeface="+mj-lt"/>
              </a:rPr>
              <a:t>Mae perthnasoedd teuluol yn darparu adnoddau a all helpu unigolyn i ymdopi â straen, cymryd rhan mewn ymddygiadau iachach, a gwella hunan-barch, gan arwain at lesiant uwch.</a:t>
            </a:r>
          </a:p>
          <a:p>
            <a:endParaRPr lang="en-GB" sz="2000" i="0">
              <a:solidFill>
                <a:schemeClr val="accent4">
                  <a:lumMod val="50000"/>
                </a:schemeClr>
              </a:solidFill>
              <a:effectLst/>
              <a:latin typeface="+mj-lt"/>
            </a:endParaRPr>
          </a:p>
          <a:p>
            <a:pPr>
              <a:defRPr b="0" i="0"/>
            </a:pPr>
            <a:r>
              <a:rPr lang="1106" sz="2000" i="0">
                <a:solidFill>
                  <a:schemeClr val="accent4">
                    <a:lumMod val="50000"/>
                  </a:schemeClr>
                </a:solidFill>
                <a:effectLst/>
                <a:latin typeface="+mj-lt"/>
              </a:rPr>
              <a:t>Mae perthnasoedd teuluol yn effeithio ar agweddau, credoau, cyfleoedd, arferion a nodweddion personoliaeth.</a:t>
            </a:r>
          </a:p>
          <a:p>
            <a:endParaRPr lang="en-GB" sz="2000">
              <a:solidFill>
                <a:schemeClr val="accent4">
                  <a:lumMod val="50000"/>
                </a:schemeClr>
              </a:solidFill>
              <a:latin typeface="+mj-lt"/>
            </a:endParaRPr>
          </a:p>
          <a:p>
            <a:pPr>
              <a:defRPr b="0" i="0"/>
            </a:pPr>
            <a:r>
              <a:rPr lang="1106" sz="2000">
                <a:solidFill>
                  <a:schemeClr val="accent4">
                    <a:lumMod val="50000"/>
                  </a:schemeClr>
                </a:solidFill>
                <a:latin typeface="+mj-lt"/>
              </a:rPr>
              <a:t>Mae'r teulu'n chwarae rôl hollbwysig wrth benderfynu ar beth sy'n dod o unigolyn a beth mae ef neu hi'n ei gyflawni.</a:t>
            </a:r>
            <a:endParaRPr lang="en-GB" sz="2000">
              <a:solidFill>
                <a:schemeClr val="accent4">
                  <a:lumMod val="50000"/>
                </a:schemeClr>
              </a:solidFill>
              <a:latin typeface="+mj-lt"/>
            </a:endParaRPr>
          </a:p>
          <a:p>
            <a:endParaRPr lang="en-GB" sz="2000">
              <a:solidFill>
                <a:schemeClr val="accent4">
                  <a:lumMod val="50000"/>
                </a:schemeClr>
              </a:solidFill>
              <a:latin typeface="arial" panose="020B0604020202020204" pitchFamily="34" charset="0"/>
            </a:endParaRPr>
          </a:p>
          <a:p>
            <a:pPr>
              <a:defRPr b="0" i="0"/>
            </a:pPr>
            <a:r>
              <a:rPr lang="1106" sz="2000">
                <a:solidFill>
                  <a:schemeClr val="accent4">
                    <a:lumMod val="50000"/>
                  </a:schemeClr>
                </a:solidFill>
                <a:latin typeface="+mj-lt"/>
              </a:rPr>
              <a:t>Gall perthnasoedd teulu negyddol achosi straen, effeithio ar iechyd meddwl a hyd yn oed achosi symptomau corfforol.</a:t>
            </a:r>
          </a:p>
          <a:p>
            <a:endParaRPr lang="en-GB" sz="2000">
              <a:solidFill>
                <a:schemeClr val="accent4">
                  <a:lumMod val="50000"/>
                </a:schemeClr>
              </a:solidFill>
              <a:latin typeface="+mj-lt"/>
            </a:endParaRPr>
          </a:p>
          <a:p>
            <a:pPr>
              <a:defRPr b="0" i="0"/>
            </a:pPr>
            <a:r>
              <a:rPr lang="1106" sz="2000">
                <a:solidFill>
                  <a:schemeClr val="accent4">
                    <a:lumMod val="50000"/>
                  </a:schemeClr>
                </a:solidFill>
                <a:latin typeface="+mj-lt"/>
              </a:rPr>
              <a:t>Gall teuluoedd anghefnogol dynnu oddi wrth iechyd meddwl rhywun a/neu achosi i salwch meddwl waethygu.</a:t>
            </a:r>
          </a:p>
          <a:p>
            <a:endParaRPr lang="en-GB" sz="2000">
              <a:solidFill>
                <a:schemeClr val="accent4">
                  <a:lumMod val="50000"/>
                </a:schemeClr>
              </a:solidFill>
              <a:latin typeface="+mj-lt"/>
            </a:endParaRPr>
          </a:p>
          <a:p>
            <a:pPr>
              <a:defRPr b="0" i="0"/>
            </a:pPr>
            <a:r>
              <a:rPr lang="1106" sz="2000">
                <a:solidFill>
                  <a:schemeClr val="accent4">
                    <a:lumMod val="50000"/>
                  </a:schemeClr>
                </a:solidFill>
                <a:latin typeface="+mj-lt"/>
              </a:rPr>
              <a:t>Bydd unrhyw ddigwyddiad sy'n effeithio ar strwythur y teulu, fel gwahanu neu ysgaru, yn effeithio ar yr unigolion yn y teulu hwnnw.</a:t>
            </a:r>
            <a:endParaRPr lang="en-GB" sz="2000">
              <a:solidFill>
                <a:schemeClr val="accent4">
                  <a:lumMod val="50000"/>
                </a:schemeClr>
              </a:solidFill>
              <a:latin typeface="arial" panose="020B0604020202020204" pitchFamily="34" charset="0"/>
            </a:endParaRPr>
          </a:p>
        </p:txBody>
      </p:sp>
    </p:spTree>
    <p:extLst>
      <p:ext uri="{BB962C8B-B14F-4D97-AF65-F5344CB8AC3E}">
        <p14:creationId xmlns:p14="http://schemas.microsoft.com/office/powerpoint/2010/main" val="265751316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72505" cy="518678"/>
          </a:xfrm>
          <a:prstGeom prst="rect">
            <a:avLst/>
          </a:prstGeom>
        </p:spPr>
        <p:txBody>
          <a:bodyPr wrap="square">
            <a:spAutoFit/>
          </a:bodyPr>
          <a:lstStyle/>
          <a:p>
            <a:pPr>
              <a:defRPr b="0" i="0"/>
            </a:pPr>
            <a:r>
              <a:rPr lang="1106" sz="2800">
                <a:ln w="0"/>
                <a:solidFill>
                  <a:schemeClr val="bg2"/>
                </a:solidFill>
              </a:rPr>
              <a:t>Ffordd o fyw</a:t>
            </a:r>
          </a:p>
        </p:txBody>
      </p:sp>
      <p:sp>
        <p:nvSpPr>
          <p:cNvPr id="7" name="Content Placeholder 2">
            <a:extLst>
              <a:ext uri="{FF2B5EF4-FFF2-40B4-BE49-F238E27FC236}">
                <a16:creationId xmlns:a16="http://schemas.microsoft.com/office/drawing/2014/main" id="{C75259B7-F1FE-4241-A233-AE2F189869E6}"/>
              </a:ext>
            </a:extLst>
          </p:cNvPr>
          <p:cNvSpPr>
            <a:spLocks noGrp="1"/>
          </p:cNvSpPr>
          <p:nvPr>
            <p:ph idx="1"/>
          </p:nvPr>
        </p:nvSpPr>
        <p:spPr>
          <a:xfrm>
            <a:off x="2642716" y="1291400"/>
            <a:ext cx="9377389" cy="5477636"/>
          </a:xfrm>
        </p:spPr>
        <p:txBody>
          <a:bodyPr>
            <a:noAutofit/>
          </a:bodyPr>
          <a:lstStyle/>
          <a:p>
            <a:pPr marL="0" indent="0">
              <a:spcAft>
                <a:spcPts val="0"/>
              </a:spcAft>
              <a:buNone/>
              <a:defRPr b="0" i="0"/>
            </a:pPr>
            <a:r>
              <a:rPr lang="1106" b="1" i="0">
                <a:solidFill>
                  <a:schemeClr val="accent4">
                    <a:lumMod val="50000"/>
                  </a:schemeClr>
                </a:solidFill>
                <a:effectLst/>
              </a:rPr>
              <a:t>Deiet</a:t>
            </a:r>
          </a:p>
          <a:p>
            <a:pPr marL="0" indent="0">
              <a:spcBef>
                <a:spcPts val="600"/>
              </a:spcBef>
              <a:buNone/>
              <a:defRPr b="0" i="0"/>
            </a:pPr>
            <a:r>
              <a:rPr lang="1106" b="0" i="0">
                <a:solidFill>
                  <a:schemeClr val="accent4">
                    <a:lumMod val="50000"/>
                  </a:schemeClr>
                </a:solidFill>
                <a:effectLst/>
              </a:rPr>
              <a:t>Mae amrywiadau yn lefelau siwgr y gwaed yn gysylltiedig â newidiadau mewn hwyl ac egni, a'r hyn rydym yn ei fwyta sy'n effeithio fwyaf ar hyn.</a:t>
            </a:r>
          </a:p>
          <a:p>
            <a:pPr marL="0" indent="0">
              <a:spcBef>
                <a:spcPts val="600"/>
              </a:spcBef>
              <a:buNone/>
              <a:defRPr b="0" i="0"/>
            </a:pPr>
            <a:r>
              <a:rPr lang="1106">
                <a:solidFill>
                  <a:schemeClr val="accent4">
                    <a:lumMod val="50000"/>
                  </a:schemeClr>
                </a:solidFill>
              </a:rPr>
              <a:t>Mae bwyta bwyd mewn carbohydradau coeth yn achosi i lefelau siwgr godi a gostwng yn gyflym a all achosi byr-dymer a hwyliau isel.</a:t>
            </a:r>
            <a:endParaRPr lang="en-GB" b="0" i="0">
              <a:solidFill>
                <a:schemeClr val="accent4">
                  <a:lumMod val="50000"/>
                </a:schemeClr>
              </a:solidFill>
              <a:effectLst/>
            </a:endParaRPr>
          </a:p>
          <a:p>
            <a:pPr marL="0" indent="0">
              <a:spcBef>
                <a:spcPts val="600"/>
              </a:spcBef>
              <a:buNone/>
              <a:defRPr b="0" i="0"/>
            </a:pPr>
            <a:r>
              <a:rPr lang="1106" b="0" i="0">
                <a:solidFill>
                  <a:schemeClr val="accent4">
                    <a:lumMod val="50000"/>
                  </a:schemeClr>
                </a:solidFill>
                <a:effectLst/>
              </a:rPr>
              <a:t>Mae cemegau'r ymennydd (niwrodrawsyryddion fel serotonin a dopamin) yn dylanwadu ar y ffordd rydym yn meddwl, yn teimlo ac yn ymddwyn.  Gall yr hyn rydym yn ei fwyta effeithio ar y rhain hefyd.</a:t>
            </a:r>
          </a:p>
          <a:p>
            <a:pPr marL="0" indent="0">
              <a:spcBef>
                <a:spcPts val="600"/>
              </a:spcBef>
              <a:buNone/>
              <a:defRPr b="0" i="0"/>
            </a:pPr>
            <a:r>
              <a:rPr lang="1106" b="0" i="0">
                <a:solidFill>
                  <a:schemeClr val="accent4">
                    <a:lumMod val="50000"/>
                  </a:schemeClr>
                </a:solidFill>
                <a:effectLst/>
              </a:rPr>
              <a:t>Gall lefelau isel o fitaminau, mwynau ac asidau brasterog hanfodol effeithio ar iechyd meddwl a hwyliau gyda rhai symptomau'n gysylltiedig â diffygion maeth penodol.</a:t>
            </a:r>
          </a:p>
          <a:p>
            <a:pPr marL="0" indent="0">
              <a:buNone/>
              <a:defRPr b="0" i="0"/>
            </a:pPr>
            <a:r>
              <a:rPr lang="1106" b="1">
                <a:solidFill>
                  <a:schemeClr val="accent4">
                    <a:lumMod val="50000"/>
                  </a:schemeClr>
                </a:solidFill>
              </a:rPr>
              <a:t>Ymarfer corff</a:t>
            </a:r>
          </a:p>
          <a:p>
            <a:pPr marL="0" indent="0">
              <a:spcBef>
                <a:spcPts val="600"/>
              </a:spcBef>
              <a:buNone/>
              <a:defRPr b="0" i="0"/>
            </a:pPr>
            <a:r>
              <a:rPr lang="1106" i="0">
                <a:solidFill>
                  <a:schemeClr val="accent4">
                    <a:lumMod val="50000"/>
                  </a:schemeClr>
                </a:solidFill>
                <a:effectLst/>
              </a:rPr>
              <a:t>Mae'n hysbys bod cyswllt cadarnhaol rhwng ymarfer corff a hwyl.</a:t>
            </a:r>
            <a:br>
              <a:rPr lang="1106" i="0">
                <a:solidFill>
                  <a:schemeClr val="accent4">
                    <a:lumMod val="50000"/>
                  </a:schemeClr>
                </a:solidFill>
                <a:effectLst/>
              </a:rPr>
            </a:br>
            <a:br>
              <a:rPr lang="1106" i="0">
                <a:solidFill>
                  <a:schemeClr val="accent4">
                    <a:lumMod val="50000"/>
                  </a:schemeClr>
                </a:solidFill>
                <a:effectLst/>
              </a:rPr>
            </a:br>
            <a:r>
              <a:rPr lang="1106" i="0">
                <a:solidFill>
                  <a:schemeClr val="accent4">
                    <a:lumMod val="50000"/>
                  </a:schemeClr>
                </a:solidFill>
                <a:effectLst/>
              </a:rPr>
              <a:t>Mae ymarfer corff yn helpu i leddfu straen trwy gynyddu lefel yr endorffinau, sy'n codi hwyl yn naturiol.</a:t>
            </a:r>
          </a:p>
          <a:p>
            <a:pPr marL="0" indent="0">
              <a:spcBef>
                <a:spcPts val="600"/>
              </a:spcBef>
              <a:buNone/>
              <a:defRPr b="0" i="0"/>
            </a:pPr>
            <a:r>
              <a:rPr lang="1106" i="0">
                <a:solidFill>
                  <a:schemeClr val="accent4">
                    <a:lumMod val="50000"/>
                  </a:schemeClr>
                </a:solidFill>
                <a:effectLst/>
              </a:rPr>
              <a:t>Gall ymarfer corff helpu i sefydlu patrymau cysgu cadarnhaol, gall cael digon o gwsg ddiogelu'r ymennydd rhag difrod.</a:t>
            </a:r>
            <a:endParaRPr lang="en-GB">
              <a:solidFill>
                <a:schemeClr val="accent4">
                  <a:lumMod val="50000"/>
                </a:schemeClr>
              </a:solidFill>
            </a:endParaRPr>
          </a:p>
        </p:txBody>
      </p:sp>
      <p:pic>
        <p:nvPicPr>
          <p:cNvPr id="9" name="Picture 2" descr="18 of Google's Employee Perks You're Missing Out On – Coburg Banks">
            <a:extLst>
              <a:ext uri="{FF2B5EF4-FFF2-40B4-BE49-F238E27FC236}">
                <a16:creationId xmlns:a16="http://schemas.microsoft.com/office/drawing/2014/main" id="{205F0131-5C6E-4191-90AF-971AEA49E73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1895" y="4594063"/>
            <a:ext cx="2359343" cy="157003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27+ Burger Pictures | Download Free Images on Unsplash">
            <a:extLst>
              <a:ext uri="{FF2B5EF4-FFF2-40B4-BE49-F238E27FC236}">
                <a16:creationId xmlns:a16="http://schemas.microsoft.com/office/drawing/2014/main" id="{6F4AFAE5-81E6-4DB4-884F-509084B20F9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1895" y="1338305"/>
            <a:ext cx="2125923" cy="1771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297794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5E464C3-D5B7-404A-9BD4-27D6CECBFC98}"/>
              </a:ext>
            </a:extLst>
          </p:cNvPr>
          <p:cNvSpPr/>
          <p:nvPr/>
        </p:nvSpPr>
        <p:spPr>
          <a:xfrm>
            <a:off x="522026" y="531194"/>
            <a:ext cx="8596695" cy="518678"/>
          </a:xfrm>
          <a:prstGeom prst="rect">
            <a:avLst/>
          </a:prstGeom>
        </p:spPr>
        <p:txBody>
          <a:bodyPr wrap="square">
            <a:spAutoFit/>
          </a:bodyPr>
          <a:lstStyle/>
          <a:p>
            <a:pPr>
              <a:defRPr b="0" i="0"/>
            </a:pPr>
            <a:r>
              <a:rPr lang="1106" sz="2800">
                <a:ln w="0"/>
                <a:solidFill>
                  <a:schemeClr val="bg2"/>
                </a:solidFill>
              </a:rPr>
              <a:t>Ffactorau sy’n effeithio ar ymddygiad oedolion</a:t>
            </a:r>
          </a:p>
        </p:txBody>
      </p:sp>
      <p:sp>
        <p:nvSpPr>
          <p:cNvPr id="6" name="Content Placeholder 6">
            <a:extLst>
              <a:ext uri="{FF2B5EF4-FFF2-40B4-BE49-F238E27FC236}">
                <a16:creationId xmlns:a16="http://schemas.microsoft.com/office/drawing/2014/main" id="{6DF6DC7B-B1B7-4E6D-954D-A52DB4805FC3}"/>
              </a:ext>
            </a:extLst>
          </p:cNvPr>
          <p:cNvSpPr txBox="1"/>
          <p:nvPr/>
        </p:nvSpPr>
        <p:spPr>
          <a:xfrm>
            <a:off x="591543" y="1825626"/>
            <a:ext cx="11008914" cy="2556370"/>
          </a:xfrm>
          <a:prstGeom prst="rect">
            <a:avLst/>
          </a:prstGeom>
          <a:solidFill>
            <a:schemeClr val="bg2">
              <a:lumMod val="20000"/>
              <a:lumOff val="80000"/>
            </a:schemeClr>
          </a:solidFill>
        </p:spPr>
        <p:txBody>
          <a:bodyPr vert="horz" lIns="91440" tIns="45720" rIns="91440" bIns="45720" rtlCol="0" anchor="t">
            <a:normAutofit fontScale="97500" lnSpcReduction="10000"/>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b="0" i="0"/>
            </a:pPr>
            <a:r>
              <a:rPr lang="1106">
                <a:ea typeface="+mn-lt"/>
                <a:cs typeface="+mn-lt"/>
              </a:rPr>
              <a:t>Cynnwys a gwmpaswyd:</a:t>
            </a:r>
          </a:p>
          <a:p>
            <a:pPr marL="457200" indent="-457200" algn="l">
              <a:lnSpc>
                <a:spcPct val="100000"/>
              </a:lnSpc>
              <a:buFont typeface="Arial" panose="020B0604020202020204" pitchFamily="34" charset="0"/>
              <a:buChar char="•"/>
              <a:defRPr b="0" i="0"/>
            </a:pPr>
            <a:r>
              <a:rPr lang="1106">
                <a:ea typeface="+mn-lt"/>
                <a:cs typeface="+mn-lt"/>
              </a:rPr>
              <a:t>y meysydd datblygu allweddol (corfforol, deallusol, emosiynol a chymdeithasol) mewn oedolion a all effeithio ar ymddygiad</a:t>
            </a:r>
          </a:p>
          <a:p>
            <a:pPr marL="457200" indent="-457200" algn="l">
              <a:buFont typeface="Arial" panose="020B0604020202020204" pitchFamily="34" charset="0"/>
              <a:buChar char="•"/>
              <a:defRPr b="0" i="0"/>
            </a:pPr>
            <a:r>
              <a:rPr lang="1106">
                <a:ea typeface="+mn-lt"/>
                <a:cs typeface="+mn-lt"/>
              </a:rPr>
              <a:t>ffactorau cymdeithasegol, seicolegol a biolegol sy'n effeithio ar ymddygiad oedolyn</a:t>
            </a:r>
          </a:p>
          <a:p>
            <a:pPr marL="457200" indent="-457200" algn="l">
              <a:buFont typeface="Arial" panose="020B0604020202020204" pitchFamily="34" charset="0"/>
              <a:buChar char="•"/>
              <a:defRPr b="0" i="0"/>
            </a:pPr>
            <a:r>
              <a:rPr lang="1106">
                <a:ea typeface="+mn-lt"/>
                <a:cs typeface="+mn-lt"/>
              </a:rPr>
              <a:t>effaith gadarnhaol a negyddol y ffactorau hyn ar wydnwch oedolion</a:t>
            </a:r>
          </a:p>
          <a:p>
            <a:pPr algn="l"/>
            <a:endParaRPr lang="en-GB">
              <a:solidFill>
                <a:srgbClr val="000000"/>
              </a:solidFill>
              <a:ea typeface="+mn-lt"/>
              <a:cs typeface="+mn-lt"/>
            </a:endParaRPr>
          </a:p>
          <a:p>
            <a:endParaRPr lang="en-GB">
              <a:cs typeface="Calibri"/>
            </a:endParaRPr>
          </a:p>
        </p:txBody>
      </p:sp>
    </p:spTree>
    <p:extLst>
      <p:ext uri="{BB962C8B-B14F-4D97-AF65-F5344CB8AC3E}">
        <p14:creationId xmlns:p14="http://schemas.microsoft.com/office/powerpoint/2010/main" val="224257752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72505" cy="518678"/>
          </a:xfrm>
          <a:prstGeom prst="rect">
            <a:avLst/>
          </a:prstGeom>
        </p:spPr>
        <p:txBody>
          <a:bodyPr wrap="square">
            <a:spAutoFit/>
          </a:bodyPr>
          <a:lstStyle/>
          <a:p>
            <a:pPr>
              <a:defRPr b="0" i="0"/>
            </a:pPr>
            <a:r>
              <a:rPr lang="1106" sz="2800">
                <a:ln w="0"/>
                <a:solidFill>
                  <a:schemeClr val="bg2"/>
                </a:solidFill>
              </a:rPr>
              <a:t>Ffactorau diwylliannol</a:t>
            </a:r>
          </a:p>
        </p:txBody>
      </p:sp>
      <p:sp>
        <p:nvSpPr>
          <p:cNvPr id="8" name="Content Placeholder 2">
            <a:extLst>
              <a:ext uri="{FF2B5EF4-FFF2-40B4-BE49-F238E27FC236}">
                <a16:creationId xmlns:a16="http://schemas.microsoft.com/office/drawing/2014/main" id="{CAB9DE4A-C1BC-42B6-9D51-C44E1E2DBD9E}"/>
              </a:ext>
            </a:extLst>
          </p:cNvPr>
          <p:cNvSpPr>
            <a:spLocks noGrp="1"/>
          </p:cNvSpPr>
          <p:nvPr>
            <p:ph idx="1"/>
          </p:nvPr>
        </p:nvSpPr>
        <p:spPr>
          <a:xfrm>
            <a:off x="4018216" y="1257595"/>
            <a:ext cx="8069951" cy="5040488"/>
          </a:xfrm>
        </p:spPr>
        <p:txBody>
          <a:bodyPr>
            <a:noAutofit/>
          </a:bodyPr>
          <a:lstStyle/>
          <a:p>
            <a:pPr marL="0" indent="0">
              <a:lnSpc>
                <a:spcPct val="100000"/>
              </a:lnSpc>
              <a:buNone/>
              <a:defRPr b="0" i="0"/>
            </a:pPr>
            <a:r>
              <a:rPr lang="1106" sz="2200">
                <a:solidFill>
                  <a:schemeClr val="accent4">
                    <a:lumMod val="50000"/>
                  </a:schemeClr>
                </a:solidFill>
              </a:rPr>
              <a:t>Mae diwylliant unigolyn yn ffurfio'r ffordd y maen nhw'n gweithio ac yn chwarae, ac mae'n gwneud gwahaniaeth yn y ffordd y maent yn gweld nhw eu hunain a phobl eraill. </a:t>
            </a:r>
          </a:p>
          <a:p>
            <a:pPr marL="0" indent="0">
              <a:lnSpc>
                <a:spcPct val="100000"/>
              </a:lnSpc>
              <a:buNone/>
              <a:defRPr b="0" i="0"/>
            </a:pPr>
            <a:r>
              <a:rPr lang="1106" sz="2200">
                <a:solidFill>
                  <a:schemeClr val="accent4">
                    <a:lumMod val="50000"/>
                  </a:schemeClr>
                </a:solidFill>
              </a:rPr>
              <a:t>Mae diwylliant yn dylanwadu ar werthoedd a normau unigolyn – yr hyn y maent yn ystyried i fod yn dda ac yn ddrwg. </a:t>
            </a:r>
          </a:p>
          <a:p>
            <a:pPr marL="0" indent="0">
              <a:lnSpc>
                <a:spcPct val="100000"/>
              </a:lnSpc>
              <a:buNone/>
              <a:defRPr b="0" i="0"/>
            </a:pPr>
            <a:r>
              <a:rPr lang="1106" sz="2200" i="0">
                <a:solidFill>
                  <a:schemeClr val="accent4">
                    <a:lumMod val="50000"/>
                  </a:schemeClr>
                </a:solidFill>
                <a:effectLst/>
              </a:rPr>
              <a:t>Mae diwylliant yn dylanwadu ar bob rhan o fywyd unigolyn:</a:t>
            </a:r>
          </a:p>
          <a:p>
            <a:pPr marL="342900" indent="-342900">
              <a:lnSpc>
                <a:spcPct val="100000"/>
              </a:lnSpc>
              <a:spcBef>
                <a:spcPct val="0"/>
              </a:spcBef>
              <a:buFont typeface="Arial" panose="020B0604020202020204" pitchFamily="34" charset="0"/>
              <a:buChar char="•"/>
              <a:defRPr b="0" i="0"/>
            </a:pPr>
            <a:r>
              <a:rPr lang="1106" sz="2200" i="0">
                <a:solidFill>
                  <a:schemeClr val="accent4">
                    <a:lumMod val="50000"/>
                  </a:schemeClr>
                </a:solidFill>
                <a:effectLst/>
              </a:rPr>
              <a:t>y ffordd y mae person yn gwisgo </a:t>
            </a:r>
          </a:p>
          <a:p>
            <a:pPr marL="342900" indent="-342900">
              <a:lnSpc>
                <a:spcPct val="100000"/>
              </a:lnSpc>
              <a:spcBef>
                <a:spcPct val="0"/>
              </a:spcBef>
              <a:buFont typeface="Arial" panose="020B0604020202020204" pitchFamily="34" charset="0"/>
              <a:buChar char="•"/>
              <a:defRPr b="0" i="0"/>
            </a:pPr>
            <a:r>
              <a:rPr lang="1106" sz="2200">
                <a:solidFill>
                  <a:schemeClr val="accent4">
                    <a:lumMod val="50000"/>
                  </a:schemeClr>
                </a:solidFill>
              </a:rPr>
              <a:t>ei ddeiet </a:t>
            </a:r>
          </a:p>
          <a:p>
            <a:pPr marL="342900" indent="-342900">
              <a:lnSpc>
                <a:spcPct val="100000"/>
              </a:lnSpc>
              <a:spcBef>
                <a:spcPct val="0"/>
              </a:spcBef>
              <a:buFont typeface="Arial" panose="020B0604020202020204" pitchFamily="34" charset="0"/>
              <a:buChar char="•"/>
              <a:defRPr b="0" i="0"/>
            </a:pPr>
            <a:r>
              <a:rPr lang="1106" sz="2200" i="0">
                <a:solidFill>
                  <a:schemeClr val="accent4">
                    <a:lumMod val="50000"/>
                  </a:schemeClr>
                </a:solidFill>
                <a:effectLst/>
              </a:rPr>
              <a:t>trefn ddyddiol</a:t>
            </a:r>
          </a:p>
          <a:p>
            <a:pPr marL="342900" indent="-342900">
              <a:lnSpc>
                <a:spcPct val="100000"/>
              </a:lnSpc>
              <a:spcBef>
                <a:spcPct val="0"/>
              </a:spcBef>
              <a:buFont typeface="Arial" panose="020B0604020202020204" pitchFamily="34" charset="0"/>
              <a:buChar char="•"/>
              <a:defRPr b="0" i="0"/>
            </a:pPr>
            <a:r>
              <a:rPr lang="1106" sz="2200">
                <a:solidFill>
                  <a:schemeClr val="accent4">
                    <a:lumMod val="50000"/>
                  </a:schemeClr>
                </a:solidFill>
              </a:rPr>
              <a:t>sut maent yn rhyngweithio ag eraill</a:t>
            </a:r>
          </a:p>
          <a:p>
            <a:pPr marL="342900" indent="-342900">
              <a:lnSpc>
                <a:spcPct val="100000"/>
              </a:lnSpc>
              <a:spcBef>
                <a:spcPct val="0"/>
              </a:spcBef>
              <a:buFont typeface="Arial" panose="020B0604020202020204" pitchFamily="34" charset="0"/>
              <a:buChar char="•"/>
              <a:defRPr b="0" i="0"/>
            </a:pPr>
            <a:r>
              <a:rPr lang="1106" sz="2200">
                <a:solidFill>
                  <a:schemeClr val="accent4">
                    <a:lumMod val="50000"/>
                  </a:schemeClr>
                </a:solidFill>
              </a:rPr>
              <a:t>yr arferion a'r traddodiadau maent yn eu dilyn</a:t>
            </a:r>
          </a:p>
          <a:p>
            <a:pPr marL="342900" indent="-342900">
              <a:lnSpc>
                <a:spcPct val="100000"/>
              </a:lnSpc>
              <a:spcBef>
                <a:spcPct val="0"/>
              </a:spcBef>
              <a:buFont typeface="Arial" panose="020B0604020202020204" pitchFamily="34" charset="0"/>
              <a:buChar char="•"/>
              <a:defRPr b="0" i="0"/>
            </a:pPr>
            <a:r>
              <a:rPr lang="1106" sz="2200">
                <a:solidFill>
                  <a:schemeClr val="accent4">
                    <a:lumMod val="50000"/>
                  </a:schemeClr>
                </a:solidFill>
              </a:rPr>
              <a:t>yr ethnigrwydd maent yn uniaethu ag ef</a:t>
            </a:r>
          </a:p>
          <a:p>
            <a:pPr marL="342900" indent="-342900">
              <a:lnSpc>
                <a:spcPct val="100000"/>
              </a:lnSpc>
              <a:spcBef>
                <a:spcPct val="0"/>
              </a:spcBef>
              <a:buFont typeface="Arial" panose="020B0604020202020204" pitchFamily="34" charset="0"/>
              <a:buChar char="•"/>
              <a:defRPr b="0" i="0"/>
            </a:pPr>
            <a:r>
              <a:rPr lang="1106" sz="2200">
                <a:solidFill>
                  <a:schemeClr val="accent4">
                    <a:lumMod val="50000"/>
                  </a:schemeClr>
                </a:solidFill>
              </a:rPr>
              <a:t>eu haddysg a'u profiad o'r byd</a:t>
            </a:r>
          </a:p>
          <a:p>
            <a:endParaRPr lang="en-GB" sz="1800">
              <a:solidFill>
                <a:srgbClr val="202124"/>
              </a:solidFill>
              <a:latin typeface="+mj-lt"/>
            </a:endParaRPr>
          </a:p>
        </p:txBody>
      </p:sp>
      <p:pic>
        <p:nvPicPr>
          <p:cNvPr id="11" name="Picture 6" descr="Muslim Women in traditional dress in Delhi, India image - Free stock photo  - Public Domain photo - CC0 Images">
            <a:extLst>
              <a:ext uri="{FF2B5EF4-FFF2-40B4-BE49-F238E27FC236}">
                <a16:creationId xmlns:a16="http://schemas.microsoft.com/office/drawing/2014/main" id="{B002B60C-4118-494E-BB10-EB55E2B7B14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15366" y="1490155"/>
            <a:ext cx="1452585" cy="218284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opyright Free Public Domain Religious Christmas (Page 1) - Line.17QQ.com">
            <a:extLst>
              <a:ext uri="{FF2B5EF4-FFF2-40B4-BE49-F238E27FC236}">
                <a16:creationId xmlns:a16="http://schemas.microsoft.com/office/drawing/2014/main" id="{473D5528-534E-41FB-83A5-A484E75C3CC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15366" y="5485872"/>
            <a:ext cx="1407710" cy="127648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Food - Wikipedia">
            <a:extLst>
              <a:ext uri="{FF2B5EF4-FFF2-40B4-BE49-F238E27FC236}">
                <a16:creationId xmlns:a16="http://schemas.microsoft.com/office/drawing/2014/main" id="{61380387-6E9E-4227-90E8-B78B3FC98BBF}"/>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46913" y="3930620"/>
            <a:ext cx="2200888" cy="146459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Why Cyber Security Public Policy is a Global Community Issue | Transmedia  Newswire">
            <a:extLst>
              <a:ext uri="{FF2B5EF4-FFF2-40B4-BE49-F238E27FC236}">
                <a16:creationId xmlns:a16="http://schemas.microsoft.com/office/drawing/2014/main" id="{2478CE6E-096E-414A-8140-AA6C96CB1BF6}"/>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22026" y="1710042"/>
            <a:ext cx="17430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018228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72505" cy="518678"/>
          </a:xfrm>
          <a:prstGeom prst="rect">
            <a:avLst/>
          </a:prstGeom>
        </p:spPr>
        <p:txBody>
          <a:bodyPr wrap="square">
            <a:spAutoFit/>
          </a:bodyPr>
          <a:lstStyle/>
          <a:p>
            <a:pPr>
              <a:defRPr b="0" i="0"/>
            </a:pPr>
            <a:r>
              <a:rPr lang="1106" sz="2800">
                <a:ln w="0"/>
                <a:solidFill>
                  <a:schemeClr val="bg2"/>
                </a:solidFill>
              </a:rPr>
              <a:t>Ffrindiau</a:t>
            </a:r>
          </a:p>
        </p:txBody>
      </p:sp>
      <p:sp>
        <p:nvSpPr>
          <p:cNvPr id="15" name="Content Placeholder 2">
            <a:extLst>
              <a:ext uri="{FF2B5EF4-FFF2-40B4-BE49-F238E27FC236}">
                <a16:creationId xmlns:a16="http://schemas.microsoft.com/office/drawing/2014/main" id="{47B75A3D-277E-4A84-87E3-0502A2015D8C}"/>
              </a:ext>
            </a:extLst>
          </p:cNvPr>
          <p:cNvSpPr>
            <a:spLocks noGrp="1"/>
          </p:cNvSpPr>
          <p:nvPr>
            <p:ph idx="1"/>
          </p:nvPr>
        </p:nvSpPr>
        <p:spPr>
          <a:xfrm>
            <a:off x="3764481" y="1326966"/>
            <a:ext cx="8110848" cy="5172492"/>
          </a:xfrm>
        </p:spPr>
        <p:txBody>
          <a:bodyPr>
            <a:noAutofit/>
          </a:bodyPr>
          <a:lstStyle/>
          <a:p>
            <a:pPr marL="0" indent="0">
              <a:lnSpc>
                <a:spcPct val="100000"/>
              </a:lnSpc>
              <a:buNone/>
              <a:defRPr b="0" i="0"/>
            </a:pPr>
            <a:r>
              <a:rPr lang="1106" sz="2100" i="0">
                <a:solidFill>
                  <a:schemeClr val="accent4">
                    <a:lumMod val="50000"/>
                  </a:schemeClr>
                </a:solidFill>
                <a:effectLst/>
                <a:latin typeface="+mj-lt"/>
              </a:rPr>
              <a:t>Mae cyfeillgarwch cryf yn elfen bwysig o lesiant emosiynol. </a:t>
            </a:r>
            <a:endParaRPr lang="en-GB" sz="2100">
              <a:solidFill>
                <a:schemeClr val="accent4">
                  <a:lumMod val="50000"/>
                </a:schemeClr>
              </a:solidFill>
              <a:latin typeface="+mj-lt"/>
            </a:endParaRPr>
          </a:p>
          <a:p>
            <a:pPr marL="0" indent="0">
              <a:lnSpc>
                <a:spcPct val="100000"/>
              </a:lnSpc>
              <a:buNone/>
              <a:defRPr b="0" i="0"/>
            </a:pPr>
            <a:r>
              <a:rPr lang="1106" sz="2100" i="0">
                <a:solidFill>
                  <a:schemeClr val="accent4">
                    <a:lumMod val="50000"/>
                  </a:schemeClr>
                </a:solidFill>
                <a:effectLst/>
                <a:latin typeface="+mj-lt"/>
              </a:rPr>
              <a:t>Gellir cysylltu cyfeillgarwch agos â mwy o hapusrwydd, hunan-barch, ymdeimlad o bwrpas ac iechyd corfforol fel pwysedd gwaed isel a rhychwant oes hwy.</a:t>
            </a:r>
          </a:p>
          <a:p>
            <a:pPr marL="0" indent="0">
              <a:lnSpc>
                <a:spcPct val="100000"/>
              </a:lnSpc>
              <a:buNone/>
              <a:defRPr b="0" i="0"/>
            </a:pPr>
            <a:r>
              <a:rPr lang="1106" sz="2100" i="0">
                <a:solidFill>
                  <a:schemeClr val="accent4">
                    <a:lumMod val="50000"/>
                  </a:schemeClr>
                </a:solidFill>
                <a:effectLst/>
                <a:latin typeface="+mj-lt"/>
              </a:rPr>
              <a:t>Mae ffrindiau da yn lleddfu straen, yn rhoi cysur a llawenydd ac yn atal unigrwydd ac ynysu.</a:t>
            </a:r>
          </a:p>
          <a:p>
            <a:pPr marL="0" indent="0">
              <a:lnSpc>
                <a:spcPct val="100000"/>
              </a:lnSpc>
              <a:buNone/>
              <a:defRPr b="0" i="0"/>
            </a:pPr>
            <a:r>
              <a:rPr lang="1106" sz="2100">
                <a:solidFill>
                  <a:schemeClr val="accent4">
                    <a:lumMod val="50000"/>
                  </a:schemeClr>
                </a:solidFill>
                <a:latin typeface="+mj-lt"/>
              </a:rPr>
              <a:t>Gall cyfeillgarwch sy'n pontio gwahaniaethau oedran a gwahaniaethau diwylliannol helpu i fynd i'r afael â stereoteipio.</a:t>
            </a:r>
          </a:p>
          <a:p>
            <a:pPr marL="0" indent="0">
              <a:lnSpc>
                <a:spcPct val="100000"/>
              </a:lnSpc>
              <a:buNone/>
              <a:defRPr b="0" i="0"/>
            </a:pPr>
            <a:r>
              <a:rPr lang="1106" sz="2100" i="0">
                <a:solidFill>
                  <a:schemeClr val="accent4">
                    <a:lumMod val="50000"/>
                  </a:schemeClr>
                </a:solidFill>
                <a:effectLst/>
                <a:latin typeface="+mj-lt"/>
              </a:rPr>
              <a:t>Pwysau gan gyfoedion yw pan ddewiswch wneud rhywbeth na fyddech yn ei wneud fel arall am eich bod chi am gael eich derbyn a'ch gwerthfawrogi gan eich ffrindiau. Nid yw'n ymwneud yn unig na phob amser â gwneud rhywbeth yn erbyn eich ewyllys.Gall pwysau a dylanwad gan gyfoedion fod yn gadarnhaol ond yn aml iawn, caiff ei gysylltu ag ymddygiad negyddol.</a:t>
            </a:r>
            <a:endParaRPr lang="en-GB" sz="2100">
              <a:solidFill>
                <a:schemeClr val="accent4">
                  <a:lumMod val="50000"/>
                </a:schemeClr>
              </a:solidFill>
              <a:latin typeface="+mj-lt"/>
            </a:endParaRPr>
          </a:p>
        </p:txBody>
      </p:sp>
      <p:pic>
        <p:nvPicPr>
          <p:cNvPr id="16" name="Picture 2" descr="Good Friends Free Stock Photo - Public Domain Pictures">
            <a:extLst>
              <a:ext uri="{FF2B5EF4-FFF2-40B4-BE49-F238E27FC236}">
                <a16:creationId xmlns:a16="http://schemas.microsoft.com/office/drawing/2014/main" id="{739C1D00-3F25-4AAF-AB42-0119E822EE9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2026" y="2271302"/>
            <a:ext cx="3152709" cy="23153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399270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72505" cy="518678"/>
          </a:xfrm>
          <a:prstGeom prst="rect">
            <a:avLst/>
          </a:prstGeom>
        </p:spPr>
        <p:txBody>
          <a:bodyPr wrap="square">
            <a:spAutoFit/>
          </a:bodyPr>
          <a:lstStyle/>
          <a:p>
            <a:pPr>
              <a:defRPr b="0" i="0"/>
            </a:pPr>
            <a:r>
              <a:rPr lang="1106" sz="2800">
                <a:ln w="0"/>
                <a:solidFill>
                  <a:schemeClr val="bg2"/>
                </a:solidFill>
              </a:rPr>
              <a:t>Ffactorau amgylcheddol</a:t>
            </a:r>
          </a:p>
        </p:txBody>
      </p:sp>
      <p:sp>
        <p:nvSpPr>
          <p:cNvPr id="7" name="Content Placeholder 2">
            <a:extLst>
              <a:ext uri="{FF2B5EF4-FFF2-40B4-BE49-F238E27FC236}">
                <a16:creationId xmlns:a16="http://schemas.microsoft.com/office/drawing/2014/main" id="{32B7B175-4789-428C-BE44-0A9FF875E9FD}"/>
              </a:ext>
            </a:extLst>
          </p:cNvPr>
          <p:cNvSpPr>
            <a:spLocks noGrp="1"/>
          </p:cNvSpPr>
          <p:nvPr>
            <p:ph idx="1"/>
          </p:nvPr>
        </p:nvSpPr>
        <p:spPr>
          <a:xfrm>
            <a:off x="3859481" y="1226608"/>
            <a:ext cx="8027720" cy="5572017"/>
          </a:xfrm>
        </p:spPr>
        <p:txBody>
          <a:bodyPr>
            <a:noAutofit/>
          </a:bodyPr>
          <a:lstStyle/>
          <a:p>
            <a:pPr marL="0" indent="0">
              <a:lnSpc>
                <a:spcPct val="100000"/>
              </a:lnSpc>
              <a:buNone/>
              <a:defRPr b="0" i="0"/>
            </a:pPr>
            <a:r>
              <a:rPr lang="1106" sz="1650">
                <a:solidFill>
                  <a:schemeClr val="accent4">
                    <a:lumMod val="50000"/>
                  </a:schemeClr>
                </a:solidFill>
              </a:rPr>
              <a:t>Gallai ardaloedd trefol:</a:t>
            </a:r>
          </a:p>
          <a:p>
            <a:pPr marL="285750" indent="-285750">
              <a:lnSpc>
                <a:spcPct val="100000"/>
              </a:lnSpc>
              <a:spcBef>
                <a:spcPct val="0"/>
              </a:spcBef>
              <a:buFont typeface="Arial" panose="020B0604020202020204" pitchFamily="34" charset="0"/>
              <a:buChar char="•"/>
              <a:defRPr b="0" i="0"/>
            </a:pPr>
            <a:r>
              <a:rPr lang="1106" sz="1650">
                <a:solidFill>
                  <a:schemeClr val="accent4">
                    <a:lumMod val="50000"/>
                  </a:schemeClr>
                </a:solidFill>
              </a:rPr>
              <a:t>alluogi unigolion i fynd at fwy o weithgareddau a chyfleusterau cymdeithasol. </a:t>
            </a:r>
          </a:p>
          <a:p>
            <a:pPr marL="285750" indent="-285750">
              <a:lnSpc>
                <a:spcPct val="100000"/>
              </a:lnSpc>
              <a:spcBef>
                <a:spcPct val="0"/>
              </a:spcBef>
              <a:buFont typeface="Arial" panose="020B0604020202020204" pitchFamily="34" charset="0"/>
              <a:buChar char="•"/>
              <a:defRPr b="0" i="0"/>
            </a:pPr>
            <a:r>
              <a:rPr lang="1106" sz="1650">
                <a:solidFill>
                  <a:schemeClr val="accent4">
                    <a:lumMod val="50000"/>
                  </a:schemeClr>
                </a:solidFill>
              </a:rPr>
              <a:t>bod yn orlawn, gydag ychydig o ardaloedd am adloniant, yn agos at y ffyrdd ac yn agored i lefelau uchel o lygredd, gyda mynediad gwael i wasanaethau</a:t>
            </a:r>
          </a:p>
          <a:p>
            <a:pPr marL="285750" indent="-285750">
              <a:lnSpc>
                <a:spcPct val="100000"/>
              </a:lnSpc>
              <a:spcBef>
                <a:spcPct val="0"/>
              </a:spcBef>
              <a:spcAft>
                <a:spcPct val="0"/>
              </a:spcAft>
              <a:buFont typeface="Arial" panose="020B0604020202020204" pitchFamily="34" charset="0"/>
              <a:buChar char="•"/>
              <a:defRPr b="0" i="0"/>
            </a:pPr>
            <a:r>
              <a:rPr lang="1106" sz="1650">
                <a:solidFill>
                  <a:schemeClr val="accent4">
                    <a:lumMod val="50000"/>
                  </a:schemeClr>
                </a:solidFill>
              </a:rPr>
              <a:t>meddu ar gyfraddau uchel o droseddau sy'n gallu gwneud unigolion yn bryderus ac yn amharod i adael eu cartrefi ac felly mynd yn ynysig.</a:t>
            </a:r>
          </a:p>
          <a:p>
            <a:pPr marL="0" indent="0">
              <a:lnSpc>
                <a:spcPct val="100000"/>
              </a:lnSpc>
              <a:buNone/>
              <a:defRPr b="0" i="0"/>
            </a:pPr>
            <a:r>
              <a:rPr lang="1106" sz="1650">
                <a:solidFill>
                  <a:schemeClr val="accent4">
                    <a:lumMod val="50000"/>
                  </a:schemeClr>
                </a:solidFill>
              </a:rPr>
              <a:t>Gallai ardaloedd gwledig:</a:t>
            </a:r>
          </a:p>
          <a:p>
            <a:pPr marL="285750" indent="-285750">
              <a:lnSpc>
                <a:spcPct val="100000"/>
              </a:lnSpc>
              <a:spcBef>
                <a:spcPct val="0"/>
              </a:spcBef>
              <a:buFont typeface="Arial" panose="020B0604020202020204" pitchFamily="34" charset="0"/>
              <a:buChar char="•"/>
              <a:defRPr b="0" i="0"/>
            </a:pPr>
            <a:r>
              <a:rPr lang="1106" sz="1650">
                <a:solidFill>
                  <a:schemeClr val="accent4">
                    <a:lumMod val="50000"/>
                  </a:schemeClr>
                </a:solidFill>
              </a:rPr>
              <a:t>allu mynd at fwy o ardaloedd o adloniant</a:t>
            </a:r>
          </a:p>
          <a:p>
            <a:pPr marL="285750" indent="-285750">
              <a:lnSpc>
                <a:spcPct val="100000"/>
              </a:lnSpc>
              <a:spcBef>
                <a:spcPct val="0"/>
              </a:spcBef>
              <a:buFont typeface="Arial" panose="020B0604020202020204" pitchFamily="34" charset="0"/>
              <a:buChar char="•"/>
              <a:defRPr b="0" i="0"/>
            </a:pPr>
            <a:r>
              <a:rPr lang="1106" sz="1650">
                <a:solidFill>
                  <a:schemeClr val="accent4">
                    <a:lumMod val="50000"/>
                  </a:schemeClr>
                </a:solidFill>
              </a:rPr>
              <a:t>dioddef llai o lygredd amgylcheddol a sŵn</a:t>
            </a:r>
          </a:p>
          <a:p>
            <a:pPr marL="285750" indent="-285750">
              <a:lnSpc>
                <a:spcPct val="100000"/>
              </a:lnSpc>
              <a:spcBef>
                <a:spcPct val="0"/>
              </a:spcBef>
              <a:buFont typeface="Arial" panose="020B0604020202020204" pitchFamily="34" charset="0"/>
              <a:buChar char="•"/>
              <a:defRPr b="0" i="0"/>
            </a:pPr>
            <a:r>
              <a:rPr lang="1106" sz="1650">
                <a:solidFill>
                  <a:schemeClr val="accent4">
                    <a:lumMod val="50000"/>
                  </a:schemeClr>
                </a:solidFill>
              </a:rPr>
              <a:t>bod yn fwy ynysig, gyda rhwystr daearyddol i fynd at weithgareddau, cyfleusterau a gwasanaethau cymdeithasol.</a:t>
            </a:r>
          </a:p>
          <a:p>
            <a:pPr marL="0" indent="0">
              <a:lnSpc>
                <a:spcPct val="100000"/>
              </a:lnSpc>
              <a:buNone/>
              <a:defRPr b="0" i="0"/>
            </a:pPr>
            <a:r>
              <a:rPr lang="1106" sz="1650">
                <a:solidFill>
                  <a:schemeClr val="accent4">
                    <a:lumMod val="50000"/>
                  </a:schemeClr>
                </a:solidFill>
                <a:cs typeface="Calibri Light" panose="020F0302020204030204" pitchFamily="34" charset="0"/>
              </a:rPr>
              <a:t>Gall tai o ansawdd gwael fod yn gysylltiedig â phroblemau iechyd. Gall gorlenwi arwain at ledaenu heintiau ymhlith yr aelwyd sy'n byw yno a diffyg preifatrwydd a lle a all gyfrannu at straen a pherthnasoedd yn chwalu a llesiant meddyliol isel.</a:t>
            </a:r>
          </a:p>
          <a:p>
            <a:pPr marL="0" indent="0">
              <a:lnSpc>
                <a:spcPct val="100000"/>
              </a:lnSpc>
              <a:buNone/>
              <a:defRPr b="0" i="0"/>
            </a:pPr>
            <a:r>
              <a:rPr lang="1106" sz="1650">
                <a:solidFill>
                  <a:schemeClr val="accent4">
                    <a:lumMod val="50000"/>
                  </a:schemeClr>
                </a:solidFill>
                <a:cs typeface="Calibri Light" panose="020F0302020204030204" pitchFamily="34" charset="0"/>
              </a:rPr>
              <a:t>Gallai pwysau ariannol a achoswyd yn sgil talu am dai achosi straen a phryder a lleihau'r incwm gwario sydd ar gael i dalu am bethau a allai hybu iechyd da (e.e. bwyd, ymarfer corff a gweithgareddau cymdeithasol</a:t>
            </a:r>
            <a:r>
              <a:rPr lang="1106" sz="1650" b="0" i="0">
                <a:effectLst/>
                <a:latin typeface="Calibri Light" panose="020F0302020204030204" pitchFamily="34" charset="0"/>
                <a:cs typeface="Calibri Light" panose="020F0302020204030204" pitchFamily="34" charset="0"/>
              </a:rPr>
              <a:t>).</a:t>
            </a:r>
          </a:p>
        </p:txBody>
      </p:sp>
      <p:pic>
        <p:nvPicPr>
          <p:cNvPr id="8" name="Picture 2" descr="View of Pen-y-Ghent and Settle market town from the north yorkshire dales">
            <a:extLst>
              <a:ext uri="{FF2B5EF4-FFF2-40B4-BE49-F238E27FC236}">
                <a16:creationId xmlns:a16="http://schemas.microsoft.com/office/drawing/2014/main" id="{136CBAED-4E7E-4AF0-98EE-A132B71DA4F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flipH="1">
            <a:off x="583389" y="1613531"/>
            <a:ext cx="3022554" cy="201503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AE79EF1-CEE3-475D-B5C6-84080E8CF8A3}"/>
              </a:ext>
            </a:extLst>
          </p:cNvPr>
          <p:cNvSpPr txBox="1"/>
          <p:nvPr/>
        </p:nvSpPr>
        <p:spPr>
          <a:xfrm>
            <a:off x="550891" y="4023365"/>
            <a:ext cx="3090638" cy="2631529"/>
          </a:xfrm>
          <a:prstGeom prst="rect">
            <a:avLst/>
          </a:prstGeom>
          <a:noFill/>
        </p:spPr>
        <p:txBody>
          <a:bodyPr wrap="square" rtlCol="0">
            <a:spAutoFit/>
          </a:bodyPr>
          <a:lstStyle/>
          <a:p>
            <a:pPr>
              <a:defRPr b="0" i="0"/>
            </a:pPr>
            <a:r>
              <a:rPr lang="1106" sz="1650">
                <a:solidFill>
                  <a:schemeClr val="accent4">
                    <a:lumMod val="50000"/>
                  </a:schemeClr>
                </a:solidFill>
                <a:latin typeface="+mj-lt"/>
              </a:rPr>
              <a:t>Gallai'r man y mae unigolyn yn byw ddibynnu ar ble y cafodd ei fagu, ei waith neu ddewis personol.</a:t>
            </a:r>
          </a:p>
          <a:p>
            <a:endParaRPr lang="en-GB" sz="1650">
              <a:solidFill>
                <a:schemeClr val="accent4">
                  <a:lumMod val="50000"/>
                </a:schemeClr>
              </a:solidFill>
              <a:latin typeface="+mj-lt"/>
            </a:endParaRPr>
          </a:p>
          <a:p>
            <a:pPr>
              <a:defRPr b="0" i="0"/>
            </a:pPr>
            <a:r>
              <a:rPr lang="1106" sz="1650">
                <a:solidFill>
                  <a:schemeClr val="accent4">
                    <a:lumMod val="50000"/>
                  </a:schemeClr>
                </a:solidFill>
                <a:latin typeface="+mj-lt"/>
              </a:rPr>
              <a:t>Mae manteision i fyw mewn ardaloedd trefol a gwledig yn dibynnu ar gam bywyd unigolyn.</a:t>
            </a:r>
          </a:p>
          <a:p>
            <a:endParaRPr lang="en-GB"/>
          </a:p>
        </p:txBody>
      </p:sp>
    </p:spTree>
    <p:extLst>
      <p:ext uri="{BB962C8B-B14F-4D97-AF65-F5344CB8AC3E}">
        <p14:creationId xmlns:p14="http://schemas.microsoft.com/office/powerpoint/2010/main" val="161955994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72505" cy="518678"/>
          </a:xfrm>
          <a:prstGeom prst="rect">
            <a:avLst/>
          </a:prstGeom>
        </p:spPr>
        <p:txBody>
          <a:bodyPr wrap="square">
            <a:spAutoFit/>
          </a:bodyPr>
          <a:lstStyle/>
          <a:p>
            <a:pPr>
              <a:defRPr b="0" i="0"/>
            </a:pPr>
            <a:r>
              <a:rPr lang="1106" sz="2800">
                <a:ln w="0"/>
                <a:solidFill>
                  <a:schemeClr val="bg2"/>
                </a:solidFill>
              </a:rPr>
              <a:t>Ffactorau economaidd gymdeithasol</a:t>
            </a:r>
          </a:p>
        </p:txBody>
      </p:sp>
      <p:sp>
        <p:nvSpPr>
          <p:cNvPr id="7" name="Content Placeholder 2">
            <a:extLst>
              <a:ext uri="{FF2B5EF4-FFF2-40B4-BE49-F238E27FC236}">
                <a16:creationId xmlns:a16="http://schemas.microsoft.com/office/drawing/2014/main" id="{CD0D6704-92E4-4F52-B983-92DCBD1E2D9A}"/>
              </a:ext>
            </a:extLst>
          </p:cNvPr>
          <p:cNvSpPr>
            <a:spLocks noGrp="1"/>
          </p:cNvSpPr>
          <p:nvPr>
            <p:ph idx="1"/>
          </p:nvPr>
        </p:nvSpPr>
        <p:spPr>
          <a:xfrm>
            <a:off x="3740727" y="1410153"/>
            <a:ext cx="8182099" cy="5287531"/>
          </a:xfrm>
        </p:spPr>
        <p:txBody>
          <a:bodyPr>
            <a:noAutofit/>
          </a:bodyPr>
          <a:lstStyle/>
          <a:p>
            <a:pPr marL="0" indent="0">
              <a:buNone/>
              <a:defRPr b="0" i="0"/>
            </a:pPr>
            <a:r>
              <a:rPr lang="1106" sz="2000">
                <a:solidFill>
                  <a:schemeClr val="accent4">
                    <a:lumMod val="50000"/>
                  </a:schemeClr>
                </a:solidFill>
              </a:rPr>
              <a:t>Mae tlodi'n creu amgylchedd a all gael effaith negyddol ar unigolyn.</a:t>
            </a:r>
          </a:p>
          <a:p>
            <a:pPr marL="0" indent="0">
              <a:buNone/>
              <a:defRPr b="0" i="0"/>
            </a:pPr>
            <a:r>
              <a:rPr lang="1106" sz="2000">
                <a:solidFill>
                  <a:schemeClr val="accent4">
                    <a:lumMod val="50000"/>
                  </a:schemeClr>
                </a:solidFill>
              </a:rPr>
              <a:t>Gall incwm isel, diweithdra a dyled achosi straen, iselder a gorbryder.</a:t>
            </a:r>
          </a:p>
          <a:p>
            <a:pPr marL="0" indent="0">
              <a:buNone/>
              <a:defRPr b="0" i="0"/>
            </a:pPr>
            <a:r>
              <a:rPr lang="1106" sz="2000">
                <a:solidFill>
                  <a:schemeClr val="accent4">
                    <a:lumMod val="50000"/>
                  </a:schemeClr>
                </a:solidFill>
              </a:rPr>
              <a:t>Nid yw unigolion sy'n byw mewn tlodi'n mynd at yr adnoddau sy'n angenrheidiol ar gyfer llesiant materol a chymryd rhan yn llawn mewn cymdeithas.</a:t>
            </a:r>
          </a:p>
          <a:p>
            <a:pPr marL="0" indent="0">
              <a:buNone/>
              <a:defRPr b="0" i="0"/>
            </a:pPr>
            <a:r>
              <a:rPr lang="1106" sz="2000">
                <a:solidFill>
                  <a:schemeClr val="accent4">
                    <a:lumMod val="50000"/>
                  </a:schemeClr>
                </a:solidFill>
              </a:rPr>
              <a:t>Gall tlodi gynyddu'r risg o fod yn gaeth i sylweddau oherwydd gallai unigolion droi at alcohol a chyffuriau i ymdopi.</a:t>
            </a:r>
          </a:p>
          <a:p>
            <a:pPr marL="0" indent="0">
              <a:buNone/>
              <a:defRPr b="0" i="0"/>
            </a:pPr>
            <a:r>
              <a:rPr lang="1106" sz="2000">
                <a:solidFill>
                  <a:schemeClr val="accent4">
                    <a:lumMod val="50000"/>
                  </a:schemeClr>
                </a:solidFill>
              </a:rPr>
              <a:t>Mae cyfoeth yn cynyddu'r dewisiadau sydd ar gael i unigolion o ran perthnasoedd, addysg a chyflogaeth. Gall hyn fod yn gysylltiedig â gwell hapusrwydd a llesiant a llai o straen ac iselder.</a:t>
            </a:r>
          </a:p>
          <a:p>
            <a:pPr marL="0" indent="0">
              <a:buNone/>
              <a:defRPr b="0" i="0"/>
            </a:pPr>
            <a:r>
              <a:rPr lang="1106" sz="2000">
                <a:solidFill>
                  <a:schemeClr val="accent4">
                    <a:lumMod val="50000"/>
                  </a:schemeClr>
                </a:solidFill>
              </a:rPr>
              <a:t>Ond nid yn unig y gall cynnydd mewn incwm gwario wella iechyd, gall arwain at gynnydd mewn ymddygiad niweidiol i'w hiechyd hefyd e.e. yfed mwy o alcohol.</a:t>
            </a:r>
          </a:p>
        </p:txBody>
      </p:sp>
      <p:pic>
        <p:nvPicPr>
          <p:cNvPr id="8" name="Picture 4" descr="British Money Free Stock Photo - Public Domain Pictures">
            <a:extLst>
              <a:ext uri="{FF2B5EF4-FFF2-40B4-BE49-F238E27FC236}">
                <a16:creationId xmlns:a16="http://schemas.microsoft.com/office/drawing/2014/main" id="{0B67EEC7-D6AA-486A-959F-ECFDA1B5ADB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2026" y="2637755"/>
            <a:ext cx="2921411" cy="2191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7467931"/>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72505" cy="518678"/>
          </a:xfrm>
          <a:prstGeom prst="rect">
            <a:avLst/>
          </a:prstGeom>
        </p:spPr>
        <p:txBody>
          <a:bodyPr wrap="square">
            <a:spAutoFit/>
          </a:bodyPr>
          <a:lstStyle/>
          <a:p>
            <a:pPr>
              <a:defRPr b="0" i="0"/>
            </a:pPr>
            <a:r>
              <a:rPr lang="1106" sz="2800">
                <a:ln w="0"/>
                <a:solidFill>
                  <a:schemeClr val="bg2"/>
                </a:solidFill>
              </a:rPr>
              <a:t>Modelau rôl</a:t>
            </a:r>
          </a:p>
        </p:txBody>
      </p:sp>
      <p:sp>
        <p:nvSpPr>
          <p:cNvPr id="9" name="Content Placeholder 2">
            <a:extLst>
              <a:ext uri="{FF2B5EF4-FFF2-40B4-BE49-F238E27FC236}">
                <a16:creationId xmlns:a16="http://schemas.microsoft.com/office/drawing/2014/main" id="{97B5CDA9-F6AE-4961-9A71-86EA556E5C97}"/>
              </a:ext>
            </a:extLst>
          </p:cNvPr>
          <p:cNvSpPr>
            <a:spLocks noGrp="1"/>
          </p:cNvSpPr>
          <p:nvPr>
            <p:ph idx="1"/>
          </p:nvPr>
        </p:nvSpPr>
        <p:spPr>
          <a:xfrm>
            <a:off x="3828422" y="1291399"/>
            <a:ext cx="8219552" cy="5453785"/>
          </a:xfrm>
        </p:spPr>
        <p:txBody>
          <a:bodyPr>
            <a:noAutofit/>
          </a:bodyPr>
          <a:lstStyle/>
          <a:p>
            <a:pPr marL="0" indent="0">
              <a:buNone/>
              <a:defRPr b="0" i="0"/>
            </a:pPr>
            <a:r>
              <a:rPr lang="1106" sz="2000" i="0">
                <a:effectLst/>
                <a:cs typeface="Calibri Light" panose="020F0302020204030204" pitchFamily="34" charset="0"/>
              </a:rPr>
              <a:t>Caiff y rhan fwyaf o'n hymddygiadau a chredoau eu dysgu drwy arsylwi ac efelychu.</a:t>
            </a:r>
          </a:p>
          <a:p>
            <a:pPr marL="0" indent="0">
              <a:buNone/>
              <a:defRPr b="0" i="0"/>
            </a:pPr>
            <a:r>
              <a:rPr lang="1106" sz="2000" i="0">
                <a:effectLst/>
                <a:cs typeface="Calibri Light" panose="020F0302020204030204" pitchFamily="34" charset="0"/>
              </a:rPr>
              <a:t>Model rôl yw rhywun y mae pobl eraill yn edrych arno fel esiampl dda. </a:t>
            </a:r>
          </a:p>
          <a:p>
            <a:pPr marL="0" indent="0">
              <a:buNone/>
              <a:defRPr b="0" i="0"/>
            </a:pPr>
            <a:r>
              <a:rPr lang="1106" sz="2000" i="0">
                <a:effectLst/>
                <a:cs typeface="Calibri Light" panose="020F0302020204030204" pitchFamily="34" charset="0"/>
              </a:rPr>
              <a:t>Model rôl yw rhywun sy'n deilwng o'i efelychu – fel athro, athletwr neu seren sy'n ymddwyn yn dda.</a:t>
            </a:r>
          </a:p>
          <a:p>
            <a:pPr marL="0" indent="0">
              <a:buNone/>
              <a:defRPr b="0" i="0"/>
            </a:pPr>
            <a:r>
              <a:rPr lang="1106" sz="2000" i="0">
                <a:effectLst/>
                <a:cs typeface="Calibri Light" panose="020F0302020204030204" pitchFamily="34" charset="0"/>
              </a:rPr>
              <a:t>Gall modelau rôl cadarnhaol ddylanwadu ar gamau gweithredu unigolyn a'i gymell i geisio datgelu ei wir botensial a goresgyn ei wendidau.</a:t>
            </a:r>
          </a:p>
          <a:p>
            <a:pPr marL="0" indent="0">
              <a:buNone/>
              <a:defRPr b="0" i="0"/>
            </a:pPr>
            <a:r>
              <a:rPr lang="1106" sz="2000" i="0">
                <a:effectLst/>
                <a:cs typeface="Calibri Light" panose="020F0302020204030204" pitchFamily="34" charset="0"/>
              </a:rPr>
              <a:t>Fodd bynnag, gallai modelau rôl negyddol hefyd ddylanwadu ar ymddygiad unigolyn.</a:t>
            </a:r>
          </a:p>
          <a:p>
            <a:pPr marL="0" indent="0">
              <a:buNone/>
              <a:defRPr b="0" i="0"/>
            </a:pPr>
            <a:r>
              <a:rPr lang="1106" sz="2000" i="0">
                <a:effectLst/>
                <a:cs typeface="Calibri Light" panose="020F0302020204030204" pitchFamily="34" charset="0"/>
              </a:rPr>
              <a:t>Model rôl negyddol yw unrhyw un sy'n dylanwadu ar bobl eraill mewn ffordd negyddol.</a:t>
            </a:r>
          </a:p>
          <a:p>
            <a:pPr marL="0" indent="0">
              <a:buNone/>
              <a:defRPr b="0" i="0"/>
            </a:pPr>
            <a:r>
              <a:rPr lang="1106" sz="2000" i="0">
                <a:effectLst/>
                <a:cs typeface="Calibri Light" panose="020F0302020204030204" pitchFamily="34" charset="0"/>
              </a:rPr>
              <a:t>Gall modelau rôl negyddol fod yn ffigyrau cyhoeddus, fel sêr, lle mae eu hymddygiad a'u penderfyniadau gwael yn gosod esiampl negyddol i unigolion.</a:t>
            </a:r>
            <a:endParaRPr lang="en-GB" sz="2000">
              <a:cs typeface="Calibri Light" panose="020F0302020204030204" pitchFamily="34" charset="0"/>
            </a:endParaRPr>
          </a:p>
        </p:txBody>
      </p:sp>
      <p:pic>
        <p:nvPicPr>
          <p:cNvPr id="10" name="Picture 2" descr="Teacher, Learning, School, Teaching, Classroom">
            <a:extLst>
              <a:ext uri="{FF2B5EF4-FFF2-40B4-BE49-F238E27FC236}">
                <a16:creationId xmlns:a16="http://schemas.microsoft.com/office/drawing/2014/main" id="{369A7CE6-584E-4049-B6CE-CEBD3B85A0A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flipH="1">
            <a:off x="230623" y="2636321"/>
            <a:ext cx="3425209" cy="2326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03994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72505" cy="518678"/>
          </a:xfrm>
          <a:prstGeom prst="rect">
            <a:avLst/>
          </a:prstGeom>
        </p:spPr>
        <p:txBody>
          <a:bodyPr wrap="square">
            <a:spAutoFit/>
          </a:bodyPr>
          <a:lstStyle/>
          <a:p>
            <a:pPr>
              <a:defRPr b="0" i="0"/>
            </a:pPr>
            <a:r>
              <a:rPr lang="1106" sz="2800">
                <a:ln w="0"/>
                <a:solidFill>
                  <a:schemeClr val="bg2"/>
                </a:solidFill>
              </a:rPr>
              <a:t>Dylanwadu ar gymdeithas a'r cyfryngau</a:t>
            </a:r>
          </a:p>
        </p:txBody>
      </p:sp>
      <p:sp>
        <p:nvSpPr>
          <p:cNvPr id="10" name="Content Placeholder 2">
            <a:extLst>
              <a:ext uri="{FF2B5EF4-FFF2-40B4-BE49-F238E27FC236}">
                <a16:creationId xmlns:a16="http://schemas.microsoft.com/office/drawing/2014/main" id="{02A233B7-9D33-4AA1-8701-B0B4EA788CDF}"/>
              </a:ext>
            </a:extLst>
          </p:cNvPr>
          <p:cNvSpPr>
            <a:spLocks noGrp="1"/>
          </p:cNvSpPr>
          <p:nvPr>
            <p:ph idx="1"/>
          </p:nvPr>
        </p:nvSpPr>
        <p:spPr>
          <a:xfrm>
            <a:off x="4144488" y="1478120"/>
            <a:ext cx="7963775" cy="5160173"/>
          </a:xfrm>
        </p:spPr>
        <p:txBody>
          <a:bodyPr>
            <a:noAutofit/>
          </a:bodyPr>
          <a:lstStyle/>
          <a:p>
            <a:pPr marL="0" indent="0">
              <a:lnSpc>
                <a:spcPct val="100000"/>
              </a:lnSpc>
              <a:spcBef>
                <a:spcPct val="0"/>
              </a:spcBef>
              <a:spcAft>
                <a:spcPct val="0"/>
              </a:spcAft>
              <a:buNone/>
              <a:defRPr b="0" i="0"/>
            </a:pPr>
            <a:r>
              <a:rPr lang="1106" sz="1800">
                <a:solidFill>
                  <a:schemeClr val="accent4">
                    <a:lumMod val="50000"/>
                  </a:schemeClr>
                </a:solidFill>
                <a:latin typeface="+mj-lt"/>
              </a:rPr>
              <a:t>Mae cymdeithas yn defnyddio'r cyfryngau cymdeithasol fwyfwy i rannu syniadau, meddyliau a gwybodaeth drwy adeiladu rhwydweithiau a chymunedau rhithwir.</a:t>
            </a:r>
          </a:p>
          <a:p>
            <a:pPr marL="0" indent="0">
              <a:lnSpc>
                <a:spcPct val="100000"/>
              </a:lnSpc>
              <a:spcBef>
                <a:spcPct val="0"/>
              </a:spcBef>
              <a:spcAft>
                <a:spcPct val="0"/>
              </a:spcAft>
              <a:buNone/>
            </a:pPr>
            <a:endParaRPr lang="en-GB" sz="1800" b="0" i="0">
              <a:solidFill>
                <a:schemeClr val="accent4">
                  <a:lumMod val="50000"/>
                </a:schemeClr>
              </a:solidFill>
              <a:effectLst/>
              <a:latin typeface="+mj-lt"/>
            </a:endParaRPr>
          </a:p>
          <a:p>
            <a:pPr marL="0" indent="0">
              <a:lnSpc>
                <a:spcPct val="100000"/>
              </a:lnSpc>
              <a:spcBef>
                <a:spcPct val="0"/>
              </a:spcBef>
              <a:buNone/>
              <a:defRPr b="0" i="0"/>
            </a:pPr>
            <a:r>
              <a:rPr lang="1106" sz="1800" i="0">
                <a:solidFill>
                  <a:schemeClr val="accent4">
                    <a:lumMod val="50000"/>
                  </a:schemeClr>
                </a:solidFill>
                <a:effectLst/>
                <a:latin typeface="+mj-lt"/>
              </a:rPr>
              <a:t>Mae effeithiau cadarnhaol y cyfryngau cymdeithasol yn cynnwys:</a:t>
            </a:r>
          </a:p>
          <a:p>
            <a:pPr marL="285750" indent="-285750">
              <a:lnSpc>
                <a:spcPct val="100000"/>
              </a:lnSpc>
              <a:spcBef>
                <a:spcPct val="0"/>
              </a:spcBef>
              <a:buFont typeface="Arial" panose="020B0604020202020204" pitchFamily="34" charset="0"/>
              <a:buChar char="•"/>
              <a:defRPr b="0" i="0"/>
            </a:pPr>
            <a:r>
              <a:rPr lang="1106" sz="1800" i="0">
                <a:solidFill>
                  <a:schemeClr val="accent4">
                    <a:lumMod val="50000"/>
                  </a:schemeClr>
                </a:solidFill>
                <a:effectLst/>
                <a:latin typeface="+mj-lt"/>
              </a:rPr>
              <a:t>gwell rhyngweithio cymdeithasol </a:t>
            </a:r>
          </a:p>
          <a:p>
            <a:pPr marL="285750" indent="-285750">
              <a:lnSpc>
                <a:spcPct val="100000"/>
              </a:lnSpc>
              <a:spcBef>
                <a:spcPct val="0"/>
              </a:spcBef>
              <a:buFont typeface="Arial" panose="020B0604020202020204" pitchFamily="34" charset="0"/>
              <a:buChar char="•"/>
              <a:defRPr b="0" i="0"/>
            </a:pPr>
            <a:r>
              <a:rPr lang="1106" sz="1800" i="0">
                <a:solidFill>
                  <a:schemeClr val="accent4">
                    <a:lumMod val="50000"/>
                  </a:schemeClr>
                </a:solidFill>
                <a:effectLst/>
                <a:latin typeface="+mj-lt"/>
              </a:rPr>
              <a:t>cadw cyswllt â ffrindiau</a:t>
            </a:r>
          </a:p>
          <a:p>
            <a:pPr marL="285750" indent="-285750">
              <a:lnSpc>
                <a:spcPct val="100000"/>
              </a:lnSpc>
              <a:spcBef>
                <a:spcPct val="0"/>
              </a:spcBef>
              <a:buFont typeface="Arial" panose="020B0604020202020204" pitchFamily="34" charset="0"/>
              <a:buChar char="•"/>
              <a:defRPr b="0" i="0"/>
            </a:pPr>
            <a:r>
              <a:rPr lang="1106" sz="1800" i="0">
                <a:solidFill>
                  <a:schemeClr val="accent4">
                    <a:lumMod val="50000"/>
                  </a:schemeClr>
                </a:solidFill>
                <a:effectLst/>
                <a:latin typeface="+mj-lt"/>
              </a:rPr>
              <a:t>cyfnewid gwybodaeth ddefnyddiol gyda phobl eraill </a:t>
            </a:r>
          </a:p>
          <a:p>
            <a:pPr marL="285750" indent="-285750">
              <a:lnSpc>
                <a:spcPct val="100000"/>
              </a:lnSpc>
              <a:spcBef>
                <a:spcPct val="0"/>
              </a:spcBef>
              <a:spcAft>
                <a:spcPct val="0"/>
              </a:spcAft>
              <a:buFont typeface="Arial" panose="020B0604020202020204" pitchFamily="34" charset="0"/>
              <a:buChar char="•"/>
              <a:defRPr b="0" i="0"/>
            </a:pPr>
            <a:r>
              <a:rPr lang="1106">
                <a:solidFill>
                  <a:schemeClr val="accent4">
                    <a:lumMod val="50000"/>
                  </a:schemeClr>
                </a:solidFill>
                <a:latin typeface="+mj-lt"/>
              </a:rPr>
              <a:t>ffynhonnell o gefnogaeth ar-lein</a:t>
            </a:r>
          </a:p>
          <a:p>
            <a:pPr>
              <a:lnSpc>
                <a:spcPct val="100000"/>
              </a:lnSpc>
              <a:spcBef>
                <a:spcPct val="0"/>
              </a:spcBef>
              <a:spcAft>
                <a:spcPct val="0"/>
              </a:spcAft>
            </a:pPr>
            <a:endParaRPr lang="en-GB" sz="1800" i="0">
              <a:solidFill>
                <a:schemeClr val="accent4">
                  <a:lumMod val="50000"/>
                </a:schemeClr>
              </a:solidFill>
              <a:effectLst/>
              <a:latin typeface="+mj-lt"/>
            </a:endParaRPr>
          </a:p>
          <a:p>
            <a:pPr marL="0" indent="0">
              <a:lnSpc>
                <a:spcPct val="100000"/>
              </a:lnSpc>
              <a:spcBef>
                <a:spcPct val="0"/>
              </a:spcBef>
              <a:buNone/>
              <a:defRPr b="0" i="0"/>
            </a:pPr>
            <a:r>
              <a:rPr lang="1106" sz="1800">
                <a:solidFill>
                  <a:schemeClr val="accent4">
                    <a:lumMod val="50000"/>
                  </a:schemeClr>
                </a:solidFill>
                <a:latin typeface="+mj-lt"/>
              </a:rPr>
              <a:t>Mae effeithiau negyddol y cyfryngau cymdeithasol yn cynnwys:</a:t>
            </a:r>
          </a:p>
          <a:p>
            <a:pPr marL="285750" indent="-285750">
              <a:lnSpc>
                <a:spcPct val="100000"/>
              </a:lnSpc>
              <a:spcBef>
                <a:spcPct val="0"/>
              </a:spcBef>
              <a:buFont typeface="Arial" panose="020B0604020202020204" pitchFamily="34" charset="0"/>
              <a:buChar char="•"/>
              <a:defRPr b="0" i="0"/>
            </a:pPr>
            <a:r>
              <a:rPr lang="1106" sz="1800" b="0" i="0">
                <a:solidFill>
                  <a:schemeClr val="accent4">
                    <a:lumMod val="50000"/>
                  </a:schemeClr>
                </a:solidFill>
                <a:effectLst/>
                <a:latin typeface="+mj-lt"/>
              </a:rPr>
              <a:t>Llai o ryngweithio wyneb yn wyneb</a:t>
            </a:r>
          </a:p>
          <a:p>
            <a:pPr marL="285750" indent="-285750">
              <a:lnSpc>
                <a:spcPct val="100000"/>
              </a:lnSpc>
              <a:spcBef>
                <a:spcPct val="0"/>
              </a:spcBef>
              <a:buFont typeface="Arial" panose="020B0604020202020204" pitchFamily="34" charset="0"/>
              <a:buChar char="•"/>
              <a:defRPr b="0" i="0"/>
            </a:pPr>
            <a:r>
              <a:rPr lang="1106" sz="1800" b="0" i="0">
                <a:solidFill>
                  <a:schemeClr val="accent4">
                    <a:lumMod val="50000"/>
                  </a:schemeClr>
                </a:solidFill>
                <a:effectLst/>
                <a:latin typeface="+mj-lt"/>
              </a:rPr>
              <a:t>mwy o ymddygiad eisteddog drwy annog mwy o amser ar y sgrin a allai arwain at gaethiwed i'r rhyngrwyd.</a:t>
            </a:r>
          </a:p>
          <a:p>
            <a:pPr marL="285750" indent="-285750">
              <a:lnSpc>
                <a:spcPct val="100000"/>
              </a:lnSpc>
              <a:spcBef>
                <a:spcPct val="0"/>
              </a:spcBef>
              <a:buFont typeface="Arial" panose="020B0604020202020204" pitchFamily="34" charset="0"/>
              <a:buChar char="•"/>
              <a:defRPr b="0" i="0"/>
            </a:pPr>
            <a:r>
              <a:rPr lang="1106" sz="1800">
                <a:solidFill>
                  <a:schemeClr val="accent4">
                    <a:lumMod val="50000"/>
                  </a:schemeClr>
                </a:solidFill>
                <a:latin typeface="+mj-lt"/>
              </a:rPr>
              <a:t>hunan-barch gwael ac iselder drwy gymhariaeth anffafriol yn gymdeithasol </a:t>
            </a:r>
          </a:p>
          <a:p>
            <a:pPr marL="285750" indent="-285750">
              <a:lnSpc>
                <a:spcPct val="100000"/>
              </a:lnSpc>
              <a:spcBef>
                <a:spcPct val="0"/>
              </a:spcBef>
              <a:buFont typeface="Arial" panose="020B0604020202020204" pitchFamily="34" charset="0"/>
              <a:buChar char="•"/>
              <a:defRPr b="0" i="0"/>
            </a:pPr>
            <a:r>
              <a:rPr lang="1106" sz="1800">
                <a:solidFill>
                  <a:schemeClr val="accent4">
                    <a:lumMod val="50000"/>
                  </a:schemeClr>
                </a:solidFill>
                <a:latin typeface="+mj-lt"/>
              </a:rPr>
              <a:t>seibrfwlio a chamdriniaeth seibr posibl gan ddefnyddwyr dienw ar-lein</a:t>
            </a:r>
          </a:p>
        </p:txBody>
      </p:sp>
      <p:pic>
        <p:nvPicPr>
          <p:cNvPr id="11" name="Picture 2" descr="Networking Social Media Icons">
            <a:extLst>
              <a:ext uri="{FF2B5EF4-FFF2-40B4-BE49-F238E27FC236}">
                <a16:creationId xmlns:a16="http://schemas.microsoft.com/office/drawing/2014/main" id="{BE128DC4-A55D-420A-9A3F-0F97A5E167E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2026" y="1243894"/>
            <a:ext cx="2689193" cy="215710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E9393C4B-4B6E-48E2-881C-9230BA08EC5D}"/>
              </a:ext>
            </a:extLst>
          </p:cNvPr>
          <p:cNvSpPr txBox="1"/>
          <p:nvPr/>
        </p:nvSpPr>
        <p:spPr>
          <a:xfrm>
            <a:off x="180870" y="3401001"/>
            <a:ext cx="3756683" cy="3416320"/>
          </a:xfrm>
          <a:prstGeom prst="rect">
            <a:avLst/>
          </a:prstGeom>
          <a:noFill/>
        </p:spPr>
        <p:txBody>
          <a:bodyPr wrap="square">
            <a:spAutoFit/>
          </a:bodyPr>
          <a:lstStyle/>
          <a:p>
            <a:pPr marL="0" indent="0">
              <a:buNone/>
              <a:defRPr b="0" i="0"/>
            </a:pPr>
            <a:r>
              <a:rPr lang="1106" sz="1800" b="0" i="0">
                <a:solidFill>
                  <a:schemeClr val="accent4">
                    <a:lumMod val="50000"/>
                  </a:schemeClr>
                </a:solidFill>
                <a:effectLst/>
                <a:latin typeface="+mj-lt"/>
              </a:rPr>
              <a:t>Mae sefydliadau cymdeithasol sy'n ffurfio rhan o'n cymdeithas, fel y cyfryngau (rhyngrwyd, teledu, papurau newydd), addysg, y llywodraeth, teulu a chrefydd i gyd yn effeithio ar hunaniaeth ac ymddygiad unigolyn.  </a:t>
            </a:r>
          </a:p>
          <a:p>
            <a:pPr marL="0" indent="0">
              <a:buNone/>
            </a:pPr>
            <a:endParaRPr lang="en-GB" sz="1800" b="0" i="0">
              <a:solidFill>
                <a:schemeClr val="accent4">
                  <a:lumMod val="50000"/>
                </a:schemeClr>
              </a:solidFill>
              <a:effectLst/>
              <a:latin typeface="+mj-lt"/>
            </a:endParaRPr>
          </a:p>
          <a:p>
            <a:pPr marL="0" indent="0">
              <a:buNone/>
              <a:defRPr b="0" i="0"/>
            </a:pPr>
            <a:r>
              <a:rPr lang="1106" sz="1800">
                <a:solidFill>
                  <a:schemeClr val="accent4">
                    <a:lumMod val="50000"/>
                  </a:schemeClr>
                </a:solidFill>
                <a:latin typeface="+mj-lt"/>
              </a:rPr>
              <a:t>Mae cymdeithas yn helpu i ffurfio'r ffordd rydym yn gweld ein hunain, sut rydym yn ymddwyn ac yn rhoi ymdeimlad o hunaniaeth i ni.</a:t>
            </a:r>
          </a:p>
        </p:txBody>
      </p:sp>
    </p:spTree>
    <p:extLst>
      <p:ext uri="{BB962C8B-B14F-4D97-AF65-F5344CB8AC3E}">
        <p14:creationId xmlns:p14="http://schemas.microsoft.com/office/powerpoint/2010/main" val="267067966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272505" cy="518678"/>
          </a:xfrm>
          <a:prstGeom prst="rect">
            <a:avLst/>
          </a:prstGeom>
        </p:spPr>
        <p:txBody>
          <a:bodyPr wrap="square">
            <a:spAutoFit/>
          </a:bodyPr>
          <a:lstStyle/>
          <a:p>
            <a:pPr>
              <a:defRPr b="0" i="0"/>
            </a:pPr>
            <a:r>
              <a:rPr lang="1106" sz="2800">
                <a:ln w="0"/>
                <a:solidFill>
                  <a:schemeClr val="bg2"/>
                </a:solidFill>
              </a:rPr>
              <a:t>Gwahaniaethu</a:t>
            </a:r>
          </a:p>
        </p:txBody>
      </p:sp>
      <p:sp>
        <p:nvSpPr>
          <p:cNvPr id="7" name="Content Placeholder 2">
            <a:extLst>
              <a:ext uri="{FF2B5EF4-FFF2-40B4-BE49-F238E27FC236}">
                <a16:creationId xmlns:a16="http://schemas.microsoft.com/office/drawing/2014/main" id="{B5F17D26-EB01-4014-B812-FC793E626804}"/>
              </a:ext>
            </a:extLst>
          </p:cNvPr>
          <p:cNvSpPr>
            <a:spLocks noGrp="1"/>
          </p:cNvSpPr>
          <p:nvPr>
            <p:ph idx="1"/>
          </p:nvPr>
        </p:nvSpPr>
        <p:spPr>
          <a:xfrm>
            <a:off x="4227615" y="1267648"/>
            <a:ext cx="7575619" cy="5489411"/>
          </a:xfrm>
        </p:spPr>
        <p:txBody>
          <a:bodyPr>
            <a:noAutofit/>
          </a:bodyPr>
          <a:lstStyle/>
          <a:p>
            <a:pPr marL="0" indent="0" algn="l">
              <a:buNone/>
              <a:defRPr b="0" i="0"/>
            </a:pPr>
            <a:r>
              <a:rPr lang="1106" sz="2000" i="0">
                <a:solidFill>
                  <a:schemeClr val="accent4">
                    <a:lumMod val="50000"/>
                  </a:schemeClr>
                </a:solidFill>
                <a:effectLst/>
                <a:latin typeface="+mj-lt"/>
              </a:rPr>
              <a:t>Mae gwahaniaethu'n golygu trin unigolyn neu grŵp cymdeithasol yn annheg neu'n negyddol oherwydd pwy ydyn nhw neu oherwydd bod ganddynt nodweddion penodol.</a:t>
            </a:r>
          </a:p>
          <a:p>
            <a:pPr marL="0" indent="0" algn="l">
              <a:buNone/>
              <a:defRPr b="0" i="0"/>
            </a:pPr>
            <a:r>
              <a:rPr lang="1106" sz="2000">
                <a:solidFill>
                  <a:schemeClr val="accent4">
                    <a:lumMod val="50000"/>
                  </a:schemeClr>
                </a:solidFill>
                <a:latin typeface="+mj-lt"/>
              </a:rPr>
              <a:t>Fel rheol, mae gwahaniaethu'n cael ei gymell gan ragfarn.</a:t>
            </a:r>
          </a:p>
          <a:p>
            <a:pPr marL="0" indent="0" algn="l">
              <a:buNone/>
              <a:defRPr b="0" i="0"/>
            </a:pPr>
            <a:r>
              <a:rPr lang="1106" sz="2000">
                <a:solidFill>
                  <a:schemeClr val="accent4">
                    <a:lumMod val="50000"/>
                  </a:schemeClr>
                </a:solidFill>
                <a:latin typeface="+mj-lt"/>
              </a:rPr>
              <a:t>Gallai unigolyn sy'n cael profiad o wahaniaethu:</a:t>
            </a:r>
          </a:p>
          <a:p>
            <a:pPr marL="342900" indent="-342900">
              <a:buFont typeface="Arial" panose="020B0604020202020204" pitchFamily="34" charset="0"/>
              <a:buChar char="•"/>
              <a:defRPr b="0" i="0"/>
            </a:pPr>
            <a:r>
              <a:rPr lang="1106" sz="2000" i="0">
                <a:solidFill>
                  <a:schemeClr val="accent4">
                    <a:lumMod val="50000"/>
                  </a:schemeClr>
                </a:solidFill>
                <a:effectLst/>
                <a:latin typeface="+mj-lt"/>
              </a:rPr>
              <a:t>deimlo'n wahanol neu'n "llai nag" unigolion eraill</a:t>
            </a:r>
          </a:p>
          <a:p>
            <a:pPr marL="342900" indent="-342900">
              <a:buFont typeface="Arial" panose="020B0604020202020204" pitchFamily="34" charset="0"/>
              <a:buChar char="•"/>
              <a:defRPr b="0" i="0"/>
            </a:pPr>
            <a:r>
              <a:rPr lang="1106" sz="2000" i="0">
                <a:solidFill>
                  <a:schemeClr val="accent4">
                    <a:lumMod val="50000"/>
                  </a:schemeClr>
                </a:solidFill>
                <a:effectLst/>
                <a:latin typeface="+mj-lt"/>
              </a:rPr>
              <a:t>teimlo nad ydynt yn perthyn a mynd i deimlo'n ynysig ac ar yr ymylon</a:t>
            </a:r>
          </a:p>
          <a:p>
            <a:pPr marL="342900" indent="-342900" algn="l">
              <a:buFont typeface="Arial" panose="020B0604020202020204" pitchFamily="34" charset="0"/>
              <a:buChar char="•"/>
              <a:defRPr b="0" i="0"/>
            </a:pPr>
            <a:r>
              <a:rPr lang="1106" sz="2000" i="0">
                <a:solidFill>
                  <a:schemeClr val="accent4">
                    <a:lumMod val="50000"/>
                  </a:schemeClr>
                </a:solidFill>
                <a:effectLst/>
                <a:latin typeface="+mj-lt"/>
              </a:rPr>
              <a:t>meddu ar hunangred neu hunanwerth is</a:t>
            </a:r>
          </a:p>
          <a:p>
            <a:pPr marL="342900" indent="-342900" algn="l">
              <a:buFont typeface="Arial" panose="020B0604020202020204" pitchFamily="34" charset="0"/>
              <a:buChar char="•"/>
              <a:defRPr b="0" i="0"/>
            </a:pPr>
            <a:r>
              <a:rPr lang="1106" sz="2000" i="0">
                <a:solidFill>
                  <a:schemeClr val="accent4">
                    <a:lumMod val="50000"/>
                  </a:schemeClr>
                </a:solidFill>
                <a:effectLst/>
                <a:latin typeface="+mj-lt"/>
              </a:rPr>
              <a:t>teimlo'n bryderus, isel, dan straen a byw mewn ofn</a:t>
            </a:r>
          </a:p>
          <a:p>
            <a:pPr marL="342900" indent="-342900" algn="l">
              <a:buFont typeface="Arial" panose="020B0604020202020204" pitchFamily="34" charset="0"/>
              <a:buChar char="•"/>
              <a:defRPr b="0" i="0"/>
            </a:pPr>
            <a:r>
              <a:rPr lang="1106" sz="2000" i="0">
                <a:solidFill>
                  <a:schemeClr val="accent4">
                    <a:lumMod val="50000"/>
                  </a:schemeClr>
                </a:solidFill>
                <a:effectLst/>
                <a:latin typeface="+mj-lt"/>
              </a:rPr>
              <a:t>teimlo'n ddi-rym ac yn rhwystredig</a:t>
            </a:r>
          </a:p>
          <a:p>
            <a:pPr marL="342900" indent="-342900" algn="l">
              <a:buFont typeface="Arial" panose="020B0604020202020204" pitchFamily="34" charset="0"/>
              <a:buChar char="•"/>
              <a:defRPr b="0" i="0"/>
            </a:pPr>
            <a:r>
              <a:rPr lang="1106" sz="2000" i="0">
                <a:solidFill>
                  <a:schemeClr val="accent4">
                    <a:lumMod val="50000"/>
                  </a:schemeClr>
                </a:solidFill>
                <a:effectLst/>
                <a:latin typeface="+mj-lt"/>
              </a:rPr>
              <a:t>dyheu am lai</a:t>
            </a:r>
          </a:p>
          <a:p>
            <a:pPr marL="342900" indent="-342900" algn="l">
              <a:buFont typeface="Arial" panose="020B0604020202020204" pitchFamily="34" charset="0"/>
              <a:buChar char="•"/>
              <a:defRPr b="0" i="0"/>
            </a:pPr>
            <a:r>
              <a:rPr lang="1106" sz="2000" i="0">
                <a:solidFill>
                  <a:schemeClr val="accent4">
                    <a:lumMod val="50000"/>
                  </a:schemeClr>
                </a:solidFill>
                <a:effectLst/>
                <a:latin typeface="+mj-lt"/>
              </a:rPr>
              <a:t>cael trafferth i gyrraedd eu llawn botensial</a:t>
            </a:r>
          </a:p>
        </p:txBody>
      </p:sp>
      <p:pic>
        <p:nvPicPr>
          <p:cNvPr id="8" name="Picture 2" descr="Eggs, Ten, Box, Egg, Different">
            <a:extLst>
              <a:ext uri="{FF2B5EF4-FFF2-40B4-BE49-F238E27FC236}">
                <a16:creationId xmlns:a16="http://schemas.microsoft.com/office/drawing/2014/main" id="{93EF6333-3CE2-4D18-9092-81F9B826329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88765" y="2389000"/>
            <a:ext cx="3601344" cy="2023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97853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386616" cy="518678"/>
          </a:xfrm>
          <a:prstGeom prst="rect">
            <a:avLst/>
          </a:prstGeom>
        </p:spPr>
        <p:txBody>
          <a:bodyPr wrap="square">
            <a:spAutoFit/>
          </a:bodyPr>
          <a:lstStyle/>
          <a:p>
            <a:pPr>
              <a:defRPr b="0" i="0"/>
            </a:pPr>
            <a:r>
              <a:rPr lang="1106" sz="2800">
                <a:ln w="0"/>
                <a:solidFill>
                  <a:schemeClr val="bg2"/>
                </a:solidFill>
              </a:rPr>
              <a:t>Ffactorau seicolegol sy’n effeithio ar ymddygiad oedolion</a:t>
            </a:r>
          </a:p>
        </p:txBody>
      </p:sp>
      <p:sp>
        <p:nvSpPr>
          <p:cNvPr id="9" name="Content Placeholder 2">
            <a:extLst>
              <a:ext uri="{FF2B5EF4-FFF2-40B4-BE49-F238E27FC236}">
                <a16:creationId xmlns:a16="http://schemas.microsoft.com/office/drawing/2014/main" id="{290C65B6-4642-427E-8428-A676E3845961}"/>
              </a:ext>
            </a:extLst>
          </p:cNvPr>
          <p:cNvSpPr>
            <a:spLocks noGrp="1"/>
          </p:cNvSpPr>
          <p:nvPr>
            <p:ph idx="1"/>
          </p:nvPr>
        </p:nvSpPr>
        <p:spPr>
          <a:xfrm>
            <a:off x="938212" y="1614111"/>
            <a:ext cx="10515600" cy="4629533"/>
          </a:xfrm>
        </p:spPr>
        <p:txBody>
          <a:bodyPr>
            <a:normAutofit/>
          </a:bodyPr>
          <a:lstStyle/>
          <a:p>
            <a:pPr marL="0" indent="0" algn="ctr">
              <a:buNone/>
              <a:defRPr b="0" i="0"/>
            </a:pPr>
            <a:r>
              <a:rPr lang="1106" sz="2400"/>
              <a:t>Sut gallai pob un o'r canlynol effeithio ar ymddygiad unigolyn?</a:t>
            </a:r>
          </a:p>
        </p:txBody>
      </p:sp>
      <p:sp>
        <p:nvSpPr>
          <p:cNvPr id="22" name="Text Box 4">
            <a:extLst>
              <a:ext uri="{FF2B5EF4-FFF2-40B4-BE49-F238E27FC236}">
                <a16:creationId xmlns:a16="http://schemas.microsoft.com/office/drawing/2014/main" id="{E32E9236-1E63-487A-99EA-398718BA42B3}"/>
              </a:ext>
            </a:extLst>
          </p:cNvPr>
          <p:cNvSpPr txBox="1">
            <a:spLocks noChangeArrowheads="1"/>
          </p:cNvSpPr>
          <p:nvPr/>
        </p:nvSpPr>
        <p:spPr bwMode="auto">
          <a:xfrm>
            <a:off x="5049971" y="5492080"/>
            <a:ext cx="1939483" cy="428625"/>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sz="1800" b="0" i="0" u="none" strike="noStrike" kern="1200" cap="none" spc="0" normalizeH="0" baseline="0" noProof="0">
                <a:ln>
                  <a:noFill/>
                </a:ln>
                <a:solidFill>
                  <a:prstClr val="black"/>
                </a:solidFill>
                <a:effectLst/>
                <a:uLnTx/>
                <a:uFillTx/>
                <a:ea typeface="Calibri" panose="020F0502020204030204" pitchFamily="34" charset="0"/>
                <a:cs typeface="Times New Roman" panose="02020603050405020304" pitchFamily="18" charset="0"/>
              </a:rPr>
              <a:t>Profiadau bywyd</a:t>
            </a:r>
            <a:endParaRPr kumimoji="0" lang="en-US" altLang="en-US" sz="1100" b="0" i="0" u="none" strike="noStrike" kern="1200" cap="none" spc="0" normalizeH="0" baseline="0" noProof="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prstClr val="black"/>
              </a:solidFill>
              <a:effectLst/>
              <a:uLnTx/>
              <a:uFillTx/>
              <a:ea typeface="+mn-ea"/>
              <a:cs typeface="+mn-cs"/>
            </a:endParaRPr>
          </a:p>
        </p:txBody>
      </p:sp>
      <p:sp>
        <p:nvSpPr>
          <p:cNvPr id="23" name="Text Box 5">
            <a:extLst>
              <a:ext uri="{FF2B5EF4-FFF2-40B4-BE49-F238E27FC236}">
                <a16:creationId xmlns:a16="http://schemas.microsoft.com/office/drawing/2014/main" id="{EF13FE0A-F3BF-448D-8782-40F9D594533B}"/>
              </a:ext>
            </a:extLst>
          </p:cNvPr>
          <p:cNvSpPr txBox="1">
            <a:spLocks noChangeArrowheads="1"/>
          </p:cNvSpPr>
          <p:nvPr/>
        </p:nvSpPr>
        <p:spPr bwMode="auto">
          <a:xfrm>
            <a:off x="8080248" y="5304256"/>
            <a:ext cx="2417537" cy="402137"/>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lang="1106" altLang="en-US">
                <a:solidFill>
                  <a:prstClr val="black"/>
                </a:solidFill>
                <a:cs typeface="Times New Roman" panose="02020603050405020304" pitchFamily="18" charset="0"/>
              </a:rPr>
              <a:t>Tristwch/iselder</a:t>
            </a:r>
            <a:endParaRPr kumimoji="0" lang="en-US" altLang="en-US" sz="1100" b="0" i="0" u="none" strike="noStrike" kern="1200" cap="none" spc="0" normalizeH="0" baseline="0" noProof="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prstClr val="black"/>
              </a:solidFill>
              <a:effectLst/>
              <a:uLnTx/>
              <a:uFillTx/>
              <a:ea typeface="+mn-ea"/>
              <a:cs typeface="+mn-cs"/>
            </a:endParaRPr>
          </a:p>
        </p:txBody>
      </p:sp>
      <p:sp>
        <p:nvSpPr>
          <p:cNvPr id="24" name="Text Box 3">
            <a:extLst>
              <a:ext uri="{FF2B5EF4-FFF2-40B4-BE49-F238E27FC236}">
                <a16:creationId xmlns:a16="http://schemas.microsoft.com/office/drawing/2014/main" id="{E6107469-1702-44A0-B16B-8C1074AB4662}"/>
              </a:ext>
            </a:extLst>
          </p:cNvPr>
          <p:cNvSpPr txBox="1">
            <a:spLocks noChangeArrowheads="1"/>
          </p:cNvSpPr>
          <p:nvPr/>
        </p:nvSpPr>
        <p:spPr bwMode="auto">
          <a:xfrm>
            <a:off x="8980300" y="3833051"/>
            <a:ext cx="2062838" cy="428625"/>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lang="1106" altLang="en-US">
                <a:solidFill>
                  <a:prstClr val="black"/>
                </a:solidFill>
                <a:cs typeface="Times New Roman" panose="02020603050405020304" pitchFamily="18" charset="0"/>
              </a:rPr>
              <a:t>Cyfnodau o bontio </a:t>
            </a:r>
            <a:endParaRPr kumimoji="0" lang="en-US" altLang="en-US" sz="1100" b="0" i="0" u="none" strike="noStrike" kern="1200" cap="none" spc="0" normalizeH="0" baseline="0" noProof="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prstClr val="black"/>
              </a:solidFill>
              <a:effectLst/>
              <a:uLnTx/>
              <a:uFillTx/>
              <a:ea typeface="+mn-ea"/>
              <a:cs typeface="+mn-cs"/>
            </a:endParaRPr>
          </a:p>
        </p:txBody>
      </p:sp>
      <p:sp>
        <p:nvSpPr>
          <p:cNvPr id="25" name="Text Box 1">
            <a:extLst>
              <a:ext uri="{FF2B5EF4-FFF2-40B4-BE49-F238E27FC236}">
                <a16:creationId xmlns:a16="http://schemas.microsoft.com/office/drawing/2014/main" id="{9DDE7908-21F8-4E8E-9988-131C37100E16}"/>
              </a:ext>
            </a:extLst>
          </p:cNvPr>
          <p:cNvSpPr txBox="1">
            <a:spLocks noChangeArrowheads="1"/>
          </p:cNvSpPr>
          <p:nvPr/>
        </p:nvSpPr>
        <p:spPr bwMode="auto">
          <a:xfrm>
            <a:off x="2077086" y="4401761"/>
            <a:ext cx="1876425" cy="428625"/>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lang="1106" altLang="en-US">
                <a:solidFill>
                  <a:prstClr val="black"/>
                </a:solidFill>
                <a:cs typeface="Times New Roman" panose="02020603050405020304" pitchFamily="18" charset="0"/>
              </a:rPr>
              <a:t>Galar a cholled</a:t>
            </a:r>
            <a:endParaRPr kumimoji="0" lang="en-US" altLang="en-US" sz="1100" b="0" i="0" u="none" strike="noStrike" kern="1200" cap="none" spc="0" normalizeH="0" baseline="0" noProof="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prstClr val="black"/>
              </a:solidFill>
              <a:effectLst/>
              <a:uLnTx/>
              <a:uFillTx/>
              <a:ea typeface="+mn-ea"/>
              <a:cs typeface="+mn-cs"/>
            </a:endParaRPr>
          </a:p>
        </p:txBody>
      </p:sp>
      <p:sp>
        <p:nvSpPr>
          <p:cNvPr id="26" name="Text Box 7">
            <a:extLst>
              <a:ext uri="{FF2B5EF4-FFF2-40B4-BE49-F238E27FC236}">
                <a16:creationId xmlns:a16="http://schemas.microsoft.com/office/drawing/2014/main" id="{565B2C25-691F-4DC8-81FD-A71A3599AB51}"/>
              </a:ext>
            </a:extLst>
          </p:cNvPr>
          <p:cNvSpPr txBox="1">
            <a:spLocks noChangeArrowheads="1"/>
          </p:cNvSpPr>
          <p:nvPr/>
        </p:nvSpPr>
        <p:spPr bwMode="auto">
          <a:xfrm>
            <a:off x="2174385" y="2616453"/>
            <a:ext cx="2270687" cy="638899"/>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lang="1106" altLang="en-US">
                <a:solidFill>
                  <a:prstClr val="black"/>
                </a:solidFill>
                <a:ea typeface="Calibri" panose="020F0502020204030204" pitchFamily="34" charset="0"/>
                <a:cs typeface="Times New Roman" panose="02020603050405020304" pitchFamily="18" charset="0"/>
              </a:rPr>
              <a:t>Trais a bwlio</a:t>
            </a:r>
            <a:endParaRPr kumimoji="0" lang="en-US" altLang="en-US" sz="1100" b="0" i="0" u="none" strike="noStrike" kern="1200" cap="none" spc="0" normalizeH="0" baseline="0" noProof="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prstClr val="black"/>
              </a:solidFill>
              <a:effectLst/>
              <a:uLnTx/>
              <a:uFillTx/>
              <a:ea typeface="+mn-ea"/>
              <a:cs typeface="+mn-cs"/>
            </a:endParaRPr>
          </a:p>
        </p:txBody>
      </p:sp>
      <p:sp>
        <p:nvSpPr>
          <p:cNvPr id="27" name="Text Box 9">
            <a:extLst>
              <a:ext uri="{FF2B5EF4-FFF2-40B4-BE49-F238E27FC236}">
                <a16:creationId xmlns:a16="http://schemas.microsoft.com/office/drawing/2014/main" id="{8A04192B-D884-4F65-9CC7-CDC024DCB8E6}"/>
              </a:ext>
            </a:extLst>
          </p:cNvPr>
          <p:cNvSpPr txBox="1">
            <a:spLocks noChangeArrowheads="1"/>
          </p:cNvSpPr>
          <p:nvPr/>
        </p:nvSpPr>
        <p:spPr bwMode="auto">
          <a:xfrm>
            <a:off x="6284785" y="2596639"/>
            <a:ext cx="3590925" cy="638899"/>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lang="1106" altLang="en-US">
                <a:solidFill>
                  <a:prstClr val="black"/>
                </a:solidFill>
                <a:cs typeface="Times New Roman" panose="02020603050405020304" pitchFamily="18" charset="0"/>
              </a:rPr>
              <a:t>Profiadau niweidiol yn ystod plentyndod</a:t>
            </a:r>
            <a:endParaRPr kumimoji="0" lang="en-US" altLang="en-US" sz="1800" b="0" i="0" u="none" strike="noStrike" kern="1200" cap="none" spc="0" normalizeH="0" baseline="0" noProof="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prstClr val="black"/>
              </a:solidFill>
              <a:effectLst/>
              <a:uLnTx/>
              <a:uFillTx/>
              <a:ea typeface="+mn-ea"/>
              <a:cs typeface="+mn-cs"/>
            </a:endParaRPr>
          </a:p>
        </p:txBody>
      </p:sp>
      <p:sp>
        <p:nvSpPr>
          <p:cNvPr id="28" name="Text Box 6">
            <a:extLst>
              <a:ext uri="{FF2B5EF4-FFF2-40B4-BE49-F238E27FC236}">
                <a16:creationId xmlns:a16="http://schemas.microsoft.com/office/drawing/2014/main" id="{BF72D9E1-799C-4ED8-9E28-EA5B3DF6C147}"/>
              </a:ext>
            </a:extLst>
          </p:cNvPr>
          <p:cNvSpPr txBox="1">
            <a:spLocks noChangeArrowheads="1"/>
          </p:cNvSpPr>
          <p:nvPr/>
        </p:nvSpPr>
        <p:spPr bwMode="auto">
          <a:xfrm>
            <a:off x="4891723" y="3642687"/>
            <a:ext cx="2557400" cy="953060"/>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lang="1106" altLang="en-US" sz="2800">
                <a:solidFill>
                  <a:srgbClr val="FF0000"/>
                </a:solidFill>
                <a:ea typeface="Calibri" panose="020F0502020204030204" pitchFamily="34" charset="0"/>
                <a:cs typeface="Times New Roman" panose="02020603050405020304" pitchFamily="18" charset="0"/>
              </a:rPr>
              <a:t>Ffactorau seicolegol</a:t>
            </a: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en-US" sz="2800" b="0" i="0" u="none" strike="noStrike" kern="1200" cap="none" spc="0" normalizeH="0" baseline="0" noProof="0">
              <a:ln>
                <a:noFill/>
              </a:ln>
              <a:solidFill>
                <a:srgbClr val="FF0000"/>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113262921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984948-9884-444A-A167-F24FA949D341}"/>
              </a:ext>
            </a:extLst>
          </p:cNvPr>
          <p:cNvSpPr>
            <a:spLocks noGrp="1"/>
          </p:cNvSpPr>
          <p:nvPr>
            <p:ph idx="1"/>
          </p:nvPr>
        </p:nvSpPr>
        <p:spPr>
          <a:xfrm>
            <a:off x="3384468" y="1267572"/>
            <a:ext cx="8514608" cy="5441986"/>
          </a:xfrm>
        </p:spPr>
        <p:txBody>
          <a:bodyPr>
            <a:noAutofit/>
          </a:bodyPr>
          <a:lstStyle/>
          <a:p>
            <a:pPr marL="0" indent="0">
              <a:lnSpc>
                <a:spcPct val="100000"/>
              </a:lnSpc>
              <a:spcBef>
                <a:spcPct val="0"/>
              </a:spcBef>
              <a:buNone/>
              <a:defRPr b="0" i="0"/>
            </a:pPr>
            <a:r>
              <a:rPr lang="1106" b="0" i="0">
                <a:solidFill>
                  <a:schemeClr val="accent4">
                    <a:lumMod val="50000"/>
                  </a:schemeClr>
                </a:solidFill>
                <a:effectLst/>
                <a:latin typeface="+mj-lt"/>
              </a:rPr>
              <a:t>Gellir diffinio bwlio fel ymddygiad sy'n:</a:t>
            </a:r>
          </a:p>
          <a:p>
            <a:pPr marL="342900" indent="-342900" algn="l">
              <a:lnSpc>
                <a:spcPct val="100000"/>
              </a:lnSpc>
              <a:spcBef>
                <a:spcPct val="0"/>
              </a:spcBef>
              <a:buFont typeface="Arial" panose="020B0604020202020204" pitchFamily="34" charset="0"/>
              <a:buChar char="•"/>
              <a:defRPr b="0" i="0"/>
            </a:pPr>
            <a:r>
              <a:rPr lang="1106" b="0" i="0">
                <a:solidFill>
                  <a:schemeClr val="accent4">
                    <a:lumMod val="50000"/>
                  </a:schemeClr>
                </a:solidFill>
                <a:effectLst/>
                <a:latin typeface="+mj-lt"/>
              </a:rPr>
              <a:t>cael ei ailadrodd</a:t>
            </a:r>
          </a:p>
          <a:p>
            <a:pPr marL="342900" indent="-342900" algn="l">
              <a:lnSpc>
                <a:spcPct val="100000"/>
              </a:lnSpc>
              <a:spcBef>
                <a:spcPct val="0"/>
              </a:spcBef>
              <a:buFont typeface="Arial" panose="020B0604020202020204" pitchFamily="34" charset="0"/>
              <a:buChar char="•"/>
              <a:defRPr b="0" i="0"/>
            </a:pPr>
            <a:r>
              <a:rPr lang="1106" b="0" i="0">
                <a:solidFill>
                  <a:schemeClr val="accent4">
                    <a:lumMod val="50000"/>
                  </a:schemeClr>
                </a:solidFill>
                <a:effectLst/>
                <a:latin typeface="+mj-lt"/>
              </a:rPr>
              <a:t>bwriadu brifo rhywun yn gorfforol neu'n emosiynol</a:t>
            </a:r>
          </a:p>
          <a:p>
            <a:pPr marL="342900" indent="-342900" algn="l">
              <a:lnSpc>
                <a:spcPct val="100000"/>
              </a:lnSpc>
              <a:spcBef>
                <a:spcPct val="0"/>
              </a:spcBef>
              <a:spcAft>
                <a:spcPct val="0"/>
              </a:spcAft>
              <a:buFont typeface="Arial" panose="020B0604020202020204" pitchFamily="34" charset="0"/>
              <a:buChar char="•"/>
              <a:defRPr b="0" i="0"/>
            </a:pPr>
            <a:r>
              <a:rPr lang="1106" b="0" i="0">
                <a:solidFill>
                  <a:schemeClr val="accent4">
                    <a:lumMod val="50000"/>
                  </a:schemeClr>
                </a:solidFill>
                <a:effectLst/>
                <a:latin typeface="+mj-lt"/>
              </a:rPr>
              <a:t>yn aml wedi'i anelu at rai grwpiau; er enghraifft, oherwydd hil, crefydd, rhywedd neu gyfeiriadedd rhywiol</a:t>
            </a:r>
          </a:p>
          <a:p>
            <a:pPr algn="l">
              <a:lnSpc>
                <a:spcPct val="100000"/>
              </a:lnSpc>
              <a:spcBef>
                <a:spcPct val="0"/>
              </a:spcBef>
              <a:spcAft>
                <a:spcPct val="0"/>
              </a:spcAft>
            </a:pPr>
            <a:endParaRPr lang="en-GB" sz="1000" b="0" i="0">
              <a:solidFill>
                <a:schemeClr val="accent4">
                  <a:lumMod val="50000"/>
                </a:schemeClr>
              </a:solidFill>
              <a:effectLst/>
              <a:latin typeface="+mj-lt"/>
            </a:endParaRPr>
          </a:p>
          <a:p>
            <a:pPr algn="l">
              <a:lnSpc>
                <a:spcPct val="100000"/>
              </a:lnSpc>
              <a:spcBef>
                <a:spcPct val="0"/>
              </a:spcBef>
              <a:spcAft>
                <a:spcPct val="0"/>
              </a:spcAft>
              <a:defRPr b="0" i="0"/>
            </a:pPr>
            <a:r>
              <a:rPr lang="1106">
                <a:solidFill>
                  <a:schemeClr val="accent4">
                    <a:lumMod val="50000"/>
                  </a:schemeClr>
                </a:solidFill>
                <a:latin typeface="+mj-lt"/>
              </a:rPr>
              <a:t>Gall fod ar sawl ffurf.</a:t>
            </a:r>
          </a:p>
          <a:p>
            <a:pPr algn="l">
              <a:lnSpc>
                <a:spcPct val="100000"/>
              </a:lnSpc>
              <a:spcBef>
                <a:spcPct val="0"/>
              </a:spcBef>
              <a:spcAft>
                <a:spcPct val="0"/>
              </a:spcAft>
            </a:pPr>
            <a:endParaRPr lang="en-GB" sz="1000">
              <a:solidFill>
                <a:schemeClr val="accent4">
                  <a:lumMod val="50000"/>
                </a:schemeClr>
              </a:solidFill>
              <a:latin typeface="+mj-lt"/>
            </a:endParaRPr>
          </a:p>
          <a:p>
            <a:pPr marL="0" indent="0">
              <a:lnSpc>
                <a:spcPct val="100000"/>
              </a:lnSpc>
              <a:spcBef>
                <a:spcPct val="0"/>
              </a:spcBef>
              <a:spcAft>
                <a:spcPct val="0"/>
              </a:spcAft>
              <a:buNone/>
              <a:defRPr b="0" i="0"/>
            </a:pPr>
            <a:r>
              <a:rPr lang="1106">
                <a:solidFill>
                  <a:schemeClr val="accent4">
                    <a:lumMod val="50000"/>
                  </a:schemeClr>
                </a:solidFill>
                <a:latin typeface="+mj-lt"/>
              </a:rPr>
              <a:t>Mae bwlio'n cael effaith ar iechyd meddwl, llesiant emosiynol a hunaniaeth. </a:t>
            </a:r>
          </a:p>
          <a:p>
            <a:pPr marL="0" indent="0">
              <a:lnSpc>
                <a:spcPct val="100000"/>
              </a:lnSpc>
              <a:spcBef>
                <a:spcPct val="0"/>
              </a:spcBef>
              <a:spcAft>
                <a:spcPct val="0"/>
              </a:spcAft>
              <a:buNone/>
            </a:pPr>
            <a:endParaRPr lang="en-GB" sz="1000">
              <a:solidFill>
                <a:schemeClr val="accent4">
                  <a:lumMod val="50000"/>
                </a:schemeClr>
              </a:solidFill>
              <a:latin typeface="+mj-lt"/>
            </a:endParaRPr>
          </a:p>
          <a:p>
            <a:pPr marL="0" indent="0">
              <a:lnSpc>
                <a:spcPct val="100000"/>
              </a:lnSpc>
              <a:spcBef>
                <a:spcPct val="0"/>
              </a:spcBef>
              <a:spcAft>
                <a:spcPct val="0"/>
              </a:spcAft>
              <a:buNone/>
              <a:defRPr b="0" i="0"/>
            </a:pPr>
            <a:r>
              <a:rPr lang="1106">
                <a:solidFill>
                  <a:schemeClr val="accent4">
                    <a:lumMod val="50000"/>
                  </a:schemeClr>
                </a:solidFill>
                <a:latin typeface="+mj-lt"/>
              </a:rPr>
              <a:t>Yn aml, mae dioddefwyr bwlio'n datblygu strategaethau ymdopi fel hunan-ynysu neu hunan-niweidio.</a:t>
            </a:r>
          </a:p>
          <a:p>
            <a:pPr marL="0" indent="0">
              <a:lnSpc>
                <a:spcPct val="100000"/>
              </a:lnSpc>
              <a:spcBef>
                <a:spcPct val="0"/>
              </a:spcBef>
              <a:spcAft>
                <a:spcPct val="0"/>
              </a:spcAft>
              <a:buNone/>
            </a:pPr>
            <a:endParaRPr lang="en-GB" sz="1000">
              <a:solidFill>
                <a:schemeClr val="accent4">
                  <a:lumMod val="50000"/>
                </a:schemeClr>
              </a:solidFill>
              <a:latin typeface="+mj-lt"/>
            </a:endParaRPr>
          </a:p>
          <a:p>
            <a:pPr marL="0" indent="0">
              <a:lnSpc>
                <a:spcPct val="100000"/>
              </a:lnSpc>
              <a:spcBef>
                <a:spcPct val="0"/>
              </a:spcBef>
              <a:buNone/>
              <a:defRPr b="0" i="0"/>
            </a:pPr>
            <a:r>
              <a:rPr lang="1106">
                <a:solidFill>
                  <a:schemeClr val="accent4">
                    <a:lumMod val="50000"/>
                  </a:schemeClr>
                </a:solidFill>
                <a:latin typeface="+mj-lt"/>
              </a:rPr>
              <a:t>Gallai trais a bwlio arwain at: </a:t>
            </a:r>
          </a:p>
          <a:p>
            <a:pPr marL="285750" indent="-285750">
              <a:lnSpc>
                <a:spcPct val="100000"/>
              </a:lnSpc>
              <a:spcBef>
                <a:spcPct val="0"/>
              </a:spcBef>
              <a:buFont typeface="Arial" panose="020B0604020202020204" pitchFamily="34" charset="0"/>
              <a:buChar char="•"/>
              <a:defRPr b="0" i="0"/>
            </a:pPr>
            <a:r>
              <a:rPr lang="1106">
                <a:solidFill>
                  <a:schemeClr val="accent4">
                    <a:lumMod val="50000"/>
                  </a:schemeClr>
                </a:solidFill>
                <a:latin typeface="+mj-lt"/>
              </a:rPr>
              <a:t>golli hyder</a:t>
            </a:r>
          </a:p>
          <a:p>
            <a:pPr marL="285750" indent="-285750">
              <a:lnSpc>
                <a:spcPct val="100000"/>
              </a:lnSpc>
              <a:spcBef>
                <a:spcPct val="0"/>
              </a:spcBef>
              <a:buFont typeface="Arial" panose="020B0604020202020204" pitchFamily="34" charset="0"/>
              <a:buChar char="•"/>
              <a:defRPr b="0" i="0"/>
            </a:pPr>
            <a:r>
              <a:rPr lang="1106">
                <a:solidFill>
                  <a:schemeClr val="accent4">
                    <a:lumMod val="50000"/>
                  </a:schemeClr>
                </a:solidFill>
                <a:latin typeface="+mj-lt"/>
              </a:rPr>
              <a:t>colli hunan-barch a hunansyniad gwael</a:t>
            </a:r>
          </a:p>
          <a:p>
            <a:pPr marL="285750" indent="-285750">
              <a:lnSpc>
                <a:spcPct val="100000"/>
              </a:lnSpc>
              <a:spcBef>
                <a:spcPct val="0"/>
              </a:spcBef>
              <a:buFont typeface="Arial" panose="020B0604020202020204" pitchFamily="34" charset="0"/>
              <a:buChar char="•"/>
              <a:defRPr b="0" i="0"/>
            </a:pPr>
            <a:r>
              <a:rPr lang="1106">
                <a:solidFill>
                  <a:schemeClr val="accent4">
                    <a:lumMod val="50000"/>
                  </a:schemeClr>
                </a:solidFill>
                <a:latin typeface="+mj-lt"/>
              </a:rPr>
              <a:t>cywilydd</a:t>
            </a:r>
          </a:p>
          <a:p>
            <a:pPr marL="285750" indent="-285750">
              <a:lnSpc>
                <a:spcPct val="100000"/>
              </a:lnSpc>
              <a:spcBef>
                <a:spcPct val="0"/>
              </a:spcBef>
              <a:buFont typeface="Arial" panose="020B0604020202020204" pitchFamily="34" charset="0"/>
              <a:buChar char="•"/>
              <a:defRPr b="0" i="0"/>
            </a:pPr>
            <a:r>
              <a:rPr lang="1106">
                <a:solidFill>
                  <a:schemeClr val="accent4">
                    <a:lumMod val="50000"/>
                  </a:schemeClr>
                </a:solidFill>
                <a:latin typeface="+mj-lt"/>
              </a:rPr>
              <a:t>unigedd ac unigrwydd </a:t>
            </a:r>
          </a:p>
          <a:p>
            <a:pPr marL="285750" indent="-285750">
              <a:lnSpc>
                <a:spcPct val="100000"/>
              </a:lnSpc>
              <a:spcBef>
                <a:spcPct val="0"/>
              </a:spcBef>
              <a:spcAft>
                <a:spcPct val="0"/>
              </a:spcAft>
              <a:buFont typeface="Arial" panose="020B0604020202020204" pitchFamily="34" charset="0"/>
              <a:buChar char="•"/>
              <a:defRPr b="0" i="0"/>
            </a:pPr>
            <a:r>
              <a:rPr lang="1106">
                <a:solidFill>
                  <a:schemeClr val="accent4">
                    <a:lumMod val="50000"/>
                  </a:schemeClr>
                </a:solidFill>
                <a:latin typeface="+mj-lt"/>
              </a:rPr>
              <a:t>meddylfryd negyddol</a:t>
            </a:r>
          </a:p>
          <a:p>
            <a:pPr marL="0" indent="0">
              <a:buNone/>
            </a:pPr>
            <a:endParaRPr lang="en-GB" sz="2000">
              <a:latin typeface="+mj-lt"/>
            </a:endParaRPr>
          </a:p>
        </p:txBody>
      </p:sp>
      <p:pic>
        <p:nvPicPr>
          <p:cNvPr id="5122" name="Picture 2" descr="Violence, Abuse, Aggression, Bullying, Harassment">
            <a:extLst>
              <a:ext uri="{FF2B5EF4-FFF2-40B4-BE49-F238E27FC236}">
                <a16:creationId xmlns:a16="http://schemas.microsoft.com/office/drawing/2014/main" id="{ABB4F415-6491-4E7A-9F36-94395B0EB2A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2026" y="1711371"/>
            <a:ext cx="2371683" cy="171762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DE1FA819-10CB-420E-BA32-9C2B20477457}"/>
              </a:ext>
            </a:extLst>
          </p:cNvPr>
          <p:cNvSpPr txBox="1"/>
          <p:nvPr/>
        </p:nvSpPr>
        <p:spPr>
          <a:xfrm>
            <a:off x="522026" y="3988565"/>
            <a:ext cx="2591898" cy="2013692"/>
          </a:xfrm>
          <a:prstGeom prst="rect">
            <a:avLst/>
          </a:prstGeom>
          <a:noFill/>
        </p:spPr>
        <p:txBody>
          <a:bodyPr wrap="square">
            <a:spAutoFit/>
          </a:bodyPr>
          <a:lstStyle/>
          <a:p>
            <a:pPr>
              <a:defRPr b="0" i="0"/>
            </a:pPr>
            <a:r>
              <a:rPr lang="1106">
                <a:solidFill>
                  <a:schemeClr val="accent4">
                    <a:lumMod val="50000"/>
                  </a:schemeClr>
                </a:solidFill>
                <a:latin typeface="+mj-lt"/>
              </a:rPr>
              <a:t>Mae trais, sy'n cynnwys trais domestig, yn niweidio iechyd corfforol ac emosiynol a gall gael effaith negyddol hirdymor ar unigolyn.</a:t>
            </a:r>
          </a:p>
        </p:txBody>
      </p:sp>
      <p:sp>
        <p:nvSpPr>
          <p:cNvPr id="6" name="Rectangle 5">
            <a:extLst>
              <a:ext uri="{FF2B5EF4-FFF2-40B4-BE49-F238E27FC236}">
                <a16:creationId xmlns:a16="http://schemas.microsoft.com/office/drawing/2014/main" id="{CB5382F1-618B-4A9F-86CD-48FB1F3DB2A2}"/>
              </a:ext>
            </a:extLst>
          </p:cNvPr>
          <p:cNvSpPr/>
          <p:nvPr/>
        </p:nvSpPr>
        <p:spPr>
          <a:xfrm>
            <a:off x="522026" y="531194"/>
            <a:ext cx="9386616" cy="518678"/>
          </a:xfrm>
          <a:prstGeom prst="rect">
            <a:avLst/>
          </a:prstGeom>
        </p:spPr>
        <p:txBody>
          <a:bodyPr wrap="square">
            <a:spAutoFit/>
          </a:bodyPr>
          <a:lstStyle/>
          <a:p>
            <a:pPr>
              <a:defRPr b="0" i="0"/>
            </a:pPr>
            <a:r>
              <a:rPr lang="1106" sz="2800">
                <a:ln w="0"/>
                <a:solidFill>
                  <a:schemeClr val="bg2"/>
                </a:solidFill>
              </a:rPr>
              <a:t>Trais a bwlio</a:t>
            </a:r>
          </a:p>
        </p:txBody>
      </p:sp>
    </p:spTree>
    <p:extLst>
      <p:ext uri="{BB962C8B-B14F-4D97-AF65-F5344CB8AC3E}">
        <p14:creationId xmlns:p14="http://schemas.microsoft.com/office/powerpoint/2010/main" val="415173792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984948-9884-444A-A167-F24FA949D341}"/>
              </a:ext>
            </a:extLst>
          </p:cNvPr>
          <p:cNvSpPr>
            <a:spLocks noGrp="1"/>
          </p:cNvSpPr>
          <p:nvPr>
            <p:ph idx="1"/>
          </p:nvPr>
        </p:nvSpPr>
        <p:spPr>
          <a:xfrm>
            <a:off x="2532185" y="1252045"/>
            <a:ext cx="9545933" cy="5369030"/>
          </a:xfrm>
        </p:spPr>
        <p:txBody>
          <a:bodyPr>
            <a:noAutofit/>
          </a:bodyPr>
          <a:lstStyle/>
          <a:p>
            <a:pPr>
              <a:spcBef>
                <a:spcPts val="600"/>
              </a:spcBef>
              <a:spcAft>
                <a:spcPts val="300"/>
              </a:spcAft>
              <a:defRPr b="0" i="0"/>
            </a:pPr>
            <a:r>
              <a:rPr lang="1106">
                <a:solidFill>
                  <a:schemeClr val="accent4">
                    <a:lumMod val="50000"/>
                  </a:schemeClr>
                </a:solidFill>
              </a:rPr>
              <a:t>Mae enghreifftiau o brofiadau niweidiol yn ystod plentyndod yn cynnwys:</a:t>
            </a:r>
          </a:p>
          <a:p>
            <a:pPr marL="285750" indent="-285750">
              <a:spcBef>
                <a:spcPts val="600"/>
              </a:spcBef>
              <a:spcAft>
                <a:spcPts val="300"/>
              </a:spcAft>
              <a:buFont typeface="Arial" panose="020B0604020202020204" pitchFamily="34" charset="0"/>
              <a:buChar char="•"/>
              <a:defRPr b="0" i="0"/>
            </a:pPr>
            <a:r>
              <a:rPr lang="1106">
                <a:solidFill>
                  <a:schemeClr val="accent4">
                    <a:lumMod val="50000"/>
                  </a:schemeClr>
                </a:solidFill>
              </a:rPr>
              <a:t>profiadau sy'n niweidio plentyn yn uniongyrchol (cam-drin corfforol, geiriol neu rywiol, esgeulustod corfforol neu emosiynol)</a:t>
            </a:r>
          </a:p>
          <a:p>
            <a:pPr marL="285750" indent="-285750">
              <a:spcBef>
                <a:spcPts val="600"/>
              </a:spcBef>
              <a:buFont typeface="Arial" panose="020B0604020202020204" pitchFamily="34" charset="0"/>
              <a:buChar char="•"/>
              <a:defRPr b="0" i="0"/>
            </a:pPr>
            <a:r>
              <a:rPr lang="1106">
                <a:solidFill>
                  <a:schemeClr val="accent4">
                    <a:lumMod val="50000"/>
                  </a:schemeClr>
                </a:solidFill>
              </a:rPr>
              <a:t>yr amgylchedd y mae plentyn yn tyfu i fyny ynddo (gwahanu wrth y rhieni, trais domestig, salwch meddwl, rhyfel, defnydd o alcohol/cyffuriau, aelod o'r teulu yn y carchar)</a:t>
            </a:r>
          </a:p>
          <a:p>
            <a:pPr>
              <a:spcBef>
                <a:spcPts val="600"/>
              </a:spcBef>
              <a:defRPr b="0" i="0"/>
            </a:pPr>
            <a:r>
              <a:rPr lang="1106">
                <a:solidFill>
                  <a:schemeClr val="accent4">
                    <a:lumMod val="50000"/>
                  </a:schemeClr>
                </a:solidFill>
              </a:rPr>
              <a:t>Gall profiadau niweidiol yn ystod plentyndod effeithio mor ddwys ar ymennydd y plant sy'n datblygu, daw'r effeithiau i'r golwg ddegawdau'n ddiweddarach.</a:t>
            </a:r>
          </a:p>
          <a:p>
            <a:pPr>
              <a:spcBef>
                <a:spcPts val="600"/>
              </a:spcBef>
              <a:spcAft>
                <a:spcPts val="300"/>
              </a:spcAft>
              <a:defRPr b="0" i="0"/>
            </a:pPr>
            <a:r>
              <a:rPr lang="1106">
                <a:solidFill>
                  <a:schemeClr val="accent4">
                    <a:lumMod val="50000"/>
                  </a:schemeClr>
                </a:solidFill>
              </a:rPr>
              <a:t>Mae oedolion sydd wedi cael profiadau niweidiol yn ystod plentyndod yn fwy tebygol o:</a:t>
            </a:r>
          </a:p>
          <a:p>
            <a:pPr marL="285750" indent="-285750">
              <a:spcBef>
                <a:spcPts val="600"/>
              </a:spcBef>
              <a:spcAft>
                <a:spcPts val="300"/>
              </a:spcAft>
              <a:buFont typeface="Arial" panose="020B0604020202020204" pitchFamily="34" charset="0"/>
              <a:buChar char="•"/>
              <a:defRPr b="0" i="0"/>
            </a:pPr>
            <a:r>
              <a:rPr lang="1106">
                <a:solidFill>
                  <a:schemeClr val="accent4">
                    <a:lumMod val="50000"/>
                  </a:schemeClr>
                </a:solidFill>
              </a:rPr>
              <a:t>ddangos arwyddion o iselder</a:t>
            </a:r>
          </a:p>
          <a:p>
            <a:pPr marL="285750" indent="-285750">
              <a:spcBef>
                <a:spcPts val="600"/>
              </a:spcBef>
              <a:spcAft>
                <a:spcPts val="300"/>
              </a:spcAft>
              <a:buFont typeface="Arial" panose="020B0604020202020204" pitchFamily="34" charset="0"/>
              <a:buChar char="•"/>
              <a:defRPr b="0" i="0"/>
            </a:pPr>
            <a:r>
              <a:rPr lang="1106">
                <a:solidFill>
                  <a:schemeClr val="accent4">
                    <a:lumMod val="50000"/>
                  </a:schemeClr>
                </a:solidFill>
              </a:rPr>
              <a:t>bod mewn mwy o risg o gamddefnyddio alcohol a sylweddau</a:t>
            </a:r>
          </a:p>
          <a:p>
            <a:pPr marL="285750" indent="-285750">
              <a:spcBef>
                <a:spcPts val="600"/>
              </a:spcBef>
              <a:spcAft>
                <a:spcPts val="300"/>
              </a:spcAft>
              <a:buFont typeface="Arial" panose="020B0604020202020204" pitchFamily="34" charset="0"/>
              <a:buChar char="•"/>
              <a:defRPr b="0" i="0"/>
            </a:pPr>
            <a:r>
              <a:rPr lang="1106">
                <a:solidFill>
                  <a:schemeClr val="accent4">
                    <a:lumMod val="50000"/>
                  </a:schemeClr>
                </a:solidFill>
              </a:rPr>
              <a:t>dangos ymddygiad gwrthgymdeithasol</a:t>
            </a:r>
          </a:p>
          <a:p>
            <a:pPr marL="285750" indent="-285750">
              <a:spcBef>
                <a:spcPts val="600"/>
              </a:spcBef>
              <a:spcAft>
                <a:spcPts val="300"/>
              </a:spcAft>
              <a:buFont typeface="Arial" panose="020B0604020202020204" pitchFamily="34" charset="0"/>
              <a:buChar char="•"/>
              <a:defRPr b="0" i="0"/>
            </a:pPr>
            <a:r>
              <a:rPr lang="1106">
                <a:solidFill>
                  <a:schemeClr val="accent4">
                    <a:lumMod val="50000"/>
                  </a:schemeClr>
                </a:solidFill>
              </a:rPr>
              <a:t>yn cael trafferth ffurfio cydberthnasau ag eraill</a:t>
            </a:r>
          </a:p>
          <a:p>
            <a:pPr marL="285750" indent="-285750">
              <a:spcBef>
                <a:spcPts val="600"/>
              </a:spcBef>
              <a:spcAft>
                <a:spcPts val="300"/>
              </a:spcAft>
              <a:buFont typeface="Arial" panose="020B0604020202020204" pitchFamily="34" charset="0"/>
              <a:buChar char="•"/>
              <a:defRPr b="0" i="0"/>
            </a:pPr>
            <a:r>
              <a:rPr lang="1106">
                <a:solidFill>
                  <a:schemeClr val="accent4">
                    <a:lumMod val="50000"/>
                  </a:schemeClr>
                </a:solidFill>
              </a:rPr>
              <a:t>mewn mwy o berygl o ddatblygu anhwylder straen wedi trawma (PTSD)</a:t>
            </a:r>
          </a:p>
          <a:p>
            <a:pPr marL="285750" indent="-285750">
              <a:spcBef>
                <a:spcPts val="600"/>
              </a:spcBef>
              <a:spcAft>
                <a:spcPts val="300"/>
              </a:spcAft>
              <a:buFont typeface="Arial" panose="020B0604020202020204" pitchFamily="34" charset="0"/>
              <a:buChar char="•"/>
              <a:defRPr b="0" i="0"/>
            </a:pPr>
            <a:r>
              <a:rPr lang="1106">
                <a:solidFill>
                  <a:schemeClr val="accent4">
                    <a:lumMod val="50000"/>
                  </a:schemeClr>
                </a:solidFill>
              </a:rPr>
              <a:t>mewn mwy o berygl o hunan-niweidio, cael meddyliau o gyflawni hunanladdiad ac ymdrechu i wneud hynny</a:t>
            </a:r>
          </a:p>
          <a:p>
            <a:pPr marL="285750" indent="-285750">
              <a:spcBef>
                <a:spcPts val="600"/>
              </a:spcBef>
              <a:buFont typeface="Arial" panose="020B0604020202020204" pitchFamily="34" charset="0"/>
              <a:buChar char="•"/>
              <a:defRPr b="0" i="0"/>
            </a:pPr>
            <a:r>
              <a:rPr lang="1106">
                <a:solidFill>
                  <a:schemeClr val="accent4">
                    <a:lumMod val="50000"/>
                  </a:schemeClr>
                </a:solidFill>
              </a:rPr>
              <a:t>dangos hunan-barch gwael, teimlo diffyg anogaeth, yn israddol ac yn meddu ar feddylfryd negyddol</a:t>
            </a:r>
          </a:p>
          <a:p>
            <a:pPr marL="0" indent="0">
              <a:buNone/>
            </a:pPr>
            <a:endParaRPr lang="en-GB" sz="2000">
              <a:latin typeface="+mj-lt"/>
            </a:endParaRPr>
          </a:p>
        </p:txBody>
      </p:sp>
      <p:sp>
        <p:nvSpPr>
          <p:cNvPr id="9" name="TextBox 8">
            <a:extLst>
              <a:ext uri="{FF2B5EF4-FFF2-40B4-BE49-F238E27FC236}">
                <a16:creationId xmlns:a16="http://schemas.microsoft.com/office/drawing/2014/main" id="{DE1FA819-10CB-420E-BA32-9C2B20477457}"/>
              </a:ext>
            </a:extLst>
          </p:cNvPr>
          <p:cNvSpPr txBox="1"/>
          <p:nvPr/>
        </p:nvSpPr>
        <p:spPr>
          <a:xfrm>
            <a:off x="73498" y="3431512"/>
            <a:ext cx="2383472" cy="3112069"/>
          </a:xfrm>
          <a:prstGeom prst="rect">
            <a:avLst/>
          </a:prstGeom>
          <a:noFill/>
        </p:spPr>
        <p:txBody>
          <a:bodyPr wrap="square">
            <a:spAutoFit/>
          </a:bodyPr>
          <a:lstStyle/>
          <a:p>
            <a:pPr>
              <a:defRPr b="0" i="0"/>
            </a:pPr>
            <a:r>
              <a:rPr lang="1106">
                <a:solidFill>
                  <a:schemeClr val="accent4">
                    <a:lumMod val="50000"/>
                  </a:schemeClr>
                </a:solidFill>
              </a:rPr>
              <a:t>Mae profiadau niweidiol yn ystod plentyndod yn derm a ddefnyddir i ddisgrifio ystod eang o brofiadau llawn straen neu drawmatig y gall babanod, plant a phobl ifanc gael eu hamlygu iddynt wrth dyfu i fyny.</a:t>
            </a:r>
          </a:p>
        </p:txBody>
      </p:sp>
      <p:sp>
        <p:nvSpPr>
          <p:cNvPr id="6" name="Rectangle 5">
            <a:extLst>
              <a:ext uri="{FF2B5EF4-FFF2-40B4-BE49-F238E27FC236}">
                <a16:creationId xmlns:a16="http://schemas.microsoft.com/office/drawing/2014/main" id="{CB5382F1-618B-4A9F-86CD-48FB1F3DB2A2}"/>
              </a:ext>
            </a:extLst>
          </p:cNvPr>
          <p:cNvSpPr/>
          <p:nvPr/>
        </p:nvSpPr>
        <p:spPr>
          <a:xfrm>
            <a:off x="522026" y="531194"/>
            <a:ext cx="9386616" cy="518678"/>
          </a:xfrm>
          <a:prstGeom prst="rect">
            <a:avLst/>
          </a:prstGeom>
        </p:spPr>
        <p:txBody>
          <a:bodyPr wrap="square">
            <a:spAutoFit/>
          </a:bodyPr>
          <a:lstStyle/>
          <a:p>
            <a:pPr>
              <a:defRPr b="0" i="0"/>
            </a:pPr>
            <a:r>
              <a:rPr lang="1106" sz="2800">
                <a:ln w="0"/>
                <a:solidFill>
                  <a:schemeClr val="bg2"/>
                </a:solidFill>
              </a:rPr>
              <a:t>Profiadau niweidiol yn ystod plentyndod </a:t>
            </a:r>
          </a:p>
        </p:txBody>
      </p:sp>
      <p:pic>
        <p:nvPicPr>
          <p:cNvPr id="7" name="Picture 2" descr="War, Refugees, Children, Help, Suffering, Poverty">
            <a:extLst>
              <a:ext uri="{FF2B5EF4-FFF2-40B4-BE49-F238E27FC236}">
                <a16:creationId xmlns:a16="http://schemas.microsoft.com/office/drawing/2014/main" id="{886C107B-6E53-405E-B72C-20A7EF2E1C8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3882" y="1480656"/>
            <a:ext cx="2302704" cy="1626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845915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7CE6EFD-DEB7-4F72-ADEE-1545E0ED38B9}"/>
              </a:ext>
            </a:extLst>
          </p:cNvPr>
          <p:cNvSpPr/>
          <p:nvPr/>
        </p:nvSpPr>
        <p:spPr>
          <a:xfrm>
            <a:off x="522026" y="531194"/>
            <a:ext cx="8596695" cy="518678"/>
          </a:xfrm>
          <a:prstGeom prst="rect">
            <a:avLst/>
          </a:prstGeom>
        </p:spPr>
        <p:txBody>
          <a:bodyPr wrap="square">
            <a:spAutoFit/>
          </a:bodyPr>
          <a:lstStyle/>
          <a:p>
            <a:pPr>
              <a:defRPr b="0" i="0"/>
            </a:pPr>
            <a:r>
              <a:rPr lang="1106" sz="2800">
                <a:ln w="0"/>
                <a:solidFill>
                  <a:schemeClr val="bg2"/>
                </a:solidFill>
              </a:rPr>
              <a:t>Ffactorau sy’n effeithio ar ymddygiad oedolion</a:t>
            </a:r>
          </a:p>
        </p:txBody>
      </p:sp>
      <p:sp>
        <p:nvSpPr>
          <p:cNvPr id="7" name="Content Placeholder 6">
            <a:extLst>
              <a:ext uri="{FF2B5EF4-FFF2-40B4-BE49-F238E27FC236}">
                <a16:creationId xmlns:a16="http://schemas.microsoft.com/office/drawing/2014/main" id="{5C351537-3642-4135-97D8-7B60F06617AB}"/>
              </a:ext>
            </a:extLst>
          </p:cNvPr>
          <p:cNvSpPr txBox="1"/>
          <p:nvPr/>
        </p:nvSpPr>
        <p:spPr>
          <a:xfrm>
            <a:off x="591543" y="1616426"/>
            <a:ext cx="11008914" cy="3038702"/>
          </a:xfrm>
          <a:prstGeom prst="rect">
            <a:avLst/>
          </a:prstGeom>
          <a:solidFill>
            <a:schemeClr val="bg2">
              <a:lumMod val="20000"/>
              <a:lumOff val="80000"/>
            </a:schemeClr>
          </a:solidFill>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b="0" i="0"/>
            </a:pPr>
            <a:r>
              <a:rPr lang="1106"/>
              <a:t>Yn arholiad uned 5, bydd disgwyl i'r ymgeiswyr allu gwneud y canlynol:</a:t>
            </a:r>
          </a:p>
          <a:p>
            <a:pPr marL="342900" indent="-342900" algn="l">
              <a:buFont typeface="Arial" panose="020B0604020202020204" pitchFamily="34" charset="0"/>
              <a:buChar char="•"/>
              <a:defRPr b="0" i="0"/>
            </a:pPr>
            <a:r>
              <a:rPr lang="1106"/>
              <a:t>adnabod</a:t>
            </a:r>
          </a:p>
          <a:p>
            <a:pPr marL="342900" indent="-342900" algn="l">
              <a:buFont typeface="Arial" panose="020B0604020202020204" pitchFamily="34" charset="0"/>
              <a:buChar char="•"/>
              <a:defRPr b="0" i="0"/>
            </a:pPr>
            <a:r>
              <a:rPr lang="1106"/>
              <a:t>esbonio</a:t>
            </a:r>
          </a:p>
          <a:p>
            <a:pPr marL="342900" indent="-342900" algn="l">
              <a:buFont typeface="Arial" panose="020B0604020202020204" pitchFamily="34" charset="0"/>
              <a:buChar char="•"/>
              <a:defRPr b="0" i="0"/>
            </a:pPr>
            <a:r>
              <a:rPr lang="1106"/>
              <a:t>trafod</a:t>
            </a:r>
          </a:p>
          <a:p>
            <a:pPr marL="342900" indent="-342900" algn="l">
              <a:lnSpc>
                <a:spcPct val="100000"/>
              </a:lnSpc>
              <a:buFont typeface="Arial" panose="020B0604020202020204" pitchFamily="34" charset="0"/>
              <a:buChar char="•"/>
              <a:defRPr b="0" i="0"/>
            </a:pPr>
            <a:r>
              <a:rPr lang="1106"/>
              <a:t>rhoi enghreifftiau o astudiaethau achos ac amrywiaeth o gyd-destunau'r gwahanol ffactorau a all effeithio ar ymddygiad oedolion</a:t>
            </a:r>
          </a:p>
          <a:p>
            <a:pPr algn="l"/>
            <a:endParaRPr lang="en-GB">
              <a:solidFill>
                <a:srgbClr val="000000"/>
              </a:solidFill>
              <a:ea typeface="+mn-lt"/>
              <a:cs typeface="+mn-lt"/>
            </a:endParaRPr>
          </a:p>
          <a:p>
            <a:endParaRPr lang="en-GB">
              <a:cs typeface="Calibri"/>
            </a:endParaRPr>
          </a:p>
        </p:txBody>
      </p:sp>
    </p:spTree>
    <p:extLst>
      <p:ext uri="{BB962C8B-B14F-4D97-AF65-F5344CB8AC3E}">
        <p14:creationId xmlns:p14="http://schemas.microsoft.com/office/powerpoint/2010/main" val="50322980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8596695" cy="518678"/>
          </a:xfrm>
          <a:prstGeom prst="rect">
            <a:avLst/>
          </a:prstGeom>
        </p:spPr>
        <p:txBody>
          <a:bodyPr wrap="square">
            <a:spAutoFit/>
          </a:bodyPr>
          <a:lstStyle/>
          <a:p>
            <a:pPr>
              <a:defRPr b="0" i="0"/>
            </a:pPr>
            <a:r>
              <a:rPr lang="1106" sz="2800">
                <a:ln w="0"/>
                <a:solidFill>
                  <a:schemeClr val="bg2"/>
                </a:solidFill>
              </a:rPr>
              <a:t>Galar a cholled</a:t>
            </a:r>
          </a:p>
        </p:txBody>
      </p:sp>
      <p:sp>
        <p:nvSpPr>
          <p:cNvPr id="8" name="Title 1">
            <a:extLst>
              <a:ext uri="{FF2B5EF4-FFF2-40B4-BE49-F238E27FC236}">
                <a16:creationId xmlns:a16="http://schemas.microsoft.com/office/drawing/2014/main" id="{6379F314-C0E9-44EB-BE19-C2C49DA81505}"/>
              </a:ext>
            </a:extLst>
          </p:cNvPr>
          <p:cNvSpPr>
            <a:spLocks noGrp="1"/>
          </p:cNvSpPr>
          <p:nvPr>
            <p:ph type="title"/>
          </p:nvPr>
        </p:nvSpPr>
        <p:spPr>
          <a:xfrm>
            <a:off x="4096987" y="1401288"/>
            <a:ext cx="7707086" cy="5207330"/>
          </a:xfrm>
        </p:spPr>
        <p:txBody>
          <a:bodyPr>
            <a:noAutofit/>
          </a:bodyPr>
          <a:lstStyle/>
          <a:p>
            <a:pPr>
              <a:lnSpc>
                <a:spcPct val="100000"/>
              </a:lnSpc>
              <a:defRPr b="0" i="0"/>
            </a:pPr>
            <a:r>
              <a:rPr lang="1106">
                <a:solidFill>
                  <a:schemeClr val="accent4">
                    <a:lumMod val="50000"/>
                  </a:schemeClr>
                </a:solidFill>
              </a:rPr>
              <a:t>Mae llawer o unigolion yn datblygu eu hunan-barch o gwmpas perthynas bersonol, wrth i bobl eraill ddefnyddio llwyddiant mewn gyrfa neu gyfoeth materol.</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Pan fydd unigolion yn colli partner, yn ymddeol o'r gwaith, yn colli eu swydd neu eu hiechyd, gall effeithio ar eu hunan-barch a'u hunanhyder.</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Gall dod i delerau â cholled fawr mewn bywyd gymryd amser a gall bod yn anodd dod i delerau â'r golled. </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Yn aml, mae unigolion yn mynd yn ddideimlad neu mae ganddynt deimladau o wadu, beio'u hunain a dicter, tristwch ac iselder cyn dod i delerau â'u colled.</a:t>
            </a:r>
          </a:p>
        </p:txBody>
      </p:sp>
      <p:pic>
        <p:nvPicPr>
          <p:cNvPr id="7" name="Picture 2" descr="Flower, Dead, Wither, Rose, Death, Decoration, Bud">
            <a:extLst>
              <a:ext uri="{FF2B5EF4-FFF2-40B4-BE49-F238E27FC236}">
                <a16:creationId xmlns:a16="http://schemas.microsoft.com/office/drawing/2014/main" id="{0E4B9C54-6F42-44C2-8B29-DB94491903E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2026" y="2327564"/>
            <a:ext cx="3221267" cy="2480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155793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8596695" cy="518678"/>
          </a:xfrm>
          <a:prstGeom prst="rect">
            <a:avLst/>
          </a:prstGeom>
        </p:spPr>
        <p:txBody>
          <a:bodyPr wrap="square">
            <a:spAutoFit/>
          </a:bodyPr>
          <a:lstStyle/>
          <a:p>
            <a:pPr>
              <a:defRPr b="0" i="0"/>
            </a:pPr>
            <a:r>
              <a:rPr lang="1106" sz="2800">
                <a:ln w="0"/>
                <a:solidFill>
                  <a:schemeClr val="bg2"/>
                </a:solidFill>
              </a:rPr>
              <a:t>Cyfnodau o bontio </a:t>
            </a:r>
          </a:p>
        </p:txBody>
      </p:sp>
      <p:sp>
        <p:nvSpPr>
          <p:cNvPr id="8" name="Title 1">
            <a:extLst>
              <a:ext uri="{FF2B5EF4-FFF2-40B4-BE49-F238E27FC236}">
                <a16:creationId xmlns:a16="http://schemas.microsoft.com/office/drawing/2014/main" id="{6379F314-C0E9-44EB-BE19-C2C49DA81505}"/>
              </a:ext>
            </a:extLst>
          </p:cNvPr>
          <p:cNvSpPr>
            <a:spLocks noGrp="1"/>
          </p:cNvSpPr>
          <p:nvPr>
            <p:ph type="title"/>
          </p:nvPr>
        </p:nvSpPr>
        <p:spPr>
          <a:xfrm>
            <a:off x="3930732" y="1353787"/>
            <a:ext cx="7873341" cy="5254831"/>
          </a:xfrm>
        </p:spPr>
        <p:txBody>
          <a:bodyPr>
            <a:noAutofit/>
          </a:bodyPr>
          <a:lstStyle/>
          <a:p>
            <a:pPr>
              <a:defRPr b="0" i="0"/>
            </a:pPr>
            <a:r>
              <a:rPr lang="1106" sz="2300">
                <a:solidFill>
                  <a:schemeClr val="accent4">
                    <a:lumMod val="50000"/>
                  </a:schemeClr>
                </a:solidFill>
                <a:latin typeface="+mn-lt"/>
                <a:cs typeface="Calibri Light" panose="020F0302020204030204" pitchFamily="34" charset="0"/>
              </a:rPr>
              <a:t>Bydd yna newidiadau i rôl unigolyn neu'r amgylchedd sy'n gofyn i'r unigolyn ail-werthuso’i hunansyniad. </a:t>
            </a:r>
            <a:br>
              <a:rPr lang="1106" sz="2300">
                <a:solidFill>
                  <a:schemeClr val="accent4">
                    <a:lumMod val="50000"/>
                  </a:schemeClr>
                </a:solidFill>
                <a:latin typeface="+mn-lt"/>
                <a:cs typeface="Calibri Light" panose="020F0302020204030204" pitchFamily="34" charset="0"/>
              </a:rPr>
            </a:br>
            <a:br>
              <a:rPr lang="1106" sz="2300">
                <a:solidFill>
                  <a:schemeClr val="accent4">
                    <a:lumMod val="50000"/>
                  </a:schemeClr>
                </a:solidFill>
                <a:latin typeface="+mn-lt"/>
                <a:cs typeface="Calibri Light" panose="020F0302020204030204" pitchFamily="34" charset="0"/>
              </a:rPr>
            </a:br>
            <a:r>
              <a:rPr lang="1106" sz="2300">
                <a:solidFill>
                  <a:schemeClr val="accent4">
                    <a:lumMod val="50000"/>
                  </a:schemeClr>
                </a:solidFill>
                <a:latin typeface="+mn-lt"/>
                <a:cs typeface="Calibri Light" panose="020F0302020204030204" pitchFamily="34" charset="0"/>
              </a:rPr>
              <a:t>Gall addasu i gyfnod o bontio gymryd hyd at 6-12 mis, weithiau'n hwy. </a:t>
            </a:r>
            <a:br>
              <a:rPr lang="1106" sz="2300">
                <a:solidFill>
                  <a:schemeClr val="accent4">
                    <a:lumMod val="50000"/>
                  </a:schemeClr>
                </a:solidFill>
                <a:latin typeface="+mn-lt"/>
                <a:cs typeface="Calibri Light" panose="020F0302020204030204" pitchFamily="34" charset="0"/>
              </a:rPr>
            </a:br>
            <a:br>
              <a:rPr lang="1106" sz="2300">
                <a:solidFill>
                  <a:schemeClr val="accent4">
                    <a:lumMod val="50000"/>
                  </a:schemeClr>
                </a:solidFill>
                <a:latin typeface="+mn-lt"/>
                <a:cs typeface="Calibri Light" panose="020F0302020204030204" pitchFamily="34" charset="0"/>
              </a:rPr>
            </a:br>
            <a:r>
              <a:rPr lang="1106" sz="2300">
                <a:solidFill>
                  <a:schemeClr val="accent4">
                    <a:lumMod val="50000"/>
                  </a:schemeClr>
                </a:solidFill>
                <a:latin typeface="+mn-lt"/>
                <a:cs typeface="Calibri Light" panose="020F0302020204030204" pitchFamily="34" charset="0"/>
              </a:rPr>
              <a:t>Mae gan ddigwyddiadau bywyd cadarnhaol, e.e. priodas, genedigaeth plentyn neu swydd newydd, gymaint o botensial am ymyrraeth seicoleg â digwyddiadau negyddol. </a:t>
            </a:r>
            <a:br>
              <a:rPr lang="1106" sz="2300">
                <a:solidFill>
                  <a:schemeClr val="accent4">
                    <a:lumMod val="50000"/>
                  </a:schemeClr>
                </a:solidFill>
                <a:latin typeface="+mn-lt"/>
                <a:cs typeface="Calibri Light" panose="020F0302020204030204" pitchFamily="34" charset="0"/>
              </a:rPr>
            </a:br>
            <a:br>
              <a:rPr lang="1106" sz="2300">
                <a:solidFill>
                  <a:schemeClr val="accent4">
                    <a:lumMod val="50000"/>
                  </a:schemeClr>
                </a:solidFill>
                <a:latin typeface="+mn-lt"/>
                <a:cs typeface="Calibri Light" panose="020F0302020204030204" pitchFamily="34" charset="0"/>
              </a:rPr>
            </a:br>
            <a:r>
              <a:rPr lang="1106" sz="2300">
                <a:solidFill>
                  <a:schemeClr val="accent4">
                    <a:lumMod val="50000"/>
                  </a:schemeClr>
                </a:solidFill>
                <a:latin typeface="+mn-lt"/>
                <a:cs typeface="Calibri Light" panose="020F0302020204030204" pitchFamily="34" charset="0"/>
              </a:rPr>
              <a:t>Gall cyfnodau pontio feddu ar sawl canlyniad, yn dibynnu ar yr amgylchiadau.</a:t>
            </a:r>
            <a:br>
              <a:rPr lang="1106" sz="2300">
                <a:solidFill>
                  <a:schemeClr val="accent4">
                    <a:lumMod val="50000"/>
                  </a:schemeClr>
                </a:solidFill>
                <a:latin typeface="+mn-lt"/>
                <a:cs typeface="Calibri Light" panose="020F0302020204030204" pitchFamily="34" charset="0"/>
              </a:rPr>
            </a:br>
            <a:br>
              <a:rPr lang="1106" sz="2300">
                <a:solidFill>
                  <a:schemeClr val="accent4">
                    <a:lumMod val="50000"/>
                  </a:schemeClr>
                </a:solidFill>
                <a:latin typeface="+mn-lt"/>
                <a:cs typeface="Calibri Light" panose="020F0302020204030204" pitchFamily="34" charset="0"/>
              </a:rPr>
            </a:br>
            <a:r>
              <a:rPr lang="1106" sz="2300">
                <a:solidFill>
                  <a:schemeClr val="accent4">
                    <a:lumMod val="50000"/>
                  </a:schemeClr>
                </a:solidFill>
                <a:latin typeface="+mn-lt"/>
                <a:cs typeface="Calibri Light" panose="020F0302020204030204" pitchFamily="34" charset="0"/>
              </a:rPr>
              <a:t>Gall effeithiau cyfnodau o bontio lifo drosodd i feysydd eraill ym mywyd unigolyn a gallant effeithio ar aelodau'r teulu, cydweithwyr a ffrindiau</a:t>
            </a:r>
          </a:p>
        </p:txBody>
      </p:sp>
      <p:pic>
        <p:nvPicPr>
          <p:cNvPr id="5" name="Picture 2" descr="Newborn Baby, Feet, Toes, Hands">
            <a:extLst>
              <a:ext uri="{FF2B5EF4-FFF2-40B4-BE49-F238E27FC236}">
                <a16:creationId xmlns:a16="http://schemas.microsoft.com/office/drawing/2014/main" id="{4CD46537-01AB-4899-97E5-1BD2B9820BB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79345" y="2268187"/>
            <a:ext cx="3159791" cy="2110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830683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8596695" cy="518678"/>
          </a:xfrm>
          <a:prstGeom prst="rect">
            <a:avLst/>
          </a:prstGeom>
        </p:spPr>
        <p:txBody>
          <a:bodyPr wrap="square">
            <a:spAutoFit/>
          </a:bodyPr>
          <a:lstStyle/>
          <a:p>
            <a:pPr>
              <a:defRPr b="0" i="0"/>
            </a:pPr>
            <a:r>
              <a:rPr lang="1106" sz="2800">
                <a:ln w="0"/>
                <a:solidFill>
                  <a:schemeClr val="bg2"/>
                </a:solidFill>
              </a:rPr>
              <a:t>Profiadau bywyd</a:t>
            </a:r>
          </a:p>
        </p:txBody>
      </p:sp>
      <p:sp>
        <p:nvSpPr>
          <p:cNvPr id="9" name="Content Placeholder 3">
            <a:extLst>
              <a:ext uri="{FF2B5EF4-FFF2-40B4-BE49-F238E27FC236}">
                <a16:creationId xmlns:a16="http://schemas.microsoft.com/office/drawing/2014/main" id="{7E73E181-8B8C-4693-A3EA-176F20028CF6}"/>
              </a:ext>
            </a:extLst>
          </p:cNvPr>
          <p:cNvSpPr>
            <a:spLocks noGrp="1"/>
          </p:cNvSpPr>
          <p:nvPr>
            <p:ph idx="1"/>
          </p:nvPr>
        </p:nvSpPr>
        <p:spPr>
          <a:xfrm>
            <a:off x="4025735" y="1362920"/>
            <a:ext cx="7941852" cy="5346638"/>
          </a:xfrm>
        </p:spPr>
        <p:txBody>
          <a:bodyPr>
            <a:noAutofit/>
          </a:bodyPr>
          <a:lstStyle/>
          <a:p>
            <a:pPr>
              <a:lnSpc>
                <a:spcPct val="100000"/>
              </a:lnSpc>
              <a:defRPr b="0" i="0"/>
            </a:pPr>
            <a:r>
              <a:rPr lang="1106" sz="2200">
                <a:solidFill>
                  <a:schemeClr val="accent4">
                    <a:lumMod val="50000"/>
                  </a:schemeClr>
                </a:solidFill>
              </a:rPr>
              <a:t>Gallai profiadau bywyd a ddigwyddodd yn ystod plentyndod neu oedolaeth gynnar ffurfio'r ffordd y mae unigolyn yn meddwl, yn ymddwyn ac yn rhyngweithio â phobl. </a:t>
            </a:r>
          </a:p>
          <a:p>
            <a:pPr>
              <a:lnSpc>
                <a:spcPct val="100000"/>
              </a:lnSpc>
              <a:defRPr b="0" i="0"/>
            </a:pPr>
            <a:r>
              <a:rPr lang="1106" sz="2200">
                <a:solidFill>
                  <a:schemeClr val="accent4">
                    <a:lumMod val="50000"/>
                  </a:schemeClr>
                </a:solidFill>
              </a:rPr>
              <a:t>Mae enghreifftiau o brofiadau bywyd yn cynnwys symud tŷ, profedigaeth, bod yn ffoadur.</a:t>
            </a:r>
          </a:p>
          <a:p>
            <a:pPr marL="0" indent="0">
              <a:lnSpc>
                <a:spcPct val="100000"/>
              </a:lnSpc>
              <a:buNone/>
              <a:defRPr b="0" i="0"/>
            </a:pPr>
            <a:r>
              <a:rPr lang="1106" sz="2200">
                <a:solidFill>
                  <a:schemeClr val="accent4">
                    <a:lumMod val="50000"/>
                  </a:schemeClr>
                </a:solidFill>
              </a:rPr>
              <a:t>Mae atgofion yn cael eu dylanwadu'n drwm gan deimladau ac yn seiliedig ar deimladau yr oedd gan unigolyn o brofiad. </a:t>
            </a:r>
          </a:p>
          <a:p>
            <a:pPr marL="0" indent="0">
              <a:lnSpc>
                <a:spcPct val="100000"/>
              </a:lnSpc>
              <a:buNone/>
              <a:defRPr b="0" i="0"/>
            </a:pPr>
            <a:r>
              <a:rPr lang="1106" sz="2200">
                <a:solidFill>
                  <a:schemeClr val="accent4">
                    <a:lumMod val="50000"/>
                  </a:schemeClr>
                </a:solidFill>
              </a:rPr>
              <a:t>Mae profiadau bywyd cadarnhaol yn galluogi unigolion i feddwl yn gadarnhaol am fywyd a chael hunansyniad cadarnhaol a hunan-barch uchel ac yn fwy abl i ymdopi â bywyd.</a:t>
            </a:r>
            <a:endParaRPr lang="en-GB" sz="2200" i="0">
              <a:solidFill>
                <a:schemeClr val="accent4">
                  <a:lumMod val="50000"/>
                </a:schemeClr>
              </a:solidFill>
              <a:effectLst/>
            </a:endParaRPr>
          </a:p>
          <a:p>
            <a:pPr marL="0" indent="0">
              <a:lnSpc>
                <a:spcPct val="100000"/>
              </a:lnSpc>
              <a:buNone/>
              <a:defRPr b="0" i="0"/>
            </a:pPr>
            <a:r>
              <a:rPr lang="1106" sz="2200" i="0">
                <a:solidFill>
                  <a:schemeClr val="accent4">
                    <a:lumMod val="50000"/>
                  </a:schemeClr>
                </a:solidFill>
                <a:effectLst/>
              </a:rPr>
              <a:t>Gall profiadau bywyd negyddol wneud i unigolion deimlo wedi'i lethu'n emosiynol, arwain at hunan-barch gwael, hunanwerth isel ac iselder.</a:t>
            </a:r>
            <a:endParaRPr lang="en-GB" sz="2200">
              <a:solidFill>
                <a:schemeClr val="accent4">
                  <a:lumMod val="50000"/>
                </a:schemeClr>
              </a:solidFill>
            </a:endParaRPr>
          </a:p>
        </p:txBody>
      </p:sp>
      <p:grpSp>
        <p:nvGrpSpPr>
          <p:cNvPr id="3" name="Group 2">
            <a:extLst>
              <a:ext uri="{FF2B5EF4-FFF2-40B4-BE49-F238E27FC236}">
                <a16:creationId xmlns:a16="http://schemas.microsoft.com/office/drawing/2014/main" id="{0FEAEC78-280C-49AD-A666-02EC37FFC690}"/>
              </a:ext>
            </a:extLst>
          </p:cNvPr>
          <p:cNvGrpSpPr/>
          <p:nvPr/>
        </p:nvGrpSpPr>
        <p:grpSpPr>
          <a:xfrm>
            <a:off x="522026" y="2344801"/>
            <a:ext cx="3252596" cy="2168397"/>
            <a:chOff x="522026" y="2344801"/>
            <a:chExt cx="3252596" cy="2168397"/>
          </a:xfrm>
        </p:grpSpPr>
        <p:pic>
          <p:nvPicPr>
            <p:cNvPr id="7" name="Picture 2" descr="New, Home, House, Rent, Residential">
              <a:extLst>
                <a:ext uri="{FF2B5EF4-FFF2-40B4-BE49-F238E27FC236}">
                  <a16:creationId xmlns:a16="http://schemas.microsoft.com/office/drawing/2014/main" id="{A2E7D144-8D63-4C16-8C99-82A682589A5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2026" y="2344801"/>
              <a:ext cx="3252596" cy="216839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2040212-211F-4884-AD9F-4AFD801B5070}"/>
                </a:ext>
              </a:extLst>
            </p:cNvPr>
            <p:cNvSpPr txBox="1"/>
            <p:nvPr/>
          </p:nvSpPr>
          <p:spPr>
            <a:xfrm>
              <a:off x="1412090" y="3189805"/>
              <a:ext cx="1519968" cy="430887"/>
            </a:xfrm>
            <a:prstGeom prst="rect">
              <a:avLst/>
            </a:prstGeom>
            <a:solidFill>
              <a:schemeClr val="accent4">
                <a:lumMod val="40000"/>
                <a:lumOff val="60000"/>
              </a:schemeClr>
            </a:solidFill>
          </p:spPr>
          <p:txBody>
            <a:bodyPr wrap="none" rtlCol="0">
              <a:spAutoFit/>
            </a:bodyPr>
            <a:lstStyle/>
            <a:p>
              <a:r>
                <a:rPr lang="en-GB" sz="2200" b="1" dirty="0">
                  <a:latin typeface="Agency FB" panose="020B0503020202020204" pitchFamily="34" charset="0"/>
                </a:rPr>
                <a:t>  N E W Y D </a:t>
              </a:r>
              <a:r>
                <a:rPr lang="en-GB" sz="2200" b="1" dirty="0" err="1">
                  <a:latin typeface="Agency FB" panose="020B0503020202020204" pitchFamily="34" charset="0"/>
                </a:rPr>
                <a:t>D</a:t>
              </a:r>
              <a:r>
                <a:rPr lang="en-GB" sz="2200" b="1" dirty="0">
                  <a:latin typeface="Agency FB" panose="020B0503020202020204" pitchFamily="34" charset="0"/>
                </a:rPr>
                <a:t>  </a:t>
              </a:r>
            </a:p>
          </p:txBody>
        </p:sp>
        <p:sp>
          <p:nvSpPr>
            <p:cNvPr id="8" name="TextBox 7">
              <a:extLst>
                <a:ext uri="{FF2B5EF4-FFF2-40B4-BE49-F238E27FC236}">
                  <a16:creationId xmlns:a16="http://schemas.microsoft.com/office/drawing/2014/main" id="{02411E91-A7E6-43C9-959E-1CA22C3C1337}"/>
                </a:ext>
              </a:extLst>
            </p:cNvPr>
            <p:cNvSpPr txBox="1"/>
            <p:nvPr/>
          </p:nvSpPr>
          <p:spPr>
            <a:xfrm>
              <a:off x="1378216" y="2656551"/>
              <a:ext cx="1492716" cy="430887"/>
            </a:xfrm>
            <a:prstGeom prst="rect">
              <a:avLst/>
            </a:prstGeom>
            <a:solidFill>
              <a:schemeClr val="accent4">
                <a:lumMod val="40000"/>
                <a:lumOff val="60000"/>
              </a:schemeClr>
            </a:solidFill>
          </p:spPr>
          <p:txBody>
            <a:bodyPr wrap="none" rtlCol="0">
              <a:spAutoFit/>
            </a:bodyPr>
            <a:lstStyle/>
            <a:p>
              <a:r>
                <a:rPr lang="en-GB" sz="2200" b="1" dirty="0">
                  <a:latin typeface="Agency FB" panose="020B0503020202020204" pitchFamily="34" charset="0"/>
                </a:rPr>
                <a:t>  C A R T R E F</a:t>
              </a:r>
            </a:p>
          </p:txBody>
        </p:sp>
      </p:grpSp>
    </p:spTree>
    <p:extLst>
      <p:ext uri="{BB962C8B-B14F-4D97-AF65-F5344CB8AC3E}">
        <p14:creationId xmlns:p14="http://schemas.microsoft.com/office/powerpoint/2010/main" val="3524281261"/>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C53D3-5CAB-413A-8605-0240F3E56C4B}"/>
              </a:ext>
            </a:extLst>
          </p:cNvPr>
          <p:cNvSpPr>
            <a:spLocks noGrp="1"/>
          </p:cNvSpPr>
          <p:nvPr>
            <p:ph type="title"/>
          </p:nvPr>
        </p:nvSpPr>
        <p:spPr>
          <a:xfrm>
            <a:off x="422396" y="169333"/>
            <a:ext cx="4820356" cy="926042"/>
          </a:xfrm>
        </p:spPr>
        <p:txBody>
          <a:bodyPr>
            <a:noAutofit/>
          </a:bodyPr>
          <a:lstStyle/>
          <a:p>
            <a:pPr>
              <a:defRPr b="0" i="0"/>
            </a:pPr>
            <a:r>
              <a:rPr lang="1106"/>
              <a:t>Tristwch/iselder</a:t>
            </a:r>
          </a:p>
        </p:txBody>
      </p:sp>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3612447" y="1433531"/>
            <a:ext cx="8065787" cy="5255135"/>
          </a:xfrm>
        </p:spPr>
        <p:txBody>
          <a:bodyPr>
            <a:noAutofit/>
          </a:bodyPr>
          <a:lstStyle/>
          <a:p>
            <a:pPr>
              <a:defRPr b="0" i="0"/>
            </a:pPr>
            <a:r>
              <a:rPr lang="1106">
                <a:solidFill>
                  <a:schemeClr val="accent4">
                    <a:lumMod val="50000"/>
                  </a:schemeClr>
                </a:solidFill>
                <a:latin typeface="+mj-lt"/>
              </a:rPr>
              <a:t>Salwch meddwl yw iselder sy'n effeithio ar hwyl, y ffordd y mae unigolyn yn deall ei hun a'r ffordd y mae'n uniaethu â'r pethau o'i gwmpas.</a:t>
            </a:r>
          </a:p>
          <a:p>
            <a:pPr>
              <a:defRPr b="0" i="0"/>
            </a:pPr>
            <a:r>
              <a:rPr lang="1106">
                <a:solidFill>
                  <a:schemeClr val="accent4">
                    <a:lumMod val="50000"/>
                  </a:schemeClr>
                </a:solidFill>
                <a:latin typeface="+mj-lt"/>
              </a:rPr>
              <a:t>Mae iselder yn para mwy na phythefnos, fel rheol nid yw'n mynd i ffwrdd ar ei ben ei hun, ac mae'n effeithio ar fywyd pob dydd.</a:t>
            </a:r>
            <a:endParaRPr lang="en-GB">
              <a:solidFill>
                <a:schemeClr val="accent4">
                  <a:lumMod val="50000"/>
                </a:schemeClr>
              </a:solidFill>
            </a:endParaRPr>
          </a:p>
          <a:p>
            <a:pPr marL="0" indent="0" algn="l">
              <a:buNone/>
              <a:defRPr b="0" i="0"/>
            </a:pPr>
            <a:r>
              <a:rPr lang="1106" sz="1800" b="0" i="0">
                <a:solidFill>
                  <a:schemeClr val="accent4">
                    <a:lumMod val="50000"/>
                  </a:schemeClr>
                </a:solidFill>
                <a:effectLst/>
                <a:latin typeface="+mj-lt"/>
              </a:rPr>
              <a:t>Gall unigolyn ddweud ei fod yn teimlo'n 'isel' ond os aiff y teimlad ar ei ben ei hun ac nad yw'n cael effaith fawr ar ei fywyd, fwy na thebyg nid iselder ydyw.</a:t>
            </a:r>
          </a:p>
          <a:p>
            <a:pPr marL="0" indent="0" algn="l">
              <a:buNone/>
              <a:defRPr b="0" i="0"/>
            </a:pPr>
            <a:r>
              <a:rPr lang="1106" sz="1800">
                <a:solidFill>
                  <a:schemeClr val="accent4">
                    <a:lumMod val="50000"/>
                  </a:schemeClr>
                </a:solidFill>
                <a:latin typeface="+mj-lt"/>
              </a:rPr>
              <a:t>Gall unigolion sy'n mynd drwy iselder:</a:t>
            </a:r>
          </a:p>
          <a:p>
            <a:pPr marL="285750" indent="-285750">
              <a:buFont typeface="Arial" panose="020B0604020202020204" pitchFamily="34" charset="0"/>
              <a:buChar char="•"/>
              <a:defRPr b="0" i="0"/>
            </a:pPr>
            <a:r>
              <a:rPr lang="1106" sz="1800">
                <a:solidFill>
                  <a:schemeClr val="accent4">
                    <a:lumMod val="50000"/>
                  </a:schemeClr>
                </a:solidFill>
                <a:latin typeface="+mj-lt"/>
              </a:rPr>
              <a:t>deimlo'n ddiwerth neu'n anobeithiol neu'n euog am eu teimladau a gall rhai deimlo'n ddig ac yn bigog</a:t>
            </a:r>
          </a:p>
          <a:p>
            <a:pPr marL="285750" indent="-285750">
              <a:buFont typeface="Arial" panose="020B0604020202020204" pitchFamily="34" charset="0"/>
              <a:buChar char="•"/>
              <a:defRPr b="0" i="0"/>
            </a:pPr>
            <a:r>
              <a:rPr lang="1106" sz="1800" b="0" i="0">
                <a:solidFill>
                  <a:schemeClr val="accent4">
                    <a:lumMod val="50000"/>
                  </a:schemeClr>
                </a:solidFill>
                <a:effectLst/>
                <a:latin typeface="+mj-lt"/>
              </a:rPr>
              <a:t>colli diddordeb mewn pethau yr oeddent yn arfer eu mwynhau ac ynysu eu hunain wrth bobl eraill</a:t>
            </a:r>
          </a:p>
          <a:p>
            <a:pPr marL="285750" indent="-285750">
              <a:buFont typeface="Arial" panose="020B0604020202020204" pitchFamily="34" charset="0"/>
              <a:buChar char="•"/>
              <a:defRPr b="0" i="0"/>
            </a:pPr>
            <a:r>
              <a:rPr lang="1106">
                <a:solidFill>
                  <a:schemeClr val="accent4">
                    <a:lumMod val="50000"/>
                  </a:schemeClr>
                </a:solidFill>
                <a:latin typeface="+mj-lt"/>
              </a:rPr>
              <a:t>dangos arwyddion corfforol o iselder, fel problemau gyda chwsg, archwaeth ac egni a phoenau anesboniadwy</a:t>
            </a:r>
          </a:p>
          <a:p>
            <a:pPr marL="285750" indent="-285750">
              <a:buFont typeface="Arial" panose="020B0604020202020204" pitchFamily="34" charset="0"/>
              <a:buChar char="•"/>
              <a:defRPr b="0" i="0"/>
            </a:pPr>
            <a:r>
              <a:rPr lang="1106" sz="1800" b="0" i="0">
                <a:solidFill>
                  <a:schemeClr val="accent4">
                    <a:lumMod val="50000"/>
                  </a:schemeClr>
                </a:solidFill>
                <a:effectLst/>
                <a:latin typeface="+mj-lt"/>
              </a:rPr>
              <a:t>mynd trwy feddyliau anodd am farwolaeth neu roi terfyn ar eu bywyd (hunanladdiad)</a:t>
            </a:r>
            <a:endParaRPr lang="en-GB" sz="1800">
              <a:solidFill>
                <a:schemeClr val="accent4">
                  <a:lumMod val="50000"/>
                </a:schemeClr>
              </a:solidFill>
              <a:latin typeface="+mj-lt"/>
            </a:endParaRPr>
          </a:p>
        </p:txBody>
      </p:sp>
      <p:pic>
        <p:nvPicPr>
          <p:cNvPr id="10242" name="Picture 2" descr="Woman, Sad, Portrait, Crying, Desperate, Depressed, Cry">
            <a:extLst>
              <a:ext uri="{FF2B5EF4-FFF2-40B4-BE49-F238E27FC236}">
                <a16:creationId xmlns:a16="http://schemas.microsoft.com/office/drawing/2014/main" id="{AE5A2BE2-8A17-46C3-ADE4-DFC86227DA7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1446" y="1396786"/>
            <a:ext cx="2413039" cy="162628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54EAD6C-39A0-4C44-9FFF-5AED54A86855}"/>
              </a:ext>
            </a:extLst>
          </p:cNvPr>
          <p:cNvSpPr txBox="1"/>
          <p:nvPr/>
        </p:nvSpPr>
        <p:spPr>
          <a:xfrm>
            <a:off x="504239" y="3261970"/>
            <a:ext cx="2885992" cy="2837474"/>
          </a:xfrm>
          <a:prstGeom prst="rect">
            <a:avLst/>
          </a:prstGeom>
          <a:noFill/>
        </p:spPr>
        <p:txBody>
          <a:bodyPr wrap="square">
            <a:spAutoFit/>
          </a:bodyPr>
          <a:lstStyle/>
          <a:p>
            <a:pPr>
              <a:defRPr b="0" i="0"/>
            </a:pPr>
            <a:r>
              <a:rPr lang="1106" sz="1800" b="0" i="0">
                <a:solidFill>
                  <a:schemeClr val="accent4">
                    <a:lumMod val="50000"/>
                  </a:schemeClr>
                </a:solidFill>
                <a:effectLst/>
                <a:latin typeface="+mj-lt"/>
              </a:rPr>
              <a:t>Mae tristwch yn ymateb arferol i golled, siom, problemau neu sefyllfaoedd anodd eraill. Mae teimlo'n drist o bryd i'w gilydd yn rhan arall o fod yn ddynol. Fel rheol, mae teimladau o dristwch yn mynd i ffwrdd yn gyflym.</a:t>
            </a:r>
          </a:p>
          <a:p>
            <a:endParaRPr lang="en-GB" sz="1800" b="0" i="0">
              <a:solidFill>
                <a:schemeClr val="accent4">
                  <a:lumMod val="50000"/>
                </a:schemeClr>
              </a:solidFill>
              <a:effectLst/>
              <a:latin typeface="+mj-lt"/>
            </a:endParaRPr>
          </a:p>
        </p:txBody>
      </p:sp>
    </p:spTree>
    <p:extLst>
      <p:ext uri="{BB962C8B-B14F-4D97-AF65-F5344CB8AC3E}">
        <p14:creationId xmlns:p14="http://schemas.microsoft.com/office/powerpoint/2010/main" val="296294940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531194"/>
            <a:ext cx="9386616" cy="518678"/>
          </a:xfrm>
          <a:prstGeom prst="rect">
            <a:avLst/>
          </a:prstGeom>
        </p:spPr>
        <p:txBody>
          <a:bodyPr wrap="square">
            <a:spAutoFit/>
          </a:bodyPr>
          <a:lstStyle/>
          <a:p>
            <a:pPr>
              <a:defRPr b="0" i="0"/>
            </a:pPr>
            <a:r>
              <a:rPr lang="1106" sz="2800">
                <a:ln w="0"/>
                <a:solidFill>
                  <a:schemeClr val="bg2"/>
                </a:solidFill>
              </a:rPr>
              <a:t>Ffactorau biolegol sy’n effeithio ar ymddygiad oedolion</a:t>
            </a:r>
          </a:p>
        </p:txBody>
      </p:sp>
      <p:sp>
        <p:nvSpPr>
          <p:cNvPr id="9" name="Content Placeholder 2">
            <a:extLst>
              <a:ext uri="{FF2B5EF4-FFF2-40B4-BE49-F238E27FC236}">
                <a16:creationId xmlns:a16="http://schemas.microsoft.com/office/drawing/2014/main" id="{290C65B6-4642-427E-8428-A676E3845961}"/>
              </a:ext>
            </a:extLst>
          </p:cNvPr>
          <p:cNvSpPr>
            <a:spLocks noGrp="1"/>
          </p:cNvSpPr>
          <p:nvPr>
            <p:ph idx="1"/>
          </p:nvPr>
        </p:nvSpPr>
        <p:spPr>
          <a:xfrm>
            <a:off x="938212" y="1614112"/>
            <a:ext cx="10515600" cy="523220"/>
          </a:xfrm>
        </p:spPr>
        <p:txBody>
          <a:bodyPr>
            <a:normAutofit/>
          </a:bodyPr>
          <a:lstStyle/>
          <a:p>
            <a:pPr marL="0" indent="0" algn="ctr">
              <a:buNone/>
              <a:defRPr b="0" i="0"/>
            </a:pPr>
            <a:r>
              <a:rPr lang="1106" sz="2400"/>
              <a:t>Sut gallai pob un o'r canlynol effeithio ar ymddygiad unigolyn?</a:t>
            </a:r>
          </a:p>
        </p:txBody>
      </p:sp>
      <p:sp>
        <p:nvSpPr>
          <p:cNvPr id="11" name="Text Box 4">
            <a:extLst>
              <a:ext uri="{FF2B5EF4-FFF2-40B4-BE49-F238E27FC236}">
                <a16:creationId xmlns:a16="http://schemas.microsoft.com/office/drawing/2014/main" id="{7B472132-FAC6-4A99-98BA-D63540331704}"/>
              </a:ext>
            </a:extLst>
          </p:cNvPr>
          <p:cNvSpPr txBox="1">
            <a:spLocks noChangeArrowheads="1"/>
          </p:cNvSpPr>
          <p:nvPr/>
        </p:nvSpPr>
        <p:spPr bwMode="auto">
          <a:xfrm>
            <a:off x="4176964" y="5453827"/>
            <a:ext cx="3838071" cy="428625"/>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sz="1800" b="0" i="0" u="none" strike="noStrike" kern="1200" cap="none" spc="0" normalizeH="0" baseline="0" noProof="0">
                <a:ln>
                  <a:noFill/>
                </a:ln>
                <a:solidFill>
                  <a:prstClr val="black"/>
                </a:solidFill>
                <a:effectLst/>
                <a:uLnTx/>
                <a:uFillTx/>
                <a:ea typeface="+mn-ea"/>
                <a:cs typeface="+mn-cs"/>
              </a:rPr>
              <a:t>Anableddau/afiechyd/clefyd/anaf</a:t>
            </a:r>
          </a:p>
        </p:txBody>
      </p:sp>
      <p:sp>
        <p:nvSpPr>
          <p:cNvPr id="12" name="Text Box 5">
            <a:extLst>
              <a:ext uri="{FF2B5EF4-FFF2-40B4-BE49-F238E27FC236}">
                <a16:creationId xmlns:a16="http://schemas.microsoft.com/office/drawing/2014/main" id="{A6D8F963-3962-48F8-953A-D37E813A6CD9}"/>
              </a:ext>
            </a:extLst>
          </p:cNvPr>
          <p:cNvSpPr txBox="1">
            <a:spLocks noChangeArrowheads="1"/>
          </p:cNvSpPr>
          <p:nvPr/>
        </p:nvSpPr>
        <p:spPr bwMode="auto">
          <a:xfrm>
            <a:off x="8379223" y="4181890"/>
            <a:ext cx="1520042" cy="769598"/>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b="0" i="0" u="none" strike="noStrike" kern="1200" cap="none" spc="0" normalizeH="0" baseline="0" noProof="0">
                <a:ln>
                  <a:noFill/>
                </a:ln>
                <a:solidFill>
                  <a:prstClr val="black"/>
                </a:solidFill>
                <a:effectLst/>
                <a:uLnTx/>
                <a:uFillTx/>
                <a:ea typeface="+mn-ea"/>
                <a:cs typeface="Times New Roman" panose="02020603050405020304" pitchFamily="18" charset="0"/>
              </a:rPr>
              <a:t>Anableddau dysgu</a:t>
            </a:r>
            <a:endParaRPr kumimoji="0" lang="en-US" altLang="en-US" b="0" i="0" u="none" strike="noStrike" kern="1200" cap="none" spc="0" normalizeH="0" baseline="0" noProof="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prstClr val="black"/>
              </a:solidFill>
              <a:effectLst/>
              <a:uLnTx/>
              <a:uFillTx/>
              <a:ea typeface="+mn-ea"/>
              <a:cs typeface="+mn-cs"/>
            </a:endParaRPr>
          </a:p>
        </p:txBody>
      </p:sp>
      <p:sp>
        <p:nvSpPr>
          <p:cNvPr id="13" name="Text Box 1">
            <a:extLst>
              <a:ext uri="{FF2B5EF4-FFF2-40B4-BE49-F238E27FC236}">
                <a16:creationId xmlns:a16="http://schemas.microsoft.com/office/drawing/2014/main" id="{41A77568-6395-423C-B34A-8D33F5795ECD}"/>
              </a:ext>
            </a:extLst>
          </p:cNvPr>
          <p:cNvSpPr txBox="1">
            <a:spLocks noChangeArrowheads="1"/>
          </p:cNvSpPr>
          <p:nvPr/>
        </p:nvSpPr>
        <p:spPr bwMode="auto">
          <a:xfrm>
            <a:off x="1748413" y="4609881"/>
            <a:ext cx="2497239" cy="428625"/>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lang="1106" altLang="en-US">
                <a:solidFill>
                  <a:prstClr val="black"/>
                </a:solidFill>
                <a:cs typeface="Times New Roman" panose="02020603050405020304" pitchFamily="18" charset="0"/>
              </a:rPr>
              <a:t>Anhwylderau etifeddol</a:t>
            </a:r>
            <a:r>
              <a:rPr lang="1106" altLang="en-US" sz="1100">
                <a:solidFill>
                  <a:prstClr val="black"/>
                </a:solidFill>
                <a:cs typeface="Times New Roman" panose="02020603050405020304" pitchFamily="18" charset="0"/>
              </a:rPr>
              <a:t> </a:t>
            </a:r>
            <a:endParaRPr kumimoji="0" lang="en-US" altLang="en-US" sz="1100" b="0" i="0" u="none" strike="noStrike" kern="1200" cap="none" spc="0" normalizeH="0" baseline="0" noProof="0">
              <a:ln>
                <a:noFill/>
              </a:ln>
              <a:solidFill>
                <a:prstClr val="black"/>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prstClr val="black"/>
              </a:solidFill>
              <a:effectLst/>
              <a:uLnTx/>
              <a:uFillTx/>
              <a:ea typeface="+mn-ea"/>
              <a:cs typeface="+mn-cs"/>
            </a:endParaRPr>
          </a:p>
        </p:txBody>
      </p:sp>
      <p:sp>
        <p:nvSpPr>
          <p:cNvPr id="14" name="Text Box 7">
            <a:extLst>
              <a:ext uri="{FF2B5EF4-FFF2-40B4-BE49-F238E27FC236}">
                <a16:creationId xmlns:a16="http://schemas.microsoft.com/office/drawing/2014/main" id="{BD26D959-A3C5-4A29-A883-BE98F2B563DE}"/>
              </a:ext>
            </a:extLst>
          </p:cNvPr>
          <p:cNvSpPr txBox="1">
            <a:spLocks noChangeArrowheads="1"/>
          </p:cNvSpPr>
          <p:nvPr/>
        </p:nvSpPr>
        <p:spPr bwMode="auto">
          <a:xfrm>
            <a:off x="2491991" y="2925432"/>
            <a:ext cx="1675934" cy="705659"/>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b="0" i="0" u="none" strike="noStrike" kern="1200" cap="none" spc="0" normalizeH="0" baseline="0" noProof="0">
                <a:ln>
                  <a:noFill/>
                </a:ln>
                <a:solidFill>
                  <a:prstClr val="black"/>
                </a:solidFill>
                <a:effectLst/>
                <a:uLnTx/>
                <a:uFillTx/>
                <a:ea typeface="Calibri" panose="020F0502020204030204" pitchFamily="34" charset="0"/>
                <a:cs typeface="Calibri" panose="020F0502020204030204" pitchFamily="34" charset="0"/>
              </a:rPr>
              <a:t>Rhywedd, trawsryweddol</a:t>
            </a:r>
            <a:endParaRPr kumimoji="0" lang="en-US" altLang="en-US" b="0" i="0" u="none" strike="noStrike" kern="1200" cap="none" spc="0" normalizeH="0" baseline="0" noProof="0">
              <a:ln>
                <a:noFill/>
              </a:ln>
              <a:solidFill>
                <a:prstClr val="black"/>
              </a:solidFill>
              <a:effectLst/>
              <a:uLnTx/>
              <a:uFillTx/>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prstClr val="black"/>
              </a:solidFill>
              <a:effectLst/>
              <a:uLnTx/>
              <a:uFillTx/>
              <a:ea typeface="+mn-ea"/>
              <a:cs typeface="+mn-cs"/>
            </a:endParaRPr>
          </a:p>
        </p:txBody>
      </p:sp>
      <p:sp>
        <p:nvSpPr>
          <p:cNvPr id="15" name="Text Box 9">
            <a:extLst>
              <a:ext uri="{FF2B5EF4-FFF2-40B4-BE49-F238E27FC236}">
                <a16:creationId xmlns:a16="http://schemas.microsoft.com/office/drawing/2014/main" id="{8DC0D970-A464-4933-BB7E-1F39540AB5A5}"/>
              </a:ext>
            </a:extLst>
          </p:cNvPr>
          <p:cNvSpPr txBox="1">
            <a:spLocks noChangeArrowheads="1"/>
          </p:cNvSpPr>
          <p:nvPr/>
        </p:nvSpPr>
        <p:spPr bwMode="auto">
          <a:xfrm>
            <a:off x="7385765" y="2721573"/>
            <a:ext cx="2513499" cy="428625"/>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kumimoji="0" lang="1106" altLang="en-US" sz="1800" b="0" i="0" u="none" strike="noStrike" kern="1200" cap="none" spc="0" normalizeH="0" baseline="0" noProof="0">
                <a:ln>
                  <a:noFill/>
                </a:ln>
                <a:solidFill>
                  <a:prstClr val="black"/>
                </a:solidFill>
                <a:effectLst/>
                <a:uLnTx/>
                <a:uFillTx/>
                <a:ea typeface="+mn-ea"/>
                <a:cs typeface="+mn-cs"/>
              </a:rPr>
              <a:t>Anhwylderau genetig</a:t>
            </a:r>
          </a:p>
        </p:txBody>
      </p:sp>
      <p:sp>
        <p:nvSpPr>
          <p:cNvPr id="16" name="Text Box 6">
            <a:extLst>
              <a:ext uri="{FF2B5EF4-FFF2-40B4-BE49-F238E27FC236}">
                <a16:creationId xmlns:a16="http://schemas.microsoft.com/office/drawing/2014/main" id="{767529C1-0F67-4ADD-B2D2-59590826D91E}"/>
              </a:ext>
            </a:extLst>
          </p:cNvPr>
          <p:cNvSpPr txBox="1">
            <a:spLocks noChangeArrowheads="1"/>
          </p:cNvSpPr>
          <p:nvPr/>
        </p:nvSpPr>
        <p:spPr bwMode="auto">
          <a:xfrm>
            <a:off x="4817300" y="3595595"/>
            <a:ext cx="2557400" cy="971094"/>
          </a:xfrm>
          <a:prstGeom prst="rect">
            <a:avLst/>
          </a:prstGeom>
          <a:solidFill>
            <a:srgbClr val="FFFFFF"/>
          </a:solidFill>
          <a:ln w="9525">
            <a:solidFill>
              <a:srgbClr val="000000"/>
            </a:solidFill>
            <a:miter lim="800000"/>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defRPr b="0" i="0"/>
            </a:pPr>
            <a:r>
              <a:rPr lang="1106" altLang="en-US" sz="2800">
                <a:solidFill>
                  <a:srgbClr val="FF0000"/>
                </a:solidFill>
                <a:ea typeface="Calibri" panose="020F0502020204030204" pitchFamily="34" charset="0"/>
                <a:cs typeface="Times New Roman" panose="02020603050405020304" pitchFamily="18" charset="0"/>
              </a:rPr>
              <a:t>Ffactorau biolegol</a:t>
            </a: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en-US" sz="2800" b="0" i="0" u="none" strike="noStrike" kern="1200" cap="none" spc="0" normalizeH="0" baseline="0" noProof="0">
              <a:ln>
                <a:noFill/>
              </a:ln>
              <a:solidFill>
                <a:srgbClr val="FF0000"/>
              </a:solidFill>
              <a:effectLst/>
              <a:uLnTx/>
              <a:uFillTx/>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en-US" sz="1800" b="0" i="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395520449"/>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5664706" y="1291490"/>
            <a:ext cx="6416762" cy="5578324"/>
          </a:xfrm>
        </p:spPr>
        <p:txBody>
          <a:bodyPr>
            <a:noAutofit/>
          </a:bodyPr>
          <a:lstStyle/>
          <a:p>
            <a:pPr marL="0" indent="0" algn="l">
              <a:buNone/>
              <a:defRPr b="0" i="0"/>
            </a:pPr>
            <a:r>
              <a:rPr lang="1106" i="0">
                <a:solidFill>
                  <a:schemeClr val="accent4">
                    <a:lumMod val="50000"/>
                  </a:schemeClr>
                </a:solidFill>
                <a:effectLst/>
                <a:latin typeface="+mj-lt"/>
              </a:rPr>
              <a:t>Mae Syndrom Down yn enghraifft o anhwylder genetig.</a:t>
            </a:r>
            <a:r>
              <a:rPr lang="1106" b="0" i="0">
                <a:solidFill>
                  <a:schemeClr val="accent4">
                    <a:lumMod val="50000"/>
                  </a:schemeClr>
                </a:solidFill>
                <a:effectLst/>
                <a:latin typeface="Open Sans" panose="020B0606030504020204" pitchFamily="34" charset="0"/>
              </a:rPr>
              <a:t> </a:t>
            </a:r>
          </a:p>
          <a:p>
            <a:pPr marL="0" indent="0" algn="l">
              <a:buNone/>
              <a:defRPr b="0" i="0"/>
            </a:pPr>
            <a:r>
              <a:rPr lang="1106" b="0" i="0">
                <a:solidFill>
                  <a:schemeClr val="accent4">
                    <a:lumMod val="50000"/>
                  </a:schemeClr>
                </a:solidFill>
                <a:effectLst/>
                <a:latin typeface="+mj-lt"/>
              </a:rPr>
              <a:t>Mae Syndrom Down yn gyflwr genetig sydd fel arfer yn achosi rhywfaint o anabledd dysgu, ynghyd â rhai nodweddion corfforol penodol.</a:t>
            </a:r>
          </a:p>
          <a:p>
            <a:pPr marL="0" indent="0" algn="l">
              <a:buNone/>
              <a:defRPr b="0" i="0"/>
            </a:pPr>
            <a:r>
              <a:rPr lang="1106" b="0" i="0">
                <a:solidFill>
                  <a:schemeClr val="accent4">
                    <a:lumMod val="50000"/>
                  </a:schemeClr>
                </a:solidFill>
                <a:effectLst/>
                <a:latin typeface="+mj-lt"/>
              </a:rPr>
              <a:t>Nid yw'n gyflwr etifeddol ar y cyfan ac mae'n digwydd o ganlyniad i unigolyn yn meddu ar gopi ychwanegol o gromosom 21 (Trisomedd 21) yng nghelloedd eu corff.</a:t>
            </a:r>
          </a:p>
          <a:p>
            <a:pPr marL="0" indent="0" algn="l">
              <a:buNone/>
              <a:defRPr b="0" i="0"/>
            </a:pPr>
            <a:r>
              <a:rPr lang="1106" b="0" i="0">
                <a:solidFill>
                  <a:schemeClr val="accent4">
                    <a:lumMod val="50000"/>
                  </a:schemeClr>
                </a:solidFill>
                <a:effectLst/>
                <a:latin typeface="+mj-lt"/>
              </a:rPr>
              <a:t>Mewn rhai achosion, gall sgrinio genetig helpu i asesu'r tebygolrwydd y bydd baban yn cael ei eni â Syndrom Down.</a:t>
            </a:r>
            <a:endParaRPr lang="en-GB" i="0">
              <a:solidFill>
                <a:schemeClr val="accent4">
                  <a:lumMod val="50000"/>
                </a:schemeClr>
              </a:solidFill>
              <a:effectLst/>
              <a:latin typeface="+mj-lt"/>
            </a:endParaRPr>
          </a:p>
          <a:p>
            <a:pPr marL="0" indent="0">
              <a:buNone/>
              <a:defRPr b="0" i="0"/>
            </a:pPr>
            <a:r>
              <a:rPr lang="1106" i="0">
                <a:solidFill>
                  <a:schemeClr val="accent4">
                    <a:lumMod val="50000"/>
                  </a:schemeClr>
                </a:solidFill>
                <a:effectLst/>
                <a:latin typeface="+mj-lt"/>
              </a:rPr>
              <a:t>Gall unrhyw un gael baban gyda Syndrom Down ond mae risg y fenyw'n cynyddu wrth iddi fynd yn hŷn.</a:t>
            </a:r>
          </a:p>
          <a:p>
            <a:pPr marL="0" indent="0">
              <a:buNone/>
              <a:defRPr b="0" i="0"/>
            </a:pPr>
            <a:r>
              <a:rPr lang="1106">
                <a:solidFill>
                  <a:schemeClr val="accent4">
                    <a:lumMod val="50000"/>
                  </a:schemeClr>
                </a:solidFill>
                <a:latin typeface="+mj-lt"/>
              </a:rPr>
              <a:t>Gall rhieni unigolion sy'n byw ag anhwylder genetig deimlo euogrwydd, ofn a diymadferthedd o gael y diagnosis cychwynnol a phryder am ddyfodol eu plentyn.</a:t>
            </a:r>
          </a:p>
          <a:p>
            <a:pPr marL="0" indent="0" algn="l">
              <a:buNone/>
              <a:defRPr b="0" i="0"/>
            </a:pPr>
            <a:r>
              <a:rPr lang="1106">
                <a:solidFill>
                  <a:schemeClr val="accent4">
                    <a:lumMod val="50000"/>
                  </a:schemeClr>
                </a:solidFill>
                <a:latin typeface="+mj-lt"/>
              </a:rPr>
              <a:t>Nid yw cael anhwylder genetig yn diffinio unigolyn. Bydd ganddynt eu personoliaeth, diddordebau a sgiliau unigryw eu hunain, er y gall diagnosis esgor ar heriau ychwanegol.</a:t>
            </a:r>
            <a:endParaRPr lang="en-GB">
              <a:solidFill>
                <a:schemeClr val="accent4">
                  <a:lumMod val="50000"/>
                </a:schemeClr>
              </a:solidFill>
              <a:latin typeface="+mj-lt"/>
            </a:endParaRPr>
          </a:p>
        </p:txBody>
      </p:sp>
      <p:sp>
        <p:nvSpPr>
          <p:cNvPr id="8" name="TextBox 7">
            <a:extLst>
              <a:ext uri="{FF2B5EF4-FFF2-40B4-BE49-F238E27FC236}">
                <a16:creationId xmlns:a16="http://schemas.microsoft.com/office/drawing/2014/main" id="{754EAD6C-39A0-4C44-9FFF-5AED54A86855}"/>
              </a:ext>
            </a:extLst>
          </p:cNvPr>
          <p:cNvSpPr txBox="1"/>
          <p:nvPr/>
        </p:nvSpPr>
        <p:spPr>
          <a:xfrm>
            <a:off x="110532" y="2776441"/>
            <a:ext cx="5554174" cy="4001095"/>
          </a:xfrm>
          <a:prstGeom prst="rect">
            <a:avLst/>
          </a:prstGeom>
          <a:noFill/>
        </p:spPr>
        <p:txBody>
          <a:bodyPr wrap="square">
            <a:spAutoFit/>
          </a:bodyPr>
          <a:lstStyle/>
          <a:p>
            <a:pPr>
              <a:spcAft>
                <a:spcPts val="600"/>
              </a:spcAft>
              <a:defRPr b="0" i="0"/>
            </a:pPr>
            <a:r>
              <a:rPr lang="1106" i="0">
                <a:solidFill>
                  <a:schemeClr val="accent4">
                    <a:lumMod val="50000"/>
                  </a:schemeClr>
                </a:solidFill>
                <a:effectLst/>
                <a:latin typeface="+mj-lt"/>
              </a:rPr>
              <a:t>Mae llawer o anhwylderau genetig yn arwain at newidiadau mewn genynnau sy'n bresennol, yn ei hanfod, ym mhob cell yn y corff.</a:t>
            </a:r>
            <a:endParaRPr lang="en-GB" i="0">
              <a:solidFill>
                <a:schemeClr val="accent4">
                  <a:lumMod val="50000"/>
                </a:schemeClr>
              </a:solidFill>
              <a:effectLst/>
              <a:latin typeface="+mj-lt"/>
            </a:endParaRPr>
          </a:p>
          <a:p>
            <a:pPr>
              <a:spcBef>
                <a:spcPts val="600"/>
              </a:spcBef>
              <a:defRPr b="0" i="0"/>
            </a:pPr>
            <a:r>
              <a:rPr lang="1106" i="0">
                <a:solidFill>
                  <a:schemeClr val="accent4">
                    <a:lumMod val="50000"/>
                  </a:schemeClr>
                </a:solidFill>
                <a:effectLst/>
                <a:latin typeface="+mj-lt"/>
              </a:rPr>
              <a:t>O ganlyniad, mae'r anhwylderau hyn yn effeithio'n aml ar sawl system o'r corff ac nid oes modd gwella'r rhan fwyaf ohonynt.</a:t>
            </a:r>
          </a:p>
          <a:p>
            <a:pPr marL="0" indent="0" algn="l">
              <a:spcAft>
                <a:spcPts val="600"/>
              </a:spcAft>
              <a:buNone/>
              <a:defRPr b="0" i="0"/>
            </a:pPr>
            <a:r>
              <a:rPr lang="1106" sz="1800" i="0">
                <a:solidFill>
                  <a:schemeClr val="accent4">
                    <a:lumMod val="50000"/>
                  </a:schemeClr>
                </a:solidFill>
                <a:effectLst/>
                <a:latin typeface="+mj-lt"/>
                <a:cs typeface="Calibri" panose="020F0502020204030204" pitchFamily="34" charset="0"/>
              </a:rPr>
              <a:t>Fel rheol, nid yw'r anhwylderau'n rhedeg mewn teuluoedd ac nid ydynt yn cael eu hachosi gan unrhyw beth y mae'r rhieni wedi neu heb eu gwneud</a:t>
            </a:r>
            <a:r>
              <a:rPr lang="1106" sz="1800" i="0">
                <a:solidFill>
                  <a:schemeClr val="accent4">
                    <a:lumMod val="50000"/>
                  </a:schemeClr>
                </a:solidFill>
                <a:effectLst/>
                <a:latin typeface="+mj-lt"/>
              </a:rPr>
              <a:t>. </a:t>
            </a:r>
          </a:p>
          <a:p>
            <a:pPr>
              <a:spcBef>
                <a:spcPts val="600"/>
              </a:spcBef>
              <a:defRPr b="0" i="0"/>
            </a:pPr>
            <a:r>
              <a:rPr lang="1106" b="0" i="0">
                <a:solidFill>
                  <a:schemeClr val="accent4">
                    <a:lumMod val="50000"/>
                  </a:schemeClr>
                </a:solidFill>
                <a:effectLst/>
                <a:latin typeface="+mj-lt"/>
              </a:rPr>
              <a:t>Gall llawer o anhwylderau genetig arwain at unigolyn yn byw bywyd byrrach na'r arfer sy'n anodd i rieni, brodyr a chwiorydd, teulu estynedig a ffrindiau i ymdopi ag ef.</a:t>
            </a:r>
            <a:endParaRPr lang="en-GB">
              <a:solidFill>
                <a:schemeClr val="accent4">
                  <a:lumMod val="50000"/>
                </a:schemeClr>
              </a:solidFill>
              <a:latin typeface="+mj-lt"/>
            </a:endParaRPr>
          </a:p>
        </p:txBody>
      </p:sp>
      <p:pic>
        <p:nvPicPr>
          <p:cNvPr id="1026" name="Picture 2" descr="Puzzle, Dna, Research, Genetic, Piece, 3D, Healthcare">
            <a:extLst>
              <a:ext uri="{FF2B5EF4-FFF2-40B4-BE49-F238E27FC236}">
                <a16:creationId xmlns:a16="http://schemas.microsoft.com/office/drawing/2014/main" id="{D9F1776B-C0B9-43A2-9B11-A66D0218562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63490" y="1300286"/>
            <a:ext cx="2615743" cy="137871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pPr>
              <a:defRPr b="0" i="0"/>
            </a:pPr>
            <a:r>
              <a:rPr lang="1106" sz="2800">
                <a:solidFill>
                  <a:srgbClr val="00B0F0"/>
                </a:solidFill>
              </a:rPr>
              <a:t>Anhwylderau genetig</a:t>
            </a:r>
          </a:p>
        </p:txBody>
      </p:sp>
    </p:spTree>
    <p:extLst>
      <p:ext uri="{BB962C8B-B14F-4D97-AF65-F5344CB8AC3E}">
        <p14:creationId xmlns:p14="http://schemas.microsoft.com/office/powerpoint/2010/main" val="2933832410"/>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4037610" y="1380491"/>
            <a:ext cx="7706060" cy="5311191"/>
          </a:xfrm>
        </p:spPr>
        <p:txBody>
          <a:bodyPr>
            <a:noAutofit/>
          </a:bodyPr>
          <a:lstStyle/>
          <a:p>
            <a:pPr>
              <a:defRPr b="0" i="0"/>
            </a:pPr>
            <a:r>
              <a:rPr lang="1106" sz="2000">
                <a:solidFill>
                  <a:schemeClr val="accent1">
                    <a:lumMod val="75000"/>
                  </a:schemeClr>
                </a:solidFill>
              </a:rPr>
              <a:t>Dyma enghreifftiau o anhwylderau etifeddol cyffredin:</a:t>
            </a:r>
          </a:p>
          <a:p>
            <a:pPr>
              <a:defRPr b="0" i="0"/>
            </a:pPr>
            <a:r>
              <a:rPr lang="1106" sz="2000">
                <a:solidFill>
                  <a:schemeClr val="accent1">
                    <a:lumMod val="75000"/>
                  </a:schemeClr>
                </a:solidFill>
              </a:rPr>
              <a:t>Ffibrosis cystig, Anemia cryman-gell, Clefyd Huntington ac Achondroplasia (Corachedd).</a:t>
            </a:r>
            <a:endParaRPr lang="en-GB" sz="2000">
              <a:solidFill>
                <a:schemeClr val="accent1">
                  <a:lumMod val="75000"/>
                </a:schemeClr>
              </a:solidFill>
              <a:latin typeface="Times New Roman" panose="02020603050405020304" pitchFamily="18" charset="0"/>
            </a:endParaRPr>
          </a:p>
          <a:p>
            <a:pPr>
              <a:defRPr b="0" i="0"/>
            </a:pPr>
            <a:r>
              <a:rPr lang="1106" sz="2000">
                <a:solidFill>
                  <a:schemeClr val="accent1">
                    <a:lumMod val="75000"/>
                  </a:schemeClr>
                </a:solidFill>
              </a:rPr>
              <a:t>Mae anhwylderau etifeddol yn cyflwyno heriau emosiynol a goblygiadau o ran atgenhedlu.</a:t>
            </a:r>
          </a:p>
          <a:p>
            <a:pPr>
              <a:defRPr b="0" i="0"/>
            </a:pPr>
            <a:r>
              <a:rPr lang="1106" sz="2000">
                <a:solidFill>
                  <a:schemeClr val="accent1">
                    <a:lumMod val="75000"/>
                  </a:schemeClr>
                </a:solidFill>
              </a:rPr>
              <a:t>Gall aelodau'r teulu nad ydynt yn cael eu heffeithio gan y cyflwr deimlo'n euog. </a:t>
            </a:r>
          </a:p>
          <a:p>
            <a:pPr>
              <a:defRPr b="0" i="0"/>
            </a:pPr>
            <a:r>
              <a:rPr lang="1106" sz="2000">
                <a:solidFill>
                  <a:schemeClr val="accent1">
                    <a:lumMod val="75000"/>
                  </a:schemeClr>
                </a:solidFill>
              </a:rPr>
              <a:t>Gall teuluoedd deimlo'n bryderus a dan bwysau ynghylch:</a:t>
            </a:r>
          </a:p>
          <a:p>
            <a:pPr marL="285750" indent="-285750">
              <a:buFont typeface="Arial" panose="020B0604020202020204" pitchFamily="34" charset="0"/>
              <a:buChar char="•"/>
              <a:defRPr b="0" i="0"/>
            </a:pPr>
            <a:r>
              <a:rPr lang="1106" sz="2000">
                <a:solidFill>
                  <a:schemeClr val="accent1">
                    <a:lumMod val="75000"/>
                  </a:schemeClr>
                </a:solidFill>
              </a:rPr>
              <a:t>y risg y bydd epil ychwanegol yn etifeddu'r cyflwr </a:t>
            </a:r>
          </a:p>
          <a:p>
            <a:pPr marL="285750" indent="-285750">
              <a:buFont typeface="Arial" panose="020B0604020202020204" pitchFamily="34" charset="0"/>
              <a:buChar char="•"/>
              <a:defRPr b="0" i="0"/>
            </a:pPr>
            <a:r>
              <a:rPr lang="1106" sz="2000">
                <a:solidFill>
                  <a:schemeClr val="accent1">
                    <a:lumMod val="75000"/>
                  </a:schemeClr>
                </a:solidFill>
              </a:rPr>
              <a:t>penderfyniadau profion cyn geni a newydd-anedig </a:t>
            </a:r>
          </a:p>
          <a:p>
            <a:pPr marL="285750" indent="-285750">
              <a:buFont typeface="Arial" panose="020B0604020202020204" pitchFamily="34" charset="0"/>
              <a:buChar char="•"/>
              <a:defRPr b="0" i="0"/>
            </a:pPr>
            <a:r>
              <a:rPr lang="1106" sz="2000">
                <a:solidFill>
                  <a:schemeClr val="accent1">
                    <a:lumMod val="75000"/>
                  </a:schemeClr>
                </a:solidFill>
              </a:rPr>
              <a:t>opsiynau trin anodd</a:t>
            </a:r>
          </a:p>
          <a:p>
            <a:pPr marL="285750" indent="-285750">
              <a:buFont typeface="Arial" panose="020B0604020202020204" pitchFamily="34" charset="0"/>
              <a:buChar char="•"/>
              <a:defRPr b="0" i="0"/>
            </a:pPr>
            <a:r>
              <a:rPr lang="1106" sz="2000">
                <a:solidFill>
                  <a:schemeClr val="accent1">
                    <a:lumMod val="75000"/>
                  </a:schemeClr>
                </a:solidFill>
              </a:rPr>
              <a:t>eu gallu i ofalu am y plentyn</a:t>
            </a:r>
            <a:r>
              <a:rPr lang="1106" sz="2000">
                <a:solidFill>
                  <a:schemeClr val="accent1">
                    <a:lumMod val="75000"/>
                  </a:schemeClr>
                </a:solidFill>
                <a:latin typeface="Times New Roman" panose="02020603050405020304" pitchFamily="18" charset="0"/>
              </a:rPr>
              <a:t> </a:t>
            </a:r>
            <a:r>
              <a:rPr lang="1106" sz="2000">
                <a:solidFill>
                  <a:schemeClr val="accent1">
                    <a:lumMod val="75000"/>
                  </a:schemeClr>
                </a:solidFill>
              </a:rPr>
              <a:t> wrth i'r plentyn dyfu a mynd yn hŷn</a:t>
            </a:r>
          </a:p>
        </p:txBody>
      </p:sp>
      <p:sp>
        <p:nvSpPr>
          <p:cNvPr id="8" name="TextBox 7">
            <a:extLst>
              <a:ext uri="{FF2B5EF4-FFF2-40B4-BE49-F238E27FC236}">
                <a16:creationId xmlns:a16="http://schemas.microsoft.com/office/drawing/2014/main" id="{754EAD6C-39A0-4C44-9FFF-5AED54A86855}"/>
              </a:ext>
            </a:extLst>
          </p:cNvPr>
          <p:cNvSpPr txBox="1"/>
          <p:nvPr/>
        </p:nvSpPr>
        <p:spPr>
          <a:xfrm>
            <a:off x="150726" y="3015000"/>
            <a:ext cx="3783490" cy="3477875"/>
          </a:xfrm>
          <a:prstGeom prst="rect">
            <a:avLst/>
          </a:prstGeom>
          <a:noFill/>
        </p:spPr>
        <p:txBody>
          <a:bodyPr wrap="square">
            <a:spAutoFit/>
          </a:bodyPr>
          <a:lstStyle/>
          <a:p>
            <a:pPr>
              <a:defRPr b="0" i="0"/>
            </a:pPr>
            <a:r>
              <a:rPr lang="1106" sz="2000">
                <a:solidFill>
                  <a:schemeClr val="accent1">
                    <a:lumMod val="75000"/>
                  </a:schemeClr>
                </a:solidFill>
              </a:rPr>
              <a:t>Gall anhwylderau genetig sy'n digwydd yn sgil newidiadau mewn un genyn gael eu hetifeddu neu eu trosglwyddo mewn teuluoedd. </a:t>
            </a:r>
          </a:p>
          <a:p>
            <a:endParaRPr lang="en-GB" sz="2000">
              <a:solidFill>
                <a:schemeClr val="accent1">
                  <a:lumMod val="75000"/>
                </a:schemeClr>
              </a:solidFill>
            </a:endParaRPr>
          </a:p>
          <a:p>
            <a:pPr>
              <a:defRPr b="0" i="0"/>
            </a:pPr>
            <a:r>
              <a:rPr lang="1106" sz="2000">
                <a:solidFill>
                  <a:schemeClr val="accent1">
                    <a:lumMod val="75000"/>
                  </a:schemeClr>
                </a:solidFill>
              </a:rPr>
              <a:t>Caiff rhai cyflyrau eu hetifeddu gan y ddau riant, eraill gan un rhiant a gall rhai ddigwydd yn ddigymell fel digwyddiad genetig newydd mewn plentyn.</a:t>
            </a:r>
          </a:p>
        </p:txBody>
      </p:sp>
      <p:pic>
        <p:nvPicPr>
          <p:cNvPr id="1026" name="Picture 2" descr="Puzzle, Dna, Research, Genetic, Piece, 3D, Healthcare">
            <a:extLst>
              <a:ext uri="{FF2B5EF4-FFF2-40B4-BE49-F238E27FC236}">
                <a16:creationId xmlns:a16="http://schemas.microsoft.com/office/drawing/2014/main" id="{D9F1776B-C0B9-43A2-9B11-A66D0218562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63490" y="1395320"/>
            <a:ext cx="2615743" cy="137871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pPr>
              <a:defRPr b="0" i="0"/>
            </a:pPr>
            <a:r>
              <a:rPr lang="1106" sz="2800">
                <a:solidFill>
                  <a:srgbClr val="00B0F0"/>
                </a:solidFill>
              </a:rPr>
              <a:t>Anhwylderau etifeddol</a:t>
            </a:r>
          </a:p>
        </p:txBody>
      </p:sp>
    </p:spTree>
    <p:extLst>
      <p:ext uri="{BB962C8B-B14F-4D97-AF65-F5344CB8AC3E}">
        <p14:creationId xmlns:p14="http://schemas.microsoft.com/office/powerpoint/2010/main" val="432615117"/>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3598223" y="1214239"/>
            <a:ext cx="8459799" cy="5546645"/>
          </a:xfrm>
        </p:spPr>
        <p:txBody>
          <a:bodyPr>
            <a:noAutofit/>
          </a:bodyPr>
          <a:lstStyle/>
          <a:p>
            <a:pPr>
              <a:spcBef>
                <a:spcPts val="600"/>
              </a:spcBef>
              <a:spcAft>
                <a:spcPct val="0"/>
              </a:spcAft>
              <a:defRPr b="0" i="0"/>
            </a:pPr>
            <a:r>
              <a:rPr lang="1106" sz="1950">
                <a:solidFill>
                  <a:schemeClr val="accent1">
                    <a:lumMod val="75000"/>
                  </a:schemeClr>
                </a:solidFill>
              </a:rPr>
              <a:t>Mae unigolion ag anabledd dysgu'n tueddu i gymryd mwy o amser i ddysgu a gallai fod angen cymorth arnynt i wneud y canlynol:</a:t>
            </a:r>
          </a:p>
          <a:p>
            <a:pPr marL="342900" indent="-342900">
              <a:spcBef>
                <a:spcPts val="600"/>
              </a:spcBef>
              <a:spcAft>
                <a:spcPct val="0"/>
              </a:spcAft>
              <a:buFont typeface="Arial" panose="020B0604020202020204" pitchFamily="34" charset="0"/>
              <a:buChar char="•"/>
              <a:defRPr b="0" i="0"/>
            </a:pPr>
            <a:r>
              <a:rPr lang="1106" sz="1950">
                <a:solidFill>
                  <a:schemeClr val="accent1">
                    <a:lumMod val="75000"/>
                  </a:schemeClr>
                </a:solidFill>
              </a:rPr>
              <a:t>meithrin sgiliau newydd</a:t>
            </a:r>
          </a:p>
          <a:p>
            <a:pPr marL="342900" indent="-342900">
              <a:spcBef>
                <a:spcPts val="600"/>
              </a:spcBef>
              <a:spcAft>
                <a:spcPct val="0"/>
              </a:spcAft>
              <a:buFont typeface="Arial" panose="020B0604020202020204" pitchFamily="34" charset="0"/>
              <a:buChar char="•"/>
              <a:defRPr b="0" i="0"/>
            </a:pPr>
            <a:r>
              <a:rPr lang="1106" sz="1950">
                <a:solidFill>
                  <a:schemeClr val="accent1">
                    <a:lumMod val="75000"/>
                  </a:schemeClr>
                </a:solidFill>
              </a:rPr>
              <a:t>addasu i sefyllfaoedd ac amgylcheddau newydd</a:t>
            </a:r>
          </a:p>
          <a:p>
            <a:pPr marL="342900" indent="-342900">
              <a:spcBef>
                <a:spcPts val="600"/>
              </a:spcBef>
              <a:spcAft>
                <a:spcPct val="0"/>
              </a:spcAft>
              <a:buFont typeface="Arial" panose="020B0604020202020204" pitchFamily="34" charset="0"/>
              <a:buChar char="•"/>
              <a:defRPr b="0" i="0"/>
            </a:pPr>
            <a:r>
              <a:rPr lang="1106" sz="1950">
                <a:solidFill>
                  <a:schemeClr val="accent1">
                    <a:lumMod val="75000"/>
                  </a:schemeClr>
                </a:solidFill>
              </a:rPr>
              <a:t>deall gwybodaeth gymhleth</a:t>
            </a:r>
          </a:p>
          <a:p>
            <a:pPr marL="342900" indent="-342900">
              <a:buFont typeface="Arial" panose="020B0604020202020204" pitchFamily="34" charset="0"/>
              <a:buChar char="•"/>
              <a:defRPr b="0" i="0"/>
            </a:pPr>
            <a:r>
              <a:rPr lang="1106" sz="1950">
                <a:solidFill>
                  <a:schemeClr val="accent1">
                    <a:lumMod val="75000"/>
                  </a:schemeClr>
                </a:solidFill>
              </a:rPr>
              <a:t>rhyngweithio ag eraill</a:t>
            </a:r>
          </a:p>
          <a:p>
            <a:pPr>
              <a:spcBef>
                <a:spcPts val="600"/>
              </a:spcBef>
              <a:spcAft>
                <a:spcPct val="0"/>
              </a:spcAft>
              <a:defRPr b="0" i="0"/>
            </a:pPr>
            <a:r>
              <a:rPr lang="1106" sz="1950">
                <a:solidFill>
                  <a:schemeClr val="accent1">
                    <a:lumMod val="75000"/>
                  </a:schemeClr>
                </a:solidFill>
              </a:rPr>
              <a:t>Mae unigolion ag anabledd dysgu yn fwy tebygol o ddangos ymddygiad heriol; gall hyn fod oherwydd:</a:t>
            </a:r>
          </a:p>
          <a:p>
            <a:pPr marL="342900" indent="-342900">
              <a:spcBef>
                <a:spcPts val="600"/>
              </a:spcBef>
              <a:spcAft>
                <a:spcPct val="0"/>
              </a:spcAft>
              <a:buFont typeface="Arial" panose="020B0604020202020204" pitchFamily="34" charset="0"/>
              <a:buChar char="•"/>
              <a:defRPr b="0" i="0"/>
            </a:pPr>
            <a:r>
              <a:rPr lang="1106" sz="1950">
                <a:solidFill>
                  <a:schemeClr val="accent1">
                    <a:lumMod val="75000"/>
                  </a:schemeClr>
                </a:solidFill>
              </a:rPr>
              <a:t>bod unigolion yn cael trafferth yn cyfleu ac yn mynegi rhwystredigaethau</a:t>
            </a:r>
          </a:p>
          <a:p>
            <a:pPr marL="342900" indent="-342900">
              <a:spcAft>
                <a:spcPct val="0"/>
              </a:spcAft>
              <a:buFont typeface="Arial" panose="020B0604020202020204" pitchFamily="34" charset="0"/>
              <a:buChar char="•"/>
              <a:defRPr b="0" i="0"/>
            </a:pPr>
            <a:r>
              <a:rPr lang="1106" sz="1950">
                <a:solidFill>
                  <a:schemeClr val="accent1">
                    <a:lumMod val="75000"/>
                  </a:schemeClr>
                </a:solidFill>
              </a:rPr>
              <a:t>bod rhywbeth o'i le, e.e. bod mewn poen neu anesmwythdra</a:t>
            </a:r>
            <a:endParaRPr lang="en-GB" sz="1950">
              <a:solidFill>
                <a:schemeClr val="accent1">
                  <a:lumMod val="75000"/>
                </a:schemeClr>
              </a:solidFill>
              <a:cs typeface="Calibri Light" panose="020F0302020204030204" pitchFamily="34" charset="0"/>
            </a:endParaRPr>
          </a:p>
          <a:p>
            <a:pPr>
              <a:spcAft>
                <a:spcPct val="0"/>
              </a:spcAft>
              <a:defRPr b="0" i="0"/>
            </a:pPr>
            <a:r>
              <a:rPr lang="1106" sz="1950">
                <a:solidFill>
                  <a:schemeClr val="accent1">
                    <a:lumMod val="75000"/>
                  </a:schemeClr>
                </a:solidFill>
                <a:cs typeface="Calibri Light" panose="020F0302020204030204" pitchFamily="34" charset="0"/>
              </a:rPr>
              <a:t>Mae ymddygiad heriol yn cynnwys hunan-niweidio, ymddygiad ystrydebol (fel siglo neu chwifio dwylo), ymddygiad aflonyddgar neu ddinistriol ac ymddygiad tawedog. </a:t>
            </a:r>
            <a:r>
              <a:rPr lang="1106" sz="1950">
                <a:solidFill>
                  <a:schemeClr val="accent1">
                    <a:lumMod val="75000"/>
                  </a:schemeClr>
                </a:solidFill>
              </a:rPr>
              <a:t>Nid oes un achos am ymddygiad heriol, ond mae'r amgylchedd, perthnasoedd, anesmwythdra a rhwystredigaeth yn rhesymau cyffredin.</a:t>
            </a:r>
          </a:p>
          <a:p>
            <a:pPr>
              <a:defRPr b="0" i="0"/>
            </a:pPr>
            <a:r>
              <a:rPr lang="1106" sz="1950">
                <a:solidFill>
                  <a:schemeClr val="accent1">
                    <a:lumMod val="75000"/>
                  </a:schemeClr>
                </a:solidFill>
              </a:rPr>
              <a:t>Mae pobl ag anabledd yn fwy tebygol o ddangos ymddygiad heriol er mwyn mynegi eu hunain.</a:t>
            </a:r>
          </a:p>
          <a:p>
            <a:endParaRPr lang="en-GB" sz="2000">
              <a:solidFill>
                <a:schemeClr val="accent1">
                  <a:lumMod val="75000"/>
                </a:schemeClr>
              </a:solidFill>
            </a:endParaRPr>
          </a:p>
        </p:txBody>
      </p:sp>
      <p:sp>
        <p:nvSpPr>
          <p:cNvPr id="8" name="TextBox 7">
            <a:extLst>
              <a:ext uri="{FF2B5EF4-FFF2-40B4-BE49-F238E27FC236}">
                <a16:creationId xmlns:a16="http://schemas.microsoft.com/office/drawing/2014/main" id="{754EAD6C-39A0-4C44-9FFF-5AED54A86855}"/>
              </a:ext>
            </a:extLst>
          </p:cNvPr>
          <p:cNvSpPr txBox="1"/>
          <p:nvPr/>
        </p:nvSpPr>
        <p:spPr>
          <a:xfrm>
            <a:off x="479505" y="3555160"/>
            <a:ext cx="2872207" cy="2768826"/>
          </a:xfrm>
          <a:prstGeom prst="rect">
            <a:avLst/>
          </a:prstGeom>
          <a:noFill/>
        </p:spPr>
        <p:txBody>
          <a:bodyPr wrap="square">
            <a:spAutoFit/>
          </a:bodyPr>
          <a:lstStyle/>
          <a:p>
            <a:pPr>
              <a:defRPr b="0" i="0"/>
            </a:pPr>
            <a:r>
              <a:rPr lang="1106" sz="1950">
                <a:solidFill>
                  <a:schemeClr val="accent1">
                    <a:lumMod val="75000"/>
                  </a:schemeClr>
                </a:solidFill>
              </a:rPr>
              <a:t>Anabledd dysgu yw gallu deallusol is ac anhawster wrth gyflawni gweithgareddau cyffredin – er enghraifft tasgau yn y cartref, cymdeithasu neu reoli arian – sy'n effeithio ar unigolion gydol eu hoes.</a:t>
            </a:r>
          </a:p>
        </p:txBody>
      </p:sp>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pPr>
              <a:defRPr b="0" i="0"/>
            </a:pPr>
            <a:r>
              <a:rPr lang="1106" sz="2800">
                <a:solidFill>
                  <a:srgbClr val="00B0F0"/>
                </a:solidFill>
              </a:rPr>
              <a:t>Anableddau dysgu</a:t>
            </a:r>
          </a:p>
        </p:txBody>
      </p:sp>
      <p:sp>
        <p:nvSpPr>
          <p:cNvPr id="2" name="Rectangle 1">
            <a:extLst>
              <a:ext uri="{FF2B5EF4-FFF2-40B4-BE49-F238E27FC236}">
                <a16:creationId xmlns:a16="http://schemas.microsoft.com/office/drawing/2014/main" id="{347EAE7D-15C3-4FCE-BF35-3E4F95756D02}"/>
              </a:ext>
            </a:extLst>
          </p:cNvPr>
          <p:cNvSpPr/>
          <p:nvPr/>
        </p:nvSpPr>
        <p:spPr>
          <a:xfrm rot="19904632">
            <a:off x="57366" y="1759288"/>
            <a:ext cx="3716484" cy="1433993"/>
          </a:xfrm>
          <a:prstGeom prst="rect">
            <a:avLst/>
          </a:prstGeom>
          <a:noFill/>
        </p:spPr>
        <p:txBody>
          <a:bodyPr wrap="square" lIns="91440" tIns="45720" rIns="91440" bIns="45720">
            <a:spAutoFit/>
          </a:bodyPr>
          <a:lstStyle/>
          <a:p>
            <a:pPr algn="ctr">
              <a:defRPr b="0" i="0"/>
            </a:pPr>
            <a:r>
              <a:rPr lang="1106" sz="4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Berlin Sans FB" panose="020E0602020502020306" pitchFamily="34" charset="0"/>
              </a:rPr>
              <a:t>Anableddau dysgu </a:t>
            </a:r>
          </a:p>
        </p:txBody>
      </p:sp>
    </p:spTree>
    <p:extLst>
      <p:ext uri="{BB962C8B-B14F-4D97-AF65-F5344CB8AC3E}">
        <p14:creationId xmlns:p14="http://schemas.microsoft.com/office/powerpoint/2010/main" val="172175149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4250454" y="1214239"/>
            <a:ext cx="7791124" cy="5530945"/>
          </a:xfrm>
        </p:spPr>
        <p:txBody>
          <a:bodyPr>
            <a:noAutofit/>
          </a:bodyPr>
          <a:lstStyle/>
          <a:p>
            <a:pPr>
              <a:lnSpc>
                <a:spcPct val="100000"/>
              </a:lnSpc>
              <a:spcBef>
                <a:spcPct val="0"/>
              </a:spcBef>
              <a:defRPr b="0" i="0"/>
            </a:pPr>
            <a:r>
              <a:rPr lang="1106" sz="1600">
                <a:solidFill>
                  <a:schemeClr val="accent1">
                    <a:lumMod val="75000"/>
                  </a:schemeClr>
                </a:solidFill>
              </a:rPr>
              <a:t>Trawsrywedd neu unigolion traws, yw pobl lle mae eu hunaniaeth rhywedd yn wahanol i'r rhyw a bennwyd iddynt.</a:t>
            </a:r>
          </a:p>
          <a:p>
            <a:pPr>
              <a:lnSpc>
                <a:spcPct val="100000"/>
              </a:lnSpc>
              <a:spcBef>
                <a:spcPts val="600"/>
              </a:spcBef>
              <a:defRPr b="0" i="0"/>
            </a:pPr>
            <a:r>
              <a:rPr lang="1106" sz="1600">
                <a:solidFill>
                  <a:schemeClr val="accent1">
                    <a:lumMod val="75000"/>
                  </a:schemeClr>
                </a:solidFill>
                <a:cs typeface="Calibri Light" panose="020F0302020204030204" pitchFamily="34" charset="0"/>
              </a:rPr>
              <a:t>Yn aml, mae unigolion trawsrywiol yn dangos pryder am eu rhywedd sy'n cyfeirio at drallod seicolegol sy'n arwain at anghysondeb rhwng y rhyw a bennwyd iddynt adeg eu genedigaeth a'u hunaniaeth rhywedd a gall arwain at broblemau iechyd meddwl fel:</a:t>
            </a:r>
            <a:endParaRPr lang="en-GB" sz="1600">
              <a:solidFill>
                <a:schemeClr val="accent1">
                  <a:lumMod val="75000"/>
                </a:schemeClr>
              </a:solidFill>
            </a:endParaRPr>
          </a:p>
          <a:p>
            <a:pPr marL="285750" indent="-285750">
              <a:lnSpc>
                <a:spcPct val="100000"/>
              </a:lnSpc>
              <a:spcBef>
                <a:spcPct val="0"/>
              </a:spcBef>
              <a:buFont typeface="Arial" panose="020B0604020202020204" pitchFamily="34" charset="0"/>
              <a:buChar char="•"/>
              <a:defRPr b="0" i="0"/>
            </a:pPr>
            <a:r>
              <a:rPr lang="1106" sz="1600">
                <a:solidFill>
                  <a:schemeClr val="accent1">
                    <a:lumMod val="75000"/>
                  </a:schemeClr>
                </a:solidFill>
              </a:rPr>
              <a:t>hunan-barch isel</a:t>
            </a:r>
          </a:p>
          <a:p>
            <a:pPr marL="285750" indent="-285750">
              <a:lnSpc>
                <a:spcPct val="100000"/>
              </a:lnSpc>
              <a:spcBef>
                <a:spcPct val="0"/>
              </a:spcBef>
              <a:buFont typeface="Arial" panose="020B0604020202020204" pitchFamily="34" charset="0"/>
              <a:buChar char="•"/>
              <a:defRPr b="0" i="0"/>
            </a:pPr>
            <a:r>
              <a:rPr lang="1106" sz="1600">
                <a:solidFill>
                  <a:schemeClr val="accent1">
                    <a:lumMod val="75000"/>
                  </a:schemeClr>
                </a:solidFill>
              </a:rPr>
              <a:t>mynd yn dawedog neu'n ynysig yn gymdeithasol</a:t>
            </a:r>
          </a:p>
          <a:p>
            <a:pPr marL="285750" indent="-285750">
              <a:lnSpc>
                <a:spcPct val="100000"/>
              </a:lnSpc>
              <a:spcBef>
                <a:spcPct val="0"/>
              </a:spcBef>
              <a:buFont typeface="Arial" panose="020B0604020202020204" pitchFamily="34" charset="0"/>
              <a:buChar char="•"/>
              <a:defRPr b="0" i="0"/>
            </a:pPr>
            <a:r>
              <a:rPr lang="1106" sz="1600">
                <a:solidFill>
                  <a:schemeClr val="accent1">
                    <a:lumMod val="75000"/>
                  </a:schemeClr>
                </a:solidFill>
              </a:rPr>
              <a:t>iselder neu orbryder</a:t>
            </a:r>
          </a:p>
          <a:p>
            <a:pPr marL="285750" indent="-285750">
              <a:lnSpc>
                <a:spcPct val="100000"/>
              </a:lnSpc>
              <a:spcBef>
                <a:spcPct val="0"/>
              </a:spcBef>
              <a:buFont typeface="Arial" panose="020B0604020202020204" pitchFamily="34" charset="0"/>
              <a:buChar char="•"/>
              <a:defRPr b="0" i="0"/>
            </a:pPr>
            <a:r>
              <a:rPr lang="1106" sz="1600">
                <a:solidFill>
                  <a:schemeClr val="accent1">
                    <a:lumMod val="75000"/>
                  </a:schemeClr>
                </a:solidFill>
              </a:rPr>
              <a:t>cymryd risgiau diangen</a:t>
            </a:r>
          </a:p>
          <a:p>
            <a:pPr marL="285750" indent="-285750">
              <a:lnSpc>
                <a:spcPct val="100000"/>
              </a:lnSpc>
              <a:spcBef>
                <a:spcPct val="0"/>
              </a:spcBef>
              <a:buFont typeface="Arial" panose="020B0604020202020204" pitchFamily="34" charset="0"/>
              <a:buChar char="•"/>
              <a:defRPr b="0" i="0"/>
            </a:pPr>
            <a:r>
              <a:rPr lang="1106" sz="1600">
                <a:solidFill>
                  <a:schemeClr val="accent1">
                    <a:lumMod val="75000"/>
                  </a:schemeClr>
                </a:solidFill>
              </a:rPr>
              <a:t>esgeuluso'u hunain</a:t>
            </a:r>
          </a:p>
          <a:p>
            <a:pPr>
              <a:lnSpc>
                <a:spcPct val="100000"/>
              </a:lnSpc>
              <a:spcBef>
                <a:spcPts val="600"/>
              </a:spcBef>
              <a:defRPr b="0" i="0"/>
            </a:pPr>
            <a:r>
              <a:rPr lang="1106" sz="1600">
                <a:solidFill>
                  <a:schemeClr val="accent1">
                    <a:lumMod val="75000"/>
                  </a:schemeClr>
                </a:solidFill>
                <a:cs typeface="Calibri Light" panose="020F0302020204030204" pitchFamily="34" charset="0"/>
              </a:rPr>
              <a:t>Mae gan unigolion</a:t>
            </a:r>
            <a:r>
              <a:rPr lang="1106" sz="1600">
                <a:solidFill>
                  <a:schemeClr val="accent1">
                    <a:lumMod val="75000"/>
                  </a:schemeClr>
                </a:solidFill>
              </a:rPr>
              <a:t> traws ddymuniad cryf, parhaol i fyw bywyd sy'n "cyfateb" i'w hunaniaeth rhywedd neu'n ei mynegi ac mae'n aml yn golygu newid y ffordd y maent yn edrych ac yn ymddwyn.</a:t>
            </a:r>
          </a:p>
          <a:p>
            <a:pPr>
              <a:lnSpc>
                <a:spcPct val="100000"/>
              </a:lnSpc>
              <a:spcBef>
                <a:spcPts val="600"/>
              </a:spcBef>
              <a:spcAft>
                <a:spcPct val="0"/>
              </a:spcAft>
              <a:defRPr b="0" i="0"/>
            </a:pPr>
            <a:r>
              <a:rPr lang="1106" sz="1600">
                <a:solidFill>
                  <a:schemeClr val="accent1">
                    <a:lumMod val="75000"/>
                  </a:schemeClr>
                </a:solidFill>
              </a:rPr>
              <a:t>Gall gwylio'r hyn sy'n digwydd i anwyliaid wrth iddynt ddod i delerau â'u materion rhywedd fod yn heriol, p'un a ydynt yn penderfynu mynd ar drywydd y newid neu beidio.</a:t>
            </a:r>
          </a:p>
          <a:p>
            <a:pPr>
              <a:lnSpc>
                <a:spcPct val="100000"/>
              </a:lnSpc>
              <a:spcBef>
                <a:spcPts val="600"/>
              </a:spcBef>
              <a:spcAft>
                <a:spcPct val="0"/>
              </a:spcAft>
              <a:defRPr b="0" i="0"/>
            </a:pPr>
            <a:r>
              <a:rPr lang="1106" sz="1600">
                <a:solidFill>
                  <a:schemeClr val="accent1">
                    <a:lumMod val="75000"/>
                  </a:schemeClr>
                </a:solidFill>
              </a:rPr>
              <a:t>Mae llawer o unigolion traws a'u partneriaid yn parhau mewn perthnasoedd parchus, hapus ond gallai'r partneriaid deimlo ymdeimlad o golled, dryswch, dicter neu ddolur.</a:t>
            </a:r>
            <a:endParaRPr lang="en-GB" sz="1950">
              <a:solidFill>
                <a:schemeClr val="accent1">
                  <a:lumMod val="75000"/>
                </a:schemeClr>
              </a:solidFill>
            </a:endParaRPr>
          </a:p>
          <a:p>
            <a:endParaRPr lang="en-GB" sz="2000">
              <a:solidFill>
                <a:schemeClr val="accent1">
                  <a:lumMod val="75000"/>
                </a:schemeClr>
              </a:solidFill>
            </a:endParaRPr>
          </a:p>
        </p:txBody>
      </p:sp>
      <p:sp>
        <p:nvSpPr>
          <p:cNvPr id="8" name="TextBox 7">
            <a:extLst>
              <a:ext uri="{FF2B5EF4-FFF2-40B4-BE49-F238E27FC236}">
                <a16:creationId xmlns:a16="http://schemas.microsoft.com/office/drawing/2014/main" id="{754EAD6C-39A0-4C44-9FFF-5AED54A86855}"/>
              </a:ext>
            </a:extLst>
          </p:cNvPr>
          <p:cNvSpPr txBox="1"/>
          <p:nvPr/>
        </p:nvSpPr>
        <p:spPr>
          <a:xfrm>
            <a:off x="0" y="2165860"/>
            <a:ext cx="4320791" cy="4739759"/>
          </a:xfrm>
          <a:prstGeom prst="rect">
            <a:avLst/>
          </a:prstGeom>
          <a:noFill/>
        </p:spPr>
        <p:txBody>
          <a:bodyPr wrap="square">
            <a:spAutoFit/>
          </a:bodyPr>
          <a:lstStyle/>
          <a:p>
            <a:pPr>
              <a:spcAft>
                <a:spcPts val="600"/>
              </a:spcAft>
              <a:defRPr b="0" i="0"/>
            </a:pPr>
            <a:r>
              <a:rPr lang="1106" sz="1600">
                <a:solidFill>
                  <a:schemeClr val="accent1">
                    <a:lumMod val="75000"/>
                  </a:schemeClr>
                </a:solidFill>
              </a:rPr>
              <a:t>Mae rhywedd a rhyw yn ddau beth gwahanol.  Caiff rhyw unigolion ei benderfynu gan eu geneteg ac mae'n cael ei bennu adeg eu genedigaeth, ond rhywedd yw'r disgwyliadau mewn perthynas ag ymddygiad y rhyw hwnnw.</a:t>
            </a:r>
          </a:p>
          <a:p>
            <a:pPr>
              <a:spcBef>
                <a:spcPts val="600"/>
              </a:spcBef>
              <a:spcAft>
                <a:spcPts val="600"/>
              </a:spcAft>
              <a:defRPr b="0" i="0"/>
            </a:pPr>
            <a:r>
              <a:rPr lang="1106" sz="1600">
                <a:solidFill>
                  <a:schemeClr val="accent1">
                    <a:lumMod val="75000"/>
                  </a:schemeClr>
                </a:solidFill>
              </a:rPr>
              <a:t>Mae rhywedd yn cyfeirio at nodweddion menywod, dynion, merched a bechgyn sydd wedi'u llunio'n gymdeithasol. Mae hyn yn cynnwys normau, ymddygiadau a rolau sy'n gysylltiedig â bod yn wryw neu'n fenyw, yn ogystal â pherthnasoedd â'i gilydd.</a:t>
            </a:r>
          </a:p>
          <a:p>
            <a:pPr>
              <a:spcBef>
                <a:spcPts val="600"/>
              </a:spcBef>
              <a:spcAft>
                <a:spcPts val="600"/>
              </a:spcAft>
              <a:defRPr b="0" i="0"/>
            </a:pPr>
            <a:r>
              <a:rPr lang="1106" sz="1600">
                <a:solidFill>
                  <a:schemeClr val="accent1">
                    <a:lumMod val="75000"/>
                  </a:schemeClr>
                </a:solidFill>
              </a:rPr>
              <a:t>Caiff stereoteipiau rhywedd eu hatgyfnerthu hefyd gan y mathau o yrfaoedd a swyddi y caiff pobl eu cyfeirio atynt.</a:t>
            </a:r>
          </a:p>
          <a:p>
            <a:pPr>
              <a:spcBef>
                <a:spcPts val="600"/>
              </a:spcBef>
              <a:defRPr b="0" i="0"/>
            </a:pPr>
            <a:r>
              <a:rPr lang="1106" sz="1600">
                <a:solidFill>
                  <a:schemeClr val="accent1">
                    <a:lumMod val="75000"/>
                  </a:schemeClr>
                </a:solidFill>
              </a:rPr>
              <a:t>Mae rhywedd yn amrywio o gymdeithas i gymdeithas a gall newid dros amser.</a:t>
            </a:r>
          </a:p>
        </p:txBody>
      </p:sp>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pPr>
              <a:defRPr b="0" i="0"/>
            </a:pPr>
            <a:r>
              <a:rPr lang="1106" sz="2800">
                <a:solidFill>
                  <a:srgbClr val="00B0F0"/>
                </a:solidFill>
              </a:rPr>
              <a:t>Rhywedd, trawsryweddol</a:t>
            </a:r>
          </a:p>
        </p:txBody>
      </p:sp>
      <p:pic>
        <p:nvPicPr>
          <p:cNvPr id="7" name="Picture 2" descr="Set Of Restroom Icons Including Gender Neutral Icon Stock Vector -  Illustration of design, flat: 95386836">
            <a:extLst>
              <a:ext uri="{FF2B5EF4-FFF2-40B4-BE49-F238E27FC236}">
                <a16:creationId xmlns:a16="http://schemas.microsoft.com/office/drawing/2014/main" id="{9B79BE5A-8DF7-4D70-9C07-2D5DB686A3C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1248964"/>
            <a:ext cx="1776010" cy="10176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443181"/>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5809968" y="2075199"/>
            <a:ext cx="5877259" cy="4747176"/>
          </a:xfrm>
        </p:spPr>
        <p:txBody>
          <a:bodyPr>
            <a:noAutofit/>
          </a:bodyPr>
          <a:lstStyle/>
          <a:p>
            <a:pPr>
              <a:defRPr b="0" i="0"/>
            </a:pPr>
            <a:r>
              <a:rPr lang="1106" sz="2000">
                <a:solidFill>
                  <a:schemeClr val="accent1">
                    <a:lumMod val="75000"/>
                  </a:schemeClr>
                </a:solidFill>
              </a:rPr>
              <a:t>Bydd angen i lawer o unigolion sy'n byw gydag afiechydon cronig, anafiadau tymor hir ac anableddau addasu eu ffordd o fyw a'r amgylchedd i ymdopi â bywyd pob dydd.</a:t>
            </a:r>
          </a:p>
          <a:p>
            <a:pPr>
              <a:defRPr b="0" i="0"/>
            </a:pPr>
            <a:r>
              <a:rPr lang="1106" sz="2000">
                <a:solidFill>
                  <a:schemeClr val="accent1">
                    <a:lumMod val="75000"/>
                  </a:schemeClr>
                </a:solidFill>
              </a:rPr>
              <a:t>Gall unigolion gael eu gorlethu gan donnau o emosiynau anodd - o ofn a gofid i dristwch dwfn, anobaith a galar - neu fod yn ddideimlad, wedi'u rhewi gan sioc neu'r teimlad na fyddant byth yn gallu ymdopi.</a:t>
            </a:r>
          </a:p>
          <a:p>
            <a:pPr>
              <a:defRPr b="0" i="0"/>
            </a:pPr>
            <a:r>
              <a:rPr lang="1106" sz="2000">
                <a:solidFill>
                  <a:schemeClr val="accent1">
                    <a:lumMod val="75000"/>
                  </a:schemeClr>
                </a:solidFill>
              </a:rPr>
              <a:t>Gall rhai unigolion newid eu hagwedd a'u dull drwy dderbyn eu cyflwr. Maent yn cymryd rheolaeth dros eu bywydau ac yn datblygu sgiliau newydd i addasu i'w sefyllfa newidiol ac maent yn fwy abl i reoli heriau wrth i'w cyflwr newid.</a:t>
            </a:r>
          </a:p>
        </p:txBody>
      </p:sp>
      <p:sp>
        <p:nvSpPr>
          <p:cNvPr id="8" name="TextBox 7">
            <a:extLst>
              <a:ext uri="{FF2B5EF4-FFF2-40B4-BE49-F238E27FC236}">
                <a16:creationId xmlns:a16="http://schemas.microsoft.com/office/drawing/2014/main" id="{754EAD6C-39A0-4C44-9FFF-5AED54A86855}"/>
              </a:ext>
            </a:extLst>
          </p:cNvPr>
          <p:cNvSpPr txBox="1"/>
          <p:nvPr/>
        </p:nvSpPr>
        <p:spPr>
          <a:xfrm>
            <a:off x="406400" y="2611239"/>
            <a:ext cx="5217453" cy="3752789"/>
          </a:xfrm>
          <a:prstGeom prst="rect">
            <a:avLst/>
          </a:prstGeom>
          <a:noFill/>
        </p:spPr>
        <p:txBody>
          <a:bodyPr wrap="square">
            <a:spAutoFit/>
          </a:bodyPr>
          <a:lstStyle/>
          <a:p>
            <a:pPr>
              <a:defRPr b="0" i="0"/>
            </a:pPr>
            <a:r>
              <a:rPr lang="1106" sz="2000">
                <a:solidFill>
                  <a:schemeClr val="accent1">
                    <a:lumMod val="75000"/>
                  </a:schemeClr>
                </a:solidFill>
              </a:rPr>
              <a:t>Gall anabledd/salwch/afiechyd/anaf effeithio ar lesiant unigolyn mewn llawer o ffyrdd:</a:t>
            </a:r>
          </a:p>
          <a:p>
            <a:pPr marL="285750" indent="-285750">
              <a:buFont typeface="Arial" panose="020B0604020202020204" pitchFamily="34" charset="0"/>
              <a:buChar char="•"/>
              <a:defRPr b="0" i="0"/>
            </a:pPr>
            <a:r>
              <a:rPr lang="1106" sz="2000">
                <a:solidFill>
                  <a:schemeClr val="accent1">
                    <a:lumMod val="75000"/>
                  </a:schemeClr>
                </a:solidFill>
              </a:rPr>
              <a:t>effeithio ar ffitrwydd corfforol ac achosi poen cronig</a:t>
            </a:r>
          </a:p>
          <a:p>
            <a:pPr marL="285750" indent="-285750">
              <a:buFont typeface="Arial" panose="020B0604020202020204" pitchFamily="34" charset="0"/>
              <a:buChar char="•"/>
              <a:defRPr b="0" i="0"/>
            </a:pPr>
            <a:r>
              <a:rPr lang="1106" sz="2000">
                <a:solidFill>
                  <a:schemeClr val="accent1">
                    <a:lumMod val="75000"/>
                  </a:schemeClr>
                </a:solidFill>
              </a:rPr>
              <a:t>mae rhai anafiadau'n effeithio ar iechyd yn barhaol, gan arwain at lai o symudedd</a:t>
            </a:r>
          </a:p>
          <a:p>
            <a:pPr marL="285750" indent="-285750">
              <a:buFont typeface="Arial" panose="020B0604020202020204" pitchFamily="34" charset="0"/>
              <a:buChar char="•"/>
              <a:defRPr b="0" i="0"/>
            </a:pPr>
            <a:r>
              <a:rPr lang="1106" sz="2000">
                <a:solidFill>
                  <a:schemeClr val="accent1">
                    <a:lumMod val="75000"/>
                  </a:schemeClr>
                </a:solidFill>
              </a:rPr>
              <a:t>effeithio ar hwyl – achosi gorbryder ac iselder</a:t>
            </a:r>
          </a:p>
          <a:p>
            <a:pPr marL="285750" indent="-285750">
              <a:buFont typeface="Arial" panose="020B0604020202020204" pitchFamily="34" charset="0"/>
              <a:buChar char="•"/>
              <a:defRPr b="0" i="0"/>
            </a:pPr>
            <a:r>
              <a:rPr lang="1106" sz="2000">
                <a:solidFill>
                  <a:schemeClr val="accent1">
                    <a:lumMod val="75000"/>
                  </a:schemeClr>
                </a:solidFill>
              </a:rPr>
              <a:t>effeithio ar ddatblygiad sgiliau a galluoedd</a:t>
            </a:r>
          </a:p>
          <a:p>
            <a:pPr marL="285750" indent="-285750">
              <a:buFont typeface="Arial" panose="020B0604020202020204" pitchFamily="34" charset="0"/>
              <a:buChar char="•"/>
              <a:defRPr b="0" i="0"/>
            </a:pPr>
            <a:r>
              <a:rPr lang="1106" sz="2000">
                <a:solidFill>
                  <a:schemeClr val="accent1">
                    <a:lumMod val="75000"/>
                  </a:schemeClr>
                </a:solidFill>
              </a:rPr>
              <a:t>cyfyngu mynediad i amrywiaeth o gyfleoedd a chyfleoedd cymdeithasol sy'n cynyddu teimladau o unigedd.</a:t>
            </a:r>
          </a:p>
        </p:txBody>
      </p:sp>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pPr>
              <a:defRPr b="0" i="0"/>
            </a:pPr>
            <a:r>
              <a:rPr lang="1106" sz="2800">
                <a:solidFill>
                  <a:srgbClr val="00B0F0"/>
                </a:solidFill>
              </a:rPr>
              <a:t>Anableddau/afiechyd/clefyd/anaf</a:t>
            </a:r>
          </a:p>
        </p:txBody>
      </p:sp>
      <p:pic>
        <p:nvPicPr>
          <p:cNvPr id="6" name="Picture 2" descr="Heart Care, Medical, Care, Heart, Health">
            <a:extLst>
              <a:ext uri="{FF2B5EF4-FFF2-40B4-BE49-F238E27FC236}">
                <a16:creationId xmlns:a16="http://schemas.microsoft.com/office/drawing/2014/main" id="{65457EF3-2F48-4EF5-81BA-0A815109B07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1418828"/>
            <a:ext cx="2066276" cy="1033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385770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26B4C7-195D-4DE9-9896-F06C26358971}"/>
              </a:ext>
            </a:extLst>
          </p:cNvPr>
          <p:cNvSpPr/>
          <p:nvPr/>
        </p:nvSpPr>
        <p:spPr>
          <a:xfrm>
            <a:off x="522026" y="234311"/>
            <a:ext cx="9486474" cy="884804"/>
          </a:xfrm>
          <a:prstGeom prst="rect">
            <a:avLst/>
          </a:prstGeom>
        </p:spPr>
        <p:txBody>
          <a:bodyPr wrap="square">
            <a:spAutoFit/>
          </a:bodyPr>
          <a:lstStyle/>
          <a:p>
            <a:pPr>
              <a:defRPr b="0" i="0"/>
            </a:pPr>
            <a:r>
              <a:rPr lang="1106" sz="2600">
                <a:ln w="0"/>
                <a:solidFill>
                  <a:schemeClr val="bg2"/>
                </a:solidFill>
              </a:rPr>
              <a:t>Y meysydd datblygu allweddol (corfforol, deallusol, emosiynol a chymdeithasol) mewn oedolion a all effeithio ar ymddygiad</a:t>
            </a:r>
            <a:endParaRPr lang="en-US" sz="2600">
              <a:ln w="0"/>
              <a:solidFill>
                <a:schemeClr val="bg2"/>
              </a:solidFill>
            </a:endParaRPr>
          </a:p>
        </p:txBody>
      </p:sp>
      <p:sp>
        <p:nvSpPr>
          <p:cNvPr id="7" name="Content Placeholder 6">
            <a:extLst>
              <a:ext uri="{FF2B5EF4-FFF2-40B4-BE49-F238E27FC236}">
                <a16:creationId xmlns:a16="http://schemas.microsoft.com/office/drawing/2014/main" id="{3CB09D48-7E62-4DFC-9C79-697722D8DB60}"/>
              </a:ext>
            </a:extLst>
          </p:cNvPr>
          <p:cNvSpPr txBox="1"/>
          <p:nvPr/>
        </p:nvSpPr>
        <p:spPr>
          <a:xfrm>
            <a:off x="591543" y="1616426"/>
            <a:ext cx="11008914" cy="3644344"/>
          </a:xfrm>
          <a:prstGeom prst="rect">
            <a:avLst/>
          </a:prstGeom>
          <a:solidFill>
            <a:schemeClr val="bg2">
              <a:lumMod val="20000"/>
              <a:lumOff val="80000"/>
            </a:schemeClr>
          </a:solidFill>
        </p:spPr>
        <p:txBody>
          <a:bodyPr vert="horz" lIns="91440" tIns="45720" rIns="91440" bIns="45720" rtlCol="0" anchor="t">
            <a:normAutofit/>
          </a:bodyPr>
          <a:lstStyle>
            <a:lvl1pPr marL="0" indent="0" algn="ctr" defTabSz="914400" rtl="0" eaLnBrk="1" latinLnBrk="0" hangingPunct="1">
              <a:lnSpc>
                <a:spcPct val="90000"/>
              </a:lnSpc>
              <a:spcBef>
                <a:spcPts val="1000"/>
              </a:spcBef>
              <a:spcAft>
                <a:spcPts val="600"/>
              </a:spcAft>
              <a:buFont typeface="Arial" panose="020B0604020202020204" pitchFamily="34" charset="0"/>
              <a:buNone/>
              <a:defRPr sz="2400" kern="1200">
                <a:solidFill>
                  <a:schemeClr val="accent1"/>
                </a:solidFill>
                <a:latin typeface="+mn-lt"/>
                <a:ea typeface="+mn-ea"/>
                <a:cs typeface="+mn-cs"/>
              </a:defRPr>
            </a:lvl1pPr>
            <a:lvl2pPr marL="457200" indent="0" algn="ctr" defTabSz="914400" rtl="0" eaLnBrk="1" latinLnBrk="0" hangingPunct="1">
              <a:lnSpc>
                <a:spcPct val="90000"/>
              </a:lnSpc>
              <a:spcBef>
                <a:spcPts val="500"/>
              </a:spcBef>
              <a:spcAft>
                <a:spcPts val="6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spcAft>
                <a:spcPts val="600"/>
              </a:spcAft>
              <a:buClr>
                <a:schemeClr val="accent6"/>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defRPr b="0" i="0"/>
            </a:pPr>
            <a:r>
              <a:rPr lang="1106"/>
              <a:t>Gellir rhannu oedolaeth yn dri cham:</a:t>
            </a:r>
          </a:p>
          <a:p>
            <a:pPr marL="285750" indent="-285750" algn="l">
              <a:lnSpc>
                <a:spcPct val="120000"/>
              </a:lnSpc>
              <a:buFont typeface="Arial" panose="020B0604020202020204" pitchFamily="34" charset="0"/>
              <a:buChar char="•"/>
              <a:defRPr b="0" i="0"/>
            </a:pPr>
            <a:r>
              <a:rPr lang="1106"/>
              <a:t>oedolaeth gynnar (20-40 oed)</a:t>
            </a:r>
          </a:p>
          <a:p>
            <a:pPr marL="285750" indent="-285750" algn="l">
              <a:lnSpc>
                <a:spcPct val="120000"/>
              </a:lnSpc>
              <a:buFont typeface="Arial" panose="020B0604020202020204" pitchFamily="34" charset="0"/>
              <a:buChar char="•"/>
              <a:defRPr b="0" i="0"/>
            </a:pPr>
            <a:r>
              <a:rPr lang="1106"/>
              <a:t>oedolaeth ganol (40-65 oed)</a:t>
            </a:r>
          </a:p>
          <a:p>
            <a:pPr marL="285750" indent="-285750" algn="l">
              <a:lnSpc>
                <a:spcPct val="120000"/>
              </a:lnSpc>
              <a:buFont typeface="Arial" panose="020B0604020202020204" pitchFamily="34" charset="0"/>
              <a:buChar char="•"/>
              <a:defRPr b="0" i="0"/>
            </a:pPr>
            <a:r>
              <a:rPr lang="1106"/>
              <a:t>oedolaeth hwyr (65 oed neu'n hŷn)</a:t>
            </a:r>
          </a:p>
          <a:p>
            <a:pPr algn="l">
              <a:lnSpc>
                <a:spcPct val="120000"/>
              </a:lnSpc>
              <a:defRPr b="0" i="0"/>
            </a:pPr>
            <a:r>
              <a:rPr lang="1106"/>
              <a:t>Gall newidiadau mewn unrhyw faes datblygu yn ystod unrhyw un o'r camau hyn gael effaith ar ymddygiad unigolion.</a:t>
            </a:r>
          </a:p>
          <a:p>
            <a:pPr algn="l"/>
            <a:endParaRPr lang="en-GB">
              <a:solidFill>
                <a:srgbClr val="000000"/>
              </a:solidFill>
              <a:ea typeface="+mn-lt"/>
              <a:cs typeface="+mn-lt"/>
            </a:endParaRPr>
          </a:p>
          <a:p>
            <a:endParaRPr lang="en-GB">
              <a:cs typeface="Calibri"/>
            </a:endParaRPr>
          </a:p>
        </p:txBody>
      </p:sp>
    </p:spTree>
    <p:extLst>
      <p:ext uri="{BB962C8B-B14F-4D97-AF65-F5344CB8AC3E}">
        <p14:creationId xmlns:p14="http://schemas.microsoft.com/office/powerpoint/2010/main" val="2483728464"/>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44969B5-2EC0-443E-B978-F81B72A4FA5A}"/>
              </a:ext>
            </a:extLst>
          </p:cNvPr>
          <p:cNvSpPr/>
          <p:nvPr/>
        </p:nvSpPr>
        <p:spPr>
          <a:xfrm>
            <a:off x="522026" y="174944"/>
            <a:ext cx="9605346" cy="945825"/>
          </a:xfrm>
          <a:prstGeom prst="rect">
            <a:avLst/>
          </a:prstGeom>
        </p:spPr>
        <p:txBody>
          <a:bodyPr wrap="square">
            <a:spAutoFit/>
          </a:bodyPr>
          <a:lstStyle/>
          <a:p>
            <a:pPr algn="ctr">
              <a:defRPr b="0" i="0"/>
            </a:pPr>
            <a:r>
              <a:rPr lang="1106" altLang="en-US" sz="2800">
                <a:solidFill>
                  <a:srgbClr val="00B0F0"/>
                </a:solidFill>
                <a:latin typeface="+mj-lt"/>
                <a:ea typeface="+mj-lt"/>
                <a:cs typeface="Calibri Light" panose="020F0302020204030204"/>
              </a:rPr>
              <a:t>Pwysigrwydd ac effeithiau gwydnwch oedolion </a:t>
            </a:r>
            <a:endParaRPr lang="en-GB" altLang="en-US" sz="2800">
              <a:solidFill>
                <a:srgbClr val="00B0F0"/>
              </a:solidFill>
              <a:latin typeface="+mj-lt"/>
              <a:ea typeface="+mj-lt"/>
              <a:cs typeface="Calibri Light" panose="020F0302020204030204"/>
            </a:endParaRPr>
          </a:p>
          <a:p>
            <a:pPr algn="ctr">
              <a:defRPr b="0" i="0"/>
            </a:pPr>
            <a:r>
              <a:rPr lang="1106" altLang="en-US" sz="2800">
                <a:solidFill>
                  <a:srgbClr val="00B0F0"/>
                </a:solidFill>
                <a:latin typeface="+mj-lt"/>
                <a:ea typeface="+mj-lt"/>
                <a:cs typeface="Calibri Light" panose="020F0302020204030204"/>
              </a:rPr>
              <a:t>wrth ddelio â lleoliadau a sefyllfaoedd gofal</a:t>
            </a:r>
            <a:endParaRPr lang="en-US" sz="2800">
              <a:ln w="0"/>
              <a:solidFill>
                <a:srgbClr val="00B0F0"/>
              </a:solidFill>
              <a:latin typeface="+mj-lt"/>
            </a:endParaRPr>
          </a:p>
        </p:txBody>
      </p:sp>
      <p:sp>
        <p:nvSpPr>
          <p:cNvPr id="9" name="Content Placeholder 2">
            <a:extLst>
              <a:ext uri="{FF2B5EF4-FFF2-40B4-BE49-F238E27FC236}">
                <a16:creationId xmlns:a16="http://schemas.microsoft.com/office/drawing/2014/main" id="{F9D3AC3F-9A79-4A72-A284-6C17A5D3B9A0}"/>
              </a:ext>
            </a:extLst>
          </p:cNvPr>
          <p:cNvSpPr>
            <a:spLocks noGrp="1"/>
          </p:cNvSpPr>
          <p:nvPr>
            <p:ph idx="1"/>
          </p:nvPr>
        </p:nvSpPr>
        <p:spPr>
          <a:xfrm>
            <a:off x="4453247" y="1828800"/>
            <a:ext cx="6804562" cy="3728852"/>
          </a:xfrm>
        </p:spPr>
        <p:txBody>
          <a:bodyPr>
            <a:noAutofit/>
          </a:bodyPr>
          <a:lstStyle/>
          <a:p>
            <a:pPr>
              <a:lnSpc>
                <a:spcPct val="100000"/>
              </a:lnSpc>
              <a:defRPr b="0" i="0"/>
            </a:pPr>
            <a:r>
              <a:rPr lang="1106" sz="2400">
                <a:solidFill>
                  <a:schemeClr val="accent1">
                    <a:lumMod val="75000"/>
                  </a:schemeClr>
                </a:solidFill>
              </a:rPr>
              <a:t>Gellir disgrifio gwydnwch fel:</a:t>
            </a:r>
          </a:p>
          <a:p>
            <a:pPr marL="342900" indent="-342900">
              <a:lnSpc>
                <a:spcPct val="100000"/>
              </a:lnSpc>
              <a:buFont typeface="Arial" panose="020B0604020202020204" pitchFamily="34" charset="0"/>
              <a:buChar char="•"/>
              <a:defRPr b="0" i="0"/>
            </a:pPr>
            <a:r>
              <a:rPr lang="1106" sz="2400">
                <a:solidFill>
                  <a:schemeClr val="accent1">
                    <a:lumMod val="75000"/>
                  </a:schemeClr>
                </a:solidFill>
              </a:rPr>
              <a:t>y gallu i adfer ar ôl profiad anodd neu drawmatig</a:t>
            </a:r>
          </a:p>
          <a:p>
            <a:pPr marL="342900" indent="-342900">
              <a:lnSpc>
                <a:spcPct val="100000"/>
              </a:lnSpc>
              <a:buFont typeface="Arial" panose="020B0604020202020204" pitchFamily="34" charset="0"/>
              <a:buChar char="•"/>
              <a:defRPr b="0" i="0"/>
            </a:pPr>
            <a:r>
              <a:rPr lang="1106" sz="2400">
                <a:solidFill>
                  <a:schemeClr val="accent1">
                    <a:lumMod val="75000"/>
                  </a:schemeClr>
                </a:solidFill>
              </a:rPr>
              <a:t>y gallu i addasu yn wyneb amgylchiadau heriol, wrth gynnal llesiant meddyliol sefydlog.</a:t>
            </a:r>
          </a:p>
          <a:p>
            <a:pPr>
              <a:lnSpc>
                <a:spcPct val="100000"/>
              </a:lnSpc>
              <a:defRPr b="0" i="0"/>
            </a:pPr>
            <a:r>
              <a:rPr lang="1106" sz="2400">
                <a:solidFill>
                  <a:schemeClr val="accent1">
                    <a:lumMod val="75000"/>
                  </a:schemeClr>
                </a:solidFill>
              </a:rPr>
              <a:t>Nid yw gwydnwch yn nodwedd o bersonoliaeth - mae'n rhywbeth y mae pob unigolyn yn cymryd camau i'w gyflawni drwy ofalu am eu hiechyd a'u llesiant corfforol a meddyliol.</a:t>
            </a:r>
          </a:p>
        </p:txBody>
      </p:sp>
      <p:pic>
        <p:nvPicPr>
          <p:cNvPr id="10" name="Picture 4" descr="Nature, Spring, Flower, Blossom, Bloom, Plant">
            <a:extLst>
              <a:ext uri="{FF2B5EF4-FFF2-40B4-BE49-F238E27FC236}">
                <a16:creationId xmlns:a16="http://schemas.microsoft.com/office/drawing/2014/main" id="{4CABD729-32D5-4251-9879-9C1B9D757FD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2026" y="2260564"/>
            <a:ext cx="3015125" cy="23368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392166"/>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D066F24-D21B-4695-BA19-34E46D78FDB7}"/>
              </a:ext>
            </a:extLst>
          </p:cNvPr>
          <p:cNvSpPr>
            <a:spLocks noGrp="1"/>
          </p:cNvSpPr>
          <p:nvPr>
            <p:ph idx="1"/>
          </p:nvPr>
        </p:nvSpPr>
        <p:spPr>
          <a:xfrm>
            <a:off x="5618641" y="1463521"/>
            <a:ext cx="6166959" cy="5219359"/>
          </a:xfrm>
        </p:spPr>
        <p:txBody>
          <a:bodyPr>
            <a:noAutofit/>
          </a:bodyPr>
          <a:lstStyle/>
          <a:p>
            <a:pPr>
              <a:defRPr b="0" i="0"/>
            </a:pPr>
            <a:r>
              <a:rPr lang="1106" sz="2200">
                <a:solidFill>
                  <a:schemeClr val="accent1">
                    <a:lumMod val="75000"/>
                  </a:schemeClr>
                </a:solidFill>
              </a:rPr>
              <a:t>Os </a:t>
            </a:r>
            <a:r>
              <a:rPr lang="1106" sz="2200" b="1">
                <a:solidFill>
                  <a:schemeClr val="accent1">
                    <a:lumMod val="75000"/>
                  </a:schemeClr>
                </a:solidFill>
              </a:rPr>
              <a:t>nad yw </a:t>
            </a:r>
            <a:r>
              <a:rPr lang="1106" sz="2200">
                <a:solidFill>
                  <a:schemeClr val="accent1">
                    <a:lumMod val="75000"/>
                  </a:schemeClr>
                </a:solidFill>
              </a:rPr>
              <a:t>unigolyn </a:t>
            </a:r>
            <a:r>
              <a:rPr lang="1106" sz="2200" b="1">
                <a:solidFill>
                  <a:schemeClr val="accent1">
                    <a:lumMod val="75000"/>
                  </a:schemeClr>
                </a:solidFill>
              </a:rPr>
              <a:t>yn wydn</a:t>
            </a:r>
            <a:r>
              <a:rPr lang="1106" sz="2200">
                <a:solidFill>
                  <a:schemeClr val="accent1">
                    <a:lumMod val="75000"/>
                  </a:schemeClr>
                </a:solidFill>
              </a:rPr>
              <a:t>, mae'n:</a:t>
            </a:r>
          </a:p>
          <a:p>
            <a:pPr marL="342900" indent="-342900">
              <a:buFont typeface="Arial" panose="020B0604020202020204" pitchFamily="34" charset="0"/>
              <a:buChar char="•"/>
              <a:defRPr b="0" i="0"/>
            </a:pPr>
            <a:r>
              <a:rPr lang="1106" sz="2200">
                <a:solidFill>
                  <a:schemeClr val="accent1">
                    <a:lumMod val="75000"/>
                  </a:schemeClr>
                </a:solidFill>
              </a:rPr>
              <a:t>bosibl bod ganddo hunansyniad negyddol</a:t>
            </a:r>
          </a:p>
          <a:p>
            <a:pPr marL="342900" indent="-342900">
              <a:buFont typeface="Arial" panose="020B0604020202020204" pitchFamily="34" charset="0"/>
              <a:buChar char="•"/>
              <a:defRPr b="0" i="0"/>
            </a:pPr>
            <a:r>
              <a:rPr lang="1106" sz="2200">
                <a:solidFill>
                  <a:schemeClr val="accent1">
                    <a:lumMod val="75000"/>
                  </a:schemeClr>
                </a:solidFill>
              </a:rPr>
              <a:t>yn aml yn teimlo o dan bwysau ac yn methu ag ymdopi</a:t>
            </a:r>
          </a:p>
          <a:p>
            <a:pPr marL="342900" indent="-342900">
              <a:buFont typeface="Arial" panose="020B0604020202020204" pitchFamily="34" charset="0"/>
              <a:buChar char="•"/>
              <a:defRPr b="0" i="0"/>
            </a:pPr>
            <a:r>
              <a:rPr lang="1106" sz="2200">
                <a:solidFill>
                  <a:schemeClr val="accent1">
                    <a:lumMod val="75000"/>
                  </a:schemeClr>
                </a:solidFill>
              </a:rPr>
              <a:t>mwy tebygol o fynd yn isel</a:t>
            </a:r>
          </a:p>
          <a:p>
            <a:pPr marL="342900" indent="-342900">
              <a:buFont typeface="Arial" panose="020B0604020202020204" pitchFamily="34" charset="0"/>
              <a:buChar char="•"/>
              <a:defRPr b="0" i="0"/>
            </a:pPr>
            <a:r>
              <a:rPr lang="1106" sz="2200">
                <a:solidFill>
                  <a:schemeClr val="accent1">
                    <a:lumMod val="75000"/>
                  </a:schemeClr>
                </a:solidFill>
              </a:rPr>
              <a:t>yn aml yn mynd trwy berthynas yn chwalu</a:t>
            </a:r>
          </a:p>
          <a:p>
            <a:pPr marL="342900" indent="-342900">
              <a:buFont typeface="Arial" panose="020B0604020202020204" pitchFamily="34" charset="0"/>
              <a:buChar char="•"/>
              <a:defRPr b="0" i="0"/>
            </a:pPr>
            <a:r>
              <a:rPr lang="1106" sz="2200">
                <a:solidFill>
                  <a:schemeClr val="accent1">
                    <a:lumMod val="75000"/>
                  </a:schemeClr>
                </a:solidFill>
              </a:rPr>
              <a:t>yn gallu teimlo ar yr ymylon a all arwain at allgau cymdeithasol/unigrwydd cymdeithasol</a:t>
            </a:r>
          </a:p>
          <a:p>
            <a:pPr marL="342900" indent="-342900">
              <a:buFont typeface="Arial" panose="020B0604020202020204" pitchFamily="34" charset="0"/>
              <a:buChar char="•"/>
              <a:defRPr b="0" i="0"/>
            </a:pPr>
            <a:r>
              <a:rPr lang="1106" sz="2200">
                <a:solidFill>
                  <a:schemeClr val="accent1">
                    <a:lumMod val="75000"/>
                  </a:schemeClr>
                </a:solidFill>
              </a:rPr>
              <a:t>yn aml yn mynd trwy labelu a stereoteipio a bwlio</a:t>
            </a:r>
          </a:p>
          <a:p>
            <a:pPr marL="342900" indent="-342900">
              <a:buFont typeface="Arial" panose="020B0604020202020204" pitchFamily="34" charset="0"/>
              <a:buChar char="•"/>
              <a:defRPr b="0" i="0"/>
            </a:pPr>
            <a:r>
              <a:rPr lang="1106" sz="2200">
                <a:solidFill>
                  <a:schemeClr val="accent1">
                    <a:lumMod val="75000"/>
                  </a:schemeClr>
                </a:solidFill>
              </a:rPr>
              <a:t>yn fwy agored i ddatblygu caethiwed ac ymddygiad hunan-niweidiol</a:t>
            </a:r>
          </a:p>
        </p:txBody>
      </p:sp>
      <p:sp>
        <p:nvSpPr>
          <p:cNvPr id="8" name="TextBox 7">
            <a:extLst>
              <a:ext uri="{FF2B5EF4-FFF2-40B4-BE49-F238E27FC236}">
                <a16:creationId xmlns:a16="http://schemas.microsoft.com/office/drawing/2014/main" id="{754EAD6C-39A0-4C44-9FFF-5AED54A86855}"/>
              </a:ext>
            </a:extLst>
          </p:cNvPr>
          <p:cNvSpPr txBox="1"/>
          <p:nvPr/>
        </p:nvSpPr>
        <p:spPr>
          <a:xfrm>
            <a:off x="406400" y="2920000"/>
            <a:ext cx="5222670" cy="3714651"/>
          </a:xfrm>
          <a:prstGeom prst="rect">
            <a:avLst/>
          </a:prstGeom>
          <a:noFill/>
        </p:spPr>
        <p:txBody>
          <a:bodyPr wrap="square">
            <a:spAutoFit/>
          </a:bodyPr>
          <a:lstStyle/>
          <a:p>
            <a:pPr>
              <a:spcAft>
                <a:spcPts val="300"/>
              </a:spcAft>
              <a:defRPr b="0" i="0"/>
            </a:pPr>
            <a:r>
              <a:rPr lang="1106" sz="2200">
                <a:solidFill>
                  <a:schemeClr val="accent1">
                    <a:lumMod val="75000"/>
                  </a:schemeClr>
                </a:solidFill>
              </a:rPr>
              <a:t>Os bydd unigolyn </a:t>
            </a:r>
            <a:r>
              <a:rPr lang="1106" sz="2200" b="1">
                <a:solidFill>
                  <a:schemeClr val="accent1">
                    <a:lumMod val="75000"/>
                  </a:schemeClr>
                </a:solidFill>
              </a:rPr>
              <a:t>yn wydn</a:t>
            </a:r>
            <a:r>
              <a:rPr lang="1106" sz="2200">
                <a:solidFill>
                  <a:schemeClr val="accent1">
                    <a:lumMod val="75000"/>
                  </a:schemeClr>
                </a:solidFill>
              </a:rPr>
              <a:t>, mae'n:</a:t>
            </a:r>
          </a:p>
          <a:p>
            <a:pPr marL="285750" indent="-285750">
              <a:spcAft>
                <a:spcPts val="300"/>
              </a:spcAft>
              <a:buFont typeface="Arial" panose="020B0604020202020204" pitchFamily="34" charset="0"/>
              <a:buChar char="•"/>
              <a:defRPr b="0" i="0"/>
            </a:pPr>
            <a:r>
              <a:rPr lang="1106" sz="2200">
                <a:solidFill>
                  <a:schemeClr val="accent1">
                    <a:lumMod val="75000"/>
                  </a:schemeClr>
                </a:solidFill>
              </a:rPr>
              <a:t>gallu addasu i sefyllfaoedd newydd</a:t>
            </a:r>
          </a:p>
          <a:p>
            <a:pPr marL="285750" indent="-285750">
              <a:spcAft>
                <a:spcPts val="300"/>
              </a:spcAft>
              <a:buFont typeface="Arial" panose="020B0604020202020204" pitchFamily="34" charset="0"/>
              <a:buChar char="•"/>
              <a:defRPr b="0" i="0"/>
            </a:pPr>
            <a:r>
              <a:rPr lang="1106" sz="2200">
                <a:solidFill>
                  <a:schemeClr val="accent1">
                    <a:lumMod val="75000"/>
                  </a:schemeClr>
                </a:solidFill>
              </a:rPr>
              <a:t>gallu dibynnu ar ei adnoddau mewnol ei hun</a:t>
            </a:r>
          </a:p>
          <a:p>
            <a:pPr marL="285750" indent="-285750">
              <a:spcAft>
                <a:spcPts val="300"/>
              </a:spcAft>
              <a:buFont typeface="Arial" panose="020B0604020202020204" pitchFamily="34" charset="0"/>
              <a:buChar char="•"/>
              <a:defRPr b="0" i="0"/>
            </a:pPr>
            <a:r>
              <a:rPr lang="1106" sz="2200">
                <a:solidFill>
                  <a:schemeClr val="accent1">
                    <a:lumMod val="75000"/>
                  </a:schemeClr>
                </a:solidFill>
              </a:rPr>
              <a:t>gallu bodloni ei botensial ei hun</a:t>
            </a:r>
          </a:p>
          <a:p>
            <a:pPr marL="285750" indent="-285750">
              <a:spcAft>
                <a:spcPts val="300"/>
              </a:spcAft>
              <a:buFont typeface="Arial" panose="020B0604020202020204" pitchFamily="34" charset="0"/>
              <a:buChar char="•"/>
              <a:defRPr b="0" i="0"/>
            </a:pPr>
            <a:r>
              <a:rPr lang="1106" sz="2200">
                <a:solidFill>
                  <a:schemeClr val="accent1">
                    <a:lumMod val="75000"/>
                  </a:schemeClr>
                </a:solidFill>
              </a:rPr>
              <a:t>gallu gwrthsefyll straen</a:t>
            </a:r>
          </a:p>
          <a:p>
            <a:pPr marL="285750" indent="-285750">
              <a:spcAft>
                <a:spcPts val="300"/>
              </a:spcAft>
              <a:buFont typeface="Arial" panose="020B0604020202020204" pitchFamily="34" charset="0"/>
              <a:buChar char="•"/>
              <a:defRPr b="0" i="0"/>
            </a:pPr>
            <a:r>
              <a:rPr lang="1106" sz="2200">
                <a:solidFill>
                  <a:schemeClr val="accent1">
                    <a:lumMod val="75000"/>
                  </a:schemeClr>
                </a:solidFill>
              </a:rPr>
              <a:t>meithrin hunansyniad cadarnhaol</a:t>
            </a:r>
          </a:p>
          <a:p>
            <a:pPr marL="285750" indent="-285750">
              <a:spcAft>
                <a:spcPts val="300"/>
              </a:spcAft>
              <a:buFont typeface="Arial" panose="020B0604020202020204" pitchFamily="34" charset="0"/>
              <a:buChar char="•"/>
              <a:defRPr b="0" i="0"/>
            </a:pPr>
            <a:r>
              <a:rPr lang="1106" sz="2200">
                <a:solidFill>
                  <a:schemeClr val="accent1">
                    <a:lumMod val="75000"/>
                  </a:schemeClr>
                </a:solidFill>
              </a:rPr>
              <a:t>datblygu darlun mwy realistig a chywir o'r byd</a:t>
            </a:r>
          </a:p>
          <a:p>
            <a:pPr marL="285750" indent="-285750">
              <a:buFont typeface="Arial" panose="020B0604020202020204" pitchFamily="34" charset="0"/>
              <a:buChar char="•"/>
              <a:defRPr b="0" i="0"/>
            </a:pPr>
            <a:r>
              <a:rPr lang="1106" sz="2200">
                <a:solidFill>
                  <a:schemeClr val="accent1">
                    <a:lumMod val="75000"/>
                  </a:schemeClr>
                </a:solidFill>
              </a:rPr>
              <a:t>gallu symud ymlaen ar ôl methu</a:t>
            </a:r>
          </a:p>
        </p:txBody>
      </p:sp>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pPr>
              <a:defRPr b="0" i="0"/>
            </a:pPr>
            <a:r>
              <a:rPr lang="1106" sz="2800">
                <a:solidFill>
                  <a:srgbClr val="00B0F0"/>
                </a:solidFill>
              </a:rPr>
              <a:t>Effeithiau gwydnwch</a:t>
            </a:r>
          </a:p>
        </p:txBody>
      </p:sp>
      <p:pic>
        <p:nvPicPr>
          <p:cNvPr id="7" name="Picture 2" descr="yellow and blue emoji balls">
            <a:extLst>
              <a:ext uri="{FF2B5EF4-FFF2-40B4-BE49-F238E27FC236}">
                <a16:creationId xmlns:a16="http://schemas.microsoft.com/office/drawing/2014/main" id="{720E7E2B-D734-481E-9148-0BD60116A6F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4773" y="1392272"/>
            <a:ext cx="2376425" cy="1337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5238998"/>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EEEF42D-0784-4EA8-99E8-AA14F7B45D9C}"/>
              </a:ext>
            </a:extLst>
          </p:cNvPr>
          <p:cNvSpPr>
            <a:spLocks noGrp="1"/>
          </p:cNvSpPr>
          <p:nvPr>
            <p:ph type="title"/>
          </p:nvPr>
        </p:nvSpPr>
        <p:spPr/>
        <p:txBody>
          <a:bodyPr>
            <a:normAutofit/>
          </a:bodyPr>
          <a:lstStyle/>
          <a:p>
            <a:pPr>
              <a:defRPr b="0" i="0"/>
            </a:pPr>
            <a:r>
              <a:rPr lang="1106" sz="2800">
                <a:solidFill>
                  <a:srgbClr val="00B0F0"/>
                </a:solidFill>
              </a:rPr>
              <a:t>Astudiaethau achos a chwestiynau arholiad</a:t>
            </a:r>
          </a:p>
        </p:txBody>
      </p:sp>
      <p:sp>
        <p:nvSpPr>
          <p:cNvPr id="10" name="Content Placeholder 2">
            <a:extLst>
              <a:ext uri="{FF2B5EF4-FFF2-40B4-BE49-F238E27FC236}">
                <a16:creationId xmlns:a16="http://schemas.microsoft.com/office/drawing/2014/main" id="{0CB8A614-BE16-4452-A7DB-662D233818F4}"/>
              </a:ext>
            </a:extLst>
          </p:cNvPr>
          <p:cNvSpPr>
            <a:spLocks noGrp="1"/>
          </p:cNvSpPr>
          <p:nvPr>
            <p:ph idx="1"/>
          </p:nvPr>
        </p:nvSpPr>
        <p:spPr>
          <a:xfrm>
            <a:off x="231112" y="1430171"/>
            <a:ext cx="11726425" cy="5196261"/>
          </a:xfrm>
        </p:spPr>
        <p:txBody>
          <a:bodyPr>
            <a:noAutofit/>
          </a:bodyPr>
          <a:lstStyle/>
          <a:p>
            <a:pPr marL="342900" indent="-342900">
              <a:lnSpc>
                <a:spcPct val="100000"/>
              </a:lnSpc>
              <a:buFont typeface="Arial" panose="020B0604020202020204" pitchFamily="34" charset="0"/>
              <a:buChar char="•"/>
              <a:defRPr b="0" i="0"/>
            </a:pPr>
            <a:r>
              <a:rPr lang="1106">
                <a:solidFill>
                  <a:schemeClr val="accent1">
                    <a:lumMod val="75000"/>
                  </a:schemeClr>
                </a:solidFill>
                <a:ea typeface="Cambria" panose="02040503050406030204" pitchFamily="18" charset="0"/>
              </a:rPr>
              <a:t>Mae angen darllen yr astudiaeth achos/cwestiwn yn ofalus. Bydd hyn yn eich helpu i ddeall cyd-destun yr astudiaeth achos.</a:t>
            </a:r>
          </a:p>
          <a:p>
            <a:pPr marL="342900" indent="-342900">
              <a:lnSpc>
                <a:spcPct val="100000"/>
              </a:lnSpc>
              <a:buFont typeface="Arial" panose="020B0604020202020204" pitchFamily="34" charset="0"/>
              <a:buChar char="•"/>
              <a:defRPr b="0" i="0"/>
            </a:pPr>
            <a:r>
              <a:rPr lang="1106">
                <a:solidFill>
                  <a:schemeClr val="accent1">
                    <a:lumMod val="75000"/>
                  </a:schemeClr>
                </a:solidFill>
                <a:ea typeface="Cambria" panose="02040503050406030204" pitchFamily="18" charset="0"/>
              </a:rPr>
              <a:t>Defnyddiwch uwcholeuydd i nodi ffactor (ffactorau) allweddol am bwnc/pynciau allweddol yr astudiaeth achos/cwestiwn, e.e. edrychwch ar y detholiad o'r astudiaeth achos isod:</a:t>
            </a:r>
          </a:p>
          <a:p>
            <a:pPr marL="0" indent="0">
              <a:lnSpc>
                <a:spcPct val="100000"/>
              </a:lnSpc>
              <a:buNone/>
              <a:defRPr b="0" i="0"/>
            </a:pPr>
            <a:r>
              <a:rPr lang="1106" sz="2200">
                <a:solidFill>
                  <a:schemeClr val="accent1">
                    <a:lumMod val="75000"/>
                  </a:schemeClr>
                </a:solidFill>
              </a:rPr>
              <a:t>Mae Sam yn oedolyn ifanc sy'n dod o gefndir cymhleth sydd wedi gadael yr ysgol heb lawer o gymwysterau. Ar hyn o bryd, mae Sam yn ddi-waith ac yn byw gartref gyda'i fam, ei dad a'i chwaer ifancaf sy'n mynd i'r coleg lleol. Mae rhieni Sam yn poeni am ei ddyfodol. Mae ei fam, Sue, yn poeni am iechyd meddwl a llesiant Sam ac mae hyn yn effeithio ar iechyd a llesiant Sue ei hun.   Ar ôl ymweld â'i feddyg teulu, atgyfeiriwyd Sam at gwnselydd.</a:t>
            </a:r>
          </a:p>
          <a:p>
            <a:pPr marL="0" indent="0">
              <a:lnSpc>
                <a:spcPct val="100000"/>
              </a:lnSpc>
              <a:buNone/>
              <a:defRPr b="0" i="0"/>
            </a:pPr>
            <a:r>
              <a:rPr lang="1106">
                <a:solidFill>
                  <a:schemeClr val="accent1">
                    <a:lumMod val="75000"/>
                  </a:schemeClr>
                </a:solidFill>
                <a:ea typeface="Cambria" panose="02040503050406030204" pitchFamily="18" charset="0"/>
              </a:rPr>
              <a:t>Gallwch ddefnyddio’r ffeithiau hyn i greu map meddwl neu ffeil ffeithiau am eich pwnc/pynciau allweddol, sef Sam a Sue yn yr enghraifft hon.</a:t>
            </a:r>
          </a:p>
          <a:p>
            <a:pPr marL="285750" indent="-285750">
              <a:lnSpc>
                <a:spcPct val="100000"/>
              </a:lnSpc>
              <a:buFont typeface="Arial" panose="020B0604020202020204" pitchFamily="34" charset="0"/>
              <a:buChar char="•"/>
              <a:defRPr b="0" i="0"/>
            </a:pPr>
            <a:r>
              <a:rPr lang="1106">
                <a:solidFill>
                  <a:schemeClr val="accent1">
                    <a:lumMod val="75000"/>
                  </a:schemeClr>
                </a:solidFill>
                <a:ea typeface="Cambria" panose="02040503050406030204" pitchFamily="18" charset="0"/>
              </a:rPr>
              <a:t>Gwnewch yn siŵr eich bod yn cynnwys pob ffactor y credwch y gallent effeithio arnynt (datblygiadol, cymdeithasegol, seicolegol, biolegol) a cheisiwch esbonio’r ffactorau a allai effeithio arnynt a thrafod yr effaith bosibl ar wydnwch.</a:t>
            </a:r>
          </a:p>
          <a:p>
            <a:pPr marL="0" indent="0">
              <a:buNone/>
            </a:pPr>
            <a:endParaRPr lang="en-GB"/>
          </a:p>
        </p:txBody>
      </p:sp>
    </p:spTree>
    <p:extLst>
      <p:ext uri="{BB962C8B-B14F-4D97-AF65-F5344CB8AC3E}">
        <p14:creationId xmlns:p14="http://schemas.microsoft.com/office/powerpoint/2010/main" val="368112929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94+ Adult siblings Free Stock Photos - StockFreeImages">
            <a:extLst>
              <a:ext uri="{FF2B5EF4-FFF2-40B4-BE49-F238E27FC236}">
                <a16:creationId xmlns:a16="http://schemas.microsoft.com/office/drawing/2014/main" id="{0661EA9F-FC05-40D7-BF7F-BCEE8EA91364}"/>
              </a:ext>
            </a:extLst>
          </p:cNvPr>
          <p:cNvPicPr>
            <a:picLocks noChangeAspect="1" noChangeArrowheads="1"/>
          </p:cNvPicPr>
          <p:nvPr/>
        </p:nvPicPr>
        <p:blipFill>
          <a:blip r:embed="rId2">
            <a:alphaModFix/>
            <a:extLst>
              <a:ext uri="{28A0092B-C50C-407E-A947-70E740481C1C}">
                <a14:useLocalDpi xmlns:a14="http://schemas.microsoft.com/office/drawing/2010/main" val="0"/>
              </a:ext>
            </a:extLst>
          </a:blip>
          <a:srcRect l="20836" r="15468" b="-1"/>
          <a:stretch>
            <a:fillRect/>
          </a:stretch>
        </p:blipFill>
        <p:spPr bwMode="auto">
          <a:xfrm>
            <a:off x="522026" y="2300646"/>
            <a:ext cx="3010375" cy="3359924"/>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CE01081-DB15-449A-8E8D-336608AF1DDE}"/>
              </a:ext>
            </a:extLst>
          </p:cNvPr>
          <p:cNvSpPr/>
          <p:nvPr/>
        </p:nvSpPr>
        <p:spPr>
          <a:xfrm>
            <a:off x="522026" y="531194"/>
            <a:ext cx="9144488" cy="523220"/>
          </a:xfrm>
          <a:prstGeom prst="rect">
            <a:avLst/>
          </a:prstGeom>
        </p:spPr>
        <p:txBody>
          <a:bodyPr wrap="square">
            <a:spAutoFit/>
          </a:bodyPr>
          <a:lstStyle/>
          <a:p>
            <a:pPr>
              <a:defRPr b="0" i="0"/>
            </a:pPr>
            <a:r>
              <a:rPr lang="1106" sz="2800">
                <a:ln w="0"/>
                <a:solidFill>
                  <a:schemeClr val="bg2"/>
                </a:solidFill>
              </a:rPr>
              <a:t>Datblygiad corfforol mewn oedolaeth gynnar (20-40 oed)</a:t>
            </a:r>
          </a:p>
        </p:txBody>
      </p:sp>
      <p:sp>
        <p:nvSpPr>
          <p:cNvPr id="7" name="Rectangle 6">
            <a:extLst>
              <a:ext uri="{FF2B5EF4-FFF2-40B4-BE49-F238E27FC236}">
                <a16:creationId xmlns:a16="http://schemas.microsoft.com/office/drawing/2014/main" id="{899909C5-A31C-469B-A34F-881DBFABED5A}"/>
              </a:ext>
            </a:extLst>
          </p:cNvPr>
          <p:cNvSpPr/>
          <p:nvPr/>
        </p:nvSpPr>
        <p:spPr>
          <a:xfrm>
            <a:off x="3764478" y="1364858"/>
            <a:ext cx="8138974" cy="5293568"/>
          </a:xfrm>
          <a:prstGeom prst="rect">
            <a:avLst/>
          </a:prstGeom>
        </p:spPr>
        <p:txBody>
          <a:bodyPr wrap="square">
            <a:spAutoFit/>
          </a:bodyPr>
          <a:lstStyle/>
          <a:p>
            <a:pPr>
              <a:lnSpc>
                <a:spcPct val="107000"/>
              </a:lnSpc>
              <a:spcAft>
                <a:spcPts val="800"/>
              </a:spcAft>
              <a:defRPr b="0" i="0"/>
            </a:pPr>
            <a:r>
              <a:rPr lang="1106"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Yn ystod y cam oedolaeth gynnar, mae unigolyn yn cyrraedd aeddfedrwydd corfforol.  Yr enw ar hyn yw </a:t>
            </a:r>
            <a:r>
              <a:rPr lang="1106" sz="2000" b="1"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aeddfedrwydd</a:t>
            </a:r>
            <a:r>
              <a:rPr lang="1106"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defRPr b="0" i="0"/>
            </a:pPr>
            <a:r>
              <a:rPr lang="1106"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mae oedolion wedi cyrraedd eu lefel uchaf o ran cryfder corfforol a'u taldra a phwysau llawn erbyn hyn</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defRPr b="0" i="0"/>
            </a:pPr>
            <a:r>
              <a:rPr lang="1106"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mae'r cydsymud llaw a llygad ar ei orau</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defRPr b="0" i="0"/>
            </a:pPr>
            <a:r>
              <a:rPr lang="1106"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mae unigolion wedi tyfu i'w taldra llawn</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defRPr b="0" i="0"/>
            </a:pPr>
            <a:r>
              <a:rPr lang="1106"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mae cryfder corfforol a'r stamina uchaf wedi'u cyrraedd</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defRPr b="0" i="0"/>
            </a:pPr>
            <a:r>
              <a:rPr lang="1106"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mae menywod ar eu mwyaf ffrwythlon</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defRPr b="0" i="0"/>
            </a:pPr>
            <a:r>
              <a:rPr lang="1106"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Tuag at ddiwedd y cam bywyd hwn, mae arwyddion o heneiddio'n dechrau dod i'r golwg:</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defRPr b="0" i="0"/>
            </a:pPr>
            <a:r>
              <a:rPr lang="1106"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newidiadau mewn croen a golwg</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defRPr b="0" i="0"/>
            </a:pPr>
            <a:r>
              <a:rPr lang="1106"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mae galluoedd corfforol yn dechrau lleihau</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defRPr b="0" i="0"/>
            </a:pPr>
            <a:r>
              <a:rPr lang="1106"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mae lefelau ffrwythlondeb yn gostwng</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defRPr b="0" i="0"/>
            </a:pPr>
            <a:r>
              <a:rPr lang="1106" sz="2000" dirty="0">
                <a:solidFill>
                  <a:schemeClr val="accent4">
                    <a:lumMod val="50000"/>
                  </a:schemeClr>
                </a:solidFill>
                <a:latin typeface="Arial" panose="020B0604020202020204" pitchFamily="34" charset="0"/>
                <a:ea typeface="Calibri" panose="020F0502020204030204" pitchFamily="34" charset="0"/>
                <a:cs typeface="Times New Roman" panose="02020603050405020304" pitchFamily="18" charset="0"/>
              </a:rPr>
              <a:t>mae'r gyfradd fetabolig yn arafu ac mae unigolyn yn llosgi llai o galorïau sy'n arwain at fagu pwysau</a:t>
            </a:r>
            <a:endParaRPr lang="en-GB" sz="11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133976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94+ Adult siblings Free Stock Photos - StockFreeImages">
            <a:extLst>
              <a:ext uri="{FF2B5EF4-FFF2-40B4-BE49-F238E27FC236}">
                <a16:creationId xmlns:a16="http://schemas.microsoft.com/office/drawing/2014/main" id="{0661EA9F-FC05-40D7-BF7F-BCEE8EA91364}"/>
              </a:ext>
            </a:extLst>
          </p:cNvPr>
          <p:cNvPicPr>
            <a:picLocks noChangeAspect="1" noChangeArrowheads="1"/>
          </p:cNvPicPr>
          <p:nvPr/>
        </p:nvPicPr>
        <p:blipFill>
          <a:blip r:embed="rId2">
            <a:alphaModFix/>
            <a:extLst>
              <a:ext uri="{28A0092B-C50C-407E-A947-70E740481C1C}">
                <a14:useLocalDpi xmlns:a14="http://schemas.microsoft.com/office/drawing/2010/main" val="0"/>
              </a:ext>
            </a:extLst>
          </a:blip>
          <a:srcRect l="20836" r="15468" b="-1"/>
          <a:stretch>
            <a:fillRect/>
          </a:stretch>
        </p:blipFill>
        <p:spPr bwMode="auto">
          <a:xfrm>
            <a:off x="522026" y="2300646"/>
            <a:ext cx="3010375" cy="3359924"/>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CE01081-DB15-449A-8E8D-336608AF1DDE}"/>
              </a:ext>
            </a:extLst>
          </p:cNvPr>
          <p:cNvSpPr/>
          <p:nvPr/>
        </p:nvSpPr>
        <p:spPr>
          <a:xfrm>
            <a:off x="522026" y="531194"/>
            <a:ext cx="9375600" cy="523220"/>
          </a:xfrm>
          <a:prstGeom prst="rect">
            <a:avLst/>
          </a:prstGeom>
        </p:spPr>
        <p:txBody>
          <a:bodyPr wrap="square">
            <a:spAutoFit/>
          </a:bodyPr>
          <a:lstStyle/>
          <a:p>
            <a:pPr>
              <a:defRPr b="0" i="0"/>
            </a:pPr>
            <a:r>
              <a:rPr lang="1106" sz="2800">
                <a:ln w="0"/>
                <a:solidFill>
                  <a:schemeClr val="bg2"/>
                </a:solidFill>
              </a:rPr>
              <a:t>Datblygiad deallusol mewn oedolaeth gynnar (20-40 oed)</a:t>
            </a:r>
          </a:p>
        </p:txBody>
      </p:sp>
      <p:sp>
        <p:nvSpPr>
          <p:cNvPr id="3" name="Rectangle 2">
            <a:extLst>
              <a:ext uri="{FF2B5EF4-FFF2-40B4-BE49-F238E27FC236}">
                <a16:creationId xmlns:a16="http://schemas.microsoft.com/office/drawing/2014/main" id="{2334113F-F41B-4398-866E-C5351392C3FA}"/>
              </a:ext>
            </a:extLst>
          </p:cNvPr>
          <p:cNvSpPr/>
          <p:nvPr/>
        </p:nvSpPr>
        <p:spPr>
          <a:xfrm>
            <a:off x="3768133" y="1395285"/>
            <a:ext cx="8119068" cy="5170646"/>
          </a:xfrm>
          <a:prstGeom prst="rect">
            <a:avLst/>
          </a:prstGeom>
        </p:spPr>
        <p:txBody>
          <a:bodyPr wrap="square">
            <a:spAutoFit/>
          </a:bodyPr>
          <a:lstStyle/>
          <a:p>
            <a:pPr>
              <a:defRPr b="0" i="0"/>
            </a:pPr>
            <a:r>
              <a:rPr lang="1106" sz="2200">
                <a:solidFill>
                  <a:schemeClr val="accent4">
                    <a:lumMod val="50000"/>
                  </a:schemeClr>
                </a:solidFill>
              </a:rPr>
              <a:t>Mae unigolion ar anterth eu gallu deallusol.</a:t>
            </a:r>
            <a:br>
              <a:rPr lang="1106" sz="2200">
                <a:solidFill>
                  <a:schemeClr val="accent4">
                    <a:lumMod val="50000"/>
                  </a:schemeClr>
                </a:solidFill>
              </a:rPr>
            </a:br>
            <a:br>
              <a:rPr lang="1106" sz="2200">
                <a:solidFill>
                  <a:schemeClr val="accent4">
                    <a:lumMod val="50000"/>
                  </a:schemeClr>
                </a:solidFill>
              </a:rPr>
            </a:br>
            <a:r>
              <a:rPr lang="1106" sz="2200">
                <a:solidFill>
                  <a:schemeClr val="accent4">
                    <a:lumMod val="50000"/>
                  </a:schemeClr>
                </a:solidFill>
              </a:rPr>
              <a:t>Mae datblygiad deallusol yn parhau - mae angen meddwl haniaethol, meddwl creadigol a datrys problemau wrth gymryd swyddi newydd, hobïau a dysgu pellach.</a:t>
            </a:r>
            <a:br>
              <a:rPr lang="1106" sz="2200">
                <a:solidFill>
                  <a:schemeClr val="accent4">
                    <a:lumMod val="50000"/>
                  </a:schemeClr>
                </a:solidFill>
              </a:rPr>
            </a:br>
            <a:br>
              <a:rPr lang="1106" sz="2200">
                <a:solidFill>
                  <a:schemeClr val="accent4">
                    <a:lumMod val="50000"/>
                  </a:schemeClr>
                </a:solidFill>
              </a:rPr>
            </a:br>
            <a:r>
              <a:rPr lang="1106" sz="2200">
                <a:solidFill>
                  <a:schemeClr val="accent4">
                    <a:lumMod val="50000"/>
                  </a:schemeClr>
                </a:solidFill>
              </a:rPr>
              <a:t>Mae doethineb yn datblygu drwy fantais profiad. </a:t>
            </a:r>
            <a:br>
              <a:rPr lang="1106" sz="2200">
                <a:solidFill>
                  <a:schemeClr val="accent4">
                    <a:lumMod val="50000"/>
                  </a:schemeClr>
                </a:solidFill>
              </a:rPr>
            </a:br>
            <a:br>
              <a:rPr lang="1106" sz="2200">
                <a:solidFill>
                  <a:schemeClr val="accent4">
                    <a:lumMod val="50000"/>
                  </a:schemeClr>
                </a:solidFill>
              </a:rPr>
            </a:br>
            <a:r>
              <a:rPr lang="1106" sz="2200">
                <a:solidFill>
                  <a:schemeClr val="accent4">
                    <a:lumMod val="50000"/>
                  </a:schemeClr>
                </a:solidFill>
              </a:rPr>
              <a:t>Mae dysgu'n parhau:</a:t>
            </a:r>
            <a:br>
              <a:rPr lang="1106" sz="2200">
                <a:solidFill>
                  <a:schemeClr val="accent4">
                    <a:lumMod val="50000"/>
                  </a:schemeClr>
                </a:solidFill>
              </a:rPr>
            </a:br>
            <a:r>
              <a:rPr lang="1106" sz="2200">
                <a:solidFill>
                  <a:schemeClr val="accent4">
                    <a:lumMod val="50000"/>
                  </a:schemeClr>
                </a:solidFill>
              </a:rPr>
              <a:t>Mae rhai oedolion ifanc yn aros mewn addysg i gyflawni cymwysterau a gwella'r rhagolygon gyrfa.</a:t>
            </a:r>
            <a:br>
              <a:rPr lang="1106" sz="2200">
                <a:solidFill>
                  <a:schemeClr val="accent4">
                    <a:lumMod val="50000"/>
                  </a:schemeClr>
                </a:solidFill>
              </a:rPr>
            </a:br>
            <a:r>
              <a:rPr lang="1106" sz="2200">
                <a:solidFill>
                  <a:schemeClr val="accent4">
                    <a:lumMod val="50000"/>
                  </a:schemeClr>
                </a:solidFill>
              </a:rPr>
              <a:t>Mae llawer o swyddi hefyd yn gofyn am ddatblygiad proffesiynol parhaus er mwyn caffael sgiliau a gwybodaeth gyfoes.</a:t>
            </a:r>
            <a:br>
              <a:rPr lang="1106" sz="2200">
                <a:solidFill>
                  <a:schemeClr val="accent4">
                    <a:lumMod val="50000"/>
                  </a:schemeClr>
                </a:solidFill>
              </a:rPr>
            </a:br>
            <a:r>
              <a:rPr lang="1106" sz="2200">
                <a:solidFill>
                  <a:schemeClr val="accent4">
                    <a:lumMod val="50000"/>
                  </a:schemeClr>
                </a:solidFill>
              </a:rPr>
              <a:t>Mae rhai unigolion yn dychwelyd i addysg i gyflawni eu llawn botensial.</a:t>
            </a:r>
            <a:endParaRPr lang="en-GB" sz="2200">
              <a:solidFill>
                <a:schemeClr val="accent4">
                  <a:lumMod val="50000"/>
                </a:schemeClr>
              </a:solidFill>
            </a:endParaRPr>
          </a:p>
        </p:txBody>
      </p:sp>
    </p:spTree>
    <p:extLst>
      <p:ext uri="{BB962C8B-B14F-4D97-AF65-F5344CB8AC3E}">
        <p14:creationId xmlns:p14="http://schemas.microsoft.com/office/powerpoint/2010/main" val="267450027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94+ Adult siblings Free Stock Photos - StockFreeImages">
            <a:extLst>
              <a:ext uri="{FF2B5EF4-FFF2-40B4-BE49-F238E27FC236}">
                <a16:creationId xmlns:a16="http://schemas.microsoft.com/office/drawing/2014/main" id="{0661EA9F-FC05-40D7-BF7F-BCEE8EA91364}"/>
              </a:ext>
            </a:extLst>
          </p:cNvPr>
          <p:cNvPicPr>
            <a:picLocks noChangeAspect="1" noChangeArrowheads="1"/>
          </p:cNvPicPr>
          <p:nvPr/>
        </p:nvPicPr>
        <p:blipFill>
          <a:blip r:embed="rId2">
            <a:alphaModFix/>
            <a:extLst>
              <a:ext uri="{28A0092B-C50C-407E-A947-70E740481C1C}">
                <a14:useLocalDpi xmlns:a14="http://schemas.microsoft.com/office/drawing/2010/main" val="0"/>
              </a:ext>
            </a:extLst>
          </a:blip>
          <a:srcRect l="20836" r="15468" b="-1"/>
          <a:stretch>
            <a:fillRect/>
          </a:stretch>
        </p:blipFill>
        <p:spPr bwMode="auto">
          <a:xfrm>
            <a:off x="522026" y="2300646"/>
            <a:ext cx="3010375" cy="3359924"/>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CE01081-DB15-449A-8E8D-336608AF1DDE}"/>
              </a:ext>
            </a:extLst>
          </p:cNvPr>
          <p:cNvSpPr/>
          <p:nvPr/>
        </p:nvSpPr>
        <p:spPr>
          <a:xfrm>
            <a:off x="522025" y="531194"/>
            <a:ext cx="9516277" cy="523220"/>
          </a:xfrm>
          <a:prstGeom prst="rect">
            <a:avLst/>
          </a:prstGeom>
        </p:spPr>
        <p:txBody>
          <a:bodyPr wrap="square">
            <a:spAutoFit/>
          </a:bodyPr>
          <a:lstStyle/>
          <a:p>
            <a:pPr>
              <a:defRPr b="0" i="0"/>
            </a:pPr>
            <a:r>
              <a:rPr lang="1106" sz="2800">
                <a:ln w="0"/>
                <a:solidFill>
                  <a:schemeClr val="bg2"/>
                </a:solidFill>
              </a:rPr>
              <a:t>Datblygiad emosiynol mewn oedolaeth gynnar (20-40 oed)</a:t>
            </a:r>
          </a:p>
        </p:txBody>
      </p:sp>
      <p:sp>
        <p:nvSpPr>
          <p:cNvPr id="3" name="Rectangle 2">
            <a:extLst>
              <a:ext uri="{FF2B5EF4-FFF2-40B4-BE49-F238E27FC236}">
                <a16:creationId xmlns:a16="http://schemas.microsoft.com/office/drawing/2014/main" id="{2334113F-F41B-4398-866E-C5351392C3FA}"/>
              </a:ext>
            </a:extLst>
          </p:cNvPr>
          <p:cNvSpPr/>
          <p:nvPr/>
        </p:nvSpPr>
        <p:spPr>
          <a:xfrm>
            <a:off x="3698651" y="1595705"/>
            <a:ext cx="8446364" cy="4769805"/>
          </a:xfrm>
          <a:prstGeom prst="rect">
            <a:avLst/>
          </a:prstGeom>
        </p:spPr>
        <p:txBody>
          <a:bodyPr wrap="square">
            <a:spAutoFit/>
          </a:bodyPr>
          <a:lstStyle/>
          <a:p>
            <a:pPr>
              <a:spcAft>
                <a:spcPts val="1400"/>
              </a:spcAft>
              <a:defRPr b="0" i="0"/>
            </a:pPr>
            <a:r>
              <a:rPr lang="1106" sz="2000">
                <a:solidFill>
                  <a:schemeClr val="accent4">
                    <a:lumMod val="50000"/>
                  </a:schemeClr>
                </a:solidFill>
              </a:rPr>
              <a:t>Caiff perthnasoedd agos a rhywiol eu sefydlu'n gadarn i lawer.</a:t>
            </a:r>
          </a:p>
          <a:p>
            <a:pPr>
              <a:spcAft>
                <a:spcPts val="1400"/>
              </a:spcAft>
              <a:defRPr b="0" i="0"/>
            </a:pPr>
            <a:r>
              <a:rPr lang="1106" sz="2000">
                <a:solidFill>
                  <a:schemeClr val="accent4">
                    <a:lumMod val="50000"/>
                  </a:schemeClr>
                </a:solidFill>
              </a:rPr>
              <a:t>Bydd rhai unigolion yn dewis cyd-fyw, priodi neu'n mynd trwy seremoni sifil. </a:t>
            </a:r>
            <a:br>
              <a:rPr lang="1106" sz="2000">
                <a:solidFill>
                  <a:schemeClr val="accent4">
                    <a:lumMod val="50000"/>
                  </a:schemeClr>
                </a:solidFill>
              </a:rPr>
            </a:br>
            <a:r>
              <a:rPr lang="1106" sz="2000">
                <a:solidFill>
                  <a:schemeClr val="accent4">
                    <a:lumMod val="50000"/>
                  </a:schemeClr>
                </a:solidFill>
              </a:rPr>
              <a:t>Mae perthnasoedd sefydlog yn rhoi ymdeimlad o sicrwydd ac yn galluogi ar gyfer rhoi a derbyn cariad.</a:t>
            </a:r>
          </a:p>
          <a:p>
            <a:pPr>
              <a:spcAft>
                <a:spcPts val="1400"/>
              </a:spcAft>
              <a:defRPr b="0" i="0"/>
            </a:pPr>
            <a:r>
              <a:rPr lang="1106" sz="2000">
                <a:solidFill>
                  <a:schemeClr val="accent4">
                    <a:lumMod val="50000"/>
                  </a:schemeClr>
                </a:solidFill>
              </a:rPr>
              <a:t>Mae rhai yn byw ar eu pen eu hunain, naill ai o'u dewis neu oherwydd bod perthynas wedi chwalu.</a:t>
            </a:r>
          </a:p>
          <a:p>
            <a:pPr>
              <a:spcAft>
                <a:spcPts val="1400"/>
              </a:spcAft>
              <a:defRPr b="0" i="0"/>
            </a:pPr>
            <a:r>
              <a:rPr lang="1106" sz="2000">
                <a:solidFill>
                  <a:schemeClr val="accent4">
                    <a:lumMod val="50000"/>
                  </a:schemeClr>
                </a:solidFill>
              </a:rPr>
              <a:t>Mae llawer o unigolion yn dewis dechrau teulu. </a:t>
            </a:r>
            <a:br>
              <a:rPr lang="1106" sz="2000">
                <a:solidFill>
                  <a:schemeClr val="accent4">
                    <a:lumMod val="50000"/>
                  </a:schemeClr>
                </a:solidFill>
              </a:rPr>
            </a:br>
            <a:r>
              <a:rPr lang="1106" sz="2000">
                <a:solidFill>
                  <a:schemeClr val="accent4">
                    <a:lumMod val="50000"/>
                  </a:schemeClr>
                </a:solidFill>
              </a:rPr>
              <a:t>Gall dod yn rhieni a bondio gyda phlant roi ymdeimlad o bwrpas a rhoi ystyr ychwanegol i fywyd. </a:t>
            </a:r>
            <a:br>
              <a:rPr lang="1106" sz="2000">
                <a:solidFill>
                  <a:schemeClr val="accent4">
                    <a:lumMod val="50000"/>
                  </a:schemeClr>
                </a:solidFill>
              </a:rPr>
            </a:br>
            <a:r>
              <a:rPr lang="1106" sz="2000">
                <a:solidFill>
                  <a:schemeClr val="accent4">
                    <a:lumMod val="50000"/>
                  </a:schemeClr>
                </a:solidFill>
              </a:rPr>
              <a:t>Gellir hefyd cael pleser o dreulio amser gyda phlant a'u gwylio nhw'n tyfu.</a:t>
            </a:r>
          </a:p>
          <a:p>
            <a:pPr>
              <a:spcAft>
                <a:spcPts val="1400"/>
              </a:spcAft>
              <a:defRPr b="0" i="0"/>
            </a:pPr>
            <a:r>
              <a:rPr lang="1106" sz="2000">
                <a:solidFill>
                  <a:schemeClr val="accent4">
                    <a:lumMod val="50000"/>
                  </a:schemeClr>
                </a:solidFill>
              </a:rPr>
              <a:t>Gall dod yn rhiant esgor ar gyfrifoldebau ychwanegol hefyd.</a:t>
            </a:r>
            <a:br>
              <a:rPr lang="1106" sz="2000">
                <a:solidFill>
                  <a:schemeClr val="accent4">
                    <a:lumMod val="50000"/>
                  </a:schemeClr>
                </a:solidFill>
              </a:rPr>
            </a:br>
            <a:r>
              <a:rPr lang="1106" sz="2000">
                <a:solidFill>
                  <a:schemeClr val="accent4">
                    <a:lumMod val="50000"/>
                  </a:schemeClr>
                </a:solidFill>
              </a:rPr>
              <a:t>Daw hunaniaeth yn gliriach ac yn fwy cadarn.</a:t>
            </a:r>
            <a:endParaRPr lang="en-GB" sz="2000">
              <a:solidFill>
                <a:schemeClr val="accent4">
                  <a:lumMod val="50000"/>
                </a:schemeClr>
              </a:solidFill>
            </a:endParaRPr>
          </a:p>
        </p:txBody>
      </p:sp>
    </p:spTree>
    <p:extLst>
      <p:ext uri="{BB962C8B-B14F-4D97-AF65-F5344CB8AC3E}">
        <p14:creationId xmlns:p14="http://schemas.microsoft.com/office/powerpoint/2010/main" val="325874497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94+ Adult siblings Free Stock Photos - StockFreeImages">
            <a:extLst>
              <a:ext uri="{FF2B5EF4-FFF2-40B4-BE49-F238E27FC236}">
                <a16:creationId xmlns:a16="http://schemas.microsoft.com/office/drawing/2014/main" id="{0661EA9F-FC05-40D7-BF7F-BCEE8EA91364}"/>
              </a:ext>
            </a:extLst>
          </p:cNvPr>
          <p:cNvPicPr>
            <a:picLocks noChangeAspect="1" noChangeArrowheads="1"/>
          </p:cNvPicPr>
          <p:nvPr/>
        </p:nvPicPr>
        <p:blipFill>
          <a:blip r:embed="rId2">
            <a:alphaModFix/>
            <a:extLst>
              <a:ext uri="{28A0092B-C50C-407E-A947-70E740481C1C}">
                <a14:useLocalDpi xmlns:a14="http://schemas.microsoft.com/office/drawing/2010/main" val="0"/>
              </a:ext>
            </a:extLst>
          </a:blip>
          <a:srcRect l="20836" r="15468" b="-1"/>
          <a:stretch>
            <a:fillRect/>
          </a:stretch>
        </p:blipFill>
        <p:spPr bwMode="auto">
          <a:xfrm>
            <a:off x="522026" y="2300646"/>
            <a:ext cx="3010375" cy="3359924"/>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noFill/>
          <a:effectLst>
            <a:softEdge rad="0"/>
          </a:effectLst>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CE01081-DB15-449A-8E8D-336608AF1DDE}"/>
              </a:ext>
            </a:extLst>
          </p:cNvPr>
          <p:cNvSpPr/>
          <p:nvPr/>
        </p:nvSpPr>
        <p:spPr>
          <a:xfrm>
            <a:off x="3607358" y="1308572"/>
            <a:ext cx="8584641" cy="5632311"/>
          </a:xfrm>
          <a:prstGeom prst="rect">
            <a:avLst/>
          </a:prstGeom>
        </p:spPr>
        <p:txBody>
          <a:bodyPr wrap="square">
            <a:spAutoFit/>
          </a:bodyPr>
          <a:lstStyle/>
          <a:p>
            <a:pPr>
              <a:defRPr b="0" i="0"/>
            </a:pPr>
            <a:r>
              <a:rPr lang="1106" sz="2350" dirty="0">
                <a:ln w="0"/>
                <a:solidFill>
                  <a:schemeClr val="accent4">
                    <a:lumMod val="50000"/>
                  </a:schemeClr>
                </a:solidFill>
              </a:rPr>
              <a:t>Mae unigolion yn rhydd ac mae ganddynt fywyd cymdeithasol gweithgar.</a:t>
            </a:r>
          </a:p>
          <a:p>
            <a:endParaRPr lang="en-US" sz="2350" dirty="0">
              <a:ln w="0"/>
              <a:solidFill>
                <a:schemeClr val="accent4">
                  <a:lumMod val="50000"/>
                </a:schemeClr>
              </a:solidFill>
            </a:endParaRPr>
          </a:p>
          <a:p>
            <a:pPr>
              <a:defRPr b="0" i="0"/>
            </a:pPr>
            <a:r>
              <a:rPr lang="1106" sz="2350" dirty="0">
                <a:ln w="0"/>
                <a:solidFill>
                  <a:schemeClr val="accent4">
                    <a:lumMod val="50000"/>
                  </a:schemeClr>
                </a:solidFill>
              </a:rPr>
              <a:t>Yn aml, mae bywyd cymdeithasol a chyfeillgarwch yn canolbwyntio ar fywyd gwaith a chydweithwyr.</a:t>
            </a:r>
          </a:p>
          <a:p>
            <a:endParaRPr lang="en-US" sz="2350" dirty="0">
              <a:ln w="0"/>
              <a:solidFill>
                <a:schemeClr val="accent4">
                  <a:lumMod val="50000"/>
                </a:schemeClr>
              </a:solidFill>
            </a:endParaRPr>
          </a:p>
          <a:p>
            <a:pPr>
              <a:defRPr b="0" i="0"/>
            </a:pPr>
            <a:r>
              <a:rPr lang="1106" sz="2350" dirty="0">
                <a:ln w="0"/>
                <a:solidFill>
                  <a:schemeClr val="accent4">
                    <a:lumMod val="50000"/>
                  </a:schemeClr>
                </a:solidFill>
              </a:rPr>
              <a:t>Wrth i unigolion symud ymlaen trwy oedolaeth gynnar, yn aml:</a:t>
            </a:r>
          </a:p>
          <a:p>
            <a:pPr marL="273050" indent="-273050">
              <a:defRPr b="0" i="0"/>
            </a:pPr>
            <a:r>
              <a:rPr lang="1106" sz="2350" dirty="0">
                <a:ln w="0"/>
                <a:solidFill>
                  <a:schemeClr val="accent4">
                    <a:lumMod val="50000"/>
                  </a:schemeClr>
                </a:solidFill>
              </a:rPr>
              <a:t>•	mae ganddynt gylch agosach o ffrindiau nag yr oedd ganddynt adeg eu glasoed</a:t>
            </a:r>
          </a:p>
          <a:p>
            <a:pPr marL="273050" indent="-273050">
              <a:defRPr b="0" i="0"/>
            </a:pPr>
            <a:r>
              <a:rPr lang="1106" sz="2350" dirty="0">
                <a:ln w="0"/>
                <a:solidFill>
                  <a:schemeClr val="accent4">
                    <a:lumMod val="50000"/>
                  </a:schemeClr>
                </a:solidFill>
              </a:rPr>
              <a:t>•	mae ganddynt fywyd cymdeithasol llai cynhyrfus oherwydd eu cyfrifoldebau fel rhiant.</a:t>
            </a:r>
          </a:p>
          <a:p>
            <a:endParaRPr lang="en-US" sz="2350" dirty="0">
              <a:ln w="0"/>
              <a:solidFill>
                <a:schemeClr val="accent4">
                  <a:lumMod val="50000"/>
                </a:schemeClr>
              </a:solidFill>
            </a:endParaRPr>
          </a:p>
          <a:p>
            <a:pPr>
              <a:defRPr b="0" i="0"/>
            </a:pPr>
            <a:r>
              <a:rPr lang="1106" sz="2350" dirty="0">
                <a:ln w="0"/>
                <a:solidFill>
                  <a:schemeClr val="accent4">
                    <a:lumMod val="50000"/>
                  </a:schemeClr>
                </a:solidFill>
              </a:rPr>
              <a:t>Efallai y byddant yn cael trafferth cydbwyso bywyd gwaith, bywyd y teulu a datblygiad bywyd cymdeithasol mewn oedolaeth gynnar (20-40 oed).</a:t>
            </a:r>
          </a:p>
        </p:txBody>
      </p:sp>
      <p:sp>
        <p:nvSpPr>
          <p:cNvPr id="6" name="Rectangle 5">
            <a:extLst>
              <a:ext uri="{FF2B5EF4-FFF2-40B4-BE49-F238E27FC236}">
                <a16:creationId xmlns:a16="http://schemas.microsoft.com/office/drawing/2014/main" id="{644969B5-2EC0-443E-B978-F81B72A4FA5A}"/>
              </a:ext>
            </a:extLst>
          </p:cNvPr>
          <p:cNvSpPr/>
          <p:nvPr/>
        </p:nvSpPr>
        <p:spPr>
          <a:xfrm>
            <a:off x="301451" y="531194"/>
            <a:ext cx="9978013" cy="523220"/>
          </a:xfrm>
          <a:prstGeom prst="rect">
            <a:avLst/>
          </a:prstGeom>
        </p:spPr>
        <p:txBody>
          <a:bodyPr wrap="square">
            <a:spAutoFit/>
          </a:bodyPr>
          <a:lstStyle/>
          <a:p>
            <a:pPr>
              <a:defRPr b="0" i="0"/>
            </a:pPr>
            <a:r>
              <a:rPr lang="1106" sz="2800">
                <a:ln w="0"/>
                <a:solidFill>
                  <a:schemeClr val="bg2"/>
                </a:solidFill>
              </a:rPr>
              <a:t>Datblygiad cymdeithasol mewn oedolaeth gynnar (20-40 oed)</a:t>
            </a:r>
          </a:p>
        </p:txBody>
      </p:sp>
    </p:spTree>
    <p:extLst>
      <p:ext uri="{BB962C8B-B14F-4D97-AF65-F5344CB8AC3E}">
        <p14:creationId xmlns:p14="http://schemas.microsoft.com/office/powerpoint/2010/main" val="77237731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E01081-DB15-449A-8E8D-336608AF1DDE}"/>
              </a:ext>
            </a:extLst>
          </p:cNvPr>
          <p:cNvSpPr/>
          <p:nvPr/>
        </p:nvSpPr>
        <p:spPr>
          <a:xfrm>
            <a:off x="2780711" y="1316570"/>
            <a:ext cx="9420700" cy="5308824"/>
          </a:xfrm>
          <a:prstGeom prst="rect">
            <a:avLst/>
          </a:prstGeom>
        </p:spPr>
        <p:txBody>
          <a:bodyPr wrap="square">
            <a:spAutoFit/>
          </a:bodyPr>
          <a:lstStyle/>
          <a:p>
            <a:pPr>
              <a:defRPr b="0" i="0"/>
            </a:pPr>
            <a:r>
              <a:rPr lang="1106">
                <a:solidFill>
                  <a:schemeClr val="accent4">
                    <a:lumMod val="50000"/>
                  </a:schemeClr>
                </a:solidFill>
              </a:rPr>
              <a:t>Mae'r broses heneiddio'n cyflymu.</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Mae cryfder y cyhyrau'n lleihau. </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Dirywiad mewn golwg, clyw a gweithrediad y system imiwnedd.</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Mae lefelau egni'n teimlo'n is a hwyrach fod pobl yn blino'n gynt wrth i stamina leihau. </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Gallai siâp y corff newid wrth fagu pwysau gan fod metabolaeth yn parhau i arafu.</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Mae'r croen yn dechrau colli ei elastigedd ac felly mae crychau'n ymddangos.  </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Mae gwallt yn colli ei liw ac yn edrych yn wynnach, mae rhai dynion yn colli eu gwallt ac yn moeli.</a:t>
            </a:r>
            <a:br>
              <a:rPr lang="1106">
                <a:solidFill>
                  <a:schemeClr val="accent4">
                    <a:lumMod val="50000"/>
                  </a:schemeClr>
                </a:solidFill>
              </a:rPr>
            </a:br>
            <a:br>
              <a:rPr lang="1106">
                <a:solidFill>
                  <a:schemeClr val="accent4">
                    <a:lumMod val="50000"/>
                  </a:schemeClr>
                </a:solidFill>
              </a:rPr>
            </a:br>
            <a:r>
              <a:rPr lang="1106">
                <a:solidFill>
                  <a:schemeClr val="accent4">
                    <a:lumMod val="50000"/>
                  </a:schemeClr>
                </a:solidFill>
              </a:rPr>
              <a:t>Mae’r rhan fwyaf o fenywod yn mynd trwy'r menopos rhwng 45 a 55 oed. Gall gymryd sawl blwyddyn. Maent yn cynhyrchu llai o oestrogen ac mae cylch y mislif yn stopio a'r organau rhywiol yn crebachu. Ymhlith y symptomau mae pyliau o wres a chwysu yn y nos.  </a:t>
            </a:r>
            <a:br>
              <a:rPr lang="1106">
                <a:solidFill>
                  <a:schemeClr val="accent4">
                    <a:lumMod val="50000"/>
                  </a:schemeClr>
                </a:solidFill>
              </a:rPr>
            </a:br>
            <a:r>
              <a:rPr lang="1106">
                <a:solidFill>
                  <a:schemeClr val="accent4">
                    <a:lumMod val="50000"/>
                  </a:schemeClr>
                </a:solidFill>
              </a:rPr>
              <a:t>Mae dynion yn cynhyrchu llai o destosteron a llai o sberm byw.</a:t>
            </a:r>
            <a:endParaRPr lang="en-US">
              <a:ln w="0"/>
              <a:solidFill>
                <a:schemeClr val="accent4">
                  <a:lumMod val="50000"/>
                </a:schemeClr>
              </a:solidFill>
            </a:endParaRPr>
          </a:p>
        </p:txBody>
      </p:sp>
      <p:sp>
        <p:nvSpPr>
          <p:cNvPr id="6" name="Rectangle 5">
            <a:extLst>
              <a:ext uri="{FF2B5EF4-FFF2-40B4-BE49-F238E27FC236}">
                <a16:creationId xmlns:a16="http://schemas.microsoft.com/office/drawing/2014/main" id="{644969B5-2EC0-443E-B978-F81B72A4FA5A}"/>
              </a:ext>
            </a:extLst>
          </p:cNvPr>
          <p:cNvSpPr/>
          <p:nvPr/>
        </p:nvSpPr>
        <p:spPr>
          <a:xfrm>
            <a:off x="522026" y="531194"/>
            <a:ext cx="9284392" cy="518678"/>
          </a:xfrm>
          <a:prstGeom prst="rect">
            <a:avLst/>
          </a:prstGeom>
        </p:spPr>
        <p:txBody>
          <a:bodyPr wrap="square">
            <a:spAutoFit/>
          </a:bodyPr>
          <a:lstStyle/>
          <a:p>
            <a:pPr>
              <a:defRPr b="0" i="0"/>
            </a:pPr>
            <a:r>
              <a:rPr lang="1106" sz="2800">
                <a:ln w="0"/>
                <a:solidFill>
                  <a:schemeClr val="bg2"/>
                </a:solidFill>
              </a:rPr>
              <a:t>Datblygiad corfforol mewn oedolaeth ganol (40-65 oed)</a:t>
            </a:r>
          </a:p>
        </p:txBody>
      </p:sp>
      <p:pic>
        <p:nvPicPr>
          <p:cNvPr id="7" name="Picture 4" descr="Middle Aged Man Images - Public Domain Pictures - Page 1">
            <a:extLst>
              <a:ext uri="{FF2B5EF4-FFF2-40B4-BE49-F238E27FC236}">
                <a16:creationId xmlns:a16="http://schemas.microsoft.com/office/drawing/2014/main" id="{C7DD7ECB-58A2-4D3D-9E92-E10554420A2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5773" y="4465122"/>
            <a:ext cx="2118112" cy="14152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ntel to Sign Tech Inclusion Pledge, Discuss Report on Diversity's Economic  Impact at Global Entrepreneurship Summit | Intel Newsroom">
            <a:extLst>
              <a:ext uri="{FF2B5EF4-FFF2-40B4-BE49-F238E27FC236}">
                <a16:creationId xmlns:a16="http://schemas.microsoft.com/office/drawing/2014/main" id="{3DACD4E5-1689-4869-A49D-93BB2DDB8E1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flipH="1">
            <a:off x="355773" y="2093337"/>
            <a:ext cx="2041796" cy="13603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901617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4.09"/>
  <p:tag name="AS_TITLE" val="Aspose.Slides for .NET 4.0 Client Profile"/>
  <p:tag name="AS_VERSION" val="18.4"/>
</p:tagLst>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35C488717DDF946B2A6B7D59C42B271" ma:contentTypeVersion="17" ma:contentTypeDescription="Create a new document." ma:contentTypeScope="" ma:versionID="fb86d1365be683fe988a56be04f2637f">
  <xsd:schema xmlns:xsd="http://www.w3.org/2001/XMLSchema" xmlns:xs="http://www.w3.org/2001/XMLSchema" xmlns:p="http://schemas.microsoft.com/office/2006/metadata/properties" xmlns:ns2="cca7418a-a5a4-41cc-ad9f-bbf8fadcfcf8" xmlns:ns3="36f98b4f-ba65-4a7d-9a34-48b23de556cb" targetNamespace="http://schemas.microsoft.com/office/2006/metadata/properties" ma:root="true" ma:fieldsID="31ecb1117caa3a529f09d06a9d2212d0" ns2:_="" ns3:_="">
    <xsd:import namespace="cca7418a-a5a4-41cc-ad9f-bbf8fadcfcf8"/>
    <xsd:import namespace="36f98b4f-ba65-4a7d-9a34-48b23de556cb"/>
    <xsd:element name="properties">
      <xsd:complexType>
        <xsd:sequence>
          <xsd:element name="documentManagement">
            <xsd:complexType>
              <xsd:all>
                <xsd:element ref="ns2:Description_x0020_of_x0020_Work"/>
                <xsd:element ref="ns2:Due_x0020_Date"/>
                <xsd:element ref="ns2:Word_x0020_Count"/>
                <xsd:element ref="ns2:Translation_x0020_Status" minOccurs="0"/>
                <xsd:element ref="ns2:Requestors_x0020_email"/>
                <xsd:element ref="ns2:Date_x0020_Uploaded" minOccurs="0"/>
                <xsd:element ref="ns2:Category" minOccurs="0"/>
                <xsd:element ref="ns2:MediaServiceMetadata" minOccurs="0"/>
                <xsd:element ref="ns2:MediaServiceFastMetadata" minOccurs="0"/>
                <xsd:element ref="ns2:Send_x0020_Completion_x0020_Email" minOccurs="0"/>
                <xsd:element ref="ns3:SharedWithUsers" minOccurs="0"/>
                <xsd:element ref="ns3:SharedWithDetails" minOccurs="0"/>
                <xsd:element ref="ns2:Cost_x0020_Centre_x0020_Code" minOccurs="0"/>
                <xsd:element ref="ns2:email_x0020_new_x0020_upload"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a7418a-a5a4-41cc-ad9f-bbf8fadcfcf8" elementFormDefault="qualified">
    <xsd:import namespace="http://schemas.microsoft.com/office/2006/documentManagement/types"/>
    <xsd:import namespace="http://schemas.microsoft.com/office/infopath/2007/PartnerControls"/>
    <xsd:element name="Description_x0020_of_x0020_Work" ma:index="8" ma:displayName="Description of Work" ma:internalName="Description_x0020_of_x0020_Work">
      <xsd:simpleType>
        <xsd:restriction base="dms:Note">
          <xsd:maxLength value="255"/>
        </xsd:restriction>
      </xsd:simpleType>
    </xsd:element>
    <xsd:element name="Due_x0020_Date" ma:index="9" ma:displayName="Due Date" ma:format="DateOnly" ma:internalName="Due_x0020_Date">
      <xsd:simpleType>
        <xsd:restriction base="dms:DateTime"/>
      </xsd:simpleType>
    </xsd:element>
    <xsd:element name="Word_x0020_Count" ma:index="10" ma:displayName="Word Count" ma:internalName="Word_x0020_Count">
      <xsd:simpleType>
        <xsd:restriction base="dms:Number"/>
      </xsd:simpleType>
    </xsd:element>
    <xsd:element name="Translation_x0020_Status" ma:index="11" nillable="true" ma:displayName="Translation Status" ma:default="Not Started" ma:format="Dropdown" ma:internalName="Translation_x0020_Status">
      <xsd:simpleType>
        <xsd:restriction base="dms:Choice">
          <xsd:enumeration value="Not Started"/>
          <xsd:enumeration value="In Progress"/>
          <xsd:enumeration value="Completed"/>
          <xsd:enumeration value="Canceled"/>
          <xsd:enumeration value="Requires Updates"/>
          <xsd:enumeration value="With External Translator"/>
          <xsd:enumeration value="Proofreading"/>
          <xsd:enumeration value="25% Translated"/>
          <xsd:enumeration value="50% translated"/>
          <xsd:enumeration value="75% translated"/>
          <xsd:enumeration value="Images to be added"/>
          <xsd:enumeration value="Sent to external translator"/>
          <xsd:enumeration value="External translation completed"/>
          <xsd:enumeration value="Editing"/>
        </xsd:restriction>
      </xsd:simpleType>
    </xsd:element>
    <xsd:element name="Requestors_x0020_email" ma:index="12" ma:displayName="Requestors email" ma:list="UserInfo" ma:SharePointGroup="0" ma:internalName="Requestors_x0020_email"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Date_x0020_Uploaded" ma:index="13" nillable="true" ma:displayName="Date Uploaded" ma:default="[today]" ma:format="DateOnly" ma:internalName="Date_x0020_Uploaded">
      <xsd:simpleType>
        <xsd:restriction base="dms:DateTime"/>
      </xsd:simpleType>
    </xsd:element>
    <xsd:element name="Category" ma:index="14" nillable="true" ma:displayName="Category" ma:default="General document" ma:format="Dropdown" ma:internalName="Category">
      <xsd:simpleType>
        <xsd:restriction base="dms:Choice">
          <xsd:enumeration value="General document"/>
          <xsd:enumeration value="Letter"/>
          <xsd:enumeration value="Flyer"/>
          <xsd:enumeration value="Corporate document"/>
          <xsd:enumeration value="CPD"/>
          <xsd:enumeration value="PowerPoint"/>
          <xsd:enumeration value="CPD Document"/>
          <xsd:enumeration value="Email"/>
          <xsd:enumeration value="Web page content"/>
          <xsd:enumeration value="Confidential document"/>
        </xsd:restriction>
      </xsd:simpleType>
    </xsd:element>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Send_x0020_Completion_x0020_Email" ma:index="17" nillable="true" ma:displayName="Send Completion Email" ma:internalName="Send_x0020_Completion_x0020_Email">
      <xsd:complexType>
        <xsd:complexContent>
          <xsd:extension base="dms:URL">
            <xsd:sequence>
              <xsd:element name="Url" type="dms:ValidUrl" minOccurs="0" nillable="true"/>
              <xsd:element name="Description" type="xsd:string" nillable="true"/>
            </xsd:sequence>
          </xsd:extension>
        </xsd:complexContent>
      </xsd:complexType>
    </xsd:element>
    <xsd:element name="Cost_x0020_Centre_x0020_Code" ma:index="20" nillable="true" ma:displayName="Cost Centre Code" ma:internalName="Cost_x0020_Centre_x0020_Code">
      <xsd:simpleType>
        <xsd:restriction base="dms:Text">
          <xsd:maxLength value="255"/>
        </xsd:restriction>
      </xsd:simpleType>
    </xsd:element>
    <xsd:element name="email_x0020_new_x0020_upload" ma:index="21" nillable="true" ma:displayName="email new upload 240119" ma:internalName="email_x0020_new_x0020_upload">
      <xsd:complexType>
        <xsd:complexContent>
          <xsd:extension base="dms:URL">
            <xsd:sequence>
              <xsd:element name="Url" type="dms:ValidUrl" minOccurs="0" nillable="true"/>
              <xsd:element name="Description" type="xsd:string" nillable="true"/>
            </xsd:sequence>
          </xsd:extension>
        </xsd:complexContent>
      </xsd:complex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nslation_x0020_Status xmlns="cca7418a-a5a4-41cc-ad9f-bbf8fadcfcf8">Completed</Translation_x0020_Status>
    <Category xmlns="cca7418a-a5a4-41cc-ad9f-bbf8fadcfcf8">PowerPoint</Category>
    <email_x0020_new_x0020_upload xmlns="cca7418a-a5a4-41cc-ad9f-bbf8fadcfcf8">
      <Url xsi:nil="true"/>
      <Description xsi:nil="true"/>
    </email_x0020_new_x0020_upload>
    <Send_x0020_Completion_x0020_Email xmlns="cca7418a-a5a4-41cc-ad9f-bbf8fadcfcf8">
      <Url xsi:nil="true"/>
      <Description xsi:nil="true"/>
    </Send_x0020_Completion_x0020_Email>
    <Cost_x0020_Centre_x0020_Code xmlns="cca7418a-a5a4-41cc-ad9f-bbf8fadcfcf8" xsi:nil="true"/>
    <Description_x0020_of_x0020_Work xmlns="cca7418a-a5a4-41cc-ad9f-bbf8fadcfcf8">GCE HSCCC U5 2.5.1 Factors affecting adult behaviour - resources PPT</Description_x0020_of_x0020_Work>
    <Word_x0020_Count xmlns="cca7418a-a5a4-41cc-ad9f-bbf8fadcfcf8">5170</Word_x0020_Count>
    <Due_x0020_Date xmlns="cca7418a-a5a4-41cc-ad9f-bbf8fadcfcf8">2021-05-16T23:00:00+00:00</Due_x0020_Date>
    <Date_x0020_Uploaded xmlns="cca7418a-a5a4-41cc-ad9f-bbf8fadcfcf8">2021-05-09T23:00:00+00:00</Date_x0020_Uploaded>
    <Requestors_x0020_email xmlns="cca7418a-a5a4-41cc-ad9f-bbf8fadcfcf8">
      <UserInfo>
        <DisplayName>Wyman, Hilary</DisplayName>
        <AccountId>260</AccountId>
        <AccountType/>
      </UserInfo>
    </Requestors_x0020_email>
    <SharedWithUsers xmlns="36f98b4f-ba65-4a7d-9a34-48b23de556cb">
      <UserInfo>
        <DisplayName>Wyman, Hilary</DisplayName>
        <AccountId>260</AccountId>
        <AccountType/>
      </UserInfo>
    </SharedWithUsers>
  </documentManagement>
</p:properties>
</file>

<file path=customXml/itemProps1.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2.xml><?xml version="1.0" encoding="utf-8"?>
<ds:datastoreItem xmlns:ds="http://schemas.openxmlformats.org/officeDocument/2006/customXml" ds:itemID="{589E4D64-AA31-4414-9C6F-6D9EFD92F03A}">
  <ds:schemaRefs/>
</ds:datastoreItem>
</file>

<file path=customXml/itemProps3.xml><?xml version="1.0" encoding="utf-8"?>
<ds:datastoreItem xmlns:ds="http://schemas.openxmlformats.org/officeDocument/2006/customXml" ds:itemID="{1E0514B1-7015-47D3-8B33-208C186FC557}">
  <ds:schemaRefs>
    <ds:schemaRef ds:uri="http://schemas.microsoft.com/office/2006/documentManagement/types"/>
    <ds:schemaRef ds:uri="36f98b4f-ba65-4a7d-9a34-48b23de556cb"/>
    <ds:schemaRef ds:uri="http://schemas.microsoft.com/office/2006/metadata/properties"/>
    <ds:schemaRef ds:uri="http://purl.org/dc/elements/1.1/"/>
    <ds:schemaRef ds:uri="http://schemas.openxmlformats.org/package/2006/metadata/core-properties"/>
    <ds:schemaRef ds:uri="http://purl.org/dc/terms/"/>
    <ds:schemaRef ds:uri="http://schemas.microsoft.com/office/infopath/2007/PartnerControls"/>
    <ds:schemaRef ds:uri="cca7418a-a5a4-41cc-ad9f-bbf8fadcfcf8"/>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1936</TotalTime>
  <Words>5615</Words>
  <Application>Microsoft Office PowerPoint</Application>
  <PresentationFormat>Widescreen</PresentationFormat>
  <Paragraphs>363</Paragraphs>
  <Slides>42</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42</vt:i4>
      </vt:variant>
    </vt:vector>
  </HeadingPairs>
  <TitlesOfParts>
    <vt:vector size="52" baseType="lpstr">
      <vt:lpstr>Agency FB</vt:lpstr>
      <vt:lpstr>Arial</vt:lpstr>
      <vt:lpstr>Arial</vt:lpstr>
      <vt:lpstr>Berlin Sans FB</vt:lpstr>
      <vt:lpstr>Calibri</vt:lpstr>
      <vt:lpstr>Calibri Light</vt:lpstr>
      <vt:lpstr>Open Sans</vt:lpstr>
      <vt:lpstr>Symbol</vt:lpstr>
      <vt:lpstr>Times New Roman</vt:lpstr>
      <vt:lpstr>Custom Design</vt:lpstr>
      <vt:lpstr>TAG Iechyd a Gofal Cymdeithasol, a Gofal Plant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Mae'r broses heneiddio'n parhau:  mae maint, ac felly cryfder, y cyhyrau'n lleihau:   Mae dwysedd yr esgyrn yn gostwng ac felly bydd yr esgyrn yn mynd yn frau ac yn fwy tueddol o dorri.   Mae'r croen yn parhau i golli ei elastigedd ac mae'n teneuo; o ganlyniad, mae'r crychau'n mynd yn amlycach.  Gallent gael profiad o gyflyrau iechyd cronig, e.e. afiechyd cardiofasgwlar, osteoarthritis, anymataliaeth, dementia.  Gall unigolion fynd i symud llai a llai a daw deheurwydd yn fwy anodd hefyd.</vt:lpstr>
      <vt:lpstr>PowerPoint Presentation</vt:lpstr>
      <vt:lpstr>Gallai unigolion mewn oedolaeth ddiweddarach fwynhau treulio amser gyda'u plant a'u hwyrion.  Hwyrach fod ganddynt amser i fyfyrio ar eu bywydau ac ymfalchïo yn eu cyflawniadau.  Mae mwy o amser i'w dreulio gyda phobl eraill (llai o ymrwymiadau gwaith a theulu), ac mae modd datblygu cyfeillgarwch a pherthnasoedd agosach. Gall hyn arwain at deimladau o hapusrwydd a bodlonrwydd.   Gall marwolaethau partneriaid bywyd a ffrindiau achosi trallod a bod yn anodd ymdopi â nhw; mae teimladau o alar, gorbryder ac ansicrwydd yn gyffredin.  Gall unigolion deimlo'n unig ac yn ynysig ac mae'n bosibl y bydd yn rhaid iddynt ddibynnu ar bobl eraill am gymorth.  Gallai rhai unigolion deimlo'u bod yn colli eu hannibyniaeth wrth iddynt ddibynnu ar gymorth pobl eraill (gwrthdroi rôl).</vt:lpstr>
      <vt:lpstr>Yn aml ar ddechrau'r cam oedolaeth ddiweddarach, mae unigolion yn weithgar iawn ac mae ganddynt fywyd cymdeithasol prysur gyda theulu a ffrindiau.   Wrth i unigolion symud drwy'r cam hwn, mae cyflymder bywyd yn arafu; hwyrach y byddant yn parhau i fod yn gymdeithasol ond gallai eu math o fywyd cymdeithasol fod yn wahanol.   Ond gallai unigolion golli cysylltiad â ffrindiau wrth iddynt symud llai a/neu ddatblygu cyflyrau iechyd cronig a gorfod treulio mwy o amser yn y cartref ac yn llai abl i gymryd rhan mewn gweithgareddau.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Mae llawer o unigolion yn datblygu eu hunan-barch o gwmpas perthynas bersonol, wrth i bobl eraill ddefnyddio llwyddiant mewn gyrfa neu gyfoeth materol.  Pan fydd unigolion yn colli partner, yn ymddeol o'r gwaith, yn colli eu swydd neu eu hiechyd, gall effeithio ar eu hunan-barch a'u hunanhyder.  Gall dod i delerau â cholled fawr mewn bywyd gymryd amser a gall bod yn anodd dod i delerau â'r golled.   Yn aml, mae unigolion yn mynd yn ddideimlad neu mae ganddynt deimladau o wadu, beio'u hunain a dicter, tristwch ac iselder cyn dod i delerau â'u colled.</vt:lpstr>
      <vt:lpstr>Bydd yna newidiadau i rôl unigolyn neu'r amgylchedd sy'n gofyn i'r unigolyn ail-werthuso’i hunansyniad.   Gall addasu i gyfnod o bontio gymryd hyd at 6-12 mis, weithiau'n hwy.   Mae gan ddigwyddiadau bywyd cadarnhaol, e.e. priodas, genedigaeth plentyn neu swydd newydd, gymaint o botensial am ymyrraeth seicoleg â digwyddiadau negyddol.   Gall cyfnodau pontio feddu ar sawl canlyniad, yn dibynnu ar yr amgylchiadau.  Gall effeithiau cyfnodau o bontio lifo drosodd i feysydd eraill ym mywyd unigolyn a gallant effeithio ar aelodau'r teulu, cydweithwyr a ffrindiau</vt:lpstr>
      <vt:lpstr>PowerPoint Presentation</vt:lpstr>
      <vt:lpstr>Tristwch/iselder</vt:lpstr>
      <vt:lpstr>PowerPoint Presentation</vt:lpstr>
      <vt:lpstr>Anhwylderau genetig</vt:lpstr>
      <vt:lpstr>Anhwylderau etifeddol</vt:lpstr>
      <vt:lpstr>Anableddau dysgu</vt:lpstr>
      <vt:lpstr>Rhywedd, trawsryweddol</vt:lpstr>
      <vt:lpstr>Anableddau/afiechyd/clefyd/anaf</vt:lpstr>
      <vt:lpstr>PowerPoint Presentation</vt:lpstr>
      <vt:lpstr>Effeithiau gwydnwch</vt:lpstr>
      <vt:lpstr>Astudiaethau achos a chwestiynau arholiad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TAG Iechyd a Gofal Cymdeithasol, a Gofal Plant</dc:title>
  <dc:creator>City &amp; Guilds/WJEC</dc:creator>
  <cp:lastModifiedBy>Wyman, Hilary</cp:lastModifiedBy>
  <cp:revision>65</cp:revision>
  <dcterms:created xsi:type="dcterms:W3CDTF">2019-02-21T11:49:42Z</dcterms:created>
  <dcterms:modified xsi:type="dcterms:W3CDTF">2021-07-06T15:40:42Z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Source">
    <vt:lpwstr/>
  </property>
  <property fmtid="{D5CDD505-2E9C-101B-9397-08002B2CF9AE}" pid="3" name="AuthorIds_UIVersion_1536">
    <vt:lpwstr>260</vt:lpwstr>
  </property>
  <property fmtid="{D5CDD505-2E9C-101B-9397-08002B2CF9AE}" pid="4" name="AuthorIds_UIVersion_5120">
    <vt:lpwstr>37739</vt:lpwstr>
  </property>
  <property fmtid="{D5CDD505-2E9C-101B-9397-08002B2CF9AE}" pid="5" name="ComplianceAssetId">
    <vt:lpwstr/>
  </property>
  <property fmtid="{D5CDD505-2E9C-101B-9397-08002B2CF9AE}" pid="6" name="ContentTypeId">
    <vt:lpwstr>0x010100935C488717DDF946B2A6B7D59C42B271</vt:lpwstr>
  </property>
  <property fmtid="{D5CDD505-2E9C-101B-9397-08002B2CF9AE}" pid="7" name="DocumentType">
    <vt:lpwstr/>
  </property>
  <property fmtid="{D5CDD505-2E9C-101B-9397-08002B2CF9AE}" pid="8" name="k48d8005054a4dd09ad49b7c837f0781">
    <vt:lpwstr/>
  </property>
  <property fmtid="{D5CDD505-2E9C-101B-9397-08002B2CF9AE}" pid="9" name="Level">
    <vt:lpwstr/>
  </property>
  <property fmtid="{D5CDD505-2E9C-101B-9397-08002B2CF9AE}" pid="10" name="Order">
    <vt:r8>34900</vt:r8>
  </property>
  <property fmtid="{D5CDD505-2E9C-101B-9397-08002B2CF9AE}" pid="11" name="TemplateUrl">
    <vt:lpwstr/>
  </property>
  <property fmtid="{D5CDD505-2E9C-101B-9397-08002B2CF9AE}" pid="12" name="WJEC Audiences">
    <vt:lpwstr/>
  </property>
  <property fmtid="{D5CDD505-2E9C-101B-9397-08002B2CF9AE}" pid="13" name="WJEC Department">
    <vt:lpwstr/>
  </property>
  <property fmtid="{D5CDD505-2E9C-101B-9397-08002B2CF9AE}" pid="14" name="WJEC Exam Season">
    <vt:lpwstr/>
  </property>
  <property fmtid="{D5CDD505-2E9C-101B-9397-08002B2CF9AE}" pid="15" name="WJEC Paper Code">
    <vt:lpwstr/>
  </property>
  <property fmtid="{D5CDD505-2E9C-101B-9397-08002B2CF9AE}" pid="16" name="WJEC Subject">
    <vt:lpwstr/>
  </property>
  <property fmtid="{D5CDD505-2E9C-101B-9397-08002B2CF9AE}" pid="17" name="WJEC Subject Code">
    <vt:lpwstr/>
  </property>
  <property fmtid="{D5CDD505-2E9C-101B-9397-08002B2CF9AE}" pid="18" name="xd_ProgID">
    <vt:lpwstr/>
  </property>
  <property fmtid="{D5CDD505-2E9C-101B-9397-08002B2CF9AE}" pid="19" name="xd_Signature">
    <vt:bool>false</vt:bool>
  </property>
</Properties>
</file>