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45"/>
  </p:notesMasterIdLst>
  <p:sldIdLst>
    <p:sldId id="257" r:id="rId5"/>
    <p:sldId id="329" r:id="rId6"/>
    <p:sldId id="280" r:id="rId7"/>
    <p:sldId id="261" r:id="rId8"/>
    <p:sldId id="331" r:id="rId9"/>
    <p:sldId id="333" r:id="rId10"/>
    <p:sldId id="334" r:id="rId11"/>
    <p:sldId id="336" r:id="rId12"/>
    <p:sldId id="338" r:id="rId13"/>
    <p:sldId id="339" r:id="rId14"/>
    <p:sldId id="340" r:id="rId15"/>
    <p:sldId id="342" r:id="rId16"/>
    <p:sldId id="341" r:id="rId17"/>
    <p:sldId id="347" r:id="rId18"/>
    <p:sldId id="438" r:id="rId19"/>
    <p:sldId id="345" r:id="rId20"/>
    <p:sldId id="343" r:id="rId21"/>
    <p:sldId id="348" r:id="rId22"/>
    <p:sldId id="349" r:id="rId23"/>
    <p:sldId id="437" r:id="rId24"/>
    <p:sldId id="351" r:id="rId25"/>
    <p:sldId id="352" r:id="rId26"/>
    <p:sldId id="353" r:id="rId27"/>
    <p:sldId id="354" r:id="rId28"/>
    <p:sldId id="355" r:id="rId29"/>
    <p:sldId id="356" r:id="rId30"/>
    <p:sldId id="357" r:id="rId31"/>
    <p:sldId id="358" r:id="rId32"/>
    <p:sldId id="359" r:id="rId33"/>
    <p:sldId id="360" r:id="rId34"/>
    <p:sldId id="361" r:id="rId35"/>
    <p:sldId id="362" r:id="rId36"/>
    <p:sldId id="363" r:id="rId37"/>
    <p:sldId id="365" r:id="rId38"/>
    <p:sldId id="366" r:id="rId39"/>
    <p:sldId id="367" r:id="rId40"/>
    <p:sldId id="368" r:id="rId41"/>
    <p:sldId id="369" r:id="rId42"/>
    <p:sldId id="370" r:id="rId43"/>
    <p:sldId id="436" r:id="rId44"/>
  </p:sldIdLst>
  <p:sldSz cx="12192000" cy="6858000"/>
  <p:notesSz cx="6858000" cy="9144000"/>
  <p:custDataLst>
    <p:tags r:id="rId46"/>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hian Bosanko" initials="RB" lastIdx="0" clrIdx="0">
    <p:extLst>
      <p:ext uri="{19B8F6BF-5375-455C-9EA6-DF929625EA0E}">
        <p15:presenceInfo xmlns:p15="http://schemas.microsoft.com/office/powerpoint/2012/main" userId="6f8220781ed0817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93792" autoAdjust="0"/>
  </p:normalViewPr>
  <p:slideViewPr>
    <p:cSldViewPr snapToGrid="0" snapToObjects="1">
      <p:cViewPr varScale="1">
        <p:scale>
          <a:sx n="59" d="100"/>
          <a:sy n="59" d="100"/>
        </p:scale>
        <p:origin x="856"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50B0612D-019A-4CBA-8685-614DE67663BE}"/>
    <pc:docChg chg="modSld">
      <pc:chgData name="Wyman, Hilary" userId="f3bca22b-3a42-4d89-8a24-ce254d13f28a" providerId="ADAL" clId="{50B0612D-019A-4CBA-8685-614DE67663BE}" dt="2021-07-21T15:25:06.930" v="8" actId="20577"/>
      <pc:docMkLst>
        <pc:docMk/>
      </pc:docMkLst>
      <pc:sldChg chg="modSp mod">
        <pc:chgData name="Wyman, Hilary" userId="f3bca22b-3a42-4d89-8a24-ce254d13f28a" providerId="ADAL" clId="{50B0612D-019A-4CBA-8685-614DE67663BE}" dt="2021-07-21T15:25:06.930" v="8" actId="20577"/>
        <pc:sldMkLst>
          <pc:docMk/>
          <pc:sldMk cId="1589661922" sldId="257"/>
        </pc:sldMkLst>
        <pc:spChg chg="mod">
          <ac:chgData name="Wyman, Hilary" userId="f3bca22b-3a42-4d89-8a24-ce254d13f28a" providerId="ADAL" clId="{50B0612D-019A-4CBA-8685-614DE67663BE}" dt="2021-07-21T15:25:06.930" v="8" actId="20577"/>
          <ac:spMkLst>
            <pc:docMk/>
            <pc:sldMk cId="1589661922" sldId="257"/>
            <ac:spMk id="4" creationId="{CCEAB97B-D907-49D2-AC00-E9B97A0BDA54}"/>
          </ac:spMkLst>
        </pc:spChg>
      </pc:sldChg>
    </pc:docChg>
  </pc:docChgLst>
  <pc:docChgLst>
    <pc:chgData name="Wyman, Hilary" userId="f3bca22b-3a42-4d89-8a24-ce254d13f28a" providerId="ADAL" clId="{B7F898FD-3ABF-42C8-B6CC-FC79565CEE15}"/>
    <pc:docChg chg="undo custSel addSld delSld modSld">
      <pc:chgData name="Wyman, Hilary" userId="f3bca22b-3a42-4d89-8a24-ce254d13f28a" providerId="ADAL" clId="{B7F898FD-3ABF-42C8-B6CC-FC79565CEE15}" dt="2021-07-06T13:02:45.516" v="359" actId="2696"/>
      <pc:docMkLst>
        <pc:docMk/>
      </pc:docMkLst>
      <pc:sldChg chg="modSp mod">
        <pc:chgData name="Wyman, Hilary" userId="f3bca22b-3a42-4d89-8a24-ce254d13f28a" providerId="ADAL" clId="{B7F898FD-3ABF-42C8-B6CC-FC79565CEE15}" dt="2021-07-06T08:33:20.747" v="80" actId="1036"/>
        <pc:sldMkLst>
          <pc:docMk/>
          <pc:sldMk cId="1589661922" sldId="257"/>
        </pc:sldMkLst>
        <pc:spChg chg="mod">
          <ac:chgData name="Wyman, Hilary" userId="f3bca22b-3a42-4d89-8a24-ce254d13f28a" providerId="ADAL" clId="{B7F898FD-3ABF-42C8-B6CC-FC79565CEE15}" dt="2021-07-06T08:33:20.747" v="80" actId="1036"/>
          <ac:spMkLst>
            <pc:docMk/>
            <pc:sldMk cId="1589661922" sldId="257"/>
            <ac:spMk id="2" creationId="{64E33059-A39D-7C41-B89E-02827D908B22}"/>
          </ac:spMkLst>
        </pc:spChg>
        <pc:spChg chg="mod">
          <ac:chgData name="Wyman, Hilary" userId="f3bca22b-3a42-4d89-8a24-ce254d13f28a" providerId="ADAL" clId="{B7F898FD-3ABF-42C8-B6CC-FC79565CEE15}" dt="2021-07-06T08:33:20.747" v="80" actId="1036"/>
          <ac:spMkLst>
            <pc:docMk/>
            <pc:sldMk cId="1589661922" sldId="257"/>
            <ac:spMk id="3" creationId="{3ED5C803-5E01-E242-8FF1-96353FBD6B7F}"/>
          </ac:spMkLst>
        </pc:spChg>
        <pc:spChg chg="mod">
          <ac:chgData name="Wyman, Hilary" userId="f3bca22b-3a42-4d89-8a24-ce254d13f28a" providerId="ADAL" clId="{B7F898FD-3ABF-42C8-B6CC-FC79565CEE15}" dt="2021-07-06T08:33:20.747" v="80" actId="1036"/>
          <ac:spMkLst>
            <pc:docMk/>
            <pc:sldMk cId="1589661922" sldId="257"/>
            <ac:spMk id="4" creationId="{CCEAB97B-D907-49D2-AC00-E9B97A0BDA54}"/>
          </ac:spMkLst>
        </pc:spChg>
      </pc:sldChg>
      <pc:sldChg chg="modSp mod">
        <pc:chgData name="Wyman, Hilary" userId="f3bca22b-3a42-4d89-8a24-ce254d13f28a" providerId="ADAL" clId="{B7F898FD-3ABF-42C8-B6CC-FC79565CEE15}" dt="2021-06-24T15:44:36.258" v="21" actId="1076"/>
        <pc:sldMkLst>
          <pc:docMk/>
          <pc:sldMk cId="2730430429" sldId="334"/>
        </pc:sldMkLst>
        <pc:spChg chg="mod">
          <ac:chgData name="Wyman, Hilary" userId="f3bca22b-3a42-4d89-8a24-ce254d13f28a" providerId="ADAL" clId="{B7F898FD-3ABF-42C8-B6CC-FC79565CEE15}" dt="2021-06-24T15:44:36.258" v="21" actId="1076"/>
          <ac:spMkLst>
            <pc:docMk/>
            <pc:sldMk cId="2730430429" sldId="334"/>
            <ac:spMk id="10" creationId="{74C14B66-D269-4766-8086-1FF4F0ECA2EC}"/>
          </ac:spMkLst>
        </pc:spChg>
      </pc:sldChg>
      <pc:sldChg chg="modSp mod">
        <pc:chgData name="Wyman, Hilary" userId="f3bca22b-3a42-4d89-8a24-ce254d13f28a" providerId="ADAL" clId="{B7F898FD-3ABF-42C8-B6CC-FC79565CEE15}" dt="2021-06-24T15:45:13.507" v="26" actId="1076"/>
        <pc:sldMkLst>
          <pc:docMk/>
          <pc:sldMk cId="2802348849" sldId="336"/>
        </pc:sldMkLst>
        <pc:spChg chg="mod">
          <ac:chgData name="Wyman, Hilary" userId="f3bca22b-3a42-4d89-8a24-ce254d13f28a" providerId="ADAL" clId="{B7F898FD-3ABF-42C8-B6CC-FC79565CEE15}" dt="2021-06-24T15:45:04.027" v="25" actId="14100"/>
          <ac:spMkLst>
            <pc:docMk/>
            <pc:sldMk cId="2802348849" sldId="336"/>
            <ac:spMk id="8" creationId="{263E8BE3-D5CC-444B-BB59-028C6F401C9F}"/>
          </ac:spMkLst>
        </pc:spChg>
        <pc:spChg chg="mod">
          <ac:chgData name="Wyman, Hilary" userId="f3bca22b-3a42-4d89-8a24-ce254d13f28a" providerId="ADAL" clId="{B7F898FD-3ABF-42C8-B6CC-FC79565CEE15}" dt="2021-06-24T15:45:13.507" v="26" actId="1076"/>
          <ac:spMkLst>
            <pc:docMk/>
            <pc:sldMk cId="2802348849" sldId="336"/>
            <ac:spMk id="10" creationId="{74C14B66-D269-4766-8086-1FF4F0ECA2EC}"/>
          </ac:spMkLst>
        </pc:spChg>
        <pc:picChg chg="mod">
          <ac:chgData name="Wyman, Hilary" userId="f3bca22b-3a42-4d89-8a24-ce254d13f28a" providerId="ADAL" clId="{B7F898FD-3ABF-42C8-B6CC-FC79565CEE15}" dt="2021-06-24T15:44:59.351" v="24" actId="1076"/>
          <ac:picMkLst>
            <pc:docMk/>
            <pc:sldMk cId="2802348849" sldId="336"/>
            <ac:picMk id="6" creationId="{E5CB93B8-7888-4ECB-A1E4-EF2FB19712D0}"/>
          </ac:picMkLst>
        </pc:picChg>
      </pc:sldChg>
      <pc:sldChg chg="modSp mod">
        <pc:chgData name="Wyman, Hilary" userId="f3bca22b-3a42-4d89-8a24-ce254d13f28a" providerId="ADAL" clId="{B7F898FD-3ABF-42C8-B6CC-FC79565CEE15}" dt="2021-06-24T15:45:54.992" v="38" actId="1036"/>
        <pc:sldMkLst>
          <pc:docMk/>
          <pc:sldMk cId="736516547" sldId="338"/>
        </pc:sldMkLst>
        <pc:graphicFrameChg chg="mod modGraphic">
          <ac:chgData name="Wyman, Hilary" userId="f3bca22b-3a42-4d89-8a24-ce254d13f28a" providerId="ADAL" clId="{B7F898FD-3ABF-42C8-B6CC-FC79565CEE15}" dt="2021-06-24T15:45:54.992" v="38" actId="1036"/>
          <ac:graphicFrameMkLst>
            <pc:docMk/>
            <pc:sldMk cId="736516547" sldId="338"/>
            <ac:graphicFrameMk id="2" creationId="{D539DBD9-5257-4AA8-960E-51A72E216336}"/>
          </ac:graphicFrameMkLst>
        </pc:graphicFrameChg>
      </pc:sldChg>
      <pc:sldChg chg="modSp mod">
        <pc:chgData name="Wyman, Hilary" userId="f3bca22b-3a42-4d89-8a24-ce254d13f28a" providerId="ADAL" clId="{B7F898FD-3ABF-42C8-B6CC-FC79565CEE15}" dt="2021-07-06T08:34:03.778" v="81" actId="1035"/>
        <pc:sldMkLst>
          <pc:docMk/>
          <pc:sldMk cId="1319127456" sldId="340"/>
        </pc:sldMkLst>
        <pc:graphicFrameChg chg="mod">
          <ac:chgData name="Wyman, Hilary" userId="f3bca22b-3a42-4d89-8a24-ce254d13f28a" providerId="ADAL" clId="{B7F898FD-3ABF-42C8-B6CC-FC79565CEE15}" dt="2021-07-06T08:34:03.778" v="81" actId="1035"/>
          <ac:graphicFrameMkLst>
            <pc:docMk/>
            <pc:sldMk cId="1319127456" sldId="340"/>
            <ac:graphicFrameMk id="2" creationId="{65E48382-164E-4B68-8AA6-C6C504BF718E}"/>
          </ac:graphicFrameMkLst>
        </pc:graphicFrameChg>
      </pc:sldChg>
      <pc:sldChg chg="modSp mod">
        <pc:chgData name="Wyman, Hilary" userId="f3bca22b-3a42-4d89-8a24-ce254d13f28a" providerId="ADAL" clId="{B7F898FD-3ABF-42C8-B6CC-FC79565CEE15}" dt="2021-06-24T15:47:01.382" v="39" actId="1076"/>
        <pc:sldMkLst>
          <pc:docMk/>
          <pc:sldMk cId="1361831385" sldId="342"/>
        </pc:sldMkLst>
        <pc:graphicFrameChg chg="mod">
          <ac:chgData name="Wyman, Hilary" userId="f3bca22b-3a42-4d89-8a24-ce254d13f28a" providerId="ADAL" clId="{B7F898FD-3ABF-42C8-B6CC-FC79565CEE15}" dt="2021-06-24T15:47:01.382" v="39" actId="1076"/>
          <ac:graphicFrameMkLst>
            <pc:docMk/>
            <pc:sldMk cId="1361831385" sldId="342"/>
            <ac:graphicFrameMk id="12" creationId="{F0046051-676F-47EF-9267-9B052934C261}"/>
          </ac:graphicFrameMkLst>
        </pc:graphicFrameChg>
      </pc:sldChg>
      <pc:sldChg chg="modSp del mod">
        <pc:chgData name="Wyman, Hilary" userId="f3bca22b-3a42-4d89-8a24-ce254d13f28a" providerId="ADAL" clId="{B7F898FD-3ABF-42C8-B6CC-FC79565CEE15}" dt="2021-07-06T13:02:45.516" v="359" actId="2696"/>
        <pc:sldMkLst>
          <pc:docMk/>
          <pc:sldMk cId="360390977" sldId="344"/>
        </pc:sldMkLst>
        <pc:spChg chg="mod">
          <ac:chgData name="Wyman, Hilary" userId="f3bca22b-3a42-4d89-8a24-ce254d13f28a" providerId="ADAL" clId="{B7F898FD-3ABF-42C8-B6CC-FC79565CEE15}" dt="2021-06-24T15:53:53.146" v="44" actId="20577"/>
          <ac:spMkLst>
            <pc:docMk/>
            <pc:sldMk cId="360390977" sldId="344"/>
            <ac:spMk id="22" creationId="{D3C290D0-C144-45E7-B4EA-75FDC55632BF}"/>
          </ac:spMkLst>
        </pc:spChg>
        <pc:spChg chg="mod">
          <ac:chgData name="Wyman, Hilary" userId="f3bca22b-3a42-4d89-8a24-ce254d13f28a" providerId="ADAL" clId="{B7F898FD-3ABF-42C8-B6CC-FC79565CEE15}" dt="2021-06-24T15:53:52.021" v="43" actId="20577"/>
          <ac:spMkLst>
            <pc:docMk/>
            <pc:sldMk cId="360390977" sldId="344"/>
            <ac:spMk id="24" creationId="{E516A97B-A9A4-4157-B194-BDD732E817A6}"/>
          </ac:spMkLst>
        </pc:spChg>
        <pc:spChg chg="mod">
          <ac:chgData name="Wyman, Hilary" userId="f3bca22b-3a42-4d89-8a24-ce254d13f28a" providerId="ADAL" clId="{B7F898FD-3ABF-42C8-B6CC-FC79565CEE15}" dt="2021-06-24T15:53:51.083" v="42" actId="20577"/>
          <ac:spMkLst>
            <pc:docMk/>
            <pc:sldMk cId="360390977" sldId="344"/>
            <ac:spMk id="25" creationId="{12793384-123D-4A63-8DC0-40FEF62EFE11}"/>
          </ac:spMkLst>
        </pc:spChg>
        <pc:spChg chg="mod">
          <ac:chgData name="Wyman, Hilary" userId="f3bca22b-3a42-4d89-8a24-ce254d13f28a" providerId="ADAL" clId="{B7F898FD-3ABF-42C8-B6CC-FC79565CEE15}" dt="2021-06-24T15:53:49.349" v="41" actId="20577"/>
          <ac:spMkLst>
            <pc:docMk/>
            <pc:sldMk cId="360390977" sldId="344"/>
            <ac:spMk id="26" creationId="{BD6CCEEE-EA18-4318-9B3B-23B9BA6931AC}"/>
          </ac:spMkLst>
        </pc:spChg>
        <pc:spChg chg="mod">
          <ac:chgData name="Wyman, Hilary" userId="f3bca22b-3a42-4d89-8a24-ce254d13f28a" providerId="ADAL" clId="{B7F898FD-3ABF-42C8-B6CC-FC79565CEE15}" dt="2021-06-24T15:53:47.630" v="40" actId="20577"/>
          <ac:spMkLst>
            <pc:docMk/>
            <pc:sldMk cId="360390977" sldId="344"/>
            <ac:spMk id="27" creationId="{C8895321-102D-4C1A-91D9-EECE827AEC7F}"/>
          </ac:spMkLst>
        </pc:spChg>
      </pc:sldChg>
      <pc:sldChg chg="modSp mod">
        <pc:chgData name="Wyman, Hilary" userId="f3bca22b-3a42-4d89-8a24-ce254d13f28a" providerId="ADAL" clId="{B7F898FD-3ABF-42C8-B6CC-FC79565CEE15}" dt="2021-06-24T16:06:56.194" v="45" actId="1076"/>
        <pc:sldMkLst>
          <pc:docMk/>
          <pc:sldMk cId="2484232361" sldId="345"/>
        </pc:sldMkLst>
        <pc:graphicFrameChg chg="mod">
          <ac:chgData name="Wyman, Hilary" userId="f3bca22b-3a42-4d89-8a24-ce254d13f28a" providerId="ADAL" clId="{B7F898FD-3ABF-42C8-B6CC-FC79565CEE15}" dt="2021-06-24T16:06:56.194" v="45" actId="1076"/>
          <ac:graphicFrameMkLst>
            <pc:docMk/>
            <pc:sldMk cId="2484232361" sldId="345"/>
            <ac:graphicFrameMk id="12" creationId="{F0046051-676F-47EF-9267-9B052934C261}"/>
          </ac:graphicFrameMkLst>
        </pc:graphicFrameChg>
      </pc:sldChg>
      <pc:sldChg chg="modSp mod">
        <pc:chgData name="Wyman, Hilary" userId="f3bca22b-3a42-4d89-8a24-ce254d13f28a" providerId="ADAL" clId="{B7F898FD-3ABF-42C8-B6CC-FC79565CEE15}" dt="2021-06-24T16:07:26.224" v="46" actId="20577"/>
        <pc:sldMkLst>
          <pc:docMk/>
          <pc:sldMk cId="926955623" sldId="348"/>
        </pc:sldMkLst>
        <pc:spChg chg="mod">
          <ac:chgData name="Wyman, Hilary" userId="f3bca22b-3a42-4d89-8a24-ce254d13f28a" providerId="ADAL" clId="{B7F898FD-3ABF-42C8-B6CC-FC79565CEE15}" dt="2021-06-24T16:07:26.224" v="46" actId="20577"/>
          <ac:spMkLst>
            <pc:docMk/>
            <pc:sldMk cId="926955623" sldId="348"/>
            <ac:spMk id="5" creationId="{ECE01081-DB15-449A-8E8D-336608AF1DDE}"/>
          </ac:spMkLst>
        </pc:spChg>
      </pc:sldChg>
      <pc:sldChg chg="modSp mod">
        <pc:chgData name="Wyman, Hilary" userId="f3bca22b-3a42-4d89-8a24-ce254d13f28a" providerId="ADAL" clId="{B7F898FD-3ABF-42C8-B6CC-FC79565CEE15}" dt="2021-06-24T16:08:19.504" v="48" actId="1076"/>
        <pc:sldMkLst>
          <pc:docMk/>
          <pc:sldMk cId="1742795429" sldId="351"/>
        </pc:sldMkLst>
        <pc:spChg chg="mod">
          <ac:chgData name="Wyman, Hilary" userId="f3bca22b-3a42-4d89-8a24-ce254d13f28a" providerId="ADAL" clId="{B7F898FD-3ABF-42C8-B6CC-FC79565CEE15}" dt="2021-06-24T16:08:19.504" v="48" actId="1076"/>
          <ac:spMkLst>
            <pc:docMk/>
            <pc:sldMk cId="1742795429" sldId="351"/>
            <ac:spMk id="2" creationId="{9600A177-0C8D-4FFE-A200-6EF9748B2CE6}"/>
          </ac:spMkLst>
        </pc:spChg>
      </pc:sldChg>
      <pc:sldChg chg="modSp mod">
        <pc:chgData name="Wyman, Hilary" userId="f3bca22b-3a42-4d89-8a24-ce254d13f28a" providerId="ADAL" clId="{B7F898FD-3ABF-42C8-B6CC-FC79565CEE15}" dt="2021-06-24T16:11:07.594" v="60" actId="1076"/>
        <pc:sldMkLst>
          <pc:docMk/>
          <pc:sldMk cId="3514149843" sldId="356"/>
        </pc:sldMkLst>
        <pc:spChg chg="mod">
          <ac:chgData name="Wyman, Hilary" userId="f3bca22b-3a42-4d89-8a24-ce254d13f28a" providerId="ADAL" clId="{B7F898FD-3ABF-42C8-B6CC-FC79565CEE15}" dt="2021-06-24T16:10:26.860" v="55" actId="1076"/>
          <ac:spMkLst>
            <pc:docMk/>
            <pc:sldMk cId="3514149843" sldId="356"/>
            <ac:spMk id="11" creationId="{AC4F239C-D31C-4FC0-A4B0-FA8B3386D0E8}"/>
          </ac:spMkLst>
        </pc:spChg>
        <pc:graphicFrameChg chg="mod modGraphic">
          <ac:chgData name="Wyman, Hilary" userId="f3bca22b-3a42-4d89-8a24-ce254d13f28a" providerId="ADAL" clId="{B7F898FD-3ABF-42C8-B6CC-FC79565CEE15}" dt="2021-06-24T16:11:07.594" v="60" actId="1076"/>
          <ac:graphicFrameMkLst>
            <pc:docMk/>
            <pc:sldMk cId="3514149843" sldId="356"/>
            <ac:graphicFrameMk id="2" creationId="{5879C573-766D-4C88-A290-EAC82928A9ED}"/>
          </ac:graphicFrameMkLst>
        </pc:graphicFrameChg>
        <pc:picChg chg="mod">
          <ac:chgData name="Wyman, Hilary" userId="f3bca22b-3a42-4d89-8a24-ce254d13f28a" providerId="ADAL" clId="{B7F898FD-3ABF-42C8-B6CC-FC79565CEE15}" dt="2021-06-24T16:10:01.501" v="52" actId="1076"/>
          <ac:picMkLst>
            <pc:docMk/>
            <pc:sldMk cId="3514149843" sldId="356"/>
            <ac:picMk id="2050" creationId="{02F207B4-431E-45DA-8E24-4231DF8E7369}"/>
          </ac:picMkLst>
        </pc:picChg>
      </pc:sldChg>
      <pc:sldChg chg="modSp mod">
        <pc:chgData name="Wyman, Hilary" userId="f3bca22b-3a42-4d89-8a24-ce254d13f28a" providerId="ADAL" clId="{B7F898FD-3ABF-42C8-B6CC-FC79565CEE15}" dt="2021-06-24T16:11:31.202" v="64" actId="20577"/>
        <pc:sldMkLst>
          <pc:docMk/>
          <pc:sldMk cId="2062891457" sldId="357"/>
        </pc:sldMkLst>
        <pc:graphicFrameChg chg="modGraphic">
          <ac:chgData name="Wyman, Hilary" userId="f3bca22b-3a42-4d89-8a24-ce254d13f28a" providerId="ADAL" clId="{B7F898FD-3ABF-42C8-B6CC-FC79565CEE15}" dt="2021-06-24T16:11:31.202" v="64" actId="20577"/>
          <ac:graphicFrameMkLst>
            <pc:docMk/>
            <pc:sldMk cId="2062891457" sldId="357"/>
            <ac:graphicFrameMk id="12" creationId="{F0046051-676F-47EF-9267-9B052934C261}"/>
          </ac:graphicFrameMkLst>
        </pc:graphicFrameChg>
      </pc:sldChg>
      <pc:sldChg chg="modSp mod">
        <pc:chgData name="Wyman, Hilary" userId="f3bca22b-3a42-4d89-8a24-ce254d13f28a" providerId="ADAL" clId="{B7F898FD-3ABF-42C8-B6CC-FC79565CEE15}" dt="2021-06-24T16:12:25.545" v="65" actId="1076"/>
        <pc:sldMkLst>
          <pc:docMk/>
          <pc:sldMk cId="1646839161" sldId="362"/>
        </pc:sldMkLst>
        <pc:spChg chg="mod">
          <ac:chgData name="Wyman, Hilary" userId="f3bca22b-3a42-4d89-8a24-ce254d13f28a" providerId="ADAL" clId="{B7F898FD-3ABF-42C8-B6CC-FC79565CEE15}" dt="2021-06-24T16:12:25.545" v="65" actId="1076"/>
          <ac:spMkLst>
            <pc:docMk/>
            <pc:sldMk cId="1646839161" sldId="362"/>
            <ac:spMk id="11" creationId="{AC4F239C-D31C-4FC0-A4B0-FA8B3386D0E8}"/>
          </ac:spMkLst>
        </pc:spChg>
      </pc:sldChg>
      <pc:sldChg chg="modSp">
        <pc:chgData name="Wyman, Hilary" userId="f3bca22b-3a42-4d89-8a24-ce254d13f28a" providerId="ADAL" clId="{B7F898FD-3ABF-42C8-B6CC-FC79565CEE15}" dt="2021-06-24T16:12:53.138" v="72" actId="1035"/>
        <pc:sldMkLst>
          <pc:docMk/>
          <pc:sldMk cId="4147328251" sldId="369"/>
        </pc:sldMkLst>
        <pc:spChg chg="mod">
          <ac:chgData name="Wyman, Hilary" userId="f3bca22b-3a42-4d89-8a24-ce254d13f28a" providerId="ADAL" clId="{B7F898FD-3ABF-42C8-B6CC-FC79565CEE15}" dt="2021-06-24T16:12:53.138" v="72" actId="1035"/>
          <ac:spMkLst>
            <pc:docMk/>
            <pc:sldMk cId="4147328251" sldId="369"/>
            <ac:spMk id="7" creationId="{479C65D6-6CB5-4216-9E13-35B30DA53E28}"/>
          </ac:spMkLst>
        </pc:spChg>
        <pc:picChg chg="mod">
          <ac:chgData name="Wyman, Hilary" userId="f3bca22b-3a42-4d89-8a24-ce254d13f28a" providerId="ADAL" clId="{B7F898FD-3ABF-42C8-B6CC-FC79565CEE15}" dt="2021-06-24T16:12:53.138" v="72" actId="1035"/>
          <ac:picMkLst>
            <pc:docMk/>
            <pc:sldMk cId="4147328251" sldId="369"/>
            <ac:picMk id="1026" creationId="{AF41BD40-6AC2-413E-8EEA-D93D0617B2A1}"/>
          </ac:picMkLst>
        </pc:picChg>
      </pc:sldChg>
      <pc:sldChg chg="modSp mod">
        <pc:chgData name="Wyman, Hilary" userId="f3bca22b-3a42-4d89-8a24-ce254d13f28a" providerId="ADAL" clId="{B7F898FD-3ABF-42C8-B6CC-FC79565CEE15}" dt="2021-06-24T16:08:05.286" v="47" actId="1076"/>
        <pc:sldMkLst>
          <pc:docMk/>
          <pc:sldMk cId="1475212428" sldId="437"/>
        </pc:sldMkLst>
        <pc:spChg chg="mod">
          <ac:chgData name="Wyman, Hilary" userId="f3bca22b-3a42-4d89-8a24-ce254d13f28a" providerId="ADAL" clId="{B7F898FD-3ABF-42C8-B6CC-FC79565CEE15}" dt="2021-06-24T16:08:05.286" v="47" actId="1076"/>
          <ac:spMkLst>
            <pc:docMk/>
            <pc:sldMk cId="1475212428" sldId="437"/>
            <ac:spMk id="8" creationId="{2AA5D29C-CBE6-4F01-A905-A9CF388514A9}"/>
          </ac:spMkLst>
        </pc:spChg>
      </pc:sldChg>
      <pc:sldChg chg="addSp modSp add mod">
        <pc:chgData name="Wyman, Hilary" userId="f3bca22b-3a42-4d89-8a24-ce254d13f28a" providerId="ADAL" clId="{B7F898FD-3ABF-42C8-B6CC-FC79565CEE15}" dt="2021-07-06T13:02:30.813" v="358" actId="1037"/>
        <pc:sldMkLst>
          <pc:docMk/>
          <pc:sldMk cId="3170123901" sldId="438"/>
        </pc:sldMkLst>
        <pc:spChg chg="add mod">
          <ac:chgData name="Wyman, Hilary" userId="f3bca22b-3a42-4d89-8a24-ce254d13f28a" providerId="ADAL" clId="{B7F898FD-3ABF-42C8-B6CC-FC79565CEE15}" dt="2021-07-06T13:02:16.286" v="353" actId="164"/>
          <ac:spMkLst>
            <pc:docMk/>
            <pc:sldMk cId="3170123901" sldId="438"/>
            <ac:spMk id="2" creationId="{061C4945-B276-40B5-B9C5-C46652AA4842}"/>
          </ac:spMkLst>
        </pc:spChg>
        <pc:spChg chg="add mod ord">
          <ac:chgData name="Wyman, Hilary" userId="f3bca22b-3a42-4d89-8a24-ce254d13f28a" providerId="ADAL" clId="{B7F898FD-3ABF-42C8-B6CC-FC79565CEE15}" dt="2021-07-06T13:02:16.286" v="353" actId="164"/>
          <ac:spMkLst>
            <pc:docMk/>
            <pc:sldMk cId="3170123901" sldId="438"/>
            <ac:spMk id="3" creationId="{BC771F1D-0587-42CC-B9E9-9376C3BE7DDC}"/>
          </ac:spMkLst>
        </pc:spChg>
        <pc:spChg chg="add mod">
          <ac:chgData name="Wyman, Hilary" userId="f3bca22b-3a42-4d89-8a24-ce254d13f28a" providerId="ADAL" clId="{B7F898FD-3ABF-42C8-B6CC-FC79565CEE15}" dt="2021-07-06T13:02:16.286" v="353" actId="164"/>
          <ac:spMkLst>
            <pc:docMk/>
            <pc:sldMk cId="3170123901" sldId="438"/>
            <ac:spMk id="4" creationId="{2B4AA732-9C9C-41EB-85A7-8DAE50BF5F9A}"/>
          </ac:spMkLst>
        </pc:spChg>
        <pc:spChg chg="add mod">
          <ac:chgData name="Wyman, Hilary" userId="f3bca22b-3a42-4d89-8a24-ce254d13f28a" providerId="ADAL" clId="{B7F898FD-3ABF-42C8-B6CC-FC79565CEE15}" dt="2021-07-06T13:02:16.286" v="353" actId="164"/>
          <ac:spMkLst>
            <pc:docMk/>
            <pc:sldMk cId="3170123901" sldId="438"/>
            <ac:spMk id="6" creationId="{14915786-05E5-4DB3-BAD2-AFB85D3F8715}"/>
          </ac:spMkLst>
        </pc:spChg>
        <pc:spChg chg="add mod">
          <ac:chgData name="Wyman, Hilary" userId="f3bca22b-3a42-4d89-8a24-ce254d13f28a" providerId="ADAL" clId="{B7F898FD-3ABF-42C8-B6CC-FC79565CEE15}" dt="2021-07-06T13:02:16.286" v="353" actId="164"/>
          <ac:spMkLst>
            <pc:docMk/>
            <pc:sldMk cId="3170123901" sldId="438"/>
            <ac:spMk id="7" creationId="{3DFA427B-39F4-46BD-8278-B14262577E3E}"/>
          </ac:spMkLst>
        </pc:spChg>
        <pc:spChg chg="add mod">
          <ac:chgData name="Wyman, Hilary" userId="f3bca22b-3a42-4d89-8a24-ce254d13f28a" providerId="ADAL" clId="{B7F898FD-3ABF-42C8-B6CC-FC79565CEE15}" dt="2021-07-06T13:02:16.286" v="353" actId="164"/>
          <ac:spMkLst>
            <pc:docMk/>
            <pc:sldMk cId="3170123901" sldId="438"/>
            <ac:spMk id="8" creationId="{C41E7C2E-A1DC-49B4-A521-A72E3F32FDCD}"/>
          </ac:spMkLst>
        </pc:spChg>
        <pc:spChg chg="add mod">
          <ac:chgData name="Wyman, Hilary" userId="f3bca22b-3a42-4d89-8a24-ce254d13f28a" providerId="ADAL" clId="{B7F898FD-3ABF-42C8-B6CC-FC79565CEE15}" dt="2021-07-06T13:02:16.286" v="353" actId="164"/>
          <ac:spMkLst>
            <pc:docMk/>
            <pc:sldMk cId="3170123901" sldId="438"/>
            <ac:spMk id="9" creationId="{6E4D1C49-EEBA-4E48-B960-880395184F22}"/>
          </ac:spMkLst>
        </pc:spChg>
        <pc:spChg chg="add mod">
          <ac:chgData name="Wyman, Hilary" userId="f3bca22b-3a42-4d89-8a24-ce254d13f28a" providerId="ADAL" clId="{B7F898FD-3ABF-42C8-B6CC-FC79565CEE15}" dt="2021-07-06T13:02:16.286" v="353" actId="164"/>
          <ac:spMkLst>
            <pc:docMk/>
            <pc:sldMk cId="3170123901" sldId="438"/>
            <ac:spMk id="12" creationId="{5846CEB5-7222-4621-A85E-72BACB9561AC}"/>
          </ac:spMkLst>
        </pc:spChg>
        <pc:spChg chg="add mod">
          <ac:chgData name="Wyman, Hilary" userId="f3bca22b-3a42-4d89-8a24-ce254d13f28a" providerId="ADAL" clId="{B7F898FD-3ABF-42C8-B6CC-FC79565CEE15}" dt="2021-07-06T13:02:16.286" v="353" actId="164"/>
          <ac:spMkLst>
            <pc:docMk/>
            <pc:sldMk cId="3170123901" sldId="438"/>
            <ac:spMk id="14" creationId="{32E8C21F-5D1F-49C7-95E0-EF77AB5C9773}"/>
          </ac:spMkLst>
        </pc:spChg>
        <pc:spChg chg="add mod">
          <ac:chgData name="Wyman, Hilary" userId="f3bca22b-3a42-4d89-8a24-ce254d13f28a" providerId="ADAL" clId="{B7F898FD-3ABF-42C8-B6CC-FC79565CEE15}" dt="2021-07-06T13:02:16.286" v="353" actId="164"/>
          <ac:spMkLst>
            <pc:docMk/>
            <pc:sldMk cId="3170123901" sldId="438"/>
            <ac:spMk id="15" creationId="{E524BA64-C50E-429E-BC68-A13113A10072}"/>
          </ac:spMkLst>
        </pc:spChg>
        <pc:spChg chg="add mod">
          <ac:chgData name="Wyman, Hilary" userId="f3bca22b-3a42-4d89-8a24-ce254d13f28a" providerId="ADAL" clId="{B7F898FD-3ABF-42C8-B6CC-FC79565CEE15}" dt="2021-07-06T13:02:16.286" v="353" actId="164"/>
          <ac:spMkLst>
            <pc:docMk/>
            <pc:sldMk cId="3170123901" sldId="438"/>
            <ac:spMk id="16" creationId="{E8B3429E-9537-4A81-9191-20467EFDD71E}"/>
          </ac:spMkLst>
        </pc:spChg>
        <pc:spChg chg="add mod ord">
          <ac:chgData name="Wyman, Hilary" userId="f3bca22b-3a42-4d89-8a24-ce254d13f28a" providerId="ADAL" clId="{B7F898FD-3ABF-42C8-B6CC-FC79565CEE15}" dt="2021-07-06T13:02:16.286" v="353" actId="164"/>
          <ac:spMkLst>
            <pc:docMk/>
            <pc:sldMk cId="3170123901" sldId="438"/>
            <ac:spMk id="18" creationId="{E606E6E3-40D8-4E87-909A-D9DB7825CAC0}"/>
          </ac:spMkLst>
        </pc:spChg>
        <pc:spChg chg="add mod ord">
          <ac:chgData name="Wyman, Hilary" userId="f3bca22b-3a42-4d89-8a24-ce254d13f28a" providerId="ADAL" clId="{B7F898FD-3ABF-42C8-B6CC-FC79565CEE15}" dt="2021-07-06T13:02:16.286" v="353" actId="164"/>
          <ac:spMkLst>
            <pc:docMk/>
            <pc:sldMk cId="3170123901" sldId="438"/>
            <ac:spMk id="20" creationId="{FDAEC832-F0E6-446F-83EE-C7B9D2BF3EDC}"/>
          </ac:spMkLst>
        </pc:spChg>
        <pc:spChg chg="add mod">
          <ac:chgData name="Wyman, Hilary" userId="f3bca22b-3a42-4d89-8a24-ce254d13f28a" providerId="ADAL" clId="{B7F898FD-3ABF-42C8-B6CC-FC79565CEE15}" dt="2021-07-06T13:02:16.286" v="353" actId="164"/>
          <ac:spMkLst>
            <pc:docMk/>
            <pc:sldMk cId="3170123901" sldId="438"/>
            <ac:spMk id="23" creationId="{9EAA5283-D088-40A9-841F-2ED8144E59A3}"/>
          </ac:spMkLst>
        </pc:spChg>
        <pc:spChg chg="mod">
          <ac:chgData name="Wyman, Hilary" userId="f3bca22b-3a42-4d89-8a24-ce254d13f28a" providerId="ADAL" clId="{B7F898FD-3ABF-42C8-B6CC-FC79565CEE15}" dt="2021-07-06T13:02:16.286" v="353" actId="164"/>
          <ac:spMkLst>
            <pc:docMk/>
            <pc:sldMk cId="3170123901" sldId="438"/>
            <ac:spMk id="28" creationId="{BB30B5E4-233C-4E96-96A9-86ECB18B1066}"/>
          </ac:spMkLst>
        </pc:spChg>
        <pc:spChg chg="add mod ord">
          <ac:chgData name="Wyman, Hilary" userId="f3bca22b-3a42-4d89-8a24-ce254d13f28a" providerId="ADAL" clId="{B7F898FD-3ABF-42C8-B6CC-FC79565CEE15}" dt="2021-07-06T13:02:30.813" v="358" actId="1037"/>
          <ac:spMkLst>
            <pc:docMk/>
            <pc:sldMk cId="3170123901" sldId="438"/>
            <ac:spMk id="29" creationId="{6E49F8A7-CD71-424B-B6D5-0D14DD9EFF9D}"/>
          </ac:spMkLst>
        </pc:spChg>
        <pc:grpChg chg="add mod">
          <ac:chgData name="Wyman, Hilary" userId="f3bca22b-3a42-4d89-8a24-ce254d13f28a" providerId="ADAL" clId="{B7F898FD-3ABF-42C8-B6CC-FC79565CEE15}" dt="2021-07-06T13:01:28.313" v="350" actId="164"/>
          <ac:grpSpMkLst>
            <pc:docMk/>
            <pc:sldMk cId="3170123901" sldId="438"/>
            <ac:grpSpMk id="10" creationId="{F1C3A0E7-DD89-4C71-AC5D-7DDC7AFF62B6}"/>
          </ac:grpSpMkLst>
        </pc:grpChg>
        <pc:grpChg chg="add mod">
          <ac:chgData name="Wyman, Hilary" userId="f3bca22b-3a42-4d89-8a24-ce254d13f28a" providerId="ADAL" clId="{B7F898FD-3ABF-42C8-B6CC-FC79565CEE15}" dt="2021-07-06T13:02:16.286" v="353" actId="164"/>
          <ac:grpSpMkLst>
            <pc:docMk/>
            <pc:sldMk cId="3170123901" sldId="438"/>
            <ac:grpSpMk id="11" creationId="{BD969492-3111-4AB1-B9E9-B56912D68614}"/>
          </ac:grpSpMkLst>
        </pc:grpChg>
        <pc:picChg chg="mod">
          <ac:chgData name="Wyman, Hilary" userId="f3bca22b-3a42-4d89-8a24-ce254d13f28a" providerId="ADAL" clId="{B7F898FD-3ABF-42C8-B6CC-FC79565CEE15}" dt="2021-07-06T13:02:00.391" v="352" actId="1076"/>
          <ac:picMkLst>
            <pc:docMk/>
            <pc:sldMk cId="3170123901" sldId="438"/>
            <ac:picMk id="2054" creationId="{B2490D01-9277-436F-8172-7237CD97145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10</a:t>
            </a:fld>
            <a:endParaRPr lang="en-US"/>
          </a:p>
        </p:txBody>
      </p:sp>
    </p:spTree>
    <p:extLst>
      <p:ext uri="{BB962C8B-B14F-4D97-AF65-F5344CB8AC3E}">
        <p14:creationId xmlns:p14="http://schemas.microsoft.com/office/powerpoint/2010/main" val="257488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4078633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12</a:t>
            </a:fld>
            <a:endParaRPr lang="en-US"/>
          </a:p>
        </p:txBody>
      </p:sp>
    </p:spTree>
    <p:extLst>
      <p:ext uri="{BB962C8B-B14F-4D97-AF65-F5344CB8AC3E}">
        <p14:creationId xmlns:p14="http://schemas.microsoft.com/office/powerpoint/2010/main" val="380342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13</a:t>
            </a:fld>
            <a:endParaRPr lang="en-US"/>
          </a:p>
        </p:txBody>
      </p:sp>
    </p:spTree>
    <p:extLst>
      <p:ext uri="{BB962C8B-B14F-4D97-AF65-F5344CB8AC3E}">
        <p14:creationId xmlns:p14="http://schemas.microsoft.com/office/powerpoint/2010/main" val="1796489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14</a:t>
            </a:fld>
            <a:endParaRPr lang="en-US"/>
          </a:p>
        </p:txBody>
      </p:sp>
    </p:spTree>
    <p:extLst>
      <p:ext uri="{BB962C8B-B14F-4D97-AF65-F5344CB8AC3E}">
        <p14:creationId xmlns:p14="http://schemas.microsoft.com/office/powerpoint/2010/main" val="2376818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15</a:t>
            </a:fld>
            <a:endParaRPr lang="en-US"/>
          </a:p>
        </p:txBody>
      </p:sp>
    </p:spTree>
    <p:extLst>
      <p:ext uri="{BB962C8B-B14F-4D97-AF65-F5344CB8AC3E}">
        <p14:creationId xmlns:p14="http://schemas.microsoft.com/office/powerpoint/2010/main" val="1278527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2834542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17</a:t>
            </a:fld>
            <a:endParaRPr lang="en-US"/>
          </a:p>
        </p:txBody>
      </p:sp>
    </p:spTree>
    <p:extLst>
      <p:ext uri="{BB962C8B-B14F-4D97-AF65-F5344CB8AC3E}">
        <p14:creationId xmlns:p14="http://schemas.microsoft.com/office/powerpoint/2010/main" val="12024235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18</a:t>
            </a:fld>
            <a:endParaRPr lang="en-US"/>
          </a:p>
        </p:txBody>
      </p:sp>
    </p:spTree>
    <p:extLst>
      <p:ext uri="{BB962C8B-B14F-4D97-AF65-F5344CB8AC3E}">
        <p14:creationId xmlns:p14="http://schemas.microsoft.com/office/powerpoint/2010/main" val="12042072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3073418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20</a:t>
            </a:fld>
            <a:endParaRPr lang="en-US"/>
          </a:p>
        </p:txBody>
      </p:sp>
    </p:spTree>
    <p:extLst>
      <p:ext uri="{BB962C8B-B14F-4D97-AF65-F5344CB8AC3E}">
        <p14:creationId xmlns:p14="http://schemas.microsoft.com/office/powerpoint/2010/main" val="4110215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21</a:t>
            </a:fld>
            <a:endParaRPr lang="en-US"/>
          </a:p>
        </p:txBody>
      </p:sp>
    </p:spTree>
    <p:extLst>
      <p:ext uri="{BB962C8B-B14F-4D97-AF65-F5344CB8AC3E}">
        <p14:creationId xmlns:p14="http://schemas.microsoft.com/office/powerpoint/2010/main" val="842431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22</a:t>
            </a:fld>
            <a:endParaRPr lang="en-US"/>
          </a:p>
        </p:txBody>
      </p:sp>
    </p:spTree>
    <p:extLst>
      <p:ext uri="{BB962C8B-B14F-4D97-AF65-F5344CB8AC3E}">
        <p14:creationId xmlns:p14="http://schemas.microsoft.com/office/powerpoint/2010/main" val="1425012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23</a:t>
            </a:fld>
            <a:endParaRPr lang="en-US"/>
          </a:p>
        </p:txBody>
      </p:sp>
    </p:spTree>
    <p:extLst>
      <p:ext uri="{BB962C8B-B14F-4D97-AF65-F5344CB8AC3E}">
        <p14:creationId xmlns:p14="http://schemas.microsoft.com/office/powerpoint/2010/main" val="11607230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24</a:t>
            </a:fld>
            <a:endParaRPr lang="en-US"/>
          </a:p>
        </p:txBody>
      </p:sp>
    </p:spTree>
    <p:extLst>
      <p:ext uri="{BB962C8B-B14F-4D97-AF65-F5344CB8AC3E}">
        <p14:creationId xmlns:p14="http://schemas.microsoft.com/office/powerpoint/2010/main" val="3527414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25</a:t>
            </a:fld>
            <a:endParaRPr lang="en-US"/>
          </a:p>
        </p:txBody>
      </p:sp>
    </p:spTree>
    <p:extLst>
      <p:ext uri="{BB962C8B-B14F-4D97-AF65-F5344CB8AC3E}">
        <p14:creationId xmlns:p14="http://schemas.microsoft.com/office/powerpoint/2010/main" val="22490714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26</a:t>
            </a:fld>
            <a:endParaRPr lang="en-US"/>
          </a:p>
        </p:txBody>
      </p:sp>
    </p:spTree>
    <p:extLst>
      <p:ext uri="{BB962C8B-B14F-4D97-AF65-F5344CB8AC3E}">
        <p14:creationId xmlns:p14="http://schemas.microsoft.com/office/powerpoint/2010/main" val="1732689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27</a:t>
            </a:fld>
            <a:endParaRPr lang="en-US"/>
          </a:p>
        </p:txBody>
      </p:sp>
    </p:spTree>
    <p:extLst>
      <p:ext uri="{BB962C8B-B14F-4D97-AF65-F5344CB8AC3E}">
        <p14:creationId xmlns:p14="http://schemas.microsoft.com/office/powerpoint/2010/main" val="3466127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28</a:t>
            </a:fld>
            <a:endParaRPr lang="en-US"/>
          </a:p>
        </p:txBody>
      </p:sp>
    </p:spTree>
    <p:extLst>
      <p:ext uri="{BB962C8B-B14F-4D97-AF65-F5344CB8AC3E}">
        <p14:creationId xmlns:p14="http://schemas.microsoft.com/office/powerpoint/2010/main" val="603250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29</a:t>
            </a:fld>
            <a:endParaRPr lang="en-US"/>
          </a:p>
        </p:txBody>
      </p:sp>
    </p:spTree>
    <p:extLst>
      <p:ext uri="{BB962C8B-B14F-4D97-AF65-F5344CB8AC3E}">
        <p14:creationId xmlns:p14="http://schemas.microsoft.com/office/powerpoint/2010/main" val="2910864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1456740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30</a:t>
            </a:fld>
            <a:endParaRPr lang="en-US"/>
          </a:p>
        </p:txBody>
      </p:sp>
    </p:spTree>
    <p:extLst>
      <p:ext uri="{BB962C8B-B14F-4D97-AF65-F5344CB8AC3E}">
        <p14:creationId xmlns:p14="http://schemas.microsoft.com/office/powerpoint/2010/main" val="38763029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31</a:t>
            </a:fld>
            <a:endParaRPr lang="en-US"/>
          </a:p>
        </p:txBody>
      </p:sp>
    </p:spTree>
    <p:extLst>
      <p:ext uri="{BB962C8B-B14F-4D97-AF65-F5344CB8AC3E}">
        <p14:creationId xmlns:p14="http://schemas.microsoft.com/office/powerpoint/2010/main" val="3454171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32</a:t>
            </a:fld>
            <a:endParaRPr lang="en-US"/>
          </a:p>
        </p:txBody>
      </p:sp>
    </p:spTree>
    <p:extLst>
      <p:ext uri="{BB962C8B-B14F-4D97-AF65-F5344CB8AC3E}">
        <p14:creationId xmlns:p14="http://schemas.microsoft.com/office/powerpoint/2010/main" val="3881745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33</a:t>
            </a:fld>
            <a:endParaRPr lang="en-US"/>
          </a:p>
        </p:txBody>
      </p:sp>
    </p:spTree>
    <p:extLst>
      <p:ext uri="{BB962C8B-B14F-4D97-AF65-F5344CB8AC3E}">
        <p14:creationId xmlns:p14="http://schemas.microsoft.com/office/powerpoint/2010/main" val="13474231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34</a:t>
            </a:fld>
            <a:endParaRPr lang="en-US"/>
          </a:p>
        </p:txBody>
      </p:sp>
    </p:spTree>
    <p:extLst>
      <p:ext uri="{BB962C8B-B14F-4D97-AF65-F5344CB8AC3E}">
        <p14:creationId xmlns:p14="http://schemas.microsoft.com/office/powerpoint/2010/main" val="297467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35</a:t>
            </a:fld>
            <a:endParaRPr lang="en-US"/>
          </a:p>
        </p:txBody>
      </p:sp>
    </p:spTree>
    <p:extLst>
      <p:ext uri="{BB962C8B-B14F-4D97-AF65-F5344CB8AC3E}">
        <p14:creationId xmlns:p14="http://schemas.microsoft.com/office/powerpoint/2010/main" val="2075434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a:p>
        </p:txBody>
      </p:sp>
    </p:spTree>
    <p:extLst>
      <p:ext uri="{BB962C8B-B14F-4D97-AF65-F5344CB8AC3E}">
        <p14:creationId xmlns:p14="http://schemas.microsoft.com/office/powerpoint/2010/main" val="38498077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37</a:t>
            </a:fld>
            <a:endParaRPr lang="en-US"/>
          </a:p>
        </p:txBody>
      </p:sp>
    </p:spTree>
    <p:extLst>
      <p:ext uri="{BB962C8B-B14F-4D97-AF65-F5344CB8AC3E}">
        <p14:creationId xmlns:p14="http://schemas.microsoft.com/office/powerpoint/2010/main" val="32762647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38</a:t>
            </a:fld>
            <a:endParaRPr lang="en-US"/>
          </a:p>
        </p:txBody>
      </p:sp>
    </p:spTree>
    <p:extLst>
      <p:ext uri="{BB962C8B-B14F-4D97-AF65-F5344CB8AC3E}">
        <p14:creationId xmlns:p14="http://schemas.microsoft.com/office/powerpoint/2010/main" val="20362838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39</a:t>
            </a:fld>
            <a:endParaRPr lang="en-US"/>
          </a:p>
        </p:txBody>
      </p:sp>
    </p:spTree>
    <p:extLst>
      <p:ext uri="{BB962C8B-B14F-4D97-AF65-F5344CB8AC3E}">
        <p14:creationId xmlns:p14="http://schemas.microsoft.com/office/powerpoint/2010/main" val="751304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3128155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1859517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2301163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2433429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600979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9</a:t>
            </a:fld>
            <a:endParaRPr lang="en-US"/>
          </a:p>
        </p:txBody>
      </p:sp>
    </p:spTree>
    <p:extLst>
      <p:ext uri="{BB962C8B-B14F-4D97-AF65-F5344CB8AC3E}">
        <p14:creationId xmlns:p14="http://schemas.microsoft.com/office/powerpoint/2010/main" val="14143838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7/21/2021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4">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hyperlink" Target="https://www.simplypsychology.org/introvert-extrovert.htm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3144" y="780306"/>
            <a:ext cx="6264385" cy="1287224"/>
          </a:xfrm>
        </p:spPr>
        <p:txBody>
          <a:bodyPr>
            <a:normAutofit fontScale="90000"/>
          </a:bodyPr>
          <a:lstStyle/>
          <a:p>
            <a:pPr>
              <a:defRPr b="0" i="0"/>
            </a:pPr>
            <a:r>
              <a:rPr lang="1106" dirty="0"/>
              <a:t>TAG Iechyd a Gofal Cymdeithasol, a Gofal Plant</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3144" y="2428161"/>
            <a:ext cx="6264385" cy="1491809"/>
          </a:xfrm>
        </p:spPr>
        <p:txBody>
          <a:bodyPr>
            <a:noAutofit/>
          </a:bodyPr>
          <a:lstStyle/>
          <a:p>
            <a:pPr>
              <a:defRPr b="0" i="0"/>
            </a:pPr>
            <a:r>
              <a:rPr lang="1106" sz="2800" dirty="0">
                <a:latin typeface="+mj-lt"/>
                <a:cs typeface="Calibri"/>
              </a:rPr>
              <a:t>Uned 5:</a:t>
            </a:r>
          </a:p>
          <a:p>
            <a:pPr>
              <a:defRPr b="0" i="0"/>
            </a:pPr>
            <a:r>
              <a:rPr lang="1106" sz="2800" dirty="0">
                <a:latin typeface="+mj-lt"/>
                <a:cs typeface="Calibri"/>
              </a:rPr>
              <a:t>Safbwyntiau damcaniaethol ar ymddygiad oedolion</a:t>
            </a:r>
            <a:endParaRPr lang="en-GB" sz="2800" dirty="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3144" y="4432536"/>
            <a:ext cx="6135202" cy="1015663"/>
          </a:xfrm>
          <a:prstGeom prst="rect">
            <a:avLst/>
          </a:prstGeom>
          <a:noFill/>
        </p:spPr>
        <p:txBody>
          <a:bodyPr wrap="square" rtlCol="0">
            <a:spAutoFit/>
          </a:bodyPr>
          <a:lstStyle/>
          <a:p>
            <a:pPr marL="1165225" indent="-1165225">
              <a:defRPr b="0" i="0"/>
            </a:pPr>
            <a:r>
              <a:rPr lang="1106" sz="2000" dirty="0">
                <a:solidFill>
                  <a:schemeClr val="bg1"/>
                </a:solidFill>
              </a:rPr>
              <a:t>2.5.2 </a:t>
            </a:r>
            <a:r>
              <a:rPr lang="en-GB" sz="2000" dirty="0">
                <a:solidFill>
                  <a:schemeClr val="bg1"/>
                </a:solidFill>
              </a:rPr>
              <a:t> (a)	</a:t>
            </a:r>
            <a:r>
              <a:rPr lang="1106" sz="2000" dirty="0">
                <a:solidFill>
                  <a:schemeClr val="bg1"/>
                </a:solidFill>
              </a:rPr>
              <a:t>Deall safbwyntiau sy'n effeithio ar ymddygiad oedolion – damcaniaethau allweddol</a:t>
            </a:r>
          </a:p>
        </p:txBody>
      </p:sp>
      <p:pic>
        <p:nvPicPr>
          <p:cNvPr id="6" name="Picture 5" descr="Logo, company name&#10;&#10;Description automatically generated">
            <a:extLst>
              <a:ext uri="{FF2B5EF4-FFF2-40B4-BE49-F238E27FC236}">
                <a16:creationId xmlns:a16="http://schemas.microsoft.com/office/drawing/2014/main" id="{41387BD8-6683-4812-9699-0B61EA4A84FA}"/>
              </a:ext>
            </a:extLst>
          </p:cNvPr>
          <p:cNvPicPr>
            <a:picLocks noChangeAspect="1"/>
          </p:cNvPicPr>
          <p:nvPr/>
        </p:nvPicPr>
        <p:blipFill>
          <a:blip r:embed="rId3"/>
          <a:stretch>
            <a:fillRect/>
          </a:stretch>
        </p:blipFill>
        <p:spPr>
          <a:xfrm>
            <a:off x="10760289" y="5677092"/>
            <a:ext cx="904489" cy="904489"/>
          </a:xfrm>
          <a:prstGeom prst="rect">
            <a:avLst/>
          </a:prstGeom>
        </p:spPr>
      </p:pic>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seicogymdeithasol</a:t>
            </a:r>
            <a:endParaRPr lang="en-US" sz="2800">
              <a:ln w="0"/>
              <a:solidFill>
                <a:schemeClr val="bg2"/>
              </a:solidFill>
            </a:endParaRPr>
          </a:p>
        </p:txBody>
      </p:sp>
      <p:sp>
        <p:nvSpPr>
          <p:cNvPr id="10" name="TextBox 9">
            <a:extLst>
              <a:ext uri="{FF2B5EF4-FFF2-40B4-BE49-F238E27FC236}">
                <a16:creationId xmlns:a16="http://schemas.microsoft.com/office/drawing/2014/main" id="{EBB534C7-46AD-4361-A095-063510651F22}"/>
              </a:ext>
            </a:extLst>
          </p:cNvPr>
          <p:cNvSpPr txBox="1"/>
          <p:nvPr/>
        </p:nvSpPr>
        <p:spPr>
          <a:xfrm>
            <a:off x="522026" y="4289575"/>
            <a:ext cx="5261468" cy="2288286"/>
          </a:xfrm>
          <a:prstGeom prst="rect">
            <a:avLst/>
          </a:prstGeom>
          <a:noFill/>
        </p:spPr>
        <p:txBody>
          <a:bodyPr wrap="square">
            <a:spAutoFit/>
          </a:bodyPr>
          <a:lstStyle/>
          <a:p>
            <a:pPr>
              <a:defRPr b="0" i="0"/>
            </a:pPr>
            <a:r>
              <a:rPr lang="1106" b="0" i="0">
                <a:solidFill>
                  <a:schemeClr val="accent1">
                    <a:lumMod val="75000"/>
                  </a:schemeClr>
                </a:solidFill>
                <a:effectLst/>
              </a:rPr>
              <a:t>Mae damcaniaeth seicogymdeithasol yn esbonio newidiadau mewn hunanddealltwriaeth, perthnasoedd cymdeithasol, a pherthynas unigolyn â chymdeithas o gyfnod babandod hyd at fywyd diweddarach. </a:t>
            </a:r>
          </a:p>
          <a:p>
            <a:pPr marL="285750" indent="-285750">
              <a:buFont typeface="Arial" panose="020B0604020202020204" pitchFamily="34" charset="0"/>
              <a:buChar char="•"/>
            </a:pPr>
            <a:endParaRPr lang="en-GB">
              <a:solidFill>
                <a:srgbClr val="2E2E2E"/>
              </a:solidFill>
            </a:endParaRPr>
          </a:p>
          <a:p>
            <a:pPr>
              <a:defRPr b="0" i="0"/>
            </a:pPr>
            <a:r>
              <a:rPr lang="1106" b="0" i="0">
                <a:solidFill>
                  <a:schemeClr val="accent1">
                    <a:lumMod val="75000"/>
                  </a:schemeClr>
                </a:solidFill>
                <a:effectLst/>
              </a:rPr>
              <a:t>Erik Erikson yw'r prif ddamcaniaethwr a enwir o ran datblygu damcaniaeth seicogymdeithasol. </a:t>
            </a:r>
          </a:p>
        </p:txBody>
      </p:sp>
      <p:sp>
        <p:nvSpPr>
          <p:cNvPr id="24" name="TextBox 23">
            <a:extLst>
              <a:ext uri="{FF2B5EF4-FFF2-40B4-BE49-F238E27FC236}">
                <a16:creationId xmlns:a16="http://schemas.microsoft.com/office/drawing/2014/main" id="{1C056258-45B7-4E9C-A8BB-14A97F5E7D0D}"/>
              </a:ext>
            </a:extLst>
          </p:cNvPr>
          <p:cNvSpPr txBox="1"/>
          <p:nvPr/>
        </p:nvSpPr>
        <p:spPr>
          <a:xfrm>
            <a:off x="6095999" y="2535828"/>
            <a:ext cx="5647162" cy="2944261"/>
          </a:xfrm>
          <a:prstGeom prst="rect">
            <a:avLst/>
          </a:prstGeom>
          <a:noFill/>
        </p:spPr>
        <p:txBody>
          <a:bodyPr wrap="square">
            <a:spAutoFit/>
          </a:bodyPr>
          <a:lstStyle/>
          <a:p>
            <a:pPr marL="0" indent="0">
              <a:lnSpc>
                <a:spcPct val="100000"/>
              </a:lnSpc>
              <a:spcAft>
                <a:spcPts val="1000"/>
              </a:spcAft>
              <a:buNone/>
              <a:defRPr b="0" i="0"/>
            </a:pPr>
            <a:r>
              <a:rPr lang="1106" sz="1800" b="0" i="0">
                <a:solidFill>
                  <a:schemeClr val="accent1">
                    <a:lumMod val="75000"/>
                  </a:schemeClr>
                </a:solidFill>
                <a:effectLst/>
              </a:rPr>
              <a:t>Cynigiodd Erikson fod: </a:t>
            </a:r>
          </a:p>
          <a:p>
            <a:pPr marL="285750" indent="-285750">
              <a:lnSpc>
                <a:spcPct val="100000"/>
              </a:lnSpc>
              <a:spcAft>
                <a:spcPts val="1000"/>
              </a:spcAft>
              <a:buFont typeface="Arial" panose="020B0604020202020204" pitchFamily="34" charset="0"/>
              <a:buChar char="•"/>
              <a:defRPr b="0" i="0"/>
            </a:pPr>
            <a:r>
              <a:rPr lang="1106" sz="1800" b="0" i="0">
                <a:solidFill>
                  <a:schemeClr val="accent1">
                    <a:lumMod val="75000"/>
                  </a:schemeClr>
                </a:solidFill>
                <a:effectLst/>
              </a:rPr>
              <a:t>personoliaeth yn datblygu mewn wyth </a:t>
            </a:r>
            <a:r>
              <a:rPr lang="1106" sz="1800" b="1" i="0">
                <a:solidFill>
                  <a:schemeClr val="accent1">
                    <a:lumMod val="75000"/>
                  </a:schemeClr>
                </a:solidFill>
                <a:effectLst/>
              </a:rPr>
              <a:t>cam datblygu seicogymdeithasol</a:t>
            </a:r>
            <a:r>
              <a:rPr lang="1106" sz="1800" b="0" i="0">
                <a:solidFill>
                  <a:schemeClr val="accent1">
                    <a:lumMod val="75000"/>
                  </a:schemeClr>
                </a:solidFill>
                <a:effectLst/>
              </a:rPr>
              <a:t>, o gyfnod babandod i oedolaeth</a:t>
            </a:r>
          </a:p>
          <a:p>
            <a:pPr marL="285750" indent="-285750">
              <a:lnSpc>
                <a:spcPct val="100000"/>
              </a:lnSpc>
              <a:spcAft>
                <a:spcPts val="1000"/>
              </a:spcAft>
              <a:buFont typeface="Arial" panose="020B0604020202020204" pitchFamily="34" charset="0"/>
              <a:buChar char="•"/>
              <a:defRPr b="0" i="0"/>
            </a:pPr>
            <a:r>
              <a:rPr lang="1106" sz="1800" b="0" i="0">
                <a:solidFill>
                  <a:schemeClr val="accent1">
                    <a:lumMod val="75000"/>
                  </a:schemeClr>
                </a:solidFill>
                <a:effectLst/>
              </a:rPr>
              <a:t>mae'r </a:t>
            </a:r>
            <a:r>
              <a:rPr lang="1106" sz="1800" b="1" i="0">
                <a:solidFill>
                  <a:schemeClr val="accent1">
                    <a:lumMod val="75000"/>
                  </a:schemeClr>
                </a:solidFill>
                <a:effectLst/>
              </a:rPr>
              <a:t>unigolyn</a:t>
            </a:r>
            <a:r>
              <a:rPr lang="1106" sz="1800" b="0" i="0">
                <a:solidFill>
                  <a:schemeClr val="accent1">
                    <a:lumMod val="75000"/>
                  </a:schemeClr>
                </a:solidFill>
                <a:effectLst/>
              </a:rPr>
              <a:t> yn wynebu gwrthdaro ym mhob cam, y gellir ei ddatrys neu na ellir ei ddatrys yn llwyddiannus o fewn y cam hwnnw</a:t>
            </a:r>
          </a:p>
          <a:p>
            <a:pPr marL="285750" indent="-285750">
              <a:lnSpc>
                <a:spcPct val="100000"/>
              </a:lnSpc>
              <a:spcAft>
                <a:spcPts val="1000"/>
              </a:spcAft>
              <a:buFont typeface="Arial" panose="020B0604020202020204" pitchFamily="34" charset="0"/>
              <a:buChar char="•"/>
              <a:defRPr b="0" i="0"/>
            </a:pPr>
            <a:r>
              <a:rPr lang="1106" sz="1800">
                <a:solidFill>
                  <a:schemeClr val="accent1">
                    <a:lumMod val="75000"/>
                  </a:schemeClr>
                </a:solidFill>
              </a:rPr>
              <a:t>mae angen datrys y gwrthdaro fel bod yr unigolyn yn gallu symud ymlaen i'r cam nesaf</a:t>
            </a:r>
            <a:endParaRPr lang="en-GB" sz="1800">
              <a:solidFill>
                <a:schemeClr val="accent1">
                  <a:lumMod val="75000"/>
                </a:schemeClr>
              </a:solidFill>
              <a:effectLst/>
              <a:ea typeface="Times New Roman" panose="02020603050405020304" pitchFamily="18" charset="0"/>
              <a:cs typeface="Times New Roman" panose="02020603050405020304" pitchFamily="18" charset="0"/>
            </a:endParaRPr>
          </a:p>
        </p:txBody>
      </p:sp>
      <p:pic>
        <p:nvPicPr>
          <p:cNvPr id="1031" name="Picture 7" descr="807,578 Aging Process Stock Photos, Pictures &amp; Royalty-Free Images - iStock">
            <a:extLst>
              <a:ext uri="{FF2B5EF4-FFF2-40B4-BE49-F238E27FC236}">
                <a16:creationId xmlns:a16="http://schemas.microsoft.com/office/drawing/2014/main" id="{00E66393-B2EC-488E-BE36-08153A0AD2E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3034" y="1600379"/>
            <a:ext cx="4266267" cy="2420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164685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seicogymdeithasol Erikson</a:t>
            </a:r>
          </a:p>
        </p:txBody>
      </p:sp>
      <p:sp>
        <p:nvSpPr>
          <p:cNvPr id="10" name="TextBox 9">
            <a:extLst>
              <a:ext uri="{FF2B5EF4-FFF2-40B4-BE49-F238E27FC236}">
                <a16:creationId xmlns:a16="http://schemas.microsoft.com/office/drawing/2014/main" id="{EBB534C7-46AD-4361-A095-063510651F22}"/>
              </a:ext>
            </a:extLst>
          </p:cNvPr>
          <p:cNvSpPr txBox="1"/>
          <p:nvPr/>
        </p:nvSpPr>
        <p:spPr>
          <a:xfrm>
            <a:off x="522026" y="4020850"/>
            <a:ext cx="5256212" cy="615553"/>
          </a:xfrm>
          <a:prstGeom prst="rect">
            <a:avLst/>
          </a:prstGeom>
          <a:noFill/>
        </p:spPr>
        <p:txBody>
          <a:bodyPr wrap="square">
            <a:spAutoFit/>
          </a:bodyPr>
          <a:lstStyle/>
          <a:p>
            <a:endParaRPr lang="en-GB">
              <a:solidFill>
                <a:schemeClr val="accent1">
                  <a:lumMod val="75000"/>
                </a:schemeClr>
              </a:solidFill>
              <a:latin typeface="+mj-lt"/>
              <a:ea typeface="Times New Roman" panose="02020603050405020304" pitchFamily="18" charset="0"/>
              <a:cs typeface="Times New Roman" panose="02020603050405020304" pitchFamily="18" charset="0"/>
            </a:endParaRPr>
          </a:p>
          <a:p>
            <a:endParaRPr lang="en-GB" sz="1600">
              <a:solidFill>
                <a:schemeClr val="accent1">
                  <a:lumMod val="75000"/>
                </a:schemeClr>
              </a:solidFill>
              <a:effectLst/>
              <a:latin typeface="+mj-lt"/>
              <a:ea typeface="Times New Roman" panose="02020603050405020304" pitchFamily="18" charset="0"/>
              <a:cs typeface="Times New Roman" panose="02020603050405020304" pitchFamily="18" charset="0"/>
            </a:endParaRPr>
          </a:p>
        </p:txBody>
      </p:sp>
      <p:graphicFrame>
        <p:nvGraphicFramePr>
          <p:cNvPr id="2" name="Table 1">
            <a:extLst>
              <a:ext uri="{FF2B5EF4-FFF2-40B4-BE49-F238E27FC236}">
                <a16:creationId xmlns:a16="http://schemas.microsoft.com/office/drawing/2014/main" id="{65E48382-164E-4B68-8AA6-C6C504BF718E}"/>
              </a:ext>
            </a:extLst>
          </p:cNvPr>
          <p:cNvGraphicFramePr>
            <a:graphicFrameLocks noGrp="1"/>
          </p:cNvGraphicFramePr>
          <p:nvPr>
            <p:extLst>
              <p:ext uri="{D42A27DB-BD31-4B8C-83A1-F6EECF244321}">
                <p14:modId xmlns:p14="http://schemas.microsoft.com/office/powerpoint/2010/main" val="717371329"/>
              </p:ext>
            </p:extLst>
          </p:nvPr>
        </p:nvGraphicFramePr>
        <p:xfrm>
          <a:off x="522026" y="1221133"/>
          <a:ext cx="11127049" cy="5624510"/>
        </p:xfrm>
        <a:graphic>
          <a:graphicData uri="http://schemas.openxmlformats.org/drawingml/2006/table">
            <a:tbl>
              <a:tblPr firstRow="1" firstCol="1" bandRow="1">
                <a:tableStyleId>{5C22544A-7EE6-4342-B048-85BDC9FD1C3A}</a:tableStyleId>
              </a:tblPr>
              <a:tblGrid>
                <a:gridCol w="607872">
                  <a:extLst>
                    <a:ext uri="{9D8B030D-6E8A-4147-A177-3AD203B41FA5}">
                      <a16:colId xmlns:a16="http://schemas.microsoft.com/office/drawing/2014/main" val="3185179809"/>
                    </a:ext>
                  </a:extLst>
                </a:gridCol>
                <a:gridCol w="3816620">
                  <a:extLst>
                    <a:ext uri="{9D8B030D-6E8A-4147-A177-3AD203B41FA5}">
                      <a16:colId xmlns:a16="http://schemas.microsoft.com/office/drawing/2014/main" val="3814142819"/>
                    </a:ext>
                  </a:extLst>
                </a:gridCol>
                <a:gridCol w="2174789">
                  <a:extLst>
                    <a:ext uri="{9D8B030D-6E8A-4147-A177-3AD203B41FA5}">
                      <a16:colId xmlns:a16="http://schemas.microsoft.com/office/drawing/2014/main" val="3411546365"/>
                    </a:ext>
                  </a:extLst>
                </a:gridCol>
                <a:gridCol w="4527768">
                  <a:extLst>
                    <a:ext uri="{9D8B030D-6E8A-4147-A177-3AD203B41FA5}">
                      <a16:colId xmlns:a16="http://schemas.microsoft.com/office/drawing/2014/main" val="3517317593"/>
                    </a:ext>
                  </a:extLst>
                </a:gridCol>
              </a:tblGrid>
              <a:tr h="369965">
                <a:tc>
                  <a:txBody>
                    <a:bodyPr/>
                    <a:lstStyle/>
                    <a:p>
                      <a:pPr algn="ctr">
                        <a:lnSpc>
                          <a:spcPct val="107000"/>
                        </a:lnSpc>
                        <a:spcAft>
                          <a:spcPts val="800"/>
                        </a:spcAft>
                        <a:defRPr b="0" i="0"/>
                      </a:pPr>
                      <a:r>
                        <a:rPr lang="1106" sz="1200" b="1">
                          <a:effectLst/>
                        </a:rPr>
                        <a:t>Cam</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defRPr b="0" i="0"/>
                      </a:pPr>
                      <a:r>
                        <a:rPr lang="1106" sz="1200" b="1">
                          <a:effectLst/>
                        </a:rPr>
                        <a:t>Gwrthdaro</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defRPr b="0" i="0"/>
                      </a:pPr>
                      <a:r>
                        <a:rPr lang="1106" sz="1200" b="1">
                          <a:effectLst/>
                        </a:rPr>
                        <a:t>Oedran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tc>
                  <a:txBody>
                    <a:bodyPr/>
                    <a:lstStyle/>
                    <a:p>
                      <a:pPr algn="ctr">
                        <a:lnSpc>
                          <a:spcPct val="107000"/>
                        </a:lnSpc>
                        <a:spcAft>
                          <a:spcPts val="800"/>
                        </a:spcAft>
                        <a:defRPr b="0" i="0"/>
                      </a:pPr>
                      <a:r>
                        <a:rPr lang="1106" sz="1200" b="1">
                          <a:effectLst/>
                        </a:rPr>
                        <a:t>Canlyniad a ddymunir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64823" marB="64823" anchor="ctr"/>
                </a:tc>
                <a:extLst>
                  <a:ext uri="{0D108BD9-81ED-4DB2-BD59-A6C34878D82A}">
                    <a16:rowId xmlns:a16="http://schemas.microsoft.com/office/drawing/2014/main" val="2224898822"/>
                  </a:ext>
                </a:extLst>
              </a:tr>
              <a:tr h="369964">
                <a:tc>
                  <a:txBody>
                    <a:bodyPr/>
                    <a:lstStyle/>
                    <a:p>
                      <a:pPr>
                        <a:lnSpc>
                          <a:spcPct val="107000"/>
                        </a:lnSpc>
                        <a:spcAft>
                          <a:spcPts val="800"/>
                        </a:spcAft>
                        <a:defRPr b="0" i="0"/>
                      </a:pPr>
                      <a:r>
                        <a:rPr lang="1106" sz="1200" b="1">
                          <a:effectLst/>
                        </a:rPr>
                        <a:t>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Ymddiriedaeth yn erbyn diffyg ymddiriedaeth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Genedigaeth i 12-18 mis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Ymdeimlad o ymddiriedaeth a diogelwch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303276304"/>
                  </a:ext>
                </a:extLst>
              </a:tr>
              <a:tr h="828931">
                <a:tc>
                  <a:txBody>
                    <a:bodyPr/>
                    <a:lstStyle/>
                    <a:p>
                      <a:pPr>
                        <a:lnSpc>
                          <a:spcPct val="107000"/>
                        </a:lnSpc>
                        <a:spcAft>
                          <a:spcPts val="800"/>
                        </a:spcAft>
                        <a:defRPr b="0" i="0"/>
                      </a:pPr>
                      <a:r>
                        <a:rPr lang="1106" sz="1200" b="1">
                          <a:effectLst/>
                        </a:rPr>
                        <a:t>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Ymreolaeth yn erbyn cywilydd ac amheuaeth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18 mis i 3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Mae teimladau o annibyniaeth yn arwain at gred ynoch eich hun a'ch galluoedd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3999692194"/>
                  </a:ext>
                </a:extLst>
              </a:tr>
              <a:tr h="828931">
                <a:tc>
                  <a:txBody>
                    <a:bodyPr/>
                    <a:lstStyle/>
                    <a:p>
                      <a:pPr>
                        <a:lnSpc>
                          <a:spcPct val="107000"/>
                        </a:lnSpc>
                        <a:spcAft>
                          <a:spcPts val="800"/>
                        </a:spcAft>
                        <a:defRPr b="0" i="0"/>
                      </a:pPr>
                      <a:r>
                        <a:rPr lang="1106" sz="1200" b="1">
                          <a:effectLst/>
                        </a:rPr>
                        <a:t>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Menter yn erbyn euogrwydd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3 i 5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Hunanhyder; y gallu i gymryd y cam cyntaf a gwneud penderfyniadau</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966616906"/>
                  </a:ext>
                </a:extLst>
              </a:tr>
              <a:tr h="599447">
                <a:tc>
                  <a:txBody>
                    <a:bodyPr/>
                    <a:lstStyle/>
                    <a:p>
                      <a:pPr>
                        <a:lnSpc>
                          <a:spcPct val="107000"/>
                        </a:lnSpc>
                        <a:spcAft>
                          <a:spcPts val="800"/>
                        </a:spcAft>
                        <a:defRPr b="0" i="0"/>
                      </a:pPr>
                      <a:r>
                        <a:rPr lang="1106" sz="1200" b="1">
                          <a:effectLst/>
                        </a:rPr>
                        <a: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Diwydrwydd yn erbyn israddoldeb</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5 i 12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Teimladau o falchder a llwyddiant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1070115415"/>
                  </a:ext>
                </a:extLst>
              </a:tr>
              <a:tr h="599447">
                <a:tc>
                  <a:txBody>
                    <a:bodyPr/>
                    <a:lstStyle/>
                    <a:p>
                      <a:pPr>
                        <a:lnSpc>
                          <a:spcPct val="107000"/>
                        </a:lnSpc>
                        <a:spcAft>
                          <a:spcPts val="800"/>
                        </a:spcAft>
                        <a:defRPr b="0" i="0"/>
                      </a:pPr>
                      <a:r>
                        <a:rPr lang="1106" sz="1200" b="1">
                          <a:effectLst/>
                        </a:rPr>
                        <a:t>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Hunaniaeth yn erbyn dryswch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12 i 18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Ymdeimlad cryf o hunaniaeth; darlun clir o'ch dyfodol</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2061576750"/>
                  </a:ext>
                </a:extLst>
              </a:tr>
              <a:tr h="599447">
                <a:tc>
                  <a:txBody>
                    <a:bodyPr/>
                    <a:lstStyle/>
                    <a:p>
                      <a:pPr>
                        <a:lnSpc>
                          <a:spcPct val="107000"/>
                        </a:lnSpc>
                        <a:spcAft>
                          <a:spcPts val="800"/>
                        </a:spcAft>
                        <a:defRPr b="0" i="0"/>
                      </a:pPr>
                      <a:r>
                        <a:rPr lang="1106" sz="1200" b="1">
                          <a:effectLst/>
                        </a:rPr>
                        <a:t>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Agosatrwydd yn erbyn unigedd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18 i 40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Perthnasoedd diogel yn llawn ymroddiad a chariad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579903531"/>
                  </a:ext>
                </a:extLst>
              </a:tr>
              <a:tr h="828931">
                <a:tc>
                  <a:txBody>
                    <a:bodyPr/>
                    <a:lstStyle/>
                    <a:p>
                      <a:pPr>
                        <a:lnSpc>
                          <a:spcPct val="107000"/>
                        </a:lnSpc>
                        <a:spcAft>
                          <a:spcPts val="800"/>
                        </a:spcAft>
                        <a:defRPr b="0" i="0"/>
                      </a:pPr>
                      <a:r>
                        <a:rPr lang="1106" sz="1200" b="1">
                          <a:effectLst/>
                        </a:rPr>
                        <a:t>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Cynhyrchedd yn erbyn marweidd-dra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40 i 65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Yr awydd i roi i'r teulu a'r gymuned, ac i lwyddo yn y gwaith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162590137"/>
                  </a:ext>
                </a:extLst>
              </a:tr>
              <a:tr h="599447">
                <a:tc>
                  <a:txBody>
                    <a:bodyPr/>
                    <a:lstStyle/>
                    <a:p>
                      <a:pPr>
                        <a:lnSpc>
                          <a:spcPct val="107000"/>
                        </a:lnSpc>
                        <a:spcAft>
                          <a:spcPts val="800"/>
                        </a:spcAft>
                        <a:defRPr b="0" i="0"/>
                      </a:pPr>
                      <a:r>
                        <a:rPr lang="1106" sz="1200" b="1">
                          <a:effectLst/>
                        </a:rPr>
                        <a:t>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Uniondeb yn erbyn anobaith</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a:effectLst/>
                        </a:rPr>
                        <a:t>Dros 65 oed</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tc>
                  <a:txBody>
                    <a:bodyPr/>
                    <a:lstStyle/>
                    <a:p>
                      <a:pPr>
                        <a:lnSpc>
                          <a:spcPct val="107000"/>
                        </a:lnSpc>
                        <a:spcAft>
                          <a:spcPts val="800"/>
                        </a:spcAft>
                        <a:defRPr b="0" i="0"/>
                      </a:pPr>
                      <a:r>
                        <a:rPr lang="1106" sz="1400" dirty="0">
                          <a:effectLst/>
                        </a:rPr>
                        <a:t>Mae balchder yn yr hyn rydych wedi'i gyflawni yn arwain at deimladau o foddhad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92604" marR="92604" marT="74083" marB="55562" anchor="ctr"/>
                </a:tc>
                <a:extLst>
                  <a:ext uri="{0D108BD9-81ED-4DB2-BD59-A6C34878D82A}">
                    <a16:rowId xmlns:a16="http://schemas.microsoft.com/office/drawing/2014/main" val="4171315917"/>
                  </a:ext>
                </a:extLst>
              </a:tr>
            </a:tbl>
          </a:graphicData>
        </a:graphic>
      </p:graphicFrame>
      <p:sp>
        <p:nvSpPr>
          <p:cNvPr id="3" name="Rectangle 1">
            <a:extLst>
              <a:ext uri="{FF2B5EF4-FFF2-40B4-BE49-F238E27FC236}">
                <a16:creationId xmlns:a16="http://schemas.microsoft.com/office/drawing/2014/main" id="{0F0DC2D9-57A7-4F82-A89B-5D1EC9099F59}"/>
              </a:ext>
            </a:extLst>
          </p:cNvPr>
          <p:cNvSpPr>
            <a:spLocks noChangeArrowheads="1"/>
          </p:cNvSpPr>
          <p:nvPr/>
        </p:nvSpPr>
        <p:spPr bwMode="auto">
          <a:xfrm>
            <a:off x="542925" y="1430338"/>
            <a:ext cx="13801426" cy="50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31912745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damcaniaeth a dull seicogymdeithasol Erikson</a:t>
            </a:r>
            <a:endParaRPr lang="en-US" sz="280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367686396"/>
              </p:ext>
            </p:extLst>
          </p:nvPr>
        </p:nvGraphicFramePr>
        <p:xfrm>
          <a:off x="949678" y="1826879"/>
          <a:ext cx="10292644" cy="441960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rPr>
                        <a:t>CRYFDERAU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datblygiad yn parhau drwy gydol rhychwant oes</a:t>
                      </a:r>
                    </a:p>
                    <a:p>
                      <a:pPr marL="0" marR="0" lvl="0" indent="0" algn="l" defTabSz="914400" rtl="0" eaLnBrk="1" fontAlgn="auto" latinLnBrk="0" hangingPunct="1">
                        <a:lnSpc>
                          <a:spcPct val="100000"/>
                        </a:lnSpc>
                        <a:spcBef>
                          <a:spcPct val="0"/>
                        </a:spcBef>
                        <a:spcAft>
                          <a:spcPct val="0"/>
                        </a:spcAft>
                        <a:buClrTx/>
                        <a:buSzTx/>
                        <a:buFontTx/>
                        <a:buNone/>
                        <a:defRPr/>
                      </a:pPr>
                      <a:endParaRPr lang="en-GB" sz="1600" kern="120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dirty="0">
                          <a:solidFill>
                            <a:schemeClr val="accent1">
                              <a:lumMod val="75000"/>
                            </a:schemeClr>
                          </a:solidFill>
                          <a:effectLst/>
                          <a:latin typeface="+mn-lt"/>
                          <a:ea typeface="+mn-ea"/>
                          <a:cs typeface="+mn-cs"/>
                        </a:rPr>
                        <a:t>Gall camau ddigwydd fwy nag unwaith neu ar wahanol adegau o fywyd</a:t>
                      </a:r>
                    </a:p>
                    <a:p>
                      <a:pPr marL="0" marR="0" lvl="0" indent="0" algn="l" defTabSz="914400" rtl="0" eaLnBrk="1" fontAlgn="auto" latinLnBrk="0" hangingPunct="1">
                        <a:lnSpc>
                          <a:spcPct val="100000"/>
                        </a:lnSpc>
                        <a:spcBef>
                          <a:spcPct val="0"/>
                        </a:spcBef>
                        <a:spcAft>
                          <a:spcPct val="0"/>
                        </a:spcAft>
                        <a:buClrTx/>
                        <a:buSzTx/>
                        <a:buFontTx/>
                        <a:buNone/>
                        <a:defRPr/>
                      </a:pP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pPr>
                        <a:defRPr b="0" i="0"/>
                      </a:pPr>
                      <a:r>
                        <a:rPr lang="1106" sz="1800" kern="1200">
                          <a:solidFill>
                            <a:schemeClr val="accent1">
                              <a:lumMod val="75000"/>
                            </a:schemeClr>
                          </a:solidFill>
                          <a:effectLst/>
                          <a:latin typeface="+mn-lt"/>
                          <a:ea typeface="+mn-ea"/>
                          <a:cs typeface="+mn-cs"/>
                        </a:rPr>
                        <a:t>Mae'n cydnabod y dylanwad y mae perthnasoedd yn ei gael ar unigolion a chymdeithas </a:t>
                      </a:r>
                      <a:endParaRPr lang="en-GB" sz="160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Mae'n canolbwyntio gormod ar gamau ac yn tybio bod angen cwblhau un cam cyn symud ymlaen i'r un nesaf</a:t>
                      </a:r>
                    </a:p>
                    <a:p>
                      <a:endParaRPr lang="en-GB" sz="160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pPr>
                        <a:defRPr b="0" i="0"/>
                      </a:pPr>
                      <a:r>
                        <a:rPr lang="1106" sz="1800" kern="1200">
                          <a:solidFill>
                            <a:schemeClr val="accent1">
                              <a:lumMod val="75000"/>
                            </a:schemeClr>
                          </a:solidFill>
                          <a:effectLst/>
                          <a:latin typeface="+mn-lt"/>
                          <a:ea typeface="+mn-ea"/>
                          <a:cs typeface="+mn-cs"/>
                        </a:rPr>
                        <a:t>Gall unigolyn gael ymdeimlad o lwyddiant drwy symud drwy'r camau</a:t>
                      </a:r>
                      <a:endParaRPr lang="en-GB" sz="160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Mae'n canolbwyntio ar y disgwyliadau cymdeithasol a geir mewn rhai diwylliannau, ond nid ym mhob un</a:t>
                      </a:r>
                    </a:p>
                    <a:p>
                      <a:pPr marL="0" marR="0" lvl="0" indent="0" algn="l" defTabSz="914400" rtl="0" eaLnBrk="1" fontAlgn="auto" latinLnBrk="0" hangingPunct="1">
                        <a:lnSpc>
                          <a:spcPct val="100000"/>
                        </a:lnSpc>
                        <a:spcBef>
                          <a:spcPct val="0"/>
                        </a:spcBef>
                        <a:spcAft>
                          <a:spcPct val="0"/>
                        </a:spcAft>
                        <a:buClrTx/>
                        <a:buSzTx/>
                        <a:buFontTx/>
                        <a:buNone/>
                        <a:defRPr/>
                      </a:pPr>
                      <a:endParaRPr lang="en-GB" sz="1600">
                        <a:solidFill>
                          <a:schemeClr val="accent1">
                            <a:lumMod val="75000"/>
                          </a:schemeClr>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664143">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Mae'r wyth cam yn ganllaw datblygiadol y gellir ei gymhwyso at gymdeithas gyfan</a:t>
                      </a:r>
                    </a:p>
                    <a:p>
                      <a:pPr marL="0" marR="0" lvl="0" indent="0" algn="l" defTabSz="914400" rtl="0" eaLnBrk="1" fontAlgn="auto" latinLnBrk="0" hangingPunct="1">
                        <a:lnSpc>
                          <a:spcPct val="100000"/>
                        </a:lnSpc>
                        <a:spcBef>
                          <a:spcPct val="0"/>
                        </a:spcBef>
                        <a:spcAft>
                          <a:spcPct val="0"/>
                        </a:spcAft>
                        <a:buClrTx/>
                        <a:buSzTx/>
                        <a:buFontTx/>
                        <a:buNone/>
                        <a:defRPr/>
                      </a:pPr>
                      <a:endParaRPr lang="en-GB" sz="1600" kern="120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dirty="0">
                          <a:solidFill>
                            <a:schemeClr val="accent1">
                              <a:lumMod val="75000"/>
                            </a:schemeClr>
                          </a:solidFill>
                          <a:effectLst/>
                          <a:latin typeface="+mn-lt"/>
                          <a:ea typeface="+mn-ea"/>
                          <a:cs typeface="+mn-cs"/>
                        </a:rPr>
                        <a:t>Mae mwy o bwyslais ar fabandod a phlentyndod na bywyd fel oedolyn</a:t>
                      </a:r>
                      <a:endParaRPr lang="en-GB" sz="1600" kern="1200" dirty="0">
                        <a:solidFill>
                          <a:schemeClr val="accent1">
                            <a:lumMod val="75000"/>
                          </a:schemeClr>
                        </a:solidFill>
                        <a:effectLst/>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6432445"/>
                  </a:ext>
                </a:extLst>
              </a:tr>
            </a:tbl>
          </a:graphicData>
        </a:graphic>
      </p:graphicFrame>
    </p:spTree>
    <p:extLst>
      <p:ext uri="{BB962C8B-B14F-4D97-AF65-F5344CB8AC3E}">
        <p14:creationId xmlns:p14="http://schemas.microsoft.com/office/powerpoint/2010/main" val="13618313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seicogymdeithasol</a:t>
            </a:r>
            <a:endParaRPr lang="en-US" sz="2800">
              <a:ln w="0"/>
              <a:solidFill>
                <a:schemeClr val="bg2"/>
              </a:solidFill>
            </a:endParaRP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4178931"/>
            <a:ext cx="4920993" cy="2013692"/>
          </a:xfrm>
          <a:prstGeom prst="rect">
            <a:avLst/>
          </a:prstGeom>
          <a:noFill/>
        </p:spPr>
        <p:txBody>
          <a:bodyPr wrap="square">
            <a:spAutoFit/>
          </a:bodyPr>
          <a:lstStyle/>
          <a:p>
            <a:pPr>
              <a:defRPr b="0" i="0"/>
            </a:pPr>
            <a:r>
              <a:rPr lang="1106">
                <a:solidFill>
                  <a:schemeClr val="accent4">
                    <a:lumMod val="50000"/>
                  </a:schemeClr>
                </a:solidFill>
                <a:cs typeface="Arial" panose="020B0604020202020204" pitchFamily="34" charset="0"/>
              </a:rPr>
              <a:t>Yn 1981, heriodd Michael Rutter ddamcaniaeth ymlyniad Bowlby.</a:t>
            </a:r>
          </a:p>
          <a:p>
            <a:endParaRPr lang="en-GB" i="0">
              <a:solidFill>
                <a:schemeClr val="accent4">
                  <a:lumMod val="50000"/>
                </a:schemeClr>
              </a:solidFill>
              <a:effectLst/>
              <a:cs typeface="Arial" panose="020B0604020202020204" pitchFamily="34" charset="0"/>
            </a:endParaRPr>
          </a:p>
          <a:p>
            <a:pPr>
              <a:defRPr b="0" i="0"/>
            </a:pPr>
            <a:r>
              <a:rPr lang="1106">
                <a:solidFill>
                  <a:schemeClr val="accent4">
                    <a:lumMod val="50000"/>
                  </a:schemeClr>
                </a:solidFill>
                <a:cs typeface="Arial" panose="020B0604020202020204" pitchFamily="34" charset="0"/>
              </a:rPr>
              <a:t>Cynigiodd fod mwy nag un ymlyniad yn bwysig i blant yn hytrach na dim ond ymlyniad i'r fam.</a:t>
            </a:r>
          </a:p>
          <a:p>
            <a:endParaRPr lang="en-GB" i="0">
              <a:solidFill>
                <a:schemeClr val="accent4">
                  <a:lumMod val="50000"/>
                </a:schemeClr>
              </a:solidFill>
              <a:effectLst/>
              <a:cs typeface="Arial" panose="020B0604020202020204" pitchFamily="34" charset="0"/>
            </a:endParaRPr>
          </a:p>
          <a:p>
            <a:pPr>
              <a:defRPr b="0" i="0"/>
            </a:pPr>
            <a:r>
              <a:rPr lang="1106" b="0" i="0">
                <a:solidFill>
                  <a:schemeClr val="accent4">
                    <a:lumMod val="50000"/>
                  </a:schemeClr>
                </a:solidFill>
                <a:effectLst/>
                <a:cs typeface="Arial" panose="020B0604020202020204" pitchFamily="34" charset="0"/>
              </a:rPr>
              <a:t>Roedd Rutter yn anghytuno â Bowlby.  </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19" y="2244901"/>
            <a:ext cx="5611926" cy="3112069"/>
          </a:xfrm>
          <a:prstGeom prst="rect">
            <a:avLst/>
          </a:prstGeom>
          <a:noFill/>
        </p:spPr>
        <p:txBody>
          <a:bodyPr wrap="square">
            <a:spAutoFit/>
          </a:bodyPr>
          <a:lstStyle/>
          <a:p>
            <a:pPr algn="l" fontAlgn="base">
              <a:defRPr b="0" i="0"/>
            </a:pPr>
            <a:r>
              <a:rPr lang="1106">
                <a:solidFill>
                  <a:schemeClr val="accent4">
                    <a:lumMod val="50000"/>
                  </a:schemeClr>
                </a:solidFill>
                <a:cs typeface="Arial" panose="020B0604020202020204" pitchFamily="34" charset="0"/>
              </a:rPr>
              <a:t>Astudiodd Rutter grŵp o fechgyn ifanc i weld a oedd cysylltiad rhwng ymddygiad gwrthgymdeithasol a gwahanu cynnar oherwydd problemau teuluol. </a:t>
            </a:r>
          </a:p>
          <a:p>
            <a:pPr algn="l" fontAlgn="base"/>
            <a:endParaRPr lang="en-GB">
              <a:solidFill>
                <a:schemeClr val="accent4">
                  <a:lumMod val="50000"/>
                </a:schemeClr>
              </a:solidFill>
              <a:cs typeface="Arial" panose="020B0604020202020204" pitchFamily="34" charset="0"/>
            </a:endParaRPr>
          </a:p>
          <a:p>
            <a:pPr algn="l" fontAlgn="base">
              <a:defRPr b="0" i="0"/>
            </a:pPr>
            <a:r>
              <a:rPr lang="1106" b="0" i="0">
                <a:solidFill>
                  <a:schemeClr val="accent4">
                    <a:lumMod val="50000"/>
                  </a:schemeClr>
                </a:solidFill>
                <a:effectLst/>
                <a:cs typeface="Arial" panose="020B0604020202020204" pitchFamily="34" charset="0"/>
              </a:rPr>
              <a:t>Pan oedd y bechgyn yn dychwelyd i amgylchedd sefydlog, gwelodd eu bod wedi setlo i lawr a</a:t>
            </a:r>
            <a:r>
              <a:rPr lang="en-GB" b="0" i="0">
                <a:solidFill>
                  <a:schemeClr val="accent4">
                    <a:lumMod val="50000"/>
                  </a:schemeClr>
                </a:solidFill>
                <a:effectLst/>
                <a:cs typeface="Arial" panose="020B0604020202020204" pitchFamily="34" charset="0"/>
              </a:rPr>
              <a:t>’u bod</a:t>
            </a:r>
            <a:r>
              <a:rPr lang="1106" b="0" i="0">
                <a:solidFill>
                  <a:schemeClr val="accent4">
                    <a:lumMod val="50000"/>
                  </a:schemeClr>
                </a:solidFill>
                <a:effectLst/>
                <a:cs typeface="Arial" panose="020B0604020202020204" pitchFamily="34" charset="0"/>
              </a:rPr>
              <a:t> yn dangos ymddygiad llai gwrthgymdeithasol. </a:t>
            </a:r>
          </a:p>
          <a:p>
            <a:pPr algn="l" fontAlgn="base"/>
            <a:endParaRPr lang="en-GB">
              <a:solidFill>
                <a:schemeClr val="accent4">
                  <a:lumMod val="50000"/>
                </a:schemeClr>
              </a:solidFill>
              <a:cs typeface="Arial" panose="020B0604020202020204" pitchFamily="34" charset="0"/>
            </a:endParaRPr>
          </a:p>
          <a:p>
            <a:pPr algn="l" fontAlgn="base">
              <a:defRPr b="0" i="0"/>
            </a:pPr>
            <a:r>
              <a:rPr lang="1106" b="0" i="0">
                <a:solidFill>
                  <a:schemeClr val="accent4">
                    <a:lumMod val="50000"/>
                  </a:schemeClr>
                </a:solidFill>
                <a:effectLst/>
                <a:cs typeface="Arial" panose="020B0604020202020204" pitchFamily="34" charset="0"/>
              </a:rPr>
              <a:t>Daeth Rutter i'r casgliad mai dadleuon teuluol ac amgylchiadau teuluol ansefydlog oedd yn achosi ymddygiad gwrthgymdeithasol.</a:t>
            </a:r>
          </a:p>
        </p:txBody>
      </p:sp>
      <p:pic>
        <p:nvPicPr>
          <p:cNvPr id="12" name="Picture 2" descr="Baby, Mother, Infant, Child, Female">
            <a:extLst>
              <a:ext uri="{FF2B5EF4-FFF2-40B4-BE49-F238E27FC236}">
                <a16:creationId xmlns:a16="http://schemas.microsoft.com/office/drawing/2014/main" id="{3E8DC8F2-53BD-49EC-8012-F16E89BAC0D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3694" y="1405077"/>
            <a:ext cx="3814482" cy="2547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09386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ddyneiddiol</a:t>
            </a:r>
          </a:p>
        </p:txBody>
      </p:sp>
      <p:pic>
        <p:nvPicPr>
          <p:cNvPr id="1026" name="Picture 2" descr="Eye, Eyelashes, Eyebrow, Close-Up, Iris, Human Eye">
            <a:extLst>
              <a:ext uri="{FF2B5EF4-FFF2-40B4-BE49-F238E27FC236}">
                <a16:creationId xmlns:a16="http://schemas.microsoft.com/office/drawing/2014/main" id="{5E4F2FFB-6313-4C56-A504-1662E5A6A68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60864" y="1812605"/>
            <a:ext cx="3239097"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2B99828-3F10-4D92-9199-431E666CEC3F}"/>
              </a:ext>
            </a:extLst>
          </p:cNvPr>
          <p:cNvSpPr txBox="1"/>
          <p:nvPr/>
        </p:nvSpPr>
        <p:spPr>
          <a:xfrm>
            <a:off x="522026" y="4723447"/>
            <a:ext cx="5121891" cy="915314"/>
          </a:xfrm>
          <a:prstGeom prst="rect">
            <a:avLst/>
          </a:prstGeom>
          <a:noFill/>
        </p:spPr>
        <p:txBody>
          <a:bodyPr wrap="square" rtlCol="0">
            <a:spAutoFit/>
          </a:bodyPr>
          <a:lstStyle/>
          <a:p>
            <a:pPr>
              <a:defRPr b="0" i="0"/>
            </a:pPr>
            <a:r>
              <a:rPr lang="1106">
                <a:solidFill>
                  <a:schemeClr val="accent1">
                    <a:lumMod val="75000"/>
                  </a:schemeClr>
                </a:solidFill>
              </a:rPr>
              <a:t>Wedi'i gyflwyno gan Abraham Maslow a Carl Rogers yn y 1950au, mae dyneiddiaeth yn ddull cyfannol.</a:t>
            </a:r>
          </a:p>
        </p:txBody>
      </p:sp>
      <p:sp>
        <p:nvSpPr>
          <p:cNvPr id="11" name="TextBox 10">
            <a:extLst>
              <a:ext uri="{FF2B5EF4-FFF2-40B4-BE49-F238E27FC236}">
                <a16:creationId xmlns:a16="http://schemas.microsoft.com/office/drawing/2014/main" id="{A867AD3D-F504-4EC8-A0F2-D255718B9C82}"/>
              </a:ext>
            </a:extLst>
          </p:cNvPr>
          <p:cNvSpPr txBox="1"/>
          <p:nvPr/>
        </p:nvSpPr>
        <p:spPr>
          <a:xfrm>
            <a:off x="5843588" y="1411602"/>
            <a:ext cx="5832213" cy="5141016"/>
          </a:xfrm>
          <a:prstGeom prst="rect">
            <a:avLst/>
          </a:prstGeom>
          <a:noFill/>
        </p:spPr>
        <p:txBody>
          <a:bodyPr wrap="square">
            <a:spAutoFit/>
          </a:bodyPr>
          <a:lstStyle/>
          <a:p>
            <a:pPr>
              <a:spcAft>
                <a:spcPts val="300"/>
              </a:spcAft>
              <a:defRPr b="0" i="0"/>
            </a:pPr>
            <a:r>
              <a:rPr lang="1106">
                <a:solidFill>
                  <a:schemeClr val="accent1">
                    <a:lumMod val="75000"/>
                  </a:schemeClr>
                </a:solidFill>
              </a:rPr>
              <a:t>Mae dyneiddiaeth:</a:t>
            </a:r>
          </a:p>
          <a:p>
            <a:pPr marL="285750" indent="-285750">
              <a:spcAft>
                <a:spcPts val="300"/>
              </a:spcAft>
              <a:buFont typeface="Arial" panose="020B0604020202020204" pitchFamily="34" charset="0"/>
              <a:buChar char="•"/>
              <a:defRPr b="0" i="0"/>
            </a:pPr>
            <a:r>
              <a:rPr lang="1106">
                <a:solidFill>
                  <a:schemeClr val="accent1">
                    <a:lumMod val="75000"/>
                  </a:schemeClr>
                </a:solidFill>
              </a:rPr>
              <a:t>yn canolbwyntio ar yr unigolyn yn ei gyfanrwydd</a:t>
            </a:r>
          </a:p>
          <a:p>
            <a:pPr marL="285750" indent="-285750">
              <a:spcAft>
                <a:spcPts val="300"/>
              </a:spcAft>
              <a:buFont typeface="Arial" panose="020B0604020202020204" pitchFamily="34" charset="0"/>
              <a:buChar char="•"/>
              <a:defRPr b="0" i="0"/>
            </a:pPr>
            <a:r>
              <a:rPr lang="1106">
                <a:solidFill>
                  <a:schemeClr val="accent1">
                    <a:lumMod val="75000"/>
                  </a:schemeClr>
                </a:solidFill>
              </a:rPr>
              <a:t>yn cynnig bod twf personol a boddhad yn brif nodau mewn bywyd</a:t>
            </a:r>
          </a:p>
          <a:p>
            <a:pPr marL="285750" indent="-285750">
              <a:spcAft>
                <a:spcPts val="300"/>
              </a:spcAft>
              <a:buFont typeface="Arial" panose="020B0604020202020204" pitchFamily="34" charset="0"/>
              <a:buChar char="•"/>
              <a:defRPr b="0" i="0"/>
            </a:pPr>
            <a:r>
              <a:rPr lang="1106">
                <a:solidFill>
                  <a:schemeClr val="accent1">
                    <a:lumMod val="75000"/>
                  </a:schemeClr>
                </a:solidFill>
              </a:rPr>
              <a:t>yn tybio bod llesiant emosiynol a meddyliol yn dod drwy gael boddhad</a:t>
            </a:r>
          </a:p>
          <a:p>
            <a:pPr marL="285750" indent="-285750">
              <a:spcAft>
                <a:spcPts val="300"/>
              </a:spcAft>
              <a:buFont typeface="Arial" panose="020B0604020202020204" pitchFamily="34" charset="0"/>
              <a:buChar char="•"/>
              <a:defRPr b="0" i="0"/>
            </a:pPr>
            <a:r>
              <a:rPr lang="1106">
                <a:solidFill>
                  <a:schemeClr val="accent1">
                    <a:lumMod val="75000"/>
                  </a:schemeClr>
                </a:solidFill>
              </a:rPr>
              <a:t>yn trin pob unigolyn fel unigolyn unigryw</a:t>
            </a:r>
          </a:p>
          <a:p>
            <a:pPr marL="285750" indent="-285750">
              <a:spcAft>
                <a:spcPts val="300"/>
              </a:spcAft>
              <a:buFont typeface="Arial" panose="020B0604020202020204" pitchFamily="34" charset="0"/>
              <a:buChar char="•"/>
              <a:defRPr b="0" i="0"/>
            </a:pPr>
            <a:r>
              <a:rPr lang="1106">
                <a:solidFill>
                  <a:schemeClr val="accent1">
                    <a:lumMod val="75000"/>
                  </a:schemeClr>
                </a:solidFill>
              </a:rPr>
              <a:t>yn canolbwyntio ar sut mae unigolyn yn gweld ei ymddygiad ei hun (hunangysyniad)</a:t>
            </a:r>
          </a:p>
          <a:p>
            <a:pPr marL="285750" indent="-285750">
              <a:spcAft>
                <a:spcPts val="300"/>
              </a:spcAft>
              <a:buFont typeface="Arial" panose="020B0604020202020204" pitchFamily="34" charset="0"/>
              <a:buChar char="•"/>
              <a:defRPr b="0" i="0"/>
            </a:pPr>
            <a:r>
              <a:rPr lang="1106">
                <a:solidFill>
                  <a:schemeClr val="accent1">
                    <a:lumMod val="75000"/>
                  </a:schemeClr>
                </a:solidFill>
              </a:rPr>
              <a:t>yn cynnig bod unigolion yn dewis sut i ymddwyn</a:t>
            </a:r>
          </a:p>
          <a:p>
            <a:pPr marL="285750" indent="-285750">
              <a:spcAft>
                <a:spcPts val="300"/>
              </a:spcAft>
              <a:buFont typeface="Arial" panose="020B0604020202020204" pitchFamily="34" charset="0"/>
              <a:buChar char="•"/>
              <a:defRPr b="0" i="0"/>
            </a:pPr>
            <a:r>
              <a:rPr lang="1106">
                <a:solidFill>
                  <a:schemeClr val="accent1">
                    <a:lumMod val="75000"/>
                  </a:schemeClr>
                </a:solidFill>
              </a:rPr>
              <a:t>nid yw ymddygiad yn cael ei achosi gan ffactorau allanol neu fiolegol  </a:t>
            </a:r>
          </a:p>
          <a:p>
            <a:pPr marL="285750" indent="-285750">
              <a:spcAft>
                <a:spcPts val="300"/>
              </a:spcAft>
              <a:buFont typeface="Arial" panose="020B0604020202020204" pitchFamily="34" charset="0"/>
              <a:buChar char="•"/>
              <a:defRPr b="0" i="0"/>
            </a:pPr>
            <a:r>
              <a:rPr lang="1106">
                <a:solidFill>
                  <a:schemeClr val="accent1">
                    <a:lumMod val="75000"/>
                  </a:schemeClr>
                </a:solidFill>
              </a:rPr>
              <a:t>yn ystyried sut mae unigolyn yn dehongli digwyddiadau a'u teimladau </a:t>
            </a:r>
          </a:p>
          <a:p>
            <a:pPr marL="285750" indent="-285750">
              <a:spcAft>
                <a:spcPts val="300"/>
              </a:spcAft>
              <a:buFont typeface="Arial" panose="020B0604020202020204" pitchFamily="34" charset="0"/>
              <a:buChar char="•"/>
              <a:defRPr b="0" i="0"/>
            </a:pPr>
            <a:r>
              <a:rPr lang="1106">
                <a:solidFill>
                  <a:schemeClr val="accent1">
                    <a:lumMod val="75000"/>
                  </a:schemeClr>
                </a:solidFill>
              </a:rPr>
              <a:t>yn ystyried ewyllys rydd unigolyn i wneud dewisiadau personol yn bwysig</a:t>
            </a:r>
          </a:p>
          <a:p>
            <a:pPr marL="285750" indent="-285750">
              <a:buFont typeface="Arial" panose="020B0604020202020204" pitchFamily="34" charset="0"/>
              <a:buChar char="•"/>
              <a:defRPr b="0" i="0"/>
            </a:pPr>
            <a:r>
              <a:rPr lang="1106">
                <a:solidFill>
                  <a:schemeClr val="accent1">
                    <a:lumMod val="75000"/>
                  </a:schemeClr>
                </a:solidFill>
              </a:rPr>
              <a:t>yn sail i therapi sy'n canolbwyntio ar yr unigolyn</a:t>
            </a:r>
          </a:p>
        </p:txBody>
      </p:sp>
    </p:spTree>
    <p:extLst>
      <p:ext uri="{BB962C8B-B14F-4D97-AF65-F5344CB8AC3E}">
        <p14:creationId xmlns:p14="http://schemas.microsoft.com/office/powerpoint/2010/main" val="35667075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ddyneiddiol </a:t>
            </a:r>
          </a:p>
        </p:txBody>
      </p:sp>
      <p:pic>
        <p:nvPicPr>
          <p:cNvPr id="2054" name="Picture 6" descr="Image">
            <a:extLst>
              <a:ext uri="{FF2B5EF4-FFF2-40B4-BE49-F238E27FC236}">
                <a16:creationId xmlns:a16="http://schemas.microsoft.com/office/drawing/2014/main" id="{B2490D01-9277-436F-8172-7237CD97145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5884" y="1313361"/>
            <a:ext cx="6433857" cy="4550429"/>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Arrow Connector 12">
            <a:extLst>
              <a:ext uri="{FF2B5EF4-FFF2-40B4-BE49-F238E27FC236}">
                <a16:creationId xmlns:a16="http://schemas.microsoft.com/office/drawing/2014/main" id="{F8D16AB5-3560-4380-BAFE-9CCBAB8A90F6}"/>
              </a:ext>
            </a:extLst>
          </p:cNvPr>
          <p:cNvCxnSpPr/>
          <p:nvPr/>
        </p:nvCxnSpPr>
        <p:spPr>
          <a:xfrm flipH="1" flipV="1">
            <a:off x="6669741" y="1842247"/>
            <a:ext cx="40340" cy="45061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3C290D0-C144-45E7-B4EA-75FDC55632BF}"/>
              </a:ext>
            </a:extLst>
          </p:cNvPr>
          <p:cNvSpPr txBox="1"/>
          <p:nvPr/>
        </p:nvSpPr>
        <p:spPr>
          <a:xfrm>
            <a:off x="6844805" y="5377510"/>
            <a:ext cx="3759237" cy="640720"/>
          </a:xfrm>
          <a:prstGeom prst="rect">
            <a:avLst/>
          </a:prstGeom>
          <a:noFill/>
        </p:spPr>
        <p:txBody>
          <a:bodyPr wrap="square" rtlCol="0">
            <a:spAutoFit/>
          </a:bodyPr>
          <a:lstStyle/>
          <a:p>
            <a:pPr marL="266700" indent="-266700">
              <a:defRPr b="0" i="0"/>
            </a:pPr>
            <a:r>
              <a:rPr lang="1106" b="1" dirty="0">
                <a:solidFill>
                  <a:schemeClr val="accent1">
                    <a:lumMod val="75000"/>
                  </a:schemeClr>
                </a:solidFill>
              </a:rPr>
              <a:t>1 </a:t>
            </a:r>
            <a:r>
              <a:rPr lang="en-GB" b="1" dirty="0">
                <a:solidFill>
                  <a:schemeClr val="accent1">
                    <a:lumMod val="75000"/>
                  </a:schemeClr>
                </a:solidFill>
              </a:rPr>
              <a:t> </a:t>
            </a:r>
            <a:r>
              <a:rPr lang="1106" b="0" dirty="0">
                <a:solidFill>
                  <a:schemeClr val="accent1">
                    <a:lumMod val="75000"/>
                  </a:schemeClr>
                </a:solidFill>
              </a:rPr>
              <a:t>Dod o hyd i bopeth sydd ei angen i aros yn fyw</a:t>
            </a:r>
          </a:p>
        </p:txBody>
      </p:sp>
      <p:sp>
        <p:nvSpPr>
          <p:cNvPr id="24" name="TextBox 23">
            <a:extLst>
              <a:ext uri="{FF2B5EF4-FFF2-40B4-BE49-F238E27FC236}">
                <a16:creationId xmlns:a16="http://schemas.microsoft.com/office/drawing/2014/main" id="{E516A97B-A9A4-4157-B194-BDD732E817A6}"/>
              </a:ext>
            </a:extLst>
          </p:cNvPr>
          <p:cNvSpPr txBox="1"/>
          <p:nvPr/>
        </p:nvSpPr>
        <p:spPr>
          <a:xfrm>
            <a:off x="6844805" y="4781889"/>
            <a:ext cx="4203877" cy="640720"/>
          </a:xfrm>
          <a:prstGeom prst="rect">
            <a:avLst/>
          </a:prstGeom>
          <a:noFill/>
        </p:spPr>
        <p:txBody>
          <a:bodyPr wrap="square" rtlCol="0">
            <a:spAutoFit/>
          </a:bodyPr>
          <a:lstStyle/>
          <a:p>
            <a:pPr marL="266700" indent="-266700">
              <a:defRPr b="0" i="0"/>
            </a:pPr>
            <a:r>
              <a:rPr lang="1106" b="1" dirty="0">
                <a:solidFill>
                  <a:schemeClr val="accent1">
                    <a:lumMod val="75000"/>
                  </a:schemeClr>
                </a:solidFill>
                <a:latin typeface="+mj-lt"/>
              </a:rPr>
              <a:t>2</a:t>
            </a:r>
            <a:r>
              <a:rPr lang="1106" b="0" dirty="0">
                <a:solidFill>
                  <a:schemeClr val="accent1">
                    <a:lumMod val="75000"/>
                  </a:schemeClr>
                </a:solidFill>
                <a:latin typeface="+mj-lt"/>
              </a:rPr>
              <a:t> </a:t>
            </a:r>
            <a:r>
              <a:rPr lang="en-GB" b="0" dirty="0">
                <a:solidFill>
                  <a:schemeClr val="accent1">
                    <a:lumMod val="75000"/>
                  </a:schemeClr>
                </a:solidFill>
                <a:latin typeface="+mj-lt"/>
              </a:rPr>
              <a:t> </a:t>
            </a:r>
            <a:r>
              <a:rPr lang="1106" b="0" dirty="0">
                <a:solidFill>
                  <a:schemeClr val="accent1">
                    <a:lumMod val="75000"/>
                  </a:schemeClr>
                </a:solidFill>
                <a:latin typeface="+mj-lt"/>
              </a:rPr>
              <a:t>Diogelwch corfforol, seicolegol, economaidd</a:t>
            </a:r>
          </a:p>
        </p:txBody>
      </p:sp>
      <p:sp>
        <p:nvSpPr>
          <p:cNvPr id="25" name="TextBox 24">
            <a:extLst>
              <a:ext uri="{FF2B5EF4-FFF2-40B4-BE49-F238E27FC236}">
                <a16:creationId xmlns:a16="http://schemas.microsoft.com/office/drawing/2014/main" id="{12793384-123D-4A63-8DC0-40FEF62EFE11}"/>
              </a:ext>
            </a:extLst>
          </p:cNvPr>
          <p:cNvSpPr txBox="1"/>
          <p:nvPr/>
        </p:nvSpPr>
        <p:spPr>
          <a:xfrm>
            <a:off x="6844804" y="4147741"/>
            <a:ext cx="4688941" cy="640720"/>
          </a:xfrm>
          <a:prstGeom prst="rect">
            <a:avLst/>
          </a:prstGeom>
          <a:noFill/>
        </p:spPr>
        <p:txBody>
          <a:bodyPr wrap="square" rtlCol="0">
            <a:spAutoFit/>
          </a:bodyPr>
          <a:lstStyle/>
          <a:p>
            <a:pPr marL="266700" indent="-266700">
              <a:defRPr b="0" i="0"/>
            </a:pPr>
            <a:r>
              <a:rPr lang="1106" b="1" dirty="0">
                <a:solidFill>
                  <a:schemeClr val="accent1">
                    <a:lumMod val="75000"/>
                  </a:schemeClr>
                </a:solidFill>
                <a:latin typeface="+mj-lt"/>
              </a:rPr>
              <a:t>3</a:t>
            </a:r>
            <a:r>
              <a:rPr lang="1106" b="0" dirty="0">
                <a:solidFill>
                  <a:schemeClr val="accent1">
                    <a:lumMod val="75000"/>
                  </a:schemeClr>
                </a:solidFill>
                <a:latin typeface="+mj-lt"/>
              </a:rPr>
              <a:t> </a:t>
            </a:r>
            <a:r>
              <a:rPr lang="en-GB" b="0" dirty="0">
                <a:solidFill>
                  <a:schemeClr val="accent1">
                    <a:lumMod val="75000"/>
                  </a:schemeClr>
                </a:solidFill>
                <a:latin typeface="+mj-lt"/>
              </a:rPr>
              <a:t> </a:t>
            </a:r>
            <a:r>
              <a:rPr lang="1106" b="0" dirty="0">
                <a:solidFill>
                  <a:schemeClr val="accent1">
                    <a:lumMod val="75000"/>
                  </a:schemeClr>
                </a:solidFill>
                <a:latin typeface="+mj-lt"/>
              </a:rPr>
              <a:t>Anwyldeb, derbyniad a pherthyn yw'r pwysicaf</a:t>
            </a:r>
          </a:p>
        </p:txBody>
      </p:sp>
      <p:sp>
        <p:nvSpPr>
          <p:cNvPr id="26" name="TextBox 25">
            <a:extLst>
              <a:ext uri="{FF2B5EF4-FFF2-40B4-BE49-F238E27FC236}">
                <a16:creationId xmlns:a16="http://schemas.microsoft.com/office/drawing/2014/main" id="{BD6CCEEE-EA18-4318-9B3B-23B9BA6931AC}"/>
              </a:ext>
            </a:extLst>
          </p:cNvPr>
          <p:cNvSpPr txBox="1"/>
          <p:nvPr/>
        </p:nvSpPr>
        <p:spPr>
          <a:xfrm>
            <a:off x="6844805" y="3488193"/>
            <a:ext cx="4864104" cy="640720"/>
          </a:xfrm>
          <a:prstGeom prst="rect">
            <a:avLst/>
          </a:prstGeom>
          <a:noFill/>
        </p:spPr>
        <p:txBody>
          <a:bodyPr wrap="square" rtlCol="0">
            <a:spAutoFit/>
          </a:bodyPr>
          <a:lstStyle/>
          <a:p>
            <a:pPr marL="266700" indent="-266700">
              <a:defRPr b="0" i="0"/>
            </a:pPr>
            <a:r>
              <a:rPr lang="1106" b="1" dirty="0">
                <a:solidFill>
                  <a:schemeClr val="accent1">
                    <a:lumMod val="75000"/>
                  </a:schemeClr>
                </a:solidFill>
                <a:latin typeface="+mj-lt"/>
              </a:rPr>
              <a:t>4</a:t>
            </a:r>
            <a:r>
              <a:rPr lang="1106" b="0" dirty="0">
                <a:solidFill>
                  <a:schemeClr val="accent1">
                    <a:lumMod val="75000"/>
                  </a:schemeClr>
                </a:solidFill>
                <a:latin typeface="+mj-lt"/>
              </a:rPr>
              <a:t> </a:t>
            </a:r>
            <a:r>
              <a:rPr lang="en-GB" b="0" dirty="0">
                <a:solidFill>
                  <a:schemeClr val="accent1">
                    <a:lumMod val="75000"/>
                  </a:schemeClr>
                </a:solidFill>
                <a:latin typeface="+mj-lt"/>
              </a:rPr>
              <a:t> </a:t>
            </a:r>
            <a:r>
              <a:rPr lang="1106" b="0" dirty="0">
                <a:solidFill>
                  <a:schemeClr val="accent1">
                    <a:lumMod val="75000"/>
                  </a:schemeClr>
                </a:solidFill>
                <a:latin typeface="+mj-lt"/>
              </a:rPr>
              <a:t>Mae'r ffocws ar gyflawni ac ennill parch pobl eraill</a:t>
            </a:r>
          </a:p>
        </p:txBody>
      </p:sp>
      <p:sp>
        <p:nvSpPr>
          <p:cNvPr id="27" name="TextBox 26">
            <a:extLst>
              <a:ext uri="{FF2B5EF4-FFF2-40B4-BE49-F238E27FC236}">
                <a16:creationId xmlns:a16="http://schemas.microsoft.com/office/drawing/2014/main" id="{C8895321-102D-4C1A-91D9-EECE827AEC7F}"/>
              </a:ext>
            </a:extLst>
          </p:cNvPr>
          <p:cNvSpPr txBox="1"/>
          <p:nvPr/>
        </p:nvSpPr>
        <p:spPr>
          <a:xfrm flipH="1">
            <a:off x="6834557" y="2785240"/>
            <a:ext cx="5131151" cy="640720"/>
          </a:xfrm>
          <a:prstGeom prst="rect">
            <a:avLst/>
          </a:prstGeom>
          <a:noFill/>
        </p:spPr>
        <p:txBody>
          <a:bodyPr wrap="square" rtlCol="0">
            <a:spAutoFit/>
          </a:bodyPr>
          <a:lstStyle/>
          <a:p>
            <a:pPr marL="266700" indent="-266700">
              <a:defRPr b="0" i="0"/>
            </a:pPr>
            <a:r>
              <a:rPr lang="1106" b="1" dirty="0">
                <a:solidFill>
                  <a:schemeClr val="accent1">
                    <a:lumMod val="75000"/>
                  </a:schemeClr>
                </a:solidFill>
                <a:latin typeface="+mj-lt"/>
              </a:rPr>
              <a:t>5</a:t>
            </a:r>
            <a:r>
              <a:rPr lang="1106" b="0" dirty="0">
                <a:solidFill>
                  <a:schemeClr val="accent1">
                    <a:lumMod val="75000"/>
                  </a:schemeClr>
                </a:solidFill>
                <a:latin typeface="+mj-lt"/>
              </a:rPr>
              <a:t> </a:t>
            </a:r>
            <a:r>
              <a:rPr lang="en-GB" b="0" dirty="0">
                <a:solidFill>
                  <a:schemeClr val="accent1">
                    <a:lumMod val="75000"/>
                  </a:schemeClr>
                </a:solidFill>
                <a:latin typeface="+mj-lt"/>
              </a:rPr>
              <a:t> </a:t>
            </a:r>
            <a:r>
              <a:rPr lang="1106" b="0" dirty="0">
                <a:solidFill>
                  <a:schemeClr val="accent1">
                    <a:lumMod val="75000"/>
                  </a:schemeClr>
                </a:solidFill>
                <a:latin typeface="+mj-lt"/>
              </a:rPr>
              <a:t>Mae unigolyn yn cyrraedd ei lawn botensial, gan fod y gorau y gall fod </a:t>
            </a:r>
          </a:p>
        </p:txBody>
      </p:sp>
      <p:grpSp>
        <p:nvGrpSpPr>
          <p:cNvPr id="11" name="Group 10">
            <a:extLst>
              <a:ext uri="{FF2B5EF4-FFF2-40B4-BE49-F238E27FC236}">
                <a16:creationId xmlns:a16="http://schemas.microsoft.com/office/drawing/2014/main" id="{BD969492-3111-4AB1-B9E9-B56912D68614}"/>
              </a:ext>
            </a:extLst>
          </p:cNvPr>
          <p:cNvGrpSpPr/>
          <p:nvPr/>
        </p:nvGrpSpPr>
        <p:grpSpPr>
          <a:xfrm>
            <a:off x="162885" y="1260528"/>
            <a:ext cx="6436810" cy="5095131"/>
            <a:chOff x="162885" y="1260528"/>
            <a:chExt cx="6436810" cy="5095131"/>
          </a:xfrm>
        </p:grpSpPr>
        <p:sp>
          <p:nvSpPr>
            <p:cNvPr id="28" name="TextBox 27">
              <a:extLst>
                <a:ext uri="{FF2B5EF4-FFF2-40B4-BE49-F238E27FC236}">
                  <a16:creationId xmlns:a16="http://schemas.microsoft.com/office/drawing/2014/main" id="{BB30B5E4-233C-4E96-96A9-86ECB18B1066}"/>
                </a:ext>
              </a:extLst>
            </p:cNvPr>
            <p:cNvSpPr txBox="1"/>
            <p:nvPr/>
          </p:nvSpPr>
          <p:spPr>
            <a:xfrm>
              <a:off x="2334334" y="5955549"/>
              <a:ext cx="4065831" cy="400110"/>
            </a:xfrm>
            <a:prstGeom prst="rect">
              <a:avLst/>
            </a:prstGeom>
            <a:noFill/>
          </p:spPr>
          <p:txBody>
            <a:bodyPr wrap="square" rtlCol="0">
              <a:spAutoFit/>
            </a:bodyPr>
            <a:lstStyle/>
            <a:p>
              <a:pPr>
                <a:defRPr b="0" i="0"/>
              </a:pPr>
              <a:r>
                <a:rPr lang="1106" sz="2000">
                  <a:solidFill>
                    <a:schemeClr val="accent1">
                      <a:lumMod val="75000"/>
                    </a:schemeClr>
                  </a:solidFill>
                </a:rPr>
                <a:t>Hierarchaeth anghenion Maslow</a:t>
              </a:r>
            </a:p>
          </p:txBody>
        </p:sp>
        <p:sp>
          <p:nvSpPr>
            <p:cNvPr id="2" name="TextBox 1">
              <a:extLst>
                <a:ext uri="{FF2B5EF4-FFF2-40B4-BE49-F238E27FC236}">
                  <a16:creationId xmlns:a16="http://schemas.microsoft.com/office/drawing/2014/main" id="{061C4945-B276-40B5-B9C5-C46652AA4842}"/>
                </a:ext>
              </a:extLst>
            </p:cNvPr>
            <p:cNvSpPr txBox="1"/>
            <p:nvPr/>
          </p:nvSpPr>
          <p:spPr>
            <a:xfrm>
              <a:off x="162886" y="2923302"/>
              <a:ext cx="2332433" cy="470000"/>
            </a:xfrm>
            <a:prstGeom prst="rect">
              <a:avLst/>
            </a:prstGeom>
            <a:solidFill>
              <a:schemeClr val="bg1"/>
            </a:solidFill>
          </p:spPr>
          <p:txBody>
            <a:bodyPr wrap="none" rtlCol="0">
              <a:spAutoFit/>
            </a:bodyPr>
            <a:lstStyle/>
            <a:p>
              <a:pPr>
                <a:lnSpc>
                  <a:spcPct val="107000"/>
                </a:lnSpc>
                <a:spcAft>
                  <a:spcPts val="800"/>
                </a:spcAft>
              </a:pPr>
              <a:r>
                <a:rPr lang="en-GB" sz="2400" dirty="0" err="1">
                  <a:solidFill>
                    <a:srgbClr val="0070C0"/>
                  </a:solidFill>
                  <a:latin typeface="Calibri" panose="020F0502020204030204" pitchFamily="34" charset="0"/>
                  <a:ea typeface="Calibri" panose="020F0502020204030204" pitchFamily="34" charset="0"/>
                  <a:cs typeface="Calibri" panose="020F0502020204030204" pitchFamily="34" charset="0"/>
                </a:rPr>
                <a:t>Hunansylweddoli</a:t>
              </a:r>
              <a:endParaRPr lang="en-GB"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5846CEB5-7222-4621-A85E-72BACB9561AC}"/>
                </a:ext>
              </a:extLst>
            </p:cNvPr>
            <p:cNvSpPr txBox="1"/>
            <p:nvPr/>
          </p:nvSpPr>
          <p:spPr>
            <a:xfrm>
              <a:off x="162885" y="3651013"/>
              <a:ext cx="1589715" cy="470000"/>
            </a:xfrm>
            <a:prstGeom prst="rect">
              <a:avLst/>
            </a:prstGeom>
            <a:solidFill>
              <a:schemeClr val="bg1"/>
            </a:solidFill>
          </p:spPr>
          <p:txBody>
            <a:bodyPr wrap="square" rtlCol="0">
              <a:spAutoFit/>
            </a:bodyPr>
            <a:lstStyle/>
            <a:p>
              <a:pPr>
                <a:lnSpc>
                  <a:spcPct val="107000"/>
                </a:lnSpc>
                <a:spcAft>
                  <a:spcPts val="800"/>
                </a:spcAft>
              </a:pPr>
              <a:r>
                <a:rPr lang="en-GB" sz="2400" dirty="0">
                  <a:solidFill>
                    <a:srgbClr val="00B050"/>
                  </a:solidFill>
                  <a:latin typeface="Calibri" panose="020F0502020204030204" pitchFamily="34" charset="0"/>
                  <a:ea typeface="Calibri" panose="020F0502020204030204" pitchFamily="34" charset="0"/>
                  <a:cs typeface="Calibri" panose="020F0502020204030204" pitchFamily="34" charset="0"/>
                </a:rPr>
                <a:t>Parch</a:t>
              </a:r>
              <a:endParaRPr lang="en-GB" sz="2400" dirty="0">
                <a:solidFill>
                  <a:srgbClr val="00B05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32E8C21F-5D1F-49C7-95E0-EF77AB5C9773}"/>
                </a:ext>
              </a:extLst>
            </p:cNvPr>
            <p:cNvSpPr txBox="1"/>
            <p:nvPr/>
          </p:nvSpPr>
          <p:spPr>
            <a:xfrm>
              <a:off x="162885" y="4254873"/>
              <a:ext cx="2075568" cy="470000"/>
            </a:xfrm>
            <a:prstGeom prst="rect">
              <a:avLst/>
            </a:prstGeom>
            <a:solidFill>
              <a:schemeClr val="bg1"/>
            </a:solidFill>
          </p:spPr>
          <p:txBody>
            <a:bodyPr wrap="none" rtlCol="0">
              <a:spAutoFit/>
            </a:bodyPr>
            <a:lstStyle/>
            <a:p>
              <a:pPr>
                <a:lnSpc>
                  <a:spcPct val="107000"/>
                </a:lnSpc>
                <a:spcAft>
                  <a:spcPts val="800"/>
                </a:spcAft>
              </a:pPr>
              <a:r>
                <a:rPr lang="en-GB" sz="2400" dirty="0">
                  <a:solidFill>
                    <a:srgbClr val="FFFF00"/>
                  </a:solidFill>
                  <a:latin typeface="Calibri" panose="020F0502020204030204" pitchFamily="34" charset="0"/>
                  <a:ea typeface="Calibri" panose="020F0502020204030204" pitchFamily="34" charset="0"/>
                  <a:cs typeface="Calibri" panose="020F0502020204030204" pitchFamily="34" charset="0"/>
                </a:rPr>
                <a:t>Cariad/</a:t>
              </a:r>
              <a:r>
                <a:rPr lang="en-GB" sz="2400" dirty="0" err="1">
                  <a:solidFill>
                    <a:srgbClr val="FFFF00"/>
                  </a:solidFill>
                  <a:latin typeface="Calibri" panose="020F0502020204030204" pitchFamily="34" charset="0"/>
                  <a:ea typeface="Calibri" panose="020F0502020204030204" pitchFamily="34" charset="0"/>
                  <a:cs typeface="Calibri" panose="020F0502020204030204" pitchFamily="34" charset="0"/>
                </a:rPr>
                <a:t>Perthyn</a:t>
              </a:r>
              <a:endParaRPr lang="en-GB" sz="2400" dirty="0">
                <a:solidFill>
                  <a:srgbClr val="FFFF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E524BA64-C50E-429E-BC68-A13113A10072}"/>
                </a:ext>
              </a:extLst>
            </p:cNvPr>
            <p:cNvSpPr txBox="1"/>
            <p:nvPr/>
          </p:nvSpPr>
          <p:spPr>
            <a:xfrm>
              <a:off x="162886" y="4825292"/>
              <a:ext cx="1480726" cy="470000"/>
            </a:xfrm>
            <a:prstGeom prst="rect">
              <a:avLst/>
            </a:prstGeom>
            <a:solidFill>
              <a:schemeClr val="bg1"/>
            </a:solidFill>
          </p:spPr>
          <p:txBody>
            <a:bodyPr wrap="none" rtlCol="0">
              <a:spAutoFit/>
            </a:bodyPr>
            <a:lstStyle/>
            <a:p>
              <a:pPr>
                <a:lnSpc>
                  <a:spcPct val="107000"/>
                </a:lnSpc>
                <a:spcAft>
                  <a:spcPts val="800"/>
                </a:spcAft>
              </a:pPr>
              <a:r>
                <a:rPr lang="en-GB" sz="2400" dirty="0" err="1">
                  <a:solidFill>
                    <a:srgbClr val="FFC000"/>
                  </a:solidFill>
                  <a:latin typeface="Calibri" panose="020F0502020204030204" pitchFamily="34" charset="0"/>
                  <a:ea typeface="Calibri" panose="020F0502020204030204" pitchFamily="34" charset="0"/>
                  <a:cs typeface="Calibri" panose="020F0502020204030204" pitchFamily="34" charset="0"/>
                </a:rPr>
                <a:t>Diogelwch</a:t>
              </a:r>
              <a:endParaRPr lang="en-GB" sz="2400" dirty="0">
                <a:solidFill>
                  <a:srgbClr val="FFC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E8B3429E-9537-4A81-9191-20467EFDD71E}"/>
                </a:ext>
              </a:extLst>
            </p:cNvPr>
            <p:cNvSpPr txBox="1"/>
            <p:nvPr/>
          </p:nvSpPr>
          <p:spPr>
            <a:xfrm>
              <a:off x="162886" y="5364709"/>
              <a:ext cx="1676800" cy="470000"/>
            </a:xfrm>
            <a:prstGeom prst="rect">
              <a:avLst/>
            </a:prstGeom>
            <a:solidFill>
              <a:schemeClr val="bg1"/>
            </a:solidFill>
          </p:spPr>
          <p:txBody>
            <a:bodyPr wrap="square" rtlCol="0">
              <a:spAutoFit/>
            </a:bodyPr>
            <a:lstStyle/>
            <a:p>
              <a:pPr>
                <a:lnSpc>
                  <a:spcPct val="107000"/>
                </a:lnSpc>
                <a:spcAft>
                  <a:spcPts val="800"/>
                </a:spcAft>
              </a:pPr>
              <a:r>
                <a:rPr lang="en-GB" sz="2400" dirty="0" err="1">
                  <a:solidFill>
                    <a:srgbClr val="FF0000"/>
                  </a:solidFill>
                  <a:latin typeface="Calibri" panose="020F0502020204030204" pitchFamily="34" charset="0"/>
                  <a:ea typeface="Calibri" panose="020F0502020204030204" pitchFamily="34" charset="0"/>
                  <a:cs typeface="Calibri" panose="020F0502020204030204" pitchFamily="34" charset="0"/>
                </a:rPr>
                <a:t>Ffisiolegol</a:t>
              </a:r>
              <a:endParaRPr lang="en-GB" sz="2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Isosceles Triangle 3">
              <a:extLst>
                <a:ext uri="{FF2B5EF4-FFF2-40B4-BE49-F238E27FC236}">
                  <a16:creationId xmlns:a16="http://schemas.microsoft.com/office/drawing/2014/main" id="{2B4AA732-9C9C-41EB-85A7-8DAE50BF5F9A}"/>
                </a:ext>
              </a:extLst>
            </p:cNvPr>
            <p:cNvSpPr/>
            <p:nvPr/>
          </p:nvSpPr>
          <p:spPr>
            <a:xfrm>
              <a:off x="3135086" y="1260528"/>
              <a:ext cx="2228365" cy="2132774"/>
            </a:xfrm>
            <a:prstGeom prst="triangl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BC771F1D-0587-42CC-B9E9-9376C3BE7DDC}"/>
                </a:ext>
              </a:extLst>
            </p:cNvPr>
            <p:cNvSpPr txBox="1"/>
            <p:nvPr/>
          </p:nvSpPr>
          <p:spPr>
            <a:xfrm>
              <a:off x="3539681" y="2059076"/>
              <a:ext cx="1469536" cy="1246495"/>
            </a:xfrm>
            <a:prstGeom prst="rect">
              <a:avLst/>
            </a:prstGeom>
            <a:noFill/>
          </p:spPr>
          <p:txBody>
            <a:bodyPr wrap="square" rtlCol="0">
              <a:spAutoFit/>
            </a:bodyPr>
            <a:lstStyle/>
            <a:p>
              <a:pPr algn="ctr"/>
              <a:r>
                <a:rPr lang="en-GB" sz="1250" dirty="0" err="1"/>
                <a:t>moesoldeb</a:t>
              </a:r>
              <a:r>
                <a:rPr lang="en-GB" sz="1250" dirty="0"/>
                <a:t>,</a:t>
              </a:r>
            </a:p>
            <a:p>
              <a:pPr algn="ctr"/>
              <a:r>
                <a:rPr lang="en-GB" sz="1250" dirty="0" err="1"/>
                <a:t>creadigrwydd</a:t>
              </a:r>
              <a:r>
                <a:rPr lang="en-GB" sz="1250" dirty="0"/>
                <a:t>,</a:t>
              </a:r>
            </a:p>
            <a:p>
              <a:pPr algn="ctr"/>
              <a:r>
                <a:rPr lang="en-GB" sz="1250" dirty="0" err="1"/>
                <a:t>natur</a:t>
              </a:r>
              <a:r>
                <a:rPr lang="en-GB" sz="1250" dirty="0"/>
                <a:t> </a:t>
              </a:r>
              <a:r>
                <a:rPr lang="en-GB" sz="1250" dirty="0" err="1"/>
                <a:t>ddigymell</a:t>
              </a:r>
              <a:r>
                <a:rPr lang="en-GB" sz="1250" dirty="0"/>
                <a:t>,</a:t>
              </a:r>
            </a:p>
            <a:p>
              <a:pPr algn="ctr"/>
              <a:r>
                <a:rPr lang="en-GB" sz="1250" dirty="0" err="1"/>
                <a:t>datrys</a:t>
              </a:r>
              <a:r>
                <a:rPr lang="en-GB" sz="1250" dirty="0"/>
                <a:t> </a:t>
              </a:r>
              <a:r>
                <a:rPr lang="en-GB" sz="1250" dirty="0" err="1"/>
                <a:t>problemau</a:t>
              </a:r>
              <a:r>
                <a:rPr lang="en-GB" sz="1250" dirty="0"/>
                <a:t>,</a:t>
              </a:r>
            </a:p>
            <a:p>
              <a:pPr algn="ctr"/>
              <a:r>
                <a:rPr lang="en-GB" sz="1250" dirty="0" err="1"/>
                <a:t>diffyg</a:t>
              </a:r>
              <a:r>
                <a:rPr lang="en-GB" sz="1250" dirty="0"/>
                <a:t> </a:t>
              </a:r>
              <a:r>
                <a:rPr lang="en-GB" sz="1250" dirty="0" err="1"/>
                <a:t>rhagfarn</a:t>
              </a:r>
              <a:r>
                <a:rPr lang="en-GB" sz="1250" dirty="0"/>
                <a:t>,</a:t>
              </a:r>
            </a:p>
            <a:p>
              <a:pPr algn="ctr"/>
              <a:r>
                <a:rPr lang="en-GB" sz="1250" dirty="0" err="1"/>
                <a:t>derbyn</a:t>
              </a:r>
              <a:r>
                <a:rPr lang="en-GB" sz="1250" dirty="0"/>
                <a:t> </a:t>
              </a:r>
              <a:r>
                <a:rPr lang="en-GB" sz="1250" dirty="0" err="1"/>
                <a:t>ffeithiau</a:t>
              </a:r>
              <a:endParaRPr lang="en-GB" sz="1250" dirty="0"/>
            </a:p>
          </p:txBody>
        </p:sp>
        <p:sp>
          <p:nvSpPr>
            <p:cNvPr id="6" name="Trapezoid 5">
              <a:extLst>
                <a:ext uri="{FF2B5EF4-FFF2-40B4-BE49-F238E27FC236}">
                  <a16:creationId xmlns:a16="http://schemas.microsoft.com/office/drawing/2014/main" id="{14915786-05E5-4DB3-BAD2-AFB85D3F8715}"/>
                </a:ext>
              </a:extLst>
            </p:cNvPr>
            <p:cNvSpPr/>
            <p:nvPr/>
          </p:nvSpPr>
          <p:spPr>
            <a:xfrm>
              <a:off x="2749782" y="3423558"/>
              <a:ext cx="2977205" cy="686945"/>
            </a:xfrm>
            <a:prstGeom prst="trapezoid">
              <a:avLst>
                <a:gd name="adj" fmla="val 53084"/>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E606E6E3-40D8-4E87-909A-D9DB7825CAC0}"/>
                </a:ext>
              </a:extLst>
            </p:cNvPr>
            <p:cNvSpPr txBox="1"/>
            <p:nvPr/>
          </p:nvSpPr>
          <p:spPr>
            <a:xfrm>
              <a:off x="3066850" y="3434068"/>
              <a:ext cx="2305781" cy="900696"/>
            </a:xfrm>
            <a:prstGeom prst="rect">
              <a:avLst/>
            </a:prstGeom>
            <a:noFill/>
          </p:spPr>
          <p:txBody>
            <a:bodyPr wrap="square" rtlCol="0">
              <a:spAutoFit/>
            </a:bodyPr>
            <a:lstStyle/>
            <a:p>
              <a:pPr algn="ctr">
                <a:lnSpc>
                  <a:spcPct val="107000"/>
                </a:lnSpc>
              </a:pPr>
              <a:r>
                <a:rPr lang="en-GB" sz="1250" dirty="0" err="1">
                  <a:ea typeface="Calibri" panose="020F0502020204030204" pitchFamily="34" charset="0"/>
                  <a:cs typeface="Calibri" panose="020F0502020204030204" pitchFamily="34" charset="0"/>
                </a:rPr>
                <a:t>hunanbarch</a:t>
              </a:r>
              <a:r>
                <a:rPr lang="en-GB" sz="1250" dirty="0">
                  <a:ea typeface="Calibri" panose="020F0502020204030204" pitchFamily="34" charset="0"/>
                  <a:cs typeface="Calibri" panose="020F0502020204030204" pitchFamily="34" charset="0"/>
                </a:rPr>
                <a:t>,</a:t>
              </a:r>
              <a:endParaRPr lang="en-GB" sz="1250" dirty="0">
                <a:ea typeface="Calibri" panose="020F0502020204030204" pitchFamily="34" charset="0"/>
                <a:cs typeface="Times New Roman" panose="02020603050405020304" pitchFamily="18" charset="0"/>
              </a:endParaRPr>
            </a:p>
            <a:p>
              <a:pPr algn="ctr">
                <a:lnSpc>
                  <a:spcPct val="107000"/>
                </a:lnSpc>
              </a:pPr>
              <a:r>
                <a:rPr lang="en-GB" sz="1250" dirty="0" err="1">
                  <a:ea typeface="Calibri" panose="020F0502020204030204" pitchFamily="34" charset="0"/>
                  <a:cs typeface="Calibri" panose="020F0502020204030204" pitchFamily="34" charset="0"/>
                </a:rPr>
                <a:t>hyder</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cyflawniad</a:t>
              </a:r>
              <a:r>
                <a:rPr lang="en-GB" sz="1250" dirty="0">
                  <a:ea typeface="Calibri" panose="020F0502020204030204" pitchFamily="34" charset="0"/>
                  <a:cs typeface="Calibri" panose="020F0502020204030204" pitchFamily="34" charset="0"/>
                </a:rPr>
                <a:t>,</a:t>
              </a:r>
              <a:endParaRPr lang="en-GB" sz="1250" dirty="0">
                <a:ea typeface="Calibri" panose="020F0502020204030204" pitchFamily="34" charset="0"/>
                <a:cs typeface="Times New Roman" panose="02020603050405020304" pitchFamily="18" charset="0"/>
              </a:endParaRPr>
            </a:p>
            <a:p>
              <a:pPr algn="ctr">
                <a:lnSpc>
                  <a:spcPct val="107000"/>
                </a:lnSpc>
              </a:pPr>
              <a:r>
                <a:rPr lang="en-GB" sz="1250" dirty="0">
                  <a:ea typeface="Calibri" panose="020F0502020204030204" pitchFamily="34" charset="0"/>
                  <a:cs typeface="Calibri" panose="020F0502020204030204" pitchFamily="34" charset="0"/>
                </a:rPr>
                <a:t>parch at </a:t>
              </a:r>
              <a:r>
                <a:rPr lang="en-GB" sz="1250" dirty="0" err="1">
                  <a:ea typeface="Calibri" panose="020F0502020204030204" pitchFamily="34" charset="0"/>
                  <a:cs typeface="Calibri" panose="020F0502020204030204" pitchFamily="34" charset="0"/>
                </a:rPr>
                <a:t>eraill</a:t>
              </a:r>
              <a:r>
                <a:rPr lang="en-GB" sz="1250" dirty="0">
                  <a:ea typeface="Calibri" panose="020F0502020204030204" pitchFamily="34" charset="0"/>
                  <a:cs typeface="Calibri" panose="020F0502020204030204" pitchFamily="34" charset="0"/>
                </a:rPr>
                <a:t>, parch </a:t>
              </a:r>
              <a:r>
                <a:rPr lang="en-GB" sz="1250" dirty="0" err="1">
                  <a:ea typeface="Calibri" panose="020F0502020204030204" pitchFamily="34" charset="0"/>
                  <a:cs typeface="Calibri" panose="020F0502020204030204" pitchFamily="34" charset="0"/>
                </a:rPr>
                <a:t>gan</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eraill</a:t>
              </a:r>
              <a:endParaRPr lang="en-GB" sz="1250" dirty="0">
                <a:ea typeface="Calibri" panose="020F0502020204030204" pitchFamily="34" charset="0"/>
                <a:cs typeface="Times New Roman" panose="02020603050405020304" pitchFamily="18" charset="0"/>
              </a:endParaRPr>
            </a:p>
          </p:txBody>
        </p:sp>
        <p:sp>
          <p:nvSpPr>
            <p:cNvPr id="7" name="Trapezoid 6">
              <a:extLst>
                <a:ext uri="{FF2B5EF4-FFF2-40B4-BE49-F238E27FC236}">
                  <a16:creationId xmlns:a16="http://schemas.microsoft.com/office/drawing/2014/main" id="{3DFA427B-39F4-46BD-8278-B14262577E3E}"/>
                </a:ext>
              </a:extLst>
            </p:cNvPr>
            <p:cNvSpPr/>
            <p:nvPr/>
          </p:nvSpPr>
          <p:spPr>
            <a:xfrm>
              <a:off x="2459797" y="4136483"/>
              <a:ext cx="3559628" cy="598200"/>
            </a:xfrm>
            <a:prstGeom prst="trapezoid">
              <a:avLst>
                <a:gd name="adj" fmla="val 50093"/>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FDAEC832-F0E6-446F-83EE-C7B9D2BF3EDC}"/>
                </a:ext>
              </a:extLst>
            </p:cNvPr>
            <p:cNvSpPr txBox="1"/>
            <p:nvPr/>
          </p:nvSpPr>
          <p:spPr>
            <a:xfrm>
              <a:off x="2749781" y="4297756"/>
              <a:ext cx="3063189" cy="283219"/>
            </a:xfrm>
            <a:prstGeom prst="rect">
              <a:avLst/>
            </a:prstGeom>
            <a:noFill/>
          </p:spPr>
          <p:txBody>
            <a:bodyPr wrap="square" rtlCol="0">
              <a:spAutoFit/>
            </a:bodyPr>
            <a:lstStyle/>
            <a:p>
              <a:pPr algn="ctr">
                <a:lnSpc>
                  <a:spcPct val="107000"/>
                </a:lnSpc>
                <a:spcAft>
                  <a:spcPts val="800"/>
                </a:spcAft>
              </a:pPr>
              <a:r>
                <a:rPr lang="en-GB" sz="1250" dirty="0" err="1">
                  <a:ea typeface="Calibri" panose="020F0502020204030204" pitchFamily="34" charset="0"/>
                  <a:cs typeface="Calibri" panose="020F0502020204030204" pitchFamily="34" charset="0"/>
                </a:rPr>
                <a:t>cyfeillgarwch</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teulu</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agosatrwydd</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rhywiol</a:t>
              </a:r>
              <a:endParaRPr lang="en-GB" sz="1250" dirty="0">
                <a:ea typeface="Calibri" panose="020F0502020204030204" pitchFamily="34" charset="0"/>
                <a:cs typeface="Times New Roman" panose="02020603050405020304" pitchFamily="18" charset="0"/>
              </a:endParaRPr>
            </a:p>
          </p:txBody>
        </p:sp>
        <p:sp>
          <p:nvSpPr>
            <p:cNvPr id="8" name="Trapezoid 7">
              <a:extLst>
                <a:ext uri="{FF2B5EF4-FFF2-40B4-BE49-F238E27FC236}">
                  <a16:creationId xmlns:a16="http://schemas.microsoft.com/office/drawing/2014/main" id="{C41E7C2E-A1DC-49B4-A521-A72E3F32FDCD}"/>
                </a:ext>
              </a:extLst>
            </p:cNvPr>
            <p:cNvSpPr/>
            <p:nvPr/>
          </p:nvSpPr>
          <p:spPr>
            <a:xfrm>
              <a:off x="2118156" y="4767196"/>
              <a:ext cx="4250479" cy="507776"/>
            </a:xfrm>
            <a:prstGeom prst="trapezoid">
              <a:avLst>
                <a:gd name="adj" fmla="val 57041"/>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9EAA5283-D088-40A9-841F-2ED8144E59A3}"/>
                </a:ext>
              </a:extLst>
            </p:cNvPr>
            <p:cNvSpPr txBox="1"/>
            <p:nvPr/>
          </p:nvSpPr>
          <p:spPr>
            <a:xfrm>
              <a:off x="2731136" y="4811966"/>
              <a:ext cx="3081833" cy="489045"/>
            </a:xfrm>
            <a:prstGeom prst="rect">
              <a:avLst/>
            </a:prstGeom>
            <a:noFill/>
          </p:spPr>
          <p:txBody>
            <a:bodyPr wrap="square" rtlCol="0">
              <a:spAutoFit/>
            </a:bodyPr>
            <a:lstStyle/>
            <a:p>
              <a:pPr algn="ctr">
                <a:lnSpc>
                  <a:spcPct val="107000"/>
                </a:lnSpc>
              </a:pPr>
              <a:r>
                <a:rPr lang="en-GB" sz="1250" dirty="0" err="1">
                  <a:ea typeface="Calibri" panose="020F0502020204030204" pitchFamily="34" charset="0"/>
                  <a:cs typeface="Calibri" panose="020F0502020204030204" pitchFamily="34" charset="0"/>
                </a:rPr>
                <a:t>diogelwch</a:t>
              </a:r>
              <a:r>
                <a:rPr lang="en-GB" sz="1250" dirty="0">
                  <a:ea typeface="Calibri" panose="020F0502020204030204" pitchFamily="34" charset="0"/>
                  <a:cs typeface="Calibri" panose="020F0502020204030204" pitchFamily="34" charset="0"/>
                </a:rPr>
                <a:t> y </a:t>
              </a:r>
              <a:r>
                <a:rPr lang="en-GB" sz="1250" dirty="0" err="1">
                  <a:ea typeface="Calibri" panose="020F0502020204030204" pitchFamily="34" charset="0"/>
                  <a:cs typeface="Calibri" panose="020F0502020204030204" pitchFamily="34" charset="0"/>
                </a:rPr>
                <a:t>corff</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cyflogaeth</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adnoddau</a:t>
              </a:r>
              <a:r>
                <a:rPr lang="en-GB" sz="1250" dirty="0">
                  <a:ea typeface="Calibri" panose="020F0502020204030204" pitchFamily="34" charset="0"/>
                  <a:cs typeface="Calibri" panose="020F0502020204030204" pitchFamily="34" charset="0"/>
                </a:rPr>
                <a:t>,</a:t>
              </a:r>
              <a:endParaRPr lang="en-GB" sz="1250" dirty="0">
                <a:ea typeface="Calibri" panose="020F0502020204030204" pitchFamily="34" charset="0"/>
                <a:cs typeface="Times New Roman" panose="02020603050405020304" pitchFamily="18" charset="0"/>
              </a:endParaRPr>
            </a:p>
            <a:p>
              <a:pPr algn="ctr">
                <a:lnSpc>
                  <a:spcPct val="107000"/>
                </a:lnSpc>
              </a:pPr>
              <a:r>
                <a:rPr lang="en-GB" sz="1250" dirty="0" err="1">
                  <a:ea typeface="Calibri" panose="020F0502020204030204" pitchFamily="34" charset="0"/>
                  <a:cs typeface="Calibri" panose="020F0502020204030204" pitchFamily="34" charset="0"/>
                </a:rPr>
                <a:t>moesoldeb</a:t>
              </a:r>
              <a:r>
                <a:rPr lang="en-GB" sz="1250" dirty="0">
                  <a:ea typeface="Calibri" panose="020F0502020204030204" pitchFamily="34" charset="0"/>
                  <a:cs typeface="Calibri" panose="020F0502020204030204" pitchFamily="34" charset="0"/>
                </a:rPr>
                <a:t>, y </a:t>
              </a:r>
              <a:r>
                <a:rPr lang="en-GB" sz="1250" dirty="0" err="1">
                  <a:ea typeface="Calibri" panose="020F0502020204030204" pitchFamily="34" charset="0"/>
                  <a:cs typeface="Calibri" panose="020F0502020204030204" pitchFamily="34" charset="0"/>
                </a:rPr>
                <a:t>teulu</a:t>
              </a:r>
              <a:r>
                <a:rPr lang="en-GB" sz="1250" dirty="0">
                  <a:ea typeface="Calibri" panose="020F0502020204030204" pitchFamily="34" charset="0"/>
                  <a:cs typeface="Calibri" panose="020F0502020204030204" pitchFamily="34" charset="0"/>
                </a:rPr>
                <a:t>, iechyd, </a:t>
              </a:r>
              <a:r>
                <a:rPr lang="en-GB" sz="1250" dirty="0" err="1">
                  <a:ea typeface="Calibri" panose="020F0502020204030204" pitchFamily="34" charset="0"/>
                  <a:cs typeface="Calibri" panose="020F0502020204030204" pitchFamily="34" charset="0"/>
                </a:rPr>
                <a:t>eiddo</a:t>
              </a:r>
              <a:endParaRPr lang="en-GB" sz="1250" dirty="0">
                <a:ea typeface="Calibri" panose="020F0502020204030204" pitchFamily="34" charset="0"/>
                <a:cs typeface="Times New Roman" panose="02020603050405020304" pitchFamily="18" charset="0"/>
              </a:endParaRPr>
            </a:p>
          </p:txBody>
        </p:sp>
        <p:sp>
          <p:nvSpPr>
            <p:cNvPr id="9" name="Trapezoid 8">
              <a:extLst>
                <a:ext uri="{FF2B5EF4-FFF2-40B4-BE49-F238E27FC236}">
                  <a16:creationId xmlns:a16="http://schemas.microsoft.com/office/drawing/2014/main" id="{6E4D1C49-EEBA-4E48-B960-880395184F22}"/>
                </a:ext>
              </a:extLst>
            </p:cNvPr>
            <p:cNvSpPr/>
            <p:nvPr/>
          </p:nvSpPr>
          <p:spPr>
            <a:xfrm>
              <a:off x="1894116" y="5317295"/>
              <a:ext cx="4705579" cy="517414"/>
            </a:xfrm>
            <a:prstGeom prst="trapezoid">
              <a:avLst>
                <a:gd name="adj" fmla="val 4737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E49F8A7-CD71-424B-B6D5-0D14DD9EFF9D}"/>
                </a:ext>
              </a:extLst>
            </p:cNvPr>
            <p:cNvSpPr txBox="1"/>
            <p:nvPr/>
          </p:nvSpPr>
          <p:spPr>
            <a:xfrm>
              <a:off x="2146562" y="5463301"/>
              <a:ext cx="4167643" cy="283219"/>
            </a:xfrm>
            <a:prstGeom prst="rect">
              <a:avLst/>
            </a:prstGeom>
            <a:noFill/>
          </p:spPr>
          <p:txBody>
            <a:bodyPr wrap="square" rtlCol="0">
              <a:spAutoFit/>
            </a:bodyPr>
            <a:lstStyle/>
            <a:p>
              <a:pPr algn="ctr">
                <a:lnSpc>
                  <a:spcPct val="107000"/>
                </a:lnSpc>
                <a:spcAft>
                  <a:spcPts val="800"/>
                </a:spcAft>
              </a:pPr>
              <a:r>
                <a:rPr lang="en-GB" sz="1250" dirty="0" err="1">
                  <a:ea typeface="Calibri" panose="020F0502020204030204" pitchFamily="34" charset="0"/>
                  <a:cs typeface="Calibri" panose="020F0502020204030204" pitchFamily="34" charset="0"/>
                </a:rPr>
                <a:t>anadlu</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bwyd</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dŵr</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rhyw</a:t>
              </a:r>
              <a:r>
                <a:rPr lang="en-GB" sz="1250" dirty="0">
                  <a:ea typeface="Calibri" panose="020F0502020204030204" pitchFamily="34" charset="0"/>
                  <a:cs typeface="Calibri" panose="020F0502020204030204" pitchFamily="34" charset="0"/>
                </a:rPr>
                <a:t>, </a:t>
              </a:r>
              <a:r>
                <a:rPr lang="en-GB" sz="1250" dirty="0" err="1">
                  <a:ea typeface="Calibri" panose="020F0502020204030204" pitchFamily="34" charset="0"/>
                  <a:cs typeface="Calibri" panose="020F0502020204030204" pitchFamily="34" charset="0"/>
                </a:rPr>
                <a:t>cwsg</a:t>
              </a:r>
              <a:r>
                <a:rPr lang="en-GB" sz="1250" dirty="0">
                  <a:ea typeface="Calibri" panose="020F0502020204030204" pitchFamily="34" charset="0"/>
                  <a:cs typeface="Calibri" panose="020F0502020204030204" pitchFamily="34" charset="0"/>
                </a:rPr>
                <a:t>, homeostasis, </a:t>
              </a:r>
              <a:r>
                <a:rPr lang="en-GB" sz="1250" dirty="0" err="1">
                  <a:ea typeface="Calibri" panose="020F0502020204030204" pitchFamily="34" charset="0"/>
                  <a:cs typeface="Calibri" panose="020F0502020204030204" pitchFamily="34" charset="0"/>
                </a:rPr>
                <a:t>ysgarthiad</a:t>
              </a:r>
              <a:endParaRPr lang="en-GB" sz="1250" dirty="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317012390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damcaniaeth a dull dyneiddiol Maslow</a:t>
            </a:r>
            <a:endParaRPr lang="en-US" sz="280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76305283"/>
              </p:ext>
            </p:extLst>
          </p:nvPr>
        </p:nvGraphicFramePr>
        <p:xfrm>
          <a:off x="846491" y="1651515"/>
          <a:ext cx="10292644" cy="4727779"/>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Dylai hunan</a:t>
                      </a:r>
                      <a:r>
                        <a:rPr lang="en-GB" sz="1800" kern="1200">
                          <a:solidFill>
                            <a:schemeClr val="accent1">
                              <a:lumMod val="75000"/>
                            </a:schemeClr>
                          </a:solidFill>
                          <a:effectLst/>
                          <a:latin typeface="+mn-lt"/>
                          <a:ea typeface="+mn-ea"/>
                          <a:cs typeface="+mn-cs"/>
                        </a:rPr>
                        <a:t>sylweddoli</a:t>
                      </a:r>
                      <a:r>
                        <a:rPr lang="1106" sz="1800" kern="1200">
                          <a:solidFill>
                            <a:schemeClr val="accent1">
                              <a:lumMod val="75000"/>
                            </a:schemeClr>
                          </a:solidFill>
                          <a:effectLst/>
                          <a:latin typeface="+mn-lt"/>
                          <a:ea typeface="+mn-ea"/>
                          <a:cs typeface="+mn-cs"/>
                        </a:rPr>
                        <a:t> fod yn nod i bawb.</a:t>
                      </a:r>
                    </a:p>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Drwy lwyddo i hunan</a:t>
                      </a:r>
                      <a:r>
                        <a:rPr lang="en-GB" sz="1800" kern="1200">
                          <a:solidFill>
                            <a:schemeClr val="accent1">
                              <a:lumMod val="75000"/>
                            </a:schemeClr>
                          </a:solidFill>
                          <a:effectLst/>
                          <a:latin typeface="+mn-lt"/>
                          <a:ea typeface="+mn-ea"/>
                          <a:cs typeface="+mn-cs"/>
                        </a:rPr>
                        <a:t>sylweddoli</a:t>
                      </a:r>
                      <a:r>
                        <a:rPr lang="1106" sz="1800" kern="1200">
                          <a:solidFill>
                            <a:schemeClr val="accent1">
                              <a:lumMod val="75000"/>
                            </a:schemeClr>
                          </a:solidFill>
                          <a:effectLst/>
                          <a:latin typeface="+mn-lt"/>
                          <a:ea typeface="+mn-ea"/>
                          <a:cs typeface="+mn-cs"/>
                        </a:rPr>
                        <a:t>, mae'r unigolyn yn cael ymdeimlad cryf o ymwybyddiaeth, barn gwbl dderbyngar amdanynt eu hunain, gwydnwch ac ymdeimlad o greadigrwydd.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Mae'n seiliedig ar astudiaeth o gyfran fach o'r boblogaeth ddynol.</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pPr>
                        <a:defRPr b="0" i="0"/>
                      </a:pPr>
                      <a:r>
                        <a:rPr lang="1106" sz="1800" b="0" i="0" kern="1200" dirty="0">
                          <a:solidFill>
                            <a:schemeClr val="accent1">
                              <a:lumMod val="75000"/>
                            </a:schemeClr>
                          </a:solidFill>
                          <a:effectLst/>
                          <a:latin typeface="+mn-lt"/>
                          <a:ea typeface="+mn-ea"/>
                          <a:cs typeface="+mn-cs"/>
                        </a:rPr>
                        <a:t>Perthnasol mewn bywyd modern o ddydd i ddydd.</a:t>
                      </a: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Mae’r termau yn yr hierarchaeth, fel "hunan-barch" a "diogelwch", wedi’u diffinio’n wahanol gan diwylliannau ledled y byd.</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pPr>
                        <a:defRPr b="0" i="0"/>
                      </a:pPr>
                      <a:r>
                        <a:rPr lang="1106" sz="1800" b="0" i="0" kern="1200">
                          <a:solidFill>
                            <a:schemeClr val="accent1">
                              <a:lumMod val="75000"/>
                            </a:schemeClr>
                          </a:solidFill>
                          <a:effectLst/>
                          <a:latin typeface="+mn-lt"/>
                          <a:ea typeface="+mn-ea"/>
                          <a:cs typeface="+mn-cs"/>
                        </a:rPr>
                        <a:t>Mae'n cydnabod bod natur ddynol sylfaenol yn gofyn am fwy pan fo anghenion lefel is yn cael eu bodloni, e.e. petai plentyn bach yn llwglyd ac yn cael dau ddewis, un yn fwyd a'r llall yn deganau, ni fyddai'n dewis y teganau ond byddai'n bwyta'r bwyd yn gyntaf ac yna'n chwarae gyda'r teganau.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dirty="0">
                          <a:solidFill>
                            <a:schemeClr val="accent1">
                              <a:lumMod val="75000"/>
                            </a:schemeClr>
                          </a:solidFill>
                          <a:effectLst/>
                          <a:latin typeface="+mn-lt"/>
                          <a:ea typeface="+mn-ea"/>
                          <a:cs typeface="+mn-cs"/>
                        </a:rPr>
                        <a:t>Nid yw'r hierarchaeth yn ystyried gwahaniaethau rhwng unigolion chwaith. Nid oes gan bawb y gallu i gyrraedd hunan</a:t>
                      </a:r>
                      <a:r>
                        <a:rPr lang="en-GB" sz="1800" b="0" i="0" kern="1200" dirty="0" err="1">
                          <a:solidFill>
                            <a:schemeClr val="accent1">
                              <a:lumMod val="75000"/>
                            </a:schemeClr>
                          </a:solidFill>
                          <a:effectLst/>
                          <a:latin typeface="+mn-lt"/>
                          <a:ea typeface="+mn-ea"/>
                          <a:cs typeface="+mn-cs"/>
                        </a:rPr>
                        <a:t>sylweddoliad</a:t>
                      </a:r>
                      <a:r>
                        <a:rPr lang="1106" sz="1800" b="0" i="0" kern="1200" dirty="0">
                          <a:solidFill>
                            <a:schemeClr val="accent1">
                              <a:lumMod val="75000"/>
                            </a:schemeClr>
                          </a:solidFill>
                          <a:effectLst/>
                          <a:latin typeface="+mn-lt"/>
                          <a:ea typeface="+mn-ea"/>
                          <a:cs typeface="+mn-cs"/>
                        </a:rPr>
                        <a:t>.</a:t>
                      </a:r>
                    </a:p>
                    <a:p>
                      <a:pPr marL="0" marR="0" lvl="0" indent="0" algn="l" defTabSz="914400" rtl="0" eaLnBrk="1" fontAlgn="auto" latinLnBrk="0" hangingPunct="1">
                        <a:lnSpc>
                          <a:spcPct val="100000"/>
                        </a:lnSpc>
                        <a:spcBef>
                          <a:spcPct val="0"/>
                        </a:spcBef>
                        <a:spcAft>
                          <a:spcPct val="0"/>
                        </a:spcAft>
                        <a:buClrTx/>
                        <a:buSzTx/>
                        <a:buFontTx/>
                        <a:buNone/>
                        <a:defRPr/>
                      </a:pPr>
                      <a:endParaRPr lang="en-GB" sz="1800" kern="1200" dirty="0">
                        <a:solidFill>
                          <a:schemeClr val="accent1">
                            <a:lumMod val="75000"/>
                          </a:schemeClr>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lang="en-GB" sz="1800" dirty="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Tree>
    <p:extLst>
      <p:ext uri="{BB962C8B-B14F-4D97-AF65-F5344CB8AC3E}">
        <p14:creationId xmlns:p14="http://schemas.microsoft.com/office/powerpoint/2010/main" val="24842323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ddyneiddiol</a:t>
            </a:r>
          </a:p>
        </p:txBody>
      </p:sp>
      <p:pic>
        <p:nvPicPr>
          <p:cNvPr id="1026" name="Picture 2" descr="Eye, Eyelashes, Eyebrow, Close-Up, Iris, Human Eye">
            <a:extLst>
              <a:ext uri="{FF2B5EF4-FFF2-40B4-BE49-F238E27FC236}">
                <a16:creationId xmlns:a16="http://schemas.microsoft.com/office/drawing/2014/main" id="{5E4F2FFB-6313-4C56-A504-1662E5A6A68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51046" y="1547065"/>
            <a:ext cx="3239097" cy="21526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2B99828-3F10-4D92-9199-431E666CEC3F}"/>
              </a:ext>
            </a:extLst>
          </p:cNvPr>
          <p:cNvSpPr txBox="1"/>
          <p:nvPr/>
        </p:nvSpPr>
        <p:spPr>
          <a:xfrm>
            <a:off x="175784" y="3822360"/>
            <a:ext cx="4906938" cy="2791709"/>
          </a:xfrm>
          <a:prstGeom prst="rect">
            <a:avLst/>
          </a:prstGeom>
          <a:noFill/>
        </p:spPr>
        <p:txBody>
          <a:bodyPr wrap="square" rtlCol="0">
            <a:spAutoFit/>
          </a:bodyPr>
          <a:lstStyle/>
          <a:p>
            <a:pPr algn="l">
              <a:spcAft>
                <a:spcPts val="600"/>
              </a:spcAft>
              <a:defRPr b="0" i="0"/>
            </a:pPr>
            <a:r>
              <a:rPr lang="1106" b="0" i="0">
                <a:solidFill>
                  <a:schemeClr val="accent1">
                    <a:lumMod val="75000"/>
                  </a:schemeClr>
                </a:solidFill>
                <a:effectLst/>
              </a:rPr>
              <a:t>Roedd Carl Rogers yn credu'r canlynol:</a:t>
            </a:r>
          </a:p>
          <a:p>
            <a:pPr marL="285750" indent="-285750" algn="l">
              <a:spcAft>
                <a:spcPts val="600"/>
              </a:spcAft>
              <a:buFont typeface="Arial" panose="020B0604020202020204" pitchFamily="34" charset="0"/>
              <a:buChar char="•"/>
              <a:defRPr b="0" i="0"/>
            </a:pPr>
            <a:r>
              <a:rPr lang="1106" b="0" i="0">
                <a:solidFill>
                  <a:schemeClr val="accent1">
                    <a:lumMod val="75000"/>
                  </a:schemeClr>
                </a:solidFill>
                <a:effectLst/>
              </a:rPr>
              <a:t>bod pawb yn ceisio cyflawni hunan</a:t>
            </a:r>
            <a:r>
              <a:rPr lang="en-GB" b="0" i="0">
                <a:solidFill>
                  <a:schemeClr val="accent1">
                    <a:lumMod val="75000"/>
                  </a:schemeClr>
                </a:solidFill>
                <a:effectLst/>
              </a:rPr>
              <a:t>sylweddoliad</a:t>
            </a:r>
            <a:endParaRPr lang="1106" b="0" i="0">
              <a:solidFill>
                <a:schemeClr val="accent1">
                  <a:lumMod val="75000"/>
                </a:schemeClr>
              </a:solidFill>
              <a:effectLst/>
            </a:endParaRPr>
          </a:p>
          <a:p>
            <a:pPr marL="285750" indent="-285750" algn="l">
              <a:spcAft>
                <a:spcPts val="600"/>
              </a:spcAft>
              <a:buFont typeface="Arial" panose="020B0604020202020204" pitchFamily="34" charset="0"/>
              <a:buChar char="•"/>
              <a:defRPr b="0" i="0"/>
            </a:pPr>
            <a:r>
              <a:rPr lang="1106">
                <a:solidFill>
                  <a:schemeClr val="accent1">
                    <a:lumMod val="75000"/>
                  </a:schemeClr>
                </a:solidFill>
              </a:rPr>
              <a:t>i bobl ddatblygu'n llawn, mae angen iddynt fod mewn amgylchedd a fyddai'n rhoi diffuantrwydd, derbyniad ac empathi iddynt</a:t>
            </a:r>
          </a:p>
          <a:p>
            <a:pPr marL="285750" indent="-285750" algn="l">
              <a:buFont typeface="Arial" panose="020B0604020202020204" pitchFamily="34" charset="0"/>
              <a:buChar char="•"/>
              <a:defRPr b="0" i="0"/>
            </a:pPr>
            <a:r>
              <a:rPr lang="1106">
                <a:solidFill>
                  <a:schemeClr val="accent1">
                    <a:lumMod val="75000"/>
                  </a:schemeClr>
                </a:solidFill>
              </a:rPr>
              <a:t>heb amgylchedd o'i fath, ni fyddai personoliaethau a pherthnasoedd iach yn gallu tyfu.</a:t>
            </a:r>
          </a:p>
        </p:txBody>
      </p:sp>
      <p:sp>
        <p:nvSpPr>
          <p:cNvPr id="3" name="TextBox 2">
            <a:extLst>
              <a:ext uri="{FF2B5EF4-FFF2-40B4-BE49-F238E27FC236}">
                <a16:creationId xmlns:a16="http://schemas.microsoft.com/office/drawing/2014/main" id="{9EAD5562-5992-4F4F-91CE-E0D394CB6E65}"/>
              </a:ext>
            </a:extLst>
          </p:cNvPr>
          <p:cNvSpPr txBox="1"/>
          <p:nvPr/>
        </p:nvSpPr>
        <p:spPr>
          <a:xfrm>
            <a:off x="5375189" y="1296988"/>
            <a:ext cx="6461013" cy="5463034"/>
          </a:xfrm>
          <a:prstGeom prst="rect">
            <a:avLst/>
          </a:prstGeom>
          <a:noFill/>
        </p:spPr>
        <p:txBody>
          <a:bodyPr wrap="square" rtlCol="0">
            <a:spAutoFit/>
          </a:bodyPr>
          <a:lstStyle/>
          <a:p>
            <a:pPr>
              <a:spcAft>
                <a:spcPts val="500"/>
              </a:spcAft>
              <a:defRPr b="0" i="0"/>
            </a:pPr>
            <a:r>
              <a:rPr lang="1106">
                <a:solidFill>
                  <a:schemeClr val="accent1">
                    <a:lumMod val="75000"/>
                  </a:schemeClr>
                </a:solidFill>
              </a:rPr>
              <a:t>Awgrymodd Rogers hefyd:</a:t>
            </a:r>
          </a:p>
          <a:p>
            <a:pPr marL="285750" indent="-285750">
              <a:spcAft>
                <a:spcPts val="500"/>
              </a:spcAft>
              <a:buFont typeface="Arial" panose="020B0604020202020204" pitchFamily="34" charset="0"/>
              <a:buChar char="•"/>
              <a:defRPr b="0" i="0"/>
            </a:pPr>
            <a:r>
              <a:rPr lang="1106">
                <a:solidFill>
                  <a:schemeClr val="accent1">
                    <a:lumMod val="75000"/>
                  </a:schemeClr>
                </a:solidFill>
              </a:rPr>
              <a:t>mae gwahaniaethau rhwng sut mae unigolyn yn gweld ei hun (hunangysyniad) a sut yr hoffent fod (hunan delfrydol)</a:t>
            </a:r>
          </a:p>
          <a:p>
            <a:pPr marL="285750" indent="-285750">
              <a:spcAft>
                <a:spcPts val="500"/>
              </a:spcAft>
              <a:buFont typeface="Arial" panose="020B0604020202020204" pitchFamily="34" charset="0"/>
              <a:buChar char="•"/>
              <a:defRPr b="0" i="0"/>
            </a:pPr>
            <a:r>
              <a:rPr lang="1106">
                <a:solidFill>
                  <a:schemeClr val="accent1">
                    <a:lumMod val="75000"/>
                  </a:schemeClr>
                </a:solidFill>
              </a:rPr>
              <a:t>mae hunangysyniad yn cael ei greu a'i ddatblygu yn dibynnu a yw unigolyn yn derbyn </a:t>
            </a:r>
            <a:r>
              <a:rPr lang="1106" b="1">
                <a:solidFill>
                  <a:schemeClr val="accent1">
                    <a:lumMod val="75000"/>
                  </a:schemeClr>
                </a:solidFill>
              </a:rPr>
              <a:t>agwedd gadarnhaol ddiamod </a:t>
            </a:r>
            <a:r>
              <a:rPr lang="1106">
                <a:solidFill>
                  <a:schemeClr val="accent1">
                    <a:lumMod val="75000"/>
                  </a:schemeClr>
                </a:solidFill>
              </a:rPr>
              <a:t>neu a yw </a:t>
            </a:r>
            <a:r>
              <a:rPr lang="1106" b="1">
                <a:solidFill>
                  <a:schemeClr val="accent1">
                    <a:lumMod val="75000"/>
                  </a:schemeClr>
                </a:solidFill>
              </a:rPr>
              <a:t>amodau gwerth</a:t>
            </a:r>
            <a:r>
              <a:rPr lang="1106">
                <a:solidFill>
                  <a:schemeClr val="accent1">
                    <a:lumMod val="75000"/>
                  </a:schemeClr>
                </a:solidFill>
              </a:rPr>
              <a:t> yn cael eu gosod ar ei gyfer</a:t>
            </a:r>
          </a:p>
          <a:p>
            <a:pPr marL="285750" indent="-285750">
              <a:spcAft>
                <a:spcPts val="500"/>
              </a:spcAft>
              <a:buFont typeface="Arial" panose="020B0604020202020204" pitchFamily="34" charset="0"/>
              <a:buChar char="•"/>
              <a:defRPr b="0" i="0"/>
            </a:pPr>
            <a:r>
              <a:rPr lang="1106">
                <a:solidFill>
                  <a:schemeClr val="accent1">
                    <a:lumMod val="75000"/>
                  </a:schemeClr>
                </a:solidFill>
              </a:rPr>
              <a:t>os yw unigolyn yn derbyn agwedd gadarnhaol ddiamod a chariad a derbyniad, bydd yn profi</a:t>
            </a:r>
            <a:r>
              <a:rPr lang="1106" b="1">
                <a:solidFill>
                  <a:schemeClr val="accent1">
                    <a:lumMod val="75000"/>
                  </a:schemeClr>
                </a:solidFill>
              </a:rPr>
              <a:t> cyfathiant </a:t>
            </a:r>
            <a:r>
              <a:rPr lang="1106">
                <a:solidFill>
                  <a:schemeClr val="accent1">
                    <a:lumMod val="75000"/>
                  </a:schemeClr>
                </a:solidFill>
              </a:rPr>
              <a:t>ac yn dod yn berson sy'n gweithredu'n llawn</a:t>
            </a:r>
          </a:p>
          <a:p>
            <a:pPr marL="285750" indent="-285750">
              <a:spcAft>
                <a:spcPts val="500"/>
              </a:spcAft>
              <a:buFont typeface="Arial" panose="020B0604020202020204" pitchFamily="34" charset="0"/>
              <a:buChar char="•"/>
              <a:defRPr b="0" i="0"/>
            </a:pPr>
            <a:r>
              <a:rPr lang="1106">
                <a:solidFill>
                  <a:schemeClr val="accent1">
                    <a:lumMod val="75000"/>
                  </a:schemeClr>
                </a:solidFill>
              </a:rPr>
              <a:t>os oes gan unigolyn amodau gwerth wedi'u gosod, yna mae ei hunan delfrydol yn wahanol i'w hunangysyniad a bydd yr</a:t>
            </a:r>
            <a:r>
              <a:rPr lang="1106" b="1">
                <a:solidFill>
                  <a:schemeClr val="accent1">
                    <a:lumMod val="75000"/>
                  </a:schemeClr>
                </a:solidFill>
              </a:rPr>
              <a:t> </a:t>
            </a:r>
            <a:r>
              <a:rPr lang="1106">
                <a:solidFill>
                  <a:schemeClr val="accent1">
                    <a:lumMod val="75000"/>
                  </a:schemeClr>
                </a:solidFill>
              </a:rPr>
              <a:t>unigolyn yn profi</a:t>
            </a:r>
            <a:r>
              <a:rPr lang="1106" b="1">
                <a:solidFill>
                  <a:schemeClr val="accent1">
                    <a:lumMod val="75000"/>
                  </a:schemeClr>
                </a:solidFill>
              </a:rPr>
              <a:t> anghyfathiant</a:t>
            </a:r>
          </a:p>
          <a:p>
            <a:pPr marL="285750" indent="-285750">
              <a:spcAft>
                <a:spcPts val="500"/>
              </a:spcAft>
              <a:buFont typeface="Arial" panose="020B0604020202020204" pitchFamily="34" charset="0"/>
              <a:buChar char="•"/>
              <a:defRPr b="0" i="0"/>
            </a:pPr>
            <a:r>
              <a:rPr lang="1106">
                <a:solidFill>
                  <a:schemeClr val="accent1">
                    <a:lumMod val="75000"/>
                  </a:schemeClr>
                </a:solidFill>
              </a:rPr>
              <a:t>mae llawer o broblemau seicolegol yn cael eu hachosi gan anghyfathiant (hunangysyniad a hunan delfrydol ddim yn cyd-fynd)</a:t>
            </a:r>
          </a:p>
          <a:p>
            <a:pPr>
              <a:defRPr b="0" i="0"/>
            </a:pPr>
            <a:r>
              <a:rPr lang="1106">
                <a:solidFill>
                  <a:schemeClr val="accent1">
                    <a:lumMod val="75000"/>
                  </a:schemeClr>
                </a:solidFill>
              </a:rPr>
              <a:t>Datblygodd therapi cleient-ganolog/therapi person-ganolog a oedd yn anelu at ddileu'r anghyfathiant. </a:t>
            </a:r>
          </a:p>
        </p:txBody>
      </p:sp>
    </p:spTree>
    <p:extLst>
      <p:ext uri="{BB962C8B-B14F-4D97-AF65-F5344CB8AC3E}">
        <p14:creationId xmlns:p14="http://schemas.microsoft.com/office/powerpoint/2010/main" val="21658600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92115" cy="945825"/>
          </a:xfrm>
          <a:prstGeom prst="rect">
            <a:avLst/>
          </a:prstGeom>
        </p:spPr>
        <p:txBody>
          <a:bodyPr wrap="square">
            <a:spAutoFit/>
          </a:bodyPr>
          <a:lstStyle/>
          <a:p>
            <a:pPr>
              <a:defRPr b="0" i="0"/>
            </a:pPr>
            <a:r>
              <a:rPr lang="1106" sz="2800" dirty="0">
                <a:solidFill>
                  <a:schemeClr val="bg2"/>
                </a:solidFill>
              </a:rPr>
              <a:t>Cryfderau a chyfyngiadau damcaniaeth a dull dyneiddiol Roger</a:t>
            </a:r>
            <a:r>
              <a:rPr lang="en-GB" sz="2800" dirty="0">
                <a:solidFill>
                  <a:schemeClr val="bg2"/>
                </a:solidFill>
              </a:rPr>
              <a:t>s</a:t>
            </a:r>
            <a:endParaRPr lang="en-US" sz="2800" dirty="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087090310"/>
              </p:ext>
            </p:extLst>
          </p:nvPr>
        </p:nvGraphicFramePr>
        <p:xfrm>
          <a:off x="846491" y="1826879"/>
          <a:ext cx="10292644" cy="417576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Mae'n canolbwyntio ar agweddau cadarnhaol a daioni natur ddynol.  Llai cyfyngol – mae'n galluogi dealltwriaeth ehangach o natur gymhleth ymddygiad dynol.</a:t>
                      </a:r>
                    </a:p>
                    <a:p>
                      <a:pPr marL="0" marR="0" lvl="0" indent="0" algn="l" defTabSz="914400" rtl="0" eaLnBrk="1" fontAlgn="auto" latinLnBrk="0" hangingPunct="1">
                        <a:lnSpc>
                          <a:spcPct val="100000"/>
                        </a:lnSpc>
                        <a:spcBef>
                          <a:spcPct val="0"/>
                        </a:spcBef>
                        <a:spcAft>
                          <a:spcPct val="0"/>
                        </a:spcAft>
                        <a:buClrTx/>
                        <a:buSzTx/>
                        <a:buFontTx/>
                        <a:buNone/>
                        <a:defRPr/>
                      </a:pP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diffyg dull penodol.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pPr>
                        <a:defRPr b="0" i="0"/>
                      </a:pPr>
                      <a:r>
                        <a:rPr lang="1106" sz="1800">
                          <a:solidFill>
                            <a:schemeClr val="accent1">
                              <a:lumMod val="75000"/>
                            </a:schemeClr>
                          </a:solidFill>
                          <a:latin typeface="+mn-lt"/>
                        </a:rPr>
                        <a:t>Hawdd ei ddeall a'i gymhwyso at therapi llwyddiannus.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Mae'n anodd ei gymhwyso at unigolion sydd â llawer o anhwylderau personoliaeth neu iechyd meddwl. </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Mae'n grymuso unigolion i ddatblygu eu hadnoddau mewnol eu hunain i fynd i'r afael â materion. Nid yw'n dibynnu ar therapydd i ddod o hyd i achosion/triniaethau/ffyrdd o iacháu.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damcaniaeth ddyneiddiol yn seiliedig ar realiti a'r angen i fod yn iach yn seicolegol. Mae angen i unigolion gymryd cyfrifoldeb dros eu gweithredoedd, p'un a ydynt yn gadarnhaol neu'n negyddol.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Tree>
    <p:extLst>
      <p:ext uri="{BB962C8B-B14F-4D97-AF65-F5344CB8AC3E}">
        <p14:creationId xmlns:p14="http://schemas.microsoft.com/office/powerpoint/2010/main" val="92695562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ymddygiadol</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356731"/>
            <a:ext cx="5261731" cy="2267946"/>
          </a:xfrm>
          <a:prstGeom prst="rect">
            <a:avLst/>
          </a:prstGeom>
          <a:noFill/>
        </p:spPr>
        <p:txBody>
          <a:bodyPr wrap="square">
            <a:spAutoFit/>
          </a:bodyPr>
          <a:lstStyle/>
          <a:p>
            <a:pPr>
              <a:spcAft>
                <a:spcPts val="1000"/>
              </a:spcAft>
              <a:defRPr b="0" i="0"/>
            </a:pPr>
            <a:r>
              <a:rPr lang="1106">
                <a:solidFill>
                  <a:schemeClr val="accent1">
                    <a:lumMod val="75000"/>
                  </a:schemeClr>
                </a:solidFill>
                <a:cs typeface="Arial" panose="020B0604020202020204" pitchFamily="34" charset="0"/>
              </a:rPr>
              <a:t>Gelwir damcaniaeth ymddygiadol yn 'Ddamcaniaeth Dysgu’ hefyd. </a:t>
            </a:r>
          </a:p>
          <a:p>
            <a:pPr>
              <a:spcAft>
                <a:spcPts val="1000"/>
              </a:spcAft>
              <a:defRPr b="0" i="0"/>
            </a:pPr>
            <a:r>
              <a:rPr lang="1106">
                <a:solidFill>
                  <a:schemeClr val="accent1">
                    <a:lumMod val="75000"/>
                  </a:schemeClr>
                </a:solidFill>
                <a:cs typeface="Arial" panose="020B0604020202020204" pitchFamily="34" charset="0"/>
              </a:rPr>
              <a:t>Mae'n canolbwyntio ar sut rydym yn dysgu o'n profiadau a sut maent yn dylanwadu ar ein hymddygiad.</a:t>
            </a:r>
          </a:p>
          <a:p>
            <a:pPr>
              <a:defRPr b="0" i="0"/>
            </a:pPr>
            <a:r>
              <a:rPr lang="1106">
                <a:solidFill>
                  <a:schemeClr val="accent1">
                    <a:lumMod val="75000"/>
                  </a:schemeClr>
                </a:solidFill>
                <a:cs typeface="Arial" panose="020B0604020202020204" pitchFamily="34" charset="0"/>
              </a:rPr>
              <a:t>Datblygodd Ivan Pavlov, John Watson, a Burrhus F Skinner ddamcaniaethau ymddygiadol dysgu.</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19" y="1755739"/>
            <a:ext cx="5691421" cy="4210446"/>
          </a:xfrm>
          <a:prstGeom prst="rect">
            <a:avLst/>
          </a:prstGeom>
          <a:noFill/>
        </p:spPr>
        <p:txBody>
          <a:bodyPr wrap="square">
            <a:spAutoFit/>
          </a:bodyPr>
          <a:lstStyle/>
          <a:p>
            <a:pPr algn="l" fontAlgn="base">
              <a:defRPr b="0" i="0"/>
            </a:pPr>
            <a:r>
              <a:rPr lang="1106" b="0" i="0">
                <a:solidFill>
                  <a:schemeClr val="accent1">
                    <a:lumMod val="75000"/>
                  </a:schemeClr>
                </a:solidFill>
                <a:effectLst/>
                <a:cs typeface="Arial" panose="020B0604020202020204" pitchFamily="34" charset="0"/>
              </a:rPr>
              <a:t>Mae tair prif dybiaeth o ddamcaniaeth ymddygiadol: </a:t>
            </a:r>
          </a:p>
          <a:p>
            <a:pPr algn="l" fontAlgn="base"/>
            <a:endParaRPr lang="en-GB" b="0" i="0">
              <a:solidFill>
                <a:schemeClr val="accent1">
                  <a:lumMod val="75000"/>
                </a:schemeClr>
              </a:solidFill>
              <a:effectLst/>
              <a:cs typeface="Arial" panose="020B0604020202020204" pitchFamily="34" charset="0"/>
            </a:endParaRPr>
          </a:p>
          <a:p>
            <a:pPr marL="285750" indent="-285750" algn="l" fontAlgn="base">
              <a:buFont typeface="Arial" panose="020B0604020202020204" pitchFamily="34" charset="0"/>
              <a:buChar char="•"/>
              <a:defRPr b="0" i="0"/>
            </a:pPr>
            <a:r>
              <a:rPr lang="1106" b="1">
                <a:solidFill>
                  <a:schemeClr val="accent1">
                    <a:lumMod val="75000"/>
                  </a:schemeClr>
                </a:solidFill>
                <a:cs typeface="Arial" panose="020B0604020202020204" pitchFamily="34" charset="0"/>
              </a:rPr>
              <a:t>mae bron pob ymddygiad yn cael ei ddysgu </a:t>
            </a:r>
            <a:r>
              <a:rPr lang="1106" b="0">
                <a:solidFill>
                  <a:schemeClr val="accent1">
                    <a:lumMod val="75000"/>
                  </a:schemeClr>
                </a:solidFill>
                <a:cs typeface="Arial" panose="020B0604020202020204" pitchFamily="34" charset="0"/>
              </a:rPr>
              <a:t>– ac eithrio ychydig o atgyrchau (e.e. amrantu) a greddf (rhedeg i ffwrdd o berygl)</a:t>
            </a:r>
            <a:endParaRPr lang="en-GB" b="1">
              <a:solidFill>
                <a:schemeClr val="accent1">
                  <a:lumMod val="75000"/>
                </a:schemeClr>
              </a:solidFill>
              <a:cs typeface="Arial" panose="020B0604020202020204" pitchFamily="34" charset="0"/>
            </a:endParaRPr>
          </a:p>
          <a:p>
            <a:pPr algn="l" fontAlgn="base"/>
            <a:endParaRPr lang="en-GB">
              <a:solidFill>
                <a:schemeClr val="accent1">
                  <a:lumMod val="75000"/>
                </a:schemeClr>
              </a:solidFill>
              <a:cs typeface="Arial" panose="020B0604020202020204" pitchFamily="34" charset="0"/>
            </a:endParaRPr>
          </a:p>
          <a:p>
            <a:pPr marL="285750" indent="-285750" algn="l" fontAlgn="base">
              <a:buFont typeface="Arial" panose="020B0604020202020204" pitchFamily="34" charset="0"/>
              <a:buChar char="•"/>
              <a:defRPr b="0" i="0"/>
            </a:pPr>
            <a:r>
              <a:rPr lang="1106" b="1">
                <a:solidFill>
                  <a:schemeClr val="accent1">
                    <a:lumMod val="75000"/>
                  </a:schemeClr>
                </a:solidFill>
                <a:cs typeface="Arial" panose="020B0604020202020204" pitchFamily="34" charset="0"/>
              </a:rPr>
              <a:t>mae anifeiliaid a phobl yn dysgu'r un ffordd</a:t>
            </a:r>
            <a:r>
              <a:rPr lang="1106" b="0">
                <a:solidFill>
                  <a:schemeClr val="accent1">
                    <a:lumMod val="75000"/>
                  </a:schemeClr>
                </a:solidFill>
                <a:cs typeface="Arial" panose="020B0604020202020204" pitchFamily="34" charset="0"/>
              </a:rPr>
              <a:t> – e.e. gallwn ddysgu gyrru car drwy'r un egwyddorion â chath yn dysgu defnyddio fflap cath – mae hyn yn seiliedig ar gysylltiad ysgogi ymateb</a:t>
            </a:r>
            <a:endParaRPr lang="en-GB" i="0">
              <a:solidFill>
                <a:schemeClr val="accent1">
                  <a:lumMod val="75000"/>
                </a:schemeClr>
              </a:solidFill>
              <a:effectLst/>
              <a:cs typeface="Arial" panose="020B0604020202020204" pitchFamily="34" charset="0"/>
            </a:endParaRPr>
          </a:p>
          <a:p>
            <a:pPr algn="l" fontAlgn="base"/>
            <a:endParaRPr lang="en-GB" b="1" i="0">
              <a:solidFill>
                <a:schemeClr val="accent1">
                  <a:lumMod val="75000"/>
                </a:schemeClr>
              </a:solidFill>
              <a:effectLst/>
              <a:cs typeface="Arial" panose="020B0604020202020204" pitchFamily="34" charset="0"/>
            </a:endParaRPr>
          </a:p>
          <a:p>
            <a:pPr marL="285750" indent="-285750" algn="l" fontAlgn="base">
              <a:buFont typeface="Arial" panose="020B0604020202020204" pitchFamily="34" charset="0"/>
              <a:buChar char="•"/>
              <a:defRPr b="0" i="0"/>
            </a:pPr>
            <a:r>
              <a:rPr lang="1106" b="1">
                <a:solidFill>
                  <a:schemeClr val="accent1">
                    <a:lumMod val="75000"/>
                  </a:schemeClr>
                </a:solidFill>
                <a:cs typeface="Arial" panose="020B0604020202020204" pitchFamily="34" charset="0"/>
              </a:rPr>
              <a:t>mae'r 'meddwl' yn amherthnasol</a:t>
            </a:r>
            <a:r>
              <a:rPr lang="1106" b="0">
                <a:solidFill>
                  <a:schemeClr val="accent1">
                    <a:lumMod val="75000"/>
                  </a:schemeClr>
                </a:solidFill>
                <a:cs typeface="Arial" panose="020B0604020202020204" pitchFamily="34" charset="0"/>
              </a:rPr>
              <a:t> – ni allwn arsylwi a mesur yr hyn y mae unigolyn yn </a:t>
            </a:r>
            <a:r>
              <a:rPr lang="en-GB" b="0">
                <a:solidFill>
                  <a:schemeClr val="accent1">
                    <a:lumMod val="75000"/>
                  </a:schemeClr>
                </a:solidFill>
                <a:cs typeface="Arial" panose="020B0604020202020204" pitchFamily="34" charset="0"/>
              </a:rPr>
              <a:t>ei </a:t>
            </a:r>
            <a:r>
              <a:rPr lang="1106" b="0">
                <a:solidFill>
                  <a:schemeClr val="accent1">
                    <a:lumMod val="75000"/>
                  </a:schemeClr>
                </a:solidFill>
                <a:cs typeface="Arial" panose="020B0604020202020204" pitchFamily="34" charset="0"/>
              </a:rPr>
              <a:t>feddwl. Dim ond drwy astudio ymddygiad y gellir casglu data mesuradwy.</a:t>
            </a:r>
            <a:endParaRPr lang="en-GB" b="1" i="0">
              <a:solidFill>
                <a:schemeClr val="accent1">
                  <a:lumMod val="75000"/>
                </a:schemeClr>
              </a:solidFill>
              <a:effectLst/>
              <a:cs typeface="Arial" panose="020B0604020202020204" pitchFamily="34" charset="0"/>
            </a:endParaRPr>
          </a:p>
        </p:txBody>
      </p:sp>
      <p:pic>
        <p:nvPicPr>
          <p:cNvPr id="4098" name="Picture 2" descr="yellow labrador retriever puppy sitting on floor">
            <a:extLst>
              <a:ext uri="{FF2B5EF4-FFF2-40B4-BE49-F238E27FC236}">
                <a16:creationId xmlns:a16="http://schemas.microsoft.com/office/drawing/2014/main" id="{32CE51FD-1088-40E8-A7FF-611DEBDB246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33889" y="1386894"/>
            <a:ext cx="1918447" cy="286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913688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96695" cy="518678"/>
          </a:xfrm>
          <a:prstGeom prst="rect">
            <a:avLst/>
          </a:prstGeom>
        </p:spPr>
        <p:txBody>
          <a:bodyPr wrap="square">
            <a:spAutoFit/>
          </a:bodyPr>
          <a:lstStyle/>
          <a:p>
            <a:pPr>
              <a:defRPr b="0" i="0"/>
            </a:pPr>
            <a:r>
              <a:rPr lang="1106" sz="2800">
                <a:solidFill>
                  <a:schemeClr val="bg2"/>
                </a:solidFill>
                <a:latin typeface="+mn-lt"/>
                <a:ea typeface="+mj-lt"/>
                <a:cs typeface="+mj-lt"/>
              </a:rPr>
              <a:t>Damcaniaethau seicolegol allweddol</a:t>
            </a:r>
            <a:endParaRPr lang="en-US" sz="2800">
              <a:ln w="0"/>
              <a:solidFill>
                <a:schemeClr val="bg2"/>
              </a:solidFill>
            </a:endParaRPr>
          </a:p>
        </p:txBody>
      </p:sp>
      <p:sp>
        <p:nvSpPr>
          <p:cNvPr id="6" name="Content Placeholder 6">
            <a:extLst>
              <a:ext uri="{FF2B5EF4-FFF2-40B4-BE49-F238E27FC236}">
                <a16:creationId xmlns:a16="http://schemas.microsoft.com/office/drawing/2014/main" id="{6DF6DC7B-B1B7-4E6D-954D-A52DB4805FC3}"/>
              </a:ext>
            </a:extLst>
          </p:cNvPr>
          <p:cNvSpPr txBox="1"/>
          <p:nvPr/>
        </p:nvSpPr>
        <p:spPr>
          <a:xfrm>
            <a:off x="591543" y="1825626"/>
            <a:ext cx="11008914" cy="1955542"/>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b="0" i="0"/>
            </a:pPr>
            <a:r>
              <a:rPr lang="1106">
                <a:ea typeface="+mn-lt"/>
                <a:cs typeface="+mn-lt"/>
              </a:rPr>
              <a:t>Cynnwys a gwmpaswyd:</a:t>
            </a:r>
          </a:p>
          <a:p>
            <a:pPr marL="457200" indent="-457200" algn="l">
              <a:buFont typeface="Arial" panose="020B0604020202020204" pitchFamily="34" charset="0"/>
              <a:buChar char="•"/>
              <a:defRPr b="0" i="0"/>
            </a:pPr>
            <a:r>
              <a:rPr lang="1106" sz="2400">
                <a:ea typeface="+mn-lt"/>
                <a:cs typeface="+mn-lt"/>
              </a:rPr>
              <a:t>sut mae'r safbwyntiau seicolegol allweddol a damcaniaethau cysylltiedig yn ymwneud ag ymddygiad dynol</a:t>
            </a:r>
          </a:p>
          <a:p>
            <a:pPr marL="457200" indent="-457200" algn="l">
              <a:buFont typeface="Arial" panose="020B0604020202020204" pitchFamily="34" charset="0"/>
              <a:buChar char="•"/>
              <a:defRPr b="0" i="0"/>
            </a:pPr>
            <a:r>
              <a:rPr lang="1106">
                <a:ea typeface="+mn-lt"/>
                <a:cs typeface="+mn-lt"/>
              </a:rPr>
              <a:t>cryfderau a chyfyngiadau'r gwahanol ddamcaniaethau a dulliau</a:t>
            </a:r>
            <a:endParaRPr lang="en-GB">
              <a:solidFill>
                <a:srgbClr val="000000"/>
              </a:solidFill>
              <a:ea typeface="+mn-lt"/>
              <a:cs typeface="+mn-lt"/>
            </a:endParaRPr>
          </a:p>
          <a:p>
            <a:endParaRPr lang="en-GB">
              <a:cs typeface="Calibri"/>
            </a:endParaRPr>
          </a:p>
        </p:txBody>
      </p:sp>
    </p:spTree>
    <p:extLst>
      <p:ext uri="{BB962C8B-B14F-4D97-AF65-F5344CB8AC3E}">
        <p14:creationId xmlns:p14="http://schemas.microsoft.com/office/powerpoint/2010/main" val="224257752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ymddygiadol</a:t>
            </a:r>
          </a:p>
        </p:txBody>
      </p:sp>
      <p:pic>
        <p:nvPicPr>
          <p:cNvPr id="4098" name="Picture 2" descr="yellow labrador retriever puppy sitting on floor">
            <a:extLst>
              <a:ext uri="{FF2B5EF4-FFF2-40B4-BE49-F238E27FC236}">
                <a16:creationId xmlns:a16="http://schemas.microsoft.com/office/drawing/2014/main" id="{32CE51FD-1088-40E8-A7FF-611DEBDB246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33889" y="1386894"/>
            <a:ext cx="1918447" cy="28637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7CCDF35-8897-43EE-B774-240346F566B3}"/>
              </a:ext>
            </a:extLst>
          </p:cNvPr>
          <p:cNvSpPr txBox="1"/>
          <p:nvPr/>
        </p:nvSpPr>
        <p:spPr>
          <a:xfrm>
            <a:off x="753034" y="4455443"/>
            <a:ext cx="5353658" cy="2013692"/>
          </a:xfrm>
          <a:prstGeom prst="rect">
            <a:avLst/>
          </a:prstGeom>
          <a:noFill/>
        </p:spPr>
        <p:txBody>
          <a:bodyPr wrap="square">
            <a:spAutoFit/>
          </a:bodyPr>
          <a:lstStyle/>
          <a:p>
            <a:pPr>
              <a:defRPr b="0" i="0"/>
            </a:pPr>
            <a:r>
              <a:rPr lang="1106">
                <a:solidFill>
                  <a:schemeClr val="accent1">
                    <a:lumMod val="75000"/>
                  </a:schemeClr>
                </a:solidFill>
                <a:cs typeface="Arial" panose="020B0604020202020204" pitchFamily="34" charset="0"/>
              </a:rPr>
              <a:t>Ar ddechrau'r 1900au, astudiodd Ivan Pavlov sut </a:t>
            </a:r>
          </a:p>
          <a:p>
            <a:pPr>
              <a:defRPr b="0" i="0"/>
            </a:pPr>
            <a:r>
              <a:rPr lang="1106">
                <a:solidFill>
                  <a:schemeClr val="accent1">
                    <a:lumMod val="75000"/>
                  </a:schemeClr>
                </a:solidFill>
                <a:cs typeface="Arial" panose="020B0604020202020204" pitchFamily="34" charset="0"/>
              </a:rPr>
              <a:t>roedd poer cŵn yn eu helpu i dreulio a sylwodd eu bod weithiau'n glafoerio cyn cael bwyd. </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Sylweddolodd eu bod yn cysylltu bwyd ag ysgogiad arall a chynhaliodd gyfres o arbrofion i gadarnhau ei ddamcaniaeth o </a:t>
            </a:r>
            <a:r>
              <a:rPr lang="1106" b="1">
                <a:solidFill>
                  <a:schemeClr val="accent1">
                    <a:lumMod val="75000"/>
                  </a:schemeClr>
                </a:solidFill>
                <a:cs typeface="Arial" panose="020B0604020202020204" pitchFamily="34" charset="0"/>
              </a:rPr>
              <a:t>gyflyru clasurol. </a:t>
            </a:r>
          </a:p>
        </p:txBody>
      </p:sp>
      <p:sp>
        <p:nvSpPr>
          <p:cNvPr id="8" name="TextBox 7">
            <a:extLst>
              <a:ext uri="{FF2B5EF4-FFF2-40B4-BE49-F238E27FC236}">
                <a16:creationId xmlns:a16="http://schemas.microsoft.com/office/drawing/2014/main" id="{2AA5D29C-CBE6-4F01-A905-A9CF388514A9}"/>
              </a:ext>
            </a:extLst>
          </p:cNvPr>
          <p:cNvSpPr txBox="1"/>
          <p:nvPr/>
        </p:nvSpPr>
        <p:spPr>
          <a:xfrm>
            <a:off x="6251206" y="1984094"/>
            <a:ext cx="5389587" cy="4485041"/>
          </a:xfrm>
          <a:prstGeom prst="rect">
            <a:avLst/>
          </a:prstGeom>
          <a:noFill/>
        </p:spPr>
        <p:txBody>
          <a:bodyPr wrap="square" rtlCol="0">
            <a:spAutoFit/>
          </a:bodyPr>
          <a:lstStyle/>
          <a:p>
            <a:pPr>
              <a:defRPr b="0" i="0"/>
            </a:pPr>
            <a:r>
              <a:rPr lang="1106" dirty="0">
                <a:solidFill>
                  <a:schemeClr val="accent1">
                    <a:lumMod val="75000"/>
                  </a:schemeClr>
                </a:solidFill>
              </a:rPr>
              <a:t>Canodd Pavlov gloch pryd bynnag yr oedd yn rhoi bwyd i'r cŵn.</a:t>
            </a:r>
          </a:p>
          <a:p>
            <a:endParaRPr lang="en-GB" dirty="0">
              <a:solidFill>
                <a:schemeClr val="accent1">
                  <a:lumMod val="75000"/>
                </a:schemeClr>
              </a:solidFill>
            </a:endParaRPr>
          </a:p>
          <a:p>
            <a:pPr>
              <a:defRPr b="0" i="0"/>
            </a:pPr>
            <a:r>
              <a:rPr lang="1106" dirty="0">
                <a:solidFill>
                  <a:schemeClr val="accent1">
                    <a:lumMod val="75000"/>
                  </a:schemeClr>
                </a:solidFill>
              </a:rPr>
              <a:t>Yna canodd y gloch heb roi bwyd i'r cŵn a sylwodd eu bod yn glafoerio. Roedd sŵn y gloch ar ei ben ei hun yn achosi i'r cŵn lafoerio. </a:t>
            </a:r>
          </a:p>
          <a:p>
            <a:endParaRPr lang="en-GB" dirty="0">
              <a:solidFill>
                <a:schemeClr val="accent1">
                  <a:lumMod val="75000"/>
                </a:schemeClr>
              </a:solidFill>
            </a:endParaRPr>
          </a:p>
          <a:p>
            <a:pPr>
              <a:defRPr b="0" i="0"/>
            </a:pPr>
            <a:r>
              <a:rPr lang="1106" dirty="0">
                <a:solidFill>
                  <a:schemeClr val="accent1">
                    <a:lumMod val="75000"/>
                  </a:schemeClr>
                </a:solidFill>
              </a:rPr>
              <a:t>Pan roedd cŵn yn gweld bwyd roedden nhw'n glafoerio – atgyrch (ymateb awtomatig heb ei ddysgu).</a:t>
            </a:r>
          </a:p>
          <a:p>
            <a:pPr>
              <a:defRPr b="0" i="0"/>
            </a:pPr>
            <a:r>
              <a:rPr lang="1106" dirty="0">
                <a:solidFill>
                  <a:schemeClr val="accent1">
                    <a:lumMod val="75000"/>
                  </a:schemeClr>
                </a:solidFill>
              </a:rPr>
              <a:t>Mae bwyd yn</a:t>
            </a:r>
            <a:r>
              <a:rPr lang="1106" b="1" dirty="0">
                <a:solidFill>
                  <a:schemeClr val="accent1">
                    <a:lumMod val="75000"/>
                  </a:schemeClr>
                </a:solidFill>
              </a:rPr>
              <a:t> ysgogiad heb ei gyflyru</a:t>
            </a:r>
            <a:r>
              <a:rPr lang="1106" dirty="0">
                <a:solidFill>
                  <a:schemeClr val="accent1">
                    <a:lumMod val="75000"/>
                  </a:schemeClr>
                </a:solidFill>
              </a:rPr>
              <a:t>. </a:t>
            </a:r>
          </a:p>
          <a:p>
            <a:pPr>
              <a:defRPr b="0" i="0"/>
            </a:pPr>
            <a:r>
              <a:rPr lang="1106" dirty="0">
                <a:solidFill>
                  <a:schemeClr val="accent1">
                    <a:lumMod val="75000"/>
                  </a:schemeClr>
                </a:solidFill>
              </a:rPr>
              <a:t>Mae glafoerio yn </a:t>
            </a:r>
            <a:r>
              <a:rPr lang="1106" b="1" dirty="0">
                <a:solidFill>
                  <a:schemeClr val="accent1">
                    <a:lumMod val="75000"/>
                  </a:schemeClr>
                </a:solidFill>
              </a:rPr>
              <a:t>ymateb heb ei ddysgu</a:t>
            </a:r>
            <a:r>
              <a:rPr lang="1106" dirty="0">
                <a:solidFill>
                  <a:schemeClr val="accent1">
                    <a:lumMod val="75000"/>
                  </a:schemeClr>
                </a:solidFill>
              </a:rPr>
              <a:t>.</a:t>
            </a:r>
          </a:p>
          <a:p>
            <a:endParaRPr lang="en-GB" dirty="0">
              <a:solidFill>
                <a:schemeClr val="accent1">
                  <a:lumMod val="75000"/>
                </a:schemeClr>
              </a:solidFill>
            </a:endParaRPr>
          </a:p>
          <a:p>
            <a:pPr>
              <a:defRPr b="0" i="0"/>
            </a:pPr>
            <a:r>
              <a:rPr lang="1106" dirty="0">
                <a:solidFill>
                  <a:schemeClr val="accent1">
                    <a:lumMod val="75000"/>
                  </a:schemeClr>
                </a:solidFill>
              </a:rPr>
              <a:t>Roedd y gloch wedi dod yn</a:t>
            </a:r>
            <a:r>
              <a:rPr lang="1106" b="1" dirty="0">
                <a:solidFill>
                  <a:schemeClr val="accent1">
                    <a:lumMod val="75000"/>
                  </a:schemeClr>
                </a:solidFill>
              </a:rPr>
              <a:t> ysgogiad wedi'i gyflyru</a:t>
            </a:r>
            <a:r>
              <a:rPr lang="1106" dirty="0">
                <a:solidFill>
                  <a:schemeClr val="accent1">
                    <a:lumMod val="75000"/>
                  </a:schemeClr>
                </a:solidFill>
              </a:rPr>
              <a:t> ac roedd y glafoerio wedi dod yn</a:t>
            </a:r>
            <a:r>
              <a:rPr lang="1106" b="1" dirty="0">
                <a:solidFill>
                  <a:schemeClr val="accent1">
                    <a:lumMod val="75000"/>
                  </a:schemeClr>
                </a:solidFill>
              </a:rPr>
              <a:t> ymateb wedi'i gyflyru</a:t>
            </a:r>
            <a:r>
              <a:rPr lang="1106" dirty="0">
                <a:solidFill>
                  <a:schemeClr val="accent1">
                    <a:lumMod val="75000"/>
                  </a:schemeClr>
                </a:solidFill>
              </a:rPr>
              <a:t>.</a:t>
            </a:r>
          </a:p>
        </p:txBody>
      </p:sp>
    </p:spTree>
    <p:extLst>
      <p:ext uri="{BB962C8B-B14F-4D97-AF65-F5344CB8AC3E}">
        <p14:creationId xmlns:p14="http://schemas.microsoft.com/office/powerpoint/2010/main" val="147521242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ymddygiadol</a:t>
            </a:r>
          </a:p>
        </p:txBody>
      </p:sp>
      <p:sp>
        <p:nvSpPr>
          <p:cNvPr id="2" name="TextBox 1">
            <a:extLst>
              <a:ext uri="{FF2B5EF4-FFF2-40B4-BE49-F238E27FC236}">
                <a16:creationId xmlns:a16="http://schemas.microsoft.com/office/drawing/2014/main" id="{9600A177-0C8D-4FFE-A200-6EF9748B2CE6}"/>
              </a:ext>
            </a:extLst>
          </p:cNvPr>
          <p:cNvSpPr txBox="1"/>
          <p:nvPr/>
        </p:nvSpPr>
        <p:spPr>
          <a:xfrm>
            <a:off x="5119913" y="1333680"/>
            <a:ext cx="6779643" cy="5170646"/>
          </a:xfrm>
          <a:prstGeom prst="rect">
            <a:avLst/>
          </a:prstGeom>
          <a:noFill/>
        </p:spPr>
        <p:txBody>
          <a:bodyPr wrap="square" rtlCol="0">
            <a:spAutoFit/>
          </a:bodyPr>
          <a:lstStyle/>
          <a:p>
            <a:pPr>
              <a:spcAft>
                <a:spcPts val="1000"/>
              </a:spcAft>
              <a:defRPr b="0" i="0"/>
            </a:pPr>
            <a:r>
              <a:rPr lang="1106" sz="2000" dirty="0">
                <a:solidFill>
                  <a:schemeClr val="accent1">
                    <a:lumMod val="75000"/>
                  </a:schemeClr>
                </a:solidFill>
                <a:cs typeface="Arial" panose="020B0604020202020204" pitchFamily="34" charset="0"/>
              </a:rPr>
              <a:t>Damcaniaeth Watson:</a:t>
            </a:r>
          </a:p>
          <a:p>
            <a:pPr marL="285750" indent="-285750">
              <a:spcAft>
                <a:spcPts val="1000"/>
              </a:spcAft>
              <a:buFont typeface="Arial" panose="020B0604020202020204" pitchFamily="34" charset="0"/>
              <a:buChar char="•"/>
              <a:defRPr b="0" i="0"/>
            </a:pPr>
            <a:r>
              <a:rPr lang="1106" sz="2000" dirty="0">
                <a:solidFill>
                  <a:schemeClr val="accent1">
                    <a:lumMod val="75000"/>
                  </a:schemeClr>
                </a:solidFill>
                <a:cs typeface="Arial" panose="020B0604020202020204" pitchFamily="34" charset="0"/>
              </a:rPr>
              <a:t>roedd ystyried seicoleg fel gwyddoniaeth, y nod yw gwybod sut i ragweld a rheoli ymddygiad</a:t>
            </a:r>
          </a:p>
          <a:p>
            <a:pPr marL="285750" indent="-285750">
              <a:spcAft>
                <a:spcPts val="1000"/>
              </a:spcAft>
              <a:buFont typeface="Arial" panose="020B0604020202020204" pitchFamily="34" charset="0"/>
              <a:buChar char="•"/>
              <a:defRPr b="0" i="0"/>
            </a:pPr>
            <a:r>
              <a:rPr lang="1106" sz="2000" dirty="0">
                <a:solidFill>
                  <a:schemeClr val="accent1">
                    <a:lumMod val="75000"/>
                  </a:schemeClr>
                </a:solidFill>
                <a:cs typeface="Arial" panose="020B0604020202020204" pitchFamily="34" charset="0"/>
              </a:rPr>
              <a:t>roedd yn diystyru unrhyw ddylanwad DNA neu gyflwr meddyliol mewnol ar ymddygiad unigolyn</a:t>
            </a:r>
          </a:p>
          <a:p>
            <a:pPr marL="285750" indent="-285750">
              <a:spcAft>
                <a:spcPts val="1000"/>
              </a:spcAft>
              <a:buFont typeface="Arial" panose="020B0604020202020204" pitchFamily="34" charset="0"/>
              <a:buChar char="•"/>
              <a:defRPr b="0" i="0"/>
            </a:pPr>
            <a:r>
              <a:rPr lang="1106" sz="2000" dirty="0">
                <a:solidFill>
                  <a:schemeClr val="accent1">
                    <a:lumMod val="75000"/>
                  </a:schemeClr>
                </a:solidFill>
                <a:cs typeface="Arial" panose="020B0604020202020204" pitchFamily="34" charset="0"/>
              </a:rPr>
              <a:t>roedd yn tybio, pan gaiff unigolyn ei eni, bod ei feddwl yn wag a'i fod yn dysgu ymddygiad gan bobl eraill a phethau o'u cwmpas</a:t>
            </a:r>
            <a:endParaRPr lang="en-GB" sz="2000" dirty="0">
              <a:solidFill>
                <a:schemeClr val="accent1">
                  <a:lumMod val="75000"/>
                </a:schemeClr>
              </a:solidFill>
            </a:endParaRPr>
          </a:p>
          <a:p>
            <a:pPr>
              <a:spcAft>
                <a:spcPts val="1000"/>
              </a:spcAft>
              <a:defRPr b="0" i="0"/>
            </a:pPr>
            <a:r>
              <a:rPr lang="1106" sz="2000" dirty="0">
                <a:solidFill>
                  <a:schemeClr val="accent1">
                    <a:lumMod val="75000"/>
                  </a:schemeClr>
                </a:solidFill>
              </a:rPr>
              <a:t>Gellir cymhwyso'r broses ddysgu hon at ddatblygiad dynol.</a:t>
            </a:r>
          </a:p>
          <a:p>
            <a:pPr>
              <a:spcAft>
                <a:spcPts val="1000"/>
              </a:spcAft>
              <a:defRPr b="0" i="0"/>
            </a:pPr>
            <a:r>
              <a:rPr lang="1106" sz="2000" dirty="0">
                <a:solidFill>
                  <a:schemeClr val="accent1">
                    <a:lumMod val="75000"/>
                  </a:schemeClr>
                </a:solidFill>
              </a:rPr>
              <a:t>Mae babanod yn dysgu cysylltu llais eu mam â hapusrwydd o ganlyniad i'w mam yn siarad â nhw wrth fwydo a newid eu cewyn. </a:t>
            </a:r>
          </a:p>
          <a:p>
            <a:pPr>
              <a:defRPr b="0" i="0"/>
            </a:pPr>
            <a:r>
              <a:rPr lang="1106" sz="2000" dirty="0">
                <a:solidFill>
                  <a:schemeClr val="accent1">
                    <a:lumMod val="75000"/>
                  </a:schemeClr>
                </a:solidFill>
              </a:rPr>
              <a:t>Maen nhw'n dysgu gwenu'n ôl pan fydd eu mam yn gwenu arnyn nhw ac yn crio pan fydd eu mam yn codi ei llais.</a:t>
            </a:r>
          </a:p>
        </p:txBody>
      </p:sp>
      <p:sp>
        <p:nvSpPr>
          <p:cNvPr id="7" name="TextBox 6">
            <a:extLst>
              <a:ext uri="{FF2B5EF4-FFF2-40B4-BE49-F238E27FC236}">
                <a16:creationId xmlns:a16="http://schemas.microsoft.com/office/drawing/2014/main" id="{479C65D6-6CB5-4216-9E13-35B30DA53E28}"/>
              </a:ext>
            </a:extLst>
          </p:cNvPr>
          <p:cNvSpPr txBox="1"/>
          <p:nvPr/>
        </p:nvSpPr>
        <p:spPr>
          <a:xfrm>
            <a:off x="522026" y="4841042"/>
            <a:ext cx="4597887" cy="701741"/>
          </a:xfrm>
          <a:prstGeom prst="rect">
            <a:avLst/>
          </a:prstGeom>
          <a:noFill/>
        </p:spPr>
        <p:txBody>
          <a:bodyPr wrap="square">
            <a:spAutoFit/>
          </a:bodyPr>
          <a:lstStyle/>
          <a:p>
            <a:pPr>
              <a:defRPr b="0" i="0"/>
            </a:pPr>
            <a:r>
              <a:rPr lang="1106" sz="2000">
                <a:solidFill>
                  <a:schemeClr val="accent1">
                    <a:lumMod val="75000"/>
                  </a:schemeClr>
                </a:solidFill>
                <a:cs typeface="Arial" panose="020B0604020202020204" pitchFamily="34" charset="0"/>
              </a:rPr>
              <a:t>Ar ddechrau'r 1900au, lluniodd John Watson ymddygiadaeth fethodolegol. </a:t>
            </a:r>
          </a:p>
        </p:txBody>
      </p:sp>
      <p:pic>
        <p:nvPicPr>
          <p:cNvPr id="7172" name="Picture 4" descr="woman in pink knit cap carrying baby in pink knit cap">
            <a:extLst>
              <a:ext uri="{FF2B5EF4-FFF2-40B4-BE49-F238E27FC236}">
                <a16:creationId xmlns:a16="http://schemas.microsoft.com/office/drawing/2014/main" id="{529B7B98-AB9E-4219-A97A-EAB7B90742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3156" y="2016958"/>
            <a:ext cx="3391034" cy="2421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79542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00A177-0C8D-4FFE-A200-6EF9748B2CE6}"/>
              </a:ext>
            </a:extLst>
          </p:cNvPr>
          <p:cNvSpPr txBox="1"/>
          <p:nvPr/>
        </p:nvSpPr>
        <p:spPr>
          <a:xfrm>
            <a:off x="4629041" y="1227230"/>
            <a:ext cx="7307586" cy="5606301"/>
          </a:xfrm>
          <a:prstGeom prst="rect">
            <a:avLst/>
          </a:prstGeom>
          <a:noFill/>
        </p:spPr>
        <p:txBody>
          <a:bodyPr wrap="square" rtlCol="0">
            <a:spAutoFit/>
          </a:bodyPr>
          <a:lstStyle/>
          <a:p>
            <a:pPr>
              <a:spcAft>
                <a:spcPts val="500"/>
              </a:spcAft>
              <a:defRPr b="0" i="0"/>
            </a:pPr>
            <a:r>
              <a:rPr lang="1106">
                <a:solidFill>
                  <a:schemeClr val="accent1">
                    <a:lumMod val="75000"/>
                  </a:schemeClr>
                </a:solidFill>
                <a:cs typeface="Arial" panose="020B0604020202020204" pitchFamily="34" charset="0"/>
              </a:rPr>
              <a:t>Roedd damcaniaeth Skinner yn cynnig bod:</a:t>
            </a:r>
          </a:p>
          <a:p>
            <a:pPr marL="285750" indent="-285750">
              <a:spcAft>
                <a:spcPts val="500"/>
              </a:spcAft>
              <a:buFont typeface="Arial" panose="020B0604020202020204" pitchFamily="34" charset="0"/>
              <a:buChar char="•"/>
              <a:defRPr b="0" i="0"/>
            </a:pPr>
            <a:r>
              <a:rPr lang="1106">
                <a:solidFill>
                  <a:schemeClr val="accent1">
                    <a:lumMod val="75000"/>
                  </a:schemeClr>
                </a:solidFill>
                <a:cs typeface="Arial" panose="020B0604020202020204" pitchFamily="34" charset="0"/>
              </a:rPr>
              <a:t>dysgu yn cael ei achosi gan ganlyniadau ein gweithredoedd</a:t>
            </a:r>
          </a:p>
          <a:p>
            <a:pPr marL="285750" indent="-285750">
              <a:spcAft>
                <a:spcPts val="500"/>
              </a:spcAft>
              <a:buFont typeface="Arial" panose="020B0604020202020204" pitchFamily="34" charset="0"/>
              <a:buChar char="•"/>
              <a:defRPr b="0" i="0"/>
            </a:pPr>
            <a:r>
              <a:rPr lang="1106">
                <a:solidFill>
                  <a:schemeClr val="accent1">
                    <a:lumMod val="75000"/>
                  </a:schemeClr>
                </a:solidFill>
                <a:cs typeface="Arial" panose="020B0604020202020204" pitchFamily="34" charset="0"/>
              </a:rPr>
              <a:t>unigolion yn dysgu cysylltu gweithredoedd â'r pleser neu'r anesmwythder sy'n dilyn</a:t>
            </a:r>
          </a:p>
          <a:p>
            <a:pPr marL="285750" indent="-285750">
              <a:spcAft>
                <a:spcPts val="500"/>
              </a:spcAft>
              <a:buFont typeface="Arial" panose="020B0604020202020204" pitchFamily="34" charset="0"/>
              <a:buChar char="•"/>
              <a:defRPr b="0" i="0"/>
            </a:pPr>
            <a:r>
              <a:rPr lang="1106" b="1">
                <a:solidFill>
                  <a:schemeClr val="accent1">
                    <a:lumMod val="75000"/>
                  </a:schemeClr>
                </a:solidFill>
                <a:cs typeface="Arial" panose="020B0604020202020204" pitchFamily="34" charset="0"/>
              </a:rPr>
              <a:t>Cyflyru gweithredol</a:t>
            </a:r>
            <a:r>
              <a:rPr lang="1106" b="0">
                <a:solidFill>
                  <a:schemeClr val="accent1">
                    <a:lumMod val="75000"/>
                  </a:schemeClr>
                </a:solidFill>
                <a:cs typeface="Arial" panose="020B0604020202020204" pitchFamily="34" charset="0"/>
              </a:rPr>
              <a:t> – dysgu ailadrodd gweithredoedd sydd â chanlyniad atgyfnerthol</a:t>
            </a:r>
          </a:p>
          <a:p>
            <a:pPr marL="285750" indent="-285750">
              <a:spcAft>
                <a:spcPts val="500"/>
              </a:spcAft>
              <a:buFont typeface="Arial" panose="020B0604020202020204" pitchFamily="34" charset="0"/>
              <a:buChar char="•"/>
              <a:defRPr b="0" i="0"/>
            </a:pPr>
            <a:r>
              <a:rPr lang="1106">
                <a:solidFill>
                  <a:schemeClr val="accent1">
                    <a:lumMod val="75000"/>
                  </a:schemeClr>
                </a:solidFill>
                <a:cs typeface="Arial" panose="020B0604020202020204" pitchFamily="34" charset="0"/>
              </a:rPr>
              <a:t>mae profiadau bywyd yn achosi cyflyru</a:t>
            </a:r>
          </a:p>
          <a:p>
            <a:pPr marL="285750" indent="-285750">
              <a:spcAft>
                <a:spcPts val="500"/>
              </a:spcAft>
              <a:buFont typeface="Arial" panose="020B0604020202020204" pitchFamily="34" charset="0"/>
              <a:buChar char="•"/>
              <a:defRPr b="0" i="0"/>
            </a:pPr>
            <a:r>
              <a:rPr lang="1106" b="0">
                <a:solidFill>
                  <a:schemeClr val="accent1">
                    <a:lumMod val="75000"/>
                  </a:schemeClr>
                </a:solidFill>
                <a:cs typeface="Arial" panose="020B0604020202020204" pitchFamily="34" charset="0"/>
              </a:rPr>
              <a:t>mae </a:t>
            </a:r>
            <a:r>
              <a:rPr lang="1106" b="1">
                <a:solidFill>
                  <a:schemeClr val="accent1">
                    <a:lumMod val="75000"/>
                  </a:schemeClr>
                </a:solidFill>
                <a:cs typeface="Arial" panose="020B0604020202020204" pitchFamily="34" charset="0"/>
              </a:rPr>
              <a:t>atgyfnerthu'n</a:t>
            </a:r>
            <a:r>
              <a:rPr lang="1106" b="0">
                <a:solidFill>
                  <a:schemeClr val="accent1">
                    <a:lumMod val="75000"/>
                  </a:schemeClr>
                </a:solidFill>
                <a:cs typeface="Arial" panose="020B0604020202020204" pitchFamily="34" charset="0"/>
              </a:rPr>
              <a:t> golygu bod pethau'n gwella i'r unigolyn sy'n ei dderbyn</a:t>
            </a:r>
          </a:p>
          <a:p>
            <a:pPr marL="285750" indent="-285750">
              <a:spcAft>
                <a:spcPts val="500"/>
              </a:spcAft>
              <a:buFont typeface="Arial" panose="020B0604020202020204" pitchFamily="34" charset="0"/>
              <a:buChar char="•"/>
              <a:defRPr b="0" i="0"/>
            </a:pPr>
            <a:r>
              <a:rPr lang="1106" b="0">
                <a:solidFill>
                  <a:schemeClr val="accent1">
                    <a:lumMod val="75000"/>
                  </a:schemeClr>
                </a:solidFill>
                <a:cs typeface="Arial" panose="020B0604020202020204" pitchFamily="34" charset="0"/>
              </a:rPr>
              <a:t>mae </a:t>
            </a:r>
            <a:r>
              <a:rPr lang="1106" b="1">
                <a:solidFill>
                  <a:schemeClr val="accent1">
                    <a:lumMod val="75000"/>
                  </a:schemeClr>
                </a:solidFill>
                <a:cs typeface="Arial" panose="020B0604020202020204" pitchFamily="34" charset="0"/>
              </a:rPr>
              <a:t>atgyfnerthu cadarnhaol</a:t>
            </a:r>
            <a:r>
              <a:rPr lang="1106" b="0">
                <a:solidFill>
                  <a:schemeClr val="accent1">
                    <a:lumMod val="75000"/>
                  </a:schemeClr>
                </a:solidFill>
                <a:cs typeface="Arial" panose="020B0604020202020204" pitchFamily="34" charset="0"/>
              </a:rPr>
              <a:t> yn cyfeirio at ganlyniadau pleserus i'r unigolyn sy'n cael ei atgyfnerthu</a:t>
            </a:r>
          </a:p>
          <a:p>
            <a:pPr marL="285750" indent="-285750">
              <a:spcAft>
                <a:spcPts val="500"/>
              </a:spcAft>
              <a:buFont typeface="Arial" panose="020B0604020202020204" pitchFamily="34" charset="0"/>
              <a:buChar char="•"/>
              <a:defRPr b="0" i="0"/>
            </a:pPr>
            <a:r>
              <a:rPr lang="1106" b="0">
                <a:solidFill>
                  <a:schemeClr val="accent1">
                    <a:lumMod val="75000"/>
                  </a:schemeClr>
                </a:solidFill>
                <a:cs typeface="Arial" panose="020B0604020202020204" pitchFamily="34" charset="0"/>
              </a:rPr>
              <a:t>mae </a:t>
            </a:r>
            <a:r>
              <a:rPr lang="1106" b="1">
                <a:solidFill>
                  <a:schemeClr val="accent1">
                    <a:lumMod val="75000"/>
                  </a:schemeClr>
                </a:solidFill>
                <a:cs typeface="Arial" panose="020B0604020202020204" pitchFamily="34" charset="0"/>
              </a:rPr>
              <a:t>atgyfnerthu negyddol </a:t>
            </a:r>
            <a:r>
              <a:rPr lang="1106" b="0">
                <a:solidFill>
                  <a:schemeClr val="accent1">
                    <a:lumMod val="75000"/>
                  </a:schemeClr>
                </a:solidFill>
                <a:cs typeface="Arial" panose="020B0604020202020204" pitchFamily="34" charset="0"/>
              </a:rPr>
              <a:t>yn cyfeirio at sefyllfa lle mae rhywbeth annymunol yn dod i ben</a:t>
            </a:r>
          </a:p>
          <a:p>
            <a:pPr marL="285750" indent="-285750">
              <a:spcAft>
                <a:spcPts val="500"/>
              </a:spcAft>
              <a:buFont typeface="Arial" panose="020B0604020202020204" pitchFamily="34" charset="0"/>
              <a:buChar char="•"/>
              <a:defRPr b="0" i="0"/>
            </a:pPr>
            <a:r>
              <a:rPr lang="1106" b="0">
                <a:solidFill>
                  <a:schemeClr val="accent1">
                    <a:lumMod val="75000"/>
                  </a:schemeClr>
                </a:solidFill>
                <a:cs typeface="Arial" panose="020B0604020202020204" pitchFamily="34" charset="0"/>
              </a:rPr>
              <a:t>mae </a:t>
            </a:r>
            <a:r>
              <a:rPr lang="1106" b="1">
                <a:solidFill>
                  <a:schemeClr val="accent1">
                    <a:lumMod val="75000"/>
                  </a:schemeClr>
                </a:solidFill>
                <a:cs typeface="Arial" panose="020B0604020202020204" pitchFamily="34" charset="0"/>
              </a:rPr>
              <a:t>cosb </a:t>
            </a:r>
            <a:r>
              <a:rPr lang="1106" b="0">
                <a:solidFill>
                  <a:schemeClr val="accent1">
                    <a:lumMod val="75000"/>
                  </a:schemeClr>
                </a:solidFill>
                <a:cs typeface="Arial" panose="020B0604020202020204" pitchFamily="34" charset="0"/>
              </a:rPr>
              <a:t>yn cyfeirio at ganlyniad sy'n teimlo'n ddrwg ac mae'r gwrthwyneb i atgyfnerthu a bydd yn gwanhau neu'n atal ymddygiad.</a:t>
            </a:r>
          </a:p>
          <a:p>
            <a:pPr>
              <a:defRPr b="0" i="0"/>
            </a:pPr>
            <a:r>
              <a:rPr lang="1106">
                <a:solidFill>
                  <a:schemeClr val="accent1">
                    <a:lumMod val="75000"/>
                  </a:schemeClr>
                </a:solidFill>
                <a:cs typeface="Arial" panose="020B0604020202020204" pitchFamily="34" charset="0"/>
              </a:rPr>
              <a:t>Defnyddir gwobrau a sancsiynau'n helaeth mewn addysg i ddylanwadu ar ymddygiad.</a:t>
            </a:r>
          </a:p>
        </p:txBody>
      </p:sp>
      <p:sp>
        <p:nvSpPr>
          <p:cNvPr id="7" name="TextBox 6">
            <a:extLst>
              <a:ext uri="{FF2B5EF4-FFF2-40B4-BE49-F238E27FC236}">
                <a16:creationId xmlns:a16="http://schemas.microsoft.com/office/drawing/2014/main" id="{479C65D6-6CB5-4216-9E13-35B30DA53E28}"/>
              </a:ext>
            </a:extLst>
          </p:cNvPr>
          <p:cNvSpPr txBox="1"/>
          <p:nvPr/>
        </p:nvSpPr>
        <p:spPr>
          <a:xfrm>
            <a:off x="392806" y="4030380"/>
            <a:ext cx="4236234" cy="2562880"/>
          </a:xfrm>
          <a:prstGeom prst="rect">
            <a:avLst/>
          </a:prstGeom>
          <a:noFill/>
        </p:spPr>
        <p:txBody>
          <a:bodyPr wrap="square">
            <a:spAutoFit/>
          </a:bodyPr>
          <a:lstStyle/>
          <a:p>
            <a:pPr>
              <a:defRPr b="0" i="0"/>
            </a:pPr>
            <a:r>
              <a:rPr lang="1106">
                <a:solidFill>
                  <a:schemeClr val="accent1">
                    <a:lumMod val="75000"/>
                  </a:schemeClr>
                </a:solidFill>
                <a:latin typeface="Arial" panose="020B0604020202020204" pitchFamily="34" charset="0"/>
                <a:cs typeface="Arial" panose="020B0604020202020204" pitchFamily="34" charset="0"/>
              </a:rPr>
              <a:t>Yn y 1930au, datblygodd B F Skinner ymddygiadaeth radical a oedd yn cydnabod dylanwad bioleg ar ymddygiad.</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Credai fod yr ymagwedd fwyaf dilys tuag at seicoleg yn seiliedig ar arsylwi gwyddonol ar ymddygiad dynol a'i sbardunau.</a:t>
            </a:r>
          </a:p>
        </p:txBody>
      </p:sp>
      <p:pic>
        <p:nvPicPr>
          <p:cNvPr id="7172" name="Picture 4" descr="woman in pink knit cap carrying baby in pink knit cap">
            <a:extLst>
              <a:ext uri="{FF2B5EF4-FFF2-40B4-BE49-F238E27FC236}">
                <a16:creationId xmlns:a16="http://schemas.microsoft.com/office/drawing/2014/main" id="{529B7B98-AB9E-4219-A97A-EAB7B90742C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40396" y="1477297"/>
            <a:ext cx="3391034" cy="242119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B762E602-0AC5-4B50-B3C9-0FB1DA732744}"/>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ymddygiadol</a:t>
            </a:r>
          </a:p>
        </p:txBody>
      </p:sp>
    </p:spTree>
    <p:extLst>
      <p:ext uri="{BB962C8B-B14F-4D97-AF65-F5344CB8AC3E}">
        <p14:creationId xmlns:p14="http://schemas.microsoft.com/office/powerpoint/2010/main" val="371393164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y ddamcaniaeth ac ymagwedd ymddygiadol</a:t>
            </a:r>
            <a:endParaRPr lang="en-US" sz="280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910700272"/>
              </p:ext>
            </p:extLst>
          </p:nvPr>
        </p:nvGraphicFramePr>
        <p:xfrm>
          <a:off x="496626" y="1374796"/>
          <a:ext cx="11200074" cy="5335127"/>
        </p:xfrm>
        <a:graphic>
          <a:graphicData uri="http://schemas.openxmlformats.org/drawingml/2006/table">
            <a:tbl>
              <a:tblPr firstRow="1" bandRow="1">
                <a:tableStyleId>{5C22544A-7EE6-4342-B048-85BDC9FD1C3A}</a:tableStyleId>
              </a:tblPr>
              <a:tblGrid>
                <a:gridCol w="5478731">
                  <a:extLst>
                    <a:ext uri="{9D8B030D-6E8A-4147-A177-3AD203B41FA5}">
                      <a16:colId xmlns:a16="http://schemas.microsoft.com/office/drawing/2014/main" val="2808567353"/>
                    </a:ext>
                  </a:extLst>
                </a:gridCol>
                <a:gridCol w="5721343">
                  <a:extLst>
                    <a:ext uri="{9D8B030D-6E8A-4147-A177-3AD203B41FA5}">
                      <a16:colId xmlns:a16="http://schemas.microsoft.com/office/drawing/2014/main" val="3889089871"/>
                    </a:ext>
                  </a:extLst>
                </a:gridCol>
              </a:tblGrid>
              <a:tr h="257461">
                <a:tc>
                  <a:txBody>
                    <a:bodyPr/>
                    <a:lstStyle/>
                    <a:p>
                      <a:pPr algn="ctr">
                        <a:defRPr b="0" i="0"/>
                      </a:pPr>
                      <a:r>
                        <a:rPr lang="1106" sz="1600" b="1">
                          <a:solidFill>
                            <a:schemeClr val="accent1">
                              <a:lumMod val="75000"/>
                            </a:schemeClr>
                          </a:solidFill>
                        </a:rPr>
                        <a:t>CRYFDERAU</a:t>
                      </a:r>
                      <a:endParaRPr lang="1106" sz="1600" b="0">
                        <a:solidFill>
                          <a:schemeClr val="accent1">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912817">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Damcaniaeth wedi'i phrofi'n wyddonol.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Cynhaliwyd llawer o'r arbrofion ymddygiadol</a:t>
                      </a:r>
                    </a:p>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 ar lygod mawr a chŵn. Ni ellir tybio y bydd pobl yn ymddwyn yr un ffordd ag anifeiliaid o dan amodau labordy.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491517">
                <a:tc>
                  <a:txBody>
                    <a:bodyPr/>
                    <a:lstStyle/>
                    <a:p>
                      <a:pPr>
                        <a:defRPr b="0" i="0"/>
                      </a:pPr>
                      <a:r>
                        <a:rPr lang="1106" sz="1800">
                          <a:solidFill>
                            <a:schemeClr val="accent1">
                              <a:lumMod val="75000"/>
                            </a:schemeClr>
                          </a:solidFill>
                          <a:latin typeface="+mn-lt"/>
                        </a:rPr>
                        <a:t>Hawdd ei ddeall a'i gyfuno â dulliau eraill, e.e. ymagwedd wybyddol.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Ychydig o ystyriaeth wedi'i roi i ewyllys rydd unigolyn, neu ffactorau biolegol eraill.</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491517">
                <a:tc>
                  <a:txBody>
                    <a:bodyPr/>
                    <a:lstStyle/>
                    <a:p>
                      <a:pPr>
                        <a:defRPr b="0" i="0"/>
                      </a:pPr>
                      <a:r>
                        <a:rPr lang="1106" sz="1800" b="0" i="0" kern="1200">
                          <a:solidFill>
                            <a:schemeClr val="accent1">
                              <a:lumMod val="75000"/>
                            </a:schemeClr>
                          </a:solidFill>
                          <a:effectLst/>
                          <a:latin typeface="+mn-lt"/>
                          <a:ea typeface="+mn-ea"/>
                          <a:cs typeface="+mn-cs"/>
                        </a:rPr>
                        <a:t>Mae'r ddamcaniaeth a'r ymagwedd yn llwyddiannus o ran newid ymddygiad.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Gellir disgrifio'r ymagwedd fel ystrywgar a dad-ddyneiddiol.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702167">
                <a:tc>
                  <a:txBody>
                    <a:bodyPr/>
                    <a:lstStyle/>
                    <a:p>
                      <a:pPr>
                        <a:defRPr b="0" i="0"/>
                      </a:pPr>
                      <a:r>
                        <a:rPr lang="1106" sz="1800" b="0" i="0" kern="1200">
                          <a:solidFill>
                            <a:schemeClr val="accent1">
                              <a:lumMod val="75000"/>
                            </a:schemeClr>
                          </a:solidFill>
                          <a:effectLst/>
                          <a:latin typeface="+mn-lt"/>
                          <a:ea typeface="+mn-ea"/>
                          <a:cs typeface="+mn-cs"/>
                        </a:rPr>
                        <a:t>Gall canlyniadau o ddefnyddio'r dull fod yn gyflym ac yn rhad.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Ffocws cul; mae ceisio newid ymddygiad yn wastraff amser heb ddeall pam mae'r ymddygiad yn digwydd.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702167">
                <a:tc>
                  <a:txBody>
                    <a:bodyPr/>
                    <a:lstStyle/>
                    <a:p>
                      <a:pPr>
                        <a:defRPr b="0" i="0"/>
                      </a:pPr>
                      <a:r>
                        <a:rPr lang="1106" sz="1800" b="0" i="0" kern="1200">
                          <a:solidFill>
                            <a:schemeClr val="accent1">
                              <a:lumMod val="75000"/>
                            </a:schemeClr>
                          </a:solidFill>
                          <a:effectLst/>
                          <a:latin typeface="+mn-lt"/>
                          <a:ea typeface="+mn-ea"/>
                          <a:cs typeface="+mn-cs"/>
                        </a:rPr>
                        <a:t>Gellir ei defnyddio gyda phlant ifanc a'r rhai sy'n byw gydag anawsterau dysgu lle gallai therapïau siarad fod yn aneffeithiol.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pobl yn cael eu hystyried yn 'fecanweithiau' ac yn cael eu dad-ddyneiddio.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r h="537490">
                <a:tc>
                  <a:txBody>
                    <a:bodyPr/>
                    <a:lstStyle/>
                    <a:p>
                      <a:pPr>
                        <a:defRPr b="0" i="0"/>
                      </a:pPr>
                      <a:r>
                        <a:rPr lang="1106" sz="1800" b="0" i="0" kern="1200">
                          <a:solidFill>
                            <a:schemeClr val="accent1">
                              <a:lumMod val="75000"/>
                            </a:schemeClr>
                          </a:solidFill>
                          <a:effectLst/>
                          <a:latin typeface="+mn-lt"/>
                          <a:ea typeface="+mn-ea"/>
                          <a:cs typeface="+mn-cs"/>
                        </a:rPr>
                        <a:t>Nid yw'n labelu unigolion fel 'annormal’.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Gellir camddehongli'r technegau a ddefnyddir yn hawdd a allai arwain at gamdriniaeth oni bai bod therapyddion/staff yn cael eu hyfforddi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0262481"/>
                  </a:ext>
                </a:extLst>
              </a:tr>
            </a:tbl>
          </a:graphicData>
        </a:graphic>
      </p:graphicFrame>
    </p:spTree>
    <p:extLst>
      <p:ext uri="{BB962C8B-B14F-4D97-AF65-F5344CB8AC3E}">
        <p14:creationId xmlns:p14="http://schemas.microsoft.com/office/powerpoint/2010/main" val="55623270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wybyddol</a:t>
            </a: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4178931"/>
            <a:ext cx="4916077" cy="2562880"/>
          </a:xfrm>
          <a:prstGeom prst="rect">
            <a:avLst/>
          </a:prstGeom>
          <a:noFill/>
        </p:spPr>
        <p:txBody>
          <a:bodyPr wrap="square">
            <a:spAutoFit/>
          </a:bodyPr>
          <a:lstStyle/>
          <a:p>
            <a:pPr>
              <a:defRPr b="0" i="0"/>
            </a:pPr>
            <a:r>
              <a:rPr lang="1106">
                <a:solidFill>
                  <a:schemeClr val="accent1">
                    <a:lumMod val="75000"/>
                  </a:schemeClr>
                </a:solidFill>
                <a:cs typeface="Arial" panose="020B0604020202020204" pitchFamily="34" charset="0"/>
              </a:rPr>
              <a:t>Mae damcaniaeth wybyddol yn archwilio sut mae unigolyn yn dehongli'r byd. </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Mae'n edrych ar weithredu mewnol y meddwl a sut rydyn ni'n meddwl.</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Defnyddir gwahanol fodelau damcaniaethol i esbonio'r prosesau meddyliol sy'n arwain at wahanol ymddygiadau.</a:t>
            </a:r>
          </a:p>
        </p:txBody>
      </p:sp>
      <p:sp>
        <p:nvSpPr>
          <p:cNvPr id="11" name="TextBox 10">
            <a:extLst>
              <a:ext uri="{FF2B5EF4-FFF2-40B4-BE49-F238E27FC236}">
                <a16:creationId xmlns:a16="http://schemas.microsoft.com/office/drawing/2014/main" id="{AC4F239C-D31C-4FC0-A4B0-FA8B3386D0E8}"/>
              </a:ext>
            </a:extLst>
          </p:cNvPr>
          <p:cNvSpPr txBox="1"/>
          <p:nvPr/>
        </p:nvSpPr>
        <p:spPr>
          <a:xfrm>
            <a:off x="5989920" y="1755739"/>
            <a:ext cx="5763339" cy="3661258"/>
          </a:xfrm>
          <a:prstGeom prst="rect">
            <a:avLst/>
          </a:prstGeom>
          <a:noFill/>
        </p:spPr>
        <p:txBody>
          <a:bodyPr wrap="square">
            <a:spAutoFit/>
          </a:bodyPr>
          <a:lstStyle/>
          <a:p>
            <a:pPr>
              <a:defRPr b="0" i="0"/>
            </a:pPr>
            <a:r>
              <a:rPr lang="1106">
                <a:solidFill>
                  <a:schemeClr val="accent1">
                    <a:lumMod val="75000"/>
                  </a:schemeClr>
                </a:solidFill>
                <a:cs typeface="Arial" panose="020B0604020202020204" pitchFamily="34" charset="0"/>
              </a:rPr>
              <a:t>Mae'n esbonio ymddygiad drwy brosesau gwybyddol ac yn cymharu'r ymennydd dynol â chyfrifiadur.</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Mae'r meddwl dynol yn cymryd gwybodaeth, yn ei newid i wneud synnwyr ohoni, yn ei storio ac yn ei chofio pan fo angen.</a:t>
            </a:r>
          </a:p>
          <a:p>
            <a:pPr algn="l" fontAlgn="base"/>
            <a:endParaRPr lang="en-GB" i="0">
              <a:solidFill>
                <a:schemeClr val="accent1">
                  <a:lumMod val="75000"/>
                </a:schemeClr>
              </a:solidFill>
              <a:effectLst/>
              <a:cs typeface="Arial" panose="020B0604020202020204" pitchFamily="34" charset="0"/>
            </a:endParaRPr>
          </a:p>
          <a:p>
            <a:pPr algn="l" fontAlgn="base">
              <a:defRPr b="0" i="0"/>
            </a:pPr>
            <a:r>
              <a:rPr lang="1106">
                <a:solidFill>
                  <a:schemeClr val="accent1">
                    <a:lumMod val="75000"/>
                  </a:schemeClr>
                </a:solidFill>
                <a:cs typeface="Arial" panose="020B0604020202020204" pitchFamily="34" charset="0"/>
              </a:rPr>
              <a:t>Gall hefyd fod yn berthnasol o ran dysgu gwybodaeth a sgiliau newydd lle mae angen i'r ymennydd greu cysylltiadau a storio atgofion newydd.</a:t>
            </a:r>
          </a:p>
          <a:p>
            <a:pPr algn="l" fontAlgn="base"/>
            <a:endParaRPr lang="en-GB">
              <a:solidFill>
                <a:schemeClr val="accent1">
                  <a:lumMod val="75000"/>
                </a:schemeClr>
              </a:solidFill>
              <a:cs typeface="Arial" panose="020B0604020202020204" pitchFamily="34" charset="0"/>
            </a:endParaRPr>
          </a:p>
          <a:p>
            <a:pPr algn="l" fontAlgn="base">
              <a:defRPr b="0" i="0"/>
            </a:pPr>
            <a:r>
              <a:rPr lang="1106">
                <a:solidFill>
                  <a:schemeClr val="accent1">
                    <a:lumMod val="75000"/>
                  </a:schemeClr>
                </a:solidFill>
                <a:cs typeface="Arial" panose="020B0604020202020204" pitchFamily="34" charset="0"/>
              </a:rPr>
              <a:t>Datblygodd Jean Piaget, Lev Vygotsky a Jerome Bruner ddamcaniaethau gwybyddol am ddysgu.</a:t>
            </a:r>
          </a:p>
        </p:txBody>
      </p:sp>
      <p:pic>
        <p:nvPicPr>
          <p:cNvPr id="1026" name="Picture 2" descr="Macbook, Laptop, Google, Display, Screen">
            <a:extLst>
              <a:ext uri="{FF2B5EF4-FFF2-40B4-BE49-F238E27FC236}">
                <a16:creationId xmlns:a16="http://schemas.microsoft.com/office/drawing/2014/main" id="{CEED3B89-548C-4B5B-99B3-0861F4FDC35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68991" y="1324736"/>
            <a:ext cx="4405966" cy="2728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53021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10BC50-5DC3-4B42-877D-BF143FE15E3B}"/>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damcaniaeth ac ymagwedd gwybyddol</a:t>
            </a:r>
            <a:endParaRPr lang="en-US" sz="280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59031467"/>
              </p:ext>
            </p:extLst>
          </p:nvPr>
        </p:nvGraphicFramePr>
        <p:xfrm>
          <a:off x="876133" y="1570157"/>
          <a:ext cx="10292644" cy="490728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Damcaniaeth wedi'i phrofi'n wyddonol.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Mae'n dibynnu ar dystiolaeth wyddonol i gefnogi damcaniaethau. Gall yr hyn sy'n digwydd mewn arbrofion fod yn anodd ei gymhwyso at bobl go iawn.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pPr>
                        <a:defRPr b="0" i="0"/>
                      </a:pPr>
                      <a:r>
                        <a:rPr lang="1106" sz="1800">
                          <a:solidFill>
                            <a:schemeClr val="accent1">
                              <a:lumMod val="75000"/>
                            </a:schemeClr>
                          </a:solidFill>
                          <a:latin typeface="+mn-lt"/>
                        </a:rPr>
                        <a:t>Hawdd ei deall a'i chyfuno â dulliau eraill, e.e. dull ymddygiadol.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Dim llawer o ystyriaeth wedi'i rhoi i realiti (mae pobl yn blino ac yn emosiynol) ac mae'n anwybyddu rôl bioleg a geneteg.</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Dull defnyddiol o ddeall a thrin colli cof.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Gellir disgrifio'r dull fel dad-ddyneiddiol, gan drin pobl fel peiriannau heb ystyried ewyllys rydd.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pPr>
                        <a:defRPr b="0" i="0"/>
                      </a:pPr>
                      <a:r>
                        <a:rPr lang="1106" sz="1800" b="0" i="0" kern="1200">
                          <a:solidFill>
                            <a:schemeClr val="accent1">
                              <a:lumMod val="75000"/>
                            </a:schemeClr>
                          </a:solidFill>
                          <a:effectLst/>
                          <a:latin typeface="+mn-lt"/>
                          <a:ea typeface="+mn-ea"/>
                          <a:cs typeface="+mn-cs"/>
                        </a:rPr>
                        <a:t>Mae'n darparu llawer o'r sail ar gyfer damcaniaethau datblygiad ac addysg plant.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Ffocws cul; mae ceisio newid ymddygiad yn wastraff amser heb ddeall pam mae'r ymddygiad yn digwydd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0">
                <a:tc>
                  <a:txBody>
                    <a:bodyPr/>
                    <a:lstStyle/>
                    <a:p>
                      <a:pPr>
                        <a:defRPr b="0" i="0"/>
                      </a:pPr>
                      <a:r>
                        <a:rPr lang="1106" sz="1800" b="0" i="0" kern="1200">
                          <a:solidFill>
                            <a:schemeClr val="accent1">
                              <a:lumMod val="75000"/>
                            </a:schemeClr>
                          </a:solidFill>
                          <a:effectLst/>
                          <a:latin typeface="+mn-lt"/>
                          <a:ea typeface="+mn-ea"/>
                          <a:cs typeface="+mn-cs"/>
                        </a:rPr>
                        <a:t>Mae'n ystyried prosesau meddyliol.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Nid yw'n ystyried gwahaniaethau rhwng unigolion, ac mae'n tybio bod unigolion i gyd yn prosesu gwybodaeth yn yr un ffordd.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bl>
          </a:graphicData>
        </a:graphic>
      </p:graphicFrame>
    </p:spTree>
    <p:extLst>
      <p:ext uri="{BB962C8B-B14F-4D97-AF65-F5344CB8AC3E}">
        <p14:creationId xmlns:p14="http://schemas.microsoft.com/office/powerpoint/2010/main" val="320196933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5" y="531194"/>
            <a:ext cx="6607823" cy="523220"/>
          </a:xfrm>
          <a:prstGeom prst="rect">
            <a:avLst/>
          </a:prstGeom>
        </p:spPr>
        <p:txBody>
          <a:bodyPr wrap="square">
            <a:spAutoFit/>
          </a:bodyPr>
          <a:lstStyle/>
          <a:p>
            <a:pPr>
              <a:defRPr b="0" i="0"/>
            </a:pPr>
            <a:r>
              <a:rPr lang="1106" sz="2800">
                <a:ln w="0"/>
                <a:solidFill>
                  <a:schemeClr val="bg2"/>
                </a:solidFill>
              </a:rPr>
              <a:t>Damcaniaeth datblygiad gwybyddol </a:t>
            </a:r>
          </a:p>
        </p:txBody>
      </p:sp>
      <p:sp>
        <p:nvSpPr>
          <p:cNvPr id="7" name="TextBox 6">
            <a:extLst>
              <a:ext uri="{FF2B5EF4-FFF2-40B4-BE49-F238E27FC236}">
                <a16:creationId xmlns:a16="http://schemas.microsoft.com/office/drawing/2014/main" id="{479C65D6-6CB5-4216-9E13-35B30DA53E28}"/>
              </a:ext>
            </a:extLst>
          </p:cNvPr>
          <p:cNvSpPr txBox="1"/>
          <p:nvPr/>
        </p:nvSpPr>
        <p:spPr>
          <a:xfrm>
            <a:off x="504595" y="3590680"/>
            <a:ext cx="4916077" cy="3112069"/>
          </a:xfrm>
          <a:prstGeom prst="rect">
            <a:avLst/>
          </a:prstGeom>
          <a:noFill/>
        </p:spPr>
        <p:txBody>
          <a:bodyPr wrap="square">
            <a:spAutoFit/>
          </a:bodyPr>
          <a:lstStyle/>
          <a:p>
            <a:pPr>
              <a:defRPr b="0" i="0"/>
            </a:pPr>
            <a:r>
              <a:rPr lang="1106">
                <a:solidFill>
                  <a:schemeClr val="accent1">
                    <a:lumMod val="75000"/>
                  </a:schemeClr>
                </a:solidFill>
                <a:cs typeface="Arial" panose="020B0604020202020204" pitchFamily="34" charset="0"/>
              </a:rPr>
              <a:t>Ar ddechrau'r 20fed ganrif, cynigiodd Jean Piaget ddamcaniaeth datblygiad gwybyddol.</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Wrth i unigolyn ddatblygu, credai eu bod yn ennill unedau gwybodaeth (sgemâu) sy'n llywio'r ffordd y maen nhw'n deall y byd.</a:t>
            </a:r>
          </a:p>
          <a:p>
            <a:endParaRPr lang="en-GB">
              <a:solidFill>
                <a:schemeClr val="accent1">
                  <a:lumMod val="75000"/>
                </a:schemeClr>
              </a:solidFill>
              <a:cs typeface="Arial" panose="020B0604020202020204" pitchFamily="34" charset="0"/>
            </a:endParaRPr>
          </a:p>
          <a:p>
            <a:pPr>
              <a:defRPr b="0" i="0"/>
            </a:pPr>
            <a:r>
              <a:rPr lang="1106">
                <a:solidFill>
                  <a:schemeClr val="accent1">
                    <a:lumMod val="75000"/>
                  </a:schemeClr>
                </a:solidFill>
                <a:cs typeface="Arial" panose="020B0604020202020204" pitchFamily="34" charset="0"/>
              </a:rPr>
              <a:t>Bob tro y mae unigolyn yn dod ar draws rhywbeth newydd, mae'n defnyddio gwybodaeth flaenorol i'w ddeall ac i ddysgu ohoni. </a:t>
            </a:r>
          </a:p>
        </p:txBody>
      </p:sp>
      <p:sp>
        <p:nvSpPr>
          <p:cNvPr id="11" name="TextBox 10">
            <a:extLst>
              <a:ext uri="{FF2B5EF4-FFF2-40B4-BE49-F238E27FC236}">
                <a16:creationId xmlns:a16="http://schemas.microsoft.com/office/drawing/2014/main" id="{AC4F239C-D31C-4FC0-A4B0-FA8B3386D0E8}"/>
              </a:ext>
            </a:extLst>
          </p:cNvPr>
          <p:cNvSpPr txBox="1"/>
          <p:nvPr/>
        </p:nvSpPr>
        <p:spPr>
          <a:xfrm>
            <a:off x="4788014" y="1254795"/>
            <a:ext cx="7193414" cy="369332"/>
          </a:xfrm>
          <a:prstGeom prst="rect">
            <a:avLst/>
          </a:prstGeom>
          <a:noFill/>
        </p:spPr>
        <p:txBody>
          <a:bodyPr wrap="square">
            <a:spAutoFit/>
          </a:bodyPr>
          <a:lstStyle/>
          <a:p>
            <a:pPr algn="l" fontAlgn="base">
              <a:defRPr b="0" i="0"/>
            </a:pPr>
            <a:r>
              <a:rPr lang="1106" i="0" dirty="0">
                <a:solidFill>
                  <a:schemeClr val="accent1">
                    <a:lumMod val="75000"/>
                  </a:schemeClr>
                </a:solidFill>
                <a:effectLst/>
                <a:cs typeface="Arial" panose="020B0604020202020204" pitchFamily="34" charset="0"/>
              </a:rPr>
              <a:t>Cynigiodd Piaget fod gwybyddiaeth yn digwydd mewn pedwar cam</a:t>
            </a:r>
            <a:r>
              <a:rPr lang="en-GB" i="0" dirty="0">
                <a:solidFill>
                  <a:schemeClr val="accent1">
                    <a:lumMod val="75000"/>
                  </a:schemeClr>
                </a:solidFill>
                <a:effectLst/>
                <a:cs typeface="Arial" panose="020B0604020202020204" pitchFamily="34" charset="0"/>
              </a:rPr>
              <a:t>:</a:t>
            </a:r>
            <a:endParaRPr lang="1106" i="0" dirty="0">
              <a:solidFill>
                <a:schemeClr val="accent1">
                  <a:lumMod val="75000"/>
                </a:schemeClr>
              </a:solidFill>
              <a:effectLst/>
              <a:cs typeface="Arial" panose="020B0604020202020204" pitchFamily="34" charset="0"/>
            </a:endParaRP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9738" y="1233489"/>
            <a:ext cx="3933328" cy="243776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a:extLst>
              <a:ext uri="{FF2B5EF4-FFF2-40B4-BE49-F238E27FC236}">
                <a16:creationId xmlns:a16="http://schemas.microsoft.com/office/drawing/2014/main" id="{5879C573-766D-4C88-A290-EAC82928A9ED}"/>
              </a:ext>
            </a:extLst>
          </p:cNvPr>
          <p:cNvGraphicFramePr>
            <a:graphicFrameLocks noGrp="1"/>
          </p:cNvGraphicFramePr>
          <p:nvPr>
            <p:extLst>
              <p:ext uri="{D42A27DB-BD31-4B8C-83A1-F6EECF244321}">
                <p14:modId xmlns:p14="http://schemas.microsoft.com/office/powerpoint/2010/main" val="976041951"/>
              </p:ext>
            </p:extLst>
          </p:nvPr>
        </p:nvGraphicFramePr>
        <p:xfrm>
          <a:off x="5195395" y="1624127"/>
          <a:ext cx="6378653" cy="5136444"/>
        </p:xfrm>
        <a:graphic>
          <a:graphicData uri="http://schemas.openxmlformats.org/drawingml/2006/table">
            <a:tbl>
              <a:tblPr firstRow="1" firstCol="1" bandRow="1">
                <a:tableStyleId>{5C22544A-7EE6-4342-B048-85BDC9FD1C3A}</a:tableStyleId>
              </a:tblPr>
              <a:tblGrid>
                <a:gridCol w="1701493">
                  <a:extLst>
                    <a:ext uri="{9D8B030D-6E8A-4147-A177-3AD203B41FA5}">
                      <a16:colId xmlns:a16="http://schemas.microsoft.com/office/drawing/2014/main" val="3005843033"/>
                    </a:ext>
                  </a:extLst>
                </a:gridCol>
                <a:gridCol w="4677160">
                  <a:extLst>
                    <a:ext uri="{9D8B030D-6E8A-4147-A177-3AD203B41FA5}">
                      <a16:colId xmlns:a16="http://schemas.microsoft.com/office/drawing/2014/main" val="4167556354"/>
                    </a:ext>
                  </a:extLst>
                </a:gridCol>
              </a:tblGrid>
              <a:tr h="739967">
                <a:tc>
                  <a:txBody>
                    <a:bodyPr/>
                    <a:lstStyle/>
                    <a:p>
                      <a:pPr algn="ctr">
                        <a:lnSpc>
                          <a:spcPct val="107000"/>
                        </a:lnSpc>
                        <a:spcAft>
                          <a:spcPts val="800"/>
                        </a:spcAft>
                        <a:defRPr b="0" i="0"/>
                      </a:pPr>
                      <a:r>
                        <a:rPr lang="1106" sz="1400" b="1">
                          <a:effectLst/>
                        </a:rPr>
                        <a:t>Cam</a:t>
                      </a:r>
                      <a:endParaRPr lang="en-GB" sz="1100">
                        <a:effectLst/>
                      </a:endParaRPr>
                    </a:p>
                    <a:p>
                      <a:pPr algn="ctr">
                        <a:lnSpc>
                          <a:spcPct val="107000"/>
                        </a:lnSpc>
                        <a:spcAft>
                          <a:spcPts val="800"/>
                        </a:spcAft>
                        <a:defRPr b="0" i="0"/>
                      </a:pPr>
                      <a:r>
                        <a:rPr lang="1106" sz="1400" b="1">
                          <a:effectLst/>
                        </a:rPr>
                        <a:t>(Ystod oedran)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endParaRPr lang="en-GB" sz="1400">
                        <a:effectLst/>
                      </a:endParaRPr>
                    </a:p>
                    <a:p>
                      <a:pPr algn="ctr">
                        <a:lnSpc>
                          <a:spcPct val="107000"/>
                        </a:lnSpc>
                        <a:spcAft>
                          <a:spcPts val="800"/>
                        </a:spcAft>
                        <a:defRPr b="0" i="0"/>
                      </a:pPr>
                      <a:r>
                        <a:rPr lang="1106" sz="1400" b="1">
                          <a:effectLst/>
                        </a:rPr>
                        <a:t>Beth sy'n digwydd yn ystod y cam hwn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21492307"/>
                  </a:ext>
                </a:extLst>
              </a:tr>
              <a:tr h="911441">
                <a:tc>
                  <a:txBody>
                    <a:bodyPr/>
                    <a:lstStyle/>
                    <a:p>
                      <a:pPr>
                        <a:lnSpc>
                          <a:spcPct val="107000"/>
                        </a:lnSpc>
                        <a:spcAft>
                          <a:spcPct val="0"/>
                        </a:spcAft>
                        <a:defRPr b="0" i="0"/>
                      </a:pPr>
                      <a:r>
                        <a:rPr lang="1106" sz="1400" b="1">
                          <a:effectLst/>
                          <a:latin typeface="+mj-lt"/>
                        </a:rPr>
                        <a:t>Synhwyraidd-weithredol</a:t>
                      </a:r>
                    </a:p>
                    <a:p>
                      <a:pPr>
                        <a:lnSpc>
                          <a:spcPct val="107000"/>
                        </a:lnSpc>
                        <a:spcAft>
                          <a:spcPts val="800"/>
                        </a:spcAft>
                        <a:defRPr b="0" i="0"/>
                      </a:pPr>
                      <a:r>
                        <a:rPr lang="1106" sz="1400" b="1">
                          <a:effectLst/>
                          <a:latin typeface="+mj-lt"/>
                        </a:rPr>
                        <a:t>(0-2 oed)</a:t>
                      </a:r>
                      <a:endParaRPr lang="en-GB" sz="14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defRPr b="0" i="0"/>
                      </a:pPr>
                      <a:r>
                        <a:rPr lang="1106" sz="1400" dirty="0">
                          <a:effectLst/>
                          <a:latin typeface="+mj-lt"/>
                        </a:rPr>
                        <a:t>Roedd gwybodaeth y plant yn gyfyngedig i'r hyn y mae synhwyrau'n ei ddweud wrthynt am eu hamgylchedd. Mae parhauster gwrthrychau'n datblygu (os ydych chi'n gorchuddio tegan, maen nhw'n gwybod ei fod yno o hyd)</a:t>
                      </a:r>
                      <a:endParaRPr lang="en-GB" sz="1400" dirty="0">
                        <a:effectLst/>
                        <a:latin typeface="+mj-lt"/>
                      </a:endParaRPr>
                    </a:p>
                    <a:p>
                      <a:pPr>
                        <a:lnSpc>
                          <a:spcPct val="107000"/>
                        </a:lnSpc>
                        <a:spcAft>
                          <a:spcPts val="800"/>
                        </a:spcAft>
                        <a:defRPr b="0" i="0"/>
                      </a:pPr>
                      <a:endParaRPr lang="en-GB" sz="8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4537382"/>
                  </a:ext>
                </a:extLst>
              </a:tr>
              <a:tr h="1054236">
                <a:tc>
                  <a:txBody>
                    <a:bodyPr/>
                    <a:lstStyle/>
                    <a:p>
                      <a:pPr>
                        <a:lnSpc>
                          <a:spcPct val="107000"/>
                        </a:lnSpc>
                        <a:spcAft>
                          <a:spcPct val="0"/>
                        </a:spcAft>
                        <a:defRPr b="0" i="0"/>
                      </a:pPr>
                      <a:r>
                        <a:rPr lang="1106" sz="1400" b="1">
                          <a:effectLst/>
                          <a:latin typeface="+mj-lt"/>
                        </a:rPr>
                        <a:t>Cynweithredol</a:t>
                      </a:r>
                      <a:endParaRPr lang="en-GB" sz="1100">
                        <a:effectLst/>
                        <a:latin typeface="+mj-lt"/>
                      </a:endParaRPr>
                    </a:p>
                    <a:p>
                      <a:pPr>
                        <a:lnSpc>
                          <a:spcPct val="107000"/>
                        </a:lnSpc>
                        <a:spcAft>
                          <a:spcPts val="800"/>
                        </a:spcAft>
                        <a:defRPr b="0" i="0"/>
                      </a:pPr>
                      <a:r>
                        <a:rPr lang="1106" sz="1400" b="1">
                          <a:effectLst/>
                          <a:latin typeface="+mj-lt"/>
                        </a:rPr>
                        <a:t>(2–7 oed)</a:t>
                      </a:r>
                      <a:endParaRPr lang="en-GB" sz="1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defRPr b="0" i="0"/>
                      </a:pPr>
                      <a:r>
                        <a:rPr lang="1106" sz="1400">
                          <a:effectLst/>
                          <a:latin typeface="+mj-lt"/>
                        </a:rPr>
                        <a:t>Mae rhywfaint o iaith wedi'i dysgu ond mae'r plentyn yn gwneud camgymeriadau rhesymeg. Mae'r dychymyg a greddf yn gryf, mae meddwl cymhleth, haniaethol yn anodd. Hunanganolog. Datblygu cadwraeth.</a:t>
                      </a:r>
                      <a:endParaRPr lang="en-GB" sz="110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785688"/>
                  </a:ext>
                </a:extLst>
              </a:tr>
              <a:tr h="1020054">
                <a:tc>
                  <a:txBody>
                    <a:bodyPr/>
                    <a:lstStyle/>
                    <a:p>
                      <a:pPr>
                        <a:lnSpc>
                          <a:spcPct val="107000"/>
                        </a:lnSpc>
                        <a:spcAft>
                          <a:spcPct val="0"/>
                        </a:spcAft>
                        <a:defRPr b="0" i="0"/>
                      </a:pPr>
                      <a:r>
                        <a:rPr lang="1106" sz="1400" b="1">
                          <a:effectLst/>
                          <a:latin typeface="+mj-lt"/>
                        </a:rPr>
                        <a:t>Gweithredu</a:t>
                      </a:r>
                      <a:endParaRPr lang="en-GB" sz="1100">
                        <a:effectLst/>
                        <a:latin typeface="+mj-lt"/>
                      </a:endParaRPr>
                    </a:p>
                    <a:p>
                      <a:pPr>
                        <a:lnSpc>
                          <a:spcPct val="107000"/>
                        </a:lnSpc>
                        <a:spcAft>
                          <a:spcPct val="0"/>
                        </a:spcAft>
                        <a:defRPr b="0" i="0"/>
                      </a:pPr>
                      <a:r>
                        <a:rPr lang="1106" sz="1400" b="1">
                          <a:effectLst/>
                          <a:latin typeface="+mj-lt"/>
                        </a:rPr>
                        <a:t>diriaethol</a:t>
                      </a:r>
                      <a:endParaRPr lang="en-GB" sz="1100">
                        <a:effectLst/>
                        <a:latin typeface="+mj-lt"/>
                      </a:endParaRPr>
                    </a:p>
                    <a:p>
                      <a:pPr>
                        <a:lnSpc>
                          <a:spcPct val="107000"/>
                        </a:lnSpc>
                        <a:spcAft>
                          <a:spcPct val="0"/>
                        </a:spcAft>
                        <a:defRPr b="0" i="0"/>
                      </a:pPr>
                      <a:r>
                        <a:rPr lang="1106" sz="1400" b="1">
                          <a:effectLst/>
                          <a:latin typeface="+mj-lt"/>
                        </a:rPr>
                        <a:t>(7–11 oed)</a:t>
                      </a:r>
                      <a:endParaRPr lang="en-GB" sz="110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defRPr b="0" i="0"/>
                      </a:pPr>
                      <a:r>
                        <a:rPr lang="1106" sz="1400" dirty="0">
                          <a:effectLst/>
                          <a:latin typeface="+mj-lt"/>
                        </a:rPr>
                        <a:t>Mae'r defnydd o resymeg yn gwella, mae cysyniadau'n cael eu cymhwyso at sefyllfaoedd diriaethol. Maen nhw'n deall amser, gofod, maint a chynhwysiant dosbarth. </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79491013"/>
                  </a:ext>
                </a:extLst>
              </a:tr>
              <a:tr h="1186489">
                <a:tc>
                  <a:txBody>
                    <a:bodyPr/>
                    <a:lstStyle/>
                    <a:p>
                      <a:pPr>
                        <a:lnSpc>
                          <a:spcPct val="107000"/>
                        </a:lnSpc>
                        <a:spcAft>
                          <a:spcPct val="0"/>
                        </a:spcAft>
                        <a:defRPr b="0" i="0"/>
                      </a:pPr>
                      <a:r>
                        <a:rPr lang="1106" sz="1400" b="1" dirty="0">
                          <a:effectLst/>
                          <a:latin typeface="+mj-lt"/>
                        </a:rPr>
                        <a:t>Gweithredu</a:t>
                      </a:r>
                      <a:endParaRPr lang="en-GB" sz="1100" dirty="0">
                        <a:effectLst/>
                        <a:latin typeface="+mj-lt"/>
                      </a:endParaRPr>
                    </a:p>
                    <a:p>
                      <a:pPr>
                        <a:lnSpc>
                          <a:spcPct val="107000"/>
                        </a:lnSpc>
                        <a:spcAft>
                          <a:spcPct val="0"/>
                        </a:spcAft>
                        <a:defRPr b="0" i="0"/>
                      </a:pPr>
                      <a:r>
                        <a:rPr lang="1106" sz="1400" b="1" dirty="0">
                          <a:effectLst/>
                          <a:latin typeface="+mj-lt"/>
                        </a:rPr>
                        <a:t>Ffurfiol</a:t>
                      </a:r>
                      <a:endParaRPr lang="en-GB" sz="1100" dirty="0">
                        <a:effectLst/>
                        <a:latin typeface="+mj-lt"/>
                      </a:endParaRPr>
                    </a:p>
                    <a:p>
                      <a:pPr>
                        <a:lnSpc>
                          <a:spcPct val="107000"/>
                        </a:lnSpc>
                        <a:spcAft>
                          <a:spcPct val="0"/>
                        </a:spcAft>
                        <a:defRPr b="0" i="0"/>
                      </a:pPr>
                      <a:r>
                        <a:rPr lang="1106" sz="1400" b="1" dirty="0">
                          <a:effectLst/>
                          <a:latin typeface="+mj-lt"/>
                        </a:rPr>
                        <a:t>( 11 oed +)</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defRPr b="0" i="0"/>
                      </a:pPr>
                      <a:r>
                        <a:rPr lang="1106" sz="1400" dirty="0">
                          <a:effectLst/>
                          <a:latin typeface="+mj-lt"/>
                        </a:rPr>
                        <a:t>Rhesymu haniaethol ac egwyddorion damcaniaethol yn cael eu defnyddio i ddatrys problemau. Gellir cymhwyso cysyniadau a ddysgwyd mewn un cyd-destun at un arall</a:t>
                      </a:r>
                      <a:endParaRPr lang="en-GB" sz="1100" dirty="0">
                        <a:effectLst/>
                        <a:latin typeface="+mj-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4894871"/>
                  </a:ext>
                </a:extLst>
              </a:tr>
            </a:tbl>
          </a:graphicData>
        </a:graphic>
      </p:graphicFrame>
    </p:spTree>
    <p:extLst>
      <p:ext uri="{BB962C8B-B14F-4D97-AF65-F5344CB8AC3E}">
        <p14:creationId xmlns:p14="http://schemas.microsoft.com/office/powerpoint/2010/main" val="351414984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2511817490"/>
              </p:ext>
            </p:extLst>
          </p:nvPr>
        </p:nvGraphicFramePr>
        <p:xfrm>
          <a:off x="876133" y="1570157"/>
          <a:ext cx="10292644" cy="4907280"/>
        </p:xfrm>
        <a:graphic>
          <a:graphicData uri="http://schemas.openxmlformats.org/drawingml/2006/table">
            <a:tbl>
              <a:tblPr firstRow="1" bandRow="1">
                <a:tableStyleId>{5C22544A-7EE6-4342-B048-85BDC9FD1C3A}</a:tableStyleId>
              </a:tblPr>
              <a:tblGrid>
                <a:gridCol w="5034844">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plant o bob cefndir yn datblygu drwy gamau datblygu yn yr un ffordd.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Ni roddodd Piaget ddigon o sylw i alluoedd plant ar wahanol gamau. Mae rhai plant yn perthyn i fwy nag un cam.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727438">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Mae'n darparu llawer o'r sail i ddamcaniaethau datblygiad ac addysg plant.</a:t>
                      </a:r>
                    </a:p>
                    <a:p>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a:solidFill>
                            <a:schemeClr val="accent1">
                              <a:lumMod val="75000"/>
                            </a:schemeClr>
                          </a:solidFill>
                          <a:latin typeface="+mn-lt"/>
                        </a:rPr>
                        <a:t>Nid yw'n rhoi digon o sylw i bwysigrwydd iaith wrth ddatblygu.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Mae datblygiad yn dod cyn dysgu.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Dywedodd Piaget na fyddai ymarfer ac addysgu'n cyflymu datblygiad drwy'r camau, nid yw hyn yn wir.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210209">
                <a:tc>
                  <a:txBody>
                    <a:bodyPr/>
                    <a:lstStyle/>
                    <a:p>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b="0" i="0"/>
                      </a:pPr>
                      <a:r>
                        <a:rPr lang="1106" sz="1800" kern="1200" dirty="0">
                          <a:solidFill>
                            <a:schemeClr val="accent1">
                              <a:lumMod val="75000"/>
                            </a:schemeClr>
                          </a:solidFill>
                          <a:effectLst/>
                          <a:latin typeface="+mn-lt"/>
                          <a:ea typeface="+mn-ea"/>
                          <a:cs typeface="+mn-cs"/>
                        </a:rPr>
                        <a:t>Nid oedd dulliau ymchwil Piaget yn ddibynadwy a ffurfiwyd y ddamcaniaeth ar sail sampl â thuedd.</a:t>
                      </a:r>
                      <a:endParaRPr lang="en-GB" sz="1800" kern="1200" dirty="0">
                        <a:solidFill>
                          <a:schemeClr val="accent1">
                            <a:lumMod val="75000"/>
                          </a:schemeClr>
                        </a:solidFill>
                        <a:effectLst/>
                        <a:latin typeface="+mn-lt"/>
                        <a:ea typeface="+mn-ea"/>
                        <a:cs typeface="+mn-cs"/>
                      </a:endParaRPr>
                    </a:p>
                    <a:p>
                      <a:pPr>
                        <a:defRPr b="0" i="0"/>
                      </a:pPr>
                      <a:endParaRPr lang="1106"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67431"/>
                  </a:ext>
                </a:extLst>
              </a:tr>
              <a:tr h="0">
                <a:tc>
                  <a:txBody>
                    <a:bodyPr/>
                    <a:lstStyle/>
                    <a:p>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dirty="0">
                          <a:solidFill>
                            <a:schemeClr val="accent1">
                              <a:lumMod val="75000"/>
                            </a:schemeClr>
                          </a:solidFill>
                          <a:effectLst/>
                          <a:latin typeface="+mn-lt"/>
                          <a:ea typeface="+mn-ea"/>
                          <a:cs typeface="+mn-cs"/>
                        </a:rPr>
                        <a:t>Nid yw'r ddamcaniaeth yn cydnabod dylanwad lleoliad a diwylliant cymdeithasol.</a:t>
                      </a:r>
                      <a:endParaRPr lang="en-GB" sz="1800" kern="1200" dirty="0">
                        <a:solidFill>
                          <a:schemeClr val="accent1">
                            <a:lumMod val="75000"/>
                          </a:schemeClr>
                        </a:solidFill>
                        <a:effectLst/>
                        <a:latin typeface="+mn-lt"/>
                        <a:ea typeface="+mn-ea"/>
                        <a:cs typeface="+mn-cs"/>
                      </a:endParaRPr>
                    </a:p>
                    <a:p>
                      <a:pPr marL="0" marR="0" lvl="0" indent="0" algn="l" defTabSz="914400" rtl="0" eaLnBrk="1" fontAlgn="auto" latinLnBrk="0" hangingPunct="1">
                        <a:lnSpc>
                          <a:spcPct val="100000"/>
                        </a:lnSpc>
                        <a:spcBef>
                          <a:spcPct val="0"/>
                        </a:spcBef>
                        <a:spcAft>
                          <a:spcPct val="0"/>
                        </a:spcAft>
                        <a:buClrTx/>
                        <a:buSzTx/>
                        <a:buFontTx/>
                        <a:buNone/>
                        <a:defRPr b="0" i="0"/>
                      </a:pPr>
                      <a:endParaRPr lang="1106" sz="1800" kern="1200" dirty="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49313924"/>
                  </a:ext>
                </a:extLst>
              </a:tr>
            </a:tbl>
          </a:graphicData>
        </a:graphic>
      </p:graphicFrame>
      <p:sp>
        <p:nvSpPr>
          <p:cNvPr id="4" name="Rectangle 3">
            <a:extLst>
              <a:ext uri="{FF2B5EF4-FFF2-40B4-BE49-F238E27FC236}">
                <a16:creationId xmlns:a16="http://schemas.microsoft.com/office/drawing/2014/main" id="{76C5424A-0BCA-42FD-9805-87B56FDBECE0}"/>
              </a:ext>
            </a:extLst>
          </p:cNvPr>
          <p:cNvSpPr/>
          <p:nvPr/>
        </p:nvSpPr>
        <p:spPr>
          <a:xfrm>
            <a:off x="522026" y="531194"/>
            <a:ext cx="7732288" cy="523220"/>
          </a:xfrm>
          <a:prstGeom prst="rect">
            <a:avLst/>
          </a:prstGeom>
        </p:spPr>
        <p:txBody>
          <a:bodyPr wrap="square">
            <a:spAutoFit/>
          </a:bodyPr>
          <a:lstStyle/>
          <a:p>
            <a:pPr>
              <a:defRPr b="0" i="0"/>
            </a:pPr>
            <a:r>
              <a:rPr lang="1106" sz="2800">
                <a:ln w="0"/>
                <a:solidFill>
                  <a:schemeClr val="bg2"/>
                </a:solidFill>
              </a:rPr>
              <a:t>Cryfderau a chyfyngiadau damcaniaeth Piaget</a:t>
            </a:r>
          </a:p>
        </p:txBody>
      </p:sp>
    </p:spTree>
    <p:extLst>
      <p:ext uri="{BB962C8B-B14F-4D97-AF65-F5344CB8AC3E}">
        <p14:creationId xmlns:p14="http://schemas.microsoft.com/office/powerpoint/2010/main" val="206289145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datblygiad gwybyddol</a:t>
            </a:r>
          </a:p>
        </p:txBody>
      </p:sp>
      <p:sp>
        <p:nvSpPr>
          <p:cNvPr id="7" name="TextBox 6">
            <a:extLst>
              <a:ext uri="{FF2B5EF4-FFF2-40B4-BE49-F238E27FC236}">
                <a16:creationId xmlns:a16="http://schemas.microsoft.com/office/drawing/2014/main" id="{479C65D6-6CB5-4216-9E13-35B30DA53E28}"/>
              </a:ext>
            </a:extLst>
          </p:cNvPr>
          <p:cNvSpPr txBox="1"/>
          <p:nvPr/>
        </p:nvSpPr>
        <p:spPr>
          <a:xfrm>
            <a:off x="753034" y="3937105"/>
            <a:ext cx="4916077" cy="2562880"/>
          </a:xfrm>
          <a:prstGeom prst="rect">
            <a:avLst/>
          </a:prstGeom>
          <a:noFill/>
        </p:spPr>
        <p:txBody>
          <a:bodyPr wrap="square">
            <a:spAutoFit/>
          </a:bodyPr>
          <a:lstStyle/>
          <a:p>
            <a:pPr>
              <a:defRPr b="0" i="0"/>
            </a:pPr>
            <a:r>
              <a:rPr lang="1106" b="0" i="0">
                <a:solidFill>
                  <a:schemeClr val="accent1">
                    <a:lumMod val="75000"/>
                  </a:schemeClr>
                </a:solidFill>
                <a:effectLst/>
              </a:rPr>
              <a:t>Amlinellodd Lev Vygotsky dri phrif gysyniad yn ymwneud â datblygiad gwybyddol:</a:t>
            </a:r>
          </a:p>
          <a:p>
            <a:endParaRPr lang="en-GB" b="0" i="0">
              <a:solidFill>
                <a:schemeClr val="accent1">
                  <a:lumMod val="75000"/>
                </a:schemeClr>
              </a:solidFill>
              <a:effectLst/>
            </a:endParaRPr>
          </a:p>
          <a:p>
            <a:pPr marL="285750" indent="-285750">
              <a:buFont typeface="Arial" panose="020B0604020202020204" pitchFamily="34" charset="0"/>
              <a:buChar char="•"/>
              <a:defRPr b="0" i="0"/>
            </a:pPr>
            <a:r>
              <a:rPr lang="1106" b="0" i="0">
                <a:solidFill>
                  <a:schemeClr val="accent1">
                    <a:lumMod val="75000"/>
                  </a:schemeClr>
                </a:solidFill>
                <a:effectLst/>
              </a:rPr>
              <a:t>mae diwylliant yn arwyddocaol o ran dysgu</a:t>
            </a:r>
          </a:p>
          <a:p>
            <a:pPr marL="285750" indent="-285750">
              <a:buFont typeface="Arial" panose="020B0604020202020204" pitchFamily="34" charset="0"/>
              <a:buChar char="•"/>
            </a:pPr>
            <a:endParaRPr lang="en-GB" b="0" i="0">
              <a:solidFill>
                <a:schemeClr val="accent1">
                  <a:lumMod val="75000"/>
                </a:schemeClr>
              </a:solidFill>
              <a:effectLst/>
            </a:endParaRPr>
          </a:p>
          <a:p>
            <a:pPr marL="285750" indent="-285750">
              <a:buFont typeface="Arial" panose="020B0604020202020204" pitchFamily="34" charset="0"/>
              <a:buChar char="•"/>
              <a:defRPr b="0" i="0"/>
            </a:pPr>
            <a:r>
              <a:rPr lang="1106" b="0" i="0">
                <a:solidFill>
                  <a:schemeClr val="accent1">
                    <a:lumMod val="75000"/>
                  </a:schemeClr>
                </a:solidFill>
                <a:effectLst/>
              </a:rPr>
              <a:t>iaith yw gwraidd diwylliant</a:t>
            </a:r>
          </a:p>
          <a:p>
            <a:pPr marL="285750" indent="-285750">
              <a:buFont typeface="Arial" panose="020B0604020202020204" pitchFamily="34" charset="0"/>
              <a:buChar char="•"/>
            </a:pPr>
            <a:endParaRPr lang="en-GB" b="0" i="0">
              <a:solidFill>
                <a:schemeClr val="accent1">
                  <a:lumMod val="75000"/>
                </a:schemeClr>
              </a:solidFill>
              <a:effectLst/>
            </a:endParaRPr>
          </a:p>
          <a:p>
            <a:pPr marL="285750" indent="-285750">
              <a:buFont typeface="Arial" panose="020B0604020202020204" pitchFamily="34" charset="0"/>
              <a:buChar char="•"/>
              <a:defRPr b="0" i="0"/>
            </a:pPr>
            <a:r>
              <a:rPr lang="1106" b="0" i="0">
                <a:solidFill>
                  <a:schemeClr val="accent1">
                    <a:lumMod val="75000"/>
                  </a:schemeClr>
                </a:solidFill>
                <a:effectLst/>
              </a:rPr>
              <a:t>mae unigolion yn dysgu ac yn datblygu yn eu rôl yn y gymuned.</a:t>
            </a:r>
            <a:endParaRPr lang="en-GB">
              <a:solidFill>
                <a:schemeClr val="accent1">
                  <a:lumMod val="75000"/>
                </a:schemeClr>
              </a:solidFill>
              <a:cs typeface="Arial" panose="020B0604020202020204" pitchFamily="34" charset="0"/>
            </a:endParaRP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3514" y="1282046"/>
            <a:ext cx="3933328" cy="24377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8BC3EA5-7167-40CB-929B-9245D31A2C54}"/>
              </a:ext>
            </a:extLst>
          </p:cNvPr>
          <p:cNvSpPr txBox="1"/>
          <p:nvPr/>
        </p:nvSpPr>
        <p:spPr>
          <a:xfrm>
            <a:off x="5664200" y="1349217"/>
            <a:ext cx="6074493" cy="5130845"/>
          </a:xfrm>
          <a:prstGeom prst="rect">
            <a:avLst/>
          </a:prstGeom>
          <a:noFill/>
        </p:spPr>
        <p:txBody>
          <a:bodyPr wrap="square" rtlCol="0">
            <a:spAutoFit/>
          </a:bodyPr>
          <a:lstStyle/>
          <a:p>
            <a:pPr>
              <a:spcAft>
                <a:spcPts val="1000"/>
              </a:spcAft>
              <a:defRPr b="0" i="0"/>
            </a:pPr>
            <a:r>
              <a:rPr lang="1106" sz="1700">
                <a:solidFill>
                  <a:schemeClr val="accent1">
                    <a:lumMod val="75000"/>
                  </a:schemeClr>
                </a:solidFill>
              </a:rPr>
              <a:t>Cynigiodd Vygotsky:</a:t>
            </a:r>
          </a:p>
          <a:p>
            <a:pPr marL="271463" indent="-271463">
              <a:spcAft>
                <a:spcPts val="1000"/>
              </a:spcAft>
              <a:defRPr b="0" i="0"/>
            </a:pPr>
            <a:r>
              <a:rPr lang="1106" sz="1700">
                <a:solidFill>
                  <a:schemeClr val="accent1">
                    <a:lumMod val="75000"/>
                  </a:schemeClr>
                </a:solidFill>
              </a:rPr>
              <a:t>1.	Y syniad o'r</a:t>
            </a:r>
            <a:r>
              <a:rPr lang="1106" sz="1700" b="1">
                <a:solidFill>
                  <a:schemeClr val="accent1">
                    <a:lumMod val="75000"/>
                  </a:schemeClr>
                </a:solidFill>
              </a:rPr>
              <a:t> parth datblygiad procsimol</a:t>
            </a:r>
            <a:r>
              <a:rPr lang="1106" sz="1700">
                <a:solidFill>
                  <a:schemeClr val="accent1">
                    <a:lumMod val="75000"/>
                  </a:schemeClr>
                </a:solidFill>
              </a:rPr>
              <a:t>.</a:t>
            </a:r>
            <a:endParaRPr lang="en-GB" sz="1700" b="1">
              <a:solidFill>
                <a:schemeClr val="accent1">
                  <a:lumMod val="75000"/>
                </a:schemeClr>
              </a:solidFill>
            </a:endParaRPr>
          </a:p>
          <a:p>
            <a:pPr marL="271463" indent="-271463">
              <a:spcAft>
                <a:spcPts val="1000"/>
              </a:spcAft>
              <a:defRPr b="0" i="0"/>
            </a:pPr>
            <a:r>
              <a:rPr lang="1106" sz="1700">
                <a:solidFill>
                  <a:schemeClr val="accent1">
                    <a:lumMod val="75000"/>
                  </a:schemeClr>
                </a:solidFill>
              </a:rPr>
              <a:t>	Ystyr hyn yw'r gwahaniaeth rhwng gallu plentyn i ddatrys problemau ar ei ben ei hun a'r hyn y gall ei wneud gyda chymorth pobl eraill sy'n fwy abl, e.e. athro.</a:t>
            </a:r>
          </a:p>
          <a:p>
            <a:pPr marL="271463" indent="-271463">
              <a:spcAft>
                <a:spcPts val="1000"/>
              </a:spcAft>
              <a:defRPr b="0" i="0"/>
            </a:pPr>
            <a:r>
              <a:rPr lang="1106" sz="1700">
                <a:solidFill>
                  <a:schemeClr val="accent1">
                    <a:lumMod val="75000"/>
                  </a:schemeClr>
                </a:solidFill>
              </a:rPr>
              <a:t>	Os oes gan athro syniad o allu a photensial plentyn, gall helpu'r plentyn i gyrraedd hyn drwy ei arwain drwy sgaffaldio. </a:t>
            </a:r>
          </a:p>
          <a:p>
            <a:pPr marL="271463" defTabSz="542925">
              <a:spcAft>
                <a:spcPts val="1000"/>
              </a:spcAft>
              <a:defRPr b="0" i="0"/>
            </a:pPr>
            <a:r>
              <a:rPr lang="1106" sz="1700">
                <a:solidFill>
                  <a:schemeClr val="accent1">
                    <a:lumMod val="75000"/>
                  </a:schemeClr>
                </a:solidFill>
              </a:rPr>
              <a:t>Y rhyngweithio â'r athro sy'n bwysig, yn wahanol i syniad Piaget bod cynnydd yn digwydd ar ei ben ei hun.</a:t>
            </a:r>
          </a:p>
          <a:p>
            <a:pPr marL="271463" indent="-271463">
              <a:spcAft>
                <a:spcPts val="1000"/>
              </a:spcAft>
              <a:defRPr b="0" i="0"/>
            </a:pPr>
            <a:r>
              <a:rPr lang="1106" sz="1700">
                <a:solidFill>
                  <a:schemeClr val="accent1">
                    <a:lumMod val="75000"/>
                  </a:schemeClr>
                </a:solidFill>
              </a:rPr>
              <a:t>2. Pwysigrwydd iaith mewn datblygiad gwybyddol.</a:t>
            </a:r>
          </a:p>
          <a:p>
            <a:pPr marL="271463" indent="-271463">
              <a:spcAft>
                <a:spcPts val="1000"/>
              </a:spcAft>
              <a:defRPr b="0" i="0"/>
            </a:pPr>
            <a:r>
              <a:rPr lang="1106" sz="1700">
                <a:solidFill>
                  <a:schemeClr val="accent1">
                    <a:lumMod val="75000"/>
                  </a:schemeClr>
                </a:solidFill>
              </a:rPr>
              <a:t>	Mae plant yn dysgu iaith fel ffordd o gyfathrebu ag oedolion ac i arwain eu hymddygiad drwy hunan-siarad (llais mewnol).</a:t>
            </a:r>
          </a:p>
          <a:p>
            <a:pPr marL="271463" indent="-271463">
              <a:defRPr b="0" i="0"/>
            </a:pPr>
            <a:r>
              <a:rPr lang="1106" sz="1700">
                <a:solidFill>
                  <a:schemeClr val="accent1">
                    <a:lumMod val="75000"/>
                  </a:schemeClr>
                </a:solidFill>
              </a:rPr>
              <a:t>	Mae oedolion yn trosglwyddo gwybodaeth gymdeithasol a diwylliannol i blant, sy'n ysgogi datblygiad</a:t>
            </a:r>
            <a:r>
              <a:rPr lang="1106" sz="1600">
                <a:solidFill>
                  <a:schemeClr val="accent1">
                    <a:lumMod val="75000"/>
                  </a:schemeClr>
                </a:solidFill>
              </a:rPr>
              <a:t>gwybyddol.</a:t>
            </a:r>
          </a:p>
        </p:txBody>
      </p:sp>
    </p:spTree>
    <p:extLst>
      <p:ext uri="{BB962C8B-B14F-4D97-AF65-F5344CB8AC3E}">
        <p14:creationId xmlns:p14="http://schemas.microsoft.com/office/powerpoint/2010/main" val="317087080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988197868"/>
              </p:ext>
            </p:extLst>
          </p:nvPr>
        </p:nvGraphicFramePr>
        <p:xfrm>
          <a:off x="1009934" y="1570157"/>
          <a:ext cx="10158843" cy="3627120"/>
        </p:xfrm>
        <a:graphic>
          <a:graphicData uri="http://schemas.openxmlformats.org/drawingml/2006/table">
            <a:tbl>
              <a:tblPr firstRow="1" bandRow="1">
                <a:tableStyleId>{5C22544A-7EE6-4342-B048-85BDC9FD1C3A}</a:tableStyleId>
              </a:tblPr>
              <a:tblGrid>
                <a:gridCol w="4901043">
                  <a:extLst>
                    <a:ext uri="{9D8B030D-6E8A-4147-A177-3AD203B41FA5}">
                      <a16:colId xmlns:a16="http://schemas.microsoft.com/office/drawing/2014/main" val="2808567353"/>
                    </a:ext>
                  </a:extLst>
                </a:gridCol>
                <a:gridCol w="5257800">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 dysgwyr yn cymryd rhan weithredol yn y broses o ennill gwybodaeth drwy ryngweithio cymdeithasol.</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Diffyg profion arbrofol. Roedd Vygotsky yn dibynnu'n helaeth ar arsylwi’r bobl yn ei astudiaethau  i brofi ei ganfyddiadau gan ei fod yn credu bod rhyngweithio cymdeithasol yn ffactor allweddol i ddysgu. </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Y cysyniad o sgaffaldio cyfarwyddiadol, sy'n galluogi dysgu i feithrin cysylltiadau ar sail rhyngweithio cymdeithasol. Gellir cymhwyso'r ddamcaniaeth yn llwyddiannus at addysg.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a:solidFill>
                            <a:schemeClr val="accent1">
                              <a:lumMod val="75000"/>
                            </a:schemeClr>
                          </a:solidFill>
                          <a:latin typeface="+mn-lt"/>
                        </a:rPr>
                        <a:t>Mae'n gorbwysleisio ffactorau cymdeithasol a diwylliannol mewn deallusrwydd ond yn anwybyddu ffactorau biolegol.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Mae iaith yn bwysig mewn datblygiad gwybyddol.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Dim awgrymiadau o'r prosesau gwybyddol a allai fod yn sail i ddatblygiad.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
        <p:nvSpPr>
          <p:cNvPr id="6" name="Rectangle 5">
            <a:extLst>
              <a:ext uri="{FF2B5EF4-FFF2-40B4-BE49-F238E27FC236}">
                <a16:creationId xmlns:a16="http://schemas.microsoft.com/office/drawing/2014/main" id="{261BD363-E656-4BA8-8AE2-0256A5D2F475}"/>
              </a:ext>
            </a:extLst>
          </p:cNvPr>
          <p:cNvSpPr/>
          <p:nvPr/>
        </p:nvSpPr>
        <p:spPr>
          <a:xfrm>
            <a:off x="522026" y="531194"/>
            <a:ext cx="8028850" cy="523220"/>
          </a:xfrm>
          <a:prstGeom prst="rect">
            <a:avLst/>
          </a:prstGeom>
        </p:spPr>
        <p:txBody>
          <a:bodyPr wrap="square">
            <a:spAutoFit/>
          </a:bodyPr>
          <a:lstStyle/>
          <a:p>
            <a:pPr>
              <a:defRPr b="0" i="0"/>
            </a:pPr>
            <a:r>
              <a:rPr lang="1106" sz="2800">
                <a:ln w="0"/>
                <a:solidFill>
                  <a:schemeClr val="bg2"/>
                </a:solidFill>
              </a:rPr>
              <a:t>Cryfderau a chyfyngiadau damcaniaeth Vygotsky</a:t>
            </a:r>
          </a:p>
        </p:txBody>
      </p:sp>
    </p:spTree>
    <p:extLst>
      <p:ext uri="{BB962C8B-B14F-4D97-AF65-F5344CB8AC3E}">
        <p14:creationId xmlns:p14="http://schemas.microsoft.com/office/powerpoint/2010/main" val="106566377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CE6EFD-DEB7-4F72-ADEE-1545E0ED38B9}"/>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Ffactorau sy’n effeithio ar ymddygiad oedolion</a:t>
            </a:r>
          </a:p>
        </p:txBody>
      </p:sp>
      <p:sp>
        <p:nvSpPr>
          <p:cNvPr id="7" name="Content Placeholder 6">
            <a:extLst>
              <a:ext uri="{FF2B5EF4-FFF2-40B4-BE49-F238E27FC236}">
                <a16:creationId xmlns:a16="http://schemas.microsoft.com/office/drawing/2014/main" id="{5C351537-3642-4135-97D8-7B60F06617AB}"/>
              </a:ext>
            </a:extLst>
          </p:cNvPr>
          <p:cNvSpPr txBox="1"/>
          <p:nvPr/>
        </p:nvSpPr>
        <p:spPr>
          <a:xfrm>
            <a:off x="591543" y="1525254"/>
            <a:ext cx="11008914" cy="4801552"/>
          </a:xfrm>
          <a:prstGeom prst="rect">
            <a:avLst/>
          </a:prstGeom>
          <a:solidFill>
            <a:schemeClr val="bg2">
              <a:lumMod val="20000"/>
              <a:lumOff val="80000"/>
            </a:schemeClr>
          </a:solidFill>
        </p:spPr>
        <p:txBody>
          <a:bodyPr vert="horz" lIns="91440" tIns="45720" rIns="91440" bIns="45720" rtlCol="0" anchor="t">
            <a:normAutofit fontScale="87500" lnSpcReduction="2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10000"/>
              </a:lnSpc>
              <a:defRPr b="0" i="0"/>
            </a:pPr>
            <a:r>
              <a:rPr lang="1106" sz="3000"/>
              <a:t>Yn arholiad uned 5, bydd disgwyl i'r ymgeiswyr allu gwneud y canlynol:</a:t>
            </a:r>
          </a:p>
          <a:p>
            <a:pPr marL="342900" indent="-342900" algn="l">
              <a:lnSpc>
                <a:spcPct val="110000"/>
              </a:lnSpc>
              <a:buFont typeface="Arial" panose="020B0604020202020204" pitchFamily="34" charset="0"/>
              <a:buChar char="•"/>
              <a:defRPr b="0" i="0"/>
            </a:pPr>
            <a:r>
              <a:rPr lang="1106" sz="3000"/>
              <a:t>Nodi, esbonio a thrafod:</a:t>
            </a:r>
          </a:p>
          <a:p>
            <a:pPr marL="803275" indent="-457200" algn="l">
              <a:lnSpc>
                <a:spcPct val="110000"/>
              </a:lnSpc>
              <a:buFont typeface="Courier New" panose="02070309020205020404" pitchFamily="49" charset="0"/>
              <a:buChar char="o"/>
              <a:defRPr b="0" i="0"/>
            </a:pPr>
            <a:r>
              <a:rPr lang="1106" sz="3000"/>
              <a:t>y safbwyntiau seicolegol allweddol gwahanol a'r damcaniaethau cysylltiedig gan gynnwys cryfderau a gwendidau pob damcaniaeth</a:t>
            </a:r>
          </a:p>
          <a:p>
            <a:pPr marL="803275" indent="-457200" algn="l">
              <a:lnSpc>
                <a:spcPct val="110000"/>
              </a:lnSpc>
              <a:buFont typeface="Courier New" panose="02070309020205020404" pitchFamily="49" charset="0"/>
              <a:buChar char="o"/>
              <a:defRPr b="0" i="0"/>
            </a:pPr>
            <a:r>
              <a:rPr lang="1106" sz="3000"/>
              <a:t>sut mae'r damcaniaethau'n cysylltu â datblygiad dynol ac ymddygiadau penodol</a:t>
            </a:r>
          </a:p>
          <a:p>
            <a:pPr marL="803275" indent="-457200" algn="l">
              <a:lnSpc>
                <a:spcPct val="110000"/>
              </a:lnSpc>
              <a:buFont typeface="Courier New" panose="02070309020205020404" pitchFamily="49" charset="0"/>
              <a:buChar char="o"/>
              <a:defRPr b="0" i="0"/>
            </a:pPr>
            <a:r>
              <a:rPr lang="1106" sz="3000"/>
              <a:t>y dulliau/technegau sy'n ymwneud ag ymddygiad oedolion sy'n deillio o ddamcaniaethau allweddol</a:t>
            </a:r>
          </a:p>
          <a:p>
            <a:pPr marL="803275" indent="-457200" algn="l">
              <a:lnSpc>
                <a:spcPct val="110000"/>
              </a:lnSpc>
              <a:buFont typeface="Courier New" panose="02070309020205020404" pitchFamily="49" charset="0"/>
              <a:buChar char="o"/>
              <a:defRPr b="0" i="0"/>
            </a:pPr>
            <a:r>
              <a:rPr lang="1106" sz="3000"/>
              <a:t>dulliau allweddol mewn ymarfer sy'n ymwneud ag ymddygiad oedolion</a:t>
            </a:r>
          </a:p>
          <a:p>
            <a:pPr marL="457200" indent="-457200" algn="l">
              <a:buFont typeface="Arial" panose="020B0604020202020204" pitchFamily="34" charset="0"/>
              <a:buChar char="•"/>
            </a:pPr>
            <a:endParaRPr lang="en-GB" sz="3000"/>
          </a:p>
          <a:p>
            <a:pPr marL="457200" indent="-457200" algn="l">
              <a:buFont typeface="Arial" panose="020B0604020202020204" pitchFamily="34" charset="0"/>
              <a:buChar char="•"/>
            </a:pPr>
            <a:endParaRPr lang="en-GB" sz="3000"/>
          </a:p>
          <a:p>
            <a:pPr algn="l"/>
            <a:endParaRPr lang="en-GB">
              <a:solidFill>
                <a:srgbClr val="000000"/>
              </a:solidFill>
              <a:ea typeface="+mn-lt"/>
              <a:cs typeface="+mn-lt"/>
            </a:endParaRPr>
          </a:p>
          <a:p>
            <a:endParaRPr lang="en-GB">
              <a:cs typeface="Calibri"/>
            </a:endParaRPr>
          </a:p>
        </p:txBody>
      </p:sp>
    </p:spTree>
    <p:extLst>
      <p:ext uri="{BB962C8B-B14F-4D97-AF65-F5344CB8AC3E}">
        <p14:creationId xmlns:p14="http://schemas.microsoft.com/office/powerpoint/2010/main" val="50322980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datblygiad gwybyddol </a:t>
            </a:r>
          </a:p>
        </p:txBody>
      </p:sp>
      <p:sp>
        <p:nvSpPr>
          <p:cNvPr id="7" name="TextBox 6">
            <a:extLst>
              <a:ext uri="{FF2B5EF4-FFF2-40B4-BE49-F238E27FC236}">
                <a16:creationId xmlns:a16="http://schemas.microsoft.com/office/drawing/2014/main" id="{479C65D6-6CB5-4216-9E13-35B30DA53E28}"/>
              </a:ext>
            </a:extLst>
          </p:cNvPr>
          <p:cNvSpPr txBox="1"/>
          <p:nvPr/>
        </p:nvSpPr>
        <p:spPr>
          <a:xfrm>
            <a:off x="250177" y="3430784"/>
            <a:ext cx="5075585" cy="3416320"/>
          </a:xfrm>
          <a:prstGeom prst="rect">
            <a:avLst/>
          </a:prstGeom>
          <a:noFill/>
        </p:spPr>
        <p:txBody>
          <a:bodyPr wrap="square">
            <a:spAutoFit/>
          </a:bodyPr>
          <a:lstStyle/>
          <a:p>
            <a:pPr>
              <a:defRPr b="0" i="0"/>
            </a:pPr>
            <a:r>
              <a:rPr lang="1106" b="0" i="0">
                <a:solidFill>
                  <a:schemeClr val="accent1">
                    <a:lumMod val="75000"/>
                  </a:schemeClr>
                </a:solidFill>
                <a:effectLst/>
                <a:latin typeface="+mj-lt"/>
              </a:rPr>
              <a:t>Roedd Jerome Bruner (1961) yn credu mai pwrpas addysg oedd hwyluso sgiliau meddwl a datrys problemau plentyn drwy </a:t>
            </a:r>
            <a:r>
              <a:rPr lang="1106" b="1" i="0">
                <a:solidFill>
                  <a:schemeClr val="accent1">
                    <a:lumMod val="75000"/>
                  </a:schemeClr>
                </a:solidFill>
                <a:effectLst/>
                <a:latin typeface="+mj-lt"/>
              </a:rPr>
              <a:t>ddysgu drwy ddarganfod </a:t>
            </a:r>
            <a:r>
              <a:rPr lang="1106" b="0" i="0">
                <a:solidFill>
                  <a:schemeClr val="accent1">
                    <a:lumMod val="75000"/>
                  </a:schemeClr>
                </a:solidFill>
                <a:effectLst/>
                <a:latin typeface="+mj-lt"/>
              </a:rPr>
              <a:t>a'r</a:t>
            </a:r>
            <a:r>
              <a:rPr lang="1106" b="1" i="0">
                <a:solidFill>
                  <a:schemeClr val="accent1">
                    <a:lumMod val="75000"/>
                  </a:schemeClr>
                </a:solidFill>
                <a:effectLst/>
                <a:latin typeface="+mj-lt"/>
              </a:rPr>
              <a:t> cwricwlwm</a:t>
            </a:r>
            <a:r>
              <a:rPr lang="1106" b="0" i="0">
                <a:solidFill>
                  <a:schemeClr val="accent1">
                    <a:lumMod val="75000"/>
                  </a:schemeClr>
                </a:solidFill>
                <a:effectLst/>
                <a:latin typeface="+mj-lt"/>
              </a:rPr>
              <a:t> </a:t>
            </a:r>
            <a:r>
              <a:rPr lang="1106" b="1" i="0">
                <a:solidFill>
                  <a:schemeClr val="accent1">
                    <a:lumMod val="75000"/>
                  </a:schemeClr>
                </a:solidFill>
                <a:effectLst/>
                <a:latin typeface="+mj-lt"/>
              </a:rPr>
              <a:t>sbiral</a:t>
            </a:r>
            <a:r>
              <a:rPr lang="1106" b="0" i="0">
                <a:solidFill>
                  <a:schemeClr val="accent1">
                    <a:lumMod val="75000"/>
                  </a:schemeClr>
                </a:solidFill>
                <a:effectLst/>
                <a:latin typeface="+mj-lt"/>
              </a:rPr>
              <a:t>.</a:t>
            </a:r>
          </a:p>
          <a:p>
            <a:endParaRPr lang="en-GB">
              <a:solidFill>
                <a:schemeClr val="accent1">
                  <a:lumMod val="75000"/>
                </a:schemeClr>
              </a:solidFill>
            </a:endParaRPr>
          </a:p>
          <a:p>
            <a:pPr>
              <a:defRPr b="0" i="0"/>
            </a:pPr>
            <a:r>
              <a:rPr lang="1106">
                <a:solidFill>
                  <a:schemeClr val="accent1">
                    <a:lumMod val="75000"/>
                  </a:schemeClr>
                </a:solidFill>
                <a:latin typeface="+mj-lt"/>
              </a:rPr>
              <a:t>Cynigiodd fod gwybodaeth yn cael ei threfnu drwy foddau portreadu gwahanol (meddwl).</a:t>
            </a:r>
          </a:p>
          <a:p>
            <a:endParaRPr lang="en-GB" b="0" i="0">
              <a:solidFill>
                <a:schemeClr val="accent1">
                  <a:lumMod val="75000"/>
                </a:schemeClr>
              </a:solidFill>
              <a:effectLst/>
              <a:latin typeface="+mj-lt"/>
            </a:endParaRPr>
          </a:p>
          <a:p>
            <a:pPr>
              <a:defRPr b="0" i="0"/>
            </a:pPr>
            <a:r>
              <a:rPr lang="1106" b="0" i="0">
                <a:solidFill>
                  <a:schemeClr val="accent1">
                    <a:lumMod val="75000"/>
                  </a:schemeClr>
                </a:solidFill>
                <a:effectLst/>
                <a:latin typeface="+mj-lt"/>
              </a:rPr>
              <a:t>Moddau portreadu yw'r ffordd y caiff gwybodaeth neu adnabyddiaeth eu hamgodio yn y cof; maent yn uno â'i gilydd (nid ydynt yn wahanol).</a:t>
            </a:r>
          </a:p>
        </p:txBody>
      </p:sp>
      <p:pic>
        <p:nvPicPr>
          <p:cNvPr id="2050" name="Picture 2" descr="Learn, School, Nursery School">
            <a:extLst>
              <a:ext uri="{FF2B5EF4-FFF2-40B4-BE49-F238E27FC236}">
                <a16:creationId xmlns:a16="http://schemas.microsoft.com/office/drawing/2014/main" id="{02F207B4-431E-45DA-8E24-4231DF8E736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93515" y="1233488"/>
            <a:ext cx="3442008" cy="200492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8BC3EA5-7167-40CB-929B-9245D31A2C54}"/>
              </a:ext>
            </a:extLst>
          </p:cNvPr>
          <p:cNvSpPr txBox="1"/>
          <p:nvPr/>
        </p:nvSpPr>
        <p:spPr>
          <a:xfrm>
            <a:off x="6096000" y="1291169"/>
            <a:ext cx="5348309" cy="610210"/>
          </a:xfrm>
          <a:prstGeom prst="rect">
            <a:avLst/>
          </a:prstGeom>
          <a:noFill/>
        </p:spPr>
        <p:txBody>
          <a:bodyPr wrap="square" rtlCol="0">
            <a:spAutoFit/>
          </a:bodyPr>
          <a:lstStyle/>
          <a:p>
            <a:pPr>
              <a:defRPr b="0" i="0"/>
            </a:pPr>
            <a:r>
              <a:rPr lang="1106" sz="1600">
                <a:solidFill>
                  <a:schemeClr val="accent1">
                    <a:lumMod val="75000"/>
                  </a:schemeClr>
                </a:solidFill>
                <a:latin typeface="+mj-lt"/>
              </a:rPr>
              <a:t>.</a:t>
            </a:r>
          </a:p>
          <a:p>
            <a:pPr>
              <a:defRPr b="0" i="0"/>
            </a:pPr>
            <a:r>
              <a:rPr lang="1106">
                <a:latin typeface="+mj-lt"/>
              </a:rPr>
              <a:t>.</a:t>
            </a:r>
          </a:p>
        </p:txBody>
      </p:sp>
      <p:sp>
        <p:nvSpPr>
          <p:cNvPr id="18" name="TextBox 17">
            <a:extLst>
              <a:ext uri="{FF2B5EF4-FFF2-40B4-BE49-F238E27FC236}">
                <a16:creationId xmlns:a16="http://schemas.microsoft.com/office/drawing/2014/main" id="{11BBF8DB-5701-4E39-BF7E-86C22FB89D00}"/>
              </a:ext>
            </a:extLst>
          </p:cNvPr>
          <p:cNvSpPr txBox="1"/>
          <p:nvPr/>
        </p:nvSpPr>
        <p:spPr>
          <a:xfrm>
            <a:off x="5325763" y="1234869"/>
            <a:ext cx="6524367" cy="5632311"/>
          </a:xfrm>
          <a:prstGeom prst="rect">
            <a:avLst/>
          </a:prstGeom>
          <a:noFill/>
        </p:spPr>
        <p:txBody>
          <a:bodyPr wrap="square">
            <a:spAutoFit/>
          </a:bodyPr>
          <a:lstStyle/>
          <a:p>
            <a:pPr algn="l">
              <a:defRPr b="0" i="0"/>
            </a:pPr>
            <a:r>
              <a:rPr lang="1106" b="1" i="0">
                <a:solidFill>
                  <a:schemeClr val="accent1">
                    <a:lumMod val="75000"/>
                  </a:schemeClr>
                </a:solidFill>
                <a:effectLst/>
              </a:rPr>
              <a:t>Cynrychiolaeth enactif (0-1 oed)</a:t>
            </a:r>
          </a:p>
          <a:p>
            <a:pPr algn="l">
              <a:defRPr b="0" i="0"/>
            </a:pPr>
            <a:r>
              <a:rPr lang="1106" b="0" i="0">
                <a:solidFill>
                  <a:schemeClr val="accent1">
                    <a:lumMod val="75000"/>
                  </a:schemeClr>
                </a:solidFill>
                <a:effectLst/>
              </a:rPr>
              <a:t>Y math cyntaf o gof. Defnyddir y modd hwn o fewn blwyddyn gyntaf bywyd. Mae meddwl yn gwbl seiliedig ar</a:t>
            </a:r>
            <a:r>
              <a:rPr lang="1106" b="1" i="0">
                <a:solidFill>
                  <a:schemeClr val="accent1">
                    <a:lumMod val="75000"/>
                  </a:schemeClr>
                </a:solidFill>
                <a:effectLst/>
              </a:rPr>
              <a:t> weithredoedd corfforo</a:t>
            </a:r>
            <a:r>
              <a:rPr lang="1106" b="0" i="0">
                <a:solidFill>
                  <a:schemeClr val="accent1">
                    <a:lumMod val="75000"/>
                  </a:schemeClr>
                </a:solidFill>
                <a:effectLst/>
              </a:rPr>
              <a:t>l, ac mae babanod yn dysgu drwy wneud, yn hytrach na meddwl.</a:t>
            </a:r>
          </a:p>
          <a:p>
            <a:pPr algn="l"/>
            <a:endParaRPr lang="en-GB" b="0" i="0">
              <a:solidFill>
                <a:schemeClr val="accent1">
                  <a:lumMod val="75000"/>
                </a:schemeClr>
              </a:solidFill>
              <a:effectLst/>
            </a:endParaRPr>
          </a:p>
          <a:p>
            <a:pPr algn="l">
              <a:defRPr b="0" i="0"/>
            </a:pPr>
            <a:r>
              <a:rPr lang="1106" b="1">
                <a:solidFill>
                  <a:schemeClr val="accent1">
                    <a:lumMod val="75000"/>
                  </a:schemeClr>
                </a:solidFill>
              </a:rPr>
              <a:t>Cynrychiolaeth eiconig (1-6 oed)</a:t>
            </a:r>
            <a:endParaRPr lang="en-GB" b="1" i="0">
              <a:solidFill>
                <a:schemeClr val="accent1">
                  <a:lumMod val="75000"/>
                </a:schemeClr>
              </a:solidFill>
              <a:effectLst/>
            </a:endParaRPr>
          </a:p>
          <a:p>
            <a:pPr algn="l">
              <a:defRPr b="0" i="0"/>
            </a:pPr>
            <a:r>
              <a:rPr lang="1106" b="0" i="0">
                <a:solidFill>
                  <a:schemeClr val="accent1">
                    <a:lumMod val="75000"/>
                  </a:schemeClr>
                </a:solidFill>
                <a:effectLst/>
              </a:rPr>
              <a:t>Mae gwybodaeth yn cael ei storio fel </a:t>
            </a:r>
            <a:r>
              <a:rPr lang="1106" b="1" i="0">
                <a:solidFill>
                  <a:schemeClr val="accent1">
                    <a:lumMod val="75000"/>
                  </a:schemeClr>
                </a:solidFill>
                <a:effectLst/>
              </a:rPr>
              <a:t>delweddau synhwyraidd</a:t>
            </a:r>
            <a:r>
              <a:rPr lang="1106" b="0" i="0">
                <a:solidFill>
                  <a:schemeClr val="accent1">
                    <a:lumMod val="75000"/>
                  </a:schemeClr>
                </a:solidFill>
                <a:effectLst/>
              </a:rPr>
              <a:t> (eiconau), fel lluniau yn y meddwl. Gall hyn esbonio pam ei bod yn aml yn ddefnyddiol cael diagramau neu luniau i gyd-fynd â'r wybodaeth lafar pan fyddwn yn dysgu testun newydd. </a:t>
            </a:r>
          </a:p>
          <a:p>
            <a:pPr algn="l">
              <a:defRPr b="0" i="0"/>
            </a:pPr>
            <a:r>
              <a:rPr lang="1106" b="0" i="0">
                <a:solidFill>
                  <a:schemeClr val="accent1">
                    <a:lumMod val="75000"/>
                  </a:schemeClr>
                </a:solidFill>
                <a:effectLst/>
              </a:rPr>
              <a:t>Mae clywed, arogli neu gyffwrdd yn cynorthwyo meddwl hefyd. </a:t>
            </a:r>
          </a:p>
          <a:p>
            <a:pPr algn="l"/>
            <a:endParaRPr lang="en-GB">
              <a:solidFill>
                <a:schemeClr val="accent1">
                  <a:lumMod val="75000"/>
                </a:schemeClr>
              </a:solidFill>
            </a:endParaRPr>
          </a:p>
          <a:p>
            <a:pPr algn="l">
              <a:defRPr b="0" i="0"/>
            </a:pPr>
            <a:r>
              <a:rPr lang="1106" b="1" i="0">
                <a:solidFill>
                  <a:schemeClr val="accent1">
                    <a:lumMod val="75000"/>
                  </a:schemeClr>
                </a:solidFill>
                <a:effectLst/>
              </a:rPr>
              <a:t>Cynrychiolaeth symbolaidd (7 oed+)</a:t>
            </a:r>
          </a:p>
          <a:p>
            <a:pPr>
              <a:defRPr b="0" i="0"/>
            </a:pPr>
            <a:r>
              <a:rPr lang="1106" b="0" i="0">
                <a:solidFill>
                  <a:schemeClr val="accent1">
                    <a:lumMod val="75000"/>
                  </a:schemeClr>
                </a:solidFill>
                <a:effectLst/>
              </a:rPr>
              <a:t>Dyma lle mae gwybodaeth yn cael ei storio ar ffurf cod neu symbol, fel iaith.</a:t>
            </a:r>
            <a:r>
              <a:rPr lang="1106" b="0" i="0">
                <a:solidFill>
                  <a:srgbClr val="000000"/>
                </a:solidFill>
                <a:effectLst/>
              </a:rPr>
              <a:t> </a:t>
            </a:r>
            <a:r>
              <a:rPr lang="1106">
                <a:solidFill>
                  <a:schemeClr val="accent1">
                    <a:lumMod val="75000"/>
                  </a:schemeClr>
                </a:solidFill>
              </a:rPr>
              <a:t>Mae gwybodaeth yn cael ei storio fel geiriau, symbolau mathemategol, neu mewn systemau symbolau eraill, fel cerddoriaeth. Mae iaith yn bwysig ar gyfer y gallu cynyddol i ddelio â chysyniadau haniaethol.</a:t>
            </a:r>
            <a:endParaRPr lang="en-GB">
              <a:solidFill>
                <a:schemeClr val="accent1">
                  <a:lumMod val="75000"/>
                </a:schemeClr>
              </a:solidFill>
            </a:endParaRPr>
          </a:p>
        </p:txBody>
      </p:sp>
    </p:spTree>
    <p:extLst>
      <p:ext uri="{BB962C8B-B14F-4D97-AF65-F5344CB8AC3E}">
        <p14:creationId xmlns:p14="http://schemas.microsoft.com/office/powerpoint/2010/main" val="144821939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3266717232"/>
              </p:ext>
            </p:extLst>
          </p:nvPr>
        </p:nvGraphicFramePr>
        <p:xfrm>
          <a:off x="1016578" y="1615440"/>
          <a:ext cx="10158843" cy="3901440"/>
        </p:xfrm>
        <a:graphic>
          <a:graphicData uri="http://schemas.openxmlformats.org/drawingml/2006/table">
            <a:tbl>
              <a:tblPr firstRow="1" bandRow="1">
                <a:tableStyleId>{5C22544A-7EE6-4342-B048-85BDC9FD1C3A}</a:tableStyleId>
              </a:tblPr>
              <a:tblGrid>
                <a:gridCol w="4844956">
                  <a:extLst>
                    <a:ext uri="{9D8B030D-6E8A-4147-A177-3AD203B41FA5}">
                      <a16:colId xmlns:a16="http://schemas.microsoft.com/office/drawing/2014/main" val="2808567353"/>
                    </a:ext>
                  </a:extLst>
                </a:gridCol>
                <a:gridCol w="5313887">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76952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Rhaid i ddysgwyr lunio eu gwybodaeth eu hunain, fesul darn, a gall athrawon eu cynorthwyo yn y broses hon drwy gynnig rhywfaint o gymorth strwythurol ar gyfer dysgu'r plentyn ei hun </a:t>
                      </a:r>
                      <a:r>
                        <a:rPr lang="1106" sz="1800" b="1" i="0" kern="1200">
                          <a:solidFill>
                            <a:schemeClr val="accent1">
                              <a:lumMod val="75000"/>
                            </a:schemeClr>
                          </a:solidFill>
                          <a:effectLst/>
                          <a:latin typeface="+mn-lt"/>
                          <a:ea typeface="+mn-ea"/>
                          <a:cs typeface="+mn-cs"/>
                        </a:rPr>
                        <a:t>(cwricwlwm sbiral)</a:t>
                      </a:r>
                      <a:r>
                        <a:rPr lang="1106" sz="1800" b="0" i="0" kern="1200">
                          <a:solidFill>
                            <a:schemeClr val="accent1">
                              <a:lumMod val="75000"/>
                            </a:schemeClr>
                          </a:solidFill>
                          <a:effectLst/>
                          <a:latin typeface="+mn-lt"/>
                          <a:ea typeface="+mn-ea"/>
                          <a:cs typeface="+mn-cs"/>
                        </a:rPr>
                        <a:t>. </a:t>
                      </a:r>
                      <a:endParaRPr lang="en-GB" sz="1800" b="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Dim camau penodol i ddatblygiad. Mae plentyn yn datblygu sgiliau a thechnegau gwybyddol yn raddol.</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 plant yn datblygu llawer o alluoedd gwybyddol mewn ffyrdd anstrwythuredig drwy chwarae archwiliadol a thrafodaethau penagored am amrywiaeth eang o destunau </a:t>
                      </a:r>
                      <a:r>
                        <a:rPr lang="1106" sz="1800" b="1" i="0" kern="1200">
                          <a:solidFill>
                            <a:schemeClr val="accent1">
                              <a:lumMod val="75000"/>
                            </a:schemeClr>
                          </a:solidFill>
                          <a:effectLst/>
                          <a:latin typeface="+mn-lt"/>
                          <a:ea typeface="+mn-ea"/>
                          <a:cs typeface="+mn-cs"/>
                        </a:rPr>
                        <a:t>(dysgu drwy ddarganfod)</a:t>
                      </a:r>
                      <a:r>
                        <a:rPr lang="1106" sz="1800" b="0" i="0" kern="1200">
                          <a:solidFill>
                            <a:schemeClr val="accent1">
                              <a:lumMod val="75000"/>
                            </a:schemeClr>
                          </a:solidFill>
                          <a:effectLst/>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Dull cyffredinol, sy'n rhoi dim awgrymiadau o'r prosesau gwybyddol a allai fod yn sail i ddatblygiad.</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Mae iaith yn bwysig mewn datblygiad gwybyddol.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Anodd dangos moddau portreadu.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bl>
          </a:graphicData>
        </a:graphic>
      </p:graphicFrame>
      <p:sp>
        <p:nvSpPr>
          <p:cNvPr id="4" name="Rectangle 3">
            <a:extLst>
              <a:ext uri="{FF2B5EF4-FFF2-40B4-BE49-F238E27FC236}">
                <a16:creationId xmlns:a16="http://schemas.microsoft.com/office/drawing/2014/main" id="{39562855-0B8E-463A-93CB-475B3DC0BB8B}"/>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Cryfderau a chyfyngiadau damcaniaeth Bruner</a:t>
            </a:r>
          </a:p>
        </p:txBody>
      </p:sp>
    </p:spTree>
    <p:extLst>
      <p:ext uri="{BB962C8B-B14F-4D97-AF65-F5344CB8AC3E}">
        <p14:creationId xmlns:p14="http://schemas.microsoft.com/office/powerpoint/2010/main" val="41503878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dysgu cymdeithasol</a:t>
            </a:r>
          </a:p>
        </p:txBody>
      </p:sp>
      <p:sp>
        <p:nvSpPr>
          <p:cNvPr id="7" name="TextBox 6">
            <a:extLst>
              <a:ext uri="{FF2B5EF4-FFF2-40B4-BE49-F238E27FC236}">
                <a16:creationId xmlns:a16="http://schemas.microsoft.com/office/drawing/2014/main" id="{479C65D6-6CB5-4216-9E13-35B30DA53E28}"/>
              </a:ext>
            </a:extLst>
          </p:cNvPr>
          <p:cNvSpPr txBox="1"/>
          <p:nvPr/>
        </p:nvSpPr>
        <p:spPr>
          <a:xfrm>
            <a:off x="325746" y="4292636"/>
            <a:ext cx="4920993" cy="2288286"/>
          </a:xfrm>
          <a:prstGeom prst="rect">
            <a:avLst/>
          </a:prstGeom>
          <a:noFill/>
        </p:spPr>
        <p:txBody>
          <a:bodyPr wrap="square">
            <a:spAutoFit/>
          </a:bodyPr>
          <a:lstStyle/>
          <a:p>
            <a:pPr algn="l" fontAlgn="base"/>
            <a:endParaRPr lang="en-GB" i="0">
              <a:solidFill>
                <a:schemeClr val="accent1">
                  <a:lumMod val="75000"/>
                </a:schemeClr>
              </a:solidFill>
              <a:effectLst/>
              <a:latin typeface="Arial" panose="020B0604020202020204" pitchFamily="34" charset="0"/>
              <a:cs typeface="Arial" panose="020B0604020202020204" pitchFamily="34" charset="0"/>
            </a:endParaRPr>
          </a:p>
          <a:p>
            <a:pPr algn="l" fontAlgn="base">
              <a:defRPr b="0" i="0"/>
            </a:pPr>
            <a:r>
              <a:rPr lang="1106" i="0">
                <a:solidFill>
                  <a:schemeClr val="accent1">
                    <a:lumMod val="75000"/>
                  </a:schemeClr>
                </a:solidFill>
                <a:effectLst/>
                <a:cs typeface="Arial" panose="020B0604020202020204" pitchFamily="34" charset="0"/>
              </a:rPr>
              <a:t>Mae damcaniaeth dysgu cymdeithasol yn adeiladu ar ddamcaniaeth ymddygiadol a gwybyddol a chafodd ei datblygu gan Albert Bandura yn y 1960au. </a:t>
            </a:r>
          </a:p>
          <a:p>
            <a:pPr algn="l" fontAlgn="base"/>
            <a:endParaRPr lang="en-GB">
              <a:solidFill>
                <a:schemeClr val="accent1">
                  <a:lumMod val="75000"/>
                </a:schemeClr>
              </a:solidFill>
              <a:cs typeface="Arial" panose="020B0604020202020204" pitchFamily="34" charset="0"/>
            </a:endParaRPr>
          </a:p>
          <a:p>
            <a:pPr algn="l" fontAlgn="base">
              <a:defRPr b="0" i="0"/>
            </a:pPr>
            <a:r>
              <a:rPr lang="1106">
                <a:solidFill>
                  <a:schemeClr val="accent1">
                    <a:lumMod val="75000"/>
                  </a:schemeClr>
                </a:solidFill>
                <a:cs typeface="Arial" panose="020B0604020202020204" pitchFamily="34" charset="0"/>
              </a:rPr>
              <a:t>Cynigiodd fod plant yn dysgu drwy gopïo pobl eraill sy'n fodelau rôl (arbrawf y ddol Bobo).</a:t>
            </a:r>
            <a:endParaRPr lang="en-GB" i="0">
              <a:solidFill>
                <a:schemeClr val="accent1">
                  <a:lumMod val="75000"/>
                </a:schemeClr>
              </a:solidFill>
              <a:effectLst/>
              <a:cs typeface="Arial" panose="020B0604020202020204" pitchFamily="34" charset="0"/>
            </a:endParaRPr>
          </a:p>
        </p:txBody>
      </p:sp>
      <p:sp>
        <p:nvSpPr>
          <p:cNvPr id="11" name="TextBox 10">
            <a:extLst>
              <a:ext uri="{FF2B5EF4-FFF2-40B4-BE49-F238E27FC236}">
                <a16:creationId xmlns:a16="http://schemas.microsoft.com/office/drawing/2014/main" id="{AC4F239C-D31C-4FC0-A4B0-FA8B3386D0E8}"/>
              </a:ext>
            </a:extLst>
          </p:cNvPr>
          <p:cNvSpPr txBox="1"/>
          <p:nvPr/>
        </p:nvSpPr>
        <p:spPr>
          <a:xfrm>
            <a:off x="5505671" y="1471831"/>
            <a:ext cx="6022380" cy="5109091"/>
          </a:xfrm>
          <a:prstGeom prst="rect">
            <a:avLst/>
          </a:prstGeom>
          <a:noFill/>
        </p:spPr>
        <p:txBody>
          <a:bodyPr wrap="square">
            <a:spAutoFit/>
          </a:bodyPr>
          <a:lstStyle/>
          <a:p>
            <a:pPr algn="l" fontAlgn="base">
              <a:defRPr b="0" i="0"/>
            </a:pPr>
            <a:r>
              <a:rPr lang="1106" i="0" dirty="0">
                <a:solidFill>
                  <a:schemeClr val="accent1">
                    <a:lumMod val="75000"/>
                  </a:schemeClr>
                </a:solidFill>
                <a:effectLst/>
                <a:cs typeface="Arial" panose="020B0604020202020204" pitchFamily="34" charset="0"/>
              </a:rPr>
              <a:t>Mae'r ddamcaniaeth yn dadlau'r canlynol:</a:t>
            </a:r>
          </a:p>
          <a:p>
            <a:pPr marL="285750" indent="-285750" algn="l" fontAlgn="base">
              <a:buFont typeface="Arial" panose="020B0604020202020204" pitchFamily="34" charset="0"/>
              <a:buChar char="•"/>
              <a:defRPr b="0" i="0"/>
            </a:pPr>
            <a:r>
              <a:rPr lang="1106" dirty="0">
                <a:solidFill>
                  <a:schemeClr val="accent1">
                    <a:lumMod val="75000"/>
                  </a:schemeClr>
                </a:solidFill>
                <a:cs typeface="Arial" panose="020B0604020202020204" pitchFamily="34" charset="0"/>
              </a:rPr>
              <a:t>gall modelau rôl ddylanwadu ar ymddygiad plentyn mewn modd cadarnhaol neu negyddol</a:t>
            </a:r>
          </a:p>
          <a:p>
            <a:pPr marL="285750" indent="-285750" algn="l" fontAlgn="base">
              <a:buFont typeface="Arial" panose="020B0604020202020204" pitchFamily="34" charset="0"/>
              <a:buChar char="•"/>
              <a:defRPr b="0" i="0"/>
            </a:pPr>
            <a:r>
              <a:rPr lang="1106" dirty="0">
                <a:solidFill>
                  <a:schemeClr val="accent1">
                    <a:lumMod val="75000"/>
                  </a:schemeClr>
                </a:solidFill>
                <a:cs typeface="Arial" panose="020B0604020202020204" pitchFamily="34" charset="0"/>
              </a:rPr>
              <a:t>os yw plentyn yn gweld y model rôl yn cael ei wobrwyo am ei ymddygiad, mae'n debygol o'i ailadrodd.</a:t>
            </a:r>
          </a:p>
          <a:p>
            <a:pPr marL="285750" indent="-285750" algn="l" fontAlgn="base">
              <a:buFont typeface="Arial" panose="020B0604020202020204" pitchFamily="34" charset="0"/>
              <a:buChar char="•"/>
            </a:pPr>
            <a:endParaRPr lang="en-GB" i="0" dirty="0">
              <a:solidFill>
                <a:schemeClr val="accent1">
                  <a:lumMod val="75000"/>
                </a:schemeClr>
              </a:solidFill>
              <a:effectLst/>
              <a:cs typeface="Arial" panose="020B0604020202020204" pitchFamily="34" charset="0"/>
            </a:endParaRPr>
          </a:p>
          <a:p>
            <a:pPr algn="l" fontAlgn="base">
              <a:spcAft>
                <a:spcPts val="600"/>
              </a:spcAft>
              <a:defRPr b="0" i="0"/>
            </a:pPr>
            <a:r>
              <a:rPr lang="1106" i="0" dirty="0">
                <a:solidFill>
                  <a:schemeClr val="accent1">
                    <a:lumMod val="75000"/>
                  </a:schemeClr>
                </a:solidFill>
                <a:effectLst/>
                <a:cs typeface="Arial" panose="020B0604020202020204" pitchFamily="34" charset="0"/>
              </a:rPr>
              <a:t>Mae pedwar gofyniad y mae angen eu bodloni er mwyn i ymddygiad gael ei ddysgu:</a:t>
            </a:r>
          </a:p>
          <a:p>
            <a:pPr marL="342900" indent="-342900" algn="l" fontAlgn="base">
              <a:spcAft>
                <a:spcPts val="600"/>
              </a:spcAft>
              <a:buFont typeface="+mj-lt"/>
              <a:buAutoNum type="arabicPeriod"/>
              <a:defRPr b="0" i="0"/>
            </a:pPr>
            <a:r>
              <a:rPr lang="1106" b="1" i="0" dirty="0">
                <a:solidFill>
                  <a:schemeClr val="accent1">
                    <a:lumMod val="75000"/>
                  </a:schemeClr>
                </a:solidFill>
                <a:effectLst/>
                <a:cs typeface="Arial" panose="020B0604020202020204" pitchFamily="34" charset="0"/>
              </a:rPr>
              <a:t>Sylw</a:t>
            </a:r>
            <a:r>
              <a:rPr lang="1106" b="0" i="0" dirty="0">
                <a:solidFill>
                  <a:schemeClr val="accent1">
                    <a:lumMod val="75000"/>
                  </a:schemeClr>
                </a:solidFill>
                <a:effectLst/>
                <a:cs typeface="Arial" panose="020B0604020202020204" pitchFamily="34" charset="0"/>
              </a:rPr>
              <a:t> – rhaid i'r unigolyn sylwi ar ymddygiad y model rôl.</a:t>
            </a:r>
          </a:p>
          <a:p>
            <a:pPr marL="342900" indent="-342900" algn="l" fontAlgn="base">
              <a:spcAft>
                <a:spcPts val="600"/>
              </a:spcAft>
              <a:buFont typeface="+mj-lt"/>
              <a:buAutoNum type="arabicPeriod"/>
              <a:defRPr b="0" i="0"/>
            </a:pPr>
            <a:r>
              <a:rPr lang="1106" b="1" dirty="0">
                <a:solidFill>
                  <a:schemeClr val="accent1">
                    <a:lumMod val="75000"/>
                  </a:schemeClr>
                </a:solidFill>
                <a:cs typeface="Arial" panose="020B0604020202020204" pitchFamily="34" charset="0"/>
              </a:rPr>
              <a:t>Cofusrwydd</a:t>
            </a:r>
            <a:r>
              <a:rPr lang="1106" b="0" dirty="0">
                <a:solidFill>
                  <a:schemeClr val="accent1">
                    <a:lumMod val="75000"/>
                  </a:schemeClr>
                </a:solidFill>
                <a:cs typeface="Arial" panose="020B0604020202020204" pitchFamily="34" charset="0"/>
              </a:rPr>
              <a:t> – rhaid cofio'r ymddygiad er mwyn iddo gael ei ailadrodd.</a:t>
            </a:r>
          </a:p>
          <a:p>
            <a:pPr marL="342900" indent="-342900" algn="l" fontAlgn="base">
              <a:spcAft>
                <a:spcPts val="600"/>
              </a:spcAft>
              <a:buFont typeface="+mj-lt"/>
              <a:buAutoNum type="arabicPeriod"/>
              <a:defRPr b="0" i="0"/>
            </a:pPr>
            <a:r>
              <a:rPr lang="1106" b="1" i="0" dirty="0">
                <a:solidFill>
                  <a:schemeClr val="accent1">
                    <a:lumMod val="75000"/>
                  </a:schemeClr>
                </a:solidFill>
                <a:effectLst/>
                <a:cs typeface="Arial" panose="020B0604020202020204" pitchFamily="34" charset="0"/>
              </a:rPr>
              <a:t>Atgynhyrchu </a:t>
            </a:r>
            <a:r>
              <a:rPr lang="1106" b="0" i="0" dirty="0">
                <a:solidFill>
                  <a:schemeClr val="accent1">
                    <a:lumMod val="75000"/>
                  </a:schemeClr>
                </a:solidFill>
                <a:effectLst/>
                <a:cs typeface="Arial" panose="020B0604020202020204" pitchFamily="34" charset="0"/>
              </a:rPr>
              <a:t>– bydd unigolyn yn barnu a yw'n gallu atgynhyrchu'r ymddygiad a gall ymarfer yr ymddygiad.</a:t>
            </a:r>
          </a:p>
          <a:p>
            <a:pPr marL="342900" indent="-342900" algn="l" fontAlgn="base">
              <a:buFont typeface="+mj-lt"/>
              <a:buAutoNum type="arabicPeriod"/>
              <a:defRPr b="0" i="0"/>
            </a:pPr>
            <a:r>
              <a:rPr lang="1106" b="1" dirty="0">
                <a:solidFill>
                  <a:schemeClr val="accent1">
                    <a:lumMod val="75000"/>
                  </a:schemeClr>
                </a:solidFill>
                <a:cs typeface="Arial" panose="020B0604020202020204" pitchFamily="34" charset="0"/>
              </a:rPr>
              <a:t>Cymhelliant</a:t>
            </a:r>
            <a:r>
              <a:rPr lang="1106" b="0" dirty="0">
                <a:solidFill>
                  <a:schemeClr val="accent1">
                    <a:lumMod val="75000"/>
                  </a:schemeClr>
                </a:solidFill>
                <a:cs typeface="Arial" panose="020B0604020202020204" pitchFamily="34" charset="0"/>
              </a:rPr>
              <a:t> – mae'r unigolyn yn gwerthuso'r ymddygiad. Os yw'r ymddygiad yn arwain at wobr mae'n fwy tebygol o gael ei efelychu.</a:t>
            </a:r>
            <a:endParaRPr lang="en-GB" i="0" dirty="0">
              <a:solidFill>
                <a:schemeClr val="accent1">
                  <a:lumMod val="75000"/>
                </a:schemeClr>
              </a:solidFill>
              <a:effectLst/>
              <a:cs typeface="Arial" panose="020B0604020202020204" pitchFamily="34" charset="0"/>
            </a:endParaRPr>
          </a:p>
        </p:txBody>
      </p:sp>
      <p:pic>
        <p:nvPicPr>
          <p:cNvPr id="5122" name="Picture 2" descr="group of women in black tank top and black shorts sitting on concrete bench">
            <a:extLst>
              <a:ext uri="{FF2B5EF4-FFF2-40B4-BE49-F238E27FC236}">
                <a16:creationId xmlns:a16="http://schemas.microsoft.com/office/drawing/2014/main" id="{83E0AE17-A53A-4499-8DD0-0A83DE3B554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59745" y="1313853"/>
            <a:ext cx="2052996" cy="2978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83916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837909475"/>
              </p:ext>
            </p:extLst>
          </p:nvPr>
        </p:nvGraphicFramePr>
        <p:xfrm>
          <a:off x="1009934" y="1570157"/>
          <a:ext cx="10158843" cy="4084320"/>
        </p:xfrm>
        <a:graphic>
          <a:graphicData uri="http://schemas.openxmlformats.org/drawingml/2006/table">
            <a:tbl>
              <a:tblPr firstRow="1" bandRow="1">
                <a:tableStyleId>{5C22544A-7EE6-4342-B048-85BDC9FD1C3A}</a:tableStyleId>
              </a:tblPr>
              <a:tblGrid>
                <a:gridCol w="4844956">
                  <a:extLst>
                    <a:ext uri="{9D8B030D-6E8A-4147-A177-3AD203B41FA5}">
                      <a16:colId xmlns:a16="http://schemas.microsoft.com/office/drawing/2014/main" val="2808567353"/>
                    </a:ext>
                  </a:extLst>
                </a:gridCol>
                <a:gridCol w="5313887">
                  <a:extLst>
                    <a:ext uri="{9D8B030D-6E8A-4147-A177-3AD203B41FA5}">
                      <a16:colId xmlns:a16="http://schemas.microsoft.com/office/drawing/2014/main" val="3889089871"/>
                    </a:ext>
                  </a:extLst>
                </a:gridCol>
              </a:tblGrid>
              <a:tr h="291629">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Manwl gywir a hawdd ei deall</a:t>
                      </a:r>
                      <a:endParaRPr lang="en-GB" sz="1800" b="1"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Dim llawer o esboniad o wahaniaethau ymddygiadol</a:t>
                      </a:r>
                      <a:br>
                        <a:rPr lang="1106" sz="1800" b="0" i="0" kern="1200">
                          <a:solidFill>
                            <a:schemeClr val="accent1">
                              <a:lumMod val="75000"/>
                            </a:schemeClr>
                          </a:solidFill>
                          <a:effectLst/>
                          <a:latin typeface="+mn-lt"/>
                          <a:ea typeface="+mn-ea"/>
                          <a:cs typeface="+mn-cs"/>
                        </a:rPr>
                      </a:b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Darlun cywir yn esbonio sut mae ymddygiad yn cael ei ddysgu</a:t>
                      </a:r>
                      <a:endParaRPr lang="en-GB" sz="1800" b="1"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Nid yw'n ystyried y gallai’r hyn y mae un person yn ei ystyried yn gosbgael ei ystyried yn wobr gan berson arall</a:t>
                      </a:r>
                      <a:endParaRPr lang="en-GB" sz="18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i="0" kern="1200">
                          <a:solidFill>
                            <a:schemeClr val="accent1">
                              <a:lumMod val="75000"/>
                            </a:schemeClr>
                          </a:solidFill>
                          <a:effectLst/>
                          <a:latin typeface="+mn-lt"/>
                          <a:ea typeface="+mn-ea"/>
                          <a:cs typeface="+mn-cs"/>
                        </a:rPr>
                        <a:t>Integreiddio damcaniaethau cymdeithasol a gwybyddol</a:t>
                      </a:r>
                      <a:br>
                        <a:rPr lang="1106" sz="1800" b="0" i="0" kern="1200">
                          <a:solidFill>
                            <a:schemeClr val="accent1">
                              <a:lumMod val="75000"/>
                            </a:schemeClr>
                          </a:solidFill>
                          <a:effectLst/>
                          <a:latin typeface="+mn-lt"/>
                          <a:ea typeface="+mn-ea"/>
                          <a:cs typeface="+mn-cs"/>
                        </a:rPr>
                      </a:br>
                      <a:r>
                        <a:rPr lang="1106" sz="1800" b="0" i="0" kern="1200">
                          <a:solidFill>
                            <a:schemeClr val="accent1">
                              <a:lumMod val="75000"/>
                            </a:schemeClr>
                          </a:solidFill>
                          <a:effectLst/>
                          <a:latin typeface="+mn-lt"/>
                          <a:ea typeface="+mn-ea"/>
                          <a:cs typeface="+mn-cs"/>
                        </a:rPr>
                        <a:t>dysgu yw achos ymddygiad</a:t>
                      </a: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Nid yw dylanwadau genetig yn cael eu hystyried</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pPr>
                        <a:defRPr b="0" i="0"/>
                      </a:pPr>
                      <a:r>
                        <a:rPr lang="1106" sz="1800" b="0" i="0" kern="1200">
                          <a:solidFill>
                            <a:schemeClr val="accent1">
                              <a:lumMod val="75000"/>
                            </a:schemeClr>
                          </a:solidFill>
                          <a:effectLst/>
                          <a:latin typeface="+mn-lt"/>
                          <a:ea typeface="+mn-ea"/>
                          <a:cs typeface="+mn-cs"/>
                        </a:rPr>
                        <a:t>Mae'n esbonio nifer mawr o ymddygiadau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Nid yw'n esbonio pob ymddygiad</a:t>
                      </a:r>
                      <a:endParaRPr lang="en-GB" sz="180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8198810"/>
                  </a:ext>
                </a:extLst>
              </a:tr>
              <a:tr h="0">
                <a:tc>
                  <a:txBody>
                    <a:bodyPr/>
                    <a:lstStyle/>
                    <a:p>
                      <a:pPr>
                        <a:defRPr b="0" i="0"/>
                      </a:pPr>
                      <a:r>
                        <a:rPr lang="1106" sz="1800" b="0" i="0" kern="1200">
                          <a:solidFill>
                            <a:schemeClr val="accent1">
                              <a:lumMod val="75000"/>
                            </a:schemeClr>
                          </a:solidFill>
                          <a:effectLst/>
                          <a:latin typeface="+mn-lt"/>
                          <a:ea typeface="+mn-ea"/>
                          <a:cs typeface="+mn-cs"/>
                        </a:rPr>
                        <a:t>Nid oes angen atgyfnerthu i ddysgu, gellir dysgu ymddygiad drwy arsylwi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Os gwelir atgyfnerthu gall gael effaith gadarnhaol neu negyddol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0883194"/>
                  </a:ext>
                </a:extLst>
              </a:tr>
            </a:tbl>
          </a:graphicData>
        </a:graphic>
      </p:graphicFrame>
      <p:sp>
        <p:nvSpPr>
          <p:cNvPr id="4" name="Rectangle 3">
            <a:extLst>
              <a:ext uri="{FF2B5EF4-FFF2-40B4-BE49-F238E27FC236}">
                <a16:creationId xmlns:a16="http://schemas.microsoft.com/office/drawing/2014/main" id="{B644956C-3ACE-4DE0-B3E3-134091247A7F}"/>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Cryfderau a chyfyngiadau damcaniaeth Bandura</a:t>
            </a:r>
          </a:p>
        </p:txBody>
      </p:sp>
    </p:spTree>
    <p:extLst>
      <p:ext uri="{BB962C8B-B14F-4D97-AF65-F5344CB8AC3E}">
        <p14:creationId xmlns:p14="http://schemas.microsoft.com/office/powerpoint/2010/main" val="60246845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fiolegol</a:t>
            </a:r>
          </a:p>
        </p:txBody>
      </p:sp>
      <p:pic>
        <p:nvPicPr>
          <p:cNvPr id="6" name="Picture 2" descr="Puzzle, Dna, Research, Genetic, Piece, 3D, Healthcare">
            <a:extLst>
              <a:ext uri="{FF2B5EF4-FFF2-40B4-BE49-F238E27FC236}">
                <a16:creationId xmlns:a16="http://schemas.microsoft.com/office/drawing/2014/main" id="{D5D510BE-F225-4845-A7A6-D6110E0871A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3584"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50D7BD0-475F-4CCA-BB03-596E20DA62E1}"/>
              </a:ext>
            </a:extLst>
          </p:cNvPr>
          <p:cNvSpPr txBox="1"/>
          <p:nvPr/>
        </p:nvSpPr>
        <p:spPr>
          <a:xfrm>
            <a:off x="6496334" y="1924333"/>
            <a:ext cx="4911165" cy="369332"/>
          </a:xfrm>
          <a:prstGeom prst="rect">
            <a:avLst/>
          </a:prstGeom>
          <a:noFill/>
        </p:spPr>
        <p:txBody>
          <a:bodyPr wrap="square" rtlCol="0">
            <a:spAutoFit/>
          </a:bodyPr>
          <a:lstStyle/>
          <a:p>
            <a:endParaRPr lang="en-GB">
              <a:solidFill>
                <a:schemeClr val="accent1">
                  <a:lumMod val="75000"/>
                </a:schemeClr>
              </a:solidFill>
            </a:endParaRPr>
          </a:p>
        </p:txBody>
      </p:sp>
      <p:sp>
        <p:nvSpPr>
          <p:cNvPr id="8" name="TextBox 7">
            <a:extLst>
              <a:ext uri="{FF2B5EF4-FFF2-40B4-BE49-F238E27FC236}">
                <a16:creationId xmlns:a16="http://schemas.microsoft.com/office/drawing/2014/main" id="{390D75D8-6FFF-4AC8-BE41-8453592A34B2}"/>
              </a:ext>
            </a:extLst>
          </p:cNvPr>
          <p:cNvSpPr txBox="1"/>
          <p:nvPr/>
        </p:nvSpPr>
        <p:spPr>
          <a:xfrm>
            <a:off x="395942" y="3370753"/>
            <a:ext cx="5480345" cy="3356153"/>
          </a:xfrm>
          <a:prstGeom prst="rect">
            <a:avLst/>
          </a:prstGeom>
          <a:noFill/>
        </p:spPr>
        <p:txBody>
          <a:bodyPr wrap="square">
            <a:spAutoFit/>
          </a:bodyPr>
          <a:lstStyle/>
          <a:p>
            <a:pPr>
              <a:spcAft>
                <a:spcPts val="600"/>
              </a:spcAft>
              <a:defRPr b="0" i="0"/>
            </a:pPr>
            <a:r>
              <a:rPr lang="1106" sz="1700" b="0">
                <a:solidFill>
                  <a:schemeClr val="accent1">
                    <a:lumMod val="75000"/>
                  </a:schemeClr>
                </a:solidFill>
                <a:effectLst/>
                <a:ea typeface="Times New Roman" panose="02020603050405020304" pitchFamily="18" charset="0"/>
                <a:cs typeface="Arial" panose="020B0604020202020204" pitchFamily="34" charset="0"/>
              </a:rPr>
              <a:t>Cynigiodd</a:t>
            </a:r>
            <a:r>
              <a:rPr lang="1106" sz="1700" b="1">
                <a:solidFill>
                  <a:schemeClr val="accent1">
                    <a:lumMod val="75000"/>
                  </a:schemeClr>
                </a:solidFill>
                <a:effectLst/>
                <a:ea typeface="Times New Roman" panose="02020603050405020304" pitchFamily="18" charset="0"/>
                <a:cs typeface="Arial" panose="020B0604020202020204" pitchFamily="34" charset="0"/>
              </a:rPr>
              <a:t> Hans Eysenck </a:t>
            </a:r>
            <a:r>
              <a:rPr lang="1106" sz="1700" b="0">
                <a:solidFill>
                  <a:schemeClr val="accent1">
                    <a:lumMod val="75000"/>
                  </a:schemeClr>
                </a:solidFill>
                <a:effectLst/>
                <a:ea typeface="Times New Roman" panose="02020603050405020304" pitchFamily="18" charset="0"/>
                <a:cs typeface="Arial" panose="020B0604020202020204" pitchFamily="34" charset="0"/>
              </a:rPr>
              <a:t>mai geneteg yw'r prif ddylanwad ar bersonoliaeth ac ymddygiad ac mae'n ystyried natur a magwraeth. </a:t>
            </a:r>
            <a:r>
              <a:rPr lang="1106" sz="1700">
                <a:solidFill>
                  <a:schemeClr val="accent1">
                    <a:lumMod val="75000"/>
                  </a:schemeClr>
                </a:solidFill>
                <a:ea typeface="Calibri" panose="020F0502020204030204" pitchFamily="34" charset="0"/>
                <a:cs typeface="Times New Roman" panose="02020603050405020304" pitchFamily="18" charset="0"/>
              </a:rPr>
              <a:t>Mae ei ddamcaniaeth yn dadlau bod personoliaeth yn cael ei dylanwadu gan:</a:t>
            </a:r>
            <a:endParaRPr lang="en-GB" sz="1700" b="0" i="0">
              <a:solidFill>
                <a:schemeClr val="accent1">
                  <a:lumMod val="75000"/>
                </a:schemeClr>
              </a:solidFill>
              <a:effectLst/>
            </a:endParaRPr>
          </a:p>
          <a:p>
            <a:pPr marL="285750" indent="-285750">
              <a:spcAft>
                <a:spcPts val="600"/>
              </a:spcAft>
              <a:buFont typeface="Arial" panose="020B0604020202020204" pitchFamily="34" charset="0"/>
              <a:buChar char="•"/>
              <a:defRPr b="0" i="0"/>
            </a:pPr>
            <a:r>
              <a:rPr lang="1106" sz="1700">
                <a:solidFill>
                  <a:schemeClr val="accent1">
                    <a:lumMod val="75000"/>
                  </a:schemeClr>
                </a:solidFill>
              </a:rPr>
              <a:t>y cydbwysedd rhwng cyffroad ac ataliad y system nerfol awtonomig (mae'n rheoleiddio'r swyddogaethau anrheoledig nad oes gennym lawer o reolaeth ymwybodol drostynt, e.e. curiad calon, rheoli resbiradaeth)</a:t>
            </a:r>
          </a:p>
          <a:p>
            <a:pPr marL="285750" indent="-285750">
              <a:buFont typeface="Arial" panose="020B0604020202020204" pitchFamily="34" charset="0"/>
              <a:buChar char="•"/>
              <a:defRPr b="0" i="0"/>
            </a:pPr>
            <a:r>
              <a:rPr lang="1106" sz="1700">
                <a:solidFill>
                  <a:schemeClr val="accent1">
                    <a:lumMod val="75000"/>
                  </a:schemeClr>
                </a:solidFill>
                <a:effectLst/>
                <a:ea typeface="Calibri" panose="020F0502020204030204" pitchFamily="34" charset="0"/>
                <a:cs typeface="Times New Roman" panose="02020603050405020304" pitchFamily="18" charset="0"/>
              </a:rPr>
              <a:t>rhagduedd biolegol tuag at fathau penodol o bersonoliaeth ynghyd â chyflyru a chymdeithasu yn ystod plentyndod i greu ein personoliaeth.</a:t>
            </a:r>
          </a:p>
        </p:txBody>
      </p:sp>
      <p:sp>
        <p:nvSpPr>
          <p:cNvPr id="9" name="TextBox 8">
            <a:extLst>
              <a:ext uri="{FF2B5EF4-FFF2-40B4-BE49-F238E27FC236}">
                <a16:creationId xmlns:a16="http://schemas.microsoft.com/office/drawing/2014/main" id="{C99AC66D-D481-4181-A5EB-A60608898455}"/>
              </a:ext>
            </a:extLst>
          </p:cNvPr>
          <p:cNvSpPr txBox="1"/>
          <p:nvPr/>
        </p:nvSpPr>
        <p:spPr>
          <a:xfrm>
            <a:off x="6326658" y="1372758"/>
            <a:ext cx="5683469" cy="5094472"/>
          </a:xfrm>
          <a:prstGeom prst="rect">
            <a:avLst/>
          </a:prstGeom>
          <a:noFill/>
        </p:spPr>
        <p:txBody>
          <a:bodyPr wrap="square">
            <a:spAutoFit/>
          </a:bodyPr>
          <a:lstStyle/>
          <a:p>
            <a:pPr fontAlgn="base">
              <a:lnSpc>
                <a:spcPct val="107000"/>
              </a:lnSpc>
              <a:spcAft>
                <a:spcPts val="800"/>
              </a:spcAft>
              <a:defRPr b="0" i="0"/>
            </a:pPr>
            <a:r>
              <a:rPr lang="1106" sz="1700">
                <a:solidFill>
                  <a:schemeClr val="accent1">
                    <a:lumMod val="75000"/>
                  </a:schemeClr>
                </a:solidFill>
              </a:rPr>
              <a:t>Awgrymodd Eysenck fod tri math sylfaenol o bersonoliaeth:</a:t>
            </a:r>
          </a:p>
          <a:p>
            <a:pPr algn="l">
              <a:defRPr b="0" i="0"/>
            </a:pPr>
            <a:r>
              <a:rPr lang="en-GB" sz="1700" b="1" i="0" u="none" strike="noStrike">
                <a:solidFill>
                  <a:schemeClr val="accent1">
                    <a:lumMod val="75000"/>
                  </a:schemeClr>
                </a:solidFill>
                <a:effectLst/>
                <a:hlinkClick r:id="rId4">
                  <a:extLst>
                    <a:ext uri="{A12FA001-AC4F-418D-AE19-62706E023703}">
                      <ahyp:hlinkClr xmlns:ahyp="http://schemas.microsoft.com/office/drawing/2018/hyperlinkcolor" val="tx"/>
                    </a:ext>
                  </a:extLst>
                </a:hlinkClick>
              </a:rPr>
              <a:t>Allblyg</a:t>
            </a:r>
            <a:endParaRPr lang="en-GB" sz="1700" b="0" i="0">
              <a:solidFill>
                <a:schemeClr val="accent1">
                  <a:lumMod val="75000"/>
                </a:schemeClr>
              </a:solidFill>
              <a:effectLst/>
            </a:endParaRPr>
          </a:p>
          <a:p>
            <a:pPr marL="285750" indent="-285750" algn="l">
              <a:buFont typeface="Arial" panose="020B0604020202020204" pitchFamily="34" charset="0"/>
              <a:buChar char="•"/>
              <a:defRPr b="0" i="0"/>
            </a:pPr>
            <a:r>
              <a:rPr lang="1106" sz="1700" b="0" i="0">
                <a:solidFill>
                  <a:schemeClr val="accent1">
                    <a:lumMod val="75000"/>
                  </a:schemeClr>
                </a:solidFill>
                <a:effectLst/>
              </a:rPr>
              <a:t>cymdeithasol ac angen cyffro, diflasu'n hawdd</a:t>
            </a:r>
            <a:endParaRPr lang="en-GB" sz="1700">
              <a:solidFill>
                <a:schemeClr val="accent1">
                  <a:lumMod val="75000"/>
                </a:schemeClr>
              </a:solidFill>
            </a:endParaRPr>
          </a:p>
          <a:p>
            <a:pPr marL="285750" indent="-285750" algn="l">
              <a:buFont typeface="Arial" panose="020B0604020202020204" pitchFamily="34" charset="0"/>
              <a:buChar char="•"/>
              <a:defRPr b="0" i="0"/>
            </a:pPr>
            <a:r>
              <a:rPr lang="1106" sz="1700" b="0" i="0">
                <a:solidFill>
                  <a:schemeClr val="accent1">
                    <a:lumMod val="75000"/>
                  </a:schemeClr>
                </a:solidFill>
                <a:effectLst/>
              </a:rPr>
              <a:t>tueddu i fod yn ddibryder, yn optimistaidd, yn fyrbwyll, yn fwy tebygol o fentro a chwilio am gyffro </a:t>
            </a:r>
          </a:p>
          <a:p>
            <a:pPr marL="285750" indent="-285750">
              <a:spcAft>
                <a:spcPts val="600"/>
              </a:spcAft>
              <a:buFont typeface="Arial" panose="020B0604020202020204" pitchFamily="34" charset="0"/>
              <a:buChar char="•"/>
              <a:defRPr b="0" i="0"/>
            </a:pPr>
            <a:r>
              <a:rPr lang="1106" sz="1700" b="0" i="0">
                <a:solidFill>
                  <a:schemeClr val="accent1">
                    <a:lumMod val="75000"/>
                  </a:schemeClr>
                </a:solidFill>
                <a:effectLst/>
              </a:rPr>
              <a:t>system nerfol heb ei chyffroi ac yn ceisio ysgogiad i adfer y lefel ysgogiad optimwm. </a:t>
            </a:r>
            <a:endParaRPr lang="en-GB" sz="1700" b="1" i="0" u="none" strike="noStrike">
              <a:solidFill>
                <a:srgbClr val="8C286E"/>
              </a:solidFill>
              <a:effectLst/>
              <a:hlinkClick r:id="rId4">
                <a:extLst>
                  <a:ext uri="{A12FA001-AC4F-418D-AE19-62706E023703}">
                    <ahyp:hlinkClr xmlns:ahyp="http://schemas.microsoft.com/office/drawing/2018/hyperlinkcolor" val="tx"/>
                  </a:ext>
                </a:extLst>
              </a:hlinkClick>
            </a:endParaRPr>
          </a:p>
          <a:p>
            <a:pPr>
              <a:defRPr b="0" i="0"/>
            </a:pPr>
            <a:r>
              <a:rPr lang="en-GB" sz="1700" b="1" i="0" u="none" strike="noStrike">
                <a:solidFill>
                  <a:schemeClr val="accent1">
                    <a:lumMod val="75000"/>
                  </a:schemeClr>
                </a:solidFill>
                <a:effectLst/>
                <a:hlinkClick r:id="rId4">
                  <a:extLst>
                    <a:ext uri="{A12FA001-AC4F-418D-AE19-62706E023703}">
                      <ahyp:hlinkClr xmlns:ahyp="http://schemas.microsoft.com/office/drawing/2018/hyperlinkcolor" val="tx"/>
                    </a:ext>
                  </a:extLst>
                </a:hlinkClick>
              </a:rPr>
              <a:t>Mewnblyg</a:t>
            </a:r>
            <a:endParaRPr lang="en-GB" sz="1700" b="1" i="0" u="none" strike="noStrike">
              <a:solidFill>
                <a:schemeClr val="accent1">
                  <a:lumMod val="75000"/>
                </a:schemeClr>
              </a:solidFill>
              <a:effectLst/>
            </a:endParaRPr>
          </a:p>
          <a:p>
            <a:pPr marL="285750" indent="-285750">
              <a:buFont typeface="Arial" panose="020B0604020202020204" pitchFamily="34" charset="0"/>
              <a:buChar char="•"/>
              <a:defRPr b="0" i="0"/>
            </a:pPr>
            <a:r>
              <a:rPr lang="1106" sz="1700" u="none" strike="noStrike">
                <a:solidFill>
                  <a:schemeClr val="accent1">
                    <a:lumMod val="75000"/>
                  </a:schemeClr>
                </a:solidFill>
              </a:rPr>
              <a:t>tawel a thawedog, yn cynllunio eu gweithredoedd ac yn rheoli eu hemosiynau.</a:t>
            </a:r>
          </a:p>
          <a:p>
            <a:pPr marL="285750" indent="-285750">
              <a:buFont typeface="Arial" panose="020B0604020202020204" pitchFamily="34" charset="0"/>
              <a:buChar char="•"/>
              <a:defRPr b="0" i="0"/>
            </a:pPr>
            <a:r>
              <a:rPr lang="1106" sz="1700" b="0" i="0">
                <a:solidFill>
                  <a:schemeClr val="accent1">
                    <a:lumMod val="75000"/>
                  </a:schemeClr>
                </a:solidFill>
                <a:effectLst/>
              </a:rPr>
              <a:t>tueddu i fod yn ddifrifol, yn ddibynadwy ac yn besimistaidd </a:t>
            </a:r>
          </a:p>
          <a:p>
            <a:pPr marL="285750" indent="-285750" algn="l">
              <a:spcAft>
                <a:spcPts val="600"/>
              </a:spcAft>
              <a:buFont typeface="Arial" panose="020B0604020202020204" pitchFamily="34" charset="0"/>
              <a:buChar char="•"/>
              <a:defRPr b="0" i="0"/>
            </a:pPr>
            <a:r>
              <a:rPr lang="1106" sz="1700">
                <a:solidFill>
                  <a:schemeClr val="accent1">
                    <a:lumMod val="75000"/>
                  </a:schemeClr>
                </a:solidFill>
              </a:rPr>
              <a:t>system nerfol wedi'i gor-gyffroi ac yn osgoi cynnwrf ac ysgogiad.</a:t>
            </a:r>
          </a:p>
          <a:p>
            <a:pPr>
              <a:defRPr b="0" i="0"/>
            </a:pPr>
            <a:r>
              <a:rPr lang="1106" sz="1700" b="1" u="sng">
                <a:solidFill>
                  <a:schemeClr val="accent1">
                    <a:lumMod val="75000"/>
                  </a:schemeClr>
                </a:solidFill>
                <a:effectLst/>
                <a:ea typeface="Times New Roman" panose="02020603050405020304" pitchFamily="18" charset="0"/>
                <a:cs typeface="Times New Roman" panose="02020603050405020304" pitchFamily="18" charset="0"/>
              </a:rPr>
              <a:t>Seicotig:</a:t>
            </a:r>
            <a:endParaRPr lang="en-GB" sz="1700" b="1" u="sng">
              <a:solidFill>
                <a:schemeClr val="accent1">
                  <a:lumMod val="75000"/>
                </a:schemeClr>
              </a:solidFill>
              <a:ea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defRPr b="0" i="0"/>
            </a:pPr>
            <a:r>
              <a:rPr lang="1106" sz="1700">
                <a:solidFill>
                  <a:schemeClr val="accent1">
                    <a:lumMod val="75000"/>
                  </a:schemeClr>
                </a:solidFill>
                <a:ea typeface="Times New Roman" panose="02020603050405020304" pitchFamily="18" charset="0"/>
                <a:cs typeface="Times New Roman" panose="02020603050405020304" pitchFamily="18" charset="0"/>
              </a:rPr>
              <a:t>diffyg empathi, creulon, unig, ymosodol a thrafferthus</a:t>
            </a:r>
          </a:p>
          <a:p>
            <a:pPr marL="285750" indent="-285750">
              <a:buFont typeface="Arial" panose="020B0604020202020204" pitchFamily="34" charset="0"/>
              <a:buChar char="•"/>
              <a:defRPr b="0" i="0"/>
            </a:pPr>
            <a:r>
              <a:rPr lang="1106" sz="1700">
                <a:solidFill>
                  <a:schemeClr val="accent1">
                    <a:lumMod val="75000"/>
                  </a:schemeClr>
                </a:solidFill>
                <a:effectLst/>
                <a:ea typeface="Times New Roman" panose="02020603050405020304" pitchFamily="18" charset="0"/>
                <a:cs typeface="Times New Roman" panose="02020603050405020304" pitchFamily="18" charset="0"/>
              </a:rPr>
              <a:t>lefelau uchel o destosteron. </a:t>
            </a:r>
            <a:endParaRPr lang="en-GB" sz="1700" b="0" i="0">
              <a:solidFill>
                <a:schemeClr val="accent1">
                  <a:lumMod val="75000"/>
                </a:schemeClr>
              </a:solidFill>
              <a:effectLst/>
            </a:endParaRPr>
          </a:p>
        </p:txBody>
      </p:sp>
    </p:spTree>
    <p:extLst>
      <p:ext uri="{BB962C8B-B14F-4D97-AF65-F5344CB8AC3E}">
        <p14:creationId xmlns:p14="http://schemas.microsoft.com/office/powerpoint/2010/main" val="13368334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fiolegol</a:t>
            </a:r>
          </a:p>
        </p:txBody>
      </p:sp>
      <p:sp>
        <p:nvSpPr>
          <p:cNvPr id="2" name="TextBox 1">
            <a:extLst>
              <a:ext uri="{FF2B5EF4-FFF2-40B4-BE49-F238E27FC236}">
                <a16:creationId xmlns:a16="http://schemas.microsoft.com/office/drawing/2014/main" id="{150D7BD0-475F-4CCA-BB03-596E20DA62E1}"/>
              </a:ext>
            </a:extLst>
          </p:cNvPr>
          <p:cNvSpPr txBox="1"/>
          <p:nvPr/>
        </p:nvSpPr>
        <p:spPr>
          <a:xfrm>
            <a:off x="6096000" y="1527176"/>
            <a:ext cx="5416469" cy="5034230"/>
          </a:xfrm>
          <a:prstGeom prst="rect">
            <a:avLst/>
          </a:prstGeom>
          <a:noFill/>
        </p:spPr>
        <p:txBody>
          <a:bodyPr wrap="square" rtlCol="0">
            <a:spAutoFit/>
          </a:bodyPr>
          <a:lstStyle/>
          <a:p>
            <a:pPr>
              <a:defRPr b="0" i="0"/>
            </a:pPr>
            <a:r>
              <a:rPr lang="1106">
                <a:solidFill>
                  <a:schemeClr val="accent1">
                    <a:lumMod val="75000"/>
                  </a:schemeClr>
                </a:solidFill>
              </a:rPr>
              <a:t>Datblygodd asesiad yn seiliedig ar yr 16 o nodweddion personoliaeth hyn (Holiadur Personoliaeth 16PF). </a:t>
            </a:r>
          </a:p>
          <a:p>
            <a:endParaRPr lang="en-GB">
              <a:solidFill>
                <a:schemeClr val="accent1">
                  <a:lumMod val="75000"/>
                </a:schemeClr>
              </a:solidFill>
            </a:endParaRPr>
          </a:p>
          <a:p>
            <a:pPr>
              <a:defRPr b="0" i="0"/>
            </a:pPr>
            <a:r>
              <a:rPr lang="1106" b="0" i="0">
                <a:solidFill>
                  <a:schemeClr val="accent1">
                    <a:lumMod val="75000"/>
                  </a:schemeClr>
                </a:solidFill>
                <a:effectLst/>
              </a:rPr>
              <a:t>Mae'r asesiad yn parhau i gael ei ddefnyddio'n helaeth heddiw ar gyfer cwnsela gyrfa ac ar gyfer dewis personél mewn busnes. Mae'n cael ei ddefnyddio hefyd mewn diagnosis clinigol ac i gynllunio therapi drwy asesu problemau gorbryder, addasu ac ymddygiad.</a:t>
            </a:r>
          </a:p>
          <a:p>
            <a:endParaRPr lang="en-GB">
              <a:solidFill>
                <a:schemeClr val="accent1">
                  <a:lumMod val="75000"/>
                </a:schemeClr>
              </a:solidFill>
              <a:ea typeface="Calibri" panose="020F0502020204030204" pitchFamily="34" charset="0"/>
              <a:cs typeface="Times New Roman" panose="02020603050405020304" pitchFamily="18" charset="0"/>
            </a:endParaRPr>
          </a:p>
          <a:p>
            <a:pPr>
              <a:defRPr b="0" i="0"/>
            </a:pPr>
            <a:r>
              <a:rPr lang="1106">
                <a:solidFill>
                  <a:schemeClr val="accent1">
                    <a:lumMod val="75000"/>
                  </a:schemeClr>
                </a:solidFill>
                <a:effectLst/>
                <a:ea typeface="Calibri" panose="020F0502020204030204" pitchFamily="34" charset="0"/>
                <a:cs typeface="Times New Roman" panose="02020603050405020304" pitchFamily="18" charset="0"/>
              </a:rPr>
              <a:t>Yn hytrach na bod nodwedd yn bresennol neu'n absennol, mae pob dimensiwn yn derbyn sgôr dros gontinwwm, o uchel i isel.  Er enghraifft, mae lefel gwresogrwydd unigolyn yn disgrifio pa mor wresog, gofalgar a neis mae'n ymddwyn tuag at bob eraill:</a:t>
            </a:r>
            <a:endParaRPr lang="en-GB">
              <a:solidFill>
                <a:schemeClr val="accent1">
                  <a:lumMod val="75000"/>
                </a:schemeClr>
              </a:solidFill>
              <a:ea typeface="Calibri" panose="020F0502020204030204" pitchFamily="34" charset="0"/>
              <a:cs typeface="Times New Roman" panose="02020603050405020304" pitchFamily="18" charset="0"/>
            </a:endParaRPr>
          </a:p>
          <a:p>
            <a:pPr>
              <a:defRPr b="0" i="0"/>
            </a:pPr>
            <a:r>
              <a:rPr lang="1106">
                <a:solidFill>
                  <a:schemeClr val="accent1">
                    <a:lumMod val="75000"/>
                  </a:schemeClr>
                </a:solidFill>
                <a:effectLst/>
                <a:ea typeface="Calibri" panose="020F0502020204030204" pitchFamily="34" charset="0"/>
                <a:cs typeface="Times New Roman" panose="02020603050405020304" pitchFamily="18" charset="0"/>
              </a:rPr>
              <a:t>Sgôr isel = pellach ac oerach</a:t>
            </a:r>
          </a:p>
          <a:p>
            <a:pPr>
              <a:defRPr b="0" i="0"/>
            </a:pPr>
            <a:r>
              <a:rPr lang="1106">
                <a:solidFill>
                  <a:schemeClr val="accent1">
                    <a:lumMod val="75000"/>
                  </a:schemeClr>
                </a:solidFill>
                <a:effectLst/>
                <a:ea typeface="Calibri" panose="020F0502020204030204" pitchFamily="34" charset="0"/>
                <a:cs typeface="Times New Roman" panose="02020603050405020304" pitchFamily="18" charset="0"/>
              </a:rPr>
              <a:t>Sgôr uchel = cefnogol a chysurlon</a:t>
            </a:r>
          </a:p>
        </p:txBody>
      </p:sp>
      <p:sp>
        <p:nvSpPr>
          <p:cNvPr id="10" name="TextBox 9">
            <a:extLst>
              <a:ext uri="{FF2B5EF4-FFF2-40B4-BE49-F238E27FC236}">
                <a16:creationId xmlns:a16="http://schemas.microsoft.com/office/drawing/2014/main" id="{B771E473-FEDB-4C54-A6FB-8CAC55762348}"/>
              </a:ext>
            </a:extLst>
          </p:cNvPr>
          <p:cNvSpPr txBox="1"/>
          <p:nvPr/>
        </p:nvSpPr>
        <p:spPr>
          <a:xfrm>
            <a:off x="754306" y="3609976"/>
            <a:ext cx="4560634" cy="2837475"/>
          </a:xfrm>
          <a:prstGeom prst="rect">
            <a:avLst/>
          </a:prstGeom>
          <a:noFill/>
        </p:spPr>
        <p:txBody>
          <a:bodyPr wrap="square">
            <a:spAutoFit/>
          </a:bodyPr>
          <a:lstStyle/>
          <a:p>
            <a:pPr>
              <a:defRPr b="0" i="0"/>
            </a:pPr>
            <a:r>
              <a:rPr lang="1106" b="0" i="0">
                <a:solidFill>
                  <a:schemeClr val="accent1">
                    <a:lumMod val="75000"/>
                  </a:schemeClr>
                </a:solidFill>
                <a:effectLst/>
              </a:rPr>
              <a:t>Roedd </a:t>
            </a:r>
            <a:r>
              <a:rPr lang="1106" b="1" i="0">
                <a:solidFill>
                  <a:schemeClr val="accent1">
                    <a:lumMod val="75000"/>
                  </a:schemeClr>
                </a:solidFill>
                <a:effectLst/>
              </a:rPr>
              <a:t>Raymond Cattell </a:t>
            </a:r>
            <a:r>
              <a:rPr lang="1106" b="0" i="0">
                <a:solidFill>
                  <a:schemeClr val="accent1">
                    <a:lumMod val="75000"/>
                  </a:schemeClr>
                </a:solidFill>
                <a:effectLst/>
              </a:rPr>
              <a:t>(1965) yn anghytuno â barn Eysenck y gellir deall personoliaeth drwy edrych ar ddau neu dri dimensiwn o ymddygiad yn unig. </a:t>
            </a:r>
          </a:p>
          <a:p>
            <a:endParaRPr lang="en-GB" b="0" i="0">
              <a:solidFill>
                <a:schemeClr val="accent1">
                  <a:lumMod val="75000"/>
                </a:schemeClr>
              </a:solidFill>
              <a:effectLst/>
            </a:endParaRPr>
          </a:p>
          <a:p>
            <a:pPr>
              <a:defRPr b="0" i="0"/>
            </a:pPr>
            <a:r>
              <a:rPr lang="1106" b="0" i="0">
                <a:solidFill>
                  <a:schemeClr val="accent1">
                    <a:lumMod val="75000"/>
                  </a:schemeClr>
                </a:solidFill>
                <a:effectLst/>
              </a:rPr>
              <a:t>Yn hytrach, roedd yn dadlau ei bod yn angenrheidiol edrych ar nifer llawer mwy o nodweddion (continwwm o 16 o nodweddion gwahanol) er mwyn cael darlun llawn o bersonoliaeth rhywun.</a:t>
            </a:r>
            <a:endParaRPr lang="en-GB" b="0" i="0">
              <a:solidFill>
                <a:schemeClr val="accent1">
                  <a:lumMod val="75000"/>
                </a:schemeClr>
              </a:solidFill>
              <a:effectLst/>
              <a:latin typeface="+mj-lt"/>
            </a:endParaRPr>
          </a:p>
        </p:txBody>
      </p:sp>
      <p:pic>
        <p:nvPicPr>
          <p:cNvPr id="7" name="Picture 2" descr="Puzzle, Dna, Research, Genetic, Piece, 3D, Healthcare">
            <a:extLst>
              <a:ext uri="{FF2B5EF4-FFF2-40B4-BE49-F238E27FC236}">
                <a16:creationId xmlns:a16="http://schemas.microsoft.com/office/drawing/2014/main" id="{C145ECFA-D946-41F4-A158-B0C64CF9288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3583"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531947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fiolegol</a:t>
            </a:r>
          </a:p>
        </p:txBody>
      </p:sp>
      <p:sp>
        <p:nvSpPr>
          <p:cNvPr id="2" name="TextBox 1">
            <a:extLst>
              <a:ext uri="{FF2B5EF4-FFF2-40B4-BE49-F238E27FC236}">
                <a16:creationId xmlns:a16="http://schemas.microsoft.com/office/drawing/2014/main" id="{150D7BD0-475F-4CCA-BB03-596E20DA62E1}"/>
              </a:ext>
            </a:extLst>
          </p:cNvPr>
          <p:cNvSpPr txBox="1"/>
          <p:nvPr/>
        </p:nvSpPr>
        <p:spPr>
          <a:xfrm>
            <a:off x="6496334" y="1924333"/>
            <a:ext cx="4911165" cy="369332"/>
          </a:xfrm>
          <a:prstGeom prst="rect">
            <a:avLst/>
          </a:prstGeom>
          <a:noFill/>
        </p:spPr>
        <p:txBody>
          <a:bodyPr wrap="square" rtlCol="0">
            <a:spAutoFit/>
          </a:bodyPr>
          <a:lstStyle/>
          <a:p>
            <a:endParaRPr lang="en-GB">
              <a:solidFill>
                <a:schemeClr val="accent1">
                  <a:lumMod val="75000"/>
                </a:schemeClr>
              </a:solidFill>
            </a:endParaRPr>
          </a:p>
        </p:txBody>
      </p:sp>
      <p:sp>
        <p:nvSpPr>
          <p:cNvPr id="8" name="TextBox 7">
            <a:extLst>
              <a:ext uri="{FF2B5EF4-FFF2-40B4-BE49-F238E27FC236}">
                <a16:creationId xmlns:a16="http://schemas.microsoft.com/office/drawing/2014/main" id="{390D75D8-6FFF-4AC8-BE41-8453592A34B2}"/>
              </a:ext>
            </a:extLst>
          </p:cNvPr>
          <p:cNvSpPr txBox="1"/>
          <p:nvPr/>
        </p:nvSpPr>
        <p:spPr>
          <a:xfrm>
            <a:off x="322970" y="3429000"/>
            <a:ext cx="5278577" cy="3290658"/>
          </a:xfrm>
          <a:prstGeom prst="rect">
            <a:avLst/>
          </a:prstGeom>
          <a:noFill/>
        </p:spPr>
        <p:txBody>
          <a:bodyPr wrap="square">
            <a:spAutoFit/>
          </a:bodyPr>
          <a:lstStyle/>
          <a:p>
            <a:pPr>
              <a:defRPr b="0" i="0"/>
            </a:pPr>
            <a:r>
              <a:rPr lang="1106" sz="1800">
                <a:solidFill>
                  <a:schemeClr val="accent1">
                    <a:lumMod val="75000"/>
                  </a:schemeClr>
                </a:solidFill>
                <a:effectLst/>
                <a:ea typeface="Times New Roman" panose="02020603050405020304" pitchFamily="18" charset="0"/>
                <a:cs typeface="Arial" panose="020B0604020202020204" pitchFamily="34" charset="0"/>
              </a:rPr>
              <a:t>Ar ddechrau'r 20fed ganrif, lluniodd</a:t>
            </a:r>
            <a:r>
              <a:rPr lang="1106" sz="1800" b="1">
                <a:solidFill>
                  <a:schemeClr val="accent1">
                    <a:lumMod val="75000"/>
                  </a:schemeClr>
                </a:solidFill>
                <a:effectLst/>
                <a:ea typeface="Times New Roman" panose="02020603050405020304" pitchFamily="18" charset="0"/>
                <a:cs typeface="Arial" panose="020B0604020202020204" pitchFamily="34" charset="0"/>
              </a:rPr>
              <a:t> Arnold Gesell </a:t>
            </a:r>
            <a:r>
              <a:rPr lang="1106" sz="1800">
                <a:solidFill>
                  <a:schemeClr val="accent1">
                    <a:lumMod val="75000"/>
                  </a:schemeClr>
                </a:solidFill>
                <a:effectLst/>
                <a:ea typeface="Times New Roman" panose="02020603050405020304" pitchFamily="18" charset="0"/>
                <a:cs typeface="Arial" panose="020B0604020202020204" pitchFamily="34" charset="0"/>
              </a:rPr>
              <a:t>ddamcaniaeth am ddatblygiad plant, yn seiliedig ar arsylwadau o blant a oedd yn dilyn patrymau ymddygiad arferol ac eithriadol.</a:t>
            </a:r>
          </a:p>
          <a:p>
            <a:pPr marL="285750" indent="-285750">
              <a:buFont typeface="Arial" panose="020B0604020202020204" pitchFamily="34" charset="0"/>
              <a:buChar char="•"/>
            </a:pPr>
            <a:endParaRPr lang="en-GB" sz="1800">
              <a:solidFill>
                <a:schemeClr val="accent1">
                  <a:lumMod val="75000"/>
                </a:schemeClr>
              </a:solidFill>
              <a:effectLst/>
              <a:ea typeface="Times New Roman" panose="02020603050405020304" pitchFamily="18" charset="0"/>
              <a:cs typeface="Arial" panose="020B0604020202020204" pitchFamily="34" charset="0"/>
            </a:endParaRPr>
          </a:p>
          <a:p>
            <a:pPr>
              <a:defRPr b="0" i="0"/>
            </a:pPr>
            <a:r>
              <a:rPr lang="1106">
                <a:solidFill>
                  <a:schemeClr val="accent1">
                    <a:lumMod val="75000"/>
                  </a:schemeClr>
                </a:solidFill>
                <a:effectLst/>
                <a:ea typeface="Times New Roman" panose="02020603050405020304" pitchFamily="18" charset="0"/>
                <a:cs typeface="Arial" panose="020B0604020202020204" pitchFamily="34" charset="0"/>
              </a:rPr>
              <a:t>Mae ei ymchwil wedi dylanwadu ar yr hyn a wyddom am </a:t>
            </a:r>
            <a:r>
              <a:rPr lang="1106" b="1">
                <a:solidFill>
                  <a:schemeClr val="accent1">
                    <a:lumMod val="75000"/>
                  </a:schemeClr>
                </a:solidFill>
                <a:effectLst/>
                <a:ea typeface="Times New Roman" panose="02020603050405020304" pitchFamily="18" charset="0"/>
                <a:cs typeface="Arial" panose="020B0604020202020204" pitchFamily="34" charset="0"/>
              </a:rPr>
              <a:t>gerrig milltir datblygiadol.</a:t>
            </a:r>
          </a:p>
          <a:p>
            <a:pPr>
              <a:lnSpc>
                <a:spcPct val="107000"/>
              </a:lnSpc>
              <a:spcAft>
                <a:spcPts val="800"/>
              </a:spcAft>
              <a:buSzPts val="1000"/>
              <a:tabLst>
                <a:tab pos="457200" algn="l"/>
              </a:tabLst>
            </a:pPr>
            <a:endParaRPr lang="en-GB">
              <a:solidFill>
                <a:schemeClr val="accent1">
                  <a:lumMod val="75000"/>
                </a:schemeClr>
              </a:solidFill>
              <a:effectLst/>
              <a:ea typeface="Times New Roman" panose="02020603050405020304" pitchFamily="18" charset="0"/>
              <a:cs typeface="Times New Roman" panose="02020603050405020304" pitchFamily="18" charset="0"/>
            </a:endParaRPr>
          </a:p>
          <a:p>
            <a:pPr>
              <a:lnSpc>
                <a:spcPct val="107000"/>
              </a:lnSpc>
              <a:spcAft>
                <a:spcPts val="800"/>
              </a:spcAft>
              <a:buSzPts val="1000"/>
              <a:tabLst>
                <a:tab pos="457200" algn="l"/>
              </a:tabLst>
              <a:defRPr b="0" i="0"/>
            </a:pPr>
            <a:r>
              <a:rPr lang="1106">
                <a:solidFill>
                  <a:schemeClr val="accent1">
                    <a:lumMod val="75000"/>
                  </a:schemeClr>
                </a:solidFill>
                <a:effectLst/>
                <a:ea typeface="Times New Roman" panose="02020603050405020304" pitchFamily="18" charset="0"/>
                <a:cs typeface="Times New Roman" panose="02020603050405020304" pitchFamily="18" charset="0"/>
              </a:rPr>
              <a:t>Roedd yn anghytuno â damcaniaethwyr a oedd yn awgrymu mai ffactorau amgylcheddol yn unig oedd yn gyfrifol am ddatblygiad</a:t>
            </a:r>
            <a:r>
              <a:rPr lang="1106">
                <a:solidFill>
                  <a:schemeClr val="accent1">
                    <a:lumMod val="75000"/>
                  </a:schemeClr>
                </a:solidFill>
                <a:effectLst/>
                <a:ea typeface="Times New Roman" panose="02020603050405020304" pitchFamily="18" charset="0"/>
                <a:cs typeface="Arial" panose="020B0604020202020204" pitchFamily="34" charset="0"/>
              </a:rPr>
              <a:t>.</a:t>
            </a:r>
            <a:endParaRPr lang="en-GB" b="1">
              <a:solidFill>
                <a:schemeClr val="accent1">
                  <a:lumMod val="75000"/>
                </a:schemeClr>
              </a:solidFill>
              <a:effectLst/>
              <a:ea typeface="Times New Roman" panose="02020603050405020304" pitchFamily="18" charset="0"/>
              <a:cs typeface="Arial" panose="020B0604020202020204" pitchFamily="34" charset="0"/>
            </a:endParaRPr>
          </a:p>
        </p:txBody>
      </p:sp>
      <p:sp>
        <p:nvSpPr>
          <p:cNvPr id="10" name="TextBox 9">
            <a:extLst>
              <a:ext uri="{FF2B5EF4-FFF2-40B4-BE49-F238E27FC236}">
                <a16:creationId xmlns:a16="http://schemas.microsoft.com/office/drawing/2014/main" id="{D4C4796D-72C8-412E-97F5-E6990EEDEFB7}"/>
              </a:ext>
            </a:extLst>
          </p:cNvPr>
          <p:cNvSpPr txBox="1"/>
          <p:nvPr/>
        </p:nvSpPr>
        <p:spPr>
          <a:xfrm>
            <a:off x="5807677" y="1658782"/>
            <a:ext cx="6061354" cy="5131854"/>
          </a:xfrm>
          <a:prstGeom prst="rect">
            <a:avLst/>
          </a:prstGeom>
          <a:noFill/>
        </p:spPr>
        <p:txBody>
          <a:bodyPr wrap="square">
            <a:spAutoFit/>
          </a:bodyPr>
          <a:lstStyle/>
          <a:p>
            <a:pPr>
              <a:lnSpc>
                <a:spcPct val="107000"/>
              </a:lnSpc>
              <a:spcAft>
                <a:spcPts val="1200"/>
              </a:spcAft>
              <a:defRPr b="0" i="0"/>
            </a:pPr>
            <a:r>
              <a:rPr lang="1106" b="1">
                <a:solidFill>
                  <a:schemeClr val="accent1">
                    <a:lumMod val="75000"/>
                  </a:schemeClr>
                </a:solidFill>
                <a:effectLst/>
                <a:ea typeface="Times New Roman" panose="02020603050405020304" pitchFamily="18" charset="0"/>
                <a:cs typeface="Arial" panose="020B0604020202020204" pitchFamily="34" charset="0"/>
              </a:rPr>
              <a:t>Egwyddorion Allweddol Damcaniaeth Aeddfedu Gesell</a:t>
            </a:r>
            <a:r>
              <a:rPr lang="1106" b="0">
                <a:solidFill>
                  <a:schemeClr val="accent1">
                    <a:lumMod val="75000"/>
                  </a:schemeClr>
                </a:solidFill>
                <a:effectLst/>
                <a:ea typeface="Times New Roman" panose="02020603050405020304" pitchFamily="18" charset="0"/>
                <a:cs typeface="Arial" panose="020B0604020202020204" pitchFamily="34" charset="0"/>
              </a:rPr>
              <a:t>:</a:t>
            </a:r>
            <a:endParaRPr lang="en-GB">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a:solidFill>
                  <a:schemeClr val="accent1">
                    <a:lumMod val="75000"/>
                  </a:schemeClr>
                </a:solidFill>
                <a:ea typeface="Times New Roman" panose="02020603050405020304" pitchFamily="18" charset="0"/>
                <a:cs typeface="Times New Roman" panose="02020603050405020304" pitchFamily="18" charset="0"/>
              </a:rPr>
              <a:t>mae plant yn datblygu trwy ddilyniannau tebyg a rhagweladwy ac ar eu cyflymder eu hunain ac mae eu datblygiad yn dechrau cyn eu geni</a:t>
            </a:r>
            <a:endParaRPr lang="en-GB">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a:solidFill>
                  <a:schemeClr val="accent1">
                    <a:lumMod val="75000"/>
                  </a:schemeClr>
                </a:solidFill>
                <a:ea typeface="Times New Roman" panose="02020603050405020304" pitchFamily="18" charset="0"/>
                <a:cs typeface="Times New Roman" panose="02020603050405020304" pitchFamily="18" charset="0"/>
              </a:rPr>
              <a:t>mae'r cyflymder y mae'r unigolyn yn ei ddatblygu drwy'r dilyniannau yn cael ei ddylanwadu gan ffactorau mewnol, fel datblygiad corfforol a meddyliol</a:t>
            </a:r>
            <a:r>
              <a:rPr lang="1106">
                <a:solidFill>
                  <a:schemeClr val="accent1">
                    <a:lumMod val="75000"/>
                  </a:schemeClr>
                </a:solidFill>
                <a:effectLst/>
                <a:ea typeface="Times New Roman" panose="02020603050405020304" pitchFamily="18" charset="0"/>
                <a:cs typeface="Arial" panose="020B0604020202020204" pitchFamily="34" charset="0"/>
              </a:rPr>
              <a:t>a geneteg</a:t>
            </a:r>
            <a:endParaRPr lang="en-GB">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a:solidFill>
                  <a:schemeClr val="accent1">
                    <a:lumMod val="75000"/>
                  </a:schemeClr>
                </a:solidFill>
                <a:ea typeface="Times New Roman" panose="02020603050405020304" pitchFamily="18" charset="0"/>
                <a:cs typeface="Times New Roman" panose="02020603050405020304" pitchFamily="18" charset="0"/>
              </a:rPr>
              <a:t>pe bai plentyn yn profi datblygiad arafach, byddai hynny, yn ôl Gesell, yn ganlyniad i etifeddeg</a:t>
            </a:r>
            <a:endParaRPr lang="en-GB">
              <a:solidFill>
                <a:schemeClr val="accent1">
                  <a:lumMod val="75000"/>
                </a:schemeClr>
              </a:solidFill>
              <a:ea typeface="Calibri" panose="020F0502020204030204" pitchFamily="34" charset="0"/>
              <a:cs typeface="Times New Roman" panose="02020603050405020304" pitchFamily="18" charset="0"/>
            </a:endParaRPr>
          </a:p>
          <a:p>
            <a:pPr marL="342900" lvl="0" indent="-342900">
              <a:lnSpc>
                <a:spcPct val="107000"/>
              </a:lnSpc>
              <a:spcAft>
                <a:spcPts val="1200"/>
              </a:spcAft>
              <a:buSzPts val="1000"/>
              <a:buFont typeface="Symbol" panose="05050102010706020507" pitchFamily="18" charset="2"/>
              <a:buChar char=""/>
              <a:tabLst>
                <a:tab pos="457200" algn="l"/>
              </a:tabLst>
              <a:defRPr b="0" i="0"/>
            </a:pPr>
            <a:r>
              <a:rPr lang="1106">
                <a:solidFill>
                  <a:schemeClr val="accent1">
                    <a:lumMod val="75000"/>
                  </a:schemeClr>
                </a:solidFill>
                <a:ea typeface="Times New Roman" panose="02020603050405020304" pitchFamily="18" charset="0"/>
                <a:cs typeface="Times New Roman" panose="02020603050405020304" pitchFamily="18" charset="0"/>
              </a:rPr>
              <a:t>dim ond pan fydd plentyn yn barod yn gorfforol ac yn feddyliol y dylid addysgu plentyn i gwblhau tasgau – byddai addysgu plentyn i wneud rhywbeth cyn ei oedran datblygu yn gwneud mwy o niwed nag o les iddynt.</a:t>
            </a:r>
            <a:endParaRPr lang="en-GB">
              <a:solidFill>
                <a:schemeClr val="accent1">
                  <a:lumMod val="75000"/>
                </a:schemeClr>
              </a:solidFill>
              <a:effectLst/>
              <a:ea typeface="Times New Roman" panose="02020603050405020304" pitchFamily="18" charset="0"/>
              <a:cs typeface="Times New Roman" panose="02020603050405020304" pitchFamily="18" charset="0"/>
            </a:endParaRPr>
          </a:p>
        </p:txBody>
      </p:sp>
      <p:pic>
        <p:nvPicPr>
          <p:cNvPr id="7" name="Picture 2" descr="Puzzle, Dna, Research, Genetic, Piece, 3D, Healthcare">
            <a:extLst>
              <a:ext uri="{FF2B5EF4-FFF2-40B4-BE49-F238E27FC236}">
                <a16:creationId xmlns:a16="http://schemas.microsoft.com/office/drawing/2014/main" id="{EC6CC79F-603C-4669-BFAC-2A1D83BE251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3584" y="1346943"/>
            <a:ext cx="3732972" cy="1967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784405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B04564A-9FAF-46F2-9F10-5418C0E0E451}"/>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y ddamcaniaeth ac ymagwedd ymddygiadol</a:t>
            </a:r>
            <a:endParaRPr lang="en-US" sz="2800">
              <a:ln w="0"/>
              <a:solidFill>
                <a:schemeClr val="bg2"/>
              </a:solidFill>
            </a:endParaRPr>
          </a:p>
        </p:txBody>
      </p:sp>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1507106080"/>
              </p:ext>
            </p:extLst>
          </p:nvPr>
        </p:nvGraphicFramePr>
        <p:xfrm>
          <a:off x="741406" y="1570157"/>
          <a:ext cx="10427372" cy="4978061"/>
        </p:xfrm>
        <a:graphic>
          <a:graphicData uri="http://schemas.openxmlformats.org/drawingml/2006/table">
            <a:tbl>
              <a:tblPr firstRow="1" bandRow="1">
                <a:tableStyleId>{5C22544A-7EE6-4342-B048-85BDC9FD1C3A}</a:tableStyleId>
              </a:tblPr>
              <a:tblGrid>
                <a:gridCol w="4973023">
                  <a:extLst>
                    <a:ext uri="{9D8B030D-6E8A-4147-A177-3AD203B41FA5}">
                      <a16:colId xmlns:a16="http://schemas.microsoft.com/office/drawing/2014/main" val="2808567353"/>
                    </a:ext>
                  </a:extLst>
                </a:gridCol>
                <a:gridCol w="5454349">
                  <a:extLst>
                    <a:ext uri="{9D8B030D-6E8A-4147-A177-3AD203B41FA5}">
                      <a16:colId xmlns:a16="http://schemas.microsoft.com/office/drawing/2014/main" val="3889089871"/>
                    </a:ext>
                  </a:extLst>
                </a:gridCol>
              </a:tblGrid>
              <a:tr h="406061">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Dull gwyddonol sy'n darparu tystiolaeth i gefnogi damcaniaeth.</a:t>
                      </a:r>
                      <a:endParaRPr lang="en-GB" sz="1800" b="1"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Nid yw'n rhoi llawer o bwysigrwydd i ddylanwadau eraill ar unigolyn (amgylchedd, teulu, profiadau plentyndod, sefyllfa gymdeithasol).</a:t>
                      </a:r>
                    </a:p>
                    <a:p>
                      <a:pPr marL="0" marR="0" lvl="0" indent="0" algn="l" defTabSz="914400" rtl="0" eaLnBrk="1" fontAlgn="auto" latinLnBrk="0" hangingPunct="1">
                        <a:lnSpc>
                          <a:spcPct val="100000"/>
                        </a:lnSpc>
                        <a:spcBef>
                          <a:spcPct val="0"/>
                        </a:spcBef>
                        <a:spcAft>
                          <a:spcPct val="0"/>
                        </a:spcAft>
                        <a:buClrTx/>
                        <a:buSzTx/>
                        <a:buFontTx/>
                        <a:buNone/>
                        <a:defRPr/>
                      </a:pPr>
                      <a:endParaRPr lang="en-GB">
                        <a:solidFill>
                          <a:schemeClr val="accent1">
                            <a:lumMod val="75000"/>
                          </a:schemeClr>
                        </a:solidFill>
                        <a:latin typeface="+mn-lt"/>
                      </a:endParaRPr>
                    </a:p>
                    <a:p>
                      <a:pPr marL="0" marR="0" lvl="0" indent="0" algn="l" defTabSz="914400" rtl="0" eaLnBrk="1" fontAlgn="auto" latinLnBrk="0" hangingPunct="1">
                        <a:lnSpc>
                          <a:spcPct val="100000"/>
                        </a:lnSpc>
                        <a:spcBef>
                          <a:spcPct val="0"/>
                        </a:spcBef>
                        <a:spcAft>
                          <a:spcPct val="0"/>
                        </a:spcAft>
                        <a:buClrTx/>
                        <a:buSzTx/>
                        <a:buFontTx/>
                        <a:buNone/>
                        <a:defRPr b="0" i="0"/>
                      </a:pPr>
                      <a:r>
                        <a:rPr lang="1106" sz="1800" kern="1200">
                          <a:solidFill>
                            <a:schemeClr val="accent1">
                              <a:lumMod val="75000"/>
                            </a:schemeClr>
                          </a:solidFill>
                          <a:effectLst/>
                          <a:latin typeface="+mn-lt"/>
                          <a:ea typeface="+mn-ea"/>
                          <a:cs typeface="+mn-cs"/>
                        </a:rPr>
                        <a:t>Mae Eysenck yn eithriad – mae ei ddamcaniaeth yn cydnabod bod cyflyru a chymdeithasu yn ystod plentyndod yn cael rhywfaint o ddylanwad ond nid yw hyn mor bwysig ag etifeddiad.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125362">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Os gellir dod o hyd i achosion biolegol ar gyfer cyflyrau iechyd meddwl neu ymddygiad heriol, </a:t>
                      </a:r>
                    </a:p>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gellir datblygu triniaethau biolegol i helpu unigolion. </a:t>
                      </a:r>
                    </a:p>
                    <a:p>
                      <a:pPr marL="0" marR="0" lvl="0" indent="0" algn="l" defTabSz="914400" rtl="0" eaLnBrk="1" fontAlgn="auto" latinLnBrk="0" hangingPunct="1">
                        <a:lnSpc>
                          <a:spcPct val="100000"/>
                        </a:lnSpc>
                        <a:spcBef>
                          <a:spcPct val="0"/>
                        </a:spcBef>
                        <a:spcAft>
                          <a:spcPct val="0"/>
                        </a:spcAft>
                        <a:buClrTx/>
                        <a:buSzTx/>
                        <a:buFontTx/>
                        <a:buNone/>
                        <a:defRPr b="0" i="0"/>
                      </a:pPr>
                      <a:r>
                        <a:rPr lang="1106" sz="1800" b="0" i="0" kern="1200">
                          <a:solidFill>
                            <a:schemeClr val="accent1">
                              <a:lumMod val="75000"/>
                            </a:schemeClr>
                          </a:solidFill>
                          <a:effectLst/>
                          <a:latin typeface="+mn-lt"/>
                          <a:ea typeface="+mn-ea"/>
                          <a:cs typeface="+mn-cs"/>
                        </a:rPr>
                        <a:t>Mae hyn wedi galluogi triniaethau i unigolion sy'n byw gyda chyflyrau fel clefyd Parkinson's, sgitsoffrenia, iselder a chamddefnyddio cyffuriau.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a:solidFill>
                            <a:schemeClr val="accent1">
                              <a:lumMod val="75000"/>
                            </a:schemeClr>
                          </a:solidFill>
                          <a:latin typeface="+mn-lt"/>
                        </a:rPr>
                        <a:t>Drwy ddefnyddio esboniad biolegol am ymddygiad negyddol, gall unigolion neu grwpiau osgoi cymryd cyfrifoldeb personol am eu hymddygiad eu hunain.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bl>
          </a:graphicData>
        </a:graphic>
      </p:graphicFrame>
    </p:spTree>
    <p:extLst>
      <p:ext uri="{BB962C8B-B14F-4D97-AF65-F5344CB8AC3E}">
        <p14:creationId xmlns:p14="http://schemas.microsoft.com/office/powerpoint/2010/main" val="190030507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deallusrwydd emosiynol</a:t>
            </a:r>
          </a:p>
        </p:txBody>
      </p:sp>
      <p:sp>
        <p:nvSpPr>
          <p:cNvPr id="7" name="TextBox 6">
            <a:extLst>
              <a:ext uri="{FF2B5EF4-FFF2-40B4-BE49-F238E27FC236}">
                <a16:creationId xmlns:a16="http://schemas.microsoft.com/office/drawing/2014/main" id="{479C65D6-6CB5-4216-9E13-35B30DA53E28}"/>
              </a:ext>
            </a:extLst>
          </p:cNvPr>
          <p:cNvSpPr txBox="1"/>
          <p:nvPr/>
        </p:nvSpPr>
        <p:spPr>
          <a:xfrm>
            <a:off x="90779" y="3791345"/>
            <a:ext cx="5902059" cy="3028165"/>
          </a:xfrm>
          <a:prstGeom prst="rect">
            <a:avLst/>
          </a:prstGeom>
          <a:noFill/>
        </p:spPr>
        <p:txBody>
          <a:bodyPr wrap="square">
            <a:spAutoFit/>
          </a:bodyPr>
          <a:lstStyle/>
          <a:p>
            <a:pPr>
              <a:defRPr b="0" i="0"/>
            </a:pPr>
            <a:r>
              <a:rPr lang="1106" sz="1750" b="0" i="0" dirty="0">
                <a:solidFill>
                  <a:schemeClr val="accent1">
                    <a:lumMod val="75000"/>
                  </a:schemeClr>
                </a:solidFill>
                <a:effectLst/>
              </a:rPr>
              <a:t>Seicolegydd a newyddiadurwr gwyddoniaeth yw </a:t>
            </a:r>
            <a:r>
              <a:rPr lang="1106" sz="1750" b="1" i="0" dirty="0">
                <a:solidFill>
                  <a:schemeClr val="accent1">
                    <a:lumMod val="75000"/>
                  </a:schemeClr>
                </a:solidFill>
                <a:effectLst/>
              </a:rPr>
              <a:t>Daniel Goleman</a:t>
            </a:r>
            <a:r>
              <a:rPr lang="1106" sz="1750" b="0" i="0" dirty="0">
                <a:solidFill>
                  <a:schemeClr val="accent1">
                    <a:lumMod val="75000"/>
                  </a:schemeClr>
                </a:solidFill>
                <a:effectLst/>
              </a:rPr>
              <a:t>. Cyhoeddodd </a:t>
            </a:r>
            <a:r>
              <a:rPr lang="1106" sz="1750" b="0" i="1" dirty="0">
                <a:solidFill>
                  <a:schemeClr val="accent1">
                    <a:lumMod val="75000"/>
                  </a:schemeClr>
                </a:solidFill>
                <a:effectLst/>
              </a:rPr>
              <a:t>Emotional Intelligence </a:t>
            </a:r>
            <a:r>
              <a:rPr lang="1106" sz="1750" b="0" i="0" dirty="0">
                <a:solidFill>
                  <a:schemeClr val="accent1">
                    <a:lumMod val="75000"/>
                  </a:schemeClr>
                </a:solidFill>
                <a:effectLst/>
              </a:rPr>
              <a:t>(llyfr a wnaeth werthu orau) ym 1995. Yn ôl Daniel Goleman, deallusrwydd emosiynol (EI) yw pa mor fedrus yw unigolyn o ran bod mewn cysylltiad â'i deimladau ei hun.</a:t>
            </a:r>
            <a:r>
              <a:rPr lang="1106" sz="1750" b="0" i="0" dirty="0">
                <a:solidFill>
                  <a:srgbClr val="3A3A3A"/>
                </a:solidFill>
                <a:effectLst/>
              </a:rPr>
              <a:t> </a:t>
            </a:r>
          </a:p>
          <a:p>
            <a:endParaRPr lang="en-GB" sz="1750" b="0" i="0" dirty="0">
              <a:solidFill>
                <a:srgbClr val="3A3A3A"/>
              </a:solidFill>
              <a:effectLst/>
            </a:endParaRPr>
          </a:p>
          <a:p>
            <a:pPr>
              <a:defRPr b="0" i="0"/>
            </a:pPr>
            <a:r>
              <a:rPr lang="1106" sz="1750" dirty="0">
                <a:solidFill>
                  <a:schemeClr val="accent1">
                    <a:lumMod val="75000"/>
                  </a:schemeClr>
                </a:solidFill>
              </a:rPr>
              <a:t>Dywedodd mai'r rhan o'r ymennydd sy'n cefnogi deallusrwydd emosiynol yw'r cylchedwaith olaf i aeddfedu. Mae niwroplastigedd yn galluogi'r ymennydd i siapio ei hun yn unol â phrofiad sy'n cael ei ailadrodd a dylid ei addysgu mewn ffordd systematig i blant. </a:t>
            </a:r>
            <a:endParaRPr lang="en-GB" sz="1750" b="0" i="0" dirty="0">
              <a:solidFill>
                <a:srgbClr val="3A3A3A"/>
              </a:solidFill>
              <a:effectLst/>
            </a:endParaRPr>
          </a:p>
        </p:txBody>
      </p:sp>
      <p:sp>
        <p:nvSpPr>
          <p:cNvPr id="2" name="TextBox 1">
            <a:extLst>
              <a:ext uri="{FF2B5EF4-FFF2-40B4-BE49-F238E27FC236}">
                <a16:creationId xmlns:a16="http://schemas.microsoft.com/office/drawing/2014/main" id="{150D7BD0-475F-4CCA-BB03-596E20DA62E1}"/>
              </a:ext>
            </a:extLst>
          </p:cNvPr>
          <p:cNvSpPr txBox="1"/>
          <p:nvPr/>
        </p:nvSpPr>
        <p:spPr>
          <a:xfrm>
            <a:off x="5981052" y="1191757"/>
            <a:ext cx="6132416" cy="5658932"/>
          </a:xfrm>
          <a:prstGeom prst="rect">
            <a:avLst/>
          </a:prstGeom>
          <a:noFill/>
        </p:spPr>
        <p:txBody>
          <a:bodyPr wrap="square" rtlCol="0">
            <a:spAutoFit/>
          </a:bodyPr>
          <a:lstStyle/>
          <a:p>
            <a:pPr>
              <a:lnSpc>
                <a:spcPct val="107000"/>
              </a:lnSpc>
              <a:spcAft>
                <a:spcPts val="600"/>
              </a:spcAft>
              <a:defRPr b="0" i="0"/>
            </a:pPr>
            <a:r>
              <a:rPr lang="1106" sz="1750">
                <a:solidFill>
                  <a:schemeClr val="accent1">
                    <a:lumMod val="75000"/>
                  </a:schemeClr>
                </a:solidFill>
                <a:effectLst/>
                <a:ea typeface="Times New Roman" panose="02020603050405020304" pitchFamily="18" charset="0"/>
                <a:cs typeface="Times New Roman" panose="02020603050405020304" pitchFamily="18" charset="0"/>
              </a:rPr>
              <a:t>Cynigiodd Goleman fod pum rhan i ddeallusrwydd emosiynol:</a:t>
            </a:r>
          </a:p>
          <a:p>
            <a:pPr marL="271463" indent="-271463">
              <a:spcAft>
                <a:spcPts val="600"/>
              </a:spcAft>
              <a:buAutoNum type="arabicPeriod"/>
              <a:defRPr b="0" i="0"/>
            </a:pPr>
            <a:r>
              <a:rPr lang="1106" sz="1750" b="1" i="0">
                <a:solidFill>
                  <a:schemeClr val="accent1">
                    <a:lumMod val="75000"/>
                  </a:schemeClr>
                </a:solidFill>
                <a:effectLst/>
              </a:rPr>
              <a:t>Hunanymwybyddiaeth emosiynol </a:t>
            </a:r>
            <a:r>
              <a:rPr lang="1106" sz="1750" b="0" i="0">
                <a:solidFill>
                  <a:schemeClr val="accent1">
                    <a:lumMod val="75000"/>
                  </a:schemeClr>
                </a:solidFill>
                <a:effectLst/>
              </a:rPr>
              <a:t>— gwybod beth mae rhywun yn ei deimlo ar unrhyw adeg benodol a deall yr effaith y mae'r hwyliau hynny'n ei chael ar bobl eraill.</a:t>
            </a:r>
          </a:p>
          <a:p>
            <a:pPr marL="271463" indent="-271463">
              <a:spcAft>
                <a:spcPts val="600"/>
              </a:spcAft>
              <a:buAutoNum type="arabicPeriod"/>
              <a:defRPr b="0" i="0"/>
            </a:pPr>
            <a:r>
              <a:rPr lang="1106" sz="1750" b="1" i="0">
                <a:solidFill>
                  <a:schemeClr val="accent1">
                    <a:lumMod val="75000"/>
                  </a:schemeClr>
                </a:solidFill>
                <a:effectLst/>
              </a:rPr>
              <a:t>Hunanreoleiddio</a:t>
            </a:r>
            <a:r>
              <a:rPr lang="1106" sz="1750" b="0" i="0">
                <a:solidFill>
                  <a:schemeClr val="accent1">
                    <a:lumMod val="75000"/>
                  </a:schemeClr>
                </a:solidFill>
                <a:effectLst/>
              </a:rPr>
              <a:t> — rheoli neu ailgyfeirio emosiynau rhywun; rhagweld canlyniadau cyn gweithredu'n fyrbwyll.</a:t>
            </a:r>
          </a:p>
          <a:p>
            <a:pPr marL="271463" indent="-271463" algn="l">
              <a:spcAft>
                <a:spcPts val="600"/>
              </a:spcAft>
              <a:buAutoNum type="arabicPeriod" startAt="3"/>
              <a:defRPr b="0" i="0"/>
            </a:pPr>
            <a:r>
              <a:rPr lang="1106" sz="1750" b="1" i="0">
                <a:solidFill>
                  <a:schemeClr val="accent1">
                    <a:lumMod val="75000"/>
                  </a:schemeClr>
                </a:solidFill>
                <a:effectLst/>
              </a:rPr>
              <a:t>Cymhelliant</a:t>
            </a:r>
            <a:r>
              <a:rPr lang="1106" sz="1750" b="0" i="0">
                <a:solidFill>
                  <a:schemeClr val="accent1">
                    <a:lumMod val="75000"/>
                  </a:schemeClr>
                </a:solidFill>
                <a:effectLst/>
              </a:rPr>
              <a:t> — defnyddio ffactorau emosiynol i gyflawni nodau, mwynhau'r broses ddysgu a dyfalbarhau yn wyneb rhwystrau.</a:t>
            </a:r>
          </a:p>
          <a:p>
            <a:pPr marL="271463" indent="-271463" algn="l">
              <a:spcAft>
                <a:spcPts val="600"/>
              </a:spcAft>
              <a:buAutoNum type="arabicPeriod" startAt="4"/>
              <a:defRPr b="0" i="0"/>
            </a:pPr>
            <a:r>
              <a:rPr lang="1106" sz="1750" b="1" i="0">
                <a:solidFill>
                  <a:schemeClr val="accent1">
                    <a:lumMod val="75000"/>
                  </a:schemeClr>
                </a:solidFill>
                <a:effectLst/>
              </a:rPr>
              <a:t>Empathi</a:t>
            </a:r>
            <a:r>
              <a:rPr lang="1106" sz="1750" b="0" i="0">
                <a:solidFill>
                  <a:schemeClr val="accent1">
                    <a:lumMod val="75000"/>
                  </a:schemeClr>
                </a:solidFill>
                <a:effectLst/>
              </a:rPr>
              <a:t> — synhwyro emosiynau pobl eraill.</a:t>
            </a:r>
          </a:p>
          <a:p>
            <a:pPr marL="271463" indent="-271463">
              <a:spcAft>
                <a:spcPts val="600"/>
              </a:spcAft>
              <a:defRPr b="0" i="0"/>
            </a:pPr>
            <a:r>
              <a:rPr lang="1106" sz="1750" b="1" i="0">
                <a:solidFill>
                  <a:schemeClr val="accent1">
                    <a:lumMod val="75000"/>
                  </a:schemeClr>
                </a:solidFill>
                <a:effectLst/>
              </a:rPr>
              <a:t>5.</a:t>
            </a:r>
            <a:r>
              <a:rPr lang="1106" sz="1750" b="0" i="0">
                <a:solidFill>
                  <a:schemeClr val="accent1">
                    <a:lumMod val="75000"/>
                  </a:schemeClr>
                </a:solidFill>
                <a:effectLst/>
              </a:rPr>
              <a:t> </a:t>
            </a:r>
            <a:r>
              <a:rPr lang="1106" sz="1750" b="1" i="0">
                <a:solidFill>
                  <a:schemeClr val="accent1">
                    <a:lumMod val="75000"/>
                  </a:schemeClr>
                </a:solidFill>
                <a:effectLst/>
              </a:rPr>
              <a:t>Sgiliau cymdeithasol </a:t>
            </a:r>
            <a:r>
              <a:rPr lang="1106" sz="1750" b="0" i="0">
                <a:solidFill>
                  <a:schemeClr val="accent1">
                    <a:lumMod val="75000"/>
                  </a:schemeClr>
                </a:solidFill>
                <a:effectLst/>
              </a:rPr>
              <a:t>— rheoli perthnasoedd, ysbrydoli pobl eraill ac ysgogi ymatebion dymunol ganddynt.</a:t>
            </a:r>
            <a:endParaRPr lang="en-GB" sz="1750">
              <a:solidFill>
                <a:schemeClr val="accent1">
                  <a:lumMod val="75000"/>
                </a:schemeClr>
              </a:solidFill>
            </a:endParaRPr>
          </a:p>
          <a:p>
            <a:pPr>
              <a:defRPr b="0" i="0"/>
            </a:pPr>
            <a:r>
              <a:rPr lang="1106" sz="1750" b="0" i="0">
                <a:solidFill>
                  <a:schemeClr val="accent1">
                    <a:lumMod val="75000"/>
                  </a:schemeClr>
                </a:solidFill>
                <a:effectLst/>
              </a:rPr>
              <a:t>Mae ymchwil wedi dangos y gall addysgu deallusrwydd emosiynol mewn ysgolion leihau ymddygiad gwrthgymdeithasol, cynyddu ymddygiad cadarnhaol a chyflawniad academaidd. Gall defnyddio deallusrwydd emosiynol yn y gweithle fod o fantais hefyd, megis gwell cydweithredu ymysg gweithwyr a gweithle hapusach.</a:t>
            </a:r>
          </a:p>
        </p:txBody>
      </p:sp>
      <p:pic>
        <p:nvPicPr>
          <p:cNvPr id="1026" name="Picture 2">
            <a:extLst>
              <a:ext uri="{FF2B5EF4-FFF2-40B4-BE49-F238E27FC236}">
                <a16:creationId xmlns:a16="http://schemas.microsoft.com/office/drawing/2014/main" id="{AF41BD40-6AC2-413E-8EEA-D93D0617B2A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65960" y="1281733"/>
            <a:ext cx="1810761" cy="2418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32825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F0046051-676F-47EF-9267-9B052934C261}"/>
              </a:ext>
            </a:extLst>
          </p:cNvPr>
          <p:cNvGraphicFramePr>
            <a:graphicFrameLocks noGrp="1"/>
          </p:cNvGraphicFramePr>
          <p:nvPr>
            <p:extLst>
              <p:ext uri="{D42A27DB-BD31-4B8C-83A1-F6EECF244321}">
                <p14:modId xmlns:p14="http://schemas.microsoft.com/office/powerpoint/2010/main" val="710574024"/>
              </p:ext>
            </p:extLst>
          </p:nvPr>
        </p:nvGraphicFramePr>
        <p:xfrm>
          <a:off x="98854" y="1244130"/>
          <a:ext cx="11948984" cy="5564442"/>
        </p:xfrm>
        <a:graphic>
          <a:graphicData uri="http://schemas.openxmlformats.org/drawingml/2006/table">
            <a:tbl>
              <a:tblPr firstRow="1" bandRow="1">
                <a:tableStyleId>{5C22544A-7EE6-4342-B048-85BDC9FD1C3A}</a:tableStyleId>
              </a:tblPr>
              <a:tblGrid>
                <a:gridCol w="5375189">
                  <a:extLst>
                    <a:ext uri="{9D8B030D-6E8A-4147-A177-3AD203B41FA5}">
                      <a16:colId xmlns:a16="http://schemas.microsoft.com/office/drawing/2014/main" val="2808567353"/>
                    </a:ext>
                  </a:extLst>
                </a:gridCol>
                <a:gridCol w="6573795">
                  <a:extLst>
                    <a:ext uri="{9D8B030D-6E8A-4147-A177-3AD203B41FA5}">
                      <a16:colId xmlns:a16="http://schemas.microsoft.com/office/drawing/2014/main" val="3889089871"/>
                    </a:ext>
                  </a:extLst>
                </a:gridCol>
              </a:tblGrid>
              <a:tr h="0">
                <a:tc>
                  <a:txBody>
                    <a:bodyPr/>
                    <a:lstStyle/>
                    <a:p>
                      <a:pPr algn="ctr">
                        <a:defRPr b="0" i="0"/>
                      </a:pPr>
                      <a:r>
                        <a:rPr lang="1106" sz="1600" b="1">
                          <a:solidFill>
                            <a:schemeClr val="accent1">
                              <a:lumMod val="75000"/>
                            </a:schemeClr>
                          </a:solidFill>
                          <a:latin typeface="+mn-lt"/>
                        </a:rPr>
                        <a:t>CRYFDERAU</a:t>
                      </a:r>
                      <a:endParaRPr lang="1106" sz="16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243875">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Rhywbeth y gall unrhyw un ei ddysgu.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Mae'n gallu llywio agweddau pobl. Gallai deallusrwydd emosiynol uchel leihau bwlio corfforol ond, os nad yw'r bwriadau'n dda, gall bwlio emosiynol ddigwydd.</a:t>
                      </a:r>
                      <a:endParaRPr lang="en-GB" sz="1800" b="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0">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Gall helpu i leihau bwlio drwy ddatblygu empathi.</a:t>
                      </a:r>
                      <a:br>
                        <a:rPr lang="1106" sz="1800" b="0" kern="1200">
                          <a:solidFill>
                            <a:schemeClr val="accent1">
                              <a:lumMod val="75000"/>
                            </a:schemeClr>
                          </a:solidFill>
                          <a:effectLst/>
                          <a:latin typeface="+mn-lt"/>
                          <a:ea typeface="+mn-ea"/>
                          <a:cs typeface="+mn-cs"/>
                        </a:rPr>
                      </a:b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Mae'n atal pobl eraill rhag defnyddio eu sgiliau meddwl yn feirniadol drwy gyfyngu ar feddwl yn rhesymegol. </a:t>
                      </a:r>
                      <a:endParaRPr lang="en-GB" sz="1800" b="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0">
                <a:tc>
                  <a:txBody>
                    <a:bodyPr/>
                    <a:lstStyle/>
                    <a:p>
                      <a:pPr>
                        <a:defRPr b="0" i="0"/>
                      </a:pPr>
                      <a:r>
                        <a:rPr lang="1106" sz="1800" b="0" kern="1200">
                          <a:solidFill>
                            <a:schemeClr val="accent1">
                              <a:lumMod val="75000"/>
                            </a:schemeClr>
                          </a:solidFill>
                          <a:effectLst/>
                          <a:latin typeface="+mn-lt"/>
                          <a:ea typeface="+mn-ea"/>
                          <a:cs typeface="+mn-cs"/>
                        </a:rPr>
                        <a:t>Mae'n gwella effeithiolrwydd cymdeithasol unigolyn drwy wella ei sgiliau rhyngbersonol.</a:t>
                      </a: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Gellir ei ddefnyddio er budd personol drwy lywio agweddau pobl eraill.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98198810"/>
                  </a:ext>
                </a:extLst>
              </a:tr>
              <a:tr h="0">
                <a:tc>
                  <a:txBody>
                    <a:bodyPr/>
                    <a:lstStyle/>
                    <a:p>
                      <a:pPr>
                        <a:defRPr b="0" i="0"/>
                      </a:pPr>
                      <a:r>
                        <a:rPr lang="1106" sz="1800" b="0" kern="1200">
                          <a:solidFill>
                            <a:schemeClr val="accent1">
                              <a:lumMod val="75000"/>
                            </a:schemeClr>
                          </a:solidFill>
                          <a:effectLst/>
                          <a:latin typeface="+mn-lt"/>
                          <a:ea typeface="+mn-ea"/>
                          <a:cs typeface="+mn-cs"/>
                        </a:rPr>
                        <a:t>Mae'n lleihau'r tebygolrwydd o ymddwyn mewn ffordd sy'n hunan-ddinistriol gan fod dealltwriaeth well o effaith negyddol penderfyniadau.</a:t>
                      </a: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Gall wneud person yn fwy agored a mwy parod i gytuno. Mae'r rhai sydd â deallusrwydd emosiynol uchel yn tueddu i fod yn fwy agored ac yn fwy parod i gytuno i sefyllfaoedd moesol amheus os yw'n golygu bod cyfle i gael cyswllt cymdeithasol.</a:t>
                      </a:r>
                      <a:endParaRPr lang="en-GB" sz="1800" b="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0883194"/>
                  </a:ext>
                </a:extLst>
              </a:tr>
              <a:tr h="0">
                <a:tc>
                  <a:txBody>
                    <a:bodyPr/>
                    <a:lstStyle/>
                    <a:p>
                      <a:pPr>
                        <a:defRPr b="0" i="0"/>
                      </a:pPr>
                      <a:r>
                        <a:rPr lang="1106" sz="1800" b="0" kern="1200">
                          <a:solidFill>
                            <a:schemeClr val="accent1">
                              <a:lumMod val="75000"/>
                            </a:schemeClr>
                          </a:solidFill>
                          <a:effectLst/>
                          <a:latin typeface="+mn-lt"/>
                          <a:ea typeface="+mn-ea"/>
                          <a:cs typeface="+mn-cs"/>
                        </a:rPr>
                        <a:t>Bydd y gallu i wneud penderfyniadau yn dod yn llawer cyflymach gan mai dim ond emosiynau sy'n cael eu hystyried, yn hytrach na'r angen i wneud penderfyniadau rhesymegol. </a:t>
                      </a: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800" b="0" kern="1200">
                          <a:solidFill>
                            <a:schemeClr val="accent1">
                              <a:lumMod val="75000"/>
                            </a:schemeClr>
                          </a:solidFill>
                          <a:effectLst/>
                          <a:latin typeface="+mn-lt"/>
                          <a:ea typeface="+mn-ea"/>
                          <a:cs typeface="+mn-cs"/>
                        </a:rPr>
                        <a:t>Mae'n cymryd amser i ddatblygu'r sgìl hwn – nid yw pawb am edrych ar eu hamgylchiadau personol eu hunain.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1847331"/>
                  </a:ext>
                </a:extLst>
              </a:tr>
              <a:tr h="0">
                <a:tc>
                  <a:txBody>
                    <a:bodyPr/>
                    <a:lstStyle/>
                    <a:p>
                      <a:pPr>
                        <a:lnSpc>
                          <a:spcPct val="107000"/>
                        </a:lnSpc>
                        <a:spcAft>
                          <a:spcPts val="800"/>
                        </a:spcAft>
                        <a:defRPr b="0" i="0"/>
                      </a:pPr>
                      <a:r>
                        <a:rPr lang="1106" sz="1800" b="0">
                          <a:solidFill>
                            <a:schemeClr val="accent1">
                              <a:lumMod val="75000"/>
                            </a:schemeClr>
                          </a:solidFill>
                          <a:effectLst/>
                          <a:latin typeface="+mn-lt"/>
                          <a:ea typeface="Times New Roman" panose="02020603050405020304" pitchFamily="18" charset="0"/>
                        </a:rPr>
                        <a:t>Gellir eu defnyddio mewn unrhyw amgylchedd, sefyllfaoedd ac amgylchiadau.</a:t>
                      </a:r>
                      <a:endParaRPr lang="en-GB" sz="1800" b="0" i="0" kern="1200">
                        <a:solidFill>
                          <a:schemeClr val="accent1">
                            <a:lumMod val="75000"/>
                          </a:schemeClr>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7000"/>
                        </a:lnSpc>
                        <a:spcAft>
                          <a:spcPts val="800"/>
                        </a:spcAft>
                        <a:defRPr b="0" i="0"/>
                      </a:pPr>
                      <a:r>
                        <a:rPr lang="1106" sz="1800" b="0" kern="1200">
                          <a:solidFill>
                            <a:schemeClr val="accent1">
                              <a:lumMod val="75000"/>
                            </a:schemeClr>
                          </a:solidFill>
                          <a:effectLst/>
                          <a:latin typeface="+mn-lt"/>
                          <a:ea typeface="+mn-ea"/>
                          <a:cs typeface="Times New Roman" panose="02020603050405020304" pitchFamily="18" charset="0"/>
                        </a:rPr>
                        <a:t>Mae deallusrwydd personol</a:t>
                      </a:r>
                      <a:r>
                        <a:rPr lang="1106" sz="1800" b="0" kern="1200">
                          <a:solidFill>
                            <a:schemeClr val="accent1">
                              <a:lumMod val="75000"/>
                            </a:schemeClr>
                          </a:solidFill>
                          <a:effectLst/>
                          <a:latin typeface="+mn-lt"/>
                          <a:ea typeface="+mn-ea"/>
                          <a:cs typeface="+mn-cs"/>
                        </a:rPr>
                        <a:t> yn sgìl nad yw pawb yn ei gymryd o ddifrif.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3482497"/>
                  </a:ext>
                </a:extLst>
              </a:tr>
            </a:tbl>
          </a:graphicData>
        </a:graphic>
      </p:graphicFrame>
      <p:sp>
        <p:nvSpPr>
          <p:cNvPr id="6" name="Rectangle 5">
            <a:extLst>
              <a:ext uri="{FF2B5EF4-FFF2-40B4-BE49-F238E27FC236}">
                <a16:creationId xmlns:a16="http://schemas.microsoft.com/office/drawing/2014/main" id="{5DC3DBF8-AABE-4EA2-904A-635C1D317B54}"/>
              </a:ext>
            </a:extLst>
          </p:cNvPr>
          <p:cNvSpPr/>
          <p:nvPr/>
        </p:nvSpPr>
        <p:spPr>
          <a:xfrm>
            <a:off x="522026" y="177781"/>
            <a:ext cx="8892115" cy="945825"/>
          </a:xfrm>
          <a:prstGeom prst="rect">
            <a:avLst/>
          </a:prstGeom>
        </p:spPr>
        <p:txBody>
          <a:bodyPr wrap="square">
            <a:spAutoFit/>
          </a:bodyPr>
          <a:lstStyle/>
          <a:p>
            <a:pPr>
              <a:defRPr b="0" i="0"/>
            </a:pPr>
            <a:r>
              <a:rPr lang="1106" sz="2800">
                <a:solidFill>
                  <a:schemeClr val="bg2"/>
                </a:solidFill>
              </a:rPr>
              <a:t>Cryfderau a chyfyngiadau damcaniaeth ac ymagwedd emosiynol</a:t>
            </a:r>
            <a:endParaRPr lang="en-US" sz="2800">
              <a:ln w="0"/>
              <a:solidFill>
                <a:schemeClr val="bg2"/>
              </a:solidFill>
            </a:endParaRPr>
          </a:p>
        </p:txBody>
      </p:sp>
    </p:spTree>
    <p:extLst>
      <p:ext uri="{BB962C8B-B14F-4D97-AF65-F5344CB8AC3E}">
        <p14:creationId xmlns:p14="http://schemas.microsoft.com/office/powerpoint/2010/main" val="368290511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solidFill>
                  <a:schemeClr val="bg2"/>
                </a:solidFill>
                <a:latin typeface="+mn-lt"/>
                <a:ea typeface="+mj-lt"/>
                <a:cs typeface="+mj-lt"/>
              </a:rPr>
              <a:t>Damcaniaethau seicolegol allweddol</a:t>
            </a:r>
            <a:endParaRPr lang="en-US" sz="2800">
              <a:ln w="0"/>
              <a:solidFill>
                <a:schemeClr val="bg2"/>
              </a:solidFill>
            </a:endParaRP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026" y="2343150"/>
            <a:ext cx="3258803" cy="254970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99909C5-A31C-469B-A34F-881DBFABED5A}"/>
              </a:ext>
            </a:extLst>
          </p:cNvPr>
          <p:cNvSpPr/>
          <p:nvPr/>
        </p:nvSpPr>
        <p:spPr>
          <a:xfrm>
            <a:off x="4436078" y="1353620"/>
            <a:ext cx="7230787" cy="5202037"/>
          </a:xfrm>
          <a:prstGeom prst="rect">
            <a:avLst/>
          </a:prstGeom>
        </p:spPr>
        <p:txBody>
          <a:bodyPr wrap="square">
            <a:spAutoFit/>
          </a:bodyPr>
          <a:lstStyle/>
          <a:p>
            <a:pPr marL="0" indent="0">
              <a:buNone/>
              <a:defRPr b="0" i="0"/>
            </a:pPr>
            <a:r>
              <a:rPr lang="1106" sz="2000" b="1" i="0">
                <a:solidFill>
                  <a:schemeClr val="accent1">
                    <a:lumMod val="75000"/>
                  </a:schemeClr>
                </a:solidFill>
                <a:effectLst/>
              </a:rPr>
              <a:t>Seicoleg</a:t>
            </a:r>
            <a:r>
              <a:rPr lang="1106" sz="2000" b="0" i="0">
                <a:solidFill>
                  <a:schemeClr val="accent1">
                    <a:lumMod val="75000"/>
                  </a:schemeClr>
                </a:solidFill>
                <a:effectLst/>
              </a:rPr>
              <a:t> yw astudio a deall y meddwl dynol.</a:t>
            </a:r>
          </a:p>
          <a:p>
            <a:pPr marL="0" indent="0">
              <a:buNone/>
            </a:pPr>
            <a:endParaRPr lang="en-GB" sz="2000" b="0" i="0">
              <a:solidFill>
                <a:schemeClr val="accent1">
                  <a:lumMod val="75000"/>
                </a:schemeClr>
              </a:solidFill>
              <a:effectLst/>
            </a:endParaRPr>
          </a:p>
          <a:p>
            <a:pPr marL="0" indent="0">
              <a:buNone/>
              <a:defRPr b="0" i="0"/>
            </a:pPr>
            <a:r>
              <a:rPr lang="1106" sz="2000">
                <a:solidFill>
                  <a:schemeClr val="accent1">
                    <a:lumMod val="75000"/>
                  </a:schemeClr>
                </a:solidFill>
              </a:rPr>
              <a:t>Mae seicolegwyr yn edrych ar sut mae pobl yn ymddwyn, pam eu bod yn ymddwyn felly a sut maen nhw'n teimlo.</a:t>
            </a:r>
          </a:p>
          <a:p>
            <a:pPr marL="0" indent="0">
              <a:buNone/>
            </a:pPr>
            <a:endParaRPr lang="en-GB" sz="2000" b="0" i="0">
              <a:solidFill>
                <a:schemeClr val="accent1">
                  <a:lumMod val="75000"/>
                </a:schemeClr>
              </a:solidFill>
              <a:effectLst/>
            </a:endParaRPr>
          </a:p>
          <a:p>
            <a:pPr marL="0" indent="0">
              <a:buNone/>
              <a:defRPr b="0" i="0"/>
            </a:pPr>
            <a:r>
              <a:rPr lang="1106" sz="2000" b="0" i="0">
                <a:solidFill>
                  <a:schemeClr val="accent1">
                    <a:lumMod val="75000"/>
                  </a:schemeClr>
                </a:solidFill>
                <a:effectLst/>
              </a:rPr>
              <a:t>Mae seicoleg yn bwysig ym maes iechyd a gofal cymdeithasol oherwydd:</a:t>
            </a:r>
          </a:p>
          <a:p>
            <a:pPr marL="0" indent="0">
              <a:buNone/>
            </a:pPr>
            <a:endParaRPr lang="en-GB" sz="2000" b="0" i="0">
              <a:solidFill>
                <a:schemeClr val="accent1">
                  <a:lumMod val="75000"/>
                </a:schemeClr>
              </a:solidFill>
              <a:effectLst/>
            </a:endParaRPr>
          </a:p>
          <a:p>
            <a:pPr marL="342900" indent="-342900">
              <a:spcAft>
                <a:spcPts val="600"/>
              </a:spcAft>
              <a:buFont typeface="Arial" panose="020B0604020202020204" pitchFamily="34" charset="0"/>
              <a:buChar char="•"/>
              <a:defRPr b="0" i="0"/>
            </a:pPr>
            <a:r>
              <a:rPr lang="1106" sz="2000">
                <a:solidFill>
                  <a:schemeClr val="accent1">
                    <a:lumMod val="75000"/>
                  </a:schemeClr>
                </a:solidFill>
              </a:rPr>
              <a:t>mae'r meddwl a'r corff dynol yn gysylltiedig a gallant effeithio ar iechyd a llesiant unigolyn</a:t>
            </a:r>
          </a:p>
          <a:p>
            <a:pPr marL="342900" indent="-342900">
              <a:spcAft>
                <a:spcPts val="600"/>
              </a:spcAft>
              <a:buFont typeface="Arial" panose="020B0604020202020204" pitchFamily="34" charset="0"/>
              <a:buChar char="•"/>
              <a:defRPr b="0" i="0"/>
            </a:pPr>
            <a:r>
              <a:rPr lang="1106" sz="2000" b="0" i="0">
                <a:solidFill>
                  <a:schemeClr val="accent1">
                    <a:lumMod val="75000"/>
                  </a:schemeClr>
                </a:solidFill>
                <a:effectLst/>
              </a:rPr>
              <a:t>mae'n helpu i ddeall perthnasoedd ag unigolion</a:t>
            </a:r>
          </a:p>
          <a:p>
            <a:pPr marL="342900" indent="-342900">
              <a:spcAft>
                <a:spcPts val="600"/>
              </a:spcAft>
              <a:buFont typeface="Arial" panose="020B0604020202020204" pitchFamily="34" charset="0"/>
              <a:buChar char="•"/>
              <a:defRPr b="0" i="0"/>
            </a:pPr>
            <a:r>
              <a:rPr lang="1106" sz="2000" b="0" i="0">
                <a:solidFill>
                  <a:schemeClr val="accent1">
                    <a:lumMod val="75000"/>
                  </a:schemeClr>
                </a:solidFill>
                <a:effectLst/>
              </a:rPr>
              <a:t>mae'n cyfrannu at ddeall pam mae pob unigolyn yn ymddwyn yn wahanol</a:t>
            </a:r>
          </a:p>
          <a:p>
            <a:pPr marL="342900" indent="-342900">
              <a:buFont typeface="Arial" panose="020B0604020202020204" pitchFamily="34" charset="0"/>
              <a:buChar char="•"/>
              <a:defRPr b="0" i="0"/>
            </a:pPr>
            <a:r>
              <a:rPr lang="1106" sz="2000" b="0" i="0">
                <a:solidFill>
                  <a:schemeClr val="accent1">
                    <a:lumMod val="75000"/>
                  </a:schemeClr>
                </a:solidFill>
                <a:effectLst/>
              </a:rPr>
              <a:t>mae gofyn i weithwyr proffesiynol a gweithwyr gofal a chymorth ryngweithio ag unigolion a darparu gofal a chymorth sy'n hyrwyddo ymddygiad cadarnhaol</a:t>
            </a:r>
          </a:p>
        </p:txBody>
      </p:sp>
    </p:spTree>
    <p:extLst>
      <p:ext uri="{BB962C8B-B14F-4D97-AF65-F5344CB8AC3E}">
        <p14:creationId xmlns:p14="http://schemas.microsoft.com/office/powerpoint/2010/main" val="15133976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6FBAEE-1FDD-4DF5-9CE0-CC6E7CE6756C}"/>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Astudiaethau achos a chwestiynau arholiad</a:t>
            </a:r>
          </a:p>
        </p:txBody>
      </p:sp>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522026" y="1615523"/>
            <a:ext cx="11118040" cy="5062704"/>
          </a:xfrm>
        </p:spPr>
        <p:txBody>
          <a:bodyPr>
            <a:noAutofit/>
          </a:bodyPr>
          <a:lstStyle/>
          <a:p>
            <a:pPr>
              <a:defRPr b="0" i="0"/>
            </a:pPr>
            <a:r>
              <a:rPr lang="1106" sz="1800"/>
              <a:t>Edrychwch ar y detholiad o'r astudiaeth achos a gymerwyd o ddeunyddiau asesu enghreifftiol Uned 5: </a:t>
            </a:r>
          </a:p>
          <a:p>
            <a:pPr>
              <a:defRPr b="0" i="0"/>
            </a:pPr>
            <a:r>
              <a:rPr lang="1106" sz="1800" i="1"/>
              <a:t>Mae Sam yn oedolyn ifanc sy'n dod o gefndir cymhleth sydd wedi gadael yr ysgol heb lawer o gymwysterau. Ar hyn o bryd, mae Sam yn ddi-waith ac yn byw gartref gyda'i fam, ei dad a'i chwaer ifancaf sy'n mynd i'r coleg lleol. Mae rhieni Sam yn poeni am ei ddyfodol. Mae ei fam, Sue, yn poeni am iechyd meddwl a llesiant Sam ac mae hyn yn effeithio ar iechyd a llesiant Sue ei hun.   Ar ôl ymweld â'i feddyg teulu, atgyfeiriwyd Sam at gwnselydd.</a:t>
            </a:r>
          </a:p>
          <a:p>
            <a:pPr>
              <a:defRPr b="0" i="0"/>
            </a:pPr>
            <a:r>
              <a:rPr lang="1106"/>
              <a:t>Gwnewch nodiadau yn trafod sut gallai'r damcaniaethau a'r dulliau gweithredu allweddol fod yn berthnasol i Sam a Sue.</a:t>
            </a:r>
          </a:p>
          <a:p>
            <a:endParaRPr lang="en-GB"/>
          </a:p>
          <a:p>
            <a:pPr>
              <a:defRPr b="0" i="0"/>
            </a:pPr>
            <a:r>
              <a:rPr lang="1106" sz="1800"/>
              <a:t>Enghreifftiau o gwestiynau:</a:t>
            </a:r>
          </a:p>
          <a:p>
            <a:pPr marL="358775" indent="-358775">
              <a:defRPr b="0" i="0"/>
            </a:pPr>
            <a:r>
              <a:rPr lang="1106"/>
              <a:t>1.	Disgrifiwch sut gall y ddamcaniaeth ymlyniad seicodynamig ddylanwadu ar ddatblygiad oedolion.</a:t>
            </a:r>
          </a:p>
          <a:p>
            <a:pPr marL="358775" indent="-358775">
              <a:defRPr b="0" i="0"/>
            </a:pPr>
            <a:r>
              <a:rPr lang="1106">
                <a:cs typeface="Arial" panose="020B0604020202020204" pitchFamily="34" charset="0"/>
              </a:rPr>
              <a:t>2.</a:t>
            </a:r>
            <a:r>
              <a:rPr lang="1106" i="1">
                <a:cs typeface="Arial" panose="020B0604020202020204" pitchFamily="34" charset="0"/>
              </a:rPr>
              <a:t>	</a:t>
            </a:r>
            <a:r>
              <a:rPr lang="1106">
                <a:cs typeface="Arial" panose="020B0604020202020204" pitchFamily="34" charset="0"/>
              </a:rPr>
              <a:t>Esboniwch sut gallai'r dull seicodynamig helpu Sam drwy archwilio cysylltiadau rhwng ei brofiadau ef ei hun a'i ymddygiad.</a:t>
            </a:r>
          </a:p>
          <a:p>
            <a:pPr marL="358775" indent="-358775">
              <a:defRPr b="0" i="0"/>
            </a:pPr>
            <a:r>
              <a:rPr lang="1106"/>
              <a:t>3.	Aseswch werth defnyddio'r dull dyneiddiol i gefnogi llesiant Sue.</a:t>
            </a:r>
            <a:endParaRPr lang="en-GB"/>
          </a:p>
        </p:txBody>
      </p:sp>
    </p:spTree>
    <p:extLst>
      <p:ext uri="{BB962C8B-B14F-4D97-AF65-F5344CB8AC3E}">
        <p14:creationId xmlns:p14="http://schemas.microsoft.com/office/powerpoint/2010/main" val="368112929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solidFill>
                  <a:schemeClr val="bg2"/>
                </a:solidFill>
                <a:latin typeface="+mn-lt"/>
                <a:ea typeface="+mj-lt"/>
                <a:cs typeface="+mj-lt"/>
              </a:rPr>
              <a:t>Damcaniaethau seicolegol allweddol</a:t>
            </a:r>
            <a:endParaRPr lang="en-US" sz="2800">
              <a:ln w="0"/>
              <a:solidFill>
                <a:schemeClr val="bg2"/>
              </a:solidFill>
            </a:endParaRPr>
          </a:p>
        </p:txBody>
      </p:sp>
      <p:pic>
        <p:nvPicPr>
          <p:cNvPr id="6" name="Picture 4" descr="Brain, Gears, Concept, Skull, Idea">
            <a:extLst>
              <a:ext uri="{FF2B5EF4-FFF2-40B4-BE49-F238E27FC236}">
                <a16:creationId xmlns:a16="http://schemas.microsoft.com/office/drawing/2014/main" id="{8A38BD95-2894-41BD-98CA-B607E55A657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52570" y="1426301"/>
            <a:ext cx="3258803" cy="254970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63E8BE3-D5CC-444B-BB59-028C6F401C9F}"/>
              </a:ext>
            </a:extLst>
          </p:cNvPr>
          <p:cNvSpPr txBox="1"/>
          <p:nvPr/>
        </p:nvSpPr>
        <p:spPr>
          <a:xfrm>
            <a:off x="703218" y="3996026"/>
            <a:ext cx="4965943" cy="1617055"/>
          </a:xfrm>
          <a:prstGeom prst="rect">
            <a:avLst/>
          </a:prstGeom>
          <a:noFill/>
        </p:spPr>
        <p:txBody>
          <a:bodyPr wrap="square">
            <a:spAutoFit/>
          </a:bodyPr>
          <a:lstStyle/>
          <a:p>
            <a:pPr>
              <a:defRPr b="0" i="0"/>
            </a:pPr>
            <a:r>
              <a:rPr lang="1106" sz="2000">
                <a:solidFill>
                  <a:schemeClr val="accent1">
                    <a:lumMod val="75000"/>
                  </a:schemeClr>
                </a:solidFill>
              </a:rPr>
              <a:t>Mae llawer o safbwyntiau seicolegol gwahanol a damcaniaethau cysylltiedig â'u hesboniad eu hunain am y ffordd y mae unigolyn yn ymddwyn a'r hyn y mae'n ei deimlo</a:t>
            </a:r>
          </a:p>
        </p:txBody>
      </p:sp>
      <p:sp>
        <p:nvSpPr>
          <p:cNvPr id="9" name="TextBox 8">
            <a:extLst>
              <a:ext uri="{FF2B5EF4-FFF2-40B4-BE49-F238E27FC236}">
                <a16:creationId xmlns:a16="http://schemas.microsoft.com/office/drawing/2014/main" id="{5CBE5BD6-E410-4D20-AB18-7A2295B339C7}"/>
              </a:ext>
            </a:extLst>
          </p:cNvPr>
          <p:cNvSpPr txBox="1"/>
          <p:nvPr/>
        </p:nvSpPr>
        <p:spPr>
          <a:xfrm>
            <a:off x="6691979" y="1333758"/>
            <a:ext cx="4965943" cy="5324535"/>
          </a:xfrm>
          <a:prstGeom prst="rect">
            <a:avLst/>
          </a:prstGeom>
          <a:noFill/>
        </p:spPr>
        <p:txBody>
          <a:bodyPr wrap="square">
            <a:spAutoFit/>
          </a:bodyPr>
          <a:lstStyle/>
          <a:p>
            <a:pPr marL="0" indent="0">
              <a:buNone/>
              <a:defRPr b="0" i="0"/>
            </a:pPr>
            <a:r>
              <a:rPr lang="1106" sz="2000" b="1">
                <a:solidFill>
                  <a:schemeClr val="accent1">
                    <a:lumMod val="75000"/>
                  </a:schemeClr>
                </a:solidFill>
                <a:latin typeface="+mj-lt"/>
                <a:ea typeface="+mj-lt"/>
                <a:cs typeface="+mj-lt"/>
              </a:rPr>
              <a:t>Damcaniaethau seicolegol allweddol</a:t>
            </a:r>
          </a:p>
          <a:p>
            <a:pPr marL="0" indent="0">
              <a:buNone/>
            </a:pPr>
            <a:endParaRPr lang="en-US" sz="2000" b="1">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Seicodynamig</a:t>
            </a: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Seicogymdeithasol</a:t>
            </a:r>
          </a:p>
          <a:p>
            <a:pPr marL="285750" indent="-285750">
              <a:buFont typeface="Arial" panose="020B0604020202020204" pitchFamily="34" charset="0"/>
              <a:buChar char="•"/>
            </a:pPr>
            <a:endParaRPr lang="en-US" sz="2000">
              <a:solidFill>
                <a:schemeClr val="accent1">
                  <a:lumMod val="75000"/>
                </a:schemeClr>
              </a:solidFill>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Dyneiddiol</a:t>
            </a: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Ymddygiadol</a:t>
            </a: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Gwybyddol</a:t>
            </a: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Dysgu cymdeithasol</a:t>
            </a: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Biolegol</a:t>
            </a:r>
          </a:p>
          <a:p>
            <a:pPr marL="285750" indent="-285750">
              <a:buFont typeface="Arial" panose="020B0604020202020204" pitchFamily="34" charset="0"/>
              <a:buChar char="•"/>
            </a:pPr>
            <a:endParaRPr lang="en-US" sz="2000">
              <a:solidFill>
                <a:schemeClr val="accent1">
                  <a:lumMod val="75000"/>
                </a:schemeClr>
              </a:solidFill>
              <a:latin typeface="+mj-lt"/>
              <a:ea typeface="+mj-lt"/>
              <a:cs typeface="+mj-lt"/>
            </a:endParaRPr>
          </a:p>
          <a:p>
            <a:pPr marL="285750" indent="-285750">
              <a:buFont typeface="Arial" panose="020B0604020202020204" pitchFamily="34" charset="0"/>
              <a:buChar char="•"/>
              <a:defRPr b="0" i="0"/>
            </a:pPr>
            <a:r>
              <a:rPr lang="1106" sz="2000">
                <a:solidFill>
                  <a:schemeClr val="accent1">
                    <a:lumMod val="75000"/>
                  </a:schemeClr>
                </a:solidFill>
                <a:latin typeface="+mj-lt"/>
                <a:ea typeface="+mj-lt"/>
                <a:cs typeface="+mj-lt"/>
              </a:rPr>
              <a:t>Deallusrwydd emosiynol</a:t>
            </a:r>
          </a:p>
        </p:txBody>
      </p:sp>
    </p:spTree>
    <p:extLst>
      <p:ext uri="{BB962C8B-B14F-4D97-AF65-F5344CB8AC3E}">
        <p14:creationId xmlns:p14="http://schemas.microsoft.com/office/powerpoint/2010/main" val="122570004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seicodynamig</a:t>
            </a:r>
          </a:p>
        </p:txBody>
      </p:sp>
      <p:sp>
        <p:nvSpPr>
          <p:cNvPr id="9" name="TextBox 8">
            <a:extLst>
              <a:ext uri="{FF2B5EF4-FFF2-40B4-BE49-F238E27FC236}">
                <a16:creationId xmlns:a16="http://schemas.microsoft.com/office/drawing/2014/main" id="{5CBE5BD6-E410-4D20-AB18-7A2295B339C7}"/>
              </a:ext>
            </a:extLst>
          </p:cNvPr>
          <p:cNvSpPr txBox="1"/>
          <p:nvPr/>
        </p:nvSpPr>
        <p:spPr>
          <a:xfrm>
            <a:off x="5818143" y="1267027"/>
            <a:ext cx="6106016" cy="5502058"/>
          </a:xfrm>
          <a:prstGeom prst="rect">
            <a:avLst/>
          </a:prstGeom>
          <a:noFill/>
        </p:spPr>
        <p:txBody>
          <a:bodyPr wrap="square">
            <a:spAutoFit/>
          </a:bodyPr>
          <a:lstStyle/>
          <a:p>
            <a:pPr marL="0" indent="0">
              <a:lnSpc>
                <a:spcPct val="100000"/>
              </a:lnSpc>
              <a:spcAft>
                <a:spcPts val="1000"/>
              </a:spcAft>
              <a:buNone/>
              <a:defRPr b="0" i="0"/>
            </a:pPr>
            <a:r>
              <a:rPr lang="1106" sz="1600" b="0">
                <a:solidFill>
                  <a:schemeClr val="accent1">
                    <a:lumMod val="75000"/>
                  </a:schemeClr>
                </a:solidFill>
                <a:effectLst/>
                <a:ea typeface="Times New Roman" panose="02020603050405020304" pitchFamily="18" charset="0"/>
                <a:cs typeface="Times New Roman" panose="02020603050405020304" pitchFamily="18" charset="0"/>
              </a:rPr>
              <a:t>Roedd</a:t>
            </a:r>
            <a:r>
              <a:rPr lang="1106" sz="1600" b="1">
                <a:solidFill>
                  <a:schemeClr val="accent1">
                    <a:lumMod val="75000"/>
                  </a:schemeClr>
                </a:solidFill>
                <a:effectLst/>
                <a:ea typeface="Times New Roman" panose="02020603050405020304" pitchFamily="18" charset="0"/>
                <a:cs typeface="Times New Roman" panose="02020603050405020304" pitchFamily="18" charset="0"/>
              </a:rPr>
              <a:t> Freud </a:t>
            </a:r>
            <a:r>
              <a:rPr lang="1106" sz="1600" b="0">
                <a:solidFill>
                  <a:schemeClr val="accent1">
                    <a:lumMod val="75000"/>
                  </a:schemeClr>
                </a:solidFill>
                <a:effectLst/>
                <a:ea typeface="Times New Roman" panose="02020603050405020304" pitchFamily="18" charset="0"/>
                <a:cs typeface="Times New Roman" panose="02020603050405020304" pitchFamily="18" charset="0"/>
              </a:rPr>
              <a:t>yn credu bod gan y meddwl anymwybodol ddylanwad pwerus ar y ffordd y mae pobl yn ymddwyn. </a:t>
            </a:r>
          </a:p>
          <a:p>
            <a:pPr marL="0" indent="0">
              <a:lnSpc>
                <a:spcPct val="100000"/>
              </a:lnSpc>
              <a:spcAft>
                <a:spcPts val="1000"/>
              </a:spcAft>
              <a:buNone/>
              <a:defRPr b="0" i="0"/>
            </a:pPr>
            <a:r>
              <a:rPr lang="1106" sz="1600">
                <a:solidFill>
                  <a:schemeClr val="accent1">
                    <a:lumMod val="75000"/>
                  </a:schemeClr>
                </a:solidFill>
                <a:effectLst/>
                <a:ea typeface="Times New Roman" panose="02020603050405020304" pitchFamily="18" charset="0"/>
                <a:cs typeface="Times New Roman" panose="02020603050405020304" pitchFamily="18" charset="0"/>
              </a:rPr>
              <a:t>Roedd ei brif ddamcaniaethau'n cynnwys:</a:t>
            </a:r>
          </a:p>
          <a:p>
            <a:pPr marL="342900" lvl="0" indent="-342900">
              <a:lnSpc>
                <a:spcPct val="100000"/>
              </a:lnSpc>
              <a:buFont typeface="Symbol" panose="05050102010706020507" pitchFamily="18" charset="2"/>
              <a:buChar char=""/>
              <a:defRPr b="0" i="0"/>
            </a:pPr>
            <a:r>
              <a:rPr lang="1106" sz="1600" b="1">
                <a:solidFill>
                  <a:schemeClr val="accent1">
                    <a:lumMod val="75000"/>
                  </a:schemeClr>
                </a:solidFill>
                <a:effectLst/>
                <a:ea typeface="Times New Roman" panose="02020603050405020304" pitchFamily="18" charset="0"/>
                <a:cs typeface="Times New Roman" panose="02020603050405020304" pitchFamily="18" charset="0"/>
              </a:rPr>
              <a:t>y meddwl anymwybodol </a:t>
            </a:r>
            <a:r>
              <a:rPr lang="1106" sz="1600" b="0">
                <a:solidFill>
                  <a:schemeClr val="accent1">
                    <a:lumMod val="75000"/>
                  </a:schemeClr>
                </a:solidFill>
                <a:effectLst/>
                <a:ea typeface="Times New Roman" panose="02020603050405020304" pitchFamily="18" charset="0"/>
                <a:cs typeface="Times New Roman" panose="02020603050405020304" pitchFamily="18" charset="0"/>
              </a:rPr>
              <a:t>– mae'n dal atgofion ac ofnau sy'n achosi pryder ac yn cael eu hadwthio a gallant ddylanwadu ar freuddwydion a meddyliau ac ymddygiad cyfrinachol</a:t>
            </a:r>
          </a:p>
          <a:p>
            <a:pPr marL="342900" lvl="0" indent="-342900">
              <a:lnSpc>
                <a:spcPct val="100000"/>
              </a:lnSpc>
              <a:buFont typeface="Symbol" panose="05050102010706020507" pitchFamily="18" charset="2"/>
              <a:buChar char=""/>
            </a:pPr>
            <a:endParaRPr lang="en-GB" sz="160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defRPr b="0" i="0"/>
            </a:pPr>
            <a:r>
              <a:rPr lang="1106" sz="1600" b="1">
                <a:solidFill>
                  <a:schemeClr val="accent1">
                    <a:lumMod val="75000"/>
                  </a:schemeClr>
                </a:solidFill>
                <a:ea typeface="Times New Roman" panose="02020603050405020304" pitchFamily="18" charset="0"/>
                <a:cs typeface="Times New Roman" panose="02020603050405020304" pitchFamily="18" charset="0"/>
              </a:rPr>
              <a:t>tair rhan o bersonoliaeth </a:t>
            </a:r>
            <a:r>
              <a:rPr lang="1106" sz="1600" b="0">
                <a:solidFill>
                  <a:schemeClr val="accent1">
                    <a:lumMod val="75000"/>
                  </a:schemeClr>
                </a:solidFill>
                <a:ea typeface="Times New Roman" panose="02020603050405020304" pitchFamily="18" charset="0"/>
                <a:cs typeface="Times New Roman" panose="02020603050405020304" pitchFamily="18" charset="0"/>
              </a:rPr>
              <a:t>– yr id (ymddygiad afresymol), yr ego (ymddygiad rhesymegol) a'r uwch-ego (ymddygiad moesol). Mae gwrthdaro rhwng y gwahanol rannau hyn yn achosi pryder</a:t>
            </a:r>
          </a:p>
          <a:p>
            <a:pPr marL="342900" lvl="0" indent="-342900">
              <a:lnSpc>
                <a:spcPct val="100000"/>
              </a:lnSpc>
              <a:buFont typeface="Symbol" panose="05050102010706020507" pitchFamily="18" charset="2"/>
              <a:buChar char=""/>
            </a:pPr>
            <a:endParaRPr lang="en-GB" sz="160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defRPr b="0" i="0"/>
            </a:pPr>
            <a:r>
              <a:rPr lang="1106" sz="1600" b="1">
                <a:solidFill>
                  <a:schemeClr val="accent1">
                    <a:lumMod val="75000"/>
                  </a:schemeClr>
                </a:solidFill>
                <a:effectLst/>
                <a:ea typeface="Times New Roman" panose="02020603050405020304" pitchFamily="18" charset="0"/>
                <a:cs typeface="Times New Roman" panose="02020603050405020304" pitchFamily="18" charset="0"/>
              </a:rPr>
              <a:t>mecanweithiau amddiffyn </a:t>
            </a:r>
            <a:r>
              <a:rPr lang="1106" sz="1600" b="0">
                <a:solidFill>
                  <a:schemeClr val="accent1">
                    <a:lumMod val="75000"/>
                  </a:schemeClr>
                </a:solidFill>
                <a:effectLst/>
                <a:ea typeface="Times New Roman" panose="02020603050405020304" pitchFamily="18" charset="0"/>
                <a:cs typeface="Times New Roman" panose="02020603050405020304" pitchFamily="18" charset="0"/>
              </a:rPr>
              <a:t>– mae'n ceisio lleihau pryder o'r gwrthdaro rhwng yr id, yr ego a'r uwch-ego drwy adwthio, gwadu a dadleoli</a:t>
            </a:r>
          </a:p>
          <a:p>
            <a:pPr marL="342900" lvl="0" indent="-342900">
              <a:lnSpc>
                <a:spcPct val="100000"/>
              </a:lnSpc>
              <a:buFont typeface="Symbol" panose="05050102010706020507" pitchFamily="18" charset="2"/>
              <a:buChar char=""/>
            </a:pPr>
            <a:endParaRPr lang="en-GB" sz="160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00000"/>
              </a:lnSpc>
              <a:buFont typeface="Symbol" panose="05050102010706020507" pitchFamily="18" charset="2"/>
              <a:buChar char=""/>
              <a:defRPr b="0" i="0"/>
            </a:pPr>
            <a:r>
              <a:rPr lang="1106" sz="1600" b="1">
                <a:solidFill>
                  <a:schemeClr val="accent1">
                    <a:lumMod val="75000"/>
                  </a:schemeClr>
                </a:solidFill>
                <a:effectLst/>
                <a:ea typeface="Times New Roman" panose="02020603050405020304" pitchFamily="18" charset="0"/>
                <a:cs typeface="Times New Roman" panose="02020603050405020304" pitchFamily="18" charset="0"/>
              </a:rPr>
              <a:t>cyfnodau seicorywiol mewn datblygiad </a:t>
            </a:r>
            <a:r>
              <a:rPr lang="1106" sz="1600" b="0">
                <a:solidFill>
                  <a:schemeClr val="accent1">
                    <a:lumMod val="75000"/>
                  </a:schemeClr>
                </a:solidFill>
                <a:effectLst/>
                <a:ea typeface="Times New Roman" panose="02020603050405020304" pitchFamily="18" charset="0"/>
                <a:cs typeface="Times New Roman" panose="02020603050405020304" pitchFamily="18" charset="0"/>
              </a:rPr>
              <a:t>– pum cyfnod: mae pob un yn canolbwyntio ar gael pleser drwy wahanol rannau o'r corff. Gall gormod neu ddim digon o bleser ym mhob cyfnod arwain at obsesiwn yn y cyfnod hwnnw gan arwain at ymddygiad annormal neu anhwylder seicolegol</a:t>
            </a:r>
            <a:r>
              <a:rPr lang="1106">
                <a:solidFill>
                  <a:schemeClr val="accent1">
                    <a:lumMod val="75000"/>
                  </a:schemeClr>
                </a:solidFill>
                <a:effectLst/>
                <a:ea typeface="Times New Roman" panose="02020603050405020304" pitchFamily="18" charset="0"/>
                <a:cs typeface="Times New Roman" panose="02020603050405020304" pitchFamily="18" charset="0"/>
              </a:rPr>
              <a:t>. </a:t>
            </a:r>
          </a:p>
        </p:txBody>
      </p:sp>
      <p:pic>
        <p:nvPicPr>
          <p:cNvPr id="7" name="Picture 2" descr="Sigmund Freud, Freud, Psychoanalysis">
            <a:extLst>
              <a:ext uri="{FF2B5EF4-FFF2-40B4-BE49-F238E27FC236}">
                <a16:creationId xmlns:a16="http://schemas.microsoft.com/office/drawing/2014/main" id="{EA654F1D-4A8F-4563-B511-AF2EAB8E4D6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07148" y="1546334"/>
            <a:ext cx="1697400" cy="217674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BB534C7-46AD-4361-A095-063510651F22}"/>
              </a:ext>
            </a:extLst>
          </p:cNvPr>
          <p:cNvSpPr txBox="1"/>
          <p:nvPr/>
        </p:nvSpPr>
        <p:spPr>
          <a:xfrm>
            <a:off x="280035" y="3955507"/>
            <a:ext cx="5569116" cy="2532370"/>
          </a:xfrm>
          <a:prstGeom prst="rect">
            <a:avLst/>
          </a:prstGeom>
          <a:noFill/>
        </p:spPr>
        <p:txBody>
          <a:bodyPr wrap="square">
            <a:spAutoFit/>
          </a:bodyPr>
          <a:lstStyle/>
          <a:p>
            <a:pPr>
              <a:defRPr b="0" i="0"/>
            </a:pPr>
            <a:r>
              <a:rPr lang="1106" sz="1600">
                <a:solidFill>
                  <a:schemeClr val="accent1">
                    <a:lumMod val="75000"/>
                  </a:schemeClr>
                </a:solidFill>
                <a:effectLst/>
                <a:ea typeface="Times New Roman" panose="02020603050405020304" pitchFamily="18" charset="0"/>
                <a:cs typeface="Times New Roman" panose="02020603050405020304" pitchFamily="18" charset="0"/>
              </a:rPr>
              <a:t>Mae damcaniaethwyr seicodynamig yn credu bod datblygiad personoliaeth unigolyn yn cael ei lywio gan:</a:t>
            </a:r>
          </a:p>
          <a:p>
            <a:pPr marL="285750" indent="-285750">
              <a:buFont typeface="Arial" panose="020B0604020202020204" pitchFamily="34" charset="0"/>
              <a:buChar char="•"/>
              <a:defRPr b="0" i="0"/>
            </a:pPr>
            <a:r>
              <a:rPr lang="1106" sz="1600">
                <a:solidFill>
                  <a:schemeClr val="accent1">
                    <a:lumMod val="75000"/>
                  </a:schemeClr>
                </a:solidFill>
                <a:effectLst/>
                <a:ea typeface="Times New Roman" panose="02020603050405020304" pitchFamily="18" charset="0"/>
                <a:cs typeface="Times New Roman" panose="02020603050405020304" pitchFamily="18" charset="0"/>
              </a:rPr>
              <a:t>profiadau plentyndod cynnar</a:t>
            </a:r>
          </a:p>
          <a:p>
            <a:pPr marL="285750" indent="-285750">
              <a:buFont typeface="Arial" panose="020B0604020202020204" pitchFamily="34" charset="0"/>
              <a:buChar char="•"/>
              <a:defRPr b="0" i="0"/>
            </a:pPr>
            <a:r>
              <a:rPr lang="1106" sz="1600">
                <a:solidFill>
                  <a:schemeClr val="accent1">
                    <a:lumMod val="75000"/>
                  </a:schemeClr>
                </a:solidFill>
                <a:effectLst/>
                <a:ea typeface="Times New Roman" panose="02020603050405020304" pitchFamily="18" charset="0"/>
                <a:cs typeface="Times New Roman" panose="02020603050405020304" pitchFamily="18" charset="0"/>
              </a:rPr>
              <a:t>y meddwl anymwybodol</a:t>
            </a:r>
          </a:p>
          <a:p>
            <a:pPr marL="285750" indent="-285750">
              <a:buFont typeface="Arial" panose="020B0604020202020204" pitchFamily="34" charset="0"/>
              <a:buChar char="•"/>
              <a:defRPr b="0" i="0"/>
            </a:pPr>
            <a:r>
              <a:rPr lang="1106" sz="1600">
                <a:solidFill>
                  <a:schemeClr val="accent1">
                    <a:lumMod val="75000"/>
                  </a:schemeClr>
                </a:solidFill>
                <a:effectLst/>
                <a:ea typeface="Times New Roman" panose="02020603050405020304" pitchFamily="18" charset="0"/>
                <a:cs typeface="Times New Roman" panose="02020603050405020304" pitchFamily="18" charset="0"/>
              </a:rPr>
              <a:t>gwrthdaro seico-gymdeithasol</a:t>
            </a:r>
          </a:p>
          <a:p>
            <a:pPr marL="285750" indent="-285750">
              <a:buFont typeface="Arial" panose="020B0604020202020204" pitchFamily="34" charset="0"/>
              <a:buChar char="•"/>
            </a:pPr>
            <a:endParaRPr lang="en-GB" sz="1600">
              <a:solidFill>
                <a:schemeClr val="accent1">
                  <a:lumMod val="75000"/>
                </a:schemeClr>
              </a:solidFill>
              <a:effectLst/>
              <a:ea typeface="Times New Roman" panose="02020603050405020304" pitchFamily="18" charset="0"/>
              <a:cs typeface="Times New Roman" panose="02020603050405020304" pitchFamily="18" charset="0"/>
            </a:endParaRPr>
          </a:p>
          <a:p>
            <a:pPr>
              <a:defRPr b="0" i="0"/>
            </a:pPr>
            <a:r>
              <a:rPr lang="1106" sz="1600">
                <a:solidFill>
                  <a:schemeClr val="accent1">
                    <a:lumMod val="75000"/>
                  </a:schemeClr>
                </a:solidFill>
              </a:rPr>
              <a:t>Datblygwyd yr ymagwedd hon tuag at seicoleg gan Sigmund Freud (1856-1939) ac mae'n pwysleisio natur weithredol prosesau meddwl a'u rôl wrth ffurfio personoliaeth ac ymddygiad.</a:t>
            </a:r>
          </a:p>
        </p:txBody>
      </p:sp>
    </p:spTree>
    <p:extLst>
      <p:ext uri="{BB962C8B-B14F-4D97-AF65-F5344CB8AC3E}">
        <p14:creationId xmlns:p14="http://schemas.microsoft.com/office/powerpoint/2010/main" val="80915289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seicodynamig</a:t>
            </a:r>
          </a:p>
        </p:txBody>
      </p:sp>
      <p:sp>
        <p:nvSpPr>
          <p:cNvPr id="8" name="TextBox 7">
            <a:extLst>
              <a:ext uri="{FF2B5EF4-FFF2-40B4-BE49-F238E27FC236}">
                <a16:creationId xmlns:a16="http://schemas.microsoft.com/office/drawing/2014/main" id="{263E8BE3-D5CC-444B-BB59-028C6F401C9F}"/>
              </a:ext>
            </a:extLst>
          </p:cNvPr>
          <p:cNvSpPr txBox="1"/>
          <p:nvPr/>
        </p:nvSpPr>
        <p:spPr>
          <a:xfrm>
            <a:off x="522026" y="4626039"/>
            <a:ext cx="4970909" cy="1311951"/>
          </a:xfrm>
          <a:prstGeom prst="rect">
            <a:avLst/>
          </a:prstGeom>
          <a:noFill/>
        </p:spPr>
        <p:txBody>
          <a:bodyPr wrap="square">
            <a:spAutoFit/>
          </a:bodyPr>
          <a:lstStyle/>
          <a:p>
            <a:pPr>
              <a:defRPr b="0" i="0"/>
            </a:pPr>
            <a:r>
              <a:rPr lang="1106" sz="1600">
                <a:solidFill>
                  <a:schemeClr val="accent1">
                    <a:lumMod val="75000"/>
                  </a:schemeClr>
                </a:solidFill>
              </a:rPr>
              <a:t>Datblygodd John Bowlby </a:t>
            </a:r>
            <a:r>
              <a:rPr lang="1106" sz="1600" b="1">
                <a:solidFill>
                  <a:schemeClr val="accent1">
                    <a:lumMod val="75000"/>
                  </a:schemeClr>
                </a:solidFill>
              </a:rPr>
              <a:t>Ddamcaniaeth Ymlyniad</a:t>
            </a:r>
            <a:r>
              <a:rPr lang="1106" sz="1600">
                <a:solidFill>
                  <a:schemeClr val="accent1">
                    <a:lumMod val="75000"/>
                  </a:schemeClr>
                </a:solidFill>
              </a:rPr>
              <a:t> </a:t>
            </a:r>
          </a:p>
          <a:p>
            <a:endParaRPr lang="en-GB" sz="1600">
              <a:solidFill>
                <a:schemeClr val="accent1">
                  <a:lumMod val="75000"/>
                </a:schemeClr>
              </a:solidFill>
            </a:endParaRPr>
          </a:p>
          <a:p>
            <a:pPr>
              <a:defRPr b="0" i="0"/>
            </a:pPr>
            <a:r>
              <a:rPr lang="1106" sz="1600">
                <a:solidFill>
                  <a:schemeClr val="accent1">
                    <a:lumMod val="75000"/>
                  </a:schemeClr>
                </a:solidFill>
              </a:rPr>
              <a:t>Mae ei ddamcaniaeth yn cynnig bod profiadau cynharaf plentyn yn dylanwadu ar y math o berthnasoedd mae'n eu ffurfio fel oedolyn</a:t>
            </a:r>
            <a:r>
              <a:rPr lang="1106" sz="1600"/>
              <a:t>.</a:t>
            </a:r>
          </a:p>
        </p:txBody>
      </p:sp>
      <p:pic>
        <p:nvPicPr>
          <p:cNvPr id="7" name="Picture 2" descr="Baby, Mother, Infant, Child, Female">
            <a:extLst>
              <a:ext uri="{FF2B5EF4-FFF2-40B4-BE49-F238E27FC236}">
                <a16:creationId xmlns:a16="http://schemas.microsoft.com/office/drawing/2014/main" id="{23B5B68A-8E36-454E-B65C-7E2A9AAC640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7008" y="1597854"/>
            <a:ext cx="4145284" cy="276895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4C14B66-D269-4766-8086-1FF4F0ECA2EC}"/>
              </a:ext>
            </a:extLst>
          </p:cNvPr>
          <p:cNvSpPr txBox="1"/>
          <p:nvPr/>
        </p:nvSpPr>
        <p:spPr>
          <a:xfrm>
            <a:off x="5563958" y="1447542"/>
            <a:ext cx="6106016" cy="5234583"/>
          </a:xfrm>
          <a:prstGeom prst="rect">
            <a:avLst/>
          </a:prstGeom>
          <a:noFill/>
        </p:spPr>
        <p:txBody>
          <a:bodyPr wrap="square">
            <a:spAutoFit/>
          </a:bodyPr>
          <a:lstStyle/>
          <a:p>
            <a:pPr marL="0" lvl="0" indent="0">
              <a:lnSpc>
                <a:spcPct val="100000"/>
              </a:lnSpc>
              <a:spcAft>
                <a:spcPts val="1000"/>
              </a:spcAft>
              <a:buNone/>
              <a:defRPr b="0" i="0"/>
            </a:pPr>
            <a:r>
              <a:rPr lang="1106" sz="1600" b="0" dirty="0">
                <a:solidFill>
                  <a:schemeClr val="accent1">
                    <a:lumMod val="75000"/>
                  </a:schemeClr>
                </a:solidFill>
                <a:effectLst/>
                <a:ea typeface="Times New Roman" panose="02020603050405020304" pitchFamily="18" charset="0"/>
                <a:cs typeface="Times New Roman" panose="02020603050405020304" pitchFamily="18" charset="0"/>
              </a:rPr>
              <a:t>Pwysleisiodd</a:t>
            </a:r>
            <a:r>
              <a:rPr lang="1106" sz="1600" b="1" dirty="0">
                <a:solidFill>
                  <a:schemeClr val="accent1">
                    <a:lumMod val="75000"/>
                  </a:schemeClr>
                </a:solidFill>
                <a:effectLst/>
                <a:ea typeface="Times New Roman" panose="02020603050405020304" pitchFamily="18" charset="0"/>
                <a:cs typeface="Times New Roman" panose="02020603050405020304" pitchFamily="18" charset="0"/>
              </a:rPr>
              <a:t> Bowlby </a:t>
            </a:r>
            <a:r>
              <a:rPr lang="1106" sz="1600" b="0" dirty="0">
                <a:solidFill>
                  <a:schemeClr val="accent1">
                    <a:lumMod val="75000"/>
                  </a:schemeClr>
                </a:solidFill>
                <a:effectLst/>
                <a:ea typeface="Times New Roman" panose="02020603050405020304" pitchFamily="18" charset="0"/>
                <a:cs typeface="Times New Roman" panose="02020603050405020304" pitchFamily="18" charset="0"/>
              </a:rPr>
              <a:t>rôl y fam yn ystod plentyndod cynnar:</a:t>
            </a:r>
          </a:p>
          <a:p>
            <a:pPr marL="342900" lvl="0" indent="-342900">
              <a:lnSpc>
                <a:spcPct val="115000"/>
              </a:lnSpc>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Mae ar fabanod angen biolegol/greddfol i ffurfio ymlyniad gyda'u mam neu fam ddirprwyol. </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Os na chaiff y bond hwn ei ffurfio neu os yw'r bond yn cael ei dorri, bydd yn amharu ar ddatblygiad emosiynol a meddyliol y plentyn. </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Mae plant sy'n profi 'amddifadedd mamol' yn dioddef effeithiau tymor byr a thymor hir. </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Effeithiau tymor byr: trallod, anobaith, datgysylltiad emosiynol, colli pwysau, diffyg cwsg.</a:t>
            </a:r>
          </a:p>
          <a:p>
            <a:pPr marL="342900" lvl="0" indent="-342900">
              <a:lnSpc>
                <a:spcPct val="115000"/>
              </a:lnSpc>
              <a:buFont typeface="Symbol" panose="05050102010706020507" pitchFamily="18" charset="2"/>
              <a:buChar char=""/>
            </a:pPr>
            <a:endParaRPr lang="en-GB" sz="1600" dirty="0">
              <a:solidFill>
                <a:schemeClr val="accent1">
                  <a:lumMod val="75000"/>
                </a:schemeClr>
              </a:solidFill>
              <a:effectLst/>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defRPr b="0" i="0"/>
            </a:pPr>
            <a:r>
              <a:rPr lang="1106" sz="1600" dirty="0">
                <a:solidFill>
                  <a:schemeClr val="accent1">
                    <a:lumMod val="75000"/>
                  </a:schemeClr>
                </a:solidFill>
                <a:effectLst/>
                <a:ea typeface="Times New Roman" panose="02020603050405020304" pitchFamily="18" charset="0"/>
                <a:cs typeface="Times New Roman" panose="02020603050405020304" pitchFamily="18" charset="0"/>
              </a:rPr>
              <a:t>Effeithiau tymor hir: oediad datblygiad corfforol a deallusol, tramgwyddaeth, diffyg teimladau arferol o empathi neu gywilydd, hunan-barch isel, anallu i ffurfio perthynas barhaol, sgiliau rhianta gwael, personoliaeth oeraidd</a:t>
            </a:r>
            <a:r>
              <a:rPr lang="1106" sz="1600" dirty="0">
                <a:effectLst/>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73043042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522026" y="531194"/>
            <a:ext cx="8892115" cy="518678"/>
          </a:xfrm>
          <a:prstGeom prst="rect">
            <a:avLst/>
          </a:prstGeom>
        </p:spPr>
        <p:txBody>
          <a:bodyPr wrap="square">
            <a:spAutoFit/>
          </a:bodyPr>
          <a:lstStyle/>
          <a:p>
            <a:pPr>
              <a:defRPr b="0" i="0"/>
            </a:pPr>
            <a:r>
              <a:rPr lang="1106" sz="2800">
                <a:ln w="0"/>
                <a:solidFill>
                  <a:schemeClr val="bg2"/>
                </a:solidFill>
              </a:rPr>
              <a:t>Damcaniaeth seicodynamig</a:t>
            </a:r>
          </a:p>
        </p:txBody>
      </p:sp>
      <p:sp>
        <p:nvSpPr>
          <p:cNvPr id="8" name="TextBox 7">
            <a:extLst>
              <a:ext uri="{FF2B5EF4-FFF2-40B4-BE49-F238E27FC236}">
                <a16:creationId xmlns:a16="http://schemas.microsoft.com/office/drawing/2014/main" id="{263E8BE3-D5CC-444B-BB59-028C6F401C9F}"/>
              </a:ext>
            </a:extLst>
          </p:cNvPr>
          <p:cNvSpPr txBox="1"/>
          <p:nvPr/>
        </p:nvSpPr>
        <p:spPr>
          <a:xfrm>
            <a:off x="703218" y="4341832"/>
            <a:ext cx="3862461" cy="979371"/>
          </a:xfrm>
          <a:prstGeom prst="rect">
            <a:avLst/>
          </a:prstGeom>
          <a:noFill/>
        </p:spPr>
        <p:txBody>
          <a:bodyPr wrap="square">
            <a:spAutoFit/>
          </a:bodyPr>
          <a:lstStyle/>
          <a:p>
            <a:pPr marL="0" indent="0">
              <a:buNone/>
              <a:defRPr b="0" i="0"/>
            </a:pPr>
            <a:r>
              <a:rPr lang="1106" b="0" dirty="0">
                <a:solidFill>
                  <a:schemeClr val="accent1">
                    <a:lumMod val="75000"/>
                  </a:schemeClr>
                </a:solidFill>
                <a:effectLst/>
                <a:ea typeface="Times New Roman" panose="02020603050405020304" pitchFamily="18" charset="0"/>
                <a:cs typeface="Times New Roman" panose="02020603050405020304" pitchFamily="18" charset="0"/>
              </a:rPr>
              <a:t>Mae</a:t>
            </a:r>
            <a:r>
              <a:rPr lang="1106" b="1" dirty="0">
                <a:solidFill>
                  <a:schemeClr val="accent1">
                    <a:lumMod val="75000"/>
                  </a:schemeClr>
                </a:solidFill>
                <a:effectLst/>
                <a:ea typeface="Times New Roman" panose="02020603050405020304" pitchFamily="18" charset="0"/>
                <a:cs typeface="Times New Roman" panose="02020603050405020304" pitchFamily="18" charset="0"/>
              </a:rPr>
              <a:t> seicdreiddio</a:t>
            </a:r>
            <a:r>
              <a:rPr lang="1106" b="0" dirty="0">
                <a:solidFill>
                  <a:schemeClr val="accent1">
                    <a:lumMod val="75000"/>
                  </a:schemeClr>
                </a:solidFill>
                <a:effectLst/>
                <a:ea typeface="Times New Roman" panose="02020603050405020304" pitchFamily="18" charset="0"/>
                <a:cs typeface="Times New Roman" panose="02020603050405020304" pitchFamily="18" charset="0"/>
              </a:rPr>
              <a:t> yn ddull sy'n</a:t>
            </a:r>
          </a:p>
          <a:p>
            <a:pPr marL="0" indent="0">
              <a:lnSpc>
                <a:spcPct val="115000"/>
              </a:lnSpc>
              <a:spcAft>
                <a:spcPts val="1000"/>
              </a:spcAft>
              <a:buNone/>
              <a:defRPr b="0" i="0"/>
            </a:pPr>
            <a:r>
              <a:rPr lang="1106" dirty="0">
                <a:solidFill>
                  <a:schemeClr val="accent1">
                    <a:lumMod val="75000"/>
                  </a:schemeClr>
                </a:solidFill>
                <a:effectLst/>
                <a:ea typeface="Times New Roman" panose="02020603050405020304" pitchFamily="18" charset="0"/>
                <a:cs typeface="Times New Roman" panose="02020603050405020304" pitchFamily="18" charset="0"/>
              </a:rPr>
              <a:t>seiliedig ar ddamcaniaeth seicodynamig. </a:t>
            </a:r>
            <a:endParaRPr lang="en-GB" dirty="0">
              <a:solidFill>
                <a:schemeClr val="accent1">
                  <a:lumMod val="75000"/>
                </a:schemeClr>
              </a:solidFill>
            </a:endParaRPr>
          </a:p>
        </p:txBody>
      </p:sp>
      <p:sp>
        <p:nvSpPr>
          <p:cNvPr id="10" name="TextBox 9">
            <a:extLst>
              <a:ext uri="{FF2B5EF4-FFF2-40B4-BE49-F238E27FC236}">
                <a16:creationId xmlns:a16="http://schemas.microsoft.com/office/drawing/2014/main" id="{74C14B66-D269-4766-8086-1FF4F0ECA2EC}"/>
              </a:ext>
            </a:extLst>
          </p:cNvPr>
          <p:cNvSpPr txBox="1"/>
          <p:nvPr/>
        </p:nvSpPr>
        <p:spPr>
          <a:xfrm>
            <a:off x="5145607" y="1364308"/>
            <a:ext cx="6524367" cy="5371727"/>
          </a:xfrm>
          <a:prstGeom prst="rect">
            <a:avLst/>
          </a:prstGeom>
          <a:noFill/>
        </p:spPr>
        <p:txBody>
          <a:bodyPr wrap="square">
            <a:spAutoFit/>
          </a:bodyPr>
          <a:lstStyle/>
          <a:p>
            <a:pPr marL="0" indent="0">
              <a:lnSpc>
                <a:spcPct val="115000"/>
              </a:lnSpc>
              <a:spcAft>
                <a:spcPts val="1000"/>
              </a:spcAft>
              <a:buNone/>
              <a:defRPr b="0" i="0"/>
            </a:pPr>
            <a:r>
              <a:rPr lang="1106" dirty="0">
                <a:solidFill>
                  <a:schemeClr val="accent1">
                    <a:lumMod val="75000"/>
                  </a:schemeClr>
                </a:solidFill>
                <a:ea typeface="Times New Roman" panose="02020603050405020304" pitchFamily="18" charset="0"/>
                <a:cs typeface="Times New Roman" panose="02020603050405020304" pitchFamily="18" charset="0"/>
              </a:rPr>
              <a:t>Mae seicdreiddiad:</a:t>
            </a:r>
          </a:p>
          <a:p>
            <a:pPr marL="285750" indent="-285750">
              <a:lnSpc>
                <a:spcPct val="115000"/>
              </a:lnSpc>
              <a:spcAft>
                <a:spcPts val="100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OpenSymbol"/>
              </a:rPr>
              <a:t>yn 'therapi siarad' a ddefnyddir yn bennaf gydag oedolion</a:t>
            </a:r>
          </a:p>
          <a:p>
            <a:pPr marL="285750" indent="-285750">
              <a:spcAft>
                <a:spcPts val="60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OpenSymbol"/>
              </a:rPr>
              <a:t>yn broses hir sy'n cynnwys sesiynau wythnosol dros nifer o flynyddoedd gyda meddyg cymwysedig (seiciatrydd/seicdreiddiwr hefyd)</a:t>
            </a:r>
          </a:p>
          <a:p>
            <a:pPr marL="285750" indent="-285750">
              <a:spcAft>
                <a:spcPts val="60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OpenSymbol"/>
              </a:rPr>
              <a:t>mae'r seicdreiddiwr yn defnyddio rhyddgysylltu, breuddwydion, hunllefau a ffantasïau'r claf i adnabod ac archwilio profiadau plentyndod sydd wedi achosi'r gwrthdaro anymwybodol sy'n cynhyrchu problemau a symptomau'r claf</a:t>
            </a:r>
          </a:p>
          <a:p>
            <a:pPr marL="285750" indent="-285750">
              <a:spcAft>
                <a:spcPts val="60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OpenSymbol"/>
              </a:rPr>
              <a:t>mae'r seicdreiddiwr yn dehongli'r gwrthdaro ac yn dod â'r gwrthdaro i ymwybyddiaeth y claf fel y gall ei ddeall, ei wynebu a'i ddatrys</a:t>
            </a:r>
          </a:p>
          <a:p>
            <a:pPr marL="285750" indent="-285750">
              <a:spcAft>
                <a:spcPts val="600"/>
              </a:spcAft>
              <a:buFont typeface="Arial" panose="020B0604020202020204" pitchFamily="34" charset="0"/>
              <a:buChar char="•"/>
              <a:tabLst>
                <a:tab pos="457200" algn="l"/>
              </a:tabLst>
              <a:defRPr b="0" i="0"/>
            </a:pPr>
            <a:r>
              <a:rPr lang="1106" dirty="0">
                <a:solidFill>
                  <a:schemeClr val="accent1">
                    <a:lumMod val="75000"/>
                  </a:schemeClr>
                </a:solidFill>
                <a:ea typeface="Times New Roman" panose="02020603050405020304" pitchFamily="18" charset="0"/>
                <a:cs typeface="OpenSymbol"/>
              </a:rPr>
              <a:t>nid oes tystiolaeth i awgrymu bod yr anymwybod yn bodoli, ac mae'n amhosibl profi'r broses seicdreiddio yn wyddonol. Mae rhywfaint o dystiolaeth i ddangos bod gan seicdreiddio gyfradd llwyddiant ychydig yn is na therapïau eraill</a:t>
            </a:r>
            <a:r>
              <a:rPr lang="1106" sz="1600" dirty="0">
                <a:effectLst/>
                <a:ea typeface="Times New Roman" panose="02020603050405020304" pitchFamily="18" charset="0"/>
                <a:cs typeface="OpenSymbol"/>
              </a:rPr>
              <a:t>.</a:t>
            </a:r>
          </a:p>
        </p:txBody>
      </p:sp>
      <p:pic>
        <p:nvPicPr>
          <p:cNvPr id="6" name="Picture 6" descr="Perception, See, Eye, Psychology, Psyche, Mask, Eyes">
            <a:extLst>
              <a:ext uri="{FF2B5EF4-FFF2-40B4-BE49-F238E27FC236}">
                <a16:creationId xmlns:a16="http://schemas.microsoft.com/office/drawing/2014/main" id="{E5CB93B8-7888-4ECB-A1E4-EF2FB19712D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026" y="2293436"/>
            <a:ext cx="4043653" cy="134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34884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601133" y="168168"/>
            <a:ext cx="8892114" cy="945825"/>
          </a:xfrm>
          <a:prstGeom prst="rect">
            <a:avLst/>
          </a:prstGeom>
        </p:spPr>
        <p:txBody>
          <a:bodyPr wrap="square">
            <a:spAutoFit/>
          </a:bodyPr>
          <a:lstStyle/>
          <a:p>
            <a:pPr>
              <a:defRPr b="0" i="0"/>
            </a:pPr>
            <a:r>
              <a:rPr lang="1106" sz="2800">
                <a:solidFill>
                  <a:schemeClr val="bg2"/>
                </a:solidFill>
              </a:rPr>
              <a:t>Cryfderau a chyfyngiadau damcaniaeth ac ymagwedd seicodynamig </a:t>
            </a:r>
            <a:endParaRPr lang="en-US" sz="2800">
              <a:ln w="0"/>
              <a:solidFill>
                <a:schemeClr val="bg2"/>
              </a:solidFill>
            </a:endParaRPr>
          </a:p>
        </p:txBody>
      </p:sp>
      <p:graphicFrame>
        <p:nvGraphicFramePr>
          <p:cNvPr id="2" name="Table 1">
            <a:extLst>
              <a:ext uri="{FF2B5EF4-FFF2-40B4-BE49-F238E27FC236}">
                <a16:creationId xmlns:a16="http://schemas.microsoft.com/office/drawing/2014/main" id="{D539DBD9-5257-4AA8-960E-51A72E216336}"/>
              </a:ext>
            </a:extLst>
          </p:cNvPr>
          <p:cNvGraphicFramePr>
            <a:graphicFrameLocks noGrp="1"/>
          </p:cNvGraphicFramePr>
          <p:nvPr>
            <p:extLst>
              <p:ext uri="{D42A27DB-BD31-4B8C-83A1-F6EECF244321}">
                <p14:modId xmlns:p14="http://schemas.microsoft.com/office/powerpoint/2010/main" val="2029877983"/>
              </p:ext>
            </p:extLst>
          </p:nvPr>
        </p:nvGraphicFramePr>
        <p:xfrm>
          <a:off x="450937" y="1391996"/>
          <a:ext cx="11223321" cy="5229879"/>
        </p:xfrm>
        <a:graphic>
          <a:graphicData uri="http://schemas.openxmlformats.org/drawingml/2006/table">
            <a:tbl>
              <a:tblPr firstRow="1" bandRow="1">
                <a:tableStyleId>{5C22544A-7EE6-4342-B048-85BDC9FD1C3A}</a:tableStyleId>
              </a:tblPr>
              <a:tblGrid>
                <a:gridCol w="5458205">
                  <a:extLst>
                    <a:ext uri="{9D8B030D-6E8A-4147-A177-3AD203B41FA5}">
                      <a16:colId xmlns:a16="http://schemas.microsoft.com/office/drawing/2014/main" val="2808567353"/>
                    </a:ext>
                  </a:extLst>
                </a:gridCol>
                <a:gridCol w="5765116">
                  <a:extLst>
                    <a:ext uri="{9D8B030D-6E8A-4147-A177-3AD203B41FA5}">
                      <a16:colId xmlns:a16="http://schemas.microsoft.com/office/drawing/2014/main" val="3889089871"/>
                    </a:ext>
                  </a:extLst>
                </a:gridCol>
              </a:tblGrid>
              <a:tr h="0">
                <a:tc>
                  <a:txBody>
                    <a:bodyPr/>
                    <a:lstStyle/>
                    <a:p>
                      <a:pPr algn="ctr">
                        <a:defRPr b="0" i="0"/>
                      </a:pPr>
                      <a:r>
                        <a:rPr lang="1106" sz="1600" b="1">
                          <a:solidFill>
                            <a:schemeClr val="accent1">
                              <a:lumMod val="75000"/>
                            </a:schemeClr>
                          </a:solidFill>
                          <a:latin typeface="+mn-lt"/>
                        </a:rPr>
                        <a:t>CRYFDERAU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defRPr b="0" i="0"/>
                      </a:pPr>
                      <a:r>
                        <a:rPr lang="1106" sz="1600" b="1">
                          <a:solidFill>
                            <a:schemeClr val="accent1">
                              <a:lumMod val="75000"/>
                            </a:schemeClr>
                          </a:solidFill>
                          <a:latin typeface="+mn-lt"/>
                        </a:rPr>
                        <a:t>CYFYNGIADAU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1929291"/>
                  </a:ext>
                </a:extLst>
              </a:tr>
              <a:tr h="673874">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mynd i'r afael ag achosion sylfaenol trallod seicolegol a chymhlethdod ymddygiad dynol yn fanwl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dibynnu ar luniadau damcaniaethol sy'n anodd eu profi – h.y. meddwl anymwybodol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7898302"/>
                  </a:ext>
                </a:extLst>
              </a:tr>
              <a:tr h="917779">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canolbwyntio ar brofiadau plentyndod cynnar a'u heffeithiau</a:t>
                      </a:r>
                    </a:p>
                    <a:p>
                      <a:endParaRPr lang="en-GB" sz="17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dirty="0">
                          <a:solidFill>
                            <a:schemeClr val="accent1">
                              <a:lumMod val="75000"/>
                            </a:schemeClr>
                          </a:solidFill>
                          <a:effectLst/>
                          <a:latin typeface="+mn-lt"/>
                          <a:ea typeface="+mn-ea"/>
                          <a:cs typeface="+mn-cs"/>
                        </a:rPr>
                        <a:t>Mae'n trafod hanes plentyndod/personol – efallai na fydd rhai am wneud hynny – yn hytrach na'r problemau y mae unigolyn yn eu profi ar y pryd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87033797"/>
                  </a:ext>
                </a:extLst>
              </a:tr>
              <a:tr h="657989">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Gall manteision therapi gynyddu dros amser</a:t>
                      </a:r>
                    </a:p>
                    <a:p>
                      <a:endParaRPr lang="en-GB" sz="17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cymryd llawer o amser – anaml y mae'n gyflym ac yn syml; gallu cymryd llawer o sesiynau dros nifer o flynyddoedd</a:t>
                      </a:r>
                    </a:p>
                    <a:p>
                      <a:pPr>
                        <a:defRPr b="0" i="0"/>
                      </a:pPr>
                      <a:r>
                        <a:rPr lang="1106" sz="1700" kern="1200">
                          <a:solidFill>
                            <a:schemeClr val="accent1">
                              <a:lumMod val="75000"/>
                            </a:schemeClr>
                          </a:solidFill>
                          <a:effectLst/>
                          <a:latin typeface="+mn-lt"/>
                          <a:ea typeface="+mn-ea"/>
                          <a:cs typeface="+mn-cs"/>
                        </a:rPr>
                        <a:t>Gall fod yn ddrud (oherwydd hyd y therapi)</a:t>
                      </a:r>
                      <a:endParaRPr lang="en-GB" sz="17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991807"/>
                  </a:ext>
                </a:extLst>
              </a:tr>
              <a:tr h="0">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galluogi unigolion i ddeall eu gwrthdaro heb eu datrys ac i ddatrys y gwrthdaro hwnnw er mwyn lleddfu pryderon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dirty="0">
                          <a:solidFill>
                            <a:schemeClr val="accent1">
                              <a:lumMod val="75000"/>
                            </a:schemeClr>
                          </a:solidFill>
                          <a:effectLst/>
                          <a:latin typeface="+mn-lt"/>
                          <a:ea typeface="+mn-ea"/>
                          <a:cs typeface="+mn-cs"/>
                        </a:rPr>
                        <a:t>Mae'n seiliedig ar ddehongliad y therapydd o feddyliau, atgofion a breuddwydion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6432445"/>
                  </a:ext>
                </a:extLst>
              </a:tr>
              <a:tr h="0">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dirty="0">
                          <a:solidFill>
                            <a:schemeClr val="accent1">
                              <a:lumMod val="75000"/>
                            </a:schemeClr>
                          </a:solidFill>
                          <a:effectLst/>
                          <a:latin typeface="+mn-lt"/>
                          <a:ea typeface="+mn-ea"/>
                          <a:cs typeface="+mn-cs"/>
                        </a:rPr>
                        <a:t>Gall edrych ar themâu sy'n cael eu trafod ddatgelu gwybodaeth ddefnyddiol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b="0" kern="1200" dirty="0">
                          <a:solidFill>
                            <a:schemeClr val="accent1">
                              <a:lumMod val="75000"/>
                            </a:schemeClr>
                          </a:solidFill>
                          <a:effectLst/>
                          <a:latin typeface="+mn-lt"/>
                          <a:ea typeface="+mn-ea"/>
                          <a:cs typeface="+mn-cs"/>
                        </a:rPr>
                        <a:t>Gall dehongliad y therapydd fod yn annibynadwy ac yn rhagfarnllyd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94050778"/>
                  </a:ext>
                </a:extLst>
              </a:tr>
              <a:tr h="696906">
                <a:tc>
                  <a:txBody>
                    <a:bodyPr/>
                    <a:lstStyle/>
                    <a:p>
                      <a:pPr marL="0" marR="0" lvl="0" indent="0" algn="l" defTabSz="914400" rtl="0" eaLnBrk="1" fontAlgn="auto" latinLnBrk="0" hangingPunct="1">
                        <a:lnSpc>
                          <a:spcPct val="100000"/>
                        </a:lnSpc>
                        <a:spcBef>
                          <a:spcPct val="0"/>
                        </a:spcBef>
                        <a:spcAft>
                          <a:spcPct val="0"/>
                        </a:spcAft>
                        <a:buClrTx/>
                        <a:buSzTx/>
                        <a:buFontTx/>
                        <a:buNone/>
                        <a:defRPr b="0" i="0"/>
                      </a:pPr>
                      <a:r>
                        <a:rPr lang="1106" sz="1700" kern="1200">
                          <a:solidFill>
                            <a:schemeClr val="accent1">
                              <a:lumMod val="75000"/>
                            </a:schemeClr>
                          </a:solidFill>
                          <a:effectLst/>
                          <a:latin typeface="+mn-lt"/>
                          <a:ea typeface="+mn-ea"/>
                          <a:cs typeface="+mn-cs"/>
                        </a:rPr>
                        <a:t>Mae'n annog mynegiant rhydd a gall yr unigolyn gyfeirio'r hyn sy'n cael ei drafod</a:t>
                      </a:r>
                      <a:endParaRPr lang="en-GB" sz="1700">
                        <a:solidFill>
                          <a:schemeClr val="accent1">
                            <a:lumMod val="75000"/>
                          </a:schemeClr>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defRPr b="0" i="0"/>
                      </a:pPr>
                      <a:r>
                        <a:rPr lang="1106" sz="1700" dirty="0">
                          <a:solidFill>
                            <a:schemeClr val="accent1">
                              <a:lumMod val="75000"/>
                            </a:schemeClr>
                          </a:solidFill>
                          <a:latin typeface="+mn-lt"/>
                        </a:rPr>
                        <a:t>Nid oes rhyw lawer o strwythur i'r therapi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64754849"/>
                  </a:ext>
                </a:extLst>
              </a:tr>
            </a:tbl>
          </a:graphicData>
        </a:graphic>
      </p:graphicFrame>
    </p:spTree>
    <p:extLst>
      <p:ext uri="{BB962C8B-B14F-4D97-AF65-F5344CB8AC3E}">
        <p14:creationId xmlns:p14="http://schemas.microsoft.com/office/powerpoint/2010/main" val="73651654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5C488717DDF946B2A6B7D59C42B271" ma:contentTypeVersion="17" ma:contentTypeDescription="Create a new document." ma:contentTypeScope="" ma:versionID="fb86d1365be683fe988a56be04f2637f">
  <xsd:schema xmlns:xsd="http://www.w3.org/2001/XMLSchema" xmlns:xs="http://www.w3.org/2001/XMLSchema" xmlns:p="http://schemas.microsoft.com/office/2006/metadata/properties" xmlns:ns2="cca7418a-a5a4-41cc-ad9f-bbf8fadcfcf8" xmlns:ns3="36f98b4f-ba65-4a7d-9a34-48b23de556cb" targetNamespace="http://schemas.microsoft.com/office/2006/metadata/properties" ma:root="true" ma:fieldsID="31ecb1117caa3a529f09d06a9d2212d0" ns2:_="" ns3:_="">
    <xsd:import namespace="cca7418a-a5a4-41cc-ad9f-bbf8fadcfcf8"/>
    <xsd:import namespace="36f98b4f-ba65-4a7d-9a34-48b23de556cb"/>
    <xsd:element name="properties">
      <xsd:complexType>
        <xsd:sequence>
          <xsd:element name="documentManagement">
            <xsd:complexType>
              <xsd:all>
                <xsd:element ref="ns2:Description_x0020_of_x0020_Work"/>
                <xsd:element ref="ns2:Due_x0020_Date"/>
                <xsd:element ref="ns2:Word_x0020_Count"/>
                <xsd:element ref="ns2:Translation_x0020_Status" minOccurs="0"/>
                <xsd:element ref="ns2:Requestors_x0020_email"/>
                <xsd:element ref="ns2:Date_x0020_Uploaded" minOccurs="0"/>
                <xsd:element ref="ns2:Category" minOccurs="0"/>
                <xsd:element ref="ns2:MediaServiceMetadata" minOccurs="0"/>
                <xsd:element ref="ns2:MediaServiceFastMetadata" minOccurs="0"/>
                <xsd:element ref="ns2:Send_x0020_Completion_x0020_Email" minOccurs="0"/>
                <xsd:element ref="ns3:SharedWithUsers" minOccurs="0"/>
                <xsd:element ref="ns3:SharedWithDetails" minOccurs="0"/>
                <xsd:element ref="ns2:Cost_x0020_Centre_x0020_Code" minOccurs="0"/>
                <xsd:element ref="ns2:email_x0020_new_x0020_upload"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7418a-a5a4-41cc-ad9f-bbf8fadcfcf8" elementFormDefault="qualified">
    <xsd:import namespace="http://schemas.microsoft.com/office/2006/documentManagement/types"/>
    <xsd:import namespace="http://schemas.microsoft.com/office/infopath/2007/PartnerControls"/>
    <xsd:element name="Description_x0020_of_x0020_Work" ma:index="8" ma:displayName="Description of Work" ma:internalName="Description_x0020_of_x0020_Work">
      <xsd:simpleType>
        <xsd:restriction base="dms:Note">
          <xsd:maxLength value="255"/>
        </xsd:restriction>
      </xsd:simpleType>
    </xsd:element>
    <xsd:element name="Due_x0020_Date" ma:index="9" ma:displayName="Due Date" ma:format="DateOnly" ma:internalName="Due_x0020_Date">
      <xsd:simpleType>
        <xsd:restriction base="dms:DateTime"/>
      </xsd:simpleType>
    </xsd:element>
    <xsd:element name="Word_x0020_Count" ma:index="10" ma:displayName="Word Count" ma:internalName="Word_x0020_Count">
      <xsd:simpleType>
        <xsd:restriction base="dms:Number"/>
      </xsd:simpleType>
    </xsd:element>
    <xsd:element name="Translation_x0020_Status" ma:index="11" nillable="true" ma:displayName="Translation Status" ma:default="Not Started" ma:format="Dropdown" ma:internalName="Translation_x0020_Status">
      <xsd:simpleType>
        <xsd:restriction base="dms:Choice">
          <xsd:enumeration value="Not Started"/>
          <xsd:enumeration value="In Progress"/>
          <xsd:enumeration value="Completed"/>
          <xsd:enumeration value="Canceled"/>
          <xsd:enumeration value="Requires Updates"/>
          <xsd:enumeration value="With External Translator"/>
          <xsd:enumeration value="Proofreading"/>
          <xsd:enumeration value="25% Translated"/>
          <xsd:enumeration value="50% translated"/>
          <xsd:enumeration value="75% translated"/>
          <xsd:enumeration value="Images to be added"/>
          <xsd:enumeration value="Sent to external translator"/>
          <xsd:enumeration value="External translation completed"/>
          <xsd:enumeration value="Editing"/>
        </xsd:restriction>
      </xsd:simpleType>
    </xsd:element>
    <xsd:element name="Requestors_x0020_email" ma:index="12" ma:displayName="Requestors email" ma:list="UserInfo" ma:SharePointGroup="0" ma:internalName="Requestors_x0020_email"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ate_x0020_Uploaded" ma:index="13" nillable="true" ma:displayName="Date Uploaded" ma:default="[today]" ma:format="DateOnly" ma:internalName="Date_x0020_Uploaded">
      <xsd:simpleType>
        <xsd:restriction base="dms:DateTime"/>
      </xsd:simpleType>
    </xsd:element>
    <xsd:element name="Category" ma:index="14" nillable="true" ma:displayName="Category" ma:default="General document" ma:format="Dropdown" ma:internalName="Category">
      <xsd:simpleType>
        <xsd:restriction base="dms:Choice">
          <xsd:enumeration value="General document"/>
          <xsd:enumeration value="Letter"/>
          <xsd:enumeration value="Flyer"/>
          <xsd:enumeration value="Corporate document"/>
          <xsd:enumeration value="CPD"/>
          <xsd:enumeration value="PowerPoint"/>
          <xsd:enumeration value="CPD Document"/>
          <xsd:enumeration value="Email"/>
          <xsd:enumeration value="Web page content"/>
          <xsd:enumeration value="Confidential document"/>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Send_x0020_Completion_x0020_Email" ma:index="17" nillable="true" ma:displayName="Send Completion Email" ma:internalName="Send_x0020_Completion_x0020_Email">
      <xsd:complexType>
        <xsd:complexContent>
          <xsd:extension base="dms:URL">
            <xsd:sequence>
              <xsd:element name="Url" type="dms:ValidUrl" minOccurs="0" nillable="true"/>
              <xsd:element name="Description" type="xsd:string" nillable="true"/>
            </xsd:sequence>
          </xsd:extension>
        </xsd:complexContent>
      </xsd:complexType>
    </xsd:element>
    <xsd:element name="Cost_x0020_Centre_x0020_Code" ma:index="20" nillable="true" ma:displayName="Cost Centre Code" ma:internalName="Cost_x0020_Centre_x0020_Code">
      <xsd:simpleType>
        <xsd:restriction base="dms:Text">
          <xsd:maxLength value="255"/>
        </xsd:restriction>
      </xsd:simpleType>
    </xsd:element>
    <xsd:element name="email_x0020_new_x0020_upload" ma:index="21" nillable="true" ma:displayName="email new upload 240119" ma:internalName="email_x0020_new_x0020_upload">
      <xsd:complexType>
        <xsd:complexContent>
          <xsd:extension base="dms:URL">
            <xsd:sequence>
              <xsd:element name="Url" type="dms:ValidUrl" minOccurs="0" nillable="true"/>
              <xsd:element name="Description" type="xsd:string" nillable="true"/>
            </xsd:sequence>
          </xsd:extension>
        </xsd:complexContent>
      </xsd:complex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nslation_x0020_Status xmlns="cca7418a-a5a4-41cc-ad9f-bbf8fadcfcf8">Completed</Translation_x0020_Status>
    <Category xmlns="cca7418a-a5a4-41cc-ad9f-bbf8fadcfcf8">PowerPoint</Category>
    <email_x0020_new_x0020_upload xmlns="cca7418a-a5a4-41cc-ad9f-bbf8fadcfcf8">
      <Url xsi:nil="true"/>
      <Description xsi:nil="true"/>
    </email_x0020_new_x0020_upload>
    <Send_x0020_Completion_x0020_Email xmlns="cca7418a-a5a4-41cc-ad9f-bbf8fadcfcf8">
      <Url xsi:nil="true"/>
      <Description xsi:nil="true"/>
    </Send_x0020_Completion_x0020_Email>
    <Cost_x0020_Centre_x0020_Code xmlns="cca7418a-a5a4-41cc-ad9f-bbf8fadcfcf8" xsi:nil="true"/>
    <Description_x0020_of_x0020_Work xmlns="cca7418a-a5a4-41cc-ad9f-bbf8fadcfcf8">GCE HSCCC U5 2.5.2 Understanding perspectives of adult behaviour - resources PPT</Description_x0020_of_x0020_Work>
    <Word_x0020_Count xmlns="cca7418a-a5a4-41cc-ad9f-bbf8fadcfcf8">5503</Word_x0020_Count>
    <Due_x0020_Date xmlns="cca7418a-a5a4-41cc-ad9f-bbf8fadcfcf8">2021-06-06T23:00:00+00:00</Due_x0020_Date>
    <Date_x0020_Uploaded xmlns="cca7418a-a5a4-41cc-ad9f-bbf8fadcfcf8">2021-05-26T23:00:00+00:00</Date_x0020_Uploaded>
    <Requestors_x0020_email xmlns="cca7418a-a5a4-41cc-ad9f-bbf8fadcfcf8">
      <UserInfo>
        <DisplayName>Wyman, Hilary</DisplayName>
        <AccountId>260</AccountId>
        <AccountType/>
      </UserInfo>
    </Requestors_x0020_email>
    <SharedWithUsers xmlns="36f98b4f-ba65-4a7d-9a34-48b23de556cb">
      <UserInfo>
        <DisplayName>Wyman, Hilary</DisplayName>
        <AccountId>260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369CA1-F1A4-4313-877D-C01EB8E11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a7418a-a5a4-41cc-ad9f-bbf8fadcfcf8"/>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0514B1-7015-47D3-8B33-208C186FC557}">
  <ds:schemaRefs>
    <ds:schemaRef ds:uri="http://purl.org/dc/terms/"/>
    <ds:schemaRef ds:uri="cca7418a-a5a4-41cc-ad9f-bbf8fadcfcf8"/>
    <ds:schemaRef ds:uri="http://schemas.microsoft.com/office/2006/documentManagement/types"/>
    <ds:schemaRef ds:uri="36f98b4f-ba65-4a7d-9a34-48b23de556cb"/>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5D796AE2-7CF1-4206-AC3D-8FB239D6058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4906</TotalTime>
  <Words>5917</Words>
  <Application>Microsoft Office PowerPoint</Application>
  <PresentationFormat>Widescreen</PresentationFormat>
  <Paragraphs>565</Paragraphs>
  <Slides>40</Slides>
  <Notes>39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Courier New</vt:lpstr>
      <vt:lpstr>Symbol</vt:lpstr>
      <vt:lpstr>Custom Design</vt:lpstr>
      <vt:lpstr>TAG Iechyd a Gofal Cymdeithasol, a Gofal Plant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GCE Health and Social Care, and Childcare</dc:title>
  <dc:creator>City &amp; Guilds/WJEC</dc:creator>
  <cp:lastModifiedBy>Wyman, Hilary</cp:lastModifiedBy>
  <cp:revision>186</cp:revision>
  <dcterms:created xsi:type="dcterms:W3CDTF">2019-02-21T11:49:42Z</dcterms:created>
  <dcterms:modified xsi:type="dcterms:W3CDTF">2021-07-21T15:25:12Z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0x010100935C488717DDF946B2A6B7D59C42B271</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