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notesSlides/notesSlide4.xml" ContentType="application/vnd.openxmlformats-officedocument.presentationml.notesSlide+xml"/>
  <Override PartName="/ppt/tags/tag8.xml" ContentType="application/vnd.openxmlformats-officedocument.presentationml.tags+xml"/>
  <Override PartName="/ppt/notesSlides/notesSlide5.xml" ContentType="application/vnd.openxmlformats-officedocument.presentationml.notesSlide+xml"/>
  <Override PartName="/ppt/tags/tag9.xml" ContentType="application/vnd.openxmlformats-officedocument.presentationml.tags+xml"/>
  <Override PartName="/ppt/notesSlides/notesSlide6.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7.xml" ContentType="application/vnd.openxmlformats-officedocument.presentationml.notesSlide+xml"/>
  <Override PartName="/ppt/tags/tag14.xml" ContentType="application/vnd.openxmlformats-officedocument.presentationml.tags+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257" r:id="rId5"/>
    <p:sldId id="274" r:id="rId6"/>
    <p:sldId id="277" r:id="rId7"/>
    <p:sldId id="276" r:id="rId8"/>
    <p:sldId id="258" r:id="rId9"/>
    <p:sldId id="263" r:id="rId10"/>
    <p:sldId id="260" r:id="rId11"/>
    <p:sldId id="275" r:id="rId12"/>
    <p:sldId id="261" r:id="rId13"/>
    <p:sldId id="270" r:id="rId14"/>
    <p:sldId id="268" r:id="rId15"/>
    <p:sldId id="271" r:id="rId16"/>
    <p:sldId id="272" r:id="rId17"/>
    <p:sldId id="273" r:id="rId18"/>
    <p:sldId id="265" r:id="rId19"/>
    <p:sldId id="267" r:id="rId20"/>
  </p:sldIdLst>
  <p:sldSz cx="12192000" cy="6858000"/>
  <p:notesSz cx="6858000" cy="91440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72F8251-F69C-20B3-FFDB-FDD7013A6B48}" name="Hayley Abraham" initials="HA" userId="S::hayley.abraham@socialcare.wales::17bf8cc6-34b6-4623-92de-6d9edb9405a0" providerId="AD"/>
  <p188:author id="{6EF67362-5D63-1382-2A2B-2D0ACC2CA60B}" name="Polly Duncan" initials="PD" userId="S::p.duncan@npt.gov.uk::b8f6264a-9836-4730-8ca9-23013ec67ff8" providerId="AD"/>
  <p188:author id="{3F345191-9F4C-FDAF-93EF-BAEE222C8BA6}" name="Catherine Roberts" initials="" userId="S::c.roberts2@npt.gov.uk::32661960-39be-46fa-89c1-d86cab22c2f5" providerId="AD"/>
  <p188:author id="{E19166C1-96D6-A1D0-B254-11061B822F7B}" name="kathleen.mcmullen@rctcbc.gov.uk" initials="ka" userId="S::urn:spo:guest#kathleen.mcmullen@rctcbc.gov.uk::"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DB6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0681" autoAdjust="0"/>
  </p:normalViewPr>
  <p:slideViewPr>
    <p:cSldViewPr snapToGrid="0">
      <p:cViewPr varScale="1">
        <p:scale>
          <a:sx n="78" d="100"/>
          <a:sy n="78" d="100"/>
        </p:scale>
        <p:origin x="105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gs" Target="tags/tag1.xml"/><Relationship Id="rId27"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3B256F-32E9-48D4-8D0C-5A96BD2924A6}" type="datetimeFigureOut">
              <a:rPr lang="en-GB" smtClean="0"/>
              <a:t>29/04/2025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F8EBD7-4D67-4916-99DA-71DEEF01C9D3}" type="slidenum">
              <a:rPr lang="en-GB" smtClean="0"/>
              <a:t>‹#›</a:t>
            </a:fld>
            <a:endParaRPr lang="en-GB"/>
          </a:p>
        </p:txBody>
      </p:sp>
    </p:spTree>
    <p:extLst>
      <p:ext uri="{BB962C8B-B14F-4D97-AF65-F5344CB8AC3E}">
        <p14:creationId xmlns:p14="http://schemas.microsoft.com/office/powerpoint/2010/main" val="700870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barod.cymru/" TargetMode="External"/><Relationship Id="rId3" Type="http://schemas.openxmlformats.org/officeDocument/2006/relationships/hyperlink" Target="https://www.newlinkwales.org.uk/" TargetMode="External"/><Relationship Id="rId7" Type="http://schemas.openxmlformats.org/officeDocument/2006/relationships/hyperlink" Target="https://www.cais.co.uk/services/drug-and-alcohol-counselling/"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www.recoverycymru.org.uk/" TargetMode="External"/><Relationship Id="rId5" Type="http://schemas.openxmlformats.org/officeDocument/2006/relationships/hyperlink" Target="http://www.e-das.wales.nhs.uk/home" TargetMode="External"/><Relationship Id="rId10" Type="http://schemas.openxmlformats.org/officeDocument/2006/relationships/hyperlink" Target="https://www.dewis.wales/" TargetMode="External"/><Relationship Id="rId4" Type="http://schemas.openxmlformats.org/officeDocument/2006/relationships/hyperlink" Target="http://dan247.org.uk/" TargetMode="External"/><Relationship Id="rId9" Type="http://schemas.openxmlformats.org/officeDocument/2006/relationships/hyperlink" Target="https://alcoholchange.org.uk/"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Welsh:</a:t>
            </a:r>
          </a:p>
          <a:p>
            <a:r>
              <a:rPr lang="cy" sz="1200" b="0" i="0" u="none" strike="noStrike" cap="none" baseline="0" dirty="0">
                <a:solidFill>
                  <a:srgbClr val="000000"/>
                </a:solidFill>
                <a:effectLst/>
                <a:uFillTx/>
                <a:latin typeface="+mn-lt"/>
              </a:rPr>
              <a:t>Mae sawl ffordd y gellid hwyluso’r gweithgaredd hwn yn dibynnu ar amser a gwybodaeth bresennol y grŵp.</a:t>
            </a:r>
          </a:p>
          <a:p>
            <a:endParaRPr lang="en-GB" baseline="0" dirty="0"/>
          </a:p>
          <a:p>
            <a:r>
              <a:rPr lang="cy" sz="1200" b="0" i="0" u="none" strike="noStrike" cap="none" baseline="0" dirty="0">
                <a:solidFill>
                  <a:srgbClr val="000000"/>
                </a:solidFill>
                <a:effectLst/>
                <a:uFillTx/>
                <a:latin typeface="+mn-lt"/>
              </a:rPr>
              <a:t>Awgrym yw defnyddio taflenni ffeithiau fel y rhai a ddarparwyd gan Drugwise sy'n rhoi sylwedd unigol i bob aelod ac yn annog gweddill y grŵp i ofyn cwestiynau iddynt i ddyfalu'r cyffur. Fel arall, gellid rhoi nodyn post it parod i'r aelodau ei roi ar eu talcen. Yna gallent gerdded o gwmpas a gofyn cwestiynau i aelodau eu grŵp i geisio dyfalu pa gyffur ydyn nhw.</a:t>
            </a:r>
          </a:p>
          <a:p>
            <a:r>
              <a:rPr lang="cy" sz="1200" b="0" i="0" u="none" strike="noStrike" cap="none" baseline="0" dirty="0">
                <a:solidFill>
                  <a:srgbClr val="000000"/>
                </a:solidFill>
                <a:effectLst/>
                <a:uFillTx/>
                <a:latin typeface="+mn-lt"/>
              </a:rPr>
              <a:t>https://www.drugwise.org.uk/factsheets-and-infographics/</a:t>
            </a:r>
          </a:p>
          <a:p>
            <a:endParaRPr lang="en-GB" dirty="0"/>
          </a:p>
          <a:p>
            <a:r>
              <a:rPr lang="cy" sz="1200" b="0" i="0" u="none" strike="noStrike" cap="none" baseline="0" dirty="0">
                <a:solidFill>
                  <a:srgbClr val="000000"/>
                </a:solidFill>
                <a:effectLst/>
                <a:uFillTx/>
                <a:latin typeface="+mn-lt"/>
              </a:rPr>
              <a:t>Byddwch yn ofalus i ganolbwyntio ar risgiau blaenoriaeth o fewn y maes/arbenigedd</a:t>
            </a:r>
          </a:p>
          <a:p>
            <a:endParaRPr lang="en-GB" b="1" dirty="0"/>
          </a:p>
          <a:p>
            <a:r>
              <a:rPr lang="en-GB" b="1" dirty="0"/>
              <a:t>English:</a:t>
            </a:r>
          </a:p>
          <a:p>
            <a:r>
              <a:rPr lang="en-GB" dirty="0"/>
              <a:t>There</a:t>
            </a:r>
            <a:r>
              <a:rPr lang="en-GB" baseline="0" dirty="0"/>
              <a:t> are various ways this activity could be facilitated depending on time and the existing knowledge of the group.</a:t>
            </a:r>
          </a:p>
          <a:p>
            <a:endParaRPr lang="en-GB" baseline="0" dirty="0"/>
          </a:p>
          <a:p>
            <a:r>
              <a:rPr lang="en-GB" baseline="0" dirty="0"/>
              <a:t>A suggestion is to use factsheets such as those provided by </a:t>
            </a:r>
            <a:r>
              <a:rPr lang="en-GB" baseline="0" dirty="0" err="1"/>
              <a:t>Drugwise</a:t>
            </a:r>
            <a:r>
              <a:rPr lang="en-GB" baseline="0" dirty="0"/>
              <a:t> providing each member with an individual substance and encouraging the rest of the group to ask them questions to guess the drug. Alternatively members could be given a prepared post it note that they place on their forehead. They could then walk around and ask their group members questions to try to guess what drug they are.</a:t>
            </a:r>
          </a:p>
          <a:p>
            <a:r>
              <a:rPr lang="en-GB" dirty="0"/>
              <a:t>https://www.drugwise.org.uk/factsheets-and-infographics/</a:t>
            </a:r>
          </a:p>
          <a:p>
            <a:endParaRPr lang="en-GB" dirty="0"/>
          </a:p>
          <a:p>
            <a:r>
              <a:rPr lang="en-GB" dirty="0"/>
              <a:t>Be</a:t>
            </a:r>
            <a:r>
              <a:rPr lang="en-GB" baseline="0" dirty="0"/>
              <a:t> mindful to focus on priority risks within the area/specialism</a:t>
            </a:r>
            <a:endParaRPr lang="en-GB" dirty="0"/>
          </a:p>
          <a:p>
            <a:endParaRPr lang="en-GB" dirty="0"/>
          </a:p>
        </p:txBody>
      </p:sp>
      <p:sp>
        <p:nvSpPr>
          <p:cNvPr id="4" name="Slide Number Placeholder 3"/>
          <p:cNvSpPr>
            <a:spLocks noGrp="1"/>
          </p:cNvSpPr>
          <p:nvPr>
            <p:ph type="sldNum" sz="quarter" idx="10"/>
          </p:nvPr>
        </p:nvSpPr>
        <p:spPr/>
        <p:txBody>
          <a:bodyPr/>
          <a:lstStyle/>
          <a:p>
            <a:fld id="{32F8EBD7-4D67-4916-99DA-71DEEF01C9D3}" type="slidenum">
              <a:rPr lang="en-GB" smtClean="0"/>
              <a:t>6</a:t>
            </a:fld>
            <a:endParaRPr lang="en-GB"/>
          </a:p>
        </p:txBody>
      </p:sp>
    </p:spTree>
    <p:extLst>
      <p:ext uri="{BB962C8B-B14F-4D97-AF65-F5344CB8AC3E}">
        <p14:creationId xmlns:p14="http://schemas.microsoft.com/office/powerpoint/2010/main" val="3891217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Welsh:</a:t>
            </a:r>
          </a:p>
          <a:p>
            <a:pPr marL="0" marR="0" lvl="0" indent="0" algn="l" defTabSz="914400" rtl="0" eaLnBrk="1" fontAlgn="auto" latinLnBrk="0" hangingPunct="1">
              <a:lnSpc>
                <a:spcPct val="100000"/>
              </a:lnSpc>
              <a:spcBef>
                <a:spcPts val="0"/>
              </a:spcBef>
              <a:spcAft>
                <a:spcPts val="0"/>
              </a:spcAft>
              <a:buClrTx/>
              <a:buSzTx/>
              <a:buFontTx/>
              <a:buNone/>
              <a:tabLst/>
              <a:defRPr/>
            </a:pPr>
            <a:r>
              <a:rPr lang="cy" sz="1200" b="0" i="0" u="none" strike="noStrike" cap="none" baseline="0" dirty="0">
                <a:solidFill>
                  <a:srgbClr val="000000"/>
                </a:solidFill>
                <a:effectLst/>
                <a:uFillTx/>
                <a:latin typeface="+mn-lt"/>
              </a:rPr>
              <a:t>Gellid ategu'r gweithgaredd hwn trwy ddefnyddio cardiau lluniau neu flychau cyffuriau lle maent ar gael</a:t>
            </a:r>
          </a:p>
          <a:p>
            <a:endParaRPr lang="en-GB" b="1" dirty="0"/>
          </a:p>
          <a:p>
            <a:r>
              <a:rPr lang="en-GB" b="1" dirty="0"/>
              <a:t>English:</a:t>
            </a:r>
          </a:p>
          <a:p>
            <a:r>
              <a:rPr lang="en-GB" dirty="0"/>
              <a:t>This activity could be complimented by the use of picture cards or drugs</a:t>
            </a:r>
            <a:r>
              <a:rPr lang="en-GB" baseline="0" dirty="0"/>
              <a:t> boxes where available</a:t>
            </a:r>
            <a:endParaRPr lang="en-GB" dirty="0"/>
          </a:p>
        </p:txBody>
      </p:sp>
      <p:sp>
        <p:nvSpPr>
          <p:cNvPr id="4" name="Slide Number Placeholder 3"/>
          <p:cNvSpPr>
            <a:spLocks noGrp="1"/>
          </p:cNvSpPr>
          <p:nvPr>
            <p:ph type="sldNum" sz="quarter" idx="10"/>
          </p:nvPr>
        </p:nvSpPr>
        <p:spPr/>
        <p:txBody>
          <a:bodyPr/>
          <a:lstStyle/>
          <a:p>
            <a:fld id="{32F8EBD7-4D67-4916-99DA-71DEEF01C9D3}" type="slidenum">
              <a:rPr lang="en-GB" smtClean="0"/>
              <a:t>7</a:t>
            </a:fld>
            <a:endParaRPr lang="en-GB"/>
          </a:p>
        </p:txBody>
      </p:sp>
    </p:spTree>
    <p:extLst>
      <p:ext uri="{BB962C8B-B14F-4D97-AF65-F5344CB8AC3E}">
        <p14:creationId xmlns:p14="http://schemas.microsoft.com/office/powerpoint/2010/main" val="28427758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2F8EBD7-4D67-4916-99DA-71DEEF01C9D3}" type="slidenum">
              <a:rPr lang="en-GB" smtClean="0"/>
              <a:t>8</a:t>
            </a:fld>
            <a:endParaRPr lang="en-GB"/>
          </a:p>
        </p:txBody>
      </p:sp>
    </p:spTree>
    <p:extLst>
      <p:ext uri="{BB962C8B-B14F-4D97-AF65-F5344CB8AC3E}">
        <p14:creationId xmlns:p14="http://schemas.microsoft.com/office/powerpoint/2010/main" val="4712667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2F8EBD7-4D67-4916-99DA-71DEEF01C9D3}" type="slidenum">
              <a:rPr lang="en-GB" smtClean="0"/>
              <a:t>9</a:t>
            </a:fld>
            <a:endParaRPr lang="en-GB"/>
          </a:p>
        </p:txBody>
      </p:sp>
    </p:spTree>
    <p:extLst>
      <p:ext uri="{BB962C8B-B14F-4D97-AF65-F5344CB8AC3E}">
        <p14:creationId xmlns:p14="http://schemas.microsoft.com/office/powerpoint/2010/main" val="965643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dirty="0">
                <a:solidFill>
                  <a:schemeClr val="tx1"/>
                </a:solidFill>
                <a:effectLst/>
                <a:latin typeface="+mn-lt"/>
                <a:ea typeface="+mn-ea"/>
                <a:cs typeface="+mn-cs"/>
              </a:rPr>
              <a:t>Welsh:</a:t>
            </a:r>
          </a:p>
          <a:p>
            <a:r>
              <a:rPr lang="cy" sz="1200" b="1" i="0" u="none" strike="noStrike" cap="none" baseline="0" dirty="0">
                <a:solidFill>
                  <a:srgbClr val="000000"/>
                </a:solidFill>
                <a:effectLst/>
                <a:uFillTx/>
                <a:latin typeface="+mn-lt"/>
              </a:rPr>
              <a:t>Camddefnyddio sylweddau arbrofol </a:t>
            </a:r>
            <a:r>
              <a:rPr lang="cy" sz="1200" b="0" i="0" u="none" strike="noStrike" cap="none" baseline="0" dirty="0">
                <a:solidFill>
                  <a:srgbClr val="000000"/>
                </a:solidFill>
                <a:effectLst/>
                <a:uFillTx/>
                <a:latin typeface="+mn-lt"/>
              </a:rPr>
              <a:t>yw’r cam cyntaf mewn camddefnyddio sylweddau pan fydd person yn dechrau archwilio ac arbrofi â sylweddau. Mae camddefnyddio sylweddau arbrofol fel arfer yn gyfnod mynd heibio o gam-drin sylweddau'n ysgafn, sydd fel arfer yn digwydd yn y glasoed ac oedolion ifanc, nad yw'n symud ymlaen i ddefnydd rheolaidd. Gall camddefnyddio sylweddau arbrofol gael ei weld fel ffordd o ffitio i mewn a chymdeithasu â phobl eraill ac adeiladu grŵp cymdeithasol. Yn y rhan fwyaf o achosion, bydd unigolion yn ofalus ynghylch y sylweddau y maent yn eu cymryd, a faint o sylweddau a gymerir.</a:t>
            </a:r>
          </a:p>
          <a:p>
            <a:r>
              <a:rPr lang="cy" b="0" i="0" u="none" strike="noStrike" cap="none" baseline="0" dirty="0">
                <a:effectLst/>
                <a:uFillTx/>
              </a:rPr>
              <a:t>Mae </a:t>
            </a:r>
            <a:r>
              <a:rPr lang="cy" sz="1200" b="1" i="0" u="none" strike="noStrike" cap="none" baseline="0" dirty="0">
                <a:solidFill>
                  <a:srgbClr val="000000"/>
                </a:solidFill>
                <a:effectLst/>
                <a:uFillTx/>
                <a:latin typeface="+mn-lt"/>
              </a:rPr>
              <a:t>camddefnyddio sylweddau hamdden</a:t>
            </a:r>
            <a:r>
              <a:rPr lang="cy" sz="1200" b="0" i="0" u="none" strike="noStrike" cap="none" baseline="0" dirty="0">
                <a:solidFill>
                  <a:srgbClr val="000000"/>
                </a:solidFill>
                <a:effectLst/>
                <a:uFillTx/>
                <a:latin typeface="+mn-lt"/>
              </a:rPr>
              <a:t> yn cyfeirio at ddefnydd achlysurol neu gymdeithasol o sylweddau er mwynhad, fel arfer yn dechrau fel ffordd o ddarparu pleser neu wella bywyd cymdeithasol. Alcohol a thybaco yw'r ddau sylwedd cyfreithlon mwyaf cyffredin sy'n cael eu camddefnyddio. Canabis yw'r sylwedd anghyfreithlon mwyaf cyffredin sy'n cael ei gamddefnyddio, ac yna cocên.</a:t>
            </a:r>
          </a:p>
          <a:p>
            <a:r>
              <a:rPr lang="cy" b="0" i="0" u="none" strike="noStrike" cap="none" baseline="0" dirty="0">
                <a:effectLst/>
                <a:uFillTx/>
              </a:rPr>
              <a:t>Mae </a:t>
            </a:r>
            <a:r>
              <a:rPr lang="cy" sz="1200" b="1" i="0" u="none" strike="noStrike" cap="none" baseline="0" dirty="0">
                <a:solidFill>
                  <a:srgbClr val="000000"/>
                </a:solidFill>
                <a:effectLst/>
                <a:uFillTx/>
                <a:latin typeface="+mn-lt"/>
              </a:rPr>
              <a:t>camddefnyddio sylweddau dibynnol / problemus</a:t>
            </a:r>
            <a:r>
              <a:rPr lang="cy" sz="1200" b="0" i="0" u="none" strike="noStrike" cap="none" baseline="0" dirty="0">
                <a:solidFill>
                  <a:srgbClr val="000000"/>
                </a:solidFill>
                <a:effectLst/>
                <a:uFillTx/>
                <a:latin typeface="+mn-lt"/>
              </a:rPr>
              <a:t> yn datblygu o ddefnyddio sylweddau dro ar ôl tro sy'n arwain at symptomau diddyfnu wrth roi'r gorau i ddefnyddio. Gall dibyniaeth gynnwys cynnydd y defnyddiwr mewn goddefgarwch, syndrom diddyfnu, ymdrechion aflwyddiannus i leihau amlder y defnydd neu roi'r gorau iddi yn gyfan gwbl a cholli rheolaeth ar ddefnydd.</a:t>
            </a:r>
          </a:p>
          <a:p>
            <a:r>
              <a:rPr lang="cy" sz="1200" b="0" i="0" u="none" strike="noStrike" cap="none" baseline="0" dirty="0">
                <a:solidFill>
                  <a:srgbClr val="000000"/>
                </a:solidFill>
                <a:effectLst/>
                <a:uFillTx/>
                <a:latin typeface="+mn-lt"/>
              </a:rPr>
              <a:t>Mae camddefnyddio sylweddau yn cyfeirio at:</a:t>
            </a:r>
          </a:p>
          <a:p>
            <a:r>
              <a:rPr lang="cy" sz="1200" b="0" i="0" u="none" strike="noStrike" cap="none" baseline="0" dirty="0">
                <a:solidFill>
                  <a:srgbClr val="000000"/>
                </a:solidFill>
                <a:effectLst/>
                <a:uFillTx/>
                <a:latin typeface="+mn-lt"/>
              </a:rPr>
              <a:t>defnydd niweidiol o sylweddau at ddibenion heblaw’r rhai y’u bwriadwyd ar eu cyfer</a:t>
            </a:r>
          </a:p>
          <a:p>
            <a:r>
              <a:rPr lang="cy" sz="1200" b="0" i="0" u="none" strike="noStrike" cap="none" baseline="0" dirty="0">
                <a:solidFill>
                  <a:srgbClr val="000000"/>
                </a:solidFill>
                <a:effectLst/>
                <a:uFillTx/>
                <a:latin typeface="+mn-lt"/>
              </a:rPr>
              <a:t>defnyddio sylwedd mewn symiau gormodol.</a:t>
            </a:r>
          </a:p>
          <a:p>
            <a:r>
              <a:rPr lang="cy" sz="1200" b="0" i="0" u="none" strike="noStrike" cap="none" baseline="0" dirty="0">
                <a:solidFill>
                  <a:srgbClr val="000000"/>
                </a:solidFill>
                <a:effectLst/>
                <a:uFillTx/>
                <a:latin typeface="+mn-lt"/>
              </a:rPr>
              <a:t>Mae'r term yn aml yn cyfeirio at sylweddau anghyfreithlon, fodd bynnag, mae sylweddau cyfreithlon hefyd yn cael eu camddefnyddio'n aml iawn, fel alcohol a meddyginiaethau presgripsiwn.</a:t>
            </a:r>
          </a:p>
          <a:p>
            <a:r>
              <a:rPr lang="cy" sz="1200" b="0" i="0" u="none" strike="noStrike" cap="none" baseline="0" dirty="0">
                <a:solidFill>
                  <a:srgbClr val="000000"/>
                </a:solidFill>
                <a:effectLst/>
                <a:uFillTx/>
                <a:latin typeface="+mn-lt"/>
              </a:rPr>
              <a:t>Gall camddefnyddio sylweddau gynnwys defnydd arbrofol, adloniadol a dibynnol a/neu broblematig o sylweddau a gafwyd yn gyfreithlon, yn anghyfreithlon, a gafwyd gyda neu heb bresgripsiwn ac y gellir eu defnyddio'n unigol neu mewn unrhyw gyfuniad â sylweddau eraill.</a:t>
            </a:r>
          </a:p>
          <a:p>
            <a:endParaRPr lang="en-GB" sz="1200" b="0" i="0" kern="1200" dirty="0">
              <a:solidFill>
                <a:schemeClr val="tx1"/>
              </a:solidFill>
              <a:effectLst/>
              <a:latin typeface="+mn-lt"/>
              <a:ea typeface="+mn-ea"/>
              <a:cs typeface="+mn-cs"/>
            </a:endParaRPr>
          </a:p>
          <a:p>
            <a:r>
              <a:rPr lang="cy" sz="1800" b="0" i="0" u="none" strike="noStrike" cap="none" baseline="0" dirty="0">
                <a:solidFill>
                  <a:srgbClr val="000000"/>
                </a:solidFill>
                <a:effectLst/>
                <a:uFillTx/>
                <a:latin typeface="+mn-lt"/>
              </a:rPr>
              <a:t>CBAC 2019</a:t>
            </a:r>
          </a:p>
          <a:p>
            <a:endParaRPr lang="en-GB" sz="1200" b="1" i="0"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English:</a:t>
            </a:r>
          </a:p>
          <a:p>
            <a:r>
              <a:rPr lang="en-GB" sz="1200" b="1" i="0" kern="1200" dirty="0">
                <a:solidFill>
                  <a:schemeClr val="tx1"/>
                </a:solidFill>
                <a:effectLst/>
                <a:latin typeface="+mn-lt"/>
                <a:ea typeface="+mn-ea"/>
                <a:cs typeface="+mn-cs"/>
              </a:rPr>
              <a:t>Experimental substance misuse</a:t>
            </a:r>
            <a:r>
              <a:rPr lang="en-GB" sz="1200" b="0" i="0" kern="1200" dirty="0">
                <a:solidFill>
                  <a:schemeClr val="tx1"/>
                </a:solidFill>
                <a:effectLst/>
                <a:latin typeface="+mn-lt"/>
                <a:ea typeface="+mn-ea"/>
                <a:cs typeface="+mn-cs"/>
              </a:rPr>
              <a:t> is the first step in substance misuse when a person starts to explore and experiment with substances. Experimental substance misuse is usually a passing period of light substance abuse, usually occurring in adolescence and young adulthood, that does not progress to regular use. Experimental substance misuse may be seen as a way to fit in and socialise with other people and to build a social group. In most cases, individuals will be cautious about the substances that they take, and the quantities of substances taken.</a:t>
            </a:r>
          </a:p>
          <a:p>
            <a:r>
              <a:rPr lang="en-GB" sz="1200" b="1" i="0" kern="1200" dirty="0">
                <a:solidFill>
                  <a:schemeClr val="tx1"/>
                </a:solidFill>
                <a:effectLst/>
                <a:latin typeface="+mn-lt"/>
                <a:ea typeface="+mn-ea"/>
                <a:cs typeface="+mn-cs"/>
              </a:rPr>
              <a:t>Recreational substance misuse</a:t>
            </a:r>
            <a:r>
              <a:rPr lang="en-GB" sz="1200" b="0" i="0" kern="1200" dirty="0">
                <a:solidFill>
                  <a:schemeClr val="tx1"/>
                </a:solidFill>
                <a:effectLst/>
                <a:latin typeface="+mn-lt"/>
                <a:ea typeface="+mn-ea"/>
                <a:cs typeface="+mn-cs"/>
              </a:rPr>
              <a:t> refers to the casual or social use of substances for enjoyment, usually starting as a way to provide pleasure or improve social life. Alcohol and tobacco are the two most common legally available substances misused. Cannabis is the most common illegal substance misused, followed by cocaine.</a:t>
            </a:r>
          </a:p>
          <a:p>
            <a:r>
              <a:rPr lang="en-GB" sz="1200" b="1" i="0" kern="1200" dirty="0">
                <a:solidFill>
                  <a:schemeClr val="tx1"/>
                </a:solidFill>
                <a:effectLst/>
                <a:latin typeface="+mn-lt"/>
                <a:ea typeface="+mn-ea"/>
                <a:cs typeface="+mn-cs"/>
              </a:rPr>
              <a:t>Dependent / problematic substance misuse</a:t>
            </a:r>
            <a:r>
              <a:rPr lang="en-GB" sz="1200" b="0" i="0" kern="1200" dirty="0">
                <a:solidFill>
                  <a:schemeClr val="tx1"/>
                </a:solidFill>
                <a:effectLst/>
                <a:latin typeface="+mn-lt"/>
                <a:ea typeface="+mn-ea"/>
                <a:cs typeface="+mn-cs"/>
              </a:rPr>
              <a:t> develops from repeated substance use that results in withdrawal symptoms upon stopping use. Dependence may include the user’s increase in tolerance, withdrawal syndrome, unsuccessful attempts at cutting down frequency of use or stopping altogether and losing of control of usage.</a:t>
            </a:r>
          </a:p>
          <a:p>
            <a:r>
              <a:rPr lang="en-GB" sz="1200" b="0" i="0" kern="1200" dirty="0">
                <a:solidFill>
                  <a:schemeClr val="tx1"/>
                </a:solidFill>
                <a:effectLst/>
                <a:latin typeface="+mn-lt"/>
                <a:ea typeface="+mn-ea"/>
                <a:cs typeface="+mn-cs"/>
              </a:rPr>
              <a:t>Substance misuse refers to:</a:t>
            </a:r>
          </a:p>
          <a:p>
            <a:r>
              <a:rPr lang="en-GB" sz="1200" b="0" i="0" kern="1200" dirty="0">
                <a:solidFill>
                  <a:schemeClr val="tx1"/>
                </a:solidFill>
                <a:effectLst/>
                <a:latin typeface="+mn-lt"/>
                <a:ea typeface="+mn-ea"/>
                <a:cs typeface="+mn-cs"/>
              </a:rPr>
              <a:t>the harmful use of substances for purposes other than for which they were intended</a:t>
            </a:r>
          </a:p>
          <a:p>
            <a:r>
              <a:rPr lang="en-GB" sz="1200" b="0" i="0" kern="1200" dirty="0">
                <a:solidFill>
                  <a:schemeClr val="tx1"/>
                </a:solidFill>
                <a:effectLst/>
                <a:latin typeface="+mn-lt"/>
                <a:ea typeface="+mn-ea"/>
                <a:cs typeface="+mn-cs"/>
              </a:rPr>
              <a:t>using a substance in excessive quantities.</a:t>
            </a:r>
          </a:p>
          <a:p>
            <a:r>
              <a:rPr lang="en-GB" sz="1200" b="0" i="0" kern="1200" dirty="0">
                <a:solidFill>
                  <a:schemeClr val="tx1"/>
                </a:solidFill>
                <a:effectLst/>
                <a:latin typeface="+mn-lt"/>
                <a:ea typeface="+mn-ea"/>
                <a:cs typeface="+mn-cs"/>
              </a:rPr>
              <a:t>The term often refers to illegal substances, however, legal substances are also very often misused, such as alcohol and prescription medicines.</a:t>
            </a:r>
          </a:p>
          <a:p>
            <a:r>
              <a:rPr lang="en-GB" sz="1200" b="0" i="0" kern="1200" dirty="0">
                <a:solidFill>
                  <a:schemeClr val="tx1"/>
                </a:solidFill>
                <a:effectLst/>
                <a:latin typeface="+mn-lt"/>
                <a:ea typeface="+mn-ea"/>
                <a:cs typeface="+mn-cs"/>
              </a:rPr>
              <a:t>Substance misuse may include experimental, recreational and dependent and/or problematic use of substances which have been obtained legally, illegally, acquired with or without prescription and may be used singularly or in any combination with other substances.</a:t>
            </a:r>
          </a:p>
          <a:p>
            <a:endParaRPr lang="en-GB" sz="1200" b="0" i="0" kern="1200" dirty="0">
              <a:solidFill>
                <a:schemeClr val="tx1"/>
              </a:solidFill>
              <a:effectLst/>
              <a:latin typeface="+mn-lt"/>
              <a:ea typeface="+mn-ea"/>
              <a:cs typeface="+mn-cs"/>
            </a:endParaRPr>
          </a:p>
          <a:p>
            <a:r>
              <a:rPr lang="en-GB" dirty="0"/>
              <a:t>WJEC</a:t>
            </a:r>
            <a:r>
              <a:rPr lang="en-GB" baseline="0" dirty="0"/>
              <a:t> 2019</a:t>
            </a:r>
            <a:endParaRPr lang="en-GB" dirty="0"/>
          </a:p>
        </p:txBody>
      </p:sp>
      <p:sp>
        <p:nvSpPr>
          <p:cNvPr id="4" name="Slide Number Placeholder 3"/>
          <p:cNvSpPr>
            <a:spLocks noGrp="1"/>
          </p:cNvSpPr>
          <p:nvPr>
            <p:ph type="sldNum" sz="quarter" idx="10"/>
          </p:nvPr>
        </p:nvSpPr>
        <p:spPr/>
        <p:txBody>
          <a:bodyPr/>
          <a:lstStyle/>
          <a:p>
            <a:fld id="{32F8EBD7-4D67-4916-99DA-71DEEF01C9D3}" type="slidenum">
              <a:rPr lang="en-GB" smtClean="0"/>
              <a:t>10</a:t>
            </a:fld>
            <a:endParaRPr lang="en-GB"/>
          </a:p>
        </p:txBody>
      </p:sp>
    </p:spTree>
    <p:extLst>
      <p:ext uri="{BB962C8B-B14F-4D97-AF65-F5344CB8AC3E}">
        <p14:creationId xmlns:p14="http://schemas.microsoft.com/office/powerpoint/2010/main" val="15808741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1" i="0" u="none" strike="noStrike" cap="none" baseline="0" dirty="0">
                <a:solidFill>
                  <a:srgbClr val="000000"/>
                </a:solidFill>
                <a:effectLst/>
                <a:uFillTx/>
                <a:latin typeface="+mn-lt"/>
              </a:rPr>
              <a:t>Welsh:</a:t>
            </a:r>
          </a:p>
          <a:p>
            <a:r>
              <a:rPr lang="cy" sz="1200" b="0" i="0" u="none" strike="noStrike" cap="none" baseline="0" dirty="0">
                <a:solidFill>
                  <a:srgbClr val="000000"/>
                </a:solidFill>
                <a:effectLst/>
                <a:uFillTx/>
                <a:latin typeface="+mn-lt"/>
              </a:rPr>
              <a:t>Mae camddefnyddio sylweddau yn effeithio ar iechyd a lles unigolion mewn sawl ffordd ac yn effeithio ar bob agwedd ar fywyd.</a:t>
            </a:r>
          </a:p>
          <a:p>
            <a:r>
              <a:rPr lang="cy" sz="1200" b="1" i="0" u="none" strike="noStrike" cap="none" baseline="0" dirty="0">
                <a:solidFill>
                  <a:srgbClr val="000000"/>
                </a:solidFill>
                <a:effectLst/>
                <a:uFillTx/>
                <a:latin typeface="+mn-lt"/>
              </a:rPr>
              <a:t>Corfforol </a:t>
            </a:r>
            <a:r>
              <a:rPr lang="cy" sz="1200" b="0" i="0" u="none" strike="noStrike" cap="none" baseline="0" dirty="0">
                <a:solidFill>
                  <a:srgbClr val="000000"/>
                </a:solidFill>
                <a:effectLst/>
                <a:uFillTx/>
                <a:latin typeface="+mn-lt"/>
              </a:rPr>
              <a:t>- Yn achosi newidiadau pwysau, cyfog, llygaid gwaed, anadl ddrwg, heintiau, damweiniau, afiechyd cronig, problemau cwsg, pydredd dannedd, brechau croen neu smotiau, problemau gyda'r galon a chylchrediad a methiant organau.</a:t>
            </a:r>
          </a:p>
          <a:p>
            <a:r>
              <a:rPr lang="cy" sz="1200" b="1" i="0" u="none" strike="noStrike" cap="none" baseline="0" dirty="0">
                <a:solidFill>
                  <a:srgbClr val="000000"/>
                </a:solidFill>
                <a:effectLst/>
                <a:uFillTx/>
                <a:latin typeface="+mn-lt"/>
              </a:rPr>
              <a:t>Meddyliol ac ymddygiadol</a:t>
            </a:r>
            <a:r>
              <a:rPr lang="cy" sz="1200" b="0" i="0" u="none" strike="noStrike" cap="none" baseline="0" dirty="0">
                <a:solidFill>
                  <a:srgbClr val="000000"/>
                </a:solidFill>
                <a:effectLst/>
                <a:uFillTx/>
                <a:latin typeface="+mn-lt"/>
              </a:rPr>
              <a:t>- Yn achosi iselder, seicosis, gorbryder, paranoia, ymddygiad ymosodol, byrbwylltra, colli hunanreolaeth, galluoedd gwneud penderfyniadau gwael, anallu i ganolbwyntio, dryswch, colli cof, chwantau.</a:t>
            </a:r>
          </a:p>
          <a:p>
            <a:r>
              <a:rPr lang="cy" sz="1200" b="1" i="0" u="none" strike="noStrike" cap="none" baseline="0" dirty="0">
                <a:solidFill>
                  <a:srgbClr val="000000"/>
                </a:solidFill>
                <a:effectLst/>
                <a:uFillTx/>
                <a:latin typeface="+mn-lt"/>
              </a:rPr>
              <a:t>Cymdeithasol </a:t>
            </a:r>
            <a:r>
              <a:rPr lang="cy" sz="1200" b="0" i="0" u="none" strike="noStrike" cap="none" baseline="0" dirty="0">
                <a:solidFill>
                  <a:srgbClr val="000000"/>
                </a:solidFill>
                <a:effectLst/>
                <a:uFillTx/>
                <a:latin typeface="+mn-lt"/>
              </a:rPr>
              <a:t>- Yn achosi perthnasoedd i chwalu, trais domestig, dadleuon, colli cyfeillgarwch, ynysu cymdeithasol.</a:t>
            </a:r>
          </a:p>
          <a:p>
            <a:r>
              <a:rPr lang="cy" sz="1200" b="1" i="0" u="none" strike="noStrike" cap="none" baseline="0" dirty="0">
                <a:solidFill>
                  <a:srgbClr val="000000"/>
                </a:solidFill>
                <a:effectLst/>
                <a:uFillTx/>
                <a:latin typeface="+mn-lt"/>
              </a:rPr>
              <a:t>Ariannol </a:t>
            </a:r>
            <a:r>
              <a:rPr lang="cy" sz="1200" b="0" i="0" u="none" strike="noStrike" cap="none" baseline="0" dirty="0">
                <a:solidFill>
                  <a:srgbClr val="000000"/>
                </a:solidFill>
                <a:effectLst/>
                <a:uFillTx/>
                <a:latin typeface="+mn-lt"/>
              </a:rPr>
              <a:t>-  Yn achosi colli swyddi, dyled, diweithdra, cofnod troseddol, colli cartref o bosibl.</a:t>
            </a:r>
          </a:p>
          <a:p>
            <a:r>
              <a:rPr lang="cy" sz="1200" b="0" i="0" u="none" strike="noStrike" cap="none" baseline="0" dirty="0">
                <a:solidFill>
                  <a:srgbClr val="000000"/>
                </a:solidFill>
                <a:effectLst/>
                <a:uFillTx/>
                <a:latin typeface="+mn-lt"/>
              </a:rPr>
              <a:t>WJEC CBAC LTD 2019</a:t>
            </a:r>
          </a:p>
          <a:p>
            <a:endParaRPr lang="en-GB" sz="1200" b="1" i="0"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English:</a:t>
            </a:r>
          </a:p>
          <a:p>
            <a:r>
              <a:rPr lang="en-GB" sz="1200" b="0" i="0" kern="1200" dirty="0">
                <a:solidFill>
                  <a:schemeClr val="tx1"/>
                </a:solidFill>
                <a:effectLst/>
                <a:latin typeface="+mn-lt"/>
                <a:ea typeface="+mn-ea"/>
                <a:cs typeface="+mn-cs"/>
              </a:rPr>
              <a:t>Substance misuse impacts on the health and well-being of individuals in many ways and impacts on all aspects of life.</a:t>
            </a:r>
          </a:p>
          <a:p>
            <a:r>
              <a:rPr lang="en-GB" sz="1200" b="1" i="0" kern="1200" dirty="0">
                <a:solidFill>
                  <a:schemeClr val="tx1"/>
                </a:solidFill>
                <a:effectLst/>
                <a:latin typeface="+mn-lt"/>
                <a:ea typeface="+mn-ea"/>
                <a:cs typeface="+mn-cs"/>
              </a:rPr>
              <a:t>Physical</a:t>
            </a:r>
            <a:r>
              <a:rPr lang="en-GB" sz="1200" b="0" i="0" kern="1200" dirty="0">
                <a:solidFill>
                  <a:schemeClr val="tx1"/>
                </a:solidFill>
                <a:effectLst/>
                <a:latin typeface="+mn-lt"/>
                <a:ea typeface="+mn-ea"/>
                <a:cs typeface="+mn-cs"/>
              </a:rPr>
              <a:t> - Causes weight changes, nausea, bloodshot eyes, bad breath, infections, accidents, chronic disease, sleep problems, dental decay, skin rashes or breakouts, heart and circulation problems and organ failure.</a:t>
            </a:r>
          </a:p>
          <a:p>
            <a:r>
              <a:rPr lang="en-GB" sz="1200" b="1" i="0" kern="1200" dirty="0">
                <a:solidFill>
                  <a:schemeClr val="tx1"/>
                </a:solidFill>
                <a:effectLst/>
                <a:latin typeface="+mn-lt"/>
                <a:ea typeface="+mn-ea"/>
                <a:cs typeface="+mn-cs"/>
              </a:rPr>
              <a:t>Mental and behavioural</a:t>
            </a:r>
            <a:r>
              <a:rPr lang="en-GB" sz="1200" b="0" i="0" kern="1200" dirty="0">
                <a:solidFill>
                  <a:schemeClr val="tx1"/>
                </a:solidFill>
                <a:effectLst/>
                <a:latin typeface="+mn-lt"/>
                <a:ea typeface="+mn-ea"/>
                <a:cs typeface="+mn-cs"/>
              </a:rPr>
              <a:t> - Causes depression, psychosis, anxiety, paranoia, aggressiveness, impulsiveness, loss of self-control, poor decision-making abilities, inability to concentrate, confusion, memory loss, cravings.</a:t>
            </a:r>
          </a:p>
          <a:p>
            <a:r>
              <a:rPr lang="en-GB" sz="1200" b="1" i="0" kern="1200" dirty="0">
                <a:solidFill>
                  <a:schemeClr val="tx1"/>
                </a:solidFill>
                <a:effectLst/>
                <a:latin typeface="+mn-lt"/>
                <a:ea typeface="+mn-ea"/>
                <a:cs typeface="+mn-cs"/>
              </a:rPr>
              <a:t>Social</a:t>
            </a:r>
            <a:r>
              <a:rPr lang="en-GB" sz="1200" b="0" i="0" kern="1200" dirty="0">
                <a:solidFill>
                  <a:schemeClr val="tx1"/>
                </a:solidFill>
                <a:effectLst/>
                <a:latin typeface="+mn-lt"/>
                <a:ea typeface="+mn-ea"/>
                <a:cs typeface="+mn-cs"/>
              </a:rPr>
              <a:t> - Causes breakdown in relationships, domestic violence, arguments, loss of friendship, social isolation.</a:t>
            </a:r>
          </a:p>
          <a:p>
            <a:r>
              <a:rPr lang="en-GB" sz="1200" b="1" i="0" kern="1200" dirty="0">
                <a:solidFill>
                  <a:schemeClr val="tx1"/>
                </a:solidFill>
                <a:effectLst/>
                <a:latin typeface="+mn-lt"/>
                <a:ea typeface="+mn-ea"/>
                <a:cs typeface="+mn-cs"/>
              </a:rPr>
              <a:t>Financial</a:t>
            </a:r>
            <a:r>
              <a:rPr lang="en-GB" sz="1200" b="0" i="0" kern="1200" dirty="0">
                <a:solidFill>
                  <a:schemeClr val="tx1"/>
                </a:solidFill>
                <a:effectLst/>
                <a:latin typeface="+mn-lt"/>
                <a:ea typeface="+mn-ea"/>
                <a:cs typeface="+mn-cs"/>
              </a:rPr>
              <a:t> - Causes job loss, debt, unemployment, criminal record, potential loss of home.</a:t>
            </a:r>
          </a:p>
          <a:p>
            <a:r>
              <a:rPr lang="en-GB" sz="1200" b="0" i="0" kern="1200" dirty="0">
                <a:solidFill>
                  <a:schemeClr val="tx1"/>
                </a:solidFill>
                <a:effectLst/>
                <a:latin typeface="+mn-lt"/>
                <a:ea typeface="+mn-ea"/>
                <a:cs typeface="+mn-cs"/>
              </a:rPr>
              <a:t>WJEC CBAC LTD 2019</a:t>
            </a:r>
            <a:endParaRPr lang="en-GB" dirty="0"/>
          </a:p>
        </p:txBody>
      </p:sp>
      <p:sp>
        <p:nvSpPr>
          <p:cNvPr id="4" name="Slide Number Placeholder 3"/>
          <p:cNvSpPr>
            <a:spLocks noGrp="1"/>
          </p:cNvSpPr>
          <p:nvPr>
            <p:ph type="sldNum" sz="quarter" idx="10"/>
          </p:nvPr>
        </p:nvSpPr>
        <p:spPr/>
        <p:txBody>
          <a:bodyPr/>
          <a:lstStyle/>
          <a:p>
            <a:fld id="{32F8EBD7-4D67-4916-99DA-71DEEF01C9D3}" type="slidenum">
              <a:rPr lang="en-GB" smtClean="0"/>
              <a:t>11</a:t>
            </a:fld>
            <a:endParaRPr lang="en-GB"/>
          </a:p>
        </p:txBody>
      </p:sp>
    </p:spTree>
    <p:extLst>
      <p:ext uri="{BB962C8B-B14F-4D97-AF65-F5344CB8AC3E}">
        <p14:creationId xmlns:p14="http://schemas.microsoft.com/office/powerpoint/2010/main" val="36286621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b="1" i="0" u="none" strike="noStrike" cap="none" baseline="0" dirty="0">
                <a:effectLst/>
                <a:uFillTx/>
              </a:rPr>
              <a:t>Welsh:</a:t>
            </a:r>
          </a:p>
          <a:p>
            <a:r>
              <a:rPr lang="cy" b="0" i="0" u="none" strike="noStrike" cap="none" baseline="0" dirty="0">
                <a:effectLst/>
                <a:uFillTx/>
              </a:rPr>
              <a:t>Mae </a:t>
            </a:r>
            <a:r>
              <a:rPr lang="cy" sz="1200" b="1" i="0" u="none" strike="noStrike" cap="none" baseline="0" dirty="0">
                <a:solidFill>
                  <a:srgbClr val="000000"/>
                </a:solidFill>
                <a:effectLst/>
                <a:uFillTx/>
                <a:latin typeface="+mn-lt"/>
              </a:rPr>
              <a:t>New Link Wales </a:t>
            </a:r>
            <a:r>
              <a:rPr lang="cy" sz="1200" b="0" i="0" u="none" strike="noStrike" cap="none" baseline="0" dirty="0">
                <a:solidFill>
                  <a:srgbClr val="000000"/>
                </a:solidFill>
                <a:effectLst/>
                <a:uFillTx/>
                <a:latin typeface="+mn-lt"/>
              </a:rPr>
              <a:t>wedi ymuno â </a:t>
            </a:r>
            <a:r>
              <a:rPr lang="cy" sz="1200" b="1" i="0" u="none" strike="noStrike" cap="none" baseline="0" dirty="0">
                <a:solidFill>
                  <a:srgbClr val="000000"/>
                </a:solidFill>
                <a:effectLst/>
                <a:uFillTx/>
                <a:latin typeface="+mn-lt"/>
              </a:rPr>
              <a:t>SOLAS</a:t>
            </a:r>
            <a:r>
              <a:rPr lang="cy" sz="1200" b="0" i="0" u="none" strike="noStrike" cap="none" baseline="0" dirty="0">
                <a:solidFill>
                  <a:srgbClr val="000000"/>
                </a:solidFill>
                <a:effectLst/>
                <a:uFillTx/>
                <a:latin typeface="+mn-lt"/>
              </a:rPr>
              <a:t> a</a:t>
            </a:r>
            <a:r>
              <a:rPr lang="cy" sz="1200" b="1" i="0" u="none" strike="noStrike" cap="none" baseline="0" dirty="0">
                <a:solidFill>
                  <a:srgbClr val="000000"/>
                </a:solidFill>
                <a:effectLst/>
                <a:uFillTx/>
                <a:latin typeface="+mn-lt"/>
              </a:rPr>
              <a:t> Recovery Cymru</a:t>
            </a:r>
            <a:r>
              <a:rPr lang="cy" sz="1200" b="0" i="0" u="none" strike="noStrike" cap="none" baseline="0" dirty="0">
                <a:solidFill>
                  <a:srgbClr val="000000"/>
                </a:solidFill>
                <a:effectLst/>
                <a:uFillTx/>
                <a:latin typeface="+mn-lt"/>
              </a:rPr>
              <a:t> i ddatblygu rhaglen o'r enw Camau Cyntaf at Adferiad sy'n galluogi defnyddwyr i gael mynediad at wasanaethau unigol i'w helpu i wella. </a:t>
            </a:r>
            <a:r>
              <a:rPr lang="cy" sz="1200" b="0" i="0" u="sng" strike="noStrike" cap="none" baseline="0" dirty="0">
                <a:solidFill>
                  <a:srgbClr val="000000"/>
                </a:solidFill>
                <a:effectLst/>
                <a:uFill>
                  <a:solidFill>
                    <a:srgbClr val="000000"/>
                  </a:solidFill>
                </a:uFill>
                <a:latin typeface="+mn-lt"/>
                <a:hlinkClick r:id="rId3" history="0"/>
              </a:rPr>
              <a:t>https://www.newlinkwales.org.uk/</a:t>
            </a:r>
          </a:p>
          <a:p>
            <a:r>
              <a:rPr lang="cy" b="0" i="0" u="none" strike="noStrike" cap="none" baseline="0" dirty="0">
                <a:effectLst/>
                <a:uFillTx/>
              </a:rPr>
              <a:t>Mae </a:t>
            </a:r>
            <a:r>
              <a:rPr lang="cy" sz="1200" b="1" i="0" u="none" strike="noStrike" cap="none" baseline="0" dirty="0">
                <a:solidFill>
                  <a:srgbClr val="000000"/>
                </a:solidFill>
                <a:effectLst/>
                <a:uFillTx/>
                <a:latin typeface="+mn-lt"/>
              </a:rPr>
              <a:t>Dan 24/7</a:t>
            </a:r>
            <a:r>
              <a:rPr lang="cy" sz="1200" b="0" i="0" u="none" strike="noStrike" cap="none" baseline="0" dirty="0">
                <a:solidFill>
                  <a:srgbClr val="000000"/>
                </a:solidFill>
                <a:effectLst/>
                <a:uFillTx/>
                <a:latin typeface="+mn-lt"/>
              </a:rPr>
              <a:t> yn llinell gymorth rhad ac am ddim sy'n galluogi unigolion i siarad â rhywun yn gyfrinachol am eu brwydrau gyda chyffuriau neu alcohol. </a:t>
            </a:r>
            <a:r>
              <a:rPr lang="cy" sz="1200" b="0" i="0" u="sng" strike="noStrike" cap="none" baseline="0" dirty="0">
                <a:solidFill>
                  <a:srgbClr val="000000"/>
                </a:solidFill>
                <a:effectLst/>
                <a:uFill>
                  <a:solidFill>
                    <a:srgbClr val="000000"/>
                  </a:solidFill>
                </a:uFill>
                <a:latin typeface="+mn-lt"/>
                <a:hlinkClick r:id="rId4" history="0"/>
              </a:rPr>
              <a:t>http://dan247.org.uk/</a:t>
            </a:r>
          </a:p>
          <a:p>
            <a:r>
              <a:rPr lang="cy" sz="1200" b="1" i="0" u="none" strike="noStrike" cap="none" baseline="0" dirty="0">
                <a:solidFill>
                  <a:srgbClr val="000000"/>
                </a:solidFill>
                <a:effectLst/>
                <a:uFillTx/>
                <a:latin typeface="+mn-lt"/>
              </a:rPr>
              <a:t>EDAS </a:t>
            </a:r>
            <a:r>
              <a:rPr lang="cy" sz="1200" b="0" i="0" u="none" strike="noStrike" cap="none" baseline="0" dirty="0">
                <a:solidFill>
                  <a:srgbClr val="000000"/>
                </a:solidFill>
                <a:effectLst/>
                <a:uFillTx/>
                <a:latin typeface="+mn-lt"/>
              </a:rPr>
              <a:t>yw’r pwynt mynediad sengl i driniaeth a chymorth camddefnyddio sylweddau i unigolion sydd am fynd i’r afael â’u defnydd eu hunain o alcohol neu gyffuriau, yn ogystal ag aelodau o’u teulu a’u gofalwyr sy’n chwilio am arweiniad a chymorth. Mae’n darparu mynediad syml ac effeithiol at yr ystod lawn o wasanaethau camddefnyddio sylweddau yng Nghaerdydd a Bro Morgannwg. </a:t>
            </a:r>
            <a:r>
              <a:rPr lang="cy" sz="1200" b="0" i="0" u="sng" strike="noStrike" cap="none" baseline="0" dirty="0">
                <a:solidFill>
                  <a:srgbClr val="000000"/>
                </a:solidFill>
                <a:effectLst/>
                <a:uFill>
                  <a:solidFill>
                    <a:srgbClr val="000000"/>
                  </a:solidFill>
                </a:uFill>
                <a:latin typeface="+mn-lt"/>
                <a:hlinkClick r:id="rId5" history="0"/>
              </a:rPr>
              <a:t>http://www.e-das.wales.nhs.uk/home</a:t>
            </a:r>
          </a:p>
          <a:p>
            <a:r>
              <a:rPr lang="cy" b="0" i="0" u="none" strike="noStrike" cap="none" baseline="0" dirty="0">
                <a:effectLst/>
                <a:uFillTx/>
              </a:rPr>
              <a:t>Mae </a:t>
            </a:r>
            <a:r>
              <a:rPr lang="cy" sz="1200" b="1" i="0" u="none" strike="noStrike" cap="none" baseline="0" dirty="0">
                <a:solidFill>
                  <a:srgbClr val="000000"/>
                </a:solidFill>
                <a:effectLst/>
                <a:uFillTx/>
                <a:latin typeface="+mn-lt"/>
              </a:rPr>
              <a:t>Recovery Cymru</a:t>
            </a:r>
            <a:r>
              <a:rPr lang="cy" sz="1200" b="0" i="0" u="none" strike="noStrike" cap="none" baseline="0" dirty="0">
                <a:solidFill>
                  <a:srgbClr val="000000"/>
                </a:solidFill>
                <a:effectLst/>
                <a:uFillTx/>
                <a:latin typeface="+mn-lt"/>
              </a:rPr>
              <a:t> yn gymuned hunangymorth a chefnogaeth i bobl sydd mewn neu sy'n ceisio adferiad o broblemau alcohol a chyffuriau. </a:t>
            </a:r>
            <a:r>
              <a:rPr lang="cy" sz="1200" b="0" i="0" u="sng" strike="noStrike" cap="none" baseline="0" dirty="0">
                <a:solidFill>
                  <a:srgbClr val="000000"/>
                </a:solidFill>
                <a:effectLst/>
                <a:uFill>
                  <a:solidFill>
                    <a:srgbClr val="000000"/>
                  </a:solidFill>
                </a:uFill>
                <a:latin typeface="+mn-lt"/>
                <a:hlinkClick r:id="rId6" history="0"/>
              </a:rPr>
              <a:t>http://www.recoverycymru.org.uk/</a:t>
            </a:r>
          </a:p>
          <a:p>
            <a:r>
              <a:rPr lang="cy" b="0" i="0" u="none" strike="noStrike" cap="none" baseline="0" dirty="0">
                <a:effectLst/>
                <a:uFillTx/>
              </a:rPr>
              <a:t>Mae </a:t>
            </a:r>
            <a:r>
              <a:rPr lang="cy" sz="1200" b="1" i="0" u="none" strike="noStrike" cap="none" baseline="0" dirty="0">
                <a:solidFill>
                  <a:srgbClr val="000000"/>
                </a:solidFill>
                <a:effectLst/>
                <a:uFillTx/>
                <a:latin typeface="+mn-lt"/>
              </a:rPr>
              <a:t>Cwnsela Cyffuriau ac Alcohol CAIS</a:t>
            </a:r>
            <a:r>
              <a:rPr lang="cy" sz="1200" b="0" i="0" u="none" strike="noStrike" cap="none" baseline="0" dirty="0">
                <a:solidFill>
                  <a:srgbClr val="000000"/>
                </a:solidFill>
                <a:effectLst/>
                <a:uFillTx/>
                <a:latin typeface="+mn-lt"/>
              </a:rPr>
              <a:t> ar gyfer pobl sy'n pryderu am eu hyfed neu gymryd cyffuriau eu hunain neu am yfed neu gymryd cyffuriau rhywun arall (ee partner, rhiant, ffrind agos neu berthynas). </a:t>
            </a:r>
            <a:r>
              <a:rPr lang="cy" sz="1200" b="0" i="0" u="sng" strike="noStrike" cap="none" baseline="0" dirty="0">
                <a:solidFill>
                  <a:srgbClr val="000000"/>
                </a:solidFill>
                <a:effectLst/>
                <a:uFill>
                  <a:solidFill>
                    <a:srgbClr val="000000"/>
                  </a:solidFill>
                </a:uFill>
                <a:latin typeface="+mn-lt"/>
                <a:hlinkClick r:id="rId7" history="0"/>
              </a:rPr>
              <a:t>https://www.cais.co.uk/services/drug-and-alcohol-counselling/</a:t>
            </a:r>
          </a:p>
          <a:p>
            <a:r>
              <a:rPr lang="cy" b="0" i="0" u="none" strike="noStrike" cap="none" baseline="0" dirty="0">
                <a:effectLst/>
                <a:uFillTx/>
              </a:rPr>
              <a:t>Mae </a:t>
            </a:r>
            <a:r>
              <a:rPr lang="cy" sz="1200" b="1" i="0" u="none" strike="noStrike" cap="none" baseline="0" dirty="0">
                <a:solidFill>
                  <a:srgbClr val="000000"/>
                </a:solidFill>
                <a:effectLst/>
                <a:uFillTx/>
                <a:latin typeface="+mn-lt"/>
              </a:rPr>
              <a:t>Barod Cymru</a:t>
            </a:r>
            <a:r>
              <a:rPr lang="cy" sz="1200" b="0" i="0" u="none" strike="noStrike" cap="none" baseline="0" dirty="0">
                <a:solidFill>
                  <a:srgbClr val="000000"/>
                </a:solidFill>
                <a:effectLst/>
                <a:uFillTx/>
                <a:latin typeface="+mn-lt"/>
              </a:rPr>
              <a:t> yn arbenigo mewn cymorth camddefnyddio sylweddau i oedolion a phobl ifanc. </a:t>
            </a:r>
            <a:r>
              <a:rPr lang="cy" sz="1200" b="0" i="0" u="sng" strike="noStrike" cap="none" baseline="0" dirty="0">
                <a:solidFill>
                  <a:srgbClr val="000000"/>
                </a:solidFill>
                <a:effectLst/>
                <a:uFill>
                  <a:solidFill>
                    <a:srgbClr val="000000"/>
                  </a:solidFill>
                </a:uFill>
                <a:latin typeface="+mn-lt"/>
                <a:hlinkClick r:id="rId8" history="0"/>
              </a:rPr>
              <a:t>http://barod.cymru/</a:t>
            </a:r>
          </a:p>
          <a:p>
            <a:r>
              <a:rPr lang="cy" b="0" i="0" u="none" strike="noStrike" cap="none" baseline="0" dirty="0">
                <a:effectLst/>
                <a:uFillTx/>
              </a:rPr>
              <a:t>Mae </a:t>
            </a:r>
            <a:r>
              <a:rPr lang="cy" sz="1200" b="1" i="0" u="none" strike="noStrike" cap="none" baseline="0" dirty="0">
                <a:solidFill>
                  <a:srgbClr val="000000"/>
                </a:solidFill>
                <a:effectLst/>
                <a:uFillTx/>
                <a:latin typeface="+mn-lt"/>
              </a:rPr>
              <a:t>Alcohol Change UK</a:t>
            </a:r>
            <a:r>
              <a:rPr lang="cy" sz="1200" b="0" i="0" u="none" strike="noStrike" cap="none" baseline="0" dirty="0">
                <a:solidFill>
                  <a:srgbClr val="000000"/>
                </a:solidFill>
                <a:effectLst/>
                <a:uFillTx/>
                <a:latin typeface="+mn-lt"/>
              </a:rPr>
              <a:t> yn cynnig cymorth a chefnogaeth i unigolion sy’n dioddef o gamddefnyddio alcohol ac i’r rhai sy’n poeni am eu hyfed. </a:t>
            </a:r>
            <a:r>
              <a:rPr lang="cy" sz="1200" b="0" i="0" u="sng" strike="noStrike" cap="none" baseline="0" dirty="0">
                <a:solidFill>
                  <a:srgbClr val="000000"/>
                </a:solidFill>
                <a:effectLst/>
                <a:uFill>
                  <a:solidFill>
                    <a:srgbClr val="000000"/>
                  </a:solidFill>
                </a:uFill>
                <a:latin typeface="+mn-lt"/>
                <a:hlinkClick r:id="rId9" history="0"/>
              </a:rPr>
              <a:t>https://alcoholchange.org.uk/</a:t>
            </a:r>
          </a:p>
          <a:p>
            <a:r>
              <a:rPr lang="cy" b="0" i="0" u="none" strike="noStrike" cap="none" baseline="0" dirty="0">
                <a:effectLst/>
                <a:uFillTx/>
              </a:rPr>
              <a:t>Gall </a:t>
            </a:r>
            <a:r>
              <a:rPr lang="cy" sz="1200" b="1" i="0" u="none" strike="noStrike" cap="none" baseline="0" dirty="0">
                <a:solidFill>
                  <a:srgbClr val="000000"/>
                </a:solidFill>
                <a:effectLst/>
                <a:uFillTx/>
                <a:latin typeface="+mn-lt"/>
              </a:rPr>
              <a:t>Dewis Cymru</a:t>
            </a:r>
            <a:r>
              <a:rPr lang="cy" sz="1200" b="0" i="0" u="none" strike="noStrike" cap="none" baseline="0" dirty="0">
                <a:solidFill>
                  <a:srgbClr val="000000"/>
                </a:solidFill>
                <a:effectLst/>
                <a:uFillTx/>
                <a:latin typeface="+mn-lt"/>
              </a:rPr>
              <a:t> roi gwybodaeth i unigolion am gefnogaeth yn eu hardal leol. </a:t>
            </a:r>
            <a:r>
              <a:rPr lang="cy" sz="1200" b="0" i="0" u="sng" strike="noStrike" cap="none" baseline="0" dirty="0">
                <a:solidFill>
                  <a:srgbClr val="000000"/>
                </a:solidFill>
                <a:effectLst/>
                <a:uFill>
                  <a:solidFill>
                    <a:srgbClr val="000000"/>
                  </a:solidFill>
                </a:uFill>
                <a:latin typeface="+mn-lt"/>
                <a:hlinkClick r:id="rId10" history="0"/>
              </a:rPr>
              <a:t>https://www.dewis.cymru/</a:t>
            </a:r>
          </a:p>
          <a:p>
            <a:endParaRPr lang="en-GB" b="1" dirty="0"/>
          </a:p>
          <a:p>
            <a:r>
              <a:rPr lang="en-GB" b="1" dirty="0"/>
              <a:t>English:</a:t>
            </a:r>
          </a:p>
          <a:p>
            <a:r>
              <a:rPr lang="en-GB" b="1" dirty="0"/>
              <a:t>New Link Wales</a:t>
            </a:r>
            <a:r>
              <a:rPr lang="en-GB" dirty="0"/>
              <a:t> has joined forces with </a:t>
            </a:r>
            <a:r>
              <a:rPr lang="en-GB" b="1" dirty="0"/>
              <a:t>SOLAS</a:t>
            </a:r>
            <a:r>
              <a:rPr lang="en-GB" dirty="0"/>
              <a:t> and </a:t>
            </a:r>
            <a:r>
              <a:rPr lang="en-GB" b="1" dirty="0"/>
              <a:t>Recovery Cymru</a:t>
            </a:r>
            <a:r>
              <a:rPr lang="en-GB" dirty="0"/>
              <a:t> to develop a programme called First Steps to Recovery which allows users to access individualised services to help their recovery. </a:t>
            </a:r>
            <a:r>
              <a:rPr lang="en-GB" u="sng" dirty="0">
                <a:hlinkClick r:id="rId3"/>
              </a:rPr>
              <a:t>https://www.newlinkwales.org.uk/</a:t>
            </a:r>
            <a:endParaRPr lang="en-GB" dirty="0"/>
          </a:p>
          <a:p>
            <a:r>
              <a:rPr lang="en-GB" b="1" dirty="0"/>
              <a:t>Dan 24/7</a:t>
            </a:r>
            <a:r>
              <a:rPr lang="en-GB" dirty="0"/>
              <a:t> is a free helpline allowing individuals to talk to someone in confidence about their struggles with drugs or alcohol. </a:t>
            </a:r>
            <a:r>
              <a:rPr lang="en-GB" u="sng" dirty="0">
                <a:hlinkClick r:id="rId4"/>
              </a:rPr>
              <a:t>http://dan247.org.uk/</a:t>
            </a:r>
            <a:endParaRPr lang="en-GB" dirty="0"/>
          </a:p>
          <a:p>
            <a:r>
              <a:rPr lang="en-GB" b="1" dirty="0"/>
              <a:t>EDAS</a:t>
            </a:r>
            <a:r>
              <a:rPr lang="en-GB" dirty="0"/>
              <a:t> is the single point of entry into substance misuse treatment and support for individuals looking to address their own use of alcohol or drugs, as well as members of their family and carers looking for guidance and support. It provides a simple and effective access to the full range of substance misuse services in Cardiff and the Vale of Glamorgan. </a:t>
            </a:r>
            <a:r>
              <a:rPr lang="en-GB" u="sng" dirty="0">
                <a:hlinkClick r:id="rId5"/>
              </a:rPr>
              <a:t>http://www.e-das.wales.nhs.uk/home</a:t>
            </a:r>
            <a:endParaRPr lang="en-GB" dirty="0"/>
          </a:p>
          <a:p>
            <a:r>
              <a:rPr lang="en-GB" b="1" dirty="0"/>
              <a:t>Recovery </a:t>
            </a:r>
            <a:r>
              <a:rPr lang="en-GB" b="1" dirty="0" err="1"/>
              <a:t>Cymru</a:t>
            </a:r>
            <a:r>
              <a:rPr lang="en-GB" dirty="0"/>
              <a:t> is a self-help and support community for people in or seeking recovery from alcohol and drug problems. </a:t>
            </a:r>
            <a:r>
              <a:rPr lang="en-GB" u="sng" dirty="0">
                <a:hlinkClick r:id="rId6"/>
              </a:rPr>
              <a:t>http://www.recoverycymru.org.uk/</a:t>
            </a:r>
            <a:endParaRPr lang="en-GB" dirty="0"/>
          </a:p>
          <a:p>
            <a:r>
              <a:rPr lang="en-GB" b="1" dirty="0"/>
              <a:t>CAIS Drug and Alcohol Counselling</a:t>
            </a:r>
            <a:r>
              <a:rPr lang="en-GB" dirty="0"/>
              <a:t> is for people who are concerned about their own drinking or drug taking or about the drinking or drug taking of someone else (e.g. a partner, parent, close friend or relative). </a:t>
            </a:r>
            <a:r>
              <a:rPr lang="en-GB" u="sng" dirty="0">
                <a:hlinkClick r:id="rId7"/>
              </a:rPr>
              <a:t>https://www.cais.co.uk/services/drug-and-alcohol-counselling/</a:t>
            </a:r>
            <a:endParaRPr lang="en-GB" dirty="0"/>
          </a:p>
          <a:p>
            <a:r>
              <a:rPr lang="en-GB" b="1" dirty="0" err="1"/>
              <a:t>Barod</a:t>
            </a:r>
            <a:r>
              <a:rPr lang="en-GB" b="1" dirty="0"/>
              <a:t> </a:t>
            </a:r>
            <a:r>
              <a:rPr lang="en-GB" b="1" dirty="0" err="1"/>
              <a:t>Cymru</a:t>
            </a:r>
            <a:r>
              <a:rPr lang="en-GB" dirty="0"/>
              <a:t> specialises in substance misuse support for both adults and young people. </a:t>
            </a:r>
            <a:r>
              <a:rPr lang="en-GB" u="sng" dirty="0">
                <a:hlinkClick r:id="rId8"/>
              </a:rPr>
              <a:t>http://barod.cymru/</a:t>
            </a:r>
            <a:endParaRPr lang="en-GB" dirty="0"/>
          </a:p>
          <a:p>
            <a:r>
              <a:rPr lang="en-GB" b="1" dirty="0"/>
              <a:t>Alcohol Change UK</a:t>
            </a:r>
            <a:r>
              <a:rPr lang="en-GB" dirty="0"/>
              <a:t> offers help and support to individuals suffering from alcohol abuse and for those who are worried about their drinking. </a:t>
            </a:r>
            <a:r>
              <a:rPr lang="en-GB" u="sng" dirty="0">
                <a:hlinkClick r:id="rId9"/>
              </a:rPr>
              <a:t>https://alcoholchange.org.uk/</a:t>
            </a:r>
            <a:endParaRPr lang="en-GB" dirty="0"/>
          </a:p>
          <a:p>
            <a:r>
              <a:rPr lang="en-GB" b="1" dirty="0" err="1"/>
              <a:t>Dewis</a:t>
            </a:r>
            <a:r>
              <a:rPr lang="en-GB" b="1" dirty="0"/>
              <a:t> </a:t>
            </a:r>
            <a:r>
              <a:rPr lang="en-GB" b="1" dirty="0" err="1"/>
              <a:t>Cymru</a:t>
            </a:r>
            <a:r>
              <a:rPr lang="en-GB" dirty="0"/>
              <a:t> can provide individuals with information on support in their local area. </a:t>
            </a:r>
            <a:r>
              <a:rPr lang="en-GB" u="sng" dirty="0">
                <a:hlinkClick r:id="rId10"/>
              </a:rPr>
              <a:t>https://www.dewis.wales/</a:t>
            </a:r>
            <a:endParaRPr lang="en-GB" dirty="0"/>
          </a:p>
          <a:p>
            <a:endParaRPr lang="en-GB" dirty="0"/>
          </a:p>
        </p:txBody>
      </p:sp>
      <p:sp>
        <p:nvSpPr>
          <p:cNvPr id="4" name="Slide Number Placeholder 3"/>
          <p:cNvSpPr>
            <a:spLocks noGrp="1"/>
          </p:cNvSpPr>
          <p:nvPr>
            <p:ph type="sldNum" sz="quarter" idx="10"/>
          </p:nvPr>
        </p:nvSpPr>
        <p:spPr/>
        <p:txBody>
          <a:bodyPr/>
          <a:lstStyle/>
          <a:p>
            <a:fld id="{32F8EBD7-4D67-4916-99DA-71DEEF01C9D3}" type="slidenum">
              <a:rPr lang="en-GB" smtClean="0"/>
              <a:t>15</a:t>
            </a:fld>
            <a:endParaRPr lang="en-GB"/>
          </a:p>
        </p:txBody>
      </p:sp>
    </p:spTree>
    <p:extLst>
      <p:ext uri="{BB962C8B-B14F-4D97-AF65-F5344CB8AC3E}">
        <p14:creationId xmlns:p14="http://schemas.microsoft.com/office/powerpoint/2010/main" val="41730367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2F8EBD7-4D67-4916-99DA-71DEEF01C9D3}" type="slidenum">
              <a:rPr lang="en-GB" smtClean="0"/>
              <a:t>16</a:t>
            </a:fld>
            <a:endParaRPr lang="en-GB"/>
          </a:p>
        </p:txBody>
      </p:sp>
    </p:spTree>
    <p:extLst>
      <p:ext uri="{BB962C8B-B14F-4D97-AF65-F5344CB8AC3E}">
        <p14:creationId xmlns:p14="http://schemas.microsoft.com/office/powerpoint/2010/main" val="2075952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4C5BD7A-54EB-4120-9D18-41040F2FECDF}" type="datetimeFigureOut">
              <a:rPr lang="en-GB" smtClean="0"/>
              <a:t>29/04/2025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FD2060-B0D3-4D3A-95E9-DDE3E4129490}" type="slidenum">
              <a:rPr lang="en-GB" smtClean="0"/>
              <a:t>‹#›</a:t>
            </a:fld>
            <a:endParaRPr lang="en-GB"/>
          </a:p>
        </p:txBody>
      </p:sp>
    </p:spTree>
    <p:extLst>
      <p:ext uri="{BB962C8B-B14F-4D97-AF65-F5344CB8AC3E}">
        <p14:creationId xmlns:p14="http://schemas.microsoft.com/office/powerpoint/2010/main" val="1201984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4C5BD7A-54EB-4120-9D18-41040F2FECDF}" type="datetimeFigureOut">
              <a:rPr lang="en-GB" smtClean="0"/>
              <a:t>29/04/2025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FD2060-B0D3-4D3A-95E9-DDE3E4129490}" type="slidenum">
              <a:rPr lang="en-GB" smtClean="0"/>
              <a:t>‹#›</a:t>
            </a:fld>
            <a:endParaRPr lang="en-GB"/>
          </a:p>
        </p:txBody>
      </p:sp>
    </p:spTree>
    <p:extLst>
      <p:ext uri="{BB962C8B-B14F-4D97-AF65-F5344CB8AC3E}">
        <p14:creationId xmlns:p14="http://schemas.microsoft.com/office/powerpoint/2010/main" val="3292663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4C5BD7A-54EB-4120-9D18-41040F2FECDF}" type="datetimeFigureOut">
              <a:rPr lang="en-GB" smtClean="0"/>
              <a:t>29/04/2025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FD2060-B0D3-4D3A-95E9-DDE3E4129490}" type="slidenum">
              <a:rPr lang="en-GB" smtClean="0"/>
              <a:t>‹#›</a:t>
            </a:fld>
            <a:endParaRPr lang="en-GB"/>
          </a:p>
        </p:txBody>
      </p:sp>
    </p:spTree>
    <p:extLst>
      <p:ext uri="{BB962C8B-B14F-4D97-AF65-F5344CB8AC3E}">
        <p14:creationId xmlns:p14="http://schemas.microsoft.com/office/powerpoint/2010/main" val="29430450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 General">
    <p:bg>
      <p:bgPr>
        <a:solidFill>
          <a:schemeClr val="bg1"/>
        </a:solidFill>
        <a:effectLst/>
      </p:bgPr>
    </p:bg>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05034" y="850901"/>
            <a:ext cx="9734551"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9151" y="277814"/>
            <a:ext cx="4404783"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838200" y="2763683"/>
            <a:ext cx="5020293" cy="568748"/>
          </a:xfrm>
        </p:spPr>
        <p:txBody>
          <a:bodyPr>
            <a:normAutofit/>
          </a:bodyPr>
          <a:lstStyle>
            <a:lvl1pPr marL="0" indent="0" algn="l">
              <a:buNone/>
              <a:defRPr sz="1600" baseline="0">
                <a:solidFill>
                  <a:srgbClr val="16AD8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p:cNvSpPr>
            <a:spLocks noGrp="1"/>
          </p:cNvSpPr>
          <p:nvPr>
            <p:ph type="title"/>
          </p:nvPr>
        </p:nvSpPr>
        <p:spPr>
          <a:xfrm>
            <a:off x="838200" y="1492764"/>
            <a:ext cx="5020293"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p:nvPr>
        </p:nvSpPr>
        <p:spPr>
          <a:xfrm>
            <a:off x="838201" y="3879726"/>
            <a:ext cx="5012377" cy="1024286"/>
          </a:xfrm>
        </p:spPr>
        <p:txBody>
          <a:bodyPr>
            <a:normAutofit/>
          </a:bodyPr>
          <a:lstStyle>
            <a:lvl1pPr marL="0" indent="0">
              <a:buNone/>
              <a:defRPr sz="2800">
                <a:solidFill>
                  <a:srgbClr val="37394C"/>
                </a:solidFill>
              </a:defRPr>
            </a:lvl1pPr>
          </a:lstStyle>
          <a:p>
            <a:pPr lvl="0"/>
            <a:r>
              <a:rPr lang="en-US"/>
              <a:t>Click to edit Master text styles</a:t>
            </a:r>
          </a:p>
        </p:txBody>
      </p:sp>
      <p:sp>
        <p:nvSpPr>
          <p:cNvPr id="15" name="Text Placeholder 14"/>
          <p:cNvSpPr>
            <a:spLocks noGrp="1"/>
          </p:cNvSpPr>
          <p:nvPr>
            <p:ph type="body" sz="quarter" idx="14"/>
          </p:nvPr>
        </p:nvSpPr>
        <p:spPr>
          <a:xfrm>
            <a:off x="837982" y="5150646"/>
            <a:ext cx="5012596" cy="569541"/>
          </a:xfrm>
        </p:spPr>
        <p:txBody>
          <a:bodyPr>
            <a:normAutofit/>
          </a:bodyPr>
          <a:lstStyle>
            <a:lvl1pPr marL="0" indent="0">
              <a:buNone/>
              <a:defRPr sz="1600">
                <a:solidFill>
                  <a:srgbClr val="16AD85"/>
                </a:solidFill>
              </a:defRPr>
            </a:lvl1pPr>
          </a:lstStyle>
          <a:p>
            <a:pPr lvl="0"/>
            <a:r>
              <a:rPr lang="en-US"/>
              <a:t>Click to edit Master text styles</a:t>
            </a:r>
          </a:p>
        </p:txBody>
      </p:sp>
      <p:pic>
        <p:nvPicPr>
          <p:cNvPr id="6"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9023237" y="5952931"/>
            <a:ext cx="2176067" cy="698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667849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Text">
    <p:spTree>
      <p:nvGrpSpPr>
        <p:cNvPr id="1" name=""/>
        <p:cNvGrpSpPr/>
        <p:nvPr/>
      </p:nvGrpSpPr>
      <p:grpSpPr>
        <a:xfrm>
          <a:off x="0" y="0"/>
          <a:ext cx="0" cy="0"/>
          <a:chOff x="0" y="0"/>
          <a:chExt cx="0" cy="0"/>
        </a:xfrm>
      </p:grpSpPr>
      <p:pic>
        <p:nvPicPr>
          <p:cNvPr id="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8785" y="6153150"/>
            <a:ext cx="24765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6"/>
          <p:cNvSpPr txBox="1">
            <a:spLocks noChangeArrowheads="1"/>
          </p:cNvSpPr>
          <p:nvPr/>
        </p:nvSpPr>
        <p:spPr bwMode="auto">
          <a:xfrm>
            <a:off x="4715934" y="6191251"/>
            <a:ext cx="2760133"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9" name="Straight Connector 8"/>
          <p:cNvCxnSpPr/>
          <p:nvPr/>
        </p:nvCxnSpPr>
        <p:spPr>
          <a:xfrm>
            <a:off x="0" y="5957888"/>
            <a:ext cx="12192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365128"/>
            <a:ext cx="4908107"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6483352" y="365126"/>
            <a:ext cx="4921249" cy="1031284"/>
          </a:xfrm>
        </p:spPr>
        <p:txBody>
          <a:bodyPr/>
          <a:lstStyle>
            <a:lvl1pPr marL="0" indent="0">
              <a:buNone/>
              <a:defRPr>
                <a:solidFill>
                  <a:srgbClr val="16AD85"/>
                </a:solidFill>
              </a:defRPr>
            </a:lvl1pPr>
          </a:lstStyle>
          <a:p>
            <a:pPr lvl="0"/>
            <a:r>
              <a:rPr lang="en-US"/>
              <a:t>Click to edit Master text styles</a:t>
            </a:r>
          </a:p>
        </p:txBody>
      </p:sp>
      <p:sp>
        <p:nvSpPr>
          <p:cNvPr id="12" name="Text Placeholder 11"/>
          <p:cNvSpPr>
            <a:spLocks noGrp="1"/>
          </p:cNvSpPr>
          <p:nvPr>
            <p:ph type="body" sz="quarter" idx="11"/>
          </p:nvPr>
        </p:nvSpPr>
        <p:spPr>
          <a:xfrm>
            <a:off x="6483352" y="1935164"/>
            <a:ext cx="4921249" cy="3480353"/>
          </a:xfrm>
        </p:spPr>
        <p:txBody>
          <a:bodyPr>
            <a:normAutofit/>
          </a:bodyPr>
          <a:lstStyle>
            <a:lvl1pPr marL="0" indent="0">
              <a:buClr>
                <a:srgbClr val="16AD85"/>
              </a:buClr>
              <a:buNone/>
              <a:defRPr sz="1800">
                <a:solidFill>
                  <a:srgbClr val="37394C"/>
                </a:solidFill>
              </a:defRPr>
            </a:lvl1pPr>
            <a:lvl2pPr marL="457200" indent="0">
              <a:buClr>
                <a:srgbClr val="16AD85"/>
              </a:buClr>
              <a:buNone/>
              <a:defRPr sz="1800">
                <a:solidFill>
                  <a:srgbClr val="37394C"/>
                </a:solidFill>
              </a:defRPr>
            </a:lvl2pPr>
            <a:lvl3pPr marL="914400" indent="0">
              <a:buClr>
                <a:srgbClr val="16AD85"/>
              </a:buClr>
              <a:buNone/>
              <a:defRPr sz="1800">
                <a:solidFill>
                  <a:srgbClr val="37394C"/>
                </a:solidFill>
              </a:defRPr>
            </a:lvl3pPr>
            <a:lvl4pPr marL="1371600" indent="0">
              <a:buClr>
                <a:srgbClr val="16AD85"/>
              </a:buClr>
              <a:buNone/>
              <a:defRPr sz="1800">
                <a:solidFill>
                  <a:srgbClr val="37394C"/>
                </a:solidFill>
              </a:defRPr>
            </a:lvl4pPr>
            <a:lvl5pPr marL="1828800" indent="0">
              <a:buClr>
                <a:srgbClr val="16AD85"/>
              </a:buClr>
              <a:buNone/>
              <a:defRPr sz="1800">
                <a:solidFill>
                  <a:srgbClr val="37394C"/>
                </a:solidFill>
              </a:defRPr>
            </a:lvl5pPr>
          </a:lstStyle>
          <a:p>
            <a:pPr lvl="0"/>
            <a:r>
              <a:rPr lang="en-US"/>
              <a:t>Click to edit Master text styles</a:t>
            </a:r>
          </a:p>
        </p:txBody>
      </p:sp>
      <p:sp>
        <p:nvSpPr>
          <p:cNvPr id="14" name="Text Placeholder 13"/>
          <p:cNvSpPr>
            <a:spLocks noGrp="1"/>
          </p:cNvSpPr>
          <p:nvPr>
            <p:ph type="body" sz="quarter" idx="12"/>
          </p:nvPr>
        </p:nvSpPr>
        <p:spPr>
          <a:xfrm>
            <a:off x="838200" y="1935164"/>
            <a:ext cx="4908551" cy="3480353"/>
          </a:xfrm>
        </p:spPr>
        <p:txBody>
          <a:bodyPr>
            <a:normAutofit/>
          </a:bodyPr>
          <a:lstStyle>
            <a:lvl1pPr marL="0" indent="0">
              <a:buClr>
                <a:srgbClr val="16AD85"/>
              </a:buClr>
              <a:buFontTx/>
              <a:buNone/>
              <a:defRPr sz="1800">
                <a:solidFill>
                  <a:srgbClr val="37394C"/>
                </a:solidFill>
              </a:defRPr>
            </a:lvl1pPr>
            <a:lvl2pPr marL="457200" indent="0">
              <a:buClr>
                <a:srgbClr val="16AD85"/>
              </a:buClr>
              <a:buFontTx/>
              <a:buNone/>
              <a:defRPr sz="1800">
                <a:solidFill>
                  <a:srgbClr val="37394C"/>
                </a:solidFill>
              </a:defRPr>
            </a:lvl2pPr>
            <a:lvl3pPr marL="914400" indent="0">
              <a:buClr>
                <a:srgbClr val="16AD85"/>
              </a:buClr>
              <a:buFontTx/>
              <a:buNone/>
              <a:defRPr sz="1800">
                <a:solidFill>
                  <a:srgbClr val="37394C"/>
                </a:solidFill>
              </a:defRPr>
            </a:lvl3pPr>
            <a:lvl4pPr marL="1371600" indent="0">
              <a:buClr>
                <a:srgbClr val="16AD85"/>
              </a:buClr>
              <a:buFontTx/>
              <a:buNone/>
              <a:defRPr sz="1800">
                <a:solidFill>
                  <a:srgbClr val="37394C"/>
                </a:solidFill>
              </a:defRPr>
            </a:lvl4pPr>
            <a:lvl5pPr marL="1828800" indent="0">
              <a:buClr>
                <a:srgbClr val="16AD85"/>
              </a:buClr>
              <a:buFontTx/>
              <a:buNone/>
              <a:defRPr sz="1800">
                <a:solidFill>
                  <a:srgbClr val="37394C"/>
                </a:solidFill>
              </a:defRPr>
            </a:lvl5pPr>
          </a:lstStyle>
          <a:p>
            <a:pPr lvl="0"/>
            <a:r>
              <a:rPr lang="en-US"/>
              <a:t>Click to edit Master text styles</a:t>
            </a:r>
          </a:p>
        </p:txBody>
      </p:sp>
      <p:pic>
        <p:nvPicPr>
          <p:cNvPr id="11"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9243497" y="6066509"/>
            <a:ext cx="2092575"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63835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4C5BD7A-54EB-4120-9D18-41040F2FECDF}" type="datetimeFigureOut">
              <a:rPr lang="en-GB" smtClean="0"/>
              <a:t>29/04/2025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FD2060-B0D3-4D3A-95E9-DDE3E4129490}" type="slidenum">
              <a:rPr lang="en-GB" smtClean="0"/>
              <a:t>‹#›</a:t>
            </a:fld>
            <a:endParaRPr lang="en-GB"/>
          </a:p>
        </p:txBody>
      </p:sp>
    </p:spTree>
    <p:extLst>
      <p:ext uri="{BB962C8B-B14F-4D97-AF65-F5344CB8AC3E}">
        <p14:creationId xmlns:p14="http://schemas.microsoft.com/office/powerpoint/2010/main" val="4022081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4C5BD7A-54EB-4120-9D18-41040F2FECDF}" type="datetimeFigureOut">
              <a:rPr lang="en-GB" smtClean="0"/>
              <a:t>29/04/2025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FD2060-B0D3-4D3A-95E9-DDE3E4129490}" type="slidenum">
              <a:rPr lang="en-GB" smtClean="0"/>
              <a:t>‹#›</a:t>
            </a:fld>
            <a:endParaRPr lang="en-GB"/>
          </a:p>
        </p:txBody>
      </p:sp>
    </p:spTree>
    <p:extLst>
      <p:ext uri="{BB962C8B-B14F-4D97-AF65-F5344CB8AC3E}">
        <p14:creationId xmlns:p14="http://schemas.microsoft.com/office/powerpoint/2010/main" val="3822614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4C5BD7A-54EB-4120-9D18-41040F2FECDF}" type="datetimeFigureOut">
              <a:rPr lang="en-GB" smtClean="0"/>
              <a:t>29/04/2025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FD2060-B0D3-4D3A-95E9-DDE3E4129490}" type="slidenum">
              <a:rPr lang="en-GB" smtClean="0"/>
              <a:t>‹#›</a:t>
            </a:fld>
            <a:endParaRPr lang="en-GB"/>
          </a:p>
        </p:txBody>
      </p:sp>
    </p:spTree>
    <p:extLst>
      <p:ext uri="{BB962C8B-B14F-4D97-AF65-F5344CB8AC3E}">
        <p14:creationId xmlns:p14="http://schemas.microsoft.com/office/powerpoint/2010/main" val="403487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4C5BD7A-54EB-4120-9D18-41040F2FECDF}" type="datetimeFigureOut">
              <a:rPr lang="en-GB" smtClean="0"/>
              <a:t>29/04/2025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AFD2060-B0D3-4D3A-95E9-DDE3E4129490}" type="slidenum">
              <a:rPr lang="en-GB" smtClean="0"/>
              <a:t>‹#›</a:t>
            </a:fld>
            <a:endParaRPr lang="en-GB"/>
          </a:p>
        </p:txBody>
      </p:sp>
    </p:spTree>
    <p:extLst>
      <p:ext uri="{BB962C8B-B14F-4D97-AF65-F5344CB8AC3E}">
        <p14:creationId xmlns:p14="http://schemas.microsoft.com/office/powerpoint/2010/main" val="2531794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4C5BD7A-54EB-4120-9D18-41040F2FECDF}" type="datetimeFigureOut">
              <a:rPr lang="en-GB" smtClean="0"/>
              <a:t>29/04/2025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AFD2060-B0D3-4D3A-95E9-DDE3E4129490}" type="slidenum">
              <a:rPr lang="en-GB" smtClean="0"/>
              <a:t>‹#›</a:t>
            </a:fld>
            <a:endParaRPr lang="en-GB"/>
          </a:p>
        </p:txBody>
      </p:sp>
    </p:spTree>
    <p:extLst>
      <p:ext uri="{BB962C8B-B14F-4D97-AF65-F5344CB8AC3E}">
        <p14:creationId xmlns:p14="http://schemas.microsoft.com/office/powerpoint/2010/main" val="516170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C5BD7A-54EB-4120-9D18-41040F2FECDF}" type="datetimeFigureOut">
              <a:rPr lang="en-GB" smtClean="0"/>
              <a:t>29/04/2025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AFD2060-B0D3-4D3A-95E9-DDE3E4129490}" type="slidenum">
              <a:rPr lang="en-GB" smtClean="0"/>
              <a:t>‹#›</a:t>
            </a:fld>
            <a:endParaRPr lang="en-GB"/>
          </a:p>
        </p:txBody>
      </p:sp>
    </p:spTree>
    <p:extLst>
      <p:ext uri="{BB962C8B-B14F-4D97-AF65-F5344CB8AC3E}">
        <p14:creationId xmlns:p14="http://schemas.microsoft.com/office/powerpoint/2010/main" val="529849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4C5BD7A-54EB-4120-9D18-41040F2FECDF}" type="datetimeFigureOut">
              <a:rPr lang="en-GB" smtClean="0"/>
              <a:t>29/04/2025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FD2060-B0D3-4D3A-95E9-DDE3E4129490}" type="slidenum">
              <a:rPr lang="en-GB" smtClean="0"/>
              <a:t>‹#›</a:t>
            </a:fld>
            <a:endParaRPr lang="en-GB"/>
          </a:p>
        </p:txBody>
      </p:sp>
    </p:spTree>
    <p:extLst>
      <p:ext uri="{BB962C8B-B14F-4D97-AF65-F5344CB8AC3E}">
        <p14:creationId xmlns:p14="http://schemas.microsoft.com/office/powerpoint/2010/main" val="4132781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4C5BD7A-54EB-4120-9D18-41040F2FECDF}" type="datetimeFigureOut">
              <a:rPr lang="en-GB" smtClean="0"/>
              <a:t>29/04/2025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FD2060-B0D3-4D3A-95E9-DDE3E4129490}" type="slidenum">
              <a:rPr lang="en-GB" smtClean="0"/>
              <a:t>‹#›</a:t>
            </a:fld>
            <a:endParaRPr lang="en-GB"/>
          </a:p>
        </p:txBody>
      </p:sp>
    </p:spTree>
    <p:extLst>
      <p:ext uri="{BB962C8B-B14F-4D97-AF65-F5344CB8AC3E}">
        <p14:creationId xmlns:p14="http://schemas.microsoft.com/office/powerpoint/2010/main" val="3452755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C5BD7A-54EB-4120-9D18-41040F2FECDF}" type="datetimeFigureOut">
              <a:rPr lang="en-GB" smtClean="0"/>
              <a:t>29/04/2025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FD2060-B0D3-4D3A-95E9-DDE3E4129490}" type="slidenum">
              <a:rPr lang="en-GB" smtClean="0"/>
              <a:t>‹#›</a:t>
            </a:fld>
            <a:endParaRPr lang="en-GB"/>
          </a:p>
        </p:txBody>
      </p:sp>
    </p:spTree>
    <p:extLst>
      <p:ext uri="{BB962C8B-B14F-4D97-AF65-F5344CB8AC3E}">
        <p14:creationId xmlns:p14="http://schemas.microsoft.com/office/powerpoint/2010/main" val="4010473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tags" Target="../tags/tag8.xml"/><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2.xml"/></Relationships>
</file>

<file path=ppt/slides/_rels/slide15.xml.rels><?xml version="1.0" encoding="UTF-8" standalone="yes"?>
<Relationships xmlns="http://schemas.openxmlformats.org/package/2006/relationships"><Relationship Id="rId8" Type="http://schemas.openxmlformats.org/officeDocument/2006/relationships/hyperlink" Target="https://www.cais.co.uk/services/drug-and-alcohol-counselling/" TargetMode="External"/><Relationship Id="rId3" Type="http://schemas.openxmlformats.org/officeDocument/2006/relationships/notesSlide" Target="../notesSlides/notesSlide7.xml"/><Relationship Id="rId7" Type="http://schemas.openxmlformats.org/officeDocument/2006/relationships/hyperlink" Target="http://www.recoverycymru.org.uk/" TargetMode="External"/><Relationship Id="rId2" Type="http://schemas.openxmlformats.org/officeDocument/2006/relationships/slideLayout" Target="../slideLayouts/slideLayout13.xml"/><Relationship Id="rId1" Type="http://schemas.openxmlformats.org/officeDocument/2006/relationships/tags" Target="../tags/tag13.xml"/><Relationship Id="rId6" Type="http://schemas.openxmlformats.org/officeDocument/2006/relationships/hyperlink" Target="http://www.e-das.wales.nhs.uk/home" TargetMode="External"/><Relationship Id="rId11" Type="http://schemas.openxmlformats.org/officeDocument/2006/relationships/hyperlink" Target="https://www.dewis.wales/" TargetMode="External"/><Relationship Id="rId5" Type="http://schemas.openxmlformats.org/officeDocument/2006/relationships/hyperlink" Target="http://dan247.org.uk/" TargetMode="External"/><Relationship Id="rId10" Type="http://schemas.openxmlformats.org/officeDocument/2006/relationships/hyperlink" Target="https://alcoholchange.org.uk/" TargetMode="External"/><Relationship Id="rId4" Type="http://schemas.openxmlformats.org/officeDocument/2006/relationships/hyperlink" Target="https://www.newlinkwales.org.uk/" TargetMode="External"/><Relationship Id="rId9" Type="http://schemas.openxmlformats.org/officeDocument/2006/relationships/hyperlink" Target="http://barod.cymru/" TargetMode="Externa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3.xml"/><Relationship Id="rId1" Type="http://schemas.openxmlformats.org/officeDocument/2006/relationships/tags" Target="../tags/tag14.xml"/><Relationship Id="rId4" Type="http://schemas.openxmlformats.org/officeDocument/2006/relationships/hyperlink" Target="http://resource.download.wjec.co.uk.s3-eu-west-1.amazonaws.com/vtc/2018-19/HSC18-19_8-14_9-12/_multi-lang/unit01/01-substance-use-and-misuse.html"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tags" Target="../tags/tag6.xml"/><Relationship Id="rId6" Type="http://schemas.openxmlformats.org/officeDocument/2006/relationships/hyperlink" Target="http://www.drugwise.org.uk/drugsearch-encyclopedia/" TargetMode="External"/><Relationship Id="rId5" Type="http://schemas.openxmlformats.org/officeDocument/2006/relationships/hyperlink" Target="https://www.mind.org.uk/information-support/types-of-mental-health-problems/drugs-recreational-drugs-alcohol/types-of-recreational-drug/" TargetMode="External"/><Relationship Id="rId4" Type="http://schemas.openxmlformats.org/officeDocument/2006/relationships/hyperlink" Target="http://resource.download.wjec.co.uk.s3.amazonaws.com/vtc/2018-19/HSC18-19_2-3/_multi-lang/unit15/1-substance-misuse.html" TargetMode="Externa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ext Placeholder 4"/>
          <p:cNvSpPr>
            <a:spLocks noGrp="1"/>
          </p:cNvSpPr>
          <p:nvPr>
            <p:ph type="body" sz="quarter" idx="13"/>
          </p:nvPr>
        </p:nvSpPr>
        <p:spPr>
          <a:xfrm>
            <a:off x="845896" y="2495207"/>
            <a:ext cx="5012377" cy="1024286"/>
          </a:xfrm>
        </p:spPr>
        <p:txBody>
          <a:bodyPr>
            <a:normAutofit/>
          </a:bodyPr>
          <a:lstStyle/>
          <a:p>
            <a:r>
              <a:rPr lang="en-GB" sz="2000" b="1" dirty="0">
                <a:solidFill>
                  <a:srgbClr val="16AD85"/>
                </a:solidFill>
              </a:rPr>
              <a:t>Unit 443 - Understanding factors that contribute to individuals and/or carers needing care and support</a:t>
            </a:r>
          </a:p>
        </p:txBody>
      </p:sp>
      <p:sp>
        <p:nvSpPr>
          <p:cNvPr id="14" name="Text Placeholder 13"/>
          <p:cNvSpPr>
            <a:spLocks noGrp="1"/>
          </p:cNvSpPr>
          <p:nvPr>
            <p:ph type="body" sz="quarter" idx="14"/>
          </p:nvPr>
        </p:nvSpPr>
        <p:spPr>
          <a:xfrm>
            <a:off x="845896" y="3679590"/>
            <a:ext cx="5012596" cy="2032098"/>
          </a:xfrm>
        </p:spPr>
        <p:txBody>
          <a:bodyPr vert="horz" lIns="91440" tIns="45720" rIns="91440" bIns="45720" rtlCol="0" anchor="t">
            <a:normAutofit/>
          </a:bodyPr>
          <a:lstStyle/>
          <a:p>
            <a:r>
              <a:rPr lang="en-GB" sz="2400" b="1" dirty="0" err="1"/>
              <a:t>Deilliant</a:t>
            </a:r>
            <a:r>
              <a:rPr lang="en-GB" sz="2400" b="1" dirty="0"/>
              <a:t> </a:t>
            </a:r>
            <a:r>
              <a:rPr lang="en-GB" sz="2400" b="1" dirty="0" err="1"/>
              <a:t>Dysgu</a:t>
            </a:r>
            <a:r>
              <a:rPr lang="en-GB" sz="2400" b="1" dirty="0"/>
              <a:t> 10: Deall </a:t>
            </a:r>
            <a:r>
              <a:rPr lang="en-GB" sz="2400" b="1" dirty="0" err="1"/>
              <a:t>defnyddio</a:t>
            </a:r>
            <a:r>
              <a:rPr lang="en-GB" sz="2400" b="1" dirty="0"/>
              <a:t> a </a:t>
            </a:r>
            <a:r>
              <a:rPr lang="en-GB" sz="2400" b="1" dirty="0" err="1"/>
              <a:t>chamddefnyddio</a:t>
            </a:r>
            <a:r>
              <a:rPr lang="en-GB" sz="2400" b="1" dirty="0"/>
              <a:t> </a:t>
            </a:r>
            <a:r>
              <a:rPr lang="en-GB" sz="2400" b="1" dirty="0" err="1"/>
              <a:t>sylweddau</a:t>
            </a:r>
            <a:endParaRPr lang="en-GB" sz="2400" b="1" dirty="0"/>
          </a:p>
          <a:p>
            <a:endParaRPr lang="en-GB" sz="2400" b="1" dirty="0"/>
          </a:p>
          <a:p>
            <a:r>
              <a:rPr lang="en-GB" sz="2400" b="1" dirty="0"/>
              <a:t>Learning Outcome 10: Understand substance use and misuse</a:t>
            </a:r>
          </a:p>
        </p:txBody>
      </p:sp>
      <p:sp>
        <p:nvSpPr>
          <p:cNvPr id="6" name="Text Placeholder 4"/>
          <p:cNvSpPr txBox="1">
            <a:spLocks/>
          </p:cNvSpPr>
          <p:nvPr/>
        </p:nvSpPr>
        <p:spPr>
          <a:xfrm>
            <a:off x="845897" y="1310825"/>
            <a:ext cx="5012377" cy="1024286"/>
          </a:xfrm>
          <a:prstGeom prst="rect">
            <a:avLst/>
          </a:prstGeom>
        </p:spPr>
        <p:txBody>
          <a:bodyPr vert="horz" lIns="91440" tIns="45720" rIns="91440" bIns="45720" rtlCol="0">
            <a:normAutofit fontScale="97500"/>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37394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y" sz="2000" b="1" dirty="0">
                <a:solidFill>
                  <a:srgbClr val="16AD85"/>
                </a:solidFill>
              </a:rPr>
              <a:t>Uned 443 - Deall ffactorau sy'n cyfrannu at angen am ofal a chymorth ar unigolion a/neu ofalwyr</a:t>
            </a:r>
          </a:p>
        </p:txBody>
      </p:sp>
    </p:spTree>
    <p:custDataLst>
      <p:tags r:id="rId1"/>
    </p:custDataLst>
    <p:extLst>
      <p:ext uri="{BB962C8B-B14F-4D97-AF65-F5344CB8AC3E}">
        <p14:creationId xmlns:p14="http://schemas.microsoft.com/office/powerpoint/2010/main" val="4103869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pPr algn="ctr"/>
            <a:r>
              <a:rPr lang="en-GB" b="1" dirty="0"/>
              <a:t>10.4 Different categories of substance use </a:t>
            </a:r>
          </a:p>
        </p:txBody>
      </p:sp>
      <p:sp>
        <p:nvSpPr>
          <p:cNvPr id="4" name="Text Placeholder 3"/>
          <p:cNvSpPr>
            <a:spLocks noGrp="1"/>
          </p:cNvSpPr>
          <p:nvPr>
            <p:ph type="body" sz="quarter" idx="11"/>
          </p:nvPr>
        </p:nvSpPr>
        <p:spPr/>
        <p:txBody>
          <a:bodyPr vert="horz" lIns="91440" tIns="45720" rIns="91440" bIns="45720" rtlCol="0" anchor="t">
            <a:normAutofit/>
          </a:bodyPr>
          <a:lstStyle/>
          <a:p>
            <a:r>
              <a:rPr lang="en-GB" sz="2800" dirty="0"/>
              <a:t>Discuss, what constitutes</a:t>
            </a:r>
            <a:endParaRPr lang="en-GB" sz="2800" dirty="0">
              <a:cs typeface="Calibri"/>
            </a:endParaRPr>
          </a:p>
          <a:p>
            <a:pPr marL="285750" indent="-285750">
              <a:buFont typeface="Arial" panose="020B0604020202020204" pitchFamily="34" charset="0"/>
              <a:buChar char="•"/>
            </a:pPr>
            <a:r>
              <a:rPr lang="en-GB" sz="2800" dirty="0"/>
              <a:t>Experimental</a:t>
            </a:r>
            <a:endParaRPr lang="en-GB" sz="2800" dirty="0">
              <a:cs typeface="Calibri"/>
            </a:endParaRPr>
          </a:p>
          <a:p>
            <a:pPr marL="285750" indent="-285750">
              <a:buFont typeface="Arial" panose="020B0604020202020204" pitchFamily="34" charset="0"/>
              <a:buChar char="•"/>
            </a:pPr>
            <a:r>
              <a:rPr lang="en-GB" sz="2800" dirty="0"/>
              <a:t>Recreation</a:t>
            </a:r>
            <a:endParaRPr lang="en-GB" sz="2800" dirty="0">
              <a:cs typeface="Calibri"/>
            </a:endParaRPr>
          </a:p>
          <a:p>
            <a:pPr marL="285750" indent="-285750">
              <a:buFont typeface="Arial" panose="020B0604020202020204" pitchFamily="34" charset="0"/>
              <a:buChar char="•"/>
            </a:pPr>
            <a:r>
              <a:rPr lang="en-GB" sz="2800" dirty="0"/>
              <a:t>Dependent</a:t>
            </a:r>
            <a:endParaRPr lang="en-GB" sz="2800" dirty="0">
              <a:cs typeface="Calibri"/>
            </a:endParaRPr>
          </a:p>
          <a:p>
            <a:r>
              <a:rPr lang="en-GB" sz="2800" dirty="0">
                <a:cs typeface="Calibri"/>
              </a:rPr>
              <a:t>substance use</a:t>
            </a:r>
          </a:p>
          <a:p>
            <a:endParaRPr lang="en-GB" sz="2800" dirty="0">
              <a:highlight>
                <a:srgbClr val="FFFF00"/>
              </a:highlight>
              <a:cs typeface="Calibri"/>
            </a:endParaRPr>
          </a:p>
        </p:txBody>
      </p:sp>
      <p:sp>
        <p:nvSpPr>
          <p:cNvPr id="6" name="Text Placeholder 2"/>
          <p:cNvSpPr>
            <a:spLocks noGrp="1"/>
          </p:cNvSpPr>
          <p:nvPr>
            <p:ph type="body" sz="quarter" idx="10"/>
          </p:nvPr>
        </p:nvSpPr>
        <p:spPr>
          <a:xfrm>
            <a:off x="796426" y="365126"/>
            <a:ext cx="4921249" cy="1031284"/>
          </a:xfrm>
        </p:spPr>
        <p:txBody>
          <a:bodyPr/>
          <a:lstStyle/>
          <a:p>
            <a:pPr algn="ctr"/>
            <a:r>
              <a:rPr lang="cy" sz="2800" b="1" i="0" u="none" strike="noStrike" cap="none" baseline="0" dirty="0">
                <a:solidFill>
                  <a:srgbClr val="16AD85"/>
                </a:solidFill>
                <a:effectLst/>
                <a:uFillTx/>
                <a:latin typeface="Calibri"/>
              </a:rPr>
              <a:t>10.4 Gwahanol gategorïau o ddefnyddio sylweddau </a:t>
            </a:r>
          </a:p>
        </p:txBody>
      </p:sp>
      <p:sp>
        <p:nvSpPr>
          <p:cNvPr id="7" name="Text Placeholder 3"/>
          <p:cNvSpPr>
            <a:spLocks noGrp="1"/>
          </p:cNvSpPr>
          <p:nvPr>
            <p:ph type="body" sz="quarter" idx="11"/>
          </p:nvPr>
        </p:nvSpPr>
        <p:spPr>
          <a:xfrm>
            <a:off x="796426" y="1935164"/>
            <a:ext cx="4921249" cy="3480353"/>
          </a:xfrm>
        </p:spPr>
        <p:txBody>
          <a:bodyPr>
            <a:normAutofit/>
          </a:bodyPr>
          <a:lstStyle/>
          <a:p>
            <a:r>
              <a:rPr lang="cy" sz="2800" b="0" i="0" u="none" strike="noStrike" cap="none" baseline="0" dirty="0">
                <a:solidFill>
                  <a:srgbClr val="37394C"/>
                </a:solidFill>
                <a:effectLst/>
                <a:uFillTx/>
                <a:latin typeface="Calibri"/>
              </a:rPr>
              <a:t>Defnyddio astudiaethau achos i greu trafodaeth ar beth yw ystyr</a:t>
            </a:r>
          </a:p>
          <a:p>
            <a:pPr marL="285750" indent="-285750">
              <a:buFont typeface="Arial" panose="020B0604020202020204" pitchFamily="34" charset="0"/>
              <a:buChar char="•"/>
            </a:pPr>
            <a:r>
              <a:rPr lang="cy" sz="2800" b="0" i="0" u="none" strike="noStrike" cap="none" baseline="0" dirty="0">
                <a:solidFill>
                  <a:srgbClr val="37394C"/>
                </a:solidFill>
                <a:effectLst/>
                <a:uFillTx/>
                <a:latin typeface="Calibri"/>
              </a:rPr>
              <a:t>Arbrofol</a:t>
            </a:r>
          </a:p>
          <a:p>
            <a:pPr marL="285750" indent="-285750">
              <a:buFont typeface="Arial" panose="020B0604020202020204" pitchFamily="34" charset="0"/>
              <a:buChar char="•"/>
            </a:pPr>
            <a:r>
              <a:rPr lang="cy" sz="2800" b="0" i="0" u="none" strike="noStrike" cap="none" baseline="0" dirty="0">
                <a:solidFill>
                  <a:srgbClr val="37394C"/>
                </a:solidFill>
                <a:effectLst/>
                <a:uFillTx/>
                <a:latin typeface="Calibri"/>
              </a:rPr>
              <a:t>Hamdden</a:t>
            </a:r>
          </a:p>
          <a:p>
            <a:pPr marL="285750" indent="-285750">
              <a:buFont typeface="Arial" panose="020B0604020202020204" pitchFamily="34" charset="0"/>
              <a:buChar char="•"/>
            </a:pPr>
            <a:r>
              <a:rPr lang="cy" sz="2800" b="0" i="0" u="none" strike="noStrike" cap="none" baseline="0" dirty="0">
                <a:solidFill>
                  <a:srgbClr val="37394C"/>
                </a:solidFill>
                <a:effectLst/>
                <a:uFillTx/>
                <a:latin typeface="Calibri"/>
              </a:rPr>
              <a:t>Dibynnol</a:t>
            </a:r>
          </a:p>
        </p:txBody>
      </p:sp>
      <p:pic>
        <p:nvPicPr>
          <p:cNvPr id="2" name="Picture 1">
            <a:extLst>
              <a:ext uri="{FF2B5EF4-FFF2-40B4-BE49-F238E27FC236}">
                <a16:creationId xmlns:a16="http://schemas.microsoft.com/office/drawing/2014/main" id="{FB06FCC9-34BB-7127-E666-FA27A261BC0F}"/>
              </a:ext>
            </a:extLst>
          </p:cNvPr>
          <p:cNvPicPr>
            <a:picLocks noChangeAspect="1"/>
          </p:cNvPicPr>
          <p:nvPr/>
        </p:nvPicPr>
        <p:blipFill>
          <a:blip r:embed="rId4"/>
          <a:stretch>
            <a:fillRect/>
          </a:stretch>
        </p:blipFill>
        <p:spPr>
          <a:xfrm>
            <a:off x="9675317" y="4780432"/>
            <a:ext cx="965201" cy="932070"/>
          </a:xfrm>
          <a:prstGeom prst="rect">
            <a:avLst/>
          </a:prstGeom>
        </p:spPr>
      </p:pic>
      <p:pic>
        <p:nvPicPr>
          <p:cNvPr id="5" name="Picture 4">
            <a:extLst>
              <a:ext uri="{FF2B5EF4-FFF2-40B4-BE49-F238E27FC236}">
                <a16:creationId xmlns:a16="http://schemas.microsoft.com/office/drawing/2014/main" id="{9210C436-55EA-BADD-287B-4EE3AB905543}"/>
              </a:ext>
            </a:extLst>
          </p:cNvPr>
          <p:cNvPicPr>
            <a:picLocks noChangeAspect="1"/>
          </p:cNvPicPr>
          <p:nvPr/>
        </p:nvPicPr>
        <p:blipFill>
          <a:blip r:embed="rId5"/>
          <a:stretch>
            <a:fillRect/>
          </a:stretch>
        </p:blipFill>
        <p:spPr>
          <a:xfrm>
            <a:off x="10920334" y="4780613"/>
            <a:ext cx="956873" cy="931889"/>
          </a:xfrm>
          <a:prstGeom prst="rect">
            <a:avLst/>
          </a:prstGeom>
        </p:spPr>
      </p:pic>
    </p:spTree>
    <p:custDataLst>
      <p:tags r:id="rId1"/>
    </p:custDataLst>
    <p:extLst>
      <p:ext uri="{BB962C8B-B14F-4D97-AF65-F5344CB8AC3E}">
        <p14:creationId xmlns:p14="http://schemas.microsoft.com/office/powerpoint/2010/main" val="1824101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pPr algn="ctr"/>
            <a:r>
              <a:rPr lang="en-GB" b="1" dirty="0"/>
              <a:t>10.3 The meaning of the term ‘substance misuse’ </a:t>
            </a:r>
          </a:p>
        </p:txBody>
      </p:sp>
      <p:sp>
        <p:nvSpPr>
          <p:cNvPr id="4" name="Text Placeholder 3"/>
          <p:cNvSpPr>
            <a:spLocks noGrp="1"/>
          </p:cNvSpPr>
          <p:nvPr>
            <p:ph type="body" sz="quarter" idx="11"/>
          </p:nvPr>
        </p:nvSpPr>
        <p:spPr>
          <a:xfrm>
            <a:off x="6082748" y="1396410"/>
            <a:ext cx="5321853" cy="4500807"/>
          </a:xfrm>
        </p:spPr>
        <p:txBody>
          <a:bodyPr>
            <a:normAutofit fontScale="92500" lnSpcReduction="20000"/>
          </a:bodyPr>
          <a:lstStyle/>
          <a:p>
            <a:r>
              <a:rPr lang="en-GB" sz="1900" dirty="0"/>
              <a:t>Substance misuse refers to the harmful or hazardous use of substances, including:</a:t>
            </a:r>
          </a:p>
          <a:p>
            <a:pPr marL="285750" indent="-285750">
              <a:spcBef>
                <a:spcPts val="0"/>
              </a:spcBef>
              <a:buFont typeface="Arial" panose="020B0604020202020204" pitchFamily="34" charset="0"/>
              <a:buChar char="•"/>
            </a:pPr>
            <a:r>
              <a:rPr lang="en-GB" sz="1900" dirty="0"/>
              <a:t>alcohol</a:t>
            </a:r>
          </a:p>
          <a:p>
            <a:pPr marL="285750" indent="-285750">
              <a:spcBef>
                <a:spcPts val="0"/>
              </a:spcBef>
              <a:buFont typeface="Arial" panose="020B0604020202020204" pitchFamily="34" charset="0"/>
              <a:buChar char="•"/>
            </a:pPr>
            <a:r>
              <a:rPr lang="en-GB" sz="1900" dirty="0"/>
              <a:t>illicit and prescription drugs</a:t>
            </a:r>
          </a:p>
          <a:p>
            <a:pPr marL="285750" indent="-285750">
              <a:spcBef>
                <a:spcPts val="0"/>
              </a:spcBef>
              <a:buFont typeface="Arial" panose="020B0604020202020204" pitchFamily="34" charset="0"/>
              <a:buChar char="•"/>
            </a:pPr>
            <a:r>
              <a:rPr lang="en-GB" sz="1900" dirty="0"/>
              <a:t>glue</a:t>
            </a:r>
          </a:p>
          <a:p>
            <a:pPr marL="285750" indent="-285750">
              <a:spcBef>
                <a:spcPts val="0"/>
              </a:spcBef>
              <a:buFont typeface="Arial" panose="020B0604020202020204" pitchFamily="34" charset="0"/>
              <a:buChar char="•"/>
            </a:pPr>
            <a:r>
              <a:rPr lang="en-GB" sz="1900" dirty="0"/>
              <a:t>aerosol</a:t>
            </a:r>
          </a:p>
          <a:p>
            <a:pPr marL="285750" indent="-285750">
              <a:spcBef>
                <a:spcPts val="0"/>
              </a:spcBef>
              <a:buFont typeface="Arial" panose="020B0604020202020204" pitchFamily="34" charset="0"/>
              <a:buChar char="•"/>
            </a:pPr>
            <a:r>
              <a:rPr lang="en-GB" sz="1900" dirty="0"/>
              <a:t>cigarettes</a:t>
            </a:r>
          </a:p>
          <a:p>
            <a:pPr marL="285750" indent="-285750">
              <a:spcBef>
                <a:spcPts val="0"/>
              </a:spcBef>
              <a:buFont typeface="Arial" panose="020B0604020202020204" pitchFamily="34" charset="0"/>
              <a:buChar char="•"/>
            </a:pPr>
            <a:r>
              <a:rPr lang="en-GB" sz="1900" dirty="0"/>
              <a:t>caffeine.</a:t>
            </a:r>
          </a:p>
          <a:p>
            <a:pPr marL="285750" indent="-285750">
              <a:spcBef>
                <a:spcPts val="0"/>
              </a:spcBef>
              <a:buFont typeface="Arial" panose="020B0604020202020204" pitchFamily="34" charset="0"/>
              <a:buChar char="•"/>
            </a:pPr>
            <a:endParaRPr lang="en-GB" sz="1900" dirty="0"/>
          </a:p>
          <a:p>
            <a:r>
              <a:rPr lang="en-GB" sz="1900" dirty="0"/>
              <a:t>Frequent use of these substances can lead to dependency</a:t>
            </a:r>
          </a:p>
          <a:p>
            <a:r>
              <a:rPr lang="en-GB" sz="1900" dirty="0"/>
              <a:t>Discuss – what impact might this have on the </a:t>
            </a:r>
          </a:p>
          <a:p>
            <a:pPr marL="285750" indent="-285750">
              <a:lnSpc>
                <a:spcPct val="120000"/>
              </a:lnSpc>
              <a:spcBef>
                <a:spcPts val="0"/>
              </a:spcBef>
              <a:buFont typeface="Arial" panose="020B0604020202020204" pitchFamily="34" charset="0"/>
              <a:buChar char="•"/>
            </a:pPr>
            <a:r>
              <a:rPr lang="en-GB" sz="1900" dirty="0"/>
              <a:t>The individual</a:t>
            </a:r>
            <a:br>
              <a:rPr lang="en-GB" sz="1900" dirty="0"/>
            </a:br>
            <a:r>
              <a:rPr lang="en-GB" sz="1900" dirty="0"/>
              <a:t>Their family and friends?</a:t>
            </a:r>
          </a:p>
          <a:p>
            <a:pPr marL="285750" indent="-285750">
              <a:lnSpc>
                <a:spcPct val="120000"/>
              </a:lnSpc>
              <a:spcBef>
                <a:spcPts val="0"/>
              </a:spcBef>
              <a:buFont typeface="Arial" panose="020B0604020202020204" pitchFamily="34" charset="0"/>
              <a:buChar char="•"/>
            </a:pPr>
            <a:r>
              <a:rPr lang="en-GB" sz="1900" dirty="0"/>
              <a:t>Education/employment?</a:t>
            </a:r>
          </a:p>
          <a:p>
            <a:pPr marL="285750" indent="-285750">
              <a:lnSpc>
                <a:spcPct val="120000"/>
              </a:lnSpc>
              <a:spcBef>
                <a:spcPts val="0"/>
              </a:spcBef>
              <a:buFont typeface="Arial" panose="020B0604020202020204" pitchFamily="34" charset="0"/>
              <a:buChar char="•"/>
            </a:pPr>
            <a:r>
              <a:rPr lang="en-GB" sz="1900" dirty="0"/>
              <a:t>Housing?</a:t>
            </a:r>
          </a:p>
          <a:p>
            <a:pPr marL="285750" indent="-285750">
              <a:lnSpc>
                <a:spcPct val="120000"/>
              </a:lnSpc>
              <a:spcBef>
                <a:spcPts val="0"/>
              </a:spcBef>
              <a:buFont typeface="Arial" panose="020B0604020202020204" pitchFamily="34" charset="0"/>
              <a:buChar char="•"/>
            </a:pPr>
            <a:r>
              <a:rPr lang="en-GB" sz="1900" dirty="0"/>
              <a:t>Finances?</a:t>
            </a:r>
          </a:p>
          <a:p>
            <a:pPr marL="285750" indent="-285750">
              <a:lnSpc>
                <a:spcPct val="120000"/>
              </a:lnSpc>
              <a:spcBef>
                <a:spcPts val="0"/>
              </a:spcBef>
              <a:buFont typeface="Arial" panose="020B0604020202020204" pitchFamily="34" charset="0"/>
              <a:buChar char="•"/>
            </a:pPr>
            <a:r>
              <a:rPr lang="en-GB" sz="1900" dirty="0"/>
              <a:t>Mental health and wellbeing?</a:t>
            </a:r>
          </a:p>
          <a:p>
            <a:endParaRPr lang="en-GB" dirty="0"/>
          </a:p>
        </p:txBody>
      </p:sp>
      <p:sp>
        <p:nvSpPr>
          <p:cNvPr id="6" name="Text Placeholder 2"/>
          <p:cNvSpPr>
            <a:spLocks noGrp="1"/>
          </p:cNvSpPr>
          <p:nvPr>
            <p:ph type="body" sz="quarter" idx="10"/>
          </p:nvPr>
        </p:nvSpPr>
        <p:spPr>
          <a:xfrm>
            <a:off x="892679" y="365126"/>
            <a:ext cx="4921249" cy="1031284"/>
          </a:xfrm>
        </p:spPr>
        <p:txBody>
          <a:bodyPr/>
          <a:lstStyle/>
          <a:p>
            <a:pPr algn="ctr"/>
            <a:r>
              <a:rPr lang="cy" sz="2800" b="1" i="0" u="none" strike="noStrike" cap="none" baseline="0" dirty="0">
                <a:solidFill>
                  <a:srgbClr val="16AD85"/>
                </a:solidFill>
                <a:effectLst/>
                <a:uFillTx/>
                <a:latin typeface="Calibri"/>
              </a:rPr>
              <a:t>10.3 Ystyr y term ‘camddefnyddio sylweddau’ </a:t>
            </a:r>
          </a:p>
        </p:txBody>
      </p:sp>
      <p:sp>
        <p:nvSpPr>
          <p:cNvPr id="7" name="Text Placeholder 3"/>
          <p:cNvSpPr>
            <a:spLocks noGrp="1"/>
          </p:cNvSpPr>
          <p:nvPr>
            <p:ph type="body" sz="quarter" idx="11"/>
          </p:nvPr>
        </p:nvSpPr>
        <p:spPr>
          <a:xfrm>
            <a:off x="357809" y="1396410"/>
            <a:ext cx="5456119" cy="4500807"/>
          </a:xfrm>
        </p:spPr>
        <p:txBody>
          <a:bodyPr>
            <a:normAutofit fontScale="62500" lnSpcReduction="20000"/>
          </a:bodyPr>
          <a:lstStyle/>
          <a:p>
            <a:r>
              <a:rPr lang="cy" sz="2900" b="0" i="0" u="none" strike="noStrike" cap="none" baseline="0" dirty="0">
                <a:solidFill>
                  <a:srgbClr val="37394C"/>
                </a:solidFill>
                <a:effectLst/>
                <a:uFillTx/>
                <a:latin typeface="Calibri"/>
              </a:rPr>
              <a:t>Mae camddefnyddio sylweddau yn cyfeirio at ddefnydd niweidiol neu beryglus o sylweddau, gan gynnwys:</a:t>
            </a:r>
          </a:p>
          <a:p>
            <a:pPr marL="285750" indent="-285750">
              <a:spcBef>
                <a:spcPct val="0"/>
              </a:spcBef>
              <a:buFont typeface="Arial" panose="020B0604020202020204" pitchFamily="34" charset="0"/>
              <a:buChar char="•"/>
            </a:pPr>
            <a:r>
              <a:rPr lang="cy" sz="2900" b="0" i="0" u="none" strike="noStrike" cap="none" baseline="0" dirty="0">
                <a:solidFill>
                  <a:srgbClr val="37394C"/>
                </a:solidFill>
                <a:effectLst/>
                <a:uFillTx/>
                <a:latin typeface="Calibri"/>
              </a:rPr>
              <a:t>alcohol </a:t>
            </a:r>
          </a:p>
          <a:p>
            <a:pPr marL="285750" indent="-285750">
              <a:spcBef>
                <a:spcPct val="0"/>
              </a:spcBef>
              <a:buFont typeface="Arial" panose="020B0604020202020204" pitchFamily="34" charset="0"/>
              <a:buChar char="•"/>
            </a:pPr>
            <a:r>
              <a:rPr lang="cy" sz="2900" b="0" i="0" u="none" strike="noStrike" cap="none" baseline="0" dirty="0">
                <a:solidFill>
                  <a:srgbClr val="37394C"/>
                </a:solidFill>
                <a:effectLst/>
                <a:uFillTx/>
                <a:latin typeface="Calibri"/>
              </a:rPr>
              <a:t>cyffuriau anghyfreithlon a phresgripsiwn</a:t>
            </a:r>
          </a:p>
          <a:p>
            <a:pPr marL="285750" indent="-285750">
              <a:spcBef>
                <a:spcPct val="0"/>
              </a:spcBef>
              <a:buFont typeface="Arial" panose="020B0604020202020204" pitchFamily="34" charset="0"/>
              <a:buChar char="•"/>
            </a:pPr>
            <a:r>
              <a:rPr lang="cy" sz="2900" b="0" i="0" u="none" strike="noStrike" cap="none" baseline="0" dirty="0">
                <a:solidFill>
                  <a:srgbClr val="37394C"/>
                </a:solidFill>
                <a:effectLst/>
                <a:uFillTx/>
                <a:latin typeface="Calibri"/>
              </a:rPr>
              <a:t>glud</a:t>
            </a:r>
          </a:p>
          <a:p>
            <a:pPr marL="285750" indent="-285750">
              <a:spcBef>
                <a:spcPct val="0"/>
              </a:spcBef>
              <a:buFont typeface="Arial" panose="020B0604020202020204" pitchFamily="34" charset="0"/>
              <a:buChar char="•"/>
            </a:pPr>
            <a:r>
              <a:rPr lang="cy" sz="2900" b="0" i="0" u="none" strike="noStrike" cap="none" baseline="0" dirty="0">
                <a:solidFill>
                  <a:srgbClr val="37394C"/>
                </a:solidFill>
                <a:effectLst/>
                <a:uFillTx/>
                <a:latin typeface="Calibri"/>
              </a:rPr>
              <a:t>aerosol</a:t>
            </a:r>
          </a:p>
          <a:p>
            <a:pPr marL="285750" indent="-285750">
              <a:spcBef>
                <a:spcPct val="0"/>
              </a:spcBef>
              <a:buFont typeface="Arial" panose="020B0604020202020204" pitchFamily="34" charset="0"/>
              <a:buChar char="•"/>
            </a:pPr>
            <a:r>
              <a:rPr lang="cy" sz="2900" b="0" i="0" u="none" strike="noStrike" cap="none" baseline="0" dirty="0">
                <a:solidFill>
                  <a:srgbClr val="37394C"/>
                </a:solidFill>
                <a:effectLst/>
                <a:uFillTx/>
                <a:latin typeface="Calibri"/>
              </a:rPr>
              <a:t>sigaréts</a:t>
            </a:r>
          </a:p>
          <a:p>
            <a:pPr marL="285750" indent="-285750">
              <a:spcBef>
                <a:spcPct val="0"/>
              </a:spcBef>
              <a:buFont typeface="Arial" panose="020B0604020202020204" pitchFamily="34" charset="0"/>
              <a:buChar char="•"/>
            </a:pPr>
            <a:r>
              <a:rPr lang="cy" sz="2900" b="0" i="0" u="none" strike="noStrike" cap="none" baseline="0" dirty="0">
                <a:solidFill>
                  <a:srgbClr val="37394C"/>
                </a:solidFill>
                <a:effectLst/>
                <a:uFillTx/>
                <a:latin typeface="Calibri"/>
              </a:rPr>
              <a:t>caffein.</a:t>
            </a:r>
          </a:p>
          <a:p>
            <a:pPr marL="285750" indent="-285750">
              <a:spcBef>
                <a:spcPct val="0"/>
              </a:spcBef>
              <a:buFont typeface="Arial" panose="020B0604020202020204" pitchFamily="34" charset="0"/>
              <a:buChar char="•"/>
            </a:pPr>
            <a:endParaRPr lang="en-GB" sz="2900" dirty="0"/>
          </a:p>
          <a:p>
            <a:r>
              <a:rPr lang="cy" sz="2900" b="0" i="0" u="none" strike="noStrike" cap="none" baseline="0" dirty="0">
                <a:solidFill>
                  <a:srgbClr val="37394C"/>
                </a:solidFill>
                <a:effectLst/>
                <a:uFillTx/>
                <a:latin typeface="Calibri"/>
              </a:rPr>
              <a:t>Gall defnydd aml o'r sylweddau hyn arwain at ddibyniaeth</a:t>
            </a:r>
          </a:p>
          <a:p>
            <a:r>
              <a:rPr lang="cy" sz="2900" b="0" i="0" u="none" strike="noStrike" cap="none" baseline="0" dirty="0">
                <a:solidFill>
                  <a:srgbClr val="37394C"/>
                </a:solidFill>
                <a:effectLst/>
                <a:uFillTx/>
                <a:latin typeface="Calibri"/>
              </a:rPr>
              <a:t>Trafodwch – pa effaith y gallai hyn ei chael ar  </a:t>
            </a:r>
          </a:p>
          <a:p>
            <a:pPr marL="285750" indent="-285750">
              <a:lnSpc>
                <a:spcPct val="120000"/>
              </a:lnSpc>
              <a:spcBef>
                <a:spcPct val="0"/>
              </a:spcBef>
              <a:buFont typeface="Arial" panose="020B0604020202020204" pitchFamily="34" charset="0"/>
              <a:buChar char="•"/>
            </a:pPr>
            <a:r>
              <a:rPr lang="cy" sz="2900" b="0" i="0" u="none" strike="noStrike" cap="none" baseline="0" dirty="0">
                <a:solidFill>
                  <a:srgbClr val="37394C"/>
                </a:solidFill>
                <a:effectLst/>
                <a:uFillTx/>
                <a:latin typeface="Calibri"/>
              </a:rPr>
              <a:t>Yr unigolyn</a:t>
            </a:r>
            <a:br>
              <a:rPr sz="2900" dirty="0"/>
            </a:br>
            <a:r>
              <a:rPr lang="cy" sz="2900" b="0" i="0" u="none" strike="noStrike" cap="none" baseline="0" dirty="0">
                <a:solidFill>
                  <a:srgbClr val="37394C"/>
                </a:solidFill>
                <a:effectLst/>
                <a:uFillTx/>
                <a:latin typeface="Calibri"/>
              </a:rPr>
              <a:t>Ei deulu a'i ffrindiau?</a:t>
            </a:r>
          </a:p>
          <a:p>
            <a:pPr marL="285750" indent="-285750">
              <a:lnSpc>
                <a:spcPct val="120000"/>
              </a:lnSpc>
              <a:spcBef>
                <a:spcPct val="0"/>
              </a:spcBef>
              <a:buFont typeface="Arial" panose="020B0604020202020204" pitchFamily="34" charset="0"/>
              <a:buChar char="•"/>
            </a:pPr>
            <a:r>
              <a:rPr lang="cy" sz="2900" b="0" i="0" u="none" strike="noStrike" cap="none" baseline="0" dirty="0">
                <a:solidFill>
                  <a:srgbClr val="37394C"/>
                </a:solidFill>
                <a:effectLst/>
                <a:uFillTx/>
                <a:latin typeface="Calibri"/>
              </a:rPr>
              <a:t>Addysg/cyflogaeth?</a:t>
            </a:r>
          </a:p>
          <a:p>
            <a:pPr marL="285750" indent="-285750">
              <a:lnSpc>
                <a:spcPct val="120000"/>
              </a:lnSpc>
              <a:spcBef>
                <a:spcPct val="0"/>
              </a:spcBef>
              <a:buFont typeface="Arial" panose="020B0604020202020204" pitchFamily="34" charset="0"/>
              <a:buChar char="•"/>
            </a:pPr>
            <a:r>
              <a:rPr lang="cy" sz="2900" b="0" i="0" u="none" strike="noStrike" cap="none" baseline="0" dirty="0">
                <a:solidFill>
                  <a:srgbClr val="37394C"/>
                </a:solidFill>
                <a:effectLst/>
                <a:uFillTx/>
                <a:latin typeface="Calibri"/>
              </a:rPr>
              <a:t>Tai?</a:t>
            </a:r>
          </a:p>
          <a:p>
            <a:pPr marL="285750" indent="-285750">
              <a:lnSpc>
                <a:spcPct val="120000"/>
              </a:lnSpc>
              <a:spcBef>
                <a:spcPct val="0"/>
              </a:spcBef>
              <a:buFont typeface="Arial" panose="020B0604020202020204" pitchFamily="34" charset="0"/>
              <a:buChar char="•"/>
            </a:pPr>
            <a:r>
              <a:rPr lang="cy" sz="2900" b="0" i="0" u="none" strike="noStrike" cap="none" baseline="0" dirty="0">
                <a:solidFill>
                  <a:srgbClr val="37394C"/>
                </a:solidFill>
                <a:effectLst/>
                <a:uFillTx/>
                <a:latin typeface="Calibri"/>
              </a:rPr>
              <a:t>Cyllid?</a:t>
            </a:r>
          </a:p>
          <a:p>
            <a:pPr marL="285750" indent="-285750">
              <a:lnSpc>
                <a:spcPct val="120000"/>
              </a:lnSpc>
              <a:spcBef>
                <a:spcPct val="0"/>
              </a:spcBef>
              <a:buFont typeface="Arial" panose="020B0604020202020204" pitchFamily="34" charset="0"/>
              <a:buChar char="•"/>
            </a:pPr>
            <a:r>
              <a:rPr lang="cy" sz="2900" b="0" i="0" u="none" strike="noStrike" cap="none" baseline="0" dirty="0">
                <a:solidFill>
                  <a:srgbClr val="37394C"/>
                </a:solidFill>
                <a:effectLst/>
                <a:uFillTx/>
                <a:latin typeface="Calibri"/>
              </a:rPr>
              <a:t>Iechyd a lles meddyliol?</a:t>
            </a:r>
          </a:p>
          <a:p>
            <a:endParaRPr lang="en-GB" dirty="0"/>
          </a:p>
        </p:txBody>
      </p:sp>
    </p:spTree>
    <p:custDataLst>
      <p:tags r:id="rId1"/>
    </p:custDataLst>
    <p:extLst>
      <p:ext uri="{BB962C8B-B14F-4D97-AF65-F5344CB8AC3E}">
        <p14:creationId xmlns:p14="http://schemas.microsoft.com/office/powerpoint/2010/main" val="4018085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normAutofit fontScale="92500" lnSpcReduction="20000"/>
          </a:bodyPr>
          <a:lstStyle/>
          <a:p>
            <a:pPr algn="ctr"/>
            <a:r>
              <a:rPr lang="en-GB" b="1" dirty="0"/>
              <a:t>10.5 What is meant by the term ‘co-occurring mental health and substance misuse’ </a:t>
            </a:r>
          </a:p>
        </p:txBody>
      </p:sp>
      <p:sp>
        <p:nvSpPr>
          <p:cNvPr id="4" name="Text Placeholder 3"/>
          <p:cNvSpPr>
            <a:spLocks noGrp="1"/>
          </p:cNvSpPr>
          <p:nvPr>
            <p:ph type="body" sz="quarter" idx="11"/>
          </p:nvPr>
        </p:nvSpPr>
        <p:spPr/>
        <p:txBody>
          <a:bodyPr>
            <a:normAutofit/>
          </a:bodyPr>
          <a:lstStyle/>
          <a:p>
            <a:r>
              <a:rPr lang="en-GB" sz="2000" dirty="0"/>
              <a:t>When an individual with mental ill-health has both a substance misuse problem and a mental health illness, for example, depression, bipolar disorder, or anxiety, it is called a co-occurring disorder or dual diagnosis. </a:t>
            </a:r>
          </a:p>
          <a:p>
            <a:endParaRPr lang="en-GB" sz="2000" dirty="0"/>
          </a:p>
          <a:p>
            <a:r>
              <a:rPr lang="en-GB" sz="2000" dirty="0"/>
              <a:t>Dealing with substance abuse, alcoholism, or drug addiction is not easy and is more difficult when the individual is also struggling with mental ill-health.</a:t>
            </a:r>
          </a:p>
          <a:p>
            <a:endParaRPr lang="en-GB" dirty="0"/>
          </a:p>
        </p:txBody>
      </p:sp>
      <p:sp>
        <p:nvSpPr>
          <p:cNvPr id="6" name="Text Placeholder 2"/>
          <p:cNvSpPr>
            <a:spLocks noGrp="1"/>
          </p:cNvSpPr>
          <p:nvPr>
            <p:ph type="body" sz="quarter" idx="10"/>
          </p:nvPr>
        </p:nvSpPr>
        <p:spPr>
          <a:xfrm>
            <a:off x="716216" y="365126"/>
            <a:ext cx="4921249" cy="1031284"/>
          </a:xfrm>
        </p:spPr>
        <p:txBody>
          <a:bodyPr>
            <a:normAutofit fontScale="90000" lnSpcReduction="10000"/>
          </a:bodyPr>
          <a:lstStyle/>
          <a:p>
            <a:pPr algn="ctr"/>
            <a:r>
              <a:rPr lang="cy" sz="2800" b="1" i="0" u="none" strike="noStrike" cap="none" baseline="0">
                <a:solidFill>
                  <a:srgbClr val="16AD85"/>
                </a:solidFill>
                <a:effectLst/>
                <a:uFillTx/>
                <a:latin typeface="Calibri"/>
              </a:rPr>
              <a:t>10.5 Beth yw ystyr y term ‘iechyd meddwl a chamddefnyddio sylweddau ar y cyd’ </a:t>
            </a:r>
          </a:p>
        </p:txBody>
      </p:sp>
      <p:sp>
        <p:nvSpPr>
          <p:cNvPr id="7" name="Text Placeholder 3"/>
          <p:cNvSpPr>
            <a:spLocks noGrp="1"/>
          </p:cNvSpPr>
          <p:nvPr>
            <p:ph type="body" sz="quarter" idx="11"/>
          </p:nvPr>
        </p:nvSpPr>
        <p:spPr>
          <a:xfrm>
            <a:off x="716216" y="1935164"/>
            <a:ext cx="4921249" cy="3480353"/>
          </a:xfrm>
        </p:spPr>
        <p:txBody>
          <a:bodyPr>
            <a:noAutofit/>
          </a:bodyPr>
          <a:lstStyle/>
          <a:p>
            <a:r>
              <a:rPr lang="cy" sz="2000" b="0" i="0" u="none" strike="noStrike" cap="none" baseline="0" dirty="0">
                <a:solidFill>
                  <a:srgbClr val="37394C"/>
                </a:solidFill>
                <a:effectLst/>
                <a:uFillTx/>
                <a:latin typeface="Calibri"/>
              </a:rPr>
              <a:t>Pan fydd gan unigolyn ag afiechyd meddwl broblem camddefnyddio sylweddau a salwch iechyd meddwl, er enghraifft, iselder, anhwylder deubegynol, neu orbryder, fe'i gelwir yn anhwylder sy'n cyd-ddigwydd neu'n ddiagnosis deuol. </a:t>
            </a:r>
          </a:p>
          <a:p>
            <a:endParaRPr lang="en-GB" sz="2000" dirty="0"/>
          </a:p>
          <a:p>
            <a:r>
              <a:rPr lang="cy" sz="2000" b="0" i="0" u="none" strike="noStrike" cap="none" baseline="0" dirty="0">
                <a:solidFill>
                  <a:srgbClr val="37394C"/>
                </a:solidFill>
                <a:effectLst/>
                <a:uFillTx/>
                <a:latin typeface="Calibri"/>
              </a:rPr>
              <a:t>Nid yw delio â chamddefnyddio sylweddau, alcoholiaeth, neu gaethiwed i gyffuriau yn hawdd ac mae'n anoddach pan fo'r unigolyn hefyd yn cael trafferth gydag afiechyd meddwl.</a:t>
            </a:r>
          </a:p>
          <a:p>
            <a:endParaRPr lang="en-GB" sz="2000" dirty="0"/>
          </a:p>
        </p:txBody>
      </p:sp>
    </p:spTree>
    <p:custDataLst>
      <p:tags r:id="rId1"/>
    </p:custDataLst>
    <p:extLst>
      <p:ext uri="{BB962C8B-B14F-4D97-AF65-F5344CB8AC3E}">
        <p14:creationId xmlns:p14="http://schemas.microsoft.com/office/powerpoint/2010/main" val="7120638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6483352" y="365126"/>
            <a:ext cx="4921249" cy="1185378"/>
          </a:xfrm>
        </p:spPr>
        <p:txBody>
          <a:bodyPr>
            <a:normAutofit lnSpcReduction="10000"/>
          </a:bodyPr>
          <a:lstStyle/>
          <a:p>
            <a:pPr algn="ctr"/>
            <a:r>
              <a:rPr lang="en-GB" b="1" dirty="0"/>
              <a:t>10.6 Mental health problems associated with substance misuse</a:t>
            </a:r>
          </a:p>
        </p:txBody>
      </p:sp>
      <p:sp>
        <p:nvSpPr>
          <p:cNvPr id="4" name="Text Placeholder 3"/>
          <p:cNvSpPr>
            <a:spLocks noGrp="1"/>
          </p:cNvSpPr>
          <p:nvPr>
            <p:ph type="body" sz="quarter" idx="11"/>
          </p:nvPr>
        </p:nvSpPr>
        <p:spPr>
          <a:xfrm>
            <a:off x="6096000" y="1935164"/>
            <a:ext cx="5711687" cy="3480353"/>
          </a:xfrm>
        </p:spPr>
        <p:txBody>
          <a:bodyPr>
            <a:noAutofit/>
          </a:bodyPr>
          <a:lstStyle/>
          <a:p>
            <a:r>
              <a:rPr lang="en-GB" sz="2000" dirty="0"/>
              <a:t>People may misuse alcohol or drugs to ease the symptoms of undiagnosed mental ill-health, to cope with difficult emotions, or to change their mood for a short time. </a:t>
            </a:r>
          </a:p>
          <a:p>
            <a:r>
              <a:rPr lang="en-GB" sz="2000" dirty="0"/>
              <a:t>However, misusing substances causes side effects and in the long run often worsen the symptoms the individual initially wanted to relieve. </a:t>
            </a:r>
          </a:p>
          <a:p>
            <a:endParaRPr lang="en-GB" dirty="0"/>
          </a:p>
          <a:p>
            <a:r>
              <a:rPr lang="en-GB" sz="2000" dirty="0"/>
              <a:t>Mental ill-health conditions most often associated with substance misuse are depression, bipolar disorder, and anxiety disorders such as obsessive compulsive disorder (OCD), posttraumatic stress disorder (PTSD) and social phobia.</a:t>
            </a:r>
          </a:p>
        </p:txBody>
      </p:sp>
      <p:sp>
        <p:nvSpPr>
          <p:cNvPr id="8" name="Text Placeholder 2"/>
          <p:cNvSpPr>
            <a:spLocks noGrp="1"/>
          </p:cNvSpPr>
          <p:nvPr>
            <p:ph type="body" sz="quarter" idx="10"/>
          </p:nvPr>
        </p:nvSpPr>
        <p:spPr>
          <a:xfrm>
            <a:off x="892678" y="365126"/>
            <a:ext cx="4921249" cy="1185378"/>
          </a:xfrm>
        </p:spPr>
        <p:txBody>
          <a:bodyPr>
            <a:normAutofit lnSpcReduction="10000"/>
          </a:bodyPr>
          <a:lstStyle/>
          <a:p>
            <a:pPr algn="ctr"/>
            <a:r>
              <a:rPr lang="cy" sz="2800" b="1" i="0" u="none" strike="noStrike" cap="none" baseline="0">
                <a:solidFill>
                  <a:srgbClr val="16AD85"/>
                </a:solidFill>
                <a:effectLst/>
                <a:uFillTx/>
                <a:latin typeface="Calibri"/>
              </a:rPr>
              <a:t>10.6 Problemau iechyd meddwl sy'n gysylltiedig â chamddefnyddio sylweddau</a:t>
            </a:r>
          </a:p>
        </p:txBody>
      </p:sp>
      <p:sp>
        <p:nvSpPr>
          <p:cNvPr id="9" name="Text Placeholder 3"/>
          <p:cNvSpPr>
            <a:spLocks noGrp="1"/>
          </p:cNvSpPr>
          <p:nvPr>
            <p:ph type="body" sz="quarter" idx="11"/>
          </p:nvPr>
        </p:nvSpPr>
        <p:spPr>
          <a:xfrm>
            <a:off x="410818" y="1935164"/>
            <a:ext cx="5403110" cy="3480353"/>
          </a:xfrm>
        </p:spPr>
        <p:txBody>
          <a:bodyPr>
            <a:noAutofit/>
          </a:bodyPr>
          <a:lstStyle/>
          <a:p>
            <a:r>
              <a:rPr lang="cy" sz="2000" b="0" i="0" u="none" strike="noStrike" cap="none" baseline="0" dirty="0">
                <a:solidFill>
                  <a:srgbClr val="37394C"/>
                </a:solidFill>
                <a:effectLst/>
                <a:uFillTx/>
                <a:latin typeface="Calibri"/>
              </a:rPr>
              <a:t>Gall pobl gamddefnyddio alcohol neu gyffuriau i leddfu symptomau afiechyd meddwl heb ei ddiagnosio, i ymdopi ag emosiynau anodd, neu i newid eu hwyliau am gyfnod byr. </a:t>
            </a:r>
          </a:p>
          <a:p>
            <a:r>
              <a:rPr lang="cy" sz="2000" b="0" i="0" u="none" strike="noStrike" cap="none" baseline="0" dirty="0">
                <a:solidFill>
                  <a:srgbClr val="37394C"/>
                </a:solidFill>
                <a:effectLst/>
                <a:uFillTx/>
                <a:latin typeface="Calibri"/>
              </a:rPr>
              <a:t>Fodd bynnag, mae camddefnyddio sylweddau yn achosi sgîl-effeithiau ac yn y tymor hir yn aml yn gwaethygu'r symptomau yr oedd yr unigolyn am eu lleddfu i ddechrau. </a:t>
            </a:r>
          </a:p>
          <a:p>
            <a:r>
              <a:rPr lang="cy" sz="2000" b="0" i="0" u="none" strike="noStrike" cap="none" baseline="0" dirty="0">
                <a:solidFill>
                  <a:srgbClr val="37394C"/>
                </a:solidFill>
                <a:effectLst/>
                <a:uFillTx/>
                <a:latin typeface="Calibri"/>
              </a:rPr>
              <a:t>Y cyflyrau afiechyd meddwl a gysylltir amlaf â chamddefnyddio sylweddau yw iselder, anhwylder deubegynol, ac anhwylderau gorbryder fel anhwylder obsesiynol cymhellol (OCD), anhwylder straen wedi trawma (PTSD) a ffobia cymdeithasol.</a:t>
            </a:r>
          </a:p>
        </p:txBody>
      </p:sp>
    </p:spTree>
    <p:custDataLst>
      <p:tags r:id="rId1"/>
    </p:custDataLst>
    <p:extLst>
      <p:ext uri="{BB962C8B-B14F-4D97-AF65-F5344CB8AC3E}">
        <p14:creationId xmlns:p14="http://schemas.microsoft.com/office/powerpoint/2010/main" val="2986556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normAutofit fontScale="92500" lnSpcReduction="20000"/>
          </a:bodyPr>
          <a:lstStyle/>
          <a:p>
            <a:pPr algn="ctr"/>
            <a:r>
              <a:rPr lang="en-GB" b="1" dirty="0"/>
              <a:t> 10.7 Issues faced by individuals with both mental ill-health and substance misuse </a:t>
            </a:r>
          </a:p>
          <a:p>
            <a:pPr algn="ctr"/>
            <a:endParaRPr lang="en-GB" b="1" dirty="0"/>
          </a:p>
        </p:txBody>
      </p:sp>
      <p:sp>
        <p:nvSpPr>
          <p:cNvPr id="4" name="Text Placeholder 3"/>
          <p:cNvSpPr>
            <a:spLocks noGrp="1"/>
          </p:cNvSpPr>
          <p:nvPr>
            <p:ph type="body" sz="quarter" idx="11"/>
          </p:nvPr>
        </p:nvSpPr>
        <p:spPr>
          <a:xfrm>
            <a:off x="6175513" y="1603514"/>
            <a:ext cx="5473147" cy="4240695"/>
          </a:xfrm>
        </p:spPr>
        <p:txBody>
          <a:bodyPr>
            <a:normAutofit lnSpcReduction="10000"/>
          </a:bodyPr>
          <a:lstStyle/>
          <a:p>
            <a:r>
              <a:rPr lang="en-GB" sz="2200" dirty="0"/>
              <a:t>There may be other prevailing issues, such as homelessness, physical illness or poverty linked to mental ill-health and substance misuse. </a:t>
            </a:r>
          </a:p>
          <a:p>
            <a:r>
              <a:rPr lang="en-GB" sz="2200" dirty="0"/>
              <a:t>All of these issues, and others can make the mental ill-health and substance misuse worse. </a:t>
            </a:r>
          </a:p>
          <a:p>
            <a:r>
              <a:rPr lang="en-GB" sz="2200" dirty="0"/>
              <a:t>Individuals can also experience stigma and discrimination. </a:t>
            </a:r>
          </a:p>
          <a:p>
            <a:r>
              <a:rPr lang="en-GB" sz="2200" dirty="0"/>
              <a:t>Accessing services can be difficult, for a range of reasons, for example, knowing about services and resources, physically getting to services or having the confidence to get to a service.</a:t>
            </a:r>
          </a:p>
          <a:p>
            <a:endParaRPr lang="en-GB" dirty="0"/>
          </a:p>
        </p:txBody>
      </p:sp>
      <p:sp>
        <p:nvSpPr>
          <p:cNvPr id="6" name="Text Placeholder 2"/>
          <p:cNvSpPr>
            <a:spLocks noGrp="1"/>
          </p:cNvSpPr>
          <p:nvPr>
            <p:ph type="body" sz="quarter" idx="10"/>
          </p:nvPr>
        </p:nvSpPr>
        <p:spPr>
          <a:xfrm>
            <a:off x="796426" y="365126"/>
            <a:ext cx="4921249" cy="1031284"/>
          </a:xfrm>
        </p:spPr>
        <p:txBody>
          <a:bodyPr>
            <a:normAutofit fontScale="90000" lnSpcReduction="10000"/>
          </a:bodyPr>
          <a:lstStyle/>
          <a:p>
            <a:pPr algn="ctr"/>
            <a:r>
              <a:rPr lang="cy" sz="2800" b="1" i="0" u="none" strike="noStrike" cap="none" baseline="0">
                <a:solidFill>
                  <a:srgbClr val="16AD85"/>
                </a:solidFill>
                <a:effectLst/>
                <a:uFillTx/>
                <a:latin typeface="Calibri"/>
              </a:rPr>
              <a:t> 10.7 Materion a wynebir gan unigolion ag afiechyd meddwl a chamddefnyddio sylweddau </a:t>
            </a:r>
          </a:p>
          <a:p>
            <a:pPr algn="ctr"/>
            <a:endParaRPr lang="en-GB" b="1"/>
          </a:p>
        </p:txBody>
      </p:sp>
      <p:sp>
        <p:nvSpPr>
          <p:cNvPr id="7" name="Text Placeholder 3"/>
          <p:cNvSpPr>
            <a:spLocks noGrp="1"/>
          </p:cNvSpPr>
          <p:nvPr>
            <p:ph type="body" sz="quarter" idx="11"/>
          </p:nvPr>
        </p:nvSpPr>
        <p:spPr>
          <a:xfrm>
            <a:off x="450574" y="1603514"/>
            <a:ext cx="5724939" cy="4081670"/>
          </a:xfrm>
        </p:spPr>
        <p:txBody>
          <a:bodyPr>
            <a:noAutofit/>
          </a:bodyPr>
          <a:lstStyle/>
          <a:p>
            <a:r>
              <a:rPr lang="cy" sz="2200" b="0" i="0" u="none" strike="noStrike" cap="none" baseline="0" dirty="0">
                <a:solidFill>
                  <a:srgbClr val="37394C"/>
                </a:solidFill>
                <a:effectLst/>
                <a:uFillTx/>
                <a:latin typeface="Calibri"/>
              </a:rPr>
              <a:t>Gall fod materion cyffredinol eraill, megis digartrefedd, salwch corfforol neu dlodi sy'n gysylltiedig ag afiechyd meddwl a chamddefnyddio sylweddau. </a:t>
            </a:r>
          </a:p>
          <a:p>
            <a:r>
              <a:rPr lang="cy" sz="2200" b="0" i="0" u="none" strike="noStrike" cap="none" baseline="0" dirty="0">
                <a:solidFill>
                  <a:srgbClr val="37394C"/>
                </a:solidFill>
                <a:effectLst/>
                <a:uFillTx/>
                <a:latin typeface="Calibri"/>
              </a:rPr>
              <a:t>Gall yr holl faterion hyn, ac eraill, waethygu'r afiechyd meddwl a chamddefnyddio sylweddau. </a:t>
            </a:r>
          </a:p>
          <a:p>
            <a:r>
              <a:rPr lang="cy" sz="2200" b="0" i="0" u="none" strike="noStrike" cap="none" baseline="0" dirty="0">
                <a:solidFill>
                  <a:srgbClr val="37394C"/>
                </a:solidFill>
                <a:effectLst/>
                <a:uFillTx/>
                <a:latin typeface="Calibri"/>
              </a:rPr>
              <a:t>Gall unigolion hefyd brofi stigma a gwahaniaethu. </a:t>
            </a:r>
          </a:p>
          <a:p>
            <a:r>
              <a:rPr lang="cy" sz="2200" b="0" i="0" u="none" strike="noStrike" cap="none" baseline="0" dirty="0">
                <a:solidFill>
                  <a:srgbClr val="37394C"/>
                </a:solidFill>
                <a:effectLst/>
                <a:uFillTx/>
                <a:latin typeface="Calibri"/>
              </a:rPr>
              <a:t>Gall fod yn anodd cael mynediad at wasanaethau, am amrywiaeth o resymau, er enghraifft, gwybod am wasanaethau ac adnoddau, cyrraedd gwasanaethau’n gorfforol neu fod â’r hyder i gyrraedd gwasanaeth.</a:t>
            </a:r>
          </a:p>
        </p:txBody>
      </p:sp>
    </p:spTree>
    <p:custDataLst>
      <p:tags r:id="rId1"/>
    </p:custDataLst>
    <p:extLst>
      <p:ext uri="{BB962C8B-B14F-4D97-AF65-F5344CB8AC3E}">
        <p14:creationId xmlns:p14="http://schemas.microsoft.com/office/powerpoint/2010/main" val="13780193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normAutofit fontScale="70000" lnSpcReduction="20000"/>
          </a:bodyPr>
          <a:lstStyle/>
          <a:p>
            <a:pPr algn="ctr"/>
            <a:r>
              <a:rPr lang="en-GB" b="1" dirty="0"/>
              <a:t>10.8 Services and professionals who can provide additional information, advice and support to individuals about substance misuse, and interventions that can help </a:t>
            </a:r>
          </a:p>
        </p:txBody>
      </p:sp>
      <p:sp>
        <p:nvSpPr>
          <p:cNvPr id="4" name="Text Placeholder 3"/>
          <p:cNvSpPr>
            <a:spLocks noGrp="1"/>
          </p:cNvSpPr>
          <p:nvPr>
            <p:ph type="body" sz="quarter" idx="11"/>
          </p:nvPr>
        </p:nvSpPr>
        <p:spPr/>
        <p:txBody>
          <a:bodyPr>
            <a:normAutofit fontScale="92500"/>
          </a:bodyPr>
          <a:lstStyle/>
          <a:p>
            <a:r>
              <a:rPr lang="en-GB" b="1" dirty="0"/>
              <a:t>New Link Wales </a:t>
            </a:r>
            <a:r>
              <a:rPr lang="en-GB" dirty="0"/>
              <a:t> </a:t>
            </a:r>
            <a:r>
              <a:rPr lang="en-GB" u="sng" dirty="0">
                <a:hlinkClick r:id="rId4"/>
              </a:rPr>
              <a:t>https://www.newlinkwales.org.uk/</a:t>
            </a:r>
            <a:endParaRPr lang="en-GB" dirty="0"/>
          </a:p>
          <a:p>
            <a:r>
              <a:rPr lang="en-GB" b="1" dirty="0"/>
              <a:t>Dan 24/7</a:t>
            </a:r>
            <a:r>
              <a:rPr lang="en-GB" dirty="0"/>
              <a:t>  </a:t>
            </a:r>
            <a:r>
              <a:rPr lang="en-GB" u="sng" dirty="0">
                <a:hlinkClick r:id="rId5"/>
              </a:rPr>
              <a:t>http://dan247.org.uk/</a:t>
            </a:r>
            <a:endParaRPr lang="en-GB" dirty="0"/>
          </a:p>
          <a:p>
            <a:r>
              <a:rPr lang="en-GB" b="1" dirty="0"/>
              <a:t>EDAS</a:t>
            </a:r>
            <a:r>
              <a:rPr lang="en-GB" dirty="0"/>
              <a:t> </a:t>
            </a:r>
            <a:r>
              <a:rPr lang="en-GB" u="sng" dirty="0">
                <a:hlinkClick r:id="rId6"/>
              </a:rPr>
              <a:t>http://www.e-das.wales.nhs.uk/home</a:t>
            </a:r>
            <a:endParaRPr lang="en-GB" dirty="0"/>
          </a:p>
          <a:p>
            <a:r>
              <a:rPr lang="en-GB" b="1" dirty="0"/>
              <a:t>Recovery </a:t>
            </a:r>
            <a:r>
              <a:rPr lang="en-GB" b="1" dirty="0" err="1"/>
              <a:t>Cymru</a:t>
            </a:r>
            <a:r>
              <a:rPr lang="en-GB" dirty="0"/>
              <a:t>  </a:t>
            </a:r>
            <a:r>
              <a:rPr lang="en-GB" u="sng" dirty="0">
                <a:hlinkClick r:id="rId7"/>
              </a:rPr>
              <a:t>http://www.recoverycymru.org.uk/</a:t>
            </a:r>
            <a:endParaRPr lang="en-GB" dirty="0"/>
          </a:p>
          <a:p>
            <a:r>
              <a:rPr lang="en-GB" b="1" dirty="0"/>
              <a:t>CAIS Drug and Alcohol Counselling </a:t>
            </a:r>
            <a:r>
              <a:rPr lang="en-GB" dirty="0"/>
              <a:t> </a:t>
            </a:r>
            <a:r>
              <a:rPr lang="en-GB" u="sng" dirty="0">
                <a:hlinkClick r:id="rId8"/>
              </a:rPr>
              <a:t>https://www.cais.co.uk/services/drug-and-alcohol-counselling/</a:t>
            </a:r>
            <a:endParaRPr lang="en-GB" dirty="0"/>
          </a:p>
          <a:p>
            <a:r>
              <a:rPr lang="en-GB" b="1" dirty="0" err="1"/>
              <a:t>Barod</a:t>
            </a:r>
            <a:r>
              <a:rPr lang="en-GB" b="1" dirty="0"/>
              <a:t> </a:t>
            </a:r>
            <a:r>
              <a:rPr lang="en-GB" b="1" dirty="0" err="1"/>
              <a:t>Cymru</a:t>
            </a:r>
            <a:r>
              <a:rPr lang="en-GB" dirty="0"/>
              <a:t>  </a:t>
            </a:r>
            <a:r>
              <a:rPr lang="en-GB" u="sng" dirty="0">
                <a:hlinkClick r:id="rId9"/>
              </a:rPr>
              <a:t>http://barod.cymru/</a:t>
            </a:r>
            <a:endParaRPr lang="en-GB" dirty="0"/>
          </a:p>
          <a:p>
            <a:r>
              <a:rPr lang="en-GB" b="1" dirty="0"/>
              <a:t>Alcohol Change UK</a:t>
            </a:r>
            <a:r>
              <a:rPr lang="en-GB" dirty="0"/>
              <a:t>  </a:t>
            </a:r>
            <a:r>
              <a:rPr lang="en-GB" u="sng" dirty="0">
                <a:hlinkClick r:id="rId10"/>
              </a:rPr>
              <a:t>https://alcoholchange.org.uk/</a:t>
            </a:r>
            <a:endParaRPr lang="en-GB" dirty="0"/>
          </a:p>
          <a:p>
            <a:r>
              <a:rPr lang="en-GB" b="1" dirty="0" err="1"/>
              <a:t>Dewis</a:t>
            </a:r>
            <a:r>
              <a:rPr lang="en-GB" b="1" dirty="0"/>
              <a:t> </a:t>
            </a:r>
            <a:r>
              <a:rPr lang="en-GB" b="1" dirty="0" err="1"/>
              <a:t>Cymru</a:t>
            </a:r>
            <a:r>
              <a:rPr lang="en-GB" dirty="0"/>
              <a:t> </a:t>
            </a:r>
            <a:r>
              <a:rPr lang="en-GB" u="sng" dirty="0">
                <a:hlinkClick r:id="rId11"/>
              </a:rPr>
              <a:t>https://www.dewis.wales/</a:t>
            </a:r>
            <a:endParaRPr lang="en-GB" dirty="0"/>
          </a:p>
          <a:p>
            <a:endParaRPr lang="en-GB" dirty="0"/>
          </a:p>
        </p:txBody>
      </p:sp>
      <p:sp>
        <p:nvSpPr>
          <p:cNvPr id="6" name="Text Placeholder 2"/>
          <p:cNvSpPr>
            <a:spLocks noGrp="1"/>
          </p:cNvSpPr>
          <p:nvPr>
            <p:ph type="body" sz="quarter" idx="10"/>
          </p:nvPr>
        </p:nvSpPr>
        <p:spPr>
          <a:xfrm>
            <a:off x="684131" y="365126"/>
            <a:ext cx="4921249" cy="1031284"/>
          </a:xfrm>
        </p:spPr>
        <p:txBody>
          <a:bodyPr>
            <a:normAutofit fontScale="65000" lnSpcReduction="20000"/>
          </a:bodyPr>
          <a:lstStyle/>
          <a:p>
            <a:pPr algn="ctr"/>
            <a:r>
              <a:rPr lang="cy" sz="2800" b="1" i="0" u="none" strike="noStrike" cap="none" baseline="0">
                <a:solidFill>
                  <a:srgbClr val="16AD85"/>
                </a:solidFill>
                <a:effectLst/>
                <a:uFillTx/>
                <a:latin typeface="Calibri"/>
              </a:rPr>
              <a:t>10.8 Gwasanaethau a gweithwyr proffesiynol a all ddarparu gwybodaeth, cyngor a chymorth ychwanegol i unigolion ynghylch camddefnyddio sylweddau, ac ymyriadau a all helpu </a:t>
            </a:r>
          </a:p>
        </p:txBody>
      </p:sp>
      <p:sp>
        <p:nvSpPr>
          <p:cNvPr id="7" name="Text Placeholder 3"/>
          <p:cNvSpPr>
            <a:spLocks noGrp="1"/>
          </p:cNvSpPr>
          <p:nvPr>
            <p:ph type="body" sz="quarter" idx="11"/>
          </p:nvPr>
        </p:nvSpPr>
        <p:spPr>
          <a:xfrm>
            <a:off x="684131" y="1935164"/>
            <a:ext cx="4921249" cy="3480353"/>
          </a:xfrm>
        </p:spPr>
        <p:txBody>
          <a:bodyPr>
            <a:normAutofit fontScale="92500" lnSpcReduction="10000"/>
          </a:bodyPr>
          <a:lstStyle/>
          <a:p>
            <a:r>
              <a:rPr lang="cy" sz="1800" b="1" i="0" u="none" strike="noStrike" cap="none" baseline="0" dirty="0">
                <a:solidFill>
                  <a:srgbClr val="37394C"/>
                </a:solidFill>
                <a:effectLst/>
                <a:uFillTx/>
                <a:latin typeface="Calibri"/>
              </a:rPr>
              <a:t>New Link Wales </a:t>
            </a:r>
            <a:r>
              <a:rPr lang="cy" sz="1800" b="0" i="0" u="none" strike="noStrike" cap="none" baseline="0" dirty="0">
                <a:solidFill>
                  <a:srgbClr val="37394C"/>
                </a:solidFill>
                <a:effectLst/>
                <a:uFillTx/>
                <a:latin typeface="Calibri"/>
              </a:rPr>
              <a:t> </a:t>
            </a:r>
            <a:r>
              <a:rPr lang="cy" sz="1800" b="0" i="0" u="sng" strike="noStrike" cap="none" baseline="0" dirty="0">
                <a:solidFill>
                  <a:srgbClr val="37394C"/>
                </a:solidFill>
                <a:effectLst/>
                <a:uFill>
                  <a:solidFill>
                    <a:srgbClr val="37394C"/>
                  </a:solidFill>
                </a:uFill>
                <a:latin typeface="Calibri"/>
                <a:hlinkClick r:id="rId4" history="0"/>
              </a:rPr>
              <a:t>https://www.newlinkwales.org.uk/</a:t>
            </a:r>
          </a:p>
          <a:p>
            <a:r>
              <a:rPr lang="cy" sz="1800" b="1" i="0" u="none" strike="noStrike" cap="none" baseline="0" dirty="0">
                <a:solidFill>
                  <a:srgbClr val="37394C"/>
                </a:solidFill>
                <a:effectLst/>
                <a:uFillTx/>
                <a:latin typeface="Calibri"/>
              </a:rPr>
              <a:t>Dan 24/7 </a:t>
            </a:r>
            <a:r>
              <a:rPr lang="cy" sz="1800" b="0" i="0" u="sng" strike="noStrike" cap="none" baseline="0" dirty="0">
                <a:solidFill>
                  <a:srgbClr val="37394C"/>
                </a:solidFill>
                <a:effectLst/>
                <a:uFill>
                  <a:solidFill>
                    <a:srgbClr val="37394C"/>
                  </a:solidFill>
                </a:uFill>
                <a:latin typeface="Calibri"/>
                <a:hlinkClick r:id="rId5" history="0"/>
              </a:rPr>
              <a:t>http://dan247.org.uk/</a:t>
            </a:r>
          </a:p>
          <a:p>
            <a:r>
              <a:rPr lang="cy" sz="1800" b="1" i="0" u="none" strike="noStrike" cap="none" baseline="0" dirty="0">
                <a:solidFill>
                  <a:srgbClr val="37394C"/>
                </a:solidFill>
                <a:effectLst/>
                <a:uFillTx/>
                <a:latin typeface="Calibri"/>
              </a:rPr>
              <a:t>EDAS </a:t>
            </a:r>
            <a:r>
              <a:rPr lang="cy" sz="1800" b="0" i="0" u="sng" strike="noStrike" cap="none" baseline="0" dirty="0">
                <a:solidFill>
                  <a:srgbClr val="37394C"/>
                </a:solidFill>
                <a:effectLst/>
                <a:uFill>
                  <a:solidFill>
                    <a:srgbClr val="37394C"/>
                  </a:solidFill>
                </a:uFill>
                <a:latin typeface="Calibri"/>
                <a:hlinkClick r:id="rId6" history="0"/>
              </a:rPr>
              <a:t>http://www.e-das.wales.nhs.uk/home</a:t>
            </a:r>
          </a:p>
          <a:p>
            <a:r>
              <a:rPr lang="cy" sz="1800" b="1" i="0" u="none" strike="noStrike" cap="none" baseline="0" dirty="0">
                <a:solidFill>
                  <a:srgbClr val="37394C"/>
                </a:solidFill>
                <a:effectLst/>
                <a:uFillTx/>
                <a:latin typeface="Calibri"/>
              </a:rPr>
              <a:t>Recovery Cymru </a:t>
            </a:r>
            <a:r>
              <a:rPr lang="cy" sz="1800" b="0" i="0" u="sng" strike="noStrike" cap="none" baseline="0" dirty="0">
                <a:solidFill>
                  <a:srgbClr val="37394C"/>
                </a:solidFill>
                <a:effectLst/>
                <a:uFill>
                  <a:solidFill>
                    <a:srgbClr val="37394C"/>
                  </a:solidFill>
                </a:uFill>
                <a:latin typeface="Calibri"/>
                <a:hlinkClick r:id="rId7" history="0"/>
              </a:rPr>
              <a:t>http://www.recoverycymru.org.uk/</a:t>
            </a:r>
          </a:p>
          <a:p>
            <a:r>
              <a:rPr lang="cy" sz="1800" b="1" i="0" u="none" strike="noStrike" cap="none" baseline="0" dirty="0">
                <a:solidFill>
                  <a:srgbClr val="37394C"/>
                </a:solidFill>
                <a:effectLst/>
                <a:uFillTx/>
                <a:latin typeface="Calibri"/>
              </a:rPr>
              <a:t>Cwnsela Cyffuriau ac Alcohol CAIS </a:t>
            </a:r>
            <a:r>
              <a:rPr lang="cy" sz="1800" b="0" i="0" u="sng" strike="noStrike" cap="none" baseline="0" dirty="0">
                <a:solidFill>
                  <a:srgbClr val="37394C"/>
                </a:solidFill>
                <a:effectLst/>
                <a:uFill>
                  <a:solidFill>
                    <a:srgbClr val="37394C"/>
                  </a:solidFill>
                </a:uFill>
                <a:latin typeface="Calibri"/>
                <a:hlinkClick r:id="rId8" history="0"/>
              </a:rPr>
              <a:t>https://www.cais.co.uk/services/drug-and-alcohol-counselling/</a:t>
            </a:r>
          </a:p>
          <a:p>
            <a:r>
              <a:rPr lang="cy" sz="1800" b="1" i="0" u="none" strike="noStrike" cap="none" baseline="0" dirty="0">
                <a:solidFill>
                  <a:srgbClr val="37394C"/>
                </a:solidFill>
                <a:effectLst/>
                <a:uFillTx/>
                <a:latin typeface="Calibri"/>
              </a:rPr>
              <a:t>Barod Cymru </a:t>
            </a:r>
            <a:r>
              <a:rPr lang="cy" sz="1800" b="0" i="0" u="sng" strike="noStrike" cap="none" baseline="0" dirty="0">
                <a:solidFill>
                  <a:srgbClr val="37394C"/>
                </a:solidFill>
                <a:effectLst/>
                <a:uFill>
                  <a:solidFill>
                    <a:srgbClr val="37394C"/>
                  </a:solidFill>
                </a:uFill>
                <a:latin typeface="Calibri"/>
                <a:hlinkClick r:id="rId9" history="0"/>
              </a:rPr>
              <a:t>http://barod.cymru/</a:t>
            </a:r>
          </a:p>
          <a:p>
            <a:r>
              <a:rPr lang="cy" sz="1800" b="1" i="0" u="none" strike="noStrike" cap="none" baseline="0" dirty="0">
                <a:solidFill>
                  <a:srgbClr val="37394C"/>
                </a:solidFill>
                <a:effectLst/>
                <a:uFillTx/>
                <a:latin typeface="Calibri"/>
              </a:rPr>
              <a:t>Alcohol Change UK </a:t>
            </a:r>
            <a:r>
              <a:rPr lang="cy" sz="1800" b="0" i="0" u="sng" strike="noStrike" cap="none" baseline="0" dirty="0">
                <a:solidFill>
                  <a:srgbClr val="37394C"/>
                </a:solidFill>
                <a:effectLst/>
                <a:uFill>
                  <a:solidFill>
                    <a:srgbClr val="37394C"/>
                  </a:solidFill>
                </a:uFill>
                <a:latin typeface="Calibri"/>
                <a:hlinkClick r:id="rId10" history="0"/>
              </a:rPr>
              <a:t>https://alcoholchange.org.uk/</a:t>
            </a:r>
          </a:p>
          <a:p>
            <a:r>
              <a:rPr lang="cy" sz="1800" b="1" i="0" u="none" strike="noStrike" cap="none" baseline="0" dirty="0">
                <a:solidFill>
                  <a:srgbClr val="37394C"/>
                </a:solidFill>
                <a:effectLst/>
                <a:uFillTx/>
                <a:latin typeface="Calibri"/>
              </a:rPr>
              <a:t>Dewis Cymru </a:t>
            </a:r>
            <a:r>
              <a:rPr lang="cy" sz="1800" b="0" i="0" u="sng" strike="noStrike" cap="none" baseline="0" dirty="0">
                <a:solidFill>
                  <a:srgbClr val="37394C"/>
                </a:solidFill>
                <a:uFill>
                  <a:solidFill>
                    <a:srgbClr val="37394C"/>
                  </a:solidFill>
                </a:uFill>
                <a:latin typeface="Calibri"/>
                <a:hlinkClick r:id="rId11" history="0"/>
              </a:rPr>
              <a:t>https://www.dewis.wales/</a:t>
            </a:r>
            <a:r>
              <a:rPr lang="cy" sz="1800" b="0" i="0" u="sng" strike="noStrike" cap="none" baseline="0" dirty="0">
                <a:solidFill>
                  <a:srgbClr val="37394C"/>
                </a:solidFill>
                <a:effectLst/>
                <a:uFill>
                  <a:solidFill>
                    <a:srgbClr val="37394C"/>
                  </a:solidFill>
                </a:uFill>
                <a:latin typeface="Calibri"/>
                <a:hlinkClick r:id="rId11" history="0"/>
              </a:rPr>
              <a:t>://www.dewis.cymru/</a:t>
            </a:r>
          </a:p>
          <a:p>
            <a:endParaRPr lang="en-GB" dirty="0"/>
          </a:p>
        </p:txBody>
      </p:sp>
    </p:spTree>
    <p:custDataLst>
      <p:tags r:id="rId1"/>
    </p:custDataLst>
    <p:extLst>
      <p:ext uri="{BB962C8B-B14F-4D97-AF65-F5344CB8AC3E}">
        <p14:creationId xmlns:p14="http://schemas.microsoft.com/office/powerpoint/2010/main" val="13471925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6483352" y="300958"/>
            <a:ext cx="4921249" cy="1031284"/>
          </a:xfrm>
        </p:spPr>
        <p:txBody>
          <a:bodyPr>
            <a:normAutofit/>
          </a:bodyPr>
          <a:lstStyle/>
          <a:p>
            <a:pPr algn="ctr"/>
            <a:r>
              <a:rPr lang="en-GB" sz="3600" b="1" dirty="0"/>
              <a:t>Useful sources</a:t>
            </a:r>
          </a:p>
        </p:txBody>
      </p:sp>
      <p:sp>
        <p:nvSpPr>
          <p:cNvPr id="4" name="Text Placeholder 3"/>
          <p:cNvSpPr>
            <a:spLocks noGrp="1"/>
          </p:cNvSpPr>
          <p:nvPr>
            <p:ph type="body" sz="quarter" idx="11"/>
          </p:nvPr>
        </p:nvSpPr>
        <p:spPr/>
        <p:txBody>
          <a:bodyPr/>
          <a:lstStyle/>
          <a:p>
            <a:r>
              <a:rPr lang="en-GB" sz="2000" dirty="0"/>
              <a:t>Legislation - </a:t>
            </a:r>
            <a:r>
              <a:rPr lang="en-GB" sz="2000" dirty="0">
                <a:hlinkClick r:id="rId4"/>
              </a:rPr>
              <a:t>http://resource.download.wjec.co.uk.s3-eu-west-1.amazonaws.com/vtc/2018-19/HSC18-19_8-14_9-12/_multi-lang/unit01/01-substance-use-and-misuse.html</a:t>
            </a:r>
            <a:endParaRPr lang="en-GB" sz="2000" dirty="0"/>
          </a:p>
          <a:p>
            <a:endParaRPr lang="en-GB" dirty="0"/>
          </a:p>
        </p:txBody>
      </p:sp>
      <p:sp>
        <p:nvSpPr>
          <p:cNvPr id="6" name="Text Placeholder 2"/>
          <p:cNvSpPr>
            <a:spLocks noGrp="1"/>
          </p:cNvSpPr>
          <p:nvPr>
            <p:ph type="body" sz="quarter" idx="10"/>
          </p:nvPr>
        </p:nvSpPr>
        <p:spPr>
          <a:xfrm>
            <a:off x="988931" y="300958"/>
            <a:ext cx="4921249" cy="1031284"/>
          </a:xfrm>
        </p:spPr>
        <p:txBody>
          <a:bodyPr>
            <a:normAutofit/>
          </a:bodyPr>
          <a:lstStyle/>
          <a:p>
            <a:pPr algn="ctr"/>
            <a:r>
              <a:rPr lang="cy" sz="3600" b="1" i="0" u="none" strike="noStrike" cap="none" baseline="0" dirty="0">
                <a:solidFill>
                  <a:srgbClr val="16AD85"/>
                </a:solidFill>
                <a:effectLst/>
                <a:uFillTx/>
                <a:latin typeface="Calibri"/>
              </a:rPr>
              <a:t>Ffynonellau defnyddiol</a:t>
            </a:r>
          </a:p>
        </p:txBody>
      </p:sp>
      <p:sp>
        <p:nvSpPr>
          <p:cNvPr id="7" name="Text Placeholder 3"/>
          <p:cNvSpPr>
            <a:spLocks noGrp="1"/>
          </p:cNvSpPr>
          <p:nvPr>
            <p:ph type="body" sz="quarter" idx="11"/>
          </p:nvPr>
        </p:nvSpPr>
        <p:spPr>
          <a:xfrm>
            <a:off x="988931" y="1870996"/>
            <a:ext cx="4921249" cy="3480353"/>
          </a:xfrm>
        </p:spPr>
        <p:txBody>
          <a:bodyPr/>
          <a:lstStyle/>
          <a:p>
            <a:r>
              <a:rPr lang="cy" sz="2000" b="0" i="0" u="none" strike="noStrike" cap="none" baseline="0" dirty="0">
                <a:solidFill>
                  <a:srgbClr val="37394C"/>
                </a:solidFill>
                <a:effectLst/>
                <a:uFillTx/>
                <a:latin typeface="Calibri"/>
              </a:rPr>
              <a:t>Deddfwriaeth - </a:t>
            </a:r>
            <a:r>
              <a:rPr lang="cy" sz="2000" b="0" i="0" u="none" strike="noStrike" cap="none" baseline="0" dirty="0">
                <a:solidFill>
                  <a:srgbClr val="37394C"/>
                </a:solidFill>
                <a:effectLst/>
                <a:uFillTx/>
                <a:latin typeface="Calibri"/>
                <a:hlinkClick r:id="rId4" history="0"/>
              </a:rPr>
              <a:t>http://resource.download.wjec.co.uk.s3-eu-west-1.amazonaws.com/vtc/2018-19/HSC18-19_8-14_9-12/_multi-lang/unit01/01-substance-use-and-misuse.html</a:t>
            </a:r>
          </a:p>
          <a:p>
            <a:endParaRPr lang="en-GB" dirty="0"/>
          </a:p>
        </p:txBody>
      </p:sp>
    </p:spTree>
    <p:custDataLst>
      <p:tags r:id="rId1"/>
    </p:custDataLst>
    <p:extLst>
      <p:ext uri="{BB962C8B-B14F-4D97-AF65-F5344CB8AC3E}">
        <p14:creationId xmlns:p14="http://schemas.microsoft.com/office/powerpoint/2010/main" val="1616359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descr="Text&#10;&#10;Description automatically generated">
            <a:extLst>
              <a:ext uri="{FF2B5EF4-FFF2-40B4-BE49-F238E27FC236}">
                <a16:creationId xmlns:a16="http://schemas.microsoft.com/office/drawing/2014/main" id="{3A73AAE4-F87B-82F2-A55B-E4CE73B38172}"/>
              </a:ext>
            </a:extLst>
          </p:cNvPr>
          <p:cNvPicPr>
            <a:picLocks noChangeAspect="1"/>
          </p:cNvPicPr>
          <p:nvPr/>
        </p:nvPicPr>
        <p:blipFill>
          <a:blip r:embed="rId2"/>
          <a:stretch>
            <a:fillRect/>
          </a:stretch>
        </p:blipFill>
        <p:spPr>
          <a:xfrm>
            <a:off x="836467" y="2153"/>
            <a:ext cx="10640291" cy="5953152"/>
          </a:xfrm>
          <a:prstGeom prst="rect">
            <a:avLst/>
          </a:prstGeom>
        </p:spPr>
      </p:pic>
    </p:spTree>
    <p:extLst>
      <p:ext uri="{BB962C8B-B14F-4D97-AF65-F5344CB8AC3E}">
        <p14:creationId xmlns:p14="http://schemas.microsoft.com/office/powerpoint/2010/main" val="1888533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group of black and white icons&#10;&#10;Description automatically generated">
            <a:extLst>
              <a:ext uri="{FF2B5EF4-FFF2-40B4-BE49-F238E27FC236}">
                <a16:creationId xmlns:a16="http://schemas.microsoft.com/office/drawing/2014/main" id="{AD600192-E7E6-82E0-9060-E9A463AC5494}"/>
              </a:ext>
            </a:extLst>
          </p:cNvPr>
          <p:cNvPicPr>
            <a:picLocks noChangeAspect="1"/>
          </p:cNvPicPr>
          <p:nvPr/>
        </p:nvPicPr>
        <p:blipFill>
          <a:blip r:embed="rId2"/>
          <a:stretch>
            <a:fillRect/>
          </a:stretch>
        </p:blipFill>
        <p:spPr>
          <a:xfrm>
            <a:off x="2499" y="-3279"/>
            <a:ext cx="12187002" cy="6876325"/>
          </a:xfrm>
          <a:prstGeom prst="rect">
            <a:avLst/>
          </a:prstGeom>
        </p:spPr>
      </p:pic>
    </p:spTree>
    <p:extLst>
      <p:ext uri="{BB962C8B-B14F-4D97-AF65-F5344CB8AC3E}">
        <p14:creationId xmlns:p14="http://schemas.microsoft.com/office/powerpoint/2010/main" val="2083695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C6460F6-6040-8A6B-E828-04F3FAF2C3CA}"/>
              </a:ext>
            </a:extLst>
          </p:cNvPr>
          <p:cNvPicPr>
            <a:picLocks noChangeAspect="1"/>
          </p:cNvPicPr>
          <p:nvPr/>
        </p:nvPicPr>
        <p:blipFill>
          <a:blip r:embed="rId2"/>
          <a:stretch>
            <a:fillRect/>
          </a:stretch>
        </p:blipFill>
        <p:spPr>
          <a:xfrm>
            <a:off x="2499" y="-3279"/>
            <a:ext cx="12187002" cy="6864558"/>
          </a:xfrm>
          <a:prstGeom prst="rect">
            <a:avLst/>
          </a:prstGeom>
        </p:spPr>
      </p:pic>
    </p:spTree>
    <p:extLst>
      <p:ext uri="{BB962C8B-B14F-4D97-AF65-F5344CB8AC3E}">
        <p14:creationId xmlns:p14="http://schemas.microsoft.com/office/powerpoint/2010/main" val="2629236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6464713" y="139839"/>
            <a:ext cx="4921249" cy="1031284"/>
          </a:xfrm>
        </p:spPr>
        <p:txBody>
          <a:bodyPr>
            <a:normAutofit/>
          </a:bodyPr>
          <a:lstStyle/>
          <a:p>
            <a:pPr algn="ctr"/>
            <a:r>
              <a:rPr lang="en-GB" sz="2600" b="1" dirty="0"/>
              <a:t>Assessment criteria:</a:t>
            </a:r>
          </a:p>
          <a:p>
            <a:pPr algn="ctr"/>
            <a:r>
              <a:rPr lang="en-GB" sz="2600" b="1" dirty="0"/>
              <a:t>You understand:</a:t>
            </a:r>
          </a:p>
        </p:txBody>
      </p:sp>
      <p:sp>
        <p:nvSpPr>
          <p:cNvPr id="8" name="Text Placeholder 7"/>
          <p:cNvSpPr>
            <a:spLocks noGrp="1"/>
          </p:cNvSpPr>
          <p:nvPr>
            <p:ph type="body" sz="quarter" idx="11"/>
          </p:nvPr>
        </p:nvSpPr>
        <p:spPr>
          <a:xfrm>
            <a:off x="6122504" y="940904"/>
            <a:ext cx="5897218" cy="4916557"/>
          </a:xfrm>
        </p:spPr>
        <p:txBody>
          <a:bodyPr>
            <a:noAutofit/>
          </a:bodyPr>
          <a:lstStyle/>
          <a:p>
            <a:r>
              <a:rPr lang="en-GB" sz="1600" dirty="0"/>
              <a:t>10.1 The types of substances individuals may use:</a:t>
            </a:r>
          </a:p>
          <a:p>
            <a:pPr marL="285750" indent="-285750">
              <a:lnSpc>
                <a:spcPct val="120000"/>
              </a:lnSpc>
              <a:spcBef>
                <a:spcPts val="0"/>
              </a:spcBef>
              <a:buFont typeface="Arial" panose="020B0604020202020204" pitchFamily="34" charset="0"/>
              <a:buChar char="•"/>
            </a:pPr>
            <a:r>
              <a:rPr lang="en-GB" sz="1600" dirty="0"/>
              <a:t>their appearance</a:t>
            </a:r>
          </a:p>
          <a:p>
            <a:pPr marL="285750" indent="-285750">
              <a:lnSpc>
                <a:spcPct val="120000"/>
              </a:lnSpc>
              <a:spcBef>
                <a:spcPts val="0"/>
              </a:spcBef>
              <a:buFont typeface="Arial" panose="020B0604020202020204" pitchFamily="34" charset="0"/>
              <a:buChar char="•"/>
            </a:pPr>
            <a:r>
              <a:rPr lang="en-GB" sz="1600" dirty="0"/>
              <a:t>their effects</a:t>
            </a:r>
          </a:p>
          <a:p>
            <a:pPr marL="285750" indent="-285750">
              <a:lnSpc>
                <a:spcPct val="120000"/>
              </a:lnSpc>
              <a:spcBef>
                <a:spcPts val="0"/>
              </a:spcBef>
              <a:buFont typeface="Arial" panose="020B0604020202020204" pitchFamily="34" charset="0"/>
              <a:buChar char="•"/>
            </a:pPr>
            <a:r>
              <a:rPr lang="en-GB" sz="1600" dirty="0"/>
              <a:t>risks</a:t>
            </a:r>
          </a:p>
          <a:p>
            <a:pPr marL="285750" indent="-285750">
              <a:lnSpc>
                <a:spcPct val="120000"/>
              </a:lnSpc>
              <a:spcBef>
                <a:spcPts val="0"/>
              </a:spcBef>
              <a:buFont typeface="Arial" panose="020B0604020202020204" pitchFamily="34" charset="0"/>
              <a:buChar char="•"/>
            </a:pPr>
            <a:r>
              <a:rPr lang="en-GB" sz="1600" dirty="0"/>
              <a:t>routes of administration</a:t>
            </a:r>
          </a:p>
          <a:p>
            <a:pPr marL="285750" indent="-285750">
              <a:lnSpc>
                <a:spcPct val="120000"/>
              </a:lnSpc>
              <a:spcBef>
                <a:spcPts val="0"/>
              </a:spcBef>
              <a:buFont typeface="Arial" panose="020B0604020202020204" pitchFamily="34" charset="0"/>
              <a:buChar char="•"/>
            </a:pPr>
            <a:r>
              <a:rPr lang="en-GB" sz="1600" dirty="0"/>
              <a:t>legal status</a:t>
            </a:r>
          </a:p>
          <a:p>
            <a:r>
              <a:rPr lang="en-GB" sz="1600" dirty="0"/>
              <a:t>10.2 Clinical classifications of substances</a:t>
            </a:r>
          </a:p>
          <a:p>
            <a:r>
              <a:rPr lang="en-GB" sz="1600" dirty="0"/>
              <a:t>10.3 The meaning of the term ‘substance misuse’</a:t>
            </a:r>
          </a:p>
          <a:p>
            <a:r>
              <a:rPr lang="en-GB" sz="1600" dirty="0"/>
              <a:t>10.4 Different categories of substance use</a:t>
            </a:r>
          </a:p>
          <a:p>
            <a:r>
              <a:rPr lang="en-GB" sz="1600" dirty="0"/>
              <a:t>10.5 What is meant by the term ‘co-occurring mental health and substance misuse’</a:t>
            </a:r>
          </a:p>
          <a:p>
            <a:r>
              <a:rPr lang="en-GB" sz="1600" dirty="0"/>
              <a:t>10.6 Mental health problems associated with substance misuse</a:t>
            </a:r>
          </a:p>
          <a:p>
            <a:r>
              <a:rPr lang="en-GB" sz="1600" dirty="0"/>
              <a:t>10.7 Issues faced by individuals with both mental ill-health and substance misuse</a:t>
            </a:r>
          </a:p>
          <a:p>
            <a:r>
              <a:rPr lang="en-GB" sz="1600" dirty="0"/>
              <a:t>10.8 Services and professionals who can provide additional information, advice and support to individuals about substance misuse, and interventions that can help </a:t>
            </a:r>
          </a:p>
        </p:txBody>
      </p:sp>
      <p:sp>
        <p:nvSpPr>
          <p:cNvPr id="10" name="Text Placeholder 6"/>
          <p:cNvSpPr>
            <a:spLocks noGrp="1"/>
          </p:cNvSpPr>
          <p:nvPr>
            <p:ph type="body" sz="quarter" idx="10"/>
          </p:nvPr>
        </p:nvSpPr>
        <p:spPr>
          <a:xfrm>
            <a:off x="573928" y="139839"/>
            <a:ext cx="4921249" cy="1031284"/>
          </a:xfrm>
        </p:spPr>
        <p:txBody>
          <a:bodyPr>
            <a:normAutofit/>
          </a:bodyPr>
          <a:lstStyle/>
          <a:p>
            <a:pPr algn="ctr"/>
            <a:r>
              <a:rPr lang="cy" sz="2600" b="1" i="0" u="none" strike="noStrike" cap="none" baseline="0" dirty="0">
                <a:solidFill>
                  <a:srgbClr val="16AD85"/>
                </a:solidFill>
                <a:effectLst/>
                <a:uFillTx/>
                <a:latin typeface="Calibri"/>
              </a:rPr>
              <a:t>Meini prawf asesu:</a:t>
            </a:r>
          </a:p>
          <a:p>
            <a:pPr algn="ctr"/>
            <a:r>
              <a:rPr lang="cy" sz="2600" b="1" i="0" u="none" strike="noStrike" cap="none" baseline="0" dirty="0">
                <a:solidFill>
                  <a:srgbClr val="16AD85"/>
                </a:solidFill>
                <a:effectLst/>
                <a:uFillTx/>
                <a:latin typeface="Calibri"/>
              </a:rPr>
              <a:t>Rydych yn deall:</a:t>
            </a:r>
          </a:p>
        </p:txBody>
      </p:sp>
      <p:sp>
        <p:nvSpPr>
          <p:cNvPr id="11" name="Text Placeholder 7"/>
          <p:cNvSpPr>
            <a:spLocks noGrp="1"/>
          </p:cNvSpPr>
          <p:nvPr>
            <p:ph type="body" sz="quarter" idx="11"/>
          </p:nvPr>
        </p:nvSpPr>
        <p:spPr>
          <a:xfrm>
            <a:off x="238538" y="940904"/>
            <a:ext cx="6016487" cy="4916557"/>
          </a:xfrm>
        </p:spPr>
        <p:txBody>
          <a:bodyPr>
            <a:noAutofit/>
          </a:bodyPr>
          <a:lstStyle/>
          <a:p>
            <a:r>
              <a:rPr lang="cy" sz="1600" b="0" i="0" u="none" strike="noStrike" cap="none" baseline="0" dirty="0">
                <a:solidFill>
                  <a:srgbClr val="37394C"/>
                </a:solidFill>
                <a:effectLst/>
                <a:uFillTx/>
                <a:latin typeface="Calibri"/>
              </a:rPr>
              <a:t>10.1 Y mathau o sylweddau y gall unigolion eu defnyddio:</a:t>
            </a:r>
          </a:p>
          <a:p>
            <a:pPr marL="285750" indent="-285750">
              <a:lnSpc>
                <a:spcPct val="120000"/>
              </a:lnSpc>
              <a:spcBef>
                <a:spcPct val="0"/>
              </a:spcBef>
              <a:buFont typeface="Arial" panose="020B0604020202020204" pitchFamily="34" charset="0"/>
              <a:buChar char="•"/>
            </a:pPr>
            <a:r>
              <a:rPr lang="cy" sz="1600" b="0" i="0" u="none" strike="noStrike" cap="none" baseline="0" dirty="0">
                <a:solidFill>
                  <a:srgbClr val="37394C"/>
                </a:solidFill>
                <a:effectLst/>
                <a:uFillTx/>
                <a:latin typeface="Calibri"/>
              </a:rPr>
              <a:t>eu hymddangosiad</a:t>
            </a:r>
          </a:p>
          <a:p>
            <a:pPr marL="285750" indent="-285750">
              <a:lnSpc>
                <a:spcPct val="120000"/>
              </a:lnSpc>
              <a:spcBef>
                <a:spcPct val="0"/>
              </a:spcBef>
              <a:buFont typeface="Arial" panose="020B0604020202020204" pitchFamily="34" charset="0"/>
              <a:buChar char="•"/>
            </a:pPr>
            <a:r>
              <a:rPr lang="cy" sz="1600" b="0" i="0" u="none" strike="noStrike" cap="none" baseline="0" dirty="0">
                <a:solidFill>
                  <a:srgbClr val="37394C"/>
                </a:solidFill>
                <a:effectLst/>
                <a:uFillTx/>
                <a:latin typeface="Calibri"/>
              </a:rPr>
              <a:t>eu heffeithiau</a:t>
            </a:r>
          </a:p>
          <a:p>
            <a:pPr marL="285750" indent="-285750">
              <a:lnSpc>
                <a:spcPct val="120000"/>
              </a:lnSpc>
              <a:spcBef>
                <a:spcPct val="0"/>
              </a:spcBef>
              <a:buFont typeface="Arial" panose="020B0604020202020204" pitchFamily="34" charset="0"/>
              <a:buChar char="•"/>
            </a:pPr>
            <a:r>
              <a:rPr lang="cy" sz="1600" b="0" i="0" u="none" strike="noStrike" cap="none" baseline="0" dirty="0">
                <a:solidFill>
                  <a:srgbClr val="37394C"/>
                </a:solidFill>
                <a:effectLst/>
                <a:uFillTx/>
                <a:latin typeface="Calibri"/>
              </a:rPr>
              <a:t>risgiau</a:t>
            </a:r>
          </a:p>
          <a:p>
            <a:pPr marL="285750" indent="-285750">
              <a:lnSpc>
                <a:spcPct val="120000"/>
              </a:lnSpc>
              <a:spcBef>
                <a:spcPct val="0"/>
              </a:spcBef>
              <a:buFont typeface="Arial" panose="020B0604020202020204" pitchFamily="34" charset="0"/>
              <a:buChar char="•"/>
            </a:pPr>
            <a:r>
              <a:rPr lang="cy" sz="1600" b="0" i="0" u="none" strike="noStrike" cap="none" baseline="0" dirty="0">
                <a:solidFill>
                  <a:srgbClr val="37394C"/>
                </a:solidFill>
                <a:effectLst/>
                <a:uFillTx/>
                <a:latin typeface="Calibri"/>
              </a:rPr>
              <a:t>llwybrau gweinyddu</a:t>
            </a:r>
          </a:p>
          <a:p>
            <a:pPr marL="285750" indent="-285750">
              <a:lnSpc>
                <a:spcPct val="120000"/>
              </a:lnSpc>
              <a:spcBef>
                <a:spcPct val="0"/>
              </a:spcBef>
              <a:buFont typeface="Arial" panose="020B0604020202020204" pitchFamily="34" charset="0"/>
              <a:buChar char="•"/>
            </a:pPr>
            <a:r>
              <a:rPr lang="cy" sz="1600" b="0" i="0" u="none" strike="noStrike" cap="none" baseline="0" dirty="0">
                <a:solidFill>
                  <a:srgbClr val="37394C"/>
                </a:solidFill>
                <a:effectLst/>
                <a:uFillTx/>
                <a:latin typeface="Calibri"/>
              </a:rPr>
              <a:t>statws cyfreithiol</a:t>
            </a:r>
          </a:p>
          <a:p>
            <a:r>
              <a:rPr lang="cy" sz="1600" b="0" i="0" u="none" strike="noStrike" cap="none" baseline="0" dirty="0">
                <a:solidFill>
                  <a:srgbClr val="37394C"/>
                </a:solidFill>
                <a:effectLst/>
                <a:uFillTx/>
                <a:latin typeface="Calibri"/>
              </a:rPr>
              <a:t>10.2 Dosbarthiadau clinigol o sylweddau</a:t>
            </a:r>
          </a:p>
          <a:p>
            <a:r>
              <a:rPr lang="cy" sz="1600" b="0" i="0" u="none" strike="noStrike" cap="none" baseline="0" dirty="0">
                <a:solidFill>
                  <a:srgbClr val="37394C"/>
                </a:solidFill>
                <a:effectLst/>
                <a:uFillTx/>
                <a:latin typeface="Calibri"/>
              </a:rPr>
              <a:t>10.3 Ystyr y term ‘camddefnyddio sylweddau’</a:t>
            </a:r>
          </a:p>
          <a:p>
            <a:r>
              <a:rPr lang="cy" sz="1600" b="0" i="0" u="none" strike="noStrike" cap="none" baseline="0" dirty="0">
                <a:solidFill>
                  <a:srgbClr val="37394C"/>
                </a:solidFill>
                <a:effectLst/>
                <a:uFillTx/>
                <a:latin typeface="Calibri"/>
              </a:rPr>
              <a:t>10.4 Gwahanol gategorïau o ddefnyddio sylweddau</a:t>
            </a:r>
          </a:p>
          <a:p>
            <a:r>
              <a:rPr lang="cy" sz="1600" b="0" i="0" u="none" strike="noStrike" cap="none" baseline="0" dirty="0">
                <a:solidFill>
                  <a:srgbClr val="37394C"/>
                </a:solidFill>
                <a:effectLst/>
                <a:uFillTx/>
                <a:latin typeface="Calibri"/>
              </a:rPr>
              <a:t>10.5 Beth yw ystyr y term ‘iechyd meddwl a chamddefnyddio sylweddau ar y cyd’</a:t>
            </a:r>
          </a:p>
          <a:p>
            <a:r>
              <a:rPr lang="cy" sz="1600" b="0" i="0" u="none" strike="noStrike" cap="none" baseline="0" dirty="0">
                <a:solidFill>
                  <a:srgbClr val="37394C"/>
                </a:solidFill>
                <a:effectLst/>
                <a:uFillTx/>
                <a:latin typeface="Calibri"/>
              </a:rPr>
              <a:t>10.6 Problemau iechyd meddwl sy'n gysylltiedig â chamddefnyddio sylweddau</a:t>
            </a:r>
          </a:p>
          <a:p>
            <a:r>
              <a:rPr lang="cy" sz="1600" b="0" i="0" u="none" strike="noStrike" cap="none" baseline="0" dirty="0">
                <a:solidFill>
                  <a:srgbClr val="37394C"/>
                </a:solidFill>
                <a:effectLst/>
                <a:uFillTx/>
                <a:latin typeface="Calibri"/>
              </a:rPr>
              <a:t>10.7 Materion a wynebir gan unigolion ag afiechyd meddwl a chamddefnyddio sylweddau</a:t>
            </a:r>
          </a:p>
          <a:p>
            <a:r>
              <a:rPr lang="cy" sz="1600" b="0" i="0" u="none" strike="noStrike" cap="none" baseline="0" dirty="0">
                <a:solidFill>
                  <a:srgbClr val="37394C"/>
                </a:solidFill>
                <a:effectLst/>
                <a:uFillTx/>
                <a:latin typeface="Calibri"/>
              </a:rPr>
              <a:t>10.8 Gwasanaethau a gweithwyr proffesiynol a all ddarparu gwybodaeth, cyngor a chymorth ychwanegol i unigolion ynghylch camddefnyddio sylweddau, ac ymyriadau a all helpu </a:t>
            </a:r>
          </a:p>
        </p:txBody>
      </p:sp>
    </p:spTree>
    <p:custDataLst>
      <p:tags r:id="rId1"/>
    </p:custDataLst>
    <p:extLst>
      <p:ext uri="{BB962C8B-B14F-4D97-AF65-F5344CB8AC3E}">
        <p14:creationId xmlns:p14="http://schemas.microsoft.com/office/powerpoint/2010/main" val="3404648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pPr algn="ctr"/>
            <a:r>
              <a:rPr lang="en-GB" b="1" dirty="0"/>
              <a:t>10.1 The types of substances individuals may use: </a:t>
            </a:r>
          </a:p>
        </p:txBody>
      </p:sp>
      <p:sp>
        <p:nvSpPr>
          <p:cNvPr id="4" name="Text Placeholder 3"/>
          <p:cNvSpPr>
            <a:spLocks noGrp="1"/>
          </p:cNvSpPr>
          <p:nvPr>
            <p:ph type="body" sz="quarter" idx="11"/>
          </p:nvPr>
        </p:nvSpPr>
        <p:spPr/>
        <p:txBody>
          <a:bodyPr>
            <a:noAutofit/>
          </a:bodyPr>
          <a:lstStyle/>
          <a:p>
            <a:r>
              <a:rPr lang="en-GB" sz="2400" dirty="0"/>
              <a:t>Who am I?</a:t>
            </a:r>
          </a:p>
          <a:p>
            <a:endParaRPr lang="en-GB" sz="400" dirty="0"/>
          </a:p>
          <a:p>
            <a:r>
              <a:rPr lang="en-GB" sz="2400" dirty="0"/>
              <a:t>To identify the type of substance ask your group members questions about…</a:t>
            </a:r>
          </a:p>
          <a:p>
            <a:pPr marL="285750" indent="-285750">
              <a:buFont typeface="Arial" panose="020B0604020202020204" pitchFamily="34" charset="0"/>
              <a:buChar char="•"/>
            </a:pPr>
            <a:r>
              <a:rPr lang="en-GB" sz="2400" dirty="0"/>
              <a:t>their appearance</a:t>
            </a:r>
          </a:p>
          <a:p>
            <a:pPr marL="285750" indent="-285750">
              <a:buFont typeface="Arial" panose="020B0604020202020204" pitchFamily="34" charset="0"/>
              <a:buChar char="•"/>
            </a:pPr>
            <a:r>
              <a:rPr lang="en-GB" sz="2400" dirty="0"/>
              <a:t>their effects</a:t>
            </a:r>
          </a:p>
          <a:p>
            <a:pPr marL="285750" indent="-285750">
              <a:buFont typeface="Arial" panose="020B0604020202020204" pitchFamily="34" charset="0"/>
              <a:buChar char="•"/>
            </a:pPr>
            <a:r>
              <a:rPr lang="en-GB" sz="2400" dirty="0"/>
              <a:t>priority risks</a:t>
            </a:r>
          </a:p>
          <a:p>
            <a:pPr marL="285750" indent="-285750">
              <a:buFont typeface="Arial" panose="020B0604020202020204" pitchFamily="34" charset="0"/>
              <a:buChar char="•"/>
            </a:pPr>
            <a:r>
              <a:rPr lang="en-GB" sz="2400" dirty="0"/>
              <a:t>routes of administration</a:t>
            </a:r>
          </a:p>
          <a:p>
            <a:pPr marL="285750" indent="-285750">
              <a:buFont typeface="Arial" panose="020B0604020202020204" pitchFamily="34" charset="0"/>
              <a:buChar char="•"/>
            </a:pPr>
            <a:r>
              <a:rPr lang="en-GB" sz="2400" dirty="0"/>
              <a:t>legal status </a:t>
            </a:r>
          </a:p>
        </p:txBody>
      </p:sp>
      <p:sp>
        <p:nvSpPr>
          <p:cNvPr id="6" name="Text Placeholder 2"/>
          <p:cNvSpPr>
            <a:spLocks noGrp="1"/>
          </p:cNvSpPr>
          <p:nvPr>
            <p:ph type="body" sz="quarter" idx="10"/>
          </p:nvPr>
        </p:nvSpPr>
        <p:spPr>
          <a:xfrm>
            <a:off x="636005" y="365126"/>
            <a:ext cx="4921249" cy="1031284"/>
          </a:xfrm>
        </p:spPr>
        <p:txBody>
          <a:bodyPr/>
          <a:lstStyle/>
          <a:p>
            <a:pPr algn="ctr"/>
            <a:r>
              <a:rPr lang="cy" sz="2800" b="1" i="0" u="none" strike="noStrike" cap="none" baseline="0" dirty="0">
                <a:solidFill>
                  <a:srgbClr val="16AD85"/>
                </a:solidFill>
                <a:effectLst/>
                <a:uFillTx/>
                <a:latin typeface="Calibri"/>
              </a:rPr>
              <a:t>10.1 Y mathau o sylweddau y gall unigolion eu defnyddio: </a:t>
            </a:r>
          </a:p>
        </p:txBody>
      </p:sp>
      <p:sp>
        <p:nvSpPr>
          <p:cNvPr id="7" name="Text Placeholder 3"/>
          <p:cNvSpPr>
            <a:spLocks noGrp="1"/>
          </p:cNvSpPr>
          <p:nvPr>
            <p:ph type="body" sz="quarter" idx="11"/>
          </p:nvPr>
        </p:nvSpPr>
        <p:spPr>
          <a:xfrm>
            <a:off x="636005" y="1935164"/>
            <a:ext cx="4921249" cy="3480353"/>
          </a:xfrm>
        </p:spPr>
        <p:txBody>
          <a:bodyPr>
            <a:noAutofit/>
          </a:bodyPr>
          <a:lstStyle/>
          <a:p>
            <a:r>
              <a:rPr lang="cy" sz="2400" b="0" i="0" u="none" strike="noStrike" cap="none" baseline="0" dirty="0">
                <a:solidFill>
                  <a:srgbClr val="37394C"/>
                </a:solidFill>
                <a:effectLst/>
                <a:uFillTx/>
                <a:latin typeface="Calibri"/>
              </a:rPr>
              <a:t>Pwy ydw i?</a:t>
            </a:r>
          </a:p>
          <a:p>
            <a:endParaRPr lang="en-GB" dirty="0"/>
          </a:p>
          <a:p>
            <a:r>
              <a:rPr lang="cy" sz="2400" b="0" i="0" u="none" strike="noStrike" cap="none" baseline="0" dirty="0">
                <a:solidFill>
                  <a:srgbClr val="37394C"/>
                </a:solidFill>
                <a:effectLst/>
                <a:uFillTx/>
                <a:latin typeface="Calibri"/>
              </a:rPr>
              <a:t>I nodi'r math o sylwedd, gofynnwch gwestiynau i aelodau'ch grŵp am…</a:t>
            </a:r>
          </a:p>
          <a:p>
            <a:pPr marL="285750" indent="-285750">
              <a:buFont typeface="Arial" panose="020B0604020202020204" pitchFamily="34" charset="0"/>
              <a:buChar char="•"/>
            </a:pPr>
            <a:r>
              <a:rPr lang="cy" sz="2400" b="0" i="0" u="none" strike="noStrike" cap="none" baseline="0" dirty="0">
                <a:solidFill>
                  <a:srgbClr val="37394C"/>
                </a:solidFill>
                <a:effectLst/>
                <a:uFillTx/>
                <a:latin typeface="Calibri"/>
              </a:rPr>
              <a:t>eu hymddangosiad</a:t>
            </a:r>
          </a:p>
          <a:p>
            <a:pPr marL="285750" indent="-285750">
              <a:buFont typeface="Arial" panose="020B0604020202020204" pitchFamily="34" charset="0"/>
              <a:buChar char="•"/>
            </a:pPr>
            <a:r>
              <a:rPr lang="cy" sz="2400" b="0" i="0" u="none" strike="noStrike" cap="none" baseline="0" dirty="0">
                <a:solidFill>
                  <a:srgbClr val="37394C"/>
                </a:solidFill>
                <a:effectLst/>
                <a:uFillTx/>
                <a:latin typeface="Calibri"/>
              </a:rPr>
              <a:t>eu heffeithiau</a:t>
            </a:r>
          </a:p>
          <a:p>
            <a:pPr marL="285750" indent="-285750">
              <a:buFont typeface="Arial" panose="020B0604020202020204" pitchFamily="34" charset="0"/>
              <a:buChar char="•"/>
            </a:pPr>
            <a:r>
              <a:rPr lang="cy" sz="2400" b="0" i="0" u="none" strike="noStrike" cap="none" baseline="0" dirty="0">
                <a:solidFill>
                  <a:srgbClr val="37394C"/>
                </a:solidFill>
                <a:effectLst/>
                <a:uFillTx/>
                <a:latin typeface="Calibri"/>
              </a:rPr>
              <a:t>risgiau blaenoriaeth</a:t>
            </a:r>
          </a:p>
          <a:p>
            <a:pPr marL="285750" indent="-285750">
              <a:buFont typeface="Arial" panose="020B0604020202020204" pitchFamily="34" charset="0"/>
              <a:buChar char="•"/>
            </a:pPr>
            <a:r>
              <a:rPr lang="cy" sz="2400" b="0" i="0" u="none" strike="noStrike" cap="none" baseline="0" dirty="0">
                <a:solidFill>
                  <a:srgbClr val="37394C"/>
                </a:solidFill>
                <a:effectLst/>
                <a:uFillTx/>
                <a:latin typeface="Calibri"/>
              </a:rPr>
              <a:t>llwybrau gweinyddu</a:t>
            </a:r>
          </a:p>
          <a:p>
            <a:pPr marL="285750" indent="-285750">
              <a:buFont typeface="Arial" panose="020B0604020202020204" pitchFamily="34" charset="0"/>
              <a:buChar char="•"/>
            </a:pPr>
            <a:r>
              <a:rPr lang="cy" sz="2400" b="0" i="0" u="none" strike="noStrike" cap="none" baseline="0" dirty="0">
                <a:solidFill>
                  <a:srgbClr val="37394C"/>
                </a:solidFill>
                <a:effectLst/>
                <a:uFillTx/>
                <a:latin typeface="Calibri"/>
              </a:rPr>
              <a:t>statws cyfreithiol </a:t>
            </a:r>
          </a:p>
        </p:txBody>
      </p:sp>
    </p:spTree>
    <p:custDataLst>
      <p:tags r:id="rId1"/>
    </p:custDataLst>
    <p:extLst>
      <p:ext uri="{BB962C8B-B14F-4D97-AF65-F5344CB8AC3E}">
        <p14:creationId xmlns:p14="http://schemas.microsoft.com/office/powerpoint/2010/main" val="1719782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normAutofit/>
          </a:bodyPr>
          <a:lstStyle/>
          <a:p>
            <a:pPr algn="ctr"/>
            <a:r>
              <a:rPr lang="en-GB" b="1" dirty="0"/>
              <a:t>10.2 Clinical classifications of substances </a:t>
            </a:r>
          </a:p>
        </p:txBody>
      </p:sp>
      <p:sp>
        <p:nvSpPr>
          <p:cNvPr id="4" name="Text Placeholder 3"/>
          <p:cNvSpPr>
            <a:spLocks noGrp="1"/>
          </p:cNvSpPr>
          <p:nvPr>
            <p:ph type="body" sz="quarter" idx="11"/>
          </p:nvPr>
        </p:nvSpPr>
        <p:spPr>
          <a:xfrm>
            <a:off x="6483351" y="1524746"/>
            <a:ext cx="4921249" cy="4019107"/>
          </a:xfrm>
        </p:spPr>
        <p:txBody>
          <a:bodyPr>
            <a:normAutofit/>
          </a:bodyPr>
          <a:lstStyle/>
          <a:p>
            <a:r>
              <a:rPr lang="en-GB" sz="2000" dirty="0"/>
              <a:t>List as many types of substances/drugs as you can that individuals may use.</a:t>
            </a:r>
          </a:p>
          <a:p>
            <a:endParaRPr lang="en-GB" sz="2000" dirty="0"/>
          </a:p>
          <a:p>
            <a:r>
              <a:rPr lang="en-GB" sz="2000" dirty="0"/>
              <a:t>There are four main categories of drugs based on their effects, however some may overlap more than one group.</a:t>
            </a:r>
          </a:p>
          <a:p>
            <a:endParaRPr lang="en-GB" sz="2000" dirty="0"/>
          </a:p>
          <a:p>
            <a:r>
              <a:rPr lang="en-GB" sz="2000" dirty="0"/>
              <a:t>Working in small groups, use the following resources to place the drugs in their relevant categories. </a:t>
            </a:r>
          </a:p>
          <a:p>
            <a:endParaRPr lang="en-GB" dirty="0"/>
          </a:p>
        </p:txBody>
      </p:sp>
      <p:sp>
        <p:nvSpPr>
          <p:cNvPr id="6" name="Text Placeholder 2"/>
          <p:cNvSpPr txBox="1">
            <a:spLocks/>
          </p:cNvSpPr>
          <p:nvPr/>
        </p:nvSpPr>
        <p:spPr>
          <a:xfrm>
            <a:off x="996952" y="365126"/>
            <a:ext cx="4921249" cy="1031284"/>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16AD8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cy" b="1" dirty="0">
                <a:latin typeface="Calibri"/>
              </a:rPr>
              <a:t>10.2 </a:t>
            </a:r>
            <a:r>
              <a:rPr lang="cy" b="1" dirty="0" err="1">
                <a:latin typeface="Calibri"/>
              </a:rPr>
              <a:t>Dosbarthiadau</a:t>
            </a:r>
            <a:r>
              <a:rPr lang="cy" b="1" dirty="0">
                <a:latin typeface="Calibri"/>
              </a:rPr>
              <a:t> </a:t>
            </a:r>
            <a:r>
              <a:rPr lang="cy" b="1" dirty="0" err="1">
                <a:latin typeface="Calibri"/>
              </a:rPr>
              <a:t>clinigol</a:t>
            </a:r>
            <a:r>
              <a:rPr lang="cy" b="1" dirty="0">
                <a:latin typeface="Calibri"/>
              </a:rPr>
              <a:t> o </a:t>
            </a:r>
            <a:r>
              <a:rPr lang="cy" b="1" dirty="0" err="1">
                <a:latin typeface="Calibri"/>
              </a:rPr>
              <a:t>sylweddau</a:t>
            </a:r>
            <a:r>
              <a:rPr lang="cy" b="1" dirty="0">
                <a:latin typeface="Calibri"/>
              </a:rPr>
              <a:t> </a:t>
            </a:r>
            <a:endParaRPr lang="cy" b="1">
              <a:latin typeface="Calibri"/>
            </a:endParaRPr>
          </a:p>
          <a:p>
            <a:pPr algn="ctr"/>
            <a:endParaRPr lang="en-GB" b="1"/>
          </a:p>
          <a:p>
            <a:pPr algn="ctr"/>
            <a:endParaRPr lang="en-GB" b="1" dirty="0"/>
          </a:p>
        </p:txBody>
      </p:sp>
      <p:sp>
        <p:nvSpPr>
          <p:cNvPr id="7" name="Text Placeholder 3"/>
          <p:cNvSpPr txBox="1">
            <a:spLocks/>
          </p:cNvSpPr>
          <p:nvPr/>
        </p:nvSpPr>
        <p:spPr>
          <a:xfrm>
            <a:off x="437322" y="1524747"/>
            <a:ext cx="5480879" cy="401910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rgbClr val="16AD85"/>
              </a:buClr>
              <a:buFont typeface="Arial" panose="020B0604020202020204" pitchFamily="34" charset="0"/>
              <a:buNone/>
              <a:defRPr sz="1800" kern="1200">
                <a:solidFill>
                  <a:srgbClr val="37394C"/>
                </a:solidFill>
                <a:latin typeface="+mn-lt"/>
                <a:ea typeface="+mn-ea"/>
                <a:cs typeface="+mn-cs"/>
              </a:defRPr>
            </a:lvl1pPr>
            <a:lvl2pPr marL="457200" indent="0" algn="l" defTabSz="914400" rtl="0" eaLnBrk="1" latinLnBrk="0" hangingPunct="1">
              <a:lnSpc>
                <a:spcPct val="90000"/>
              </a:lnSpc>
              <a:spcBef>
                <a:spcPts val="500"/>
              </a:spcBef>
              <a:buClr>
                <a:srgbClr val="16AD85"/>
              </a:buClr>
              <a:buFont typeface="Arial" panose="020B0604020202020204" pitchFamily="34" charset="0"/>
              <a:buNone/>
              <a:defRPr sz="1800" kern="1200">
                <a:solidFill>
                  <a:srgbClr val="37394C"/>
                </a:solidFill>
                <a:latin typeface="+mn-lt"/>
                <a:ea typeface="+mn-ea"/>
                <a:cs typeface="+mn-cs"/>
              </a:defRPr>
            </a:lvl2pPr>
            <a:lvl3pPr marL="914400" indent="0" algn="l" defTabSz="914400" rtl="0" eaLnBrk="1" latinLnBrk="0" hangingPunct="1">
              <a:lnSpc>
                <a:spcPct val="90000"/>
              </a:lnSpc>
              <a:spcBef>
                <a:spcPts val="500"/>
              </a:spcBef>
              <a:buClr>
                <a:srgbClr val="16AD85"/>
              </a:buClr>
              <a:buFont typeface="Arial" panose="020B0604020202020204" pitchFamily="34" charset="0"/>
              <a:buNone/>
              <a:defRPr sz="1800" kern="1200">
                <a:solidFill>
                  <a:srgbClr val="37394C"/>
                </a:solidFill>
                <a:latin typeface="+mn-lt"/>
                <a:ea typeface="+mn-ea"/>
                <a:cs typeface="+mn-cs"/>
              </a:defRPr>
            </a:lvl3pPr>
            <a:lvl4pPr marL="1371600" indent="0" algn="l" defTabSz="914400" rtl="0" eaLnBrk="1" latinLnBrk="0" hangingPunct="1">
              <a:lnSpc>
                <a:spcPct val="90000"/>
              </a:lnSpc>
              <a:spcBef>
                <a:spcPts val="500"/>
              </a:spcBef>
              <a:buClr>
                <a:srgbClr val="16AD85"/>
              </a:buClr>
              <a:buFont typeface="Arial" panose="020B0604020202020204" pitchFamily="34" charset="0"/>
              <a:buNone/>
              <a:defRPr sz="1800" kern="1200">
                <a:solidFill>
                  <a:srgbClr val="37394C"/>
                </a:solidFill>
                <a:latin typeface="+mn-lt"/>
                <a:ea typeface="+mn-ea"/>
                <a:cs typeface="+mn-cs"/>
              </a:defRPr>
            </a:lvl4pPr>
            <a:lvl5pPr marL="1828800" indent="0" algn="l" defTabSz="914400" rtl="0" eaLnBrk="1" latinLnBrk="0" hangingPunct="1">
              <a:lnSpc>
                <a:spcPct val="90000"/>
              </a:lnSpc>
              <a:spcBef>
                <a:spcPts val="500"/>
              </a:spcBef>
              <a:buClr>
                <a:srgbClr val="16AD85"/>
              </a:buClr>
              <a:buFont typeface="Arial" panose="020B0604020202020204" pitchFamily="34" charset="0"/>
              <a:buNone/>
              <a:defRPr sz="1800"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y" sz="2000" dirty="0">
                <a:latin typeface="Calibri"/>
              </a:rPr>
              <a:t>Rhestrwch gynifer o fathau o sylweddau/cyffuriau ag y gallwch y gall unigolion eu defnyddio.</a:t>
            </a:r>
          </a:p>
          <a:p>
            <a:endParaRPr lang="en-GB" sz="2000" dirty="0"/>
          </a:p>
          <a:p>
            <a:r>
              <a:rPr lang="cy" sz="2000" dirty="0">
                <a:latin typeface="Calibri"/>
              </a:rPr>
              <a:t>Mae pedwar prif gategori o gyffuriau yn seiliedig ar eu heffeithiau, fodd bynnag gall rhai orgyffwrdd mwy nag un grŵp.</a:t>
            </a:r>
          </a:p>
          <a:p>
            <a:endParaRPr lang="en-GB" sz="2000" dirty="0"/>
          </a:p>
          <a:p>
            <a:r>
              <a:rPr lang="cy" sz="2000" dirty="0">
                <a:latin typeface="Calibri"/>
              </a:rPr>
              <a:t>Gan weithio mewn grwpiau bach, defnyddiwch yr adnoddau canlynol i osod y cyffuriau yn eu categorïau perthnasol. </a:t>
            </a:r>
          </a:p>
          <a:p>
            <a:endParaRPr lang="en-GB" dirty="0"/>
          </a:p>
        </p:txBody>
      </p:sp>
    </p:spTree>
    <p:custDataLst>
      <p:tags r:id="rId1"/>
    </p:custDataLst>
    <p:extLst>
      <p:ext uri="{BB962C8B-B14F-4D97-AF65-F5344CB8AC3E}">
        <p14:creationId xmlns:p14="http://schemas.microsoft.com/office/powerpoint/2010/main" val="3138691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a:xfrm>
            <a:off x="6371057" y="1526091"/>
            <a:ext cx="4921249" cy="3480353"/>
          </a:xfrm>
        </p:spPr>
        <p:txBody>
          <a:bodyPr vert="horz" lIns="91440" tIns="45720" rIns="91440" bIns="45720" rtlCol="0" anchor="t">
            <a:normAutofit fontScale="92500" lnSpcReduction="20000"/>
          </a:bodyPr>
          <a:lstStyle/>
          <a:p>
            <a:r>
              <a:rPr lang="en-GB" sz="2400" b="1" dirty="0"/>
              <a:t>Resources:</a:t>
            </a:r>
          </a:p>
          <a:p>
            <a:r>
              <a:rPr lang="en-GB" sz="2100" dirty="0">
                <a:ea typeface="+mn-lt"/>
                <a:cs typeface="+mn-lt"/>
                <a:hlinkClick r:id="rId4"/>
              </a:rPr>
              <a:t>http://resource.download.wjec.co.uk.s3.amazonaws.com/vtc/2018-19/HSC18-19_2-3/_multi-lang/unit15/1-substance-misuse.html</a:t>
            </a:r>
            <a:endParaRPr lang="en-GB" dirty="0">
              <a:cs typeface="Calibri" panose="020F0502020204030204"/>
            </a:endParaRPr>
          </a:p>
          <a:p>
            <a:endParaRPr lang="en-GB" sz="2100" dirty="0">
              <a:cs typeface="Calibri"/>
            </a:endParaRPr>
          </a:p>
          <a:p>
            <a:r>
              <a:rPr lang="en-GB" sz="2200" dirty="0">
                <a:hlinkClick r:id="rId5"/>
              </a:rPr>
              <a:t>https://www.mind.org.uk/information-support/types-of-mental-health-problems/drugs-recreational-drugs-alcohol/types-of-recreational-drug/</a:t>
            </a:r>
            <a:endParaRPr lang="en-GB" sz="2200" dirty="0"/>
          </a:p>
          <a:p>
            <a:endParaRPr lang="en-GB" sz="2200" dirty="0"/>
          </a:p>
          <a:p>
            <a:r>
              <a:rPr lang="en-GB" sz="2200" dirty="0">
                <a:hlinkClick r:id="rId6"/>
              </a:rPr>
              <a:t>http://www.drugwise.org.uk/drugsearch-encyclopedia/</a:t>
            </a:r>
            <a:endParaRPr lang="en-GB" sz="2200" dirty="0"/>
          </a:p>
          <a:p>
            <a:endParaRPr lang="en-GB" dirty="0"/>
          </a:p>
          <a:p>
            <a:endParaRPr lang="en-GB" dirty="0"/>
          </a:p>
        </p:txBody>
      </p:sp>
      <p:sp>
        <p:nvSpPr>
          <p:cNvPr id="6" name="Text Placeholder 3"/>
          <p:cNvSpPr>
            <a:spLocks noGrp="1"/>
          </p:cNvSpPr>
          <p:nvPr>
            <p:ph type="body" sz="quarter" idx="11"/>
          </p:nvPr>
        </p:nvSpPr>
        <p:spPr>
          <a:xfrm>
            <a:off x="812468" y="1526091"/>
            <a:ext cx="4921249" cy="3480353"/>
          </a:xfrm>
        </p:spPr>
        <p:txBody>
          <a:bodyPr>
            <a:normAutofit fontScale="85000" lnSpcReduction="20000"/>
          </a:bodyPr>
          <a:lstStyle/>
          <a:p>
            <a:r>
              <a:rPr lang="cy" sz="2400" b="1" i="0" u="none" strike="noStrike" cap="none" baseline="0" dirty="0">
                <a:solidFill>
                  <a:srgbClr val="37394C"/>
                </a:solidFill>
                <a:effectLst/>
                <a:uFillTx/>
                <a:latin typeface="Calibri"/>
              </a:rPr>
              <a:t>Adnoddau:</a:t>
            </a:r>
          </a:p>
          <a:p>
            <a:r>
              <a:rPr lang="cy" sz="2200" b="0" i="0" u="none" strike="noStrike" cap="none" baseline="0" dirty="0">
                <a:solidFill>
                  <a:srgbClr val="37394C"/>
                </a:solidFill>
                <a:effectLst/>
                <a:uFillTx/>
                <a:latin typeface="Calibri"/>
                <a:hlinkClick r:id="rId5" history="0"/>
              </a:rPr>
              <a:t>http://resource.download.wjec.co.uk.s3.amazonaws.com/vtc/2018-19/HSC18-19_2-3/_multi-lang/unit15/1-substance-misuse.html</a:t>
            </a:r>
          </a:p>
          <a:p>
            <a:endParaRPr lang="en-GB" sz="2200" dirty="0">
              <a:hlinkClick r:id="rId5"/>
            </a:endParaRPr>
          </a:p>
          <a:p>
            <a:r>
              <a:rPr lang="cy" sz="2200" b="0" i="0" u="none" strike="noStrike" cap="none" baseline="0" dirty="0">
                <a:solidFill>
                  <a:srgbClr val="37394C"/>
                </a:solidFill>
                <a:effectLst/>
                <a:uFillTx/>
                <a:latin typeface="Calibri"/>
                <a:hlinkClick r:id="rId5" history="0"/>
              </a:rPr>
              <a:t>https://www.mind.org.uk/information-support/types-of-mental-health-problems/drugs-recreational-drugs-alcohol/types-of-recreational-drug/</a:t>
            </a:r>
          </a:p>
          <a:p>
            <a:endParaRPr lang="en-GB" sz="2200" dirty="0"/>
          </a:p>
          <a:p>
            <a:r>
              <a:rPr lang="cy" sz="2200" b="0" i="0" u="none" strike="noStrike" cap="none" baseline="0" dirty="0">
                <a:solidFill>
                  <a:srgbClr val="37394C"/>
                </a:solidFill>
                <a:effectLst/>
                <a:uFillTx/>
                <a:latin typeface="Calibri"/>
                <a:hlinkClick r:id="rId6" history="0"/>
              </a:rPr>
              <a:t>http://www.drugwise.org.uk/drugsearch-encyclopedia/</a:t>
            </a:r>
          </a:p>
          <a:p>
            <a:endParaRPr lang="en-GB" dirty="0"/>
          </a:p>
          <a:p>
            <a:endParaRPr lang="en-GB" dirty="0"/>
          </a:p>
        </p:txBody>
      </p:sp>
    </p:spTree>
    <p:custDataLst>
      <p:tags r:id="rId1"/>
    </p:custDataLst>
    <p:extLst>
      <p:ext uri="{BB962C8B-B14F-4D97-AF65-F5344CB8AC3E}">
        <p14:creationId xmlns:p14="http://schemas.microsoft.com/office/powerpoint/2010/main" val="555420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able 13"/>
          <p:cNvGraphicFramePr>
            <a:graphicFrameLocks noGrp="1"/>
          </p:cNvGraphicFramePr>
          <p:nvPr>
            <p:extLst>
              <p:ext uri="{D42A27DB-BD31-4B8C-83A1-F6EECF244321}">
                <p14:modId xmlns:p14="http://schemas.microsoft.com/office/powerpoint/2010/main" val="3511246364"/>
              </p:ext>
            </p:extLst>
          </p:nvPr>
        </p:nvGraphicFramePr>
        <p:xfrm>
          <a:off x="870597" y="134306"/>
          <a:ext cx="10706582" cy="5853562"/>
        </p:xfrm>
        <a:graphic>
          <a:graphicData uri="http://schemas.openxmlformats.org/drawingml/2006/table">
            <a:tbl>
              <a:tblPr firstRow="1" bandRow="1">
                <a:tableStyleId>{5C22544A-7EE6-4342-B048-85BDC9FD1C3A}</a:tableStyleId>
              </a:tblPr>
              <a:tblGrid>
                <a:gridCol w="5353291">
                  <a:extLst>
                    <a:ext uri="{9D8B030D-6E8A-4147-A177-3AD203B41FA5}">
                      <a16:colId xmlns:a16="http://schemas.microsoft.com/office/drawing/2014/main" val="2852968266"/>
                    </a:ext>
                  </a:extLst>
                </a:gridCol>
                <a:gridCol w="5353291">
                  <a:extLst>
                    <a:ext uri="{9D8B030D-6E8A-4147-A177-3AD203B41FA5}">
                      <a16:colId xmlns:a16="http://schemas.microsoft.com/office/drawing/2014/main" val="1720859666"/>
                    </a:ext>
                  </a:extLst>
                </a:gridCol>
              </a:tblGrid>
              <a:tr h="250952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cy" sz="2400" b="1" i="0" u="none" strike="noStrike" cap="none" baseline="0" dirty="0">
                        <a:solidFill>
                          <a:srgbClr val="FFFFFF"/>
                        </a:solidFill>
                        <a:effectLst/>
                        <a:uFillTx/>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cy" sz="2400" b="1" i="0" u="none" strike="noStrike" cap="none" baseline="0" dirty="0">
                        <a:solidFill>
                          <a:srgbClr val="FFFFFF"/>
                        </a:solidFill>
                        <a:effectLst/>
                        <a:uFillTx/>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cy" sz="2400" b="1" i="0" u="none" strike="noStrike" cap="none" baseline="0" dirty="0">
                          <a:solidFill>
                            <a:srgbClr val="FFFFFF"/>
                          </a:solidFill>
                          <a:effectLst/>
                          <a:uFillTx/>
                          <a:latin typeface="+mn-lt"/>
                        </a:rPr>
                        <a:t>Symbylyddion</a:t>
                      </a:r>
                    </a:p>
                    <a:p>
                      <a:pPr algn="ctr"/>
                      <a:endParaRPr lang="en-GB" sz="2400" dirty="0">
                        <a:solidFill>
                          <a:schemeClr val="bg1"/>
                        </a:solidFill>
                      </a:endParaRPr>
                    </a:p>
                    <a:p>
                      <a:pPr algn="ctr"/>
                      <a:r>
                        <a:rPr lang="en-GB" sz="2400" dirty="0">
                          <a:solidFill>
                            <a:schemeClr val="bg1"/>
                          </a:solidFill>
                        </a:rPr>
                        <a:t>Stimulants</a:t>
                      </a:r>
                    </a:p>
                    <a:p>
                      <a:endParaRPr lang="en-GB" sz="2400" dirty="0">
                        <a:solidFill>
                          <a:schemeClr val="bg1"/>
                        </a:solidFill>
                      </a:endParaRPr>
                    </a:p>
                  </a:txBody>
                  <a:tcPr>
                    <a:solidFill>
                      <a:srgbClr val="0DB68D"/>
                    </a:solidFill>
                  </a:tcPr>
                </a:tc>
                <a:tc>
                  <a:txBody>
                    <a:bodyPr/>
                    <a:lstStyle/>
                    <a:p>
                      <a:endParaRPr lang="en-GB" sz="2400"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cy" sz="2400" b="1" i="0" u="none" strike="noStrike" cap="none" baseline="0" dirty="0">
                        <a:solidFill>
                          <a:srgbClr val="FFFFFF"/>
                        </a:solidFill>
                        <a:effectLst/>
                        <a:uFillTx/>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cy" sz="2400" b="1" i="0" u="none" strike="noStrike" cap="none" baseline="0" dirty="0">
                          <a:solidFill>
                            <a:srgbClr val="FFFFFF"/>
                          </a:solidFill>
                          <a:effectLst/>
                          <a:uFillTx/>
                          <a:latin typeface="+mn-lt"/>
                        </a:rPr>
                        <a:t>Iselder</a:t>
                      </a:r>
                    </a:p>
                    <a:p>
                      <a:pPr algn="ctr"/>
                      <a:endParaRPr lang="en-GB" sz="2400" dirty="0">
                        <a:solidFill>
                          <a:schemeClr val="bg1"/>
                        </a:solidFill>
                      </a:endParaRPr>
                    </a:p>
                    <a:p>
                      <a:pPr algn="ctr"/>
                      <a:r>
                        <a:rPr lang="en-GB" sz="2400" dirty="0">
                          <a:solidFill>
                            <a:schemeClr val="bg1"/>
                          </a:solidFill>
                        </a:rPr>
                        <a:t>Depressants</a:t>
                      </a:r>
                    </a:p>
                    <a:p>
                      <a:pPr algn="ctr"/>
                      <a:endParaRPr lang="en-GB" sz="2400" dirty="0">
                        <a:solidFill>
                          <a:schemeClr val="bg1"/>
                        </a:solidFill>
                      </a:endParaRPr>
                    </a:p>
                    <a:p>
                      <a:pPr algn="ctr"/>
                      <a:endParaRPr lang="en-GB" sz="2400" dirty="0">
                        <a:solidFill>
                          <a:schemeClr val="bg1"/>
                        </a:solidFill>
                      </a:endParaRPr>
                    </a:p>
                  </a:txBody>
                  <a:tcPr>
                    <a:solidFill>
                      <a:srgbClr val="0DB68D"/>
                    </a:solidFill>
                  </a:tcPr>
                </a:tc>
                <a:extLst>
                  <a:ext uri="{0D108BD9-81ED-4DB2-BD59-A6C34878D82A}">
                    <a16:rowId xmlns:a16="http://schemas.microsoft.com/office/drawing/2014/main" val="3380789001"/>
                  </a:ext>
                </a:extLst>
              </a:tr>
              <a:tr h="32018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cy" sz="2400" b="0" i="0" u="none" strike="noStrike" cap="none" baseline="0" dirty="0">
                        <a:solidFill>
                          <a:srgbClr val="000000"/>
                        </a:solidFill>
                        <a:effectLst/>
                        <a:uFillTx/>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cy" sz="2400" b="1" i="0" u="none" strike="noStrike" cap="none" baseline="0" dirty="0">
                        <a:solidFill>
                          <a:schemeClr val="bg1"/>
                        </a:solidFill>
                        <a:effectLst/>
                        <a:uFillTx/>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cy" sz="2400" b="1" i="0" u="none" strike="noStrike" cap="none" baseline="0" dirty="0">
                          <a:solidFill>
                            <a:schemeClr val="bg1"/>
                          </a:solidFill>
                          <a:effectLst/>
                          <a:uFillTx/>
                          <a:latin typeface="+mn-lt"/>
                        </a:rPr>
                        <a:t>Cyffuriau lladd poen opiaidd</a:t>
                      </a:r>
                    </a:p>
                    <a:p>
                      <a:endParaRPr lang="en-GB" sz="2400" dirty="0">
                        <a:solidFill>
                          <a:schemeClr val="bg1"/>
                        </a:solidFill>
                      </a:endParaRPr>
                    </a:p>
                    <a:p>
                      <a:pPr algn="ctr"/>
                      <a:r>
                        <a:rPr lang="en-GB" sz="2400" b="1" baseline="0" dirty="0">
                          <a:solidFill>
                            <a:schemeClr val="bg1"/>
                          </a:solidFill>
                        </a:rPr>
                        <a:t>Opiate based painkillers</a:t>
                      </a:r>
                      <a:endParaRPr lang="en-GB" sz="2400" b="1" dirty="0">
                        <a:solidFill>
                          <a:schemeClr val="bg1"/>
                        </a:solidFill>
                      </a:endParaRPr>
                    </a:p>
                  </a:txBody>
                  <a:tcPr>
                    <a:solidFill>
                      <a:srgbClr val="0DB68D"/>
                    </a:solidFill>
                  </a:tcPr>
                </a:tc>
                <a:tc>
                  <a:txBody>
                    <a:bodyPr/>
                    <a:lstStyle/>
                    <a:p>
                      <a:pPr algn="ctr"/>
                      <a:endParaRPr lang="en-GB" sz="2400" b="1" dirty="0">
                        <a:solidFill>
                          <a:schemeClr val="bg1"/>
                        </a:solidFill>
                      </a:endParaRPr>
                    </a:p>
                    <a:p>
                      <a:pPr algn="ctr"/>
                      <a:endParaRPr lang="en-GB" sz="2400" b="1"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cy" sz="2400" b="1" i="0" u="none" strike="noStrike" cap="none" baseline="0" dirty="0">
                          <a:solidFill>
                            <a:schemeClr val="bg1"/>
                          </a:solidFill>
                          <a:effectLst/>
                          <a:uFillTx/>
                          <a:latin typeface="+mn-lt"/>
                        </a:rPr>
                        <a:t>Rhithbeiriau</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400" b="1"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b="1" dirty="0">
                          <a:solidFill>
                            <a:schemeClr val="bg1"/>
                          </a:solidFill>
                        </a:rPr>
                        <a:t>Hallucinogens</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cy" sz="2400" b="1" i="0" u="none" strike="noStrike" cap="none" baseline="0" dirty="0">
                        <a:solidFill>
                          <a:schemeClr val="bg1"/>
                        </a:solidFill>
                        <a:effectLst/>
                        <a:uFillTx/>
                        <a:latin typeface="+mn-lt"/>
                      </a:endParaRPr>
                    </a:p>
                  </a:txBody>
                  <a:tcPr>
                    <a:solidFill>
                      <a:srgbClr val="0DB68D"/>
                    </a:solidFill>
                  </a:tcPr>
                </a:tc>
                <a:extLst>
                  <a:ext uri="{0D108BD9-81ED-4DB2-BD59-A6C34878D82A}">
                    <a16:rowId xmlns:a16="http://schemas.microsoft.com/office/drawing/2014/main" val="1857107341"/>
                  </a:ext>
                </a:extLst>
              </a:tr>
            </a:tbl>
          </a:graphicData>
        </a:graphic>
      </p:graphicFrame>
    </p:spTree>
    <p:custDataLst>
      <p:tags r:id="rId1"/>
    </p:custDataLst>
    <p:extLst>
      <p:ext uri="{BB962C8B-B14F-4D97-AF65-F5344CB8AC3E}">
        <p14:creationId xmlns:p14="http://schemas.microsoft.com/office/powerpoint/2010/main" val="115080004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3"/>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d4c39a4a-3514-4d61-b271-533bfd3e024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876FEC90499014EB95A8E7C11FAF3CB" ma:contentTypeVersion="10" ma:contentTypeDescription="Create a new document." ma:contentTypeScope="" ma:versionID="8e94854c4939c6443b4f3616653f131e">
  <xsd:schema xmlns:xsd="http://www.w3.org/2001/XMLSchema" xmlns:xs="http://www.w3.org/2001/XMLSchema" xmlns:p="http://schemas.microsoft.com/office/2006/metadata/properties" xmlns:ns3="d4c39a4a-3514-4d61-b271-533bfd3e0244" targetNamespace="http://schemas.microsoft.com/office/2006/metadata/properties" ma:root="true" ma:fieldsID="427097ddbd6a3a29c7a05b499e5c1b92" ns3:_="">
    <xsd:import namespace="d4c39a4a-3514-4d61-b271-533bfd3e0244"/>
    <xsd:element name="properties">
      <xsd:complexType>
        <xsd:sequence>
          <xsd:element name="documentManagement">
            <xsd:complexType>
              <xsd:all>
                <xsd:element ref="ns3:MediaServiceDateTaken" minOccurs="0"/>
                <xsd:element ref="ns3:MediaServiceMetadata" minOccurs="0"/>
                <xsd:element ref="ns3:MediaServiceFastMetadata" minOccurs="0"/>
                <xsd:element ref="ns3:MediaServiceSearchProperties" minOccurs="0"/>
                <xsd:element ref="ns3:MediaServiceObjectDetectorVersions" minOccurs="0"/>
                <xsd:element ref="ns3:_activity" minOccurs="0"/>
                <xsd:element ref="ns3:MediaServiceSystemTags"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c39a4a-3514-4d61-b271-533bfd3e0244"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_activity" ma:index="13" nillable="true" ma:displayName="_activity" ma:hidden="true" ma:internalName="_activity">
      <xsd:simpleType>
        <xsd:restriction base="dms:Note"/>
      </xsd:simpleType>
    </xsd:element>
    <xsd:element name="MediaServiceSystemTags" ma:index="14" nillable="true" ma:displayName="MediaServiceSystemTags" ma:hidden="true" ma:internalName="MediaServiceSystemTags" ma:readOnly="true">
      <xsd:simpleType>
        <xsd:restriction base="dms:Note"/>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CC52369-A27B-4756-95E9-04852A58F479}">
  <ds:schemaRefs>
    <ds:schemaRef ds:uri="http://schemas.microsoft.com/office/2006/documentManagement/types"/>
    <ds:schemaRef ds:uri="http://purl.org/dc/dcmitype/"/>
    <ds:schemaRef ds:uri="http://www.w3.org/XML/1998/namespace"/>
    <ds:schemaRef ds:uri="http://schemas.microsoft.com/office/2006/metadata/properties"/>
    <ds:schemaRef ds:uri="http://purl.org/dc/terms/"/>
    <ds:schemaRef ds:uri="http://purl.org/dc/elements/1.1/"/>
    <ds:schemaRef ds:uri="d4c39a4a-3514-4d61-b271-533bfd3e0244"/>
    <ds:schemaRef ds:uri="http://schemas.openxmlformats.org/package/2006/metadata/core-properties"/>
    <ds:schemaRef ds:uri="http://schemas.microsoft.com/office/infopath/2007/PartnerControls"/>
  </ds:schemaRefs>
</ds:datastoreItem>
</file>

<file path=customXml/itemProps2.xml><?xml version="1.0" encoding="utf-8"?>
<ds:datastoreItem xmlns:ds="http://schemas.openxmlformats.org/officeDocument/2006/customXml" ds:itemID="{70476CA9-6CEE-4442-ABB4-889761E76402}">
  <ds:schemaRefs>
    <ds:schemaRef ds:uri="http://schemas.microsoft.com/sharepoint/v3/contenttype/forms"/>
  </ds:schemaRefs>
</ds:datastoreItem>
</file>

<file path=customXml/itemProps3.xml><?xml version="1.0" encoding="utf-8"?>
<ds:datastoreItem xmlns:ds="http://schemas.openxmlformats.org/officeDocument/2006/customXml" ds:itemID="{46BB4337-3F55-4CE3-AABA-3102EFF2B0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4c39a4a-3514-4d61-b271-533bfd3e02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3462</Words>
  <Application>Microsoft Office PowerPoint</Application>
  <PresentationFormat>Widescreen</PresentationFormat>
  <Paragraphs>274</Paragraphs>
  <Slides>16</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Bridgend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Teitl Cymraeg</dc:title>
  <dc:creator>Jodie Trotman</dc:creator>
  <cp:lastModifiedBy>Hayley Abraham</cp:lastModifiedBy>
  <cp:revision>88</cp:revision>
  <dcterms:created xsi:type="dcterms:W3CDTF">2021-07-15T10:07:54Z</dcterms:created>
  <dcterms:modified xsi:type="dcterms:W3CDTF">2025-04-29T13:51:31Z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A1A16391-ADAE-4884-BA7A-965D4E207BFC</vt:lpwstr>
  </property>
  <property fmtid="{D5CDD505-2E9C-101B-9397-08002B2CF9AE}" pid="3" name="ArticulatePath">
    <vt:lpwstr>LO 10- Substance use and misuse (bilingual)</vt:lpwstr>
  </property>
  <property fmtid="{D5CDD505-2E9C-101B-9397-08002B2CF9AE}" pid="4" name="ContentTypeId">
    <vt:lpwstr>0x0101000876FEC90499014EB95A8E7C11FAF3CB</vt:lpwstr>
  </property>
  <property fmtid="{D5CDD505-2E9C-101B-9397-08002B2CF9AE}" pid="5" name="MediaServiceImageTags">
    <vt:lpwstr/>
  </property>
  <property fmtid="{D5CDD505-2E9C-101B-9397-08002B2CF9AE}" pid="6" name="MSIP_Label_d3f1612d-fb9f-4910-9745-3218a93e4acc_Enabled">
    <vt:lpwstr>true</vt:lpwstr>
  </property>
  <property fmtid="{D5CDD505-2E9C-101B-9397-08002B2CF9AE}" pid="7" name="MSIP_Label_d3f1612d-fb9f-4910-9745-3218a93e4acc_SetDate">
    <vt:lpwstr>2025-04-24T12:23:33Z</vt:lpwstr>
  </property>
  <property fmtid="{D5CDD505-2E9C-101B-9397-08002B2CF9AE}" pid="8" name="MSIP_Label_d3f1612d-fb9f-4910-9745-3218a93e4acc_Method">
    <vt:lpwstr>Standard</vt:lpwstr>
  </property>
  <property fmtid="{D5CDD505-2E9C-101B-9397-08002B2CF9AE}" pid="9" name="MSIP_Label_d3f1612d-fb9f-4910-9745-3218a93e4acc_Name">
    <vt:lpwstr>defa4170-0d19-0005-0004-bc88714345d2</vt:lpwstr>
  </property>
  <property fmtid="{D5CDD505-2E9C-101B-9397-08002B2CF9AE}" pid="10" name="MSIP_Label_d3f1612d-fb9f-4910-9745-3218a93e4acc_SiteId">
    <vt:lpwstr>4bc2de22-9b97-4eb6-8e88-2254190748e2</vt:lpwstr>
  </property>
  <property fmtid="{D5CDD505-2E9C-101B-9397-08002B2CF9AE}" pid="11" name="MSIP_Label_d3f1612d-fb9f-4910-9745-3218a93e4acc_ActionId">
    <vt:lpwstr>06d1b434-cdc0-4a5c-af0a-5f33390cf6c9</vt:lpwstr>
  </property>
  <property fmtid="{D5CDD505-2E9C-101B-9397-08002B2CF9AE}" pid="12" name="MSIP_Label_d3f1612d-fb9f-4910-9745-3218a93e4acc_ContentBits">
    <vt:lpwstr>0</vt:lpwstr>
  </property>
  <property fmtid="{D5CDD505-2E9C-101B-9397-08002B2CF9AE}" pid="13" name="MSIP_Label_d3f1612d-fb9f-4910-9745-3218a93e4acc_Tag">
    <vt:lpwstr>10, 3, 0, 1</vt:lpwstr>
  </property>
</Properties>
</file>