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3" r:id="rId4"/>
  </p:sldMasterIdLst>
  <p:notesMasterIdLst>
    <p:notesMasterId r:id="rId24"/>
  </p:notesMasterIdLst>
  <p:sldIdLst>
    <p:sldId id="256" r:id="rId5"/>
    <p:sldId id="257" r:id="rId6"/>
    <p:sldId id="258" r:id="rId7"/>
    <p:sldId id="259" r:id="rId8"/>
    <p:sldId id="260" r:id="rId9"/>
    <p:sldId id="261" r:id="rId10"/>
    <p:sldId id="262" r:id="rId11"/>
    <p:sldId id="263" r:id="rId12"/>
    <p:sldId id="275" r:id="rId13"/>
    <p:sldId id="265" r:id="rId14"/>
    <p:sldId id="266" r:id="rId15"/>
    <p:sldId id="267" r:id="rId16"/>
    <p:sldId id="274" r:id="rId17"/>
    <p:sldId id="268" r:id="rId18"/>
    <p:sldId id="269" r:id="rId19"/>
    <p:sldId id="270" r:id="rId20"/>
    <p:sldId id="271" r:id="rId21"/>
    <p:sldId id="272" r:id="rId22"/>
    <p:sldId id="273"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72F8251-F69C-20B3-FFDB-FDD7013A6B48}" name="Hayley Abraham" initials="HA" userId="S::hayley.abraham@socialcare.wales::17bf8cc6-34b6-4623-92de-6d9edb9405a0" providerId="AD"/>
  <p188:author id="{6EF67362-5D63-1382-2A2B-2D0ACC2CA60B}" name="Polly Duncan" initials="PD" userId="S::p.duncan@npt.gov.uk::b8f6264a-9836-4730-8ca9-23013ec67ff8" providerId="AD"/>
  <p188:author id="{5AB70DA5-16C4-8EC3-0ADA-E9C5D38084F1}" name="Trinity Rees" initials="" userId="S::t.rees@npt.gov.uk::23ed69b1-c9cb-4295-a16f-e57105e4c7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CC00FF"/>
    <a:srgbClr val="9966FF"/>
    <a:srgbClr val="0099CC"/>
    <a:srgbClr val="33CCFF"/>
    <a:srgbClr val="000099"/>
    <a:srgbClr val="3333CC"/>
    <a:srgbClr val="6600CC"/>
    <a:srgbClr val="6600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1" d="100"/>
          <a:sy n="101" d="100"/>
        </p:scale>
        <p:origin x="14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4" name="Google Shape;12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1" name="Google Shape;211;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a:t>Add links to local services, consider use of videos</a:t>
            </a:r>
            <a:endParaRPr/>
          </a:p>
          <a:p>
            <a:pPr marL="0" lvl="0" indent="0" algn="l" rtl="0">
              <a:spcBef>
                <a:spcPts val="0"/>
              </a:spcBef>
              <a:spcAft>
                <a:spcPts val="0"/>
              </a:spcAft>
              <a:buNone/>
            </a:pPr>
            <a:endParaRPr/>
          </a:p>
        </p:txBody>
      </p:sp>
      <p:sp>
        <p:nvSpPr>
          <p:cNvPr id="220" name="Google Shape;220;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1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9" name="Google Shape;229;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p1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3" name="Google Shape;253;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1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9" name="Google Shape;269;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2" name="Google Shape;132;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8" name="Google Shape;148;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6" name="Google Shape;156;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6: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64" name="Google Shape;164;p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7: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2" name="Google Shape;172;p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1a7d8c1a7eb_0_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1a7d8c1a7eb_0_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2" name="Google Shape;182;g1a7d8c1a7eb_0_2: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a:extLst>
            <a:ext uri="{FF2B5EF4-FFF2-40B4-BE49-F238E27FC236}">
              <a16:creationId xmlns:a16="http://schemas.microsoft.com/office/drawing/2014/main" id="{C8768D3F-45B7-2AE5-A064-78CB8446E526}"/>
            </a:ext>
          </a:extLst>
        </p:cNvPr>
        <p:cNvGrpSpPr/>
        <p:nvPr/>
      </p:nvGrpSpPr>
      <p:grpSpPr>
        <a:xfrm>
          <a:off x="0" y="0"/>
          <a:ext cx="0" cy="0"/>
          <a:chOff x="0" y="0"/>
          <a:chExt cx="0" cy="0"/>
        </a:xfrm>
      </p:grpSpPr>
      <p:sp>
        <p:nvSpPr>
          <p:cNvPr id="190" name="Google Shape;190;p8:notes">
            <a:extLst>
              <a:ext uri="{FF2B5EF4-FFF2-40B4-BE49-F238E27FC236}">
                <a16:creationId xmlns:a16="http://schemas.microsoft.com/office/drawing/2014/main" id="{349F652D-A0AF-9447-0A9F-24D636DE0B6F}"/>
              </a:ext>
            </a:extLst>
          </p:cNvPr>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1" name="Google Shape;191;p8:notes">
            <a:extLst>
              <a:ext uri="{FF2B5EF4-FFF2-40B4-BE49-F238E27FC236}">
                <a16:creationId xmlns:a16="http://schemas.microsoft.com/office/drawing/2014/main" id="{8C74F4C0-C4CB-9232-DA13-B11353418393}"/>
              </a:ext>
            </a:extLst>
          </p:cNvPr>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75827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 General">
  <p:cSld name="Title Slide - General">
    <p:bg>
      <p:bgPr>
        <a:solidFill>
          <a:schemeClr val="lt1"/>
        </a:solidFill>
        <a:effectLst/>
      </p:bgPr>
    </p:bg>
    <p:spTree>
      <p:nvGrpSpPr>
        <p:cNvPr id="1" name="Shape 15"/>
        <p:cNvGrpSpPr/>
        <p:nvPr/>
      </p:nvGrpSpPr>
      <p:grpSpPr>
        <a:xfrm>
          <a:off x="0" y="0"/>
          <a:ext cx="0" cy="0"/>
          <a:chOff x="0" y="0"/>
          <a:chExt cx="0" cy="0"/>
        </a:xfrm>
      </p:grpSpPr>
      <p:pic>
        <p:nvPicPr>
          <p:cNvPr id="16" name="Google Shape;16;p2"/>
          <p:cNvPicPr preferRelativeResize="0"/>
          <p:nvPr/>
        </p:nvPicPr>
        <p:blipFill rotWithShape="1">
          <a:blip r:embed="rId2">
            <a:alphaModFix/>
          </a:blip>
          <a:srcRect/>
          <a:stretch/>
        </p:blipFill>
        <p:spPr>
          <a:xfrm>
            <a:off x="6405034" y="850901"/>
            <a:ext cx="9734551" cy="6950075"/>
          </a:xfrm>
          <a:prstGeom prst="rect">
            <a:avLst/>
          </a:prstGeom>
          <a:noFill/>
          <a:ln>
            <a:noFill/>
          </a:ln>
        </p:spPr>
      </p:pic>
      <p:pic>
        <p:nvPicPr>
          <p:cNvPr id="17" name="Google Shape;17;p2"/>
          <p:cNvPicPr preferRelativeResize="0"/>
          <p:nvPr/>
        </p:nvPicPr>
        <p:blipFill rotWithShape="1">
          <a:blip r:embed="rId3">
            <a:alphaModFix/>
          </a:blip>
          <a:srcRect/>
          <a:stretch/>
        </p:blipFill>
        <p:spPr>
          <a:xfrm>
            <a:off x="819151" y="277814"/>
            <a:ext cx="4404783" cy="788987"/>
          </a:xfrm>
          <a:prstGeom prst="rect">
            <a:avLst/>
          </a:prstGeom>
          <a:noFill/>
          <a:ln>
            <a:noFill/>
          </a:ln>
        </p:spPr>
      </p:pic>
      <p:sp>
        <p:nvSpPr>
          <p:cNvPr id="18" name="Google Shape;18;p2"/>
          <p:cNvSpPr txBox="1">
            <a:spLocks noGrp="1"/>
          </p:cNvSpPr>
          <p:nvPr>
            <p:ph type="subTitle" idx="1"/>
          </p:nvPr>
        </p:nvSpPr>
        <p:spPr>
          <a:xfrm>
            <a:off x="838200" y="2763683"/>
            <a:ext cx="5020293" cy="568748"/>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rgbClr val="16AD85"/>
              </a:buClr>
              <a:buSzPts val="1600"/>
              <a:buNone/>
              <a:defRPr sz="1600">
                <a:solidFill>
                  <a:srgbClr val="16AD85"/>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9" name="Google Shape;19;p2"/>
          <p:cNvSpPr txBox="1">
            <a:spLocks noGrp="1"/>
          </p:cNvSpPr>
          <p:nvPr>
            <p:ph type="title"/>
          </p:nvPr>
        </p:nvSpPr>
        <p:spPr>
          <a:xfrm>
            <a:off x="838200" y="1492764"/>
            <a:ext cx="5020293" cy="1024286"/>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37394C"/>
              </a:buClr>
              <a:buSzPts val="2800"/>
              <a:buFont typeface="Calibri"/>
              <a:buNone/>
              <a:defRPr sz="2800">
                <a:solidFill>
                  <a:srgbClr val="37394C"/>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
          <p:cNvSpPr txBox="1">
            <a:spLocks noGrp="1"/>
          </p:cNvSpPr>
          <p:nvPr>
            <p:ph type="body" idx="2"/>
          </p:nvPr>
        </p:nvSpPr>
        <p:spPr>
          <a:xfrm>
            <a:off x="838201" y="3879726"/>
            <a:ext cx="5012377" cy="10242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7394C"/>
              </a:buClr>
              <a:buSzPts val="2800"/>
              <a:buNone/>
              <a:defRPr sz="2800">
                <a:solidFill>
                  <a:srgbClr val="37394C"/>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
          <p:cNvSpPr txBox="1">
            <a:spLocks noGrp="1"/>
          </p:cNvSpPr>
          <p:nvPr>
            <p:ph type="body" idx="3"/>
          </p:nvPr>
        </p:nvSpPr>
        <p:spPr>
          <a:xfrm>
            <a:off x="837982" y="5150646"/>
            <a:ext cx="5012596" cy="569541"/>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600"/>
              <a:buNone/>
              <a:defRPr sz="1600">
                <a:solidFill>
                  <a:srgbClr val="16AD8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2" name="Google Shape;22;p2"/>
          <p:cNvPicPr preferRelativeResize="0"/>
          <p:nvPr/>
        </p:nvPicPr>
        <p:blipFill rotWithShape="1">
          <a:blip r:embed="rId4">
            <a:alphaModFix/>
          </a:blip>
          <a:srcRect/>
          <a:stretch/>
        </p:blipFill>
        <p:spPr>
          <a:xfrm>
            <a:off x="9023237" y="5952931"/>
            <a:ext cx="2176067" cy="69855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9" name="Google Shape;89;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1" name="Google Shape;91;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4" name="Google Shape;9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5" name="Google Shape;9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8" name="Google Shape;98;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99" name="Google Shape;99;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0" name="Google Shape;10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1" name="Google Shape;10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2" name="Google Shape;10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3"/>
        <p:cNvGrpSpPr/>
        <p:nvPr/>
      </p:nvGrpSpPr>
      <p:grpSpPr>
        <a:xfrm>
          <a:off x="0" y="0"/>
          <a:ext cx="0" cy="0"/>
          <a:chOff x="0" y="0"/>
          <a:chExt cx="0" cy="0"/>
        </a:xfrm>
      </p:grpSpPr>
      <p:sp>
        <p:nvSpPr>
          <p:cNvPr id="104" name="Google Shape;104;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 name="Google Shape;105;p14"/>
          <p:cNvSpPr>
            <a:spLocks noGrp="1"/>
          </p:cNvSpPr>
          <p:nvPr>
            <p:ph type="pic" idx="2"/>
          </p:nvPr>
        </p:nvSpPr>
        <p:spPr>
          <a:xfrm>
            <a:off x="5183188" y="987425"/>
            <a:ext cx="6172200" cy="4873625"/>
          </a:xfrm>
          <a:prstGeom prst="rect">
            <a:avLst/>
          </a:prstGeom>
          <a:noFill/>
          <a:ln>
            <a:noFill/>
          </a:ln>
        </p:spPr>
      </p:sp>
      <p:sp>
        <p:nvSpPr>
          <p:cNvPr id="106" name="Google Shape;106;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107" name="Google Shape;10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 name="Google Shape;10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 name="Google Shape;10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0"/>
        <p:cNvGrpSpPr/>
        <p:nvPr/>
      </p:nvGrpSpPr>
      <p:grpSpPr>
        <a:xfrm>
          <a:off x="0" y="0"/>
          <a:ext cx="0" cy="0"/>
          <a:chOff x="0" y="0"/>
          <a:chExt cx="0" cy="0"/>
        </a:xfrm>
      </p:grpSpPr>
      <p:sp>
        <p:nvSpPr>
          <p:cNvPr id="111" name="Google Shape;11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2" name="Google Shape;112;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3" name="Google Shape;11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4" name="Google Shape;11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6"/>
        <p:cNvGrpSpPr/>
        <p:nvPr/>
      </p:nvGrpSpPr>
      <p:grpSpPr>
        <a:xfrm>
          <a:off x="0" y="0"/>
          <a:ext cx="0" cy="0"/>
          <a:chOff x="0" y="0"/>
          <a:chExt cx="0" cy="0"/>
        </a:xfrm>
      </p:grpSpPr>
      <p:sp>
        <p:nvSpPr>
          <p:cNvPr id="117" name="Google Shape;117;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8" name="Google Shape;118;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9" name="Google Shape;119;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0" name="Google Shape;120;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1" name="Google Shape;121;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Text">
  <p:cSld name="Title and Text">
    <p:spTree>
      <p:nvGrpSpPr>
        <p:cNvPr id="1" name="Shape 23"/>
        <p:cNvGrpSpPr/>
        <p:nvPr/>
      </p:nvGrpSpPr>
      <p:grpSpPr>
        <a:xfrm>
          <a:off x="0" y="0"/>
          <a:ext cx="0" cy="0"/>
          <a:chOff x="0" y="0"/>
          <a:chExt cx="0" cy="0"/>
        </a:xfrm>
      </p:grpSpPr>
      <p:pic>
        <p:nvPicPr>
          <p:cNvPr id="24" name="Google Shape;24;p3"/>
          <p:cNvPicPr preferRelativeResize="0"/>
          <p:nvPr/>
        </p:nvPicPr>
        <p:blipFill rotWithShape="1">
          <a:blip r:embed="rId2">
            <a:alphaModFix/>
          </a:blip>
          <a:srcRect/>
          <a:stretch/>
        </p:blipFill>
        <p:spPr>
          <a:xfrm>
            <a:off x="848785" y="6153150"/>
            <a:ext cx="2476500" cy="444500"/>
          </a:xfrm>
          <a:prstGeom prst="rect">
            <a:avLst/>
          </a:prstGeom>
          <a:noFill/>
          <a:ln>
            <a:noFill/>
          </a:ln>
        </p:spPr>
      </p:pic>
      <p:sp>
        <p:nvSpPr>
          <p:cNvPr id="25" name="Google Shape;25;p3"/>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www.gofalcymdeithasol.cymru</a:t>
            </a:r>
            <a:endParaRPr/>
          </a:p>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www.socialcare.wales</a:t>
            </a:r>
            <a:endParaRPr/>
          </a:p>
        </p:txBody>
      </p:sp>
      <p:cxnSp>
        <p:nvCxnSpPr>
          <p:cNvPr id="26" name="Google Shape;26;p3"/>
          <p:cNvCxnSpPr/>
          <p:nvPr/>
        </p:nvCxnSpPr>
        <p:spPr>
          <a:xfrm>
            <a:off x="0" y="5957888"/>
            <a:ext cx="12192000" cy="0"/>
          </a:xfrm>
          <a:prstGeom prst="straightConnector1">
            <a:avLst/>
          </a:prstGeom>
          <a:noFill/>
          <a:ln w="12700" cap="flat" cmpd="sng">
            <a:solidFill>
              <a:srgbClr val="16AD85"/>
            </a:solidFill>
            <a:prstDash val="solid"/>
            <a:miter lim="800000"/>
            <a:headEnd type="none" w="sm" len="sm"/>
            <a:tailEnd type="none" w="sm" len="sm"/>
          </a:ln>
        </p:spPr>
      </p:cxnSp>
      <p:sp>
        <p:nvSpPr>
          <p:cNvPr id="27" name="Google Shape;27;p3"/>
          <p:cNvSpPr txBox="1">
            <a:spLocks noGrp="1"/>
          </p:cNvSpPr>
          <p:nvPr>
            <p:ph type="title"/>
          </p:nvPr>
        </p:nvSpPr>
        <p:spPr>
          <a:xfrm>
            <a:off x="838200" y="365128"/>
            <a:ext cx="4908107" cy="1031283"/>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16AD85"/>
              </a:buClr>
              <a:buSzPts val="2800"/>
              <a:buFont typeface="Calibri"/>
              <a:buNone/>
              <a:defRPr sz="2800">
                <a:solidFill>
                  <a:srgbClr val="16AD8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2800"/>
              <a:buNone/>
              <a:defRPr>
                <a:solidFill>
                  <a:srgbClr val="16AD85"/>
                </a:solidFil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3"/>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800"/>
              <a:buNone/>
              <a:defRPr sz="1800">
                <a:solidFill>
                  <a:srgbClr val="37394C"/>
                </a:solidFill>
              </a:defRPr>
            </a:lvl1pPr>
            <a:lvl2pPr marL="914400" lvl="1" indent="-228600" algn="l">
              <a:lnSpc>
                <a:spcPct val="90000"/>
              </a:lnSpc>
              <a:spcBef>
                <a:spcPts val="500"/>
              </a:spcBef>
              <a:spcAft>
                <a:spcPts val="0"/>
              </a:spcAft>
              <a:buClr>
                <a:srgbClr val="16AD85"/>
              </a:buClr>
              <a:buSzPts val="1800"/>
              <a:buNone/>
              <a:defRPr sz="1800">
                <a:solidFill>
                  <a:srgbClr val="37394C"/>
                </a:solidFill>
              </a:defRPr>
            </a:lvl2pPr>
            <a:lvl3pPr marL="1371600" lvl="2" indent="-228600" algn="l">
              <a:lnSpc>
                <a:spcPct val="90000"/>
              </a:lnSpc>
              <a:spcBef>
                <a:spcPts val="500"/>
              </a:spcBef>
              <a:spcAft>
                <a:spcPts val="0"/>
              </a:spcAft>
              <a:buClr>
                <a:srgbClr val="16AD85"/>
              </a:buClr>
              <a:buSzPts val="1800"/>
              <a:buNone/>
              <a:defRPr sz="1800">
                <a:solidFill>
                  <a:srgbClr val="37394C"/>
                </a:solidFill>
              </a:defRPr>
            </a:lvl3pPr>
            <a:lvl4pPr marL="1828800" lvl="3" indent="-228600" algn="l">
              <a:lnSpc>
                <a:spcPct val="90000"/>
              </a:lnSpc>
              <a:spcBef>
                <a:spcPts val="500"/>
              </a:spcBef>
              <a:spcAft>
                <a:spcPts val="0"/>
              </a:spcAft>
              <a:buClr>
                <a:srgbClr val="16AD85"/>
              </a:buClr>
              <a:buSzPts val="1800"/>
              <a:buNone/>
              <a:defRPr sz="1800">
                <a:solidFill>
                  <a:srgbClr val="37394C"/>
                </a:solidFill>
              </a:defRPr>
            </a:lvl4pPr>
            <a:lvl5pPr marL="2286000" lvl="4" indent="-228600" algn="l">
              <a:lnSpc>
                <a:spcPct val="90000"/>
              </a:lnSpc>
              <a:spcBef>
                <a:spcPts val="500"/>
              </a:spcBef>
              <a:spcAft>
                <a:spcPts val="0"/>
              </a:spcAft>
              <a:buClr>
                <a:srgbClr val="16AD85"/>
              </a:buClr>
              <a:buSzPts val="1800"/>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
          <p:cNvSpPr txBox="1">
            <a:spLocks noGrp="1"/>
          </p:cNvSpPr>
          <p:nvPr>
            <p:ph type="body" idx="3"/>
          </p:nvPr>
        </p:nvSpPr>
        <p:spPr>
          <a:xfrm>
            <a:off x="838200" y="1935164"/>
            <a:ext cx="4908551" cy="3480353"/>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16AD85"/>
              </a:buClr>
              <a:buSzPts val="1800"/>
              <a:buFont typeface="Calibri"/>
              <a:buNone/>
              <a:defRPr sz="1800">
                <a:solidFill>
                  <a:srgbClr val="37394C"/>
                </a:solidFill>
              </a:defRPr>
            </a:lvl1pPr>
            <a:lvl2pPr marL="914400" lvl="1" indent="-228600" algn="l">
              <a:lnSpc>
                <a:spcPct val="90000"/>
              </a:lnSpc>
              <a:spcBef>
                <a:spcPts val="500"/>
              </a:spcBef>
              <a:spcAft>
                <a:spcPts val="0"/>
              </a:spcAft>
              <a:buClr>
                <a:srgbClr val="16AD85"/>
              </a:buClr>
              <a:buSzPts val="1800"/>
              <a:buFont typeface="Calibri"/>
              <a:buNone/>
              <a:defRPr sz="1800">
                <a:solidFill>
                  <a:srgbClr val="37394C"/>
                </a:solidFill>
              </a:defRPr>
            </a:lvl2pPr>
            <a:lvl3pPr marL="1371600" lvl="2" indent="-228600" algn="l">
              <a:lnSpc>
                <a:spcPct val="90000"/>
              </a:lnSpc>
              <a:spcBef>
                <a:spcPts val="500"/>
              </a:spcBef>
              <a:spcAft>
                <a:spcPts val="0"/>
              </a:spcAft>
              <a:buClr>
                <a:srgbClr val="16AD85"/>
              </a:buClr>
              <a:buSzPts val="1800"/>
              <a:buFont typeface="Calibri"/>
              <a:buNone/>
              <a:defRPr sz="1800">
                <a:solidFill>
                  <a:srgbClr val="37394C"/>
                </a:solidFill>
              </a:defRPr>
            </a:lvl3pPr>
            <a:lvl4pPr marL="1828800" lvl="3" indent="-228600" algn="l">
              <a:lnSpc>
                <a:spcPct val="90000"/>
              </a:lnSpc>
              <a:spcBef>
                <a:spcPts val="500"/>
              </a:spcBef>
              <a:spcAft>
                <a:spcPts val="0"/>
              </a:spcAft>
              <a:buClr>
                <a:srgbClr val="16AD85"/>
              </a:buClr>
              <a:buSzPts val="1800"/>
              <a:buFont typeface="Calibri"/>
              <a:buNone/>
              <a:defRPr sz="1800">
                <a:solidFill>
                  <a:srgbClr val="37394C"/>
                </a:solidFill>
              </a:defRPr>
            </a:lvl4pPr>
            <a:lvl5pPr marL="2286000" lvl="4" indent="-228600" algn="l">
              <a:lnSpc>
                <a:spcPct val="90000"/>
              </a:lnSpc>
              <a:spcBef>
                <a:spcPts val="500"/>
              </a:spcBef>
              <a:spcAft>
                <a:spcPts val="0"/>
              </a:spcAft>
              <a:buClr>
                <a:srgbClr val="16AD85"/>
              </a:buClr>
              <a:buSzPts val="1800"/>
              <a:buFont typeface="Calibri"/>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1" name="Google Shape;31;p3"/>
          <p:cNvPicPr preferRelativeResize="0"/>
          <p:nvPr/>
        </p:nvPicPr>
        <p:blipFill rotWithShape="1">
          <a:blip r:embed="rId3">
            <a:alphaModFix/>
          </a:blip>
          <a:srcRect/>
          <a:stretch/>
        </p:blipFill>
        <p:spPr>
          <a:xfrm>
            <a:off x="9243497" y="6066509"/>
            <a:ext cx="2092575" cy="67175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ext and image slide">
  <p:cSld name="Text and image slide">
    <p:spTree>
      <p:nvGrpSpPr>
        <p:cNvPr id="1" name="Shape 32"/>
        <p:cNvGrpSpPr/>
        <p:nvPr/>
      </p:nvGrpSpPr>
      <p:grpSpPr>
        <a:xfrm>
          <a:off x="0" y="0"/>
          <a:ext cx="0" cy="0"/>
          <a:chOff x="0" y="0"/>
          <a:chExt cx="0" cy="0"/>
        </a:xfrm>
      </p:grpSpPr>
      <p:pic>
        <p:nvPicPr>
          <p:cNvPr id="33" name="Google Shape;33;p4"/>
          <p:cNvPicPr preferRelativeResize="0"/>
          <p:nvPr/>
        </p:nvPicPr>
        <p:blipFill rotWithShape="1">
          <a:blip r:embed="rId2">
            <a:alphaModFix/>
          </a:blip>
          <a:srcRect/>
          <a:stretch/>
        </p:blipFill>
        <p:spPr>
          <a:xfrm>
            <a:off x="848785" y="6153150"/>
            <a:ext cx="2476500" cy="444500"/>
          </a:xfrm>
          <a:prstGeom prst="rect">
            <a:avLst/>
          </a:prstGeom>
          <a:noFill/>
          <a:ln>
            <a:noFill/>
          </a:ln>
        </p:spPr>
      </p:pic>
      <p:sp>
        <p:nvSpPr>
          <p:cNvPr id="34" name="Google Shape;34;p4"/>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www.gofalcymdeithasol.cymru</a:t>
            </a:r>
            <a:endParaRPr/>
          </a:p>
          <a:p>
            <a:pPr marL="0" marR="0" lvl="0" indent="0" algn="l" rtl="0">
              <a:spcBef>
                <a:spcPts val="0"/>
              </a:spcBef>
              <a:spcAft>
                <a:spcPts val="0"/>
              </a:spcAft>
              <a:buNone/>
            </a:pPr>
            <a:r>
              <a:rPr lang="en-GB" sz="1100" b="0" i="0" u="none" strike="noStrike" cap="none">
                <a:solidFill>
                  <a:srgbClr val="37394C"/>
                </a:solidFill>
                <a:latin typeface="Arial"/>
                <a:ea typeface="Arial"/>
                <a:cs typeface="Arial"/>
                <a:sym typeface="Arial"/>
              </a:rPr>
              <a:t>www.socialcare.wales</a:t>
            </a:r>
            <a:endParaRPr/>
          </a:p>
        </p:txBody>
      </p:sp>
      <p:cxnSp>
        <p:nvCxnSpPr>
          <p:cNvPr id="35" name="Google Shape;35;p4"/>
          <p:cNvCxnSpPr/>
          <p:nvPr/>
        </p:nvCxnSpPr>
        <p:spPr>
          <a:xfrm>
            <a:off x="0" y="5957888"/>
            <a:ext cx="12192000" cy="0"/>
          </a:xfrm>
          <a:prstGeom prst="straightConnector1">
            <a:avLst/>
          </a:prstGeom>
          <a:noFill/>
          <a:ln w="12700" cap="flat" cmpd="sng">
            <a:solidFill>
              <a:srgbClr val="16AD85"/>
            </a:solidFill>
            <a:prstDash val="solid"/>
            <a:miter lim="800000"/>
            <a:headEnd type="none" w="sm" len="sm"/>
            <a:tailEnd type="none" w="sm" len="sm"/>
          </a:ln>
        </p:spPr>
      </p:cxnSp>
      <p:sp>
        <p:nvSpPr>
          <p:cNvPr id="36" name="Google Shape;36;p4"/>
          <p:cNvSpPr txBox="1">
            <a:spLocks noGrp="1"/>
          </p:cNvSpPr>
          <p:nvPr>
            <p:ph type="title"/>
          </p:nvPr>
        </p:nvSpPr>
        <p:spPr>
          <a:xfrm>
            <a:off x="831852" y="390607"/>
            <a:ext cx="4904385" cy="913538"/>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rgbClr val="16AD85"/>
              </a:buClr>
              <a:buSzPts val="2800"/>
              <a:buFont typeface="Calibri"/>
              <a:buNone/>
              <a:defRPr sz="2800">
                <a:solidFill>
                  <a:srgbClr val="16AD8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4"/>
          <p:cNvSpPr txBox="1">
            <a:spLocks noGrp="1"/>
          </p:cNvSpPr>
          <p:nvPr>
            <p:ph type="body" idx="1"/>
          </p:nvPr>
        </p:nvSpPr>
        <p:spPr>
          <a:xfrm>
            <a:off x="831851" y="1488919"/>
            <a:ext cx="4904316" cy="646564"/>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37394C"/>
              </a:buClr>
              <a:buSzPts val="1800"/>
              <a:buNone/>
              <a:defRPr sz="1800">
                <a:solidFill>
                  <a:srgbClr val="37394C"/>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8" name="Google Shape;38;p4"/>
          <p:cNvSpPr txBox="1">
            <a:spLocks noGrp="1"/>
          </p:cNvSpPr>
          <p:nvPr>
            <p:ph type="body" idx="2"/>
          </p:nvPr>
        </p:nvSpPr>
        <p:spPr>
          <a:xfrm>
            <a:off x="831851" y="2320257"/>
            <a:ext cx="4904316" cy="557854"/>
          </a:xfrm>
          <a:prstGeom prst="rect">
            <a:avLst/>
          </a:prstGeom>
          <a:noFill/>
          <a:ln>
            <a:noFill/>
          </a:ln>
        </p:spPr>
        <p:txBody>
          <a:bodyPr spcFirstLastPara="1" wrap="square" lIns="91425" tIns="45700" rIns="91425" bIns="45700" anchor="t" anchorCtr="0">
            <a:normAutofit/>
          </a:bodyPr>
          <a:lstStyle>
            <a:lvl1pPr marL="457200" lvl="0" indent="-330200" algn="l">
              <a:lnSpc>
                <a:spcPct val="90000"/>
              </a:lnSpc>
              <a:spcBef>
                <a:spcPts val="1000"/>
              </a:spcBef>
              <a:spcAft>
                <a:spcPts val="0"/>
              </a:spcAft>
              <a:buClr>
                <a:srgbClr val="16AD85"/>
              </a:buClr>
              <a:buSzPts val="1600"/>
              <a:buChar char="•"/>
              <a:defRPr sz="1600">
                <a:solidFill>
                  <a:srgbClr val="37394C"/>
                </a:solidFill>
              </a:defRPr>
            </a:lvl1pPr>
            <a:lvl2pPr marL="914400" lvl="1" indent="-342900" algn="l">
              <a:lnSpc>
                <a:spcPct val="90000"/>
              </a:lnSpc>
              <a:spcBef>
                <a:spcPts val="500"/>
              </a:spcBef>
              <a:spcAft>
                <a:spcPts val="0"/>
              </a:spcAft>
              <a:buClr>
                <a:srgbClr val="16AD85"/>
              </a:buClr>
              <a:buSzPts val="1800"/>
              <a:buChar char="•"/>
              <a:defRPr sz="1800">
                <a:solidFill>
                  <a:srgbClr val="37394C"/>
                </a:solidFill>
              </a:defRPr>
            </a:lvl2pPr>
            <a:lvl3pPr marL="1371600" lvl="2" indent="-342900" algn="l">
              <a:lnSpc>
                <a:spcPct val="90000"/>
              </a:lnSpc>
              <a:spcBef>
                <a:spcPts val="500"/>
              </a:spcBef>
              <a:spcAft>
                <a:spcPts val="0"/>
              </a:spcAft>
              <a:buClr>
                <a:srgbClr val="16AD85"/>
              </a:buClr>
              <a:buSzPts val="1800"/>
              <a:buChar char="•"/>
              <a:defRPr sz="1800">
                <a:solidFill>
                  <a:srgbClr val="37394C"/>
                </a:solidFill>
              </a:defRPr>
            </a:lvl3pPr>
            <a:lvl4pPr marL="1828800" lvl="3" indent="-342900" algn="l">
              <a:lnSpc>
                <a:spcPct val="90000"/>
              </a:lnSpc>
              <a:spcBef>
                <a:spcPts val="500"/>
              </a:spcBef>
              <a:spcAft>
                <a:spcPts val="0"/>
              </a:spcAft>
              <a:buClr>
                <a:srgbClr val="16AD85"/>
              </a:buClr>
              <a:buSzPts val="1800"/>
              <a:buChar char="•"/>
              <a:defRPr sz="1800">
                <a:solidFill>
                  <a:srgbClr val="37394C"/>
                </a:solidFill>
              </a:defRPr>
            </a:lvl4pPr>
            <a:lvl5pPr marL="2286000" lvl="4" indent="-342900" algn="l">
              <a:lnSpc>
                <a:spcPct val="90000"/>
              </a:lnSpc>
              <a:spcBef>
                <a:spcPts val="500"/>
              </a:spcBef>
              <a:spcAft>
                <a:spcPts val="0"/>
              </a:spcAft>
              <a:buClr>
                <a:srgbClr val="16AD85"/>
              </a:buClr>
              <a:buSzPts val="1800"/>
              <a:buChar char="•"/>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4"/>
          <p:cNvSpPr txBox="1">
            <a:spLocks noGrp="1"/>
          </p:cNvSpPr>
          <p:nvPr>
            <p:ph type="body" idx="3"/>
          </p:nvPr>
        </p:nvSpPr>
        <p:spPr>
          <a:xfrm>
            <a:off x="848784" y="3200128"/>
            <a:ext cx="4887383" cy="86248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16AD85"/>
              </a:buClr>
              <a:buSzPts val="2800"/>
              <a:buNone/>
              <a:defRPr sz="2800">
                <a:solidFill>
                  <a:srgbClr val="16AD85"/>
                </a:solidFill>
              </a:defRPr>
            </a:lvl1pPr>
            <a:lvl2pPr marL="914400" lvl="1" indent="-228600" algn="l">
              <a:lnSpc>
                <a:spcPct val="90000"/>
              </a:lnSpc>
              <a:spcBef>
                <a:spcPts val="500"/>
              </a:spcBef>
              <a:spcAft>
                <a:spcPts val="0"/>
              </a:spcAft>
              <a:buClr>
                <a:schemeClr val="dk1"/>
              </a:buClr>
              <a:buSzPts val="2800"/>
              <a:buNone/>
              <a:defRPr sz="2800"/>
            </a:lvl2pPr>
            <a:lvl3pPr marL="1371600" lvl="2" indent="-228600" algn="l">
              <a:lnSpc>
                <a:spcPct val="90000"/>
              </a:lnSpc>
              <a:spcBef>
                <a:spcPts val="500"/>
              </a:spcBef>
              <a:spcAft>
                <a:spcPts val="0"/>
              </a:spcAft>
              <a:buClr>
                <a:schemeClr val="dk1"/>
              </a:buClr>
              <a:buSzPts val="2800"/>
              <a:buNone/>
              <a:defRPr sz="2800"/>
            </a:lvl3pPr>
            <a:lvl4pPr marL="1828800" lvl="3" indent="-228600" algn="l">
              <a:lnSpc>
                <a:spcPct val="90000"/>
              </a:lnSpc>
              <a:spcBef>
                <a:spcPts val="500"/>
              </a:spcBef>
              <a:spcAft>
                <a:spcPts val="0"/>
              </a:spcAft>
              <a:buClr>
                <a:schemeClr val="dk1"/>
              </a:buClr>
              <a:buSzPts val="2800"/>
              <a:buNone/>
              <a:defRPr sz="2800"/>
            </a:lvl4pPr>
            <a:lvl5pPr marL="2286000" lvl="4" indent="-228600" algn="l">
              <a:lnSpc>
                <a:spcPct val="90000"/>
              </a:lnSpc>
              <a:spcBef>
                <a:spcPts val="500"/>
              </a:spcBef>
              <a:spcAft>
                <a:spcPts val="0"/>
              </a:spcAft>
              <a:buClr>
                <a:schemeClr val="dk1"/>
              </a:buClr>
              <a:buSzPts val="2800"/>
              <a:buNone/>
              <a:defRPr sz="28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4"/>
          <p:cNvSpPr txBox="1">
            <a:spLocks noGrp="1"/>
          </p:cNvSpPr>
          <p:nvPr>
            <p:ph type="body" idx="4"/>
          </p:nvPr>
        </p:nvSpPr>
        <p:spPr>
          <a:xfrm>
            <a:off x="848784" y="4248747"/>
            <a:ext cx="4887383" cy="667739"/>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37394C"/>
              </a:buClr>
              <a:buSzPts val="1800"/>
              <a:buNone/>
              <a:defRPr sz="1800">
                <a:solidFill>
                  <a:srgbClr val="37394C"/>
                </a:solidFill>
              </a:defRPr>
            </a:lvl1pPr>
            <a:lvl2pPr marL="914400" lvl="1" indent="-228600" algn="l">
              <a:lnSpc>
                <a:spcPct val="90000"/>
              </a:lnSpc>
              <a:spcBef>
                <a:spcPts val="500"/>
              </a:spcBef>
              <a:spcAft>
                <a:spcPts val="0"/>
              </a:spcAft>
              <a:buClr>
                <a:srgbClr val="37394C"/>
              </a:buClr>
              <a:buSzPts val="1800"/>
              <a:buNone/>
              <a:defRPr sz="1800">
                <a:solidFill>
                  <a:srgbClr val="37394C"/>
                </a:solidFill>
              </a:defRPr>
            </a:lvl2pPr>
            <a:lvl3pPr marL="1371600" lvl="2" indent="-228600" algn="l">
              <a:lnSpc>
                <a:spcPct val="90000"/>
              </a:lnSpc>
              <a:spcBef>
                <a:spcPts val="500"/>
              </a:spcBef>
              <a:spcAft>
                <a:spcPts val="0"/>
              </a:spcAft>
              <a:buClr>
                <a:srgbClr val="37394C"/>
              </a:buClr>
              <a:buSzPts val="1800"/>
              <a:buNone/>
              <a:defRPr sz="1800">
                <a:solidFill>
                  <a:srgbClr val="37394C"/>
                </a:solidFill>
              </a:defRPr>
            </a:lvl3pPr>
            <a:lvl4pPr marL="1828800" lvl="3" indent="-228600" algn="l">
              <a:lnSpc>
                <a:spcPct val="90000"/>
              </a:lnSpc>
              <a:spcBef>
                <a:spcPts val="500"/>
              </a:spcBef>
              <a:spcAft>
                <a:spcPts val="0"/>
              </a:spcAft>
              <a:buClr>
                <a:srgbClr val="37394C"/>
              </a:buClr>
              <a:buSzPts val="1800"/>
              <a:buNone/>
              <a:defRPr sz="1800">
                <a:solidFill>
                  <a:srgbClr val="37394C"/>
                </a:solidFill>
              </a:defRPr>
            </a:lvl4pPr>
            <a:lvl5pPr marL="2286000" lvl="4" indent="-228600" algn="l">
              <a:lnSpc>
                <a:spcPct val="90000"/>
              </a:lnSpc>
              <a:spcBef>
                <a:spcPts val="500"/>
              </a:spcBef>
              <a:spcAft>
                <a:spcPts val="0"/>
              </a:spcAft>
              <a:buClr>
                <a:srgbClr val="37394C"/>
              </a:buClr>
              <a:buSzPts val="1800"/>
              <a:buNone/>
              <a:defRPr sz="1800">
                <a:solidFill>
                  <a:srgbClr val="37394C"/>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1" name="Google Shape;41;p4"/>
          <p:cNvSpPr txBox="1">
            <a:spLocks noGrp="1"/>
          </p:cNvSpPr>
          <p:nvPr>
            <p:ph type="body" idx="5"/>
          </p:nvPr>
        </p:nvSpPr>
        <p:spPr>
          <a:xfrm>
            <a:off x="848784" y="5100160"/>
            <a:ext cx="4887383" cy="554522"/>
          </a:xfrm>
          <a:prstGeom prst="rect">
            <a:avLst/>
          </a:prstGeom>
          <a:noFill/>
          <a:ln>
            <a:noFill/>
          </a:ln>
        </p:spPr>
        <p:txBody>
          <a:bodyPr spcFirstLastPara="1" wrap="square" lIns="91425" tIns="45700" rIns="91425" bIns="45700" anchor="t" anchorCtr="0">
            <a:noAutofit/>
          </a:bodyPr>
          <a:lstStyle>
            <a:lvl1pPr marL="457200" lvl="0" indent="-330200" algn="l">
              <a:lnSpc>
                <a:spcPct val="90000"/>
              </a:lnSpc>
              <a:spcBef>
                <a:spcPts val="1000"/>
              </a:spcBef>
              <a:spcAft>
                <a:spcPts val="0"/>
              </a:spcAft>
              <a:buClr>
                <a:srgbClr val="16AD85"/>
              </a:buClr>
              <a:buSzPts val="1600"/>
              <a:buChar char="•"/>
              <a:defRPr sz="1600">
                <a:solidFill>
                  <a:srgbClr val="37394C"/>
                </a:solidFill>
              </a:defRPr>
            </a:lvl1pPr>
            <a:lvl2pPr marL="914400" lvl="1" indent="-330200" algn="l">
              <a:lnSpc>
                <a:spcPct val="90000"/>
              </a:lnSpc>
              <a:spcBef>
                <a:spcPts val="500"/>
              </a:spcBef>
              <a:spcAft>
                <a:spcPts val="0"/>
              </a:spcAft>
              <a:buClr>
                <a:schemeClr val="dk1"/>
              </a:buClr>
              <a:buSzPts val="1600"/>
              <a:buChar char="•"/>
              <a:defRPr sz="1600"/>
            </a:lvl2pPr>
            <a:lvl3pPr marL="1371600" lvl="2" indent="-330200" algn="l">
              <a:lnSpc>
                <a:spcPct val="90000"/>
              </a:lnSpc>
              <a:spcBef>
                <a:spcPts val="500"/>
              </a:spcBef>
              <a:spcAft>
                <a:spcPts val="0"/>
              </a:spcAft>
              <a:buClr>
                <a:schemeClr val="dk1"/>
              </a:buClr>
              <a:buSzPts val="1600"/>
              <a:buChar char="•"/>
              <a:defRPr sz="1600"/>
            </a:lvl3pPr>
            <a:lvl4pPr marL="1828800" lvl="3" indent="-330200" algn="l">
              <a:lnSpc>
                <a:spcPct val="90000"/>
              </a:lnSpc>
              <a:spcBef>
                <a:spcPts val="500"/>
              </a:spcBef>
              <a:spcAft>
                <a:spcPts val="0"/>
              </a:spcAft>
              <a:buClr>
                <a:schemeClr val="dk1"/>
              </a:buClr>
              <a:buSzPts val="1600"/>
              <a:buChar char="•"/>
              <a:defRPr sz="1600"/>
            </a:lvl4pPr>
            <a:lvl5pPr marL="2286000" lvl="4" indent="-330200" algn="l">
              <a:lnSpc>
                <a:spcPct val="90000"/>
              </a:lnSpc>
              <a:spcBef>
                <a:spcPts val="500"/>
              </a:spcBef>
              <a:spcAft>
                <a:spcPts val="0"/>
              </a:spcAft>
              <a:buClr>
                <a:schemeClr val="dk1"/>
              </a:buClr>
              <a:buSzPts val="1600"/>
              <a:buChar char="•"/>
              <a:defRPr sz="1600"/>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4"/>
          <p:cNvSpPr>
            <a:spLocks noGrp="1"/>
          </p:cNvSpPr>
          <p:nvPr>
            <p:ph type="pic" idx="6"/>
          </p:nvPr>
        </p:nvSpPr>
        <p:spPr>
          <a:xfrm>
            <a:off x="6106445" y="464695"/>
            <a:ext cx="5556249" cy="5111646"/>
          </a:xfrm>
          <a:prstGeom prst="rect">
            <a:avLst/>
          </a:prstGeom>
          <a:noFill/>
          <a:ln w="120650" cap="flat" cmpd="sng">
            <a:solidFill>
              <a:srgbClr val="37394C"/>
            </a:solidFill>
            <a:prstDash val="solid"/>
            <a:round/>
            <a:headEnd type="none" w="sm" len="sm"/>
            <a:tailEnd type="none" w="sm" len="sm"/>
          </a:ln>
        </p:spPr>
      </p:sp>
      <p:pic>
        <p:nvPicPr>
          <p:cNvPr id="43" name="Google Shape;43;p4"/>
          <p:cNvPicPr preferRelativeResize="0"/>
          <p:nvPr/>
        </p:nvPicPr>
        <p:blipFill rotWithShape="1">
          <a:blip r:embed="rId3">
            <a:alphaModFix/>
          </a:blip>
          <a:srcRect/>
          <a:stretch/>
        </p:blipFill>
        <p:spPr>
          <a:xfrm>
            <a:off x="9243498" y="6066509"/>
            <a:ext cx="2092575" cy="67175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d slide">
  <p:cSld name="End slide">
    <p:bg>
      <p:bgPr>
        <a:solidFill>
          <a:srgbClr val="37394C"/>
        </a:solidFill>
        <a:effectLst/>
      </p:bgPr>
    </p:bg>
    <p:spTree>
      <p:nvGrpSpPr>
        <p:cNvPr id="1" name="Shape 44"/>
        <p:cNvGrpSpPr/>
        <p:nvPr/>
      </p:nvGrpSpPr>
      <p:grpSpPr>
        <a:xfrm>
          <a:off x="0" y="0"/>
          <a:ext cx="0" cy="0"/>
          <a:chOff x="0" y="0"/>
          <a:chExt cx="0" cy="0"/>
        </a:xfrm>
      </p:grpSpPr>
      <p:pic>
        <p:nvPicPr>
          <p:cNvPr id="45" name="Google Shape;45;p5"/>
          <p:cNvPicPr preferRelativeResize="0"/>
          <p:nvPr/>
        </p:nvPicPr>
        <p:blipFill rotWithShape="1">
          <a:blip r:embed="rId2">
            <a:alphaModFix/>
          </a:blip>
          <a:srcRect/>
          <a:stretch/>
        </p:blipFill>
        <p:spPr>
          <a:xfrm>
            <a:off x="838200" y="6157914"/>
            <a:ext cx="2491317" cy="446087"/>
          </a:xfrm>
          <a:prstGeom prst="rect">
            <a:avLst/>
          </a:prstGeom>
          <a:noFill/>
          <a:ln>
            <a:noFill/>
          </a:ln>
        </p:spPr>
      </p:pic>
      <p:pic>
        <p:nvPicPr>
          <p:cNvPr id="46" name="Google Shape;46;p5"/>
          <p:cNvPicPr preferRelativeResize="0"/>
          <p:nvPr/>
        </p:nvPicPr>
        <p:blipFill rotWithShape="1">
          <a:blip r:embed="rId3">
            <a:alphaModFix/>
          </a:blip>
          <a:srcRect/>
          <a:stretch/>
        </p:blipFill>
        <p:spPr>
          <a:xfrm>
            <a:off x="6354234" y="850901"/>
            <a:ext cx="9734551" cy="6950075"/>
          </a:xfrm>
          <a:prstGeom prst="rect">
            <a:avLst/>
          </a:prstGeom>
          <a:noFill/>
          <a:ln>
            <a:noFill/>
          </a:ln>
        </p:spPr>
      </p:pic>
      <p:sp>
        <p:nvSpPr>
          <p:cNvPr id="47" name="Google Shape;47;p5"/>
          <p:cNvSpPr txBox="1"/>
          <p:nvPr/>
        </p:nvSpPr>
        <p:spPr>
          <a:xfrm>
            <a:off x="4715934" y="6191251"/>
            <a:ext cx="2760133" cy="4222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GB" sz="1100" b="0" i="0" u="none" strike="noStrike" cap="none">
                <a:solidFill>
                  <a:schemeClr val="lt1"/>
                </a:solidFill>
                <a:latin typeface="Arial"/>
                <a:ea typeface="Arial"/>
                <a:cs typeface="Arial"/>
                <a:sym typeface="Arial"/>
              </a:rPr>
              <a:t>www.gofalcymdeithasol.cymru</a:t>
            </a:r>
            <a:endParaRPr/>
          </a:p>
          <a:p>
            <a:pPr marL="0" marR="0" lvl="0" indent="0" algn="l" rtl="0">
              <a:spcBef>
                <a:spcPts val="0"/>
              </a:spcBef>
              <a:spcAft>
                <a:spcPts val="0"/>
              </a:spcAft>
              <a:buNone/>
            </a:pPr>
            <a:r>
              <a:rPr lang="en-GB" sz="1100" b="0" i="0" u="none" strike="noStrike" cap="none">
                <a:solidFill>
                  <a:schemeClr val="lt1"/>
                </a:solidFill>
                <a:latin typeface="Arial"/>
                <a:ea typeface="Arial"/>
                <a:cs typeface="Arial"/>
                <a:sym typeface="Arial"/>
              </a:rPr>
              <a:t>www.socialcare.wales</a:t>
            </a:r>
            <a:endParaRPr/>
          </a:p>
        </p:txBody>
      </p:sp>
      <p:sp>
        <p:nvSpPr>
          <p:cNvPr id="48" name="Google Shape;48;p5"/>
          <p:cNvSpPr txBox="1"/>
          <p:nvPr/>
        </p:nvSpPr>
        <p:spPr>
          <a:xfrm>
            <a:off x="1009651" y="247650"/>
            <a:ext cx="1219200" cy="9144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dk1"/>
              </a:solidFill>
              <a:latin typeface="Arial"/>
              <a:ea typeface="Arial"/>
              <a:cs typeface="Arial"/>
              <a:sym typeface="Arial"/>
            </a:endParaRPr>
          </a:p>
        </p:txBody>
      </p:sp>
      <p:pic>
        <p:nvPicPr>
          <p:cNvPr id="49" name="Google Shape;49;p5"/>
          <p:cNvPicPr preferRelativeResize="0"/>
          <p:nvPr/>
        </p:nvPicPr>
        <p:blipFill rotWithShape="1">
          <a:blip r:embed="rId4">
            <a:alphaModFix/>
          </a:blip>
          <a:srcRect/>
          <a:stretch/>
        </p:blipFill>
        <p:spPr>
          <a:xfrm>
            <a:off x="9296401" y="5986464"/>
            <a:ext cx="2290233" cy="788987"/>
          </a:xfrm>
          <a:prstGeom prst="rect">
            <a:avLst/>
          </a:prstGeom>
          <a:noFill/>
          <a:ln>
            <a:noFill/>
          </a:ln>
        </p:spPr>
      </p:pic>
      <p:sp>
        <p:nvSpPr>
          <p:cNvPr id="50" name="Google Shape;50;p5"/>
          <p:cNvSpPr txBox="1"/>
          <p:nvPr/>
        </p:nvSpPr>
        <p:spPr>
          <a:xfrm>
            <a:off x="929217" y="2054226"/>
            <a:ext cx="5012267" cy="1647825"/>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en-GB" sz="4800" b="0" i="0" u="none" strike="noStrike" cap="none">
                <a:solidFill>
                  <a:srgbClr val="16AD85"/>
                </a:solidFill>
                <a:latin typeface="Arial"/>
                <a:ea typeface="Arial"/>
                <a:cs typeface="Arial"/>
                <a:sym typeface="Arial"/>
              </a:rPr>
              <a:t>Diolch</a:t>
            </a:r>
            <a:endParaRPr/>
          </a:p>
          <a:p>
            <a:pPr marL="0" marR="0" lvl="0" indent="0" algn="l" rtl="0">
              <a:spcBef>
                <a:spcPts val="0"/>
              </a:spcBef>
              <a:spcAft>
                <a:spcPts val="0"/>
              </a:spcAft>
              <a:buNone/>
            </a:pPr>
            <a:r>
              <a:rPr lang="en-GB" sz="4800" b="0" i="0" u="none" strike="noStrike" cap="none">
                <a:solidFill>
                  <a:srgbClr val="16AD85"/>
                </a:solidFill>
                <a:latin typeface="Arial"/>
                <a:ea typeface="Arial"/>
                <a:cs typeface="Arial"/>
                <a:sym typeface="Arial"/>
              </a:rPr>
              <a:t>Thank you</a:t>
            </a:r>
            <a:endParaRPr/>
          </a:p>
        </p:txBody>
      </p:sp>
      <p:cxnSp>
        <p:nvCxnSpPr>
          <p:cNvPr id="51" name="Google Shape;51;p5"/>
          <p:cNvCxnSpPr/>
          <p:nvPr/>
        </p:nvCxnSpPr>
        <p:spPr>
          <a:xfrm>
            <a:off x="1109133" y="4002088"/>
            <a:ext cx="4226984" cy="0"/>
          </a:xfrm>
          <a:prstGeom prst="straightConnector1">
            <a:avLst/>
          </a:prstGeom>
          <a:noFill/>
          <a:ln w="31750" cap="flat" cmpd="sng">
            <a:solidFill>
              <a:srgbClr val="16AD85"/>
            </a:solidFill>
            <a:prstDash val="solid"/>
            <a:miter lim="800000"/>
            <a:headEnd type="none" w="sm" len="sm"/>
            <a:tailEnd type="none" w="sm" len="sm"/>
          </a:ln>
        </p:spPr>
      </p:cxnSp>
      <p:cxnSp>
        <p:nvCxnSpPr>
          <p:cNvPr id="52" name="Google Shape;52;p5"/>
          <p:cNvCxnSpPr/>
          <p:nvPr/>
        </p:nvCxnSpPr>
        <p:spPr>
          <a:xfrm>
            <a:off x="1109133" y="1754188"/>
            <a:ext cx="4226984" cy="0"/>
          </a:xfrm>
          <a:prstGeom prst="straightConnector1">
            <a:avLst/>
          </a:prstGeom>
          <a:noFill/>
          <a:ln w="31750" cap="flat" cmpd="sng">
            <a:solidFill>
              <a:srgbClr val="16AD85"/>
            </a:solidFill>
            <a:prstDash val="solid"/>
            <a:miter lim="800000"/>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3"/>
        <p:cNvGrpSpPr/>
        <p:nvPr/>
      </p:nvGrpSpPr>
      <p:grpSpPr>
        <a:xfrm>
          <a:off x="0" y="0"/>
          <a:ext cx="0" cy="0"/>
          <a:chOff x="0" y="0"/>
          <a:chExt cx="0" cy="0"/>
        </a:xfrm>
      </p:grpSpPr>
      <p:sp>
        <p:nvSpPr>
          <p:cNvPr id="54" name="Google Shape;54;p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6" name="Google Shape;5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9"/>
        <p:cNvGrpSpPr/>
        <p:nvPr/>
      </p:nvGrpSpPr>
      <p:grpSpPr>
        <a:xfrm>
          <a:off x="0" y="0"/>
          <a:ext cx="0" cy="0"/>
          <a:chOff x="0" y="0"/>
          <a:chExt cx="0" cy="0"/>
        </a:xfrm>
      </p:grpSpPr>
      <p:sp>
        <p:nvSpPr>
          <p:cNvPr id="60" name="Google Shape;6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5"/>
        <p:cNvGrpSpPr/>
        <p:nvPr/>
      </p:nvGrpSpPr>
      <p:grpSpPr>
        <a:xfrm>
          <a:off x="0" y="0"/>
          <a:ext cx="0" cy="0"/>
          <a:chOff x="0" y="0"/>
          <a:chExt cx="0" cy="0"/>
        </a:xfrm>
      </p:grpSpPr>
      <p:sp>
        <p:nvSpPr>
          <p:cNvPr id="66" name="Google Shape;66;p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68" name="Google Shape;68;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8"/>
        <p:cNvGrpSpPr/>
        <p:nvPr/>
      </p:nvGrpSpPr>
      <p:grpSpPr>
        <a:xfrm>
          <a:off x="0" y="0"/>
          <a:ext cx="0" cy="0"/>
          <a:chOff x="0" y="0"/>
          <a:chExt cx="0" cy="0"/>
        </a:xfrm>
      </p:grpSpPr>
      <p:sp>
        <p:nvSpPr>
          <p:cNvPr id="79" name="Google Shape;79;p1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1" name="Google Shape;81;p1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2" name="Google Shape;82;p1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83" name="Google Shape;83;p1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mind.org.uk/information-support/types-of-mental-health-problems/mental-health-problems-introduction/types-of-mental-health-problem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classifications/icd/icdonlineversions/en/"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ind.org.uk/information-support/types-of-mental-health-problems/mental-health-problems-introduction/types-of-mental-health-problem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9.jpg"/><Relationship Id="rId4" Type="http://schemas.openxmlformats.org/officeDocument/2006/relationships/hyperlink" Target="http://www.youtube.com/watch?v=AUWhdmKyOE8"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7" name="Google Shape;127;p17"/>
          <p:cNvSpPr txBox="1">
            <a:spLocks noGrp="1"/>
          </p:cNvSpPr>
          <p:nvPr>
            <p:ph type="title"/>
          </p:nvPr>
        </p:nvSpPr>
        <p:spPr>
          <a:xfrm>
            <a:off x="838200" y="1492764"/>
            <a:ext cx="5020293" cy="1024286"/>
          </a:xfrm>
          <a:prstGeom prst="rect">
            <a:avLst/>
          </a:prstGeom>
          <a:noFill/>
          <a:ln>
            <a:noFill/>
          </a:ln>
        </p:spPr>
        <p:txBody>
          <a:bodyPr spcFirstLastPara="1" wrap="square" lIns="91425" tIns="45700" rIns="91425" bIns="45700" anchor="t" anchorCtr="0">
            <a:normAutofit fontScale="90000"/>
          </a:bodyPr>
          <a:lstStyle/>
          <a:p>
            <a:r>
              <a:rPr lang="en-GB" dirty="0" err="1"/>
              <a:t>Uned</a:t>
            </a:r>
            <a:r>
              <a:rPr lang="en-GB" dirty="0"/>
              <a:t> 443 - Deall </a:t>
            </a:r>
            <a:r>
              <a:rPr lang="en-GB" dirty="0" err="1"/>
              <a:t>ffactorau</a:t>
            </a:r>
            <a:r>
              <a:rPr lang="en-GB" dirty="0"/>
              <a:t> </a:t>
            </a:r>
            <a:r>
              <a:rPr lang="en-GB" dirty="0" err="1"/>
              <a:t>sy'n</a:t>
            </a:r>
            <a:r>
              <a:rPr lang="en-GB" dirty="0"/>
              <a:t> </a:t>
            </a:r>
            <a:r>
              <a:rPr lang="en-GB" dirty="0" err="1"/>
              <a:t>cyfrannu</a:t>
            </a:r>
            <a:r>
              <a:rPr lang="en-GB" dirty="0"/>
              <a:t> at </a:t>
            </a:r>
            <a:r>
              <a:rPr lang="en-GB" dirty="0" err="1"/>
              <a:t>unigolion</a:t>
            </a:r>
            <a:r>
              <a:rPr lang="en-GB" dirty="0"/>
              <a:t> a/neu </a:t>
            </a:r>
            <a:r>
              <a:rPr lang="en-GB" dirty="0" err="1"/>
              <a:t>ofalwyr</a:t>
            </a:r>
            <a:r>
              <a:rPr lang="en-GB" dirty="0"/>
              <a:t> </a:t>
            </a:r>
            <a:r>
              <a:rPr lang="en-GB" dirty="0" err="1"/>
              <a:t>sydd</a:t>
            </a:r>
            <a:r>
              <a:rPr lang="en-GB" dirty="0"/>
              <a:t> </a:t>
            </a:r>
            <a:r>
              <a:rPr lang="en-GB" dirty="0" err="1"/>
              <a:t>angen</a:t>
            </a:r>
            <a:r>
              <a:rPr lang="en-GB" dirty="0"/>
              <a:t> </a:t>
            </a:r>
            <a:r>
              <a:rPr lang="en-GB" dirty="0" err="1"/>
              <a:t>gofal</a:t>
            </a:r>
            <a:r>
              <a:rPr lang="en-GB" dirty="0"/>
              <a:t> a </a:t>
            </a:r>
            <a:r>
              <a:rPr lang="en-GB" dirty="0" err="1"/>
              <a:t>chymorth</a:t>
            </a:r>
            <a:r>
              <a:rPr lang="en-GB" dirty="0"/>
              <a:t> </a:t>
            </a:r>
          </a:p>
        </p:txBody>
      </p:sp>
      <p:sp>
        <p:nvSpPr>
          <p:cNvPr id="128" name="Google Shape;128;p17"/>
          <p:cNvSpPr txBox="1">
            <a:spLocks noGrp="1"/>
          </p:cNvSpPr>
          <p:nvPr>
            <p:ph type="body" idx="2"/>
          </p:nvPr>
        </p:nvSpPr>
        <p:spPr>
          <a:xfrm>
            <a:off x="838201" y="3879726"/>
            <a:ext cx="5012377" cy="1024286"/>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rgbClr val="37394C"/>
              </a:buClr>
              <a:buSzPct val="100000"/>
              <a:buNone/>
            </a:pPr>
            <a:r>
              <a:rPr lang="en-GB" dirty="0"/>
              <a:t>Unit 443 - Understanding factors that contribute to individuals and/or carers needing care and support </a:t>
            </a:r>
            <a:endParaRPr dirty="0"/>
          </a:p>
        </p:txBody>
      </p:sp>
      <p:sp>
        <p:nvSpPr>
          <p:cNvPr id="129" name="Google Shape;129;p17"/>
          <p:cNvSpPr txBox="1">
            <a:spLocks noGrp="1"/>
          </p:cNvSpPr>
          <p:nvPr>
            <p:ph type="body" idx="3"/>
          </p:nvPr>
        </p:nvSpPr>
        <p:spPr>
          <a:xfrm>
            <a:off x="837982" y="5150646"/>
            <a:ext cx="5012596" cy="56954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600"/>
              <a:buNone/>
            </a:pPr>
            <a:r>
              <a:rPr lang="en-GB"/>
              <a:t>Learning outcome: 5. Understand mental ill-health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6" name="Google Shape;206;p26"/>
          <p:cNvSpPr txBox="1">
            <a:spLocks noGrp="1"/>
          </p:cNvSpPr>
          <p:nvPr>
            <p:ph type="body" idx="2"/>
          </p:nvPr>
        </p:nvSpPr>
        <p:spPr>
          <a:xfrm>
            <a:off x="6578385" y="357352"/>
            <a:ext cx="4921249" cy="346708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endParaRPr dirty="0"/>
          </a:p>
          <a:p>
            <a:pPr marL="0" lvl="0" indent="0" algn="l" rtl="0">
              <a:lnSpc>
                <a:spcPct val="90000"/>
              </a:lnSpc>
              <a:spcBef>
                <a:spcPts val="1000"/>
              </a:spcBef>
              <a:spcAft>
                <a:spcPts val="0"/>
              </a:spcAft>
              <a:buClr>
                <a:srgbClr val="16AD85"/>
              </a:buClr>
              <a:buSzPts val="1800"/>
              <a:buNone/>
            </a:pPr>
            <a:endParaRPr dirty="0"/>
          </a:p>
          <a:p>
            <a:pPr marL="0" lvl="0" indent="0" algn="l" rtl="0">
              <a:lnSpc>
                <a:spcPct val="90000"/>
              </a:lnSpc>
              <a:spcBef>
                <a:spcPts val="1000"/>
              </a:spcBef>
              <a:spcAft>
                <a:spcPts val="0"/>
              </a:spcAft>
              <a:buClr>
                <a:srgbClr val="16AD85"/>
              </a:buClr>
              <a:buSzPts val="1800"/>
              <a:buNone/>
            </a:pPr>
            <a:r>
              <a:rPr lang="en-GB" dirty="0"/>
              <a:t>Arrange factors into category</a:t>
            </a:r>
            <a:endParaRPr dirty="0"/>
          </a:p>
        </p:txBody>
      </p:sp>
      <p:pic>
        <p:nvPicPr>
          <p:cNvPr id="208" name="Google Shape;208;p26"/>
          <p:cNvPicPr preferRelativeResize="0"/>
          <p:nvPr/>
        </p:nvPicPr>
        <p:blipFill>
          <a:blip r:embed="rId3">
            <a:alphaModFix/>
          </a:blip>
          <a:stretch>
            <a:fillRect/>
          </a:stretch>
        </p:blipFill>
        <p:spPr>
          <a:xfrm>
            <a:off x="5992596" y="2814775"/>
            <a:ext cx="6092825" cy="1255500"/>
          </a:xfrm>
          <a:prstGeom prst="rect">
            <a:avLst/>
          </a:prstGeom>
          <a:noFill/>
          <a:ln>
            <a:noFill/>
          </a:ln>
        </p:spPr>
      </p:pic>
      <p:sp>
        <p:nvSpPr>
          <p:cNvPr id="3" name="TextBox 2">
            <a:extLst>
              <a:ext uri="{FF2B5EF4-FFF2-40B4-BE49-F238E27FC236}">
                <a16:creationId xmlns:a16="http://schemas.microsoft.com/office/drawing/2014/main" id="{F22EBCF7-F1B5-BDBF-3A61-DACBFC66A6F2}"/>
              </a:ext>
            </a:extLst>
          </p:cNvPr>
          <p:cNvSpPr txBox="1"/>
          <p:nvPr/>
        </p:nvSpPr>
        <p:spPr>
          <a:xfrm>
            <a:off x="477133" y="1053516"/>
            <a:ext cx="6101254" cy="369332"/>
          </a:xfrm>
          <a:prstGeom prst="rect">
            <a:avLst/>
          </a:prstGeom>
          <a:noFill/>
        </p:spPr>
        <p:txBody>
          <a:bodyPr wrap="square">
            <a:spAutoFit/>
          </a:bodyPr>
          <a:lstStyle/>
          <a:p>
            <a:r>
              <a:rPr lang="cy" sz="1800" b="0" i="0" u="none" strike="noStrike" cap="none" baseline="0" dirty="0">
                <a:solidFill>
                  <a:srgbClr val="37394C"/>
                </a:solidFill>
                <a:effectLst/>
                <a:uFillTx/>
                <a:latin typeface="Calibri"/>
              </a:rPr>
              <a:t>Trefnwch ffactorau yn gategorïau</a:t>
            </a:r>
            <a:endParaRPr lang="en-GB" sz="1800" dirty="0"/>
          </a:p>
        </p:txBody>
      </p:sp>
      <p:sp>
        <p:nvSpPr>
          <p:cNvPr id="5" name="TextBox 4">
            <a:extLst>
              <a:ext uri="{FF2B5EF4-FFF2-40B4-BE49-F238E27FC236}">
                <a16:creationId xmlns:a16="http://schemas.microsoft.com/office/drawing/2014/main" id="{0B3E2904-C426-CB96-D02E-9D0FE46F9BD6}"/>
              </a:ext>
            </a:extLst>
          </p:cNvPr>
          <p:cNvSpPr txBox="1"/>
          <p:nvPr/>
        </p:nvSpPr>
        <p:spPr>
          <a:xfrm>
            <a:off x="465083" y="3105834"/>
            <a:ext cx="5630917" cy="646331"/>
          </a:xfrm>
          <a:prstGeom prst="rect">
            <a:avLst/>
          </a:prstGeom>
          <a:noFill/>
        </p:spPr>
        <p:txBody>
          <a:bodyPr wrap="square">
            <a:spAutoFit/>
          </a:bodyPr>
          <a:lstStyle/>
          <a:p>
            <a:r>
              <a:rPr lang="cy" sz="1800" b="0" i="0" u="none" strike="noStrike" cap="none" baseline="0" dirty="0">
                <a:solidFill>
                  <a:schemeClr val="tx1"/>
                </a:solidFill>
                <a:effectLst/>
                <a:uFillTx/>
                <a:latin typeface="Calibri"/>
              </a:rPr>
              <a:t>Amcangyfrifir mai cyfanswm cost problemau iechyd meddwl yng Nghymru yw £7.2 biliwn y flwyddyn</a:t>
            </a:r>
            <a:endParaRPr lang="en-GB" sz="18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4" name="Google Shape;214;p27"/>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indent="0">
              <a:spcBef>
                <a:spcPts val="0"/>
              </a:spcBef>
            </a:pPr>
            <a:r>
              <a:rPr lang="en-GB" b="1" dirty="0"/>
              <a:t>5.4 Signs and symptoms of mental ill-health </a:t>
            </a:r>
            <a:endParaRPr/>
          </a:p>
          <a:p>
            <a:pPr marL="0" lvl="0" indent="0" algn="l" rtl="0">
              <a:lnSpc>
                <a:spcPct val="90000"/>
              </a:lnSpc>
              <a:spcBef>
                <a:spcPts val="1000"/>
              </a:spcBef>
              <a:spcAft>
                <a:spcPts val="0"/>
              </a:spcAft>
              <a:buClr>
                <a:srgbClr val="16AD85"/>
              </a:buClr>
              <a:buSzPts val="2800"/>
              <a:buNone/>
            </a:pPr>
            <a:endParaRPr/>
          </a:p>
        </p:txBody>
      </p:sp>
      <p:sp>
        <p:nvSpPr>
          <p:cNvPr id="215" name="Google Shape;215;p27"/>
          <p:cNvSpPr txBox="1">
            <a:spLocks noGrp="1"/>
          </p:cNvSpPr>
          <p:nvPr>
            <p:ph type="body" idx="2"/>
          </p:nvPr>
        </p:nvSpPr>
        <p:spPr>
          <a:xfrm>
            <a:off x="6483350" y="1935176"/>
            <a:ext cx="4921200" cy="3857700"/>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16AD85"/>
              </a:buClr>
              <a:buSzPts val="1800"/>
              <a:buNone/>
            </a:pPr>
            <a:r>
              <a:rPr lang="en-GB" dirty="0"/>
              <a:t>In pairs or small groups, use reliable resources to research the </a:t>
            </a:r>
            <a:r>
              <a:rPr lang="en-GB" b="1" dirty="0"/>
              <a:t>signs</a:t>
            </a:r>
            <a:r>
              <a:rPr lang="en-GB" dirty="0"/>
              <a:t> and </a:t>
            </a:r>
            <a:r>
              <a:rPr lang="en-GB" b="1" dirty="0"/>
              <a:t>symptoms</a:t>
            </a:r>
            <a:r>
              <a:rPr lang="en-GB" dirty="0"/>
              <a:t> of one of the disorders below.</a:t>
            </a:r>
            <a:endParaRPr dirty="0"/>
          </a:p>
          <a:p>
            <a:pPr marL="0" lvl="0" indent="0" algn="l" rtl="0">
              <a:lnSpc>
                <a:spcPct val="90000"/>
              </a:lnSpc>
              <a:spcBef>
                <a:spcPts val="0"/>
              </a:spcBef>
              <a:spcAft>
                <a:spcPts val="0"/>
              </a:spcAft>
              <a:buClr>
                <a:srgbClr val="16AD85"/>
              </a:buClr>
              <a:buSzPts val="1800"/>
              <a:buNone/>
            </a:pPr>
            <a:endParaRPr dirty="0"/>
          </a:p>
          <a:p>
            <a:pPr marL="0" lvl="0" indent="0" algn="l" rtl="0">
              <a:lnSpc>
                <a:spcPct val="90000"/>
              </a:lnSpc>
              <a:spcBef>
                <a:spcPts val="0"/>
              </a:spcBef>
              <a:spcAft>
                <a:spcPts val="0"/>
              </a:spcAft>
              <a:buClr>
                <a:srgbClr val="16AD85"/>
              </a:buClr>
              <a:buSzPts val="1800"/>
              <a:buNone/>
            </a:pPr>
            <a:endParaRPr dirty="0"/>
          </a:p>
          <a:p>
            <a:pPr marL="0" lvl="0" indent="0" algn="l" rtl="0">
              <a:lnSpc>
                <a:spcPct val="90000"/>
              </a:lnSpc>
              <a:spcBef>
                <a:spcPts val="0"/>
              </a:spcBef>
              <a:spcAft>
                <a:spcPts val="0"/>
              </a:spcAft>
              <a:buClr>
                <a:srgbClr val="16AD85"/>
              </a:buClr>
              <a:buSzPts val="1800"/>
              <a:buNone/>
            </a:pPr>
            <a:endParaRPr dirty="0"/>
          </a:p>
          <a:p>
            <a:pPr marL="457200" lvl="0" indent="-342900" algn="l" rtl="0">
              <a:lnSpc>
                <a:spcPct val="90000"/>
              </a:lnSpc>
              <a:spcBef>
                <a:spcPts val="0"/>
              </a:spcBef>
              <a:spcAft>
                <a:spcPts val="0"/>
              </a:spcAft>
              <a:buSzPts val="1800"/>
              <a:buChar char="●"/>
            </a:pPr>
            <a:r>
              <a:rPr lang="en-GB" dirty="0"/>
              <a:t>Depression</a:t>
            </a:r>
            <a:endParaRPr dirty="0"/>
          </a:p>
          <a:p>
            <a:pPr marL="457200" lvl="0" indent="-342900" algn="l" rtl="0">
              <a:lnSpc>
                <a:spcPct val="90000"/>
              </a:lnSpc>
              <a:spcBef>
                <a:spcPts val="0"/>
              </a:spcBef>
              <a:spcAft>
                <a:spcPts val="0"/>
              </a:spcAft>
              <a:buSzPts val="1800"/>
              <a:buChar char="●"/>
            </a:pPr>
            <a:r>
              <a:rPr lang="en-GB" dirty="0"/>
              <a:t>Anxiety</a:t>
            </a:r>
            <a:endParaRPr dirty="0"/>
          </a:p>
          <a:p>
            <a:pPr marL="457200" lvl="0" indent="-342900" algn="l" rtl="0">
              <a:lnSpc>
                <a:spcPct val="90000"/>
              </a:lnSpc>
              <a:spcBef>
                <a:spcPts val="0"/>
              </a:spcBef>
              <a:spcAft>
                <a:spcPts val="0"/>
              </a:spcAft>
              <a:buSzPts val="1800"/>
              <a:buChar char="●"/>
            </a:pPr>
            <a:r>
              <a:rPr lang="en-GB" dirty="0"/>
              <a:t>Eating problems</a:t>
            </a:r>
            <a:endParaRPr dirty="0"/>
          </a:p>
          <a:p>
            <a:pPr marL="457200" lvl="0" indent="-342900" algn="l" rtl="0">
              <a:lnSpc>
                <a:spcPct val="90000"/>
              </a:lnSpc>
              <a:spcBef>
                <a:spcPts val="0"/>
              </a:spcBef>
              <a:spcAft>
                <a:spcPts val="0"/>
              </a:spcAft>
              <a:buSzPts val="1800"/>
              <a:buChar char="●"/>
            </a:pPr>
            <a:r>
              <a:rPr lang="en-GB" dirty="0"/>
              <a:t>Schizophrenia</a:t>
            </a:r>
            <a:endParaRPr dirty="0"/>
          </a:p>
          <a:p>
            <a:pPr marL="457200" lvl="0" indent="-342900" algn="l" rtl="0">
              <a:lnSpc>
                <a:spcPct val="90000"/>
              </a:lnSpc>
              <a:spcBef>
                <a:spcPts val="0"/>
              </a:spcBef>
              <a:spcAft>
                <a:spcPts val="0"/>
              </a:spcAft>
              <a:buSzPts val="1800"/>
              <a:buChar char="●"/>
            </a:pPr>
            <a:r>
              <a:rPr lang="en-GB" dirty="0"/>
              <a:t>Obsessive Compulsive Disorder</a:t>
            </a:r>
            <a:endParaRPr dirty="0"/>
          </a:p>
          <a:p>
            <a:pPr marL="457200" lvl="0" indent="-342900" algn="l" rtl="0">
              <a:lnSpc>
                <a:spcPct val="90000"/>
              </a:lnSpc>
              <a:spcBef>
                <a:spcPts val="0"/>
              </a:spcBef>
              <a:spcAft>
                <a:spcPts val="0"/>
              </a:spcAft>
              <a:buSzPts val="1800"/>
              <a:buChar char="●"/>
            </a:pPr>
            <a:r>
              <a:rPr lang="en-GB" dirty="0"/>
              <a:t>Personality Disorder</a:t>
            </a:r>
            <a:endParaRPr dirty="0"/>
          </a:p>
          <a:p>
            <a:pPr marL="457200" lvl="0" indent="-342900" algn="l" rtl="0">
              <a:lnSpc>
                <a:spcPct val="90000"/>
              </a:lnSpc>
              <a:spcBef>
                <a:spcPts val="0"/>
              </a:spcBef>
              <a:spcAft>
                <a:spcPts val="0"/>
              </a:spcAft>
              <a:buSzPts val="1800"/>
              <a:buChar char="●"/>
            </a:pPr>
            <a:r>
              <a:rPr lang="en-GB" dirty="0"/>
              <a:t>Bipolar disorder</a:t>
            </a:r>
            <a:endParaRPr dirty="0"/>
          </a:p>
          <a:p>
            <a:pPr marL="0" lvl="0" indent="0" algn="l" rtl="0">
              <a:lnSpc>
                <a:spcPct val="90000"/>
              </a:lnSpc>
              <a:spcBef>
                <a:spcPts val="0"/>
              </a:spcBef>
              <a:spcAft>
                <a:spcPts val="0"/>
              </a:spcAft>
              <a:buClr>
                <a:srgbClr val="16AD85"/>
              </a:buClr>
              <a:buSzPts val="1800"/>
              <a:buNone/>
            </a:pPr>
            <a:endParaRPr dirty="0"/>
          </a:p>
          <a:p>
            <a:pPr marL="0" lvl="0" indent="0" algn="l" rtl="0">
              <a:lnSpc>
                <a:spcPct val="90000"/>
              </a:lnSpc>
              <a:spcBef>
                <a:spcPts val="0"/>
              </a:spcBef>
              <a:spcAft>
                <a:spcPts val="0"/>
              </a:spcAft>
              <a:buClr>
                <a:srgbClr val="16AD85"/>
              </a:buClr>
              <a:buSzPts val="1800"/>
              <a:buNone/>
            </a:pPr>
            <a:r>
              <a:rPr lang="en-GB" u="sng" dirty="0">
                <a:solidFill>
                  <a:schemeClr val="hlink"/>
                </a:solidFill>
                <a:hlinkClick r:id="rId3"/>
              </a:rPr>
              <a:t>https://www.mind.org.uk/information-support/types-of-mental-health-problems/mental-health-problems-introduction/types-of-mental-health-problems/</a:t>
            </a:r>
            <a:endParaRPr dirty="0"/>
          </a:p>
          <a:p>
            <a:pPr marL="0" lvl="0" indent="0" algn="l" rtl="0">
              <a:lnSpc>
                <a:spcPct val="90000"/>
              </a:lnSpc>
              <a:spcBef>
                <a:spcPts val="0"/>
              </a:spcBef>
              <a:spcAft>
                <a:spcPts val="0"/>
              </a:spcAft>
              <a:buClr>
                <a:srgbClr val="16AD85"/>
              </a:buClr>
              <a:buSzPts val="1800"/>
              <a:buNone/>
            </a:pPr>
            <a:endParaRPr dirty="0"/>
          </a:p>
        </p:txBody>
      </p:sp>
      <p:sp>
        <p:nvSpPr>
          <p:cNvPr id="2" name="Google Shape;214;p27">
            <a:extLst>
              <a:ext uri="{FF2B5EF4-FFF2-40B4-BE49-F238E27FC236}">
                <a16:creationId xmlns:a16="http://schemas.microsoft.com/office/drawing/2014/main" id="{59458272-8BB9-D75D-1266-008BD494BEFD}"/>
              </a:ext>
            </a:extLst>
          </p:cNvPr>
          <p:cNvSpPr txBox="1">
            <a:spLocks noGrp="1"/>
          </p:cNvSpPr>
          <p:nvPr/>
        </p:nvSpPr>
        <p:spPr>
          <a:xfrm>
            <a:off x="503293"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pPr>
            <a:r>
              <a:rPr lang="cy" sz="2800" b="1" i="0" u="none" strike="noStrike" cap="none" baseline="0" dirty="0">
                <a:solidFill>
                  <a:srgbClr val="16AD85"/>
                </a:solidFill>
                <a:effectLst/>
                <a:uFillTx/>
                <a:latin typeface="Calibri"/>
              </a:rPr>
              <a:t>5.4 </a:t>
            </a:r>
            <a:r>
              <a:rPr lang="cy" sz="2800" b="1" i="0" u="none" strike="noStrike" cap="none" baseline="0" err="1">
                <a:solidFill>
                  <a:srgbClr val="16AD85"/>
                </a:solidFill>
                <a:effectLst/>
                <a:uFillTx/>
                <a:latin typeface="Calibri"/>
              </a:rPr>
              <a:t>Arwyddion</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symptomau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r>
              <a:rPr lang="cy" b="1" dirty="0"/>
              <a:t> </a:t>
            </a:r>
            <a:endParaRPr lang="cy" sz="2800" b="0" i="0" u="none" strike="noStrike" cap="none" baseline="0">
              <a:solidFill>
                <a:srgbClr val="16AD85"/>
              </a:solidFill>
              <a:effectLst/>
              <a:uFillTx/>
              <a:latin typeface="Calibri"/>
            </a:endParaRPr>
          </a:p>
          <a:p>
            <a:pPr marL="0" lvl="0" indent="0" algn="l" rtl="0">
              <a:lnSpc>
                <a:spcPct val="90000"/>
              </a:lnSpc>
              <a:spcBef>
                <a:spcPts val="1000"/>
              </a:spcBef>
              <a:spcAft>
                <a:spcPct val="0"/>
              </a:spcAft>
              <a:buClr>
                <a:srgbClr val="16AD85"/>
              </a:buClr>
              <a:buSzPts val="2800"/>
              <a:buNone/>
            </a:pPr>
            <a:endParaRPr/>
          </a:p>
        </p:txBody>
      </p:sp>
      <p:sp>
        <p:nvSpPr>
          <p:cNvPr id="3" name="Google Shape;215;p27">
            <a:extLst>
              <a:ext uri="{FF2B5EF4-FFF2-40B4-BE49-F238E27FC236}">
                <a16:creationId xmlns:a16="http://schemas.microsoft.com/office/drawing/2014/main" id="{A1702ED6-6773-F56E-7D68-30E2150DE2E2}"/>
              </a:ext>
            </a:extLst>
          </p:cNvPr>
          <p:cNvSpPr txBox="1">
            <a:spLocks noGrp="1"/>
          </p:cNvSpPr>
          <p:nvPr/>
        </p:nvSpPr>
        <p:spPr>
          <a:xfrm>
            <a:off x="503293" y="1935176"/>
            <a:ext cx="4921200" cy="3857700"/>
          </a:xfrm>
          <a:prstGeom prst="rect">
            <a:avLst/>
          </a:prstGeom>
          <a:noFill/>
          <a:ln>
            <a:noFill/>
          </a:ln>
        </p:spPr>
        <p:txBody>
          <a:bodyPr spcFirstLastPara="1" wrap="square" lIns="91425" tIns="45700" rIns="91425" bIns="45700" anchor="t" anchorCtr="0">
            <a:normAutofit fontScale="95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1800"/>
              <a:buNone/>
            </a:pPr>
            <a:r>
              <a:rPr lang="cy" sz="1800" b="0" i="0" u="none" strike="noStrike" cap="none" baseline="0" dirty="0">
                <a:solidFill>
                  <a:srgbClr val="37394C"/>
                </a:solidFill>
                <a:effectLst/>
                <a:uFillTx/>
                <a:latin typeface="Calibri"/>
              </a:rPr>
              <a:t>Mewn parau neu grwpiau bach, defnyddiwch adnoddau dibynadwy i ymchwilio i </a:t>
            </a:r>
            <a:r>
              <a:rPr lang="cy" sz="1800" b="1" i="0" u="none" strike="noStrike" cap="none" baseline="0" dirty="0">
                <a:solidFill>
                  <a:srgbClr val="37394C"/>
                </a:solidFill>
                <a:effectLst/>
                <a:uFillTx/>
                <a:latin typeface="Calibri"/>
              </a:rPr>
              <a:t>arwyddion</a:t>
            </a:r>
            <a:r>
              <a:rPr lang="cy" sz="1800" b="0" i="0" u="none" strike="noStrike" cap="none" baseline="0" dirty="0">
                <a:solidFill>
                  <a:srgbClr val="37394C"/>
                </a:solidFill>
                <a:effectLst/>
                <a:uFillTx/>
                <a:latin typeface="Calibri"/>
              </a:rPr>
              <a:t> a </a:t>
            </a:r>
            <a:r>
              <a:rPr lang="cy" sz="1800" b="1" i="0" u="none" strike="noStrike" cap="none" baseline="0" dirty="0">
                <a:solidFill>
                  <a:srgbClr val="37394C"/>
                </a:solidFill>
                <a:effectLst/>
                <a:uFillTx/>
                <a:latin typeface="Calibri"/>
              </a:rPr>
              <a:t>symptomau</a:t>
            </a:r>
            <a:r>
              <a:rPr lang="cy" sz="1800" b="0" i="0" u="none" strike="noStrike" cap="none" baseline="0" dirty="0">
                <a:solidFill>
                  <a:srgbClr val="37394C"/>
                </a:solidFill>
                <a:effectLst/>
                <a:uFillTx/>
                <a:latin typeface="Calibri"/>
              </a:rPr>
              <a:t> un o'r anhwylderau isod.</a:t>
            </a:r>
          </a:p>
          <a:p>
            <a:pPr marL="0" lvl="0" indent="0" algn="l" rtl="0">
              <a:lnSpc>
                <a:spcPct val="90000"/>
              </a:lnSpc>
              <a:spcBef>
                <a:spcPct val="0"/>
              </a:spcBef>
              <a:spcAft>
                <a:spcPct val="0"/>
              </a:spcAft>
              <a:buClr>
                <a:srgbClr val="16AD85"/>
              </a:buClr>
              <a:buSzPts val="1800"/>
              <a:buNone/>
            </a:pPr>
            <a:endParaRPr dirty="0"/>
          </a:p>
          <a:p>
            <a:pPr marL="0" lvl="0" indent="0" algn="l" rtl="0">
              <a:lnSpc>
                <a:spcPct val="90000"/>
              </a:lnSpc>
              <a:spcBef>
                <a:spcPct val="0"/>
              </a:spcBef>
              <a:spcAft>
                <a:spcPct val="0"/>
              </a:spcAft>
              <a:buClr>
                <a:srgbClr val="16AD85"/>
              </a:buClr>
              <a:buSzPts val="1800"/>
              <a:buNone/>
            </a:pPr>
            <a:endParaRPr dirty="0"/>
          </a:p>
          <a:p>
            <a:pPr marL="0" lvl="0" indent="0" algn="l" rtl="0">
              <a:lnSpc>
                <a:spcPct val="90000"/>
              </a:lnSpc>
              <a:spcBef>
                <a:spcPct val="0"/>
              </a:spcBef>
              <a:spcAft>
                <a:spcPct val="0"/>
              </a:spcAft>
              <a:buClr>
                <a:srgbClr val="16AD85"/>
              </a:buClr>
              <a:buSzPts val="1800"/>
              <a:buNone/>
            </a:pPr>
            <a:endParaRPr dirty="0"/>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Iselder</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Gorbryder</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Problemau tai</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Sgitsoffrenia</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Anhwylder Obsesiynol Cymhellol</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Anhwylder Personoliaeth</a:t>
            </a:r>
          </a:p>
          <a:p>
            <a:pPr marL="457200" lvl="0" indent="-342900" algn="l" rtl="0">
              <a:lnSpc>
                <a:spcPct val="90000"/>
              </a:lnSpc>
              <a:spcBef>
                <a:spcPct val="0"/>
              </a:spcBef>
              <a:spcAft>
                <a:spcPct val="0"/>
              </a:spcAft>
              <a:buSzPts val="1800"/>
              <a:buChar char="●"/>
            </a:pPr>
            <a:r>
              <a:rPr lang="cy" sz="1800" b="0" i="0" u="none" strike="noStrike" cap="none" baseline="0" dirty="0">
                <a:solidFill>
                  <a:srgbClr val="37394C"/>
                </a:solidFill>
                <a:effectLst/>
                <a:uFillTx/>
                <a:latin typeface="Calibri"/>
              </a:rPr>
              <a:t>Anhwylder deubegynol</a:t>
            </a:r>
          </a:p>
          <a:p>
            <a:pPr marL="0" lvl="0" indent="0" algn="l" rtl="0">
              <a:lnSpc>
                <a:spcPct val="90000"/>
              </a:lnSpc>
              <a:spcBef>
                <a:spcPct val="0"/>
              </a:spcBef>
              <a:spcAft>
                <a:spcPct val="0"/>
              </a:spcAft>
              <a:buClr>
                <a:srgbClr val="16AD85"/>
              </a:buClr>
              <a:buSzPts val="1800"/>
              <a:buNone/>
            </a:pPr>
            <a:endParaRPr dirty="0"/>
          </a:p>
          <a:p>
            <a:pPr marL="0" lvl="0" indent="0" algn="l" rtl="0">
              <a:lnSpc>
                <a:spcPct val="90000"/>
              </a:lnSpc>
              <a:spcBef>
                <a:spcPct val="0"/>
              </a:spcBef>
              <a:spcAft>
                <a:spcPct val="0"/>
              </a:spcAft>
              <a:buClr>
                <a:srgbClr val="16AD85"/>
              </a:buClr>
              <a:buSzPts val="1800"/>
              <a:buNone/>
            </a:pPr>
            <a:r>
              <a:rPr lang="cy" sz="1800" b="0" i="0" u="sng" strike="noStrike" cap="none" baseline="0" dirty="0">
                <a:solidFill>
                  <a:srgbClr val="0563C1"/>
                </a:solidFill>
                <a:effectLst/>
                <a:uFill>
                  <a:solidFill>
                    <a:srgbClr val="0563C1"/>
                  </a:solidFill>
                </a:uFill>
                <a:latin typeface="Calibri"/>
                <a:hlinkClick r:id="rId3" history="0"/>
              </a:rPr>
              <a:t>https://www.mind.org.uk/information-support/types-of-mental-health-problems/mental-health-problems-introduction/types-of-mental-health-problems/</a:t>
            </a:r>
          </a:p>
          <a:p>
            <a:pPr marL="0" lvl="0" indent="0" algn="l" rtl="0">
              <a:lnSpc>
                <a:spcPct val="90000"/>
              </a:lnSpc>
              <a:spcBef>
                <a:spcPct val="0"/>
              </a:spcBef>
              <a:spcAft>
                <a:spcPct val="0"/>
              </a:spcAft>
              <a:buClr>
                <a:srgbClr val="16AD85"/>
              </a:buClr>
              <a:buSzPts val="1800"/>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3" name="Google Shape;223;p28"/>
          <p:cNvSpPr txBox="1">
            <a:spLocks noGrp="1"/>
          </p:cNvSpPr>
          <p:nvPr>
            <p:ph type="body" idx="1"/>
          </p:nvPr>
        </p:nvSpPr>
        <p:spPr>
          <a:xfrm>
            <a:off x="6651517" y="228948"/>
            <a:ext cx="5351297" cy="1673424"/>
          </a:xfrm>
          <a:prstGeom prst="rect">
            <a:avLst/>
          </a:prstGeom>
          <a:noFill/>
          <a:ln>
            <a:noFill/>
          </a:ln>
        </p:spPr>
        <p:txBody>
          <a:bodyPr spcFirstLastPara="1" wrap="square" lIns="91425" tIns="45700" rIns="91425" bIns="45700" anchor="t" anchorCtr="0">
            <a:normAutofit/>
          </a:bodyPr>
          <a:lstStyle/>
          <a:p>
            <a:pPr marL="0" indent="0">
              <a:spcBef>
                <a:spcPts val="0"/>
              </a:spcBef>
              <a:buSzPct val="100000"/>
            </a:pPr>
            <a:r>
              <a:rPr lang="en-GB" sz="1800" b="1" dirty="0"/>
              <a:t>5.5 Services, agencies and professionals which provide support for individuals experiencing mental ill-health </a:t>
            </a:r>
            <a:endParaRPr sz="1800" dirty="0"/>
          </a:p>
          <a:p>
            <a:pPr marL="0" lvl="0" indent="0" algn="l" rtl="0">
              <a:lnSpc>
                <a:spcPct val="90000"/>
              </a:lnSpc>
              <a:spcBef>
                <a:spcPts val="1000"/>
              </a:spcBef>
              <a:spcAft>
                <a:spcPts val="0"/>
              </a:spcAft>
              <a:buClr>
                <a:srgbClr val="16AD85"/>
              </a:buClr>
              <a:buSzPct val="100000"/>
              <a:buNone/>
            </a:pPr>
            <a:endParaRPr dirty="0"/>
          </a:p>
        </p:txBody>
      </p:sp>
      <p:sp>
        <p:nvSpPr>
          <p:cNvPr id="224" name="Google Shape;224;p28"/>
          <p:cNvSpPr txBox="1">
            <a:spLocks noGrp="1"/>
          </p:cNvSpPr>
          <p:nvPr>
            <p:ph type="body" idx="2"/>
          </p:nvPr>
        </p:nvSpPr>
        <p:spPr>
          <a:xfrm>
            <a:off x="6872612" y="1253718"/>
            <a:ext cx="4921200" cy="3701911"/>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000"/>
              <a:buNone/>
            </a:pPr>
            <a:endParaRPr dirty="0"/>
          </a:p>
          <a:p>
            <a:pPr marL="0" lvl="0" indent="0" algn="l" rtl="0">
              <a:lnSpc>
                <a:spcPct val="90000"/>
              </a:lnSpc>
              <a:spcBef>
                <a:spcPts val="0"/>
              </a:spcBef>
              <a:spcAft>
                <a:spcPts val="0"/>
              </a:spcAft>
              <a:buClr>
                <a:srgbClr val="16AD85"/>
              </a:buClr>
              <a:buSzPts val="2000"/>
              <a:buNone/>
            </a:pPr>
            <a:endParaRPr dirty="0"/>
          </a:p>
          <a:p>
            <a:pPr marL="0" lvl="0" indent="0" algn="l" rtl="0">
              <a:lnSpc>
                <a:spcPct val="90000"/>
              </a:lnSpc>
              <a:spcBef>
                <a:spcPts val="0"/>
              </a:spcBef>
              <a:spcAft>
                <a:spcPts val="0"/>
              </a:spcAft>
              <a:buClr>
                <a:srgbClr val="16AD85"/>
              </a:buClr>
              <a:buSzPts val="2000"/>
              <a:buNone/>
            </a:pPr>
            <a:r>
              <a:rPr lang="en-GB" dirty="0"/>
              <a:t>There are a range of services and support for families.</a:t>
            </a:r>
            <a:endParaRPr sz="1600" dirty="0"/>
          </a:p>
          <a:p>
            <a:pPr marL="0" lvl="0" indent="0" algn="l" rtl="0">
              <a:lnSpc>
                <a:spcPct val="90000"/>
              </a:lnSpc>
              <a:spcBef>
                <a:spcPts val="1000"/>
              </a:spcBef>
              <a:spcAft>
                <a:spcPts val="0"/>
              </a:spcAft>
              <a:buClr>
                <a:srgbClr val="16AD85"/>
              </a:buClr>
              <a:buSzPts val="2000"/>
              <a:buNone/>
            </a:pPr>
            <a:r>
              <a:rPr lang="en-GB" dirty="0"/>
              <a:t>This could include - health, housing agencies, Local Authority, education, justice services (</a:t>
            </a:r>
            <a:r>
              <a:rPr lang="en-GB" dirty="0" err="1"/>
              <a:t>eg</a:t>
            </a:r>
            <a:r>
              <a:rPr lang="en-GB" dirty="0"/>
              <a:t> police, youth offending team, probation services) third sector organisations (</a:t>
            </a:r>
            <a:r>
              <a:rPr lang="en-GB" dirty="0" err="1"/>
              <a:t>eg</a:t>
            </a:r>
            <a:r>
              <a:rPr lang="en-GB" dirty="0"/>
              <a:t>, Action for Children, Citizens Advice Bureau, NSPCC, </a:t>
            </a:r>
            <a:r>
              <a:rPr lang="en-GB" dirty="0" err="1"/>
              <a:t>Barnardos</a:t>
            </a:r>
            <a:r>
              <a:rPr lang="en-GB" dirty="0"/>
              <a:t>, Women’s Aid, CAIS, Shelter Cymru), benefits advisors, family advocates, childcare workers, social care workers, social workers </a:t>
            </a:r>
            <a:endParaRPr dirty="0"/>
          </a:p>
          <a:p>
            <a:pPr marL="0" lvl="0" indent="0" algn="l" rtl="0">
              <a:lnSpc>
                <a:spcPct val="90000"/>
              </a:lnSpc>
              <a:spcBef>
                <a:spcPts val="1000"/>
              </a:spcBef>
              <a:spcAft>
                <a:spcPts val="0"/>
              </a:spcAft>
              <a:buClr>
                <a:srgbClr val="16AD85"/>
              </a:buClr>
              <a:buSzPts val="1800"/>
              <a:buNone/>
            </a:pPr>
            <a:endParaRPr dirty="0"/>
          </a:p>
        </p:txBody>
      </p:sp>
      <p:sp>
        <p:nvSpPr>
          <p:cNvPr id="2" name="Google Shape;223;p28">
            <a:extLst>
              <a:ext uri="{FF2B5EF4-FFF2-40B4-BE49-F238E27FC236}">
                <a16:creationId xmlns:a16="http://schemas.microsoft.com/office/drawing/2014/main" id="{923C81F4-09C3-0EBC-9451-175EA1901FE3}"/>
              </a:ext>
            </a:extLst>
          </p:cNvPr>
          <p:cNvSpPr txBox="1">
            <a:spLocks noGrp="1"/>
          </p:cNvSpPr>
          <p:nvPr/>
        </p:nvSpPr>
        <p:spPr>
          <a:xfrm>
            <a:off x="398190" y="241451"/>
            <a:ext cx="4921249" cy="1031284"/>
          </a:xfrm>
          <a:prstGeom prst="rect">
            <a:avLst/>
          </a:prstGeom>
          <a:noFill/>
          <a:ln>
            <a:noFill/>
          </a:ln>
        </p:spPr>
        <p:txBody>
          <a:bodyPr spcFirstLastPara="1" wrap="square" lIns="91425" tIns="45700" rIns="91425" bIns="45700" anchor="t" anchorCtr="0">
            <a:normAutofit fontScale="95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buSzTx/>
            </a:pPr>
            <a:r>
              <a:rPr lang="cy" sz="1900" b="1" i="0" u="none" strike="noStrike" cap="none" baseline="0" dirty="0">
                <a:solidFill>
                  <a:srgbClr val="16AD85"/>
                </a:solidFill>
                <a:effectLst/>
                <a:uFillTx/>
                <a:latin typeface="Calibri"/>
              </a:rPr>
              <a:t>5.5 Gwasanaethau, asiantaethau a gweithwyr proffesiynol sy'n darparu cymorth i unigolion sy'n profi afiechyd meddwl</a:t>
            </a:r>
            <a:r>
              <a:rPr lang="cy" sz="1900" b="1" dirty="0"/>
              <a:t> </a:t>
            </a:r>
            <a:endParaRPr lang="cy" sz="1900" b="0" i="0" u="none" strike="noStrike" cap="none" baseline="0" dirty="0">
              <a:solidFill>
                <a:srgbClr val="16AD85"/>
              </a:solidFill>
              <a:effectLst/>
              <a:uFillTx/>
              <a:latin typeface="Calibri"/>
            </a:endParaRPr>
          </a:p>
          <a:p>
            <a:pPr marL="0" lvl="0" indent="0" algn="l" rtl="0">
              <a:lnSpc>
                <a:spcPct val="90000"/>
              </a:lnSpc>
              <a:spcBef>
                <a:spcPts val="1000"/>
              </a:spcBef>
              <a:spcAft>
                <a:spcPct val="0"/>
              </a:spcAft>
              <a:buClr>
                <a:srgbClr val="16AD85"/>
              </a:buClr>
              <a:buSzTx/>
              <a:buNone/>
            </a:pPr>
            <a:endParaRPr dirty="0"/>
          </a:p>
        </p:txBody>
      </p:sp>
      <p:sp>
        <p:nvSpPr>
          <p:cNvPr id="3" name="Google Shape;224;p28">
            <a:extLst>
              <a:ext uri="{FF2B5EF4-FFF2-40B4-BE49-F238E27FC236}">
                <a16:creationId xmlns:a16="http://schemas.microsoft.com/office/drawing/2014/main" id="{7236D768-075E-187A-8155-50428F025B86}"/>
              </a:ext>
            </a:extLst>
          </p:cNvPr>
          <p:cNvSpPr txBox="1">
            <a:spLocks noGrp="1"/>
          </p:cNvSpPr>
          <p:nvPr/>
        </p:nvSpPr>
        <p:spPr>
          <a:xfrm>
            <a:off x="398190" y="1065660"/>
            <a:ext cx="4921200" cy="41304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000"/>
              <a:buNone/>
            </a:pPr>
            <a:endParaRPr sz="2000" dirty="0"/>
          </a:p>
          <a:p>
            <a:pPr marL="0" lvl="0" indent="0" algn="l" rtl="0">
              <a:lnSpc>
                <a:spcPct val="90000"/>
              </a:lnSpc>
              <a:spcBef>
                <a:spcPct val="0"/>
              </a:spcBef>
              <a:spcAft>
                <a:spcPct val="0"/>
              </a:spcAft>
              <a:buClr>
                <a:srgbClr val="16AD85"/>
              </a:buClr>
              <a:buSzPts val="2000"/>
              <a:buNone/>
            </a:pPr>
            <a:endParaRPr dirty="0"/>
          </a:p>
          <a:p>
            <a:pPr marL="0" lvl="0" indent="0" algn="l" rtl="0">
              <a:lnSpc>
                <a:spcPct val="90000"/>
              </a:lnSpc>
              <a:spcBef>
                <a:spcPct val="0"/>
              </a:spcBef>
              <a:spcAft>
                <a:spcPct val="0"/>
              </a:spcAft>
              <a:buClr>
                <a:srgbClr val="16AD85"/>
              </a:buClr>
              <a:buSzPts val="2000"/>
              <a:buNone/>
            </a:pPr>
            <a:r>
              <a:rPr lang="cy" b="0" i="0" u="none" strike="noStrike" cap="none" baseline="0" dirty="0">
                <a:solidFill>
                  <a:srgbClr val="37394C"/>
                </a:solidFill>
                <a:effectLst/>
                <a:uFillTx/>
                <a:latin typeface="Calibri"/>
              </a:rPr>
              <a:t>Mae amrywiaeth o wasanaethau a chymorth i deuluoedd.</a:t>
            </a:r>
          </a:p>
          <a:p>
            <a:pPr marL="0" lvl="0" indent="0" algn="l" rtl="0">
              <a:lnSpc>
                <a:spcPct val="90000"/>
              </a:lnSpc>
              <a:spcBef>
                <a:spcPts val="1000"/>
              </a:spcBef>
              <a:spcAft>
                <a:spcPct val="0"/>
              </a:spcAft>
              <a:buClr>
                <a:srgbClr val="16AD85"/>
              </a:buClr>
              <a:buSzPts val="2000"/>
              <a:buNone/>
            </a:pPr>
            <a:r>
              <a:rPr lang="cy" b="0" i="0" u="none" strike="noStrike" cap="none" baseline="0" dirty="0">
                <a:solidFill>
                  <a:srgbClr val="37394C"/>
                </a:solidFill>
                <a:effectLst/>
                <a:uFillTx/>
                <a:latin typeface="Calibri"/>
              </a:rPr>
              <a:t>Gallai'r rhain gynnwys - iechyd, asiantaethau tai, Awdurdod Lleol, addysg, gwasanaethau cyfiawnder (e.e. yr heddlu, tîm troseddau ieuenctid, gwasanaethau prawf) sefydliadau trydydd sector (e.e. Gweithredu dros Blant, Canolfan Cyngor ar Bopeth, NSPCC, Barnardos, Cymorth i Fenywod, CAIS, Shelter Cymru), cynghorwyr budd-daliadau, eiriolwyr teulu, gweithwyr gofal plant, gweithwyr gofal cymdeithasol, gweithwyr cymdeithasol </a:t>
            </a:r>
          </a:p>
          <a:p>
            <a:pPr marL="0" lvl="0" indent="0" algn="l" rtl="0">
              <a:lnSpc>
                <a:spcPct val="90000"/>
              </a:lnSpc>
              <a:spcBef>
                <a:spcPts val="1000"/>
              </a:spcBef>
              <a:spcAft>
                <a:spcPct val="0"/>
              </a:spcAft>
              <a:buClr>
                <a:srgbClr val="16AD85"/>
              </a:buClr>
              <a:buSzPts val="1800"/>
              <a:buNone/>
            </a:pP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A27E2121-9C5E-784C-83F4-380ED9F686C7}"/>
              </a:ext>
            </a:extLst>
          </p:cNvPr>
          <p:cNvGrpSpPr/>
          <p:nvPr/>
        </p:nvGrpSpPr>
        <p:grpSpPr>
          <a:xfrm>
            <a:off x="396175" y="561602"/>
            <a:ext cx="5092354" cy="4641319"/>
            <a:chOff x="6320237" y="602633"/>
            <a:chExt cx="5092354" cy="4641319"/>
          </a:xfrm>
        </p:grpSpPr>
        <p:sp>
          <p:nvSpPr>
            <p:cNvPr id="2" name="Isosceles Triangle 1">
              <a:extLst>
                <a:ext uri="{FF2B5EF4-FFF2-40B4-BE49-F238E27FC236}">
                  <a16:creationId xmlns:a16="http://schemas.microsoft.com/office/drawing/2014/main" id="{5D744168-697D-FB35-2DD0-1142FDE82347}"/>
                </a:ext>
              </a:extLst>
            </p:cNvPr>
            <p:cNvSpPr/>
            <p:nvPr/>
          </p:nvSpPr>
          <p:spPr>
            <a:xfrm>
              <a:off x="6320237" y="602633"/>
              <a:ext cx="5092354" cy="4641319"/>
            </a:xfrm>
            <a:prstGeom prst="triangle">
              <a:avLst/>
            </a:prstGeom>
            <a:gradFill flip="none" rotWithShape="1">
              <a:gsLst>
                <a:gs pos="28000">
                  <a:schemeClr val="accent1">
                    <a:lumMod val="0"/>
                    <a:lumOff val="100000"/>
                    <a:alpha val="72000"/>
                  </a:schemeClr>
                </a:gs>
                <a:gs pos="100000">
                  <a:srgbClr val="CC00FF"/>
                </a:gs>
              </a:gsLst>
              <a:path path="rect">
                <a:fillToRect l="100000" t="100000"/>
              </a:path>
              <a:tileRect r="-100000" b="-100000"/>
            </a:gradFill>
          </p:spPr>
          <p:style>
            <a:lnRef idx="2">
              <a:schemeClr val="accent1">
                <a:shade val="15000"/>
              </a:schemeClr>
            </a:lnRef>
            <a:fillRef idx="1">
              <a:schemeClr val="accent1"/>
            </a:fillRef>
            <a:effectRef idx="0">
              <a:schemeClr val="accent1"/>
            </a:effectRef>
            <a:fontRef idx="minor">
              <a:schemeClr val="lt1"/>
            </a:fontRef>
          </p:style>
          <p:txBody>
            <a:bodyPr wrap="square" tIns="0" rtlCol="0" anchor="t" anchorCtr="1"/>
            <a:lstStyle/>
            <a:p>
              <a:pPr algn="ctr"/>
              <a:endParaRPr lang="en-GB" dirty="0"/>
            </a:p>
          </p:txBody>
        </p:sp>
        <p:sp>
          <p:nvSpPr>
            <p:cNvPr id="14" name="TextBox 13">
              <a:extLst>
                <a:ext uri="{FF2B5EF4-FFF2-40B4-BE49-F238E27FC236}">
                  <a16:creationId xmlns:a16="http://schemas.microsoft.com/office/drawing/2014/main" id="{A27049A0-D587-1492-6EB8-DD9679B634DF}"/>
                </a:ext>
              </a:extLst>
            </p:cNvPr>
            <p:cNvSpPr txBox="1"/>
            <p:nvPr/>
          </p:nvSpPr>
          <p:spPr>
            <a:xfrm>
              <a:off x="7015770" y="1408745"/>
              <a:ext cx="3694868" cy="1415772"/>
            </a:xfrm>
            <a:prstGeom prst="rect">
              <a:avLst/>
            </a:prstGeom>
            <a:noFill/>
          </p:spPr>
          <p:txBody>
            <a:bodyPr wrap="square" rtlCol="0">
              <a:spAutoFit/>
            </a:bodyPr>
            <a:lstStyle/>
            <a:p>
              <a:pPr algn="ctr"/>
              <a:r>
                <a:rPr lang="en-GB" sz="1200" b="1" dirty="0">
                  <a:solidFill>
                    <a:schemeClr val="bg1"/>
                  </a:solidFill>
                  <a:latin typeface="Arial Nova Cond Light" panose="020B0306020202020204" pitchFamily="34" charset="0"/>
                  <a:cs typeface="Arial" panose="020B0604020202020204" pitchFamily="34" charset="0"/>
                </a:rPr>
                <a:t>Haen 4</a:t>
              </a:r>
            </a:p>
            <a:p>
              <a:pPr algn="ctr"/>
              <a:r>
                <a:rPr lang="en-GB" sz="1200" b="1" dirty="0" err="1">
                  <a:solidFill>
                    <a:schemeClr val="bg1"/>
                  </a:solidFill>
                  <a:latin typeface="Arial Nova Cond Light" panose="020B0306020202020204" pitchFamily="34" charset="0"/>
                  <a:cs typeface="Arial" panose="020B0604020202020204" pitchFamily="34" charset="0"/>
                </a:rPr>
                <a:t>Gwasanaethau</a:t>
              </a:r>
              <a:r>
                <a:rPr lang="en-GB" sz="1200" b="1" dirty="0">
                  <a:solidFill>
                    <a:schemeClr val="bg1"/>
                  </a:solidFill>
                  <a:latin typeface="Arial Nova Cond Light" panose="020B0306020202020204" pitchFamily="34" charset="0"/>
                  <a:cs typeface="Arial" panose="020B0604020202020204" pitchFamily="34" charset="0"/>
                </a:rPr>
                <a:t> iechyd </a:t>
              </a:r>
            </a:p>
            <a:p>
              <a:pPr algn="ctr"/>
              <a:r>
                <a:rPr lang="en-GB" sz="1200" b="1" dirty="0" err="1">
                  <a:solidFill>
                    <a:schemeClr val="bg1"/>
                  </a:solidFill>
                  <a:latin typeface="Arial Nova Cond Light" panose="020B0306020202020204" pitchFamily="34" charset="0"/>
                  <a:cs typeface="Arial" panose="020B0604020202020204" pitchFamily="34" charset="0"/>
                </a:rPr>
                <a:t>meddwl</a:t>
              </a:r>
              <a:r>
                <a:rPr lang="en-GB" sz="1200" b="1" dirty="0">
                  <a:solidFill>
                    <a:schemeClr val="bg1"/>
                  </a:solidFill>
                  <a:latin typeface="Arial Nova Cond Light" panose="020B0306020202020204" pitchFamily="34" charset="0"/>
                  <a:cs typeface="Arial" panose="020B0604020202020204" pitchFamily="34" charset="0"/>
                </a:rPr>
                <a:t> </a:t>
              </a:r>
              <a:r>
                <a:rPr lang="en-GB" sz="1200" b="1" dirty="0" err="1">
                  <a:solidFill>
                    <a:schemeClr val="bg1"/>
                  </a:solidFill>
                  <a:latin typeface="Arial Nova Cond Light" panose="020B0306020202020204" pitchFamily="34" charset="0"/>
                  <a:cs typeface="Arial" panose="020B0604020202020204" pitchFamily="34" charset="0"/>
                </a:rPr>
                <a:t>arbenigol</a:t>
              </a:r>
              <a:r>
                <a:rPr lang="en-GB" sz="1200" b="1" dirty="0">
                  <a:solidFill>
                    <a:schemeClr val="bg1"/>
                  </a:solidFill>
                  <a:latin typeface="Arial Nova Cond Light" panose="020B0306020202020204" pitchFamily="34" charset="0"/>
                  <a:cs typeface="Arial" panose="020B0604020202020204" pitchFamily="34" charset="0"/>
                </a:rPr>
                <a:t> ac</a:t>
              </a:r>
            </a:p>
            <a:p>
              <a:pPr algn="ctr"/>
              <a:r>
                <a:rPr lang="en-GB" sz="1200" b="1" dirty="0">
                  <a:solidFill>
                    <a:schemeClr val="bg1"/>
                  </a:solidFill>
                  <a:latin typeface="Arial Nova Cond Light" panose="020B0306020202020204" pitchFamily="34" charset="0"/>
                  <a:cs typeface="Arial" panose="020B0604020202020204" pitchFamily="34" charset="0"/>
                </a:rPr>
                <a:t> </a:t>
              </a:r>
              <a:r>
                <a:rPr lang="en-GB" sz="1200" b="1" dirty="0" err="1">
                  <a:solidFill>
                    <a:schemeClr val="bg1"/>
                  </a:solidFill>
                  <a:latin typeface="Arial Nova Cond Light" panose="020B0306020202020204" pitchFamily="34" charset="0"/>
                  <a:cs typeface="Arial" panose="020B0604020202020204" pitchFamily="34" charset="0"/>
                </a:rPr>
                <a:t>uwch-ranbarthol</a:t>
              </a:r>
              <a:endParaRPr lang="en-GB" sz="1200" b="1" dirty="0">
                <a:solidFill>
                  <a:schemeClr val="bg1"/>
                </a:solidFill>
                <a:latin typeface="Arial Nova Cond Light" panose="020B0306020202020204" pitchFamily="34" charset="0"/>
                <a:cs typeface="Arial" panose="020B0604020202020204" pitchFamily="34" charset="0"/>
              </a:endParaRPr>
            </a:p>
            <a:p>
              <a:pPr algn="ctr"/>
              <a:endParaRPr lang="en-GB" sz="1200" dirty="0">
                <a:latin typeface="Agency FB" panose="020B0503020202020204" pitchFamily="34" charset="0"/>
                <a:cs typeface="Akhbar MT" pitchFamily="2" charset="-78"/>
              </a:endParaRPr>
            </a:p>
            <a:p>
              <a:pPr algn="ctr"/>
              <a:r>
                <a:rPr lang="en-GB" sz="1200" b="1" dirty="0" err="1">
                  <a:latin typeface="Arial Nova Cond Light" panose="020B0306020202020204" pitchFamily="34" charset="0"/>
                  <a:cs typeface="Akhbar MT" pitchFamily="2" charset="-78"/>
                </a:rPr>
                <a:t>Problemau</a:t>
              </a:r>
              <a:r>
                <a:rPr lang="en-GB" sz="1200" b="1" dirty="0">
                  <a:latin typeface="Arial Nova Cond Light" panose="020B0306020202020204" pitchFamily="34" charset="0"/>
                  <a:cs typeface="Akhbar MT" pitchFamily="2" charset="-78"/>
                </a:rPr>
                <a:t> </a:t>
              </a:r>
              <a:r>
                <a:rPr lang="en-GB" sz="1200" b="1" dirty="0" err="1">
                  <a:latin typeface="Arial Nova Cond Light" panose="020B0306020202020204" pitchFamily="34" charset="0"/>
                  <a:cs typeface="Akhbar MT" pitchFamily="2" charset="-78"/>
                </a:rPr>
                <a:t>penodol</a:t>
              </a:r>
              <a:r>
                <a:rPr lang="en-GB" sz="1200" b="1" dirty="0">
                  <a:latin typeface="Arial Nova Cond Light" panose="020B0306020202020204" pitchFamily="34" charset="0"/>
                  <a:cs typeface="Akhbar MT" pitchFamily="2" charset="-78"/>
                </a:rPr>
                <a:t> a </a:t>
              </a:r>
              <a:r>
                <a:rPr lang="en-GB" sz="1200" b="1" dirty="0" err="1">
                  <a:latin typeface="Arial Nova Cond Light" panose="020B0306020202020204" pitchFamily="34" charset="0"/>
                  <a:cs typeface="Akhbar MT" pitchFamily="2" charset="-78"/>
                </a:rPr>
                <a:t>chymhleth</a:t>
              </a:r>
              <a:r>
                <a:rPr lang="en-GB" sz="1200" b="1" dirty="0">
                  <a:latin typeface="Arial Nova Cond Light" panose="020B0306020202020204" pitchFamily="34" charset="0"/>
                  <a:cs typeface="Akhbar MT" pitchFamily="2" charset="-78"/>
                </a:rPr>
                <a:t> </a:t>
              </a:r>
              <a:r>
                <a:rPr lang="en-GB" sz="1200" b="1" dirty="0" err="1">
                  <a:latin typeface="Arial Nova Cond Light" panose="020B0306020202020204" pitchFamily="34" charset="0"/>
                  <a:cs typeface="Akhbar MT" pitchFamily="2" charset="-78"/>
                </a:rPr>
                <a:t>iawn</a:t>
              </a:r>
              <a:endParaRPr lang="en-GB" sz="1200" b="1" dirty="0">
                <a:latin typeface="Arial Nova Cond Light" panose="020B0306020202020204" pitchFamily="34" charset="0"/>
                <a:cs typeface="Akhbar MT" pitchFamily="2" charset="-78"/>
              </a:endParaRPr>
            </a:p>
            <a:p>
              <a:endParaRPr lang="en-GB" b="1" dirty="0">
                <a:latin typeface="Agency FB" panose="020B0503020202020204" pitchFamily="34" charset="0"/>
              </a:endParaRPr>
            </a:p>
          </p:txBody>
        </p:sp>
      </p:grpSp>
      <p:cxnSp>
        <p:nvCxnSpPr>
          <p:cNvPr id="5" name="Straight Connector 4">
            <a:extLst>
              <a:ext uri="{FF2B5EF4-FFF2-40B4-BE49-F238E27FC236}">
                <a16:creationId xmlns:a16="http://schemas.microsoft.com/office/drawing/2014/main" id="{50874EDD-36B9-25EA-0DF0-00316C5CA3DD}"/>
              </a:ext>
            </a:extLst>
          </p:cNvPr>
          <p:cNvCxnSpPr>
            <a:cxnSpLocks/>
          </p:cNvCxnSpPr>
          <p:nvPr/>
        </p:nvCxnSpPr>
        <p:spPr>
          <a:xfrm>
            <a:off x="1808518" y="2614946"/>
            <a:ext cx="2264718" cy="0"/>
          </a:xfrm>
          <a:prstGeom prst="line">
            <a:avLst/>
          </a:prstGeom>
          <a:ln w="25400">
            <a:solidFill>
              <a:srgbClr val="CC00CC"/>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B26F7A1-D744-8D1B-0438-309061C1F388}"/>
              </a:ext>
            </a:extLst>
          </p:cNvPr>
          <p:cNvCxnSpPr>
            <a:cxnSpLocks/>
          </p:cNvCxnSpPr>
          <p:nvPr/>
        </p:nvCxnSpPr>
        <p:spPr>
          <a:xfrm>
            <a:off x="1333327" y="3429000"/>
            <a:ext cx="3191172" cy="0"/>
          </a:xfrm>
          <a:prstGeom prst="line">
            <a:avLst/>
          </a:prstGeom>
          <a:ln w="25400">
            <a:solidFill>
              <a:srgbClr val="CC00CC"/>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77A42526-6744-8CEC-B1C6-4BB5E85DF27D}"/>
              </a:ext>
            </a:extLst>
          </p:cNvPr>
          <p:cNvCxnSpPr>
            <a:cxnSpLocks/>
          </p:cNvCxnSpPr>
          <p:nvPr/>
        </p:nvCxnSpPr>
        <p:spPr>
          <a:xfrm>
            <a:off x="830326" y="4441912"/>
            <a:ext cx="4264188" cy="1782"/>
          </a:xfrm>
          <a:prstGeom prst="line">
            <a:avLst/>
          </a:prstGeom>
          <a:ln w="25400">
            <a:solidFill>
              <a:srgbClr val="CC00CC"/>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6F1E5B3E-4351-2064-C9F1-1905B8D6742E}"/>
              </a:ext>
            </a:extLst>
          </p:cNvPr>
          <p:cNvSpPr txBox="1"/>
          <p:nvPr/>
        </p:nvSpPr>
        <p:spPr>
          <a:xfrm>
            <a:off x="1472308" y="2712097"/>
            <a:ext cx="2913210" cy="646331"/>
          </a:xfrm>
          <a:prstGeom prst="rect">
            <a:avLst/>
          </a:prstGeom>
          <a:noFill/>
        </p:spPr>
        <p:txBody>
          <a:bodyPr wrap="square">
            <a:spAutoFit/>
          </a:bodyPr>
          <a:lstStyle/>
          <a:p>
            <a:pPr algn="ctr"/>
            <a:r>
              <a:rPr lang="en-GB" sz="1200" b="1" dirty="0">
                <a:solidFill>
                  <a:srgbClr val="CC00CC"/>
                </a:solidFill>
                <a:latin typeface="Arial Nova Cond Light" panose="020B0306020202020204" pitchFamily="34" charset="0"/>
              </a:rPr>
              <a:t>Haen 3</a:t>
            </a:r>
          </a:p>
          <a:p>
            <a:pPr algn="ctr"/>
            <a:r>
              <a:rPr lang="en-GB" sz="1200" b="1" dirty="0" err="1">
                <a:solidFill>
                  <a:srgbClr val="CC00CC"/>
                </a:solidFill>
                <a:latin typeface="Arial Nova Cond Light" panose="020B0306020202020204" pitchFamily="34" charset="0"/>
              </a:rPr>
              <a:t>Gwasanaethau</a:t>
            </a:r>
            <a:r>
              <a:rPr lang="en-GB" sz="1200" b="1" dirty="0">
                <a:solidFill>
                  <a:srgbClr val="CC00CC"/>
                </a:solidFill>
                <a:latin typeface="Arial Nova Cond Light" panose="020B0306020202020204" pitchFamily="34" charset="0"/>
              </a:rPr>
              <a:t> iechyd </a:t>
            </a:r>
            <a:r>
              <a:rPr lang="en-GB" sz="1200" b="1" dirty="0" err="1">
                <a:solidFill>
                  <a:srgbClr val="CC00CC"/>
                </a:solidFill>
                <a:latin typeface="Arial Nova Cond Light" panose="020B0306020202020204" pitchFamily="34" charset="0"/>
              </a:rPr>
              <a:t>meddwl</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arbenigol</a:t>
            </a:r>
            <a:endParaRPr lang="en-GB" sz="1200" b="1" dirty="0">
              <a:solidFill>
                <a:srgbClr val="CC00CC"/>
              </a:solidFill>
              <a:latin typeface="Arial Nova Cond Light" panose="020B0306020202020204" pitchFamily="34" charset="0"/>
            </a:endParaRPr>
          </a:p>
          <a:p>
            <a:pPr algn="ctr"/>
            <a:r>
              <a:rPr lang="en-GB" sz="1200" b="1" dirty="0" err="1">
                <a:latin typeface="Arial Nova Cond Light" panose="020B0306020202020204" pitchFamily="34" charset="0"/>
              </a:rPr>
              <a:t>Anhwylderau</a:t>
            </a:r>
            <a:r>
              <a:rPr lang="en-GB" sz="1200" b="1" dirty="0">
                <a:latin typeface="Arial Nova Cond Light" panose="020B0306020202020204" pitchFamily="34" charset="0"/>
              </a:rPr>
              <a:t> </a:t>
            </a:r>
            <a:r>
              <a:rPr lang="en-GB" sz="1200" b="1" dirty="0" err="1">
                <a:latin typeface="Arial Nova Cond Light" panose="020B0306020202020204" pitchFamily="34" charset="0"/>
              </a:rPr>
              <a:t>meddwl</a:t>
            </a:r>
            <a:r>
              <a:rPr lang="en-GB" sz="1200" b="1" dirty="0">
                <a:latin typeface="Arial Nova Cond Light" panose="020B0306020202020204" pitchFamily="34" charset="0"/>
              </a:rPr>
              <a:t> </a:t>
            </a:r>
            <a:r>
              <a:rPr lang="en-GB" sz="1200" b="1" dirty="0" err="1">
                <a:latin typeface="Arial Nova Cond Light" panose="020B0306020202020204" pitchFamily="34" charset="0"/>
              </a:rPr>
              <a:t>difrifol</a:t>
            </a:r>
            <a:r>
              <a:rPr lang="en-GB" sz="1200" b="1" dirty="0">
                <a:latin typeface="Arial Nova Cond Light" panose="020B0306020202020204" pitchFamily="34" charset="0"/>
              </a:rPr>
              <a:t>, </a:t>
            </a:r>
            <a:r>
              <a:rPr lang="en-GB" sz="1200" b="1" dirty="0" err="1">
                <a:latin typeface="Arial Nova Cond Light" panose="020B0306020202020204" pitchFamily="34" charset="0"/>
              </a:rPr>
              <a:t>cymhleth</a:t>
            </a:r>
            <a:r>
              <a:rPr lang="en-GB" sz="1200" b="1" dirty="0">
                <a:latin typeface="Arial Nova Cond Light" panose="020B0306020202020204" pitchFamily="34" charset="0"/>
              </a:rPr>
              <a:t> a </a:t>
            </a:r>
            <a:r>
              <a:rPr lang="en-GB" sz="1200" b="1" dirty="0" err="1">
                <a:latin typeface="Arial Nova Cond Light" panose="020B0306020202020204" pitchFamily="34" charset="0"/>
              </a:rPr>
              <a:t>pharhaus</a:t>
            </a:r>
            <a:endParaRPr lang="en-GB" sz="1200" b="1" dirty="0">
              <a:latin typeface="Arial Nova Cond Light" panose="020B0306020202020204" pitchFamily="34" charset="0"/>
            </a:endParaRPr>
          </a:p>
        </p:txBody>
      </p:sp>
      <p:sp>
        <p:nvSpPr>
          <p:cNvPr id="34" name="TextBox 33">
            <a:extLst>
              <a:ext uri="{FF2B5EF4-FFF2-40B4-BE49-F238E27FC236}">
                <a16:creationId xmlns:a16="http://schemas.microsoft.com/office/drawing/2014/main" id="{BA59C818-38F5-520A-F1BA-1A894E0980A8}"/>
              </a:ext>
            </a:extLst>
          </p:cNvPr>
          <p:cNvSpPr txBox="1"/>
          <p:nvPr/>
        </p:nvSpPr>
        <p:spPr>
          <a:xfrm>
            <a:off x="1021691" y="3502514"/>
            <a:ext cx="3814443" cy="830997"/>
          </a:xfrm>
          <a:prstGeom prst="rect">
            <a:avLst/>
          </a:prstGeom>
          <a:noFill/>
        </p:spPr>
        <p:txBody>
          <a:bodyPr wrap="square">
            <a:spAutoFit/>
          </a:bodyPr>
          <a:lstStyle/>
          <a:p>
            <a:pPr algn="ctr"/>
            <a:r>
              <a:rPr lang="en-GB" sz="1200" b="1" dirty="0">
                <a:solidFill>
                  <a:srgbClr val="CC00CC"/>
                </a:solidFill>
                <a:latin typeface="Arial Nova Cond Light" panose="020B0306020202020204" pitchFamily="34" charset="0"/>
              </a:rPr>
              <a:t>Haen 2</a:t>
            </a:r>
          </a:p>
          <a:p>
            <a:pPr algn="ctr"/>
            <a:r>
              <a:rPr lang="en-GB" sz="1200" b="1" dirty="0" err="1">
                <a:solidFill>
                  <a:srgbClr val="CC00CC"/>
                </a:solidFill>
                <a:latin typeface="Arial Nova Cond Light" panose="020B0306020202020204" pitchFamily="34" charset="0"/>
              </a:rPr>
              <a:t>Gweithwyr</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proffesiynol</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annibynnol</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mewn</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gwahanol</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asiantaethau</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mewn</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practis</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preifat</a:t>
            </a:r>
            <a:endParaRPr lang="en-GB" sz="1200" b="1" dirty="0">
              <a:solidFill>
                <a:srgbClr val="CC00CC"/>
              </a:solidFill>
              <a:latin typeface="Arial Nova Cond Light" panose="020B0306020202020204" pitchFamily="34" charset="0"/>
            </a:endParaRPr>
          </a:p>
          <a:p>
            <a:pPr algn="ctr"/>
            <a:r>
              <a:rPr lang="en-GB" sz="1200" b="1" dirty="0" err="1">
                <a:latin typeface="Arial Nova Cond Light" panose="020B0306020202020204" pitchFamily="34" charset="0"/>
              </a:rPr>
              <a:t>Gwasanaethau</a:t>
            </a:r>
            <a:r>
              <a:rPr lang="en-GB" sz="1200" b="1" dirty="0">
                <a:latin typeface="Arial Nova Cond Light" panose="020B0306020202020204" pitchFamily="34" charset="0"/>
              </a:rPr>
              <a:t> </a:t>
            </a:r>
            <a:r>
              <a:rPr lang="en-GB" sz="1200" b="1" dirty="0" err="1">
                <a:latin typeface="Arial Nova Cond Light" panose="020B0306020202020204" pitchFamily="34" charset="0"/>
              </a:rPr>
              <a:t>sy’n</a:t>
            </a:r>
            <a:r>
              <a:rPr lang="en-GB" sz="1200" b="1" dirty="0">
                <a:latin typeface="Arial Nova Cond Light" panose="020B0306020202020204" pitchFamily="34" charset="0"/>
              </a:rPr>
              <a:t> </a:t>
            </a:r>
            <a:r>
              <a:rPr lang="en-GB" sz="1200" b="1" dirty="0" err="1">
                <a:latin typeface="Arial Nova Cond Light" panose="020B0306020202020204" pitchFamily="34" charset="0"/>
              </a:rPr>
              <a:t>gweithio</a:t>
            </a:r>
            <a:r>
              <a:rPr lang="en-GB" sz="1200" b="1" dirty="0">
                <a:latin typeface="Arial Nova Cond Light" panose="020B0306020202020204" pitchFamily="34" charset="0"/>
              </a:rPr>
              <a:t> </a:t>
            </a:r>
            <a:r>
              <a:rPr lang="en-GB" sz="1200" b="1" dirty="0" err="1">
                <a:latin typeface="Arial Nova Cond Light" panose="020B0306020202020204" pitchFamily="34" charset="0"/>
              </a:rPr>
              <a:t>gyda</a:t>
            </a:r>
            <a:r>
              <a:rPr lang="en-GB" sz="1200" b="1" dirty="0">
                <a:latin typeface="Arial Nova Cond Light" panose="020B0306020202020204" pitchFamily="34" charset="0"/>
              </a:rPr>
              <a:t> </a:t>
            </a:r>
            <a:r>
              <a:rPr lang="en-GB" sz="1200" b="1" dirty="0" err="1">
                <a:latin typeface="Arial Nova Cond Light" panose="020B0306020202020204" pitchFamily="34" charset="0"/>
              </a:rPr>
              <a:t>phroblemau</a:t>
            </a:r>
            <a:r>
              <a:rPr lang="en-GB" sz="1200" b="1" dirty="0">
                <a:latin typeface="Arial Nova Cond Light" panose="020B0306020202020204" pitchFamily="34" charset="0"/>
              </a:rPr>
              <a:t> </a:t>
            </a:r>
            <a:r>
              <a:rPr lang="en-GB" sz="1200" b="1" dirty="0" err="1">
                <a:latin typeface="Arial Nova Cond Light" panose="020B0306020202020204" pitchFamily="34" charset="0"/>
              </a:rPr>
              <a:t>cymedrol</a:t>
            </a:r>
            <a:r>
              <a:rPr lang="en-GB" sz="1200" b="1" dirty="0">
                <a:latin typeface="Arial Nova Cond Light" panose="020B0306020202020204" pitchFamily="34" charset="0"/>
              </a:rPr>
              <a:t> </a:t>
            </a:r>
            <a:r>
              <a:rPr lang="en-GB" sz="1200" b="1" dirty="0" err="1">
                <a:latin typeface="Arial Nova Cond Light" panose="020B0306020202020204" pitchFamily="34" charset="0"/>
              </a:rPr>
              <a:t>ddifrifol</a:t>
            </a:r>
            <a:endParaRPr lang="en-GB" sz="1200" b="1" dirty="0">
              <a:latin typeface="Arial Nova Cond Light" panose="020B0306020202020204" pitchFamily="34" charset="0"/>
            </a:endParaRPr>
          </a:p>
        </p:txBody>
      </p:sp>
      <p:sp>
        <p:nvSpPr>
          <p:cNvPr id="36" name="TextBox 35">
            <a:extLst>
              <a:ext uri="{FF2B5EF4-FFF2-40B4-BE49-F238E27FC236}">
                <a16:creationId xmlns:a16="http://schemas.microsoft.com/office/drawing/2014/main" id="{97F925BE-F107-9D07-2748-F7FAA8B85929}"/>
              </a:ext>
            </a:extLst>
          </p:cNvPr>
          <p:cNvSpPr txBox="1"/>
          <p:nvPr/>
        </p:nvSpPr>
        <p:spPr>
          <a:xfrm>
            <a:off x="613271" y="4443694"/>
            <a:ext cx="4651744" cy="646331"/>
          </a:xfrm>
          <a:prstGeom prst="rect">
            <a:avLst/>
          </a:prstGeom>
          <a:noFill/>
        </p:spPr>
        <p:txBody>
          <a:bodyPr wrap="square">
            <a:spAutoFit/>
          </a:bodyPr>
          <a:lstStyle/>
          <a:p>
            <a:pPr algn="ctr"/>
            <a:r>
              <a:rPr lang="en-GB" sz="1200" b="1" dirty="0">
                <a:solidFill>
                  <a:srgbClr val="CC00CC"/>
                </a:solidFill>
                <a:latin typeface="Arial Nova Cond Light" panose="020B0306020202020204" pitchFamily="34" charset="0"/>
              </a:rPr>
              <a:t>Haen 1</a:t>
            </a:r>
          </a:p>
          <a:p>
            <a:pPr algn="ctr"/>
            <a:r>
              <a:rPr lang="en-GB" sz="1200" b="1" dirty="0" err="1">
                <a:solidFill>
                  <a:srgbClr val="CC00CC"/>
                </a:solidFill>
                <a:latin typeface="Arial Nova Cond Light" panose="020B0306020202020204" pitchFamily="34" charset="0"/>
              </a:rPr>
              <a:t>Gwasanaethau</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cyswllt</a:t>
            </a:r>
            <a:r>
              <a:rPr lang="en-GB" sz="1200" b="1" dirty="0">
                <a:solidFill>
                  <a:srgbClr val="CC00CC"/>
                </a:solidFill>
                <a:latin typeface="Arial Nova Cond Light" panose="020B0306020202020204" pitchFamily="34" charset="0"/>
              </a:rPr>
              <a:t> </a:t>
            </a:r>
            <a:r>
              <a:rPr lang="en-GB" sz="1200" b="1" dirty="0" err="1">
                <a:solidFill>
                  <a:srgbClr val="CC00CC"/>
                </a:solidFill>
                <a:latin typeface="Arial Nova Cond Light" panose="020B0306020202020204" pitchFamily="34" charset="0"/>
              </a:rPr>
              <a:t>sylfaenol</a:t>
            </a:r>
            <a:r>
              <a:rPr lang="en-GB" sz="1200" b="1" dirty="0">
                <a:solidFill>
                  <a:srgbClr val="CC00CC"/>
                </a:solidFill>
                <a:latin typeface="Arial Nova Cond Light" panose="020B0306020202020204" pitchFamily="34" charset="0"/>
              </a:rPr>
              <a:t> neu </a:t>
            </a:r>
            <a:r>
              <a:rPr lang="en-GB" sz="1200" b="1" dirty="0" err="1">
                <a:solidFill>
                  <a:srgbClr val="CC00CC"/>
                </a:solidFill>
                <a:latin typeface="Arial Nova Cond Light" panose="020B0306020202020204" pitchFamily="34" charset="0"/>
              </a:rPr>
              <a:t>uniongyrchol</a:t>
            </a:r>
            <a:endParaRPr lang="en-GB" sz="1200" b="1" dirty="0">
              <a:solidFill>
                <a:srgbClr val="CC00CC"/>
              </a:solidFill>
              <a:latin typeface="Arial Nova Cond Light" panose="020B0306020202020204" pitchFamily="34" charset="0"/>
            </a:endParaRPr>
          </a:p>
          <a:p>
            <a:pPr algn="ctr"/>
            <a:r>
              <a:rPr lang="en-GB" sz="1200" b="1" dirty="0" err="1">
                <a:latin typeface="Arial Nova Cond Light" panose="020B0306020202020204" pitchFamily="34" charset="0"/>
              </a:rPr>
              <a:t>Mân</a:t>
            </a:r>
            <a:r>
              <a:rPr lang="en-GB" sz="1200" b="1" dirty="0">
                <a:latin typeface="Arial Nova Cond Light" panose="020B0306020202020204" pitchFamily="34" charset="0"/>
              </a:rPr>
              <a:t> </a:t>
            </a:r>
            <a:r>
              <a:rPr lang="en-GB" sz="1200" b="1" dirty="0" err="1">
                <a:latin typeface="Arial Nova Cond Light" panose="020B0306020202020204" pitchFamily="34" charset="0"/>
              </a:rPr>
              <a:t>anawsterau</a:t>
            </a:r>
            <a:r>
              <a:rPr lang="en-GB" sz="1200" b="1" dirty="0">
                <a:latin typeface="Arial Nova Cond Light" panose="020B0306020202020204" pitchFamily="34" charset="0"/>
              </a:rPr>
              <a:t> </a:t>
            </a:r>
            <a:r>
              <a:rPr lang="en-GB" sz="1200" b="1" dirty="0" err="1">
                <a:latin typeface="Arial Nova Cond Light" panose="020B0306020202020204" pitchFamily="34" charset="0"/>
              </a:rPr>
              <a:t>emosiynol</a:t>
            </a:r>
            <a:r>
              <a:rPr lang="en-GB" sz="1200" b="1" dirty="0">
                <a:latin typeface="Arial Nova Cond Light" panose="020B0306020202020204" pitchFamily="34" charset="0"/>
              </a:rPr>
              <a:t> ac </a:t>
            </a:r>
            <a:r>
              <a:rPr lang="en-GB" sz="1200" b="1" dirty="0" err="1">
                <a:latin typeface="Arial Nova Cond Light" panose="020B0306020202020204" pitchFamily="34" charset="0"/>
              </a:rPr>
              <a:t>ymddygiadol</a:t>
            </a:r>
            <a:r>
              <a:rPr lang="en-GB" sz="1200" b="1" dirty="0">
                <a:latin typeface="Arial Nova Cond Light" panose="020B0306020202020204" pitchFamily="34" charset="0"/>
              </a:rPr>
              <a:t> neu </a:t>
            </a:r>
            <a:r>
              <a:rPr lang="en-GB" sz="1200" b="1" dirty="0" err="1">
                <a:latin typeface="Arial Nova Cond Light" panose="020B0306020202020204" pitchFamily="34" charset="0"/>
              </a:rPr>
              <a:t>gamau</a:t>
            </a:r>
            <a:r>
              <a:rPr lang="en-GB" sz="1200" b="1" dirty="0">
                <a:latin typeface="Arial Nova Cond Light" panose="020B0306020202020204" pitchFamily="34" charset="0"/>
              </a:rPr>
              <a:t> </a:t>
            </a:r>
            <a:r>
              <a:rPr lang="en-GB" sz="1200" b="1" dirty="0" err="1">
                <a:latin typeface="Arial Nova Cond Light" panose="020B0306020202020204" pitchFamily="34" charset="0"/>
              </a:rPr>
              <a:t>cynnar</a:t>
            </a:r>
            <a:r>
              <a:rPr lang="en-GB" sz="1200" b="1" dirty="0">
                <a:latin typeface="Arial Nova Cond Light" panose="020B0306020202020204" pitchFamily="34" charset="0"/>
              </a:rPr>
              <a:t> </a:t>
            </a:r>
            <a:r>
              <a:rPr lang="en-GB" sz="1200" b="1" dirty="0" err="1">
                <a:latin typeface="Arial Nova Cond Light" panose="020B0306020202020204" pitchFamily="34" charset="0"/>
              </a:rPr>
              <a:t>anhwylder</a:t>
            </a:r>
            <a:endParaRPr lang="en-GB" sz="1200" b="1" dirty="0">
              <a:latin typeface="Arial Nova Cond Light" panose="020B0306020202020204" pitchFamily="34" charset="0"/>
            </a:endParaRPr>
          </a:p>
        </p:txBody>
      </p:sp>
      <p:pic>
        <p:nvPicPr>
          <p:cNvPr id="6" name="Picture 5">
            <a:extLst>
              <a:ext uri="{FF2B5EF4-FFF2-40B4-BE49-F238E27FC236}">
                <a16:creationId xmlns:a16="http://schemas.microsoft.com/office/drawing/2014/main" id="{1B723173-5093-473E-15E5-E02F43B3C4CF}"/>
              </a:ext>
            </a:extLst>
          </p:cNvPr>
          <p:cNvPicPr>
            <a:picLocks noChangeAspect="1"/>
          </p:cNvPicPr>
          <p:nvPr/>
        </p:nvPicPr>
        <p:blipFill>
          <a:blip r:embed="rId2"/>
          <a:stretch>
            <a:fillRect/>
          </a:stretch>
        </p:blipFill>
        <p:spPr>
          <a:xfrm>
            <a:off x="6435879" y="561602"/>
            <a:ext cx="5092354" cy="4641318"/>
          </a:xfrm>
          <a:prstGeom prst="rect">
            <a:avLst/>
          </a:prstGeom>
        </p:spPr>
      </p:pic>
    </p:spTree>
    <p:extLst>
      <p:ext uri="{BB962C8B-B14F-4D97-AF65-F5344CB8AC3E}">
        <p14:creationId xmlns:p14="http://schemas.microsoft.com/office/powerpoint/2010/main" val="3361517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2" name="Google Shape;232;p29"/>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Planning</a:t>
            </a:r>
            <a:endParaRPr b="1" dirty="0"/>
          </a:p>
        </p:txBody>
      </p:sp>
      <p:sp>
        <p:nvSpPr>
          <p:cNvPr id="233" name="Google Shape;233;p29"/>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r>
              <a:rPr lang="en-GB"/>
              <a:t>The planning process involves plans which could be either a </a:t>
            </a:r>
            <a:r>
              <a:rPr lang="en-GB" b="1"/>
              <a:t>Care and Treatment Plan under the Mental Health (Wales) Measure 2010,</a:t>
            </a:r>
            <a:r>
              <a:rPr lang="en-GB"/>
              <a:t> or a </a:t>
            </a:r>
            <a:r>
              <a:rPr lang="en-GB" b="1"/>
              <a:t>Care and Support Plan under the Social Services and Well-being Act 2014. </a:t>
            </a:r>
            <a:endParaRPr b="1"/>
          </a:p>
          <a:p>
            <a:pPr marL="0" lvl="0" indent="0" algn="l" rtl="0">
              <a:lnSpc>
                <a:spcPct val="90000"/>
              </a:lnSpc>
              <a:spcBef>
                <a:spcPts val="1000"/>
              </a:spcBef>
              <a:spcAft>
                <a:spcPts val="0"/>
              </a:spcAft>
              <a:buClr>
                <a:srgbClr val="16AD85"/>
              </a:buClr>
              <a:buSzPts val="1800"/>
              <a:buNone/>
            </a:pPr>
            <a:r>
              <a:rPr lang="en-GB"/>
              <a:t>These would include identifying </a:t>
            </a:r>
            <a:r>
              <a:rPr lang="en-GB" b="1"/>
              <a:t>goals or outcomes</a:t>
            </a:r>
            <a:r>
              <a:rPr lang="en-GB"/>
              <a:t> and enabling participation in activities, treatment, monitoring, reviewing and evaluating plans.</a:t>
            </a:r>
            <a:endParaRPr/>
          </a:p>
          <a:p>
            <a:pPr marL="0" lvl="0" indent="0" algn="l" rtl="0">
              <a:lnSpc>
                <a:spcPct val="90000"/>
              </a:lnSpc>
              <a:spcBef>
                <a:spcPts val="1000"/>
              </a:spcBef>
              <a:spcAft>
                <a:spcPts val="0"/>
              </a:spcAft>
              <a:buClr>
                <a:srgbClr val="16AD85"/>
              </a:buClr>
              <a:buSzPts val="1800"/>
              <a:buNone/>
            </a:pPr>
            <a:r>
              <a:rPr lang="en-GB"/>
              <a:t>A personal plan identifies an individual’s care needs, the types of services they will receive to meet those needs, who will provide the services and when.</a:t>
            </a:r>
            <a:endParaRPr/>
          </a:p>
          <a:p>
            <a:pPr marL="0" lvl="0" indent="0" algn="l" rtl="0">
              <a:lnSpc>
                <a:spcPct val="90000"/>
              </a:lnSpc>
              <a:spcBef>
                <a:spcPts val="1000"/>
              </a:spcBef>
              <a:spcAft>
                <a:spcPts val="0"/>
              </a:spcAft>
              <a:buClr>
                <a:srgbClr val="16AD85"/>
              </a:buClr>
              <a:buSzPts val="1800"/>
              <a:buNone/>
            </a:pPr>
            <a:endParaRPr/>
          </a:p>
        </p:txBody>
      </p:sp>
      <p:sp>
        <p:nvSpPr>
          <p:cNvPr id="2" name="Google Shape;232;p29">
            <a:extLst>
              <a:ext uri="{FF2B5EF4-FFF2-40B4-BE49-F238E27FC236}">
                <a16:creationId xmlns:a16="http://schemas.microsoft.com/office/drawing/2014/main" id="{E7209AC8-95AF-9A43-F6D5-149206AAF824}"/>
              </a:ext>
            </a:extLst>
          </p:cNvPr>
          <p:cNvSpPr txBox="1">
            <a:spLocks noGrp="1"/>
          </p:cNvSpPr>
          <p:nvPr/>
        </p:nvSpPr>
        <p:spPr>
          <a:xfrm>
            <a:off x="408700"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err="1">
                <a:solidFill>
                  <a:srgbClr val="16AD85"/>
                </a:solidFill>
                <a:effectLst/>
                <a:uFillTx/>
                <a:latin typeface="Calibri"/>
              </a:rPr>
              <a:t>Cynllunio</a:t>
            </a:r>
            <a:endParaRPr lang="en-US" sz="2800" b="1" i="0" u="none" strike="noStrike" cap="none" baseline="0" err="1">
              <a:solidFill>
                <a:srgbClr val="16AD85"/>
              </a:solidFill>
              <a:effectLst/>
              <a:uFillTx/>
              <a:latin typeface="Calibri"/>
            </a:endParaRPr>
          </a:p>
        </p:txBody>
      </p:sp>
      <p:sp>
        <p:nvSpPr>
          <p:cNvPr id="3" name="Google Shape;233;p29">
            <a:extLst>
              <a:ext uri="{FF2B5EF4-FFF2-40B4-BE49-F238E27FC236}">
                <a16:creationId xmlns:a16="http://schemas.microsoft.com/office/drawing/2014/main" id="{9E2A64AB-F5F9-7585-2946-129CF04E1DE2}"/>
              </a:ext>
            </a:extLst>
          </p:cNvPr>
          <p:cNvSpPr txBox="1">
            <a:spLocks noGrp="1"/>
          </p:cNvSpPr>
          <p:nvPr/>
        </p:nvSpPr>
        <p:spPr>
          <a:xfrm>
            <a:off x="303596" y="1935164"/>
            <a:ext cx="4921249" cy="3480353"/>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1800"/>
              <a:buNone/>
            </a:pPr>
            <a:r>
              <a:rPr lang="cy" sz="1800" b="0" i="0" u="none" strike="noStrike" cap="none" baseline="0" dirty="0">
                <a:solidFill>
                  <a:srgbClr val="37394C"/>
                </a:solidFill>
                <a:effectLst/>
                <a:uFillTx/>
                <a:latin typeface="Calibri"/>
              </a:rPr>
              <a:t>Mae'r broses gynllunio yn cynnwys cynlluniau a allai fod yn </a:t>
            </a:r>
            <a:r>
              <a:rPr lang="cy" sz="1800" b="1" i="0" u="none" strike="noStrike" cap="none" baseline="0" dirty="0">
                <a:solidFill>
                  <a:srgbClr val="37394C"/>
                </a:solidFill>
                <a:effectLst/>
                <a:uFillTx/>
                <a:latin typeface="Calibri"/>
              </a:rPr>
              <a:t>Gynllun Gofal a Thriniaeth o dan Fesur Iechyd Meddwl (Cymru) 2010,</a:t>
            </a:r>
            <a:r>
              <a:rPr lang="cy" sz="1800" b="0" i="0" u="none" strike="noStrike" cap="none" baseline="0" dirty="0">
                <a:solidFill>
                  <a:srgbClr val="37394C"/>
                </a:solidFill>
                <a:effectLst/>
                <a:uFillTx/>
                <a:latin typeface="Calibri"/>
              </a:rPr>
              <a:t> neu yn</a:t>
            </a:r>
            <a:r>
              <a:rPr lang="cy" sz="1800" b="1" i="0" u="none" strike="noStrike" cap="none" baseline="0" dirty="0">
                <a:solidFill>
                  <a:srgbClr val="37394C"/>
                </a:solidFill>
                <a:effectLst/>
                <a:uFillTx/>
                <a:latin typeface="Calibri"/>
              </a:rPr>
              <a:t> Gynllun Gofal a Chymorth o dan Ddeddf Gwasanaethau Cymdeithasol a Llesiant 2014. </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Byddai'r rhain yn cynnwys nodi </a:t>
            </a:r>
            <a:r>
              <a:rPr lang="cy" sz="1800" b="1" i="0" u="none" strike="noStrike" cap="none" baseline="0" dirty="0">
                <a:solidFill>
                  <a:srgbClr val="37394C"/>
                </a:solidFill>
                <a:effectLst/>
                <a:uFillTx/>
                <a:latin typeface="Calibri"/>
              </a:rPr>
              <a:t>nodau neu ddeilliannau</a:t>
            </a:r>
            <a:r>
              <a:rPr lang="cy" sz="1800" b="0" i="0" u="none" strike="noStrike" cap="none" baseline="0" dirty="0">
                <a:solidFill>
                  <a:srgbClr val="37394C"/>
                </a:solidFill>
                <a:effectLst/>
                <a:uFillTx/>
                <a:latin typeface="Calibri"/>
              </a:rPr>
              <a:t> a galluogi cyfranogiad mewn gweithgareddau, triniaeth, monitro, adolygu a gwerthuso cynlluniau.</a:t>
            </a:r>
          </a:p>
          <a:p>
            <a:pPr marL="0" lvl="0" indent="0" algn="l" rtl="0">
              <a:lnSpc>
                <a:spcPct val="90000"/>
              </a:lnSpc>
              <a:spcBef>
                <a:spcPts val="1000"/>
              </a:spcBef>
              <a:spcAft>
                <a:spcPct val="0"/>
              </a:spcAft>
              <a:buClr>
                <a:srgbClr val="16AD85"/>
              </a:buClr>
              <a:buSzPts val="1800"/>
              <a:buNone/>
            </a:pPr>
            <a:r>
              <a:rPr lang="cy" sz="1800" b="0" i="0" u="none" strike="noStrike" cap="none" baseline="0" dirty="0">
                <a:solidFill>
                  <a:srgbClr val="37394C"/>
                </a:solidFill>
                <a:effectLst/>
                <a:uFillTx/>
                <a:latin typeface="Calibri"/>
              </a:rPr>
              <a:t>Mae cynllun personol yn nodi anghenion gofal unigolyn, y mathau o wasanaethau y bydd yn eu derbyn i ddiwallu'r anghenion hynny, pwy fydd yn darparu'r gwasanaethau a phryd.</a:t>
            </a:r>
          </a:p>
          <a:p>
            <a:pPr marL="0" lvl="0" indent="0" algn="l" rtl="0">
              <a:lnSpc>
                <a:spcPct val="90000"/>
              </a:lnSpc>
              <a:spcBef>
                <a:spcPts val="1000"/>
              </a:spcBef>
              <a:spcAft>
                <a:spcPct val="0"/>
              </a:spcAft>
              <a:buClr>
                <a:srgbClr val="16AD85"/>
              </a:buClr>
              <a:buSzPts val="1800"/>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40" name="Google Shape;240;p30"/>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Co-production</a:t>
            </a:r>
            <a:endParaRPr lang="en-US"/>
          </a:p>
        </p:txBody>
      </p:sp>
      <p:sp>
        <p:nvSpPr>
          <p:cNvPr id="241" name="Google Shape;241;p30"/>
          <p:cNvSpPr txBox="1">
            <a:spLocks noGrp="1"/>
          </p:cNvSpPr>
          <p:nvPr>
            <p:ph type="body" idx="2"/>
          </p:nvPr>
        </p:nvSpPr>
        <p:spPr>
          <a:xfrm>
            <a:off x="6483352" y="1108714"/>
            <a:ext cx="4921249" cy="444115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400"/>
              <a:buNone/>
            </a:pPr>
            <a:r>
              <a:rPr lang="en-GB" sz="2000" dirty="0"/>
              <a:t>The Co-production Network for Wales defines 'co-production' as:</a:t>
            </a:r>
            <a:endParaRPr sz="1600" dirty="0"/>
          </a:p>
          <a:p>
            <a:pPr marL="0" lvl="0" indent="0" algn="l" rtl="0">
              <a:lnSpc>
                <a:spcPct val="90000"/>
              </a:lnSpc>
              <a:spcBef>
                <a:spcPts val="1000"/>
              </a:spcBef>
              <a:spcAft>
                <a:spcPts val="0"/>
              </a:spcAft>
              <a:buClr>
                <a:srgbClr val="16AD85"/>
              </a:buClr>
              <a:buSzPts val="2400"/>
              <a:buNone/>
            </a:pPr>
            <a:endParaRPr sz="2000" dirty="0"/>
          </a:p>
          <a:p>
            <a:pPr marL="0" lvl="0" indent="0" algn="l" rtl="0">
              <a:lnSpc>
                <a:spcPct val="90000"/>
              </a:lnSpc>
              <a:spcBef>
                <a:spcPts val="1000"/>
              </a:spcBef>
              <a:spcAft>
                <a:spcPts val="0"/>
              </a:spcAft>
              <a:buClr>
                <a:srgbClr val="16AD85"/>
              </a:buClr>
              <a:buSzPts val="2400"/>
              <a:buNone/>
            </a:pPr>
            <a:r>
              <a:rPr lang="en-GB" sz="2000" dirty="0"/>
              <a:t>An asset-based approach to public services that enables people providing and receiving services to share power and responsibility, and to work together in equal, reciprocal and caring relationships.</a:t>
            </a:r>
            <a:endParaRPr sz="1600" dirty="0"/>
          </a:p>
          <a:p>
            <a:pPr marL="0" lvl="0" indent="0" algn="l" rtl="0">
              <a:lnSpc>
                <a:spcPct val="90000"/>
              </a:lnSpc>
              <a:spcBef>
                <a:spcPts val="1000"/>
              </a:spcBef>
              <a:spcAft>
                <a:spcPts val="0"/>
              </a:spcAft>
              <a:buClr>
                <a:srgbClr val="16AD85"/>
              </a:buClr>
              <a:buSzPts val="2400"/>
              <a:buNone/>
            </a:pPr>
            <a:endParaRPr sz="2000" dirty="0"/>
          </a:p>
          <a:p>
            <a:pPr marL="0" lvl="0" indent="0" algn="l" rtl="0">
              <a:lnSpc>
                <a:spcPct val="90000"/>
              </a:lnSpc>
              <a:spcBef>
                <a:spcPts val="1000"/>
              </a:spcBef>
              <a:spcAft>
                <a:spcPts val="0"/>
              </a:spcAft>
              <a:buClr>
                <a:srgbClr val="16AD85"/>
              </a:buClr>
              <a:buSzPts val="2400"/>
              <a:buNone/>
            </a:pPr>
            <a:r>
              <a:rPr lang="en-GB" sz="2000" dirty="0"/>
              <a:t>It creates opportunities for people to access support when they need it, and to contribute to social change.</a:t>
            </a:r>
            <a:endParaRPr sz="1600" dirty="0"/>
          </a:p>
        </p:txBody>
      </p:sp>
      <p:sp>
        <p:nvSpPr>
          <p:cNvPr id="2" name="Google Shape;240;p30">
            <a:extLst>
              <a:ext uri="{FF2B5EF4-FFF2-40B4-BE49-F238E27FC236}">
                <a16:creationId xmlns:a16="http://schemas.microsoft.com/office/drawing/2014/main" id="{BD5253F1-C254-96CD-D19E-6EAE52C62829}"/>
              </a:ext>
            </a:extLst>
          </p:cNvPr>
          <p:cNvSpPr txBox="1">
            <a:spLocks noGrp="1"/>
          </p:cNvSpPr>
          <p:nvPr/>
        </p:nvSpPr>
        <p:spPr>
          <a:xfrm>
            <a:off x="377169"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Cydgynhyrchu</a:t>
            </a:r>
          </a:p>
        </p:txBody>
      </p:sp>
      <p:sp>
        <p:nvSpPr>
          <p:cNvPr id="3" name="Google Shape;241;p30">
            <a:extLst>
              <a:ext uri="{FF2B5EF4-FFF2-40B4-BE49-F238E27FC236}">
                <a16:creationId xmlns:a16="http://schemas.microsoft.com/office/drawing/2014/main" id="{AEFF375E-0D31-FAE0-D0B0-8159E3D7660F}"/>
              </a:ext>
            </a:extLst>
          </p:cNvPr>
          <p:cNvSpPr txBox="1">
            <a:spLocks noGrp="1"/>
          </p:cNvSpPr>
          <p:nvPr/>
        </p:nvSpPr>
        <p:spPr>
          <a:xfrm>
            <a:off x="349527" y="1108714"/>
            <a:ext cx="4921249" cy="444115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400"/>
              <a:buNone/>
            </a:pPr>
            <a:r>
              <a:rPr lang="cy" sz="2000" b="0" i="0" u="none" strike="noStrike" cap="none" baseline="0" dirty="0">
                <a:solidFill>
                  <a:srgbClr val="37394C"/>
                </a:solidFill>
                <a:effectLst/>
                <a:uFillTx/>
                <a:latin typeface="Calibri"/>
              </a:rPr>
              <a:t>Mae Rhwydwaith Cydgynhyrchu Cymru yn diffinio ‘cydgynhyrchu’ fel:</a:t>
            </a:r>
          </a:p>
          <a:p>
            <a:pPr marL="0" lvl="0" indent="0" algn="l" rtl="0">
              <a:lnSpc>
                <a:spcPct val="90000"/>
              </a:lnSpc>
              <a:spcBef>
                <a:spcPts val="1000"/>
              </a:spcBef>
              <a:spcAft>
                <a:spcPct val="0"/>
              </a:spcAft>
              <a:buClr>
                <a:srgbClr val="16AD85"/>
              </a:buClr>
              <a:buSzPts val="2400"/>
              <a:buNone/>
            </a:pPr>
            <a:endParaRPr sz="2000" dirty="0"/>
          </a:p>
          <a:p>
            <a:pPr marL="0" lvl="0" indent="0" algn="l" rtl="0">
              <a:lnSpc>
                <a:spcPct val="90000"/>
              </a:lnSpc>
              <a:spcBef>
                <a:spcPts val="1000"/>
              </a:spcBef>
              <a:spcAft>
                <a:spcPct val="0"/>
              </a:spcAft>
              <a:buClr>
                <a:srgbClr val="16AD85"/>
              </a:buClr>
              <a:buSzPts val="2400"/>
              <a:buNone/>
            </a:pPr>
            <a:r>
              <a:rPr lang="cy" sz="2000" b="0" i="0" u="none" strike="noStrike" cap="none" baseline="0" dirty="0">
                <a:solidFill>
                  <a:srgbClr val="37394C"/>
                </a:solidFill>
                <a:effectLst/>
                <a:uFillTx/>
                <a:latin typeface="Calibri"/>
              </a:rPr>
              <a:t>Dull sy’n seiliedig ar asedau at wasanaethau cyhoeddus sy’n galluogi pobl sy’n darparu ac yn derbyn gwasanaethau i rannu pŵer a chyfrifoldeb, ac i gydweithio mewn perthnasoedd cyfartal, dwyochrog a gofalgar.</a:t>
            </a:r>
          </a:p>
          <a:p>
            <a:pPr marL="0" lvl="0" indent="0" algn="l" rtl="0">
              <a:lnSpc>
                <a:spcPct val="90000"/>
              </a:lnSpc>
              <a:spcBef>
                <a:spcPts val="1000"/>
              </a:spcBef>
              <a:spcAft>
                <a:spcPct val="0"/>
              </a:spcAft>
              <a:buClr>
                <a:srgbClr val="16AD85"/>
              </a:buClr>
              <a:buSzPts val="2400"/>
              <a:buNone/>
            </a:pPr>
            <a:endParaRPr sz="2000" dirty="0"/>
          </a:p>
          <a:p>
            <a:pPr marL="0" lvl="0" indent="0" algn="l" rtl="0">
              <a:lnSpc>
                <a:spcPct val="90000"/>
              </a:lnSpc>
              <a:spcBef>
                <a:spcPts val="1000"/>
              </a:spcBef>
              <a:spcAft>
                <a:spcPct val="0"/>
              </a:spcAft>
              <a:buClr>
                <a:srgbClr val="16AD85"/>
              </a:buClr>
              <a:buSzPts val="2400"/>
              <a:buNone/>
            </a:pPr>
            <a:r>
              <a:rPr lang="cy" sz="2000" b="0" i="0" u="none" strike="noStrike" cap="none" baseline="0" dirty="0">
                <a:solidFill>
                  <a:srgbClr val="37394C"/>
                </a:solidFill>
                <a:effectLst/>
                <a:uFillTx/>
                <a:latin typeface="Calibri"/>
              </a:rPr>
              <a:t>Mae’n creu cyfleoedd i bobl gael cymorth pan fydd ei angen arnynt, ac i gyfrannu at newid cymdeithasol.</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8" name="Google Shape;248;p31"/>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77500" lnSpcReduction="20000"/>
          </a:bodyPr>
          <a:lstStyle/>
          <a:p>
            <a:pPr marL="0" indent="0">
              <a:spcBef>
                <a:spcPts val="0"/>
              </a:spcBef>
              <a:buSzPct val="100000"/>
            </a:pPr>
            <a:r>
              <a:rPr lang="en-GB" b="1" dirty="0"/>
              <a:t>5.6 Models and approaches to support effective communication and engagement with individuals living with mental ill-health </a:t>
            </a:r>
            <a:endParaRPr/>
          </a:p>
          <a:p>
            <a:pPr marL="0" lvl="0" indent="0" algn="l" rtl="0">
              <a:lnSpc>
                <a:spcPct val="90000"/>
              </a:lnSpc>
              <a:spcBef>
                <a:spcPts val="1000"/>
              </a:spcBef>
              <a:spcAft>
                <a:spcPts val="0"/>
              </a:spcAft>
              <a:buClr>
                <a:srgbClr val="16AD85"/>
              </a:buClr>
              <a:buSzPct val="100000"/>
              <a:buNone/>
            </a:pPr>
            <a:endParaRPr/>
          </a:p>
        </p:txBody>
      </p:sp>
      <p:sp>
        <p:nvSpPr>
          <p:cNvPr id="249" name="Google Shape;249;p31"/>
          <p:cNvSpPr txBox="1">
            <a:spLocks noGrp="1"/>
          </p:cNvSpPr>
          <p:nvPr>
            <p:ph type="body" idx="2"/>
          </p:nvPr>
        </p:nvSpPr>
        <p:spPr>
          <a:xfrm>
            <a:off x="6483352" y="1566041"/>
            <a:ext cx="4921249" cy="4193627"/>
          </a:xfrm>
          <a:prstGeom prst="rect">
            <a:avLst/>
          </a:prstGeom>
          <a:noFill/>
          <a:ln>
            <a:noFill/>
          </a:ln>
        </p:spPr>
        <p:txBody>
          <a:bodyPr spcFirstLastPara="1" wrap="square" lIns="91425" tIns="45700" rIns="91425" bIns="45700" anchor="t" anchorCtr="0">
            <a:normAutofit fontScale="85000" lnSpcReduction="10000"/>
          </a:bodyPr>
          <a:lstStyle/>
          <a:p>
            <a:pPr marL="0" lvl="0" indent="0" algn="l" rtl="0">
              <a:lnSpc>
                <a:spcPct val="90000"/>
              </a:lnSpc>
              <a:spcBef>
                <a:spcPts val="0"/>
              </a:spcBef>
              <a:spcAft>
                <a:spcPts val="0"/>
              </a:spcAft>
              <a:buClr>
                <a:srgbClr val="16AD85"/>
              </a:buClr>
              <a:buSzPct val="100000"/>
              <a:buNone/>
            </a:pPr>
            <a:r>
              <a:rPr lang="en-GB" dirty="0"/>
              <a:t>Example 1 – The recovery model</a:t>
            </a:r>
            <a:endParaRPr dirty="0"/>
          </a:p>
          <a:p>
            <a:pPr marL="0" lvl="0" indent="0" algn="l" rtl="0">
              <a:lnSpc>
                <a:spcPct val="90000"/>
              </a:lnSpc>
              <a:spcBef>
                <a:spcPts val="1000"/>
              </a:spcBef>
              <a:spcAft>
                <a:spcPts val="0"/>
              </a:spcAft>
              <a:buClr>
                <a:srgbClr val="16AD85"/>
              </a:buClr>
              <a:buSzPct val="100000"/>
              <a:buNone/>
            </a:pPr>
            <a:r>
              <a:rPr lang="en-GB" dirty="0"/>
              <a:t>The recovery model is a holistic, </a:t>
            </a:r>
            <a:r>
              <a:rPr lang="en-GB"/>
              <a:t>person centred </a:t>
            </a:r>
            <a:r>
              <a:rPr lang="en-GB" dirty="0"/>
              <a:t>approach to mental health care and is becoming the standard model for mental health care.</a:t>
            </a:r>
            <a:endParaRPr dirty="0"/>
          </a:p>
          <a:p>
            <a:pPr marL="0" lvl="0" indent="0" algn="l" rtl="0">
              <a:lnSpc>
                <a:spcPct val="90000"/>
              </a:lnSpc>
              <a:spcBef>
                <a:spcPts val="1000"/>
              </a:spcBef>
              <a:spcAft>
                <a:spcPts val="0"/>
              </a:spcAft>
              <a:buClr>
                <a:srgbClr val="16AD85"/>
              </a:buClr>
              <a:buSzPct val="100000"/>
              <a:buNone/>
            </a:pPr>
            <a:r>
              <a:rPr lang="en-GB" dirty="0"/>
              <a:t>The recovery model is based on two simple ideas; firstly, it is possible to recover from mental ill-health and the most effective recovery is patient-directed. Secondly, the recovery model aims to help individuals with mental ill-health to look beyond just survival and existence. </a:t>
            </a:r>
            <a:endParaRPr dirty="0"/>
          </a:p>
          <a:p>
            <a:pPr marL="0" lvl="0" indent="0" algn="l" rtl="0">
              <a:lnSpc>
                <a:spcPct val="90000"/>
              </a:lnSpc>
              <a:spcBef>
                <a:spcPts val="1000"/>
              </a:spcBef>
              <a:spcAft>
                <a:spcPts val="0"/>
              </a:spcAft>
              <a:buClr>
                <a:srgbClr val="16AD85"/>
              </a:buClr>
              <a:buSzPct val="100000"/>
              <a:buNone/>
            </a:pPr>
            <a:r>
              <a:rPr lang="en-GB" dirty="0"/>
              <a:t>The model encourages individuals to move forward and set new goals. The model supports the view that individuals should try their best to get on with their lives, do things and develop relationships that give their lives meaning. </a:t>
            </a:r>
            <a:endParaRPr dirty="0"/>
          </a:p>
          <a:p>
            <a:pPr marL="0" lvl="0" indent="0" algn="l" rtl="0">
              <a:lnSpc>
                <a:spcPct val="90000"/>
              </a:lnSpc>
              <a:spcBef>
                <a:spcPts val="1000"/>
              </a:spcBef>
              <a:spcAft>
                <a:spcPts val="0"/>
              </a:spcAft>
              <a:buClr>
                <a:srgbClr val="16AD85"/>
              </a:buClr>
              <a:buSzPct val="100000"/>
              <a:buNone/>
            </a:pPr>
            <a:r>
              <a:rPr lang="en-GB" dirty="0"/>
              <a:t>The recovery model aims to encourage skills development and promote independence and autonomy, serving to give people with mental ill-health hope for the future, promote successful community living and purposeful citizenship.</a:t>
            </a:r>
            <a:endParaRPr dirty="0"/>
          </a:p>
          <a:p>
            <a:pPr marL="0" lvl="0" indent="0" algn="l" rtl="0">
              <a:lnSpc>
                <a:spcPct val="90000"/>
              </a:lnSpc>
              <a:spcBef>
                <a:spcPts val="1000"/>
              </a:spcBef>
              <a:spcAft>
                <a:spcPts val="0"/>
              </a:spcAft>
              <a:buClr>
                <a:srgbClr val="16AD85"/>
              </a:buClr>
              <a:buSzPct val="100000"/>
              <a:buNone/>
            </a:pPr>
            <a:endParaRPr dirty="0"/>
          </a:p>
          <a:p>
            <a:pPr marL="0" lvl="0" indent="0" algn="l" rtl="0">
              <a:lnSpc>
                <a:spcPct val="90000"/>
              </a:lnSpc>
              <a:spcBef>
                <a:spcPts val="1000"/>
              </a:spcBef>
              <a:spcAft>
                <a:spcPts val="0"/>
              </a:spcAft>
              <a:buClr>
                <a:srgbClr val="16AD85"/>
              </a:buClr>
              <a:buSzPct val="100000"/>
              <a:buNone/>
            </a:pPr>
            <a:endParaRPr dirty="0"/>
          </a:p>
        </p:txBody>
      </p:sp>
      <p:sp>
        <p:nvSpPr>
          <p:cNvPr id="2" name="Google Shape;248;p31">
            <a:extLst>
              <a:ext uri="{FF2B5EF4-FFF2-40B4-BE49-F238E27FC236}">
                <a16:creationId xmlns:a16="http://schemas.microsoft.com/office/drawing/2014/main" id="{191C3390-B0AA-BA07-478F-09B02876E9AA}"/>
              </a:ext>
            </a:extLst>
          </p:cNvPr>
          <p:cNvSpPr txBox="1">
            <a:spLocks noGrp="1"/>
          </p:cNvSpPr>
          <p:nvPr/>
        </p:nvSpPr>
        <p:spPr>
          <a:xfrm>
            <a:off x="356148" y="365126"/>
            <a:ext cx="4921249" cy="1031284"/>
          </a:xfrm>
          <a:prstGeom prst="rect">
            <a:avLst/>
          </a:prstGeom>
          <a:noFill/>
          <a:ln>
            <a:noFill/>
          </a:ln>
        </p:spPr>
        <p:txBody>
          <a:bodyPr spcFirstLastPara="1" wrap="square" lIns="91425" tIns="45700" rIns="91425" bIns="45700" anchor="t" anchorCtr="0">
            <a:normAutofit fontScale="80000" lnSpcReduction="2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buSzTx/>
            </a:pPr>
            <a:r>
              <a:rPr lang="cy" sz="2800" b="1" i="0" u="none" strike="noStrike" cap="none" baseline="0" dirty="0">
                <a:solidFill>
                  <a:srgbClr val="16AD85"/>
                </a:solidFill>
                <a:effectLst/>
                <a:uFillTx/>
                <a:latin typeface="Calibri"/>
              </a:rPr>
              <a:t>5.6 Modelau a dulliau o gefnogi cyfathrebu ac ymgysylltu effeithiol ag unigolion sy'n byw gydaf afiechyd meddwl</a:t>
            </a:r>
            <a:r>
              <a:rPr lang="cy" b="1" dirty="0"/>
              <a:t> </a:t>
            </a:r>
            <a:endParaRPr lang="cy" sz="2800" b="0" i="0" u="none" strike="noStrike" cap="none" baseline="0" dirty="0">
              <a:solidFill>
                <a:srgbClr val="16AD85"/>
              </a:solidFill>
              <a:effectLst/>
              <a:uFillTx/>
              <a:latin typeface="Calibri"/>
            </a:endParaRPr>
          </a:p>
          <a:p>
            <a:pPr marL="0" lvl="0" indent="0" algn="l" rtl="0">
              <a:lnSpc>
                <a:spcPct val="90000"/>
              </a:lnSpc>
              <a:spcBef>
                <a:spcPts val="1000"/>
              </a:spcBef>
              <a:spcAft>
                <a:spcPct val="0"/>
              </a:spcAft>
              <a:buClr>
                <a:srgbClr val="16AD85"/>
              </a:buClr>
              <a:buSzTx/>
              <a:buNone/>
            </a:pPr>
            <a:endParaRPr dirty="0"/>
          </a:p>
        </p:txBody>
      </p:sp>
      <p:sp>
        <p:nvSpPr>
          <p:cNvPr id="3" name="Google Shape;249;p31">
            <a:extLst>
              <a:ext uri="{FF2B5EF4-FFF2-40B4-BE49-F238E27FC236}">
                <a16:creationId xmlns:a16="http://schemas.microsoft.com/office/drawing/2014/main" id="{4205C227-62F7-3B7E-51E8-5D424AA6B4B9}"/>
              </a:ext>
            </a:extLst>
          </p:cNvPr>
          <p:cNvSpPr txBox="1">
            <a:spLocks noGrp="1"/>
          </p:cNvSpPr>
          <p:nvPr/>
        </p:nvSpPr>
        <p:spPr>
          <a:xfrm>
            <a:off x="356147" y="1566042"/>
            <a:ext cx="4921249" cy="3849476"/>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1500" b="0" i="0" u="none" strike="noStrike" cap="none" baseline="0" dirty="0">
                <a:solidFill>
                  <a:srgbClr val="37394C"/>
                </a:solidFill>
                <a:effectLst/>
                <a:uFillTx/>
                <a:latin typeface="Calibri"/>
              </a:rPr>
              <a:t>Enghraifft 1 – Y model adferiad</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Mae’r model adferiad yn ddull cyfannol, sy’n canolbwyntio ar yr unigolyn, tuag at ofal iechyd meddwl ac mae’n dod yn fodel safonol ar gyfer gofal iechyd meddwl.</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Mae'r model adferiad yn seiliedig ar ddau syniad syml; yn gyntaf, mae'n bosibl gwella o afiechyd meddwl ac mae'r adferiad mwyaf effeithiol yn cael ei gyfeirio gan y claf. Yn ail, nod y model adferiad yw helpu unigolion â salwch meddwl i edrych y tu hwnt i oroesi a bodoli yn unig. </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Mae'r model yn annog unigolion i symud ymlaen a gosod nodau newydd. Mae’r model yn cefnogi’r farn y dylai unigolion wneud eu gorau i fwrw ymlaen â’u bywydau, gwneud pethau a datblygu perthnasoedd sy’n rhoi ystyr i’w bywydau. </a:t>
            </a:r>
          </a:p>
          <a:p>
            <a:pPr marL="0" lvl="0" indent="0" algn="l" rtl="0">
              <a:lnSpc>
                <a:spcPct val="90000"/>
              </a:lnSpc>
              <a:spcBef>
                <a:spcPts val="1000"/>
              </a:spcBef>
              <a:spcAft>
                <a:spcPct val="0"/>
              </a:spcAft>
              <a:buClr>
                <a:srgbClr val="16AD85"/>
              </a:buClr>
              <a:buSzTx/>
              <a:buNone/>
            </a:pPr>
            <a:r>
              <a:rPr lang="cy" sz="1500" b="0" i="0" u="none" strike="noStrike" cap="none" baseline="0" dirty="0">
                <a:solidFill>
                  <a:srgbClr val="37394C"/>
                </a:solidFill>
                <a:effectLst/>
                <a:uFillTx/>
                <a:latin typeface="Calibri"/>
              </a:rPr>
              <a:t>Nod y model adferiad yw annog datblygu sgiliau a hybu annibyniaeth ac ymreolaeth, gan roi gobaith i'r dyfodol i bobl ag afiechyd meddwl, hybu byw'n llwyddiannus yn y gymuned a dinasyddiaeth bwrpasol.</a:t>
            </a:r>
          </a:p>
          <a:p>
            <a:pPr marL="0" lvl="0" indent="0" algn="l" rtl="0">
              <a:lnSpc>
                <a:spcPct val="90000"/>
              </a:lnSpc>
              <a:spcBef>
                <a:spcPts val="1000"/>
              </a:spcBef>
              <a:spcAft>
                <a:spcPct val="0"/>
              </a:spcAft>
              <a:buClr>
                <a:srgbClr val="16AD85"/>
              </a:buClr>
              <a:buSzTx/>
              <a:buNone/>
            </a:pPr>
            <a:endParaRPr sz="1500" dirty="0"/>
          </a:p>
          <a:p>
            <a:pPr marL="0" lvl="0" indent="0" algn="l" rtl="0">
              <a:lnSpc>
                <a:spcPct val="90000"/>
              </a:lnSpc>
              <a:spcBef>
                <a:spcPts val="1000"/>
              </a:spcBef>
              <a:spcAft>
                <a:spcPct val="0"/>
              </a:spcAft>
              <a:buClr>
                <a:srgbClr val="16AD85"/>
              </a:buClr>
              <a:buSzTx/>
              <a:buNone/>
            </a:pPr>
            <a:endParaRPr sz="1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9">
                                            <p:txEl>
                                              <p:pRg st="0" end="0"/>
                                            </p:txEl>
                                          </p:spTgt>
                                        </p:tgtEl>
                                        <p:attrNameLst>
                                          <p:attrName>style.visibility</p:attrName>
                                        </p:attrNameLst>
                                      </p:cBhvr>
                                      <p:to>
                                        <p:strVal val="visible"/>
                                      </p:to>
                                    </p:set>
                                    <p:animEffect transition="in" filter="fade">
                                      <p:cBhvr>
                                        <p:cTn id="7" dur="1000"/>
                                        <p:tgtEl>
                                          <p:spTgt spid="24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9">
                                            <p:txEl>
                                              <p:pRg st="1" end="1"/>
                                            </p:txEl>
                                          </p:spTgt>
                                        </p:tgtEl>
                                        <p:attrNameLst>
                                          <p:attrName>style.visibility</p:attrName>
                                        </p:attrNameLst>
                                      </p:cBhvr>
                                      <p:to>
                                        <p:strVal val="visible"/>
                                      </p:to>
                                    </p:set>
                                    <p:animEffect transition="in" filter="fade">
                                      <p:cBhvr>
                                        <p:cTn id="12" dur="1000"/>
                                        <p:tgtEl>
                                          <p:spTgt spid="24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9">
                                            <p:txEl>
                                              <p:pRg st="2" end="2"/>
                                            </p:txEl>
                                          </p:spTgt>
                                        </p:tgtEl>
                                        <p:attrNameLst>
                                          <p:attrName>style.visibility</p:attrName>
                                        </p:attrNameLst>
                                      </p:cBhvr>
                                      <p:to>
                                        <p:strVal val="visible"/>
                                      </p:to>
                                    </p:set>
                                    <p:animEffect transition="in" filter="fade">
                                      <p:cBhvr>
                                        <p:cTn id="17" dur="1000"/>
                                        <p:tgtEl>
                                          <p:spTgt spid="24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9">
                                            <p:txEl>
                                              <p:pRg st="3" end="3"/>
                                            </p:txEl>
                                          </p:spTgt>
                                        </p:tgtEl>
                                        <p:attrNameLst>
                                          <p:attrName>style.visibility</p:attrName>
                                        </p:attrNameLst>
                                      </p:cBhvr>
                                      <p:to>
                                        <p:strVal val="visible"/>
                                      </p:to>
                                    </p:set>
                                    <p:animEffect transition="in" filter="fade">
                                      <p:cBhvr>
                                        <p:cTn id="22" dur="1000"/>
                                        <p:tgtEl>
                                          <p:spTgt spid="24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9">
                                            <p:txEl>
                                              <p:pRg st="4" end="4"/>
                                            </p:txEl>
                                          </p:spTgt>
                                        </p:tgtEl>
                                        <p:attrNameLst>
                                          <p:attrName>style.visibility</p:attrName>
                                        </p:attrNameLst>
                                      </p:cBhvr>
                                      <p:to>
                                        <p:strVal val="visible"/>
                                      </p:to>
                                    </p:set>
                                    <p:animEffect transition="in" filter="fade">
                                      <p:cBhvr>
                                        <p:cTn id="27" dur="1000"/>
                                        <p:tgtEl>
                                          <p:spTgt spid="24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6" name="Google Shape;256;p32"/>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77500" lnSpcReduction="20000"/>
          </a:bodyPr>
          <a:lstStyle/>
          <a:p>
            <a:pPr marL="0" indent="0">
              <a:spcBef>
                <a:spcPts val="0"/>
              </a:spcBef>
              <a:buSzPct val="100000"/>
            </a:pPr>
            <a:r>
              <a:rPr lang="en-GB" b="1" dirty="0"/>
              <a:t>5.6 Models and approaches to support effective communication and engagement with individuals living with mental ill-health </a:t>
            </a:r>
            <a:endParaRPr/>
          </a:p>
          <a:p>
            <a:pPr marL="0" lvl="0" indent="0" algn="l" rtl="0">
              <a:lnSpc>
                <a:spcPct val="90000"/>
              </a:lnSpc>
              <a:spcBef>
                <a:spcPts val="1000"/>
              </a:spcBef>
              <a:spcAft>
                <a:spcPts val="0"/>
              </a:spcAft>
              <a:buClr>
                <a:srgbClr val="16AD85"/>
              </a:buClr>
              <a:buSzPct val="100000"/>
              <a:buNone/>
            </a:pPr>
            <a:endParaRPr/>
          </a:p>
        </p:txBody>
      </p:sp>
      <p:sp>
        <p:nvSpPr>
          <p:cNvPr id="257" name="Google Shape;257;p32"/>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16AD85"/>
              </a:buClr>
              <a:buSzPct val="100000"/>
              <a:buNone/>
            </a:pPr>
            <a:r>
              <a:rPr lang="en-GB" dirty="0"/>
              <a:t>Example 2 – Social prescribing</a:t>
            </a:r>
            <a:endParaRPr dirty="0"/>
          </a:p>
          <a:p>
            <a:pPr marL="0" lvl="0" indent="0" algn="l" rtl="0">
              <a:lnSpc>
                <a:spcPct val="90000"/>
              </a:lnSpc>
              <a:spcBef>
                <a:spcPts val="1000"/>
              </a:spcBef>
              <a:spcAft>
                <a:spcPts val="0"/>
              </a:spcAft>
              <a:buClr>
                <a:srgbClr val="16AD85"/>
              </a:buClr>
              <a:buSzPct val="100000"/>
              <a:buNone/>
            </a:pPr>
            <a:r>
              <a:rPr lang="en-GB" dirty="0"/>
              <a:t>Social prescribing involves Doctors, GPs, nurses and other health professionals referring individuals to a range of local, non-clinical services e.g. exercise classes or group learning. It seeks to address an individuals’ needs holistically, recognising a range of social, environmental and economic factors.</a:t>
            </a:r>
            <a:endParaRPr dirty="0"/>
          </a:p>
          <a:p>
            <a:pPr marL="0" lvl="0" indent="0" algn="l" rtl="0">
              <a:lnSpc>
                <a:spcPct val="90000"/>
              </a:lnSpc>
              <a:spcBef>
                <a:spcPts val="1000"/>
              </a:spcBef>
              <a:spcAft>
                <a:spcPts val="0"/>
              </a:spcAft>
              <a:buClr>
                <a:srgbClr val="16AD85"/>
              </a:buClr>
              <a:buSzPct val="100000"/>
              <a:buNone/>
            </a:pPr>
            <a:r>
              <a:rPr lang="en-GB" dirty="0"/>
              <a:t>Social prescribing aims to address an individuals’ needs across areas such as physical activity, diet and nutrition, mental health and social support. It is often referred to as a ‘more than medicine’ approach to health and well-being based on the fact that the majority of long-term conditions can be prevented by simple lifestyle changes. </a:t>
            </a:r>
            <a:endParaRPr dirty="0"/>
          </a:p>
          <a:p>
            <a:pPr marL="0" lvl="0" indent="0" algn="l" rtl="0">
              <a:lnSpc>
                <a:spcPct val="90000"/>
              </a:lnSpc>
              <a:spcBef>
                <a:spcPts val="1000"/>
              </a:spcBef>
              <a:spcAft>
                <a:spcPts val="0"/>
              </a:spcAft>
              <a:buClr>
                <a:srgbClr val="16AD85"/>
              </a:buClr>
              <a:buSzPct val="100000"/>
              <a:buNone/>
            </a:pPr>
            <a:endParaRPr dirty="0"/>
          </a:p>
        </p:txBody>
      </p:sp>
      <p:sp>
        <p:nvSpPr>
          <p:cNvPr id="2" name="Google Shape;256;p32">
            <a:extLst>
              <a:ext uri="{FF2B5EF4-FFF2-40B4-BE49-F238E27FC236}">
                <a16:creationId xmlns:a16="http://schemas.microsoft.com/office/drawing/2014/main" id="{621ED6B8-AFF6-36E4-3AF0-C878C04AE3CC}"/>
              </a:ext>
            </a:extLst>
          </p:cNvPr>
          <p:cNvSpPr txBox="1">
            <a:spLocks noGrp="1"/>
          </p:cNvSpPr>
          <p:nvPr/>
        </p:nvSpPr>
        <p:spPr>
          <a:xfrm>
            <a:off x="387680" y="365126"/>
            <a:ext cx="4921249" cy="1031284"/>
          </a:xfrm>
          <a:prstGeom prst="rect">
            <a:avLst/>
          </a:prstGeom>
          <a:noFill/>
          <a:ln>
            <a:noFill/>
          </a:ln>
        </p:spPr>
        <p:txBody>
          <a:bodyPr spcFirstLastPara="1" wrap="square" lIns="91425" tIns="45700" rIns="91425" bIns="45700" anchor="t" anchorCtr="0">
            <a:normAutofit fontScale="80000" lnSpcReduction="2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indent="0">
              <a:spcBef>
                <a:spcPct val="0"/>
              </a:spcBef>
              <a:buSzTx/>
            </a:pPr>
            <a:r>
              <a:rPr lang="cy" sz="2800" b="1" i="0" u="none" strike="noStrike" cap="none" baseline="0" dirty="0">
                <a:solidFill>
                  <a:srgbClr val="16AD85"/>
                </a:solidFill>
                <a:effectLst/>
                <a:uFillTx/>
                <a:latin typeface="Calibri"/>
              </a:rPr>
              <a:t>5.6 </a:t>
            </a:r>
            <a:r>
              <a:rPr lang="cy" sz="2800" b="1" i="0" u="none" strike="noStrike" cap="none" baseline="0" err="1">
                <a:solidFill>
                  <a:srgbClr val="16AD85"/>
                </a:solidFill>
                <a:effectLst/>
                <a:uFillTx/>
                <a:latin typeface="Calibri"/>
              </a:rPr>
              <a:t>Modelau</a:t>
            </a:r>
            <a:r>
              <a:rPr lang="cy" sz="2800" b="1" i="0" u="none" strike="noStrike" cap="none" baseline="0" dirty="0">
                <a:solidFill>
                  <a:srgbClr val="16AD85"/>
                </a:solidFill>
                <a:effectLst/>
                <a:uFillTx/>
                <a:latin typeface="Calibri"/>
              </a:rPr>
              <a:t> a </a:t>
            </a:r>
            <a:r>
              <a:rPr lang="cy" sz="2800" b="1" i="0" u="none" strike="noStrike" cap="none" baseline="0" err="1">
                <a:solidFill>
                  <a:srgbClr val="16AD85"/>
                </a:solidFill>
                <a:effectLst/>
                <a:uFillTx/>
                <a:latin typeface="Calibri"/>
              </a:rPr>
              <a:t>dulliau</a:t>
            </a:r>
            <a:r>
              <a:rPr lang="cy" sz="2800" b="1" i="0" u="none" strike="noStrike" cap="none" baseline="0" dirty="0">
                <a:solidFill>
                  <a:srgbClr val="16AD85"/>
                </a:solidFill>
                <a:effectLst/>
                <a:uFillTx/>
                <a:latin typeface="Calibri"/>
              </a:rPr>
              <a:t> o </a:t>
            </a:r>
            <a:r>
              <a:rPr lang="cy" sz="2800" b="1" i="0" u="none" strike="noStrike" cap="none" baseline="0" err="1">
                <a:solidFill>
                  <a:srgbClr val="16AD85"/>
                </a:solidFill>
                <a:effectLst/>
                <a:uFillTx/>
                <a:latin typeface="Calibri"/>
              </a:rPr>
              <a:t>gefnogi</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cyfathrebu</a:t>
            </a:r>
            <a:r>
              <a:rPr lang="cy" sz="2800" b="1" i="0" u="none" strike="noStrike" cap="none" baseline="0" dirty="0">
                <a:solidFill>
                  <a:srgbClr val="16AD85"/>
                </a:solidFill>
                <a:effectLst/>
                <a:uFillTx/>
                <a:latin typeface="Calibri"/>
              </a:rPr>
              <a:t> ac </a:t>
            </a:r>
            <a:r>
              <a:rPr lang="cy" sz="2800" b="1" i="0" u="none" strike="noStrike" cap="none" baseline="0" err="1">
                <a:solidFill>
                  <a:srgbClr val="16AD85"/>
                </a:solidFill>
                <a:effectLst/>
                <a:uFillTx/>
                <a:latin typeface="Calibri"/>
              </a:rPr>
              <a:t>ymgysylltu</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effeithiol</a:t>
            </a:r>
            <a:r>
              <a:rPr lang="cy" sz="2800" b="1" i="0" u="none" strike="noStrike" cap="none" baseline="0" dirty="0">
                <a:solidFill>
                  <a:srgbClr val="16AD85"/>
                </a:solidFill>
                <a:effectLst/>
                <a:uFillTx/>
                <a:latin typeface="Calibri"/>
              </a:rPr>
              <a:t> ag </a:t>
            </a:r>
            <a:r>
              <a:rPr lang="cy" sz="2800" b="1" i="0" u="none" strike="noStrike" cap="none" baseline="0" err="1">
                <a:solidFill>
                  <a:srgbClr val="16AD85"/>
                </a:solidFill>
                <a:effectLst/>
                <a:uFillTx/>
                <a:latin typeface="Calibri"/>
              </a:rPr>
              <a:t>unigolion</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sy'n</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byw</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gydaf</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r>
              <a:rPr lang="cy" b="1" dirty="0"/>
              <a:t> </a:t>
            </a:r>
            <a:endParaRPr lang="cy" sz="2800" b="0" i="0" u="none" strike="noStrike" cap="none" baseline="0">
              <a:solidFill>
                <a:srgbClr val="16AD85"/>
              </a:solidFill>
              <a:effectLst/>
              <a:uFillTx/>
              <a:latin typeface="Calibri"/>
            </a:endParaRPr>
          </a:p>
          <a:p>
            <a:pPr marL="0" lvl="0" indent="0" algn="l" rtl="0">
              <a:lnSpc>
                <a:spcPct val="90000"/>
              </a:lnSpc>
              <a:spcBef>
                <a:spcPts val="1000"/>
              </a:spcBef>
              <a:spcAft>
                <a:spcPct val="0"/>
              </a:spcAft>
              <a:buClr>
                <a:srgbClr val="16AD85"/>
              </a:buClr>
              <a:buSzTx/>
              <a:buNone/>
            </a:pPr>
            <a:endParaRPr/>
          </a:p>
        </p:txBody>
      </p:sp>
      <p:sp>
        <p:nvSpPr>
          <p:cNvPr id="3" name="Google Shape;257;p32">
            <a:extLst>
              <a:ext uri="{FF2B5EF4-FFF2-40B4-BE49-F238E27FC236}">
                <a16:creationId xmlns:a16="http://schemas.microsoft.com/office/drawing/2014/main" id="{363206B7-BF6B-6D6C-86F5-40C5FCECEAC9}"/>
              </a:ext>
            </a:extLst>
          </p:cNvPr>
          <p:cNvSpPr txBox="1">
            <a:spLocks noGrp="1"/>
          </p:cNvSpPr>
          <p:nvPr/>
        </p:nvSpPr>
        <p:spPr>
          <a:xfrm>
            <a:off x="492782" y="1935163"/>
            <a:ext cx="4921249" cy="3480353"/>
          </a:xfrm>
          <a:prstGeom prst="rect">
            <a:avLst/>
          </a:prstGeom>
          <a:noFill/>
          <a:ln>
            <a:noFill/>
          </a:ln>
        </p:spPr>
        <p:txBody>
          <a:bodyPr spcFirstLastPara="1" wrap="square" lIns="91425" tIns="45700" rIns="91425" bIns="45700" anchor="t" anchorCtr="0">
            <a:normAutofit fontScale="90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1800" b="0" i="0" u="none" strike="noStrike" cap="none" baseline="0" dirty="0">
                <a:solidFill>
                  <a:srgbClr val="37394C"/>
                </a:solidFill>
                <a:effectLst/>
                <a:uFillTx/>
                <a:latin typeface="Calibri"/>
              </a:rPr>
              <a:t>Enghraifft 2 – Rhagnodi cymdeithasol</a:t>
            </a:r>
          </a:p>
          <a:p>
            <a:pPr marL="0" lvl="0" indent="0" algn="l" rtl="0">
              <a:lnSpc>
                <a:spcPct val="90000"/>
              </a:lnSpc>
              <a:spcBef>
                <a:spcPts val="1000"/>
              </a:spcBef>
              <a:spcAft>
                <a:spcPct val="0"/>
              </a:spcAft>
              <a:buClr>
                <a:srgbClr val="16AD85"/>
              </a:buClr>
              <a:buSzTx/>
              <a:buNone/>
            </a:pPr>
            <a:r>
              <a:rPr lang="cy" sz="1800" b="0" i="0" u="none" strike="noStrike" cap="none" baseline="0" dirty="0">
                <a:solidFill>
                  <a:srgbClr val="37394C"/>
                </a:solidFill>
                <a:effectLst/>
                <a:uFillTx/>
                <a:latin typeface="Calibri"/>
              </a:rPr>
              <a:t>Mae rhagnodi cymdeithasol yn golygu bod meddygon, meddygon teulu, nyrsys a gweithwyr iechyd proffesiynol eraill yn cyfeirio unigolion at ystod o wasanaethau lleol, anghlinigol ee dosbarthiadau ymarfer corff neu ddysgu mewn grŵp. Mae'n ceisio mynd i'r afael ag anghenion unigolyn yn gyfannol, gan gydnabod ystod o ffactorau cymdeithasol, amgylcheddol ac economaidd.</a:t>
            </a:r>
          </a:p>
          <a:p>
            <a:pPr marL="0" lvl="0" indent="0" algn="l" rtl="0">
              <a:lnSpc>
                <a:spcPct val="90000"/>
              </a:lnSpc>
              <a:spcBef>
                <a:spcPts val="1000"/>
              </a:spcBef>
              <a:spcAft>
                <a:spcPct val="0"/>
              </a:spcAft>
              <a:buClr>
                <a:srgbClr val="16AD85"/>
              </a:buClr>
              <a:buSzTx/>
              <a:buNone/>
            </a:pPr>
            <a:r>
              <a:rPr lang="cy" sz="1800" b="0" i="0" u="none" strike="noStrike" cap="none" baseline="0" dirty="0">
                <a:solidFill>
                  <a:srgbClr val="37394C"/>
                </a:solidFill>
                <a:effectLst/>
                <a:uFillTx/>
                <a:latin typeface="Calibri"/>
              </a:rPr>
              <a:t>Nod rhagnodi cymdeithasol yw mynd i'r afael ag anghenion unigolion ar draws meysydd fel gweithgarwch corfforol, diet a maeth, iechyd meddwl a chymorth cymdeithasol. Cyfeirir ato’n aml fel dull ‘mwy na meddyginiaeth’ at iechyd a lles yn seiliedig ar y ffaith y gellir atal y mwyafrif o gyflyrau hirdymor trwy newidiadau syml i’ch ffordd o fyw. </a:t>
            </a:r>
          </a:p>
          <a:p>
            <a:pPr marL="0" lvl="0" indent="0" algn="l" rtl="0">
              <a:lnSpc>
                <a:spcPct val="90000"/>
              </a:lnSpc>
              <a:spcBef>
                <a:spcPts val="1000"/>
              </a:spcBef>
              <a:spcAft>
                <a:spcPct val="0"/>
              </a:spcAft>
              <a:buClr>
                <a:srgbClr val="16AD85"/>
              </a:buClr>
              <a:buSzTx/>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57">
                                            <p:txEl>
                                              <p:pRg st="0" end="0"/>
                                            </p:txEl>
                                          </p:spTgt>
                                        </p:tgtEl>
                                        <p:attrNameLst>
                                          <p:attrName>style.visibility</p:attrName>
                                        </p:attrNameLst>
                                      </p:cBhvr>
                                      <p:to>
                                        <p:strVal val="visible"/>
                                      </p:to>
                                    </p:set>
                                    <p:animEffect transition="in" filter="fade">
                                      <p:cBhvr>
                                        <p:cTn id="7" dur="1000"/>
                                        <p:tgtEl>
                                          <p:spTgt spid="25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7">
                                            <p:txEl>
                                              <p:pRg st="1" end="1"/>
                                            </p:txEl>
                                          </p:spTgt>
                                        </p:tgtEl>
                                        <p:attrNameLst>
                                          <p:attrName>style.visibility</p:attrName>
                                        </p:attrNameLst>
                                      </p:cBhvr>
                                      <p:to>
                                        <p:strVal val="visible"/>
                                      </p:to>
                                    </p:set>
                                    <p:animEffect transition="in" filter="fade">
                                      <p:cBhvr>
                                        <p:cTn id="12" dur="1000"/>
                                        <p:tgtEl>
                                          <p:spTgt spid="25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57">
                                            <p:txEl>
                                              <p:pRg st="2" end="2"/>
                                            </p:txEl>
                                          </p:spTgt>
                                        </p:tgtEl>
                                        <p:attrNameLst>
                                          <p:attrName>style.visibility</p:attrName>
                                        </p:attrNameLst>
                                      </p:cBhvr>
                                      <p:to>
                                        <p:strVal val="visible"/>
                                      </p:to>
                                    </p:set>
                                    <p:animEffect transition="in" filter="fade">
                                      <p:cBhvr>
                                        <p:cTn id="17" dur="1000"/>
                                        <p:tgtEl>
                                          <p:spTgt spid="25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57">
                                            <p:txEl>
                                              <p:pRg st="3" end="3"/>
                                            </p:txEl>
                                          </p:spTgt>
                                        </p:tgtEl>
                                        <p:attrNameLst>
                                          <p:attrName>style.visibility</p:attrName>
                                        </p:attrNameLst>
                                      </p:cBhvr>
                                      <p:to>
                                        <p:strVal val="visible"/>
                                      </p:to>
                                    </p:set>
                                    <p:animEffect transition="in" filter="fade">
                                      <p:cBhvr>
                                        <p:cTn id="22" dur="1000"/>
                                        <p:tgtEl>
                                          <p:spTgt spid="25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4" name="Google Shape;264;p3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Research activity</a:t>
            </a:r>
            <a:endParaRPr b="1" dirty="0"/>
          </a:p>
        </p:txBody>
      </p:sp>
      <p:sp>
        <p:nvSpPr>
          <p:cNvPr id="265" name="Google Shape;265;p33"/>
          <p:cNvSpPr txBox="1">
            <a:spLocks noGrp="1"/>
          </p:cNvSpPr>
          <p:nvPr>
            <p:ph type="body" idx="2"/>
          </p:nvPr>
        </p:nvSpPr>
        <p:spPr>
          <a:xfrm>
            <a:off x="6483350" y="1503601"/>
            <a:ext cx="4921200" cy="39120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r>
              <a:rPr lang="en-GB"/>
              <a:t>DESCRIBE - Research services available within your area that support individuals experiencing mental ill health.</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a:t>EXPLAIN – Using the information they provide on their website or via arranging a networking visit to the service explain one model that they use to support service users</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r>
              <a:rPr lang="en-GB"/>
              <a:t>EVALUATE – Use research and statistics to evaluate the effectiveness of the model. Consider what works well and where there are areas for development</a:t>
            </a:r>
            <a:endParaRPr/>
          </a:p>
          <a:p>
            <a:pPr marL="0" lvl="0" indent="0" algn="l" rtl="0">
              <a:lnSpc>
                <a:spcPct val="90000"/>
              </a:lnSpc>
              <a:spcBef>
                <a:spcPts val="1000"/>
              </a:spcBef>
              <a:spcAft>
                <a:spcPts val="0"/>
              </a:spcAft>
              <a:buClr>
                <a:srgbClr val="16AD85"/>
              </a:buClr>
              <a:buSzPts val="1800"/>
              <a:buNone/>
            </a:pPr>
            <a:endParaRPr/>
          </a:p>
          <a:p>
            <a:pPr marL="0" lvl="0" indent="0" algn="l" rtl="0">
              <a:lnSpc>
                <a:spcPct val="90000"/>
              </a:lnSpc>
              <a:spcBef>
                <a:spcPts val="1000"/>
              </a:spcBef>
              <a:spcAft>
                <a:spcPts val="0"/>
              </a:spcAft>
              <a:buClr>
                <a:srgbClr val="16AD85"/>
              </a:buClr>
              <a:buSzPts val="1800"/>
              <a:buNone/>
            </a:pPr>
            <a:endParaRPr/>
          </a:p>
        </p:txBody>
      </p:sp>
      <p:sp>
        <p:nvSpPr>
          <p:cNvPr id="2" name="Google Shape;264;p33">
            <a:extLst>
              <a:ext uri="{FF2B5EF4-FFF2-40B4-BE49-F238E27FC236}">
                <a16:creationId xmlns:a16="http://schemas.microsoft.com/office/drawing/2014/main" id="{232C535F-C691-665B-0E12-B9260D22F0B5}"/>
              </a:ext>
            </a:extLst>
          </p:cNvPr>
          <p:cNvSpPr txBox="1">
            <a:spLocks noGrp="1"/>
          </p:cNvSpPr>
          <p:nvPr/>
        </p:nvSpPr>
        <p:spPr>
          <a:xfrm>
            <a:off x="450742"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err="1">
                <a:solidFill>
                  <a:srgbClr val="16AD85"/>
                </a:solidFill>
                <a:effectLst/>
                <a:uFillTx/>
                <a:latin typeface="Calibri"/>
              </a:rPr>
              <a:t>Gweithgaredd</a:t>
            </a:r>
            <a:r>
              <a:rPr lang="cy" sz="2800" b="1" i="0" u="none" strike="noStrike" cap="none" baseline="0" dirty="0">
                <a:solidFill>
                  <a:srgbClr val="16AD85"/>
                </a:solidFill>
                <a:effectLst/>
                <a:uFillTx/>
                <a:latin typeface="Calibri"/>
              </a:rPr>
              <a:t> </a:t>
            </a:r>
            <a:r>
              <a:rPr lang="cy" sz="2800" b="1" i="0" u="none" strike="noStrike" cap="none" baseline="0" dirty="0" err="1">
                <a:solidFill>
                  <a:srgbClr val="16AD85"/>
                </a:solidFill>
                <a:effectLst/>
                <a:uFillTx/>
                <a:latin typeface="Calibri"/>
              </a:rPr>
              <a:t>ymchwil</a:t>
            </a:r>
            <a:endParaRPr lang="en-US" sz="2800" b="1" i="0" u="none" strike="noStrike" cap="none" baseline="0" dirty="0" err="1">
              <a:solidFill>
                <a:srgbClr val="16AD85"/>
              </a:solidFill>
              <a:effectLst/>
              <a:uFillTx/>
              <a:latin typeface="Calibri"/>
            </a:endParaRPr>
          </a:p>
        </p:txBody>
      </p:sp>
      <p:sp>
        <p:nvSpPr>
          <p:cNvPr id="3" name="Google Shape;265;p33">
            <a:extLst>
              <a:ext uri="{FF2B5EF4-FFF2-40B4-BE49-F238E27FC236}">
                <a16:creationId xmlns:a16="http://schemas.microsoft.com/office/drawing/2014/main" id="{7F7A211F-FC1B-D42C-9C15-F7327641CCDA}"/>
              </a:ext>
            </a:extLst>
          </p:cNvPr>
          <p:cNvSpPr txBox="1">
            <a:spLocks noGrp="1"/>
          </p:cNvSpPr>
          <p:nvPr/>
        </p:nvSpPr>
        <p:spPr>
          <a:xfrm>
            <a:off x="450791" y="1525243"/>
            <a:ext cx="4921200" cy="3912000"/>
          </a:xfrm>
          <a:prstGeom prst="rect">
            <a:avLst/>
          </a:prstGeom>
          <a:noFill/>
          <a:ln>
            <a:noFill/>
          </a:ln>
        </p:spPr>
        <p:txBody>
          <a:bodyPr spcFirstLastPara="1" wrap="square" lIns="91425" tIns="45700" rIns="91425" bIns="45700" anchor="t" anchorCtr="0">
            <a:normAutofit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1800"/>
              <a:buNone/>
            </a:pPr>
            <a:r>
              <a:rPr lang="cy" sz="1800" b="0" i="0" u="none" strike="noStrike" cap="none" baseline="0">
                <a:solidFill>
                  <a:srgbClr val="37394C"/>
                </a:solidFill>
                <a:effectLst/>
                <a:uFillTx/>
                <a:latin typeface="Calibri"/>
              </a:rPr>
              <a:t>DISGRIFIWCH - Gwasanaethau ymchwil sydd ar gael yn eich ardal sy'n cefnogi unigolion sy'n profi afiechyd meddwl.</a:t>
            </a:r>
          </a:p>
          <a:p>
            <a:pPr marL="0" lvl="0" indent="0" algn="l" rtl="0">
              <a:lnSpc>
                <a:spcPct val="90000"/>
              </a:lnSpc>
              <a:spcBef>
                <a:spcPts val="1000"/>
              </a:spcBef>
              <a:spcAft>
                <a:spcPct val="0"/>
              </a:spcAft>
              <a:buClr>
                <a:srgbClr val="16AD85"/>
              </a:buClr>
              <a:buSzPts val="1800"/>
              <a:buNone/>
            </a:pPr>
            <a:endParaRPr/>
          </a:p>
          <a:p>
            <a:pPr marL="0" lvl="0" indent="0" algn="l" rtl="0">
              <a:lnSpc>
                <a:spcPct val="90000"/>
              </a:lnSpc>
              <a:spcBef>
                <a:spcPts val="1000"/>
              </a:spcBef>
              <a:spcAft>
                <a:spcPct val="0"/>
              </a:spcAft>
              <a:buClr>
                <a:srgbClr val="16AD85"/>
              </a:buClr>
              <a:buSzPts val="1800"/>
              <a:buNone/>
            </a:pPr>
            <a:r>
              <a:rPr lang="cy" sz="1800" b="0" i="0" u="none" strike="noStrike" cap="none" baseline="0">
                <a:solidFill>
                  <a:srgbClr val="37394C"/>
                </a:solidFill>
                <a:effectLst/>
                <a:uFillTx/>
                <a:latin typeface="Calibri"/>
              </a:rPr>
              <a:t>EGLURWCH – Gan ddefnyddio’r wybodaeth a ddarperir ganddynt ar eu gwefan neu drwy drefnu ymweliad rhwydweithio â’r gwasanaeth esboniwch un model y maent yn ei ddefnyddio i gefnogi defnyddwyr gwasanaeth</a:t>
            </a:r>
          </a:p>
          <a:p>
            <a:pPr marL="0" lvl="0" indent="0" algn="l" rtl="0">
              <a:lnSpc>
                <a:spcPct val="90000"/>
              </a:lnSpc>
              <a:spcBef>
                <a:spcPts val="1000"/>
              </a:spcBef>
              <a:spcAft>
                <a:spcPct val="0"/>
              </a:spcAft>
              <a:buClr>
                <a:srgbClr val="16AD85"/>
              </a:buClr>
              <a:buSzPts val="1800"/>
              <a:buNone/>
            </a:pPr>
            <a:endParaRPr/>
          </a:p>
          <a:p>
            <a:pPr marL="0" lvl="0" indent="0" algn="l" rtl="0">
              <a:lnSpc>
                <a:spcPct val="90000"/>
              </a:lnSpc>
              <a:spcBef>
                <a:spcPts val="1000"/>
              </a:spcBef>
              <a:spcAft>
                <a:spcPct val="0"/>
              </a:spcAft>
              <a:buClr>
                <a:srgbClr val="16AD85"/>
              </a:buClr>
              <a:buSzPts val="1800"/>
              <a:buNone/>
            </a:pPr>
            <a:r>
              <a:rPr lang="cy" sz="1800" b="0" i="0" u="none" strike="noStrike" cap="none" baseline="0">
                <a:solidFill>
                  <a:srgbClr val="37394C"/>
                </a:solidFill>
                <a:effectLst/>
                <a:uFillTx/>
                <a:latin typeface="Calibri"/>
              </a:rPr>
              <a:t>GWERTHUSWCH – Defnyddiwch ymchwil ac ystadegau i werthuso effeithiolrwydd y model. Ystyriwch beth sy'n gweithio'n dda a lle mae meysydd i'w datblygu</a:t>
            </a:r>
          </a:p>
          <a:p>
            <a:pPr marL="0" lvl="0" indent="0" algn="l" rtl="0">
              <a:lnSpc>
                <a:spcPct val="90000"/>
              </a:lnSpc>
              <a:spcBef>
                <a:spcPts val="1000"/>
              </a:spcBef>
              <a:spcAft>
                <a:spcPct val="0"/>
              </a:spcAft>
              <a:buClr>
                <a:srgbClr val="16AD85"/>
              </a:buClr>
              <a:buSzPts val="1800"/>
              <a:buNone/>
            </a:pPr>
            <a:endParaRPr/>
          </a:p>
          <a:p>
            <a:pPr marL="0" lvl="0" indent="0" algn="l" rtl="0">
              <a:lnSpc>
                <a:spcPct val="90000"/>
              </a:lnSpc>
              <a:spcBef>
                <a:spcPts val="1000"/>
              </a:spcBef>
              <a:spcAft>
                <a:spcPct val="0"/>
              </a:spcAft>
              <a:buClr>
                <a:srgbClr val="16AD85"/>
              </a:buClr>
              <a:buSzPts val="18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5" name="Google Shape;135;p18"/>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rgbClr val="16AD85"/>
              </a:buClr>
              <a:buSzPct val="100000"/>
              <a:buNone/>
            </a:pPr>
            <a:r>
              <a:rPr lang="en-GB" b="1" dirty="0"/>
              <a:t>Assessment criteria </a:t>
            </a:r>
            <a:br>
              <a:rPr lang="en-GB" b="1" dirty="0"/>
            </a:br>
            <a:br>
              <a:rPr lang="en-GB" b="1" dirty="0"/>
            </a:br>
            <a:r>
              <a:rPr lang="en-GB" b="1" dirty="0"/>
              <a:t>You understand:</a:t>
            </a:r>
            <a:endParaRPr b="1" dirty="0"/>
          </a:p>
        </p:txBody>
      </p:sp>
      <p:sp>
        <p:nvSpPr>
          <p:cNvPr id="136" name="Google Shape;136;p18"/>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90000"/>
              </a:lnSpc>
              <a:spcBef>
                <a:spcPts val="0"/>
              </a:spcBef>
              <a:spcAft>
                <a:spcPts val="0"/>
              </a:spcAft>
              <a:buClr>
                <a:srgbClr val="16AD85"/>
              </a:buClr>
              <a:buSzPct val="100000"/>
              <a:buNone/>
            </a:pPr>
            <a:r>
              <a:rPr lang="en-GB" dirty="0"/>
              <a:t>5.1 What is meant by the term ‘mental ill-health’</a:t>
            </a:r>
            <a:endParaRPr dirty="0"/>
          </a:p>
          <a:p>
            <a:pPr marL="0" lvl="0" indent="0" algn="l" rtl="0">
              <a:lnSpc>
                <a:spcPct val="90000"/>
              </a:lnSpc>
              <a:spcBef>
                <a:spcPts val="1000"/>
              </a:spcBef>
              <a:spcAft>
                <a:spcPts val="0"/>
              </a:spcAft>
              <a:buClr>
                <a:srgbClr val="16AD85"/>
              </a:buClr>
              <a:buSzPct val="100000"/>
              <a:buNone/>
            </a:pPr>
            <a:r>
              <a:rPr lang="en-GB" dirty="0"/>
              <a:t>5.2 Types of mental health problems and the symptoms that individuals may experience </a:t>
            </a:r>
            <a:endParaRPr dirty="0"/>
          </a:p>
          <a:p>
            <a:pPr marL="0" lvl="0" indent="0" algn="l" rtl="0">
              <a:lnSpc>
                <a:spcPct val="90000"/>
              </a:lnSpc>
              <a:spcBef>
                <a:spcPts val="1000"/>
              </a:spcBef>
              <a:spcAft>
                <a:spcPts val="0"/>
              </a:spcAft>
              <a:buClr>
                <a:srgbClr val="16AD85"/>
              </a:buClr>
              <a:buSzPct val="100000"/>
              <a:buNone/>
            </a:pPr>
            <a:r>
              <a:rPr lang="en-GB" dirty="0"/>
              <a:t>5.3 Factors that can influence and affect an individual’s well-being and may result in a period of mental ill-health </a:t>
            </a:r>
            <a:endParaRPr dirty="0"/>
          </a:p>
          <a:p>
            <a:pPr marL="0" lvl="0" indent="0" algn="l" rtl="0">
              <a:lnSpc>
                <a:spcPct val="90000"/>
              </a:lnSpc>
              <a:spcBef>
                <a:spcPts val="1000"/>
              </a:spcBef>
              <a:spcAft>
                <a:spcPts val="0"/>
              </a:spcAft>
              <a:buClr>
                <a:srgbClr val="16AD85"/>
              </a:buClr>
              <a:buSzPct val="100000"/>
              <a:buNone/>
            </a:pPr>
            <a:r>
              <a:rPr lang="en-GB" dirty="0"/>
              <a:t>5.4 Potential signs and symptoms of mental ill-health </a:t>
            </a:r>
            <a:endParaRPr dirty="0"/>
          </a:p>
          <a:p>
            <a:pPr marL="0" lvl="0" indent="0" algn="l" rtl="0">
              <a:lnSpc>
                <a:spcPct val="90000"/>
              </a:lnSpc>
              <a:spcBef>
                <a:spcPts val="1000"/>
              </a:spcBef>
              <a:spcAft>
                <a:spcPts val="0"/>
              </a:spcAft>
              <a:buClr>
                <a:srgbClr val="16AD85"/>
              </a:buClr>
              <a:buSzPct val="100000"/>
              <a:buNone/>
            </a:pPr>
            <a:r>
              <a:rPr lang="en-GB" dirty="0"/>
              <a:t>5.5 The range of services, agencies and professionals which provide support for individuals experiencing mental ill-health </a:t>
            </a:r>
            <a:endParaRPr dirty="0"/>
          </a:p>
          <a:p>
            <a:pPr marL="0" lvl="0" indent="0" algn="l" rtl="0">
              <a:lnSpc>
                <a:spcPct val="90000"/>
              </a:lnSpc>
              <a:spcBef>
                <a:spcPts val="1000"/>
              </a:spcBef>
              <a:spcAft>
                <a:spcPts val="0"/>
              </a:spcAft>
              <a:buClr>
                <a:srgbClr val="16AD85"/>
              </a:buClr>
              <a:buSzPct val="100000"/>
              <a:buNone/>
            </a:pPr>
            <a:r>
              <a:rPr lang="en-GB" dirty="0"/>
              <a:t>5.6 Models and approaches that can be used to support effective communication and engagement with individuals living with mental ill-health </a:t>
            </a:r>
            <a:endParaRPr dirty="0"/>
          </a:p>
          <a:p>
            <a:pPr marL="0" lvl="0" indent="0" algn="l" rtl="0">
              <a:lnSpc>
                <a:spcPct val="90000"/>
              </a:lnSpc>
              <a:spcBef>
                <a:spcPts val="1000"/>
              </a:spcBef>
              <a:spcAft>
                <a:spcPts val="0"/>
              </a:spcAft>
              <a:buClr>
                <a:srgbClr val="16AD85"/>
              </a:buClr>
              <a:buSzPct val="100000"/>
              <a:buNone/>
            </a:pPr>
            <a:endParaRPr dirty="0"/>
          </a:p>
        </p:txBody>
      </p:sp>
      <p:sp>
        <p:nvSpPr>
          <p:cNvPr id="2" name="Google Shape;135;p18">
            <a:extLst>
              <a:ext uri="{FF2B5EF4-FFF2-40B4-BE49-F238E27FC236}">
                <a16:creationId xmlns:a16="http://schemas.microsoft.com/office/drawing/2014/main" id="{CB8BE3A1-A5FE-6151-B00F-6BBDB2E5344C}"/>
              </a:ext>
            </a:extLst>
          </p:cNvPr>
          <p:cNvSpPr txBox="1">
            <a:spLocks noGrp="1"/>
          </p:cNvSpPr>
          <p:nvPr/>
        </p:nvSpPr>
        <p:spPr>
          <a:xfrm>
            <a:off x="545334" y="365126"/>
            <a:ext cx="4921249" cy="1031284"/>
          </a:xfrm>
          <a:prstGeom prst="rect">
            <a:avLst/>
          </a:prstGeom>
          <a:noFill/>
          <a:ln>
            <a:noFill/>
          </a:ln>
        </p:spPr>
        <p:txBody>
          <a:bodyPr spcFirstLastPara="1" wrap="square" lIns="91425" tIns="45700" rIns="91425" bIns="45700" anchor="t" anchorCtr="0">
            <a:normAutofit fontScale="90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2800" b="1" i="0" u="none" strike="noStrike" cap="none" baseline="0" dirty="0">
                <a:solidFill>
                  <a:srgbClr val="16AD85"/>
                </a:solidFill>
                <a:effectLst/>
                <a:uFillTx/>
                <a:latin typeface="Calibri"/>
              </a:rPr>
              <a:t>Meini prawf asesu </a:t>
            </a:r>
            <a:br>
              <a:rPr sz="2800" b="1" dirty="0"/>
            </a:br>
            <a:br>
              <a:rPr sz="2800" b="1" dirty="0"/>
            </a:br>
            <a:r>
              <a:rPr lang="cy" sz="2800" b="1" i="0" u="none" strike="noStrike" cap="none" baseline="0" dirty="0">
                <a:solidFill>
                  <a:srgbClr val="16AD85"/>
                </a:solidFill>
                <a:effectLst/>
                <a:uFillTx/>
                <a:latin typeface="Calibri"/>
              </a:rPr>
              <a:t>Rydych yn deall:</a:t>
            </a:r>
          </a:p>
        </p:txBody>
      </p:sp>
      <p:sp>
        <p:nvSpPr>
          <p:cNvPr id="3" name="Google Shape;136;p18">
            <a:extLst>
              <a:ext uri="{FF2B5EF4-FFF2-40B4-BE49-F238E27FC236}">
                <a16:creationId xmlns:a16="http://schemas.microsoft.com/office/drawing/2014/main" id="{66CCB3E3-C3E4-7B06-DACD-210CC6D221F9}"/>
              </a:ext>
            </a:extLst>
          </p:cNvPr>
          <p:cNvSpPr txBox="1">
            <a:spLocks noGrp="1"/>
          </p:cNvSpPr>
          <p:nvPr/>
        </p:nvSpPr>
        <p:spPr>
          <a:xfrm>
            <a:off x="545334" y="1935164"/>
            <a:ext cx="4921249" cy="3480353"/>
          </a:xfrm>
          <a:prstGeom prst="rect">
            <a:avLst/>
          </a:prstGeom>
          <a:noFill/>
          <a:ln>
            <a:noFill/>
          </a:ln>
        </p:spPr>
        <p:txBody>
          <a:bodyPr spcFirstLastPara="1" wrap="square" lIns="91425" tIns="45700" rIns="91425" bIns="45700" anchor="t" anchorCtr="0">
            <a:normAutofit fontScale="925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1800" b="0" i="0" u="none" strike="noStrike" cap="none" baseline="0" dirty="0">
                <a:solidFill>
                  <a:srgbClr val="37394C"/>
                </a:solidFill>
                <a:effectLst/>
                <a:uFillTx/>
                <a:latin typeface="Calibri"/>
              </a:rPr>
              <a:t>5.1 Beth yw ystyr y term ‘afiechyd meddwl’</a:t>
            </a:r>
            <a:endParaRPr lang="en-US"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5.2 Mathau o broblemau iechyd meddwl a'r symptomau y gall unigolion eu profi</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5.3 Ffactorau a all ddylanwadu ac effeithio ar les unigolyn ac a all arwain at gyfnod o afiechyd meddwl</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5.4 Arwyddion a symptomau posibl afiechyd meddwl</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5.5 Yr ystod o wasanaethau, asiantaethau a gweithwyr proffesiynol sy'n darparu cymorth i unigolion sy'n profi afiechyd meddwl</a:t>
            </a:r>
            <a:r>
              <a:rPr lang="cy" dirty="0"/>
              <a:t> </a:t>
            </a:r>
            <a:endParaRPr lang="cy" sz="1800" b="0" i="0" u="none" strike="noStrike" cap="none" baseline="0" dirty="0">
              <a:solidFill>
                <a:srgbClr val="37394C"/>
              </a:solidFill>
              <a:effectLst/>
              <a:uFillTx/>
              <a:latin typeface="Calibri"/>
            </a:endParaRPr>
          </a:p>
          <a:p>
            <a:pPr marL="0" indent="0">
              <a:buSzTx/>
            </a:pPr>
            <a:r>
              <a:rPr lang="cy" sz="1800" b="0" i="0" u="none" strike="noStrike" cap="none" baseline="0" dirty="0">
                <a:solidFill>
                  <a:srgbClr val="37394C"/>
                </a:solidFill>
                <a:effectLst/>
                <a:uFillTx/>
                <a:latin typeface="Calibri"/>
              </a:rPr>
              <a:t>5.6 Modelau a dulliau y gellir eu defnyddio i gefnogi cyfathrebu ac ymgysylltu effeithiol ag unigolion sy'n byw gydag afiechyd meddwl</a:t>
            </a:r>
            <a:r>
              <a:rPr lang="cy" dirty="0"/>
              <a:t> </a:t>
            </a:r>
            <a:endParaRPr lang="cy" sz="1800" b="0" i="0" u="none" strike="noStrike" cap="none" baseline="0" dirty="0">
              <a:solidFill>
                <a:srgbClr val="37394C"/>
              </a:solidFill>
              <a:effectLst/>
              <a:uFillTx/>
              <a:latin typeface="Calibri"/>
            </a:endParaRPr>
          </a:p>
          <a:p>
            <a:pPr marL="0" lvl="0" indent="0" algn="l" rtl="0">
              <a:lnSpc>
                <a:spcPct val="90000"/>
              </a:lnSpc>
              <a:spcBef>
                <a:spcPts val="1000"/>
              </a:spcBef>
              <a:spcAft>
                <a:spcPct val="0"/>
              </a:spcAft>
              <a:buClr>
                <a:srgbClr val="16AD85"/>
              </a:buClr>
              <a:buSzTx/>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3" name="Google Shape;143;p19"/>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mental-ill health</a:t>
            </a:r>
            <a:endParaRPr lang="en-US" dirty="0"/>
          </a:p>
        </p:txBody>
      </p:sp>
      <p:sp>
        <p:nvSpPr>
          <p:cNvPr id="144" name="Google Shape;144;p19"/>
          <p:cNvSpPr txBox="1">
            <a:spLocks noGrp="1"/>
          </p:cNvSpPr>
          <p:nvPr>
            <p:ph type="body" idx="2"/>
          </p:nvPr>
        </p:nvSpPr>
        <p:spPr>
          <a:xfrm>
            <a:off x="6483352" y="1935164"/>
            <a:ext cx="4921249" cy="34803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400"/>
              <a:buNone/>
            </a:pPr>
            <a:r>
              <a:rPr lang="en-GB" sz="2400" dirty="0"/>
              <a:t>When you hear the words mental ill-health list as many words as you can think of that you associate with the term</a:t>
            </a:r>
            <a:endParaRPr sz="2400" dirty="0"/>
          </a:p>
          <a:p>
            <a:pPr marL="0" lvl="0" indent="0" algn="l" rtl="0">
              <a:lnSpc>
                <a:spcPct val="90000"/>
              </a:lnSpc>
              <a:spcBef>
                <a:spcPts val="0"/>
              </a:spcBef>
              <a:spcAft>
                <a:spcPts val="0"/>
              </a:spcAft>
              <a:buClr>
                <a:srgbClr val="16AD85"/>
              </a:buClr>
              <a:buSzPts val="2400"/>
              <a:buNone/>
            </a:pPr>
            <a:endParaRPr sz="2400"/>
          </a:p>
          <a:p>
            <a:pPr marL="0" indent="0">
              <a:spcBef>
                <a:spcPts val="0"/>
              </a:spcBef>
              <a:buSzPts val="2400"/>
            </a:pPr>
            <a:r>
              <a:rPr lang="en-GB" sz="2400" dirty="0">
                <a:solidFill>
                  <a:srgbClr val="16AD85"/>
                </a:solidFill>
              </a:rPr>
              <a:t>Use your devices to find a </a:t>
            </a:r>
            <a:r>
              <a:rPr lang="en-GB" sz="2400" b="1" dirty="0">
                <a:solidFill>
                  <a:srgbClr val="16AD85"/>
                </a:solidFill>
              </a:rPr>
              <a:t>reliable definition</a:t>
            </a:r>
            <a:r>
              <a:rPr lang="en-GB" sz="2400" dirty="0">
                <a:solidFill>
                  <a:srgbClr val="16AD85"/>
                </a:solidFill>
              </a:rPr>
              <a:t> and practice using referencing. </a:t>
            </a:r>
            <a:endParaRPr sz="2400">
              <a:solidFill>
                <a:srgbClr val="16AD85"/>
              </a:solidFill>
            </a:endParaRPr>
          </a:p>
          <a:p>
            <a:pPr marL="0" lvl="0" indent="0" algn="l" rtl="0">
              <a:lnSpc>
                <a:spcPct val="90000"/>
              </a:lnSpc>
              <a:spcBef>
                <a:spcPts val="0"/>
              </a:spcBef>
              <a:spcAft>
                <a:spcPts val="0"/>
              </a:spcAft>
              <a:buClr>
                <a:srgbClr val="16AD85"/>
              </a:buClr>
              <a:buSzPts val="2400"/>
              <a:buNone/>
            </a:pPr>
            <a:endParaRPr sz="2400"/>
          </a:p>
          <a:p>
            <a:pPr marL="0" lvl="0" indent="0" algn="l" rtl="0">
              <a:lnSpc>
                <a:spcPct val="90000"/>
              </a:lnSpc>
              <a:spcBef>
                <a:spcPts val="0"/>
              </a:spcBef>
              <a:spcAft>
                <a:spcPts val="0"/>
              </a:spcAft>
              <a:buClr>
                <a:srgbClr val="16AD85"/>
              </a:buClr>
              <a:buSzPts val="2400"/>
              <a:buNone/>
            </a:pPr>
            <a:endParaRPr sz="2400"/>
          </a:p>
        </p:txBody>
      </p:sp>
      <p:sp>
        <p:nvSpPr>
          <p:cNvPr id="2" name="Google Shape;143;p19">
            <a:extLst>
              <a:ext uri="{FF2B5EF4-FFF2-40B4-BE49-F238E27FC236}">
                <a16:creationId xmlns:a16="http://schemas.microsoft.com/office/drawing/2014/main" id="{3947F0F4-932F-E8D9-3604-C0EC7E2EB240}"/>
              </a:ext>
            </a:extLst>
          </p:cNvPr>
          <p:cNvSpPr txBox="1">
            <a:spLocks noGrp="1"/>
          </p:cNvSpPr>
          <p:nvPr/>
        </p:nvSpPr>
        <p:spPr>
          <a:xfrm>
            <a:off x="597886"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a:solidFill>
                  <a:srgbClr val="16AD85"/>
                </a:solidFill>
                <a:effectLst/>
                <a:uFillTx/>
                <a:latin typeface="Calibri"/>
              </a:rPr>
              <a:t>5.1 Diffinio afiechyd meddwl</a:t>
            </a:r>
          </a:p>
        </p:txBody>
      </p:sp>
      <p:sp>
        <p:nvSpPr>
          <p:cNvPr id="3" name="Google Shape;144;p19">
            <a:extLst>
              <a:ext uri="{FF2B5EF4-FFF2-40B4-BE49-F238E27FC236}">
                <a16:creationId xmlns:a16="http://schemas.microsoft.com/office/drawing/2014/main" id="{78CABC19-20B7-E66B-1364-16501E5F7C5E}"/>
              </a:ext>
            </a:extLst>
          </p:cNvPr>
          <p:cNvSpPr txBox="1">
            <a:spLocks noGrp="1"/>
          </p:cNvSpPr>
          <p:nvPr/>
        </p:nvSpPr>
        <p:spPr>
          <a:xfrm>
            <a:off x="787399" y="1935163"/>
            <a:ext cx="4921249" cy="3480353"/>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Pan glywch chi’r geiriau afiechyd meddwl, rhestrwch gynifer o eiriau ag y gallwch chi feddwl amdanyn nhw yr ydych yn cysylltu â’r term</a:t>
            </a:r>
          </a:p>
          <a:p>
            <a:pPr marL="0" lvl="0" indent="0" algn="l" rtl="0">
              <a:lnSpc>
                <a:spcPct val="90000"/>
              </a:lnSpc>
              <a:spcBef>
                <a:spcPct val="0"/>
              </a:spcBef>
              <a:spcAft>
                <a:spcPct val="0"/>
              </a:spcAft>
              <a:buClr>
                <a:srgbClr val="16AD85"/>
              </a:buClr>
              <a:buSzPts val="2400"/>
              <a:buNone/>
            </a:pPr>
            <a:endParaRPr sz="2400" dirty="0"/>
          </a:p>
          <a:p>
            <a:pPr marL="0" indent="0">
              <a:spcBef>
                <a:spcPct val="0"/>
              </a:spcBef>
              <a:buSzPts val="2400"/>
            </a:pPr>
            <a:r>
              <a:rPr lang="cy" sz="2400" b="0" i="0" u="none" strike="noStrike" cap="none" baseline="0" dirty="0">
                <a:solidFill>
                  <a:srgbClr val="16AD85"/>
                </a:solidFill>
                <a:effectLst/>
                <a:uFillTx/>
                <a:latin typeface="Calibri"/>
              </a:rPr>
              <a:t>Defnyddiwch eich dyfeisiau i ddod o hyd i </a:t>
            </a:r>
            <a:r>
              <a:rPr lang="cy" sz="2400" b="1" i="0" u="none" strike="noStrike" cap="none" baseline="0" dirty="0">
                <a:solidFill>
                  <a:srgbClr val="16AD85"/>
                </a:solidFill>
                <a:effectLst/>
                <a:uFillTx/>
                <a:latin typeface="Calibri"/>
              </a:rPr>
              <a:t>ddiffiniad dibynadwy</a:t>
            </a:r>
            <a:r>
              <a:rPr lang="cy" sz="2400" b="0" i="0" u="none" strike="noStrike" cap="none" baseline="0" dirty="0">
                <a:solidFill>
                  <a:srgbClr val="16AD85"/>
                </a:solidFill>
                <a:effectLst/>
                <a:uFillTx/>
                <a:latin typeface="Calibri"/>
              </a:rPr>
              <a:t> ac ymarfer defnyddio cyfeirnodi.</a:t>
            </a:r>
            <a:r>
              <a:rPr lang="cy" sz="2400" dirty="0">
                <a:solidFill>
                  <a:srgbClr val="16AD85"/>
                </a:solidFill>
              </a:rPr>
              <a:t> </a:t>
            </a:r>
            <a:endParaRPr lang="cy" sz="2400" b="0" i="0" u="none" strike="noStrike" cap="none" baseline="0" dirty="0">
              <a:solidFill>
                <a:srgbClr val="16AD85"/>
              </a:solidFill>
              <a:effectLst/>
              <a:uFillTx/>
              <a:latin typeface="Calibri"/>
            </a:endParaRPr>
          </a:p>
          <a:p>
            <a:pPr marL="0" lvl="0" indent="0" algn="l" rtl="0">
              <a:lnSpc>
                <a:spcPct val="90000"/>
              </a:lnSpc>
              <a:spcBef>
                <a:spcPct val="0"/>
              </a:spcBef>
              <a:spcAft>
                <a:spcPct val="0"/>
              </a:spcAft>
              <a:buClr>
                <a:srgbClr val="16AD85"/>
              </a:buClr>
              <a:buSzPts val="2400"/>
              <a:buNone/>
            </a:pPr>
            <a:endParaRPr sz="2400" dirty="0"/>
          </a:p>
          <a:p>
            <a:pPr marL="0" lvl="0" indent="0" algn="l" rtl="0">
              <a:lnSpc>
                <a:spcPct val="90000"/>
              </a:lnSpc>
              <a:spcBef>
                <a:spcPct val="0"/>
              </a:spcBef>
              <a:spcAft>
                <a:spcPct val="0"/>
              </a:spcAft>
              <a:buClr>
                <a:srgbClr val="16AD85"/>
              </a:buClr>
              <a:buSzPts val="2400"/>
              <a:buNone/>
            </a:pPr>
            <a:endParaRPr sz="2400" dirty="0"/>
          </a:p>
        </p:txBody>
      </p:sp>
      <p:pic>
        <p:nvPicPr>
          <p:cNvPr id="4" name="Picture 3">
            <a:extLst>
              <a:ext uri="{FF2B5EF4-FFF2-40B4-BE49-F238E27FC236}">
                <a16:creationId xmlns:a16="http://schemas.microsoft.com/office/drawing/2014/main" id="{19033E62-0957-229D-E6C0-E7360A2DB9BF}"/>
              </a:ext>
            </a:extLst>
          </p:cNvPr>
          <p:cNvPicPr>
            <a:picLocks noChangeAspect="1"/>
          </p:cNvPicPr>
          <p:nvPr/>
        </p:nvPicPr>
        <p:blipFill>
          <a:blip r:embed="rId3"/>
          <a:stretch>
            <a:fillRect/>
          </a:stretch>
        </p:blipFill>
        <p:spPr>
          <a:xfrm>
            <a:off x="5151772" y="4630404"/>
            <a:ext cx="1266825" cy="126682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1" name="Google Shape;151;p20"/>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 ill-health</a:t>
            </a:r>
            <a:endParaRPr b="1" dirty="0"/>
          </a:p>
        </p:txBody>
      </p:sp>
      <p:sp>
        <p:nvSpPr>
          <p:cNvPr id="152" name="Google Shape;152;p20"/>
          <p:cNvSpPr txBox="1">
            <a:spLocks noGrp="1"/>
          </p:cNvSpPr>
          <p:nvPr>
            <p:ph type="body" idx="2"/>
          </p:nvPr>
        </p:nvSpPr>
        <p:spPr>
          <a:xfrm>
            <a:off x="6483350" y="1079300"/>
            <a:ext cx="5343000" cy="4737900"/>
          </a:xfrm>
          <a:prstGeom prst="rect">
            <a:avLst/>
          </a:prstGeom>
          <a:noFill/>
          <a:ln>
            <a:noFill/>
          </a:ln>
        </p:spPr>
        <p:txBody>
          <a:bodyPr spcFirstLastPara="1" wrap="square" lIns="91425" tIns="45700" rIns="91425" bIns="45700" anchor="t" anchorCtr="0">
            <a:normAutofit fontScale="92500"/>
          </a:bodyPr>
          <a:lstStyle/>
          <a:p>
            <a:pPr marL="0" lvl="0" indent="0" algn="l" rtl="0">
              <a:lnSpc>
                <a:spcPct val="90000"/>
              </a:lnSpc>
              <a:spcBef>
                <a:spcPts val="0"/>
              </a:spcBef>
              <a:spcAft>
                <a:spcPts val="0"/>
              </a:spcAft>
              <a:buClr>
                <a:srgbClr val="16AD85"/>
              </a:buClr>
              <a:buSzPts val="2400"/>
              <a:buNone/>
            </a:pPr>
            <a:r>
              <a:rPr lang="en-GB" sz="2400"/>
              <a:t>According to The World Health Organisation </a:t>
            </a:r>
            <a:endParaRPr sz="2400"/>
          </a:p>
          <a:p>
            <a:pPr marL="0" lvl="0" indent="0" algn="l" rtl="0">
              <a:lnSpc>
                <a:spcPct val="90000"/>
              </a:lnSpc>
              <a:spcBef>
                <a:spcPts val="0"/>
              </a:spcBef>
              <a:spcAft>
                <a:spcPts val="0"/>
              </a:spcAft>
              <a:buClr>
                <a:srgbClr val="16AD85"/>
              </a:buClr>
              <a:buSzPts val="2400"/>
              <a:buNone/>
            </a:pPr>
            <a:endParaRPr sz="2400"/>
          </a:p>
          <a:p>
            <a:pPr marL="0" lvl="0" indent="0" algn="l" rtl="0">
              <a:lnSpc>
                <a:spcPct val="90000"/>
              </a:lnSpc>
              <a:spcBef>
                <a:spcPts val="0"/>
              </a:spcBef>
              <a:spcAft>
                <a:spcPts val="0"/>
              </a:spcAft>
              <a:buClr>
                <a:srgbClr val="16AD85"/>
              </a:buClr>
              <a:buSzPts val="2400"/>
              <a:buNone/>
            </a:pPr>
            <a:r>
              <a:rPr lang="en-GB" sz="2400"/>
              <a:t>"</a:t>
            </a:r>
            <a:r>
              <a:rPr lang="en-GB" sz="2400" b="1" i="1"/>
              <a:t>Health is a state of complete physical, mental and social well-being and not merely the absence of disease or infirmity." </a:t>
            </a:r>
            <a:endParaRPr sz="2400" b="1" i="1"/>
          </a:p>
          <a:p>
            <a:pPr marL="0" lvl="0" indent="0" algn="l" rtl="0">
              <a:lnSpc>
                <a:spcPct val="90000"/>
              </a:lnSpc>
              <a:spcBef>
                <a:spcPts val="0"/>
              </a:spcBef>
              <a:spcAft>
                <a:spcPts val="0"/>
              </a:spcAft>
              <a:buClr>
                <a:srgbClr val="16AD85"/>
              </a:buClr>
              <a:buSzPts val="2400"/>
              <a:buNone/>
            </a:pPr>
            <a:endParaRPr sz="2400"/>
          </a:p>
          <a:p>
            <a:pPr marL="0" lvl="0" indent="0" algn="l" rtl="0">
              <a:lnSpc>
                <a:spcPct val="90000"/>
              </a:lnSpc>
              <a:spcBef>
                <a:spcPts val="0"/>
              </a:spcBef>
              <a:spcAft>
                <a:spcPts val="0"/>
              </a:spcAft>
              <a:buClr>
                <a:srgbClr val="16AD85"/>
              </a:buClr>
              <a:buSzPts val="2400"/>
              <a:buNone/>
            </a:pPr>
            <a:r>
              <a:rPr lang="en-GB" sz="2400"/>
              <a:t>Therefore,  mental health is more than just the absence of mental disorders or disabilities.</a:t>
            </a:r>
            <a:endParaRPr/>
          </a:p>
          <a:p>
            <a:pPr marL="0" lvl="0" indent="0" algn="l" rtl="0">
              <a:lnSpc>
                <a:spcPct val="90000"/>
              </a:lnSpc>
              <a:spcBef>
                <a:spcPts val="1000"/>
              </a:spcBef>
              <a:spcAft>
                <a:spcPts val="0"/>
              </a:spcAft>
              <a:buClr>
                <a:srgbClr val="16AD85"/>
              </a:buClr>
              <a:buSzPts val="2400"/>
              <a:buNone/>
            </a:pPr>
            <a:r>
              <a:rPr lang="en-GB" sz="2400"/>
              <a:t>Mental health is a state of well-being in which an individual realises his or her own abilities, can cope with the normal stresses of life, can work productively and is able to make a contribution to his or her community.</a:t>
            </a:r>
            <a:endParaRPr/>
          </a:p>
        </p:txBody>
      </p:sp>
      <p:sp>
        <p:nvSpPr>
          <p:cNvPr id="2" name="Google Shape;151;p20">
            <a:extLst>
              <a:ext uri="{FF2B5EF4-FFF2-40B4-BE49-F238E27FC236}">
                <a16:creationId xmlns:a16="http://schemas.microsoft.com/office/drawing/2014/main" id="{8E475FA9-5896-8855-9A94-FBB369DD5902}"/>
              </a:ext>
            </a:extLst>
          </p:cNvPr>
          <p:cNvSpPr txBox="1">
            <a:spLocks noGrp="1"/>
          </p:cNvSpPr>
          <p:nvPr/>
        </p:nvSpPr>
        <p:spPr>
          <a:xfrm>
            <a:off x="597887"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a:solidFill>
                  <a:srgbClr val="16AD85"/>
                </a:solidFill>
                <a:effectLst/>
                <a:uFillTx/>
                <a:latin typeface="Calibri"/>
              </a:rPr>
              <a:t>5.1 Diffinio afiechyd meddwl</a:t>
            </a:r>
          </a:p>
        </p:txBody>
      </p:sp>
      <p:sp>
        <p:nvSpPr>
          <p:cNvPr id="3" name="Google Shape;152;p20">
            <a:extLst>
              <a:ext uri="{FF2B5EF4-FFF2-40B4-BE49-F238E27FC236}">
                <a16:creationId xmlns:a16="http://schemas.microsoft.com/office/drawing/2014/main" id="{5674B82C-55D7-D40D-0DF3-C5A5136331CE}"/>
              </a:ext>
            </a:extLst>
          </p:cNvPr>
          <p:cNvSpPr txBox="1">
            <a:spLocks noGrp="1"/>
          </p:cNvSpPr>
          <p:nvPr/>
        </p:nvSpPr>
        <p:spPr>
          <a:xfrm>
            <a:off x="597887" y="1079300"/>
            <a:ext cx="5343000" cy="4737900"/>
          </a:xfrm>
          <a:prstGeom prst="rect">
            <a:avLst/>
          </a:prstGeom>
          <a:noFill/>
          <a:ln>
            <a:noFill/>
          </a:ln>
        </p:spPr>
        <p:txBody>
          <a:bodyPr spcFirstLastPara="1" wrap="square" lIns="91425" tIns="45700" rIns="91425" bIns="45700" anchor="t" anchorCtr="0">
            <a:normAutofit fontScale="975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Yn ôl Sefydliad Iechyd y Byd </a:t>
            </a:r>
          </a:p>
          <a:p>
            <a:pPr marL="0" lvl="0" indent="0" algn="l" rtl="0">
              <a:lnSpc>
                <a:spcPct val="90000"/>
              </a:lnSpc>
              <a:spcBef>
                <a:spcPct val="0"/>
              </a:spcBef>
              <a:spcAft>
                <a:spcPct val="0"/>
              </a:spcAft>
              <a:buClr>
                <a:srgbClr val="16AD85"/>
              </a:buClr>
              <a:buSzPts val="2400"/>
              <a:buNone/>
            </a:pPr>
            <a:endParaRPr sz="2400" dirty="0"/>
          </a:p>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a:t>
            </a:r>
            <a:r>
              <a:rPr lang="cy" sz="2400" b="1" i="1" u="none" strike="noStrike" cap="none" baseline="0" dirty="0">
                <a:solidFill>
                  <a:srgbClr val="37394C"/>
                </a:solidFill>
                <a:effectLst/>
                <a:uFillTx/>
                <a:latin typeface="Calibri"/>
              </a:rPr>
              <a:t>Mae iechyd yn gyflwr o les corfforol, meddyliol a chymdeithasol cyflawn ac nid dim ond absenoldeb afiechyd neu lesgedd." </a:t>
            </a:r>
          </a:p>
          <a:p>
            <a:pPr marL="0" lvl="0" indent="0" algn="l" rtl="0">
              <a:lnSpc>
                <a:spcPct val="90000"/>
              </a:lnSpc>
              <a:spcBef>
                <a:spcPct val="0"/>
              </a:spcBef>
              <a:spcAft>
                <a:spcPct val="0"/>
              </a:spcAft>
              <a:buClr>
                <a:srgbClr val="16AD85"/>
              </a:buClr>
              <a:buSzPts val="2400"/>
              <a:buNone/>
            </a:pPr>
            <a:endParaRPr sz="2400" dirty="0"/>
          </a:p>
          <a:p>
            <a:pPr marL="0" lvl="0" indent="0" algn="l" rtl="0">
              <a:lnSpc>
                <a:spcPct val="90000"/>
              </a:lnSpc>
              <a:spcBef>
                <a:spcPct val="0"/>
              </a:spcBef>
              <a:spcAft>
                <a:spcPct val="0"/>
              </a:spcAft>
              <a:buClr>
                <a:srgbClr val="16AD85"/>
              </a:buClr>
              <a:buSzPts val="2400"/>
              <a:buNone/>
            </a:pPr>
            <a:r>
              <a:rPr lang="cy" sz="2400" b="0" i="0" u="none" strike="noStrike" cap="none" baseline="0" dirty="0">
                <a:solidFill>
                  <a:srgbClr val="37394C"/>
                </a:solidFill>
                <a:effectLst/>
                <a:uFillTx/>
                <a:latin typeface="Calibri"/>
              </a:rPr>
              <a:t>Felly, mae iechyd meddwl yn fwy na dim ond absenoldeb anhwylderau neu anableddau meddyliol.</a:t>
            </a:r>
          </a:p>
          <a:p>
            <a:pPr marL="0" lvl="0" indent="0" algn="l" rtl="0">
              <a:lnSpc>
                <a:spcPct val="90000"/>
              </a:lnSpc>
              <a:spcBef>
                <a:spcPts val="1000"/>
              </a:spcBef>
              <a:spcAft>
                <a:spcPct val="0"/>
              </a:spcAft>
              <a:buClr>
                <a:srgbClr val="16AD85"/>
              </a:buClr>
              <a:buSzPts val="2400"/>
              <a:buNone/>
            </a:pPr>
            <a:r>
              <a:rPr lang="cy" sz="2400" b="0" i="0" u="none" strike="noStrike" cap="none" baseline="0" dirty="0">
                <a:solidFill>
                  <a:srgbClr val="37394C"/>
                </a:solidFill>
                <a:effectLst/>
                <a:uFillTx/>
                <a:latin typeface="Calibri"/>
              </a:rPr>
              <a:t>Mae iechyd meddwl yn gyflwr o les lle mae unigolyn yn sylweddoli ei alluoedd ef/hi ei hun, yn gallu ymdopi â straen arferol bywyd, yn gallu gweithio'n gynhyrchiol ac yn gallu cyfrannu at ei gymuned/chymuned.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9" name="Google Shape;159;p21"/>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 ill-health</a:t>
            </a:r>
            <a:endParaRPr b="1" dirty="0"/>
          </a:p>
          <a:p>
            <a:pPr marL="0" lvl="0" indent="0" algn="l" rtl="0">
              <a:lnSpc>
                <a:spcPct val="90000"/>
              </a:lnSpc>
              <a:spcBef>
                <a:spcPts val="1000"/>
              </a:spcBef>
              <a:spcAft>
                <a:spcPts val="0"/>
              </a:spcAft>
              <a:buClr>
                <a:srgbClr val="16AD85"/>
              </a:buClr>
              <a:buSzPts val="2800"/>
              <a:buNone/>
            </a:pPr>
            <a:endParaRPr/>
          </a:p>
        </p:txBody>
      </p:sp>
      <p:sp>
        <p:nvSpPr>
          <p:cNvPr id="160" name="Google Shape;160;p21"/>
          <p:cNvSpPr txBox="1">
            <a:spLocks noGrp="1"/>
          </p:cNvSpPr>
          <p:nvPr>
            <p:ph type="body" idx="2"/>
          </p:nvPr>
        </p:nvSpPr>
        <p:spPr>
          <a:xfrm>
            <a:off x="6483352" y="884420"/>
            <a:ext cx="4921249" cy="4531097"/>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a:t>Mental health problems range from daily worries and anxieties to serious depression and suicidal thoughts. </a:t>
            </a:r>
            <a:endParaRPr sz="2000"/>
          </a:p>
          <a:p>
            <a:pPr marL="0" lvl="0" indent="0" algn="l" rtl="0">
              <a:lnSpc>
                <a:spcPct val="90000"/>
              </a:lnSpc>
              <a:spcBef>
                <a:spcPts val="1000"/>
              </a:spcBef>
              <a:spcAft>
                <a:spcPts val="0"/>
              </a:spcAft>
              <a:buClr>
                <a:srgbClr val="16AD85"/>
              </a:buClr>
              <a:buSzPts val="2000"/>
              <a:buNone/>
            </a:pPr>
            <a:r>
              <a:rPr lang="en-GB" sz="2000"/>
              <a:t>Many individuals have mental health problems and worries from time to time.</a:t>
            </a:r>
            <a:endParaRPr/>
          </a:p>
          <a:p>
            <a:pPr marL="0" lvl="0" indent="0" algn="l" rtl="0">
              <a:lnSpc>
                <a:spcPct val="90000"/>
              </a:lnSpc>
              <a:spcBef>
                <a:spcPts val="1000"/>
              </a:spcBef>
              <a:spcAft>
                <a:spcPts val="0"/>
              </a:spcAft>
              <a:buClr>
                <a:srgbClr val="16AD85"/>
              </a:buClr>
              <a:buSzPts val="2000"/>
              <a:buNone/>
            </a:pPr>
            <a:r>
              <a:rPr lang="en-GB" sz="2000"/>
              <a:t>A mental health problem becomes a disorder or an example of </a:t>
            </a:r>
            <a:r>
              <a:rPr lang="en-GB" sz="2000" b="1"/>
              <a:t>mental ill-health</a:t>
            </a:r>
            <a:r>
              <a:rPr lang="en-GB" sz="2000"/>
              <a:t> when it has ongoing signs and symptoms which cause </a:t>
            </a:r>
            <a:r>
              <a:rPr lang="en-GB" sz="2000" b="1"/>
              <a:t>considerable distress and affects day-to-day functioning. It affects the way that individuals feel, behave and interact with others.</a:t>
            </a:r>
            <a:r>
              <a:rPr lang="en-GB" sz="2000"/>
              <a:t> Some periods of mental ill-health may be temporary while others cause persistent and long-term difficulties.</a:t>
            </a:r>
            <a:endParaRPr/>
          </a:p>
          <a:p>
            <a:pPr marL="0" lvl="0" indent="0" algn="l" rtl="0">
              <a:lnSpc>
                <a:spcPct val="90000"/>
              </a:lnSpc>
              <a:spcBef>
                <a:spcPts val="1000"/>
              </a:spcBef>
              <a:spcAft>
                <a:spcPts val="0"/>
              </a:spcAft>
              <a:buClr>
                <a:srgbClr val="16AD85"/>
              </a:buClr>
              <a:buSzPts val="2000"/>
              <a:buNone/>
            </a:pPr>
            <a:r>
              <a:rPr lang="en-GB" sz="2000"/>
              <a:t>(WJEC, 2019)</a:t>
            </a:r>
            <a:endParaRPr sz="2000"/>
          </a:p>
        </p:txBody>
      </p:sp>
      <p:sp>
        <p:nvSpPr>
          <p:cNvPr id="2" name="Google Shape;159;p21">
            <a:extLst>
              <a:ext uri="{FF2B5EF4-FFF2-40B4-BE49-F238E27FC236}">
                <a16:creationId xmlns:a16="http://schemas.microsoft.com/office/drawing/2014/main" id="{6490AEB8-4724-7659-900F-78166B71F4C4}"/>
              </a:ext>
            </a:extLst>
          </p:cNvPr>
          <p:cNvSpPr txBox="1">
            <a:spLocks noGrp="1"/>
          </p:cNvSpPr>
          <p:nvPr/>
        </p:nvSpPr>
        <p:spPr>
          <a:xfrm>
            <a:off x="482272"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5.1 </a:t>
            </a:r>
            <a:r>
              <a:rPr lang="cy" sz="2800" b="1" i="0" u="none" strike="noStrike" cap="none" baseline="0" err="1">
                <a:solidFill>
                  <a:srgbClr val="16AD85"/>
                </a:solidFill>
                <a:effectLst/>
                <a:uFillTx/>
                <a:latin typeface="Calibri"/>
              </a:rPr>
              <a:t>Diffinio</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endParaRPr lang="en-US" sz="2800" b="1" i="0" u="none" strike="noStrike" cap="none" baseline="0" err="1">
              <a:solidFill>
                <a:srgbClr val="16AD85"/>
              </a:solidFill>
              <a:effectLst/>
              <a:uFillTx/>
              <a:latin typeface="Calibri"/>
            </a:endParaRPr>
          </a:p>
          <a:p>
            <a:pPr marL="0" lvl="0" indent="0" algn="l" rtl="0">
              <a:lnSpc>
                <a:spcPct val="90000"/>
              </a:lnSpc>
              <a:spcBef>
                <a:spcPts val="1000"/>
              </a:spcBef>
              <a:spcAft>
                <a:spcPct val="0"/>
              </a:spcAft>
              <a:buClr>
                <a:srgbClr val="16AD85"/>
              </a:buClr>
              <a:buSzPts val="2800"/>
              <a:buNone/>
            </a:pPr>
            <a:endParaRPr/>
          </a:p>
        </p:txBody>
      </p:sp>
      <p:sp>
        <p:nvSpPr>
          <p:cNvPr id="3" name="Google Shape;160;p21">
            <a:extLst>
              <a:ext uri="{FF2B5EF4-FFF2-40B4-BE49-F238E27FC236}">
                <a16:creationId xmlns:a16="http://schemas.microsoft.com/office/drawing/2014/main" id="{A223DB7C-A202-7246-4192-7B94A63BB98D}"/>
              </a:ext>
            </a:extLst>
          </p:cNvPr>
          <p:cNvSpPr txBox="1">
            <a:spLocks noGrp="1"/>
          </p:cNvSpPr>
          <p:nvPr/>
        </p:nvSpPr>
        <p:spPr>
          <a:xfrm>
            <a:off x="482271" y="884420"/>
            <a:ext cx="4921249" cy="4531097"/>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Mae problemau iechyd meddwl yn amrywio o bryderon a gofidiau dyddiol i iselder difrifol a meddyliau hunanladdol. </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llawer o unigolion yn cael problemau a phryderon iechyd meddwl o bryd i'w gilydd.</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problem iechyd meddwl yn dod yn anhwylder neu'n enghraifft o </a:t>
            </a:r>
            <a:r>
              <a:rPr lang="cy" sz="2000" b="1" i="0" u="none" strike="noStrike" cap="none" baseline="0" dirty="0">
                <a:solidFill>
                  <a:srgbClr val="37394C"/>
                </a:solidFill>
                <a:effectLst/>
                <a:uFillTx/>
                <a:latin typeface="Calibri"/>
              </a:rPr>
              <a:t>afiechyd meddwl</a:t>
            </a:r>
            <a:r>
              <a:rPr lang="cy" sz="2000" b="0" i="0" u="none" strike="noStrike" cap="none" baseline="0" dirty="0">
                <a:solidFill>
                  <a:srgbClr val="37394C"/>
                </a:solidFill>
                <a:effectLst/>
                <a:uFillTx/>
                <a:latin typeface="Calibri"/>
              </a:rPr>
              <a:t> pan fydd iddo arwyddion a symptomau parhaus sy'n achosi trallod sylweddol ac yn effeithio ar weithrediad o ddydd i ddydd. Mae’n effeithio ar y ffordd y mae unigolion yn teimlo, yn ymddwyn ac yn rhyngweithio ag eraill. Gall rhai cyfnodau o afiechyd meddwl fod yn rhai dros dro tra bod eraill yn achosi anawsterau parhaus a hirdymor.</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(CBAC, 2019)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7" name="Google Shape;167;p22"/>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2800"/>
              <a:buNone/>
            </a:pPr>
            <a:r>
              <a:rPr lang="en-GB" b="1" dirty="0"/>
              <a:t>5.1 Defining mental ill-health</a:t>
            </a:r>
            <a:endParaRPr lang="en-US"/>
          </a:p>
        </p:txBody>
      </p:sp>
      <p:sp>
        <p:nvSpPr>
          <p:cNvPr id="168" name="Google Shape;168;p22"/>
          <p:cNvSpPr txBox="1">
            <a:spLocks noGrp="1"/>
          </p:cNvSpPr>
          <p:nvPr>
            <p:ph type="body" idx="2"/>
          </p:nvPr>
        </p:nvSpPr>
        <p:spPr>
          <a:xfrm>
            <a:off x="6483352" y="1154243"/>
            <a:ext cx="4921249" cy="426127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000"/>
              <a:buNone/>
            </a:pPr>
            <a:r>
              <a:rPr lang="en-GB" sz="2000" dirty="0"/>
              <a:t>At any one time </a:t>
            </a:r>
            <a:r>
              <a:rPr lang="en-GB" sz="2000" b="1" dirty="0"/>
              <a:t>1 in 4 </a:t>
            </a:r>
            <a:r>
              <a:rPr lang="en-GB" sz="2000" dirty="0"/>
              <a:t>people in the UK will be experiencing mental ill-health. </a:t>
            </a:r>
            <a:endParaRPr sz="2000" dirty="0"/>
          </a:p>
          <a:p>
            <a:pPr marL="0" lvl="0" indent="0" algn="l" rtl="0">
              <a:lnSpc>
                <a:spcPct val="90000"/>
              </a:lnSpc>
              <a:spcBef>
                <a:spcPts val="1000"/>
              </a:spcBef>
              <a:spcAft>
                <a:spcPts val="0"/>
              </a:spcAft>
              <a:buClr>
                <a:srgbClr val="16AD85"/>
              </a:buClr>
              <a:buSzPts val="2000"/>
              <a:buNone/>
            </a:pPr>
            <a:r>
              <a:rPr lang="en-GB" sz="2000" dirty="0"/>
              <a:t>Not all individuals who are experiencing mental ill-health problem have a diagnosed mental disorder. </a:t>
            </a:r>
            <a:endParaRPr sz="2000" dirty="0"/>
          </a:p>
          <a:p>
            <a:pPr marL="0" lvl="0" indent="0" algn="l" rtl="0">
              <a:lnSpc>
                <a:spcPct val="90000"/>
              </a:lnSpc>
              <a:spcBef>
                <a:spcPts val="1000"/>
              </a:spcBef>
              <a:spcAft>
                <a:spcPts val="0"/>
              </a:spcAft>
              <a:buClr>
                <a:srgbClr val="16AD85"/>
              </a:buClr>
              <a:buSzPts val="2000"/>
              <a:buNone/>
            </a:pPr>
            <a:r>
              <a:rPr lang="en-GB" sz="2000" dirty="0"/>
              <a:t>There are a wide range of diagnoses, each with their own diagnostic criteria which have been classified by the World Health Organisation:</a:t>
            </a:r>
            <a:endParaRPr dirty="0"/>
          </a:p>
          <a:p>
            <a:pPr marL="0" lvl="0" indent="0" algn="l" rtl="0">
              <a:lnSpc>
                <a:spcPct val="90000"/>
              </a:lnSpc>
              <a:spcBef>
                <a:spcPts val="1000"/>
              </a:spcBef>
              <a:spcAft>
                <a:spcPts val="0"/>
              </a:spcAft>
              <a:buClr>
                <a:srgbClr val="16AD85"/>
              </a:buClr>
              <a:buSzPts val="2000"/>
              <a:buNone/>
            </a:pPr>
            <a:r>
              <a:rPr lang="en-GB" sz="2000" u="sng" dirty="0">
                <a:solidFill>
                  <a:schemeClr val="hlink"/>
                </a:solidFill>
                <a:hlinkClick r:id="rId3"/>
              </a:rPr>
              <a:t>https://www.who.int/classifications/icd/icdonlineversions/en/</a:t>
            </a:r>
            <a:endParaRPr sz="2000" dirty="0"/>
          </a:p>
          <a:p>
            <a:pPr marL="0" lvl="0" indent="0" algn="l" rtl="0">
              <a:lnSpc>
                <a:spcPct val="90000"/>
              </a:lnSpc>
              <a:spcBef>
                <a:spcPts val="1000"/>
              </a:spcBef>
              <a:spcAft>
                <a:spcPts val="0"/>
              </a:spcAft>
              <a:buClr>
                <a:srgbClr val="16AD85"/>
              </a:buClr>
              <a:buSzPts val="2000"/>
              <a:buNone/>
            </a:pPr>
            <a:r>
              <a:rPr lang="en-GB" sz="2000" dirty="0"/>
              <a:t>Not everyone agrees that using diagnoses to understand or describe mental distress and ill-health is helpful.</a:t>
            </a:r>
            <a:endParaRPr sz="2000" dirty="0"/>
          </a:p>
          <a:p>
            <a:pPr marL="0" lvl="0" indent="0" algn="l" rtl="0">
              <a:lnSpc>
                <a:spcPct val="90000"/>
              </a:lnSpc>
              <a:spcBef>
                <a:spcPts val="1000"/>
              </a:spcBef>
              <a:spcAft>
                <a:spcPts val="0"/>
              </a:spcAft>
              <a:buClr>
                <a:srgbClr val="16AD85"/>
              </a:buClr>
              <a:buSzPts val="2000"/>
              <a:buNone/>
            </a:pPr>
            <a:r>
              <a:rPr lang="en-GB" sz="2000" dirty="0"/>
              <a:t>Discuss – why might this be?</a:t>
            </a:r>
            <a:endParaRPr sz="2000" dirty="0"/>
          </a:p>
        </p:txBody>
      </p:sp>
      <p:sp>
        <p:nvSpPr>
          <p:cNvPr id="2" name="Google Shape;167;p22">
            <a:extLst>
              <a:ext uri="{FF2B5EF4-FFF2-40B4-BE49-F238E27FC236}">
                <a16:creationId xmlns:a16="http://schemas.microsoft.com/office/drawing/2014/main" id="{7A1E99A1-2DDA-D610-0223-281374F5C655}"/>
              </a:ext>
            </a:extLst>
          </p:cNvPr>
          <p:cNvSpPr txBox="1">
            <a:spLocks noGrp="1"/>
          </p:cNvSpPr>
          <p:nvPr/>
        </p:nvSpPr>
        <p:spPr>
          <a:xfrm>
            <a:off x="335128" y="365126"/>
            <a:ext cx="4921249" cy="1031284"/>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5.1 </a:t>
            </a:r>
            <a:r>
              <a:rPr lang="cy" sz="2800" b="1" i="0" u="none" strike="noStrike" cap="none" baseline="0" err="1">
                <a:solidFill>
                  <a:srgbClr val="16AD85"/>
                </a:solidFill>
                <a:effectLst/>
                <a:uFillTx/>
                <a:latin typeface="Calibri"/>
              </a:rPr>
              <a:t>Diffinio</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afiechyd</a:t>
            </a:r>
            <a:r>
              <a:rPr lang="cy" sz="2800" b="1" i="0" u="none" strike="noStrike" cap="none" baseline="0" dirty="0">
                <a:solidFill>
                  <a:srgbClr val="16AD85"/>
                </a:solidFill>
                <a:effectLst/>
                <a:uFillTx/>
                <a:latin typeface="Calibri"/>
              </a:rPr>
              <a:t> </a:t>
            </a:r>
            <a:r>
              <a:rPr lang="cy" sz="2800" b="1" i="0" u="none" strike="noStrike" cap="none" baseline="0" err="1">
                <a:solidFill>
                  <a:srgbClr val="16AD85"/>
                </a:solidFill>
                <a:effectLst/>
                <a:uFillTx/>
                <a:latin typeface="Calibri"/>
              </a:rPr>
              <a:t>meddwl</a:t>
            </a:r>
            <a:endParaRPr lang="en-US" sz="2800" b="1" i="0" u="none" strike="noStrike" cap="none" baseline="0" err="1">
              <a:solidFill>
                <a:srgbClr val="16AD85"/>
              </a:solidFill>
              <a:effectLst/>
              <a:uFillTx/>
              <a:latin typeface="Calibri"/>
            </a:endParaRPr>
          </a:p>
        </p:txBody>
      </p:sp>
      <p:sp>
        <p:nvSpPr>
          <p:cNvPr id="3" name="Google Shape;168;p22">
            <a:extLst>
              <a:ext uri="{FF2B5EF4-FFF2-40B4-BE49-F238E27FC236}">
                <a16:creationId xmlns:a16="http://schemas.microsoft.com/office/drawing/2014/main" id="{4699F834-8166-8CDB-5BC9-3EF8DB04808D}"/>
              </a:ext>
            </a:extLst>
          </p:cNvPr>
          <p:cNvSpPr txBox="1">
            <a:spLocks noGrp="1"/>
          </p:cNvSpPr>
          <p:nvPr/>
        </p:nvSpPr>
        <p:spPr>
          <a:xfrm>
            <a:off x="335128" y="1136798"/>
            <a:ext cx="4921249" cy="4261274"/>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000"/>
              <a:buNone/>
            </a:pPr>
            <a:r>
              <a:rPr lang="cy" sz="2000" b="0" i="0" u="none" strike="noStrike" cap="none" baseline="0" dirty="0">
                <a:solidFill>
                  <a:srgbClr val="37394C"/>
                </a:solidFill>
                <a:effectLst/>
                <a:uFillTx/>
                <a:latin typeface="Calibri"/>
              </a:rPr>
              <a:t>Ar unrhyw un adeg bydd </a:t>
            </a:r>
            <a:r>
              <a:rPr lang="cy" sz="2000" b="1" i="0" u="none" strike="noStrike" cap="none" baseline="0" dirty="0">
                <a:solidFill>
                  <a:srgbClr val="37394C"/>
                </a:solidFill>
                <a:effectLst/>
                <a:uFillTx/>
                <a:latin typeface="Calibri"/>
              </a:rPr>
              <a:t>1 o bob 4 </a:t>
            </a:r>
            <a:r>
              <a:rPr lang="cy" sz="2000" b="0" i="0" u="none" strike="noStrike" cap="none" baseline="0" dirty="0">
                <a:solidFill>
                  <a:srgbClr val="37394C"/>
                </a:solidFill>
                <a:effectLst/>
                <a:uFillTx/>
                <a:latin typeface="Calibri"/>
              </a:rPr>
              <a:t>o bobl yn y DU yn profi afiechyd meddwl. </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Nid oes gan bob unigolyn sy'n profi problemau afiechyd meddwl ddiagnosis o anhwylder meddwl. </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Mae ystod eang o ddiagnosisau, pob un â’i feini prawf diagnostig ei hun sydd wedi’u dosbarthu gan Sefydliad Iechyd y Byd:</a:t>
            </a:r>
          </a:p>
          <a:p>
            <a:pPr marL="0" lvl="0" indent="0" algn="l" rtl="0">
              <a:lnSpc>
                <a:spcPct val="90000"/>
              </a:lnSpc>
              <a:spcBef>
                <a:spcPts val="1000"/>
              </a:spcBef>
              <a:spcAft>
                <a:spcPct val="0"/>
              </a:spcAft>
              <a:buClr>
                <a:srgbClr val="16AD85"/>
              </a:buClr>
              <a:buSzPts val="2000"/>
              <a:buNone/>
            </a:pPr>
            <a:r>
              <a:rPr lang="cy" sz="2000" b="0" i="0" u="sng" strike="noStrike" cap="none" baseline="0" dirty="0">
                <a:solidFill>
                  <a:srgbClr val="0563C1"/>
                </a:solidFill>
                <a:effectLst/>
                <a:uFill>
                  <a:solidFill>
                    <a:srgbClr val="0563C1"/>
                  </a:solidFill>
                </a:uFill>
                <a:latin typeface="Calibri"/>
                <a:hlinkClick r:id="rId3" history="0"/>
              </a:rPr>
              <a:t>https://www.who.int/classifications/icd/icdonlineversions/en/</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Nid yw pawb yn cytuno bod defnyddio diagnosis i ddeall neu ddisgrifio trallod ac afiechyd meddwl yn ddefnyddiol.</a:t>
            </a:r>
          </a:p>
          <a:p>
            <a:pPr marL="0" lvl="0" indent="0" algn="l" rtl="0">
              <a:lnSpc>
                <a:spcPct val="90000"/>
              </a:lnSpc>
              <a:spcBef>
                <a:spcPts val="1000"/>
              </a:spcBef>
              <a:spcAft>
                <a:spcPct val="0"/>
              </a:spcAft>
              <a:buClr>
                <a:srgbClr val="16AD85"/>
              </a:buClr>
              <a:buSzPts val="2000"/>
              <a:buNone/>
            </a:pPr>
            <a:r>
              <a:rPr lang="cy" sz="2000" b="0" i="0" u="none" strike="noStrike" cap="none" baseline="0" dirty="0">
                <a:solidFill>
                  <a:srgbClr val="37394C"/>
                </a:solidFill>
                <a:effectLst/>
                <a:uFillTx/>
                <a:latin typeface="Calibri"/>
              </a:rPr>
              <a:t>Trafodwch – pam y gallai hyn fod yn wir?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5" name="Google Shape;175;p23"/>
          <p:cNvSpPr txBox="1">
            <a:spLocks noGrp="1"/>
          </p:cNvSpPr>
          <p:nvPr>
            <p:ph type="body" idx="1"/>
          </p:nvPr>
        </p:nvSpPr>
        <p:spPr>
          <a:xfrm>
            <a:off x="6483352" y="365126"/>
            <a:ext cx="4921249" cy="1031284"/>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rgbClr val="16AD85"/>
              </a:buClr>
              <a:buSzPct val="100000"/>
              <a:buNone/>
            </a:pPr>
            <a:r>
              <a:rPr lang="en-GB" b="1" dirty="0"/>
              <a:t>5.2 Types of mental health problems and the symptoms that individuals may experience</a:t>
            </a:r>
            <a:endParaRPr lang="en-US" dirty="0"/>
          </a:p>
        </p:txBody>
      </p:sp>
      <p:sp>
        <p:nvSpPr>
          <p:cNvPr id="176" name="Google Shape;176;p23"/>
          <p:cNvSpPr txBox="1">
            <a:spLocks noGrp="1"/>
          </p:cNvSpPr>
          <p:nvPr>
            <p:ph type="body" idx="2"/>
          </p:nvPr>
        </p:nvSpPr>
        <p:spPr>
          <a:xfrm>
            <a:off x="3635375" y="1935164"/>
            <a:ext cx="4921249" cy="348035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16AD85"/>
              </a:buClr>
              <a:buSzPts val="1800"/>
              <a:buNone/>
            </a:pPr>
            <a:r>
              <a:rPr lang="en-GB" u="sng" dirty="0">
                <a:solidFill>
                  <a:schemeClr val="hlink"/>
                </a:solidFill>
                <a:hlinkClick r:id="rId3"/>
              </a:rPr>
              <a:t>https://www.mind.org.uk/information-support/types-of-mental-health-problems/mental-health-problems-introduction/types-of-mental-health-problems/</a:t>
            </a:r>
            <a:endParaRPr dirty="0"/>
          </a:p>
          <a:p>
            <a:pPr marL="0" lvl="0" indent="0" algn="l" rtl="0">
              <a:lnSpc>
                <a:spcPct val="90000"/>
              </a:lnSpc>
              <a:spcBef>
                <a:spcPts val="0"/>
              </a:spcBef>
              <a:spcAft>
                <a:spcPts val="0"/>
              </a:spcAft>
              <a:buClr>
                <a:srgbClr val="16AD85"/>
              </a:buClr>
              <a:buSzPts val="1800"/>
              <a:buNone/>
            </a:pPr>
            <a:endParaRPr dirty="0"/>
          </a:p>
        </p:txBody>
      </p:sp>
      <p:pic>
        <p:nvPicPr>
          <p:cNvPr id="178" name="Google Shape;178;p23" descr="This animation explains what mental health problems are and how they can affect us. &#10;&#10;Thanks to Mind supporter Chizzy Akudolu for the voice-over.&#10;&#10;For more information on mental health problems, what may cause them, and the many different kinds of help, treatment and support that are available visit our website:  mind.org.uk" title="What are mental health problems?">
            <a:hlinkClick r:id="rId4"/>
          </p:cNvPr>
          <p:cNvPicPr preferRelativeResize="0"/>
          <p:nvPr/>
        </p:nvPicPr>
        <p:blipFill>
          <a:blip r:embed="rId5">
            <a:alphaModFix/>
          </a:blip>
          <a:stretch>
            <a:fillRect/>
          </a:stretch>
        </p:blipFill>
        <p:spPr>
          <a:xfrm>
            <a:off x="4330774" y="3184465"/>
            <a:ext cx="3140700" cy="2355525"/>
          </a:xfrm>
          <a:prstGeom prst="rect">
            <a:avLst/>
          </a:prstGeom>
          <a:noFill/>
          <a:ln>
            <a:noFill/>
          </a:ln>
        </p:spPr>
      </p:pic>
      <p:sp>
        <p:nvSpPr>
          <p:cNvPr id="2" name="Google Shape;175;p23">
            <a:extLst>
              <a:ext uri="{FF2B5EF4-FFF2-40B4-BE49-F238E27FC236}">
                <a16:creationId xmlns:a16="http://schemas.microsoft.com/office/drawing/2014/main" id="{FEDB547D-80EC-A9C2-3EC6-6D8A98147F5B}"/>
              </a:ext>
            </a:extLst>
          </p:cNvPr>
          <p:cNvSpPr txBox="1">
            <a:spLocks noGrp="1"/>
          </p:cNvSpPr>
          <p:nvPr/>
        </p:nvSpPr>
        <p:spPr>
          <a:xfrm>
            <a:off x="408700" y="365126"/>
            <a:ext cx="4921249" cy="1031284"/>
          </a:xfrm>
          <a:prstGeom prst="rect">
            <a:avLst/>
          </a:prstGeom>
          <a:noFill/>
          <a:ln>
            <a:noFill/>
          </a:ln>
        </p:spPr>
        <p:txBody>
          <a:bodyPr spcFirstLastPara="1" wrap="square" lIns="91425" tIns="45700" rIns="91425" bIns="45700" anchor="t" anchorCtr="0">
            <a:normAutofit fontScale="90000" lnSpcReduction="10000"/>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342900" algn="l" rtl="0">
              <a:lnSpc>
                <a:spcPct val="90000"/>
              </a:lnSpc>
              <a:spcBef>
                <a:spcPts val="500"/>
              </a:spcBef>
              <a:spcAft>
                <a:spcPct val="0"/>
              </a:spcAft>
              <a:buClr>
                <a:schemeClr val="dk1"/>
              </a:buClr>
              <a:buSzPts val="1800"/>
              <a:buFont typeface="Arial"/>
              <a:buChar char="•"/>
              <a:defRPr sz="24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500"/>
              </a:spcBef>
              <a:spcAft>
                <a:spcPct val="0"/>
              </a:spcAft>
              <a:buClr>
                <a:schemeClr val="dk1"/>
              </a:buClr>
              <a:buSzPts val="18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Tx/>
              <a:buNone/>
            </a:pPr>
            <a:r>
              <a:rPr lang="cy" sz="2800" b="1" i="0" u="none" strike="noStrike" cap="none" baseline="0" dirty="0">
                <a:solidFill>
                  <a:srgbClr val="16AD85"/>
                </a:solidFill>
                <a:effectLst/>
                <a:uFillTx/>
                <a:latin typeface="Calibri"/>
              </a:rPr>
              <a:t>5.2 Mathau o broblemau iechyd meddwl a'r symptomau y gall unigolion eu profi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8"/>
                                        </p:tgtEl>
                                        <p:attrNameLst>
                                          <p:attrName>style.visibility</p:attrName>
                                        </p:attrNameLst>
                                      </p:cBhvr>
                                      <p:to>
                                        <p:strVal val="visible"/>
                                      </p:to>
                                    </p:set>
                                    <p:animEffect transition="in" filter="fade">
                                      <p:cBhvr>
                                        <p:cTn id="7" dur="10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6" name="Google Shape;186;p24"/>
          <p:cNvSpPr txBox="1">
            <a:spLocks noGrp="1"/>
          </p:cNvSpPr>
          <p:nvPr>
            <p:ph type="body" idx="2"/>
          </p:nvPr>
        </p:nvSpPr>
        <p:spPr>
          <a:xfrm>
            <a:off x="6483350" y="1131802"/>
            <a:ext cx="4921200" cy="3480300"/>
          </a:xfrm>
          <a:prstGeom prst="rect">
            <a:avLst/>
          </a:prstGeom>
        </p:spPr>
        <p:txBody>
          <a:bodyPr spcFirstLastPara="1" wrap="square" lIns="91425" tIns="45700" rIns="91425" bIns="45700" anchor="t" anchorCtr="0">
            <a:normAutofit/>
          </a:bodyPr>
          <a:lstStyle/>
          <a:p>
            <a:pPr marL="0" lvl="0" indent="0" algn="l" rtl="0">
              <a:spcBef>
                <a:spcPts val="1000"/>
              </a:spcBef>
              <a:spcAft>
                <a:spcPts val="0"/>
              </a:spcAft>
              <a:buNone/>
            </a:pPr>
            <a:r>
              <a:rPr lang="en-GB" dirty="0"/>
              <a:t>What contributes to mental ill-health</a:t>
            </a:r>
            <a:endParaRPr lang="en-US" dirty="0"/>
          </a:p>
          <a:p>
            <a:pPr marL="0" lvl="0" indent="0" algn="l" rtl="0">
              <a:spcBef>
                <a:spcPts val="1000"/>
              </a:spcBef>
              <a:spcAft>
                <a:spcPts val="0"/>
              </a:spcAft>
              <a:buNone/>
            </a:pPr>
            <a:endParaRPr dirty="0"/>
          </a:p>
          <a:p>
            <a:pPr marL="0" lvl="0" indent="0" algn="l" rtl="0">
              <a:spcBef>
                <a:spcPts val="1000"/>
              </a:spcBef>
              <a:spcAft>
                <a:spcPts val="0"/>
              </a:spcAft>
              <a:buNone/>
            </a:pPr>
            <a:endParaRPr dirty="0"/>
          </a:p>
        </p:txBody>
      </p:sp>
      <p:pic>
        <p:nvPicPr>
          <p:cNvPr id="188" name="Google Shape;188;p24"/>
          <p:cNvPicPr preferRelativeResize="0"/>
          <p:nvPr/>
        </p:nvPicPr>
        <p:blipFill>
          <a:blip r:embed="rId3">
            <a:alphaModFix/>
          </a:blip>
          <a:stretch>
            <a:fillRect/>
          </a:stretch>
        </p:blipFill>
        <p:spPr>
          <a:xfrm>
            <a:off x="5897662" y="3637873"/>
            <a:ext cx="6092575" cy="1255450"/>
          </a:xfrm>
          <a:prstGeom prst="rect">
            <a:avLst/>
          </a:prstGeom>
          <a:noFill/>
          <a:ln>
            <a:noFill/>
          </a:ln>
        </p:spPr>
      </p:pic>
      <p:sp>
        <p:nvSpPr>
          <p:cNvPr id="2" name="Google Shape;186;p24">
            <a:extLst>
              <a:ext uri="{FF2B5EF4-FFF2-40B4-BE49-F238E27FC236}">
                <a16:creationId xmlns:a16="http://schemas.microsoft.com/office/drawing/2014/main" id="{6BC83AE0-AADF-1DF7-0C10-81EE4A3F6CA4}"/>
              </a:ext>
            </a:extLst>
          </p:cNvPr>
          <p:cNvSpPr txBox="1">
            <a:spLocks noGrp="1"/>
          </p:cNvSpPr>
          <p:nvPr/>
        </p:nvSpPr>
        <p:spPr>
          <a:xfrm>
            <a:off x="390775" y="1175418"/>
            <a:ext cx="4921200" cy="348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16AD85"/>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spcBef>
                <a:spcPts val="1000"/>
              </a:spcBef>
              <a:spcAft>
                <a:spcPct val="0"/>
              </a:spcAft>
              <a:buNone/>
            </a:pPr>
            <a:r>
              <a:rPr lang="cy" sz="1800" b="0" i="0" u="none" strike="noStrike" cap="none" baseline="0" dirty="0">
                <a:solidFill>
                  <a:srgbClr val="37394C"/>
                </a:solidFill>
                <a:effectLst/>
                <a:uFillTx/>
                <a:latin typeface="Calibri"/>
              </a:rPr>
              <a:t>Beth sy'n cyfrannu at afiechyd meddwl?</a:t>
            </a:r>
          </a:p>
          <a:p>
            <a:pPr marL="0" lvl="0" indent="0" algn="l" rtl="0">
              <a:spcBef>
                <a:spcPts val="1000"/>
              </a:spcBef>
              <a:spcAft>
                <a:spcPct val="0"/>
              </a:spcAft>
              <a:buNone/>
            </a:pPr>
            <a:endParaRPr dirty="0"/>
          </a:p>
          <a:p>
            <a:pPr marL="0" lvl="0" indent="0" algn="l" rtl="0">
              <a:spcBef>
                <a:spcPts val="1000"/>
              </a:spcBef>
              <a:spcAft>
                <a:spcPct val="0"/>
              </a:spcAft>
              <a:buNone/>
            </a:pPr>
            <a:endParaRPr dirty="0"/>
          </a:p>
          <a:p>
            <a:pPr marL="0" lvl="0" indent="0" algn="l" rtl="0">
              <a:spcBef>
                <a:spcPts val="1000"/>
              </a:spcBef>
              <a:spcAft>
                <a:spcPct val="0"/>
              </a:spcAft>
              <a:buNone/>
            </a:pPr>
            <a:endParaRPr dirty="0"/>
          </a:p>
        </p:txBody>
      </p:sp>
      <p:sp>
        <p:nvSpPr>
          <p:cNvPr id="4" name="TextBox 3">
            <a:extLst>
              <a:ext uri="{FF2B5EF4-FFF2-40B4-BE49-F238E27FC236}">
                <a16:creationId xmlns:a16="http://schemas.microsoft.com/office/drawing/2014/main" id="{23FF0DD4-8716-FCC8-F884-D73D47B7B495}"/>
              </a:ext>
            </a:extLst>
          </p:cNvPr>
          <p:cNvSpPr txBox="1"/>
          <p:nvPr/>
        </p:nvSpPr>
        <p:spPr>
          <a:xfrm>
            <a:off x="309881" y="3942432"/>
            <a:ext cx="5515567" cy="646331"/>
          </a:xfrm>
          <a:prstGeom prst="rect">
            <a:avLst/>
          </a:prstGeom>
          <a:noFill/>
        </p:spPr>
        <p:txBody>
          <a:bodyPr wrap="square">
            <a:spAutoFit/>
          </a:bodyPr>
          <a:lstStyle/>
          <a:p>
            <a:pPr marL="0" indent="0"/>
            <a:r>
              <a:rPr lang="cy" sz="1800" b="0" i="0" u="none" strike="noStrike" cap="none" baseline="0" dirty="0">
                <a:solidFill>
                  <a:schemeClr val="tx1"/>
                </a:solidFill>
                <a:effectLst/>
                <a:uFillTx/>
                <a:latin typeface="Calibri"/>
              </a:rPr>
              <a:t>Mae </a:t>
            </a:r>
            <a:r>
              <a:rPr lang="cy" sz="1800" i="0" u="none" strike="noStrike" cap="none" baseline="0" dirty="0">
                <a:solidFill>
                  <a:schemeClr val="tx1"/>
                </a:solidFill>
                <a:effectLst/>
                <a:uFillTx/>
                <a:latin typeface="Calibri"/>
              </a:rPr>
              <a:t>1 o bob 4 </a:t>
            </a:r>
            <a:r>
              <a:rPr lang="cy" sz="1800" b="0" i="0" u="none" strike="noStrike" cap="none" baseline="0" dirty="0">
                <a:solidFill>
                  <a:schemeClr val="tx1"/>
                </a:solidFill>
                <a:effectLst/>
                <a:uFillTx/>
                <a:latin typeface="Calibri"/>
              </a:rPr>
              <a:t>oedolyn yn profi problemau iechyd meddwl ar ryw adeg yn ystod eu bywyd</a:t>
            </a:r>
          </a:p>
        </p:txBody>
      </p:sp>
      <p:pic>
        <p:nvPicPr>
          <p:cNvPr id="3" name="Picture 2">
            <a:extLst>
              <a:ext uri="{FF2B5EF4-FFF2-40B4-BE49-F238E27FC236}">
                <a16:creationId xmlns:a16="http://schemas.microsoft.com/office/drawing/2014/main" id="{B9FA4004-B4D9-3112-EC06-7CDBFC95AAB3}"/>
              </a:ext>
            </a:extLst>
          </p:cNvPr>
          <p:cNvPicPr>
            <a:picLocks noChangeAspect="1"/>
          </p:cNvPicPr>
          <p:nvPr/>
        </p:nvPicPr>
        <p:blipFill>
          <a:blip r:embed="rId4"/>
          <a:stretch>
            <a:fillRect/>
          </a:stretch>
        </p:blipFill>
        <p:spPr>
          <a:xfrm>
            <a:off x="5122445" y="99260"/>
            <a:ext cx="974558" cy="97455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a:extLst>
            <a:ext uri="{FF2B5EF4-FFF2-40B4-BE49-F238E27FC236}">
              <a16:creationId xmlns:a16="http://schemas.microsoft.com/office/drawing/2014/main" id="{610C0D49-37F2-0DD3-FB81-37FD29F6460F}"/>
            </a:ext>
          </a:extLst>
        </p:cNvPr>
        <p:cNvGrpSpPr/>
        <p:nvPr/>
      </p:nvGrpSpPr>
      <p:grpSpPr>
        <a:xfrm>
          <a:off x="0" y="0"/>
          <a:ext cx="0" cy="0"/>
          <a:chOff x="0" y="0"/>
          <a:chExt cx="0" cy="0"/>
        </a:xfrm>
      </p:grpSpPr>
      <p:sp>
        <p:nvSpPr>
          <p:cNvPr id="196" name="Google Shape;196;p25">
            <a:extLst>
              <a:ext uri="{FF2B5EF4-FFF2-40B4-BE49-F238E27FC236}">
                <a16:creationId xmlns:a16="http://schemas.microsoft.com/office/drawing/2014/main" id="{C5979A96-EA4B-5028-FC5D-1F3FF0F118E8}"/>
              </a:ext>
            </a:extLst>
          </p:cNvPr>
          <p:cNvSpPr txBox="1">
            <a:spLocks noGrp="1"/>
          </p:cNvSpPr>
          <p:nvPr>
            <p:ph type="body" idx="3"/>
          </p:nvPr>
        </p:nvSpPr>
        <p:spPr>
          <a:xfrm>
            <a:off x="7673775" y="224203"/>
            <a:ext cx="3823891" cy="60645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16AD85"/>
              </a:buClr>
              <a:buSzPts val="2800"/>
              <a:buNone/>
            </a:pPr>
            <a:r>
              <a:rPr lang="en-GB" b="1" dirty="0"/>
              <a:t>5.3 Influencing factors</a:t>
            </a:r>
            <a:endParaRPr b="1" dirty="0"/>
          </a:p>
          <a:p>
            <a:pPr marL="0" lvl="0" indent="0" algn="l" rtl="0">
              <a:lnSpc>
                <a:spcPct val="90000"/>
              </a:lnSpc>
              <a:spcBef>
                <a:spcPts val="1000"/>
              </a:spcBef>
              <a:spcAft>
                <a:spcPts val="0"/>
              </a:spcAft>
              <a:buClr>
                <a:srgbClr val="16AD85"/>
              </a:buClr>
              <a:buSzPts val="2800"/>
              <a:buNone/>
            </a:pPr>
            <a:endParaRPr dirty="0"/>
          </a:p>
        </p:txBody>
      </p:sp>
      <p:sp>
        <p:nvSpPr>
          <p:cNvPr id="197" name="Google Shape;197;p25">
            <a:extLst>
              <a:ext uri="{FF2B5EF4-FFF2-40B4-BE49-F238E27FC236}">
                <a16:creationId xmlns:a16="http://schemas.microsoft.com/office/drawing/2014/main" id="{E65BD2F0-7FE0-469F-D19B-1B200A033FF3}"/>
              </a:ext>
            </a:extLst>
          </p:cNvPr>
          <p:cNvSpPr txBox="1">
            <a:spLocks noGrp="1"/>
          </p:cNvSpPr>
          <p:nvPr>
            <p:ph type="body" idx="4"/>
          </p:nvPr>
        </p:nvSpPr>
        <p:spPr>
          <a:xfrm>
            <a:off x="7142028" y="680507"/>
            <a:ext cx="4887383" cy="1111104"/>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37394C"/>
              </a:buClr>
              <a:buSzPts val="1800"/>
              <a:buNone/>
            </a:pPr>
            <a:r>
              <a:rPr lang="en-GB" dirty="0"/>
              <a:t>Many factors can contribute to developing mental ill-health including work, diet, drugs and lack of sleep, however if an individual experiences mental ill-health there are usually other factors as well. </a:t>
            </a:r>
            <a:endParaRPr dirty="0"/>
          </a:p>
          <a:p>
            <a:pPr marL="0" lvl="0" indent="0" algn="l" rtl="0">
              <a:lnSpc>
                <a:spcPct val="90000"/>
              </a:lnSpc>
              <a:spcBef>
                <a:spcPts val="1000"/>
              </a:spcBef>
              <a:spcAft>
                <a:spcPts val="0"/>
              </a:spcAft>
              <a:buClr>
                <a:srgbClr val="37394C"/>
              </a:buClr>
              <a:buSzPts val="1800"/>
              <a:buNone/>
            </a:pPr>
            <a:endParaRPr dirty="0"/>
          </a:p>
        </p:txBody>
      </p:sp>
      <p:sp>
        <p:nvSpPr>
          <p:cNvPr id="198" name="Google Shape;198;p25">
            <a:extLst>
              <a:ext uri="{FF2B5EF4-FFF2-40B4-BE49-F238E27FC236}">
                <a16:creationId xmlns:a16="http://schemas.microsoft.com/office/drawing/2014/main" id="{11C19618-69B5-1EF8-29A6-3FDB7E309B7E}"/>
              </a:ext>
            </a:extLst>
          </p:cNvPr>
          <p:cNvSpPr txBox="1">
            <a:spLocks noGrp="1"/>
          </p:cNvSpPr>
          <p:nvPr>
            <p:ph type="body" idx="5"/>
          </p:nvPr>
        </p:nvSpPr>
        <p:spPr>
          <a:xfrm>
            <a:off x="7142028" y="1987595"/>
            <a:ext cx="4887383" cy="554522"/>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1800"/>
              <a:buNone/>
            </a:pPr>
            <a:r>
              <a:rPr lang="en-GB" sz="1800" dirty="0"/>
              <a:t>Factors can be divided into three main categories - biological, psychological and environmental/social</a:t>
            </a:r>
            <a:endParaRPr dirty="0"/>
          </a:p>
          <a:p>
            <a:pPr marL="0" lvl="0" indent="0" algn="l" rtl="0">
              <a:lnSpc>
                <a:spcPct val="90000"/>
              </a:lnSpc>
              <a:spcBef>
                <a:spcPts val="1000"/>
              </a:spcBef>
              <a:spcAft>
                <a:spcPts val="0"/>
              </a:spcAft>
              <a:buSzPts val="1600"/>
              <a:buNone/>
            </a:pPr>
            <a:endParaRPr dirty="0"/>
          </a:p>
        </p:txBody>
      </p:sp>
      <p:pic>
        <p:nvPicPr>
          <p:cNvPr id="199" name="Google Shape;199;p25" descr="https://upload.wikimedia.org/wikipedia/commons/6/6f/Biopsychosocial_Model_of_Health_1.png">
            <a:extLst>
              <a:ext uri="{FF2B5EF4-FFF2-40B4-BE49-F238E27FC236}">
                <a16:creationId xmlns:a16="http://schemas.microsoft.com/office/drawing/2014/main" id="{F91A45A3-9EBA-2410-0347-D39787E86E09}"/>
              </a:ext>
            </a:extLst>
          </p:cNvPr>
          <p:cNvPicPr preferRelativeResize="0">
            <a:picLocks noGrp="1"/>
          </p:cNvPicPr>
          <p:nvPr>
            <p:ph type="pic" idx="6"/>
          </p:nvPr>
        </p:nvPicPr>
        <p:blipFill rotWithShape="1">
          <a:blip r:embed="rId3">
            <a:alphaModFix/>
          </a:blip>
          <a:srcRect l="5301" r="5300"/>
          <a:stretch/>
        </p:blipFill>
        <p:spPr>
          <a:xfrm>
            <a:off x="7942219" y="3004456"/>
            <a:ext cx="3329121" cy="2949792"/>
          </a:xfrm>
          <a:prstGeom prst="rect">
            <a:avLst/>
          </a:prstGeom>
          <a:noFill/>
          <a:ln w="76200" cap="flat" cmpd="sng">
            <a:solidFill>
              <a:srgbClr val="37394C"/>
            </a:solidFill>
            <a:prstDash val="solid"/>
            <a:round/>
            <a:headEnd type="none" w="sm" len="sm"/>
            <a:tailEnd type="none" w="sm" len="sm"/>
          </a:ln>
        </p:spPr>
      </p:pic>
      <p:sp>
        <p:nvSpPr>
          <p:cNvPr id="2" name="Google Shape;196;p25">
            <a:extLst>
              <a:ext uri="{FF2B5EF4-FFF2-40B4-BE49-F238E27FC236}">
                <a16:creationId xmlns:a16="http://schemas.microsoft.com/office/drawing/2014/main" id="{5BB80276-EB07-378F-8B44-B6146E13E5E0}"/>
              </a:ext>
            </a:extLst>
          </p:cNvPr>
          <p:cNvSpPr txBox="1">
            <a:spLocks noGrp="1"/>
          </p:cNvSpPr>
          <p:nvPr/>
        </p:nvSpPr>
        <p:spPr>
          <a:xfrm>
            <a:off x="1030976" y="292056"/>
            <a:ext cx="4887383" cy="86248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16AD85"/>
              </a:buClr>
              <a:buSzPts val="2800"/>
              <a:buFont typeface="Arial"/>
              <a:buNone/>
              <a:defRPr sz="2800" b="0" i="0" u="none" strike="noStrike" cap="none">
                <a:solidFill>
                  <a:srgbClr val="16AD85"/>
                </a:solidFill>
                <a:latin typeface="Calibri"/>
                <a:ea typeface="Calibri"/>
                <a:cs typeface="Calibri"/>
                <a:sym typeface="Calibri"/>
              </a:defRPr>
            </a:lvl1pPr>
            <a:lvl2pPr marL="914400" marR="0" lvl="1"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500"/>
              </a:spcBef>
              <a:spcAft>
                <a:spcPct val="0"/>
              </a:spcAft>
              <a:buClr>
                <a:schemeClr val="dk1"/>
              </a:buClr>
              <a:buSzPts val="2800"/>
              <a:buFont typeface="Arial"/>
              <a:buNone/>
              <a:defRPr sz="2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16AD85"/>
              </a:buClr>
              <a:buSzPts val="2800"/>
              <a:buNone/>
            </a:pPr>
            <a:r>
              <a:rPr lang="cy" sz="2800" b="1" i="0" u="none" strike="noStrike" cap="none" baseline="0" dirty="0">
                <a:solidFill>
                  <a:srgbClr val="16AD85"/>
                </a:solidFill>
                <a:effectLst/>
                <a:uFillTx/>
                <a:latin typeface="Calibri"/>
              </a:rPr>
              <a:t>5.3 Ffactorau dylanwadol</a:t>
            </a:r>
          </a:p>
          <a:p>
            <a:pPr marL="0" lvl="0" indent="0" algn="l" rtl="0">
              <a:lnSpc>
                <a:spcPct val="90000"/>
              </a:lnSpc>
              <a:spcBef>
                <a:spcPts val="1000"/>
              </a:spcBef>
              <a:spcAft>
                <a:spcPct val="0"/>
              </a:spcAft>
              <a:buClr>
                <a:srgbClr val="16AD85"/>
              </a:buClr>
              <a:buSzPts val="2800"/>
              <a:buNone/>
            </a:pPr>
            <a:endParaRPr dirty="0"/>
          </a:p>
        </p:txBody>
      </p:sp>
      <p:sp>
        <p:nvSpPr>
          <p:cNvPr id="3" name="Google Shape;197;p25">
            <a:extLst>
              <a:ext uri="{FF2B5EF4-FFF2-40B4-BE49-F238E27FC236}">
                <a16:creationId xmlns:a16="http://schemas.microsoft.com/office/drawing/2014/main" id="{37B6F725-FEC5-B379-84DC-BB5141D3FCBD}"/>
              </a:ext>
            </a:extLst>
          </p:cNvPr>
          <p:cNvSpPr txBox="1">
            <a:spLocks noGrp="1"/>
          </p:cNvSpPr>
          <p:nvPr/>
        </p:nvSpPr>
        <p:spPr>
          <a:xfrm>
            <a:off x="780764" y="738300"/>
            <a:ext cx="4887383" cy="1111104"/>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228600" algn="l" rtl="0">
              <a:lnSpc>
                <a:spcPct val="90000"/>
              </a:lnSpc>
              <a:spcBef>
                <a:spcPts val="10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1pPr>
            <a:lvl2pPr marL="914400" marR="0" lvl="1"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2pPr>
            <a:lvl3pPr marL="1371600" marR="0" lvl="2"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3pPr>
            <a:lvl4pPr marL="1828800" marR="0" lvl="3"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4pPr>
            <a:lvl5pPr marL="2286000" marR="0" lvl="4" indent="-228600" algn="l" rtl="0">
              <a:lnSpc>
                <a:spcPct val="90000"/>
              </a:lnSpc>
              <a:spcBef>
                <a:spcPts val="500"/>
              </a:spcBef>
              <a:spcAft>
                <a:spcPct val="0"/>
              </a:spcAft>
              <a:buClr>
                <a:srgbClr val="37394C"/>
              </a:buClr>
              <a:buSzPts val="1800"/>
              <a:buFont typeface="Arial"/>
              <a:buNone/>
              <a:defRPr sz="1800" b="0" i="0" u="none" strike="noStrike" cap="none">
                <a:solidFill>
                  <a:srgbClr val="37394C"/>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Clr>
                <a:srgbClr val="37394C"/>
              </a:buClr>
              <a:buSzPts val="1800"/>
              <a:buNone/>
            </a:pPr>
            <a:r>
              <a:rPr lang="cy" sz="1800" b="0" i="0" u="none" strike="noStrike" cap="none" baseline="0" dirty="0">
                <a:solidFill>
                  <a:srgbClr val="37394C"/>
                </a:solidFill>
                <a:effectLst/>
                <a:uFillTx/>
                <a:latin typeface="Calibri"/>
              </a:rPr>
              <a:t>Gall llawer o ffactorau gyfrannu at ddatblygu afiechyd meddwl gan gynnwys gwaith, diet, cyffuriau a diffyg cwsg, fodd bynnag os yw unigolyn yn profi afiechyd meddwl mae ffactorau eraill yn bodoli hefyd fel arfer. </a:t>
            </a:r>
          </a:p>
          <a:p>
            <a:pPr marL="0" lvl="0" indent="0" algn="l" rtl="0">
              <a:lnSpc>
                <a:spcPct val="90000"/>
              </a:lnSpc>
              <a:spcBef>
                <a:spcPts val="1000"/>
              </a:spcBef>
              <a:spcAft>
                <a:spcPct val="0"/>
              </a:spcAft>
              <a:buClr>
                <a:srgbClr val="37394C"/>
              </a:buClr>
              <a:buSzPts val="1800"/>
              <a:buNone/>
            </a:pPr>
            <a:endParaRPr dirty="0"/>
          </a:p>
        </p:txBody>
      </p:sp>
      <p:sp>
        <p:nvSpPr>
          <p:cNvPr id="4" name="Google Shape;198;p25">
            <a:extLst>
              <a:ext uri="{FF2B5EF4-FFF2-40B4-BE49-F238E27FC236}">
                <a16:creationId xmlns:a16="http://schemas.microsoft.com/office/drawing/2014/main" id="{75144B1E-A001-4B2B-301F-B97889526D03}"/>
              </a:ext>
            </a:extLst>
          </p:cNvPr>
          <p:cNvSpPr txBox="1">
            <a:spLocks noGrp="1"/>
          </p:cNvSpPr>
          <p:nvPr/>
        </p:nvSpPr>
        <p:spPr>
          <a:xfrm>
            <a:off x="780763" y="2096609"/>
            <a:ext cx="4887383" cy="554522"/>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ct val="0"/>
              </a:spcBef>
              <a:spcAft>
                <a:spcPct val="0"/>
              </a:spcAft>
            </a:defPPr>
            <a:lvl1pPr marL="457200" marR="0" lvl="0" indent="-330200" algn="l" rtl="0">
              <a:lnSpc>
                <a:spcPct val="90000"/>
              </a:lnSpc>
              <a:spcBef>
                <a:spcPts val="1000"/>
              </a:spcBef>
              <a:spcAft>
                <a:spcPct val="0"/>
              </a:spcAft>
              <a:buClr>
                <a:srgbClr val="16AD85"/>
              </a:buClr>
              <a:buSzPts val="1600"/>
              <a:buFont typeface="Arial"/>
              <a:buChar char="•"/>
              <a:defRPr sz="1600" b="0" i="0" u="none" strike="noStrike" cap="none">
                <a:solidFill>
                  <a:srgbClr val="37394C"/>
                </a:solidFill>
                <a:latin typeface="Calibri"/>
                <a:ea typeface="Calibri"/>
                <a:cs typeface="Calibri"/>
                <a:sym typeface="Calibri"/>
              </a:defRPr>
            </a:lvl1pPr>
            <a:lvl2pPr marL="914400" marR="0" lvl="1"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2pPr>
            <a:lvl3pPr marL="1371600" marR="0" lvl="2"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lnSpc>
                <a:spcPct val="90000"/>
              </a:lnSpc>
              <a:spcBef>
                <a:spcPts val="500"/>
              </a:spcBef>
              <a:spcAft>
                <a:spcPct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ct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0" lvl="0" indent="0" algn="l" rtl="0">
              <a:lnSpc>
                <a:spcPct val="90000"/>
              </a:lnSpc>
              <a:spcBef>
                <a:spcPct val="0"/>
              </a:spcBef>
              <a:spcAft>
                <a:spcPct val="0"/>
              </a:spcAft>
              <a:buSzPts val="1800"/>
              <a:buNone/>
            </a:pPr>
            <a:r>
              <a:rPr lang="cy" sz="1800" b="0" i="0" u="none" strike="noStrike" cap="none" baseline="0" dirty="0">
                <a:solidFill>
                  <a:srgbClr val="37394C"/>
                </a:solidFill>
                <a:effectLst/>
                <a:uFillTx/>
                <a:latin typeface="Calibri"/>
              </a:rPr>
              <a:t>Gellir rhannu ffactorau yn dri phrif gategori - biolegol, seicolegol ac amgylcheddol/cymdeithasol</a:t>
            </a:r>
          </a:p>
          <a:p>
            <a:pPr marL="0" lvl="0" indent="0" algn="l" rtl="0">
              <a:lnSpc>
                <a:spcPct val="90000"/>
              </a:lnSpc>
              <a:spcBef>
                <a:spcPct val="0"/>
              </a:spcBef>
              <a:spcAft>
                <a:spcPct val="0"/>
              </a:spcAft>
              <a:buSzPts val="1800"/>
              <a:buNone/>
            </a:pPr>
            <a:endParaRPr lang="cy" sz="1800" b="0" i="0" u="none" strike="noStrike" cap="none" baseline="0" dirty="0">
              <a:solidFill>
                <a:srgbClr val="37394C"/>
              </a:solidFill>
              <a:effectLst/>
              <a:uFillTx/>
              <a:latin typeface="Calibri"/>
            </a:endParaRPr>
          </a:p>
          <a:p>
            <a:pPr marL="0" lvl="0" indent="0" algn="l" rtl="0">
              <a:lnSpc>
                <a:spcPct val="90000"/>
              </a:lnSpc>
              <a:spcBef>
                <a:spcPts val="1000"/>
              </a:spcBef>
              <a:spcAft>
                <a:spcPct val="0"/>
              </a:spcAft>
              <a:buSzPts val="1600"/>
              <a:buNone/>
            </a:pPr>
            <a:endParaRPr dirty="0"/>
          </a:p>
        </p:txBody>
      </p:sp>
      <p:sp>
        <p:nvSpPr>
          <p:cNvPr id="6" name="TextBox 5">
            <a:extLst>
              <a:ext uri="{FF2B5EF4-FFF2-40B4-BE49-F238E27FC236}">
                <a16:creationId xmlns:a16="http://schemas.microsoft.com/office/drawing/2014/main" id="{394D41BC-1D17-A528-9A39-C858A420D260}"/>
              </a:ext>
            </a:extLst>
          </p:cNvPr>
          <p:cNvSpPr txBox="1"/>
          <p:nvPr/>
        </p:nvSpPr>
        <p:spPr>
          <a:xfrm>
            <a:off x="5758050" y="307442"/>
            <a:ext cx="6963285" cy="523220"/>
          </a:xfrm>
          <a:prstGeom prst="rect">
            <a:avLst/>
          </a:prstGeom>
          <a:noFill/>
        </p:spPr>
        <p:txBody>
          <a:bodyPr wrap="square" lIns="91440" tIns="45720" rIns="91440" bIns="45720" anchor="t">
            <a:spAutoFit/>
          </a:bodyPr>
          <a:lstStyle/>
          <a:p>
            <a:br>
              <a:rPr lang="en-GB" sz="1400" dirty="0">
                <a:latin typeface="Calibri" panose="020F0502020204030204" pitchFamily="34" charset="0"/>
                <a:ea typeface="Calibri" panose="020F0502020204030204" pitchFamily="34" charset="0"/>
                <a:cs typeface="Calibri" panose="020F0502020204030204" pitchFamily="34" charset="0"/>
              </a:rPr>
            </a:br>
            <a:endParaRPr lang="en-GB" dirty="0">
              <a:solidFill>
                <a:schemeClr val="tx1"/>
              </a:solidFill>
              <a:latin typeface="Calibri"/>
              <a:ea typeface="Calibri"/>
              <a:cs typeface="Calibri"/>
            </a:endParaRPr>
          </a:p>
        </p:txBody>
      </p:sp>
      <p:sp>
        <p:nvSpPr>
          <p:cNvPr id="8" name="Rectangle 7">
            <a:extLst>
              <a:ext uri="{FF2B5EF4-FFF2-40B4-BE49-F238E27FC236}">
                <a16:creationId xmlns:a16="http://schemas.microsoft.com/office/drawing/2014/main" id="{A4A23D13-AAE6-A40F-5C47-CA48A6511AD3}"/>
              </a:ext>
            </a:extLst>
          </p:cNvPr>
          <p:cNvSpPr/>
          <p:nvPr/>
        </p:nvSpPr>
        <p:spPr>
          <a:xfrm>
            <a:off x="1169126" y="2967218"/>
            <a:ext cx="3559211" cy="3061292"/>
          </a:xfrm>
          <a:prstGeom prst="rect">
            <a:avLst/>
          </a:prstGeom>
          <a:noFill/>
          <a:ln w="762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4EF511CE-D247-3487-744A-4680D4025565}"/>
              </a:ext>
            </a:extLst>
          </p:cNvPr>
          <p:cNvSpPr/>
          <p:nvPr/>
        </p:nvSpPr>
        <p:spPr>
          <a:xfrm>
            <a:off x="1899692" y="3043217"/>
            <a:ext cx="1897397" cy="1776484"/>
          </a:xfrm>
          <a:prstGeom prst="ellipse">
            <a:avLst/>
          </a:prstGeom>
          <a:solidFill>
            <a:srgbClr val="7030A0">
              <a:alpha val="32000"/>
            </a:srgbClr>
          </a:solid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0" tIns="0" rIns="0" bIns="684000" rtlCol="0" anchor="ctr"/>
          <a:lstStyle/>
          <a:p>
            <a:pPr algn="ctr"/>
            <a:r>
              <a:rPr lang="en-GB" sz="1400" dirty="0">
                <a:solidFill>
                  <a:schemeClr val="tx1"/>
                </a:solidFill>
                <a:latin typeface="Calibri"/>
                <a:ea typeface="Calibri"/>
                <a:cs typeface="Calibri"/>
              </a:rPr>
              <a:t> </a:t>
            </a:r>
            <a:r>
              <a:rPr lang="en-GB" sz="1400" b="1" dirty="0" err="1">
                <a:solidFill>
                  <a:schemeClr val="tx1"/>
                </a:solidFill>
                <a:latin typeface="Calibri"/>
                <a:ea typeface="Calibri"/>
                <a:cs typeface="Calibri"/>
              </a:rPr>
              <a:t>Biolegol</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200" b="1" dirty="0">
                <a:solidFill>
                  <a:schemeClr val="tx1"/>
                </a:solidFill>
                <a:latin typeface="Calibri"/>
                <a:ea typeface="Calibri"/>
                <a:cs typeface="Calibri"/>
              </a:rPr>
              <a:t>iechyd </a:t>
            </a:r>
            <a:r>
              <a:rPr lang="en-GB" sz="1200" b="1" dirty="0" err="1">
                <a:solidFill>
                  <a:schemeClr val="tx1"/>
                </a:solidFill>
                <a:latin typeface="Calibri"/>
                <a:ea typeface="Calibri"/>
                <a:cs typeface="Calibri"/>
              </a:rPr>
              <a:t>corfforol</a:t>
            </a:r>
            <a:r>
              <a:rPr lang="en-GB" sz="1200" b="1" dirty="0">
                <a:solidFill>
                  <a:schemeClr val="tx1"/>
                </a:solidFill>
                <a:latin typeface="Calibri"/>
                <a:ea typeface="Calibri"/>
                <a:cs typeface="Calibri"/>
              </a:rPr>
              <a:t> </a:t>
            </a:r>
            <a:r>
              <a:rPr lang="en-GB" sz="1200" b="1" dirty="0" err="1">
                <a:solidFill>
                  <a:schemeClr val="tx1"/>
                </a:solidFill>
                <a:latin typeface="Calibri"/>
                <a:ea typeface="Calibri"/>
                <a:cs typeface="Calibri"/>
              </a:rPr>
              <a:t>bregusrwydd</a:t>
            </a:r>
            <a:r>
              <a:rPr lang="en-GB" sz="1200" b="1" dirty="0">
                <a:solidFill>
                  <a:schemeClr val="tx1"/>
                </a:solidFill>
                <a:latin typeface="Calibri"/>
                <a:ea typeface="Calibri"/>
                <a:cs typeface="Calibri"/>
              </a:rPr>
              <a:t> </a:t>
            </a:r>
            <a:r>
              <a:rPr lang="en-GB" sz="1200" b="1" dirty="0" err="1">
                <a:solidFill>
                  <a:schemeClr val="tx1"/>
                </a:solidFill>
                <a:latin typeface="Calibri"/>
                <a:ea typeface="Calibri"/>
                <a:cs typeface="Calibri"/>
              </a:rPr>
              <a:t>genetig</a:t>
            </a:r>
            <a:br>
              <a:rPr lang="en-GB" sz="1400" dirty="0">
                <a:latin typeface="Calibri" panose="020F0502020204030204" pitchFamily="34" charset="0"/>
                <a:ea typeface="Calibri" panose="020F0502020204030204" pitchFamily="34" charset="0"/>
                <a:cs typeface="Calibri" panose="020F0502020204030204" pitchFamily="34" charset="0"/>
              </a:rPr>
            </a:br>
            <a:r>
              <a:rPr lang="en-GB" sz="1200" b="1" dirty="0" err="1">
                <a:solidFill>
                  <a:schemeClr val="tx1"/>
                </a:solidFill>
                <a:latin typeface="Calibri"/>
                <a:ea typeface="Calibri"/>
                <a:cs typeface="Calibri"/>
              </a:rPr>
              <a:t>effeithiau</a:t>
            </a:r>
            <a:r>
              <a:rPr lang="en-GB" sz="1200" b="1" dirty="0">
                <a:solidFill>
                  <a:schemeClr val="tx1"/>
                </a:solidFill>
                <a:latin typeface="Calibri"/>
                <a:ea typeface="Calibri"/>
                <a:cs typeface="Calibri"/>
              </a:rPr>
              <a:t> </a:t>
            </a:r>
            <a:r>
              <a:rPr lang="en-GB" sz="1200" b="1" dirty="0" err="1">
                <a:solidFill>
                  <a:schemeClr val="tx1"/>
                </a:solidFill>
                <a:latin typeface="Calibri"/>
                <a:ea typeface="Calibri"/>
                <a:cs typeface="Calibri"/>
              </a:rPr>
              <a:t>cyffuriau</a:t>
            </a:r>
            <a:endParaRPr lang="en-GB" sz="1200" b="1" dirty="0"/>
          </a:p>
        </p:txBody>
      </p:sp>
      <p:sp>
        <p:nvSpPr>
          <p:cNvPr id="10" name="Oval 9">
            <a:extLst>
              <a:ext uri="{FF2B5EF4-FFF2-40B4-BE49-F238E27FC236}">
                <a16:creationId xmlns:a16="http://schemas.microsoft.com/office/drawing/2014/main" id="{C2F77B71-134B-0A94-06EA-5D9743E612C9}"/>
              </a:ext>
            </a:extLst>
          </p:cNvPr>
          <p:cNvSpPr/>
          <p:nvPr/>
        </p:nvSpPr>
        <p:spPr>
          <a:xfrm>
            <a:off x="2818421" y="4114329"/>
            <a:ext cx="1988249" cy="1776484"/>
          </a:xfrm>
          <a:prstGeom prst="ellipse">
            <a:avLst/>
          </a:prstGeom>
          <a:solidFill>
            <a:srgbClr val="000099">
              <a:alpha val="22353"/>
            </a:srgbClr>
          </a:solid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72000" tIns="108000" rIns="0" rtlCol="0" anchor="ctr"/>
          <a:lstStyle/>
          <a:p>
            <a:pPr algn="ctr"/>
            <a:r>
              <a:rPr lang="en-GB" b="1" dirty="0" err="1">
                <a:solidFill>
                  <a:schemeClr val="tx1"/>
                </a:solidFill>
                <a:latin typeface="Calibri" panose="020F0502020204030204" pitchFamily="34" charset="0"/>
                <a:ea typeface="Calibri" panose="020F0502020204030204" pitchFamily="34" charset="0"/>
                <a:cs typeface="Calibri" panose="020F0502020204030204" pitchFamily="34" charset="0"/>
              </a:rPr>
              <a:t>Seicolegol</a:t>
            </a:r>
            <a:endParaRPr lang="en-GB"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br>
              <a:rPr lang="en-GB" sz="1200" b="1" dirty="0">
                <a:solidFill>
                  <a:schemeClr val="tx1"/>
                </a:solidFill>
              </a:rPr>
            </a:br>
            <a:r>
              <a:rPr lang="en-GB" sz="1000" b="1" dirty="0" err="1">
                <a:solidFill>
                  <a:schemeClr val="tx1"/>
                </a:solidFill>
              </a:rPr>
              <a:t>sgiliau</a:t>
            </a:r>
            <a:r>
              <a:rPr lang="en-GB" sz="1000" b="1" dirty="0">
                <a:solidFill>
                  <a:schemeClr val="tx1"/>
                </a:solidFill>
              </a:rPr>
              <a:t> </a:t>
            </a:r>
            <a:r>
              <a:rPr lang="en-GB" sz="1000" b="1" dirty="0" err="1">
                <a:solidFill>
                  <a:schemeClr val="tx1"/>
                </a:solidFill>
              </a:rPr>
              <a:t>ymdopi</a:t>
            </a:r>
            <a:br>
              <a:rPr lang="en-GB" sz="1000" b="1" dirty="0">
                <a:solidFill>
                  <a:schemeClr val="tx1"/>
                </a:solidFill>
              </a:rPr>
            </a:br>
            <a:r>
              <a:rPr lang="en-GB" sz="1000" b="1" dirty="0" err="1">
                <a:solidFill>
                  <a:schemeClr val="tx1"/>
                </a:solidFill>
              </a:rPr>
              <a:t>sgiliau</a:t>
            </a:r>
            <a:r>
              <a:rPr lang="en-GB" sz="1000" b="1" dirty="0">
                <a:solidFill>
                  <a:schemeClr val="tx1"/>
                </a:solidFill>
              </a:rPr>
              <a:t> </a:t>
            </a:r>
            <a:r>
              <a:rPr lang="en-GB" sz="1000" b="1" dirty="0" err="1">
                <a:solidFill>
                  <a:schemeClr val="tx1"/>
                </a:solidFill>
              </a:rPr>
              <a:t>cymdeithasol</a:t>
            </a:r>
            <a:br>
              <a:rPr lang="en-GB" sz="1000" b="1" dirty="0">
                <a:solidFill>
                  <a:schemeClr val="tx1"/>
                </a:solidFill>
              </a:rPr>
            </a:br>
            <a:r>
              <a:rPr lang="en-GB" sz="1000" b="1" dirty="0" err="1">
                <a:solidFill>
                  <a:schemeClr val="tx1"/>
                </a:solidFill>
              </a:rPr>
              <a:t>perthnasoedd</a:t>
            </a:r>
            <a:r>
              <a:rPr lang="en-GB" sz="1000" b="1" dirty="0">
                <a:solidFill>
                  <a:schemeClr val="tx1"/>
                </a:solidFill>
              </a:rPr>
              <a:t> </a:t>
            </a:r>
            <a:r>
              <a:rPr lang="en-GB" sz="1000" b="1" dirty="0" err="1">
                <a:solidFill>
                  <a:schemeClr val="tx1"/>
                </a:solidFill>
              </a:rPr>
              <a:t>teuluol</a:t>
            </a:r>
            <a:br>
              <a:rPr lang="en-GB" sz="1000" b="1" dirty="0">
                <a:solidFill>
                  <a:schemeClr val="tx1"/>
                </a:solidFill>
              </a:rPr>
            </a:br>
            <a:r>
              <a:rPr lang="en-GB" sz="1000" b="1" dirty="0" err="1">
                <a:solidFill>
                  <a:schemeClr val="tx1"/>
                </a:solidFill>
              </a:rPr>
              <a:t>hunan-barch</a:t>
            </a:r>
            <a:br>
              <a:rPr lang="en-GB" sz="1000" b="1" dirty="0">
                <a:solidFill>
                  <a:schemeClr val="tx1"/>
                </a:solidFill>
              </a:rPr>
            </a:br>
            <a:r>
              <a:rPr lang="en-GB" sz="1000" b="1" dirty="0">
                <a:solidFill>
                  <a:schemeClr val="tx1"/>
                </a:solidFill>
              </a:rPr>
              <a:t>iechyd </a:t>
            </a:r>
            <a:r>
              <a:rPr lang="en-GB" sz="1000" b="1" dirty="0" err="1">
                <a:solidFill>
                  <a:schemeClr val="tx1"/>
                </a:solidFill>
              </a:rPr>
              <a:t>meddwl</a:t>
            </a:r>
            <a:endParaRPr lang="en-GB" sz="1000" b="1" dirty="0">
              <a:solidFill>
                <a:schemeClr val="tx1"/>
              </a:solidFill>
            </a:endParaRPr>
          </a:p>
        </p:txBody>
      </p:sp>
      <p:sp>
        <p:nvSpPr>
          <p:cNvPr id="11" name="Oval 10">
            <a:extLst>
              <a:ext uri="{FF2B5EF4-FFF2-40B4-BE49-F238E27FC236}">
                <a16:creationId xmlns:a16="http://schemas.microsoft.com/office/drawing/2014/main" id="{0528E1D9-0384-D6C7-7E8C-8B70C95BC59A}"/>
              </a:ext>
            </a:extLst>
          </p:cNvPr>
          <p:cNvSpPr/>
          <p:nvPr/>
        </p:nvSpPr>
        <p:spPr>
          <a:xfrm>
            <a:off x="1217563" y="4114329"/>
            <a:ext cx="1988249" cy="1776484"/>
          </a:xfrm>
          <a:prstGeom prst="ellipse">
            <a:avLst/>
          </a:prstGeom>
          <a:solidFill>
            <a:srgbClr val="0099CC">
              <a:alpha val="27843"/>
            </a:srgbClr>
          </a:solidFill>
          <a:ln w="762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lIns="0" tIns="180000" rIns="72000" bIns="0" rtlCol="0" anchor="ctr"/>
          <a:lstStyle/>
          <a:p>
            <a:pPr algn="ctr"/>
            <a:r>
              <a:rPr lang="en-GB" sz="1400" b="1" dirty="0" err="1">
                <a:solidFill>
                  <a:schemeClr val="tx1"/>
                </a:solidFill>
                <a:latin typeface="Calibri"/>
                <a:ea typeface="Calibri"/>
                <a:cs typeface="Calibri"/>
              </a:rPr>
              <a:t>Cymdeithasol</a:t>
            </a:r>
            <a:br>
              <a:rPr lang="en-GB" sz="1400" dirty="0">
                <a:latin typeface="Calibri" panose="020F0502020204030204" pitchFamily="34" charset="0"/>
                <a:ea typeface="Calibri" panose="020F0502020204030204" pitchFamily="34" charset="0"/>
                <a:cs typeface="Calibri" panose="020F0502020204030204" pitchFamily="34" charset="0"/>
              </a:rPr>
            </a:br>
            <a:endParaRPr lang="en-GB" sz="1400" dirty="0">
              <a:latin typeface="Calibri" panose="020F0502020204030204" pitchFamily="34" charset="0"/>
              <a:ea typeface="Calibri" panose="020F0502020204030204" pitchFamily="34" charset="0"/>
              <a:cs typeface="Calibri" panose="020F0502020204030204" pitchFamily="34" charset="0"/>
            </a:endParaRPr>
          </a:p>
          <a:p>
            <a:pPr algn="ctr"/>
            <a:r>
              <a:rPr lang="en-GB" sz="1200" b="1" dirty="0" err="1">
                <a:solidFill>
                  <a:schemeClr val="tx1"/>
                </a:solidFill>
                <a:latin typeface="Calibri"/>
                <a:ea typeface="Calibri"/>
                <a:cs typeface="Calibri"/>
              </a:rPr>
              <a:t>cyfoedion</a:t>
            </a:r>
            <a:br>
              <a:rPr lang="en-GB" sz="1200" b="1" dirty="0">
                <a:latin typeface="Calibri" panose="020F0502020204030204" pitchFamily="34" charset="0"/>
                <a:ea typeface="Calibri" panose="020F0502020204030204" pitchFamily="34" charset="0"/>
                <a:cs typeface="Calibri" panose="020F0502020204030204" pitchFamily="34" charset="0"/>
              </a:rPr>
            </a:br>
            <a:r>
              <a:rPr lang="en-GB" sz="1200" b="1" dirty="0" err="1">
                <a:solidFill>
                  <a:schemeClr val="tx1"/>
                </a:solidFill>
                <a:latin typeface="Calibri"/>
                <a:ea typeface="Calibri"/>
                <a:cs typeface="Calibri"/>
              </a:rPr>
              <a:t>amgylchiadau</a:t>
            </a:r>
            <a:r>
              <a:rPr lang="en-GB" sz="1200" b="1" dirty="0">
                <a:solidFill>
                  <a:schemeClr val="tx1"/>
                </a:solidFill>
                <a:latin typeface="Calibri"/>
                <a:ea typeface="Calibri"/>
                <a:cs typeface="Calibri"/>
              </a:rPr>
              <a:t> </a:t>
            </a:r>
            <a:r>
              <a:rPr lang="en-GB" sz="1200" b="1" dirty="0" err="1">
                <a:solidFill>
                  <a:schemeClr val="tx1"/>
                </a:solidFill>
                <a:latin typeface="Calibri"/>
                <a:ea typeface="Calibri"/>
                <a:cs typeface="Calibri"/>
              </a:rPr>
              <a:t>teuluol</a:t>
            </a:r>
            <a:br>
              <a:rPr lang="en-GB" sz="1200" b="1" dirty="0">
                <a:latin typeface="Calibri" panose="020F0502020204030204" pitchFamily="34" charset="0"/>
                <a:ea typeface="Calibri" panose="020F0502020204030204" pitchFamily="34" charset="0"/>
                <a:cs typeface="Calibri" panose="020F0502020204030204" pitchFamily="34" charset="0"/>
              </a:rPr>
            </a:br>
            <a:r>
              <a:rPr lang="en-GB" sz="1200" b="1" dirty="0" err="1">
                <a:solidFill>
                  <a:schemeClr val="tx1"/>
                </a:solidFill>
                <a:latin typeface="Calibri"/>
                <a:ea typeface="Calibri"/>
                <a:cs typeface="Calibri"/>
              </a:rPr>
              <a:t>perthnasoedd</a:t>
            </a:r>
            <a:r>
              <a:rPr lang="en-GB" sz="1200" b="1" dirty="0">
                <a:solidFill>
                  <a:schemeClr val="tx1"/>
                </a:solidFill>
                <a:latin typeface="Calibri"/>
                <a:ea typeface="Calibri"/>
                <a:cs typeface="Calibri"/>
              </a:rPr>
              <a:t> </a:t>
            </a:r>
            <a:r>
              <a:rPr lang="en-GB" sz="1200" b="1" dirty="0" err="1">
                <a:solidFill>
                  <a:schemeClr val="tx1"/>
                </a:solidFill>
                <a:latin typeface="Calibri"/>
                <a:ea typeface="Calibri"/>
                <a:cs typeface="Calibri"/>
              </a:rPr>
              <a:t>teuluol</a:t>
            </a:r>
            <a:br>
              <a:rPr lang="en-GB" sz="1200" b="1" dirty="0">
                <a:latin typeface="Calibri" panose="020F0502020204030204" pitchFamily="34" charset="0"/>
                <a:ea typeface="Calibri" panose="020F0502020204030204" pitchFamily="34" charset="0"/>
                <a:cs typeface="Calibri" panose="020F0502020204030204" pitchFamily="34" charset="0"/>
              </a:rPr>
            </a:br>
            <a:endParaRPr lang="en-GB" sz="1200" b="1" dirty="0"/>
          </a:p>
        </p:txBody>
      </p:sp>
    </p:spTree>
    <p:extLst>
      <p:ext uri="{BB962C8B-B14F-4D97-AF65-F5344CB8AC3E}">
        <p14:creationId xmlns:p14="http://schemas.microsoft.com/office/powerpoint/2010/main" val="82252899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4c39a4a-3514-4d61-b271-533bfd3e024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76FEC90499014EB95A8E7C11FAF3CB" ma:contentTypeVersion="10" ma:contentTypeDescription="Create a new document." ma:contentTypeScope="" ma:versionID="8e94854c4939c6443b4f3616653f131e">
  <xsd:schema xmlns:xsd="http://www.w3.org/2001/XMLSchema" xmlns:xs="http://www.w3.org/2001/XMLSchema" xmlns:p="http://schemas.microsoft.com/office/2006/metadata/properties" xmlns:ns3="d4c39a4a-3514-4d61-b271-533bfd3e0244" targetNamespace="http://schemas.microsoft.com/office/2006/metadata/properties" ma:root="true" ma:fieldsID="427097ddbd6a3a29c7a05b499e5c1b92" ns3:_="">
    <xsd:import namespace="d4c39a4a-3514-4d61-b271-533bfd3e0244"/>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c39a4a-3514-4d61-b271-533bfd3e0244"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_activity" ma:index="13" nillable="true" ma:displayName="_activity" ma:hidden="true" ma:internalName="_activity">
      <xsd:simpleType>
        <xsd:restriction base="dms:Note"/>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8CA4244-A501-4DB6-87DF-91F6ACCBF8CB}">
  <ds:schemaRefs>
    <ds:schemaRef ds:uri="http://purl.org/dc/dcmitype/"/>
    <ds:schemaRef ds:uri="http://schemas.microsoft.com/office/2006/documentManagement/types"/>
    <ds:schemaRef ds:uri="http://purl.org/dc/elements/1.1/"/>
    <ds:schemaRef ds:uri="http://www.w3.org/XML/1998/namespace"/>
    <ds:schemaRef ds:uri="http://purl.org/dc/terms/"/>
    <ds:schemaRef ds:uri="http://schemas.openxmlformats.org/package/2006/metadata/core-properties"/>
    <ds:schemaRef ds:uri="http://schemas.microsoft.com/office/infopath/2007/PartnerControls"/>
    <ds:schemaRef ds:uri="d4c39a4a-3514-4d61-b271-533bfd3e0244"/>
    <ds:schemaRef ds:uri="http://schemas.microsoft.com/office/2006/metadata/properties"/>
  </ds:schemaRefs>
</ds:datastoreItem>
</file>

<file path=customXml/itemProps2.xml><?xml version="1.0" encoding="utf-8"?>
<ds:datastoreItem xmlns:ds="http://schemas.openxmlformats.org/officeDocument/2006/customXml" ds:itemID="{31A8E4C5-B156-4D12-9519-42757EE18E13}">
  <ds:schemaRefs>
    <ds:schemaRef ds:uri="http://schemas.microsoft.com/sharepoint/v3/contenttype/forms"/>
  </ds:schemaRefs>
</ds:datastoreItem>
</file>

<file path=customXml/itemProps3.xml><?xml version="1.0" encoding="utf-8"?>
<ds:datastoreItem xmlns:ds="http://schemas.openxmlformats.org/officeDocument/2006/customXml" ds:itemID="{78B9A66F-2F47-43A1-B13E-CDE659467C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c39a4a-3514-4d61-b271-533bfd3e02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2636</Words>
  <Application>Microsoft Office PowerPoint</Application>
  <PresentationFormat>Widescreen</PresentationFormat>
  <Paragraphs>195</Paragraphs>
  <Slides>19</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Agency FB</vt:lpstr>
      <vt:lpstr>Arial</vt:lpstr>
      <vt:lpstr>Arial Nova Cond Light</vt:lpstr>
      <vt:lpstr>Calibri</vt:lpstr>
      <vt:lpstr>Office Theme</vt:lpstr>
      <vt:lpstr>Uned 443 - Deall ffactorau sy'n cyfrannu at unigolion a/neu ofalwyr sydd angen gofal a chymorth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Teitl Cymraeg</dc:title>
  <dc:creator>Trinity Rees</dc:creator>
  <cp:lastModifiedBy>Hayley Abraham</cp:lastModifiedBy>
  <cp:revision>37</cp:revision>
  <dcterms:modified xsi:type="dcterms:W3CDTF">2025-04-29T13:51:54Z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0x0101000876FEC90499014EB95A8E7C11FAF3CB</vt:lpwstr>
  </property>
  <property fmtid="{D5CDD505-2E9C-101B-9397-08002B2CF9AE}" pid="3" name="MediaServiceImageTags">
    <vt:lpwstr/>
  </property>
  <property fmtid="{D5CDD505-2E9C-101B-9397-08002B2CF9AE}" pid="4" name="MSIP_Label_d3f1612d-fb9f-4910-9745-3218a93e4acc_Enabled">
    <vt:lpwstr>true</vt:lpwstr>
  </property>
  <property fmtid="{D5CDD505-2E9C-101B-9397-08002B2CF9AE}" pid="5" name="MSIP_Label_d3f1612d-fb9f-4910-9745-3218a93e4acc_SetDate">
    <vt:lpwstr>2025-04-15T12:04:04Z</vt:lpwstr>
  </property>
  <property fmtid="{D5CDD505-2E9C-101B-9397-08002B2CF9AE}" pid="6" name="MSIP_Label_d3f1612d-fb9f-4910-9745-3218a93e4acc_Method">
    <vt:lpwstr>Standard</vt:lpwstr>
  </property>
  <property fmtid="{D5CDD505-2E9C-101B-9397-08002B2CF9AE}" pid="7" name="MSIP_Label_d3f1612d-fb9f-4910-9745-3218a93e4acc_Name">
    <vt:lpwstr>defa4170-0d19-0005-0004-bc88714345d2</vt:lpwstr>
  </property>
  <property fmtid="{D5CDD505-2E9C-101B-9397-08002B2CF9AE}" pid="8" name="MSIP_Label_d3f1612d-fb9f-4910-9745-3218a93e4acc_SiteId">
    <vt:lpwstr>4bc2de22-9b97-4eb6-8e88-2254190748e2</vt:lpwstr>
  </property>
  <property fmtid="{D5CDD505-2E9C-101B-9397-08002B2CF9AE}" pid="9" name="MSIP_Label_d3f1612d-fb9f-4910-9745-3218a93e4acc_ActionId">
    <vt:lpwstr>e1b99bec-d45c-4c30-9025-47c92c4b3fb9</vt:lpwstr>
  </property>
  <property fmtid="{D5CDD505-2E9C-101B-9397-08002B2CF9AE}" pid="10" name="MSIP_Label_d3f1612d-fb9f-4910-9745-3218a93e4acc_ContentBits">
    <vt:lpwstr>0</vt:lpwstr>
  </property>
  <property fmtid="{D5CDD505-2E9C-101B-9397-08002B2CF9AE}" pid="11" name="MSIP_Label_d3f1612d-fb9f-4910-9745-3218a93e4acc_Tag">
    <vt:lpwstr>10, 3, 0, 1</vt:lpwstr>
  </property>
</Properties>
</file>