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notesSlides/notesSlide3.xml" ContentType="application/vnd.openxmlformats-officedocument.presentationml.notesSlide+xml"/>
  <Override PartName="/ppt/tags/tag8.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6.xml" ContentType="application/vnd.openxmlformats-officedocument.presentationml.notesSlide+xml"/>
  <Override PartName="/ppt/tags/tag12.xml" ContentType="application/vnd.openxmlformats-officedocument.presentationml.tags+xml"/>
  <Override PartName="/ppt/notesSlides/notesSlide7.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notesSlides/notesSlide8.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notesSlides/notesSlide9.xml" ContentType="application/vnd.openxmlformats-officedocument.presentationml.notesSlide+xml"/>
  <Override PartName="/ppt/tags/tag23.xml" ContentType="application/vnd.openxmlformats-officedocument.presentationml.tags+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3"/>
  </p:notesMasterIdLst>
  <p:sldIdLst>
    <p:sldId id="257" r:id="rId5"/>
    <p:sldId id="281" r:id="rId6"/>
    <p:sldId id="287" r:id="rId7"/>
    <p:sldId id="286" r:id="rId8"/>
    <p:sldId id="259" r:id="rId9"/>
    <p:sldId id="268" r:id="rId10"/>
    <p:sldId id="269" r:id="rId11"/>
    <p:sldId id="279" r:id="rId12"/>
    <p:sldId id="278" r:id="rId13"/>
    <p:sldId id="282" r:id="rId14"/>
    <p:sldId id="280" r:id="rId15"/>
    <p:sldId id="283" r:id="rId16"/>
    <p:sldId id="261" r:id="rId17"/>
    <p:sldId id="260" r:id="rId18"/>
    <p:sldId id="266" r:id="rId19"/>
    <p:sldId id="267" r:id="rId20"/>
    <p:sldId id="262" r:id="rId21"/>
    <p:sldId id="263" r:id="rId22"/>
    <p:sldId id="271" r:id="rId23"/>
    <p:sldId id="272" r:id="rId24"/>
    <p:sldId id="273" r:id="rId25"/>
    <p:sldId id="275" r:id="rId26"/>
    <p:sldId id="276" r:id="rId27"/>
    <p:sldId id="284" r:id="rId28"/>
    <p:sldId id="277" r:id="rId29"/>
    <p:sldId id="270" r:id="rId30"/>
    <p:sldId id="285" r:id="rId31"/>
    <p:sldId id="265" r:id="rId32"/>
  </p:sldIdLst>
  <p:sldSz cx="12192000" cy="6858000"/>
  <p:notesSz cx="6858000" cy="9144000"/>
  <p:custDataLst>
    <p:tags r:id="rId3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19166C1-96D6-A1D0-B254-11061B822F7B}" name="kathleen.mcmullen@rctcbc.gov.uk" initials="ka" userId="S::urn:spo:guest#kathleen.mcmullen@rctcbc.gov.uk::"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6C2573-2487-4D18-8534-29825DAB94B4}" v="1" dt="2025-04-14T14:41:43.0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1" d="100"/>
          <a:sy n="101" d="100"/>
        </p:scale>
        <p:origin x="144" y="1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21" Type="http://schemas.openxmlformats.org/officeDocument/2006/relationships/slide" Target="slides/slide17.xml"/><Relationship Id="rId34" Type="http://schemas.openxmlformats.org/officeDocument/2006/relationships/tags" Target="tags/tag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strotman@bridgend.ac.uk" userId="S::urn:spo:guest#jstrotman@bridgend.ac.uk::" providerId="AD" clId="Web-{81544F48-6123-D7E1-BE06-A2832AB0F299}"/>
    <pc:docChg chg="addSld delSld modSld">
      <pc:chgData name="jstrotman@bridgend.ac.uk" userId="S::urn:spo:guest#jstrotman@bridgend.ac.uk::" providerId="AD" clId="Web-{81544F48-6123-D7E1-BE06-A2832AB0F299}" dt="2023-07-06T12:56:00.254" v="461"/>
      <pc:docMkLst>
        <pc:docMk/>
      </pc:docMkLst>
      <pc:sldChg chg="modSp">
        <pc:chgData name="jstrotman@bridgend.ac.uk" userId="S::urn:spo:guest#jstrotman@bridgend.ac.uk::" providerId="AD" clId="Web-{81544F48-6123-D7E1-BE06-A2832AB0F299}" dt="2023-07-06T11:49:47.512" v="1" actId="1076"/>
        <pc:sldMkLst>
          <pc:docMk/>
          <pc:sldMk cId="3717433623" sldId="259"/>
        </pc:sldMkLst>
      </pc:sldChg>
      <pc:sldChg chg="modSp">
        <pc:chgData name="jstrotman@bridgend.ac.uk" userId="S::urn:spo:guest#jstrotman@bridgend.ac.uk::" providerId="AD" clId="Web-{81544F48-6123-D7E1-BE06-A2832AB0F299}" dt="2023-07-06T11:50:18.856" v="3" actId="1076"/>
        <pc:sldMkLst>
          <pc:docMk/>
          <pc:sldMk cId="3869663074" sldId="269"/>
        </pc:sldMkLst>
      </pc:sldChg>
      <pc:sldChg chg="addSp delSp modSp">
        <pc:chgData name="jstrotman@bridgend.ac.uk" userId="S::urn:spo:guest#jstrotman@bridgend.ac.uk::" providerId="AD" clId="Web-{81544F48-6123-D7E1-BE06-A2832AB0F299}" dt="2023-07-06T12:56:00.254" v="461"/>
        <pc:sldMkLst>
          <pc:docMk/>
          <pc:sldMk cId="2376339252" sldId="280"/>
        </pc:sldMkLst>
      </pc:sldChg>
      <pc:sldChg chg="modSp add del modNotes">
        <pc:chgData name="jstrotman@bridgend.ac.uk" userId="S::urn:spo:guest#jstrotman@bridgend.ac.uk::" providerId="AD" clId="Web-{81544F48-6123-D7E1-BE06-A2832AB0F299}" dt="2023-07-06T12:50:52.543" v="432"/>
        <pc:sldMkLst>
          <pc:docMk/>
          <pc:sldMk cId="2274203216" sldId="282"/>
        </pc:sldMkLst>
      </pc:sldChg>
      <pc:sldChg chg="addSp delSp modSp new add del">
        <pc:chgData name="jstrotman@bridgend.ac.uk" userId="S::urn:spo:guest#jstrotman@bridgend.ac.uk::" providerId="AD" clId="Web-{81544F48-6123-D7E1-BE06-A2832AB0F299}" dt="2023-07-06T12:52:01.498" v="434"/>
        <pc:sldMkLst>
          <pc:docMk/>
          <pc:sldMk cId="2813427671" sldId="286"/>
        </pc:sldMkLst>
      </pc:sldChg>
    </pc:docChg>
  </pc:docChgLst>
  <pc:docChgLst>
    <pc:chgData name="lowri.williams@gcs.ac.uk" userId="S::urn:spo:guest#lowri.williams@gcs.ac.uk::" providerId="AD" clId="Web-{BFFD11C3-1322-2D6D-1A5C-02C83F8FEA65}"/>
    <pc:docChg chg="modSld">
      <pc:chgData name="lowri.williams@gcs.ac.uk" userId="S::urn:spo:guest#lowri.williams@gcs.ac.uk::" providerId="AD" clId="Web-{BFFD11C3-1322-2D6D-1A5C-02C83F8FEA65}" dt="2023-11-19T22:02:16.294" v="1" actId="14100"/>
      <pc:docMkLst>
        <pc:docMk/>
      </pc:docMkLst>
      <pc:sldChg chg="modSp">
        <pc:chgData name="lowri.williams@gcs.ac.uk" userId="S::urn:spo:guest#lowri.williams@gcs.ac.uk::" providerId="AD" clId="Web-{BFFD11C3-1322-2D6D-1A5C-02C83F8FEA65}" dt="2023-11-19T22:02:16.294" v="1" actId="14100"/>
        <pc:sldMkLst>
          <pc:docMk/>
          <pc:sldMk cId="2274203216" sldId="282"/>
        </pc:sldMkLst>
      </pc:sldChg>
    </pc:docChg>
  </pc:docChgLst>
  <pc:docChgLst>
    <pc:chgData name="jstrotman@bridgend.ac.uk" userId="S::urn:spo:guest#jstrotman@bridgend.ac.uk::" providerId="AD" clId="Web-{19A886F1-D00F-8A72-4D3D-48D62FECC90C}"/>
    <pc:docChg chg="addSld delSld modSld">
      <pc:chgData name="jstrotman@bridgend.ac.uk" userId="S::urn:spo:guest#jstrotman@bridgend.ac.uk::" providerId="AD" clId="Web-{19A886F1-D00F-8A72-4D3D-48D62FECC90C}" dt="2023-07-06T13:27:09.066" v="231"/>
      <pc:docMkLst>
        <pc:docMk/>
      </pc:docMkLst>
      <pc:sldChg chg="delCm">
        <pc:chgData name="jstrotman@bridgend.ac.uk" userId="S::urn:spo:guest#jstrotman@bridgend.ac.uk::" providerId="AD" clId="Web-{19A886F1-D00F-8A72-4D3D-48D62FECC90C}" dt="2023-07-06T13:14:57.001" v="173"/>
        <pc:sldMkLst>
          <pc:docMk/>
          <pc:sldMk cId="3199688517" sldId="272"/>
        </pc:sldMkLst>
        <pc:extLst>
          <p:ext xmlns:p="http://schemas.openxmlformats.org/presentationml/2006/main" uri="{D6D511B9-2390-475A-947B-AFAB55BFBCF1}">
            <pc226:cmChg xmlns:pc226="http://schemas.microsoft.com/office/powerpoint/2022/06/main/command" chg="del">
              <pc226:chgData name="jstrotman@bridgend.ac.uk" userId="S::urn:spo:guest#jstrotman@bridgend.ac.uk::" providerId="AD" clId="Web-{19A886F1-D00F-8A72-4D3D-48D62FECC90C}" dt="2023-07-06T13:14:57.001" v="173"/>
              <pc2:cmMkLst xmlns:pc2="http://schemas.microsoft.com/office/powerpoint/2019/9/main/command">
                <pc:docMk/>
                <pc:sldMk cId="3199688517" sldId="272"/>
                <pc2:cmMk id="{A7E86F41-1567-46CD-82A4-784E6791A4CC}"/>
              </pc2:cmMkLst>
            </pc226:cmChg>
          </p:ext>
        </pc:extLst>
      </pc:sldChg>
      <pc:sldChg chg="add del modCm">
        <pc:chgData name="jstrotman@bridgend.ac.uk" userId="S::urn:spo:guest#jstrotman@bridgend.ac.uk::" providerId="AD" clId="Web-{19A886F1-D00F-8A72-4D3D-48D62FECC90C}" dt="2023-07-06T13:27:09.066" v="231"/>
        <pc:sldMkLst>
          <pc:docMk/>
          <pc:sldMk cId="1586309350" sldId="276"/>
        </pc:sldMkLst>
        <pc:extLst>
          <p:ext xmlns:p="http://schemas.openxmlformats.org/presentationml/2006/main" uri="{D6D511B9-2390-475A-947B-AFAB55BFBCF1}">
            <pc226:cmChg xmlns:pc226="http://schemas.microsoft.com/office/powerpoint/2022/06/main/command" chg="mod">
              <pc226:chgData name="jstrotman@bridgend.ac.uk" userId="S::urn:spo:guest#jstrotman@bridgend.ac.uk::" providerId="AD" clId="Web-{19A886F1-D00F-8A72-4D3D-48D62FECC90C}" dt="2023-07-06T13:27:09.066" v="231"/>
              <pc2:cmMkLst xmlns:pc2="http://schemas.microsoft.com/office/powerpoint/2019/9/main/command">
                <pc:docMk/>
                <pc:sldMk cId="1586309350" sldId="276"/>
                <pc2:cmMk id="{DB58D9A4-CEE5-44D9-9869-E6FF396D5986}"/>
              </pc2:cmMkLst>
            </pc226:cmChg>
          </p:ext>
        </pc:extLst>
      </pc:sldChg>
      <pc:sldChg chg="modCm">
        <pc:chgData name="jstrotman@bridgend.ac.uk" userId="S::urn:spo:guest#jstrotman@bridgend.ac.uk::" providerId="AD" clId="Web-{19A886F1-D00F-8A72-4D3D-48D62FECC90C}" dt="2023-07-06T11:56:25.792" v="0"/>
        <pc:sldMkLst>
          <pc:docMk/>
          <pc:sldMk cId="2338267055" sldId="278"/>
        </pc:sldMkLst>
        <pc:extLst>
          <p:ext xmlns:p="http://schemas.openxmlformats.org/presentationml/2006/main" uri="{D6D511B9-2390-475A-947B-AFAB55BFBCF1}">
            <pc226:cmChg xmlns:pc226="http://schemas.microsoft.com/office/powerpoint/2022/06/main/command" chg="mod">
              <pc226:chgData name="jstrotman@bridgend.ac.uk" userId="S::urn:spo:guest#jstrotman@bridgend.ac.uk::" providerId="AD" clId="Web-{19A886F1-D00F-8A72-4D3D-48D62FECC90C}" dt="2023-07-06T11:56:25.792" v="0"/>
              <pc2:cmMkLst xmlns:pc2="http://schemas.microsoft.com/office/powerpoint/2019/9/main/command">
                <pc:docMk/>
                <pc:sldMk cId="2338267055" sldId="278"/>
                <pc2:cmMk id="{A5A5CAA7-9884-42F3-8619-A777A5FDF1AC}"/>
              </pc2:cmMkLst>
            </pc226:cmChg>
          </p:ext>
        </pc:extLst>
      </pc:sldChg>
      <pc:sldChg chg="modSp modCm modNotes">
        <pc:chgData name="jstrotman@bridgend.ac.uk" userId="S::urn:spo:guest#jstrotman@bridgend.ac.uk::" providerId="AD" clId="Web-{19A886F1-D00F-8A72-4D3D-48D62FECC90C}" dt="2023-07-06T13:12:27.904" v="172"/>
        <pc:sldMkLst>
          <pc:docMk/>
          <pc:sldMk cId="2376339252" sldId="280"/>
        </pc:sldMkLst>
        <pc:extLst>
          <p:ext xmlns:p="http://schemas.openxmlformats.org/presentationml/2006/main" uri="{D6D511B9-2390-475A-947B-AFAB55BFBCF1}">
            <pc226:cmChg xmlns:pc226="http://schemas.microsoft.com/office/powerpoint/2022/06/main/command" chg="mod">
              <pc226:chgData name="jstrotman@bridgend.ac.uk" userId="S::urn:spo:guest#jstrotman@bridgend.ac.uk::" providerId="AD" clId="Web-{19A886F1-D00F-8A72-4D3D-48D62FECC90C}" dt="2023-07-06T13:12:27.904" v="172"/>
              <pc2:cmMkLst xmlns:pc2="http://schemas.microsoft.com/office/powerpoint/2019/9/main/command">
                <pc:docMk/>
                <pc:sldMk cId="2376339252" sldId="280"/>
                <pc2:cmMk id="{B25B9928-83D1-4C88-A25A-BE22616F19F7}"/>
              </pc2:cmMkLst>
            </pc226:cmChg>
          </p:ext>
        </pc:extLst>
      </pc:sldChg>
      <pc:sldChg chg="modSp modNotes">
        <pc:chgData name="jstrotman@bridgend.ac.uk" userId="S::urn:spo:guest#jstrotman@bridgend.ac.uk::" providerId="AD" clId="Web-{19A886F1-D00F-8A72-4D3D-48D62FECC90C}" dt="2023-07-06T13:12:12.622" v="171" actId="20577"/>
        <pc:sldMkLst>
          <pc:docMk/>
          <pc:sldMk cId="4022213536" sldId="283"/>
        </pc:sldMkLst>
      </pc:sldChg>
      <pc:sldChg chg="modSp modCm modNotes">
        <pc:chgData name="jstrotman@bridgend.ac.uk" userId="S::urn:spo:guest#jstrotman@bridgend.ac.uk::" providerId="AD" clId="Web-{19A886F1-D00F-8A72-4D3D-48D62FECC90C}" dt="2023-07-06T13:26:53.082" v="230" actId="14100"/>
        <pc:sldMkLst>
          <pc:docMk/>
          <pc:sldMk cId="2893758056" sldId="284"/>
        </pc:sldMkLst>
        <pc:extLst>
          <p:ext xmlns:p="http://schemas.openxmlformats.org/presentationml/2006/main" uri="{D6D511B9-2390-475A-947B-AFAB55BFBCF1}">
            <pc226:cmChg xmlns:pc226="http://schemas.microsoft.com/office/powerpoint/2022/06/main/command" chg="mod">
              <pc226:chgData name="jstrotman@bridgend.ac.uk" userId="S::urn:spo:guest#jstrotman@bridgend.ac.uk::" providerId="AD" clId="Web-{19A886F1-D00F-8A72-4D3D-48D62FECC90C}" dt="2023-07-06T13:20:51.463" v="211"/>
              <pc2:cmMkLst xmlns:pc2="http://schemas.microsoft.com/office/powerpoint/2019/9/main/command">
                <pc:docMk/>
                <pc:sldMk cId="2893758056" sldId="284"/>
                <pc2:cmMk id="{372C0275-EB9B-459A-90D3-397F2EAE78D4}"/>
              </pc2:cmMkLst>
            </pc226:cmChg>
          </p:ext>
        </pc:extLst>
      </pc:sldChg>
    </pc:docChg>
  </pc:docChgLst>
  <pc:docChgLst>
    <pc:chgData name="Polly Duncan" userId="S::p.duncan@npt.gov.uk::b8f6264a-9836-4730-8ca9-23013ec67ff8" providerId="AD" clId="Web-{58FDD564-D100-CC05-333A-A26E3312A594}"/>
    <pc:docChg chg="addSld delSld sldOrd">
      <pc:chgData name="Polly Duncan" userId="S::p.duncan@npt.gov.uk::b8f6264a-9836-4730-8ca9-23013ec67ff8" providerId="AD" clId="Web-{58FDD564-D100-CC05-333A-A26E3312A594}" dt="2024-01-11T12:51:40.713" v="2"/>
      <pc:docMkLst>
        <pc:docMk/>
      </pc:docMkLst>
      <pc:sldChg chg="add del">
        <pc:chgData name="Polly Duncan" userId="S::p.duncan@npt.gov.uk::b8f6264a-9836-4730-8ca9-23013ec67ff8" providerId="AD" clId="Web-{58FDD564-D100-CC05-333A-A26E3312A594}" dt="2024-01-11T12:46:26.169" v="1"/>
        <pc:sldMkLst>
          <pc:docMk/>
          <pc:sldMk cId="3390526372" sldId="260"/>
        </pc:sldMkLst>
      </pc:sldChg>
      <pc:sldChg chg="ord">
        <pc:chgData name="Polly Duncan" userId="S::p.duncan@npt.gov.uk::b8f6264a-9836-4730-8ca9-23013ec67ff8" providerId="AD" clId="Web-{58FDD564-D100-CC05-333A-A26E3312A594}" dt="2024-01-11T12:51:40.713" v="2"/>
        <pc:sldMkLst>
          <pc:docMk/>
          <pc:sldMk cId="2893758056" sldId="284"/>
        </pc:sldMkLst>
      </pc:sldChg>
    </pc:docChg>
  </pc:docChgLst>
  <pc:docChgLst>
    <pc:chgData name="Trinity Rees" userId="S::t.rees@npt.gov.uk::23ed69b1-c9cb-4295-a16f-e57105e4c724" providerId="AD" clId="Web-{06AAC31D-86CB-5011-8FDC-847CF0CD3C09}"/>
    <pc:docChg chg="modSld">
      <pc:chgData name="Trinity Rees" userId="S::t.rees@npt.gov.uk::23ed69b1-c9cb-4295-a16f-e57105e4c724" providerId="AD" clId="Web-{06AAC31D-86CB-5011-8FDC-847CF0CD3C09}" dt="2024-01-05T09:12:20.274" v="7" actId="20577"/>
      <pc:docMkLst>
        <pc:docMk/>
      </pc:docMkLst>
      <pc:sldChg chg="addSp delSp modSp">
        <pc:chgData name="Trinity Rees" userId="S::t.rees@npt.gov.uk::23ed69b1-c9cb-4295-a16f-e57105e4c724" providerId="AD" clId="Web-{06AAC31D-86CB-5011-8FDC-847CF0CD3C09}" dt="2024-01-05T09:12:10.117" v="5"/>
        <pc:sldMkLst>
          <pc:docMk/>
          <pc:sldMk cId="2376339252" sldId="280"/>
        </pc:sldMkLst>
      </pc:sldChg>
      <pc:sldChg chg="modSp">
        <pc:chgData name="Trinity Rees" userId="S::t.rees@npt.gov.uk::23ed69b1-c9cb-4295-a16f-e57105e4c724" providerId="AD" clId="Web-{06AAC31D-86CB-5011-8FDC-847CF0CD3C09}" dt="2024-01-05T09:11:56.944" v="1" actId="20577"/>
        <pc:sldMkLst>
          <pc:docMk/>
          <pc:sldMk cId="2274203216" sldId="282"/>
        </pc:sldMkLst>
      </pc:sldChg>
      <pc:sldChg chg="modSp">
        <pc:chgData name="Trinity Rees" userId="S::t.rees@npt.gov.uk::23ed69b1-c9cb-4295-a16f-e57105e4c724" providerId="AD" clId="Web-{06AAC31D-86CB-5011-8FDC-847CF0CD3C09}" dt="2024-01-05T09:12:20.274" v="7" actId="20577"/>
        <pc:sldMkLst>
          <pc:docMk/>
          <pc:sldMk cId="4022213536" sldId="283"/>
        </pc:sldMkLst>
      </pc:sldChg>
    </pc:docChg>
  </pc:docChgLst>
  <pc:docChgLst>
    <pc:chgData name="Trinity Rees" userId="S::t.rees@npt.gov.uk::23ed69b1-c9cb-4295-a16f-e57105e4c724" providerId="AD" clId="Web-{0E21E44E-8D7F-EBA6-292B-9DCF8CE9CFF2}"/>
    <pc:docChg chg="modSld">
      <pc:chgData name="Trinity Rees" userId="S::t.rees@npt.gov.uk::23ed69b1-c9cb-4295-a16f-e57105e4c724" providerId="AD" clId="Web-{0E21E44E-8D7F-EBA6-292B-9DCF8CE9CFF2}" dt="2024-01-04T15:32:14.035" v="1" actId="20577"/>
      <pc:docMkLst>
        <pc:docMk/>
      </pc:docMkLst>
      <pc:sldChg chg="modSp">
        <pc:chgData name="Trinity Rees" userId="S::t.rees@npt.gov.uk::23ed69b1-c9cb-4295-a16f-e57105e4c724" providerId="AD" clId="Web-{0E21E44E-8D7F-EBA6-292B-9DCF8CE9CFF2}" dt="2024-01-04T15:32:14.035" v="1" actId="20577"/>
        <pc:sldMkLst>
          <pc:docMk/>
          <pc:sldMk cId="1089568126" sldId="285"/>
        </pc:sldMkLst>
      </pc:sldChg>
    </pc:docChg>
  </pc:docChgLst>
  <pc:docChgLst>
    <pc:chgData name="Trinity Rees" userId="S::t.rees@npt.gov.uk::23ed69b1-c9cb-4295-a16f-e57105e4c724" providerId="AD" clId="Web-{4AEF3708-EDCB-3797-C0B3-06D6413896A9}"/>
    <pc:docChg chg="modSld">
      <pc:chgData name="Trinity Rees" userId="S::t.rees@npt.gov.uk::23ed69b1-c9cb-4295-a16f-e57105e4c724" providerId="AD" clId="Web-{4AEF3708-EDCB-3797-C0B3-06D6413896A9}" dt="2024-01-10T09:06:09.612" v="50" actId="20577"/>
      <pc:docMkLst>
        <pc:docMk/>
      </pc:docMkLst>
      <pc:sldChg chg="modSp">
        <pc:chgData name="Trinity Rees" userId="S::t.rees@npt.gov.uk::23ed69b1-c9cb-4295-a16f-e57105e4c724" providerId="AD" clId="Web-{4AEF3708-EDCB-3797-C0B3-06D6413896A9}" dt="2024-01-10T09:04:41.406" v="31" actId="20577"/>
        <pc:sldMkLst>
          <pc:docMk/>
          <pc:sldMk cId="2376339252" sldId="280"/>
        </pc:sldMkLst>
      </pc:sldChg>
      <pc:sldChg chg="modSp">
        <pc:chgData name="Trinity Rees" userId="S::t.rees@npt.gov.uk::23ed69b1-c9cb-4295-a16f-e57105e4c724" providerId="AD" clId="Web-{4AEF3708-EDCB-3797-C0B3-06D6413896A9}" dt="2024-01-10T09:02:55.185" v="10" actId="20577"/>
        <pc:sldMkLst>
          <pc:docMk/>
          <pc:sldMk cId="2274203216" sldId="282"/>
        </pc:sldMkLst>
      </pc:sldChg>
      <pc:sldChg chg="modSp">
        <pc:chgData name="Trinity Rees" userId="S::t.rees@npt.gov.uk::23ed69b1-c9cb-4295-a16f-e57105e4c724" providerId="AD" clId="Web-{4AEF3708-EDCB-3797-C0B3-06D6413896A9}" dt="2024-01-10T09:05:16.939" v="40" actId="20577"/>
        <pc:sldMkLst>
          <pc:docMk/>
          <pc:sldMk cId="4022213536" sldId="283"/>
        </pc:sldMkLst>
      </pc:sldChg>
      <pc:sldChg chg="delSp modSp">
        <pc:chgData name="Trinity Rees" userId="S::t.rees@npt.gov.uk::23ed69b1-c9cb-4295-a16f-e57105e4c724" providerId="AD" clId="Web-{4AEF3708-EDCB-3797-C0B3-06D6413896A9}" dt="2024-01-10T09:06:09.612" v="50" actId="20577"/>
        <pc:sldMkLst>
          <pc:docMk/>
          <pc:sldMk cId="1089568126" sldId="285"/>
        </pc:sldMkLst>
      </pc:sldChg>
    </pc:docChg>
  </pc:docChgLst>
  <pc:docChgLst>
    <pc:chgData name="jstrotman@bridgend.ac.uk" userId="S::urn:spo:guest#jstrotman@bridgend.ac.uk::" providerId="AD" clId="Web-{6AE3F90B-4ACF-9E0F-F983-A5AF35979491}"/>
    <pc:docChg chg="addSld delSld modSld">
      <pc:chgData name="jstrotman@bridgend.ac.uk" userId="S::urn:spo:guest#jstrotman@bridgend.ac.uk::" providerId="AD" clId="Web-{6AE3F90B-4ACF-9E0F-F983-A5AF35979491}" dt="2023-06-05T13:28:02.205" v="149" actId="20577"/>
      <pc:docMkLst>
        <pc:docMk/>
      </pc:docMkLst>
      <pc:sldChg chg="modCm">
        <pc:chgData name="jstrotman@bridgend.ac.uk" userId="S::urn:spo:guest#jstrotman@bridgend.ac.uk::" providerId="AD" clId="Web-{6AE3F90B-4ACF-9E0F-F983-A5AF35979491}" dt="2023-06-05T13:19:33.081" v="132"/>
        <pc:sldMkLst>
          <pc:docMk/>
          <pc:sldMk cId="1909541491" sldId="266"/>
        </pc:sldMkLst>
        <pc:extLst>
          <p:ext xmlns:p="http://schemas.openxmlformats.org/presentationml/2006/main" uri="{D6D511B9-2390-475A-947B-AFAB55BFBCF1}">
            <pc226:cmChg xmlns:pc226="http://schemas.microsoft.com/office/powerpoint/2022/06/main/command" chg="mod">
              <pc226:chgData name="jstrotman@bridgend.ac.uk" userId="S::urn:spo:guest#jstrotman@bridgend.ac.uk::" providerId="AD" clId="Web-{6AE3F90B-4ACF-9E0F-F983-A5AF35979491}" dt="2023-06-05T13:19:33.081" v="132"/>
              <pc2:cmMkLst xmlns:pc2="http://schemas.microsoft.com/office/powerpoint/2019/9/main/command">
                <pc:docMk/>
                <pc:sldMk cId="1909541491" sldId="266"/>
                <pc2:cmMk id="{CDC79702-2B02-44CB-8C0C-D22A16CFCBEB}"/>
              </pc2:cmMkLst>
            </pc226:cmChg>
          </p:ext>
        </pc:extLst>
      </pc:sldChg>
      <pc:sldChg chg="modCm modNotes">
        <pc:chgData name="jstrotman@bridgend.ac.uk" userId="S::urn:spo:guest#jstrotman@bridgend.ac.uk::" providerId="AD" clId="Web-{6AE3F90B-4ACF-9E0F-F983-A5AF35979491}" dt="2023-06-05T12:47:15.995" v="15"/>
        <pc:sldMkLst>
          <pc:docMk/>
          <pc:sldMk cId="3869663074" sldId="269"/>
        </pc:sldMkLst>
        <pc:extLst>
          <p:ext xmlns:p="http://schemas.openxmlformats.org/presentationml/2006/main" uri="{D6D511B9-2390-475A-947B-AFAB55BFBCF1}">
            <pc226:cmChg xmlns:pc226="http://schemas.microsoft.com/office/powerpoint/2022/06/main/command" chg="mod">
              <pc226:chgData name="jstrotman@bridgend.ac.uk" userId="S::urn:spo:guest#jstrotman@bridgend.ac.uk::" providerId="AD" clId="Web-{6AE3F90B-4ACF-9E0F-F983-A5AF35979491}" dt="2023-06-05T12:46:33.166" v="14"/>
              <pc2:cmMkLst xmlns:pc2="http://schemas.microsoft.com/office/powerpoint/2019/9/main/command">
                <pc:docMk/>
                <pc:sldMk cId="3869663074" sldId="269"/>
                <pc2:cmMk id="{F11E0939-2FA4-4CD0-81D1-3532D201D730}"/>
              </pc2:cmMkLst>
            </pc226:cmChg>
          </p:ext>
        </pc:extLst>
      </pc:sldChg>
      <pc:sldChg chg="del">
        <pc:chgData name="jstrotman@bridgend.ac.uk" userId="S::urn:spo:guest#jstrotman@bridgend.ac.uk::" providerId="AD" clId="Web-{6AE3F90B-4ACF-9E0F-F983-A5AF35979491}" dt="2023-06-05T13:22:16.711" v="142"/>
        <pc:sldMkLst>
          <pc:docMk/>
          <pc:sldMk cId="3460221738" sldId="274"/>
        </pc:sldMkLst>
      </pc:sldChg>
      <pc:sldChg chg="modSp modCm">
        <pc:chgData name="jstrotman@bridgend.ac.uk" userId="S::urn:spo:guest#jstrotman@bridgend.ac.uk::" providerId="AD" clId="Web-{6AE3F90B-4ACF-9E0F-F983-A5AF35979491}" dt="2023-06-05T13:22:13.539" v="141" actId="20577"/>
        <pc:sldMkLst>
          <pc:docMk/>
          <pc:sldMk cId="64814892" sldId="275"/>
        </pc:sldMkLst>
        <pc:extLst>
          <p:ext xmlns:p="http://schemas.openxmlformats.org/presentationml/2006/main" uri="{D6D511B9-2390-475A-947B-AFAB55BFBCF1}">
            <pc226:cmChg xmlns:pc226="http://schemas.microsoft.com/office/powerpoint/2022/06/main/command" chg="mod">
              <pc226:chgData name="jstrotman@bridgend.ac.uk" userId="S::urn:spo:guest#jstrotman@bridgend.ac.uk::" providerId="AD" clId="Web-{6AE3F90B-4ACF-9E0F-F983-A5AF35979491}" dt="2023-06-05T13:22:06.976" v="140"/>
              <pc2:cmMkLst xmlns:pc2="http://schemas.microsoft.com/office/powerpoint/2019/9/main/command">
                <pc:docMk/>
                <pc:sldMk cId="64814892" sldId="275"/>
                <pc2:cmMk id="{7963B3FE-8BCF-426F-B105-67E5FF229ECE}"/>
              </pc2:cmMkLst>
            </pc226:cmChg>
          </p:ext>
        </pc:extLst>
      </pc:sldChg>
      <pc:sldChg chg="modSp">
        <pc:chgData name="jstrotman@bridgend.ac.uk" userId="S::urn:spo:guest#jstrotman@bridgend.ac.uk::" providerId="AD" clId="Web-{6AE3F90B-4ACF-9E0F-F983-A5AF35979491}" dt="2023-06-05T12:59:07" v="121" actId="20577"/>
        <pc:sldMkLst>
          <pc:docMk/>
          <pc:sldMk cId="2376339252" sldId="280"/>
        </pc:sldMkLst>
      </pc:sldChg>
      <pc:sldChg chg="modSp new">
        <pc:chgData name="jstrotman@bridgend.ac.uk" userId="S::urn:spo:guest#jstrotman@bridgend.ac.uk::" providerId="AD" clId="Web-{6AE3F90B-4ACF-9E0F-F983-A5AF35979491}" dt="2023-06-05T12:59:20.875" v="122" actId="20577"/>
        <pc:sldMkLst>
          <pc:docMk/>
          <pc:sldMk cId="2274203216" sldId="282"/>
        </pc:sldMkLst>
      </pc:sldChg>
      <pc:sldChg chg="modSp new">
        <pc:chgData name="jstrotman@bridgend.ac.uk" userId="S::urn:spo:guest#jstrotman@bridgend.ac.uk::" providerId="AD" clId="Web-{6AE3F90B-4ACF-9E0F-F983-A5AF35979491}" dt="2023-06-05T13:18:11.969" v="131" actId="20577"/>
        <pc:sldMkLst>
          <pc:docMk/>
          <pc:sldMk cId="4022213536" sldId="283"/>
        </pc:sldMkLst>
      </pc:sldChg>
      <pc:sldChg chg="add">
        <pc:chgData name="jstrotman@bridgend.ac.uk" userId="S::urn:spo:guest#jstrotman@bridgend.ac.uk::" providerId="AD" clId="Web-{6AE3F90B-4ACF-9E0F-F983-A5AF35979491}" dt="2023-06-05T13:22:26.023" v="143"/>
        <pc:sldMkLst>
          <pc:docMk/>
          <pc:sldMk cId="2893758056" sldId="284"/>
        </pc:sldMkLst>
      </pc:sldChg>
      <pc:sldChg chg="modSp new">
        <pc:chgData name="jstrotman@bridgend.ac.uk" userId="S::urn:spo:guest#jstrotman@bridgend.ac.uk::" providerId="AD" clId="Web-{6AE3F90B-4ACF-9E0F-F983-A5AF35979491}" dt="2023-06-05T13:28:02.205" v="149" actId="20577"/>
        <pc:sldMkLst>
          <pc:docMk/>
          <pc:sldMk cId="1089568126" sldId="285"/>
        </pc:sldMkLst>
      </pc:sldChg>
    </pc:docChg>
  </pc:docChgLst>
  <pc:docChgLst>
    <pc:chgData name="Hayley Abraham" userId="17bf8cc6-34b6-4623-92de-6d9edb9405a0" providerId="ADAL" clId="{0F6C2573-2487-4D18-8534-29825DAB94B4}"/>
    <pc:docChg chg="custSel modSld">
      <pc:chgData name="Hayley Abraham" userId="17bf8cc6-34b6-4623-92de-6d9edb9405a0" providerId="ADAL" clId="{0F6C2573-2487-4D18-8534-29825DAB94B4}" dt="2025-04-14T14:50:23.699" v="8" actId="20577"/>
      <pc:docMkLst>
        <pc:docMk/>
      </pc:docMkLst>
      <pc:sldChg chg="modSp mod">
        <pc:chgData name="Hayley Abraham" userId="17bf8cc6-34b6-4623-92de-6d9edb9405a0" providerId="ADAL" clId="{0F6C2573-2487-4D18-8534-29825DAB94B4}" dt="2025-04-14T14:32:00.499" v="1" actId="20577"/>
        <pc:sldMkLst>
          <pc:docMk/>
          <pc:sldMk cId="3717433623" sldId="259"/>
        </pc:sldMkLst>
        <pc:spChg chg="mod">
          <ac:chgData name="Hayley Abraham" userId="17bf8cc6-34b6-4623-92de-6d9edb9405a0" providerId="ADAL" clId="{0F6C2573-2487-4D18-8534-29825DAB94B4}" dt="2025-04-14T14:32:00.499" v="1" actId="20577"/>
          <ac:spMkLst>
            <pc:docMk/>
            <pc:sldMk cId="3717433623" sldId="259"/>
            <ac:spMk id="8" creationId="{00000000-0000-0000-0000-000000000000}"/>
          </ac:spMkLst>
        </pc:spChg>
      </pc:sldChg>
      <pc:sldChg chg="modSp mod">
        <pc:chgData name="Hayley Abraham" userId="17bf8cc6-34b6-4623-92de-6d9edb9405a0" providerId="ADAL" clId="{0F6C2573-2487-4D18-8534-29825DAB94B4}" dt="2025-04-14T14:41:43.149" v="5" actId="27636"/>
        <pc:sldMkLst>
          <pc:docMk/>
          <pc:sldMk cId="646549225" sldId="265"/>
        </pc:sldMkLst>
        <pc:spChg chg="mod">
          <ac:chgData name="Hayley Abraham" userId="17bf8cc6-34b6-4623-92de-6d9edb9405a0" providerId="ADAL" clId="{0F6C2573-2487-4D18-8534-29825DAB94B4}" dt="2025-04-14T14:41:43.149" v="5" actId="27636"/>
          <ac:spMkLst>
            <pc:docMk/>
            <pc:sldMk cId="646549225" sldId="265"/>
            <ac:spMk id="7" creationId="{00000000-0000-0000-0000-000000000000}"/>
          </ac:spMkLst>
        </pc:spChg>
        <pc:spChg chg="mod">
          <ac:chgData name="Hayley Abraham" userId="17bf8cc6-34b6-4623-92de-6d9edb9405a0" providerId="ADAL" clId="{0F6C2573-2487-4D18-8534-29825DAB94B4}" dt="2025-04-14T14:41:43.134" v="4" actId="27636"/>
          <ac:spMkLst>
            <pc:docMk/>
            <pc:sldMk cId="646549225" sldId="265"/>
            <ac:spMk id="10" creationId="{00000000-0000-0000-0000-000000000000}"/>
          </ac:spMkLst>
        </pc:spChg>
      </pc:sldChg>
      <pc:sldChg chg="modSp mod">
        <pc:chgData name="Hayley Abraham" userId="17bf8cc6-34b6-4623-92de-6d9edb9405a0" providerId="ADAL" clId="{0F6C2573-2487-4D18-8534-29825DAB94B4}" dt="2025-04-14T14:43:03.739" v="6" actId="20577"/>
        <pc:sldMkLst>
          <pc:docMk/>
          <pc:sldMk cId="1909541491" sldId="266"/>
        </pc:sldMkLst>
        <pc:spChg chg="mod">
          <ac:chgData name="Hayley Abraham" userId="17bf8cc6-34b6-4623-92de-6d9edb9405a0" providerId="ADAL" clId="{0F6C2573-2487-4D18-8534-29825DAB94B4}" dt="2025-04-14T14:43:03.739" v="6" actId="20577"/>
          <ac:spMkLst>
            <pc:docMk/>
            <pc:sldMk cId="1909541491" sldId="266"/>
            <ac:spMk id="8" creationId="{00000000-0000-0000-0000-000000000000}"/>
          </ac:spMkLst>
        </pc:spChg>
      </pc:sldChg>
      <pc:sldChg chg="modSp mod">
        <pc:chgData name="Hayley Abraham" userId="17bf8cc6-34b6-4623-92de-6d9edb9405a0" providerId="ADAL" clId="{0F6C2573-2487-4D18-8534-29825DAB94B4}" dt="2025-04-14T14:48:24.875" v="7" actId="33524"/>
        <pc:sldMkLst>
          <pc:docMk/>
          <pc:sldMk cId="1855323731" sldId="273"/>
        </pc:sldMkLst>
        <pc:spChg chg="mod">
          <ac:chgData name="Hayley Abraham" userId="17bf8cc6-34b6-4623-92de-6d9edb9405a0" providerId="ADAL" clId="{0F6C2573-2487-4D18-8534-29825DAB94B4}" dt="2025-04-14T14:48:24.875" v="7" actId="33524"/>
          <ac:spMkLst>
            <pc:docMk/>
            <pc:sldMk cId="1855323731" sldId="273"/>
            <ac:spMk id="4" creationId="{00000000-0000-0000-0000-000000000000}"/>
          </ac:spMkLst>
        </pc:spChg>
      </pc:sldChg>
      <pc:sldChg chg="modSp mod">
        <pc:chgData name="Hayley Abraham" userId="17bf8cc6-34b6-4623-92de-6d9edb9405a0" providerId="ADAL" clId="{0F6C2573-2487-4D18-8534-29825DAB94B4}" dt="2025-04-14T14:39:38.852" v="3" actId="20577"/>
        <pc:sldMkLst>
          <pc:docMk/>
          <pc:sldMk cId="2376339252" sldId="280"/>
        </pc:sldMkLst>
        <pc:spChg chg="mod">
          <ac:chgData name="Hayley Abraham" userId="17bf8cc6-34b6-4623-92de-6d9edb9405a0" providerId="ADAL" clId="{0F6C2573-2487-4D18-8534-29825DAB94B4}" dt="2025-04-14T14:39:38.852" v="3" actId="20577"/>
          <ac:spMkLst>
            <pc:docMk/>
            <pc:sldMk cId="2376339252" sldId="280"/>
            <ac:spMk id="3" creationId="{00000000-0000-0000-0000-000000000000}"/>
          </ac:spMkLst>
        </pc:spChg>
      </pc:sldChg>
      <pc:sldChg chg="modSp mod">
        <pc:chgData name="Hayley Abraham" userId="17bf8cc6-34b6-4623-92de-6d9edb9405a0" providerId="ADAL" clId="{0F6C2573-2487-4D18-8534-29825DAB94B4}" dt="2025-04-14T14:50:23.699" v="8" actId="20577"/>
        <pc:sldMkLst>
          <pc:docMk/>
          <pc:sldMk cId="2893758056" sldId="284"/>
        </pc:sldMkLst>
        <pc:spChg chg="mod">
          <ac:chgData name="Hayley Abraham" userId="17bf8cc6-34b6-4623-92de-6d9edb9405a0" providerId="ADAL" clId="{0F6C2573-2487-4D18-8534-29825DAB94B4}" dt="2025-04-14T14:50:23.699" v="8" actId="20577"/>
          <ac:spMkLst>
            <pc:docMk/>
            <pc:sldMk cId="2893758056" sldId="284"/>
            <ac:spMk id="4" creationId="{00000000-0000-0000-0000-000000000000}"/>
          </ac:spMkLst>
        </pc:spChg>
      </pc:sldChg>
    </pc:docChg>
  </pc:docChgLst>
  <pc:docChgLst>
    <pc:chgData name="Trinity Rees" userId="S::t.rees@npt.gov.uk::23ed69b1-c9cb-4295-a16f-e57105e4c724" providerId="AD" clId="Web-{DCAF69EC-4781-FDA8-CAB1-F832CAC1B0FA}"/>
    <pc:docChg chg="modSld">
      <pc:chgData name="Trinity Rees" userId="S::t.rees@npt.gov.uk::23ed69b1-c9cb-4295-a16f-e57105e4c724" providerId="AD" clId="Web-{DCAF69EC-4781-FDA8-CAB1-F832CAC1B0FA}" dt="2023-10-13T09:14:09.465" v="14" actId="20577"/>
      <pc:docMkLst>
        <pc:docMk/>
      </pc:docMkLst>
      <pc:sldChg chg="addSp modSp">
        <pc:chgData name="Trinity Rees" userId="S::t.rees@npt.gov.uk::23ed69b1-c9cb-4295-a16f-e57105e4c724" providerId="AD" clId="Web-{DCAF69EC-4781-FDA8-CAB1-F832CAC1B0FA}" dt="2023-10-13T09:14:09.465" v="14" actId="20577"/>
        <pc:sldMkLst>
          <pc:docMk/>
          <pc:sldMk cId="2376339252" sldId="280"/>
        </pc:sldMkLst>
      </pc:sldChg>
      <pc:sldChg chg="addSp modSp">
        <pc:chgData name="Trinity Rees" userId="S::t.rees@npt.gov.uk::23ed69b1-c9cb-4295-a16f-e57105e4c724" providerId="AD" clId="Web-{DCAF69EC-4781-FDA8-CAB1-F832CAC1B0FA}" dt="2023-10-13T09:13:42.761" v="9" actId="1076"/>
        <pc:sldMkLst>
          <pc:docMk/>
          <pc:sldMk cId="2274203216" sldId="282"/>
        </pc:sldMkLst>
      </pc:sldChg>
    </pc:docChg>
  </pc:docChgLst>
  <pc:docChgLst>
    <pc:chgData name="kathleen.mcmullen@rctcbc.gov.uk" userId="S::urn:spo:guest#kathleen.mcmullen@rctcbc.gov.uk::" providerId="AD" clId="Web-{295EC5B4-D34E-A451-CA8A-A4506530B276}"/>
    <pc:docChg chg="modSld">
      <pc:chgData name="kathleen.mcmullen@rctcbc.gov.uk" userId="S::urn:spo:guest#kathleen.mcmullen@rctcbc.gov.uk::" providerId="AD" clId="Web-{295EC5B4-D34E-A451-CA8A-A4506530B276}" dt="2022-12-13T12:11:13.115" v="8"/>
      <pc:docMkLst>
        <pc:docMk/>
      </pc:docMkLst>
      <pc:sldChg chg="addCm">
        <pc:chgData name="kathleen.mcmullen@rctcbc.gov.uk" userId="S::urn:spo:guest#kathleen.mcmullen@rctcbc.gov.uk::" providerId="AD" clId="Web-{295EC5B4-D34E-A451-CA8A-A4506530B276}" dt="2022-12-13T11:03:05.082" v="0"/>
        <pc:sldMkLst>
          <pc:docMk/>
          <pc:sldMk cId="1909541491" sldId="266"/>
        </pc:sldMkLst>
      </pc:sldChg>
      <pc:sldChg chg="addCm">
        <pc:chgData name="kathleen.mcmullen@rctcbc.gov.uk" userId="S::urn:spo:guest#kathleen.mcmullen@rctcbc.gov.uk::" providerId="AD" clId="Web-{295EC5B4-D34E-A451-CA8A-A4506530B276}" dt="2022-12-13T11:16:24.680" v="3"/>
        <pc:sldMkLst>
          <pc:docMk/>
          <pc:sldMk cId="3199688517" sldId="272"/>
        </pc:sldMkLst>
      </pc:sldChg>
      <pc:sldChg chg="addCm modCm">
        <pc:chgData name="kathleen.mcmullen@rctcbc.gov.uk" userId="S::urn:spo:guest#kathleen.mcmullen@rctcbc.gov.uk::" providerId="AD" clId="Web-{295EC5B4-D34E-A451-CA8A-A4506530B276}" dt="2022-12-13T11:20:24.920" v="5"/>
        <pc:sldMkLst>
          <pc:docMk/>
          <pc:sldMk cId="3460221738" sldId="274"/>
        </pc:sldMkLst>
      </pc:sldChg>
      <pc:sldChg chg="modSp addCm">
        <pc:chgData name="kathleen.mcmullen@rctcbc.gov.uk" userId="S::urn:spo:guest#kathleen.mcmullen@rctcbc.gov.uk::" providerId="AD" clId="Web-{295EC5B4-D34E-A451-CA8A-A4506530B276}" dt="2022-12-13T12:07:59.187" v="7"/>
        <pc:sldMkLst>
          <pc:docMk/>
          <pc:sldMk cId="64814892" sldId="275"/>
        </pc:sldMkLst>
      </pc:sldChg>
      <pc:sldChg chg="addCm">
        <pc:chgData name="kathleen.mcmullen@rctcbc.gov.uk" userId="S::urn:spo:guest#kathleen.mcmullen@rctcbc.gov.uk::" providerId="AD" clId="Web-{295EC5B4-D34E-A451-CA8A-A4506530B276}" dt="2022-12-13T12:11:13.115" v="8"/>
        <pc:sldMkLst>
          <pc:docMk/>
          <pc:sldMk cId="1586309350" sldId="276"/>
        </pc:sldMkLst>
      </pc:sldChg>
      <pc:sldChg chg="modCm">
        <pc:chgData name="kathleen.mcmullen@rctcbc.gov.uk" userId="S::urn:spo:guest#kathleen.mcmullen@rctcbc.gov.uk::" providerId="AD" clId="Web-{295EC5B4-D34E-A451-CA8A-A4506530B276}" dt="2022-12-13T11:05:54.039" v="1"/>
        <pc:sldMkLst>
          <pc:docMk/>
          <pc:sldMk cId="2338267055" sldId="278"/>
        </pc:sldMkLst>
      </pc:sldChg>
      <pc:sldChg chg="addCm">
        <pc:chgData name="kathleen.mcmullen@rctcbc.gov.uk" userId="S::urn:spo:guest#kathleen.mcmullen@rctcbc.gov.uk::" providerId="AD" clId="Web-{295EC5B4-D34E-A451-CA8A-A4506530B276}" dt="2022-12-13T11:10:32.593" v="2"/>
        <pc:sldMkLst>
          <pc:docMk/>
          <pc:sldMk cId="2376339252" sldId="280"/>
        </pc:sldMkLst>
      </pc:sldChg>
    </pc:docChg>
  </pc:docChgLst>
  <pc:docChgLst>
    <pc:chgData name="kathleen.mcmullen@rctcbc.gov.uk" userId="S::urn:spo:guest#kathleen.mcmullen@rctcbc.gov.uk::" providerId="AD" clId="Web-{E74C5422-8512-541B-05C6-40B391C6E0A2}"/>
    <pc:docChg chg="mod modSld">
      <pc:chgData name="kathleen.mcmullen@rctcbc.gov.uk" userId="S::urn:spo:guest#kathleen.mcmullen@rctcbc.gov.uk::" providerId="AD" clId="Web-{E74C5422-8512-541B-05C6-40B391C6E0A2}" dt="2022-12-13T09:21:13.609" v="7"/>
      <pc:docMkLst>
        <pc:docMk/>
      </pc:docMkLst>
      <pc:sldChg chg="modSp addCm">
        <pc:chgData name="kathleen.mcmullen@rctcbc.gov.uk" userId="S::urn:spo:guest#kathleen.mcmullen@rctcbc.gov.uk::" providerId="AD" clId="Web-{E74C5422-8512-541B-05C6-40B391C6E0A2}" dt="2022-12-13T09:19:07.855" v="6"/>
        <pc:sldMkLst>
          <pc:docMk/>
          <pc:sldMk cId="3869663074" sldId="269"/>
        </pc:sldMkLst>
      </pc:sldChg>
      <pc:sldChg chg="addCm">
        <pc:chgData name="kathleen.mcmullen@rctcbc.gov.uk" userId="S::urn:spo:guest#kathleen.mcmullen@rctcbc.gov.uk::" providerId="AD" clId="Web-{E74C5422-8512-541B-05C6-40B391C6E0A2}" dt="2022-12-13T09:21:13.609" v="7"/>
        <pc:sldMkLst>
          <pc:docMk/>
          <pc:sldMk cId="2338267055" sldId="278"/>
        </pc:sldMkLst>
      </pc:sldChg>
    </pc:docChg>
  </pc:docChgLst>
  <pc:docChgLst>
    <pc:chgData name="kathleen.mcmullen@rctcbc.gov.uk" userId="S::urn:spo:guest#kathleen.mcmullen@rctcbc.gov.uk::" providerId="AD" clId="Web-{AD1CF0D1-5AE9-9421-85F5-25457858AB14}"/>
    <pc:docChg chg="modSld">
      <pc:chgData name="kathleen.mcmullen@rctcbc.gov.uk" userId="S::urn:spo:guest#kathleen.mcmullen@rctcbc.gov.uk::" providerId="AD" clId="Web-{AD1CF0D1-5AE9-9421-85F5-25457858AB14}" dt="2022-12-13T10:18:08.159" v="0" actId="1076"/>
      <pc:docMkLst>
        <pc:docMk/>
      </pc:docMkLst>
      <pc:sldChg chg="modSp">
        <pc:chgData name="kathleen.mcmullen@rctcbc.gov.uk" userId="S::urn:spo:guest#kathleen.mcmullen@rctcbc.gov.uk::" providerId="AD" clId="Web-{AD1CF0D1-5AE9-9421-85F5-25457858AB14}" dt="2022-12-13T10:18:08.159" v="0" actId="1076"/>
        <pc:sldMkLst>
          <pc:docMk/>
          <pc:sldMk cId="2376339252" sldId="280"/>
        </pc:sldMkLst>
      </pc:sldChg>
    </pc:docChg>
  </pc:docChgLst>
  <pc:docChgLst>
    <pc:chgData name="Trinity Rees" userId="S::t.rees@npt.gov.uk::23ed69b1-c9cb-4295-a16f-e57105e4c724" providerId="AD" clId="Web-{A842F0F0-C881-70AD-B5C9-48F16115B486}"/>
    <pc:docChg chg="sldOrd">
      <pc:chgData name="Trinity Rees" userId="S::t.rees@npt.gov.uk::23ed69b1-c9cb-4295-a16f-e57105e4c724" providerId="AD" clId="Web-{A842F0F0-C881-70AD-B5C9-48F16115B486}" dt="2024-01-04T11:50:20.540" v="0"/>
      <pc:docMkLst>
        <pc:docMk/>
      </pc:docMkLst>
      <pc:sldChg chg="ord">
        <pc:chgData name="Trinity Rees" userId="S::t.rees@npt.gov.uk::23ed69b1-c9cb-4295-a16f-e57105e4c724" providerId="AD" clId="Web-{A842F0F0-C881-70AD-B5C9-48F16115B486}" dt="2024-01-04T11:50:20.540" v="0"/>
        <pc:sldMkLst>
          <pc:docMk/>
          <pc:sldMk cId="2338267055" sldId="278"/>
        </pc:sldMkLst>
      </pc:sldChg>
    </pc:docChg>
  </pc:docChgLst>
  <pc:docChgLst>
    <pc:chgData name="Vicky  Williams" userId="S::v.williams2@npt.gov.uk::dbeb5141-5098-496f-8001-e2b15ccdd102" providerId="AD" clId="Web-{9D57A313-70FC-04C2-5B63-6220EDD24C73}"/>
    <pc:docChg chg="addSld modSld sldOrd">
      <pc:chgData name="Vicky  Williams" userId="S::v.williams2@npt.gov.uk::dbeb5141-5098-496f-8001-e2b15ccdd102" providerId="AD" clId="Web-{9D57A313-70FC-04C2-5B63-6220EDD24C73}" dt="2022-09-22T10:14:47.248" v="12" actId="14100"/>
      <pc:docMkLst>
        <pc:docMk/>
      </pc:docMkLst>
      <pc:sldChg chg="addSp delSp modSp new ord">
        <pc:chgData name="Vicky  Williams" userId="S::v.williams2@npt.gov.uk::dbeb5141-5098-496f-8001-e2b15ccdd102" providerId="AD" clId="Web-{9D57A313-70FC-04C2-5B63-6220EDD24C73}" dt="2022-09-22T10:14:47.248" v="12" actId="14100"/>
        <pc:sldMkLst>
          <pc:docMk/>
          <pc:sldMk cId="1017298066" sldId="281"/>
        </pc:sldMkLst>
      </pc:sldChg>
    </pc:docChg>
  </pc:docChgLst>
  <pc:docChgLst>
    <pc:chgData name="Trinity Rees" userId="S::t.rees@npt.gov.uk::23ed69b1-c9cb-4295-a16f-e57105e4c724" providerId="AD" clId="Web-{AD21778A-F986-C622-5757-9F6855A321E9}"/>
    <pc:docChg chg="addSld modSld">
      <pc:chgData name="Trinity Rees" userId="S::t.rees@npt.gov.uk::23ed69b1-c9cb-4295-a16f-e57105e4c724" providerId="AD" clId="Web-{AD21778A-F986-C622-5757-9F6855A321E9}" dt="2023-10-12T15:02:56.621" v="19" actId="14100"/>
      <pc:docMkLst>
        <pc:docMk/>
      </pc:docMkLst>
      <pc:sldChg chg="addSp delSp modSp new">
        <pc:chgData name="Trinity Rees" userId="S::t.rees@npt.gov.uk::23ed69b1-c9cb-4295-a16f-e57105e4c724" providerId="AD" clId="Web-{AD21778A-F986-C622-5757-9F6855A321E9}" dt="2023-10-12T15:02:56.621" v="19" actId="14100"/>
        <pc:sldMkLst>
          <pc:docMk/>
          <pc:sldMk cId="2372107765" sldId="286"/>
        </pc:sldMkLst>
      </pc:sldChg>
      <pc:sldChg chg="addSp delSp modSp new">
        <pc:chgData name="Trinity Rees" userId="S::t.rees@npt.gov.uk::23ed69b1-c9cb-4295-a16f-e57105e4c724" providerId="AD" clId="Web-{AD21778A-F986-C622-5757-9F6855A321E9}" dt="2023-10-12T15:02:31.603" v="10" actId="14100"/>
        <pc:sldMkLst>
          <pc:docMk/>
          <pc:sldMk cId="1727122278" sldId="287"/>
        </pc:sldMkLst>
      </pc:sldChg>
    </pc:docChg>
  </pc:docChgLst>
  <pc:docChgLst>
    <pc:chgData name="Trinity Rees" userId="S::t.rees@npt.gov.uk::23ed69b1-c9cb-4295-a16f-e57105e4c724" providerId="AD" clId="Web-{87184EE7-29FF-A98F-88A3-D28260DA8DC7}"/>
    <pc:docChg chg="modSld">
      <pc:chgData name="Trinity Rees" userId="S::t.rees@npt.gov.uk::23ed69b1-c9cb-4295-a16f-e57105e4c724" providerId="AD" clId="Web-{87184EE7-29FF-A98F-88A3-D28260DA8DC7}" dt="2024-01-10T14:02:35.696" v="20" actId="1076"/>
      <pc:docMkLst>
        <pc:docMk/>
      </pc:docMkLst>
      <pc:sldChg chg="modSp">
        <pc:chgData name="Trinity Rees" userId="S::t.rees@npt.gov.uk::23ed69b1-c9cb-4295-a16f-e57105e4c724" providerId="AD" clId="Web-{87184EE7-29FF-A98F-88A3-D28260DA8DC7}" dt="2024-01-10T14:00:19.347" v="2" actId="20577"/>
        <pc:sldMkLst>
          <pc:docMk/>
          <pc:sldMk cId="2876022930" sldId="268"/>
        </pc:sldMkLst>
      </pc:sldChg>
      <pc:sldChg chg="modSp">
        <pc:chgData name="Trinity Rees" userId="S::t.rees@npt.gov.uk::23ed69b1-c9cb-4295-a16f-e57105e4c724" providerId="AD" clId="Web-{87184EE7-29FF-A98F-88A3-D28260DA8DC7}" dt="2024-01-10T14:00:26.832" v="5" actId="20577"/>
        <pc:sldMkLst>
          <pc:docMk/>
          <pc:sldMk cId="3869663074" sldId="269"/>
        </pc:sldMkLst>
      </pc:sldChg>
      <pc:sldChg chg="modSp">
        <pc:chgData name="Trinity Rees" userId="S::t.rees@npt.gov.uk::23ed69b1-c9cb-4295-a16f-e57105e4c724" providerId="AD" clId="Web-{87184EE7-29FF-A98F-88A3-D28260DA8DC7}" dt="2024-01-10T14:02:35.696" v="20" actId="1076"/>
        <pc:sldMkLst>
          <pc:docMk/>
          <pc:sldMk cId="1586309350" sldId="276"/>
        </pc:sldMkLst>
      </pc:sldChg>
      <pc:sldChg chg="modSp">
        <pc:chgData name="Trinity Rees" userId="S::t.rees@npt.gov.uk::23ed69b1-c9cb-4295-a16f-e57105e4c724" providerId="AD" clId="Web-{87184EE7-29FF-A98F-88A3-D28260DA8DC7}" dt="2024-01-10T14:01:08.880" v="15" actId="20577"/>
        <pc:sldMkLst>
          <pc:docMk/>
          <pc:sldMk cId="2376339252" sldId="280"/>
        </pc:sldMkLst>
      </pc:sldChg>
      <pc:sldChg chg="modSp">
        <pc:chgData name="Trinity Rees" userId="S::t.rees@npt.gov.uk::23ed69b1-c9cb-4295-a16f-e57105e4c724" providerId="AD" clId="Web-{87184EE7-29FF-A98F-88A3-D28260DA8DC7}" dt="2024-01-10T14:00:54.708" v="12" actId="20577"/>
        <pc:sldMkLst>
          <pc:docMk/>
          <pc:sldMk cId="2274203216" sldId="282"/>
        </pc:sldMkLst>
      </pc:sldChg>
      <pc:sldChg chg="modSp">
        <pc:chgData name="Trinity Rees" userId="S::t.rees@npt.gov.uk::23ed69b1-c9cb-4295-a16f-e57105e4c724" providerId="AD" clId="Web-{87184EE7-29FF-A98F-88A3-D28260DA8DC7}" dt="2024-01-10T14:01:19.380" v="18" actId="20577"/>
        <pc:sldMkLst>
          <pc:docMk/>
          <pc:sldMk cId="4022213536" sldId="28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909BBE-755C-413E-9B5A-E96DB36CFB12}" type="datetimeFigureOut">
              <a:rPr lang="en-GB" smtClean="0"/>
              <a:t>29/04/2025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C74182-54B9-48C4-B057-B04D2AFAD499}" type="slidenum">
              <a:rPr lang="en-GB" smtClean="0"/>
              <a:t>‹#›</a:t>
            </a:fld>
            <a:endParaRPr lang="en-GB"/>
          </a:p>
        </p:txBody>
      </p:sp>
    </p:spTree>
    <p:extLst>
      <p:ext uri="{BB962C8B-B14F-4D97-AF65-F5344CB8AC3E}">
        <p14:creationId xmlns:p14="http://schemas.microsoft.com/office/powerpoint/2010/main" val="41955068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socialcare.wales/resources-guidance/information-and-learning-hub/sswbact/sswbact-assessment-tool"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socialcare.wales/news-stories/does-wales-care-enough-about-equality-and-human-rights" TargetMode="External"/><Relationship Id="rId2" Type="http://schemas.openxmlformats.org/officeDocument/2006/relationships/slide" Target="../slides/slide10.xml"/><Relationship Id="rId1" Type="http://schemas.openxmlformats.org/officeDocument/2006/relationships/notesMaster" Target="../notesMasters/notesMaster1.xml"/><Relationship Id="rId6" Type="http://schemas.openxmlformats.org/officeDocument/2006/relationships/hyperlink" Target="https://plan-uk.org/act-for-girls/girls-rights-in-the-uk/wales-insights-report" TargetMode="External"/><Relationship Id="rId5" Type="http://schemas.openxmlformats.org/officeDocument/2006/relationships/hyperlink" Target="https://www.gov.wales/introduction-anti-racist-wales-html" TargetMode="External"/><Relationship Id="rId4" Type="http://schemas.openxmlformats.org/officeDocument/2006/relationships/hyperlink" Target="https://www.scie.org.uk/tackling-inequality/blogs/unconscious-bias"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socialcare.wales/news-stories/does-wales-care-enough-about-equality-and-human-rights"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plan-uk.org/act-for-girls/girls-rights-in-the-uk/wales-insights-report" TargetMode="External"/><Relationship Id="rId5" Type="http://schemas.openxmlformats.org/officeDocument/2006/relationships/hyperlink" Target="https://www.gov.wales/introduction-anti-racist-wales-html" TargetMode="External"/><Relationship Id="rId4" Type="http://schemas.openxmlformats.org/officeDocument/2006/relationships/hyperlink" Target="https://www.scie.org.uk/tackling-inequality/blogs/unconscious-bias"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socialcare.wales/cms-assets/documents/strategic-equality-plan.pdf" TargetMode="External"/><Relationship Id="rId2" Type="http://schemas.openxmlformats.org/officeDocument/2006/relationships/slide" Target="../slides/slide12.xml"/><Relationship Id="rId1" Type="http://schemas.openxmlformats.org/officeDocument/2006/relationships/notesMaster" Target="../notesMasters/notesMaster1.xml"/><Relationship Id="rId4" Type="http://schemas.openxmlformats.org/officeDocument/2006/relationships/hyperlink" Target="https://socialcare.wales/resources-guidance/improving-care-and-support/personal-outcomes/understanding-an-outcomes-approach"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socialcare.wales/resources-guidance/information-and-learning-hub/learning-resources/social-services-and-well-being-wales-act-2014/working-with-carers/carers-and-the-act"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1" i="0" u="none" strike="noStrike" cap="none" baseline="0">
                <a:solidFill>
                  <a:srgbClr val="000000"/>
                </a:solidFill>
                <a:effectLst/>
                <a:uFillTx/>
                <a:latin typeface="+mn-lt"/>
              </a:rPr>
              <a:t>Welsh: </a:t>
            </a:r>
            <a:r>
              <a:rPr lang="cy" sz="1200" b="0" i="0" u="none" strike="noStrike" cap="none" baseline="0">
                <a:solidFill>
                  <a:srgbClr val="000000"/>
                </a:solidFill>
                <a:effectLst/>
                <a:uFillTx/>
                <a:latin typeface="+mn-lt"/>
              </a:rPr>
              <a:t>Awgrym i ganolbwyntio ar y 10 mlynedd diwethaf</a:t>
            </a:r>
          </a:p>
          <a:p>
            <a:r>
              <a:rPr lang="cy" sz="1200" b="0" i="0" u="none" strike="noStrike" cap="none" baseline="0">
                <a:solidFill>
                  <a:srgbClr val="000000"/>
                </a:solidFill>
                <a:effectLst/>
                <a:uFillTx/>
                <a:latin typeface="+mn-lt"/>
              </a:rPr>
              <a:t>Sicrhau bod hyn yn ystyried deddfwriaeth benodol i Gymru</a:t>
            </a:r>
          </a:p>
          <a:p>
            <a:r>
              <a:rPr lang="cy" sz="1200" b="0" i="0" u="none" strike="noStrike" cap="none" baseline="0">
                <a:solidFill>
                  <a:srgbClr val="000000"/>
                </a:solidFill>
                <a:effectLst/>
                <a:uFillTx/>
                <a:latin typeface="+mn-lt"/>
              </a:rPr>
              <a:t>Gall fod yn briodol gweithio mewn grwpiau yn ôl yr ALl ac arbenigedd </a:t>
            </a:r>
          </a:p>
          <a:p>
            <a:endParaRPr lang="en-GB" b="1"/>
          </a:p>
          <a:p>
            <a:r>
              <a:rPr lang="en-GB" b="1"/>
              <a:t>English:</a:t>
            </a:r>
            <a:r>
              <a:rPr lang="en-GB" b="1" baseline="0"/>
              <a:t> </a:t>
            </a:r>
            <a:r>
              <a:rPr lang="en-GB"/>
              <a:t>Suggestion</a:t>
            </a:r>
            <a:r>
              <a:rPr lang="en-GB" baseline="0"/>
              <a:t> to focus on the last 10 years</a:t>
            </a:r>
            <a:endParaRPr lang="en-GB"/>
          </a:p>
          <a:p>
            <a:r>
              <a:rPr lang="en-GB"/>
              <a:t>Ensure this considers Wales specific legislation</a:t>
            </a:r>
          </a:p>
          <a:p>
            <a:r>
              <a:rPr lang="en-GB"/>
              <a:t>May be appropriate</a:t>
            </a:r>
            <a:r>
              <a:rPr lang="en-GB" baseline="0"/>
              <a:t> to work in groups according to LA and specialism </a:t>
            </a:r>
            <a:endParaRPr lang="en-GB"/>
          </a:p>
        </p:txBody>
      </p:sp>
      <p:sp>
        <p:nvSpPr>
          <p:cNvPr id="4" name="Slide Number Placeholder 3"/>
          <p:cNvSpPr>
            <a:spLocks noGrp="1"/>
          </p:cNvSpPr>
          <p:nvPr>
            <p:ph type="sldNum" sz="quarter" idx="10"/>
          </p:nvPr>
        </p:nvSpPr>
        <p:spPr/>
        <p:txBody>
          <a:bodyPr/>
          <a:lstStyle/>
          <a:p>
            <a:fld id="{42C74182-54B9-48C4-B057-B04D2AFAD499}" type="slidenum">
              <a:rPr lang="en-GB" smtClean="0"/>
              <a:t>6</a:t>
            </a:fld>
            <a:endParaRPr lang="en-GB"/>
          </a:p>
        </p:txBody>
      </p:sp>
    </p:spTree>
    <p:extLst>
      <p:ext uri="{BB962C8B-B14F-4D97-AF65-F5344CB8AC3E}">
        <p14:creationId xmlns:p14="http://schemas.microsoft.com/office/powerpoint/2010/main" val="18965099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2C74182-54B9-48C4-B057-B04D2AFAD499}" type="slidenum">
              <a:rPr lang="en-GB" smtClean="0"/>
              <a:t>28</a:t>
            </a:fld>
            <a:endParaRPr lang="en-GB"/>
          </a:p>
        </p:txBody>
      </p:sp>
    </p:spTree>
    <p:extLst>
      <p:ext uri="{BB962C8B-B14F-4D97-AF65-F5344CB8AC3E}">
        <p14:creationId xmlns:p14="http://schemas.microsoft.com/office/powerpoint/2010/main" val="38149662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Make reference to the National Assessment and eligibility tool</a:t>
            </a:r>
          </a:p>
          <a:p>
            <a:r>
              <a:rPr lang="en-US">
                <a:hlinkClick r:id="rId3"/>
              </a:rPr>
              <a:t>https://socialcare.wales/resources-guidance/information-and-learning-hub/sswbact/sswbact-assessment-tool</a:t>
            </a:r>
            <a:endParaRPr lang="en-US">
              <a:ea typeface="Calibri"/>
              <a:cs typeface="Calibri"/>
              <a:hlinkClick r:id="rId3"/>
            </a:endParaRPr>
          </a:p>
          <a:p>
            <a:endParaRPr lang="en-US">
              <a:ea typeface="Calibri"/>
              <a:cs typeface="Calibri"/>
            </a:endParaRPr>
          </a:p>
          <a:p>
            <a:r>
              <a:rPr lang="en-US" err="1"/>
              <a:t>Cyfeiriwch</a:t>
            </a:r>
            <a:r>
              <a:rPr lang="en-US"/>
              <a:t> at </a:t>
            </a:r>
            <a:r>
              <a:rPr lang="en-US" err="1"/>
              <a:t>yr</a:t>
            </a:r>
            <a:r>
              <a:rPr lang="en-US"/>
              <a:t> </a:t>
            </a:r>
            <a:r>
              <a:rPr lang="en-US" err="1"/>
              <a:t>Offeryn</a:t>
            </a:r>
            <a:r>
              <a:rPr lang="en-US"/>
              <a:t> </a:t>
            </a:r>
            <a:r>
              <a:rPr lang="en-US" err="1"/>
              <a:t>Asesu</a:t>
            </a:r>
            <a:r>
              <a:rPr lang="en-US"/>
              <a:t> a </a:t>
            </a:r>
            <a:r>
              <a:rPr lang="en-US" err="1"/>
              <a:t>chymhwysedd</a:t>
            </a:r>
            <a:r>
              <a:rPr lang="en-US"/>
              <a:t> </a:t>
            </a:r>
            <a:r>
              <a:rPr lang="en-US" err="1"/>
              <a:t>Cenedlaethol</a:t>
            </a:r>
            <a:endParaRPr lang="en-US" err="1">
              <a:ea typeface="Calibri"/>
              <a:cs typeface="Calibri"/>
            </a:endParaRPr>
          </a:p>
          <a:p>
            <a:r>
              <a:rPr lang="en-US">
                <a:hlinkClick r:id="rId3"/>
              </a:rPr>
              <a:t>https://socialcare.wales/resources-guidance/information-and-learning-hub/sswbact/sswbact-assessment-tool</a:t>
            </a:r>
            <a:endParaRPr lang="en-US"/>
          </a:p>
        </p:txBody>
      </p:sp>
      <p:sp>
        <p:nvSpPr>
          <p:cNvPr id="4" name="Slide Number Placeholder 3"/>
          <p:cNvSpPr>
            <a:spLocks noGrp="1"/>
          </p:cNvSpPr>
          <p:nvPr>
            <p:ph type="sldNum" sz="quarter" idx="5"/>
          </p:nvPr>
        </p:nvSpPr>
        <p:spPr/>
        <p:txBody>
          <a:bodyPr/>
          <a:lstStyle/>
          <a:p>
            <a:fld id="{42C74182-54B9-48C4-B057-B04D2AFAD499}" type="slidenum">
              <a:rPr lang="en-GB" smtClean="0"/>
              <a:t>7</a:t>
            </a:fld>
            <a:endParaRPr lang="en-GB"/>
          </a:p>
        </p:txBody>
      </p:sp>
    </p:spTree>
    <p:extLst>
      <p:ext uri="{BB962C8B-B14F-4D97-AF65-F5344CB8AC3E}">
        <p14:creationId xmlns:p14="http://schemas.microsoft.com/office/powerpoint/2010/main" val="7215783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spcBef>
                <a:spcPts val="1000"/>
              </a:spcBef>
            </a:pPr>
            <a:endParaRPr lang="en-US"/>
          </a:p>
          <a:p>
            <a:r>
              <a:rPr lang="en-US">
                <a:hlinkClick r:id="rId3">
                  <a:extLst>
                    <a:ext uri="{A12FA001-AC4F-418D-AE19-62706E023703}">
                      <ahyp:hlinkClr xmlns:ahyp="http://schemas.microsoft.com/office/drawing/2018/hyperlinkcolor" val="tx"/>
                    </a:ext>
                  </a:extLst>
                </a:hlinkClick>
              </a:rPr>
              <a:t>Social Care Wales | Does Wales care enough about equality and human…</a:t>
            </a:r>
            <a:endParaRPr lang="en-GB"/>
          </a:p>
          <a:p>
            <a:endParaRPr lang="en-GB"/>
          </a:p>
          <a:p>
            <a:r>
              <a:rPr lang="en-US">
                <a:hlinkClick r:id="rId4"/>
              </a:rPr>
              <a:t>Unconscious bias isn't just somebody else's problem; it’s also yours (scie.org.uk)</a:t>
            </a:r>
            <a:endParaRPr lang="en-GB"/>
          </a:p>
          <a:p>
            <a:endParaRPr lang="en-US"/>
          </a:p>
          <a:p>
            <a:r>
              <a:rPr lang="en-US">
                <a:hlinkClick r:id="rId5"/>
              </a:rPr>
              <a:t>An introduction to an Anti-racist Wales [HTML] | GOV.WALES</a:t>
            </a:r>
            <a:endParaRPr lang="en-US"/>
          </a:p>
          <a:p>
            <a:endParaRPr lang="en-US"/>
          </a:p>
          <a:p>
            <a:r>
              <a:rPr lang="en-US">
                <a:hlinkClick r:id="rId6"/>
              </a:rPr>
              <a:t>Wales Insights Report | Plan International UK (plan-uk.org)</a:t>
            </a:r>
            <a:endParaRPr lang="en-GB"/>
          </a:p>
        </p:txBody>
      </p:sp>
      <p:sp>
        <p:nvSpPr>
          <p:cNvPr id="4" name="Slide Number Placeholder 3"/>
          <p:cNvSpPr>
            <a:spLocks noGrp="1"/>
          </p:cNvSpPr>
          <p:nvPr>
            <p:ph type="sldNum" sz="quarter" idx="5"/>
          </p:nvPr>
        </p:nvSpPr>
        <p:spPr/>
        <p:txBody>
          <a:bodyPr/>
          <a:lstStyle/>
          <a:p>
            <a:fld id="{42C74182-54B9-48C4-B057-B04D2AFAD499}" type="slidenum">
              <a:rPr lang="en-GB" smtClean="0"/>
              <a:t>10</a:t>
            </a:fld>
            <a:endParaRPr lang="en-GB"/>
          </a:p>
        </p:txBody>
      </p:sp>
    </p:spTree>
    <p:extLst>
      <p:ext uri="{BB962C8B-B14F-4D97-AF65-F5344CB8AC3E}">
        <p14:creationId xmlns:p14="http://schemas.microsoft.com/office/powerpoint/2010/main" val="3685432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 </a:t>
            </a:r>
          </a:p>
          <a:p>
            <a:r>
              <a:rPr lang="en-US">
                <a:hlinkClick r:id="rId3"/>
              </a:rPr>
              <a:t>Social Care Wales | Does Wales care enough about equality and human…</a:t>
            </a:r>
            <a:endParaRPr lang="en-GB"/>
          </a:p>
          <a:p>
            <a:r>
              <a:rPr lang="en-US"/>
              <a:t> </a:t>
            </a:r>
            <a:endParaRPr lang="en-GB"/>
          </a:p>
          <a:p>
            <a:r>
              <a:rPr lang="en-US">
                <a:hlinkClick r:id="rId4"/>
              </a:rPr>
              <a:t>Unconscious bias isn't just somebody else's problem; it’s also yours (scie.org.uk)</a:t>
            </a:r>
            <a:endParaRPr lang="en-GB"/>
          </a:p>
          <a:p>
            <a:r>
              <a:rPr lang="en-US"/>
              <a:t> </a:t>
            </a:r>
            <a:endParaRPr lang="en-US">
              <a:cs typeface="Calibri"/>
            </a:endParaRPr>
          </a:p>
          <a:p>
            <a:r>
              <a:rPr lang="en-US">
                <a:hlinkClick r:id="rId5"/>
              </a:rPr>
              <a:t>An introduction to an Anti-racist Wales [HTML] | GOV.WALES</a:t>
            </a:r>
            <a:endParaRPr lang="en-US"/>
          </a:p>
          <a:p>
            <a:r>
              <a:rPr lang="en-US"/>
              <a:t> </a:t>
            </a:r>
            <a:endParaRPr lang="en-US">
              <a:cs typeface="Calibri"/>
            </a:endParaRPr>
          </a:p>
          <a:p>
            <a:r>
              <a:rPr lang="en-US">
                <a:hlinkClick r:id="rId6"/>
              </a:rPr>
              <a:t>Wales Insights Report | Plan International UK (plan-uk.org)</a:t>
            </a:r>
            <a:endParaRPr lang="en-US"/>
          </a:p>
          <a:p>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42C74182-54B9-48C4-B057-B04D2AFAD499}" type="slidenum">
              <a:rPr lang="en-GB" smtClean="0"/>
              <a:t>11</a:t>
            </a:fld>
            <a:endParaRPr lang="en-GB"/>
          </a:p>
        </p:txBody>
      </p:sp>
    </p:spTree>
    <p:extLst>
      <p:ext uri="{BB962C8B-B14F-4D97-AF65-F5344CB8AC3E}">
        <p14:creationId xmlns:p14="http://schemas.microsoft.com/office/powerpoint/2010/main" val="41055346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hlinkClick r:id="rId3"/>
              </a:rPr>
              <a:t>https://socialcare.wales/cms-assets/documents/strategic-equality-plan.pdf</a:t>
            </a:r>
            <a:endParaRPr lang="en-US"/>
          </a:p>
          <a:p>
            <a:endParaRPr lang="en-US">
              <a:cs typeface="Calibri"/>
            </a:endParaRPr>
          </a:p>
          <a:p>
            <a:r>
              <a:rPr lang="en-US">
                <a:hlinkClick r:id="rId4"/>
              </a:rPr>
              <a:t>https://socialcare.wales/resources-guidance/improving-care-and-support/personal-outcomes/understanding-an-outcomes-approach</a:t>
            </a:r>
            <a:endParaRPr lang="en-US">
              <a:cs typeface="Calibri" panose="020F0502020204030204"/>
              <a:hlinkClick r:id="rId4"/>
            </a:endParaRPr>
          </a:p>
          <a:p>
            <a:endParaRPr lang="en-US">
              <a:cs typeface="Calibri" panose="020F0502020204030204"/>
            </a:endParaRPr>
          </a:p>
        </p:txBody>
      </p:sp>
      <p:sp>
        <p:nvSpPr>
          <p:cNvPr id="4" name="Slide Number Placeholder 3"/>
          <p:cNvSpPr>
            <a:spLocks noGrp="1"/>
          </p:cNvSpPr>
          <p:nvPr>
            <p:ph type="sldNum" sz="quarter" idx="5"/>
          </p:nvPr>
        </p:nvSpPr>
        <p:spPr/>
        <p:txBody>
          <a:bodyPr/>
          <a:lstStyle/>
          <a:p>
            <a:fld id="{42C74182-54B9-48C4-B057-B04D2AFAD499}" type="slidenum">
              <a:rPr lang="en-GB" smtClean="0"/>
              <a:t>12</a:t>
            </a:fld>
            <a:endParaRPr lang="en-GB"/>
          </a:p>
        </p:txBody>
      </p:sp>
    </p:spTree>
    <p:extLst>
      <p:ext uri="{BB962C8B-B14F-4D97-AF65-F5344CB8AC3E}">
        <p14:creationId xmlns:p14="http://schemas.microsoft.com/office/powerpoint/2010/main" val="10320237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a:t>Welsh:</a:t>
            </a:r>
          </a:p>
          <a:p>
            <a:r>
              <a:rPr lang="cy" sz="1200" b="1" i="0" u="none" strike="noStrike" cap="none" baseline="0">
                <a:solidFill>
                  <a:srgbClr val="000000"/>
                </a:solidFill>
                <a:effectLst/>
                <a:uFillTx/>
                <a:latin typeface="+mn-lt"/>
              </a:rPr>
              <a:t>Mae'n bwysig bod yr hyfforddwr yn pwysleisio cyfrinachedd ac anhysbysrwydd os yw'n trafod teulu. </a:t>
            </a:r>
          </a:p>
          <a:p>
            <a:endParaRPr lang="en-GB" b="1" baseline="0"/>
          </a:p>
          <a:p>
            <a:r>
              <a:rPr lang="cy" sz="1200" b="1" i="0" u="none" strike="noStrike" cap="none" baseline="0">
                <a:solidFill>
                  <a:srgbClr val="000000"/>
                </a:solidFill>
                <a:effectLst/>
                <a:uFillTx/>
                <a:latin typeface="+mn-lt"/>
              </a:rPr>
              <a:t>Anelwch at ddeall y canlynol:</a:t>
            </a:r>
          </a:p>
          <a:p>
            <a:endParaRPr lang="en-GB"/>
          </a:p>
          <a:p>
            <a:r>
              <a:rPr lang="cy" sz="1200" b="0" i="0" u="none" strike="noStrike" cap="none" baseline="0">
                <a:solidFill>
                  <a:srgbClr val="000000"/>
                </a:solidFill>
                <a:effectLst/>
                <a:uFillTx/>
                <a:latin typeface="+mn-lt"/>
              </a:rPr>
              <a:t>Amgylchiadau a materion penodol a all arwain at angen am gymorth a gwasanaethau ar blant a phobl ifanc a’u</a:t>
            </a:r>
          </a:p>
          <a:p>
            <a:r>
              <a:rPr lang="cy" sz="1200" b="0" i="0" u="none" strike="noStrike" cap="none" baseline="0">
                <a:solidFill>
                  <a:srgbClr val="000000"/>
                </a:solidFill>
                <a:effectLst/>
                <a:uFillTx/>
                <a:latin typeface="+mn-lt"/>
              </a:rPr>
              <a:t>teuluoedd/gofalwyr: gallai gynnwys:</a:t>
            </a:r>
          </a:p>
          <a:p>
            <a:r>
              <a:rPr lang="cy" sz="1200" b="0" i="0" u="none" strike="noStrike" cap="none" baseline="0">
                <a:solidFill>
                  <a:srgbClr val="000000"/>
                </a:solidFill>
                <a:effectLst/>
                <a:uFillTx/>
                <a:latin typeface="+mn-lt"/>
              </a:rPr>
              <a:t> y pwysau emosiynol, cymdeithasol ac amgylcheddol gwahanol y gall teuluoedd fod</a:t>
            </a:r>
          </a:p>
          <a:p>
            <a:r>
              <a:rPr lang="cy" sz="1200" b="0" i="0" u="none" strike="noStrike" cap="none" baseline="0">
                <a:solidFill>
                  <a:srgbClr val="000000"/>
                </a:solidFill>
                <a:effectLst/>
                <a:uFillTx/>
                <a:latin typeface="+mn-lt"/>
              </a:rPr>
              <a:t>yn eu profi</a:t>
            </a:r>
          </a:p>
          <a:p>
            <a:r>
              <a:rPr lang="cy" sz="1200" b="0" i="0" u="none" strike="noStrike" cap="none" baseline="0">
                <a:solidFill>
                  <a:srgbClr val="000000"/>
                </a:solidFill>
                <a:effectLst/>
                <a:uFillTx/>
                <a:latin typeface="+mn-lt"/>
              </a:rPr>
              <a:t> tlodi</a:t>
            </a:r>
          </a:p>
          <a:p>
            <a:r>
              <a:rPr lang="cy" sz="1200" b="0" i="0" u="none" strike="noStrike" cap="none" baseline="0">
                <a:solidFill>
                  <a:srgbClr val="000000"/>
                </a:solidFill>
                <a:effectLst/>
                <a:uFillTx/>
                <a:latin typeface="+mn-lt"/>
              </a:rPr>
              <a:t> cyflogaeth</a:t>
            </a:r>
          </a:p>
          <a:p>
            <a:r>
              <a:rPr lang="cy" sz="1200" b="0" i="0" u="none" strike="noStrike" cap="none" baseline="0">
                <a:solidFill>
                  <a:srgbClr val="000000"/>
                </a:solidFill>
                <a:effectLst/>
                <a:uFillTx/>
                <a:latin typeface="+mn-lt"/>
              </a:rPr>
              <a:t> cysylltiadau rhwng profiad y teulu eu hunain trwy gwrs bywyd a disgwyliadau ar gyfer</a:t>
            </a:r>
          </a:p>
          <a:p>
            <a:r>
              <a:rPr lang="cy" sz="1200" b="0" i="0" u="none" strike="noStrike" cap="none" baseline="0">
                <a:solidFill>
                  <a:srgbClr val="000000"/>
                </a:solidFill>
                <a:effectLst/>
                <a:uFillTx/>
                <a:latin typeface="+mn-lt"/>
              </a:rPr>
              <a:t>eu plant</a:t>
            </a:r>
          </a:p>
          <a:p>
            <a:r>
              <a:rPr lang="cy" sz="1200" b="0" i="0" u="none" strike="noStrike" cap="none" baseline="0">
                <a:solidFill>
                  <a:srgbClr val="000000"/>
                </a:solidFill>
                <a:effectLst/>
                <a:uFillTx/>
                <a:latin typeface="+mn-lt"/>
              </a:rPr>
              <a:t> cymorth y gallent ei gael gan aelodau ehangach o'r teulu, ffrindiau a rhwydweithiau ar gyfer</a:t>
            </a:r>
          </a:p>
          <a:p>
            <a:r>
              <a:rPr lang="cy" sz="1200" b="0" i="0" u="none" strike="noStrike" cap="none" baseline="0">
                <a:solidFill>
                  <a:srgbClr val="000000"/>
                </a:solidFill>
                <a:effectLst/>
                <a:uFillTx/>
                <a:latin typeface="+mn-lt"/>
              </a:rPr>
              <a:t>magu plant</a:t>
            </a:r>
          </a:p>
          <a:p>
            <a:r>
              <a:rPr lang="cy" sz="1200" b="0" i="0" u="none" strike="noStrike" cap="none" baseline="0">
                <a:solidFill>
                  <a:srgbClr val="000000"/>
                </a:solidFill>
                <a:effectLst/>
                <a:uFillTx/>
                <a:latin typeface="+mn-lt"/>
              </a:rPr>
              <a:t> rhwystrau i newid</a:t>
            </a:r>
          </a:p>
          <a:p>
            <a:r>
              <a:rPr lang="cy" sz="1200" b="0" i="0" u="none" strike="noStrike" cap="none" baseline="0">
                <a:solidFill>
                  <a:srgbClr val="000000"/>
                </a:solidFill>
                <a:effectLst/>
                <a:uFillTx/>
                <a:latin typeface="+mn-lt"/>
              </a:rPr>
              <a:t> sut maent yn teimlo am yr angen i gael cymorth</a:t>
            </a:r>
          </a:p>
          <a:p>
            <a:r>
              <a:rPr lang="cy" sz="1200" b="0" i="0" u="none" strike="noStrike" cap="none" baseline="0">
                <a:solidFill>
                  <a:srgbClr val="000000"/>
                </a:solidFill>
                <a:effectLst/>
                <a:uFillTx/>
                <a:latin typeface="+mn-lt"/>
              </a:rPr>
              <a:t> ethnigrwydd a diwylliant</a:t>
            </a:r>
          </a:p>
          <a:p>
            <a:r>
              <a:rPr lang="cy" sz="1200" b="0" i="0" u="none" strike="noStrike" cap="none" baseline="0">
                <a:solidFill>
                  <a:srgbClr val="000000"/>
                </a:solidFill>
                <a:effectLst/>
                <a:uFillTx/>
                <a:latin typeface="+mn-lt"/>
              </a:rPr>
              <a:t> salwch corfforol neu feddyliol</a:t>
            </a:r>
          </a:p>
          <a:p>
            <a:r>
              <a:rPr lang="cy" sz="1200" b="0" i="0" u="none" strike="noStrike" cap="none" baseline="0">
                <a:solidFill>
                  <a:srgbClr val="000000"/>
                </a:solidFill>
                <a:effectLst/>
                <a:uFillTx/>
                <a:latin typeface="+mn-lt"/>
              </a:rPr>
              <a:t> ymddygiadau sy'n niweidio iechyd</a:t>
            </a:r>
          </a:p>
          <a:p>
            <a:r>
              <a:rPr lang="cy" sz="1200" b="0" i="0" u="none" strike="noStrike" cap="none" baseline="0">
                <a:solidFill>
                  <a:srgbClr val="000000"/>
                </a:solidFill>
                <a:effectLst/>
                <a:uFillTx/>
                <a:latin typeface="+mn-lt"/>
              </a:rPr>
              <a:t> ymddygiadau gwrthgymdeithasol </a:t>
            </a:r>
          </a:p>
          <a:p>
            <a:r>
              <a:rPr lang="cy" sz="1200" b="0" i="0" u="none" strike="noStrike" cap="none" baseline="0">
                <a:solidFill>
                  <a:srgbClr val="000000"/>
                </a:solidFill>
                <a:effectLst/>
                <a:uFillTx/>
                <a:latin typeface="+mn-lt"/>
              </a:rPr>
              <a:t> anabledd / anghenion dysgu ychwanegol</a:t>
            </a:r>
          </a:p>
          <a:p>
            <a:r>
              <a:rPr lang="cy" sz="1200" b="0" i="0" u="none" strike="noStrike" cap="none" baseline="0">
                <a:solidFill>
                  <a:srgbClr val="000000"/>
                </a:solidFill>
                <a:effectLst/>
                <a:uFillTx/>
                <a:latin typeface="+mn-lt"/>
              </a:rPr>
              <a:t> camddefnyddio sylweddau</a:t>
            </a:r>
          </a:p>
          <a:p>
            <a:r>
              <a:rPr lang="cy" sz="1200" b="0" i="0" u="none" strike="noStrike" cap="none" baseline="0">
                <a:solidFill>
                  <a:srgbClr val="000000"/>
                </a:solidFill>
                <a:effectLst/>
                <a:uFillTx/>
                <a:latin typeface="+mn-lt"/>
              </a:rPr>
              <a:t> gamblo</a:t>
            </a:r>
          </a:p>
          <a:p>
            <a:r>
              <a:rPr lang="cy" sz="1200" b="0" i="0" u="none" strike="noStrike" cap="none" baseline="0">
                <a:solidFill>
                  <a:srgbClr val="000000"/>
                </a:solidFill>
                <a:effectLst/>
                <a:uFillTx/>
                <a:latin typeface="+mn-lt"/>
              </a:rPr>
              <a:t> heriau o fewn teuluoedd, chwalfa deuluol, neu berthnasoedd arwyddocaol </a:t>
            </a:r>
          </a:p>
          <a:p>
            <a:r>
              <a:rPr lang="cy" sz="1200" b="0" i="0" u="none" strike="noStrike" cap="none" baseline="0">
                <a:solidFill>
                  <a:srgbClr val="000000"/>
                </a:solidFill>
                <a:effectLst/>
                <a:uFillTx/>
                <a:latin typeface="+mn-lt"/>
              </a:rPr>
              <a:t>personol eraill</a:t>
            </a:r>
          </a:p>
          <a:p>
            <a:r>
              <a:rPr lang="cy" sz="1200" b="0" i="0" u="none" strike="noStrike" cap="none" baseline="0">
                <a:solidFill>
                  <a:srgbClr val="000000"/>
                </a:solidFill>
                <a:effectLst/>
                <a:uFillTx/>
                <a:latin typeface="+mn-lt"/>
              </a:rPr>
              <a:t> Profiadau Niweidiol yn ystod Plentyndod</a:t>
            </a:r>
          </a:p>
          <a:p>
            <a:r>
              <a:rPr lang="cy" sz="1200" b="0" i="0" u="none" strike="noStrike" cap="none" baseline="0">
                <a:solidFill>
                  <a:srgbClr val="000000"/>
                </a:solidFill>
                <a:effectLst/>
                <a:uFillTx/>
                <a:latin typeface="+mn-lt"/>
              </a:rPr>
              <a:t> anfantais yn ystod plentyndod</a:t>
            </a:r>
          </a:p>
          <a:p>
            <a:r>
              <a:rPr lang="cy" sz="1200" b="0" i="0" u="none" strike="noStrike" cap="none" baseline="0">
                <a:solidFill>
                  <a:srgbClr val="000000"/>
                </a:solidFill>
                <a:effectLst/>
                <a:uFillTx/>
                <a:latin typeface="+mn-lt"/>
              </a:rPr>
              <a:t> bod yn ffoadur/ceisiwr lloches </a:t>
            </a:r>
          </a:p>
          <a:p>
            <a:endParaRPr lang="en-GB" b="1"/>
          </a:p>
          <a:p>
            <a:endParaRPr lang="en-GB" b="1"/>
          </a:p>
          <a:p>
            <a:r>
              <a:rPr lang="en-GB" b="1"/>
              <a:t>English:</a:t>
            </a:r>
          </a:p>
          <a:p>
            <a:endParaRPr lang="en-GB" b="1"/>
          </a:p>
          <a:p>
            <a:r>
              <a:rPr lang="en-GB" b="1"/>
              <a:t>Important that the trainer emphasis confidentiality and anonymity</a:t>
            </a:r>
            <a:r>
              <a:rPr lang="en-GB" b="1" baseline="0"/>
              <a:t> if discussing a family. </a:t>
            </a:r>
          </a:p>
          <a:p>
            <a:endParaRPr lang="en-GB" b="1" baseline="0"/>
          </a:p>
          <a:p>
            <a:r>
              <a:rPr lang="en-GB" b="1" baseline="0"/>
              <a:t>Aim to extract the following :</a:t>
            </a:r>
            <a:endParaRPr lang="en-GB" b="1"/>
          </a:p>
          <a:p>
            <a:endParaRPr lang="en-GB"/>
          </a:p>
          <a:p>
            <a:r>
              <a:rPr lang="en-GB"/>
              <a:t>Circumstances and specific issues that may lead to children and young people and their</a:t>
            </a:r>
          </a:p>
          <a:p>
            <a:r>
              <a:rPr lang="en-GB"/>
              <a:t>families/carers requiring support and services: could include:</a:t>
            </a:r>
          </a:p>
          <a:p>
            <a:r>
              <a:rPr lang="en-GB"/>
              <a:t> the different emotional, social and environmental pressures families may be</a:t>
            </a:r>
          </a:p>
          <a:p>
            <a:r>
              <a:rPr lang="en-GB"/>
              <a:t>experiencing</a:t>
            </a:r>
          </a:p>
          <a:p>
            <a:r>
              <a:rPr lang="en-GB"/>
              <a:t> poverty</a:t>
            </a:r>
          </a:p>
          <a:p>
            <a:r>
              <a:rPr lang="en-GB"/>
              <a:t> employment</a:t>
            </a:r>
          </a:p>
          <a:p>
            <a:r>
              <a:rPr lang="en-GB"/>
              <a:t> links between families own experience through the life course and expectations for</a:t>
            </a:r>
          </a:p>
          <a:p>
            <a:r>
              <a:rPr lang="en-GB"/>
              <a:t>their children</a:t>
            </a:r>
          </a:p>
          <a:p>
            <a:r>
              <a:rPr lang="en-GB"/>
              <a:t> support that they may have from wider family members, friends and networks for</a:t>
            </a:r>
          </a:p>
          <a:p>
            <a:r>
              <a:rPr lang="en-GB"/>
              <a:t>parenting</a:t>
            </a:r>
          </a:p>
          <a:p>
            <a:r>
              <a:rPr lang="en-GB"/>
              <a:t> barriers to change</a:t>
            </a:r>
          </a:p>
          <a:p>
            <a:r>
              <a:rPr lang="en-GB"/>
              <a:t> how they feel about the need to access support</a:t>
            </a:r>
          </a:p>
          <a:p>
            <a:r>
              <a:rPr lang="en-GB"/>
              <a:t> ethnicity and culture</a:t>
            </a:r>
          </a:p>
          <a:p>
            <a:r>
              <a:rPr lang="en-GB"/>
              <a:t> physical or mental ill health</a:t>
            </a:r>
          </a:p>
          <a:p>
            <a:r>
              <a:rPr lang="en-GB"/>
              <a:t> health harming behaviours</a:t>
            </a:r>
          </a:p>
          <a:p>
            <a:r>
              <a:rPr lang="en-GB"/>
              <a:t> anti-social behaviours</a:t>
            </a:r>
          </a:p>
          <a:p>
            <a:r>
              <a:rPr lang="en-GB"/>
              <a:t> disability / additional learning needs</a:t>
            </a:r>
          </a:p>
          <a:p>
            <a:r>
              <a:rPr lang="en-GB"/>
              <a:t> substance misuse</a:t>
            </a:r>
          </a:p>
          <a:p>
            <a:r>
              <a:rPr lang="en-GB"/>
              <a:t> gambling</a:t>
            </a:r>
          </a:p>
          <a:p>
            <a:r>
              <a:rPr lang="en-GB"/>
              <a:t> challenges within families, family breakdown, or other significant personal</a:t>
            </a:r>
          </a:p>
          <a:p>
            <a:r>
              <a:rPr lang="en-GB"/>
              <a:t>relationships</a:t>
            </a:r>
          </a:p>
          <a:p>
            <a:r>
              <a:rPr lang="en-GB"/>
              <a:t> Adverse Childhood Experiences</a:t>
            </a:r>
          </a:p>
          <a:p>
            <a:r>
              <a:rPr lang="en-GB"/>
              <a:t> childhood disadvantage</a:t>
            </a:r>
          </a:p>
          <a:p>
            <a:r>
              <a:rPr lang="en-GB"/>
              <a:t> being a refugee/asylum seeker </a:t>
            </a:r>
          </a:p>
        </p:txBody>
      </p:sp>
      <p:sp>
        <p:nvSpPr>
          <p:cNvPr id="4" name="Slide Number Placeholder 3"/>
          <p:cNvSpPr>
            <a:spLocks noGrp="1"/>
          </p:cNvSpPr>
          <p:nvPr>
            <p:ph type="sldNum" sz="quarter" idx="10"/>
          </p:nvPr>
        </p:nvSpPr>
        <p:spPr/>
        <p:txBody>
          <a:bodyPr/>
          <a:lstStyle/>
          <a:p>
            <a:fld id="{42C74182-54B9-48C4-B057-B04D2AFAD499}" type="slidenum">
              <a:rPr lang="en-GB" smtClean="0"/>
              <a:t>15</a:t>
            </a:fld>
            <a:endParaRPr lang="en-GB"/>
          </a:p>
        </p:txBody>
      </p:sp>
    </p:spTree>
    <p:extLst>
      <p:ext uri="{BB962C8B-B14F-4D97-AF65-F5344CB8AC3E}">
        <p14:creationId xmlns:p14="http://schemas.microsoft.com/office/powerpoint/2010/main" val="5345696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a:t>Welsh:</a:t>
            </a:r>
          </a:p>
          <a:p>
            <a:pPr marL="0" marR="0" lvl="0" indent="0" algn="l" defTabSz="914400" rtl="0" eaLnBrk="1" fontAlgn="auto" latinLnBrk="0" hangingPunct="1">
              <a:lnSpc>
                <a:spcPct val="100000"/>
              </a:lnSpc>
              <a:spcBef>
                <a:spcPts val="0"/>
              </a:spcBef>
              <a:spcAft>
                <a:spcPts val="0"/>
              </a:spcAft>
              <a:buClrTx/>
              <a:buSzTx/>
              <a:buFontTx/>
              <a:buNone/>
              <a:tabLst/>
              <a:defRPr/>
            </a:pPr>
            <a:r>
              <a:rPr lang="cy" sz="1200" b="0" i="0" u="none" strike="noStrike" cap="none" baseline="0">
                <a:solidFill>
                  <a:srgbClr val="000000"/>
                </a:solidFill>
                <a:effectLst/>
                <a:uFillTx/>
                <a:latin typeface="+mn-lt"/>
              </a:rPr>
              <a:t>Ystod o wasanaethau a chymorth i deuluoedd: gallent gynnwys - iechyd, asiantaethau tai, Awdurdod Lleol, addysg, gwasanaethau cyfiawnder (e.e. yr heddlu, tîm troseddau ieuenctid, gwasanaethau prawf) sefydliadau trydydd sector (e.e. Gweithredu dros Blant, Canolfan Cyngor ar Bopeth, NSPCC, Barnardos, Cymorth i Fenywod, CAIS, Shelter Cymru), cynghorwyr budd-daliadau, eiriolwyr teulu, gweithwyr gofal plant, gweithwyr gofal cymdeithasol, gweithwyr cymdeithasol </a:t>
            </a:r>
          </a:p>
          <a:p>
            <a:endParaRPr lang="en-GB" b="1"/>
          </a:p>
          <a:p>
            <a:r>
              <a:rPr lang="en-GB" b="1"/>
              <a:t>English:</a:t>
            </a:r>
          </a:p>
          <a:p>
            <a:r>
              <a:rPr lang="en-GB"/>
              <a:t>Range of services and support for families: could include - health, housing agencies, Local Authority, education, justice services (eg police, youth offending team, probation services) third sector organisations (eg, Action for Children, Citizens Advice Bureau, NSPCC, Barnardos, Women’s Aid, CAIS, Shelter Cymru), benefits advisors, family advocates, childcare workers, social care workers, social workers </a:t>
            </a:r>
          </a:p>
        </p:txBody>
      </p:sp>
      <p:sp>
        <p:nvSpPr>
          <p:cNvPr id="4" name="Slide Number Placeholder 3"/>
          <p:cNvSpPr>
            <a:spLocks noGrp="1"/>
          </p:cNvSpPr>
          <p:nvPr>
            <p:ph type="sldNum" sz="quarter" idx="10"/>
          </p:nvPr>
        </p:nvSpPr>
        <p:spPr/>
        <p:txBody>
          <a:bodyPr/>
          <a:lstStyle/>
          <a:p>
            <a:fld id="{42C74182-54B9-48C4-B057-B04D2AFAD499}" type="slidenum">
              <a:rPr lang="en-GB" smtClean="0"/>
              <a:t>16</a:t>
            </a:fld>
            <a:endParaRPr lang="en-GB"/>
          </a:p>
        </p:txBody>
      </p:sp>
    </p:spTree>
    <p:extLst>
      <p:ext uri="{BB962C8B-B14F-4D97-AF65-F5344CB8AC3E}">
        <p14:creationId xmlns:p14="http://schemas.microsoft.com/office/powerpoint/2010/main" val="21910319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hlinkClick r:id="rId3"/>
              </a:rPr>
              <a:t>https://socialcare.wales/resources-guidance/information-and-learning-hub/learning-resources/social-services-and-well-being-wales-act-2014/working-with-carers/carers-and-the-act</a:t>
            </a:r>
            <a:endParaRPr lang="en-US"/>
          </a:p>
          <a:p>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42C74182-54B9-48C4-B057-B04D2AFAD499}" type="slidenum">
              <a:rPr lang="en-GB" smtClean="0"/>
              <a:t>24</a:t>
            </a:fld>
            <a:endParaRPr lang="en-GB"/>
          </a:p>
        </p:txBody>
      </p:sp>
    </p:spTree>
    <p:extLst>
      <p:ext uri="{BB962C8B-B14F-4D97-AF65-F5344CB8AC3E}">
        <p14:creationId xmlns:p14="http://schemas.microsoft.com/office/powerpoint/2010/main" val="3894556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2C74182-54B9-48C4-B057-B04D2AFAD499}" type="slidenum">
              <a:rPr lang="en-GB" smtClean="0"/>
              <a:t>26</a:t>
            </a:fld>
            <a:endParaRPr lang="en-GB"/>
          </a:p>
        </p:txBody>
      </p:sp>
    </p:spTree>
    <p:extLst>
      <p:ext uri="{BB962C8B-B14F-4D97-AF65-F5344CB8AC3E}">
        <p14:creationId xmlns:p14="http://schemas.microsoft.com/office/powerpoint/2010/main" val="32872048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F0515D2-7D90-46DA-9C82-0CF069274429}" type="datetimeFigureOut">
              <a:rPr lang="en-GB" smtClean="0"/>
              <a:t>29/04/2025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7217F4-A8E0-45BA-B04F-193AC5594470}" type="slidenum">
              <a:rPr lang="en-GB" smtClean="0"/>
              <a:t>‹#›</a:t>
            </a:fld>
            <a:endParaRPr lang="en-GB"/>
          </a:p>
        </p:txBody>
      </p:sp>
    </p:spTree>
    <p:extLst>
      <p:ext uri="{BB962C8B-B14F-4D97-AF65-F5344CB8AC3E}">
        <p14:creationId xmlns:p14="http://schemas.microsoft.com/office/powerpoint/2010/main" val="2291240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F0515D2-7D90-46DA-9C82-0CF069274429}" type="datetimeFigureOut">
              <a:rPr lang="en-GB" smtClean="0"/>
              <a:t>29/04/2025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7217F4-A8E0-45BA-B04F-193AC5594470}" type="slidenum">
              <a:rPr lang="en-GB" smtClean="0"/>
              <a:t>‹#›</a:t>
            </a:fld>
            <a:endParaRPr lang="en-GB"/>
          </a:p>
        </p:txBody>
      </p:sp>
    </p:spTree>
    <p:extLst>
      <p:ext uri="{BB962C8B-B14F-4D97-AF65-F5344CB8AC3E}">
        <p14:creationId xmlns:p14="http://schemas.microsoft.com/office/powerpoint/2010/main" val="1499812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F0515D2-7D90-46DA-9C82-0CF069274429}" type="datetimeFigureOut">
              <a:rPr lang="en-GB" smtClean="0"/>
              <a:t>29/04/2025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7217F4-A8E0-45BA-B04F-193AC5594470}" type="slidenum">
              <a:rPr lang="en-GB" smtClean="0"/>
              <a:t>‹#›</a:t>
            </a:fld>
            <a:endParaRPr lang="en-GB"/>
          </a:p>
        </p:txBody>
      </p:sp>
    </p:spTree>
    <p:extLst>
      <p:ext uri="{BB962C8B-B14F-4D97-AF65-F5344CB8AC3E}">
        <p14:creationId xmlns:p14="http://schemas.microsoft.com/office/powerpoint/2010/main" val="36697588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 General">
    <p:bg>
      <p:bgPr>
        <a:solidFill>
          <a:schemeClr val="bg1"/>
        </a:solidFill>
        <a:effectLst/>
      </p:bgPr>
    </p:bg>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05034" y="850901"/>
            <a:ext cx="9734551"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9151" y="277814"/>
            <a:ext cx="4404783"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838200" y="2763683"/>
            <a:ext cx="5020293" cy="568748"/>
          </a:xfrm>
        </p:spPr>
        <p:txBody>
          <a:bodyPr>
            <a:normAutofit/>
          </a:bodyPr>
          <a:lstStyle>
            <a:lvl1pPr marL="0" indent="0" algn="l">
              <a:buNone/>
              <a:defRPr sz="1600" baseline="0">
                <a:solidFill>
                  <a:srgbClr val="16AD8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Title 6"/>
          <p:cNvSpPr>
            <a:spLocks noGrp="1"/>
          </p:cNvSpPr>
          <p:nvPr>
            <p:ph type="title"/>
          </p:nvPr>
        </p:nvSpPr>
        <p:spPr>
          <a:xfrm>
            <a:off x="838200" y="1492764"/>
            <a:ext cx="5020293" cy="1024286"/>
          </a:xfrm>
          <a:prstGeom prst="rect">
            <a:avLst/>
          </a:prstGeom>
        </p:spPr>
        <p:txBody>
          <a:bodyPr anchor="t">
            <a:normAutofit/>
          </a:bodyPr>
          <a:lstStyle>
            <a:lvl1pPr>
              <a:defRPr sz="2800" baseline="0">
                <a:solidFill>
                  <a:srgbClr val="37394C"/>
                </a:solidFill>
              </a:defRPr>
            </a:lvl1pPr>
          </a:lstStyle>
          <a:p>
            <a:r>
              <a:rPr lang="en-US"/>
              <a:t>Click to edit Master title style</a:t>
            </a:r>
          </a:p>
        </p:txBody>
      </p:sp>
      <p:sp>
        <p:nvSpPr>
          <p:cNvPr id="13" name="Text Placeholder 12"/>
          <p:cNvSpPr>
            <a:spLocks noGrp="1"/>
          </p:cNvSpPr>
          <p:nvPr>
            <p:ph type="body" sz="quarter" idx="13"/>
          </p:nvPr>
        </p:nvSpPr>
        <p:spPr>
          <a:xfrm>
            <a:off x="838201" y="3879726"/>
            <a:ext cx="5012377" cy="1024286"/>
          </a:xfrm>
        </p:spPr>
        <p:txBody>
          <a:bodyPr>
            <a:normAutofit/>
          </a:bodyPr>
          <a:lstStyle>
            <a:lvl1pPr marL="0" indent="0">
              <a:buNone/>
              <a:defRPr sz="2800">
                <a:solidFill>
                  <a:srgbClr val="37394C"/>
                </a:solidFill>
              </a:defRPr>
            </a:lvl1pPr>
          </a:lstStyle>
          <a:p>
            <a:pPr lvl="0"/>
            <a:r>
              <a:rPr lang="en-US"/>
              <a:t>Click to edit Master text styles</a:t>
            </a:r>
          </a:p>
        </p:txBody>
      </p:sp>
      <p:sp>
        <p:nvSpPr>
          <p:cNvPr id="15" name="Text Placeholder 14"/>
          <p:cNvSpPr>
            <a:spLocks noGrp="1"/>
          </p:cNvSpPr>
          <p:nvPr>
            <p:ph type="body" sz="quarter" idx="14"/>
          </p:nvPr>
        </p:nvSpPr>
        <p:spPr>
          <a:xfrm>
            <a:off x="837982" y="5150646"/>
            <a:ext cx="5012596" cy="569541"/>
          </a:xfrm>
        </p:spPr>
        <p:txBody>
          <a:bodyPr>
            <a:normAutofit/>
          </a:bodyPr>
          <a:lstStyle>
            <a:lvl1pPr marL="0" indent="0">
              <a:buNone/>
              <a:defRPr sz="1600">
                <a:solidFill>
                  <a:srgbClr val="16AD85"/>
                </a:solidFill>
              </a:defRPr>
            </a:lvl1pPr>
          </a:lstStyle>
          <a:p>
            <a:pPr lvl="0"/>
            <a:r>
              <a:rPr lang="en-US"/>
              <a:t>Click to edit Master text styles</a:t>
            </a:r>
          </a:p>
        </p:txBody>
      </p:sp>
      <p:pic>
        <p:nvPicPr>
          <p:cNvPr id="6"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9023237" y="5952931"/>
            <a:ext cx="2176067" cy="698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97275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Text">
    <p:spTree>
      <p:nvGrpSpPr>
        <p:cNvPr id="1" name=""/>
        <p:cNvGrpSpPr/>
        <p:nvPr/>
      </p:nvGrpSpPr>
      <p:grpSpPr>
        <a:xfrm>
          <a:off x="0" y="0"/>
          <a:ext cx="0" cy="0"/>
          <a:chOff x="0" y="0"/>
          <a:chExt cx="0" cy="0"/>
        </a:xfrm>
      </p:grpSpPr>
      <p:pic>
        <p:nvPicPr>
          <p:cNvPr id="7"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48785" y="6153150"/>
            <a:ext cx="24765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6"/>
          <p:cNvSpPr txBox="1">
            <a:spLocks noChangeArrowheads="1"/>
          </p:cNvSpPr>
          <p:nvPr/>
        </p:nvSpPr>
        <p:spPr bwMode="auto">
          <a:xfrm>
            <a:off x="4715934" y="6191251"/>
            <a:ext cx="2760133"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a:solidFill>
                  <a:srgbClr val="37394C"/>
                </a:solidFill>
              </a:rPr>
              <a:t>www.gofalcymdeithasol.cymru</a:t>
            </a:r>
          </a:p>
          <a:p>
            <a:pPr eaLnBrk="1" hangingPunct="1"/>
            <a:r>
              <a:rPr lang="en-US" altLang="x-none" sz="1100">
                <a:solidFill>
                  <a:srgbClr val="37394C"/>
                </a:solidFill>
              </a:rPr>
              <a:t>www.socialcare.wales</a:t>
            </a:r>
          </a:p>
        </p:txBody>
      </p:sp>
      <p:cxnSp>
        <p:nvCxnSpPr>
          <p:cNvPr id="9" name="Straight Connector 8"/>
          <p:cNvCxnSpPr/>
          <p:nvPr/>
        </p:nvCxnSpPr>
        <p:spPr>
          <a:xfrm>
            <a:off x="0" y="5957888"/>
            <a:ext cx="12192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38200" y="365128"/>
            <a:ext cx="4908107" cy="1031283"/>
          </a:xfrm>
          <a:prstGeom prst="rect">
            <a:avLst/>
          </a:prstGeom>
        </p:spPr>
        <p:txBody>
          <a:bodyPr anchor="t">
            <a:normAutofit/>
          </a:bodyPr>
          <a:lstStyle>
            <a:lvl1pPr>
              <a:defRPr sz="2800" baseline="0">
                <a:solidFill>
                  <a:srgbClr val="16AD85"/>
                </a:solidFill>
              </a:defRPr>
            </a:lvl1pPr>
          </a:lstStyle>
          <a:p>
            <a:r>
              <a:rPr lang="en-US"/>
              <a:t>Click to edit Master title style</a:t>
            </a:r>
          </a:p>
        </p:txBody>
      </p:sp>
      <p:sp>
        <p:nvSpPr>
          <p:cNvPr id="10" name="Text Placeholder 9"/>
          <p:cNvSpPr>
            <a:spLocks noGrp="1"/>
          </p:cNvSpPr>
          <p:nvPr>
            <p:ph type="body" sz="quarter" idx="10"/>
          </p:nvPr>
        </p:nvSpPr>
        <p:spPr>
          <a:xfrm>
            <a:off x="6483352" y="365126"/>
            <a:ext cx="4921249" cy="1031284"/>
          </a:xfrm>
        </p:spPr>
        <p:txBody>
          <a:bodyPr/>
          <a:lstStyle>
            <a:lvl1pPr marL="0" indent="0">
              <a:buNone/>
              <a:defRPr>
                <a:solidFill>
                  <a:srgbClr val="16AD85"/>
                </a:solidFill>
              </a:defRPr>
            </a:lvl1pPr>
          </a:lstStyle>
          <a:p>
            <a:pPr lvl="0"/>
            <a:r>
              <a:rPr lang="en-US"/>
              <a:t>Click to edit Master text styles</a:t>
            </a:r>
          </a:p>
        </p:txBody>
      </p:sp>
      <p:sp>
        <p:nvSpPr>
          <p:cNvPr id="12" name="Text Placeholder 11"/>
          <p:cNvSpPr>
            <a:spLocks noGrp="1"/>
          </p:cNvSpPr>
          <p:nvPr>
            <p:ph type="body" sz="quarter" idx="11"/>
          </p:nvPr>
        </p:nvSpPr>
        <p:spPr>
          <a:xfrm>
            <a:off x="6483352" y="1935164"/>
            <a:ext cx="4921249" cy="3480353"/>
          </a:xfrm>
        </p:spPr>
        <p:txBody>
          <a:bodyPr>
            <a:normAutofit/>
          </a:bodyPr>
          <a:lstStyle>
            <a:lvl1pPr marL="0" indent="0">
              <a:buClr>
                <a:srgbClr val="16AD85"/>
              </a:buClr>
              <a:buNone/>
              <a:defRPr sz="1800">
                <a:solidFill>
                  <a:srgbClr val="37394C"/>
                </a:solidFill>
              </a:defRPr>
            </a:lvl1pPr>
            <a:lvl2pPr marL="457200" indent="0">
              <a:buClr>
                <a:srgbClr val="16AD85"/>
              </a:buClr>
              <a:buNone/>
              <a:defRPr sz="1800">
                <a:solidFill>
                  <a:srgbClr val="37394C"/>
                </a:solidFill>
              </a:defRPr>
            </a:lvl2pPr>
            <a:lvl3pPr marL="914400" indent="0">
              <a:buClr>
                <a:srgbClr val="16AD85"/>
              </a:buClr>
              <a:buNone/>
              <a:defRPr sz="1800">
                <a:solidFill>
                  <a:srgbClr val="37394C"/>
                </a:solidFill>
              </a:defRPr>
            </a:lvl3pPr>
            <a:lvl4pPr marL="1371600" indent="0">
              <a:buClr>
                <a:srgbClr val="16AD85"/>
              </a:buClr>
              <a:buNone/>
              <a:defRPr sz="1800">
                <a:solidFill>
                  <a:srgbClr val="37394C"/>
                </a:solidFill>
              </a:defRPr>
            </a:lvl4pPr>
            <a:lvl5pPr marL="1828800" indent="0">
              <a:buClr>
                <a:srgbClr val="16AD85"/>
              </a:buClr>
              <a:buNone/>
              <a:defRPr sz="1800">
                <a:solidFill>
                  <a:srgbClr val="37394C"/>
                </a:solidFill>
              </a:defRPr>
            </a:lvl5pPr>
          </a:lstStyle>
          <a:p>
            <a:pPr lvl="0"/>
            <a:r>
              <a:rPr lang="en-US"/>
              <a:t>Click to edit Master text styles</a:t>
            </a:r>
          </a:p>
        </p:txBody>
      </p:sp>
      <p:sp>
        <p:nvSpPr>
          <p:cNvPr id="14" name="Text Placeholder 13"/>
          <p:cNvSpPr>
            <a:spLocks noGrp="1"/>
          </p:cNvSpPr>
          <p:nvPr>
            <p:ph type="body" sz="quarter" idx="12"/>
          </p:nvPr>
        </p:nvSpPr>
        <p:spPr>
          <a:xfrm>
            <a:off x="838200" y="1935164"/>
            <a:ext cx="4908551" cy="3480353"/>
          </a:xfrm>
        </p:spPr>
        <p:txBody>
          <a:bodyPr>
            <a:normAutofit/>
          </a:bodyPr>
          <a:lstStyle>
            <a:lvl1pPr marL="0" indent="0">
              <a:buClr>
                <a:srgbClr val="16AD85"/>
              </a:buClr>
              <a:buFontTx/>
              <a:buNone/>
              <a:defRPr sz="1800">
                <a:solidFill>
                  <a:srgbClr val="37394C"/>
                </a:solidFill>
              </a:defRPr>
            </a:lvl1pPr>
            <a:lvl2pPr marL="457200" indent="0">
              <a:buClr>
                <a:srgbClr val="16AD85"/>
              </a:buClr>
              <a:buFontTx/>
              <a:buNone/>
              <a:defRPr sz="1800">
                <a:solidFill>
                  <a:srgbClr val="37394C"/>
                </a:solidFill>
              </a:defRPr>
            </a:lvl2pPr>
            <a:lvl3pPr marL="914400" indent="0">
              <a:buClr>
                <a:srgbClr val="16AD85"/>
              </a:buClr>
              <a:buFontTx/>
              <a:buNone/>
              <a:defRPr sz="1800">
                <a:solidFill>
                  <a:srgbClr val="37394C"/>
                </a:solidFill>
              </a:defRPr>
            </a:lvl3pPr>
            <a:lvl4pPr marL="1371600" indent="0">
              <a:buClr>
                <a:srgbClr val="16AD85"/>
              </a:buClr>
              <a:buFontTx/>
              <a:buNone/>
              <a:defRPr sz="1800">
                <a:solidFill>
                  <a:srgbClr val="37394C"/>
                </a:solidFill>
              </a:defRPr>
            </a:lvl4pPr>
            <a:lvl5pPr marL="1828800" indent="0">
              <a:buClr>
                <a:srgbClr val="16AD85"/>
              </a:buClr>
              <a:buFontTx/>
              <a:buNone/>
              <a:defRPr sz="1800">
                <a:solidFill>
                  <a:srgbClr val="37394C"/>
                </a:solidFill>
              </a:defRPr>
            </a:lvl5pPr>
          </a:lstStyle>
          <a:p>
            <a:pPr lvl="0"/>
            <a:r>
              <a:rPr lang="en-US"/>
              <a:t>Click to edit Master text styles</a:t>
            </a:r>
          </a:p>
        </p:txBody>
      </p:sp>
      <p:pic>
        <p:nvPicPr>
          <p:cNvPr id="11"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9243497" y="6066509"/>
            <a:ext cx="2092575"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85600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F0515D2-7D90-46DA-9C82-0CF069274429}" type="datetimeFigureOut">
              <a:rPr lang="en-GB" smtClean="0"/>
              <a:t>29/04/2025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7217F4-A8E0-45BA-B04F-193AC5594470}" type="slidenum">
              <a:rPr lang="en-GB" smtClean="0"/>
              <a:t>‹#›</a:t>
            </a:fld>
            <a:endParaRPr lang="en-GB"/>
          </a:p>
        </p:txBody>
      </p:sp>
    </p:spTree>
    <p:extLst>
      <p:ext uri="{BB962C8B-B14F-4D97-AF65-F5344CB8AC3E}">
        <p14:creationId xmlns:p14="http://schemas.microsoft.com/office/powerpoint/2010/main" val="1291132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F0515D2-7D90-46DA-9C82-0CF069274429}" type="datetimeFigureOut">
              <a:rPr lang="en-GB" smtClean="0"/>
              <a:t>29/04/2025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7217F4-A8E0-45BA-B04F-193AC5594470}" type="slidenum">
              <a:rPr lang="en-GB" smtClean="0"/>
              <a:t>‹#›</a:t>
            </a:fld>
            <a:endParaRPr lang="en-GB"/>
          </a:p>
        </p:txBody>
      </p:sp>
    </p:spTree>
    <p:extLst>
      <p:ext uri="{BB962C8B-B14F-4D97-AF65-F5344CB8AC3E}">
        <p14:creationId xmlns:p14="http://schemas.microsoft.com/office/powerpoint/2010/main" val="2333578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F0515D2-7D90-46DA-9C82-0CF069274429}" type="datetimeFigureOut">
              <a:rPr lang="en-GB" smtClean="0"/>
              <a:t>29/04/2025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7217F4-A8E0-45BA-B04F-193AC5594470}" type="slidenum">
              <a:rPr lang="en-GB" smtClean="0"/>
              <a:t>‹#›</a:t>
            </a:fld>
            <a:endParaRPr lang="en-GB"/>
          </a:p>
        </p:txBody>
      </p:sp>
    </p:spTree>
    <p:extLst>
      <p:ext uri="{BB962C8B-B14F-4D97-AF65-F5344CB8AC3E}">
        <p14:creationId xmlns:p14="http://schemas.microsoft.com/office/powerpoint/2010/main" val="706283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F0515D2-7D90-46DA-9C82-0CF069274429}" type="datetimeFigureOut">
              <a:rPr lang="en-GB" smtClean="0"/>
              <a:t>29/04/2025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97217F4-A8E0-45BA-B04F-193AC5594470}" type="slidenum">
              <a:rPr lang="en-GB" smtClean="0"/>
              <a:t>‹#›</a:t>
            </a:fld>
            <a:endParaRPr lang="en-GB"/>
          </a:p>
        </p:txBody>
      </p:sp>
    </p:spTree>
    <p:extLst>
      <p:ext uri="{BB962C8B-B14F-4D97-AF65-F5344CB8AC3E}">
        <p14:creationId xmlns:p14="http://schemas.microsoft.com/office/powerpoint/2010/main" val="3608923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F0515D2-7D90-46DA-9C82-0CF069274429}" type="datetimeFigureOut">
              <a:rPr lang="en-GB" smtClean="0"/>
              <a:t>29/04/2025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97217F4-A8E0-45BA-B04F-193AC5594470}" type="slidenum">
              <a:rPr lang="en-GB" smtClean="0"/>
              <a:t>‹#›</a:t>
            </a:fld>
            <a:endParaRPr lang="en-GB"/>
          </a:p>
        </p:txBody>
      </p:sp>
    </p:spTree>
    <p:extLst>
      <p:ext uri="{BB962C8B-B14F-4D97-AF65-F5344CB8AC3E}">
        <p14:creationId xmlns:p14="http://schemas.microsoft.com/office/powerpoint/2010/main" val="1092603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0515D2-7D90-46DA-9C82-0CF069274429}" type="datetimeFigureOut">
              <a:rPr lang="en-GB" smtClean="0"/>
              <a:t>29/04/2025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97217F4-A8E0-45BA-B04F-193AC5594470}" type="slidenum">
              <a:rPr lang="en-GB" smtClean="0"/>
              <a:t>‹#›</a:t>
            </a:fld>
            <a:endParaRPr lang="en-GB"/>
          </a:p>
        </p:txBody>
      </p:sp>
    </p:spTree>
    <p:extLst>
      <p:ext uri="{BB962C8B-B14F-4D97-AF65-F5344CB8AC3E}">
        <p14:creationId xmlns:p14="http://schemas.microsoft.com/office/powerpoint/2010/main" val="1301913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F0515D2-7D90-46DA-9C82-0CF069274429}" type="datetimeFigureOut">
              <a:rPr lang="en-GB" smtClean="0"/>
              <a:t>29/04/2025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7217F4-A8E0-45BA-B04F-193AC5594470}" type="slidenum">
              <a:rPr lang="en-GB" smtClean="0"/>
              <a:t>‹#›</a:t>
            </a:fld>
            <a:endParaRPr lang="en-GB"/>
          </a:p>
        </p:txBody>
      </p:sp>
    </p:spTree>
    <p:extLst>
      <p:ext uri="{BB962C8B-B14F-4D97-AF65-F5344CB8AC3E}">
        <p14:creationId xmlns:p14="http://schemas.microsoft.com/office/powerpoint/2010/main" val="1165380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F0515D2-7D90-46DA-9C82-0CF069274429}" type="datetimeFigureOut">
              <a:rPr lang="en-GB" smtClean="0"/>
              <a:t>29/04/2025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7217F4-A8E0-45BA-B04F-193AC5594470}" type="slidenum">
              <a:rPr lang="en-GB" smtClean="0"/>
              <a:t>‹#›</a:t>
            </a:fld>
            <a:endParaRPr lang="en-GB"/>
          </a:p>
        </p:txBody>
      </p:sp>
    </p:spTree>
    <p:extLst>
      <p:ext uri="{BB962C8B-B14F-4D97-AF65-F5344CB8AC3E}">
        <p14:creationId xmlns:p14="http://schemas.microsoft.com/office/powerpoint/2010/main" val="3479436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0515D2-7D90-46DA-9C82-0CF069274429}" type="datetimeFigureOut">
              <a:rPr lang="en-GB" smtClean="0"/>
              <a:t>29/04/2025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7217F4-A8E0-45BA-B04F-193AC5594470}" type="slidenum">
              <a:rPr lang="en-GB" smtClean="0"/>
              <a:t>‹#›</a:t>
            </a:fld>
            <a:endParaRPr lang="en-GB"/>
          </a:p>
        </p:txBody>
      </p:sp>
    </p:spTree>
    <p:extLst>
      <p:ext uri="{BB962C8B-B14F-4D97-AF65-F5344CB8AC3E}">
        <p14:creationId xmlns:p14="http://schemas.microsoft.com/office/powerpoint/2010/main" val="17344174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tags" Target="../tags/tag8.xml"/><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9.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10.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tags" Target="../tags/tag11.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3.xml"/><Relationship Id="rId1" Type="http://schemas.openxmlformats.org/officeDocument/2006/relationships/tags" Target="../tags/tag1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3.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14.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15.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16.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17.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18.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19.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3.xml"/><Relationship Id="rId1" Type="http://schemas.openxmlformats.org/officeDocument/2006/relationships/tags" Target="../tags/tag20.xml"/><Relationship Id="rId4" Type="http://schemas.openxmlformats.org/officeDocument/2006/relationships/hyperlink" Target="https://socialcare.wales/cms-assets/documents/hub-downloads/Carers_and_the_Act_Case_Studies.pdf" TargetMode="Externa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21.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3.xml"/><Relationship Id="rId1" Type="http://schemas.openxmlformats.org/officeDocument/2006/relationships/tags" Target="../tags/tag22.xml"/><Relationship Id="rId4" Type="http://schemas.openxmlformats.org/officeDocument/2006/relationships/hyperlink" Target="http://socialcare.wales/hub/home"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socialcare.wales/resources-guidance/information-and-learning-hub/learning-resources/social-services-and-well-being-wales-act-2014/assessing-and-meeting-individual-needs/assessment-case-studies" TargetMode="External"/><Relationship Id="rId2" Type="http://schemas.openxmlformats.org/officeDocument/2006/relationships/hyperlink" Target="https://socialcare.wales/cms-assets/documents/hub-downloads/Case-study-Adult-Jenny-Thomas.doc" TargetMode="Externa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hyperlink" Target="https://gov.wales/sites/default/files/publications/2021-03/unpaid-carers-strategy.pdf" TargetMode="External"/><Relationship Id="rId2" Type="http://schemas.openxmlformats.org/officeDocument/2006/relationships/slideLayout" Target="../slideLayouts/slideLayout13.xml"/><Relationship Id="rId1" Type="http://schemas.openxmlformats.org/officeDocument/2006/relationships/tags" Target="../tags/tag23.xml"/><Relationship Id="rId6" Type="http://schemas.openxmlformats.org/officeDocument/2006/relationships/hyperlink" Target="https://socialcare.wales/service-improvement/working-with-carers" TargetMode="External"/><Relationship Id="rId5" Type="http://schemas.openxmlformats.org/officeDocument/2006/relationships/hyperlink" Target="https://socialcare.wales/cms_assets/hub-downloads/Carers_Rights_Guide_Wales_2016_Looking_After_Someone.pdf" TargetMode="External"/><Relationship Id="rId4" Type="http://schemas.openxmlformats.org/officeDocument/2006/relationships/hyperlink" Target="https://socialcare.wales/hub/hub-resource-sub-categories/carers-and-the-act"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3.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3.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3" Type="http://schemas.openxmlformats.org/officeDocument/2006/relationships/hyperlink" Target="https://socialcare.wales/service-improvement/what-matters-conversations-and-assessment" TargetMode="External"/><Relationship Id="rId2" Type="http://schemas.openxmlformats.org/officeDocument/2006/relationships/slideLayout" Target="../slideLayouts/slideLayout13.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Text Placeholder 4"/>
          <p:cNvSpPr>
            <a:spLocks noGrp="1"/>
          </p:cNvSpPr>
          <p:nvPr>
            <p:ph type="body" sz="quarter" idx="13"/>
          </p:nvPr>
        </p:nvSpPr>
        <p:spPr>
          <a:xfrm>
            <a:off x="838201" y="2384990"/>
            <a:ext cx="5012377" cy="1024286"/>
          </a:xfrm>
        </p:spPr>
        <p:txBody>
          <a:bodyPr>
            <a:normAutofit/>
          </a:bodyPr>
          <a:lstStyle/>
          <a:p>
            <a:r>
              <a:rPr lang="en-GB" sz="1800" b="1">
                <a:solidFill>
                  <a:srgbClr val="16AD85"/>
                </a:solidFill>
              </a:rPr>
              <a:t>Unit 443 - Understanding factors that contribute to individuals and/or carers needing care and support</a:t>
            </a:r>
          </a:p>
        </p:txBody>
      </p:sp>
      <p:sp>
        <p:nvSpPr>
          <p:cNvPr id="14" name="Text Placeholder 13"/>
          <p:cNvSpPr>
            <a:spLocks noGrp="1"/>
          </p:cNvSpPr>
          <p:nvPr>
            <p:ph type="body" sz="quarter" idx="14"/>
          </p:nvPr>
        </p:nvSpPr>
        <p:spPr>
          <a:xfrm>
            <a:off x="830285" y="3144645"/>
            <a:ext cx="5503608" cy="3288054"/>
          </a:xfrm>
        </p:spPr>
        <p:txBody>
          <a:bodyPr>
            <a:noAutofit/>
          </a:bodyPr>
          <a:lstStyle/>
          <a:p>
            <a:r>
              <a:rPr lang="en-GB" sz="2000" b="1" dirty="0" err="1"/>
              <a:t>Deilliant</a:t>
            </a:r>
            <a:r>
              <a:rPr lang="en-GB" sz="2000" b="1" dirty="0"/>
              <a:t> </a:t>
            </a:r>
            <a:r>
              <a:rPr lang="en-GB" sz="2000" b="1" dirty="0" err="1"/>
              <a:t>Dysgu</a:t>
            </a:r>
            <a:r>
              <a:rPr lang="en-GB" sz="2000" b="1" dirty="0"/>
              <a:t> 1: </a:t>
            </a:r>
            <a:r>
              <a:rPr lang="en-GB" sz="2000" b="1" dirty="0" err="1"/>
              <a:t>Deall</a:t>
            </a:r>
            <a:r>
              <a:rPr lang="en-GB" sz="2000" b="1" dirty="0"/>
              <a:t> </a:t>
            </a:r>
            <a:r>
              <a:rPr lang="en-GB" sz="2000" b="1" dirty="0" err="1"/>
              <a:t>sut</a:t>
            </a:r>
            <a:r>
              <a:rPr lang="en-GB" sz="2000" b="1" dirty="0"/>
              <a:t> </a:t>
            </a:r>
            <a:r>
              <a:rPr lang="en-GB" sz="2000" b="1" dirty="0" err="1"/>
              <a:t>mae</a:t>
            </a:r>
            <a:r>
              <a:rPr lang="en-GB" sz="2000" b="1" dirty="0"/>
              <a:t> </a:t>
            </a:r>
            <a:r>
              <a:rPr lang="en-GB" sz="2000" b="1" dirty="0" err="1"/>
              <a:t>fframweithiau</a:t>
            </a:r>
            <a:r>
              <a:rPr lang="en-GB" sz="2000" b="1" dirty="0"/>
              <a:t> </a:t>
            </a:r>
            <a:r>
              <a:rPr lang="en-GB" sz="2000" b="1" dirty="0" err="1"/>
              <a:t>deddfwriaethol</a:t>
            </a:r>
            <a:r>
              <a:rPr lang="en-GB" sz="2000" b="1" dirty="0"/>
              <a:t>, </a:t>
            </a:r>
            <a:r>
              <a:rPr lang="en-GB" sz="2000" b="1" dirty="0" err="1"/>
              <a:t>polisi</a:t>
            </a:r>
            <a:r>
              <a:rPr lang="en-GB" sz="2000" b="1" dirty="0"/>
              <a:t> </a:t>
            </a:r>
            <a:r>
              <a:rPr lang="en-GB" sz="2000" b="1" dirty="0" err="1"/>
              <a:t>cenedlaethol</a:t>
            </a:r>
            <a:r>
              <a:rPr lang="en-GB" sz="2000" b="1" dirty="0"/>
              <a:t> a </a:t>
            </a:r>
            <a:r>
              <a:rPr lang="en-GB" sz="2000" b="1" dirty="0" err="1"/>
              <a:t>modelau</a:t>
            </a:r>
            <a:r>
              <a:rPr lang="en-GB" sz="2000" b="1" dirty="0"/>
              <a:t> </a:t>
            </a:r>
            <a:r>
              <a:rPr lang="en-GB" sz="2000" b="1" dirty="0" err="1"/>
              <a:t>darparu</a:t>
            </a:r>
            <a:r>
              <a:rPr lang="en-GB" sz="2000" b="1" dirty="0"/>
              <a:t> </a:t>
            </a:r>
            <a:r>
              <a:rPr lang="en-GB" sz="2000" b="1" dirty="0" err="1"/>
              <a:t>gwasanaeth</a:t>
            </a:r>
            <a:r>
              <a:rPr lang="en-GB" sz="2000" b="1" dirty="0"/>
              <a:t> </a:t>
            </a:r>
            <a:r>
              <a:rPr lang="en-GB" sz="2000" b="1" dirty="0" err="1"/>
              <a:t>yn</a:t>
            </a:r>
            <a:r>
              <a:rPr lang="en-GB" sz="2000" b="1" dirty="0"/>
              <a:t> </a:t>
            </a:r>
            <a:r>
              <a:rPr lang="en-GB" sz="2000" b="1" dirty="0" err="1"/>
              <a:t>anelu</a:t>
            </a:r>
            <a:r>
              <a:rPr lang="en-GB" sz="2000" b="1" dirty="0"/>
              <a:t> at </a:t>
            </a:r>
            <a:r>
              <a:rPr lang="en-GB" sz="2000" b="1" dirty="0" err="1"/>
              <a:t>ategu</a:t>
            </a:r>
            <a:r>
              <a:rPr lang="en-GB" sz="2000" b="1" dirty="0"/>
              <a:t> </a:t>
            </a:r>
            <a:r>
              <a:rPr lang="en-GB" sz="2000" b="1" dirty="0" err="1"/>
              <a:t>gofal</a:t>
            </a:r>
            <a:r>
              <a:rPr lang="en-GB" sz="2000" b="1" dirty="0"/>
              <a:t> a </a:t>
            </a:r>
            <a:r>
              <a:rPr lang="en-GB" sz="2000" b="1" dirty="0" err="1"/>
              <a:t>chymorth</a:t>
            </a:r>
            <a:r>
              <a:rPr lang="en-GB" sz="2000" b="1" dirty="0"/>
              <a:t> </a:t>
            </a:r>
            <a:r>
              <a:rPr lang="en-GB" sz="2000" b="1" dirty="0" err="1"/>
              <a:t>sy’n</a:t>
            </a:r>
            <a:r>
              <a:rPr lang="en-GB" sz="2000" b="1" dirty="0"/>
              <a:t> </a:t>
            </a:r>
            <a:r>
              <a:rPr lang="en-GB" sz="2000" b="1" dirty="0" err="1"/>
              <a:t>seiliedig</a:t>
            </a:r>
            <a:r>
              <a:rPr lang="en-GB" sz="2000" b="1" dirty="0"/>
              <a:t> </a:t>
            </a:r>
            <a:r>
              <a:rPr lang="en-GB" sz="2000" b="1" dirty="0" err="1"/>
              <a:t>ar</a:t>
            </a:r>
            <a:r>
              <a:rPr lang="en-GB" sz="2000" b="1" dirty="0"/>
              <a:t> </a:t>
            </a:r>
            <a:r>
              <a:rPr lang="en-GB" sz="2000" b="1" dirty="0" err="1"/>
              <a:t>hawliau</a:t>
            </a:r>
            <a:r>
              <a:rPr lang="en-GB" sz="2000" b="1" dirty="0"/>
              <a:t> a </a:t>
            </a:r>
            <a:r>
              <a:rPr lang="en-GB" sz="2000" b="1" dirty="0" err="1"/>
              <a:t>chryfderau</a:t>
            </a:r>
            <a:r>
              <a:rPr lang="en-GB" sz="2000" b="1" dirty="0"/>
              <a:t>, </a:t>
            </a:r>
            <a:r>
              <a:rPr lang="en-GB" sz="2000" b="1" dirty="0" err="1"/>
              <a:t>yn</a:t>
            </a:r>
            <a:r>
              <a:rPr lang="en-GB" sz="2000" b="1" dirty="0"/>
              <a:t> </a:t>
            </a:r>
            <a:r>
              <a:rPr lang="en-GB" sz="2000" b="1" dirty="0" err="1"/>
              <a:t>canolbwyntio</a:t>
            </a:r>
            <a:r>
              <a:rPr lang="en-GB" sz="2000" b="1" dirty="0"/>
              <a:t> </a:t>
            </a:r>
            <a:r>
              <a:rPr lang="en-GB" sz="2000" b="1" dirty="0" err="1"/>
              <a:t>ar</a:t>
            </a:r>
            <a:r>
              <a:rPr lang="en-GB" sz="2000" b="1" dirty="0"/>
              <a:t> yr </a:t>
            </a:r>
            <a:r>
              <a:rPr lang="en-GB" sz="2000" b="1" dirty="0" err="1"/>
              <a:t>unigolyn</a:t>
            </a:r>
            <a:r>
              <a:rPr lang="en-GB" sz="2000" b="1" dirty="0"/>
              <a:t>/</a:t>
            </a:r>
            <a:r>
              <a:rPr lang="en-GB" sz="2000" b="1" dirty="0" err="1"/>
              <a:t>plentyn</a:t>
            </a:r>
            <a:r>
              <a:rPr lang="en-GB" sz="2000" b="1" dirty="0"/>
              <a:t> ac </a:t>
            </a:r>
            <a:r>
              <a:rPr lang="en-GB" sz="2000" b="1" dirty="0" err="1"/>
              <a:t>yn</a:t>
            </a:r>
            <a:r>
              <a:rPr lang="en-GB" sz="2000" b="1" dirty="0"/>
              <a:t> </a:t>
            </a:r>
            <a:r>
              <a:rPr lang="en-GB" sz="2000" b="1" dirty="0" err="1"/>
              <a:t>canolbwyntio</a:t>
            </a:r>
            <a:r>
              <a:rPr lang="en-GB" sz="2000" b="1" dirty="0"/>
              <a:t> </a:t>
            </a:r>
            <a:r>
              <a:rPr lang="en-GB" sz="2000" b="1" dirty="0" err="1"/>
              <a:t>ar</a:t>
            </a:r>
            <a:r>
              <a:rPr lang="en-GB" sz="2000" b="1" dirty="0"/>
              <a:t> </a:t>
            </a:r>
            <a:r>
              <a:rPr lang="en-GB" sz="2000" b="1" dirty="0" err="1"/>
              <a:t>ganlyniadau</a:t>
            </a:r>
            <a:r>
              <a:rPr lang="en-GB" sz="2000" b="1" dirty="0"/>
              <a:t> </a:t>
            </a:r>
          </a:p>
          <a:p>
            <a:r>
              <a:rPr lang="en-GB" sz="2000" b="1" dirty="0"/>
              <a:t>Learning Outcome 1: Understand how legislative frameworks, national policy and models of service delivery aim to underpin care and support that is rights and strengths based, person/child centred and outcomes focused </a:t>
            </a:r>
          </a:p>
          <a:p>
            <a:endParaRPr lang="en-GB" sz="2400" b="1" dirty="0"/>
          </a:p>
        </p:txBody>
      </p:sp>
      <p:sp>
        <p:nvSpPr>
          <p:cNvPr id="9" name="Text Placeholder 4"/>
          <p:cNvSpPr>
            <a:spLocks noGrp="1"/>
          </p:cNvSpPr>
          <p:nvPr>
            <p:ph type="title"/>
          </p:nvPr>
        </p:nvSpPr>
        <p:spPr>
          <a:xfrm>
            <a:off x="838201" y="1328592"/>
            <a:ext cx="4751649" cy="1024286"/>
          </a:xfrm>
        </p:spPr>
        <p:txBody>
          <a:bodyPr>
            <a:noAutofit/>
          </a:bodyPr>
          <a:lstStyle/>
          <a:p>
            <a:r>
              <a:rPr lang="cy" sz="1800" b="1">
                <a:solidFill>
                  <a:srgbClr val="16AD85"/>
                </a:solidFill>
                <a:latin typeface="+mn-lt"/>
                <a:ea typeface="+mn-ea"/>
                <a:cs typeface="+mn-cs"/>
              </a:rPr>
              <a:t>Uned 443 - Deall ffactorau sy'n cyfrannu at angen am ofal a chymorth ar unigolion a/neu ofalwyr</a:t>
            </a:r>
          </a:p>
        </p:txBody>
      </p:sp>
    </p:spTree>
    <p:custDataLst>
      <p:tags r:id="rId1"/>
    </p:custDataLst>
    <p:extLst>
      <p:ext uri="{BB962C8B-B14F-4D97-AF65-F5344CB8AC3E}">
        <p14:creationId xmlns:p14="http://schemas.microsoft.com/office/powerpoint/2010/main" val="5936126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058E8-843A-9446-6740-1424B91A6DB7}"/>
              </a:ext>
            </a:extLst>
          </p:cNvPr>
          <p:cNvSpPr>
            <a:spLocks noGrp="1"/>
          </p:cNvSpPr>
          <p:nvPr>
            <p:ph type="title"/>
          </p:nvPr>
        </p:nvSpPr>
        <p:spPr/>
        <p:txBody>
          <a:bodyPr vert="horz" lIns="91440" tIns="45720" rIns="91440" bIns="45720" rtlCol="0" anchor="t">
            <a:noAutofit/>
          </a:bodyPr>
          <a:lstStyle/>
          <a:p>
            <a:r>
              <a:rPr lang="en-US" sz="2200" b="1" dirty="0">
                <a:latin typeface="Calibri"/>
                <a:cs typeface="Calibri"/>
              </a:rPr>
              <a:t>1.3 Sut y gall </a:t>
            </a:r>
            <a:r>
              <a:rPr lang="en-US" sz="2200" b="1" dirty="0" err="1">
                <a:latin typeface="Calibri"/>
                <a:cs typeface="Calibri"/>
              </a:rPr>
              <a:t>rhyw</a:t>
            </a:r>
            <a:r>
              <a:rPr lang="en-US" sz="2200" b="1" dirty="0">
                <a:latin typeface="Calibri"/>
                <a:cs typeface="Calibri"/>
              </a:rPr>
              <a:t>, </a:t>
            </a:r>
            <a:r>
              <a:rPr lang="en-US" sz="2200" b="1" dirty="0" err="1">
                <a:latin typeface="Calibri"/>
                <a:cs typeface="Calibri"/>
              </a:rPr>
              <a:t>ethnigrwydd</a:t>
            </a:r>
            <a:r>
              <a:rPr lang="en-US" sz="2200" b="1" dirty="0">
                <a:latin typeface="Calibri"/>
                <a:cs typeface="Calibri"/>
              </a:rPr>
              <a:t> ac </a:t>
            </a:r>
            <a:r>
              <a:rPr lang="en-US" sz="2200" b="1" dirty="0" err="1">
                <a:latin typeface="Calibri"/>
                <a:cs typeface="Calibri"/>
              </a:rPr>
              <a:t>iaith</a:t>
            </a:r>
            <a:r>
              <a:rPr lang="en-US" sz="2200" b="1" dirty="0">
                <a:latin typeface="Calibri"/>
                <a:cs typeface="Calibri"/>
              </a:rPr>
              <a:t>, ac </a:t>
            </a:r>
            <a:r>
              <a:rPr lang="en-US" sz="2200" b="1" dirty="0" err="1">
                <a:latin typeface="Calibri"/>
                <a:cs typeface="Calibri"/>
              </a:rPr>
              <a:t>amgylcheddau</a:t>
            </a:r>
            <a:r>
              <a:rPr lang="en-US" sz="2200" b="1" dirty="0">
                <a:latin typeface="Calibri"/>
                <a:cs typeface="Calibri"/>
              </a:rPr>
              <a:t> </a:t>
            </a:r>
            <a:r>
              <a:rPr lang="en-US" sz="2200" b="1" dirty="0" err="1">
                <a:latin typeface="Calibri"/>
                <a:cs typeface="Calibri"/>
              </a:rPr>
              <a:t>cymdeithasol</a:t>
            </a:r>
            <a:r>
              <a:rPr lang="en-US" sz="2200" b="1" dirty="0">
                <a:latin typeface="Calibri"/>
                <a:cs typeface="Calibri"/>
              </a:rPr>
              <a:t>, </a:t>
            </a:r>
            <a:r>
              <a:rPr lang="en-US" sz="2200" b="1" dirty="0" err="1">
                <a:latin typeface="Calibri"/>
                <a:cs typeface="Calibri"/>
              </a:rPr>
              <a:t>diwylliannol</a:t>
            </a:r>
            <a:r>
              <a:rPr lang="en-US" sz="2200" b="1" dirty="0">
                <a:latin typeface="Calibri"/>
                <a:cs typeface="Calibri"/>
              </a:rPr>
              <a:t> a </a:t>
            </a:r>
            <a:r>
              <a:rPr lang="en-US" sz="2200" b="1" dirty="0" err="1">
                <a:latin typeface="Calibri"/>
                <a:cs typeface="Calibri"/>
              </a:rPr>
              <a:t>chrefyddol</a:t>
            </a:r>
            <a:r>
              <a:rPr lang="en-US" sz="2200" b="1" dirty="0">
                <a:latin typeface="Calibri"/>
                <a:cs typeface="Calibri"/>
              </a:rPr>
              <a:t> </a:t>
            </a:r>
            <a:r>
              <a:rPr lang="en-US" sz="2200" b="1" dirty="0" err="1">
                <a:latin typeface="Calibri"/>
                <a:cs typeface="Calibri"/>
              </a:rPr>
              <a:t>effeithio</a:t>
            </a:r>
            <a:r>
              <a:rPr lang="en-US" sz="2200" b="1" dirty="0">
                <a:latin typeface="Calibri"/>
                <a:cs typeface="Calibri"/>
              </a:rPr>
              <a:t> </a:t>
            </a:r>
            <a:r>
              <a:rPr lang="en-US" sz="2200" b="1" dirty="0" err="1">
                <a:latin typeface="Calibri"/>
                <a:cs typeface="Calibri"/>
              </a:rPr>
              <a:t>ar</a:t>
            </a:r>
            <a:r>
              <a:rPr lang="en-US" sz="2200" b="1" dirty="0">
                <a:latin typeface="Calibri"/>
                <a:cs typeface="Calibri"/>
              </a:rPr>
              <a:t> </a:t>
            </a:r>
            <a:r>
              <a:rPr lang="en-US" sz="2200" b="1" dirty="0" err="1">
                <a:latin typeface="Calibri"/>
                <a:cs typeface="Calibri"/>
              </a:rPr>
              <a:t>unigolion</a:t>
            </a:r>
            <a:r>
              <a:rPr lang="en-US" sz="2200" b="1" dirty="0">
                <a:latin typeface="Calibri"/>
                <a:cs typeface="Calibri"/>
              </a:rPr>
              <a:t> </a:t>
            </a:r>
            <a:r>
              <a:rPr lang="en-US" sz="2200" b="1" dirty="0" err="1">
                <a:latin typeface="Calibri"/>
                <a:cs typeface="Calibri"/>
              </a:rPr>
              <a:t>a’r</a:t>
            </a:r>
            <a:r>
              <a:rPr lang="en-US" sz="2200" b="1" dirty="0">
                <a:latin typeface="Calibri"/>
                <a:cs typeface="Calibri"/>
              </a:rPr>
              <a:t> </a:t>
            </a:r>
            <a:r>
              <a:rPr lang="en-US" sz="2200" b="1" dirty="0" err="1">
                <a:latin typeface="Calibri"/>
                <a:cs typeface="Calibri"/>
              </a:rPr>
              <a:t>cymorth</a:t>
            </a:r>
            <a:r>
              <a:rPr lang="en-US" sz="2200" b="1" dirty="0">
                <a:latin typeface="Calibri"/>
                <a:cs typeface="Calibri"/>
              </a:rPr>
              <a:t> y </a:t>
            </a:r>
            <a:r>
              <a:rPr lang="en-US" sz="2200" b="1" dirty="0" err="1">
                <a:latin typeface="Calibri"/>
                <a:cs typeface="Calibri"/>
              </a:rPr>
              <a:t>maent</a:t>
            </a:r>
            <a:r>
              <a:rPr lang="en-US" sz="2200" b="1" dirty="0">
                <a:latin typeface="Calibri"/>
                <a:cs typeface="Calibri"/>
              </a:rPr>
              <a:t> </a:t>
            </a:r>
            <a:r>
              <a:rPr lang="en-US" sz="2200" b="1" dirty="0" err="1">
                <a:latin typeface="Calibri"/>
                <a:cs typeface="Calibri"/>
              </a:rPr>
              <a:t>yn</a:t>
            </a:r>
            <a:r>
              <a:rPr lang="en-US" sz="2200" b="1" dirty="0">
                <a:latin typeface="Calibri"/>
                <a:cs typeface="Calibri"/>
              </a:rPr>
              <a:t> </a:t>
            </a:r>
            <a:r>
              <a:rPr lang="en-US" sz="2200" b="1" dirty="0" err="1">
                <a:latin typeface="Calibri"/>
                <a:cs typeface="Calibri"/>
              </a:rPr>
              <a:t>ei</a:t>
            </a:r>
            <a:r>
              <a:rPr lang="en-US" sz="2200" b="1" dirty="0">
                <a:latin typeface="Calibri"/>
                <a:cs typeface="Calibri"/>
              </a:rPr>
              <a:t> </a:t>
            </a:r>
            <a:r>
              <a:rPr lang="en-US" sz="2200" b="1" dirty="0" err="1">
                <a:latin typeface="Calibri"/>
                <a:cs typeface="Calibri"/>
              </a:rPr>
              <a:t>gael</a:t>
            </a:r>
            <a:r>
              <a:rPr lang="en-US" sz="2200" b="1" dirty="0">
                <a:latin typeface="Calibri"/>
                <a:cs typeface="Calibri"/>
              </a:rPr>
              <a:t> </a:t>
            </a:r>
            <a:br>
              <a:rPr lang="en-US" sz="2200" b="1" dirty="0">
                <a:latin typeface="Calibri"/>
                <a:cs typeface="Calibri"/>
              </a:rPr>
            </a:br>
            <a:r>
              <a:rPr lang="en-US" sz="2200" b="1" dirty="0">
                <a:latin typeface="Calibri"/>
                <a:cs typeface="Calibri"/>
              </a:rPr>
              <a:t> 1.4 Effaith </a:t>
            </a:r>
            <a:r>
              <a:rPr lang="en-US" sz="2200" b="1" dirty="0" err="1">
                <a:latin typeface="Calibri"/>
                <a:cs typeface="Calibri"/>
              </a:rPr>
              <a:t>bosibl</a:t>
            </a:r>
            <a:r>
              <a:rPr lang="en-US" sz="2200" b="1" dirty="0">
                <a:latin typeface="Calibri"/>
                <a:cs typeface="Calibri"/>
              </a:rPr>
              <a:t> </a:t>
            </a:r>
            <a:r>
              <a:rPr lang="en-US" sz="2200" b="1" dirty="0" err="1">
                <a:latin typeface="Calibri"/>
                <a:cs typeface="Calibri"/>
              </a:rPr>
              <a:t>cael</a:t>
            </a:r>
            <a:r>
              <a:rPr lang="en-US" sz="2200" b="1" dirty="0">
                <a:latin typeface="Calibri"/>
                <a:cs typeface="Calibri"/>
              </a:rPr>
              <a:t> </a:t>
            </a:r>
            <a:r>
              <a:rPr lang="en-US" sz="2200" b="1" dirty="0" err="1">
                <a:latin typeface="Calibri"/>
                <a:cs typeface="Calibri"/>
              </a:rPr>
              <a:t>mynediad</a:t>
            </a:r>
            <a:r>
              <a:rPr lang="en-US" sz="2200" b="1" dirty="0">
                <a:latin typeface="Calibri"/>
                <a:cs typeface="Calibri"/>
              </a:rPr>
              <a:t> at </a:t>
            </a:r>
            <a:r>
              <a:rPr lang="en-US" sz="2200" b="1" dirty="0" err="1">
                <a:latin typeface="Calibri"/>
                <a:cs typeface="Calibri"/>
              </a:rPr>
              <a:t>ofal</a:t>
            </a:r>
            <a:r>
              <a:rPr lang="en-US" sz="2200" b="1" dirty="0">
                <a:latin typeface="Calibri"/>
                <a:cs typeface="Calibri"/>
              </a:rPr>
              <a:t> a </a:t>
            </a:r>
            <a:r>
              <a:rPr lang="en-US" sz="2200" b="1" dirty="0" err="1">
                <a:latin typeface="Calibri"/>
                <a:cs typeface="Calibri"/>
              </a:rPr>
              <a:t>chymorth</a:t>
            </a:r>
            <a:r>
              <a:rPr lang="en-US" sz="2200" b="1" dirty="0">
                <a:latin typeface="Calibri"/>
                <a:cs typeface="Calibri"/>
              </a:rPr>
              <a:t> </a:t>
            </a:r>
            <a:br>
              <a:rPr lang="en-US" sz="2200" dirty="0">
                <a:latin typeface="Calibri"/>
                <a:cs typeface="Calibri"/>
              </a:rPr>
            </a:br>
            <a:r>
              <a:rPr lang="en-US" sz="2200" dirty="0">
                <a:latin typeface="Calibri"/>
                <a:cs typeface="Calibri"/>
              </a:rPr>
              <a:t> </a:t>
            </a:r>
            <a:endParaRPr lang="en-US">
              <a:cs typeface="Calibri Light" panose="020F0302020204030204"/>
            </a:endParaRPr>
          </a:p>
        </p:txBody>
      </p:sp>
      <p:sp>
        <p:nvSpPr>
          <p:cNvPr id="3" name="Text Placeholder 2">
            <a:extLst>
              <a:ext uri="{FF2B5EF4-FFF2-40B4-BE49-F238E27FC236}">
                <a16:creationId xmlns:a16="http://schemas.microsoft.com/office/drawing/2014/main" id="{47E50D5D-9BEA-ADAE-D365-6E749EF55625}"/>
              </a:ext>
            </a:extLst>
          </p:cNvPr>
          <p:cNvSpPr>
            <a:spLocks noGrp="1"/>
          </p:cNvSpPr>
          <p:nvPr>
            <p:ph type="body" sz="quarter" idx="10"/>
          </p:nvPr>
        </p:nvSpPr>
        <p:spPr>
          <a:xfrm>
            <a:off x="6595411" y="275479"/>
            <a:ext cx="4921249" cy="1560809"/>
          </a:xfrm>
        </p:spPr>
        <p:txBody>
          <a:bodyPr vert="horz" lIns="91440" tIns="45720" rIns="91440" bIns="45720" rtlCol="0" anchor="t">
            <a:normAutofit fontScale="70000" lnSpcReduction="20000"/>
          </a:bodyPr>
          <a:lstStyle/>
          <a:p>
            <a:r>
              <a:rPr lang="en-US" b="1" dirty="0">
                <a:cs typeface="Calibri"/>
              </a:rPr>
              <a:t>1.3 How gender, ethnicity and language, and social, cultural and religious environments may impact on individuals and the support that they access </a:t>
            </a:r>
          </a:p>
          <a:p>
            <a:r>
              <a:rPr lang="en-US" b="1" dirty="0">
                <a:cs typeface="Calibri"/>
              </a:rPr>
              <a:t>1.4 The potential impact of accessing care and support </a:t>
            </a:r>
          </a:p>
          <a:p>
            <a:endParaRPr lang="en-US">
              <a:cs typeface="Calibri"/>
            </a:endParaRPr>
          </a:p>
          <a:p>
            <a:endParaRPr lang="en-US">
              <a:cs typeface="Calibri"/>
            </a:endParaRPr>
          </a:p>
        </p:txBody>
      </p:sp>
      <p:sp>
        <p:nvSpPr>
          <p:cNvPr id="4" name="Text Placeholder 3">
            <a:extLst>
              <a:ext uri="{FF2B5EF4-FFF2-40B4-BE49-F238E27FC236}">
                <a16:creationId xmlns:a16="http://schemas.microsoft.com/office/drawing/2014/main" id="{C9CA8E97-C0F5-7784-1E8C-CC066FD198E9}"/>
              </a:ext>
            </a:extLst>
          </p:cNvPr>
          <p:cNvSpPr>
            <a:spLocks noGrp="1"/>
          </p:cNvSpPr>
          <p:nvPr>
            <p:ph type="body" sz="quarter" idx="11"/>
          </p:nvPr>
        </p:nvSpPr>
        <p:spPr>
          <a:xfrm>
            <a:off x="6483352" y="1833564"/>
            <a:ext cx="4921249" cy="3581953"/>
          </a:xfrm>
        </p:spPr>
        <p:txBody>
          <a:bodyPr vert="horz" lIns="91440" tIns="45720" rIns="91440" bIns="45720" rtlCol="0" anchor="t">
            <a:noAutofit/>
          </a:bodyPr>
          <a:lstStyle/>
          <a:p>
            <a:endParaRPr lang="en-US" dirty="0">
              <a:cs typeface="Calibri"/>
            </a:endParaRPr>
          </a:p>
          <a:p>
            <a:r>
              <a:rPr lang="en-US" sz="2400" dirty="0">
                <a:cs typeface="Calibri" panose="020F0502020204030204"/>
              </a:rPr>
              <a:t>Using relevant resources, consider how individuals characteristics can impact on the care and support they receive. </a:t>
            </a:r>
          </a:p>
          <a:p>
            <a:endParaRPr lang="en-US" sz="2400" dirty="0">
              <a:cs typeface="Calibri" panose="020F0502020204030204"/>
            </a:endParaRPr>
          </a:p>
          <a:p>
            <a:pPr>
              <a:lnSpc>
                <a:spcPct val="100000"/>
              </a:lnSpc>
              <a:spcBef>
                <a:spcPts val="0"/>
              </a:spcBef>
            </a:pPr>
            <a:r>
              <a:rPr lang="en-US" sz="2400" dirty="0">
                <a:solidFill>
                  <a:srgbClr val="0563C1"/>
                </a:solidFill>
                <a:cs typeface="Calibri" panose="020F0502020204030204"/>
              </a:rPr>
              <a:t>Discuss this in small groups</a:t>
            </a:r>
          </a:p>
          <a:p>
            <a:pPr>
              <a:lnSpc>
                <a:spcPct val="100000"/>
              </a:lnSpc>
              <a:spcBef>
                <a:spcPts val="0"/>
              </a:spcBef>
            </a:pPr>
            <a:endParaRPr lang="en-US" sz="2400">
              <a:solidFill>
                <a:srgbClr val="0563C1"/>
              </a:solidFill>
              <a:highlight>
                <a:srgbClr val="FFFF00"/>
              </a:highlight>
              <a:cs typeface="Calibri" panose="020F0502020204030204"/>
            </a:endParaRPr>
          </a:p>
          <a:p>
            <a:pPr>
              <a:lnSpc>
                <a:spcPct val="100000"/>
              </a:lnSpc>
              <a:spcBef>
                <a:spcPts val="0"/>
              </a:spcBef>
            </a:pPr>
            <a:endParaRPr lang="en-US" sz="2400" dirty="0">
              <a:solidFill>
                <a:srgbClr val="0563C1"/>
              </a:solidFill>
              <a:highlight>
                <a:srgbClr val="FFFF00"/>
              </a:highlight>
              <a:cs typeface="Calibri" panose="020F0502020204030204"/>
            </a:endParaRPr>
          </a:p>
          <a:p>
            <a:pPr>
              <a:lnSpc>
                <a:spcPct val="100000"/>
              </a:lnSpc>
              <a:spcBef>
                <a:spcPts val="0"/>
              </a:spcBef>
            </a:pPr>
            <a:endParaRPr lang="en-US" sz="1200">
              <a:solidFill>
                <a:srgbClr val="000000"/>
              </a:solidFill>
              <a:highlight>
                <a:srgbClr val="FFFF00"/>
              </a:highlight>
              <a:ea typeface="Calibri" panose="020F0502020204030204"/>
              <a:cs typeface="Calibri" panose="020F0502020204030204"/>
            </a:endParaRPr>
          </a:p>
          <a:p>
            <a:endParaRPr lang="en-US">
              <a:highlight>
                <a:srgbClr val="FFFF00"/>
              </a:highlight>
              <a:ea typeface="Calibri" panose="020F0502020204030204"/>
              <a:cs typeface="Calibri" panose="020F0502020204030204"/>
            </a:endParaRPr>
          </a:p>
          <a:p>
            <a:endParaRPr lang="en-US">
              <a:highlight>
                <a:srgbClr val="FFFF00"/>
              </a:highlight>
              <a:ea typeface="Calibri" panose="020F0502020204030204"/>
              <a:cs typeface="Calibri" panose="020F0502020204030204"/>
            </a:endParaRPr>
          </a:p>
          <a:p>
            <a:endParaRPr lang="en-US">
              <a:highlight>
                <a:srgbClr val="FFFF00"/>
              </a:highlight>
              <a:ea typeface="Calibri" panose="020F0502020204030204"/>
              <a:cs typeface="Calibri" panose="020F0502020204030204"/>
            </a:endParaRPr>
          </a:p>
          <a:p>
            <a:endParaRPr lang="en-US">
              <a:highlight>
                <a:srgbClr val="FFFF00"/>
              </a:highlight>
              <a:ea typeface="Calibri" panose="020F0502020204030204"/>
              <a:cs typeface="Calibri" panose="020F0502020204030204"/>
            </a:endParaRPr>
          </a:p>
          <a:p>
            <a:endParaRPr lang="en-US">
              <a:highlight>
                <a:srgbClr val="FFFF00"/>
              </a:highlight>
              <a:ea typeface="Calibri" panose="020F0502020204030204"/>
              <a:cs typeface="Calibri" panose="020F0502020204030204"/>
            </a:endParaRPr>
          </a:p>
        </p:txBody>
      </p:sp>
      <p:sp>
        <p:nvSpPr>
          <p:cNvPr id="5" name="Text Placeholder 4">
            <a:extLst>
              <a:ext uri="{FF2B5EF4-FFF2-40B4-BE49-F238E27FC236}">
                <a16:creationId xmlns:a16="http://schemas.microsoft.com/office/drawing/2014/main" id="{A719E85F-7E65-DE57-6402-D655F124DE2E}"/>
              </a:ext>
            </a:extLst>
          </p:cNvPr>
          <p:cNvSpPr>
            <a:spLocks noGrp="1"/>
          </p:cNvSpPr>
          <p:nvPr>
            <p:ph type="body" sz="quarter" idx="12"/>
          </p:nvPr>
        </p:nvSpPr>
        <p:spPr>
          <a:xfrm>
            <a:off x="838200" y="2245980"/>
            <a:ext cx="4908551" cy="3480353"/>
          </a:xfrm>
        </p:spPr>
        <p:txBody>
          <a:bodyPr vert="horz" lIns="91440" tIns="45720" rIns="91440" bIns="45720" rtlCol="0" anchor="t">
            <a:normAutofit/>
          </a:bodyPr>
          <a:lstStyle/>
          <a:p>
            <a:r>
              <a:rPr lang="en-US" sz="2400">
                <a:cs typeface="Calibri"/>
              </a:rPr>
              <a:t>Gan </a:t>
            </a:r>
            <a:r>
              <a:rPr lang="en-US" sz="2400" err="1">
                <a:cs typeface="Calibri"/>
              </a:rPr>
              <a:t>ddefnyddio</a:t>
            </a:r>
            <a:r>
              <a:rPr lang="en-US" sz="2400" dirty="0">
                <a:cs typeface="Calibri"/>
              </a:rPr>
              <a:t> </a:t>
            </a:r>
            <a:r>
              <a:rPr lang="en-US" sz="2400" err="1">
                <a:cs typeface="Calibri"/>
              </a:rPr>
              <a:t>adnoddau</a:t>
            </a:r>
            <a:r>
              <a:rPr lang="en-US" sz="2400" dirty="0">
                <a:cs typeface="Calibri"/>
              </a:rPr>
              <a:t> </a:t>
            </a:r>
            <a:r>
              <a:rPr lang="en-US" sz="2400" err="1">
                <a:cs typeface="Calibri"/>
              </a:rPr>
              <a:t>perthnasol</a:t>
            </a:r>
            <a:r>
              <a:rPr lang="en-US" sz="2400">
                <a:cs typeface="Calibri"/>
              </a:rPr>
              <a:t>, </a:t>
            </a:r>
            <a:r>
              <a:rPr lang="en-US" sz="2400" err="1">
                <a:cs typeface="Calibri"/>
              </a:rPr>
              <a:t>ystyriwch</a:t>
            </a:r>
            <a:r>
              <a:rPr lang="en-US" sz="2400">
                <a:cs typeface="Calibri"/>
              </a:rPr>
              <a:t> </a:t>
            </a:r>
            <a:r>
              <a:rPr lang="en-US" sz="2400" err="1">
                <a:cs typeface="Calibri"/>
              </a:rPr>
              <a:t>sut</a:t>
            </a:r>
            <a:r>
              <a:rPr lang="en-US" sz="2400">
                <a:cs typeface="Calibri"/>
              </a:rPr>
              <a:t> y gall </a:t>
            </a:r>
            <a:r>
              <a:rPr lang="en-US" sz="2400" err="1">
                <a:cs typeface="Calibri"/>
              </a:rPr>
              <a:t>nodweddion</a:t>
            </a:r>
            <a:r>
              <a:rPr lang="en-US" sz="2400">
                <a:cs typeface="Calibri"/>
              </a:rPr>
              <a:t> </a:t>
            </a:r>
            <a:r>
              <a:rPr lang="en-US" sz="2400" err="1">
                <a:cs typeface="Calibri"/>
              </a:rPr>
              <a:t>unigolion</a:t>
            </a:r>
            <a:r>
              <a:rPr lang="en-US" sz="2400">
                <a:cs typeface="Calibri"/>
              </a:rPr>
              <a:t> </a:t>
            </a:r>
            <a:r>
              <a:rPr lang="en-US" sz="2400" err="1">
                <a:cs typeface="Calibri"/>
              </a:rPr>
              <a:t>effeithio</a:t>
            </a:r>
            <a:r>
              <a:rPr lang="en-US" sz="2400">
                <a:cs typeface="Calibri"/>
              </a:rPr>
              <a:t> </a:t>
            </a:r>
            <a:r>
              <a:rPr lang="en-US" sz="2400" err="1">
                <a:cs typeface="Calibri"/>
              </a:rPr>
              <a:t>ar</a:t>
            </a:r>
            <a:r>
              <a:rPr lang="en-US" sz="2400">
                <a:cs typeface="Calibri"/>
              </a:rPr>
              <a:t> y </a:t>
            </a:r>
            <a:r>
              <a:rPr lang="en-US" sz="2400" err="1">
                <a:cs typeface="Calibri"/>
              </a:rPr>
              <a:t>gofal</a:t>
            </a:r>
            <a:r>
              <a:rPr lang="en-US" sz="2400">
                <a:cs typeface="Calibri"/>
              </a:rPr>
              <a:t> </a:t>
            </a:r>
            <a:r>
              <a:rPr lang="en-US" sz="2400" err="1">
                <a:cs typeface="Calibri"/>
              </a:rPr>
              <a:t>a’r</a:t>
            </a:r>
            <a:r>
              <a:rPr lang="en-US" sz="2400">
                <a:cs typeface="Calibri"/>
              </a:rPr>
              <a:t> </a:t>
            </a:r>
            <a:r>
              <a:rPr lang="en-US" sz="2400" err="1">
                <a:cs typeface="Calibri"/>
              </a:rPr>
              <a:t>cymorth</a:t>
            </a:r>
            <a:r>
              <a:rPr lang="en-US" sz="2400">
                <a:cs typeface="Calibri"/>
              </a:rPr>
              <a:t> a </a:t>
            </a:r>
            <a:r>
              <a:rPr lang="en-US" sz="2400" err="1">
                <a:cs typeface="Calibri"/>
              </a:rPr>
              <a:t>gânt</a:t>
            </a:r>
            <a:r>
              <a:rPr lang="en-US" sz="2400">
                <a:cs typeface="Calibri"/>
              </a:rPr>
              <a:t>. </a:t>
            </a:r>
            <a:endParaRPr lang="en-US"/>
          </a:p>
          <a:p>
            <a:endParaRPr lang="en-US" sz="2400" dirty="0">
              <a:cs typeface="Calibri"/>
            </a:endParaRPr>
          </a:p>
          <a:p>
            <a:r>
              <a:rPr lang="en-US" sz="2400" dirty="0" err="1">
                <a:solidFill>
                  <a:srgbClr val="0563C1"/>
                </a:solidFill>
                <a:cs typeface="Calibri"/>
              </a:rPr>
              <a:t>Trafodwch</a:t>
            </a:r>
            <a:r>
              <a:rPr lang="en-US" sz="2400" dirty="0">
                <a:solidFill>
                  <a:srgbClr val="0563C1"/>
                </a:solidFill>
                <a:cs typeface="Calibri"/>
              </a:rPr>
              <a:t> </a:t>
            </a:r>
            <a:r>
              <a:rPr lang="en-US" sz="2400" dirty="0" err="1">
                <a:solidFill>
                  <a:srgbClr val="0563C1"/>
                </a:solidFill>
                <a:cs typeface="Calibri"/>
              </a:rPr>
              <a:t>hyn</a:t>
            </a:r>
            <a:r>
              <a:rPr lang="en-US" sz="2400" dirty="0">
                <a:solidFill>
                  <a:srgbClr val="0563C1"/>
                </a:solidFill>
                <a:cs typeface="Calibri"/>
              </a:rPr>
              <a:t> </a:t>
            </a:r>
            <a:r>
              <a:rPr lang="en-US" sz="2400" dirty="0" err="1">
                <a:solidFill>
                  <a:srgbClr val="0563C1"/>
                </a:solidFill>
                <a:cs typeface="Calibri"/>
              </a:rPr>
              <a:t>mewn</a:t>
            </a:r>
            <a:r>
              <a:rPr lang="en-US" sz="2400" dirty="0">
                <a:solidFill>
                  <a:srgbClr val="0563C1"/>
                </a:solidFill>
                <a:cs typeface="Calibri"/>
              </a:rPr>
              <a:t> </a:t>
            </a:r>
            <a:r>
              <a:rPr lang="en-US" sz="2400" dirty="0" err="1">
                <a:solidFill>
                  <a:srgbClr val="0563C1"/>
                </a:solidFill>
                <a:cs typeface="Calibri"/>
              </a:rPr>
              <a:t>grwpiau</a:t>
            </a:r>
            <a:r>
              <a:rPr lang="en-US" sz="2400" dirty="0">
                <a:solidFill>
                  <a:srgbClr val="0563C1"/>
                </a:solidFill>
                <a:cs typeface="Calibri"/>
              </a:rPr>
              <a:t> </a:t>
            </a:r>
            <a:r>
              <a:rPr lang="en-US" sz="2400" dirty="0" err="1">
                <a:solidFill>
                  <a:srgbClr val="0563C1"/>
                </a:solidFill>
                <a:cs typeface="Calibri"/>
              </a:rPr>
              <a:t>bach</a:t>
            </a:r>
            <a:endParaRPr lang="en-US" dirty="0" err="1"/>
          </a:p>
          <a:p>
            <a:endParaRPr lang="en-US" dirty="0">
              <a:cs typeface="Calibri"/>
            </a:endParaRPr>
          </a:p>
        </p:txBody>
      </p:sp>
      <p:pic>
        <p:nvPicPr>
          <p:cNvPr id="6" name="Picture 5">
            <a:extLst>
              <a:ext uri="{FF2B5EF4-FFF2-40B4-BE49-F238E27FC236}">
                <a16:creationId xmlns:a16="http://schemas.microsoft.com/office/drawing/2014/main" id="{9BB07727-71E2-4B2E-C995-29E1A2CFA3DB}"/>
              </a:ext>
            </a:extLst>
          </p:cNvPr>
          <p:cNvPicPr>
            <a:picLocks noChangeAspect="1"/>
          </p:cNvPicPr>
          <p:nvPr/>
        </p:nvPicPr>
        <p:blipFill>
          <a:blip r:embed="rId3"/>
          <a:stretch>
            <a:fillRect/>
          </a:stretch>
        </p:blipFill>
        <p:spPr>
          <a:xfrm>
            <a:off x="9804400" y="4961834"/>
            <a:ext cx="909983" cy="898940"/>
          </a:xfrm>
          <a:prstGeom prst="rect">
            <a:avLst/>
          </a:prstGeom>
        </p:spPr>
      </p:pic>
      <p:pic>
        <p:nvPicPr>
          <p:cNvPr id="7" name="Picture 6">
            <a:extLst>
              <a:ext uri="{FF2B5EF4-FFF2-40B4-BE49-F238E27FC236}">
                <a16:creationId xmlns:a16="http://schemas.microsoft.com/office/drawing/2014/main" id="{2E5BA28E-45DD-8844-9265-FCAE301271FE}"/>
              </a:ext>
            </a:extLst>
          </p:cNvPr>
          <p:cNvPicPr>
            <a:picLocks noChangeAspect="1"/>
          </p:cNvPicPr>
          <p:nvPr/>
        </p:nvPicPr>
        <p:blipFill>
          <a:blip r:embed="rId4"/>
          <a:stretch>
            <a:fillRect/>
          </a:stretch>
        </p:blipFill>
        <p:spPr>
          <a:xfrm>
            <a:off x="10877969" y="4959480"/>
            <a:ext cx="835033" cy="823990"/>
          </a:xfrm>
          <a:prstGeom prst="rect">
            <a:avLst/>
          </a:prstGeom>
        </p:spPr>
      </p:pic>
    </p:spTree>
    <p:extLst>
      <p:ext uri="{BB962C8B-B14F-4D97-AF65-F5344CB8AC3E}">
        <p14:creationId xmlns:p14="http://schemas.microsoft.com/office/powerpoint/2010/main" val="22742032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vert="horz" lIns="91440" tIns="45720" rIns="91440" bIns="45720" rtlCol="0" anchor="t">
            <a:noAutofit/>
          </a:bodyPr>
          <a:lstStyle/>
          <a:p>
            <a:pPr algn="ctr"/>
            <a:r>
              <a:rPr lang="en-GB" sz="1600" b="1" dirty="0">
                <a:ea typeface="Calibri"/>
                <a:cs typeface="Calibri"/>
              </a:rPr>
              <a:t>1.5 How the judgement and stereotypical assumptions of others may be unduly influenced by the factors, conditions or circumstances of individuals, families and carers; lead to individuals, families and carers being stigmatised; have a negative impact on individuals, families and carers and the way that they function</a:t>
            </a:r>
            <a:endParaRPr lang="en-US" sz="1600" dirty="0">
              <a:cs typeface="Calibri"/>
            </a:endParaRPr>
          </a:p>
        </p:txBody>
      </p:sp>
      <p:sp>
        <p:nvSpPr>
          <p:cNvPr id="4" name="Text Placeholder 3"/>
          <p:cNvSpPr>
            <a:spLocks noGrp="1"/>
          </p:cNvSpPr>
          <p:nvPr>
            <p:ph type="body" sz="quarter" idx="11"/>
          </p:nvPr>
        </p:nvSpPr>
        <p:spPr>
          <a:xfrm>
            <a:off x="6486858" y="1477964"/>
            <a:ext cx="4727520" cy="3480353"/>
          </a:xfrm>
        </p:spPr>
        <p:txBody>
          <a:bodyPr vert="horz" lIns="91440" tIns="45720" rIns="91440" bIns="45720" rtlCol="0" anchor="t">
            <a:normAutofit lnSpcReduction="10000"/>
          </a:bodyPr>
          <a:lstStyle/>
          <a:p>
            <a:endParaRPr lang="en-US" sz="1700" dirty="0">
              <a:cs typeface="Calibri"/>
            </a:endParaRPr>
          </a:p>
          <a:p>
            <a:endParaRPr lang="en-GB" sz="2000" dirty="0">
              <a:cs typeface="Calibri"/>
            </a:endParaRPr>
          </a:p>
          <a:p>
            <a:r>
              <a:rPr lang="en-GB" sz="2000" dirty="0"/>
              <a:t>Using a ‘SCOT analysis’, consider the strengths, challenges, opportunities and threats involved in developing an effective care and support assessment with individuals and their carers.</a:t>
            </a:r>
            <a:endParaRPr lang="en-GB" sz="2000" dirty="0">
              <a:cs typeface="Calibri"/>
            </a:endParaRPr>
          </a:p>
          <a:p>
            <a:endParaRPr lang="en-GB" sz="2000" dirty="0">
              <a:ea typeface="Calibri" panose="020F0502020204030204"/>
              <a:cs typeface="Calibri" panose="020F0502020204030204"/>
            </a:endParaRPr>
          </a:p>
          <a:p>
            <a:r>
              <a:rPr lang="en-GB" sz="2000" dirty="0">
                <a:ea typeface="Calibri" panose="020F0502020204030204"/>
                <a:cs typeface="Calibri" panose="020F0502020204030204"/>
              </a:rPr>
              <a:t>Give consideration to the factors outlined in criteria 1.3-1.5. Use the resources in the notes to guide you</a:t>
            </a:r>
          </a:p>
          <a:p>
            <a:endParaRPr lang="en-GB" sz="2000" dirty="0">
              <a:ea typeface="Calibri" panose="020F0502020204030204"/>
              <a:cs typeface="Calibri" panose="020F0502020204030204"/>
            </a:endParaRPr>
          </a:p>
          <a:p>
            <a:endParaRPr lang="en-GB" dirty="0">
              <a:ea typeface="Calibri" panose="020F0502020204030204"/>
              <a:cs typeface="Calibri" panose="020F0502020204030204"/>
            </a:endParaRPr>
          </a:p>
        </p:txBody>
      </p:sp>
      <p:pic>
        <p:nvPicPr>
          <p:cNvPr id="2" name="Picture 1">
            <a:extLst>
              <a:ext uri="{FF2B5EF4-FFF2-40B4-BE49-F238E27FC236}">
                <a16:creationId xmlns:a16="http://schemas.microsoft.com/office/drawing/2014/main" id="{66EB5A6A-2091-5D2F-D7E2-9CE37E864511}"/>
              </a:ext>
            </a:extLst>
          </p:cNvPr>
          <p:cNvPicPr>
            <a:picLocks noChangeAspect="1"/>
          </p:cNvPicPr>
          <p:nvPr/>
        </p:nvPicPr>
        <p:blipFill>
          <a:blip r:embed="rId4"/>
          <a:stretch>
            <a:fillRect/>
          </a:stretch>
        </p:blipFill>
        <p:spPr>
          <a:xfrm>
            <a:off x="10545580" y="4855563"/>
            <a:ext cx="856938" cy="831955"/>
          </a:xfrm>
          <a:prstGeom prst="rect">
            <a:avLst/>
          </a:prstGeom>
        </p:spPr>
      </p:pic>
      <p:sp>
        <p:nvSpPr>
          <p:cNvPr id="8" name="Text Placeholder 7">
            <a:extLst>
              <a:ext uri="{FF2B5EF4-FFF2-40B4-BE49-F238E27FC236}">
                <a16:creationId xmlns:a16="http://schemas.microsoft.com/office/drawing/2014/main" id="{2FFB602E-4F92-982F-8F29-90ACE50510C2}"/>
              </a:ext>
            </a:extLst>
          </p:cNvPr>
          <p:cNvSpPr>
            <a:spLocks noGrp="1"/>
          </p:cNvSpPr>
          <p:nvPr>
            <p:ph type="body" sz="quarter" idx="11"/>
          </p:nvPr>
        </p:nvSpPr>
        <p:spPr>
          <a:xfrm>
            <a:off x="587878" y="2085559"/>
            <a:ext cx="4921249" cy="3480353"/>
          </a:xfrm>
        </p:spPr>
        <p:txBody>
          <a:bodyPr vert="horz" lIns="91440" tIns="45720" rIns="91440" bIns="45720" rtlCol="0" anchor="t">
            <a:normAutofit/>
          </a:bodyPr>
          <a:lstStyle/>
          <a:p>
            <a:r>
              <a:rPr lang="en-GB" sz="2000" dirty="0">
                <a:cs typeface="Calibri"/>
              </a:rPr>
              <a:t>Gan </a:t>
            </a:r>
            <a:r>
              <a:rPr lang="en-GB" sz="2000" err="1">
                <a:cs typeface="Calibri"/>
              </a:rPr>
              <a:t>ddefnyddio</a:t>
            </a:r>
            <a:r>
              <a:rPr lang="en-GB" sz="2000" dirty="0">
                <a:cs typeface="Calibri"/>
              </a:rPr>
              <a:t> </a:t>
            </a:r>
            <a:r>
              <a:rPr lang="en-GB" sz="2000" err="1">
                <a:cs typeface="Calibri"/>
              </a:rPr>
              <a:t>dadansoddiad</a:t>
            </a:r>
            <a:r>
              <a:rPr lang="en-GB" sz="2000" dirty="0">
                <a:cs typeface="Calibri"/>
              </a:rPr>
              <a:t> ‘SCOT’, </a:t>
            </a:r>
            <a:r>
              <a:rPr lang="en-GB" sz="2000" err="1">
                <a:cs typeface="Calibri"/>
              </a:rPr>
              <a:t>ystyriwch</a:t>
            </a:r>
            <a:r>
              <a:rPr lang="en-GB" sz="2000" dirty="0">
                <a:cs typeface="Calibri"/>
              </a:rPr>
              <a:t> y </a:t>
            </a:r>
            <a:r>
              <a:rPr lang="en-GB" sz="2000" err="1">
                <a:cs typeface="Calibri"/>
              </a:rPr>
              <a:t>cryfderau</a:t>
            </a:r>
            <a:r>
              <a:rPr lang="en-GB" sz="2000" dirty="0">
                <a:cs typeface="Calibri"/>
              </a:rPr>
              <a:t>, </a:t>
            </a:r>
            <a:r>
              <a:rPr lang="en-GB" sz="2000" err="1">
                <a:cs typeface="Calibri"/>
              </a:rPr>
              <a:t>yr</a:t>
            </a:r>
            <a:r>
              <a:rPr lang="en-GB" sz="2000" dirty="0">
                <a:cs typeface="Calibri"/>
              </a:rPr>
              <a:t> </a:t>
            </a:r>
            <a:r>
              <a:rPr lang="en-GB" sz="2000" err="1">
                <a:cs typeface="Calibri"/>
              </a:rPr>
              <a:t>heriau</a:t>
            </a:r>
            <a:r>
              <a:rPr lang="en-GB" sz="2000" dirty="0">
                <a:cs typeface="Calibri"/>
              </a:rPr>
              <a:t>, y </a:t>
            </a:r>
            <a:r>
              <a:rPr lang="en-GB" sz="2000" err="1">
                <a:cs typeface="Calibri"/>
              </a:rPr>
              <a:t>cyfleoedd</a:t>
            </a:r>
            <a:r>
              <a:rPr lang="en-GB" sz="2000" dirty="0">
                <a:cs typeface="Calibri"/>
              </a:rPr>
              <a:t> </a:t>
            </a:r>
            <a:r>
              <a:rPr lang="en-GB" sz="2000" err="1">
                <a:cs typeface="Calibri"/>
              </a:rPr>
              <a:t>a’r</a:t>
            </a:r>
            <a:r>
              <a:rPr lang="en-GB" sz="2000" dirty="0">
                <a:cs typeface="Calibri"/>
              </a:rPr>
              <a:t> </a:t>
            </a:r>
            <a:r>
              <a:rPr lang="en-GB" sz="2000" err="1">
                <a:cs typeface="Calibri"/>
              </a:rPr>
              <a:t>bygythiadau</a:t>
            </a:r>
            <a:r>
              <a:rPr lang="en-GB" sz="2000" dirty="0">
                <a:cs typeface="Calibri"/>
              </a:rPr>
              <a:t> </a:t>
            </a:r>
            <a:r>
              <a:rPr lang="en-GB" sz="2000" err="1">
                <a:cs typeface="Calibri"/>
              </a:rPr>
              <a:t>sydd</a:t>
            </a:r>
            <a:r>
              <a:rPr lang="en-GB" sz="2000" dirty="0">
                <a:cs typeface="Calibri"/>
              </a:rPr>
              <a:t> </a:t>
            </a:r>
            <a:r>
              <a:rPr lang="en-GB" sz="2000" err="1">
                <a:cs typeface="Calibri"/>
              </a:rPr>
              <a:t>ynghlwm</a:t>
            </a:r>
            <a:r>
              <a:rPr lang="en-GB" sz="2000" dirty="0">
                <a:cs typeface="Calibri"/>
              </a:rPr>
              <a:t> </a:t>
            </a:r>
            <a:r>
              <a:rPr lang="en-GB" sz="2000" err="1">
                <a:cs typeface="Calibri"/>
              </a:rPr>
              <a:t>wrth</a:t>
            </a:r>
            <a:r>
              <a:rPr lang="en-GB" sz="2000" dirty="0">
                <a:cs typeface="Calibri"/>
              </a:rPr>
              <a:t> </a:t>
            </a:r>
            <a:r>
              <a:rPr lang="en-GB" sz="2000" err="1">
                <a:cs typeface="Calibri"/>
              </a:rPr>
              <a:t>ddatblygu</a:t>
            </a:r>
            <a:r>
              <a:rPr lang="en-GB" sz="2000" dirty="0">
                <a:cs typeface="Calibri"/>
              </a:rPr>
              <a:t> </a:t>
            </a:r>
            <a:r>
              <a:rPr lang="en-GB" sz="2000" err="1">
                <a:cs typeface="Calibri"/>
              </a:rPr>
              <a:t>asesiad</a:t>
            </a:r>
            <a:r>
              <a:rPr lang="en-GB" sz="2000" dirty="0">
                <a:cs typeface="Calibri"/>
              </a:rPr>
              <a:t> </a:t>
            </a:r>
            <a:r>
              <a:rPr lang="en-GB" sz="2000" err="1">
                <a:cs typeface="Calibri"/>
              </a:rPr>
              <a:t>gofal</a:t>
            </a:r>
            <a:r>
              <a:rPr lang="en-GB" sz="2000" dirty="0">
                <a:cs typeface="Calibri"/>
              </a:rPr>
              <a:t> a </a:t>
            </a:r>
            <a:r>
              <a:rPr lang="en-GB" sz="2000" err="1">
                <a:cs typeface="Calibri"/>
              </a:rPr>
              <a:t>chymorth</a:t>
            </a:r>
            <a:r>
              <a:rPr lang="en-GB" sz="2000" dirty="0">
                <a:cs typeface="Calibri"/>
              </a:rPr>
              <a:t> </a:t>
            </a:r>
            <a:r>
              <a:rPr lang="en-GB" sz="2000" err="1">
                <a:cs typeface="Calibri"/>
              </a:rPr>
              <a:t>effeithiol</a:t>
            </a:r>
            <a:r>
              <a:rPr lang="en-GB" sz="2000" dirty="0">
                <a:cs typeface="Calibri"/>
              </a:rPr>
              <a:t> </a:t>
            </a:r>
            <a:r>
              <a:rPr lang="en-GB" sz="2000" err="1">
                <a:cs typeface="Calibri"/>
              </a:rPr>
              <a:t>gydag</a:t>
            </a:r>
            <a:r>
              <a:rPr lang="en-GB" sz="2000" dirty="0">
                <a:cs typeface="Calibri"/>
              </a:rPr>
              <a:t> </a:t>
            </a:r>
            <a:r>
              <a:rPr lang="en-GB" sz="2000" err="1">
                <a:cs typeface="Calibri"/>
              </a:rPr>
              <a:t>unigolion</a:t>
            </a:r>
            <a:r>
              <a:rPr lang="en-GB" sz="2000" dirty="0">
                <a:cs typeface="Calibri"/>
              </a:rPr>
              <a:t> </a:t>
            </a:r>
            <a:r>
              <a:rPr lang="en-GB" sz="2000" err="1">
                <a:cs typeface="Calibri"/>
              </a:rPr>
              <a:t>a’u</a:t>
            </a:r>
            <a:r>
              <a:rPr lang="en-GB" sz="2000" dirty="0">
                <a:cs typeface="Calibri"/>
              </a:rPr>
              <a:t> </a:t>
            </a:r>
            <a:r>
              <a:rPr lang="en-GB" sz="2000" err="1">
                <a:cs typeface="Calibri"/>
              </a:rPr>
              <a:t>gofalwyr</a:t>
            </a:r>
            <a:r>
              <a:rPr lang="en-GB" sz="2000" dirty="0">
                <a:cs typeface="Calibri"/>
              </a:rPr>
              <a:t>.</a:t>
            </a:r>
            <a:br>
              <a:rPr lang="en-GB" sz="2000" dirty="0">
                <a:cs typeface="Calibri"/>
              </a:rPr>
            </a:br>
            <a:r>
              <a:rPr lang="en-GB" sz="2000" dirty="0">
                <a:cs typeface="Calibri"/>
              </a:rPr>
              <a:t> </a:t>
            </a:r>
            <a:br>
              <a:rPr lang="en-GB" sz="2000" dirty="0">
                <a:cs typeface="Calibri"/>
              </a:rPr>
            </a:br>
            <a:r>
              <a:rPr lang="en-GB" sz="2000" err="1">
                <a:cs typeface="Calibri"/>
              </a:rPr>
              <a:t>Ystyriwch</a:t>
            </a:r>
            <a:r>
              <a:rPr lang="en-GB" sz="2000" dirty="0">
                <a:cs typeface="Calibri"/>
              </a:rPr>
              <a:t> y </a:t>
            </a:r>
            <a:r>
              <a:rPr lang="en-GB" sz="2000" err="1">
                <a:cs typeface="Calibri"/>
              </a:rPr>
              <a:t>ffactorau</a:t>
            </a:r>
            <a:r>
              <a:rPr lang="en-GB" sz="2000" dirty="0">
                <a:cs typeface="Calibri"/>
              </a:rPr>
              <a:t> a </a:t>
            </a:r>
            <a:r>
              <a:rPr lang="en-GB" sz="2000" err="1">
                <a:cs typeface="Calibri"/>
              </a:rPr>
              <a:t>amlinellir</a:t>
            </a:r>
            <a:r>
              <a:rPr lang="en-GB" sz="2000" dirty="0">
                <a:cs typeface="Calibri"/>
              </a:rPr>
              <a:t> </a:t>
            </a:r>
            <a:r>
              <a:rPr lang="en-GB" sz="2000" err="1">
                <a:cs typeface="Calibri"/>
              </a:rPr>
              <a:t>ym</a:t>
            </a:r>
            <a:r>
              <a:rPr lang="en-GB" sz="2000" dirty="0">
                <a:cs typeface="Calibri"/>
              </a:rPr>
              <a:t> </a:t>
            </a:r>
            <a:r>
              <a:rPr lang="en-GB" sz="2000" err="1">
                <a:cs typeface="Calibri"/>
              </a:rPr>
              <a:t>meini</a:t>
            </a:r>
            <a:r>
              <a:rPr lang="en-GB" sz="2000" dirty="0">
                <a:cs typeface="Calibri"/>
              </a:rPr>
              <a:t> </a:t>
            </a:r>
            <a:r>
              <a:rPr lang="en-GB" sz="2000" err="1">
                <a:cs typeface="Calibri"/>
              </a:rPr>
              <a:t>prawf</a:t>
            </a:r>
            <a:r>
              <a:rPr lang="en-GB" sz="2000" dirty="0">
                <a:cs typeface="Calibri"/>
              </a:rPr>
              <a:t> 1.3-1.5. </a:t>
            </a:r>
            <a:r>
              <a:rPr lang="en-GB" sz="2000" err="1">
                <a:cs typeface="Calibri"/>
              </a:rPr>
              <a:t>Defnyddiwch</a:t>
            </a:r>
            <a:r>
              <a:rPr lang="en-GB" sz="2000" dirty="0">
                <a:cs typeface="Calibri"/>
              </a:rPr>
              <a:t> </a:t>
            </a:r>
            <a:r>
              <a:rPr lang="en-GB" sz="2000" err="1">
                <a:cs typeface="Calibri"/>
              </a:rPr>
              <a:t>yr</a:t>
            </a:r>
            <a:r>
              <a:rPr lang="en-GB" sz="2000" dirty="0">
                <a:cs typeface="Calibri"/>
              </a:rPr>
              <a:t> </a:t>
            </a:r>
            <a:r>
              <a:rPr lang="en-GB" sz="2000" err="1">
                <a:cs typeface="Calibri"/>
              </a:rPr>
              <a:t>adnoddau</a:t>
            </a:r>
            <a:r>
              <a:rPr lang="en-GB" sz="2000" dirty="0">
                <a:cs typeface="Calibri"/>
              </a:rPr>
              <a:t> </a:t>
            </a:r>
            <a:r>
              <a:rPr lang="en-GB" sz="2000" err="1">
                <a:cs typeface="Calibri"/>
              </a:rPr>
              <a:t>yn</a:t>
            </a:r>
            <a:r>
              <a:rPr lang="en-GB" sz="2000" dirty="0">
                <a:cs typeface="Calibri"/>
              </a:rPr>
              <a:t> y </a:t>
            </a:r>
            <a:r>
              <a:rPr lang="en-GB" sz="2000" err="1">
                <a:cs typeface="Calibri"/>
              </a:rPr>
              <a:t>nodiadau</a:t>
            </a:r>
            <a:r>
              <a:rPr lang="en-GB" sz="2000" dirty="0">
                <a:cs typeface="Calibri"/>
              </a:rPr>
              <a:t> </a:t>
            </a:r>
            <a:r>
              <a:rPr lang="en-GB" sz="2000" err="1">
                <a:cs typeface="Calibri"/>
              </a:rPr>
              <a:t>i'ch</a:t>
            </a:r>
            <a:r>
              <a:rPr lang="en-GB" sz="2000" dirty="0">
                <a:cs typeface="Calibri"/>
              </a:rPr>
              <a:t> </a:t>
            </a:r>
            <a:r>
              <a:rPr lang="en-GB" sz="2000" err="1">
                <a:cs typeface="Calibri"/>
              </a:rPr>
              <a:t>arwain</a:t>
            </a:r>
            <a:r>
              <a:rPr lang="en-GB" sz="2000" dirty="0">
                <a:cs typeface="Calibri"/>
              </a:rPr>
              <a:t>.</a:t>
            </a:r>
            <a:endParaRPr lang="en-US" sz="2000" dirty="0"/>
          </a:p>
          <a:p>
            <a:endParaRPr lang="en-GB" dirty="0">
              <a:cs typeface="Calibri"/>
            </a:endParaRPr>
          </a:p>
        </p:txBody>
      </p:sp>
      <p:sp>
        <p:nvSpPr>
          <p:cNvPr id="10" name="Text Placeholder 9">
            <a:extLst>
              <a:ext uri="{FF2B5EF4-FFF2-40B4-BE49-F238E27FC236}">
                <a16:creationId xmlns:a16="http://schemas.microsoft.com/office/drawing/2014/main" id="{DA088B09-4561-6186-5408-085E5ABAD305}"/>
              </a:ext>
            </a:extLst>
          </p:cNvPr>
          <p:cNvSpPr>
            <a:spLocks noGrp="1"/>
          </p:cNvSpPr>
          <p:nvPr>
            <p:ph type="body" sz="quarter" idx="10"/>
          </p:nvPr>
        </p:nvSpPr>
        <p:spPr>
          <a:xfrm>
            <a:off x="497641" y="365126"/>
            <a:ext cx="5332327" cy="1342099"/>
          </a:xfrm>
        </p:spPr>
        <p:txBody>
          <a:bodyPr vert="horz" lIns="91440" tIns="45720" rIns="91440" bIns="45720" rtlCol="0" anchor="t">
            <a:noAutofit/>
          </a:bodyPr>
          <a:lstStyle/>
          <a:p>
            <a:pPr algn="ctr"/>
            <a:r>
              <a:rPr lang="en-GB" sz="1600" b="1" dirty="0">
                <a:cs typeface="Calibri"/>
              </a:rPr>
              <a:t>1.5 Sut y gall </a:t>
            </a:r>
            <a:r>
              <a:rPr lang="en-GB" sz="1600" b="1" err="1">
                <a:cs typeface="Calibri"/>
              </a:rPr>
              <a:t>ffactorau</a:t>
            </a:r>
            <a:r>
              <a:rPr lang="en-GB" sz="1600" b="1" dirty="0">
                <a:cs typeface="Calibri"/>
              </a:rPr>
              <a:t>, </a:t>
            </a:r>
            <a:r>
              <a:rPr lang="en-GB" sz="1600" b="1" err="1">
                <a:cs typeface="Calibri"/>
              </a:rPr>
              <a:t>amodau</a:t>
            </a:r>
            <a:r>
              <a:rPr lang="en-GB" sz="1600" b="1" dirty="0">
                <a:cs typeface="Calibri"/>
              </a:rPr>
              <a:t> neu </a:t>
            </a:r>
            <a:r>
              <a:rPr lang="en-GB" sz="1600" b="1" err="1">
                <a:cs typeface="Calibri"/>
              </a:rPr>
              <a:t>amgylchiadau</a:t>
            </a:r>
            <a:r>
              <a:rPr lang="en-GB" sz="1600" b="1" dirty="0">
                <a:cs typeface="Calibri"/>
              </a:rPr>
              <a:t> </a:t>
            </a:r>
            <a:r>
              <a:rPr lang="en-GB" sz="1600" b="1" err="1">
                <a:cs typeface="Calibri"/>
              </a:rPr>
              <a:t>unigolion</a:t>
            </a:r>
            <a:r>
              <a:rPr lang="en-GB" sz="1600" b="1" dirty="0">
                <a:cs typeface="Calibri"/>
              </a:rPr>
              <a:t>, </a:t>
            </a:r>
            <a:r>
              <a:rPr lang="en-GB" sz="1600" b="1" err="1">
                <a:cs typeface="Calibri"/>
              </a:rPr>
              <a:t>teuluoedd</a:t>
            </a:r>
            <a:r>
              <a:rPr lang="en-GB" sz="1600" b="1" dirty="0">
                <a:cs typeface="Calibri"/>
              </a:rPr>
              <a:t> a </a:t>
            </a:r>
            <a:r>
              <a:rPr lang="en-GB" sz="1600" b="1" err="1">
                <a:cs typeface="Calibri"/>
              </a:rPr>
              <a:t>gofalwyr</a:t>
            </a:r>
            <a:r>
              <a:rPr lang="en-GB" sz="1600" b="1" dirty="0">
                <a:cs typeface="Calibri"/>
              </a:rPr>
              <a:t> </a:t>
            </a:r>
            <a:r>
              <a:rPr lang="en-GB" sz="1600" b="1" err="1">
                <a:cs typeface="Calibri"/>
              </a:rPr>
              <a:t>ddylanwadu'n</a:t>
            </a:r>
            <a:r>
              <a:rPr lang="en-GB" sz="1600" b="1" dirty="0">
                <a:cs typeface="Calibri"/>
              </a:rPr>
              <a:t> </a:t>
            </a:r>
            <a:r>
              <a:rPr lang="en-GB" sz="1600" b="1" err="1">
                <a:cs typeface="Calibri"/>
              </a:rPr>
              <a:t>ormodol</a:t>
            </a:r>
            <a:r>
              <a:rPr lang="en-GB" sz="1600" b="1" dirty="0">
                <a:cs typeface="Calibri"/>
              </a:rPr>
              <a:t> </a:t>
            </a:r>
            <a:r>
              <a:rPr lang="en-GB" sz="1600" b="1" err="1">
                <a:cs typeface="Calibri"/>
              </a:rPr>
              <a:t>ar</a:t>
            </a:r>
            <a:r>
              <a:rPr lang="en-GB" sz="1600" b="1" dirty="0">
                <a:cs typeface="Calibri"/>
              </a:rPr>
              <a:t> </a:t>
            </a:r>
            <a:r>
              <a:rPr lang="en-GB" sz="1600" b="1" err="1">
                <a:cs typeface="Calibri"/>
              </a:rPr>
              <a:t>farn</a:t>
            </a:r>
            <a:r>
              <a:rPr lang="en-GB" sz="1600" b="1" dirty="0">
                <a:cs typeface="Calibri"/>
              </a:rPr>
              <a:t> a </a:t>
            </a:r>
            <a:r>
              <a:rPr lang="en-GB" sz="1600" b="1" err="1">
                <a:cs typeface="Calibri"/>
              </a:rPr>
              <a:t>thybiaethau</a:t>
            </a:r>
            <a:r>
              <a:rPr lang="en-GB" sz="1600" b="1" dirty="0">
                <a:cs typeface="Calibri"/>
              </a:rPr>
              <a:t> </a:t>
            </a:r>
            <a:r>
              <a:rPr lang="en-GB" sz="1600" b="1" err="1">
                <a:cs typeface="Calibri"/>
              </a:rPr>
              <a:t>ystrydebol</a:t>
            </a:r>
            <a:r>
              <a:rPr lang="en-GB" sz="1600" b="1" dirty="0">
                <a:cs typeface="Calibri"/>
              </a:rPr>
              <a:t> </a:t>
            </a:r>
            <a:r>
              <a:rPr lang="en-GB" sz="1600" b="1" err="1">
                <a:cs typeface="Calibri"/>
              </a:rPr>
              <a:t>pobl</a:t>
            </a:r>
            <a:r>
              <a:rPr lang="en-GB" sz="1600" b="1" dirty="0">
                <a:cs typeface="Calibri"/>
              </a:rPr>
              <a:t> </a:t>
            </a:r>
            <a:r>
              <a:rPr lang="en-GB" sz="1600" b="1" err="1">
                <a:cs typeface="Calibri"/>
              </a:rPr>
              <a:t>eraill</a:t>
            </a:r>
            <a:r>
              <a:rPr lang="en-GB" sz="1600" b="1" dirty="0">
                <a:cs typeface="Calibri"/>
              </a:rPr>
              <a:t>; </a:t>
            </a:r>
            <a:r>
              <a:rPr lang="en-GB" sz="1600" b="1" err="1">
                <a:cs typeface="Calibri"/>
              </a:rPr>
              <a:t>arwain</a:t>
            </a:r>
            <a:r>
              <a:rPr lang="en-GB" sz="1600" b="1" dirty="0">
                <a:cs typeface="Calibri"/>
              </a:rPr>
              <a:t> at </a:t>
            </a:r>
            <a:r>
              <a:rPr lang="en-GB" sz="1600" b="1" err="1">
                <a:cs typeface="Calibri"/>
              </a:rPr>
              <a:t>stigmateiddio</a:t>
            </a:r>
            <a:r>
              <a:rPr lang="en-GB" sz="1600" b="1" dirty="0">
                <a:cs typeface="Calibri"/>
              </a:rPr>
              <a:t> </a:t>
            </a:r>
            <a:r>
              <a:rPr lang="en-GB" sz="1600" b="1" err="1">
                <a:cs typeface="Calibri"/>
              </a:rPr>
              <a:t>unigolion</a:t>
            </a:r>
            <a:r>
              <a:rPr lang="en-GB" sz="1600" b="1" dirty="0">
                <a:cs typeface="Calibri"/>
              </a:rPr>
              <a:t>, </a:t>
            </a:r>
            <a:r>
              <a:rPr lang="en-GB" sz="1600" b="1" err="1">
                <a:cs typeface="Calibri"/>
              </a:rPr>
              <a:t>teuluoedd</a:t>
            </a:r>
            <a:r>
              <a:rPr lang="en-GB" sz="1600" b="1" dirty="0">
                <a:cs typeface="Calibri"/>
              </a:rPr>
              <a:t> a </a:t>
            </a:r>
            <a:r>
              <a:rPr lang="en-GB" sz="1600" b="1" err="1">
                <a:cs typeface="Calibri"/>
              </a:rPr>
              <a:t>gofalwyr</a:t>
            </a:r>
            <a:r>
              <a:rPr lang="en-GB" sz="1600" b="1" dirty="0">
                <a:cs typeface="Calibri"/>
              </a:rPr>
              <a:t>; </a:t>
            </a:r>
            <a:r>
              <a:rPr lang="en-GB" sz="1600" b="1" err="1">
                <a:cs typeface="Calibri"/>
              </a:rPr>
              <a:t>cael</a:t>
            </a:r>
            <a:r>
              <a:rPr lang="en-GB" sz="1600" b="1" dirty="0">
                <a:cs typeface="Calibri"/>
              </a:rPr>
              <a:t> </a:t>
            </a:r>
            <a:r>
              <a:rPr lang="en-GB" sz="1600" b="1" err="1">
                <a:cs typeface="Calibri"/>
              </a:rPr>
              <a:t>effaith</a:t>
            </a:r>
            <a:r>
              <a:rPr lang="en-GB" sz="1600" b="1" dirty="0">
                <a:cs typeface="Calibri"/>
              </a:rPr>
              <a:t> </a:t>
            </a:r>
            <a:r>
              <a:rPr lang="en-GB" sz="1600" b="1" err="1">
                <a:cs typeface="Calibri"/>
              </a:rPr>
              <a:t>negyddol</a:t>
            </a:r>
            <a:r>
              <a:rPr lang="en-GB" sz="1600" b="1" dirty="0">
                <a:cs typeface="Calibri"/>
              </a:rPr>
              <a:t> </a:t>
            </a:r>
            <a:r>
              <a:rPr lang="en-GB" sz="1600" b="1" err="1">
                <a:cs typeface="Calibri"/>
              </a:rPr>
              <a:t>ar</a:t>
            </a:r>
            <a:r>
              <a:rPr lang="en-GB" sz="1600" b="1" dirty="0">
                <a:cs typeface="Calibri"/>
              </a:rPr>
              <a:t> </a:t>
            </a:r>
            <a:r>
              <a:rPr lang="en-GB" sz="1600" b="1" err="1">
                <a:cs typeface="Calibri"/>
              </a:rPr>
              <a:t>unigolion</a:t>
            </a:r>
            <a:r>
              <a:rPr lang="en-GB" sz="1600" b="1" dirty="0">
                <a:cs typeface="Calibri"/>
              </a:rPr>
              <a:t>, </a:t>
            </a:r>
            <a:r>
              <a:rPr lang="en-GB" sz="1600" b="1" err="1">
                <a:cs typeface="Calibri"/>
              </a:rPr>
              <a:t>teuluoedd</a:t>
            </a:r>
            <a:r>
              <a:rPr lang="en-GB" sz="1600" b="1" dirty="0">
                <a:cs typeface="Calibri"/>
              </a:rPr>
              <a:t> a </a:t>
            </a:r>
            <a:r>
              <a:rPr lang="en-GB" sz="1600" b="1" err="1">
                <a:cs typeface="Calibri"/>
              </a:rPr>
              <a:t>gofalwyr</a:t>
            </a:r>
            <a:r>
              <a:rPr lang="en-GB" sz="1600" b="1" dirty="0">
                <a:cs typeface="Calibri"/>
              </a:rPr>
              <a:t> </a:t>
            </a:r>
            <a:r>
              <a:rPr lang="en-GB" sz="1600" b="1" err="1">
                <a:cs typeface="Calibri"/>
              </a:rPr>
              <a:t>a’r</a:t>
            </a:r>
            <a:r>
              <a:rPr lang="en-GB" sz="1600" b="1" dirty="0">
                <a:cs typeface="Calibri"/>
              </a:rPr>
              <a:t> </a:t>
            </a:r>
            <a:r>
              <a:rPr lang="en-GB" sz="1600" b="1" err="1">
                <a:cs typeface="Calibri"/>
              </a:rPr>
              <a:t>ffordd</a:t>
            </a:r>
            <a:r>
              <a:rPr lang="en-GB" sz="1600" b="1" dirty="0">
                <a:cs typeface="Calibri"/>
              </a:rPr>
              <a:t> y </a:t>
            </a:r>
            <a:r>
              <a:rPr lang="en-GB" sz="1600" b="1" err="1">
                <a:cs typeface="Calibri"/>
              </a:rPr>
              <a:t>maent</a:t>
            </a:r>
            <a:r>
              <a:rPr lang="en-GB" sz="1600" b="1" dirty="0">
                <a:cs typeface="Calibri"/>
              </a:rPr>
              <a:t> </a:t>
            </a:r>
            <a:r>
              <a:rPr lang="en-GB" sz="1600" b="1" err="1">
                <a:cs typeface="Calibri"/>
              </a:rPr>
              <a:t>yn</a:t>
            </a:r>
            <a:r>
              <a:rPr lang="en-GB" sz="1600" b="1" dirty="0">
                <a:cs typeface="Calibri"/>
              </a:rPr>
              <a:t> </a:t>
            </a:r>
            <a:r>
              <a:rPr lang="en-GB" sz="1600" b="1" err="1">
                <a:cs typeface="Calibri"/>
              </a:rPr>
              <a:t>gweithredu</a:t>
            </a:r>
            <a:r>
              <a:rPr lang="en-GB" sz="1600" b="1" dirty="0">
                <a:cs typeface="Calibri"/>
              </a:rPr>
              <a:t>.</a:t>
            </a:r>
            <a:endParaRPr lang="en-US" sz="1600" b="1" dirty="0">
              <a:cs typeface="Calibri" panose="020F0502020204030204"/>
            </a:endParaRPr>
          </a:p>
          <a:p>
            <a:endParaRPr lang="en-GB" dirty="0">
              <a:cs typeface="Calibri"/>
            </a:endParaRPr>
          </a:p>
        </p:txBody>
      </p:sp>
    </p:spTree>
    <p:custDataLst>
      <p:tags r:id="rId1"/>
    </p:custDataLst>
    <p:extLst>
      <p:ext uri="{BB962C8B-B14F-4D97-AF65-F5344CB8AC3E}">
        <p14:creationId xmlns:p14="http://schemas.microsoft.com/office/powerpoint/2010/main" val="2376339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DA437-1D06-98FD-3618-567CA6DD1789}"/>
              </a:ext>
            </a:extLst>
          </p:cNvPr>
          <p:cNvSpPr>
            <a:spLocks noGrp="1"/>
          </p:cNvSpPr>
          <p:nvPr>
            <p:ph type="title"/>
          </p:nvPr>
        </p:nvSpPr>
        <p:spPr/>
        <p:txBody>
          <a:bodyPr/>
          <a:lstStyle/>
          <a:p>
            <a:r>
              <a:rPr lang="en-US" b="1" dirty="0" err="1">
                <a:latin typeface="Calibri"/>
                <a:cs typeface="Calibri"/>
              </a:rPr>
              <a:t>a.c</a:t>
            </a:r>
            <a:r>
              <a:rPr lang="en-US" b="1" dirty="0">
                <a:latin typeface="Calibri"/>
                <a:cs typeface="Calibri"/>
              </a:rPr>
              <a:t> 1.6-1.8</a:t>
            </a:r>
            <a:endParaRPr lang="en-US" b="1" dirty="0"/>
          </a:p>
        </p:txBody>
      </p:sp>
      <p:sp>
        <p:nvSpPr>
          <p:cNvPr id="3" name="Text Placeholder 2">
            <a:extLst>
              <a:ext uri="{FF2B5EF4-FFF2-40B4-BE49-F238E27FC236}">
                <a16:creationId xmlns:a16="http://schemas.microsoft.com/office/drawing/2014/main" id="{FD8E1A04-2E6F-5DAC-3950-8A5779BF5535}"/>
              </a:ext>
            </a:extLst>
          </p:cNvPr>
          <p:cNvSpPr>
            <a:spLocks noGrp="1"/>
          </p:cNvSpPr>
          <p:nvPr>
            <p:ph type="body" sz="quarter" idx="10"/>
          </p:nvPr>
        </p:nvSpPr>
        <p:spPr/>
        <p:txBody>
          <a:bodyPr vert="horz" lIns="91440" tIns="45720" rIns="91440" bIns="45720" rtlCol="0" anchor="t">
            <a:normAutofit/>
          </a:bodyPr>
          <a:lstStyle/>
          <a:p>
            <a:r>
              <a:rPr lang="en-US" b="1" err="1">
                <a:ea typeface="Calibri"/>
                <a:cs typeface="Calibri"/>
              </a:rPr>
              <a:t>a.c</a:t>
            </a:r>
            <a:r>
              <a:rPr lang="en-US" b="1" dirty="0">
                <a:ea typeface="Calibri"/>
                <a:cs typeface="Calibri"/>
              </a:rPr>
              <a:t> 1.6-1.8</a:t>
            </a:r>
            <a:endParaRPr lang="en-US" b="1" dirty="0"/>
          </a:p>
        </p:txBody>
      </p:sp>
      <p:sp>
        <p:nvSpPr>
          <p:cNvPr id="4" name="Text Placeholder 3">
            <a:extLst>
              <a:ext uri="{FF2B5EF4-FFF2-40B4-BE49-F238E27FC236}">
                <a16:creationId xmlns:a16="http://schemas.microsoft.com/office/drawing/2014/main" id="{0C210E33-F8E5-952F-5352-60AE60B0B53C}"/>
              </a:ext>
            </a:extLst>
          </p:cNvPr>
          <p:cNvSpPr>
            <a:spLocks noGrp="1"/>
          </p:cNvSpPr>
          <p:nvPr>
            <p:ph type="body" sz="quarter" idx="11"/>
          </p:nvPr>
        </p:nvSpPr>
        <p:spPr/>
        <p:txBody>
          <a:bodyPr vert="horz" lIns="91440" tIns="45720" rIns="91440" bIns="45720" rtlCol="0" anchor="t">
            <a:normAutofit/>
          </a:bodyPr>
          <a:lstStyle/>
          <a:p>
            <a:r>
              <a:rPr lang="en-US" sz="2000" dirty="0">
                <a:cs typeface="Calibri"/>
              </a:rPr>
              <a:t>Reflecting on previous experiences, write a brief reflective account on a situation when you have:</a:t>
            </a:r>
          </a:p>
          <a:p>
            <a:pPr marL="342900" indent="-342900">
              <a:buChar char="•"/>
            </a:pPr>
            <a:r>
              <a:rPr lang="en-US" sz="2000" dirty="0">
                <a:cs typeface="Calibri"/>
              </a:rPr>
              <a:t>taken a holistic view of an individual and their carers (1.6)</a:t>
            </a:r>
            <a:endParaRPr lang="en-US" dirty="0">
              <a:cs typeface="Calibri" panose="020F0502020204030204"/>
            </a:endParaRPr>
          </a:p>
          <a:p>
            <a:pPr marL="342900" indent="-342900">
              <a:buChar char="•"/>
            </a:pPr>
            <a:r>
              <a:rPr lang="en-US" sz="2000" dirty="0">
                <a:cs typeface="Calibri"/>
              </a:rPr>
              <a:t>recognised an individual's abilities, needs, strengths, gifts and talents (1.7)</a:t>
            </a:r>
          </a:p>
          <a:p>
            <a:pPr marL="342900" indent="-342900">
              <a:buChar char="•"/>
            </a:pPr>
            <a:r>
              <a:rPr lang="en-US" sz="2000" dirty="0">
                <a:cs typeface="Calibri"/>
              </a:rPr>
              <a:t>actively challenged prejudice, stereotypical images, discrimination and negative attitudes (1.8)</a:t>
            </a:r>
            <a:endParaRPr lang="en-US" dirty="0">
              <a:cs typeface="Calibri"/>
            </a:endParaRPr>
          </a:p>
          <a:p>
            <a:endParaRPr lang="en-US" dirty="0">
              <a:ea typeface="Calibri"/>
              <a:cs typeface="Calibri"/>
            </a:endParaRPr>
          </a:p>
        </p:txBody>
      </p:sp>
      <p:sp>
        <p:nvSpPr>
          <p:cNvPr id="5" name="Text Placeholder 4">
            <a:extLst>
              <a:ext uri="{FF2B5EF4-FFF2-40B4-BE49-F238E27FC236}">
                <a16:creationId xmlns:a16="http://schemas.microsoft.com/office/drawing/2014/main" id="{AE25BEDF-9F60-4258-7935-6A738B77E7AB}"/>
              </a:ext>
            </a:extLst>
          </p:cNvPr>
          <p:cNvSpPr>
            <a:spLocks noGrp="1"/>
          </p:cNvSpPr>
          <p:nvPr>
            <p:ph type="body" sz="quarter" idx="12"/>
          </p:nvPr>
        </p:nvSpPr>
        <p:spPr/>
        <p:txBody>
          <a:bodyPr vert="horz" lIns="91440" tIns="45720" rIns="91440" bIns="45720" rtlCol="0" anchor="t">
            <a:normAutofit/>
          </a:bodyPr>
          <a:lstStyle/>
          <a:p>
            <a:r>
              <a:rPr lang="en-US">
                <a:cs typeface="Calibri"/>
              </a:rPr>
              <a:t>Gan </a:t>
            </a:r>
            <a:r>
              <a:rPr lang="en-US" err="1">
                <a:cs typeface="Calibri"/>
              </a:rPr>
              <a:t>fyfyrio</a:t>
            </a:r>
            <a:r>
              <a:rPr lang="en-US">
                <a:cs typeface="Calibri"/>
              </a:rPr>
              <a:t> </a:t>
            </a:r>
            <a:r>
              <a:rPr lang="en-US" err="1">
                <a:cs typeface="Calibri"/>
              </a:rPr>
              <a:t>ar</a:t>
            </a:r>
            <a:r>
              <a:rPr lang="en-US">
                <a:cs typeface="Calibri"/>
              </a:rPr>
              <a:t> brofiadau blaenorol, ysgrifennwch adroddiad myfyriol byr ar sefyllfa lle rydych wedi:</a:t>
            </a:r>
            <a:endParaRPr lang="en-US"/>
          </a:p>
          <a:p>
            <a:r>
              <a:rPr lang="en-US" dirty="0">
                <a:solidFill>
                  <a:srgbClr val="16AD85"/>
                </a:solidFill>
                <a:latin typeface="Arial"/>
                <a:cs typeface="Arial"/>
              </a:rPr>
              <a:t>•</a:t>
            </a:r>
            <a:r>
              <a:rPr lang="en-US" dirty="0" err="1">
                <a:cs typeface="Calibri"/>
              </a:rPr>
              <a:t>cymryd</a:t>
            </a:r>
            <a:r>
              <a:rPr lang="en-US" dirty="0">
                <a:cs typeface="Calibri"/>
              </a:rPr>
              <a:t> </a:t>
            </a:r>
            <a:r>
              <a:rPr lang="en-US" dirty="0" err="1">
                <a:cs typeface="Calibri"/>
              </a:rPr>
              <a:t>golwg</a:t>
            </a:r>
            <a:r>
              <a:rPr lang="en-US" dirty="0">
                <a:cs typeface="Calibri"/>
              </a:rPr>
              <a:t> </a:t>
            </a:r>
            <a:r>
              <a:rPr lang="en-US" dirty="0" err="1">
                <a:cs typeface="Calibri"/>
              </a:rPr>
              <a:t>gyfannol</a:t>
            </a:r>
            <a:r>
              <a:rPr lang="en-US" dirty="0">
                <a:cs typeface="Calibri"/>
              </a:rPr>
              <a:t> o </a:t>
            </a:r>
            <a:r>
              <a:rPr lang="en-US" dirty="0" err="1">
                <a:cs typeface="Calibri"/>
              </a:rPr>
              <a:t>unigolyn</a:t>
            </a:r>
            <a:r>
              <a:rPr lang="en-US" dirty="0">
                <a:cs typeface="Calibri"/>
              </a:rPr>
              <a:t> </a:t>
            </a:r>
            <a:r>
              <a:rPr lang="en-US" dirty="0" err="1">
                <a:cs typeface="Calibri"/>
              </a:rPr>
              <a:t>a’i</a:t>
            </a:r>
            <a:r>
              <a:rPr lang="en-US" dirty="0">
                <a:cs typeface="Calibri"/>
              </a:rPr>
              <a:t> </a:t>
            </a:r>
            <a:r>
              <a:rPr lang="en-US" dirty="0" err="1">
                <a:cs typeface="Calibri"/>
              </a:rPr>
              <a:t>ofalwyr</a:t>
            </a:r>
            <a:r>
              <a:rPr lang="en-US" dirty="0">
                <a:cs typeface="Calibri"/>
              </a:rPr>
              <a:t> (1.6)</a:t>
            </a:r>
            <a:endParaRPr lang="en-US" dirty="0"/>
          </a:p>
          <a:p>
            <a:r>
              <a:rPr lang="en-US" dirty="0">
                <a:solidFill>
                  <a:srgbClr val="16AD85"/>
                </a:solidFill>
                <a:latin typeface="Arial"/>
                <a:cs typeface="Arial"/>
              </a:rPr>
              <a:t>•</a:t>
            </a:r>
            <a:r>
              <a:rPr lang="en-US" dirty="0" err="1">
                <a:cs typeface="Calibri"/>
              </a:rPr>
              <a:t>cydnabod</a:t>
            </a:r>
            <a:r>
              <a:rPr lang="en-US" dirty="0">
                <a:cs typeface="Calibri"/>
              </a:rPr>
              <a:t> </a:t>
            </a:r>
            <a:r>
              <a:rPr lang="en-US" dirty="0" err="1">
                <a:cs typeface="Calibri"/>
              </a:rPr>
              <a:t>galluoedd</a:t>
            </a:r>
            <a:r>
              <a:rPr lang="en-US" dirty="0">
                <a:cs typeface="Calibri"/>
              </a:rPr>
              <a:t>, </a:t>
            </a:r>
            <a:r>
              <a:rPr lang="en-US" dirty="0" err="1">
                <a:cs typeface="Calibri"/>
              </a:rPr>
              <a:t>anghenion</a:t>
            </a:r>
            <a:r>
              <a:rPr lang="en-US" dirty="0">
                <a:cs typeface="Calibri"/>
              </a:rPr>
              <a:t>, </a:t>
            </a:r>
            <a:r>
              <a:rPr lang="en-US" dirty="0" err="1">
                <a:cs typeface="Calibri"/>
              </a:rPr>
              <a:t>cryfderau</a:t>
            </a:r>
            <a:r>
              <a:rPr lang="en-US" dirty="0">
                <a:cs typeface="Calibri"/>
              </a:rPr>
              <a:t>, </a:t>
            </a:r>
            <a:r>
              <a:rPr lang="en-US" dirty="0" err="1">
                <a:cs typeface="Calibri"/>
              </a:rPr>
              <a:t>doniau</a:t>
            </a:r>
            <a:r>
              <a:rPr lang="en-US" dirty="0">
                <a:cs typeface="Calibri"/>
              </a:rPr>
              <a:t> a </a:t>
            </a:r>
            <a:r>
              <a:rPr lang="en-US" dirty="0" err="1">
                <a:cs typeface="Calibri"/>
              </a:rPr>
              <a:t>thalentau</a:t>
            </a:r>
            <a:r>
              <a:rPr lang="en-US" dirty="0">
                <a:cs typeface="Calibri"/>
              </a:rPr>
              <a:t> </a:t>
            </a:r>
            <a:r>
              <a:rPr lang="en-US" dirty="0" err="1">
                <a:cs typeface="Calibri"/>
              </a:rPr>
              <a:t>unigolyn</a:t>
            </a:r>
            <a:r>
              <a:rPr lang="en-US" dirty="0">
                <a:cs typeface="Calibri"/>
              </a:rPr>
              <a:t> (1.7)</a:t>
            </a:r>
            <a:endParaRPr lang="en-US" dirty="0"/>
          </a:p>
          <a:p>
            <a:r>
              <a:rPr lang="en-US" dirty="0">
                <a:solidFill>
                  <a:srgbClr val="16AD85"/>
                </a:solidFill>
                <a:latin typeface="Arial"/>
                <a:cs typeface="Arial"/>
              </a:rPr>
              <a:t>•</a:t>
            </a:r>
            <a:r>
              <a:rPr lang="en-US" dirty="0" err="1">
                <a:cs typeface="Calibri"/>
              </a:rPr>
              <a:t>mynd</a:t>
            </a:r>
            <a:r>
              <a:rPr lang="en-US" dirty="0">
                <a:cs typeface="Calibri"/>
              </a:rPr>
              <a:t> </a:t>
            </a:r>
            <a:r>
              <a:rPr lang="en-US" dirty="0" err="1">
                <a:cs typeface="Calibri"/>
              </a:rPr>
              <a:t>ati</a:t>
            </a:r>
            <a:r>
              <a:rPr lang="en-US" dirty="0">
                <a:cs typeface="Calibri"/>
              </a:rPr>
              <a:t> </a:t>
            </a:r>
            <a:r>
              <a:rPr lang="en-US" dirty="0" err="1">
                <a:cs typeface="Calibri"/>
              </a:rPr>
              <a:t>i</a:t>
            </a:r>
            <a:r>
              <a:rPr lang="en-US" dirty="0">
                <a:cs typeface="Calibri"/>
              </a:rPr>
              <a:t> </a:t>
            </a:r>
            <a:r>
              <a:rPr lang="en-US" dirty="0" err="1">
                <a:cs typeface="Calibri"/>
              </a:rPr>
              <a:t>herio</a:t>
            </a:r>
            <a:r>
              <a:rPr lang="en-US" dirty="0">
                <a:cs typeface="Calibri"/>
              </a:rPr>
              <a:t> </a:t>
            </a:r>
            <a:r>
              <a:rPr lang="en-US" dirty="0" err="1">
                <a:cs typeface="Calibri"/>
              </a:rPr>
              <a:t>rhagfarn</a:t>
            </a:r>
            <a:r>
              <a:rPr lang="en-US" dirty="0">
                <a:cs typeface="Calibri"/>
              </a:rPr>
              <a:t>, </a:t>
            </a:r>
            <a:r>
              <a:rPr lang="en-US" dirty="0" err="1">
                <a:cs typeface="Calibri"/>
              </a:rPr>
              <a:t>delweddau</a:t>
            </a:r>
            <a:r>
              <a:rPr lang="en-US" dirty="0">
                <a:cs typeface="Calibri"/>
              </a:rPr>
              <a:t> </a:t>
            </a:r>
            <a:r>
              <a:rPr lang="en-US" dirty="0" err="1">
                <a:cs typeface="Calibri"/>
              </a:rPr>
              <a:t>ystrydebol</a:t>
            </a:r>
            <a:r>
              <a:rPr lang="en-US" dirty="0">
                <a:cs typeface="Calibri"/>
              </a:rPr>
              <a:t>, </a:t>
            </a:r>
            <a:r>
              <a:rPr lang="en-US" dirty="0" err="1">
                <a:cs typeface="Calibri"/>
              </a:rPr>
              <a:t>gwahaniaethu</a:t>
            </a:r>
            <a:r>
              <a:rPr lang="en-US" dirty="0">
                <a:cs typeface="Calibri"/>
              </a:rPr>
              <a:t> ac </a:t>
            </a:r>
            <a:r>
              <a:rPr lang="en-US" dirty="0" err="1">
                <a:cs typeface="Calibri"/>
              </a:rPr>
              <a:t>agweddau</a:t>
            </a:r>
            <a:r>
              <a:rPr lang="en-US" dirty="0">
                <a:cs typeface="Calibri"/>
              </a:rPr>
              <a:t> </a:t>
            </a:r>
            <a:r>
              <a:rPr lang="en-US" dirty="0" err="1">
                <a:cs typeface="Calibri"/>
              </a:rPr>
              <a:t>negyddol</a:t>
            </a:r>
            <a:r>
              <a:rPr lang="en-US" dirty="0">
                <a:cs typeface="Calibri"/>
              </a:rPr>
              <a:t> (1.8)</a:t>
            </a:r>
            <a:endParaRPr lang="en-US" dirty="0"/>
          </a:p>
          <a:p>
            <a:endParaRPr lang="en-US" dirty="0">
              <a:cs typeface="Calibri"/>
            </a:endParaRPr>
          </a:p>
        </p:txBody>
      </p:sp>
    </p:spTree>
    <p:extLst>
      <p:ext uri="{BB962C8B-B14F-4D97-AF65-F5344CB8AC3E}">
        <p14:creationId xmlns:p14="http://schemas.microsoft.com/office/powerpoint/2010/main" val="40222135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Text Placeholder 4"/>
          <p:cNvSpPr>
            <a:spLocks noGrp="1"/>
          </p:cNvSpPr>
          <p:nvPr>
            <p:ph type="body" sz="quarter" idx="13"/>
          </p:nvPr>
        </p:nvSpPr>
        <p:spPr>
          <a:xfrm>
            <a:off x="838199" y="2478080"/>
            <a:ext cx="5012377" cy="1024286"/>
          </a:xfrm>
        </p:spPr>
        <p:txBody>
          <a:bodyPr>
            <a:normAutofit/>
          </a:bodyPr>
          <a:lstStyle/>
          <a:p>
            <a:r>
              <a:rPr lang="en-GB" sz="2000" b="1">
                <a:solidFill>
                  <a:srgbClr val="16AD85"/>
                </a:solidFill>
              </a:rPr>
              <a:t>Unit 443 - Understanding factors that contribute to individuals and/or carers needing care and support</a:t>
            </a:r>
          </a:p>
        </p:txBody>
      </p:sp>
      <p:sp>
        <p:nvSpPr>
          <p:cNvPr id="14" name="Text Placeholder 13"/>
          <p:cNvSpPr>
            <a:spLocks noGrp="1"/>
          </p:cNvSpPr>
          <p:nvPr>
            <p:ph type="body" sz="quarter" idx="14"/>
          </p:nvPr>
        </p:nvSpPr>
        <p:spPr>
          <a:xfrm>
            <a:off x="846116" y="3502367"/>
            <a:ext cx="5012596" cy="2793004"/>
          </a:xfrm>
        </p:spPr>
        <p:txBody>
          <a:bodyPr>
            <a:noAutofit/>
          </a:bodyPr>
          <a:lstStyle/>
          <a:p>
            <a:r>
              <a:rPr lang="en-GB" sz="2000" b="1" dirty="0" err="1"/>
              <a:t>Deilliant</a:t>
            </a:r>
            <a:r>
              <a:rPr lang="en-GB" sz="2000" b="1" dirty="0"/>
              <a:t> </a:t>
            </a:r>
            <a:r>
              <a:rPr lang="en-GB" sz="2000" b="1" dirty="0" err="1"/>
              <a:t>Dysgu</a:t>
            </a:r>
            <a:r>
              <a:rPr lang="en-GB" sz="2000" b="1" dirty="0"/>
              <a:t> 2: </a:t>
            </a:r>
            <a:r>
              <a:rPr lang="en-GB" sz="2000" b="1" dirty="0" err="1"/>
              <a:t>Deall</a:t>
            </a:r>
            <a:r>
              <a:rPr lang="en-GB" sz="2000" b="1" dirty="0"/>
              <a:t> y </a:t>
            </a:r>
            <a:r>
              <a:rPr lang="en-GB" sz="2000" b="1" dirty="0" err="1"/>
              <a:t>rhesymau</a:t>
            </a:r>
            <a:r>
              <a:rPr lang="en-GB" sz="2000" b="1" dirty="0"/>
              <a:t> pam y gall </a:t>
            </a:r>
            <a:r>
              <a:rPr lang="en-GB" sz="2000" b="1" dirty="0" err="1"/>
              <a:t>fod</a:t>
            </a:r>
            <a:r>
              <a:rPr lang="en-GB" sz="2000" b="1" dirty="0"/>
              <a:t> </a:t>
            </a:r>
            <a:r>
              <a:rPr lang="en-GB" sz="2000" b="1" dirty="0" err="1"/>
              <a:t>angen</a:t>
            </a:r>
            <a:r>
              <a:rPr lang="en-GB" sz="2000" b="1" dirty="0"/>
              <a:t> </a:t>
            </a:r>
            <a:r>
              <a:rPr lang="en-GB" sz="2000" b="1" dirty="0" err="1"/>
              <a:t>i</a:t>
            </a:r>
            <a:r>
              <a:rPr lang="en-GB" sz="2000" b="1" dirty="0"/>
              <a:t> </a:t>
            </a:r>
            <a:r>
              <a:rPr lang="en-GB" sz="2000" b="1" dirty="0" err="1"/>
              <a:t>blant</a:t>
            </a:r>
            <a:r>
              <a:rPr lang="en-GB" sz="2000" b="1" dirty="0"/>
              <a:t> a </a:t>
            </a:r>
            <a:r>
              <a:rPr lang="en-GB" sz="2000" b="1" dirty="0" err="1"/>
              <a:t>phobl</a:t>
            </a:r>
            <a:r>
              <a:rPr lang="en-GB" sz="2000" b="1" dirty="0"/>
              <a:t> </a:t>
            </a:r>
            <a:r>
              <a:rPr lang="en-GB" sz="2000" b="1" dirty="0" err="1"/>
              <a:t>ifanc</a:t>
            </a:r>
            <a:r>
              <a:rPr lang="en-GB" sz="2000" b="1" dirty="0"/>
              <a:t> </a:t>
            </a:r>
            <a:r>
              <a:rPr lang="en-GB" sz="2000" b="1" dirty="0" err="1"/>
              <a:t>a’u</a:t>
            </a:r>
            <a:r>
              <a:rPr lang="en-GB" sz="2000" b="1" dirty="0"/>
              <a:t> </a:t>
            </a:r>
            <a:r>
              <a:rPr lang="en-GB" sz="2000" b="1" dirty="0" err="1"/>
              <a:t>teuluoedd</a:t>
            </a:r>
            <a:r>
              <a:rPr lang="en-GB" sz="2000" b="1" dirty="0"/>
              <a:t>/</a:t>
            </a:r>
            <a:r>
              <a:rPr lang="en-GB" sz="2000" b="1" dirty="0" err="1"/>
              <a:t>gofalwyr</a:t>
            </a:r>
            <a:r>
              <a:rPr lang="en-GB" sz="2000" b="1" dirty="0"/>
              <a:t> </a:t>
            </a:r>
            <a:r>
              <a:rPr lang="en-GB" sz="2000" b="1" dirty="0" err="1"/>
              <a:t>gael</a:t>
            </a:r>
            <a:r>
              <a:rPr lang="en-GB" sz="2000" b="1" dirty="0"/>
              <a:t> </a:t>
            </a:r>
            <a:r>
              <a:rPr lang="en-GB" sz="2000" b="1" dirty="0" err="1"/>
              <a:t>mynediad</a:t>
            </a:r>
            <a:r>
              <a:rPr lang="en-GB" sz="2000" b="1" dirty="0"/>
              <a:t> at </a:t>
            </a:r>
            <a:r>
              <a:rPr lang="en-GB" sz="2000" b="1" dirty="0" err="1"/>
              <a:t>gymorth</a:t>
            </a:r>
            <a:r>
              <a:rPr lang="en-GB" sz="2000" b="1" dirty="0"/>
              <a:t> a/neu </a:t>
            </a:r>
            <a:r>
              <a:rPr lang="en-GB" sz="2000" b="1" dirty="0" err="1"/>
              <a:t>wasanaethau</a:t>
            </a:r>
            <a:endParaRPr lang="en-GB" sz="2000" b="1" dirty="0"/>
          </a:p>
          <a:p>
            <a:endParaRPr lang="en-GB" sz="1100" b="1" dirty="0"/>
          </a:p>
          <a:p>
            <a:r>
              <a:rPr lang="en-GB" sz="2000" b="1" dirty="0"/>
              <a:t>Learning Outcome 2: Understand reasons why children and young people and their families/carers may need to access support and/or services</a:t>
            </a:r>
          </a:p>
        </p:txBody>
      </p:sp>
      <p:sp>
        <p:nvSpPr>
          <p:cNvPr id="6" name="Text Placeholder 4"/>
          <p:cNvSpPr txBox="1">
            <a:spLocks/>
          </p:cNvSpPr>
          <p:nvPr/>
        </p:nvSpPr>
        <p:spPr>
          <a:xfrm>
            <a:off x="838200" y="1453794"/>
            <a:ext cx="5012377" cy="1024286"/>
          </a:xfrm>
          <a:prstGeom prst="rect">
            <a:avLst/>
          </a:prstGeom>
        </p:spPr>
        <p:txBody>
          <a:bodyPr vert="horz" lIns="91440" tIns="45720" rIns="91440" bIns="45720" rtlCol="0">
            <a:normAutofit fontScale="97500"/>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37394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y" sz="2000" b="1">
                <a:solidFill>
                  <a:srgbClr val="16AD85"/>
                </a:solidFill>
              </a:rPr>
              <a:t>Uned 443 - Deall ffactorau sy'n cyfrannu at angen am ofal a chymorth ar unigolion </a:t>
            </a:r>
            <a:r>
              <a:rPr lang="cy" sz="2100" b="1">
                <a:solidFill>
                  <a:srgbClr val="16AD85"/>
                </a:solidFill>
              </a:rPr>
              <a:t>a/neu ofalwyr</a:t>
            </a:r>
          </a:p>
        </p:txBody>
      </p:sp>
    </p:spTree>
    <p:custDataLst>
      <p:tags r:id="rId1"/>
    </p:custDataLst>
    <p:extLst>
      <p:ext uri="{BB962C8B-B14F-4D97-AF65-F5344CB8AC3E}">
        <p14:creationId xmlns:p14="http://schemas.microsoft.com/office/powerpoint/2010/main" val="20802383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p:txBody>
          <a:bodyPr>
            <a:normAutofit/>
          </a:bodyPr>
          <a:lstStyle/>
          <a:p>
            <a:pPr algn="ctr"/>
            <a:r>
              <a:rPr lang="en-GB" sz="2600" b="1" dirty="0"/>
              <a:t>Assessment criteria:</a:t>
            </a:r>
          </a:p>
          <a:p>
            <a:pPr algn="ctr"/>
            <a:r>
              <a:rPr lang="en-GB" sz="2600" b="1" dirty="0"/>
              <a:t>You understand:</a:t>
            </a:r>
          </a:p>
        </p:txBody>
      </p:sp>
      <p:sp>
        <p:nvSpPr>
          <p:cNvPr id="8" name="Text Placeholder 7"/>
          <p:cNvSpPr>
            <a:spLocks noGrp="1"/>
          </p:cNvSpPr>
          <p:nvPr>
            <p:ph type="body" sz="quarter" idx="11"/>
          </p:nvPr>
        </p:nvSpPr>
        <p:spPr>
          <a:xfrm>
            <a:off x="6483352" y="1653310"/>
            <a:ext cx="4921249" cy="3762208"/>
          </a:xfrm>
        </p:spPr>
        <p:txBody>
          <a:bodyPr>
            <a:noAutofit/>
          </a:bodyPr>
          <a:lstStyle/>
          <a:p>
            <a:r>
              <a:rPr lang="en-GB" sz="2000" dirty="0"/>
              <a:t>2.1 Circumstances and specific situations that may lead to children and young people and their families/carers requiring care and support</a:t>
            </a:r>
          </a:p>
          <a:p>
            <a:r>
              <a:rPr lang="en-GB" sz="2000" dirty="0"/>
              <a:t>2.2 The range of services, agencies and professionals which provide support for children and young people and their families/carers </a:t>
            </a:r>
          </a:p>
        </p:txBody>
      </p:sp>
      <p:sp>
        <p:nvSpPr>
          <p:cNvPr id="10" name="Text Placeholder 6"/>
          <p:cNvSpPr>
            <a:spLocks noGrp="1"/>
          </p:cNvSpPr>
          <p:nvPr>
            <p:ph type="body" sz="quarter" idx="10"/>
          </p:nvPr>
        </p:nvSpPr>
        <p:spPr>
          <a:xfrm>
            <a:off x="512355" y="365126"/>
            <a:ext cx="4921249" cy="1031284"/>
          </a:xfrm>
        </p:spPr>
        <p:txBody>
          <a:bodyPr>
            <a:normAutofit/>
          </a:bodyPr>
          <a:lstStyle/>
          <a:p>
            <a:pPr algn="ctr"/>
            <a:r>
              <a:rPr lang="cy" sz="2600" b="1" i="0" u="none" strike="noStrike" cap="none" baseline="0">
                <a:solidFill>
                  <a:srgbClr val="16AD85"/>
                </a:solidFill>
                <a:effectLst/>
                <a:uFillTx/>
                <a:latin typeface="Calibri"/>
              </a:rPr>
              <a:t>Meini prawf asesu:</a:t>
            </a:r>
          </a:p>
          <a:p>
            <a:pPr algn="ctr"/>
            <a:r>
              <a:rPr lang="cy" sz="2600" b="1" i="0" u="none" strike="noStrike" cap="none" baseline="0">
                <a:solidFill>
                  <a:srgbClr val="16AD85"/>
                </a:solidFill>
                <a:effectLst/>
                <a:uFillTx/>
                <a:latin typeface="Calibri"/>
              </a:rPr>
              <a:t>Rydych yn deall:</a:t>
            </a:r>
          </a:p>
        </p:txBody>
      </p:sp>
      <p:sp>
        <p:nvSpPr>
          <p:cNvPr id="11" name="Text Placeholder 7"/>
          <p:cNvSpPr>
            <a:spLocks noGrp="1"/>
          </p:cNvSpPr>
          <p:nvPr>
            <p:ph type="body" sz="quarter" idx="11"/>
          </p:nvPr>
        </p:nvSpPr>
        <p:spPr>
          <a:xfrm>
            <a:off x="512355" y="1653310"/>
            <a:ext cx="4921249" cy="3762208"/>
          </a:xfrm>
        </p:spPr>
        <p:txBody>
          <a:bodyPr>
            <a:noAutofit/>
          </a:bodyPr>
          <a:lstStyle/>
          <a:p>
            <a:r>
              <a:rPr lang="cy" sz="2000" b="0" i="0" u="none" strike="noStrike" cap="none" baseline="0">
                <a:solidFill>
                  <a:srgbClr val="37394C"/>
                </a:solidFill>
                <a:effectLst/>
                <a:uFillTx/>
                <a:latin typeface="Calibri"/>
              </a:rPr>
              <a:t>2.1 Amgylchiadau a sefyllfaoedd penodol a allai arwain at angen gofal a chymorth ar blant a phobl ifanc a’u teuluoedd/gofalwyr</a:t>
            </a:r>
          </a:p>
          <a:p>
            <a:r>
              <a:rPr lang="cy" sz="2000" b="0" i="0" u="none" strike="noStrike" cap="none" baseline="0">
                <a:solidFill>
                  <a:srgbClr val="37394C"/>
                </a:solidFill>
                <a:effectLst/>
                <a:uFillTx/>
                <a:latin typeface="Calibri"/>
              </a:rPr>
              <a:t>2.2 Yr ystod o wasanaethau, asiantaethau a gweithwyr proffesiynol sy'n darparu cymorth i blant a phobl ifanc a'u teuluoedd/gofalwyr </a:t>
            </a:r>
          </a:p>
        </p:txBody>
      </p:sp>
    </p:spTree>
    <p:custDataLst>
      <p:tags r:id="rId1"/>
    </p:custDataLst>
    <p:extLst>
      <p:ext uri="{BB962C8B-B14F-4D97-AF65-F5344CB8AC3E}">
        <p14:creationId xmlns:p14="http://schemas.microsoft.com/office/powerpoint/2010/main" val="33905263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6505253" y="365126"/>
            <a:ext cx="4899348" cy="939692"/>
          </a:xfrm>
        </p:spPr>
        <p:txBody>
          <a:bodyPr>
            <a:normAutofit/>
          </a:bodyPr>
          <a:lstStyle/>
          <a:p>
            <a:pPr algn="ctr"/>
            <a:r>
              <a:rPr lang="en-GB" b="1"/>
              <a:t>Reflection activity</a:t>
            </a:r>
          </a:p>
        </p:txBody>
      </p:sp>
      <p:sp>
        <p:nvSpPr>
          <p:cNvPr id="8" name="Text Placeholder 7"/>
          <p:cNvSpPr>
            <a:spLocks noGrp="1"/>
          </p:cNvSpPr>
          <p:nvPr>
            <p:ph type="body" sz="quarter" idx="11"/>
          </p:nvPr>
        </p:nvSpPr>
        <p:spPr>
          <a:xfrm>
            <a:off x="6483352" y="1653310"/>
            <a:ext cx="4921249" cy="3762208"/>
          </a:xfrm>
        </p:spPr>
        <p:txBody>
          <a:bodyPr>
            <a:noAutofit/>
          </a:bodyPr>
          <a:lstStyle/>
          <a:p>
            <a:r>
              <a:rPr lang="en-GB" sz="2400" dirty="0"/>
              <a:t>Reflect on a family you have worked with in a professional capacity</a:t>
            </a:r>
          </a:p>
          <a:p>
            <a:endParaRPr lang="en-GB" sz="2400" dirty="0"/>
          </a:p>
          <a:p>
            <a:r>
              <a:rPr lang="en-GB" sz="2400" dirty="0"/>
              <a:t>Alternatively a case study will be provided</a:t>
            </a:r>
          </a:p>
          <a:p>
            <a:endParaRPr lang="en-GB" sz="2400" dirty="0"/>
          </a:p>
          <a:p>
            <a:r>
              <a:rPr lang="en-GB" sz="2400" dirty="0"/>
              <a:t>What specific issues may have led to these children/young people and their families/carers requiring support and services?</a:t>
            </a:r>
          </a:p>
          <a:p>
            <a:br>
              <a:rPr lang="en-GB" sz="2400" dirty="0"/>
            </a:br>
            <a:endParaRPr lang="en-GB" sz="2400" dirty="0"/>
          </a:p>
        </p:txBody>
      </p:sp>
      <p:sp>
        <p:nvSpPr>
          <p:cNvPr id="10" name="Text Placeholder 7"/>
          <p:cNvSpPr>
            <a:spLocks noGrp="1"/>
          </p:cNvSpPr>
          <p:nvPr>
            <p:ph type="body" sz="quarter" idx="11"/>
          </p:nvPr>
        </p:nvSpPr>
        <p:spPr>
          <a:xfrm>
            <a:off x="594548" y="1653310"/>
            <a:ext cx="4921249" cy="3762208"/>
          </a:xfrm>
        </p:spPr>
        <p:txBody>
          <a:bodyPr>
            <a:noAutofit/>
          </a:bodyPr>
          <a:lstStyle/>
          <a:p>
            <a:r>
              <a:rPr lang="cy" sz="2400" b="0" i="0" u="none" strike="noStrike" cap="none" baseline="0">
                <a:solidFill>
                  <a:srgbClr val="37394C"/>
                </a:solidFill>
                <a:effectLst/>
                <a:uFillTx/>
                <a:latin typeface="Calibri"/>
              </a:rPr>
              <a:t>Myfyriwch ar deulu rydych wedi gweithio gyda nhw mewn rhinwedd broffesiynol</a:t>
            </a:r>
          </a:p>
          <a:p>
            <a:endParaRPr lang="en-GB" sz="2400"/>
          </a:p>
          <a:p>
            <a:r>
              <a:rPr lang="cy" sz="2400" b="0" i="0" u="none" strike="noStrike" cap="none" baseline="0">
                <a:solidFill>
                  <a:srgbClr val="37394C"/>
                </a:solidFill>
                <a:effectLst/>
                <a:uFillTx/>
                <a:latin typeface="Calibri"/>
              </a:rPr>
              <a:t>Fel arall, darperir astudiaeth achos</a:t>
            </a:r>
          </a:p>
          <a:p>
            <a:endParaRPr lang="en-GB" sz="2400"/>
          </a:p>
          <a:p>
            <a:r>
              <a:rPr lang="cy" sz="2400" b="0" i="0" u="none" strike="noStrike" cap="none" baseline="0">
                <a:solidFill>
                  <a:srgbClr val="37394C"/>
                </a:solidFill>
                <a:effectLst/>
                <a:uFillTx/>
                <a:latin typeface="Calibri"/>
              </a:rPr>
              <a:t>Pa faterion penodol a allai fod wedi arwain at fod angen cymorth a gwasanaethau ar y plant/pobl ifanc hyn a’u teuluoedd/gofalwyr?</a:t>
            </a:r>
          </a:p>
          <a:p>
            <a:br>
              <a:rPr lang="en-GB" sz="2400"/>
            </a:br>
            <a:endParaRPr lang="en-GB" sz="2400"/>
          </a:p>
        </p:txBody>
      </p:sp>
      <p:sp>
        <p:nvSpPr>
          <p:cNvPr id="12" name="Text Placeholder 6"/>
          <p:cNvSpPr>
            <a:spLocks noGrp="1"/>
          </p:cNvSpPr>
          <p:nvPr>
            <p:ph type="body" sz="quarter" idx="10"/>
          </p:nvPr>
        </p:nvSpPr>
        <p:spPr>
          <a:xfrm>
            <a:off x="616449" y="365126"/>
            <a:ext cx="4899348" cy="939692"/>
          </a:xfrm>
        </p:spPr>
        <p:txBody>
          <a:bodyPr>
            <a:normAutofit/>
          </a:bodyPr>
          <a:lstStyle/>
          <a:p>
            <a:pPr algn="ctr"/>
            <a:r>
              <a:rPr lang="cy" b="1" i="0" u="none" strike="noStrike" cap="none" baseline="0">
                <a:solidFill>
                  <a:srgbClr val="16AD85"/>
                </a:solidFill>
                <a:effectLst/>
                <a:uFillTx/>
                <a:latin typeface="Calibri"/>
              </a:rPr>
              <a:t>Gweithgaredd myfyrio</a:t>
            </a:r>
          </a:p>
        </p:txBody>
      </p:sp>
    </p:spTree>
    <p:custDataLst>
      <p:tags r:id="rId1"/>
    </p:custDataLst>
    <p:extLst>
      <p:ext uri="{BB962C8B-B14F-4D97-AF65-F5344CB8AC3E}">
        <p14:creationId xmlns:p14="http://schemas.microsoft.com/office/powerpoint/2010/main" val="19095414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p:txBody>
          <a:bodyPr>
            <a:normAutofit/>
          </a:bodyPr>
          <a:lstStyle/>
          <a:p>
            <a:pPr algn="ctr"/>
            <a:r>
              <a:rPr lang="en-GB" sz="2600" b="1"/>
              <a:t>Mapping of services</a:t>
            </a:r>
          </a:p>
        </p:txBody>
      </p:sp>
      <p:sp>
        <p:nvSpPr>
          <p:cNvPr id="8" name="Text Placeholder 7"/>
          <p:cNvSpPr>
            <a:spLocks noGrp="1"/>
          </p:cNvSpPr>
          <p:nvPr>
            <p:ph type="body" sz="quarter" idx="11"/>
          </p:nvPr>
        </p:nvSpPr>
        <p:spPr>
          <a:xfrm>
            <a:off x="6483352" y="1653310"/>
            <a:ext cx="4921249" cy="3762208"/>
          </a:xfrm>
        </p:spPr>
        <p:txBody>
          <a:bodyPr>
            <a:noAutofit/>
          </a:bodyPr>
          <a:lstStyle/>
          <a:p>
            <a:r>
              <a:rPr lang="en-GB" sz="2400"/>
              <a:t>Working in groups according to your local authority, list support services available for the family.</a:t>
            </a:r>
          </a:p>
          <a:p>
            <a:endParaRPr lang="en-GB" sz="2400"/>
          </a:p>
          <a:p>
            <a:r>
              <a:rPr lang="en-GB" sz="2400"/>
              <a:t>Remember to consider the remit of the services, for example the ages they can offer provision to and the areas they can work in as well as their accessibility. </a:t>
            </a:r>
          </a:p>
        </p:txBody>
      </p:sp>
      <p:sp>
        <p:nvSpPr>
          <p:cNvPr id="4" name="Text Placeholder 7"/>
          <p:cNvSpPr>
            <a:spLocks noGrp="1"/>
          </p:cNvSpPr>
          <p:nvPr>
            <p:ph type="body" sz="quarter" idx="11"/>
          </p:nvPr>
        </p:nvSpPr>
        <p:spPr>
          <a:xfrm>
            <a:off x="936701" y="1653310"/>
            <a:ext cx="4921249" cy="3762208"/>
          </a:xfrm>
        </p:spPr>
        <p:txBody>
          <a:bodyPr>
            <a:noAutofit/>
          </a:bodyPr>
          <a:lstStyle/>
          <a:p>
            <a:r>
              <a:rPr lang="cy" sz="2400" b="0" i="0" u="none" strike="noStrike" cap="none" baseline="0">
                <a:solidFill>
                  <a:srgbClr val="37394C"/>
                </a:solidFill>
                <a:effectLst/>
                <a:uFillTx/>
                <a:latin typeface="Calibri"/>
              </a:rPr>
              <a:t>Gan weithio mewn grwpiau yn ôl eich awdurdod lleol, rhestrwch y gwasanaethau cymorth sydd ar gael i'r teulu.</a:t>
            </a:r>
          </a:p>
          <a:p>
            <a:endParaRPr lang="en-GB" sz="1000"/>
          </a:p>
          <a:p>
            <a:r>
              <a:rPr lang="cy" sz="2400" b="0" i="0" u="none" strike="noStrike" cap="none" baseline="0">
                <a:solidFill>
                  <a:srgbClr val="37394C"/>
                </a:solidFill>
                <a:effectLst/>
                <a:uFillTx/>
                <a:latin typeface="Calibri"/>
              </a:rPr>
              <a:t>Cofiwch ystyried cylch gorchwyl y gwasanaethau, er enghraifft yr oedrannau y gallant gynnig darpariaeth iddynt a'r meysydd y gallant weithio ynddynt yn ogystal â'u hygyrchedd. </a:t>
            </a:r>
          </a:p>
        </p:txBody>
      </p:sp>
      <p:sp>
        <p:nvSpPr>
          <p:cNvPr id="2" name="Rectangle 1"/>
          <p:cNvSpPr/>
          <p:nvPr/>
        </p:nvSpPr>
        <p:spPr>
          <a:xfrm>
            <a:off x="1336658" y="365126"/>
            <a:ext cx="3174780" cy="452432"/>
          </a:xfrm>
          <a:prstGeom prst="rect">
            <a:avLst/>
          </a:prstGeom>
        </p:spPr>
        <p:txBody>
          <a:bodyPr wrap="none">
            <a:spAutoFit/>
          </a:bodyPr>
          <a:lstStyle/>
          <a:p>
            <a:pPr lvl="0">
              <a:lnSpc>
                <a:spcPct val="90000"/>
              </a:lnSpc>
              <a:spcBef>
                <a:spcPts val="1000"/>
              </a:spcBef>
            </a:pPr>
            <a:r>
              <a:rPr lang="cy" sz="2600" b="1">
                <a:solidFill>
                  <a:srgbClr val="16AD85"/>
                </a:solidFill>
              </a:rPr>
              <a:t>Mapio gwasanaethau</a:t>
            </a:r>
          </a:p>
        </p:txBody>
      </p:sp>
    </p:spTree>
    <p:custDataLst>
      <p:tags r:id="rId1"/>
    </p:custDataLst>
    <p:extLst>
      <p:ext uri="{BB962C8B-B14F-4D97-AF65-F5344CB8AC3E}">
        <p14:creationId xmlns:p14="http://schemas.microsoft.com/office/powerpoint/2010/main" val="30768206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Text Placeholder 4"/>
          <p:cNvSpPr>
            <a:spLocks noGrp="1"/>
          </p:cNvSpPr>
          <p:nvPr>
            <p:ph type="body" sz="quarter" idx="13"/>
          </p:nvPr>
        </p:nvSpPr>
        <p:spPr>
          <a:xfrm>
            <a:off x="846116" y="2565190"/>
            <a:ext cx="5012377" cy="1024286"/>
          </a:xfrm>
        </p:spPr>
        <p:txBody>
          <a:bodyPr>
            <a:normAutofit/>
          </a:bodyPr>
          <a:lstStyle/>
          <a:p>
            <a:pPr>
              <a:lnSpc>
                <a:spcPct val="100000"/>
              </a:lnSpc>
            </a:pPr>
            <a:r>
              <a:rPr lang="en-GB" sz="2000" b="1">
                <a:solidFill>
                  <a:srgbClr val="16AD85"/>
                </a:solidFill>
              </a:rPr>
              <a:t>Unit 443 - Understanding factors that contribute to individuals and/or carers needing care and support</a:t>
            </a:r>
          </a:p>
        </p:txBody>
      </p:sp>
      <p:sp>
        <p:nvSpPr>
          <p:cNvPr id="14" name="Text Placeholder 13"/>
          <p:cNvSpPr>
            <a:spLocks noGrp="1"/>
          </p:cNvSpPr>
          <p:nvPr>
            <p:ph type="body" sz="quarter" idx="14"/>
          </p:nvPr>
        </p:nvSpPr>
        <p:spPr>
          <a:xfrm>
            <a:off x="846116" y="4092498"/>
            <a:ext cx="5012596" cy="1385449"/>
          </a:xfrm>
        </p:spPr>
        <p:txBody>
          <a:bodyPr>
            <a:noAutofit/>
          </a:bodyPr>
          <a:lstStyle/>
          <a:p>
            <a:r>
              <a:rPr lang="en-GB" sz="2000" b="1" err="1"/>
              <a:t>Deilliant</a:t>
            </a:r>
            <a:r>
              <a:rPr lang="en-GB" sz="2000" b="1"/>
              <a:t> </a:t>
            </a:r>
            <a:r>
              <a:rPr lang="en-GB" sz="2000" b="1" err="1"/>
              <a:t>Dysgu</a:t>
            </a:r>
            <a:r>
              <a:rPr lang="en-GB" sz="2000" b="1"/>
              <a:t> 3: </a:t>
            </a:r>
            <a:r>
              <a:rPr lang="en-GB" sz="2000" b="1" err="1"/>
              <a:t>Deall</a:t>
            </a:r>
            <a:r>
              <a:rPr lang="en-GB" sz="2000" b="1"/>
              <a:t> </a:t>
            </a:r>
            <a:r>
              <a:rPr lang="en-GB" sz="2000" b="1" err="1"/>
              <a:t>cyd-destun</a:t>
            </a:r>
            <a:r>
              <a:rPr lang="en-GB" sz="2000" b="1"/>
              <a:t> </a:t>
            </a:r>
            <a:r>
              <a:rPr lang="en-GB" sz="2000" b="1" err="1"/>
              <a:t>gofalwyr</a:t>
            </a:r>
            <a:r>
              <a:rPr lang="en-GB" sz="2000" b="1"/>
              <a:t> </a:t>
            </a:r>
            <a:r>
              <a:rPr lang="en-GB" sz="2000" b="1" err="1"/>
              <a:t>yng</a:t>
            </a:r>
            <a:r>
              <a:rPr lang="en-GB" sz="2000" b="1"/>
              <a:t> </a:t>
            </a:r>
            <a:r>
              <a:rPr lang="en-GB" sz="2000" b="1" err="1"/>
              <a:t>Nghymru</a:t>
            </a:r>
            <a:endParaRPr lang="en-GB" sz="2000" b="1"/>
          </a:p>
          <a:p>
            <a:endParaRPr lang="en-GB" sz="2000" b="1"/>
          </a:p>
          <a:p>
            <a:r>
              <a:rPr lang="en-GB" sz="2000" b="1"/>
              <a:t>Learning Outcome 3: Understand the context of carers in Wales</a:t>
            </a:r>
          </a:p>
        </p:txBody>
      </p:sp>
      <p:sp>
        <p:nvSpPr>
          <p:cNvPr id="7" name="Text Placeholder 4"/>
          <p:cNvSpPr txBox="1">
            <a:spLocks/>
          </p:cNvSpPr>
          <p:nvPr/>
        </p:nvSpPr>
        <p:spPr>
          <a:xfrm>
            <a:off x="846116" y="1460264"/>
            <a:ext cx="5012377" cy="1024286"/>
          </a:xfrm>
          <a:prstGeom prst="rect">
            <a:avLst/>
          </a:prstGeom>
        </p:spPr>
        <p:txBody>
          <a:bodyPr vert="horz" lIns="91440" tIns="45720" rIns="91440" bIns="45720" rtlCol="0">
            <a:normAutofit fontScale="97500"/>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37394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y" sz="2000" b="1">
                <a:solidFill>
                  <a:srgbClr val="16AD85"/>
                </a:solidFill>
              </a:rPr>
              <a:t>Uned 443 - Deall ffactorau sy'n cyfrannu at angen am ofal a chymorth ar unigolion a/neu ofalwyr</a:t>
            </a:r>
          </a:p>
        </p:txBody>
      </p:sp>
    </p:spTree>
    <p:custDataLst>
      <p:tags r:id="rId1"/>
    </p:custDataLst>
    <p:extLst>
      <p:ext uri="{BB962C8B-B14F-4D97-AF65-F5344CB8AC3E}">
        <p14:creationId xmlns:p14="http://schemas.microsoft.com/office/powerpoint/2010/main" val="8576558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p:txBody>
          <a:bodyPr>
            <a:normAutofit/>
          </a:bodyPr>
          <a:lstStyle/>
          <a:p>
            <a:pPr algn="ctr"/>
            <a:r>
              <a:rPr lang="en-GB" sz="2600" b="1"/>
              <a:t>Assessment criteria:</a:t>
            </a:r>
          </a:p>
          <a:p>
            <a:pPr algn="ctr"/>
            <a:r>
              <a:rPr lang="en-GB" sz="2600" b="1"/>
              <a:t>You understand:</a:t>
            </a:r>
          </a:p>
        </p:txBody>
      </p:sp>
      <p:sp>
        <p:nvSpPr>
          <p:cNvPr id="8" name="Text Placeholder 7"/>
          <p:cNvSpPr>
            <a:spLocks noGrp="1"/>
          </p:cNvSpPr>
          <p:nvPr>
            <p:ph type="body" sz="quarter" idx="11"/>
          </p:nvPr>
        </p:nvSpPr>
        <p:spPr>
          <a:xfrm>
            <a:off x="6244683" y="1293541"/>
            <a:ext cx="5531005" cy="4121977"/>
          </a:xfrm>
        </p:spPr>
        <p:txBody>
          <a:bodyPr>
            <a:noAutofit/>
          </a:bodyPr>
          <a:lstStyle/>
          <a:p>
            <a:r>
              <a:rPr lang="en-GB" sz="1400"/>
              <a:t>3.1 The legislative definition of carers</a:t>
            </a:r>
          </a:p>
          <a:p>
            <a:r>
              <a:rPr lang="en-GB" sz="1400"/>
              <a:t>3.2 Demographics of carers</a:t>
            </a:r>
          </a:p>
          <a:p>
            <a:r>
              <a:rPr lang="en-GB" sz="1400"/>
              <a:t>3.3 Contribution that carers make to the quality of life of individuals and to the policy agenda of prevention and early invention </a:t>
            </a:r>
          </a:p>
          <a:p>
            <a:r>
              <a:rPr lang="en-GB" sz="1400"/>
              <a:t>3.4 Correlation between the support of carers and sustainability of care and support services</a:t>
            </a:r>
          </a:p>
          <a:p>
            <a:r>
              <a:rPr lang="en-GB" sz="1400"/>
              <a:t>3.5 The importance of promoting support for carers well-being, social inclusion, education and employment through the design and delivery of services</a:t>
            </a:r>
          </a:p>
          <a:p>
            <a:r>
              <a:rPr lang="en-GB" sz="1400"/>
              <a:t>3.6 Factors that may impact on carers physical and mental health and well-being</a:t>
            </a:r>
          </a:p>
          <a:p>
            <a:r>
              <a:rPr lang="en-GB" sz="1400"/>
              <a:t>3.7 The potential impact of change and transition on carers</a:t>
            </a:r>
          </a:p>
          <a:p>
            <a:r>
              <a:rPr lang="en-GB" sz="1400"/>
              <a:t>3.8 The assessment options available to the carer and young carer including joint assessments with the individual</a:t>
            </a:r>
          </a:p>
          <a:p>
            <a:r>
              <a:rPr lang="en-GB" sz="1400"/>
              <a:t>3.9 The importance of recognising that not all people undertaking unpaid care will wish to be labelled or perceived as carers</a:t>
            </a:r>
          </a:p>
          <a:p>
            <a:r>
              <a:rPr lang="en-GB" sz="1400"/>
              <a:t>3.10 How to explore with sensitivity the role that carers are undertaking, and how they may wish to be supported with this </a:t>
            </a:r>
          </a:p>
        </p:txBody>
      </p:sp>
      <p:sp>
        <p:nvSpPr>
          <p:cNvPr id="10" name="Text Placeholder 6"/>
          <p:cNvSpPr>
            <a:spLocks noGrp="1"/>
          </p:cNvSpPr>
          <p:nvPr>
            <p:ph type="body" sz="quarter" idx="10"/>
          </p:nvPr>
        </p:nvSpPr>
        <p:spPr>
          <a:xfrm>
            <a:off x="635644" y="365126"/>
            <a:ext cx="4921249" cy="1031284"/>
          </a:xfrm>
        </p:spPr>
        <p:txBody>
          <a:bodyPr>
            <a:normAutofit/>
          </a:bodyPr>
          <a:lstStyle/>
          <a:p>
            <a:pPr algn="ctr"/>
            <a:r>
              <a:rPr lang="cy" sz="2600" b="1" i="0" u="none" strike="noStrike" cap="none" baseline="0">
                <a:solidFill>
                  <a:srgbClr val="16AD85"/>
                </a:solidFill>
                <a:effectLst/>
                <a:uFillTx/>
                <a:latin typeface="Calibri"/>
              </a:rPr>
              <a:t>Meini prawf asesu:</a:t>
            </a:r>
          </a:p>
          <a:p>
            <a:pPr algn="ctr"/>
            <a:r>
              <a:rPr lang="cy" sz="2600" b="1" i="0" u="none" strike="noStrike" cap="none" baseline="0">
                <a:solidFill>
                  <a:srgbClr val="16AD85"/>
                </a:solidFill>
                <a:effectLst/>
                <a:uFillTx/>
                <a:latin typeface="Calibri"/>
              </a:rPr>
              <a:t>Rydych yn deall:</a:t>
            </a:r>
          </a:p>
        </p:txBody>
      </p:sp>
      <p:sp>
        <p:nvSpPr>
          <p:cNvPr id="11" name="Text Placeholder 7"/>
          <p:cNvSpPr>
            <a:spLocks noGrp="1"/>
          </p:cNvSpPr>
          <p:nvPr>
            <p:ph type="body" sz="quarter" idx="11"/>
          </p:nvPr>
        </p:nvSpPr>
        <p:spPr>
          <a:xfrm>
            <a:off x="367990" y="1396410"/>
            <a:ext cx="5531005" cy="4019108"/>
          </a:xfrm>
        </p:spPr>
        <p:txBody>
          <a:bodyPr>
            <a:noAutofit/>
          </a:bodyPr>
          <a:lstStyle/>
          <a:p>
            <a:r>
              <a:rPr lang="cy" sz="1400" b="0" i="0" u="none" strike="noStrike" cap="none" baseline="0">
                <a:solidFill>
                  <a:srgbClr val="37394C"/>
                </a:solidFill>
                <a:effectLst/>
                <a:uFillTx/>
                <a:latin typeface="Calibri"/>
              </a:rPr>
              <a:t>3.1 Y diffiniad deddfwriaethol o ofalwyr</a:t>
            </a:r>
          </a:p>
          <a:p>
            <a:r>
              <a:rPr lang="cy" sz="1400" b="0" i="0" u="none" strike="noStrike" cap="none" baseline="0">
                <a:solidFill>
                  <a:srgbClr val="37394C"/>
                </a:solidFill>
                <a:effectLst/>
                <a:uFillTx/>
                <a:latin typeface="Calibri"/>
              </a:rPr>
              <a:t>3.2 Demograffeg gofalwyr</a:t>
            </a:r>
          </a:p>
          <a:p>
            <a:r>
              <a:rPr lang="cy" sz="1400" b="0" i="0" u="none" strike="noStrike" cap="none" baseline="0">
                <a:solidFill>
                  <a:srgbClr val="37394C"/>
                </a:solidFill>
                <a:effectLst/>
                <a:uFillTx/>
                <a:latin typeface="Calibri"/>
              </a:rPr>
              <a:t>3.3 Y cyfraniad y mae gofalwyr yn ei wneud at ansawdd bywyd unigolion ac at yr agenda bolisi o atal ac ymyrraeth gynnar </a:t>
            </a:r>
          </a:p>
          <a:p>
            <a:r>
              <a:rPr lang="cy" sz="1400" b="0" i="0" u="none" strike="noStrike" cap="none" baseline="0">
                <a:solidFill>
                  <a:srgbClr val="37394C"/>
                </a:solidFill>
                <a:effectLst/>
                <a:uFillTx/>
                <a:latin typeface="Calibri"/>
              </a:rPr>
              <a:t>3.4 Cydberthynas rhwng rhoi cymorth i ofalwyr a chynaliadwyedd gwasanaethau gofal a chymorth</a:t>
            </a:r>
          </a:p>
          <a:p>
            <a:r>
              <a:rPr lang="cy" sz="1400" b="0" i="0" u="none" strike="noStrike" cap="none" baseline="0">
                <a:solidFill>
                  <a:srgbClr val="37394C"/>
                </a:solidFill>
                <a:effectLst/>
                <a:uFillTx/>
                <a:latin typeface="Calibri"/>
              </a:rPr>
              <a:t>3.5 Pwysigrwydd hyrwyddo cymorth ar gyfer llesiant, cynhwysiant cymdeithasol, addysg a chyflogaeth gofalwyr drwy ddylunio a darparu gwasanaethau</a:t>
            </a:r>
          </a:p>
          <a:p>
            <a:r>
              <a:rPr lang="cy" sz="1400" b="0" i="0" u="none" strike="noStrike" cap="none" baseline="0">
                <a:solidFill>
                  <a:srgbClr val="37394C"/>
                </a:solidFill>
                <a:effectLst/>
                <a:uFillTx/>
                <a:latin typeface="Calibri"/>
              </a:rPr>
              <a:t>3.6 Ffactorau a all effeithio ar iechyd a lles corfforol a meddyliol gofalwyr</a:t>
            </a:r>
          </a:p>
          <a:p>
            <a:r>
              <a:rPr lang="cy" sz="1400" b="0" i="0" u="none" strike="noStrike" cap="none" baseline="0">
                <a:solidFill>
                  <a:srgbClr val="37394C"/>
                </a:solidFill>
                <a:effectLst/>
                <a:uFillTx/>
                <a:latin typeface="Calibri"/>
              </a:rPr>
              <a:t>3.7 Effaith bosibl newid a phontio ar ofalwyr</a:t>
            </a:r>
          </a:p>
          <a:p>
            <a:r>
              <a:rPr lang="cy" sz="1400" b="0" i="0" u="none" strike="noStrike" cap="none" baseline="0">
                <a:solidFill>
                  <a:srgbClr val="37394C"/>
                </a:solidFill>
                <a:effectLst/>
                <a:uFillTx/>
                <a:latin typeface="Calibri"/>
              </a:rPr>
              <a:t>3.8 Yr opsiynau asesu sydd ar gael i’r gofalwr a’r gofalwr ifanc gan gynnwys asesiadau ar y cyd â’r unigolyn</a:t>
            </a:r>
          </a:p>
          <a:p>
            <a:r>
              <a:rPr lang="cy" sz="1400" b="0" i="0" u="none" strike="noStrike" cap="none" baseline="0">
                <a:solidFill>
                  <a:srgbClr val="37394C"/>
                </a:solidFill>
                <a:effectLst/>
                <a:uFillTx/>
                <a:latin typeface="Calibri"/>
              </a:rPr>
              <a:t>3.9 Pwysigrwydd cydnabod na fydd pawb sy’n derbyn gofal di-dâl yn dymuno cael eu labelu na’u hystyried yn ofalwyr</a:t>
            </a:r>
          </a:p>
          <a:p>
            <a:r>
              <a:rPr lang="cy" sz="1400" b="0" i="0" u="none" strike="noStrike" cap="none" baseline="0">
                <a:solidFill>
                  <a:srgbClr val="37394C"/>
                </a:solidFill>
                <a:effectLst/>
                <a:uFillTx/>
                <a:latin typeface="Calibri"/>
              </a:rPr>
              <a:t>3.10 Sut i archwilio’n sensitif y rôl y mae gofalwyr yn ei chyflawni, a sut y gallent ddymuno cael eu cefnogi gyda hyn </a:t>
            </a:r>
          </a:p>
        </p:txBody>
      </p:sp>
    </p:spTree>
    <p:custDataLst>
      <p:tags r:id="rId1"/>
    </p:custDataLst>
    <p:extLst>
      <p:ext uri="{BB962C8B-B14F-4D97-AF65-F5344CB8AC3E}">
        <p14:creationId xmlns:p14="http://schemas.microsoft.com/office/powerpoint/2010/main" val="29640656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pPr algn="ctr"/>
            <a:r>
              <a:rPr lang="en-GB" b="1"/>
              <a:t>3.1 The legislative definition of carers</a:t>
            </a:r>
          </a:p>
        </p:txBody>
      </p:sp>
      <p:sp>
        <p:nvSpPr>
          <p:cNvPr id="4" name="Text Placeholder 3"/>
          <p:cNvSpPr>
            <a:spLocks noGrp="1"/>
          </p:cNvSpPr>
          <p:nvPr>
            <p:ph type="body" sz="quarter" idx="11"/>
          </p:nvPr>
        </p:nvSpPr>
        <p:spPr/>
        <p:txBody>
          <a:bodyPr>
            <a:normAutofit/>
          </a:bodyPr>
          <a:lstStyle/>
          <a:p>
            <a:r>
              <a:rPr lang="en-US" sz="2000"/>
              <a:t>The Social Services and Well-being (Wales) Act 2014</a:t>
            </a:r>
            <a:r>
              <a:rPr lang="en-GB" altLang="en-US" sz="2000">
                <a:cs typeface="Arial" panose="020B0604020202020204" pitchFamily="34" charset="0"/>
              </a:rPr>
              <a:t> provides a definition of a</a:t>
            </a:r>
            <a:r>
              <a:rPr lang="en-GB" altLang="en-US" sz="2000">
                <a:solidFill>
                  <a:schemeClr val="tx1"/>
                </a:solidFill>
                <a:cs typeface="Arial" panose="020B0604020202020204" pitchFamily="34" charset="0"/>
              </a:rPr>
              <a:t> </a:t>
            </a:r>
            <a:r>
              <a:rPr lang="en-GB" altLang="en-US" sz="2000" b="1">
                <a:solidFill>
                  <a:schemeClr val="tx1"/>
                </a:solidFill>
                <a:cs typeface="Arial" panose="020B0604020202020204" pitchFamily="34" charset="0"/>
              </a:rPr>
              <a:t>carer</a:t>
            </a:r>
            <a:r>
              <a:rPr lang="en-GB" altLang="en-US" sz="2000">
                <a:solidFill>
                  <a:schemeClr val="tx1"/>
                </a:solidFill>
                <a:cs typeface="Arial" panose="020B0604020202020204" pitchFamily="34" charset="0"/>
              </a:rPr>
              <a:t> </a:t>
            </a:r>
            <a:r>
              <a:rPr lang="en-GB" altLang="en-US" sz="2000">
                <a:cs typeface="Arial" panose="020B0604020202020204" pitchFamily="34" charset="0"/>
              </a:rPr>
              <a:t>as</a:t>
            </a:r>
          </a:p>
          <a:p>
            <a:r>
              <a:rPr lang="en-GB" altLang="en-US" sz="2000">
                <a:cs typeface="Arial" panose="020B0604020202020204" pitchFamily="34" charset="0"/>
              </a:rPr>
              <a:t>“a person who provides or intends to provide care for an adult or disabled child”</a:t>
            </a:r>
          </a:p>
          <a:p>
            <a:r>
              <a:rPr lang="en-GB" altLang="en-US" sz="2000">
                <a:cs typeface="Arial" panose="020B0604020202020204" pitchFamily="34" charset="0"/>
              </a:rPr>
              <a:t>This removes the requirement that carers must be providing “a substantial amount of care on a regular basis”</a:t>
            </a:r>
            <a:endParaRPr lang="en-US" sz="2000"/>
          </a:p>
          <a:p>
            <a:r>
              <a:rPr lang="en-GB" sz="2000"/>
              <a:t>Social Care Wales (2020)</a:t>
            </a:r>
          </a:p>
        </p:txBody>
      </p:sp>
      <p:sp>
        <p:nvSpPr>
          <p:cNvPr id="12" name="Text Placeholder 2"/>
          <p:cNvSpPr>
            <a:spLocks noGrp="1"/>
          </p:cNvSpPr>
          <p:nvPr>
            <p:ph type="body" sz="quarter" idx="10"/>
          </p:nvPr>
        </p:nvSpPr>
        <p:spPr>
          <a:xfrm>
            <a:off x="789756" y="365126"/>
            <a:ext cx="4921249" cy="1031284"/>
          </a:xfrm>
        </p:spPr>
        <p:txBody>
          <a:bodyPr/>
          <a:lstStyle/>
          <a:p>
            <a:pPr algn="ctr"/>
            <a:r>
              <a:rPr lang="cy" sz="2800" b="1" i="0" u="none" strike="noStrike" cap="none" baseline="0">
                <a:solidFill>
                  <a:srgbClr val="16AD85"/>
                </a:solidFill>
                <a:effectLst/>
                <a:uFillTx/>
                <a:latin typeface="Calibri"/>
              </a:rPr>
              <a:t>3.1 Y diffiniad deddfwriaethol o ofalwyr</a:t>
            </a:r>
          </a:p>
        </p:txBody>
      </p:sp>
      <p:sp>
        <p:nvSpPr>
          <p:cNvPr id="13" name="Text Placeholder 3"/>
          <p:cNvSpPr>
            <a:spLocks noGrp="1"/>
          </p:cNvSpPr>
          <p:nvPr>
            <p:ph type="body" sz="quarter" idx="11"/>
          </p:nvPr>
        </p:nvSpPr>
        <p:spPr>
          <a:xfrm>
            <a:off x="789756" y="1935164"/>
            <a:ext cx="4921249" cy="3480353"/>
          </a:xfrm>
        </p:spPr>
        <p:txBody>
          <a:bodyPr>
            <a:normAutofit/>
          </a:bodyPr>
          <a:lstStyle/>
          <a:p>
            <a:r>
              <a:rPr lang="cy" sz="2000" b="0" u="none" strike="noStrike" cap="none" baseline="0">
                <a:effectLst/>
                <a:uFillTx/>
              </a:rPr>
              <a:t>Mae Deddf Gwasanaethau Cymdeithasol a Llesiant (Cymru) 2014 yn darparu diffiniad o ofalwr fel</a:t>
            </a:r>
          </a:p>
          <a:p>
            <a:r>
              <a:rPr lang="cy" sz="2000" b="0" u="none" strike="noStrike" cap="none" baseline="0">
                <a:solidFill>
                  <a:srgbClr val="37394C"/>
                </a:solidFill>
                <a:effectLst/>
                <a:uFillTx/>
                <a:latin typeface="Calibri"/>
              </a:rPr>
              <a:t>“person sy’n darparu neu’n bwriadu darparu gofal i oedolyn neu blentyn anabl”</a:t>
            </a:r>
          </a:p>
          <a:p>
            <a:r>
              <a:rPr lang="cy" sz="2000" b="0" u="none" strike="noStrike" cap="none" baseline="0">
                <a:solidFill>
                  <a:srgbClr val="37394C"/>
                </a:solidFill>
                <a:effectLst/>
                <a:uFillTx/>
                <a:latin typeface="Calibri"/>
              </a:rPr>
              <a:t>Mae hyn yn dileu’r gofyniad bod yn rhaid i ofalwyr fod yn darparu “swm sylweddol o ofal yn rheolaidd”</a:t>
            </a:r>
          </a:p>
          <a:p>
            <a:r>
              <a:rPr lang="cy" sz="2000" b="0" u="none" strike="noStrike" cap="none" baseline="0">
                <a:solidFill>
                  <a:srgbClr val="37394C"/>
                </a:solidFill>
                <a:effectLst/>
                <a:uFillTx/>
                <a:latin typeface="Calibri"/>
              </a:rPr>
              <a:t>Gofal Cymdeithasol Cymru (2020)</a:t>
            </a:r>
          </a:p>
        </p:txBody>
      </p:sp>
    </p:spTree>
    <p:custDataLst>
      <p:tags r:id="rId1"/>
    </p:custDataLst>
    <p:extLst>
      <p:ext uri="{BB962C8B-B14F-4D97-AF65-F5344CB8AC3E}">
        <p14:creationId xmlns:p14="http://schemas.microsoft.com/office/powerpoint/2010/main" val="2723854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 descr="Text&#10;&#10;Description automatically generated">
            <a:extLst>
              <a:ext uri="{FF2B5EF4-FFF2-40B4-BE49-F238E27FC236}">
                <a16:creationId xmlns:a16="http://schemas.microsoft.com/office/drawing/2014/main" id="{C57F444F-490A-0BAB-304C-AEC3CF80885C}"/>
              </a:ext>
            </a:extLst>
          </p:cNvPr>
          <p:cNvPicPr>
            <a:picLocks noChangeAspect="1"/>
          </p:cNvPicPr>
          <p:nvPr/>
        </p:nvPicPr>
        <p:blipFill>
          <a:blip r:embed="rId2"/>
          <a:stretch>
            <a:fillRect/>
          </a:stretch>
        </p:blipFill>
        <p:spPr>
          <a:xfrm>
            <a:off x="840059" y="132038"/>
            <a:ext cx="10437540" cy="5732239"/>
          </a:xfrm>
          <a:prstGeom prst="rect">
            <a:avLst/>
          </a:prstGeom>
        </p:spPr>
      </p:pic>
    </p:spTree>
    <p:extLst>
      <p:ext uri="{BB962C8B-B14F-4D97-AF65-F5344CB8AC3E}">
        <p14:creationId xmlns:p14="http://schemas.microsoft.com/office/powerpoint/2010/main" val="10172980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p:txBody>
          <a:bodyPr>
            <a:normAutofit/>
          </a:bodyPr>
          <a:lstStyle/>
          <a:p>
            <a:pPr algn="ctr"/>
            <a:r>
              <a:rPr lang="en-GB" b="1"/>
              <a:t>3.2 Demographics of carers</a:t>
            </a:r>
          </a:p>
          <a:p>
            <a:pPr algn="ctr"/>
            <a:endParaRPr lang="en-GB" sz="2600" b="1"/>
          </a:p>
        </p:txBody>
      </p:sp>
      <p:sp>
        <p:nvSpPr>
          <p:cNvPr id="8" name="Text Placeholder 7"/>
          <p:cNvSpPr>
            <a:spLocks noGrp="1"/>
          </p:cNvSpPr>
          <p:nvPr>
            <p:ph type="body" sz="quarter" idx="11"/>
          </p:nvPr>
        </p:nvSpPr>
        <p:spPr>
          <a:xfrm>
            <a:off x="6483352" y="1653310"/>
            <a:ext cx="4921249" cy="3762208"/>
          </a:xfrm>
        </p:spPr>
        <p:txBody>
          <a:bodyPr>
            <a:noAutofit/>
          </a:bodyPr>
          <a:lstStyle/>
          <a:p>
            <a:r>
              <a:rPr lang="en-US" sz="2000"/>
              <a:t>There were more than 370,000 carers in Wales at the last census in 2011. </a:t>
            </a:r>
          </a:p>
          <a:p>
            <a:r>
              <a:rPr lang="en-US" sz="2000"/>
              <a:t>Carers contribute 96% of care in the community in Wales, a contribution worth £8.1 billion every year</a:t>
            </a:r>
          </a:p>
          <a:p>
            <a:r>
              <a:rPr lang="en-GB" sz="2000"/>
              <a:t>Census records tell us that there are over 30,000 carers under the age of 25 in Wales, 7,500 of whom are under the age of 16.</a:t>
            </a:r>
            <a:endParaRPr lang="en-US" sz="2000"/>
          </a:p>
          <a:p>
            <a:r>
              <a:rPr lang="en-US" sz="2000"/>
              <a:t>Wales has highest proportion of older carers and the highest proportion of young carers in the UK</a:t>
            </a:r>
            <a:endParaRPr lang="en-GB" altLang="en-US" sz="2000" i="1">
              <a:cs typeface="Arial" panose="020B0604020202020204" pitchFamily="34" charset="0"/>
            </a:endParaRPr>
          </a:p>
        </p:txBody>
      </p:sp>
      <p:sp>
        <p:nvSpPr>
          <p:cNvPr id="10" name="Text Placeholder 6"/>
          <p:cNvSpPr>
            <a:spLocks noGrp="1"/>
          </p:cNvSpPr>
          <p:nvPr>
            <p:ph type="body" sz="quarter" idx="10"/>
          </p:nvPr>
        </p:nvSpPr>
        <p:spPr>
          <a:xfrm>
            <a:off x="943868" y="365126"/>
            <a:ext cx="4921249" cy="1031284"/>
          </a:xfrm>
        </p:spPr>
        <p:txBody>
          <a:bodyPr>
            <a:normAutofit/>
          </a:bodyPr>
          <a:lstStyle/>
          <a:p>
            <a:pPr algn="ctr"/>
            <a:r>
              <a:rPr lang="cy" sz="2800" b="1" i="0" u="none" strike="noStrike" cap="none" baseline="0">
                <a:solidFill>
                  <a:srgbClr val="16AD85"/>
                </a:solidFill>
                <a:effectLst/>
                <a:uFillTx/>
                <a:latin typeface="Calibri"/>
              </a:rPr>
              <a:t>3.2 Demograffeg gofalwyr</a:t>
            </a:r>
          </a:p>
          <a:p>
            <a:pPr algn="ctr"/>
            <a:endParaRPr lang="en-GB" sz="2600" b="1"/>
          </a:p>
        </p:txBody>
      </p:sp>
      <p:sp>
        <p:nvSpPr>
          <p:cNvPr id="11" name="Text Placeholder 7"/>
          <p:cNvSpPr>
            <a:spLocks noGrp="1"/>
          </p:cNvSpPr>
          <p:nvPr>
            <p:ph type="body" sz="quarter" idx="11"/>
          </p:nvPr>
        </p:nvSpPr>
        <p:spPr>
          <a:xfrm>
            <a:off x="943868" y="1653310"/>
            <a:ext cx="4921249" cy="3762208"/>
          </a:xfrm>
        </p:spPr>
        <p:txBody>
          <a:bodyPr>
            <a:noAutofit/>
          </a:bodyPr>
          <a:lstStyle/>
          <a:p>
            <a:r>
              <a:rPr lang="cy" sz="2000" b="0" i="0" u="none" strike="noStrike" cap="none" baseline="0">
                <a:solidFill>
                  <a:srgbClr val="37394C"/>
                </a:solidFill>
                <a:effectLst/>
                <a:uFillTx/>
                <a:latin typeface="Calibri"/>
              </a:rPr>
              <a:t>Roedd mwy na 370,000 o ofalwyr yng Nghymru yn y cyfrifiad diwethaf yn 2011. </a:t>
            </a:r>
          </a:p>
          <a:p>
            <a:r>
              <a:rPr lang="cy" sz="2000" b="0" i="0" u="none" strike="noStrike" cap="none" baseline="0">
                <a:solidFill>
                  <a:srgbClr val="37394C"/>
                </a:solidFill>
                <a:effectLst/>
                <a:uFillTx/>
                <a:latin typeface="Calibri"/>
              </a:rPr>
              <a:t>Mae gofalwyr yn cyfrannu 96% o ofal yn y gymuned yng Nghymru, cyfraniad gwerth £8.1 biliwn bob blwyddyn</a:t>
            </a:r>
          </a:p>
          <a:p>
            <a:r>
              <a:rPr lang="cy" sz="2000" b="0" i="0" u="none" strike="noStrike" cap="none" baseline="0">
                <a:solidFill>
                  <a:srgbClr val="37394C"/>
                </a:solidFill>
                <a:effectLst/>
                <a:uFillTx/>
                <a:latin typeface="Calibri"/>
              </a:rPr>
              <a:t>Mae cofnodion cyfrifiad yn dweud wrthym fod dros 30,000 o ofalwyr o dan 25 oed yng Nghymru, gyda 7,500 ohonynt o dan 16 oed.</a:t>
            </a:r>
          </a:p>
          <a:p>
            <a:r>
              <a:rPr lang="cy" sz="2000" b="0" i="0" u="none" strike="noStrike" cap="none" baseline="0">
                <a:solidFill>
                  <a:srgbClr val="37394C"/>
                </a:solidFill>
                <a:effectLst/>
                <a:uFillTx/>
                <a:latin typeface="Calibri"/>
              </a:rPr>
              <a:t>Mae gan Gymru’r gyfran uchaf o ofalwyr hŷn a’r gyfran uchaf o ofalwyr ifanc yn y DU</a:t>
            </a:r>
          </a:p>
        </p:txBody>
      </p:sp>
    </p:spTree>
    <p:custDataLst>
      <p:tags r:id="rId1"/>
    </p:custDataLst>
    <p:extLst>
      <p:ext uri="{BB962C8B-B14F-4D97-AF65-F5344CB8AC3E}">
        <p14:creationId xmlns:p14="http://schemas.microsoft.com/office/powerpoint/2010/main" val="31996885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noAutofit/>
          </a:bodyPr>
          <a:lstStyle/>
          <a:p>
            <a:pPr algn="ctr"/>
            <a:r>
              <a:rPr lang="en-GB" sz="2200" b="1"/>
              <a:t>3.3 Contribution that carers make to the quality of life of individuals and to the policy agenda of prevention and early invention </a:t>
            </a:r>
          </a:p>
        </p:txBody>
      </p:sp>
      <p:sp>
        <p:nvSpPr>
          <p:cNvPr id="4" name="Text Placeholder 3"/>
          <p:cNvSpPr>
            <a:spLocks noGrp="1"/>
          </p:cNvSpPr>
          <p:nvPr>
            <p:ph type="body" sz="quarter" idx="11"/>
          </p:nvPr>
        </p:nvSpPr>
        <p:spPr/>
        <p:txBody>
          <a:bodyPr>
            <a:normAutofit lnSpcReduction="10000"/>
          </a:bodyPr>
          <a:lstStyle/>
          <a:p>
            <a:r>
              <a:rPr lang="en-GB" i="1" dirty="0">
                <a:latin typeface="Calibri"/>
              </a:rPr>
              <a:t>Unpaid carers must be recognised and valued for their contributions to society, treated as equal partners to health and social care professionals and supported to have their voices heard in the language of their choice. Carers’ needs assessments can offer a gateway to a person-centred support plan, but without timely information about their rights and how and where to get support, both the health and well-being of the carer, and those they care for, could suffer. </a:t>
            </a:r>
          </a:p>
          <a:p>
            <a:endParaRPr lang="en-GB" i="1" dirty="0"/>
          </a:p>
          <a:p>
            <a:r>
              <a:rPr lang="en-GB" dirty="0"/>
              <a:t>Welsh Government (2021) </a:t>
            </a:r>
            <a:r>
              <a:rPr lang="en-GB" i="1" dirty="0"/>
              <a:t>National Plan for Unpaid Carers </a:t>
            </a:r>
          </a:p>
        </p:txBody>
      </p:sp>
      <p:sp>
        <p:nvSpPr>
          <p:cNvPr id="6" name="Text Placeholder 2"/>
          <p:cNvSpPr>
            <a:spLocks noGrp="1"/>
          </p:cNvSpPr>
          <p:nvPr>
            <p:ph type="body" sz="quarter" idx="10"/>
          </p:nvPr>
        </p:nvSpPr>
        <p:spPr>
          <a:xfrm>
            <a:off x="728111" y="365126"/>
            <a:ext cx="4921249" cy="1031284"/>
          </a:xfrm>
        </p:spPr>
        <p:txBody>
          <a:bodyPr>
            <a:noAutofit/>
          </a:bodyPr>
          <a:lstStyle/>
          <a:p>
            <a:pPr algn="ctr"/>
            <a:r>
              <a:rPr lang="cy" sz="2200" b="1" i="0" u="none" strike="noStrike" cap="none" baseline="0">
                <a:solidFill>
                  <a:srgbClr val="16AD85"/>
                </a:solidFill>
                <a:effectLst/>
                <a:uFillTx/>
                <a:latin typeface="Calibri"/>
              </a:rPr>
              <a:t>3.3 Y cyfraniad y mae gofalwyr yn ei wneud at ansawdd bywyd unigolion ac at yr agenda bolisi o atal ac ymyrraeth gynnar </a:t>
            </a:r>
          </a:p>
        </p:txBody>
      </p:sp>
      <p:sp>
        <p:nvSpPr>
          <p:cNvPr id="7" name="Text Placeholder 3"/>
          <p:cNvSpPr>
            <a:spLocks noGrp="1"/>
          </p:cNvSpPr>
          <p:nvPr>
            <p:ph type="body" sz="quarter" idx="11"/>
          </p:nvPr>
        </p:nvSpPr>
        <p:spPr>
          <a:xfrm>
            <a:off x="728111" y="1935164"/>
            <a:ext cx="4921249" cy="3480353"/>
          </a:xfrm>
        </p:spPr>
        <p:txBody>
          <a:bodyPr>
            <a:normAutofit lnSpcReduction="10000"/>
          </a:bodyPr>
          <a:lstStyle/>
          <a:p>
            <a:r>
              <a:rPr lang="cy" sz="1800" b="0" i="1" u="none" strike="noStrike" cap="none" baseline="0">
                <a:solidFill>
                  <a:srgbClr val="37394C"/>
                </a:solidFill>
                <a:effectLst/>
                <a:uFillTx/>
                <a:latin typeface="Calibri"/>
              </a:rPr>
              <a:t>Rhaid i ofalwyr di-dâl gael eu cydnabod a’u gwerthfawrogi am eu cyfraniadau i gymdeithas, eu trin fel partneriaid cyfartal i weithwyr iechyd a gofal cymdeithasol proffesiynol a’u cefnogi i leisio eu barn yn eu dewis iaith. Gall asesiadau o anghenion gofalwyr gynnig porth i gynllun cymorth sy’n canolbwyntio ar yr unigolyn, ond heb wybodaeth amserol am eu hawliau a sut a ble i gael cymorth, gallai iechyd a llesiant y gofalwr, a’r rhai y maent yn gofalu amdanynt, ddioddef. </a:t>
            </a:r>
          </a:p>
          <a:p>
            <a:endParaRPr lang="en-GB" i="1"/>
          </a:p>
          <a:p>
            <a:r>
              <a:rPr lang="cy" sz="1800" b="0" u="none" strike="noStrike" cap="none" baseline="0">
                <a:solidFill>
                  <a:srgbClr val="37394C"/>
                </a:solidFill>
                <a:effectLst/>
                <a:uFillTx/>
                <a:latin typeface="Calibri"/>
              </a:rPr>
              <a:t>Llywodraeth Cymru (2021) Cynllun Cenedlaethol ar gyfer Gofalwyr Di-dâl </a:t>
            </a:r>
          </a:p>
        </p:txBody>
      </p:sp>
    </p:spTree>
    <p:custDataLst>
      <p:tags r:id="rId1"/>
    </p:custDataLst>
    <p:extLst>
      <p:ext uri="{BB962C8B-B14F-4D97-AF65-F5344CB8AC3E}">
        <p14:creationId xmlns:p14="http://schemas.microsoft.com/office/powerpoint/2010/main" val="18553237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6483352" y="365125"/>
            <a:ext cx="4921249" cy="1114353"/>
          </a:xfrm>
        </p:spPr>
        <p:txBody>
          <a:bodyPr>
            <a:noAutofit/>
          </a:bodyPr>
          <a:lstStyle/>
          <a:p>
            <a:pPr algn="ctr"/>
            <a:r>
              <a:rPr lang="en-GB" sz="2000" b="1"/>
              <a:t>3.5 The importance of promoting support for carers well-being, social inclusion, education and employment through the design and delivery of services</a:t>
            </a:r>
          </a:p>
        </p:txBody>
      </p:sp>
      <p:sp>
        <p:nvSpPr>
          <p:cNvPr id="4" name="Text Placeholder 3"/>
          <p:cNvSpPr>
            <a:spLocks noGrp="1"/>
          </p:cNvSpPr>
          <p:nvPr>
            <p:ph type="body" sz="quarter" idx="11"/>
          </p:nvPr>
        </p:nvSpPr>
        <p:spPr>
          <a:xfrm>
            <a:off x="6251944" y="1679945"/>
            <a:ext cx="5152657" cy="3749469"/>
          </a:xfrm>
        </p:spPr>
        <p:txBody>
          <a:bodyPr vert="horz" lIns="91440" tIns="45720" rIns="91440" bIns="45720" rtlCol="0" anchor="t">
            <a:normAutofit fontScale="92500" lnSpcReduction="20000"/>
          </a:bodyPr>
          <a:lstStyle/>
          <a:p>
            <a:r>
              <a:rPr lang="en-GB" sz="2200"/>
              <a:t>Welsh Government’s strategy for Unpaid carers (2021) states under priority three:</a:t>
            </a:r>
          </a:p>
          <a:p>
            <a:r>
              <a:rPr lang="en-GB" sz="2200" i="1"/>
              <a:t>All unpaid carers must have the opportunity to take breaks from their caring role to enable them to maintain their own health and well-being and have a life alongside caring. </a:t>
            </a:r>
            <a:endParaRPr lang="en-GB" sz="2200"/>
          </a:p>
          <a:p>
            <a:endParaRPr lang="en-GB" sz="3900"/>
          </a:p>
          <a:p>
            <a:r>
              <a:rPr lang="en-GB" sz="2200"/>
              <a:t>Priority four Supporting unpaid carers in education and the workplace states:</a:t>
            </a:r>
          </a:p>
          <a:p>
            <a:r>
              <a:rPr lang="en-GB" sz="2200"/>
              <a:t>E</a:t>
            </a:r>
            <a:r>
              <a:rPr lang="en-GB" sz="2200" i="1"/>
              <a:t>mployers and educational / training settings should be encouraged to adapt their policies and practices, enabling unpaid carers to work and learn alongside their caring role. </a:t>
            </a:r>
          </a:p>
          <a:p>
            <a:endParaRPr lang="en-GB"/>
          </a:p>
          <a:p>
            <a:endParaRPr lang="en-GB"/>
          </a:p>
        </p:txBody>
      </p:sp>
      <p:sp>
        <p:nvSpPr>
          <p:cNvPr id="6" name="Text Placeholder 2"/>
          <p:cNvSpPr txBox="1">
            <a:spLocks/>
          </p:cNvSpPr>
          <p:nvPr/>
        </p:nvSpPr>
        <p:spPr>
          <a:xfrm>
            <a:off x="863388" y="365125"/>
            <a:ext cx="4921249" cy="1031284"/>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16AD85"/>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cy" sz="2000" b="1">
                <a:latin typeface="Calibri"/>
              </a:rPr>
              <a:t>3.5 Pwysigrwydd hyrwyddo cymorth ar gyfer lles, cynhwysiant cymdeithasol, addysg a chyflogaeth gofalwyr drwy ddylunio a darparu gwasanaethau</a:t>
            </a:r>
          </a:p>
        </p:txBody>
      </p:sp>
      <p:sp>
        <p:nvSpPr>
          <p:cNvPr id="7" name="Text Placeholder 3"/>
          <p:cNvSpPr txBox="1">
            <a:spLocks/>
          </p:cNvSpPr>
          <p:nvPr/>
        </p:nvSpPr>
        <p:spPr>
          <a:xfrm>
            <a:off x="457200" y="1679945"/>
            <a:ext cx="5327437" cy="3976576"/>
          </a:xfrm>
          <a:prstGeom prst="rect">
            <a:avLst/>
          </a:prstGeom>
        </p:spPr>
        <p:txBody>
          <a:bodyPr vert="horz" lIns="91440" tIns="45720" rIns="91440" bIns="45720" rtlCol="0">
            <a:normAutofit fontScale="87500" lnSpcReduction="20000"/>
          </a:bodyPr>
          <a:lstStyle>
            <a:lvl1pPr marL="0" indent="0" algn="l" defTabSz="914400" rtl="0" eaLnBrk="1" latinLnBrk="0" hangingPunct="1">
              <a:lnSpc>
                <a:spcPct val="90000"/>
              </a:lnSpc>
              <a:spcBef>
                <a:spcPts val="1000"/>
              </a:spcBef>
              <a:buClr>
                <a:srgbClr val="16AD85"/>
              </a:buClr>
              <a:buFont typeface="Arial" panose="020B0604020202020204" pitchFamily="34" charset="0"/>
              <a:buNone/>
              <a:defRPr sz="1800" kern="1200">
                <a:solidFill>
                  <a:srgbClr val="37394C"/>
                </a:solidFill>
                <a:latin typeface="+mn-lt"/>
                <a:ea typeface="+mn-ea"/>
                <a:cs typeface="+mn-cs"/>
              </a:defRPr>
            </a:lvl1pPr>
            <a:lvl2pPr marL="457200" indent="0" algn="l" defTabSz="914400" rtl="0" eaLnBrk="1" latinLnBrk="0" hangingPunct="1">
              <a:lnSpc>
                <a:spcPct val="90000"/>
              </a:lnSpc>
              <a:spcBef>
                <a:spcPts val="500"/>
              </a:spcBef>
              <a:buClr>
                <a:srgbClr val="16AD85"/>
              </a:buClr>
              <a:buFont typeface="Arial" panose="020B0604020202020204" pitchFamily="34" charset="0"/>
              <a:buNone/>
              <a:defRPr sz="1800" kern="1200">
                <a:solidFill>
                  <a:srgbClr val="37394C"/>
                </a:solidFill>
                <a:latin typeface="+mn-lt"/>
                <a:ea typeface="+mn-ea"/>
                <a:cs typeface="+mn-cs"/>
              </a:defRPr>
            </a:lvl2pPr>
            <a:lvl3pPr marL="914400" indent="0" algn="l" defTabSz="914400" rtl="0" eaLnBrk="1" latinLnBrk="0" hangingPunct="1">
              <a:lnSpc>
                <a:spcPct val="90000"/>
              </a:lnSpc>
              <a:spcBef>
                <a:spcPts val="500"/>
              </a:spcBef>
              <a:buClr>
                <a:srgbClr val="16AD85"/>
              </a:buClr>
              <a:buFont typeface="Arial" panose="020B0604020202020204" pitchFamily="34" charset="0"/>
              <a:buNone/>
              <a:defRPr sz="1800" kern="1200">
                <a:solidFill>
                  <a:srgbClr val="37394C"/>
                </a:solidFill>
                <a:latin typeface="+mn-lt"/>
                <a:ea typeface="+mn-ea"/>
                <a:cs typeface="+mn-cs"/>
              </a:defRPr>
            </a:lvl3pPr>
            <a:lvl4pPr marL="1371600" indent="0" algn="l" defTabSz="914400" rtl="0" eaLnBrk="1" latinLnBrk="0" hangingPunct="1">
              <a:lnSpc>
                <a:spcPct val="90000"/>
              </a:lnSpc>
              <a:spcBef>
                <a:spcPts val="500"/>
              </a:spcBef>
              <a:buClr>
                <a:srgbClr val="16AD85"/>
              </a:buClr>
              <a:buFont typeface="Arial" panose="020B0604020202020204" pitchFamily="34" charset="0"/>
              <a:buNone/>
              <a:defRPr sz="1800" kern="1200">
                <a:solidFill>
                  <a:srgbClr val="37394C"/>
                </a:solidFill>
                <a:latin typeface="+mn-lt"/>
                <a:ea typeface="+mn-ea"/>
                <a:cs typeface="+mn-cs"/>
              </a:defRPr>
            </a:lvl4pPr>
            <a:lvl5pPr marL="1828800" indent="0" algn="l" defTabSz="914400" rtl="0" eaLnBrk="1" latinLnBrk="0" hangingPunct="1">
              <a:lnSpc>
                <a:spcPct val="90000"/>
              </a:lnSpc>
              <a:spcBef>
                <a:spcPts val="500"/>
              </a:spcBef>
              <a:buClr>
                <a:srgbClr val="16AD85"/>
              </a:buClr>
              <a:buFont typeface="Arial" panose="020B0604020202020204" pitchFamily="34" charset="0"/>
              <a:buNone/>
              <a:defRPr sz="1800"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y" sz="2300">
                <a:latin typeface="Calibri"/>
              </a:rPr>
              <a:t>Mae strategaeth Llywodraeth Cymru ar gyfer Gofalwyr Di-dâl (2021) yn nodi o dan briodoldeb tri:</a:t>
            </a:r>
          </a:p>
          <a:p>
            <a:r>
              <a:rPr lang="cy" sz="2300" i="1">
                <a:latin typeface="Calibri"/>
              </a:rPr>
              <a:t>Rhaid i bob gofalwr di-dâl gael y cyfle i gymryd seibiannau o’u rôl ofalu i’w galluogi i gynnal eu hiechyd a’u lles eu hunain a chael bywyd ochr yn ochr â gofalu. </a:t>
            </a:r>
          </a:p>
          <a:p>
            <a:endParaRPr lang="en-GB" sz="2300"/>
          </a:p>
          <a:p>
            <a:r>
              <a:rPr lang="cy" sz="2300">
                <a:latin typeface="Calibri"/>
              </a:rPr>
              <a:t>Mae Blaenoriaeth pedwar Cefnogi gofalwyr di-dâl mewn addysg ac yn y gweithle yn nodi:</a:t>
            </a:r>
          </a:p>
          <a:p>
            <a:r>
              <a:rPr lang="cy" sz="2300" i="1">
                <a:latin typeface="Calibri"/>
              </a:rPr>
              <a:t>Dylid annog cyflogwyr a lleoliadau addysg / hyfforddiant i addasu eu polisïau a’u harferion, gan alluogi gofalwyr di-dâl i weithio a dysgu ochr yn ochr â’u rôl ofalu. </a:t>
            </a:r>
          </a:p>
          <a:p>
            <a:endParaRPr lang="en-GB"/>
          </a:p>
          <a:p>
            <a:endParaRPr lang="en-GB"/>
          </a:p>
        </p:txBody>
      </p:sp>
    </p:spTree>
    <p:custDataLst>
      <p:tags r:id="rId1"/>
    </p:custDataLst>
    <p:extLst>
      <p:ext uri="{BB962C8B-B14F-4D97-AF65-F5344CB8AC3E}">
        <p14:creationId xmlns:p14="http://schemas.microsoft.com/office/powerpoint/2010/main" val="648148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1"/>
          </p:nvPr>
        </p:nvSpPr>
        <p:spPr>
          <a:xfrm>
            <a:off x="6528176" y="949425"/>
            <a:ext cx="4921249" cy="4735033"/>
          </a:xfrm>
        </p:spPr>
        <p:txBody>
          <a:bodyPr>
            <a:normAutofit/>
          </a:bodyPr>
          <a:lstStyle/>
          <a:p>
            <a:r>
              <a:rPr lang="en-GB" sz="2000"/>
              <a:t>3.7 The potential impact of change and transition on carers</a:t>
            </a:r>
          </a:p>
          <a:p>
            <a:r>
              <a:rPr lang="en-GB" sz="2000"/>
              <a:t>3.8 The assessment options available to the carer and young carer including joint assessments with the individual</a:t>
            </a:r>
          </a:p>
          <a:p>
            <a:r>
              <a:rPr lang="en-GB" sz="2000"/>
              <a:t>3.9 The importance of recognising that not all people undertaking unpaid care will wish to be labelled or perceived as carers</a:t>
            </a:r>
          </a:p>
          <a:p>
            <a:r>
              <a:rPr lang="en-GB" sz="2000"/>
              <a:t>3.10 How to explore with sensitivity the role that carers are undertaking, and how they may wish to be supported with this </a:t>
            </a:r>
          </a:p>
          <a:p>
            <a:endParaRPr lang="en-GB"/>
          </a:p>
        </p:txBody>
      </p:sp>
      <p:sp>
        <p:nvSpPr>
          <p:cNvPr id="7" name="Text Placeholder 3"/>
          <p:cNvSpPr>
            <a:spLocks noGrp="1"/>
          </p:cNvSpPr>
          <p:nvPr>
            <p:ph type="body" sz="quarter" idx="11"/>
          </p:nvPr>
        </p:nvSpPr>
        <p:spPr>
          <a:xfrm>
            <a:off x="687015" y="949425"/>
            <a:ext cx="4921249" cy="4735033"/>
          </a:xfrm>
        </p:spPr>
        <p:txBody>
          <a:bodyPr/>
          <a:lstStyle/>
          <a:p>
            <a:r>
              <a:rPr lang="cy" sz="2000" b="0" i="0" u="none" strike="noStrike" cap="none" baseline="0">
                <a:solidFill>
                  <a:srgbClr val="37394C"/>
                </a:solidFill>
                <a:effectLst/>
                <a:uFillTx/>
                <a:latin typeface="Calibri"/>
              </a:rPr>
              <a:t>3.7 Effaith bosibl newid a phontio ar ofalwyr</a:t>
            </a:r>
          </a:p>
          <a:p>
            <a:r>
              <a:rPr lang="cy" sz="2000" b="0" i="0" u="none" strike="noStrike" cap="none" baseline="0">
                <a:solidFill>
                  <a:srgbClr val="37394C"/>
                </a:solidFill>
                <a:effectLst/>
                <a:uFillTx/>
                <a:latin typeface="Calibri"/>
              </a:rPr>
              <a:t>3.8 Yr opsiynau asesu sydd ar gael i’r gofalwr a’r gofalwr ifanc gan gynnwys asesiadau ar y cyd â’r unigolyn</a:t>
            </a:r>
          </a:p>
          <a:p>
            <a:r>
              <a:rPr lang="cy" sz="2000" b="0" i="0" u="none" strike="noStrike" cap="none" baseline="0">
                <a:solidFill>
                  <a:srgbClr val="37394C"/>
                </a:solidFill>
                <a:effectLst/>
                <a:uFillTx/>
                <a:latin typeface="Calibri"/>
              </a:rPr>
              <a:t>3.9 Pwysigrwydd cydnabod na fydd pawb sy’n derbyn gofal di-dâl yn dymuno cael eu labelu na’u hystyried yn ofalwyr</a:t>
            </a:r>
          </a:p>
          <a:p>
            <a:r>
              <a:rPr lang="cy" sz="2000" b="0" i="0" u="none" strike="noStrike" cap="none" baseline="0">
                <a:solidFill>
                  <a:srgbClr val="37394C"/>
                </a:solidFill>
                <a:effectLst/>
                <a:uFillTx/>
                <a:latin typeface="Calibri"/>
              </a:rPr>
              <a:t>3.10 Sut i archwilio’n sensitif y rôl y mae gofalwyr yn ei chyflawni, a sut y gallent ddymuno cael eu cefnogi gyda hyn </a:t>
            </a:r>
          </a:p>
          <a:p>
            <a:endParaRPr lang="en-GB"/>
          </a:p>
        </p:txBody>
      </p:sp>
    </p:spTree>
    <p:custDataLst>
      <p:tags r:id="rId1"/>
    </p:custDataLst>
    <p:extLst>
      <p:ext uri="{BB962C8B-B14F-4D97-AF65-F5344CB8AC3E}">
        <p14:creationId xmlns:p14="http://schemas.microsoft.com/office/powerpoint/2010/main" val="15863093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6719657" y="630542"/>
            <a:ext cx="4921249" cy="1793284"/>
          </a:xfrm>
        </p:spPr>
        <p:txBody>
          <a:bodyPr>
            <a:normAutofit/>
          </a:bodyPr>
          <a:lstStyle/>
          <a:p>
            <a:pPr algn="ctr"/>
            <a:r>
              <a:rPr lang="en-GB" b="1"/>
              <a:t>3.6 Factors that may impact on carers physical and mental health and well-being</a:t>
            </a:r>
          </a:p>
        </p:txBody>
      </p:sp>
      <p:sp>
        <p:nvSpPr>
          <p:cNvPr id="4" name="Text Placeholder 3"/>
          <p:cNvSpPr>
            <a:spLocks noGrp="1"/>
          </p:cNvSpPr>
          <p:nvPr>
            <p:ph type="body" sz="quarter" idx="11"/>
          </p:nvPr>
        </p:nvSpPr>
        <p:spPr>
          <a:xfrm>
            <a:off x="6719657" y="2687761"/>
            <a:ext cx="4921249" cy="3755172"/>
          </a:xfrm>
        </p:spPr>
        <p:txBody>
          <a:bodyPr vert="horz" lIns="91440" tIns="45720" rIns="91440" bIns="45720" rtlCol="0" anchor="t">
            <a:normAutofit/>
          </a:bodyPr>
          <a:lstStyle/>
          <a:p>
            <a:r>
              <a:rPr lang="en-GB" sz="2800" dirty="0"/>
              <a:t>What factors could impact on a carers physical and mental health and well-being?</a:t>
            </a:r>
          </a:p>
          <a:p>
            <a:endParaRPr lang="en-GB" sz="2800" dirty="0">
              <a:cs typeface="Calibri"/>
            </a:endParaRPr>
          </a:p>
          <a:p>
            <a:r>
              <a:rPr lang="en-GB" sz="2800" dirty="0">
                <a:cs typeface="Calibri"/>
              </a:rPr>
              <a:t>Using the </a:t>
            </a:r>
            <a:r>
              <a:rPr lang="en-GB" sz="2800" dirty="0">
                <a:cs typeface="Calibri"/>
                <a:hlinkClick r:id="rId4"/>
              </a:rPr>
              <a:t>case studies</a:t>
            </a:r>
            <a:r>
              <a:rPr lang="en-GB" sz="2800" dirty="0">
                <a:cs typeface="Calibri"/>
              </a:rPr>
              <a:t>, discuss in groups how you could support the carers</a:t>
            </a:r>
          </a:p>
        </p:txBody>
      </p:sp>
      <p:sp>
        <p:nvSpPr>
          <p:cNvPr id="6" name="Text Placeholder 2"/>
          <p:cNvSpPr>
            <a:spLocks noGrp="1"/>
          </p:cNvSpPr>
          <p:nvPr>
            <p:ph type="body" sz="quarter" idx="10"/>
          </p:nvPr>
        </p:nvSpPr>
        <p:spPr>
          <a:xfrm>
            <a:off x="800030" y="693002"/>
            <a:ext cx="4921249" cy="1730824"/>
          </a:xfrm>
        </p:spPr>
        <p:txBody>
          <a:bodyPr>
            <a:normAutofit/>
          </a:bodyPr>
          <a:lstStyle/>
          <a:p>
            <a:pPr algn="ctr"/>
            <a:r>
              <a:rPr lang="cy" sz="2800" b="1" i="0" u="none" strike="noStrike" cap="none" baseline="0">
                <a:solidFill>
                  <a:srgbClr val="16AD85"/>
                </a:solidFill>
                <a:effectLst/>
                <a:uFillTx/>
                <a:latin typeface="Calibri"/>
              </a:rPr>
              <a:t>3.6 Ffactorau a all effeithio ar iechyd a lles corfforol a meddyliol gofalwyr</a:t>
            </a:r>
          </a:p>
        </p:txBody>
      </p:sp>
      <p:sp>
        <p:nvSpPr>
          <p:cNvPr id="7" name="Text Placeholder 3"/>
          <p:cNvSpPr>
            <a:spLocks noGrp="1"/>
          </p:cNvSpPr>
          <p:nvPr>
            <p:ph type="body" sz="quarter" idx="11"/>
          </p:nvPr>
        </p:nvSpPr>
        <p:spPr>
          <a:xfrm>
            <a:off x="800030" y="2687761"/>
            <a:ext cx="4921249" cy="3755172"/>
          </a:xfrm>
        </p:spPr>
        <p:txBody>
          <a:bodyPr>
            <a:normAutofit/>
          </a:bodyPr>
          <a:lstStyle/>
          <a:p>
            <a:r>
              <a:rPr lang="cy" sz="2800" b="0" i="0" u="none" strike="noStrike" cap="none" baseline="0">
                <a:solidFill>
                  <a:srgbClr val="37394C"/>
                </a:solidFill>
                <a:effectLst/>
                <a:uFillTx/>
                <a:latin typeface="Calibri"/>
              </a:rPr>
              <a:t>Pa ffactorau allai effeithio ar iechyd a lles corfforol a meddyliol gofalwr?</a:t>
            </a:r>
          </a:p>
        </p:txBody>
      </p:sp>
    </p:spTree>
    <p:custDataLst>
      <p:tags r:id="rId1"/>
    </p:custDataLst>
    <p:extLst>
      <p:ext uri="{BB962C8B-B14F-4D97-AF65-F5344CB8AC3E}">
        <p14:creationId xmlns:p14="http://schemas.microsoft.com/office/powerpoint/2010/main" val="28937580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6483352" y="517526"/>
            <a:ext cx="4921249" cy="487629"/>
          </a:xfrm>
        </p:spPr>
        <p:txBody>
          <a:bodyPr/>
          <a:lstStyle/>
          <a:p>
            <a:r>
              <a:rPr lang="en-GB" b="1"/>
              <a:t>What matters to the individual?</a:t>
            </a:r>
          </a:p>
        </p:txBody>
      </p:sp>
      <p:sp>
        <p:nvSpPr>
          <p:cNvPr id="4" name="Text Placeholder 3"/>
          <p:cNvSpPr>
            <a:spLocks noGrp="1"/>
          </p:cNvSpPr>
          <p:nvPr>
            <p:ph type="body" sz="quarter" idx="11"/>
          </p:nvPr>
        </p:nvSpPr>
        <p:spPr>
          <a:xfrm>
            <a:off x="6209414" y="1298811"/>
            <a:ext cx="5507665" cy="4549096"/>
          </a:xfrm>
        </p:spPr>
        <p:txBody>
          <a:bodyPr>
            <a:normAutofit fontScale="92500" lnSpcReduction="10000"/>
          </a:bodyPr>
          <a:lstStyle/>
          <a:p>
            <a:pPr fontAlgn="base"/>
            <a:r>
              <a:rPr lang="en-GB" sz="2200"/>
              <a:t>A 'what matters' conversation is a targeted conversation relating to any assessment process.</a:t>
            </a:r>
          </a:p>
          <a:p>
            <a:pPr fontAlgn="base"/>
            <a:r>
              <a:rPr lang="en-GB" sz="2200"/>
              <a:t>It refers to a skilled way of working with individuals to establish the situation, their current well-being, what can be done to support them and what can be done to promote their well-being and resilience for the better.</a:t>
            </a:r>
          </a:p>
          <a:p>
            <a:pPr fontAlgn="base"/>
            <a:r>
              <a:rPr lang="en-GB" sz="2200"/>
              <a:t>It's not an assessment in itself: it's a way of carrying out the assessment, with the practitioner having the right type of conversation to identify with the individual:</a:t>
            </a:r>
          </a:p>
          <a:p>
            <a:pPr fontAlgn="base"/>
            <a:r>
              <a:rPr lang="en-GB" sz="2200"/>
              <a:t>how they want to live their life</a:t>
            </a:r>
          </a:p>
          <a:p>
            <a:pPr fontAlgn="base"/>
            <a:r>
              <a:rPr lang="en-GB" sz="2200"/>
              <a:t>what might be preventing that</a:t>
            </a:r>
          </a:p>
          <a:p>
            <a:pPr fontAlgn="base"/>
            <a:r>
              <a:rPr lang="en-GB" sz="2200"/>
              <a:t>what support might be required to overcome those barriers.</a:t>
            </a:r>
          </a:p>
          <a:p>
            <a:endParaRPr lang="en-GB"/>
          </a:p>
        </p:txBody>
      </p:sp>
      <p:sp>
        <p:nvSpPr>
          <p:cNvPr id="6" name="Text Placeholder 2"/>
          <p:cNvSpPr>
            <a:spLocks noGrp="1"/>
          </p:cNvSpPr>
          <p:nvPr>
            <p:ph type="body" sz="quarter" idx="10"/>
          </p:nvPr>
        </p:nvSpPr>
        <p:spPr>
          <a:xfrm>
            <a:off x="830853" y="517526"/>
            <a:ext cx="4921249" cy="509890"/>
          </a:xfrm>
        </p:spPr>
        <p:txBody>
          <a:bodyPr/>
          <a:lstStyle/>
          <a:p>
            <a:r>
              <a:rPr lang="cy" sz="2800" b="1" i="0" u="none" strike="noStrike" cap="none" baseline="0">
                <a:solidFill>
                  <a:srgbClr val="16AD85"/>
                </a:solidFill>
                <a:effectLst/>
                <a:uFillTx/>
                <a:latin typeface="Calibri"/>
              </a:rPr>
              <a:t>Beth sy'n bwysig i'r unigolyn?</a:t>
            </a:r>
          </a:p>
        </p:txBody>
      </p:sp>
      <p:sp>
        <p:nvSpPr>
          <p:cNvPr id="7" name="Text Placeholder 3"/>
          <p:cNvSpPr>
            <a:spLocks noGrp="1"/>
          </p:cNvSpPr>
          <p:nvPr>
            <p:ph type="body" sz="quarter" idx="11"/>
          </p:nvPr>
        </p:nvSpPr>
        <p:spPr>
          <a:xfrm>
            <a:off x="574159" y="1298812"/>
            <a:ext cx="5177944" cy="4549095"/>
          </a:xfrm>
        </p:spPr>
        <p:txBody>
          <a:bodyPr>
            <a:normAutofit fontScale="92500" lnSpcReduction="10000"/>
          </a:bodyPr>
          <a:lstStyle/>
          <a:p>
            <a:pPr fontAlgn="base"/>
            <a:r>
              <a:rPr lang="cy" sz="2200" b="0" i="0" u="none" strike="noStrike" cap="none" baseline="0">
                <a:solidFill>
                  <a:srgbClr val="37394C"/>
                </a:solidFill>
                <a:effectLst/>
                <a:uFillTx/>
                <a:latin typeface="Calibri"/>
              </a:rPr>
              <a:t>Sgwrs ‘beth sy’n bwysig’ yw sgwrs wedi’i thargedu sy’n ymwneud ag unrhyw broses asesu.</a:t>
            </a:r>
          </a:p>
          <a:p>
            <a:pPr fontAlgn="base"/>
            <a:r>
              <a:rPr lang="cy" sz="2200" b="0" i="0" u="none" strike="noStrike" cap="none" baseline="0">
                <a:solidFill>
                  <a:srgbClr val="37394C"/>
                </a:solidFill>
                <a:effectLst/>
                <a:uFillTx/>
                <a:latin typeface="Calibri"/>
              </a:rPr>
              <a:t>Mae’n cyfeirio at ffordd fedrus o weithio gydag unigolion i sefydlu’r sefyllfa, eu lles presennol, yr hyn y gellir ei wneud i’w cefnogi a’r hyn y gellir ei wneud i hybu eu llesiant a’u gwydnwch er gwell.</a:t>
            </a:r>
          </a:p>
          <a:p>
            <a:pPr fontAlgn="base"/>
            <a:r>
              <a:rPr lang="cy" sz="2200" b="0" i="0" u="none" strike="noStrike" cap="none" baseline="0">
                <a:solidFill>
                  <a:srgbClr val="37394C"/>
                </a:solidFill>
                <a:effectLst/>
                <a:uFillTx/>
                <a:latin typeface="Calibri"/>
              </a:rPr>
              <a:t>Nid yw’n asesiad ynddo’i hun: mae’n ffordd o gynnal yr asesiad, gyda’r ymarferydd yn cael y math cywir o sgwrs i nodi gyda’r unigolyn:</a:t>
            </a:r>
          </a:p>
          <a:p>
            <a:pPr fontAlgn="base"/>
            <a:r>
              <a:rPr lang="cy" sz="2200" b="0" i="0" u="none" strike="noStrike" cap="none" baseline="0">
                <a:solidFill>
                  <a:srgbClr val="37394C"/>
                </a:solidFill>
                <a:effectLst/>
                <a:uFillTx/>
                <a:latin typeface="Calibri"/>
              </a:rPr>
              <a:t>sut maen nhw eisiau byw eu bywyd</a:t>
            </a:r>
          </a:p>
          <a:p>
            <a:pPr fontAlgn="base"/>
            <a:r>
              <a:rPr lang="cy" sz="2200" b="0" i="0" u="none" strike="noStrike" cap="none" baseline="0">
                <a:solidFill>
                  <a:srgbClr val="37394C"/>
                </a:solidFill>
                <a:effectLst/>
                <a:uFillTx/>
                <a:latin typeface="Calibri"/>
              </a:rPr>
              <a:t>beth allai fod yn atal hynny</a:t>
            </a:r>
          </a:p>
          <a:p>
            <a:pPr fontAlgn="base"/>
            <a:r>
              <a:rPr lang="cy" sz="2200" b="0" i="0" u="none" strike="noStrike" cap="none" baseline="0">
                <a:solidFill>
                  <a:srgbClr val="37394C"/>
                </a:solidFill>
                <a:effectLst/>
                <a:uFillTx/>
                <a:latin typeface="Calibri"/>
              </a:rPr>
              <a:t>pa gymorth y gallai fod ei angen i oresgyn y rhwystrau hynny.</a:t>
            </a:r>
          </a:p>
          <a:p>
            <a:endParaRPr lang="en-GB"/>
          </a:p>
        </p:txBody>
      </p:sp>
    </p:spTree>
    <p:custDataLst>
      <p:tags r:id="rId1"/>
    </p:custDataLst>
    <p:extLst>
      <p:ext uri="{BB962C8B-B14F-4D97-AF65-F5344CB8AC3E}">
        <p14:creationId xmlns:p14="http://schemas.microsoft.com/office/powerpoint/2010/main" val="3341527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7557144" y="488416"/>
            <a:ext cx="2773664" cy="415710"/>
          </a:xfrm>
        </p:spPr>
        <p:txBody>
          <a:bodyPr>
            <a:noAutofit/>
          </a:bodyPr>
          <a:lstStyle/>
          <a:p>
            <a:r>
              <a:rPr lang="en-GB" sz="3200" b="1"/>
              <a:t>Carers in Wales</a:t>
            </a:r>
          </a:p>
        </p:txBody>
      </p:sp>
      <p:sp>
        <p:nvSpPr>
          <p:cNvPr id="8" name="Text Placeholder 7"/>
          <p:cNvSpPr>
            <a:spLocks noGrp="1"/>
          </p:cNvSpPr>
          <p:nvPr>
            <p:ph type="body" sz="quarter" idx="11"/>
          </p:nvPr>
        </p:nvSpPr>
        <p:spPr>
          <a:xfrm>
            <a:off x="6483352" y="1653310"/>
            <a:ext cx="4921249" cy="3762208"/>
          </a:xfrm>
        </p:spPr>
        <p:txBody>
          <a:bodyPr>
            <a:noAutofit/>
          </a:bodyPr>
          <a:lstStyle/>
          <a:p>
            <a:pPr fontAlgn="base"/>
            <a:r>
              <a:rPr lang="en-GB" sz="2000"/>
              <a:t>The </a:t>
            </a:r>
            <a:r>
              <a:rPr lang="en-GB" sz="2000">
                <a:hlinkClick r:id="rId4"/>
              </a:rPr>
              <a:t>Social Services and Well-being (Wales) Act 2014</a:t>
            </a:r>
            <a:r>
              <a:rPr lang="en-GB" sz="2000"/>
              <a:t> ensures that all carers have a right to an assessment where it appears they may have needs for support. </a:t>
            </a:r>
          </a:p>
          <a:p>
            <a:pPr fontAlgn="base"/>
            <a:r>
              <a:rPr lang="en-GB" sz="2000"/>
              <a:t>The assessment must consider the outcomes the carer wants to achieve, which is why a ‘what matters’ conversation needs to happen right at the very beginning of any interaction with a carer.</a:t>
            </a:r>
          </a:p>
          <a:p>
            <a:endParaRPr lang="en-GB" sz="1200"/>
          </a:p>
          <a:p>
            <a:endParaRPr lang="en-GB" sz="1200"/>
          </a:p>
        </p:txBody>
      </p:sp>
      <p:sp>
        <p:nvSpPr>
          <p:cNvPr id="10" name="Text Placeholder 6"/>
          <p:cNvSpPr>
            <a:spLocks noGrp="1"/>
          </p:cNvSpPr>
          <p:nvPr>
            <p:ph type="body" sz="quarter" idx="10"/>
          </p:nvPr>
        </p:nvSpPr>
        <p:spPr>
          <a:xfrm>
            <a:off x="1097268" y="514495"/>
            <a:ext cx="4100742" cy="528726"/>
          </a:xfrm>
        </p:spPr>
        <p:txBody>
          <a:bodyPr>
            <a:normAutofit lnSpcReduction="10000"/>
          </a:bodyPr>
          <a:lstStyle/>
          <a:p>
            <a:r>
              <a:rPr lang="cy" sz="3200" b="1" i="0" u="none" strike="noStrike" cap="none" baseline="0">
                <a:solidFill>
                  <a:srgbClr val="16AD85"/>
                </a:solidFill>
                <a:effectLst/>
                <a:uFillTx/>
                <a:latin typeface="Calibri"/>
              </a:rPr>
              <a:t>Gofalwyr yng Nghymru</a:t>
            </a:r>
          </a:p>
        </p:txBody>
      </p:sp>
      <p:sp>
        <p:nvSpPr>
          <p:cNvPr id="11" name="Text Placeholder 7"/>
          <p:cNvSpPr>
            <a:spLocks noGrp="1"/>
          </p:cNvSpPr>
          <p:nvPr>
            <p:ph type="body" sz="quarter" idx="11"/>
          </p:nvPr>
        </p:nvSpPr>
        <p:spPr>
          <a:xfrm>
            <a:off x="687014" y="1653310"/>
            <a:ext cx="4921249" cy="3762208"/>
          </a:xfrm>
        </p:spPr>
        <p:txBody>
          <a:bodyPr>
            <a:noAutofit/>
          </a:bodyPr>
          <a:lstStyle/>
          <a:p>
            <a:pPr fontAlgn="base"/>
            <a:r>
              <a:rPr lang="cy" sz="2000" b="0" i="0" u="none" strike="noStrike" cap="none" baseline="0">
                <a:solidFill>
                  <a:srgbClr val="37394C"/>
                </a:solidFill>
                <a:effectLst/>
                <a:uFillTx/>
                <a:latin typeface="Calibri"/>
              </a:rPr>
              <a:t>Mae </a:t>
            </a:r>
            <a:r>
              <a:rPr lang="cy" sz="2000" b="0" i="0" u="none" strike="noStrike" cap="none" baseline="0">
                <a:solidFill>
                  <a:srgbClr val="37394C"/>
                </a:solidFill>
                <a:effectLst/>
                <a:uFillTx/>
                <a:latin typeface="Calibri"/>
                <a:hlinkClick r:id="rId4" history="0"/>
              </a:rPr>
              <a:t>Deddf Gwasanaethau Cymdeithasol a Llesiant (Cymru) 2014</a:t>
            </a:r>
            <a:r>
              <a:rPr lang="cy" sz="2000" b="0" i="0" u="none" strike="noStrike" cap="none" baseline="0">
                <a:solidFill>
                  <a:srgbClr val="37394C"/>
                </a:solidFill>
                <a:effectLst/>
                <a:uFillTx/>
                <a:latin typeface="Calibri"/>
              </a:rPr>
              <a:t> yn sicrhau bod gan bob gofalwr hawl i gael asesiad os yw’n ymddangos y gallai fod ganddynt anghenion cymorth. </a:t>
            </a:r>
          </a:p>
          <a:p>
            <a:pPr fontAlgn="base"/>
            <a:r>
              <a:rPr lang="cy" sz="2000" b="0" i="0" u="none" strike="noStrike" cap="none" baseline="0">
                <a:solidFill>
                  <a:srgbClr val="37394C"/>
                </a:solidFill>
                <a:effectLst/>
                <a:uFillTx/>
                <a:latin typeface="Calibri"/>
              </a:rPr>
              <a:t>Rhaid i'r asesiad ystyried y canlyniadau y mae'r gofalwr am eu cyflawni, a dyna pam y mae angen i sgwrs 'beth sy'n bwysig' ddigwydd yn syth ar ddechrau unrhyw ryngweithio â gofalwr.</a:t>
            </a:r>
          </a:p>
          <a:p>
            <a:endParaRPr lang="en-GB" sz="1200"/>
          </a:p>
          <a:p>
            <a:endParaRPr lang="en-GB" sz="1200"/>
          </a:p>
        </p:txBody>
      </p:sp>
    </p:spTree>
    <p:custDataLst>
      <p:tags r:id="rId1"/>
    </p:custDataLst>
    <p:extLst>
      <p:ext uri="{BB962C8B-B14F-4D97-AF65-F5344CB8AC3E}">
        <p14:creationId xmlns:p14="http://schemas.microsoft.com/office/powerpoint/2010/main" val="39040074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F8F32314-6EA2-0D5C-D3C5-06AFBBE573C8}"/>
              </a:ext>
            </a:extLst>
          </p:cNvPr>
          <p:cNvSpPr>
            <a:spLocks noGrp="1"/>
          </p:cNvSpPr>
          <p:nvPr>
            <p:ph type="body" sz="quarter" idx="11"/>
          </p:nvPr>
        </p:nvSpPr>
        <p:spPr>
          <a:xfrm>
            <a:off x="6483352" y="1163138"/>
            <a:ext cx="4921249" cy="3480353"/>
          </a:xfrm>
        </p:spPr>
        <p:txBody>
          <a:bodyPr vert="horz" lIns="91440" tIns="45720" rIns="91440" bIns="45720" rtlCol="0" anchor="t">
            <a:normAutofit fontScale="32500" lnSpcReduction="20000"/>
          </a:bodyPr>
          <a:lstStyle/>
          <a:p>
            <a:r>
              <a:rPr lang="en-US" sz="4900" dirty="0">
                <a:ea typeface="Calibri"/>
                <a:cs typeface="Calibri"/>
              </a:rPr>
              <a:t>Read the </a:t>
            </a:r>
            <a:r>
              <a:rPr lang="en-US" sz="4900" dirty="0">
                <a:solidFill>
                  <a:srgbClr val="0563C1"/>
                </a:solidFill>
                <a:ea typeface="Calibri"/>
                <a:cs typeface="Calibri"/>
                <a:hlinkClick r:id="rId2"/>
              </a:rPr>
              <a:t>case study </a:t>
            </a:r>
            <a:r>
              <a:rPr lang="en-US" sz="4900" dirty="0">
                <a:solidFill>
                  <a:srgbClr val="0563C1"/>
                </a:solidFill>
                <a:ea typeface="Calibri"/>
                <a:cs typeface="Calibri"/>
              </a:rPr>
              <a:t> </a:t>
            </a:r>
            <a:endParaRPr lang="en-US">
              <a:cs typeface="Calibri"/>
            </a:endParaRPr>
          </a:p>
          <a:p>
            <a:br>
              <a:rPr lang="en-US" dirty="0"/>
            </a:br>
            <a:endParaRPr lang="en-US">
              <a:cs typeface="Calibri"/>
            </a:endParaRPr>
          </a:p>
          <a:p>
            <a:r>
              <a:rPr lang="en-US" sz="4900" dirty="0">
                <a:ea typeface="Calibri"/>
                <a:cs typeface="Calibri"/>
              </a:rPr>
              <a:t>How would you identify “what matters” to the individual in this situation?</a:t>
            </a:r>
            <a:endParaRPr lang="en-US">
              <a:cs typeface="Calibri"/>
            </a:endParaRPr>
          </a:p>
          <a:p>
            <a:r>
              <a:rPr lang="en-US" sz="4900" dirty="0">
                <a:ea typeface="Calibri"/>
                <a:cs typeface="Calibri"/>
              </a:rPr>
              <a:t>What is helping the individual and what is stopping them achieve their well-being outcomes?</a:t>
            </a:r>
            <a:endParaRPr lang="en-US">
              <a:cs typeface="Calibri"/>
            </a:endParaRPr>
          </a:p>
          <a:p>
            <a:br>
              <a:rPr lang="en-US" dirty="0"/>
            </a:br>
            <a:endParaRPr lang="en-US">
              <a:cs typeface="Calibri"/>
            </a:endParaRPr>
          </a:p>
          <a:p>
            <a:r>
              <a:rPr lang="en-US" sz="4900" dirty="0">
                <a:ea typeface="Calibri"/>
                <a:cs typeface="Calibri"/>
              </a:rPr>
              <a:t>Ref: Social Care Wales</a:t>
            </a:r>
            <a:endParaRPr lang="en-US">
              <a:cs typeface="Calibri"/>
            </a:endParaRPr>
          </a:p>
          <a:p>
            <a:r>
              <a:rPr lang="en-US" sz="4900" dirty="0">
                <a:solidFill>
                  <a:srgbClr val="0563C1"/>
                </a:solidFill>
                <a:ea typeface="Calibri"/>
                <a:cs typeface="Calibri"/>
                <a:hlinkClick r:id="rId3"/>
              </a:rPr>
              <a:t>https://socialcare.wales/resources-guidance/information-and-learning-hub/learning-resources/social-services-and-well-being-wales-act-2014/assessing-and-meeting-individual-needs/assessment-case-studies</a:t>
            </a:r>
            <a:endParaRPr lang="en-US" dirty="0"/>
          </a:p>
          <a:p>
            <a:br>
              <a:rPr lang="en-US" dirty="0"/>
            </a:br>
            <a:endParaRPr lang="en-US"/>
          </a:p>
        </p:txBody>
      </p:sp>
      <p:sp>
        <p:nvSpPr>
          <p:cNvPr id="5" name="Text Placeholder 4">
            <a:extLst>
              <a:ext uri="{FF2B5EF4-FFF2-40B4-BE49-F238E27FC236}">
                <a16:creationId xmlns:a16="http://schemas.microsoft.com/office/drawing/2014/main" id="{58DA40A0-9307-5F74-CB1B-47C3B56E98C8}"/>
              </a:ext>
            </a:extLst>
          </p:cNvPr>
          <p:cNvSpPr>
            <a:spLocks noGrp="1"/>
          </p:cNvSpPr>
          <p:nvPr>
            <p:ph type="body" sz="quarter" idx="12"/>
          </p:nvPr>
        </p:nvSpPr>
        <p:spPr>
          <a:xfrm>
            <a:off x="788068" y="1163138"/>
            <a:ext cx="4908551" cy="3480353"/>
          </a:xfrm>
        </p:spPr>
        <p:txBody>
          <a:bodyPr vert="horz" lIns="91440" tIns="45720" rIns="91440" bIns="45720" rtlCol="0" anchor="t">
            <a:normAutofit/>
          </a:bodyPr>
          <a:lstStyle/>
          <a:p>
            <a:r>
              <a:rPr lang="en-US" sz="1600" err="1">
                <a:latin typeface="Calibri"/>
                <a:cs typeface="Arial"/>
              </a:rPr>
              <a:t>Darllenwch</a:t>
            </a:r>
            <a:r>
              <a:rPr lang="en-US" sz="1600" dirty="0">
                <a:latin typeface="Calibri"/>
                <a:cs typeface="Arial"/>
              </a:rPr>
              <a:t> </a:t>
            </a:r>
            <a:r>
              <a:rPr lang="en-US" sz="1600" err="1">
                <a:latin typeface="Calibri"/>
                <a:cs typeface="Arial"/>
              </a:rPr>
              <a:t>yr</a:t>
            </a:r>
            <a:r>
              <a:rPr lang="en-US" sz="1600" dirty="0">
                <a:latin typeface="Calibri"/>
                <a:cs typeface="Arial"/>
              </a:rPr>
              <a:t> </a:t>
            </a:r>
            <a:r>
              <a:rPr lang="en-US" sz="1600" u="sng" dirty="0">
                <a:solidFill>
                  <a:srgbClr val="0563C1"/>
                </a:solidFill>
                <a:latin typeface="Calibri"/>
                <a:cs typeface="Arial"/>
                <a:hlinkClick r:id="rId2"/>
              </a:rPr>
              <a:t>astudiaeth achos </a:t>
            </a:r>
            <a:endParaRPr lang="en-US" sz="1600">
              <a:latin typeface="Calibri"/>
              <a:cs typeface="Calibri"/>
            </a:endParaRPr>
          </a:p>
          <a:p>
            <a:endParaRPr lang="en-US" sz="1600" dirty="0">
              <a:cs typeface="Calibri"/>
            </a:endParaRPr>
          </a:p>
          <a:p>
            <a:r>
              <a:rPr lang="en-US" sz="1600" dirty="0">
                <a:latin typeface="Calibri"/>
                <a:cs typeface="Arial"/>
              </a:rPr>
              <a:t>Sut </a:t>
            </a:r>
            <a:r>
              <a:rPr lang="en-US" sz="1600" err="1">
                <a:latin typeface="Calibri"/>
                <a:cs typeface="Arial"/>
              </a:rPr>
              <a:t>byddech</a:t>
            </a:r>
            <a:r>
              <a:rPr lang="en-US" sz="1600" dirty="0">
                <a:latin typeface="Calibri"/>
                <a:cs typeface="Arial"/>
              </a:rPr>
              <a:t> </a:t>
            </a:r>
            <a:r>
              <a:rPr lang="en-US" sz="1600" err="1">
                <a:latin typeface="Calibri"/>
                <a:cs typeface="Arial"/>
              </a:rPr>
              <a:t>chi’n</a:t>
            </a:r>
            <a:r>
              <a:rPr lang="en-US" sz="1600" dirty="0">
                <a:latin typeface="Calibri"/>
                <a:cs typeface="Arial"/>
              </a:rPr>
              <a:t> nodi “</a:t>
            </a:r>
            <a:r>
              <a:rPr lang="en-US" sz="1600" err="1">
                <a:latin typeface="Calibri"/>
                <a:cs typeface="Arial"/>
              </a:rPr>
              <a:t>beth</a:t>
            </a:r>
            <a:r>
              <a:rPr lang="en-US" sz="1600" dirty="0">
                <a:latin typeface="Calibri"/>
                <a:cs typeface="Arial"/>
              </a:rPr>
              <a:t> </a:t>
            </a:r>
            <a:r>
              <a:rPr lang="en-US" sz="1600" err="1">
                <a:latin typeface="Calibri"/>
                <a:cs typeface="Arial"/>
              </a:rPr>
              <a:t>sy’n</a:t>
            </a:r>
            <a:r>
              <a:rPr lang="en-US" sz="1600" dirty="0">
                <a:latin typeface="Calibri"/>
                <a:cs typeface="Arial"/>
              </a:rPr>
              <a:t> </a:t>
            </a:r>
            <a:r>
              <a:rPr lang="en-US" sz="1600" err="1">
                <a:latin typeface="Calibri"/>
                <a:cs typeface="Arial"/>
              </a:rPr>
              <a:t>bwysig</a:t>
            </a:r>
            <a:r>
              <a:rPr lang="en-US" sz="1600" dirty="0">
                <a:latin typeface="Calibri"/>
                <a:cs typeface="Arial"/>
              </a:rPr>
              <a:t>” </a:t>
            </a:r>
            <a:r>
              <a:rPr lang="en-US" sz="1600" err="1">
                <a:latin typeface="Calibri"/>
                <a:cs typeface="Arial"/>
              </a:rPr>
              <a:t>i’r</a:t>
            </a:r>
            <a:r>
              <a:rPr lang="en-US" sz="1600" dirty="0">
                <a:latin typeface="Calibri"/>
                <a:cs typeface="Arial"/>
              </a:rPr>
              <a:t> </a:t>
            </a:r>
            <a:r>
              <a:rPr lang="en-US" sz="1600" err="1">
                <a:latin typeface="Calibri"/>
                <a:cs typeface="Arial"/>
              </a:rPr>
              <a:t>unigolyn</a:t>
            </a:r>
            <a:r>
              <a:rPr lang="en-US" sz="1600" dirty="0">
                <a:latin typeface="Calibri"/>
                <a:cs typeface="Arial"/>
              </a:rPr>
              <a:t> </a:t>
            </a:r>
            <a:r>
              <a:rPr lang="en-US" sz="1600" err="1">
                <a:latin typeface="Calibri"/>
                <a:cs typeface="Arial"/>
              </a:rPr>
              <a:t>yn</a:t>
            </a:r>
            <a:r>
              <a:rPr lang="en-US" sz="1600" dirty="0">
                <a:latin typeface="Calibri"/>
                <a:cs typeface="Arial"/>
              </a:rPr>
              <a:t> y </a:t>
            </a:r>
            <a:r>
              <a:rPr lang="en-US" sz="1600" err="1">
                <a:latin typeface="Calibri"/>
                <a:cs typeface="Arial"/>
              </a:rPr>
              <a:t>sefyllfa</a:t>
            </a:r>
            <a:r>
              <a:rPr lang="en-US" sz="1600" dirty="0">
                <a:latin typeface="Calibri"/>
                <a:cs typeface="Arial"/>
              </a:rPr>
              <a:t> hon?</a:t>
            </a:r>
            <a:endParaRPr lang="en-US" sz="1600">
              <a:latin typeface="Calibri"/>
              <a:cs typeface="Calibri"/>
            </a:endParaRPr>
          </a:p>
          <a:p>
            <a:r>
              <a:rPr lang="en-US" sz="1600" dirty="0">
                <a:latin typeface="Calibri"/>
                <a:cs typeface="Arial"/>
              </a:rPr>
              <a:t>Beth </a:t>
            </a:r>
            <a:r>
              <a:rPr lang="en-US" sz="1600" err="1">
                <a:latin typeface="Calibri"/>
                <a:cs typeface="Arial"/>
              </a:rPr>
              <a:t>sy’n</a:t>
            </a:r>
            <a:r>
              <a:rPr lang="en-US" sz="1600" dirty="0">
                <a:latin typeface="Calibri"/>
                <a:cs typeface="Arial"/>
              </a:rPr>
              <a:t> </a:t>
            </a:r>
            <a:r>
              <a:rPr lang="en-US" sz="1600" err="1">
                <a:latin typeface="Calibri"/>
                <a:cs typeface="Arial"/>
              </a:rPr>
              <a:t>helpu’r</a:t>
            </a:r>
            <a:r>
              <a:rPr lang="en-US" sz="1600" dirty="0">
                <a:latin typeface="Calibri"/>
                <a:cs typeface="Arial"/>
              </a:rPr>
              <a:t> </a:t>
            </a:r>
            <a:r>
              <a:rPr lang="en-US" sz="1600" err="1">
                <a:latin typeface="Calibri"/>
                <a:cs typeface="Arial"/>
              </a:rPr>
              <a:t>unigolyn</a:t>
            </a:r>
            <a:r>
              <a:rPr lang="en-US" sz="1600" dirty="0">
                <a:latin typeface="Calibri"/>
                <a:cs typeface="Arial"/>
              </a:rPr>
              <a:t> a </a:t>
            </a:r>
            <a:r>
              <a:rPr lang="en-US" sz="1600" err="1">
                <a:latin typeface="Calibri"/>
                <a:cs typeface="Arial"/>
              </a:rPr>
              <a:t>beth</a:t>
            </a:r>
            <a:r>
              <a:rPr lang="en-US" sz="1600" dirty="0">
                <a:latin typeface="Calibri"/>
                <a:cs typeface="Arial"/>
              </a:rPr>
              <a:t> </a:t>
            </a:r>
            <a:r>
              <a:rPr lang="en-US" sz="1600" err="1">
                <a:latin typeface="Calibri"/>
                <a:cs typeface="Arial"/>
              </a:rPr>
              <a:t>sy’n</a:t>
            </a:r>
            <a:r>
              <a:rPr lang="en-US" sz="1600" dirty="0">
                <a:latin typeface="Calibri"/>
                <a:cs typeface="Arial"/>
              </a:rPr>
              <a:t> </a:t>
            </a:r>
            <a:r>
              <a:rPr lang="en-US" sz="1600" err="1">
                <a:latin typeface="Calibri"/>
                <a:cs typeface="Arial"/>
              </a:rPr>
              <a:t>ei</a:t>
            </a:r>
            <a:r>
              <a:rPr lang="en-US" sz="1600" dirty="0">
                <a:latin typeface="Calibri"/>
                <a:cs typeface="Arial"/>
              </a:rPr>
              <a:t> </a:t>
            </a:r>
            <a:r>
              <a:rPr lang="en-US" sz="1600" err="1">
                <a:latin typeface="Calibri"/>
                <a:cs typeface="Arial"/>
              </a:rPr>
              <a:t>atal</a:t>
            </a:r>
            <a:r>
              <a:rPr lang="en-US" sz="1600" dirty="0">
                <a:latin typeface="Calibri"/>
                <a:cs typeface="Arial"/>
              </a:rPr>
              <a:t> </a:t>
            </a:r>
            <a:r>
              <a:rPr lang="en-US" sz="1600" err="1">
                <a:latin typeface="Calibri"/>
                <a:cs typeface="Arial"/>
              </a:rPr>
              <a:t>rhag</a:t>
            </a:r>
            <a:r>
              <a:rPr lang="en-US" sz="1600" dirty="0">
                <a:latin typeface="Calibri"/>
                <a:cs typeface="Arial"/>
              </a:rPr>
              <a:t> </a:t>
            </a:r>
            <a:r>
              <a:rPr lang="en-US" sz="1600" err="1">
                <a:latin typeface="Calibri"/>
                <a:cs typeface="Arial"/>
              </a:rPr>
              <a:t>cyflawni</a:t>
            </a:r>
            <a:r>
              <a:rPr lang="en-US" sz="1600" dirty="0">
                <a:latin typeface="Calibri"/>
                <a:cs typeface="Arial"/>
              </a:rPr>
              <a:t> </a:t>
            </a:r>
            <a:r>
              <a:rPr lang="en-US" sz="1600" err="1">
                <a:latin typeface="Calibri"/>
                <a:cs typeface="Arial"/>
              </a:rPr>
              <a:t>ei</a:t>
            </a:r>
            <a:r>
              <a:rPr lang="en-US" sz="1600" dirty="0">
                <a:latin typeface="Calibri"/>
                <a:cs typeface="Arial"/>
              </a:rPr>
              <a:t> </a:t>
            </a:r>
            <a:r>
              <a:rPr lang="en-US" sz="1600" err="1">
                <a:latin typeface="Calibri"/>
                <a:cs typeface="Arial"/>
              </a:rPr>
              <a:t>ganlyniadau</a:t>
            </a:r>
            <a:r>
              <a:rPr lang="en-US" sz="1600" dirty="0">
                <a:latin typeface="Calibri"/>
                <a:cs typeface="Arial"/>
              </a:rPr>
              <a:t> </a:t>
            </a:r>
            <a:r>
              <a:rPr lang="en-US" sz="1600" err="1">
                <a:latin typeface="Calibri"/>
                <a:cs typeface="Arial"/>
              </a:rPr>
              <a:t>llesiant</a:t>
            </a:r>
            <a:r>
              <a:rPr lang="en-US" sz="1600" dirty="0">
                <a:latin typeface="Calibri"/>
                <a:cs typeface="Arial"/>
              </a:rPr>
              <a:t>?</a:t>
            </a:r>
            <a:endParaRPr lang="en-US" sz="1600">
              <a:latin typeface="Calibri"/>
              <a:cs typeface="Calibri"/>
            </a:endParaRPr>
          </a:p>
          <a:p>
            <a:r>
              <a:rPr lang="en-US" sz="1600" dirty="0">
                <a:latin typeface="Calibri"/>
                <a:cs typeface="Arial"/>
              </a:rPr>
              <a:t> </a:t>
            </a:r>
            <a:r>
              <a:rPr lang="en-US" sz="1600" err="1">
                <a:latin typeface="Calibri"/>
                <a:cs typeface="Arial"/>
              </a:rPr>
              <a:t>Cyf</a:t>
            </a:r>
            <a:r>
              <a:rPr lang="en-US" sz="1600" dirty="0">
                <a:latin typeface="Calibri"/>
                <a:cs typeface="Arial"/>
              </a:rPr>
              <a:t>: </a:t>
            </a:r>
            <a:r>
              <a:rPr lang="en-US" sz="1600" err="1">
                <a:latin typeface="Calibri"/>
                <a:cs typeface="Arial"/>
              </a:rPr>
              <a:t>Gofal</a:t>
            </a:r>
            <a:r>
              <a:rPr lang="en-US" sz="1600" dirty="0">
                <a:latin typeface="Calibri"/>
                <a:cs typeface="Arial"/>
              </a:rPr>
              <a:t> </a:t>
            </a:r>
            <a:r>
              <a:rPr lang="en-US" sz="1600" err="1">
                <a:latin typeface="Calibri"/>
                <a:cs typeface="Arial"/>
              </a:rPr>
              <a:t>Cymdeithasol</a:t>
            </a:r>
            <a:r>
              <a:rPr lang="en-US" sz="1600" dirty="0">
                <a:latin typeface="Calibri"/>
                <a:cs typeface="Arial"/>
              </a:rPr>
              <a:t> Cymru.</a:t>
            </a:r>
            <a:endParaRPr lang="en-US" sz="1600">
              <a:latin typeface="Calibri"/>
              <a:cs typeface="Calibri"/>
            </a:endParaRPr>
          </a:p>
          <a:p>
            <a:r>
              <a:rPr lang="en-US" sz="1600" u="sng" dirty="0">
                <a:solidFill>
                  <a:srgbClr val="0563C1"/>
                </a:solidFill>
                <a:latin typeface="Calibri"/>
                <a:cs typeface="Arial"/>
                <a:hlinkClick r:id="rId3"/>
              </a:rPr>
              <a:t>https://socialcare.wales/resources-guidance/information-and-learning-hub/learning-resources/social-services-and-well-being-wales-act-2014/assessing-and-meeting-individual-needs/assessment-case-studies</a:t>
            </a:r>
            <a:endParaRPr lang="en-US" sz="1600">
              <a:latin typeface="Calibri"/>
              <a:cs typeface="Calibri"/>
            </a:endParaRPr>
          </a:p>
          <a:p>
            <a:endParaRPr lang="en-US" dirty="0">
              <a:cs typeface="Calibri"/>
            </a:endParaRPr>
          </a:p>
        </p:txBody>
      </p:sp>
    </p:spTree>
    <p:extLst>
      <p:ext uri="{BB962C8B-B14F-4D97-AF65-F5344CB8AC3E}">
        <p14:creationId xmlns:p14="http://schemas.microsoft.com/office/powerpoint/2010/main" val="10895681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8045024" y="636954"/>
            <a:ext cx="1951731" cy="487629"/>
          </a:xfrm>
        </p:spPr>
        <p:txBody>
          <a:bodyPr>
            <a:normAutofit fontScale="92500" lnSpcReduction="10000"/>
          </a:bodyPr>
          <a:lstStyle/>
          <a:p>
            <a:r>
              <a:rPr lang="en-GB" sz="3200" b="1"/>
              <a:t>Resources</a:t>
            </a:r>
          </a:p>
        </p:txBody>
      </p:sp>
      <p:sp>
        <p:nvSpPr>
          <p:cNvPr id="8" name="Text Placeholder 7"/>
          <p:cNvSpPr>
            <a:spLocks noGrp="1"/>
          </p:cNvSpPr>
          <p:nvPr>
            <p:ph type="body" sz="quarter" idx="11"/>
          </p:nvPr>
        </p:nvSpPr>
        <p:spPr>
          <a:xfrm>
            <a:off x="6483352" y="1653310"/>
            <a:ext cx="5105897" cy="3762208"/>
          </a:xfrm>
        </p:spPr>
        <p:txBody>
          <a:bodyPr>
            <a:noAutofit/>
          </a:bodyPr>
          <a:lstStyle/>
          <a:p>
            <a:r>
              <a:rPr lang="en-GB" sz="2000">
                <a:hlinkClick r:id="rId4"/>
              </a:rPr>
              <a:t>Carers</a:t>
            </a:r>
          </a:p>
          <a:p>
            <a:r>
              <a:rPr lang="en-GB" sz="2000">
                <a:hlinkClick r:id="rId4"/>
              </a:rPr>
              <a:t>https://socialcare.wales/hub/hub-resource-sub-categories/carers-and-the-act</a:t>
            </a:r>
            <a:endParaRPr lang="en-GB" sz="2000"/>
          </a:p>
          <a:p>
            <a:r>
              <a:rPr lang="en-GB" sz="2000">
                <a:hlinkClick r:id="rId5"/>
              </a:rPr>
              <a:t>https://socialcare.wales/cms_assets/hub-downloads/Carers_Rights_Guide_Wales_2016_Looking_After_Someone.pdf</a:t>
            </a:r>
            <a:endParaRPr lang="en-GB" sz="2000"/>
          </a:p>
          <a:p>
            <a:r>
              <a:rPr lang="en-GB" sz="2000">
                <a:hlinkClick r:id="rId6"/>
              </a:rPr>
              <a:t>https://socialcare.wales/service-improvement/working-with-carers</a:t>
            </a:r>
            <a:endParaRPr lang="en-GB" sz="2000"/>
          </a:p>
          <a:p>
            <a:r>
              <a:rPr lang="en-GB" sz="2000">
                <a:hlinkClick r:id="rId7"/>
              </a:rPr>
              <a:t>https://gov.wales/sites/default/files/publications/2021-03/unpaid-carers-strategy.pdf</a:t>
            </a:r>
            <a:endParaRPr lang="en-GB" sz="2000"/>
          </a:p>
        </p:txBody>
      </p:sp>
      <p:sp>
        <p:nvSpPr>
          <p:cNvPr id="10" name="Text Placeholder 6"/>
          <p:cNvSpPr>
            <a:spLocks noGrp="1"/>
          </p:cNvSpPr>
          <p:nvPr>
            <p:ph type="body" sz="quarter" idx="10"/>
          </p:nvPr>
        </p:nvSpPr>
        <p:spPr>
          <a:xfrm>
            <a:off x="1757239" y="621106"/>
            <a:ext cx="1941457" cy="487629"/>
          </a:xfrm>
        </p:spPr>
        <p:txBody>
          <a:bodyPr>
            <a:normAutofit fontScale="92500" lnSpcReduction="10000"/>
          </a:bodyPr>
          <a:lstStyle/>
          <a:p>
            <a:r>
              <a:rPr lang="cy" sz="3200" b="1" i="0" u="none" strike="noStrike" cap="none" baseline="0">
                <a:solidFill>
                  <a:srgbClr val="16AD85"/>
                </a:solidFill>
                <a:effectLst/>
                <a:uFillTx/>
                <a:latin typeface="Calibri"/>
              </a:rPr>
              <a:t>Adnoddau</a:t>
            </a:r>
          </a:p>
        </p:txBody>
      </p:sp>
      <p:sp>
        <p:nvSpPr>
          <p:cNvPr id="11" name="Text Placeholder 7"/>
          <p:cNvSpPr>
            <a:spLocks noGrp="1"/>
          </p:cNvSpPr>
          <p:nvPr>
            <p:ph type="body" sz="quarter" idx="11"/>
          </p:nvPr>
        </p:nvSpPr>
        <p:spPr>
          <a:xfrm>
            <a:off x="729824" y="1750477"/>
            <a:ext cx="4921249" cy="3762208"/>
          </a:xfrm>
        </p:spPr>
        <p:txBody>
          <a:bodyPr>
            <a:noAutofit/>
          </a:bodyPr>
          <a:lstStyle/>
          <a:p>
            <a:r>
              <a:rPr lang="cy" sz="2000" b="0" i="0" u="none" strike="noStrike" cap="none" baseline="0">
                <a:solidFill>
                  <a:srgbClr val="37394C"/>
                </a:solidFill>
                <a:effectLst/>
                <a:uFillTx/>
                <a:latin typeface="Calibri"/>
                <a:hlinkClick r:id="rId4" history="0"/>
              </a:rPr>
              <a:t>Gofalwyr</a:t>
            </a:r>
          </a:p>
          <a:p>
            <a:r>
              <a:rPr lang="cy" sz="2000" b="0" i="0" u="none" strike="noStrike" cap="none" baseline="0">
                <a:solidFill>
                  <a:srgbClr val="37394C"/>
                </a:solidFill>
                <a:effectLst/>
                <a:uFillTx/>
                <a:latin typeface="Calibri"/>
                <a:hlinkClick r:id="rId4" history="0"/>
              </a:rPr>
              <a:t>https://socialcare.wales/hub/hub-resource-sub-categories/carers-and-the-act</a:t>
            </a:r>
          </a:p>
          <a:p>
            <a:r>
              <a:rPr lang="cy" sz="2000" b="0" i="0" u="none" strike="noStrike" cap="none" baseline="0">
                <a:solidFill>
                  <a:srgbClr val="37394C"/>
                </a:solidFill>
                <a:effectLst/>
                <a:uFillTx/>
                <a:latin typeface="Calibri"/>
                <a:hlinkClick r:id="rId5" history="0"/>
              </a:rPr>
              <a:t>https://socialcare.wales/cms_assets/hub-downloads/Carers_Rights_Guide_Wales_2016_Looking_After_Someone.pdf</a:t>
            </a:r>
          </a:p>
          <a:p>
            <a:r>
              <a:rPr lang="cy" sz="2000" b="0" i="0" u="none" strike="noStrike" cap="none" baseline="0">
                <a:solidFill>
                  <a:srgbClr val="37394C"/>
                </a:solidFill>
                <a:effectLst/>
                <a:uFillTx/>
                <a:latin typeface="Calibri"/>
                <a:hlinkClick r:id="rId6" history="0"/>
              </a:rPr>
              <a:t>https://socialcare.wales/service-improvement/working-with-carers</a:t>
            </a:r>
          </a:p>
          <a:p>
            <a:r>
              <a:rPr lang="cy" sz="2000" b="0" i="0" u="none" strike="noStrike" cap="none" baseline="0">
                <a:solidFill>
                  <a:srgbClr val="37394C"/>
                </a:solidFill>
                <a:effectLst/>
                <a:uFillTx/>
                <a:latin typeface="Calibri"/>
                <a:hlinkClick r:id="rId7"/>
              </a:rPr>
              <a:t>https://gov.wales/sites/default/files/publications/2021-03/unpaid-carers-strategy.pdf</a:t>
            </a:r>
            <a:r>
              <a:rPr lang="cy" sz="2000" b="0" i="0" u="none" strike="noStrike" cap="none" baseline="0">
                <a:solidFill>
                  <a:srgbClr val="37394C"/>
                </a:solidFill>
                <a:effectLst/>
                <a:uFillTx/>
                <a:latin typeface="Calibri"/>
              </a:rPr>
              <a:t> </a:t>
            </a:r>
          </a:p>
          <a:p>
            <a:endParaRPr lang="en-GB" sz="1400"/>
          </a:p>
        </p:txBody>
      </p:sp>
    </p:spTree>
    <p:custDataLst>
      <p:tags r:id="rId1"/>
    </p:custDataLst>
    <p:extLst>
      <p:ext uri="{BB962C8B-B14F-4D97-AF65-F5344CB8AC3E}">
        <p14:creationId xmlns:p14="http://schemas.microsoft.com/office/powerpoint/2010/main" val="646549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group of black and white icons&#10;&#10;Description automatically generated">
            <a:extLst>
              <a:ext uri="{FF2B5EF4-FFF2-40B4-BE49-F238E27FC236}">
                <a16:creationId xmlns:a16="http://schemas.microsoft.com/office/drawing/2014/main" id="{C28C7503-CEE5-E0E6-FAE7-1558245AB4C1}"/>
              </a:ext>
            </a:extLst>
          </p:cNvPr>
          <p:cNvPicPr>
            <a:picLocks noChangeAspect="1"/>
          </p:cNvPicPr>
          <p:nvPr/>
        </p:nvPicPr>
        <p:blipFill>
          <a:blip r:embed="rId2"/>
          <a:stretch>
            <a:fillRect/>
          </a:stretch>
        </p:blipFill>
        <p:spPr>
          <a:xfrm>
            <a:off x="2499" y="-3279"/>
            <a:ext cx="12187002" cy="6864558"/>
          </a:xfrm>
          <a:prstGeom prst="rect">
            <a:avLst/>
          </a:prstGeom>
        </p:spPr>
      </p:pic>
    </p:spTree>
    <p:extLst>
      <p:ext uri="{BB962C8B-B14F-4D97-AF65-F5344CB8AC3E}">
        <p14:creationId xmlns:p14="http://schemas.microsoft.com/office/powerpoint/2010/main" val="1727122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8B00F3A-BC51-1F7F-7CF3-53A9DEB705AE}"/>
              </a:ext>
            </a:extLst>
          </p:cNvPr>
          <p:cNvPicPr>
            <a:picLocks noChangeAspect="1"/>
          </p:cNvPicPr>
          <p:nvPr/>
        </p:nvPicPr>
        <p:blipFill>
          <a:blip r:embed="rId2"/>
          <a:stretch>
            <a:fillRect/>
          </a:stretch>
        </p:blipFill>
        <p:spPr>
          <a:xfrm>
            <a:off x="2499" y="-3279"/>
            <a:ext cx="12187002" cy="6864558"/>
          </a:xfrm>
          <a:prstGeom prst="rect">
            <a:avLst/>
          </a:prstGeom>
        </p:spPr>
      </p:pic>
    </p:spTree>
    <p:extLst>
      <p:ext uri="{BB962C8B-B14F-4D97-AF65-F5344CB8AC3E}">
        <p14:creationId xmlns:p14="http://schemas.microsoft.com/office/powerpoint/2010/main" val="2372107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7684831" y="193734"/>
            <a:ext cx="2898108" cy="1031284"/>
          </a:xfrm>
        </p:spPr>
        <p:txBody>
          <a:bodyPr>
            <a:normAutofit/>
          </a:bodyPr>
          <a:lstStyle/>
          <a:p>
            <a:pPr algn="ctr"/>
            <a:r>
              <a:rPr lang="en-GB" sz="2400" b="1"/>
              <a:t>Assessment criteria:</a:t>
            </a:r>
          </a:p>
          <a:p>
            <a:pPr algn="ctr"/>
            <a:r>
              <a:rPr lang="en-GB" sz="2400" b="1"/>
              <a:t>You understand:</a:t>
            </a:r>
          </a:p>
        </p:txBody>
      </p:sp>
      <p:sp>
        <p:nvSpPr>
          <p:cNvPr id="8" name="Text Placeholder 7"/>
          <p:cNvSpPr>
            <a:spLocks noGrp="1"/>
          </p:cNvSpPr>
          <p:nvPr>
            <p:ph type="body" sz="quarter" idx="11"/>
          </p:nvPr>
        </p:nvSpPr>
        <p:spPr>
          <a:xfrm>
            <a:off x="6366540" y="1227144"/>
            <a:ext cx="5546651" cy="4380614"/>
          </a:xfrm>
        </p:spPr>
        <p:txBody>
          <a:bodyPr>
            <a:noAutofit/>
          </a:bodyPr>
          <a:lstStyle/>
          <a:p>
            <a:r>
              <a:rPr lang="en-GB" sz="1400" dirty="0"/>
              <a:t>1.1 Legislative frameworks, national policy and current models of service design and delivery and their aims in relation to supporting individual’s and carers</a:t>
            </a:r>
          </a:p>
          <a:p>
            <a:r>
              <a:rPr lang="en-GB" sz="1400" dirty="0"/>
              <a:t>1.2 The importance of ensuring that individual needs, wishes and preferences inform the support and service received rather than fitting individuals into existing provision that may not meet identified outcomes</a:t>
            </a:r>
          </a:p>
          <a:p>
            <a:r>
              <a:rPr lang="en-GB" sz="1400" dirty="0"/>
              <a:t>1.3 How gender, ethnicity and language, and social, cultural and religious environments may impact on individuals and the support that they access</a:t>
            </a:r>
          </a:p>
          <a:p>
            <a:r>
              <a:rPr lang="en-GB" sz="1400" dirty="0"/>
              <a:t>1.4 The potential impact of accessing care and support</a:t>
            </a:r>
          </a:p>
          <a:p>
            <a:r>
              <a:rPr lang="en-GB" sz="1400" dirty="0"/>
              <a:t>1.5 How the judgement and stereotypical assumptions of others may be unduly influenced by the factors, conditions or circumstances of individuals, families and carers; lead to individuals, families and carers being stigmatised; have a negative impact on individuals, families and carers and the way that they function</a:t>
            </a:r>
          </a:p>
          <a:p>
            <a:r>
              <a:rPr lang="en-GB" sz="1400" dirty="0"/>
              <a:t>1.6 Why it is important to take a holistic view of individuals and carers</a:t>
            </a:r>
          </a:p>
          <a:p>
            <a:r>
              <a:rPr lang="en-GB" sz="1400" dirty="0"/>
              <a:t>1.7 Why it is important that each individual and/or carer is recognised for their own individual abilities, needs, strengths, gifts and talents</a:t>
            </a:r>
          </a:p>
          <a:p>
            <a:r>
              <a:rPr lang="en-GB" sz="1400" dirty="0"/>
              <a:t>1.8 The importance of actively challenging prejudice, stereotypical images, discrimination and negative attitudes </a:t>
            </a:r>
          </a:p>
        </p:txBody>
      </p:sp>
      <p:sp>
        <p:nvSpPr>
          <p:cNvPr id="10" name="Text Placeholder 6"/>
          <p:cNvSpPr>
            <a:spLocks noGrp="1"/>
          </p:cNvSpPr>
          <p:nvPr>
            <p:ph type="body" sz="quarter" idx="10"/>
          </p:nvPr>
        </p:nvSpPr>
        <p:spPr>
          <a:xfrm>
            <a:off x="1645536" y="193734"/>
            <a:ext cx="2852036" cy="1031284"/>
          </a:xfrm>
        </p:spPr>
        <p:txBody>
          <a:bodyPr>
            <a:normAutofit/>
          </a:bodyPr>
          <a:lstStyle/>
          <a:p>
            <a:pPr algn="ctr"/>
            <a:r>
              <a:rPr lang="cy" sz="2600" b="1" i="0" u="none" strike="noStrike" cap="none" baseline="0">
                <a:solidFill>
                  <a:srgbClr val="16AD85"/>
                </a:solidFill>
                <a:effectLst/>
                <a:uFillTx/>
                <a:latin typeface="Calibri"/>
              </a:rPr>
              <a:t>Meini prawf asesu:</a:t>
            </a:r>
          </a:p>
          <a:p>
            <a:pPr algn="ctr"/>
            <a:r>
              <a:rPr lang="cy" sz="2600" b="1" i="0" u="none" strike="noStrike" cap="none" baseline="0">
                <a:solidFill>
                  <a:srgbClr val="16AD85"/>
                </a:solidFill>
                <a:effectLst/>
                <a:uFillTx/>
                <a:latin typeface="Calibri"/>
              </a:rPr>
              <a:t>Rydych yn deall:</a:t>
            </a:r>
          </a:p>
        </p:txBody>
      </p:sp>
      <p:sp>
        <p:nvSpPr>
          <p:cNvPr id="11" name="Text Placeholder 7"/>
          <p:cNvSpPr>
            <a:spLocks noGrp="1"/>
          </p:cNvSpPr>
          <p:nvPr>
            <p:ph type="body" sz="quarter" idx="11"/>
          </p:nvPr>
        </p:nvSpPr>
        <p:spPr>
          <a:xfrm>
            <a:off x="212651" y="1273544"/>
            <a:ext cx="5826642" cy="3762208"/>
          </a:xfrm>
        </p:spPr>
        <p:txBody>
          <a:bodyPr>
            <a:noAutofit/>
          </a:bodyPr>
          <a:lstStyle/>
          <a:p>
            <a:r>
              <a:rPr lang="cy" sz="1400" b="0" i="0" u="none" strike="noStrike" cap="none" baseline="0">
                <a:solidFill>
                  <a:srgbClr val="37394C"/>
                </a:solidFill>
                <a:effectLst/>
                <a:uFillTx/>
                <a:latin typeface="Calibri"/>
              </a:rPr>
              <a:t>1.1 Fframweithiau deddfwriaethol, polisi cenedlaethol a modelau presennol o gynllunio a darparu gwasanaethau a’u nodau mewn perthynas â chefnogi unigolion a gofalwyr</a:t>
            </a:r>
          </a:p>
          <a:p>
            <a:r>
              <a:rPr lang="cy" sz="1400" b="0" i="0" u="none" strike="noStrike" cap="none" baseline="0">
                <a:solidFill>
                  <a:srgbClr val="37394C"/>
                </a:solidFill>
                <a:effectLst/>
                <a:uFillTx/>
                <a:latin typeface="Calibri"/>
              </a:rPr>
              <a:t>1.2 Pwysigrwydd sicrhau bod anghenion, dymuniadau a dewisiadau unigol yn llywio’r cymorth a’r gwasanaeth a dderbynnir yn hytrach na ffitio unigolion i mewn i ddarpariaeth bresennol nad yw o bosibl yn bodloni canlyniadau a nodwyd</a:t>
            </a:r>
          </a:p>
          <a:p>
            <a:r>
              <a:rPr lang="cy" sz="1400" b="0" i="0" u="none" strike="noStrike" cap="none" baseline="0">
                <a:solidFill>
                  <a:srgbClr val="37394C"/>
                </a:solidFill>
                <a:effectLst/>
                <a:uFillTx/>
                <a:latin typeface="Calibri"/>
              </a:rPr>
              <a:t>1.3 Sut y gall rhyw, ethnigrwydd ac iaith, ac amgylcheddau cymdeithasol, diwylliannol a chrefyddol effeithio ar unigolion a’r cymorth y maent yn ei gael</a:t>
            </a:r>
          </a:p>
          <a:p>
            <a:r>
              <a:rPr lang="cy" sz="1400" b="0" i="0" u="none" strike="noStrike" cap="none" baseline="0">
                <a:solidFill>
                  <a:srgbClr val="37394C"/>
                </a:solidFill>
                <a:effectLst/>
                <a:uFillTx/>
                <a:latin typeface="Calibri"/>
              </a:rPr>
              <a:t>1.4 Effaith bosibl cael mynediad at ofal a chymorth</a:t>
            </a:r>
          </a:p>
          <a:p>
            <a:r>
              <a:rPr lang="cy" sz="1400" b="0" i="0" u="none" strike="noStrike" cap="none" baseline="0">
                <a:solidFill>
                  <a:srgbClr val="37394C"/>
                </a:solidFill>
                <a:effectLst/>
                <a:uFillTx/>
                <a:latin typeface="Calibri"/>
              </a:rPr>
              <a:t>1.5 Sut y gall ffactorau, amodau neu amgylchiadau unigolion, teuluoedd a gofalwyr ddylanwadu'n ormodol ar farn a thybiaethau ystrydebol pobl eraill; arwain at stigmateiddio unigolion, teuluoedd a gofalwyr; cael effaith negyddol ar unigolion, teuluoedd a gofalwyr a’r ffordd y maent yn gweithredu</a:t>
            </a:r>
          </a:p>
          <a:p>
            <a:r>
              <a:rPr lang="cy" sz="1400" b="0" i="0" u="none" strike="noStrike" cap="none" baseline="0">
                <a:solidFill>
                  <a:srgbClr val="37394C"/>
                </a:solidFill>
                <a:effectLst/>
                <a:uFillTx/>
                <a:latin typeface="Calibri"/>
              </a:rPr>
              <a:t>1.6 Pam ei bod yn bwysig cymryd golwg gyfannol ar unigolion a gofalwyr</a:t>
            </a:r>
          </a:p>
          <a:p>
            <a:r>
              <a:rPr lang="cy" sz="1400" b="0" i="0" u="none" strike="noStrike" cap="none" baseline="0">
                <a:solidFill>
                  <a:srgbClr val="37394C"/>
                </a:solidFill>
                <a:effectLst/>
                <a:uFillTx/>
                <a:latin typeface="Calibri"/>
              </a:rPr>
              <a:t>1.7 Pam ei bod yn bwysig bod pob unigolyn a/neu ofalwr yn cael ei gydnabod am ei allu, ei anghenion, ei gryfderau, ei ddoniau a’i dalentau ei hun</a:t>
            </a:r>
          </a:p>
          <a:p>
            <a:r>
              <a:rPr lang="cy" sz="1400" b="0" i="0" u="none" strike="noStrike" cap="none" baseline="0">
                <a:solidFill>
                  <a:srgbClr val="37394C"/>
                </a:solidFill>
                <a:effectLst/>
                <a:uFillTx/>
                <a:latin typeface="Calibri"/>
              </a:rPr>
              <a:t>1.8 Pwysigrwydd herio rhagfarn, delweddau ystrydebol, gwahaniaethu ac agweddau negyddol </a:t>
            </a:r>
          </a:p>
        </p:txBody>
      </p:sp>
    </p:spTree>
    <p:custDataLst>
      <p:tags r:id="rId1"/>
    </p:custDataLst>
    <p:extLst>
      <p:ext uri="{BB962C8B-B14F-4D97-AF65-F5344CB8AC3E}">
        <p14:creationId xmlns:p14="http://schemas.microsoft.com/office/powerpoint/2010/main" val="3717433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6440822" y="503348"/>
            <a:ext cx="4921249" cy="3128701"/>
          </a:xfrm>
        </p:spPr>
        <p:txBody>
          <a:bodyPr vert="horz" lIns="91440" tIns="45720" rIns="91440" bIns="45720" rtlCol="0" anchor="t">
            <a:normAutofit/>
          </a:bodyPr>
          <a:lstStyle/>
          <a:p>
            <a:r>
              <a:rPr lang="en-GB" b="1" dirty="0"/>
              <a:t>1.1 Legislative frameworks, national policy and current models of service design and delivery and their aims in relation to supporting individual’s and carers</a:t>
            </a:r>
          </a:p>
          <a:p>
            <a:endParaRPr lang="en-GB" sz="2600"/>
          </a:p>
          <a:p>
            <a:endParaRPr lang="en-GB" sz="2600"/>
          </a:p>
        </p:txBody>
      </p:sp>
      <p:sp>
        <p:nvSpPr>
          <p:cNvPr id="8" name="Text Placeholder 7"/>
          <p:cNvSpPr>
            <a:spLocks noGrp="1"/>
          </p:cNvSpPr>
          <p:nvPr>
            <p:ph type="body" sz="quarter" idx="11"/>
          </p:nvPr>
        </p:nvSpPr>
        <p:spPr>
          <a:xfrm>
            <a:off x="6440822" y="2949661"/>
            <a:ext cx="4921249" cy="2604079"/>
          </a:xfrm>
        </p:spPr>
        <p:txBody>
          <a:bodyPr>
            <a:noAutofit/>
          </a:bodyPr>
          <a:lstStyle/>
          <a:p>
            <a:r>
              <a:rPr lang="en-GB" sz="2400"/>
              <a:t>From your prior learning, develop a timeline of relevant legislation, policy and service development that aims to support individuals and carers</a:t>
            </a:r>
          </a:p>
        </p:txBody>
      </p:sp>
      <p:sp>
        <p:nvSpPr>
          <p:cNvPr id="10" name="Text Placeholder 6"/>
          <p:cNvSpPr>
            <a:spLocks noGrp="1"/>
          </p:cNvSpPr>
          <p:nvPr>
            <p:ph type="body" sz="quarter" idx="10"/>
          </p:nvPr>
        </p:nvSpPr>
        <p:spPr>
          <a:xfrm>
            <a:off x="773669" y="503348"/>
            <a:ext cx="4921249" cy="3128701"/>
          </a:xfrm>
        </p:spPr>
        <p:txBody>
          <a:bodyPr vert="horz" lIns="91440" tIns="45720" rIns="91440" bIns="45720" rtlCol="0" anchor="t">
            <a:normAutofit/>
          </a:bodyPr>
          <a:lstStyle/>
          <a:p>
            <a:r>
              <a:rPr lang="cy" sz="2800" b="1" i="0" u="none" strike="noStrike" cap="none" baseline="0" dirty="0">
                <a:solidFill>
                  <a:srgbClr val="16AD85"/>
                </a:solidFill>
                <a:effectLst/>
                <a:uFillTx/>
                <a:latin typeface="Calibri"/>
              </a:rPr>
              <a:t>1.1 </a:t>
            </a:r>
            <a:r>
              <a:rPr lang="cy" sz="2800" b="1" i="0" u="none" strike="noStrike" cap="none" baseline="0" err="1">
                <a:solidFill>
                  <a:srgbClr val="16AD85"/>
                </a:solidFill>
                <a:effectLst/>
                <a:uFillTx/>
                <a:latin typeface="Calibri"/>
              </a:rPr>
              <a:t>Fframweithiau</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deddfwriaethol</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polisi</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cenedlaethol</a:t>
            </a:r>
            <a:r>
              <a:rPr lang="cy" sz="2800" b="1" i="0" u="none" strike="noStrike" cap="none" baseline="0" dirty="0">
                <a:solidFill>
                  <a:srgbClr val="16AD85"/>
                </a:solidFill>
                <a:effectLst/>
                <a:uFillTx/>
                <a:latin typeface="Calibri"/>
              </a:rPr>
              <a:t> a </a:t>
            </a:r>
            <a:r>
              <a:rPr lang="cy" sz="2800" b="1" i="0" u="none" strike="noStrike" cap="none" baseline="0" err="1">
                <a:solidFill>
                  <a:srgbClr val="16AD85"/>
                </a:solidFill>
                <a:effectLst/>
                <a:uFillTx/>
                <a:latin typeface="Calibri"/>
              </a:rPr>
              <a:t>modelau</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presennol</a:t>
            </a:r>
            <a:r>
              <a:rPr lang="cy" sz="2800" b="1" i="0" u="none" strike="noStrike" cap="none" baseline="0" dirty="0">
                <a:solidFill>
                  <a:srgbClr val="16AD85"/>
                </a:solidFill>
                <a:effectLst/>
                <a:uFillTx/>
                <a:latin typeface="Calibri"/>
              </a:rPr>
              <a:t> o </a:t>
            </a:r>
            <a:r>
              <a:rPr lang="cy" sz="2800" b="1" i="0" u="none" strike="noStrike" cap="none" baseline="0" err="1">
                <a:solidFill>
                  <a:srgbClr val="16AD85"/>
                </a:solidFill>
                <a:effectLst/>
                <a:uFillTx/>
                <a:latin typeface="Calibri"/>
              </a:rPr>
              <a:t>gynllunio</a:t>
            </a:r>
            <a:r>
              <a:rPr lang="cy" sz="2800" b="1" i="0" u="none" strike="noStrike" cap="none" baseline="0" dirty="0">
                <a:solidFill>
                  <a:srgbClr val="16AD85"/>
                </a:solidFill>
                <a:effectLst/>
                <a:uFillTx/>
                <a:latin typeface="Calibri"/>
              </a:rPr>
              <a:t> a </a:t>
            </a:r>
            <a:r>
              <a:rPr lang="cy" sz="2800" b="1" i="0" u="none" strike="noStrike" cap="none" baseline="0" err="1">
                <a:solidFill>
                  <a:srgbClr val="16AD85"/>
                </a:solidFill>
                <a:effectLst/>
                <a:uFillTx/>
                <a:latin typeface="Calibri"/>
              </a:rPr>
              <a:t>darparu</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gwasanaethau</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a’u</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nodau</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mewn</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perthynas</a:t>
            </a:r>
            <a:r>
              <a:rPr lang="cy" sz="2800" b="1" i="0" u="none" strike="noStrike" cap="none" baseline="0" dirty="0">
                <a:solidFill>
                  <a:srgbClr val="16AD85"/>
                </a:solidFill>
                <a:effectLst/>
                <a:uFillTx/>
                <a:latin typeface="Calibri"/>
              </a:rPr>
              <a:t> â </a:t>
            </a:r>
            <a:r>
              <a:rPr lang="cy" sz="2800" b="1" i="0" u="none" strike="noStrike" cap="none" baseline="0" err="1">
                <a:solidFill>
                  <a:srgbClr val="16AD85"/>
                </a:solidFill>
                <a:effectLst/>
                <a:uFillTx/>
                <a:latin typeface="Calibri"/>
              </a:rPr>
              <a:t>chefnogi</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unigolion</a:t>
            </a:r>
            <a:r>
              <a:rPr lang="cy" sz="2800" b="1" i="0" u="none" strike="noStrike" cap="none" baseline="0" dirty="0">
                <a:solidFill>
                  <a:srgbClr val="16AD85"/>
                </a:solidFill>
                <a:effectLst/>
                <a:uFillTx/>
                <a:latin typeface="Calibri"/>
              </a:rPr>
              <a:t> a </a:t>
            </a:r>
            <a:r>
              <a:rPr lang="cy" sz="2800" b="1" i="0" u="none" strike="noStrike" cap="none" baseline="0" err="1">
                <a:solidFill>
                  <a:srgbClr val="16AD85"/>
                </a:solidFill>
                <a:effectLst/>
                <a:uFillTx/>
                <a:latin typeface="Calibri"/>
              </a:rPr>
              <a:t>gofalwyr</a:t>
            </a:r>
            <a:endParaRPr lang="en-US" sz="2800" b="1" i="0" u="none" strike="noStrike" cap="none" baseline="0" err="1">
              <a:solidFill>
                <a:srgbClr val="16AD85"/>
              </a:solidFill>
              <a:effectLst/>
              <a:uFillTx/>
              <a:latin typeface="Calibri"/>
              <a:cs typeface="Calibri"/>
            </a:endParaRPr>
          </a:p>
          <a:p>
            <a:endParaRPr lang="en-GB" sz="2600"/>
          </a:p>
          <a:p>
            <a:endParaRPr lang="en-GB" sz="2600"/>
          </a:p>
        </p:txBody>
      </p:sp>
      <p:sp>
        <p:nvSpPr>
          <p:cNvPr id="11" name="Text Placeholder 7"/>
          <p:cNvSpPr>
            <a:spLocks noGrp="1"/>
          </p:cNvSpPr>
          <p:nvPr>
            <p:ph type="body" sz="quarter" idx="11"/>
          </p:nvPr>
        </p:nvSpPr>
        <p:spPr>
          <a:xfrm>
            <a:off x="773668" y="3229061"/>
            <a:ext cx="4921249" cy="2604079"/>
          </a:xfrm>
        </p:spPr>
        <p:txBody>
          <a:bodyPr>
            <a:noAutofit/>
          </a:bodyPr>
          <a:lstStyle/>
          <a:p>
            <a:r>
              <a:rPr lang="cy" sz="2400" b="0" i="0" u="none" strike="noStrike" cap="none" baseline="0">
                <a:solidFill>
                  <a:srgbClr val="37394C"/>
                </a:solidFill>
                <a:effectLst/>
                <a:uFillTx/>
                <a:latin typeface="Calibri"/>
              </a:rPr>
              <a:t>O'ch dysgu blaenorol, datblygwch linell amser o ddeddfwriaeth, polisi a datblygiad gwasanaeth perthnasol sy'n anelu at gefnogi unigolion a gofalwyr</a:t>
            </a:r>
          </a:p>
        </p:txBody>
      </p:sp>
    </p:spTree>
    <p:custDataLst>
      <p:tags r:id="rId1"/>
    </p:custDataLst>
    <p:extLst>
      <p:ext uri="{BB962C8B-B14F-4D97-AF65-F5344CB8AC3E}">
        <p14:creationId xmlns:p14="http://schemas.microsoft.com/office/powerpoint/2010/main" val="2876022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6493984" y="375758"/>
            <a:ext cx="4921249" cy="1886755"/>
          </a:xfrm>
        </p:spPr>
        <p:txBody>
          <a:bodyPr vert="horz" lIns="91440" tIns="45720" rIns="91440" bIns="45720" rtlCol="0" anchor="t">
            <a:normAutofit fontScale="77500" lnSpcReduction="20000"/>
          </a:bodyPr>
          <a:lstStyle/>
          <a:p>
            <a:r>
              <a:rPr lang="en-GB" b="1" dirty="0"/>
              <a:t>1.2 The importance of ensuring that individual needs, wishes and preferences inform the support service received rather than fitting individuals into existing provision that may not meet identified outcomes</a:t>
            </a:r>
          </a:p>
        </p:txBody>
      </p:sp>
      <p:sp>
        <p:nvSpPr>
          <p:cNvPr id="8" name="Text Placeholder 7"/>
          <p:cNvSpPr>
            <a:spLocks noGrp="1"/>
          </p:cNvSpPr>
          <p:nvPr>
            <p:ph type="body" sz="quarter" idx="11"/>
          </p:nvPr>
        </p:nvSpPr>
        <p:spPr>
          <a:xfrm>
            <a:off x="6493984" y="2788256"/>
            <a:ext cx="5414480" cy="2603548"/>
          </a:xfrm>
        </p:spPr>
        <p:txBody>
          <a:bodyPr>
            <a:noAutofit/>
          </a:bodyPr>
          <a:lstStyle/>
          <a:p>
            <a:pPr fontAlgn="base"/>
            <a:r>
              <a:rPr lang="en-GB" sz="2000" b="1"/>
              <a:t>What matters to the individual?</a:t>
            </a:r>
          </a:p>
          <a:p>
            <a:pPr fontAlgn="base"/>
            <a:r>
              <a:rPr lang="en-GB" sz="2000"/>
              <a:t>A 'what matters' conversation is a targeted conversation relating to any assessment process.</a:t>
            </a:r>
          </a:p>
          <a:p>
            <a:pPr fontAlgn="base"/>
            <a:r>
              <a:rPr lang="en-GB" sz="2000"/>
              <a:t>It refers to a skilled way of working with individuals to establish the situation, their current well-being, what can be done to support them and what can be done to promote their well-being and resilience for the better. (Social Care Wales, 2019)</a:t>
            </a:r>
          </a:p>
        </p:txBody>
      </p:sp>
      <p:sp>
        <p:nvSpPr>
          <p:cNvPr id="10" name="Text Placeholder 6"/>
          <p:cNvSpPr>
            <a:spLocks noGrp="1"/>
          </p:cNvSpPr>
          <p:nvPr>
            <p:ph type="body" sz="quarter" idx="10"/>
          </p:nvPr>
        </p:nvSpPr>
        <p:spPr>
          <a:xfrm>
            <a:off x="656710" y="375758"/>
            <a:ext cx="5212779" cy="1886755"/>
          </a:xfrm>
        </p:spPr>
        <p:txBody>
          <a:bodyPr vert="horz" lIns="91440" tIns="45720" rIns="91440" bIns="45720" rtlCol="0" anchor="t">
            <a:noAutofit/>
          </a:bodyPr>
          <a:lstStyle/>
          <a:p>
            <a:r>
              <a:rPr lang="cy" sz="2400" b="1" i="0" u="none" strike="noStrike" cap="none" baseline="0" dirty="0">
                <a:solidFill>
                  <a:srgbClr val="16AD85"/>
                </a:solidFill>
                <a:effectLst/>
                <a:uFillTx/>
                <a:latin typeface="Calibri"/>
              </a:rPr>
              <a:t>1.2 </a:t>
            </a:r>
            <a:r>
              <a:rPr lang="cy" sz="2400" b="1" i="0" u="none" strike="noStrike" cap="none" baseline="0" err="1">
                <a:solidFill>
                  <a:srgbClr val="16AD85"/>
                </a:solidFill>
                <a:effectLst/>
                <a:uFillTx/>
                <a:latin typeface="Calibri"/>
              </a:rPr>
              <a:t>Pwysigrwydd</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sicrhau</a:t>
            </a:r>
            <a:r>
              <a:rPr lang="cy" sz="2400" b="1" i="0" u="none" strike="noStrike" cap="none" baseline="0" dirty="0">
                <a:solidFill>
                  <a:srgbClr val="16AD85"/>
                </a:solidFill>
                <a:effectLst/>
                <a:uFillTx/>
                <a:latin typeface="Calibri"/>
              </a:rPr>
              <a:t> bod </a:t>
            </a:r>
            <a:r>
              <a:rPr lang="cy" sz="2400" b="1" i="0" u="none" strike="noStrike" cap="none" baseline="0" err="1">
                <a:solidFill>
                  <a:srgbClr val="16AD85"/>
                </a:solidFill>
                <a:effectLst/>
                <a:uFillTx/>
                <a:latin typeface="Calibri"/>
              </a:rPr>
              <a:t>anghenion</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dymuniadau</a:t>
            </a:r>
            <a:r>
              <a:rPr lang="cy" sz="2400" b="1" i="0" u="none" strike="noStrike" cap="none" baseline="0" dirty="0">
                <a:solidFill>
                  <a:srgbClr val="16AD85"/>
                </a:solidFill>
                <a:effectLst/>
                <a:uFillTx/>
                <a:latin typeface="Calibri"/>
              </a:rPr>
              <a:t> a </a:t>
            </a:r>
            <a:r>
              <a:rPr lang="cy" sz="2400" b="1" i="0" u="none" strike="noStrike" cap="none" baseline="0" err="1">
                <a:solidFill>
                  <a:srgbClr val="16AD85"/>
                </a:solidFill>
                <a:effectLst/>
                <a:uFillTx/>
                <a:latin typeface="Calibri"/>
              </a:rPr>
              <a:t>dewisiadau</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unigol</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yn</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llywio’r</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cymorth</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a’r</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gwasanaeth</a:t>
            </a:r>
            <a:r>
              <a:rPr lang="cy" sz="2400" b="1" i="0" u="none" strike="noStrike" cap="none" baseline="0" dirty="0">
                <a:solidFill>
                  <a:srgbClr val="16AD85"/>
                </a:solidFill>
                <a:effectLst/>
                <a:uFillTx/>
                <a:latin typeface="Calibri"/>
              </a:rPr>
              <a:t> a </a:t>
            </a:r>
            <a:r>
              <a:rPr lang="cy" sz="2400" b="1" i="0" u="none" strike="noStrike" cap="none" baseline="0" err="1">
                <a:solidFill>
                  <a:srgbClr val="16AD85"/>
                </a:solidFill>
                <a:effectLst/>
                <a:uFillTx/>
                <a:latin typeface="Calibri"/>
              </a:rPr>
              <a:t>dderbynnir</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yn</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hytrach</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na</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ffitio</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unigolion</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i</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mewn</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i</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ddarpariaeth</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bresennol</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nad</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yw</a:t>
            </a:r>
            <a:r>
              <a:rPr lang="cy" sz="2400" b="1" i="0" u="none" strike="noStrike" cap="none" baseline="0" dirty="0">
                <a:solidFill>
                  <a:srgbClr val="16AD85"/>
                </a:solidFill>
                <a:effectLst/>
                <a:uFillTx/>
                <a:latin typeface="Calibri"/>
              </a:rPr>
              <a:t> o </a:t>
            </a:r>
            <a:r>
              <a:rPr lang="cy" sz="2400" b="1" i="0" u="none" strike="noStrike" cap="none" baseline="0" err="1">
                <a:solidFill>
                  <a:srgbClr val="16AD85"/>
                </a:solidFill>
                <a:effectLst/>
                <a:uFillTx/>
                <a:latin typeface="Calibri"/>
              </a:rPr>
              <a:t>bosibl</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yn</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bodloni</a:t>
            </a:r>
            <a:r>
              <a:rPr lang="cy" sz="2400" b="1" i="0" u="none" strike="noStrike" cap="none" baseline="0" dirty="0">
                <a:solidFill>
                  <a:srgbClr val="16AD85"/>
                </a:solidFill>
                <a:effectLst/>
                <a:uFillTx/>
                <a:latin typeface="Calibri"/>
              </a:rPr>
              <a:t> </a:t>
            </a:r>
            <a:r>
              <a:rPr lang="cy" sz="2400" b="1" i="0" u="none" strike="noStrike" cap="none" baseline="0" err="1">
                <a:solidFill>
                  <a:srgbClr val="16AD85"/>
                </a:solidFill>
                <a:effectLst/>
                <a:uFillTx/>
                <a:latin typeface="Calibri"/>
              </a:rPr>
              <a:t>canlyniadau</a:t>
            </a:r>
            <a:r>
              <a:rPr lang="cy" sz="2400" b="1" i="0" u="none" strike="noStrike" cap="none" baseline="0" dirty="0">
                <a:solidFill>
                  <a:srgbClr val="16AD85"/>
                </a:solidFill>
                <a:effectLst/>
                <a:uFillTx/>
                <a:latin typeface="Calibri"/>
              </a:rPr>
              <a:t> a </a:t>
            </a:r>
            <a:r>
              <a:rPr lang="cy" sz="2400" b="1" i="0" u="none" strike="noStrike" cap="none" baseline="0" err="1">
                <a:solidFill>
                  <a:srgbClr val="16AD85"/>
                </a:solidFill>
                <a:effectLst/>
                <a:uFillTx/>
                <a:latin typeface="Calibri"/>
              </a:rPr>
              <a:t>nodwyd</a:t>
            </a:r>
            <a:endParaRPr lang="en-US" sz="2400" b="1" i="0" u="none" strike="noStrike" cap="none" baseline="0" err="1">
              <a:solidFill>
                <a:srgbClr val="16AD85"/>
              </a:solidFill>
              <a:effectLst/>
              <a:uFillTx/>
              <a:latin typeface="Calibri"/>
              <a:cs typeface="Calibri"/>
            </a:endParaRPr>
          </a:p>
        </p:txBody>
      </p:sp>
      <p:sp>
        <p:nvSpPr>
          <p:cNvPr id="11" name="Text Placeholder 7"/>
          <p:cNvSpPr>
            <a:spLocks noGrp="1"/>
          </p:cNvSpPr>
          <p:nvPr>
            <p:ph type="body" sz="quarter" idx="11"/>
          </p:nvPr>
        </p:nvSpPr>
        <p:spPr>
          <a:xfrm>
            <a:off x="656710" y="2859694"/>
            <a:ext cx="5263116" cy="2623384"/>
          </a:xfrm>
        </p:spPr>
        <p:txBody>
          <a:bodyPr>
            <a:noAutofit/>
          </a:bodyPr>
          <a:lstStyle/>
          <a:p>
            <a:pPr fontAlgn="base"/>
            <a:r>
              <a:rPr lang="cy" sz="2000" b="1" i="0" u="none" strike="noStrike" cap="none" baseline="0">
                <a:solidFill>
                  <a:srgbClr val="37394C"/>
                </a:solidFill>
                <a:effectLst/>
                <a:uFillTx/>
                <a:latin typeface="Calibri"/>
              </a:rPr>
              <a:t>Beth sy'n bwysig i'r unigolyn?</a:t>
            </a:r>
          </a:p>
          <a:p>
            <a:pPr fontAlgn="base"/>
            <a:r>
              <a:rPr lang="cy" sz="2000" b="0" i="0" u="none" strike="noStrike" cap="none" baseline="0">
                <a:solidFill>
                  <a:srgbClr val="37394C"/>
                </a:solidFill>
                <a:effectLst/>
                <a:uFillTx/>
                <a:latin typeface="Calibri"/>
              </a:rPr>
              <a:t>Sgwrs ‘beth sy’n bwysig’ yw sgwrs wedi’i thargedu sy’n ymwneud ag unrhyw broses asesu.</a:t>
            </a:r>
          </a:p>
          <a:p>
            <a:pPr fontAlgn="base"/>
            <a:r>
              <a:rPr lang="cy" sz="2000" b="0" i="0" u="none" strike="noStrike" cap="none" baseline="0">
                <a:solidFill>
                  <a:srgbClr val="37394C"/>
                </a:solidFill>
                <a:effectLst/>
                <a:uFillTx/>
                <a:latin typeface="Calibri"/>
              </a:rPr>
              <a:t>Mae’n cyfeirio at ffordd fedrus o weithio gydag unigolion i sefydlu’r sefyllfa, eu lles presennol, yr hyn y gellir ei wneud i’w cefnogi a’r hyn y gellir ei wneud i hybu eu lles a’u gwydnwch er gwell. (Gofal Cymdeithasol Cymru, 2019)</a:t>
            </a:r>
          </a:p>
        </p:txBody>
      </p:sp>
    </p:spTree>
    <p:custDataLst>
      <p:tags r:id="rId1"/>
    </p:custDataLst>
    <p:extLst>
      <p:ext uri="{BB962C8B-B14F-4D97-AF65-F5344CB8AC3E}">
        <p14:creationId xmlns:p14="http://schemas.microsoft.com/office/powerpoint/2010/main" val="38696630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6387152" y="324030"/>
            <a:ext cx="5017449" cy="1031284"/>
          </a:xfrm>
        </p:spPr>
        <p:txBody>
          <a:bodyPr/>
          <a:lstStyle/>
          <a:p>
            <a:pPr algn="ctr"/>
            <a:r>
              <a:rPr lang="en-GB" b="1"/>
              <a:t>What makes a good care and support assessment?</a:t>
            </a:r>
          </a:p>
          <a:p>
            <a:pPr algn="ctr"/>
            <a:endParaRPr lang="en-GB" b="1"/>
          </a:p>
        </p:txBody>
      </p:sp>
      <p:sp>
        <p:nvSpPr>
          <p:cNvPr id="6" name="Rectangle 1"/>
          <p:cNvSpPr>
            <a:spLocks noGrp="1" noChangeArrowheads="1"/>
          </p:cNvSpPr>
          <p:nvPr>
            <p:ph type="body" sz="quarter" idx="11"/>
          </p:nvPr>
        </p:nvSpPr>
        <p:spPr bwMode="auto">
          <a:xfrm>
            <a:off x="6483352" y="1215982"/>
            <a:ext cx="5425113" cy="468074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6348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37394B"/>
                </a:solidFill>
                <a:effectLst/>
                <a:latin typeface="+mn-lt"/>
                <a:cs typeface="Times New Roman" panose="02020603050405020304" pitchFamily="18" charset="0"/>
              </a:rPr>
              <a:t>The Social Services and Well-being Act (Wales) requires practitioners to work with individuals as equals,</a:t>
            </a:r>
            <a:r>
              <a:rPr kumimoji="0" lang="en-US" altLang="en-US" sz="2000" b="0" i="0" u="none" strike="noStrike" cap="none" normalizeH="0">
                <a:ln>
                  <a:noFill/>
                </a:ln>
                <a:solidFill>
                  <a:srgbClr val="37394B"/>
                </a:solidFill>
                <a:effectLst/>
                <a:latin typeface="+mn-lt"/>
                <a:cs typeface="Times New Roman" panose="02020603050405020304" pitchFamily="18" charset="0"/>
              </a:rPr>
              <a:t> </a:t>
            </a:r>
            <a:r>
              <a:rPr kumimoji="0" lang="en-US" altLang="en-US" sz="2000" b="0" i="0" u="none" strike="noStrike" cap="none" normalizeH="0" baseline="0">
                <a:ln>
                  <a:noFill/>
                </a:ln>
                <a:solidFill>
                  <a:srgbClr val="37394B"/>
                </a:solidFill>
                <a:effectLst/>
                <a:latin typeface="+mn-lt"/>
                <a:cs typeface="Times New Roman" panose="02020603050405020304" pitchFamily="18" charset="0"/>
              </a:rPr>
              <a:t>sharing power and esteem by co-producing the ‘what matters’ conversation.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a:ln>
                <a:noFill/>
              </a:ln>
              <a:solidFill>
                <a:srgbClr val="37394B"/>
              </a:solidFill>
              <a:effectLst/>
              <a:latin typeface="+mn-lt"/>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a:ln>
                  <a:noFill/>
                </a:ln>
                <a:solidFill>
                  <a:srgbClr val="37394B"/>
                </a:solidFill>
                <a:effectLst/>
                <a:latin typeface="+mn-lt"/>
                <a:cs typeface="Times New Roman" panose="02020603050405020304" pitchFamily="18" charset="0"/>
              </a:rPr>
              <a:t>Co-production  is</a:t>
            </a:r>
            <a:r>
              <a:rPr kumimoji="0" lang="en-US" altLang="en-US" sz="2000" b="0" i="0" u="none" strike="noStrike" cap="none" normalizeH="0">
                <a:ln>
                  <a:noFill/>
                </a:ln>
                <a:solidFill>
                  <a:srgbClr val="37394B"/>
                </a:solidFill>
                <a:effectLst/>
                <a:latin typeface="+mn-lt"/>
                <a:cs typeface="Times New Roman" panose="02020603050405020304" pitchFamily="18" charset="0"/>
              </a:rPr>
              <a:t> defined as: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a:ln>
                <a:noFill/>
              </a:ln>
              <a:solidFill>
                <a:srgbClr val="37394B"/>
              </a:solidFill>
              <a:effectLst/>
              <a:latin typeface="+mn-lt"/>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1" u="none" strike="noStrike" cap="none" normalizeH="0" baseline="0">
                <a:ln>
                  <a:noFill/>
                </a:ln>
                <a:solidFill>
                  <a:srgbClr val="37394B"/>
                </a:solidFill>
                <a:effectLst/>
                <a:latin typeface="+mn-lt"/>
                <a:cs typeface="Times New Roman" panose="02020603050405020304" pitchFamily="18" charset="0"/>
              </a:rPr>
              <a:t>An asset-based approach to public services that enables people providing and receiving services to share power and responsibility, and to work together in equal, reciprocal and caring relationships.</a:t>
            </a:r>
            <a:br>
              <a:rPr kumimoji="0" lang="en-US" altLang="en-US" sz="2000" b="0" i="0" u="none" strike="noStrike" cap="none" normalizeH="0" baseline="0">
                <a:ln>
                  <a:noFill/>
                </a:ln>
                <a:solidFill>
                  <a:srgbClr val="37394B"/>
                </a:solidFill>
                <a:effectLst/>
                <a:latin typeface="+mn-lt"/>
                <a:cs typeface="Times New Roman" panose="02020603050405020304" pitchFamily="18" charset="0"/>
              </a:rPr>
            </a:br>
            <a:br>
              <a:rPr kumimoji="0" lang="en-US" altLang="en-US" sz="2000" b="0" i="0" u="none" strike="noStrike" cap="none" normalizeH="0" baseline="0">
                <a:ln>
                  <a:noFill/>
                </a:ln>
                <a:solidFill>
                  <a:srgbClr val="37394B"/>
                </a:solidFill>
                <a:effectLst/>
                <a:latin typeface="+mn-lt"/>
                <a:cs typeface="Times New Roman" panose="02020603050405020304" pitchFamily="18" charset="0"/>
              </a:rPr>
            </a:br>
            <a:r>
              <a:rPr kumimoji="0" lang="en-US" altLang="en-US" sz="2000" b="0" i="0" u="none" strike="noStrike" cap="none" normalizeH="0" baseline="0">
                <a:ln>
                  <a:noFill/>
                </a:ln>
                <a:solidFill>
                  <a:srgbClr val="37394B"/>
                </a:solidFill>
                <a:effectLst/>
                <a:latin typeface="+mn-lt"/>
                <a:cs typeface="Times New Roman" panose="02020603050405020304" pitchFamily="18" charset="0"/>
              </a:rPr>
              <a:t>It creates opportunities for people to access support when they need it, and to contribute to social change</a:t>
            </a:r>
            <a:endParaRPr kumimoji="0" lang="en-US" altLang="en-US" sz="2000" b="0" i="0" u="none" strike="noStrike" cap="none" normalizeH="0" baseline="0">
              <a:ln>
                <a:noFill/>
              </a:ln>
              <a:solidFill>
                <a:schemeClr val="tx1"/>
              </a:solidFill>
              <a:effectLst/>
              <a:latin typeface="+mn-lt"/>
            </a:endParaRPr>
          </a:p>
        </p:txBody>
      </p:sp>
      <p:sp>
        <p:nvSpPr>
          <p:cNvPr id="7" name="Text Placeholder 2"/>
          <p:cNvSpPr>
            <a:spLocks noGrp="1"/>
          </p:cNvSpPr>
          <p:nvPr>
            <p:ph type="body" sz="quarter" idx="10"/>
          </p:nvPr>
        </p:nvSpPr>
        <p:spPr>
          <a:xfrm>
            <a:off x="787736" y="365126"/>
            <a:ext cx="5017449" cy="1031284"/>
          </a:xfrm>
        </p:spPr>
        <p:txBody>
          <a:bodyPr/>
          <a:lstStyle/>
          <a:p>
            <a:pPr algn="ctr"/>
            <a:r>
              <a:rPr lang="cy" sz="2800" b="1" i="0" u="none" strike="noStrike" cap="none" baseline="0">
                <a:solidFill>
                  <a:srgbClr val="16AD85"/>
                </a:solidFill>
                <a:effectLst/>
                <a:uFillTx/>
                <a:latin typeface="Calibri"/>
              </a:rPr>
              <a:t>Beth sy'n gwneud asesiad gofal a chymorth da?</a:t>
            </a:r>
          </a:p>
          <a:p>
            <a:endParaRPr lang="en-GB" b="1"/>
          </a:p>
        </p:txBody>
      </p:sp>
      <p:sp>
        <p:nvSpPr>
          <p:cNvPr id="8" name="Rectangle 1"/>
          <p:cNvSpPr>
            <a:spLocks noGrp="1" noChangeArrowheads="1"/>
          </p:cNvSpPr>
          <p:nvPr>
            <p:ph type="body" sz="quarter" idx="11"/>
          </p:nvPr>
        </p:nvSpPr>
        <p:spPr bwMode="auto">
          <a:xfrm>
            <a:off x="329609" y="1488856"/>
            <a:ext cx="6057543" cy="437297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6348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pPr>
            <a:r>
              <a:rPr lang="cy" sz="2000" b="0" i="0" u="none" strike="noStrike" cap="none" baseline="0">
                <a:solidFill>
                  <a:srgbClr val="37394B"/>
                </a:solidFill>
                <a:effectLst/>
                <a:uFillTx/>
                <a:latin typeface="Calibri"/>
              </a:rPr>
              <a:t>Mae Deddf Gwasanaethau Cymdeithasol a Llesiant (Cymru) yn ei gwneud yn ofynnol i ymarferwyr weithio gydag unigolion fel pobl  gyfartal, gan rannu pŵer a pharch drwy gydgynhyrchu’r sgwrs ‘beth sy’n bwysig’.</a:t>
            </a:r>
          </a:p>
          <a:p>
            <a:pPr marL="0" marR="0" lvl="0" indent="0" algn="l" defTabSz="914400" rtl="0" eaLnBrk="0" fontAlgn="base" latinLnBrk="0" hangingPunct="0">
              <a:lnSpc>
                <a:spcPct val="100000"/>
              </a:lnSpc>
              <a:spcBef>
                <a:spcPct val="0"/>
              </a:spcBef>
              <a:spcAft>
                <a:spcPct val="0"/>
              </a:spcAft>
              <a:buClrTx/>
              <a:buSzTx/>
              <a:buFontTx/>
              <a:buNone/>
            </a:pPr>
            <a:endParaRPr kumimoji="0" lang="en-US" altLang="en-US" sz="2000" b="0" i="0" u="none" strike="noStrike" cap="none" normalizeH="0" baseline="0">
              <a:ln>
                <a:noFill/>
              </a:ln>
              <a:solidFill>
                <a:srgbClr val="37394B"/>
              </a:solidFill>
              <a:effectLst/>
              <a:latin typeface="+mn-lt"/>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pPr>
            <a:r>
              <a:rPr lang="cy" sz="2000" b="0" i="0" u="none" strike="noStrike" cap="none" baseline="0">
                <a:solidFill>
                  <a:srgbClr val="37394B"/>
                </a:solidFill>
                <a:effectLst/>
                <a:uFillTx/>
                <a:latin typeface="Calibri"/>
              </a:rPr>
              <a:t>Diffinnir cydgynhyrchu fel:</a:t>
            </a:r>
          </a:p>
          <a:p>
            <a:pPr marL="0" marR="0" lvl="0" indent="0" algn="l" defTabSz="914400" rtl="0" eaLnBrk="0" fontAlgn="base" latinLnBrk="0" hangingPunct="0">
              <a:lnSpc>
                <a:spcPct val="100000"/>
              </a:lnSpc>
              <a:spcBef>
                <a:spcPct val="0"/>
              </a:spcBef>
              <a:spcAft>
                <a:spcPct val="0"/>
              </a:spcAft>
              <a:buClrTx/>
              <a:buSzTx/>
              <a:buFontTx/>
              <a:buNone/>
            </a:pPr>
            <a:endParaRPr kumimoji="0" lang="en-US" altLang="en-US" sz="2000" b="0" i="0" u="none" strike="noStrike" cap="none" normalizeH="0" baseline="0">
              <a:ln>
                <a:noFill/>
              </a:ln>
              <a:solidFill>
                <a:srgbClr val="37394B"/>
              </a:solidFill>
              <a:effectLst/>
              <a:latin typeface="+mn-lt"/>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pPr>
            <a:r>
              <a:rPr lang="cy" sz="2000" b="0" i="1" u="none" strike="noStrike" cap="none" baseline="0">
                <a:solidFill>
                  <a:srgbClr val="37394B"/>
                </a:solidFill>
                <a:effectLst/>
                <a:uFillTx/>
                <a:latin typeface="Calibri"/>
              </a:rPr>
              <a:t>Dull sy’n seiliedig ar asedau at wasanaethau cyhoeddus sy’n galluogi pobl sy’n darparu ac yn derbyn gwasanaethau i rannu pŵer a chyfrifoldeb, ac i gydweithio mewn perthnasoedd cyfartal, dwyochrog a gofalgar.</a:t>
            </a:r>
            <a:br>
              <a:rPr sz="2000"/>
            </a:br>
            <a:br>
              <a:rPr sz="2000"/>
            </a:br>
            <a:r>
              <a:rPr lang="cy" sz="2000" b="0" i="0" u="none" strike="noStrike" cap="none" baseline="0">
                <a:solidFill>
                  <a:srgbClr val="37394B"/>
                </a:solidFill>
                <a:effectLst/>
                <a:uFillTx/>
                <a:latin typeface="Calibri"/>
              </a:rPr>
              <a:t>Mae’n creu cyfleoedd i bobl gael cymorth pan fydd ei angen arnynt, ac i gyfrannu at newid cymdeithasol</a:t>
            </a:r>
          </a:p>
        </p:txBody>
      </p:sp>
    </p:spTree>
    <p:custDataLst>
      <p:tags r:id="rId1"/>
    </p:custDataLst>
    <p:extLst>
      <p:ext uri="{BB962C8B-B14F-4D97-AF65-F5344CB8AC3E}">
        <p14:creationId xmlns:p14="http://schemas.microsoft.com/office/powerpoint/2010/main" val="4104458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1"/>
          </p:nvPr>
        </p:nvSpPr>
        <p:spPr>
          <a:xfrm>
            <a:off x="6503900" y="564925"/>
            <a:ext cx="4921249" cy="5131557"/>
          </a:xfrm>
        </p:spPr>
        <p:txBody>
          <a:bodyPr>
            <a:normAutofit fontScale="92500" lnSpcReduction="20000"/>
          </a:bodyPr>
          <a:lstStyle/>
          <a:p>
            <a:pPr fontAlgn="base"/>
            <a:r>
              <a:rPr lang="en-GB" sz="2200"/>
              <a:t>The practitioner aims to have a conversation with the individual to identify:</a:t>
            </a:r>
          </a:p>
          <a:p>
            <a:pPr marL="285750" indent="-285750" fontAlgn="base">
              <a:buFont typeface="Arial" panose="020B0604020202020204" pitchFamily="34" charset="0"/>
              <a:buChar char="•"/>
            </a:pPr>
            <a:r>
              <a:rPr lang="en-GB" sz="2200"/>
              <a:t>how they want to live their life</a:t>
            </a:r>
          </a:p>
          <a:p>
            <a:pPr marL="285750" indent="-285750" fontAlgn="base">
              <a:buFont typeface="Arial" panose="020B0604020202020204" pitchFamily="34" charset="0"/>
              <a:buChar char="•"/>
            </a:pPr>
            <a:r>
              <a:rPr lang="en-GB" sz="2200"/>
              <a:t>what might be preventing that</a:t>
            </a:r>
          </a:p>
          <a:p>
            <a:pPr marL="285750" indent="-285750" fontAlgn="base">
              <a:buFont typeface="Arial" panose="020B0604020202020204" pitchFamily="34" charset="0"/>
              <a:buChar char="•"/>
            </a:pPr>
            <a:r>
              <a:rPr lang="en-GB" sz="2200"/>
              <a:t>what support might be required to overcome those barriers.</a:t>
            </a:r>
          </a:p>
          <a:p>
            <a:pPr marL="285750" indent="-285750" fontAlgn="base">
              <a:buFont typeface="Arial" panose="020B0604020202020204" pitchFamily="34" charset="0"/>
              <a:buChar char="•"/>
            </a:pPr>
            <a:endParaRPr lang="en-GB" sz="2200"/>
          </a:p>
          <a:p>
            <a:pPr fontAlgn="base"/>
            <a:r>
              <a:rPr lang="en-GB" sz="2200"/>
              <a:t>Discuss in groups ways in which you as practitioners facilitate and record these conversations.</a:t>
            </a:r>
          </a:p>
          <a:p>
            <a:pPr marL="285750" indent="-285750" fontAlgn="base">
              <a:buFont typeface="Arial" panose="020B0604020202020204" pitchFamily="34" charset="0"/>
              <a:buChar char="•"/>
            </a:pPr>
            <a:endParaRPr lang="en-GB" sz="2200"/>
          </a:p>
          <a:p>
            <a:pPr marL="285750" indent="-285750" fontAlgn="base">
              <a:buFont typeface="Arial" panose="020B0604020202020204" pitchFamily="34" charset="0"/>
              <a:buChar char="•"/>
            </a:pPr>
            <a:r>
              <a:rPr lang="en-GB" sz="2200"/>
              <a:t>Consider, what tools/strategies are used</a:t>
            </a:r>
          </a:p>
          <a:p>
            <a:pPr marL="285750" indent="-285750" fontAlgn="base">
              <a:buFont typeface="Arial" panose="020B0604020202020204" pitchFamily="34" charset="0"/>
              <a:buChar char="•"/>
            </a:pPr>
            <a:endParaRPr lang="en-GB" sz="2200"/>
          </a:p>
          <a:p>
            <a:pPr fontAlgn="base"/>
            <a:r>
              <a:rPr lang="en-GB" sz="2200">
                <a:hlinkClick r:id="rId3"/>
              </a:rPr>
              <a:t>https://socialcare.wales/service-improvement/what-matters-conversations-and-assessment</a:t>
            </a:r>
            <a:endParaRPr lang="en-GB" sz="2200"/>
          </a:p>
          <a:p>
            <a:pPr fontAlgn="base"/>
            <a:endParaRPr lang="en-GB"/>
          </a:p>
          <a:p>
            <a:endParaRPr lang="en-GB"/>
          </a:p>
        </p:txBody>
      </p:sp>
      <p:sp>
        <p:nvSpPr>
          <p:cNvPr id="6" name="Text Placeholder 3"/>
          <p:cNvSpPr>
            <a:spLocks noGrp="1"/>
          </p:cNvSpPr>
          <p:nvPr>
            <p:ph type="body" sz="quarter" idx="11"/>
          </p:nvPr>
        </p:nvSpPr>
        <p:spPr>
          <a:xfrm>
            <a:off x="996952" y="564924"/>
            <a:ext cx="4921249" cy="5131557"/>
          </a:xfrm>
        </p:spPr>
        <p:txBody>
          <a:bodyPr>
            <a:normAutofit fontScale="92500" lnSpcReduction="20000"/>
          </a:bodyPr>
          <a:lstStyle/>
          <a:p>
            <a:pPr fontAlgn="base"/>
            <a:r>
              <a:rPr lang="cy" sz="2200" b="0" i="0" u="none" strike="noStrike" cap="none" baseline="0">
                <a:solidFill>
                  <a:srgbClr val="37394C"/>
                </a:solidFill>
                <a:effectLst/>
                <a:uFillTx/>
                <a:latin typeface="Calibri"/>
              </a:rPr>
              <a:t>Nod yr ymarferydd yw cael sgwrs gyda’r unigolyn i nodi:</a:t>
            </a:r>
          </a:p>
          <a:p>
            <a:pPr marL="285750" indent="-285750" fontAlgn="base">
              <a:buFont typeface="Arial" panose="020B0604020202020204" pitchFamily="34" charset="0"/>
              <a:buChar char="•"/>
            </a:pPr>
            <a:r>
              <a:rPr lang="cy" sz="2200" b="0" i="0" u="none" strike="noStrike" cap="none" baseline="0">
                <a:solidFill>
                  <a:srgbClr val="37394C"/>
                </a:solidFill>
                <a:effectLst/>
                <a:uFillTx/>
                <a:latin typeface="Calibri"/>
              </a:rPr>
              <a:t>sut maen nhw eisiau byw eu bywyd</a:t>
            </a:r>
          </a:p>
          <a:p>
            <a:pPr marL="285750" indent="-285750" fontAlgn="base">
              <a:buFont typeface="Arial" panose="020B0604020202020204" pitchFamily="34" charset="0"/>
              <a:buChar char="•"/>
            </a:pPr>
            <a:r>
              <a:rPr lang="cy" sz="2200" b="0" i="0" u="none" strike="noStrike" cap="none" baseline="0">
                <a:solidFill>
                  <a:srgbClr val="37394C"/>
                </a:solidFill>
                <a:effectLst/>
                <a:uFillTx/>
                <a:latin typeface="Calibri"/>
              </a:rPr>
              <a:t>beth allai fod yn atal hynny</a:t>
            </a:r>
          </a:p>
          <a:p>
            <a:pPr marL="285750" indent="-285750" fontAlgn="base">
              <a:buFont typeface="Arial" panose="020B0604020202020204" pitchFamily="34" charset="0"/>
              <a:buChar char="•"/>
            </a:pPr>
            <a:r>
              <a:rPr lang="cy" sz="2200" b="0" i="0" u="none" strike="noStrike" cap="none" baseline="0">
                <a:solidFill>
                  <a:srgbClr val="37394C"/>
                </a:solidFill>
                <a:effectLst/>
                <a:uFillTx/>
                <a:latin typeface="Calibri"/>
              </a:rPr>
              <a:t>pa gymorth y gallai fod ei angen i oresgyn y rhwystrau hynny.</a:t>
            </a:r>
          </a:p>
          <a:p>
            <a:pPr marL="285750" indent="-285750" fontAlgn="base">
              <a:buFont typeface="Arial" panose="020B0604020202020204" pitchFamily="34" charset="0"/>
              <a:buChar char="•"/>
            </a:pPr>
            <a:endParaRPr lang="en-GB" sz="2200"/>
          </a:p>
          <a:p>
            <a:pPr fontAlgn="base"/>
            <a:r>
              <a:rPr lang="cy" sz="2200" b="0" i="0" u="none" strike="noStrike" cap="none" baseline="0">
                <a:solidFill>
                  <a:srgbClr val="37394C"/>
                </a:solidFill>
                <a:effectLst/>
                <a:uFillTx/>
                <a:latin typeface="Calibri"/>
              </a:rPr>
              <a:t>Trafodwch mewn grwpiau sut rydych chi fel ymarferwyr yn hwyluso ac yn cofnodi'r sgyrsiau hyn.</a:t>
            </a:r>
          </a:p>
          <a:p>
            <a:pPr marL="285750" indent="-285750" fontAlgn="base">
              <a:buFont typeface="Arial" panose="020B0604020202020204" pitchFamily="34" charset="0"/>
              <a:buChar char="•"/>
            </a:pPr>
            <a:endParaRPr lang="en-GB" sz="2200"/>
          </a:p>
          <a:p>
            <a:pPr marL="285750" indent="-285750" fontAlgn="base">
              <a:buFont typeface="Arial" panose="020B0604020202020204" pitchFamily="34" charset="0"/>
              <a:buChar char="•"/>
            </a:pPr>
            <a:r>
              <a:rPr lang="cy" sz="2200" b="0" i="0" u="none" strike="noStrike" cap="none" baseline="0">
                <a:solidFill>
                  <a:srgbClr val="37394C"/>
                </a:solidFill>
                <a:effectLst/>
                <a:uFillTx/>
                <a:latin typeface="Calibri"/>
              </a:rPr>
              <a:t>Ystyriwch pa offer/strategaethau a ddefnyddir</a:t>
            </a:r>
          </a:p>
          <a:p>
            <a:pPr marL="285750" indent="-285750" fontAlgn="base">
              <a:buFont typeface="Arial" panose="020B0604020202020204" pitchFamily="34" charset="0"/>
              <a:buChar char="•"/>
            </a:pPr>
            <a:endParaRPr lang="en-GB" sz="2200"/>
          </a:p>
          <a:p>
            <a:pPr fontAlgn="base"/>
            <a:r>
              <a:rPr lang="cy" sz="2200" b="0" i="0" u="none" strike="noStrike" cap="none" baseline="0">
                <a:solidFill>
                  <a:srgbClr val="37394C"/>
                </a:solidFill>
                <a:effectLst/>
                <a:uFillTx/>
                <a:latin typeface="Calibri"/>
                <a:hlinkClick r:id="rId3" history="0"/>
              </a:rPr>
              <a:t>https://socialcare.wales/service-improvement/what-matters-conversations-and-assessment</a:t>
            </a:r>
          </a:p>
          <a:p>
            <a:pPr fontAlgn="base"/>
            <a:endParaRPr lang="en-GB"/>
          </a:p>
          <a:p>
            <a:endParaRPr lang="en-GB"/>
          </a:p>
        </p:txBody>
      </p:sp>
    </p:spTree>
    <p:custDataLst>
      <p:tags r:id="rId1"/>
    </p:custDataLst>
    <p:extLst>
      <p:ext uri="{BB962C8B-B14F-4D97-AF65-F5344CB8AC3E}">
        <p14:creationId xmlns:p14="http://schemas.microsoft.com/office/powerpoint/2010/main" val="233826705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22"/>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F53B4BBA26A92419C87554409A01F6C" ma:contentTypeVersion="13" ma:contentTypeDescription="Create a new document." ma:contentTypeScope="" ma:versionID="bfc5180613777e91b948e260f322378f">
  <xsd:schema xmlns:xsd="http://www.w3.org/2001/XMLSchema" xmlns:xs="http://www.w3.org/2001/XMLSchema" xmlns:p="http://schemas.microsoft.com/office/2006/metadata/properties" xmlns:ns2="2f33f0b9-e468-4913-ae1d-192484410d9f" xmlns:ns3="ca6487ab-a953-456b-ba74-c92e137f6b23" targetNamespace="http://schemas.microsoft.com/office/2006/metadata/properties" ma:root="true" ma:fieldsID="6470b2d7574b190021629b4547b929ca" ns2:_="" ns3:_="">
    <xsd:import namespace="2f33f0b9-e468-4913-ae1d-192484410d9f"/>
    <xsd:import namespace="ca6487ab-a953-456b-ba74-c92e137f6b2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33f0b9-e468-4913-ae1d-192484410d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b287d775-eeb9-418e-98c0-81594eb10f1d"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a6487ab-a953-456b-ba74-c92e137f6b2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2d139518-7ae8-4eee-825b-af2e8cec92b0}" ma:internalName="TaxCatchAll" ma:showField="CatchAllData" ma:web="ca6487ab-a953-456b-ba74-c92e137f6b2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f33f0b9-e468-4913-ae1d-192484410d9f">
      <Terms xmlns="http://schemas.microsoft.com/office/infopath/2007/PartnerControls"/>
    </lcf76f155ced4ddcb4097134ff3c332f>
    <TaxCatchAll xmlns="ca6487ab-a953-456b-ba74-c92e137f6b23" xsi:nil="true"/>
  </documentManagement>
</p:properties>
</file>

<file path=customXml/itemProps1.xml><?xml version="1.0" encoding="utf-8"?>
<ds:datastoreItem xmlns:ds="http://schemas.openxmlformats.org/officeDocument/2006/customXml" ds:itemID="{118C5868-772E-4228-B6C9-44B88D76F8A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33f0b9-e468-4913-ae1d-192484410d9f"/>
    <ds:schemaRef ds:uri="ca6487ab-a953-456b-ba74-c92e137f6b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336437A-B352-4808-8038-F7B2C3337776}">
  <ds:schemaRefs>
    <ds:schemaRef ds:uri="http://schemas.microsoft.com/sharepoint/v3/contenttype/forms"/>
  </ds:schemaRefs>
</ds:datastoreItem>
</file>

<file path=customXml/itemProps3.xml><?xml version="1.0" encoding="utf-8"?>
<ds:datastoreItem xmlns:ds="http://schemas.openxmlformats.org/officeDocument/2006/customXml" ds:itemID="{4A7D6B31-7D1A-42FD-9336-E333499A829F}">
  <ds:schemaRefs>
    <ds:schemaRef ds:uri="2f33f0b9-e468-4913-ae1d-192484410d9f"/>
    <ds:schemaRef ds:uri="ca6487ab-a953-456b-ba74-c92e137f6b23"/>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0</TotalTime>
  <Words>4735</Words>
  <Application>Microsoft Office PowerPoint</Application>
  <PresentationFormat>Widescreen</PresentationFormat>
  <Paragraphs>374</Paragraphs>
  <Slides>28</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Calibri Light</vt:lpstr>
      <vt:lpstr>Office Theme</vt:lpstr>
      <vt:lpstr>Uned 443 - Deall ffactorau sy'n cyfrannu at angen am ofal a chymorth ar unigolion a/neu ofalwyr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1.3 Sut y gall rhyw, ethnigrwydd ac iaith, ac amgylcheddau cymdeithasol, diwylliannol a chrefyddol effeithio ar unigolion a’r cymorth y maent yn ei gael   1.4 Effaith bosibl cael mynediad at ofal a chymorth   </vt:lpstr>
      <vt:lpstr>PowerPoint Presentation</vt:lpstr>
      <vt:lpstr>a.c 1.6-1.8</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Bridgend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Jodie Trotman</dc:creator>
  <cp:lastModifiedBy>Hayley Abraham</cp:lastModifiedBy>
  <cp:revision>72</cp:revision>
  <dcterms:created xsi:type="dcterms:W3CDTF">2021-08-24T10:50:32Z</dcterms:created>
  <dcterms:modified xsi:type="dcterms:W3CDTF">2025-04-29T13:32:32Z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7048FD3F-A86C-421C-9C6C-FF2CB372A065</vt:lpwstr>
  </property>
  <property fmtid="{D5CDD505-2E9C-101B-9397-08002B2CF9AE}" pid="3" name="ArticulatePath">
    <vt:lpwstr>LO 1-3 (Bilingual)</vt:lpwstr>
  </property>
  <property fmtid="{D5CDD505-2E9C-101B-9397-08002B2CF9AE}" pid="4" name="ContentTypeId">
    <vt:lpwstr>0x010100FF53B4BBA26A92419C87554409A01F6C</vt:lpwstr>
  </property>
  <property fmtid="{D5CDD505-2E9C-101B-9397-08002B2CF9AE}" pid="5" name="MediaServiceImageTags">
    <vt:lpwstr/>
  </property>
  <property fmtid="{D5CDD505-2E9C-101B-9397-08002B2CF9AE}" pid="6" name="MSIP_Label_d3f1612d-fb9f-4910-9745-3218a93e4acc_Enabled">
    <vt:lpwstr>true</vt:lpwstr>
  </property>
  <property fmtid="{D5CDD505-2E9C-101B-9397-08002B2CF9AE}" pid="7" name="MSIP_Label_d3f1612d-fb9f-4910-9745-3218a93e4acc_SetDate">
    <vt:lpwstr>2025-04-14T14:32:08Z</vt:lpwstr>
  </property>
  <property fmtid="{D5CDD505-2E9C-101B-9397-08002B2CF9AE}" pid="8" name="MSIP_Label_d3f1612d-fb9f-4910-9745-3218a93e4acc_Method">
    <vt:lpwstr>Standard</vt:lpwstr>
  </property>
  <property fmtid="{D5CDD505-2E9C-101B-9397-08002B2CF9AE}" pid="9" name="MSIP_Label_d3f1612d-fb9f-4910-9745-3218a93e4acc_Name">
    <vt:lpwstr>defa4170-0d19-0005-0004-bc88714345d2</vt:lpwstr>
  </property>
  <property fmtid="{D5CDD505-2E9C-101B-9397-08002B2CF9AE}" pid="10" name="MSIP_Label_d3f1612d-fb9f-4910-9745-3218a93e4acc_SiteId">
    <vt:lpwstr>4bc2de22-9b97-4eb6-8e88-2254190748e2</vt:lpwstr>
  </property>
  <property fmtid="{D5CDD505-2E9C-101B-9397-08002B2CF9AE}" pid="11" name="MSIP_Label_d3f1612d-fb9f-4910-9745-3218a93e4acc_ActionId">
    <vt:lpwstr>35d40547-70b9-4a7e-824e-032ba0acf6da</vt:lpwstr>
  </property>
  <property fmtid="{D5CDD505-2E9C-101B-9397-08002B2CF9AE}" pid="12" name="MSIP_Label_d3f1612d-fb9f-4910-9745-3218a93e4acc_ContentBits">
    <vt:lpwstr>0</vt:lpwstr>
  </property>
  <property fmtid="{D5CDD505-2E9C-101B-9397-08002B2CF9AE}" pid="13" name="MSIP_Label_d3f1612d-fb9f-4910-9745-3218a93e4acc_Tag">
    <vt:lpwstr>10, 3, 0, 1</vt:lpwstr>
  </property>
</Properties>
</file>