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5"/>
  </p:notesMasterIdLst>
  <p:sldIdLst>
    <p:sldId id="339" r:id="rId5"/>
    <p:sldId id="381" r:id="rId6"/>
    <p:sldId id="382" r:id="rId7"/>
    <p:sldId id="383" r:id="rId8"/>
    <p:sldId id="258" r:id="rId9"/>
    <p:sldId id="260" r:id="rId10"/>
    <p:sldId id="262" r:id="rId11"/>
    <p:sldId id="264" r:id="rId12"/>
    <p:sldId id="266" r:id="rId13"/>
    <p:sldId id="268" r:id="rId14"/>
    <p:sldId id="270" r:id="rId15"/>
    <p:sldId id="272" r:id="rId16"/>
    <p:sldId id="274" r:id="rId17"/>
    <p:sldId id="276" r:id="rId18"/>
    <p:sldId id="278" r:id="rId19"/>
    <p:sldId id="280" r:id="rId20"/>
    <p:sldId id="282" r:id="rId21"/>
    <p:sldId id="284" r:id="rId22"/>
    <p:sldId id="286" r:id="rId23"/>
    <p:sldId id="288" r:id="rId24"/>
    <p:sldId id="290" r:id="rId25"/>
    <p:sldId id="292" r:id="rId26"/>
    <p:sldId id="294" r:id="rId27"/>
    <p:sldId id="296" r:id="rId28"/>
    <p:sldId id="298" r:id="rId29"/>
    <p:sldId id="300" r:id="rId30"/>
    <p:sldId id="302" r:id="rId31"/>
    <p:sldId id="304" r:id="rId32"/>
    <p:sldId id="306" r:id="rId33"/>
    <p:sldId id="308" r:id="rId34"/>
    <p:sldId id="310" r:id="rId35"/>
    <p:sldId id="312" r:id="rId36"/>
    <p:sldId id="388" r:id="rId37"/>
    <p:sldId id="316" r:id="rId38"/>
    <p:sldId id="318" r:id="rId39"/>
    <p:sldId id="320" r:id="rId40"/>
    <p:sldId id="322" r:id="rId41"/>
    <p:sldId id="324" r:id="rId42"/>
    <p:sldId id="326" r:id="rId43"/>
    <p:sldId id="328" r:id="rId44"/>
    <p:sldId id="330" r:id="rId45"/>
    <p:sldId id="332" r:id="rId46"/>
    <p:sldId id="334" r:id="rId47"/>
    <p:sldId id="336" r:id="rId48"/>
    <p:sldId id="338" r:id="rId49"/>
    <p:sldId id="340" r:id="rId50"/>
    <p:sldId id="342" r:id="rId51"/>
    <p:sldId id="344" r:id="rId52"/>
    <p:sldId id="346" r:id="rId53"/>
    <p:sldId id="348" r:id="rId54"/>
    <p:sldId id="350" r:id="rId55"/>
    <p:sldId id="352" r:id="rId56"/>
    <p:sldId id="354" r:id="rId57"/>
    <p:sldId id="356" r:id="rId58"/>
    <p:sldId id="358" r:id="rId59"/>
    <p:sldId id="360" r:id="rId60"/>
    <p:sldId id="362" r:id="rId61"/>
    <p:sldId id="364" r:id="rId62"/>
    <p:sldId id="366" r:id="rId63"/>
    <p:sldId id="384" r:id="rId64"/>
    <p:sldId id="368" r:id="rId65"/>
    <p:sldId id="385" r:id="rId66"/>
    <p:sldId id="370" r:id="rId67"/>
    <p:sldId id="372" r:id="rId68"/>
    <p:sldId id="389" r:id="rId69"/>
    <p:sldId id="374" r:id="rId70"/>
    <p:sldId id="376" r:id="rId71"/>
    <p:sldId id="387" r:id="rId72"/>
    <p:sldId id="378" r:id="rId73"/>
    <p:sldId id="380" r:id="rId74"/>
  </p:sldIdLst>
  <p:sldSz cx="9144000" cy="6858000" type="screen4x3"/>
  <p:notesSz cx="6858000" cy="9144000"/>
  <p:custDataLst>
    <p:tags r:id="rId7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B18A"/>
    <a:srgbClr val="EF9526"/>
    <a:srgbClr val="7CD1BA"/>
    <a:srgbClr val="5CC9E3"/>
    <a:srgbClr val="85C441"/>
    <a:srgbClr val="48BC66"/>
    <a:srgbClr val="00B050"/>
    <a:srgbClr val="FFD119"/>
    <a:srgbClr val="969696"/>
    <a:srgbClr val="91CA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C8ADB8-31EF-4629-90F9-9281F66F5B31}" v="1" dt="2025-04-09T15:45:33.1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603"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6B9EE-A128-4B5B-BBD8-1811B69D4841}" type="datetimeFigureOut">
              <a:rPr lang="en-GB" smtClean="0"/>
              <a:t>25/04/2025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6D3D8-47F5-424E-9E01-EDC7F7BA30E6}" type="slidenum">
              <a:rPr lang="en-GB" smtClean="0"/>
              <a:t>‹#›</a:t>
            </a:fld>
            <a:endParaRPr lang="en-GB"/>
          </a:p>
        </p:txBody>
      </p:sp>
    </p:spTree>
    <p:extLst>
      <p:ext uri="{BB962C8B-B14F-4D97-AF65-F5344CB8AC3E}">
        <p14:creationId xmlns:p14="http://schemas.microsoft.com/office/powerpoint/2010/main" val="2065416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y" sz="1200" b="0" i="0" u="none" strike="noStrike" cap="none" baseline="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761246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Link will only take you to the homepage</a:t>
            </a:r>
            <a:r>
              <a:rPr lang="en-GB" baseline="0"/>
              <a:t> of the website not the video </a:t>
            </a:r>
            <a:endParaRPr lang="en-GB"/>
          </a:p>
        </p:txBody>
      </p:sp>
      <p:sp>
        <p:nvSpPr>
          <p:cNvPr id="4" name="Slide Number Placeholder 3"/>
          <p:cNvSpPr>
            <a:spLocks noGrp="1"/>
          </p:cNvSpPr>
          <p:nvPr>
            <p:ph type="sldNum" sz="quarter" idx="10"/>
          </p:nvPr>
        </p:nvSpPr>
        <p:spPr/>
        <p:txBody>
          <a:bodyPr/>
          <a:lstStyle/>
          <a:p>
            <a:fld id="{30B6D3D8-47F5-424E-9E01-EDC7F7BA30E6}" type="slidenum">
              <a:rPr lang="en-GB" smtClean="0"/>
              <a:t>31</a:t>
            </a:fld>
            <a:endParaRPr lang="en-GB"/>
          </a:p>
        </p:txBody>
      </p:sp>
    </p:spTree>
    <p:extLst>
      <p:ext uri="{BB962C8B-B14F-4D97-AF65-F5344CB8AC3E}">
        <p14:creationId xmlns:p14="http://schemas.microsoft.com/office/powerpoint/2010/main" val="1915413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y" sz="1200" b="0" i="0" u="none" strike="noStrike" cap="none" baseline="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1639E39-D34D-164C-8100-77BC79329E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914377"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761246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B6D3D8-47F5-424E-9E01-EDC7F7BA30E6}" type="slidenum">
              <a:rPr lang="en-GB" smtClean="0"/>
              <a:t>59</a:t>
            </a:fld>
            <a:endParaRPr lang="en-GB"/>
          </a:p>
        </p:txBody>
      </p:sp>
    </p:spTree>
    <p:extLst>
      <p:ext uri="{BB962C8B-B14F-4D97-AF65-F5344CB8AC3E}">
        <p14:creationId xmlns:p14="http://schemas.microsoft.com/office/powerpoint/2010/main" val="1131740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FC91329E-CB8A-4FF1-B78D-A98DA775EE50}" type="datetimeFigureOut">
              <a:rPr lang="en-US" smtClean="0"/>
              <a:t>4/25/2025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014B20D0-C66B-4B1F-8014-6340BC9FA4DC}" type="datetimeFigureOut">
              <a:rPr lang="en-US" smtClean="0"/>
              <a:t>4/25/2025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55C022D0-33D2-42F6-B5B4-320F24BF67AF}" type="datetimeFigureOut">
              <a:rPr lang="en-US" smtClean="0"/>
              <a:t>4/25/2025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767428" y="5952930"/>
            <a:ext cx="1632050"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080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D05E1F72-7650-4554-AA56-157C6D385697}" type="datetimeFigureOut">
              <a:rPr lang="en-US" smtClean="0"/>
              <a:t>4/25/2025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159B8618-4DB7-4142-8961-92100E2113EA}" type="datetimeFigureOut">
              <a:rPr lang="en-US" smtClean="0"/>
              <a:t>4/25/2025</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C8F80C20-AC35-4F4A-A371-0F1E8D75A816}" type="datetimeFigureOut">
              <a:rPr lang="en-US" smtClean="0"/>
              <a:t>4/25/2025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4173627-B9B1-4C45-88ED-6B4559B4CFA6}" type="datetimeFigureOut">
              <a:rPr lang="en-US" smtClean="0"/>
              <a:t>4/25/2025</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25B7C2D4-A166-4A1C-B5D7-0F864F63D03A}" type="datetimeFigureOut">
              <a:rPr lang="en-US" smtClean="0"/>
              <a:t>4/25/2025</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89017AE8-14BB-42F4-A54D-C9F18DC645E2}" type="datetimeFigureOut">
              <a:rPr lang="en-US" smtClean="0"/>
              <a:t>4/25/2025</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D3E04A9D-F2D9-4E93-A00A-20C216916EE2}" type="datetimeFigureOut">
              <a:rPr lang="en-US" smtClean="0"/>
              <a:t>4/25/2025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25C6A981-8A64-4C30-8B9B-7B8A1EC77F05}" type="datetimeFigureOut">
              <a:rPr lang="en-US" smtClean="0"/>
              <a:t>4/25/2025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4/25/2025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hildrenslegalcentre.com/userfiles/Parental%20Responsibility.pdf"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socialcare.wales/hub/sswbac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gofalcymdeithasol.cymru/adnoddau-canllawiau/hyb-gwybodaeth-a-dysgu/deddf-sswb/trowsolwg?_gl=1*1wao6zp*_ga*MzI5ODcyMzQzLjE3NDUzMDczNTI.*_ga_NZV6WMW0HJ*MTc0NTMxMjY1Ny4yLjAuMTc0NTMxMjY1OS4wLjAuMA.." TargetMode="Externa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Placeholder 4"/>
          <p:cNvSpPr>
            <a:spLocks noGrp="1"/>
          </p:cNvSpPr>
          <p:nvPr>
            <p:ph type="body" sz="quarter" idx="13"/>
          </p:nvPr>
        </p:nvSpPr>
        <p:spPr>
          <a:xfrm>
            <a:off x="628651" y="3879726"/>
            <a:ext cx="3223270" cy="485378"/>
          </a:xfrm>
        </p:spPr>
        <p:txBody>
          <a:bodyPr vert="horz" lIns="91440" tIns="45720" rIns="91440" bIns="45720" rtlCol="0" anchor="t">
            <a:noAutofit/>
          </a:bodyPr>
          <a:lstStyle/>
          <a:p>
            <a:pPr lvl="0" fontAlgn="base">
              <a:lnSpc>
                <a:spcPct val="90000"/>
              </a:lnSpc>
              <a:spcBef>
                <a:spcPts val="1000"/>
              </a:spcBef>
              <a:spcAft>
                <a:spcPct val="0"/>
              </a:spcAft>
            </a:pPr>
            <a:r>
              <a:rPr lang="en-GB" altLang="x-none">
                <a:latin typeface="Calibri"/>
                <a:cs typeface="Arial"/>
              </a:rPr>
              <a:t>Social Services Practitioner</a:t>
            </a:r>
            <a:endParaRPr lang="x-none" altLang="x-none">
              <a:latin typeface="Calibri"/>
              <a:cs typeface="Arial"/>
            </a:endParaRPr>
          </a:p>
        </p:txBody>
      </p:sp>
      <p:sp>
        <p:nvSpPr>
          <p:cNvPr id="14" name="Text Placeholder 13"/>
          <p:cNvSpPr>
            <a:spLocks noGrp="1"/>
          </p:cNvSpPr>
          <p:nvPr>
            <p:ph type="body" sz="quarter" idx="14"/>
          </p:nvPr>
        </p:nvSpPr>
        <p:spPr>
          <a:xfrm>
            <a:off x="616224" y="4978400"/>
            <a:ext cx="4232501" cy="1409475"/>
          </a:xfrm>
        </p:spPr>
        <p:txBody>
          <a:bodyPr>
            <a:normAutofit/>
          </a:bodyPr>
          <a:lstStyle/>
          <a:p>
            <a:r>
              <a:rPr lang="en-GB" altLang="x-none" sz="1800" dirty="0"/>
              <a:t>Legislation Relating to Children</a:t>
            </a:r>
          </a:p>
          <a:p>
            <a:r>
              <a:rPr lang="en-GB" altLang="x-none" sz="1800" dirty="0"/>
              <a:t>Unit 440 Learning Outcome 3</a:t>
            </a:r>
          </a:p>
          <a:p>
            <a:r>
              <a:rPr lang="en-GB" altLang="x-none" sz="1800" dirty="0"/>
              <a:t>Understand the legislation that relates to children and young people.</a:t>
            </a:r>
            <a:endParaRPr lang="x-none" altLang="x-none" sz="1800" dirty="0"/>
          </a:p>
        </p:txBody>
      </p:sp>
      <p:sp>
        <p:nvSpPr>
          <p:cNvPr id="2" name="Subtitle 1">
            <a:extLst>
              <a:ext uri="{FF2B5EF4-FFF2-40B4-BE49-F238E27FC236}">
                <a16:creationId xmlns:a16="http://schemas.microsoft.com/office/drawing/2014/main" id="{B523DDB0-76F4-3A7B-0632-4C11B34002ED}"/>
              </a:ext>
            </a:extLst>
          </p:cNvPr>
          <p:cNvSpPr>
            <a:spLocks noGrp="1"/>
          </p:cNvSpPr>
          <p:nvPr>
            <p:ph type="subTitle" idx="1"/>
          </p:nvPr>
        </p:nvSpPr>
        <p:spPr>
          <a:xfrm>
            <a:off x="616425" y="2653662"/>
            <a:ext cx="3765220" cy="568748"/>
          </a:xfrm>
        </p:spPr>
        <p:txBody>
          <a:bodyPr vert="horz" lIns="91440" tIns="45720" rIns="91440" bIns="45720" rtlCol="0" anchor="t">
            <a:noAutofit/>
          </a:bodyPr>
          <a:lstStyle/>
          <a:p>
            <a:r>
              <a:rPr lang="en-GB" sz="1800" err="1">
                <a:ea typeface="+mn-lt"/>
                <a:cs typeface="+mn-lt"/>
              </a:rPr>
              <a:t>Deddfwriaeth</a:t>
            </a:r>
            <a:r>
              <a:rPr lang="en-GB" sz="1800">
                <a:ea typeface="+mn-lt"/>
                <a:cs typeface="+mn-lt"/>
              </a:rPr>
              <a:t> </a:t>
            </a:r>
            <a:r>
              <a:rPr lang="en-GB" sz="1800" err="1">
                <a:ea typeface="+mn-lt"/>
                <a:cs typeface="+mn-lt"/>
              </a:rPr>
              <a:t>sy'n</a:t>
            </a:r>
            <a:r>
              <a:rPr lang="en-GB" sz="1800">
                <a:ea typeface="+mn-lt"/>
                <a:cs typeface="+mn-lt"/>
              </a:rPr>
              <a:t> </a:t>
            </a:r>
            <a:r>
              <a:rPr lang="en-GB" sz="1800" err="1">
                <a:ea typeface="+mn-lt"/>
                <a:cs typeface="+mn-lt"/>
              </a:rPr>
              <a:t>Ymwneud</a:t>
            </a:r>
            <a:r>
              <a:rPr lang="en-GB" sz="1800">
                <a:ea typeface="+mn-lt"/>
                <a:cs typeface="+mn-lt"/>
              </a:rPr>
              <a:t> â </a:t>
            </a:r>
            <a:r>
              <a:rPr lang="en-GB" sz="1800" err="1">
                <a:ea typeface="+mn-lt"/>
                <a:cs typeface="+mn-lt"/>
              </a:rPr>
              <a:t>Phlant</a:t>
            </a:r>
            <a:br>
              <a:rPr lang="en-GB" sz="1800">
                <a:ea typeface="+mn-lt"/>
                <a:cs typeface="+mn-lt"/>
              </a:rPr>
            </a:br>
            <a:r>
              <a:rPr lang="en-GB" sz="1800">
                <a:ea typeface="+mn-lt"/>
                <a:cs typeface="+mn-lt"/>
              </a:rPr>
              <a:t> </a:t>
            </a:r>
            <a:r>
              <a:rPr lang="en-GB" sz="1800" err="1">
                <a:ea typeface="+mn-lt"/>
                <a:cs typeface="+mn-lt"/>
              </a:rPr>
              <a:t>Uned</a:t>
            </a:r>
            <a:r>
              <a:rPr lang="en-GB" sz="1800">
                <a:ea typeface="+mn-lt"/>
                <a:cs typeface="+mn-lt"/>
              </a:rPr>
              <a:t> 440 </a:t>
            </a:r>
            <a:r>
              <a:rPr lang="en-GB" sz="1800" err="1">
                <a:ea typeface="+mn-lt"/>
                <a:cs typeface="+mn-lt"/>
              </a:rPr>
              <a:t>Canlyniad</a:t>
            </a:r>
            <a:r>
              <a:rPr lang="en-GB" sz="1800">
                <a:ea typeface="+mn-lt"/>
                <a:cs typeface="+mn-lt"/>
              </a:rPr>
              <a:t> </a:t>
            </a:r>
            <a:r>
              <a:rPr lang="en-GB" sz="1800" err="1">
                <a:ea typeface="+mn-lt"/>
                <a:cs typeface="+mn-lt"/>
              </a:rPr>
              <a:t>Dysgu</a:t>
            </a:r>
            <a:r>
              <a:rPr lang="en-GB" sz="1800">
                <a:ea typeface="+mn-lt"/>
                <a:cs typeface="+mn-lt"/>
              </a:rPr>
              <a:t> 3</a:t>
            </a:r>
            <a:br>
              <a:rPr lang="en-GB" sz="1800">
                <a:ea typeface="+mn-lt"/>
                <a:cs typeface="+mn-lt"/>
              </a:rPr>
            </a:br>
            <a:r>
              <a:rPr lang="en-GB" sz="1800">
                <a:ea typeface="+mn-lt"/>
                <a:cs typeface="+mn-lt"/>
              </a:rPr>
              <a:t> Deall y </a:t>
            </a:r>
            <a:r>
              <a:rPr lang="en-GB" sz="1800" err="1">
                <a:ea typeface="+mn-lt"/>
                <a:cs typeface="+mn-lt"/>
              </a:rPr>
              <a:t>ddeddfwriaeth</a:t>
            </a:r>
            <a:r>
              <a:rPr lang="en-GB" sz="1800">
                <a:ea typeface="+mn-lt"/>
                <a:cs typeface="+mn-lt"/>
              </a:rPr>
              <a:t> </a:t>
            </a:r>
            <a:r>
              <a:rPr lang="en-GB" sz="1800" err="1">
                <a:ea typeface="+mn-lt"/>
                <a:cs typeface="+mn-lt"/>
              </a:rPr>
              <a:t>sy'n</a:t>
            </a:r>
            <a:r>
              <a:rPr lang="en-GB" sz="1800">
                <a:ea typeface="+mn-lt"/>
                <a:cs typeface="+mn-lt"/>
              </a:rPr>
              <a:t> </a:t>
            </a:r>
            <a:r>
              <a:rPr lang="en-GB" sz="1800" err="1">
                <a:ea typeface="+mn-lt"/>
                <a:cs typeface="+mn-lt"/>
              </a:rPr>
              <a:t>ymwneud</a:t>
            </a:r>
            <a:r>
              <a:rPr lang="en-GB" sz="1800">
                <a:ea typeface="+mn-lt"/>
                <a:cs typeface="+mn-lt"/>
              </a:rPr>
              <a:t> â </a:t>
            </a:r>
            <a:r>
              <a:rPr lang="en-GB" sz="1800" err="1">
                <a:ea typeface="+mn-lt"/>
                <a:cs typeface="+mn-lt"/>
              </a:rPr>
              <a:t>phlant</a:t>
            </a:r>
            <a:r>
              <a:rPr lang="en-GB" sz="1800">
                <a:ea typeface="+mn-lt"/>
                <a:cs typeface="+mn-lt"/>
              </a:rPr>
              <a:t> a </a:t>
            </a:r>
            <a:r>
              <a:rPr lang="en-GB" sz="1800" err="1">
                <a:ea typeface="+mn-lt"/>
                <a:cs typeface="+mn-lt"/>
              </a:rPr>
              <a:t>phobl</a:t>
            </a:r>
            <a:r>
              <a:rPr lang="en-GB" sz="1800">
                <a:ea typeface="+mn-lt"/>
                <a:cs typeface="+mn-lt"/>
              </a:rPr>
              <a:t> </a:t>
            </a:r>
            <a:r>
              <a:rPr lang="en-GB" sz="1800" err="1">
                <a:ea typeface="+mn-lt"/>
                <a:cs typeface="+mn-lt"/>
              </a:rPr>
              <a:t>ifanc</a:t>
            </a:r>
            <a:endParaRPr lang="en-US" sz="1800" err="1"/>
          </a:p>
        </p:txBody>
      </p:sp>
      <p:sp>
        <p:nvSpPr>
          <p:cNvPr id="3" name="Title 2">
            <a:extLst>
              <a:ext uri="{FF2B5EF4-FFF2-40B4-BE49-F238E27FC236}">
                <a16:creationId xmlns:a16="http://schemas.microsoft.com/office/drawing/2014/main" id="{EFA208F9-9BFE-D777-FDF2-82E3DB2BB793}"/>
              </a:ext>
            </a:extLst>
          </p:cNvPr>
          <p:cNvSpPr>
            <a:spLocks noGrp="1"/>
          </p:cNvSpPr>
          <p:nvPr>
            <p:ph type="title"/>
          </p:nvPr>
        </p:nvSpPr>
        <p:spPr>
          <a:xfrm>
            <a:off x="616426" y="1492764"/>
            <a:ext cx="4462021" cy="1024286"/>
          </a:xfrm>
        </p:spPr>
        <p:txBody>
          <a:bodyPr>
            <a:normAutofit/>
          </a:bodyPr>
          <a:lstStyle/>
          <a:p>
            <a:pPr algn="l"/>
            <a:r>
              <a:rPr lang="en-GB" err="1">
                <a:cs typeface="Arial"/>
              </a:rPr>
              <a:t>Yr</a:t>
            </a:r>
            <a:r>
              <a:rPr lang="en-GB">
                <a:cs typeface="Arial"/>
              </a:rPr>
              <a:t> </a:t>
            </a:r>
            <a:r>
              <a:rPr lang="en-GB" err="1">
                <a:cs typeface="Arial"/>
              </a:rPr>
              <a:t>Ymarferydd</a:t>
            </a:r>
            <a:r>
              <a:rPr lang="en-GB">
                <a:cs typeface="Arial"/>
              </a:rPr>
              <a:t> </a:t>
            </a:r>
            <a:r>
              <a:rPr lang="en-GB" err="1">
                <a:cs typeface="Arial"/>
              </a:rPr>
              <a:t>Gwasanaethau</a:t>
            </a:r>
            <a:r>
              <a:rPr lang="en-GB">
                <a:cs typeface="Arial"/>
              </a:rPr>
              <a:t> </a:t>
            </a:r>
            <a:r>
              <a:rPr lang="en-GB" err="1">
                <a:cs typeface="Arial"/>
              </a:rPr>
              <a:t>Cymdeithasol</a:t>
            </a:r>
            <a:endParaRPr lang="en-GB" err="1"/>
          </a:p>
        </p:txBody>
      </p:sp>
    </p:spTree>
    <p:custDataLst>
      <p:tags r:id="rId1"/>
    </p:custDataLst>
    <p:extLst>
      <p:ext uri="{BB962C8B-B14F-4D97-AF65-F5344CB8AC3E}">
        <p14:creationId xmlns:p14="http://schemas.microsoft.com/office/powerpoint/2010/main" val="2142064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759075" y="3989877"/>
            <a:ext cx="3888432" cy="1296144"/>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4759075" y="1704583"/>
            <a:ext cx="3888432" cy="1296144"/>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407782" y="456549"/>
            <a:ext cx="3312368" cy="523220"/>
          </a:xfrm>
          <a:prstGeom prst="rect">
            <a:avLst/>
          </a:prstGeom>
          <a:noFill/>
        </p:spPr>
        <p:txBody>
          <a:bodyPr wrap="square" rtlCol="0">
            <a:spAutoFit/>
          </a:bodyPr>
          <a:lstStyle/>
          <a:p>
            <a:r>
              <a:rPr lang="en-GB" sz="2800" b="1">
                <a:solidFill>
                  <a:srgbClr val="20B18A"/>
                </a:solidFill>
              </a:rPr>
              <a:t>A child at risk</a:t>
            </a:r>
          </a:p>
        </p:txBody>
      </p:sp>
      <p:sp>
        <p:nvSpPr>
          <p:cNvPr id="4" name="TextBox 3"/>
          <p:cNvSpPr txBox="1"/>
          <p:nvPr/>
        </p:nvSpPr>
        <p:spPr>
          <a:xfrm>
            <a:off x="4716016" y="1844824"/>
            <a:ext cx="4032448" cy="1015663"/>
          </a:xfrm>
          <a:prstGeom prst="rect">
            <a:avLst/>
          </a:prstGeom>
          <a:noFill/>
        </p:spPr>
        <p:txBody>
          <a:bodyPr wrap="square" rtlCol="0">
            <a:spAutoFit/>
          </a:bodyPr>
          <a:lstStyle/>
          <a:p>
            <a:pPr marL="285750" indent="-285750">
              <a:buClr>
                <a:srgbClr val="00B050"/>
              </a:buClr>
              <a:buFont typeface="Arial" panose="020B0604020202020204" pitchFamily="34" charset="0"/>
              <a:buChar char="•"/>
            </a:pPr>
            <a:r>
              <a:rPr lang="en-GB" sz="2000" b="1"/>
              <a:t>A child who is experiencing or is at risk of abuse, neglect or other kinds of harm</a:t>
            </a:r>
            <a:r>
              <a:rPr lang="en-GB" sz="2000" b="1">
                <a:solidFill>
                  <a:srgbClr val="00B050"/>
                </a:solidFill>
              </a:rPr>
              <a:t> </a:t>
            </a:r>
          </a:p>
        </p:txBody>
      </p:sp>
      <p:sp>
        <p:nvSpPr>
          <p:cNvPr id="5" name="TextBox 4"/>
          <p:cNvSpPr txBox="1"/>
          <p:nvPr/>
        </p:nvSpPr>
        <p:spPr>
          <a:xfrm>
            <a:off x="5292080" y="4130117"/>
            <a:ext cx="2952328" cy="1015663"/>
          </a:xfrm>
          <a:prstGeom prst="rect">
            <a:avLst/>
          </a:prstGeom>
          <a:noFill/>
        </p:spPr>
        <p:txBody>
          <a:bodyPr wrap="square" rtlCol="0">
            <a:spAutoFit/>
          </a:bodyPr>
          <a:lstStyle/>
          <a:p>
            <a:r>
              <a:rPr lang="en-GB" sz="2000" b="1"/>
              <a:t>has needs for care and support (whether or not the needs are being met)</a:t>
            </a:r>
          </a:p>
        </p:txBody>
      </p:sp>
      <p:sp>
        <p:nvSpPr>
          <p:cNvPr id="9" name="Cross 8"/>
          <p:cNvSpPr/>
          <p:nvPr/>
        </p:nvSpPr>
        <p:spPr>
          <a:xfrm>
            <a:off x="6444208" y="3271685"/>
            <a:ext cx="432048" cy="432048"/>
          </a:xfrm>
          <a:prstGeom prst="plus">
            <a:avLst>
              <a:gd name="adj" fmla="val 3728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New picture"/>
          <p:cNvPicPr/>
          <p:nvPr/>
        </p:nvPicPr>
        <p:blipFill rotWithShape="1">
          <a:blip r:embed="rId2"/>
          <a:srcRect t="86749"/>
          <a:stretch/>
        </p:blipFill>
        <p:spPr>
          <a:xfrm>
            <a:off x="0" y="5949280"/>
            <a:ext cx="9144000" cy="908720"/>
          </a:xfrm>
          <a:prstGeom prst="rect">
            <a:avLst/>
          </a:prstGeom>
        </p:spPr>
      </p:pic>
      <p:sp>
        <p:nvSpPr>
          <p:cNvPr id="8" name="TextBox 7">
            <a:extLst>
              <a:ext uri="{FF2B5EF4-FFF2-40B4-BE49-F238E27FC236}">
                <a16:creationId xmlns:a16="http://schemas.microsoft.com/office/drawing/2014/main" id="{81706352-8E44-02E4-3B64-E14FFC793FED}"/>
              </a:ext>
            </a:extLst>
          </p:cNvPr>
          <p:cNvSpPr txBox="1"/>
          <p:nvPr/>
        </p:nvSpPr>
        <p:spPr>
          <a:xfrm>
            <a:off x="483808" y="425252"/>
            <a:ext cx="4572000" cy="523220"/>
          </a:xfrm>
          <a:prstGeom prst="rect">
            <a:avLst/>
          </a:prstGeom>
          <a:noFill/>
        </p:spPr>
        <p:txBody>
          <a:bodyPr wrap="square">
            <a:spAutoFit/>
          </a:bodyPr>
          <a:lstStyle/>
          <a:p>
            <a:r>
              <a:rPr lang="en-GB" sz="2800" b="1" err="1">
                <a:solidFill>
                  <a:srgbClr val="20B18A"/>
                </a:solidFill>
              </a:rPr>
              <a:t>Plentyn</a:t>
            </a:r>
            <a:r>
              <a:rPr lang="en-GB" sz="2800" b="1">
                <a:solidFill>
                  <a:srgbClr val="20B18A"/>
                </a:solidFill>
              </a:rPr>
              <a:t> </a:t>
            </a:r>
            <a:r>
              <a:rPr lang="en-GB" sz="2800" b="1" err="1">
                <a:solidFill>
                  <a:srgbClr val="20B18A"/>
                </a:solidFill>
              </a:rPr>
              <a:t>mewn</a:t>
            </a:r>
            <a:r>
              <a:rPr lang="en-GB" sz="2800" b="1">
                <a:solidFill>
                  <a:srgbClr val="20B18A"/>
                </a:solidFill>
              </a:rPr>
              <a:t> </a:t>
            </a:r>
            <a:r>
              <a:rPr lang="en-GB" sz="2800" b="1" err="1">
                <a:solidFill>
                  <a:srgbClr val="20B18A"/>
                </a:solidFill>
              </a:rPr>
              <a:t>perygl</a:t>
            </a:r>
            <a:endParaRPr lang="en-GB" sz="2800" b="1">
              <a:solidFill>
                <a:srgbClr val="20B18A"/>
              </a:solidFill>
            </a:endParaRPr>
          </a:p>
        </p:txBody>
      </p:sp>
      <p:pic>
        <p:nvPicPr>
          <p:cNvPr id="11" name="Picture 10">
            <a:extLst>
              <a:ext uri="{FF2B5EF4-FFF2-40B4-BE49-F238E27FC236}">
                <a16:creationId xmlns:a16="http://schemas.microsoft.com/office/drawing/2014/main" id="{BF4564BB-D595-5697-0A5C-689126E582E9}"/>
              </a:ext>
            </a:extLst>
          </p:cNvPr>
          <p:cNvPicPr>
            <a:picLocks noChangeAspect="1"/>
          </p:cNvPicPr>
          <p:nvPr/>
        </p:nvPicPr>
        <p:blipFill>
          <a:blip r:embed="rId3"/>
          <a:stretch>
            <a:fillRect/>
          </a:stretch>
        </p:blipFill>
        <p:spPr>
          <a:xfrm>
            <a:off x="470955" y="1704583"/>
            <a:ext cx="3913971" cy="1316850"/>
          </a:xfrm>
          <a:prstGeom prst="rect">
            <a:avLst/>
          </a:prstGeom>
        </p:spPr>
      </p:pic>
      <p:sp>
        <p:nvSpPr>
          <p:cNvPr id="13" name="TextBox 12">
            <a:extLst>
              <a:ext uri="{FF2B5EF4-FFF2-40B4-BE49-F238E27FC236}">
                <a16:creationId xmlns:a16="http://schemas.microsoft.com/office/drawing/2014/main" id="{96433ED8-2042-E7A3-5A51-36635FF1E135}"/>
              </a:ext>
            </a:extLst>
          </p:cNvPr>
          <p:cNvSpPr txBox="1"/>
          <p:nvPr/>
        </p:nvSpPr>
        <p:spPr>
          <a:xfrm>
            <a:off x="453105" y="1777617"/>
            <a:ext cx="3758855" cy="1200329"/>
          </a:xfrm>
          <a:prstGeom prst="rect">
            <a:avLst/>
          </a:prstGeom>
          <a:noFill/>
        </p:spPr>
        <p:txBody>
          <a:bodyPr wrap="square">
            <a:spAutoFit/>
          </a:bodyPr>
          <a:lstStyle/>
          <a:p>
            <a:pPr marL="285750" indent="-285750">
              <a:buClr>
                <a:srgbClr val="00B050"/>
              </a:buClr>
              <a:buFont typeface="Arial" pitchFamily="34" charset="0"/>
              <a:buChar char="•"/>
            </a:pPr>
            <a:r>
              <a:rPr lang="cy" sz="1800" b="1" i="0" u="none" strike="noStrike" cap="none" baseline="0">
                <a:solidFill>
                  <a:srgbClr val="000000"/>
                </a:solidFill>
                <a:effectLst/>
                <a:uFillTx/>
                <a:latin typeface="Calibri"/>
              </a:rPr>
              <a:t>Plentyn sy’n profi neu sydd mewn perygl o gael ei gam-drin, ei esgeuluso neu fathau eraill o niwed</a:t>
            </a:r>
            <a:r>
              <a:rPr lang="cy" sz="1800" b="1" i="0" u="none" strike="noStrike" cap="none" baseline="0">
                <a:solidFill>
                  <a:srgbClr val="00B050"/>
                </a:solidFill>
                <a:effectLst/>
                <a:uFillTx/>
                <a:latin typeface="Calibri"/>
              </a:rPr>
              <a:t> </a:t>
            </a:r>
          </a:p>
        </p:txBody>
      </p:sp>
      <p:sp>
        <p:nvSpPr>
          <p:cNvPr id="14" name="Cross 13">
            <a:extLst>
              <a:ext uri="{FF2B5EF4-FFF2-40B4-BE49-F238E27FC236}">
                <a16:creationId xmlns:a16="http://schemas.microsoft.com/office/drawing/2014/main" id="{C9D7F40B-14FF-CA5E-F176-39EAC3EE93A7}"/>
              </a:ext>
            </a:extLst>
          </p:cNvPr>
          <p:cNvSpPr/>
          <p:nvPr/>
        </p:nvSpPr>
        <p:spPr>
          <a:xfrm>
            <a:off x="2004817" y="3270785"/>
            <a:ext cx="432048" cy="432048"/>
          </a:xfrm>
          <a:prstGeom prst="plus">
            <a:avLst>
              <a:gd name="adj" fmla="val 3728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5">
            <a:extLst>
              <a:ext uri="{FF2B5EF4-FFF2-40B4-BE49-F238E27FC236}">
                <a16:creationId xmlns:a16="http://schemas.microsoft.com/office/drawing/2014/main" id="{6870DC84-09E9-0A02-AD2D-7F8CA24B4B12}"/>
              </a:ext>
            </a:extLst>
          </p:cNvPr>
          <p:cNvSpPr/>
          <p:nvPr/>
        </p:nvSpPr>
        <p:spPr>
          <a:xfrm>
            <a:off x="470955" y="3971736"/>
            <a:ext cx="3888432" cy="1296144"/>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54592C7-A8F9-9C40-3216-96C6B4FC9C8B}"/>
              </a:ext>
            </a:extLst>
          </p:cNvPr>
          <p:cNvSpPr txBox="1"/>
          <p:nvPr/>
        </p:nvSpPr>
        <p:spPr>
          <a:xfrm>
            <a:off x="575890" y="4126634"/>
            <a:ext cx="3758382" cy="923330"/>
          </a:xfrm>
          <a:prstGeom prst="rect">
            <a:avLst/>
          </a:prstGeom>
          <a:noFill/>
        </p:spPr>
        <p:txBody>
          <a:bodyPr wrap="square">
            <a:spAutoFit/>
          </a:bodyPr>
          <a:lstStyle/>
          <a:p>
            <a:r>
              <a:rPr lang="en-GB" sz="1800" b="1" i="0" u="none" strike="noStrike" cap="none" baseline="0">
                <a:solidFill>
                  <a:srgbClr val="000000"/>
                </a:solidFill>
                <a:effectLst/>
                <a:uFillTx/>
                <a:latin typeface="Calibri"/>
              </a:rPr>
              <a:t>m</a:t>
            </a:r>
            <a:r>
              <a:rPr lang="cy" sz="1800" b="1" i="0" u="none" strike="noStrike" cap="none" baseline="0">
                <a:solidFill>
                  <a:srgbClr val="000000"/>
                </a:solidFill>
                <a:effectLst/>
                <a:uFillTx/>
                <a:latin typeface="Calibri"/>
              </a:rPr>
              <a:t>ae ganddo anghenion gofal a chymorth (p’un a yw’r anghenion yn cael eu diwallu ai peidio)</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92080" y="260648"/>
            <a:ext cx="2808312" cy="954107"/>
          </a:xfrm>
          <a:prstGeom prst="rect">
            <a:avLst/>
          </a:prstGeom>
          <a:noFill/>
        </p:spPr>
        <p:txBody>
          <a:bodyPr wrap="square" rtlCol="0">
            <a:spAutoFit/>
          </a:bodyPr>
          <a:lstStyle/>
          <a:p>
            <a:r>
              <a:rPr lang="en-GB" sz="2800" b="1">
                <a:solidFill>
                  <a:srgbClr val="20B18A"/>
                </a:solidFill>
              </a:rPr>
              <a:t>Child Protection </a:t>
            </a:r>
          </a:p>
          <a:p>
            <a:r>
              <a:rPr lang="en-GB" sz="2800" b="1">
                <a:solidFill>
                  <a:srgbClr val="20B18A"/>
                </a:solidFill>
              </a:rPr>
              <a:t>Children Act 1989</a:t>
            </a:r>
          </a:p>
        </p:txBody>
      </p:sp>
      <p:sp>
        <p:nvSpPr>
          <p:cNvPr id="4" name="TextBox 3"/>
          <p:cNvSpPr txBox="1"/>
          <p:nvPr/>
        </p:nvSpPr>
        <p:spPr>
          <a:xfrm>
            <a:off x="4932040" y="1268760"/>
            <a:ext cx="3744416" cy="4801314"/>
          </a:xfrm>
          <a:prstGeom prst="rect">
            <a:avLst/>
          </a:prstGeom>
          <a:noFill/>
        </p:spPr>
        <p:txBody>
          <a:bodyPr wrap="square" rtlCol="0">
            <a:spAutoFit/>
          </a:bodyPr>
          <a:lstStyle/>
          <a:p>
            <a:pPr marL="285750" indent="-285750">
              <a:buClr>
                <a:srgbClr val="00B050"/>
              </a:buClr>
              <a:buFont typeface="Arial" panose="020B0604020202020204" pitchFamily="34" charset="0"/>
              <a:buChar char="•"/>
            </a:pPr>
            <a:r>
              <a:rPr lang="en-GB"/>
              <a:t>Duty for local authority to make enquiries and if necessary investigate [Children Act s47(1)]</a:t>
            </a:r>
          </a:p>
          <a:p>
            <a:pPr marL="285750" indent="-285750">
              <a:buClr>
                <a:srgbClr val="00B050"/>
              </a:buClr>
              <a:buFont typeface="Arial" panose="020B0604020202020204" pitchFamily="34" charset="0"/>
              <a:buChar char="•"/>
            </a:pPr>
            <a:r>
              <a:rPr lang="en-GB"/>
              <a:t>Where reasonable cause to suspect that a child who lies, or is found, in its suffering, or is likely to suffer, significant harm [s47(1)]</a:t>
            </a:r>
          </a:p>
          <a:p>
            <a:pPr marL="285750" indent="-285750">
              <a:buClr>
                <a:srgbClr val="00B050"/>
              </a:buClr>
              <a:buFont typeface="Arial" panose="020B0604020202020204" pitchFamily="34" charset="0"/>
              <a:buChar char="•"/>
            </a:pPr>
            <a:r>
              <a:rPr lang="en-GB"/>
              <a:t>‘harm’ includes ‘impairment suffered from seeing or hearing the ill-treatment of another’ such as domestic violence section 120 of adoption and Children Act 2002 amended the Children Act 1989 [s31(9)]</a:t>
            </a:r>
          </a:p>
          <a:p>
            <a:pPr marL="285750" indent="-285750">
              <a:buClr>
                <a:srgbClr val="00B050"/>
              </a:buClr>
              <a:buFont typeface="Arial" panose="020B0604020202020204" pitchFamily="34" charset="0"/>
              <a:buChar char="•"/>
            </a:pPr>
            <a:r>
              <a:rPr lang="en-GB"/>
              <a:t>Actual bodily harm is bot “reasonable” [Children Act 2004, s58] </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8" name="TextBox 7">
            <a:extLst>
              <a:ext uri="{FF2B5EF4-FFF2-40B4-BE49-F238E27FC236}">
                <a16:creationId xmlns:a16="http://schemas.microsoft.com/office/drawing/2014/main" id="{28E5A45D-2546-15E8-FF08-AFED6F0F98AB}"/>
              </a:ext>
            </a:extLst>
          </p:cNvPr>
          <p:cNvSpPr txBox="1"/>
          <p:nvPr/>
        </p:nvSpPr>
        <p:spPr>
          <a:xfrm>
            <a:off x="683568" y="314653"/>
            <a:ext cx="4572000" cy="954107"/>
          </a:xfrm>
          <a:prstGeom prst="rect">
            <a:avLst/>
          </a:prstGeom>
          <a:noFill/>
        </p:spPr>
        <p:txBody>
          <a:bodyPr wrap="square">
            <a:spAutoFit/>
          </a:bodyPr>
          <a:lstStyle/>
          <a:p>
            <a:r>
              <a:rPr lang="cy" sz="2800" b="1" i="0" u="none" strike="noStrike" cap="none" baseline="0">
                <a:solidFill>
                  <a:srgbClr val="20B18A"/>
                </a:solidFill>
                <a:effectLst/>
                <a:uFillTx/>
                <a:latin typeface="Calibri"/>
              </a:rPr>
              <a:t>Diogelu Plant </a:t>
            </a:r>
          </a:p>
          <a:p>
            <a:r>
              <a:rPr lang="cy" sz="2800" b="1" i="0" u="none" strike="noStrike" cap="none" baseline="0">
                <a:solidFill>
                  <a:srgbClr val="20B18A"/>
                </a:solidFill>
                <a:effectLst/>
                <a:uFillTx/>
                <a:latin typeface="Calibri"/>
              </a:rPr>
              <a:t>Deddf Plant 1989</a:t>
            </a:r>
          </a:p>
        </p:txBody>
      </p:sp>
      <p:sp>
        <p:nvSpPr>
          <p:cNvPr id="12" name="TextBox 11">
            <a:extLst>
              <a:ext uri="{FF2B5EF4-FFF2-40B4-BE49-F238E27FC236}">
                <a16:creationId xmlns:a16="http://schemas.microsoft.com/office/drawing/2014/main" id="{923A8F1C-ABC6-1F92-F678-FFA849290D76}"/>
              </a:ext>
            </a:extLst>
          </p:cNvPr>
          <p:cNvSpPr txBox="1"/>
          <p:nvPr/>
        </p:nvSpPr>
        <p:spPr>
          <a:xfrm>
            <a:off x="294928" y="1346862"/>
            <a:ext cx="4572000" cy="4247317"/>
          </a:xfrm>
          <a:prstGeom prst="rect">
            <a:avLst/>
          </a:prstGeom>
          <a:noFill/>
        </p:spPr>
        <p:txBody>
          <a:bodyPr wrap="square">
            <a:spAutoFit/>
          </a:bodyPr>
          <a:lstStyle/>
          <a:p>
            <a:pPr marL="285750" indent="-285750">
              <a:buClr>
                <a:srgbClr val="00B050"/>
              </a:buClr>
              <a:buFont typeface="Arial" pitchFamily="34" charset="0"/>
              <a:buChar char="•"/>
            </a:pPr>
            <a:r>
              <a:rPr lang="cy" sz="1800" i="0" u="none" strike="noStrike" cap="none" baseline="0">
                <a:effectLst/>
                <a:uFillTx/>
                <a:latin typeface="Calibri"/>
              </a:rPr>
              <a:t>Dyletswydd awdurdod lleol i wneud ymholiadau ac ymchwilio os oes angen [Deddf Plant a47(1)]</a:t>
            </a:r>
          </a:p>
          <a:p>
            <a:pPr marL="285750" indent="-285750">
              <a:buClr>
                <a:srgbClr val="00B050"/>
              </a:buClr>
              <a:buFont typeface="Arial" pitchFamily="34" charset="0"/>
              <a:buChar char="•"/>
            </a:pPr>
            <a:r>
              <a:rPr lang="cy" sz="1800" i="0" u="none" strike="noStrike" cap="none" baseline="0">
                <a:effectLst/>
                <a:uFillTx/>
                <a:latin typeface="Calibri"/>
              </a:rPr>
              <a:t>Lle bo achos rhesymol i amau bod plentyn sy’n byw, neu’n cael ei ganfod yn ei ardal, yn dioddef, neu’n debygol o ddioddef, niwed sylweddol [a47(1)]</a:t>
            </a:r>
          </a:p>
          <a:p>
            <a:pPr marL="285750" indent="-285750">
              <a:buClr>
                <a:srgbClr val="00B050"/>
              </a:buClr>
              <a:buFont typeface="Arial" pitchFamily="34" charset="0"/>
              <a:buChar char="•"/>
            </a:pPr>
            <a:r>
              <a:rPr lang="cy" sz="1800" i="0" u="none" strike="noStrike" cap="none" baseline="0">
                <a:effectLst/>
                <a:uFillTx/>
                <a:latin typeface="Calibri"/>
              </a:rPr>
              <a:t>mae ‘niwed’ yn cynnwys ‘nam a ddioddefir o weld neu glywed rhywun arall yn cael ei gam-drin’ megis trais domestig adran 120 Deddf Mabwysiadu a Phlant 2002 a ddiwygiwyd gan Ddeddf Plant 1989 [a31(9)]</a:t>
            </a:r>
          </a:p>
          <a:p>
            <a:pPr marL="285750" indent="-285750">
              <a:buClr>
                <a:srgbClr val="00B050"/>
              </a:buClr>
              <a:buFont typeface="Arial" pitchFamily="34" charset="0"/>
              <a:buChar char="•"/>
            </a:pPr>
            <a:r>
              <a:rPr lang="cy" sz="1800" i="0" u="none" strike="noStrike" cap="none" baseline="0">
                <a:effectLst/>
                <a:uFillTx/>
                <a:latin typeface="Calibri"/>
              </a:rPr>
              <a:t>Nid yw niwed corfforol gwirioneddol yn rhywbeth “rhesymol” [Deddf Plant 2004, a58]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60032" y="260648"/>
            <a:ext cx="4104456" cy="1077218"/>
          </a:xfrm>
          <a:prstGeom prst="rect">
            <a:avLst/>
          </a:prstGeom>
          <a:noFill/>
        </p:spPr>
        <p:txBody>
          <a:bodyPr wrap="square" rtlCol="0">
            <a:spAutoFit/>
          </a:bodyPr>
          <a:lstStyle/>
          <a:p>
            <a:r>
              <a:rPr lang="en-GB" sz="3200" b="1">
                <a:solidFill>
                  <a:srgbClr val="20B18A"/>
                </a:solidFill>
              </a:rPr>
              <a:t>Children Act 1989 Key principles</a:t>
            </a:r>
          </a:p>
        </p:txBody>
      </p:sp>
      <p:sp>
        <p:nvSpPr>
          <p:cNvPr id="4" name="TextBox 3"/>
          <p:cNvSpPr txBox="1"/>
          <p:nvPr/>
        </p:nvSpPr>
        <p:spPr>
          <a:xfrm>
            <a:off x="4860032" y="1556792"/>
            <a:ext cx="3816424" cy="3785652"/>
          </a:xfrm>
          <a:prstGeom prst="rect">
            <a:avLst/>
          </a:prstGeom>
          <a:noFill/>
        </p:spPr>
        <p:txBody>
          <a:bodyPr wrap="square" rtlCol="0">
            <a:spAutoFit/>
          </a:bodyPr>
          <a:lstStyle/>
          <a:p>
            <a:r>
              <a:rPr lang="en-GB" sz="2000" dirty="0"/>
              <a:t>Three main principles set out in CA 1989, s1:</a:t>
            </a:r>
          </a:p>
          <a:p>
            <a:endParaRPr lang="en-GB" sz="2000" dirty="0"/>
          </a:p>
          <a:p>
            <a:pPr marL="457200" indent="-457200">
              <a:buFont typeface="+mj-lt"/>
              <a:buAutoNum type="arabicPeriod"/>
            </a:pPr>
            <a:r>
              <a:rPr lang="en-GB" sz="2000" dirty="0"/>
              <a:t>The child’s welfare is paramount and safeguarding and promoting it is the key priority [s1(1)]</a:t>
            </a:r>
          </a:p>
          <a:p>
            <a:pPr marL="457200" indent="-457200">
              <a:buFont typeface="+mj-lt"/>
              <a:buAutoNum type="arabicPeriod"/>
            </a:pPr>
            <a:r>
              <a:rPr lang="en-GB" sz="2000" dirty="0"/>
              <a:t>Delay in resolving court proceedings is detrimental to the child [s1(2)]</a:t>
            </a:r>
          </a:p>
          <a:p>
            <a:pPr marL="457200" indent="-457200">
              <a:buFont typeface="+mj-lt"/>
              <a:buAutoNum type="arabicPeriod"/>
            </a:pPr>
            <a:r>
              <a:rPr lang="en-GB" sz="2000" dirty="0"/>
              <a:t>Court must only make orders if there id no alternative [s1(5)</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6" name="TextBox 5">
            <a:extLst>
              <a:ext uri="{FF2B5EF4-FFF2-40B4-BE49-F238E27FC236}">
                <a16:creationId xmlns:a16="http://schemas.microsoft.com/office/drawing/2014/main" id="{6D4C5410-5C6F-1928-B97A-7AD50AF05B06}"/>
              </a:ext>
            </a:extLst>
          </p:cNvPr>
          <p:cNvSpPr txBox="1"/>
          <p:nvPr/>
        </p:nvSpPr>
        <p:spPr>
          <a:xfrm>
            <a:off x="288032" y="292088"/>
            <a:ext cx="4572000" cy="1077218"/>
          </a:xfrm>
          <a:prstGeom prst="rect">
            <a:avLst/>
          </a:prstGeom>
          <a:noFill/>
        </p:spPr>
        <p:txBody>
          <a:bodyPr wrap="square">
            <a:spAutoFit/>
          </a:bodyPr>
          <a:lstStyle/>
          <a:p>
            <a:r>
              <a:rPr lang="en-GB" sz="3200" b="1" err="1">
                <a:solidFill>
                  <a:srgbClr val="20B18A"/>
                </a:solidFill>
              </a:rPr>
              <a:t>Egwyddorion</a:t>
            </a:r>
            <a:r>
              <a:rPr lang="en-GB" sz="3200" b="1">
                <a:solidFill>
                  <a:srgbClr val="20B18A"/>
                </a:solidFill>
              </a:rPr>
              <a:t> </a:t>
            </a:r>
            <a:r>
              <a:rPr lang="en-GB" sz="3200" b="1" err="1">
                <a:solidFill>
                  <a:srgbClr val="20B18A"/>
                </a:solidFill>
              </a:rPr>
              <a:t>allweddol</a:t>
            </a:r>
            <a:r>
              <a:rPr lang="en-GB" sz="3200" b="1">
                <a:solidFill>
                  <a:srgbClr val="20B18A"/>
                </a:solidFill>
              </a:rPr>
              <a:t> </a:t>
            </a:r>
            <a:r>
              <a:rPr lang="en-GB" sz="3200" b="1" err="1">
                <a:solidFill>
                  <a:srgbClr val="20B18A"/>
                </a:solidFill>
              </a:rPr>
              <a:t>Deddf</a:t>
            </a:r>
            <a:r>
              <a:rPr lang="en-GB" sz="3200" b="1">
                <a:solidFill>
                  <a:srgbClr val="20B18A"/>
                </a:solidFill>
              </a:rPr>
              <a:t> Plant 1989 </a:t>
            </a:r>
          </a:p>
        </p:txBody>
      </p:sp>
      <p:sp>
        <p:nvSpPr>
          <p:cNvPr id="8" name="TextBox 7">
            <a:extLst>
              <a:ext uri="{FF2B5EF4-FFF2-40B4-BE49-F238E27FC236}">
                <a16:creationId xmlns:a16="http://schemas.microsoft.com/office/drawing/2014/main" id="{9B088B87-52B2-EF87-417F-DDF7B0E0E460}"/>
              </a:ext>
            </a:extLst>
          </p:cNvPr>
          <p:cNvSpPr txBox="1"/>
          <p:nvPr/>
        </p:nvSpPr>
        <p:spPr>
          <a:xfrm>
            <a:off x="320689" y="1588232"/>
            <a:ext cx="4572000" cy="3816429"/>
          </a:xfrm>
          <a:prstGeom prst="rect">
            <a:avLst/>
          </a:prstGeom>
          <a:noFill/>
        </p:spPr>
        <p:txBody>
          <a:bodyPr wrap="square">
            <a:spAutoFit/>
          </a:bodyPr>
          <a:lstStyle/>
          <a:p>
            <a:r>
              <a:rPr lang="cy" sz="2200" i="0" u="none" strike="noStrike" cap="none" baseline="0">
                <a:effectLst/>
                <a:uFillTx/>
                <a:latin typeface="Calibri"/>
              </a:rPr>
              <a:t>Tair prif egwyddor a nodir yn CA 1989, a1:</a:t>
            </a:r>
          </a:p>
          <a:p>
            <a:endParaRPr lang="en-GB" sz="2200"/>
          </a:p>
          <a:p>
            <a:pPr marL="457200" indent="-457200">
              <a:buFont typeface="+mj-lt"/>
              <a:buAutoNum type="arabicPeriod"/>
            </a:pPr>
            <a:r>
              <a:rPr lang="cy" sz="2200" i="0" u="none" strike="noStrike" cap="none" baseline="0">
                <a:effectLst/>
                <a:uFillTx/>
                <a:latin typeface="Calibri"/>
              </a:rPr>
              <a:t>Mae lles y plentyn yn hollbwysig a diogelu a hyrwyddo yw’r flaenoriaeth allweddol [a1(1)]</a:t>
            </a:r>
          </a:p>
          <a:p>
            <a:pPr marL="457200" indent="-457200">
              <a:buFont typeface="+mj-lt"/>
              <a:buAutoNum type="arabicPeriod"/>
            </a:pPr>
            <a:r>
              <a:rPr lang="cy" sz="2200" i="0" u="none" strike="noStrike" cap="none" baseline="0">
                <a:effectLst/>
                <a:uFillTx/>
                <a:latin typeface="Calibri"/>
              </a:rPr>
              <a:t>Mae oedi wrth ddatrys achos llys yn niweidiol i’r plentyn [a1(2)]</a:t>
            </a:r>
          </a:p>
          <a:p>
            <a:pPr marL="457200" indent="-457200">
              <a:buFont typeface="+mj-lt"/>
              <a:buAutoNum type="arabicPeriod"/>
            </a:pPr>
            <a:r>
              <a:rPr lang="cy" sz="2200" i="0" u="none" strike="noStrike" cap="none" baseline="0">
                <a:effectLst/>
                <a:uFillTx/>
                <a:latin typeface="Calibri"/>
              </a:rPr>
              <a:t>Rhaid i’r llys wneud gorchmynion dim ond os nad oes dewis arall [a1(5)</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85489" y="260648"/>
            <a:ext cx="3240360" cy="584775"/>
          </a:xfrm>
          <a:prstGeom prst="rect">
            <a:avLst/>
          </a:prstGeom>
          <a:noFill/>
        </p:spPr>
        <p:txBody>
          <a:bodyPr wrap="square" rtlCol="0">
            <a:spAutoFit/>
          </a:bodyPr>
          <a:lstStyle/>
          <a:p>
            <a:r>
              <a:rPr lang="en-GB" sz="3200" b="1">
                <a:solidFill>
                  <a:srgbClr val="20B18A"/>
                </a:solidFill>
              </a:rPr>
              <a:t>Welfare Checklist</a:t>
            </a:r>
          </a:p>
        </p:txBody>
      </p:sp>
      <p:sp>
        <p:nvSpPr>
          <p:cNvPr id="5" name="TextBox 4"/>
          <p:cNvSpPr txBox="1"/>
          <p:nvPr/>
        </p:nvSpPr>
        <p:spPr>
          <a:xfrm>
            <a:off x="4572000" y="932522"/>
            <a:ext cx="4320480" cy="5016758"/>
          </a:xfrm>
          <a:prstGeom prst="rect">
            <a:avLst/>
          </a:prstGeom>
          <a:noFill/>
        </p:spPr>
        <p:txBody>
          <a:bodyPr wrap="square" rtlCol="0">
            <a:spAutoFit/>
          </a:bodyPr>
          <a:lstStyle/>
          <a:p>
            <a:r>
              <a:rPr lang="en-GB" sz="2000" dirty="0"/>
              <a:t>In particular courts have regards to welfare checklist:</a:t>
            </a:r>
          </a:p>
          <a:p>
            <a:pPr marL="342900" indent="-342900">
              <a:buFont typeface="Arial" panose="020B0604020202020204" pitchFamily="34" charset="0"/>
              <a:buChar char="•"/>
            </a:pPr>
            <a:r>
              <a:rPr lang="en-GB" sz="2000" dirty="0"/>
              <a:t>Ascertainable wishes and feelings of child;</a:t>
            </a:r>
          </a:p>
          <a:p>
            <a:pPr marL="342900" indent="-342900">
              <a:buFont typeface="Arial" panose="020B0604020202020204" pitchFamily="34" charset="0"/>
              <a:buChar char="•"/>
            </a:pPr>
            <a:r>
              <a:rPr lang="en-GB" sz="2000" dirty="0"/>
              <a:t>Physical, emotional and educational needs;</a:t>
            </a:r>
          </a:p>
          <a:p>
            <a:pPr marL="342900" indent="-342900">
              <a:buFont typeface="Arial" panose="020B0604020202020204" pitchFamily="34" charset="0"/>
              <a:buChar char="•"/>
            </a:pPr>
            <a:r>
              <a:rPr lang="en-GB" sz="2000" dirty="0"/>
              <a:t>Likely effect of any change in circumstances;</a:t>
            </a:r>
          </a:p>
          <a:p>
            <a:pPr marL="342900" indent="-342900">
              <a:buFont typeface="Arial" panose="020B0604020202020204" pitchFamily="34" charset="0"/>
              <a:buChar char="•"/>
            </a:pPr>
            <a:r>
              <a:rPr lang="en-GB" sz="2000" dirty="0"/>
              <a:t>Age, sex, background and any relevant characteristics;</a:t>
            </a:r>
          </a:p>
          <a:p>
            <a:pPr marL="342900" indent="-342900">
              <a:buFont typeface="Arial" panose="020B0604020202020204" pitchFamily="34" charset="0"/>
              <a:buChar char="•"/>
            </a:pPr>
            <a:r>
              <a:rPr lang="en-GB" sz="2000" dirty="0"/>
              <a:t>Harm  suffered or at risk of suffering;</a:t>
            </a:r>
          </a:p>
          <a:p>
            <a:pPr marL="342900" indent="-342900">
              <a:buFont typeface="Arial" panose="020B0604020202020204" pitchFamily="34" charset="0"/>
              <a:buChar char="•"/>
            </a:pPr>
            <a:r>
              <a:rPr lang="en-GB" sz="2000" dirty="0"/>
              <a:t>Ability of parents or someone else, to meet child needs;</a:t>
            </a:r>
          </a:p>
          <a:p>
            <a:pPr marL="342900" indent="-342900">
              <a:buFont typeface="Arial" panose="020B0604020202020204" pitchFamily="34" charset="0"/>
              <a:buChar char="•"/>
            </a:pPr>
            <a:r>
              <a:rPr lang="en-GB" sz="2000" dirty="0"/>
              <a:t>Range of powers available to the court [s(3)]</a:t>
            </a:r>
          </a:p>
        </p:txBody>
      </p:sp>
      <p:pic>
        <p:nvPicPr>
          <p:cNvPr id="6" name="New picture"/>
          <p:cNvPicPr/>
          <p:nvPr/>
        </p:nvPicPr>
        <p:blipFill rotWithShape="1">
          <a:blip r:embed="rId2"/>
          <a:srcRect t="86749"/>
          <a:stretch/>
        </p:blipFill>
        <p:spPr>
          <a:xfrm>
            <a:off x="0" y="5949280"/>
            <a:ext cx="9144000" cy="908720"/>
          </a:xfrm>
          <a:prstGeom prst="rect">
            <a:avLst/>
          </a:prstGeom>
        </p:spPr>
      </p:pic>
      <p:sp>
        <p:nvSpPr>
          <p:cNvPr id="3" name="TextBox 2">
            <a:extLst>
              <a:ext uri="{FF2B5EF4-FFF2-40B4-BE49-F238E27FC236}">
                <a16:creationId xmlns:a16="http://schemas.microsoft.com/office/drawing/2014/main" id="{C532DD26-A11C-E457-E428-50E1B9A7FF82}"/>
              </a:ext>
            </a:extLst>
          </p:cNvPr>
          <p:cNvSpPr txBox="1"/>
          <p:nvPr/>
        </p:nvSpPr>
        <p:spPr>
          <a:xfrm>
            <a:off x="501521" y="280120"/>
            <a:ext cx="4572000" cy="584775"/>
          </a:xfrm>
          <a:prstGeom prst="rect">
            <a:avLst/>
          </a:prstGeom>
          <a:noFill/>
        </p:spPr>
        <p:txBody>
          <a:bodyPr wrap="square">
            <a:spAutoFit/>
          </a:bodyPr>
          <a:lstStyle/>
          <a:p>
            <a:r>
              <a:rPr lang="cy" sz="3200" b="1" i="0" u="none" strike="noStrike" cap="none" baseline="0">
                <a:solidFill>
                  <a:srgbClr val="20B18A"/>
                </a:solidFill>
                <a:effectLst/>
                <a:uFillTx/>
                <a:latin typeface="Calibri"/>
              </a:rPr>
              <a:t>Rhestr Wirio Lles</a:t>
            </a:r>
          </a:p>
        </p:txBody>
      </p:sp>
      <p:sp>
        <p:nvSpPr>
          <p:cNvPr id="8" name="TextBox 7">
            <a:extLst>
              <a:ext uri="{FF2B5EF4-FFF2-40B4-BE49-F238E27FC236}">
                <a16:creationId xmlns:a16="http://schemas.microsoft.com/office/drawing/2014/main" id="{83A0B0E5-79F9-7D54-14D1-0F3D20BE6BF2}"/>
              </a:ext>
            </a:extLst>
          </p:cNvPr>
          <p:cNvSpPr txBox="1"/>
          <p:nvPr/>
        </p:nvSpPr>
        <p:spPr>
          <a:xfrm>
            <a:off x="179512" y="932522"/>
            <a:ext cx="4572000" cy="5016758"/>
          </a:xfrm>
          <a:prstGeom prst="rect">
            <a:avLst/>
          </a:prstGeom>
          <a:noFill/>
        </p:spPr>
        <p:txBody>
          <a:bodyPr wrap="square">
            <a:spAutoFit/>
          </a:bodyPr>
          <a:lstStyle/>
          <a:p>
            <a:r>
              <a:rPr lang="cy" sz="2000" i="0" u="none" strike="noStrike" cap="none" baseline="0">
                <a:effectLst/>
                <a:uFillTx/>
                <a:latin typeface="Calibri"/>
              </a:rPr>
              <a:t>Yn benodol, mae llysoedd yn ystyried rhestr wirio lles:</a:t>
            </a:r>
          </a:p>
          <a:p>
            <a:pPr marL="342900" indent="-342900">
              <a:buFont typeface="Arial" pitchFamily="34" charset="0"/>
              <a:buChar char="•"/>
            </a:pPr>
            <a:r>
              <a:rPr lang="cy" sz="2000" i="0" u="none" strike="noStrike" cap="none" baseline="0">
                <a:effectLst/>
                <a:uFillTx/>
                <a:latin typeface="Calibri"/>
              </a:rPr>
              <a:t>Dymuniadau a theimladau canfyddadwy'r plentyn;</a:t>
            </a:r>
          </a:p>
          <a:p>
            <a:pPr marL="342900" indent="-342900">
              <a:buFont typeface="Arial" pitchFamily="34" charset="0"/>
              <a:buChar char="•"/>
            </a:pPr>
            <a:r>
              <a:rPr lang="cy" sz="2000" i="0" u="none" strike="noStrike" cap="none" baseline="0">
                <a:effectLst/>
                <a:uFillTx/>
                <a:latin typeface="Calibri"/>
              </a:rPr>
              <a:t>Anghenion corfforol, emosiynol ac addysgol;</a:t>
            </a:r>
          </a:p>
          <a:p>
            <a:pPr marL="342900" indent="-342900">
              <a:buFont typeface="Arial" pitchFamily="34" charset="0"/>
              <a:buChar char="•"/>
            </a:pPr>
            <a:r>
              <a:rPr lang="cy" sz="2000" i="0" u="none" strike="noStrike" cap="none" baseline="0">
                <a:effectLst/>
                <a:uFillTx/>
                <a:latin typeface="Calibri"/>
              </a:rPr>
              <a:t>Effaith debygol unrhyw newid mewn amgylchiadau;</a:t>
            </a:r>
          </a:p>
          <a:p>
            <a:pPr marL="342900" indent="-342900">
              <a:buFont typeface="Arial" pitchFamily="34" charset="0"/>
              <a:buChar char="•"/>
            </a:pPr>
            <a:r>
              <a:rPr lang="cy" sz="2000" i="0" u="none" strike="noStrike" cap="none" baseline="0">
                <a:effectLst/>
                <a:uFillTx/>
                <a:latin typeface="Calibri"/>
              </a:rPr>
              <a:t>Oedran, rhyw, cefndir ac unrhyw nodweddion perthnasol;</a:t>
            </a:r>
          </a:p>
          <a:p>
            <a:pPr marL="342900" indent="-342900">
              <a:buFont typeface="Arial" pitchFamily="34" charset="0"/>
              <a:buChar char="•"/>
            </a:pPr>
            <a:r>
              <a:rPr lang="cy" sz="2000" i="0" u="none" strike="noStrike" cap="none" baseline="0">
                <a:effectLst/>
                <a:uFillTx/>
                <a:latin typeface="Calibri"/>
              </a:rPr>
              <a:t>Niwed a ddioddefwyd neu mewn perygl o ddioddef;</a:t>
            </a:r>
          </a:p>
          <a:p>
            <a:pPr marL="342900" indent="-342900">
              <a:buFont typeface="Arial" pitchFamily="34" charset="0"/>
              <a:buChar char="•"/>
            </a:pPr>
            <a:r>
              <a:rPr lang="cy" sz="2000" i="0" u="none" strike="noStrike" cap="none" baseline="0">
                <a:effectLst/>
                <a:uFillTx/>
                <a:latin typeface="Calibri"/>
              </a:rPr>
              <a:t>Gallu rhieni neu rywun arall, i ddiwallu anghenion y plentyn;</a:t>
            </a:r>
          </a:p>
          <a:p>
            <a:pPr marL="342900" indent="-342900">
              <a:buFont typeface="Arial" pitchFamily="34" charset="0"/>
              <a:buChar char="•"/>
            </a:pPr>
            <a:r>
              <a:rPr lang="cy" sz="2000" i="0" u="none" strike="noStrike" cap="none" baseline="0">
                <a:effectLst/>
                <a:uFillTx/>
                <a:latin typeface="Calibri"/>
              </a:rPr>
              <a:t>Ystod o bwerau sydd ar gael i’r llys [a(3)]</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08104" y="329408"/>
            <a:ext cx="2520280" cy="584775"/>
          </a:xfrm>
          <a:prstGeom prst="rect">
            <a:avLst/>
          </a:prstGeom>
          <a:noFill/>
        </p:spPr>
        <p:txBody>
          <a:bodyPr wrap="square" rtlCol="0">
            <a:spAutoFit/>
          </a:bodyPr>
          <a:lstStyle/>
          <a:p>
            <a:r>
              <a:rPr lang="en-GB" sz="3200" b="1">
                <a:solidFill>
                  <a:srgbClr val="20B18A"/>
                </a:solidFill>
              </a:rPr>
              <a:t>Group 1</a:t>
            </a:r>
          </a:p>
        </p:txBody>
      </p:sp>
      <p:sp>
        <p:nvSpPr>
          <p:cNvPr id="4" name="TextBox 3"/>
          <p:cNvSpPr txBox="1"/>
          <p:nvPr/>
        </p:nvSpPr>
        <p:spPr>
          <a:xfrm>
            <a:off x="4860032" y="1541846"/>
            <a:ext cx="3456384" cy="3416320"/>
          </a:xfrm>
          <a:prstGeom prst="rect">
            <a:avLst/>
          </a:prstGeom>
          <a:noFill/>
        </p:spPr>
        <p:txBody>
          <a:bodyPr wrap="square" rtlCol="0">
            <a:spAutoFit/>
          </a:bodyPr>
          <a:lstStyle/>
          <a:p>
            <a:pPr marL="285750" indent="-285750">
              <a:buClr>
                <a:srgbClr val="00B050"/>
              </a:buClr>
              <a:buFont typeface="Arial" panose="020B0604020202020204" pitchFamily="34" charset="0"/>
              <a:buChar char="•"/>
            </a:pPr>
            <a:r>
              <a:rPr lang="en-GB" sz="2400"/>
              <a:t> What is Parental responsibility?</a:t>
            </a:r>
          </a:p>
          <a:p>
            <a:pPr marL="285750" indent="-285750">
              <a:buClr>
                <a:srgbClr val="00B050"/>
              </a:buClr>
              <a:buFont typeface="Arial" panose="020B0604020202020204" pitchFamily="34" charset="0"/>
              <a:buChar char="•"/>
            </a:pPr>
            <a:r>
              <a:rPr lang="en-GB" sz="2400"/>
              <a:t>Who automatically has it?</a:t>
            </a:r>
          </a:p>
          <a:p>
            <a:pPr marL="285750" indent="-285750">
              <a:buClr>
                <a:srgbClr val="00B050"/>
              </a:buClr>
              <a:buFont typeface="Arial" panose="020B0604020202020204" pitchFamily="34" charset="0"/>
              <a:buChar char="•"/>
            </a:pPr>
            <a:r>
              <a:rPr lang="en-GB" sz="2400"/>
              <a:t>How can it be acquired?</a:t>
            </a:r>
          </a:p>
          <a:p>
            <a:pPr marL="285750" indent="-285750">
              <a:buClr>
                <a:srgbClr val="00B050"/>
              </a:buClr>
              <a:buFont typeface="Arial" panose="020B0604020202020204" pitchFamily="34" charset="0"/>
              <a:buChar char="•"/>
            </a:pPr>
            <a:r>
              <a:rPr lang="en-GB" sz="2400"/>
              <a:t>How is there relevant to the case study and why is it important to know this ?</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6" name="TextBox 5">
            <a:extLst>
              <a:ext uri="{FF2B5EF4-FFF2-40B4-BE49-F238E27FC236}">
                <a16:creationId xmlns:a16="http://schemas.microsoft.com/office/drawing/2014/main" id="{5E7ABD17-500D-1E84-41DE-44D9A3309897}"/>
              </a:ext>
            </a:extLst>
          </p:cNvPr>
          <p:cNvSpPr txBox="1"/>
          <p:nvPr/>
        </p:nvSpPr>
        <p:spPr>
          <a:xfrm>
            <a:off x="1259632" y="332655"/>
            <a:ext cx="4572000" cy="584775"/>
          </a:xfrm>
          <a:prstGeom prst="rect">
            <a:avLst/>
          </a:prstGeom>
          <a:noFill/>
        </p:spPr>
        <p:txBody>
          <a:bodyPr wrap="square">
            <a:spAutoFit/>
          </a:bodyPr>
          <a:lstStyle/>
          <a:p>
            <a:r>
              <a:rPr lang="cy" sz="3200" b="1" i="0" u="none" strike="noStrike" cap="none" baseline="0">
                <a:solidFill>
                  <a:srgbClr val="20B18A"/>
                </a:solidFill>
                <a:effectLst/>
                <a:uFillTx/>
                <a:latin typeface="Calibri"/>
              </a:rPr>
              <a:t>Grŵp 1 </a:t>
            </a:r>
          </a:p>
        </p:txBody>
      </p:sp>
      <p:sp>
        <p:nvSpPr>
          <p:cNvPr id="8" name="TextBox 7">
            <a:extLst>
              <a:ext uri="{FF2B5EF4-FFF2-40B4-BE49-F238E27FC236}">
                <a16:creationId xmlns:a16="http://schemas.microsoft.com/office/drawing/2014/main" id="{66B85743-B55B-9A16-32DA-A4235EAC8182}"/>
              </a:ext>
            </a:extLst>
          </p:cNvPr>
          <p:cNvSpPr txBox="1"/>
          <p:nvPr/>
        </p:nvSpPr>
        <p:spPr>
          <a:xfrm>
            <a:off x="611560" y="1539212"/>
            <a:ext cx="3456384" cy="3416320"/>
          </a:xfrm>
          <a:prstGeom prst="rect">
            <a:avLst/>
          </a:prstGeom>
          <a:noFill/>
        </p:spPr>
        <p:txBody>
          <a:bodyPr wrap="square">
            <a:spAutoFit/>
          </a:bodyPr>
          <a:lstStyle/>
          <a:p>
            <a:pPr marL="285750" indent="-285750">
              <a:buClr>
                <a:srgbClr val="00B050"/>
              </a:buClr>
              <a:buFont typeface="Arial" pitchFamily="34" charset="0"/>
              <a:buChar char="•"/>
            </a:pPr>
            <a:r>
              <a:rPr lang="cy" sz="2400" i="0" u="none" strike="noStrike" cap="none" baseline="0">
                <a:effectLst/>
                <a:uFillTx/>
                <a:latin typeface="Calibri"/>
              </a:rPr>
              <a:t> Beth yw cyfrifoldeb rhiant?</a:t>
            </a:r>
          </a:p>
          <a:p>
            <a:pPr marL="285750" indent="-285750">
              <a:buClr>
                <a:srgbClr val="00B050"/>
              </a:buClr>
              <a:buFont typeface="Arial" pitchFamily="34" charset="0"/>
              <a:buChar char="•"/>
            </a:pPr>
            <a:r>
              <a:rPr lang="cy" sz="2400" i="0" u="none" strike="noStrike" cap="none" baseline="0">
                <a:effectLst/>
                <a:uFillTx/>
                <a:latin typeface="Calibri"/>
              </a:rPr>
              <a:t>Pwy sy'n ei gael yn awtomatig?</a:t>
            </a:r>
          </a:p>
          <a:p>
            <a:pPr marL="285750" indent="-285750">
              <a:buClr>
                <a:srgbClr val="00B050"/>
              </a:buClr>
              <a:buFont typeface="Arial" pitchFamily="34" charset="0"/>
              <a:buChar char="•"/>
            </a:pPr>
            <a:r>
              <a:rPr lang="cy" sz="2400" i="0" u="none" strike="noStrike" cap="none" baseline="0">
                <a:effectLst/>
                <a:uFillTx/>
                <a:latin typeface="Calibri"/>
              </a:rPr>
              <a:t>Sut y gellir ei gaffael?</a:t>
            </a:r>
          </a:p>
          <a:p>
            <a:pPr marL="285750" indent="-285750">
              <a:buClr>
                <a:srgbClr val="00B050"/>
              </a:buClr>
              <a:buFont typeface="Arial" pitchFamily="34" charset="0"/>
              <a:buChar char="•"/>
            </a:pPr>
            <a:r>
              <a:rPr lang="cy" sz="2400" i="0" u="none" strike="noStrike" cap="none" baseline="0">
                <a:effectLst/>
                <a:uFillTx/>
                <a:latin typeface="Calibri"/>
              </a:rPr>
              <a:t>Sut mae'n berthnasol i'r astudiaeth achos a pham mae'n bwysig gwybod hyn?</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52120" y="240032"/>
            <a:ext cx="4500500" cy="954107"/>
          </a:xfrm>
          <a:prstGeom prst="rect">
            <a:avLst/>
          </a:prstGeom>
          <a:noFill/>
        </p:spPr>
        <p:txBody>
          <a:bodyPr wrap="square" rtlCol="0">
            <a:spAutoFit/>
          </a:bodyPr>
          <a:lstStyle/>
          <a:p>
            <a:r>
              <a:rPr lang="en-GB" sz="2800" b="1">
                <a:solidFill>
                  <a:srgbClr val="20B18A"/>
                </a:solidFill>
              </a:rPr>
              <a:t>What is Parental Responsibility ?</a:t>
            </a:r>
          </a:p>
        </p:txBody>
      </p:sp>
      <p:sp>
        <p:nvSpPr>
          <p:cNvPr id="4" name="TextBox 3"/>
          <p:cNvSpPr txBox="1"/>
          <p:nvPr/>
        </p:nvSpPr>
        <p:spPr>
          <a:xfrm>
            <a:off x="5148064" y="1575370"/>
            <a:ext cx="2952328" cy="3416320"/>
          </a:xfrm>
          <a:prstGeom prst="rect">
            <a:avLst/>
          </a:prstGeom>
          <a:noFill/>
        </p:spPr>
        <p:txBody>
          <a:bodyPr wrap="square" rtlCol="0">
            <a:spAutoFit/>
          </a:bodyPr>
          <a:lstStyle/>
          <a:p>
            <a:r>
              <a:rPr lang="en-GB" sz="2400"/>
              <a:t>3.-(1) “Parental responsibility” means all the rights, duties, powers, responsibilities and authority which by law a parent of a child has in relation to the child as his property</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6" name="TextBox 5">
            <a:extLst>
              <a:ext uri="{FF2B5EF4-FFF2-40B4-BE49-F238E27FC236}">
                <a16:creationId xmlns:a16="http://schemas.microsoft.com/office/drawing/2014/main" id="{F0499B25-833C-3F05-C2F5-0ED0B90ACBAB}"/>
              </a:ext>
            </a:extLst>
          </p:cNvPr>
          <p:cNvSpPr txBox="1"/>
          <p:nvPr/>
        </p:nvSpPr>
        <p:spPr>
          <a:xfrm>
            <a:off x="107504" y="240032"/>
            <a:ext cx="4572000" cy="523220"/>
          </a:xfrm>
          <a:prstGeom prst="rect">
            <a:avLst/>
          </a:prstGeom>
          <a:noFill/>
        </p:spPr>
        <p:txBody>
          <a:bodyPr wrap="square">
            <a:spAutoFit/>
          </a:bodyPr>
          <a:lstStyle/>
          <a:p>
            <a:r>
              <a:rPr lang="cy" sz="2800" b="1" i="0" u="none" strike="noStrike" cap="none" baseline="0">
                <a:solidFill>
                  <a:srgbClr val="20B18A"/>
                </a:solidFill>
                <a:effectLst/>
                <a:uFillTx/>
                <a:latin typeface="Calibri"/>
              </a:rPr>
              <a:t>Beth yw Cyfrifoldeb Rhiant?</a:t>
            </a:r>
          </a:p>
        </p:txBody>
      </p:sp>
      <p:sp>
        <p:nvSpPr>
          <p:cNvPr id="8" name="TextBox 7">
            <a:extLst>
              <a:ext uri="{FF2B5EF4-FFF2-40B4-BE49-F238E27FC236}">
                <a16:creationId xmlns:a16="http://schemas.microsoft.com/office/drawing/2014/main" id="{5C217A42-4734-9636-104C-A54957640A56}"/>
              </a:ext>
            </a:extLst>
          </p:cNvPr>
          <p:cNvSpPr txBox="1"/>
          <p:nvPr/>
        </p:nvSpPr>
        <p:spPr>
          <a:xfrm>
            <a:off x="467342" y="1569894"/>
            <a:ext cx="3168352" cy="3416320"/>
          </a:xfrm>
          <a:prstGeom prst="rect">
            <a:avLst/>
          </a:prstGeom>
          <a:noFill/>
        </p:spPr>
        <p:txBody>
          <a:bodyPr wrap="square">
            <a:spAutoFit/>
          </a:bodyPr>
          <a:lstStyle/>
          <a:p>
            <a:r>
              <a:rPr lang="cy" sz="2400" i="0" u="none" strike="noStrike" cap="none" baseline="0">
                <a:solidFill>
                  <a:srgbClr val="000000"/>
                </a:solidFill>
                <a:effectLst/>
                <a:uFillTx/>
                <a:latin typeface="Calibri"/>
              </a:rPr>
              <a:t>3.-(1) Ystyr “cyfrifoldeb rhiant” yw'r holl hawliau, dyletswyddau, pwerau, cyfrifoldebau ac awdurdod sydd gan riant plentyn yn ôl y gyfraith mewn perthynas â'r plentyn fel ei eiddo.</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2040" y="260648"/>
            <a:ext cx="4248472" cy="954107"/>
          </a:xfrm>
          <a:prstGeom prst="rect">
            <a:avLst/>
          </a:prstGeom>
          <a:noFill/>
        </p:spPr>
        <p:txBody>
          <a:bodyPr wrap="square" rtlCol="0">
            <a:spAutoFit/>
          </a:bodyPr>
          <a:lstStyle/>
          <a:p>
            <a:r>
              <a:rPr lang="en-GB" sz="2800" b="1">
                <a:solidFill>
                  <a:srgbClr val="20B18A"/>
                </a:solidFill>
              </a:rPr>
              <a:t>Who has parental responsibility ?</a:t>
            </a:r>
          </a:p>
        </p:txBody>
      </p:sp>
      <p:sp>
        <p:nvSpPr>
          <p:cNvPr id="4" name="TextBox 3"/>
          <p:cNvSpPr txBox="1"/>
          <p:nvPr/>
        </p:nvSpPr>
        <p:spPr>
          <a:xfrm>
            <a:off x="4932040" y="1916832"/>
            <a:ext cx="3600400" cy="3416320"/>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GB" sz="2400" dirty="0"/>
              <a:t>Mother</a:t>
            </a:r>
          </a:p>
          <a:p>
            <a:pPr marL="342900" indent="-342900">
              <a:buClr>
                <a:srgbClr val="00B050"/>
              </a:buClr>
              <a:buFont typeface="Arial" panose="020B0604020202020204" pitchFamily="34" charset="0"/>
              <a:buChar char="•"/>
            </a:pPr>
            <a:r>
              <a:rPr lang="en-GB" sz="2400" dirty="0"/>
              <a:t>Originally father if married to the mother at the time of the child’s birth (or have subsequently married)</a:t>
            </a:r>
          </a:p>
          <a:p>
            <a:pPr marL="342900" indent="-342900">
              <a:buClr>
                <a:srgbClr val="00B050"/>
              </a:buClr>
              <a:buFont typeface="Arial" panose="020B0604020202020204" pitchFamily="34" charset="0"/>
              <a:buChar char="•"/>
            </a:pPr>
            <a:r>
              <a:rPr lang="en-GB" sz="2400" dirty="0"/>
              <a:t>Now amended by the Adoption and Children Act 2002</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6" name="TextBox 5">
            <a:extLst>
              <a:ext uri="{FF2B5EF4-FFF2-40B4-BE49-F238E27FC236}">
                <a16:creationId xmlns:a16="http://schemas.microsoft.com/office/drawing/2014/main" id="{6D1D71C1-83AD-3A09-87E3-22C46D120A2B}"/>
              </a:ext>
            </a:extLst>
          </p:cNvPr>
          <p:cNvSpPr txBox="1"/>
          <p:nvPr/>
        </p:nvSpPr>
        <p:spPr>
          <a:xfrm>
            <a:off x="539552" y="287127"/>
            <a:ext cx="4572000" cy="954107"/>
          </a:xfrm>
          <a:prstGeom prst="rect">
            <a:avLst/>
          </a:prstGeom>
          <a:noFill/>
        </p:spPr>
        <p:txBody>
          <a:bodyPr wrap="square">
            <a:spAutoFit/>
          </a:bodyPr>
          <a:lstStyle/>
          <a:p>
            <a:r>
              <a:rPr lang="cy" sz="2800" b="1" i="0" u="none" strike="noStrike" cap="none" baseline="0">
                <a:solidFill>
                  <a:srgbClr val="20B18A"/>
                </a:solidFill>
                <a:effectLst/>
                <a:uFillTx/>
                <a:latin typeface="Calibri"/>
              </a:rPr>
              <a:t>Pwy sydd â chyfrifoldeb rhiant?</a:t>
            </a:r>
          </a:p>
        </p:txBody>
      </p:sp>
      <p:sp>
        <p:nvSpPr>
          <p:cNvPr id="8" name="TextBox 7">
            <a:extLst>
              <a:ext uri="{FF2B5EF4-FFF2-40B4-BE49-F238E27FC236}">
                <a16:creationId xmlns:a16="http://schemas.microsoft.com/office/drawing/2014/main" id="{9393883D-EE46-C6DC-7C7C-D09FECB597BE}"/>
              </a:ext>
            </a:extLst>
          </p:cNvPr>
          <p:cNvSpPr txBox="1"/>
          <p:nvPr/>
        </p:nvSpPr>
        <p:spPr>
          <a:xfrm>
            <a:off x="467544" y="1938739"/>
            <a:ext cx="4104456" cy="3046988"/>
          </a:xfrm>
          <a:prstGeom prst="rect">
            <a:avLst/>
          </a:prstGeom>
          <a:noFill/>
        </p:spPr>
        <p:txBody>
          <a:bodyPr wrap="square">
            <a:spAutoFit/>
          </a:bodyPr>
          <a:lstStyle/>
          <a:p>
            <a:pPr marL="285750" indent="-285750">
              <a:buClr>
                <a:srgbClr val="00B050"/>
              </a:buClr>
              <a:buFont typeface="Arial" panose="020B0604020202020204" pitchFamily="34" charset="0"/>
              <a:buChar char="•"/>
            </a:pPr>
            <a:r>
              <a:rPr lang="cy" sz="2400" i="0" u="none" strike="noStrike" cap="none" baseline="0">
                <a:effectLst/>
                <a:uFillTx/>
                <a:latin typeface="Calibri"/>
              </a:rPr>
              <a:t>Mam</a:t>
            </a:r>
          </a:p>
          <a:p>
            <a:pPr marL="342900" indent="-342900">
              <a:buClr>
                <a:srgbClr val="00B050"/>
              </a:buClr>
              <a:buFont typeface="Arial" panose="020B0604020202020204" pitchFamily="34" charset="0"/>
              <a:buChar char="•"/>
            </a:pPr>
            <a:r>
              <a:rPr lang="cy" sz="2400" i="0" u="none" strike="noStrike" cap="none" baseline="0">
                <a:effectLst/>
                <a:uFillTx/>
                <a:latin typeface="Calibri"/>
              </a:rPr>
              <a:t>Yn wreiddiol y tad os oedd yn briod â'r fam ar adeg geni'r plentyn (neu eu bod wedi priodi ers hynny)</a:t>
            </a:r>
          </a:p>
          <a:p>
            <a:pPr marL="342900" indent="-342900">
              <a:buClr>
                <a:srgbClr val="00B050"/>
              </a:buClr>
              <a:buFont typeface="Arial" panose="020B0604020202020204" pitchFamily="34" charset="0"/>
              <a:buChar char="•"/>
            </a:pPr>
            <a:r>
              <a:rPr lang="cy" sz="2400" i="0" u="none" strike="noStrike" cap="none" baseline="0">
                <a:effectLst/>
                <a:uFillTx/>
                <a:latin typeface="Calibri"/>
              </a:rPr>
              <a:t>Diwygiwyd bellach gan Ddeddf Mabwysiadu a Phlant 2002</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2040" y="260648"/>
            <a:ext cx="3528392" cy="1569660"/>
          </a:xfrm>
          <a:prstGeom prst="rect">
            <a:avLst/>
          </a:prstGeom>
          <a:noFill/>
        </p:spPr>
        <p:txBody>
          <a:bodyPr wrap="square" rtlCol="0">
            <a:spAutoFit/>
          </a:bodyPr>
          <a:lstStyle/>
          <a:p>
            <a:r>
              <a:rPr lang="en-GB" sz="3200" b="1">
                <a:solidFill>
                  <a:srgbClr val="20B18A"/>
                </a:solidFill>
              </a:rPr>
              <a:t>How can parental responsibility be acquired?</a:t>
            </a:r>
          </a:p>
        </p:txBody>
      </p:sp>
      <p:sp>
        <p:nvSpPr>
          <p:cNvPr id="5" name="TextBox 4"/>
          <p:cNvSpPr txBox="1"/>
          <p:nvPr/>
        </p:nvSpPr>
        <p:spPr>
          <a:xfrm>
            <a:off x="4535996" y="2116932"/>
            <a:ext cx="4320480" cy="3477875"/>
          </a:xfrm>
          <a:prstGeom prst="rect">
            <a:avLst/>
          </a:prstGeom>
          <a:noFill/>
        </p:spPr>
        <p:txBody>
          <a:bodyPr wrap="square" rtlCol="0">
            <a:spAutoFit/>
          </a:bodyPr>
          <a:lstStyle/>
          <a:p>
            <a:pPr marL="285750" indent="-285750">
              <a:buClr>
                <a:srgbClr val="00B050"/>
              </a:buClr>
              <a:buFont typeface="Arial" panose="020B0604020202020204" pitchFamily="34" charset="0"/>
              <a:buChar char="•"/>
            </a:pPr>
            <a:r>
              <a:rPr lang="en-GB" sz="2000"/>
              <a:t>Obtaining a parental responsibility order – section 4(1)(a)</a:t>
            </a:r>
          </a:p>
          <a:p>
            <a:pPr marL="285750" indent="-285750">
              <a:buClr>
                <a:srgbClr val="00B050"/>
              </a:buClr>
              <a:buFont typeface="Arial" panose="020B0604020202020204" pitchFamily="34" charset="0"/>
              <a:buChar char="•"/>
            </a:pPr>
            <a:r>
              <a:rPr lang="en-GB" sz="2000"/>
              <a:t>Means of a formal agreement with mother – section 4(1) (b)</a:t>
            </a:r>
          </a:p>
          <a:p>
            <a:pPr marL="285750" indent="-285750">
              <a:buClr>
                <a:srgbClr val="00B050"/>
              </a:buClr>
              <a:buFont typeface="Arial" panose="020B0604020202020204" pitchFamily="34" charset="0"/>
              <a:buChar char="•"/>
            </a:pPr>
            <a:r>
              <a:rPr lang="en-GB" sz="2000"/>
              <a:t>Being granted a residence order</a:t>
            </a:r>
          </a:p>
          <a:p>
            <a:pPr marL="285750" indent="-285750">
              <a:buClr>
                <a:srgbClr val="00B050"/>
              </a:buClr>
              <a:buFont typeface="Arial" panose="020B0604020202020204" pitchFamily="34" charset="0"/>
              <a:buChar char="•"/>
            </a:pPr>
            <a:r>
              <a:rPr lang="en-GB" sz="2000"/>
              <a:t>Being appointed a guardian – section 5</a:t>
            </a:r>
          </a:p>
          <a:p>
            <a:pPr marL="285750" indent="-285750">
              <a:buClr>
                <a:srgbClr val="00B050"/>
              </a:buClr>
              <a:buFont typeface="Arial" panose="020B0604020202020204" pitchFamily="34" charset="0"/>
              <a:buChar char="•"/>
            </a:pPr>
            <a:r>
              <a:rPr lang="en-GB" sz="2000"/>
              <a:t>Jointly registering the birth mother of the child with mother (from 1</a:t>
            </a:r>
            <a:r>
              <a:rPr lang="en-GB" sz="2000" baseline="30000"/>
              <a:t>st</a:t>
            </a:r>
            <a:r>
              <a:rPr lang="en-GB" sz="2000"/>
              <a:t> December 2003)</a:t>
            </a:r>
          </a:p>
          <a:p>
            <a:pPr marL="285750" indent="-285750">
              <a:buClr>
                <a:srgbClr val="00B050"/>
              </a:buClr>
              <a:buFont typeface="Arial" panose="020B0604020202020204" pitchFamily="34" charset="0"/>
              <a:buChar char="•"/>
            </a:pPr>
            <a:endParaRPr lang="en-GB" sz="2000" b="1">
              <a:solidFill>
                <a:srgbClr val="0070C0"/>
              </a:solidFill>
            </a:endParaRPr>
          </a:p>
        </p:txBody>
      </p:sp>
      <p:pic>
        <p:nvPicPr>
          <p:cNvPr id="6"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92C02552-A217-0BE3-B70C-84C287662B5A}"/>
              </a:ext>
            </a:extLst>
          </p:cNvPr>
          <p:cNvSpPr txBox="1"/>
          <p:nvPr/>
        </p:nvSpPr>
        <p:spPr>
          <a:xfrm>
            <a:off x="467544" y="332656"/>
            <a:ext cx="3531920" cy="1067867"/>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Sut y gellir cael cyfrifoldeb rhiant?</a:t>
            </a:r>
          </a:p>
        </p:txBody>
      </p:sp>
      <p:sp>
        <p:nvSpPr>
          <p:cNvPr id="4" name="TextBox 3">
            <a:extLst>
              <a:ext uri="{FF2B5EF4-FFF2-40B4-BE49-F238E27FC236}">
                <a16:creationId xmlns:a16="http://schemas.microsoft.com/office/drawing/2014/main" id="{DE2FC268-50BF-27F2-CE50-397FDFD5C90D}"/>
              </a:ext>
            </a:extLst>
          </p:cNvPr>
          <p:cNvSpPr txBox="1"/>
          <p:nvPr/>
        </p:nvSpPr>
        <p:spPr>
          <a:xfrm>
            <a:off x="264847" y="2116932"/>
            <a:ext cx="4324800" cy="3142580"/>
          </a:xfrm>
          <a:prstGeom prst="rect">
            <a:avLst/>
          </a:prstGeom>
          <a:noFill/>
        </p:spPr>
        <p:txBody>
          <a:bodyPr wrap="square" rtlCol="0">
            <a:spAutoFit/>
          </a:bodyPr>
          <a:lstStyle/>
          <a:p>
            <a:pPr marL="285750" indent="-285750">
              <a:buClr>
                <a:srgbClr val="00B050"/>
              </a:buClr>
              <a:buFont typeface="Arial" pitchFamily="34" charset="0"/>
              <a:buChar char="•"/>
            </a:pPr>
            <a:r>
              <a:rPr lang="cy" sz="2000" i="0" u="none" strike="noStrike" cap="none" baseline="0">
                <a:effectLst/>
                <a:uFillTx/>
                <a:latin typeface="Calibri"/>
              </a:rPr>
              <a:t>Cael gorchymyn cyfrifoldeb rhiant – adran 4(1)(a)</a:t>
            </a:r>
          </a:p>
          <a:p>
            <a:pPr marL="285750" indent="-285750">
              <a:buClr>
                <a:srgbClr val="00B050"/>
              </a:buClr>
              <a:buFont typeface="Arial" pitchFamily="34" charset="0"/>
              <a:buChar char="•"/>
            </a:pPr>
            <a:r>
              <a:rPr lang="cy" sz="2000" i="0" u="none" strike="noStrike" cap="none" baseline="0">
                <a:effectLst/>
                <a:uFillTx/>
                <a:latin typeface="Calibri"/>
              </a:rPr>
              <a:t>Trwy ddull cytundeb ffurfiol gyda’r fam – adran 4(1)(b)</a:t>
            </a:r>
          </a:p>
          <a:p>
            <a:pPr marL="285750" indent="-285750">
              <a:buClr>
                <a:srgbClr val="00B050"/>
              </a:buClr>
              <a:buFont typeface="Arial" pitchFamily="34" charset="0"/>
              <a:buChar char="•"/>
            </a:pPr>
            <a:r>
              <a:rPr lang="cy" sz="2000" i="0" u="none" strike="noStrike" cap="none" baseline="0">
                <a:effectLst/>
                <a:uFillTx/>
                <a:latin typeface="Calibri"/>
              </a:rPr>
              <a:t>Cael gorchymyn preswylio</a:t>
            </a:r>
          </a:p>
          <a:p>
            <a:pPr marL="285750" indent="-285750">
              <a:buClr>
                <a:srgbClr val="00B050"/>
              </a:buClr>
              <a:buFont typeface="Arial" pitchFamily="34" charset="0"/>
              <a:buChar char="•"/>
            </a:pPr>
            <a:r>
              <a:rPr lang="cy" sz="2000" i="0" u="none" strike="noStrike" cap="none" baseline="0">
                <a:effectLst/>
                <a:uFillTx/>
                <a:latin typeface="Calibri"/>
              </a:rPr>
              <a:t>Cael eich penodi’n warcheidwad – adran 5</a:t>
            </a:r>
          </a:p>
          <a:p>
            <a:pPr marL="285750" indent="-285750">
              <a:buClr>
                <a:srgbClr val="00B050"/>
              </a:buClr>
              <a:buFont typeface="Arial" pitchFamily="34" charset="0"/>
              <a:buChar char="•"/>
            </a:pPr>
            <a:r>
              <a:rPr lang="cy" sz="2000" i="0" u="none" strike="noStrike" cap="none" baseline="0">
                <a:effectLst/>
                <a:uFillTx/>
                <a:latin typeface="Calibri"/>
              </a:rPr>
              <a:t>Cofrestru mam geni’r plentyn ar y cyd â’r fam (o 1</a:t>
            </a:r>
            <a:r>
              <a:rPr lang="cy" sz="2000" i="0" u="none" strike="noStrike" cap="none" baseline="30000">
                <a:effectLst/>
                <a:uFillTx/>
                <a:latin typeface="Calibri"/>
              </a:rPr>
              <a:t>af</a:t>
            </a:r>
            <a:r>
              <a:rPr lang="cy" sz="2000" i="0" u="none" strike="noStrike" cap="none" baseline="0">
                <a:effectLst/>
                <a:uFillTx/>
                <a:latin typeface="Calibri"/>
              </a:rPr>
              <a:t> Rhagfyr 2003)</a:t>
            </a:r>
          </a:p>
          <a:p>
            <a:pPr marL="285750" indent="-285750">
              <a:buClr>
                <a:srgbClr val="00B050"/>
              </a:buClr>
              <a:buFont typeface="Arial" pitchFamily="34" charset="0"/>
              <a:buChar char="•"/>
            </a:pPr>
            <a:endParaRPr lang="en-GB" sz="2000" b="1">
              <a:solidFill>
                <a:srgbClr val="0070C0"/>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60032" y="332656"/>
            <a:ext cx="5256584" cy="584775"/>
          </a:xfrm>
          <a:prstGeom prst="rect">
            <a:avLst/>
          </a:prstGeom>
          <a:noFill/>
        </p:spPr>
        <p:txBody>
          <a:bodyPr wrap="square" rtlCol="0">
            <a:spAutoFit/>
          </a:bodyPr>
          <a:lstStyle/>
          <a:p>
            <a:r>
              <a:rPr lang="en-GB" sz="3200" b="1">
                <a:solidFill>
                  <a:srgbClr val="20B18A"/>
                </a:solidFill>
              </a:rPr>
              <a:t>Parental responsibility  </a:t>
            </a:r>
          </a:p>
        </p:txBody>
      </p:sp>
      <p:sp>
        <p:nvSpPr>
          <p:cNvPr id="5" name="TextBox 4"/>
          <p:cNvSpPr txBox="1"/>
          <p:nvPr/>
        </p:nvSpPr>
        <p:spPr>
          <a:xfrm>
            <a:off x="4847480" y="1628800"/>
            <a:ext cx="3816424" cy="2862322"/>
          </a:xfrm>
          <a:prstGeom prst="rect">
            <a:avLst/>
          </a:prstGeom>
          <a:noFill/>
        </p:spPr>
        <p:txBody>
          <a:bodyPr wrap="square" rtlCol="0">
            <a:spAutoFit/>
          </a:bodyPr>
          <a:lstStyle/>
          <a:p>
            <a:r>
              <a:rPr lang="en-GB" sz="2000"/>
              <a:t>The local Authority acquires Parental  responsibility by:</a:t>
            </a:r>
          </a:p>
          <a:p>
            <a:pPr marL="342900" indent="-342900">
              <a:buClr>
                <a:srgbClr val="00B050"/>
              </a:buClr>
              <a:buFont typeface="Arial" panose="020B0604020202020204" pitchFamily="34" charset="0"/>
              <a:buChar char="•"/>
            </a:pPr>
            <a:r>
              <a:rPr lang="en-GB" sz="2000"/>
              <a:t>An emergency protection order</a:t>
            </a:r>
          </a:p>
          <a:p>
            <a:pPr marL="342900" indent="-342900">
              <a:buClr>
                <a:srgbClr val="00B050"/>
              </a:buClr>
              <a:buFont typeface="Arial" panose="020B0604020202020204" pitchFamily="34" charset="0"/>
              <a:buChar char="•"/>
            </a:pPr>
            <a:r>
              <a:rPr lang="en-GB" sz="2000"/>
              <a:t>The making of a care order</a:t>
            </a:r>
          </a:p>
          <a:p>
            <a:pPr marL="342900" indent="-342900">
              <a:buClr>
                <a:srgbClr val="00B050"/>
              </a:buClr>
              <a:buFont typeface="Arial" panose="020B0604020202020204" pitchFamily="34" charset="0"/>
              <a:buChar char="•"/>
            </a:pPr>
            <a:r>
              <a:rPr lang="en-GB" sz="2000"/>
              <a:t>An adoption order </a:t>
            </a:r>
          </a:p>
          <a:p>
            <a:pPr>
              <a:buClr>
                <a:srgbClr val="00B050"/>
              </a:buClr>
            </a:pPr>
            <a:r>
              <a:rPr lang="en-GB" sz="2000"/>
              <a:t>For further info see:</a:t>
            </a:r>
          </a:p>
          <a:p>
            <a:pPr>
              <a:buClr>
                <a:srgbClr val="00B050"/>
              </a:buClr>
            </a:pPr>
            <a:r>
              <a:rPr lang="en-GB" sz="2000">
                <a:hlinkClick r:id="rId2">
                  <a:extLst>
                    <a:ext uri="{A12FA001-AC4F-418D-AE19-62706E023703}">
                      <ahyp:hlinkClr xmlns:ahyp="http://schemas.microsoft.com/office/drawing/2018/hyperlinkcolor" val="tx"/>
                    </a:ext>
                  </a:extLst>
                </a:hlinkClick>
              </a:rPr>
              <a:t>http://www.childrenslegalcentre.com/userfiles/Parental%20Responsibility.pdf</a:t>
            </a:r>
            <a:endParaRPr lang="en-GB" sz="2000"/>
          </a:p>
        </p:txBody>
      </p:sp>
      <p:pic>
        <p:nvPicPr>
          <p:cNvPr id="7" name="New picture"/>
          <p:cNvPicPr/>
          <p:nvPr/>
        </p:nvPicPr>
        <p:blipFill rotWithShape="1">
          <a:blip r:embed="rId3"/>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9BCB446C-0C4C-73C4-887A-B1263E54C2C3}"/>
              </a:ext>
            </a:extLst>
          </p:cNvPr>
          <p:cNvSpPr txBox="1"/>
          <p:nvPr/>
        </p:nvSpPr>
        <p:spPr>
          <a:xfrm>
            <a:off x="476281" y="1700808"/>
            <a:ext cx="3820240" cy="2837475"/>
          </a:xfrm>
          <a:prstGeom prst="rect">
            <a:avLst/>
          </a:prstGeom>
          <a:noFill/>
        </p:spPr>
        <p:txBody>
          <a:bodyPr wrap="square" rtlCol="0">
            <a:spAutoFit/>
          </a:bodyPr>
          <a:lstStyle/>
          <a:p>
            <a:r>
              <a:rPr lang="cy" sz="2000" i="0" u="none" strike="noStrike" cap="none" baseline="0">
                <a:effectLst/>
                <a:uFillTx/>
                <a:latin typeface="Calibri"/>
              </a:rPr>
              <a:t>Mae’r Awdurdod Lleol yn cael cyfrifoldeb Rhiant drwy:</a:t>
            </a:r>
          </a:p>
          <a:p>
            <a:pPr marL="342900" indent="-342900">
              <a:buClr>
                <a:srgbClr val="00B050"/>
              </a:buClr>
              <a:buFont typeface="Arial" pitchFamily="34" charset="0"/>
              <a:buChar char="•"/>
            </a:pPr>
            <a:r>
              <a:rPr lang="cy" sz="2000" i="0" u="none" strike="noStrike" cap="none" baseline="0">
                <a:effectLst/>
                <a:uFillTx/>
                <a:latin typeface="Calibri"/>
              </a:rPr>
              <a:t>Gorchymyn amddiffyn brys</a:t>
            </a:r>
          </a:p>
          <a:p>
            <a:pPr marL="342900" indent="-342900">
              <a:buClr>
                <a:srgbClr val="00B050"/>
              </a:buClr>
              <a:buFont typeface="Arial" pitchFamily="34" charset="0"/>
              <a:buChar char="•"/>
            </a:pPr>
            <a:r>
              <a:rPr lang="cy" sz="2000" i="0" u="none" strike="noStrike" cap="none" baseline="0">
                <a:effectLst/>
                <a:uFillTx/>
                <a:latin typeface="Calibri"/>
              </a:rPr>
              <a:t>Gwneud gorchymyn gofal</a:t>
            </a:r>
          </a:p>
          <a:p>
            <a:pPr marL="342900" indent="-342900">
              <a:buClr>
                <a:srgbClr val="00B050"/>
              </a:buClr>
              <a:buFont typeface="Arial" pitchFamily="34" charset="0"/>
              <a:buChar char="•"/>
            </a:pPr>
            <a:r>
              <a:rPr lang="cy" sz="2000" i="0" u="none" strike="noStrike" cap="none" baseline="0">
                <a:effectLst/>
                <a:uFillTx/>
                <a:latin typeface="Calibri"/>
              </a:rPr>
              <a:t>Gorchymyn mabwysiadu </a:t>
            </a:r>
          </a:p>
          <a:p>
            <a:pPr>
              <a:buClr>
                <a:srgbClr val="00B050"/>
              </a:buClr>
            </a:pPr>
            <a:r>
              <a:rPr lang="cy" sz="2000" i="0" u="none" strike="noStrike" cap="none" baseline="0">
                <a:effectLst/>
                <a:uFillTx/>
                <a:latin typeface="Calibri"/>
              </a:rPr>
              <a:t>Am ragor o wybodaeth gweler:</a:t>
            </a:r>
          </a:p>
          <a:p>
            <a:pPr>
              <a:buClr>
                <a:srgbClr val="00B050"/>
              </a:buClr>
            </a:pPr>
            <a:r>
              <a:rPr lang="cy" sz="2000" i="0" u="none" strike="noStrike" cap="none" baseline="0">
                <a:effectLst/>
                <a:uFillTx/>
                <a:latin typeface="Calibri"/>
                <a:hlinkClick r:id="rId2" history="0">
                  <a:extLst>
                    <a:ext uri="{A12FA001-AC4F-418D-AE19-62706E023703}">
                      <ahyp:hlinkClr xmlns:ahyp="http://schemas.microsoft.com/office/drawing/2018/hyperlinkcolor" val="tx"/>
                    </a:ext>
                  </a:extLst>
                </a:hlinkClick>
              </a:rPr>
              <a:t>http://www.childrenslegalcentre.com/userfiles/Parental%20Responsibility.pdf</a:t>
            </a:r>
          </a:p>
        </p:txBody>
      </p:sp>
      <p:sp>
        <p:nvSpPr>
          <p:cNvPr id="4" name="TextBox 3">
            <a:extLst>
              <a:ext uri="{FF2B5EF4-FFF2-40B4-BE49-F238E27FC236}">
                <a16:creationId xmlns:a16="http://schemas.microsoft.com/office/drawing/2014/main" id="{636B1CA7-6439-D4EA-6702-43FA3184FCA4}"/>
              </a:ext>
            </a:extLst>
          </p:cNvPr>
          <p:cNvSpPr txBox="1"/>
          <p:nvPr/>
        </p:nvSpPr>
        <p:spPr>
          <a:xfrm>
            <a:off x="476281" y="403567"/>
            <a:ext cx="5261840" cy="579699"/>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Cyfrifoldeb rhiant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08104" y="314658"/>
            <a:ext cx="4104456" cy="584775"/>
          </a:xfrm>
          <a:prstGeom prst="rect">
            <a:avLst/>
          </a:prstGeom>
          <a:noFill/>
        </p:spPr>
        <p:txBody>
          <a:bodyPr wrap="square" rtlCol="0">
            <a:spAutoFit/>
          </a:bodyPr>
          <a:lstStyle/>
          <a:p>
            <a:r>
              <a:rPr lang="en-GB" sz="3200" b="1">
                <a:solidFill>
                  <a:srgbClr val="20B18A"/>
                </a:solidFill>
              </a:rPr>
              <a:t>Group 2</a:t>
            </a:r>
          </a:p>
        </p:txBody>
      </p:sp>
      <p:sp>
        <p:nvSpPr>
          <p:cNvPr id="4" name="TextBox 3"/>
          <p:cNvSpPr txBox="1"/>
          <p:nvPr/>
        </p:nvSpPr>
        <p:spPr>
          <a:xfrm>
            <a:off x="5076056" y="1700808"/>
            <a:ext cx="2664296" cy="2862322"/>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GB" sz="2000"/>
              <a:t>What is a Section 8 order  under the Children Act 1989?</a:t>
            </a:r>
          </a:p>
          <a:p>
            <a:pPr marL="342900" indent="-342900">
              <a:buClr>
                <a:srgbClr val="00B050"/>
              </a:buClr>
              <a:buFont typeface="Arial" panose="020B0604020202020204" pitchFamily="34" charset="0"/>
              <a:buChar char="•"/>
            </a:pPr>
            <a:r>
              <a:rPr lang="en-GB" sz="2000"/>
              <a:t>What can be defined under this order?</a:t>
            </a:r>
          </a:p>
          <a:p>
            <a:pPr marL="342900" indent="-342900">
              <a:buClr>
                <a:srgbClr val="00B050"/>
              </a:buClr>
              <a:buFont typeface="Arial" panose="020B0604020202020204" pitchFamily="34" charset="0"/>
              <a:buChar char="•"/>
            </a:pPr>
            <a:r>
              <a:rPr lang="en-GB" sz="2000"/>
              <a:t>How might this be relevant to the case study ?</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F3BEB3BA-EEE6-58D9-BB24-A5EECB5B7C3D}"/>
              </a:ext>
            </a:extLst>
          </p:cNvPr>
          <p:cNvSpPr txBox="1"/>
          <p:nvPr/>
        </p:nvSpPr>
        <p:spPr>
          <a:xfrm>
            <a:off x="1187624" y="297361"/>
            <a:ext cx="4108560" cy="579699"/>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Grŵp 2 </a:t>
            </a:r>
          </a:p>
        </p:txBody>
      </p:sp>
      <p:sp>
        <p:nvSpPr>
          <p:cNvPr id="6" name="TextBox 5">
            <a:extLst>
              <a:ext uri="{FF2B5EF4-FFF2-40B4-BE49-F238E27FC236}">
                <a16:creationId xmlns:a16="http://schemas.microsoft.com/office/drawing/2014/main" id="{D4C5331F-0BF4-8A0A-CA72-6AB11424E1E9}"/>
              </a:ext>
            </a:extLst>
          </p:cNvPr>
          <p:cNvSpPr txBox="1"/>
          <p:nvPr/>
        </p:nvSpPr>
        <p:spPr>
          <a:xfrm>
            <a:off x="899592" y="1725655"/>
            <a:ext cx="2666961" cy="2837475"/>
          </a:xfrm>
          <a:prstGeom prst="rect">
            <a:avLst/>
          </a:prstGeom>
          <a:noFill/>
        </p:spPr>
        <p:txBody>
          <a:bodyPr wrap="square" rtlCol="0">
            <a:spAutoFit/>
          </a:bodyPr>
          <a:lstStyle/>
          <a:p>
            <a:pPr marL="342900" indent="-342900">
              <a:buClr>
                <a:srgbClr val="00B050"/>
              </a:buClr>
              <a:buFont typeface="Arial" pitchFamily="34" charset="0"/>
              <a:buChar char="•"/>
            </a:pPr>
            <a:r>
              <a:rPr lang="cy" sz="2000" i="0" u="none" strike="noStrike" cap="none" baseline="0">
                <a:effectLst/>
                <a:uFillTx/>
                <a:latin typeface="Calibri"/>
              </a:rPr>
              <a:t>Beth yw gorchymyn Adran 8 o dan Ddeddf Plant 1989?</a:t>
            </a:r>
          </a:p>
          <a:p>
            <a:pPr marL="342900" indent="-342900">
              <a:buClr>
                <a:srgbClr val="00B050"/>
              </a:buClr>
              <a:buFont typeface="Arial" pitchFamily="34" charset="0"/>
              <a:buChar char="•"/>
            </a:pPr>
            <a:r>
              <a:rPr lang="cy" sz="2000" i="0" u="none" strike="noStrike" cap="none" baseline="0">
                <a:effectLst/>
                <a:uFillTx/>
                <a:latin typeface="Calibri"/>
              </a:rPr>
              <a:t>Beth ellir ei ddiffinio o dan y gorchymyn hwn?</a:t>
            </a:r>
          </a:p>
          <a:p>
            <a:pPr marL="342900" indent="-342900">
              <a:buClr>
                <a:srgbClr val="00B050"/>
              </a:buClr>
              <a:buFont typeface="Arial" pitchFamily="34" charset="0"/>
              <a:buChar char="•"/>
            </a:pPr>
            <a:r>
              <a:rPr lang="cy" sz="2000" i="0" u="none" strike="noStrike" cap="none" baseline="0">
                <a:effectLst/>
                <a:uFillTx/>
                <a:latin typeface="Calibri"/>
              </a:rPr>
              <a:t>Sut gallai hyn fod yn berthnasol i'r astudiaeth achos?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43B389-E9EC-A25C-4632-6F9BA8C1FCCC}"/>
              </a:ext>
            </a:extLst>
          </p:cNvPr>
          <p:cNvPicPr>
            <a:picLocks noChangeAspect="1"/>
          </p:cNvPicPr>
          <p:nvPr/>
        </p:nvPicPr>
        <p:blipFill>
          <a:blip r:embed="rId2"/>
          <a:stretch>
            <a:fillRect/>
          </a:stretch>
        </p:blipFill>
        <p:spPr>
          <a:xfrm>
            <a:off x="395536" y="339348"/>
            <a:ext cx="8352928" cy="6179303"/>
          </a:xfrm>
          <a:prstGeom prst="rect">
            <a:avLst/>
          </a:prstGeom>
        </p:spPr>
      </p:pic>
    </p:spTree>
    <p:extLst>
      <p:ext uri="{BB962C8B-B14F-4D97-AF65-F5344CB8AC3E}">
        <p14:creationId xmlns:p14="http://schemas.microsoft.com/office/powerpoint/2010/main" val="327223951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ew picture"/>
          <p:cNvPicPr/>
          <p:nvPr/>
        </p:nvPicPr>
        <p:blipFill rotWithShape="1">
          <a:blip r:embed="rId2"/>
          <a:srcRect t="86749"/>
          <a:stretch/>
        </p:blipFill>
        <p:spPr>
          <a:xfrm>
            <a:off x="0" y="5949280"/>
            <a:ext cx="9144000" cy="908720"/>
          </a:xfrm>
          <a:prstGeom prst="rect">
            <a:avLst/>
          </a:prstGeom>
        </p:spPr>
      </p:pic>
      <p:sp>
        <p:nvSpPr>
          <p:cNvPr id="5" name="TextBox 4"/>
          <p:cNvSpPr txBox="1"/>
          <p:nvPr/>
        </p:nvSpPr>
        <p:spPr>
          <a:xfrm>
            <a:off x="4896036" y="332656"/>
            <a:ext cx="3672408" cy="584775"/>
          </a:xfrm>
          <a:prstGeom prst="rect">
            <a:avLst/>
          </a:prstGeom>
          <a:noFill/>
        </p:spPr>
        <p:txBody>
          <a:bodyPr wrap="square" rtlCol="0">
            <a:spAutoFit/>
          </a:bodyPr>
          <a:lstStyle/>
          <a:p>
            <a:r>
              <a:rPr lang="en-GB" sz="3200" b="1">
                <a:solidFill>
                  <a:srgbClr val="20B18A"/>
                </a:solidFill>
              </a:rPr>
              <a:t>Section 8 order</a:t>
            </a:r>
          </a:p>
        </p:txBody>
      </p:sp>
      <p:sp>
        <p:nvSpPr>
          <p:cNvPr id="6" name="TextBox 5"/>
          <p:cNvSpPr txBox="1"/>
          <p:nvPr/>
        </p:nvSpPr>
        <p:spPr>
          <a:xfrm>
            <a:off x="4752020" y="1412776"/>
            <a:ext cx="3888432" cy="4401205"/>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GB" sz="2000" dirty="0"/>
              <a:t>Child arrangements order (with whom and when a child is to live, spend time or have contact);</a:t>
            </a:r>
          </a:p>
          <a:p>
            <a:pPr marL="342900" indent="-342900">
              <a:buClr>
                <a:srgbClr val="00B050"/>
              </a:buClr>
              <a:buFont typeface="Arial" panose="020B0604020202020204" pitchFamily="34" charset="0"/>
              <a:buChar char="•"/>
            </a:pPr>
            <a:r>
              <a:rPr lang="en-GB" sz="2000" dirty="0"/>
              <a:t>NB replaces contact order and residence order [Children and Families Act 2014, s12, amended CA 1989</a:t>
            </a:r>
          </a:p>
          <a:p>
            <a:pPr marL="342900" indent="-342900">
              <a:buClr>
                <a:srgbClr val="00B050"/>
              </a:buClr>
              <a:buFont typeface="Arial" panose="020B0604020202020204" pitchFamily="34" charset="0"/>
              <a:buChar char="•"/>
            </a:pPr>
            <a:r>
              <a:rPr lang="en-GB" sz="2000" dirty="0"/>
              <a:t>Specific issue order</a:t>
            </a:r>
          </a:p>
          <a:p>
            <a:pPr marL="342900" indent="-342900">
              <a:buClr>
                <a:srgbClr val="00B050"/>
              </a:buClr>
              <a:buFont typeface="Arial" panose="020B0604020202020204" pitchFamily="34" charset="0"/>
              <a:buChar char="•"/>
            </a:pPr>
            <a:r>
              <a:rPr lang="en-GB" sz="2000" dirty="0"/>
              <a:t>Prohibited steps order</a:t>
            </a:r>
          </a:p>
          <a:p>
            <a:pPr marL="342900" indent="-342900">
              <a:buClr>
                <a:srgbClr val="00B050"/>
              </a:buClr>
              <a:buFont typeface="Arial" panose="020B0604020202020204" pitchFamily="34" charset="0"/>
              <a:buChar char="•"/>
            </a:pPr>
            <a:r>
              <a:rPr lang="en-GB" sz="2000" dirty="0"/>
              <a:t>Who can apply [automatic and conditional rights] [s9]</a:t>
            </a:r>
          </a:p>
          <a:p>
            <a:pPr marL="342900" indent="-342900">
              <a:buClr>
                <a:srgbClr val="00B050"/>
              </a:buClr>
              <a:buFont typeface="Arial" panose="020B0604020202020204" pitchFamily="34" charset="0"/>
              <a:buChar char="•"/>
            </a:pPr>
            <a:r>
              <a:rPr lang="en-GB" sz="2000" dirty="0"/>
              <a:t>Power of court to make section 8 orders [s10]</a:t>
            </a:r>
          </a:p>
        </p:txBody>
      </p:sp>
      <p:sp>
        <p:nvSpPr>
          <p:cNvPr id="3" name="TextBox 2">
            <a:extLst>
              <a:ext uri="{FF2B5EF4-FFF2-40B4-BE49-F238E27FC236}">
                <a16:creationId xmlns:a16="http://schemas.microsoft.com/office/drawing/2014/main" id="{AABFB727-8866-F103-4F45-3BD485BA1F78}"/>
              </a:ext>
            </a:extLst>
          </p:cNvPr>
          <p:cNvSpPr txBox="1"/>
          <p:nvPr/>
        </p:nvSpPr>
        <p:spPr>
          <a:xfrm>
            <a:off x="575556" y="332656"/>
            <a:ext cx="4572000" cy="584775"/>
          </a:xfrm>
          <a:prstGeom prst="rect">
            <a:avLst/>
          </a:prstGeom>
          <a:noFill/>
        </p:spPr>
        <p:txBody>
          <a:bodyPr wrap="square">
            <a:spAutoFit/>
          </a:bodyPr>
          <a:lstStyle/>
          <a:p>
            <a:r>
              <a:rPr lang="cy" sz="3200" b="1" i="0" u="none" strike="noStrike" cap="none" baseline="0">
                <a:solidFill>
                  <a:srgbClr val="20B18A"/>
                </a:solidFill>
                <a:effectLst/>
                <a:uFillTx/>
                <a:latin typeface="Calibri"/>
              </a:rPr>
              <a:t>Gorchymyn adran 8</a:t>
            </a:r>
          </a:p>
        </p:txBody>
      </p:sp>
      <p:sp>
        <p:nvSpPr>
          <p:cNvPr id="10" name="TextBox 9">
            <a:extLst>
              <a:ext uri="{FF2B5EF4-FFF2-40B4-BE49-F238E27FC236}">
                <a16:creationId xmlns:a16="http://schemas.microsoft.com/office/drawing/2014/main" id="{E67ED962-B62A-6C69-8912-2232CCC6556C}"/>
              </a:ext>
            </a:extLst>
          </p:cNvPr>
          <p:cNvSpPr txBox="1"/>
          <p:nvPr/>
        </p:nvSpPr>
        <p:spPr>
          <a:xfrm>
            <a:off x="178194" y="1459390"/>
            <a:ext cx="4572000" cy="3416320"/>
          </a:xfrm>
          <a:prstGeom prst="rect">
            <a:avLst/>
          </a:prstGeom>
          <a:noFill/>
        </p:spPr>
        <p:txBody>
          <a:bodyPr wrap="square">
            <a:spAutoFit/>
          </a:bodyPr>
          <a:lstStyle/>
          <a:p>
            <a:pPr marL="342900" indent="-342900">
              <a:buClr>
                <a:srgbClr val="00B050"/>
              </a:buClr>
              <a:buFont typeface="Arial" pitchFamily="34" charset="0"/>
              <a:buChar char="•"/>
            </a:pPr>
            <a:r>
              <a:rPr lang="cy" sz="1800" i="0" u="none" strike="noStrike" cap="none" baseline="0" dirty="0">
                <a:effectLst/>
                <a:uFillTx/>
                <a:latin typeface="Calibri"/>
              </a:rPr>
              <a:t>Gorchymyn trefniadau plant (gyda phwy a phryd y bydd plentyn yn byw, yn treulio amser neu'n dod i gysylltiad â hwy);</a:t>
            </a:r>
          </a:p>
          <a:p>
            <a:pPr marL="342900" indent="-342900">
              <a:buClr>
                <a:srgbClr val="00B050"/>
              </a:buClr>
              <a:buFont typeface="Arial" pitchFamily="34" charset="0"/>
              <a:buChar char="•"/>
            </a:pPr>
            <a:r>
              <a:rPr lang="cy" sz="1800" i="0" u="none" strike="noStrike" cap="none" baseline="0" dirty="0">
                <a:effectLst/>
                <a:uFillTx/>
                <a:latin typeface="Calibri"/>
              </a:rPr>
              <a:t>DS yn disodli gorchymyn cyswllt a gorchymyn preswylio [Deddf Plant a Theuluoedd 2014, a12, CA1989 diwygiedig</a:t>
            </a:r>
          </a:p>
          <a:p>
            <a:pPr marL="342900" indent="-342900">
              <a:buClr>
                <a:srgbClr val="00B050"/>
              </a:buClr>
              <a:buFont typeface="Arial" pitchFamily="34" charset="0"/>
              <a:buChar char="•"/>
            </a:pPr>
            <a:r>
              <a:rPr lang="cy" sz="1800" i="0" u="none" strike="noStrike" cap="none" baseline="0" dirty="0">
                <a:effectLst/>
                <a:uFillTx/>
                <a:latin typeface="Calibri"/>
              </a:rPr>
              <a:t>Gorchymyn mater penodol</a:t>
            </a:r>
          </a:p>
          <a:p>
            <a:pPr marL="342900" indent="-342900">
              <a:buClr>
                <a:srgbClr val="00B050"/>
              </a:buClr>
              <a:buFont typeface="Arial" pitchFamily="34" charset="0"/>
              <a:buChar char="•"/>
            </a:pPr>
            <a:r>
              <a:rPr lang="cy" sz="1800" i="0" u="none" strike="noStrike" cap="none" baseline="0" dirty="0">
                <a:effectLst/>
                <a:uFillTx/>
                <a:latin typeface="Calibri"/>
              </a:rPr>
              <a:t>Gorchymyn camau gwaharddedig</a:t>
            </a:r>
          </a:p>
          <a:p>
            <a:pPr marL="342900" indent="-342900">
              <a:buClr>
                <a:srgbClr val="00B050"/>
              </a:buClr>
              <a:buFont typeface="Arial" pitchFamily="34" charset="0"/>
              <a:buChar char="•"/>
            </a:pPr>
            <a:r>
              <a:rPr lang="cy" sz="1800" i="0" u="none" strike="noStrike" cap="none" baseline="0" dirty="0">
                <a:effectLst/>
                <a:uFillTx/>
                <a:latin typeface="Calibri"/>
              </a:rPr>
              <a:t>Pwy all wneud cais [hawliau awtomatig ac amodol] [a9]</a:t>
            </a:r>
          </a:p>
          <a:p>
            <a:pPr marL="342900" indent="-342900">
              <a:buClr>
                <a:srgbClr val="00B050"/>
              </a:buClr>
              <a:buFont typeface="Arial" pitchFamily="34" charset="0"/>
              <a:buChar char="•"/>
            </a:pPr>
            <a:r>
              <a:rPr lang="cy" sz="1800" i="0" u="none" strike="noStrike" cap="none" baseline="0" dirty="0">
                <a:effectLst/>
                <a:uFillTx/>
                <a:latin typeface="Calibri"/>
              </a:rPr>
              <a:t>Pŵer y llys i wneud gorchmynion adran 8 [a10]</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0656" y="361976"/>
            <a:ext cx="4032448" cy="584775"/>
          </a:xfrm>
          <a:prstGeom prst="rect">
            <a:avLst/>
          </a:prstGeom>
          <a:noFill/>
        </p:spPr>
        <p:txBody>
          <a:bodyPr wrap="square" rtlCol="0">
            <a:spAutoFit/>
          </a:bodyPr>
          <a:lstStyle/>
          <a:p>
            <a:r>
              <a:rPr lang="en-GB" sz="3200" b="1" dirty="0">
                <a:solidFill>
                  <a:srgbClr val="20B18A"/>
                </a:solidFill>
              </a:rPr>
              <a:t>Section 8 order</a:t>
            </a:r>
          </a:p>
        </p:txBody>
      </p:sp>
      <p:sp>
        <p:nvSpPr>
          <p:cNvPr id="4" name="TextBox 3"/>
          <p:cNvSpPr txBox="1"/>
          <p:nvPr/>
        </p:nvSpPr>
        <p:spPr>
          <a:xfrm>
            <a:off x="4592690" y="1228397"/>
            <a:ext cx="4320480" cy="4401205"/>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GB" sz="2000" dirty="0"/>
              <a:t>In any proceedings for a section 8 order is respects each parent, unless the contrary is shown, it is presumed that involvement of that parent in the life of the child is concerned will further the child’s welfare [s1(2A)]</a:t>
            </a:r>
          </a:p>
          <a:p>
            <a:pPr marL="342900" indent="-342900">
              <a:buClr>
                <a:srgbClr val="00B050"/>
              </a:buClr>
              <a:buFont typeface="Arial" panose="020B0604020202020204" pitchFamily="34" charset="0"/>
              <a:buChar char="•"/>
            </a:pPr>
            <a:r>
              <a:rPr lang="en-GB" sz="2000" dirty="0"/>
              <a:t>“involvement” means involvement of some kind, either direct or indirect, but not any particular division of a child’s time [s1(2B)]</a:t>
            </a:r>
          </a:p>
          <a:p>
            <a:pPr marL="342900" indent="-342900">
              <a:buClr>
                <a:srgbClr val="00B050"/>
              </a:buClr>
              <a:buFont typeface="Arial" panose="020B0604020202020204" pitchFamily="34" charset="0"/>
              <a:buChar char="•"/>
            </a:pPr>
            <a:r>
              <a:rPr lang="en-GB" sz="2000" dirty="0"/>
              <a:t>NB above introduced by Children and Families Act 2014, s11(2) amending the CA 1989] </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E479F188-DA18-AB0F-8EF6-96998BC330AC}"/>
              </a:ext>
            </a:extLst>
          </p:cNvPr>
          <p:cNvSpPr txBox="1"/>
          <p:nvPr/>
        </p:nvSpPr>
        <p:spPr>
          <a:xfrm>
            <a:off x="731019" y="367052"/>
            <a:ext cx="3676080" cy="579699"/>
          </a:xfrm>
          <a:prstGeom prst="rect">
            <a:avLst/>
          </a:prstGeom>
          <a:noFill/>
        </p:spPr>
        <p:txBody>
          <a:bodyPr wrap="square" rtlCol="0">
            <a:spAutoFit/>
          </a:bodyPr>
          <a:lstStyle/>
          <a:p>
            <a:r>
              <a:rPr lang="cy" sz="3200" b="1" i="0" u="none" strike="noStrike" cap="none" baseline="0" dirty="0">
                <a:solidFill>
                  <a:srgbClr val="20B18A"/>
                </a:solidFill>
                <a:effectLst/>
                <a:uFillTx/>
                <a:latin typeface="Calibri"/>
              </a:rPr>
              <a:t>Gorchymyn adran 8</a:t>
            </a:r>
          </a:p>
        </p:txBody>
      </p:sp>
      <p:sp>
        <p:nvSpPr>
          <p:cNvPr id="6" name="TextBox 5">
            <a:extLst>
              <a:ext uri="{FF2B5EF4-FFF2-40B4-BE49-F238E27FC236}">
                <a16:creationId xmlns:a16="http://schemas.microsoft.com/office/drawing/2014/main" id="{1BAE7300-5F57-6B2F-A3B2-F5E654669015}"/>
              </a:ext>
            </a:extLst>
          </p:cNvPr>
          <p:cNvSpPr txBox="1"/>
          <p:nvPr/>
        </p:nvSpPr>
        <p:spPr>
          <a:xfrm>
            <a:off x="230830" y="1028342"/>
            <a:ext cx="4361860" cy="5016758"/>
          </a:xfrm>
          <a:prstGeom prst="rect">
            <a:avLst/>
          </a:prstGeom>
          <a:noFill/>
        </p:spPr>
        <p:txBody>
          <a:bodyPr wrap="square" rtlCol="0">
            <a:spAutoFit/>
          </a:bodyPr>
          <a:lstStyle/>
          <a:p>
            <a:pPr marL="342900" indent="-342900">
              <a:buClr>
                <a:srgbClr val="00B050"/>
              </a:buClr>
              <a:buFont typeface="Arial" pitchFamily="34" charset="0"/>
              <a:buChar char="•"/>
            </a:pPr>
            <a:r>
              <a:rPr lang="cy" sz="2000" i="0" u="none" strike="noStrike" cap="none" baseline="0" dirty="0">
                <a:effectLst/>
                <a:uFillTx/>
                <a:latin typeface="Calibri"/>
              </a:rPr>
              <a:t>Mewn unrhyw achos ar gyfer gorchymyn adran 8, parchir pob rhiant, oni bai y dangosir i’r gwrthwyneb, tybir y bydd cyfraniad y rhiant hwnnw ym mywyd y plentyn yn ymwneud </a:t>
            </a:r>
            <a:r>
              <a:rPr lang="en-GB" sz="2000" i="0" u="none" strike="noStrike" cap="none" baseline="0" dirty="0">
                <a:effectLst/>
                <a:uFillTx/>
                <a:latin typeface="Calibri"/>
              </a:rPr>
              <a:t>â </a:t>
            </a:r>
            <a:r>
              <a:rPr lang="cy-GB" sz="2000" i="0" u="none" strike="noStrike" cap="none" baseline="0" dirty="0">
                <a:effectLst/>
                <a:uFillTx/>
                <a:latin typeface="Calibri"/>
              </a:rPr>
              <a:t>hyrwyddo lles y plentyn. </a:t>
            </a:r>
            <a:r>
              <a:rPr lang="en-GB" sz="2000" i="0" u="none" strike="noStrike" cap="none" baseline="0" dirty="0">
                <a:effectLst/>
                <a:uFillTx/>
                <a:latin typeface="Calibri"/>
              </a:rPr>
              <a:t>[a1(2A)]</a:t>
            </a:r>
          </a:p>
          <a:p>
            <a:pPr marL="342900" indent="-342900">
              <a:buClr>
                <a:srgbClr val="00B050"/>
              </a:buClr>
              <a:buFont typeface="Arial" pitchFamily="34" charset="0"/>
              <a:buChar char="•"/>
            </a:pPr>
            <a:r>
              <a:rPr lang="cy-GB" sz="2000" dirty="0">
                <a:latin typeface="Calibri"/>
              </a:rPr>
              <a:t>Mae “cyfraniad” yn golygu cyfraniad o ryw fath, nail ai’n uniongyrchol neu’n anuniongyrchol, ond nid unrhyw raniad penodol o amser y plentyn [a1(2B)]</a:t>
            </a:r>
          </a:p>
          <a:p>
            <a:pPr marL="342900" indent="-342900">
              <a:buClr>
                <a:srgbClr val="00B050"/>
              </a:buClr>
              <a:buFont typeface="Arial" pitchFamily="34" charset="0"/>
              <a:buChar char="•"/>
            </a:pPr>
            <a:r>
              <a:rPr lang="cy-GB" sz="2000" i="0" u="none" strike="noStrike" cap="none" baseline="0" dirty="0">
                <a:effectLst/>
                <a:uFillTx/>
                <a:latin typeface="Calibri"/>
              </a:rPr>
              <a:t>NB </a:t>
            </a:r>
            <a:r>
              <a:rPr lang="cy-GB" sz="2000" dirty="0">
                <a:latin typeface="Calibri"/>
              </a:rPr>
              <a:t>yr </a:t>
            </a:r>
            <a:r>
              <a:rPr lang="cy-GB" sz="2000" i="0" u="none" strike="noStrike" cap="none" baseline="0" dirty="0">
                <a:effectLst/>
                <a:uFillTx/>
                <a:latin typeface="Calibri"/>
              </a:rPr>
              <a:t>uchod wedi’i gyflwyno gan Ddeddf Plant a Theuluoedd 2014 a11(2) a wnaeth ddiwygio Deddf Plant 1989</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92080" y="404664"/>
            <a:ext cx="2808312" cy="584775"/>
          </a:xfrm>
          <a:prstGeom prst="rect">
            <a:avLst/>
          </a:prstGeom>
          <a:noFill/>
        </p:spPr>
        <p:txBody>
          <a:bodyPr wrap="square" rtlCol="0">
            <a:spAutoFit/>
          </a:bodyPr>
          <a:lstStyle/>
          <a:p>
            <a:r>
              <a:rPr lang="en-GB" sz="3200" b="1">
                <a:solidFill>
                  <a:srgbClr val="20B18A"/>
                </a:solidFill>
              </a:rPr>
              <a:t>Group 3</a:t>
            </a:r>
          </a:p>
        </p:txBody>
      </p:sp>
      <p:sp>
        <p:nvSpPr>
          <p:cNvPr id="4" name="TextBox 3"/>
          <p:cNvSpPr txBox="1"/>
          <p:nvPr/>
        </p:nvSpPr>
        <p:spPr>
          <a:xfrm>
            <a:off x="4860032" y="1700808"/>
            <a:ext cx="2304256" cy="1323439"/>
          </a:xfrm>
          <a:prstGeom prst="rect">
            <a:avLst/>
          </a:prstGeom>
          <a:noFill/>
        </p:spPr>
        <p:txBody>
          <a:bodyPr wrap="square" rtlCol="0">
            <a:spAutoFit/>
          </a:bodyPr>
          <a:lstStyle/>
          <a:p>
            <a:pPr marL="285750" indent="-285750">
              <a:buClr>
                <a:srgbClr val="00B050"/>
              </a:buClr>
              <a:buFont typeface="Arial" panose="020B0604020202020204" pitchFamily="34" charset="0"/>
              <a:buChar char="•"/>
            </a:pPr>
            <a:r>
              <a:rPr lang="en-GB" sz="2000"/>
              <a:t>What are Section 31, 44, 46 under the Children Act 1989</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5061CF48-9D24-2717-AD06-743EA3466BF5}"/>
              </a:ext>
            </a:extLst>
          </p:cNvPr>
          <p:cNvSpPr txBox="1"/>
          <p:nvPr/>
        </p:nvSpPr>
        <p:spPr>
          <a:xfrm>
            <a:off x="1331640" y="404664"/>
            <a:ext cx="2811121" cy="579699"/>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Grŵp 3 </a:t>
            </a:r>
          </a:p>
        </p:txBody>
      </p:sp>
      <p:sp>
        <p:nvSpPr>
          <p:cNvPr id="6" name="TextBox 5">
            <a:extLst>
              <a:ext uri="{FF2B5EF4-FFF2-40B4-BE49-F238E27FC236}">
                <a16:creationId xmlns:a16="http://schemas.microsoft.com/office/drawing/2014/main" id="{F95C0790-25E1-50FD-3393-AF65B8A16A69}"/>
              </a:ext>
            </a:extLst>
          </p:cNvPr>
          <p:cNvSpPr txBox="1"/>
          <p:nvPr/>
        </p:nvSpPr>
        <p:spPr>
          <a:xfrm>
            <a:off x="1115616" y="1700808"/>
            <a:ext cx="2306561" cy="1311951"/>
          </a:xfrm>
          <a:prstGeom prst="rect">
            <a:avLst/>
          </a:prstGeom>
          <a:noFill/>
        </p:spPr>
        <p:txBody>
          <a:bodyPr wrap="square" rtlCol="0">
            <a:spAutoFit/>
          </a:bodyPr>
          <a:lstStyle/>
          <a:p>
            <a:pPr marL="285750" indent="-285750">
              <a:buClr>
                <a:srgbClr val="00B050"/>
              </a:buClr>
              <a:buFont typeface="Arial" pitchFamily="34" charset="0"/>
              <a:buChar char="•"/>
            </a:pPr>
            <a:r>
              <a:rPr lang="cy" sz="2000" i="0" u="none" strike="noStrike" cap="none" baseline="0">
                <a:effectLst/>
                <a:uFillTx/>
                <a:latin typeface="Calibri"/>
              </a:rPr>
              <a:t>Beth yw Adran 31, 44, 46 o dan Ddeddf Plant 1989</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88024" y="260648"/>
            <a:ext cx="4248472" cy="1077218"/>
          </a:xfrm>
          <a:prstGeom prst="rect">
            <a:avLst/>
          </a:prstGeom>
          <a:noFill/>
        </p:spPr>
        <p:txBody>
          <a:bodyPr wrap="square" rtlCol="0">
            <a:spAutoFit/>
          </a:bodyPr>
          <a:lstStyle/>
          <a:p>
            <a:r>
              <a:rPr lang="en-GB" sz="3200" b="1">
                <a:solidFill>
                  <a:srgbClr val="20B18A"/>
                </a:solidFill>
              </a:rPr>
              <a:t>Emergency Protection order (s44)</a:t>
            </a:r>
          </a:p>
        </p:txBody>
      </p:sp>
      <p:sp>
        <p:nvSpPr>
          <p:cNvPr id="4" name="TextBox 3"/>
          <p:cNvSpPr txBox="1"/>
          <p:nvPr/>
        </p:nvSpPr>
        <p:spPr>
          <a:xfrm>
            <a:off x="4572000" y="1690062"/>
            <a:ext cx="4572000" cy="4093428"/>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GB" sz="2000" dirty="0"/>
              <a:t>Where there is a reasonable cause to believe the child is likely to suffer significant harm</a:t>
            </a:r>
          </a:p>
          <a:p>
            <a:pPr marL="342900" indent="-342900">
              <a:buClr>
                <a:srgbClr val="00B050"/>
              </a:buClr>
              <a:buFont typeface="Arial" panose="020B0604020202020204" pitchFamily="34" charset="0"/>
              <a:buChar char="•"/>
            </a:pPr>
            <a:r>
              <a:rPr lang="en-GB" sz="2000" dirty="0"/>
              <a:t>If not removed from an address,</a:t>
            </a:r>
          </a:p>
          <a:p>
            <a:pPr marL="342900" indent="-342900">
              <a:buClr>
                <a:srgbClr val="00B050"/>
              </a:buClr>
              <a:buFont typeface="Arial" panose="020B0604020202020204" pitchFamily="34" charset="0"/>
              <a:buChar char="•"/>
            </a:pPr>
            <a:r>
              <a:rPr lang="en-GB" sz="2000" dirty="0"/>
              <a:t>Or if they do not remain in their current location </a:t>
            </a:r>
          </a:p>
          <a:p>
            <a:pPr marL="342900" indent="-342900">
              <a:buClr>
                <a:srgbClr val="00B050"/>
              </a:buClr>
              <a:buFont typeface="Arial" panose="020B0604020202020204" pitchFamily="34" charset="0"/>
              <a:buChar char="•"/>
            </a:pPr>
            <a:r>
              <a:rPr lang="en-GB" sz="2000" dirty="0"/>
              <a:t>Or access is being unreasonably refused and reasonable cause to believe that access is required as matter of urgency</a:t>
            </a:r>
          </a:p>
          <a:p>
            <a:pPr marL="342900" indent="-342900">
              <a:buClr>
                <a:srgbClr val="00B050"/>
              </a:buClr>
              <a:buFont typeface="Arial" panose="020B0604020202020204" pitchFamily="34" charset="0"/>
              <a:buChar char="•"/>
            </a:pPr>
            <a:endParaRPr lang="en-GB" sz="2000" dirty="0"/>
          </a:p>
          <a:p>
            <a:pPr marL="342900" indent="-342900">
              <a:buClr>
                <a:srgbClr val="00B050"/>
              </a:buClr>
              <a:buFont typeface="Arial" panose="020B0604020202020204" pitchFamily="34" charset="0"/>
              <a:buChar char="•"/>
            </a:pPr>
            <a:r>
              <a:rPr lang="en-GB" sz="2000" dirty="0"/>
              <a:t>Issues for human rights </a:t>
            </a:r>
            <a:r>
              <a:rPr lang="en-GB" sz="2000" dirty="0" err="1"/>
              <a:t>eg</a:t>
            </a:r>
            <a:r>
              <a:rPr lang="en-GB" sz="2000" dirty="0"/>
              <a:t> Article 8, ECHR</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949CA638-A98E-2324-C265-C62A11370475}"/>
              </a:ext>
            </a:extLst>
          </p:cNvPr>
          <p:cNvSpPr txBox="1"/>
          <p:nvPr/>
        </p:nvSpPr>
        <p:spPr>
          <a:xfrm>
            <a:off x="569178" y="288051"/>
            <a:ext cx="4252720" cy="1067867"/>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Gorchymyn Amddiffyn Brys (a44)</a:t>
            </a:r>
          </a:p>
        </p:txBody>
      </p:sp>
      <p:sp>
        <p:nvSpPr>
          <p:cNvPr id="7" name="TextBox 6">
            <a:extLst>
              <a:ext uri="{FF2B5EF4-FFF2-40B4-BE49-F238E27FC236}">
                <a16:creationId xmlns:a16="http://schemas.microsoft.com/office/drawing/2014/main" id="{C41CB029-1E94-17D4-EB09-CE98CCD43579}"/>
              </a:ext>
            </a:extLst>
          </p:cNvPr>
          <p:cNvSpPr txBox="1"/>
          <p:nvPr/>
        </p:nvSpPr>
        <p:spPr>
          <a:xfrm>
            <a:off x="323529" y="1720253"/>
            <a:ext cx="4320480" cy="4093428"/>
          </a:xfrm>
          <a:prstGeom prst="rect">
            <a:avLst/>
          </a:prstGeom>
          <a:noFill/>
        </p:spPr>
        <p:txBody>
          <a:bodyPr wrap="square" rtlCol="0">
            <a:spAutoFit/>
          </a:bodyPr>
          <a:lstStyle/>
          <a:p>
            <a:pPr marL="342900" indent="-342900">
              <a:buClr>
                <a:srgbClr val="00B050"/>
              </a:buClr>
              <a:buFont typeface="Arial" pitchFamily="34" charset="0"/>
              <a:buChar char="•"/>
            </a:pPr>
            <a:r>
              <a:rPr lang="cy" sz="2000" i="0" u="none" strike="noStrike" cap="none" baseline="0">
                <a:effectLst/>
                <a:uFillTx/>
                <a:latin typeface="Calibri"/>
              </a:rPr>
              <a:t>Lle mae achos rhesymol i gredu bod y plentyn yn debygol o ddioddef niwed sylweddol</a:t>
            </a:r>
          </a:p>
          <a:p>
            <a:pPr marL="342900" indent="-342900">
              <a:buClr>
                <a:srgbClr val="00B050"/>
              </a:buClr>
              <a:buFont typeface="Arial" pitchFamily="34" charset="0"/>
              <a:buChar char="•"/>
            </a:pPr>
            <a:r>
              <a:rPr lang="cy" sz="2000" i="0" u="none" strike="noStrike" cap="none" baseline="0">
                <a:effectLst/>
                <a:uFillTx/>
                <a:latin typeface="Calibri"/>
              </a:rPr>
              <a:t>Os na chaiff ei dynnu o gyfeiriad,</a:t>
            </a:r>
          </a:p>
          <a:p>
            <a:pPr marL="342900" indent="-342900">
              <a:buClr>
                <a:srgbClr val="00B050"/>
              </a:buClr>
              <a:buFont typeface="Arial" pitchFamily="34" charset="0"/>
              <a:buChar char="•"/>
            </a:pPr>
            <a:r>
              <a:rPr lang="cy" sz="2000" i="0" u="none" strike="noStrike" cap="none" baseline="0">
                <a:effectLst/>
                <a:uFillTx/>
                <a:latin typeface="Calibri"/>
              </a:rPr>
              <a:t>Neu os nad ydynt yn aros yn eu lleoliad presennol </a:t>
            </a:r>
          </a:p>
          <a:p>
            <a:pPr marL="342900" indent="-342900">
              <a:buClr>
                <a:srgbClr val="00B050"/>
              </a:buClr>
              <a:buFont typeface="Arial" pitchFamily="34" charset="0"/>
              <a:buChar char="•"/>
            </a:pPr>
            <a:r>
              <a:rPr lang="cy" sz="2000" i="0" u="none" strike="noStrike" cap="none" baseline="0">
                <a:effectLst/>
                <a:uFillTx/>
                <a:latin typeface="Calibri"/>
              </a:rPr>
              <a:t>Neu mae mynediad yn cael ei wrthod yn afresymol ac mae achos rhesymol i gredu bod angen mynediad fel mater o frys</a:t>
            </a:r>
          </a:p>
          <a:p>
            <a:pPr marL="342900" indent="-342900">
              <a:buClr>
                <a:srgbClr val="00B050"/>
              </a:buClr>
              <a:buFont typeface="Arial" pitchFamily="34" charset="0"/>
              <a:buChar char="•"/>
            </a:pPr>
            <a:endParaRPr lang="en-GB" sz="2000"/>
          </a:p>
          <a:p>
            <a:pPr marL="342900" indent="-342900">
              <a:buClr>
                <a:srgbClr val="00B050"/>
              </a:buClr>
              <a:buFont typeface="Arial" pitchFamily="34" charset="0"/>
              <a:buChar char="•"/>
            </a:pPr>
            <a:r>
              <a:rPr lang="cy" sz="2000" i="0" u="none" strike="noStrike" cap="none" baseline="0">
                <a:effectLst/>
                <a:uFillTx/>
                <a:latin typeface="Calibri"/>
              </a:rPr>
              <a:t>Materion hawliau dynol ee Erthygl 8, ECHR</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60032" y="332656"/>
            <a:ext cx="4392488" cy="1077218"/>
          </a:xfrm>
          <a:prstGeom prst="rect">
            <a:avLst/>
          </a:prstGeom>
          <a:noFill/>
        </p:spPr>
        <p:txBody>
          <a:bodyPr wrap="square" rtlCol="0">
            <a:spAutoFit/>
          </a:bodyPr>
          <a:lstStyle/>
          <a:p>
            <a:r>
              <a:rPr lang="en-GB" sz="3200" b="1">
                <a:solidFill>
                  <a:srgbClr val="20B18A"/>
                </a:solidFill>
              </a:rPr>
              <a:t>Police power of protection </a:t>
            </a:r>
          </a:p>
        </p:txBody>
      </p:sp>
      <p:sp>
        <p:nvSpPr>
          <p:cNvPr id="4" name="TextBox 3"/>
          <p:cNvSpPr txBox="1"/>
          <p:nvPr/>
        </p:nvSpPr>
        <p:spPr>
          <a:xfrm>
            <a:off x="4860032" y="2276872"/>
            <a:ext cx="3456384" cy="2554545"/>
          </a:xfrm>
          <a:prstGeom prst="rect">
            <a:avLst/>
          </a:prstGeom>
          <a:noFill/>
        </p:spPr>
        <p:txBody>
          <a:bodyPr wrap="square" rtlCol="0">
            <a:spAutoFit/>
          </a:bodyPr>
          <a:lstStyle/>
          <a:p>
            <a:pPr marL="285750" indent="-285750">
              <a:buClr>
                <a:srgbClr val="00B050"/>
              </a:buClr>
              <a:buFont typeface="Arial" panose="020B0604020202020204" pitchFamily="34" charset="0"/>
              <a:buChar char="•"/>
            </a:pPr>
            <a:r>
              <a:rPr lang="en-GB" sz="2000"/>
              <a:t>A police officer must have reasonable grounds to believe a child would otherwise suffer significant harm [Children Act 46]</a:t>
            </a:r>
          </a:p>
          <a:p>
            <a:pPr marL="285750" indent="-285750">
              <a:buClr>
                <a:srgbClr val="00B050"/>
              </a:buClr>
              <a:buFont typeface="Arial" panose="020B0604020202020204" pitchFamily="34" charset="0"/>
              <a:buChar char="•"/>
            </a:pPr>
            <a:r>
              <a:rPr lang="en-GB" sz="2000"/>
              <a:t>Gives power to remove the child</a:t>
            </a:r>
          </a:p>
          <a:p>
            <a:pPr marL="285750" indent="-285750">
              <a:buClr>
                <a:srgbClr val="00B050"/>
              </a:buClr>
              <a:buFont typeface="Arial" panose="020B0604020202020204" pitchFamily="34" charset="0"/>
              <a:buChar char="•"/>
            </a:pPr>
            <a:r>
              <a:rPr lang="en-GB" sz="2000"/>
              <a:t>Lasts for up to 72 hours </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B1AB9F37-2144-A242-1758-8D1904E14AA8}"/>
              </a:ext>
            </a:extLst>
          </p:cNvPr>
          <p:cNvSpPr txBox="1"/>
          <p:nvPr/>
        </p:nvSpPr>
        <p:spPr>
          <a:xfrm>
            <a:off x="685191" y="402838"/>
            <a:ext cx="4396881" cy="1067867"/>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Pŵer amddiffyn yr heddlu </a:t>
            </a:r>
          </a:p>
        </p:txBody>
      </p:sp>
      <p:sp>
        <p:nvSpPr>
          <p:cNvPr id="6" name="TextBox 5">
            <a:extLst>
              <a:ext uri="{FF2B5EF4-FFF2-40B4-BE49-F238E27FC236}">
                <a16:creationId xmlns:a16="http://schemas.microsoft.com/office/drawing/2014/main" id="{5D055510-C598-AF99-0048-B49C11AAC93C}"/>
              </a:ext>
            </a:extLst>
          </p:cNvPr>
          <p:cNvSpPr txBox="1"/>
          <p:nvPr/>
        </p:nvSpPr>
        <p:spPr>
          <a:xfrm>
            <a:off x="685191" y="2276872"/>
            <a:ext cx="3459840" cy="2532370"/>
          </a:xfrm>
          <a:prstGeom prst="rect">
            <a:avLst/>
          </a:prstGeom>
          <a:noFill/>
        </p:spPr>
        <p:txBody>
          <a:bodyPr wrap="square" rtlCol="0">
            <a:spAutoFit/>
          </a:bodyPr>
          <a:lstStyle/>
          <a:p>
            <a:pPr marL="285750" indent="-285750">
              <a:buClr>
                <a:srgbClr val="00B050"/>
              </a:buClr>
              <a:buFont typeface="Arial" pitchFamily="34" charset="0"/>
              <a:buChar char="•"/>
            </a:pPr>
            <a:r>
              <a:rPr lang="cy" sz="2000" i="0" u="none" strike="noStrike" cap="none" baseline="0">
                <a:effectLst/>
                <a:uFillTx/>
                <a:latin typeface="Calibri"/>
              </a:rPr>
              <a:t>Rhaid bod gan swyddog heddlu sail resymol dros gredu y byddai plentyn fel arall yn dioddef niwed sylweddol [Deddf Plant 46]</a:t>
            </a:r>
          </a:p>
          <a:p>
            <a:pPr marL="285750" indent="-285750">
              <a:buClr>
                <a:srgbClr val="00B050"/>
              </a:buClr>
              <a:buFont typeface="Arial" pitchFamily="34" charset="0"/>
              <a:buChar char="•"/>
            </a:pPr>
            <a:r>
              <a:rPr lang="cy" sz="2000" i="0" u="none" strike="noStrike" cap="none" baseline="0">
                <a:effectLst/>
                <a:uFillTx/>
                <a:latin typeface="Calibri"/>
              </a:rPr>
              <a:t>Yn rhoi pŵer i symud y plentyn</a:t>
            </a:r>
          </a:p>
          <a:p>
            <a:pPr marL="285750" indent="-285750">
              <a:buClr>
                <a:srgbClr val="00B050"/>
              </a:buClr>
              <a:buFont typeface="Arial" pitchFamily="34" charset="0"/>
              <a:buChar char="•"/>
            </a:pPr>
            <a:r>
              <a:rPr lang="cy" sz="2000" i="0" u="none" strike="noStrike" cap="none" baseline="0">
                <a:effectLst/>
                <a:uFillTx/>
                <a:latin typeface="Calibri"/>
              </a:rPr>
              <a:t>Yn para hyd at 72 awr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4048" y="188640"/>
            <a:ext cx="4464496" cy="1077218"/>
          </a:xfrm>
          <a:prstGeom prst="rect">
            <a:avLst/>
          </a:prstGeom>
          <a:noFill/>
        </p:spPr>
        <p:txBody>
          <a:bodyPr wrap="square" rtlCol="0">
            <a:spAutoFit/>
          </a:bodyPr>
          <a:lstStyle/>
          <a:p>
            <a:r>
              <a:rPr lang="en-GB" sz="3200" b="1">
                <a:solidFill>
                  <a:srgbClr val="20B18A"/>
                </a:solidFill>
              </a:rPr>
              <a:t>Care orders and supervision orders </a:t>
            </a:r>
          </a:p>
        </p:txBody>
      </p:sp>
      <p:sp>
        <p:nvSpPr>
          <p:cNvPr id="4" name="TextBox 3"/>
          <p:cNvSpPr txBox="1"/>
          <p:nvPr/>
        </p:nvSpPr>
        <p:spPr>
          <a:xfrm>
            <a:off x="4788025" y="1299245"/>
            <a:ext cx="4104456" cy="4431983"/>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GB" sz="2000"/>
              <a:t>What is a care order?</a:t>
            </a:r>
          </a:p>
          <a:p>
            <a:pPr marL="342900" indent="-342900">
              <a:buClr>
                <a:srgbClr val="00B050"/>
              </a:buClr>
              <a:buFont typeface="Arial" panose="020B0604020202020204" pitchFamily="34" charset="0"/>
              <a:buChar char="•"/>
            </a:pPr>
            <a:r>
              <a:rPr lang="en-GB" sz="2000"/>
              <a:t>What is a supervision order?</a:t>
            </a:r>
          </a:p>
          <a:p>
            <a:pPr marL="342900" indent="-342900">
              <a:buClr>
                <a:srgbClr val="00B050"/>
              </a:buClr>
              <a:buFont typeface="Arial" panose="020B0604020202020204" pitchFamily="34" charset="0"/>
              <a:buChar char="•"/>
            </a:pPr>
            <a:r>
              <a:rPr lang="en-GB"/>
              <a:t>Court satisfied that the child suffering, or is likely to suffer, significant harm; and </a:t>
            </a:r>
          </a:p>
          <a:p>
            <a:pPr marL="342900" indent="-342900">
              <a:buClr>
                <a:srgbClr val="00B050"/>
              </a:buClr>
              <a:buFont typeface="Arial" panose="020B0604020202020204" pitchFamily="34" charset="0"/>
              <a:buChar char="•"/>
            </a:pPr>
            <a:r>
              <a:rPr lang="en-GB"/>
              <a:t>That the harm, or likelihood of harm, is attributable to-</a:t>
            </a:r>
          </a:p>
          <a:p>
            <a:pPr marL="342900" indent="-342900">
              <a:buClr>
                <a:srgbClr val="00B050"/>
              </a:buClr>
              <a:buFont typeface="Arial" panose="020B0604020202020204" pitchFamily="34" charset="0"/>
              <a:buChar char="•"/>
            </a:pPr>
            <a:r>
              <a:rPr lang="en-GB" sz="1600"/>
              <a:t>Care given to child, or likely to be given if order not made, not being reasonable to expect a parent to give, or</a:t>
            </a:r>
          </a:p>
          <a:p>
            <a:pPr marL="342900" indent="-342900">
              <a:buClr>
                <a:srgbClr val="00B050"/>
              </a:buClr>
              <a:buFont typeface="Arial" panose="020B0604020202020204" pitchFamily="34" charset="0"/>
              <a:buChar char="•"/>
            </a:pPr>
            <a:r>
              <a:rPr lang="en-GB" sz="1600"/>
              <a:t>Child beyond parental control [children Act 31(2)</a:t>
            </a:r>
          </a:p>
          <a:p>
            <a:pPr marL="342900" indent="-342900">
              <a:buClr>
                <a:srgbClr val="00B050"/>
              </a:buClr>
              <a:buFont typeface="Arial" panose="020B0604020202020204" pitchFamily="34" charset="0"/>
              <a:buChar char="•"/>
            </a:pPr>
            <a:r>
              <a:rPr lang="en-GB"/>
              <a:t>Interim Care/supervision orders [Children Act38]</a:t>
            </a:r>
          </a:p>
          <a:p>
            <a:pPr marL="342900" indent="-342900">
              <a:buClr>
                <a:srgbClr val="00B050"/>
              </a:buClr>
              <a:buFont typeface="Arial" panose="020B0604020202020204" pitchFamily="34" charset="0"/>
              <a:buChar char="•"/>
            </a:pPr>
            <a:r>
              <a:rPr lang="en-GB"/>
              <a:t>Parental contact etc. with children in care [Children Act 34]</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175FB23C-A05A-C607-2E10-CFA0AED01CA7}"/>
              </a:ext>
            </a:extLst>
          </p:cNvPr>
          <p:cNvSpPr txBox="1"/>
          <p:nvPr/>
        </p:nvSpPr>
        <p:spPr>
          <a:xfrm>
            <a:off x="53144" y="1299245"/>
            <a:ext cx="4734881" cy="4431983"/>
          </a:xfrm>
          <a:prstGeom prst="rect">
            <a:avLst/>
          </a:prstGeom>
          <a:noFill/>
        </p:spPr>
        <p:txBody>
          <a:bodyPr wrap="square" rtlCol="0">
            <a:spAutoFit/>
          </a:bodyPr>
          <a:lstStyle/>
          <a:p>
            <a:pPr marL="342900" indent="-342900">
              <a:buClr>
                <a:srgbClr val="00B050"/>
              </a:buClr>
              <a:buFont typeface="Arial" pitchFamily="34" charset="0"/>
              <a:buChar char="•"/>
            </a:pPr>
            <a:r>
              <a:rPr lang="cy" sz="2000" i="0" u="none" strike="noStrike" cap="none" baseline="0">
                <a:effectLst/>
                <a:uFillTx/>
                <a:latin typeface="Calibri"/>
              </a:rPr>
              <a:t>Beth yw gorchymyn gofal?</a:t>
            </a:r>
          </a:p>
          <a:p>
            <a:pPr marL="342900" indent="-342900">
              <a:buClr>
                <a:srgbClr val="00B050"/>
              </a:buClr>
              <a:buFont typeface="Arial" pitchFamily="34" charset="0"/>
              <a:buChar char="•"/>
            </a:pPr>
            <a:r>
              <a:rPr lang="cy" sz="2000" i="0" u="none" strike="noStrike" cap="none" baseline="0">
                <a:effectLst/>
                <a:uFillTx/>
                <a:latin typeface="Calibri"/>
              </a:rPr>
              <a:t>Beth yw gorchymyn goruchwylio?</a:t>
            </a:r>
          </a:p>
          <a:p>
            <a:pPr marL="342900" indent="-342900">
              <a:buClr>
                <a:srgbClr val="00B050"/>
              </a:buClr>
              <a:buFont typeface="Arial" pitchFamily="34" charset="0"/>
              <a:buChar char="•"/>
            </a:pPr>
            <a:r>
              <a:rPr lang="cy" i="0" u="none" strike="noStrike" cap="none" baseline="0">
                <a:effectLst/>
                <a:uFillTx/>
                <a:latin typeface="Calibri"/>
              </a:rPr>
              <a:t>Llys yn fodlon bod y plentyn yn dioddef, neu'n debygol o ddioddef, niwed sylweddol; a </a:t>
            </a:r>
          </a:p>
          <a:p>
            <a:pPr marL="342900" indent="-342900">
              <a:buClr>
                <a:srgbClr val="00B050"/>
              </a:buClr>
              <a:buFont typeface="Arial" pitchFamily="34" charset="0"/>
              <a:buChar char="•"/>
            </a:pPr>
            <a:r>
              <a:rPr lang="cy" i="0" u="none" strike="noStrike" cap="none" baseline="0">
                <a:effectLst/>
                <a:uFillTx/>
                <a:latin typeface="Calibri"/>
              </a:rPr>
              <a:t>Bod y niwed, neu’r tebygolrwydd o niwed, i’w briodoli i-</a:t>
            </a:r>
          </a:p>
          <a:p>
            <a:pPr marL="342900" indent="-342900">
              <a:buClr>
                <a:srgbClr val="00B050"/>
              </a:buClr>
              <a:buFont typeface="Arial" pitchFamily="34" charset="0"/>
              <a:buChar char="•"/>
            </a:pPr>
            <a:r>
              <a:rPr lang="cy" sz="1600" i="0" u="none" strike="noStrike" cap="none" baseline="0">
                <a:effectLst/>
                <a:uFillTx/>
                <a:latin typeface="Calibri"/>
              </a:rPr>
              <a:t>Gofal a roddir i blentyn, neu'n debygol o gael ei roi os na wneir gorchymyn, nad yw'n rhesymol disgwyl i riant ei roi, neu</a:t>
            </a:r>
          </a:p>
          <a:p>
            <a:pPr marL="342900" indent="-342900">
              <a:buClr>
                <a:srgbClr val="00B050"/>
              </a:buClr>
              <a:buFont typeface="Arial" pitchFamily="34" charset="0"/>
              <a:buChar char="•"/>
            </a:pPr>
            <a:r>
              <a:rPr lang="cy" sz="1600" i="0" u="none" strike="noStrike" cap="none" baseline="0">
                <a:effectLst/>
                <a:uFillTx/>
                <a:latin typeface="Calibri"/>
              </a:rPr>
              <a:t>Plentyn y tu hwnt i reolaeth rhiant [Deddf plant 31(2)</a:t>
            </a:r>
          </a:p>
          <a:p>
            <a:pPr marL="342900" indent="-342900">
              <a:buClr>
                <a:srgbClr val="00B050"/>
              </a:buClr>
              <a:buFont typeface="Arial" pitchFamily="34" charset="0"/>
              <a:buChar char="•"/>
            </a:pPr>
            <a:r>
              <a:rPr lang="cy" i="0" u="none" strike="noStrike" cap="none" baseline="0">
                <a:effectLst/>
                <a:uFillTx/>
                <a:latin typeface="Calibri"/>
              </a:rPr>
              <a:t>Gorchmynion gofal/goruchwylio dros dro [Deddf Plant 38]</a:t>
            </a:r>
          </a:p>
          <a:p>
            <a:pPr marL="342900" indent="-342900">
              <a:buClr>
                <a:srgbClr val="00B050"/>
              </a:buClr>
              <a:buFont typeface="Arial" pitchFamily="34" charset="0"/>
              <a:buChar char="•"/>
            </a:pPr>
            <a:r>
              <a:rPr lang="cy" i="0" u="none" strike="noStrike" cap="none" baseline="0">
                <a:effectLst/>
                <a:uFillTx/>
                <a:latin typeface="Calibri"/>
              </a:rPr>
              <a:t>Cyswllt rhieni ac ati â phlant mewn gofal [Deddf Plant 34]</a:t>
            </a:r>
          </a:p>
        </p:txBody>
      </p:sp>
      <p:sp>
        <p:nvSpPr>
          <p:cNvPr id="6" name="TextBox 5">
            <a:extLst>
              <a:ext uri="{FF2B5EF4-FFF2-40B4-BE49-F238E27FC236}">
                <a16:creationId xmlns:a16="http://schemas.microsoft.com/office/drawing/2014/main" id="{7206F77A-D7BE-6E99-D94A-08BAC51CA4D5}"/>
              </a:ext>
            </a:extLst>
          </p:cNvPr>
          <p:cNvSpPr txBox="1"/>
          <p:nvPr/>
        </p:nvSpPr>
        <p:spPr>
          <a:xfrm>
            <a:off x="53144" y="188640"/>
            <a:ext cx="5189041" cy="1077218"/>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Gorchmynion gofal a gorchmynion goruchwylio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16016" y="836712"/>
            <a:ext cx="4248472" cy="4616648"/>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GB" sz="2000" b="1" dirty="0"/>
              <a:t>A care order or supervision order application should be disposed of:</a:t>
            </a:r>
          </a:p>
          <a:p>
            <a:pPr marL="342900" indent="-342900" algn="ctr">
              <a:buClr>
                <a:srgbClr val="00B050"/>
              </a:buClr>
              <a:buFont typeface="Arial" panose="020B0604020202020204" pitchFamily="34" charset="0"/>
              <a:buChar char="•"/>
            </a:pPr>
            <a:r>
              <a:rPr lang="en-GB" b="1" dirty="0"/>
              <a:t>Without delay;</a:t>
            </a:r>
          </a:p>
          <a:p>
            <a:pPr marL="342900" indent="-342900" algn="ctr">
              <a:buClr>
                <a:srgbClr val="00B050"/>
              </a:buClr>
              <a:buFont typeface="Arial" panose="020B0604020202020204" pitchFamily="34" charset="0"/>
              <a:buChar char="•"/>
            </a:pPr>
            <a:r>
              <a:rPr lang="en-GB" b="1" dirty="0"/>
              <a:t>In any event within 26 weeks</a:t>
            </a:r>
          </a:p>
          <a:p>
            <a:pPr marL="342900" indent="-342900" algn="ctr">
              <a:buClr>
                <a:srgbClr val="00B050"/>
              </a:buClr>
              <a:buFont typeface="Arial" panose="020B0604020202020204" pitchFamily="34" charset="0"/>
              <a:buChar char="•"/>
            </a:pPr>
            <a:r>
              <a:rPr lang="en-GB" b="1" dirty="0"/>
              <a:t>[Children Act 32(1)(a)</a:t>
            </a:r>
          </a:p>
          <a:p>
            <a:pPr marL="342900" indent="-342900">
              <a:buClr>
                <a:srgbClr val="00B050"/>
              </a:buClr>
              <a:buFont typeface="Arial" panose="020B0604020202020204" pitchFamily="34" charset="0"/>
              <a:buChar char="•"/>
            </a:pPr>
            <a:r>
              <a:rPr lang="en-GB" sz="2000" b="1" dirty="0"/>
              <a:t>But this period can be extended or up to 8 weeks (can be extended more than once) [Children Act 32(5)&amp;(8)</a:t>
            </a:r>
          </a:p>
          <a:p>
            <a:pPr marL="342900" indent="-342900">
              <a:buClr>
                <a:srgbClr val="00B050"/>
              </a:buClr>
              <a:buFont typeface="Arial" panose="020B0604020202020204" pitchFamily="34" charset="0"/>
              <a:buChar char="•"/>
            </a:pPr>
            <a:r>
              <a:rPr lang="en-GB" sz="2000" b="1" dirty="0"/>
              <a:t>[NB new time limits introduced by Children and Families Act 2014, s14, amending the Children Act 1989</a:t>
            </a:r>
          </a:p>
          <a:p>
            <a:pPr marL="342900" indent="-342900">
              <a:buClr>
                <a:srgbClr val="00B050"/>
              </a:buClr>
              <a:buFont typeface="Arial" panose="020B0604020202020204" pitchFamily="34" charset="0"/>
              <a:buChar char="•"/>
            </a:pPr>
            <a:endParaRPr lang="en-GB" sz="2000" b="1" dirty="0"/>
          </a:p>
          <a:p>
            <a:pPr>
              <a:buClr>
                <a:srgbClr val="00B050"/>
              </a:buClr>
            </a:pPr>
            <a:r>
              <a:rPr lang="en-GB" sz="2000" b="1" dirty="0"/>
              <a:t>Wales Safeguarding Procedures 2019</a:t>
            </a:r>
          </a:p>
        </p:txBody>
      </p:sp>
      <p:pic>
        <p:nvPicPr>
          <p:cNvPr id="4"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0FB05237-51F9-7CE2-EBB7-960F0CA7AF42}"/>
              </a:ext>
            </a:extLst>
          </p:cNvPr>
          <p:cNvSpPr txBox="1"/>
          <p:nvPr/>
        </p:nvSpPr>
        <p:spPr>
          <a:xfrm>
            <a:off x="440781" y="704197"/>
            <a:ext cx="4252720" cy="4616648"/>
          </a:xfrm>
          <a:prstGeom prst="rect">
            <a:avLst/>
          </a:prstGeom>
          <a:noFill/>
        </p:spPr>
        <p:txBody>
          <a:bodyPr wrap="square" rtlCol="0">
            <a:spAutoFit/>
          </a:bodyPr>
          <a:lstStyle/>
          <a:p>
            <a:pPr marL="342900" indent="-342900">
              <a:buClr>
                <a:srgbClr val="00B050"/>
              </a:buClr>
              <a:buFont typeface="Arial" pitchFamily="34" charset="0"/>
              <a:buChar char="•"/>
            </a:pPr>
            <a:r>
              <a:rPr lang="cy" sz="2000" b="1" i="0" u="none" strike="noStrike" cap="none" baseline="0" dirty="0">
                <a:effectLst/>
                <a:uFillTx/>
                <a:latin typeface="Calibri"/>
              </a:rPr>
              <a:t>Dylid gwaredu cais am orchymyn gofal </a:t>
            </a:r>
            <a:r>
              <a:rPr lang="cy" sz="2000" b="1" dirty="0">
                <a:latin typeface="Calibri"/>
              </a:rPr>
              <a:t>neu </a:t>
            </a:r>
            <a:r>
              <a:rPr lang="cy" sz="2000" b="1" i="0" u="none" strike="noStrike" cap="none" baseline="0" dirty="0">
                <a:effectLst/>
                <a:uFillTx/>
                <a:latin typeface="Calibri"/>
              </a:rPr>
              <a:t>orchymyn goruchwylio:</a:t>
            </a:r>
          </a:p>
          <a:p>
            <a:pPr marL="342900" indent="-342900" algn="ctr">
              <a:buClr>
                <a:srgbClr val="00B050"/>
              </a:buClr>
              <a:buFont typeface="Arial" pitchFamily="34" charset="0"/>
              <a:buChar char="•"/>
            </a:pPr>
            <a:r>
              <a:rPr lang="cy" sz="1800" b="1" i="0" u="none" strike="noStrike" cap="none" baseline="0" dirty="0">
                <a:effectLst/>
                <a:uFillTx/>
                <a:latin typeface="Calibri"/>
              </a:rPr>
              <a:t>Heb oedi;</a:t>
            </a:r>
          </a:p>
          <a:p>
            <a:pPr marL="342900" indent="-342900" algn="ctr">
              <a:buClr>
                <a:srgbClr val="00B050"/>
              </a:buClr>
              <a:buFont typeface="Arial" pitchFamily="34" charset="0"/>
              <a:buChar char="•"/>
            </a:pPr>
            <a:r>
              <a:rPr lang="cy" sz="1800" b="1" i="0" u="none" strike="noStrike" cap="none" baseline="0" dirty="0">
                <a:effectLst/>
                <a:uFillTx/>
                <a:latin typeface="Calibri"/>
              </a:rPr>
              <a:t>O fewn 26 wythnos ym mhob achos</a:t>
            </a:r>
          </a:p>
          <a:p>
            <a:pPr marL="342900" indent="-342900" algn="ctr">
              <a:buClr>
                <a:srgbClr val="00B050"/>
              </a:buClr>
              <a:buFont typeface="Arial" pitchFamily="34" charset="0"/>
              <a:buChar char="•"/>
            </a:pPr>
            <a:r>
              <a:rPr lang="cy" sz="1800" b="1" i="0" u="none" strike="noStrike" cap="none" baseline="0" dirty="0">
                <a:effectLst/>
                <a:uFillTx/>
                <a:latin typeface="Calibri"/>
              </a:rPr>
              <a:t>[Deddf Plant 32(1) (a)</a:t>
            </a:r>
          </a:p>
          <a:p>
            <a:pPr marL="342900" indent="-342900">
              <a:buClr>
                <a:srgbClr val="00B050"/>
              </a:buClr>
              <a:buFont typeface="Arial" pitchFamily="34" charset="0"/>
              <a:buChar char="•"/>
            </a:pPr>
            <a:r>
              <a:rPr lang="cy" sz="2000" b="1" i="0" u="none" strike="noStrike" cap="none" baseline="0" dirty="0">
                <a:effectLst/>
                <a:uFillTx/>
                <a:latin typeface="Calibri"/>
              </a:rPr>
              <a:t>Ond gellir ymestyn y cyfnod hwn hyd at 8 wythnos (gellir ei ymestyn fwy nag unwaith) [Deddf Plant 32(5)&amp;(8)</a:t>
            </a:r>
          </a:p>
          <a:p>
            <a:pPr marL="342900" indent="-342900">
              <a:buClr>
                <a:srgbClr val="00B050"/>
              </a:buClr>
              <a:buFont typeface="Arial" pitchFamily="34" charset="0"/>
              <a:buChar char="•"/>
            </a:pPr>
            <a:r>
              <a:rPr lang="cy" sz="2000" b="1" i="0" u="none" strike="noStrike" cap="none" baseline="0" dirty="0">
                <a:effectLst/>
                <a:uFillTx/>
                <a:latin typeface="Calibri"/>
              </a:rPr>
              <a:t>[DS cyflwynwyd terfynau amser newydd gan Ddeddf Plant a Theuluoedd 2014, a14, sy’n diwygio Deddf Plant 1989</a:t>
            </a:r>
          </a:p>
          <a:p>
            <a:pPr marL="342900" indent="-342900">
              <a:buClr>
                <a:srgbClr val="00B050"/>
              </a:buClr>
              <a:buFont typeface="Arial" pitchFamily="34" charset="0"/>
              <a:buChar char="•"/>
            </a:pPr>
            <a:endParaRPr lang="en-GB" sz="2000" b="1" dirty="0"/>
          </a:p>
          <a:p>
            <a:pPr>
              <a:buClr>
                <a:srgbClr val="00B050"/>
              </a:buClr>
            </a:pPr>
            <a:r>
              <a:rPr lang="cy" sz="2000" b="1" i="0" u="none" strike="noStrike" cap="none" baseline="0" dirty="0">
                <a:effectLst/>
                <a:uFillTx/>
                <a:latin typeface="Calibri"/>
              </a:rPr>
              <a:t>Gweithdrefnau Diogelu Cymru 2019</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60032" y="260648"/>
            <a:ext cx="5832648" cy="584775"/>
          </a:xfrm>
          <a:prstGeom prst="rect">
            <a:avLst/>
          </a:prstGeom>
          <a:noFill/>
        </p:spPr>
        <p:txBody>
          <a:bodyPr wrap="square" rtlCol="0">
            <a:spAutoFit/>
          </a:bodyPr>
          <a:lstStyle/>
          <a:p>
            <a:r>
              <a:rPr lang="en-GB" sz="3200" b="1">
                <a:solidFill>
                  <a:srgbClr val="20B18A"/>
                </a:solidFill>
              </a:rPr>
              <a:t>Children Act 2004</a:t>
            </a:r>
          </a:p>
        </p:txBody>
      </p:sp>
      <p:sp>
        <p:nvSpPr>
          <p:cNvPr id="4" name="TextBox 3"/>
          <p:cNvSpPr txBox="1"/>
          <p:nvPr/>
        </p:nvSpPr>
        <p:spPr>
          <a:xfrm>
            <a:off x="5076056" y="1916832"/>
            <a:ext cx="3744416" cy="2862322"/>
          </a:xfrm>
          <a:prstGeom prst="rect">
            <a:avLst/>
          </a:prstGeom>
          <a:noFill/>
        </p:spPr>
        <p:txBody>
          <a:bodyPr wrap="square" rtlCol="0">
            <a:spAutoFit/>
          </a:bodyPr>
          <a:lstStyle/>
          <a:p>
            <a:pPr marL="285750" indent="-285750">
              <a:buClr>
                <a:srgbClr val="00B050"/>
              </a:buClr>
              <a:buFont typeface="Arial" panose="020B0604020202020204" pitchFamily="34" charset="0"/>
              <a:buChar char="•"/>
            </a:pPr>
            <a:r>
              <a:rPr lang="en-GB" sz="2000" dirty="0"/>
              <a:t>Section 25 to promote co-operation with relevant partners</a:t>
            </a:r>
          </a:p>
          <a:p>
            <a:pPr marL="285750" indent="-285750">
              <a:buClr>
                <a:srgbClr val="00B050"/>
              </a:buClr>
              <a:buFont typeface="Arial" panose="020B0604020202020204" pitchFamily="34" charset="0"/>
              <a:buChar char="•"/>
            </a:pPr>
            <a:r>
              <a:rPr lang="en-GB" sz="2000" dirty="0"/>
              <a:t>Children’s commissioner</a:t>
            </a:r>
          </a:p>
          <a:p>
            <a:pPr marL="285750" indent="-285750">
              <a:buClr>
                <a:srgbClr val="00B050"/>
              </a:buClr>
              <a:buFont typeface="Arial" panose="020B0604020202020204" pitchFamily="34" charset="0"/>
              <a:buChar char="•"/>
            </a:pPr>
            <a:r>
              <a:rPr lang="en-GB" sz="2000" dirty="0"/>
              <a:t>Regard for the importance of parents </a:t>
            </a:r>
          </a:p>
          <a:p>
            <a:pPr marL="285750" indent="-285750">
              <a:buClr>
                <a:srgbClr val="00B050"/>
              </a:buClr>
              <a:buFont typeface="Arial" panose="020B0604020202020204" pitchFamily="34" charset="0"/>
              <a:buChar char="•"/>
            </a:pPr>
            <a:r>
              <a:rPr lang="en-GB" sz="2000" dirty="0"/>
              <a:t>Improving the wellbeing of children</a:t>
            </a:r>
          </a:p>
          <a:p>
            <a:pPr marL="285750" indent="-285750">
              <a:buClr>
                <a:srgbClr val="00B050"/>
              </a:buClr>
              <a:buFont typeface="Arial" panose="020B0604020202020204" pitchFamily="34" charset="0"/>
              <a:buChar char="•"/>
            </a:pPr>
            <a:r>
              <a:rPr lang="en-GB" sz="2000" dirty="0"/>
              <a:t>Functions of CAFCASS</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4C362927-D46A-9902-8015-73087E4893F2}"/>
              </a:ext>
            </a:extLst>
          </p:cNvPr>
          <p:cNvSpPr txBox="1"/>
          <p:nvPr/>
        </p:nvSpPr>
        <p:spPr>
          <a:xfrm>
            <a:off x="539552" y="260648"/>
            <a:ext cx="5838480" cy="579699"/>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Deddf Plant 2004</a:t>
            </a:r>
          </a:p>
        </p:txBody>
      </p:sp>
      <p:sp>
        <p:nvSpPr>
          <p:cNvPr id="6" name="TextBox 5">
            <a:extLst>
              <a:ext uri="{FF2B5EF4-FFF2-40B4-BE49-F238E27FC236}">
                <a16:creationId xmlns:a16="http://schemas.microsoft.com/office/drawing/2014/main" id="{4159CAF2-9447-4803-6CAE-880B47CDDF05}"/>
              </a:ext>
            </a:extLst>
          </p:cNvPr>
          <p:cNvSpPr txBox="1"/>
          <p:nvPr/>
        </p:nvSpPr>
        <p:spPr>
          <a:xfrm>
            <a:off x="539552" y="1916832"/>
            <a:ext cx="3748160" cy="1938992"/>
          </a:xfrm>
          <a:prstGeom prst="rect">
            <a:avLst/>
          </a:prstGeom>
          <a:noFill/>
        </p:spPr>
        <p:txBody>
          <a:bodyPr wrap="square" rtlCol="0">
            <a:spAutoFit/>
          </a:bodyPr>
          <a:lstStyle/>
          <a:p>
            <a:pPr marL="285750" indent="-285750">
              <a:buClr>
                <a:srgbClr val="00B050"/>
              </a:buClr>
              <a:buFont typeface="Arial" pitchFamily="34" charset="0"/>
              <a:buChar char="•"/>
            </a:pPr>
            <a:r>
              <a:rPr lang="cy" sz="2000" dirty="0">
                <a:latin typeface="Calibri"/>
              </a:rPr>
              <a:t>A</a:t>
            </a:r>
            <a:r>
              <a:rPr lang="cy" sz="2000" i="0" u="none" strike="noStrike" cap="none" baseline="0" dirty="0">
                <a:effectLst/>
                <a:uFillTx/>
                <a:latin typeface="Calibri"/>
              </a:rPr>
              <a:t>dran 25 i hybu cydweithrediad â phartneriaid perthnasol</a:t>
            </a:r>
          </a:p>
          <a:p>
            <a:pPr marL="285750" indent="-285750">
              <a:buClr>
                <a:srgbClr val="00B050"/>
              </a:buClr>
              <a:buFont typeface="Arial" pitchFamily="34" charset="0"/>
              <a:buChar char="•"/>
            </a:pPr>
            <a:r>
              <a:rPr lang="cy" sz="2000" i="0" u="none" strike="noStrike" cap="none" baseline="0" dirty="0">
                <a:effectLst/>
                <a:uFillTx/>
                <a:latin typeface="Calibri"/>
              </a:rPr>
              <a:t>Comisiynydd plant</a:t>
            </a:r>
          </a:p>
          <a:p>
            <a:pPr marL="285750" indent="-285750">
              <a:buClr>
                <a:srgbClr val="00B050"/>
              </a:buClr>
              <a:buFont typeface="Arial" pitchFamily="34" charset="0"/>
              <a:buChar char="•"/>
            </a:pPr>
            <a:r>
              <a:rPr lang="cy" sz="2000" i="0" u="none" strike="noStrike" cap="none" baseline="0" dirty="0">
                <a:effectLst/>
                <a:uFillTx/>
                <a:latin typeface="Calibri"/>
              </a:rPr>
              <a:t>Ystyried pwysigrwydd rhieni </a:t>
            </a:r>
          </a:p>
          <a:p>
            <a:pPr marL="285750" indent="-285750">
              <a:buClr>
                <a:srgbClr val="00B050"/>
              </a:buClr>
              <a:buFont typeface="Arial" pitchFamily="34" charset="0"/>
              <a:buChar char="•"/>
            </a:pPr>
            <a:r>
              <a:rPr lang="cy" sz="2000" i="0" u="none" strike="noStrike" cap="none" baseline="0" dirty="0">
                <a:effectLst/>
                <a:uFillTx/>
                <a:latin typeface="Calibri"/>
              </a:rPr>
              <a:t>Gwella lles plant</a:t>
            </a:r>
          </a:p>
          <a:p>
            <a:pPr marL="285750" indent="-285750">
              <a:buClr>
                <a:srgbClr val="00B050"/>
              </a:buClr>
              <a:buFont typeface="Arial" pitchFamily="34" charset="0"/>
              <a:buChar char="•"/>
            </a:pPr>
            <a:r>
              <a:rPr lang="cy" sz="2000" i="0" u="none" strike="noStrike" cap="none" baseline="0" dirty="0">
                <a:effectLst/>
                <a:uFillTx/>
                <a:latin typeface="Calibri"/>
              </a:rPr>
              <a:t>Swyddogaethau CAFCASS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60032" y="116632"/>
            <a:ext cx="4104456" cy="1569660"/>
          </a:xfrm>
          <a:prstGeom prst="rect">
            <a:avLst/>
          </a:prstGeom>
          <a:noFill/>
        </p:spPr>
        <p:txBody>
          <a:bodyPr wrap="square" rtlCol="0">
            <a:spAutoFit/>
          </a:bodyPr>
          <a:lstStyle/>
          <a:p>
            <a:r>
              <a:rPr lang="en-GB" sz="3200" b="1" dirty="0">
                <a:solidFill>
                  <a:srgbClr val="20B18A"/>
                </a:solidFill>
              </a:rPr>
              <a:t>Children and Family Act 2014-Part 2 family justice </a:t>
            </a:r>
          </a:p>
        </p:txBody>
      </p:sp>
      <p:sp>
        <p:nvSpPr>
          <p:cNvPr id="4" name="TextBox 3"/>
          <p:cNvSpPr txBox="1"/>
          <p:nvPr/>
        </p:nvSpPr>
        <p:spPr>
          <a:xfrm>
            <a:off x="4860032" y="1621633"/>
            <a:ext cx="3707904" cy="4401205"/>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GB" sz="2000"/>
              <a:t>Shorten the time it takes a family court to decide about a child’s future</a:t>
            </a:r>
          </a:p>
          <a:p>
            <a:pPr marL="342900" indent="-342900">
              <a:buClr>
                <a:srgbClr val="00B050"/>
              </a:buClr>
              <a:buFont typeface="Arial" panose="020B0604020202020204" pitchFamily="34" charset="0"/>
              <a:buChar char="•"/>
            </a:pPr>
            <a:r>
              <a:rPr lang="en-GB" sz="2000"/>
              <a:t>The court is required to think about the things that are most important for its decision about the child when agreeing the care plan </a:t>
            </a:r>
          </a:p>
          <a:p>
            <a:pPr marL="342900" indent="-342900">
              <a:buClr>
                <a:srgbClr val="00B050"/>
              </a:buClr>
              <a:buFont typeface="Arial" panose="020B0604020202020204" pitchFamily="34" charset="0"/>
              <a:buChar char="•"/>
            </a:pPr>
            <a:r>
              <a:rPr lang="en-GB" sz="2000"/>
              <a:t>Expert opinion </a:t>
            </a:r>
          </a:p>
          <a:p>
            <a:pPr marL="342900" indent="-342900">
              <a:buClr>
                <a:srgbClr val="00B050"/>
              </a:buClr>
              <a:buFont typeface="Arial" panose="020B0604020202020204" pitchFamily="34" charset="0"/>
              <a:buChar char="•"/>
            </a:pPr>
            <a:r>
              <a:rPr lang="en-GB" sz="2000"/>
              <a:t>The court doesn’t need to keep making the same decision about where a child will live during the court process</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6A28F760-9E24-74C3-DE5E-0A0682244AF2}"/>
              </a:ext>
            </a:extLst>
          </p:cNvPr>
          <p:cNvSpPr txBox="1"/>
          <p:nvPr/>
        </p:nvSpPr>
        <p:spPr>
          <a:xfrm>
            <a:off x="179512" y="139958"/>
            <a:ext cx="4684623" cy="1569660"/>
          </a:xfrm>
          <a:prstGeom prst="rect">
            <a:avLst/>
          </a:prstGeom>
          <a:noFill/>
        </p:spPr>
        <p:txBody>
          <a:bodyPr wrap="square" rtlCol="0">
            <a:spAutoFit/>
          </a:bodyPr>
          <a:lstStyle/>
          <a:p>
            <a:r>
              <a:rPr lang="cy" sz="3200" b="1" i="0" u="none" strike="noStrike" cap="none" baseline="0" dirty="0">
                <a:solidFill>
                  <a:srgbClr val="20B18A"/>
                </a:solidFill>
                <a:effectLst/>
                <a:uFillTx/>
                <a:latin typeface="Calibri"/>
              </a:rPr>
              <a:t>Deddf Plant a Theuluoedd 2014 - Rhan 2 cyfiawnder teuluol </a:t>
            </a:r>
          </a:p>
        </p:txBody>
      </p:sp>
      <p:sp>
        <p:nvSpPr>
          <p:cNvPr id="6" name="TextBox 5">
            <a:extLst>
              <a:ext uri="{FF2B5EF4-FFF2-40B4-BE49-F238E27FC236}">
                <a16:creationId xmlns:a16="http://schemas.microsoft.com/office/drawing/2014/main" id="{C50EC930-B14C-A822-639C-3F909914377C}"/>
              </a:ext>
            </a:extLst>
          </p:cNvPr>
          <p:cNvSpPr txBox="1"/>
          <p:nvPr/>
        </p:nvSpPr>
        <p:spPr>
          <a:xfrm>
            <a:off x="179512" y="1709618"/>
            <a:ext cx="3711612" cy="4057894"/>
          </a:xfrm>
          <a:prstGeom prst="rect">
            <a:avLst/>
          </a:prstGeom>
          <a:noFill/>
        </p:spPr>
        <p:txBody>
          <a:bodyPr wrap="square" rtlCol="0">
            <a:spAutoFit/>
          </a:bodyPr>
          <a:lstStyle/>
          <a:p>
            <a:pPr marL="342900" indent="-342900">
              <a:buClr>
                <a:srgbClr val="00B050"/>
              </a:buClr>
              <a:buFont typeface="Arial" pitchFamily="34" charset="0"/>
              <a:buChar char="•"/>
            </a:pPr>
            <a:r>
              <a:rPr lang="cy" sz="2000" i="0" u="none" strike="noStrike" cap="none" baseline="0">
                <a:effectLst/>
                <a:uFillTx/>
                <a:latin typeface="Calibri"/>
              </a:rPr>
              <a:t>Lleihau'r amser y mae'n ei gymryd i lys teulu benderfynu ar ddyfodol plentyn</a:t>
            </a:r>
          </a:p>
          <a:p>
            <a:pPr marL="342900" indent="-342900">
              <a:buClr>
                <a:srgbClr val="00B050"/>
              </a:buClr>
              <a:buFont typeface="Arial" pitchFamily="34" charset="0"/>
              <a:buChar char="•"/>
            </a:pPr>
            <a:r>
              <a:rPr lang="cy" sz="2000" i="0" u="none" strike="noStrike" cap="none" baseline="0">
                <a:effectLst/>
                <a:uFillTx/>
                <a:latin typeface="Calibri"/>
              </a:rPr>
              <a:t>Mae'n ofynnol i'r llys feddwl am y pethau sydd bwysicaf ar gyfer ei benderfyniad am y plentyn wrth gytuno ar y cynllun gofal </a:t>
            </a:r>
          </a:p>
          <a:p>
            <a:pPr marL="342900" indent="-342900">
              <a:buClr>
                <a:srgbClr val="00B050"/>
              </a:buClr>
              <a:buFont typeface="Arial" pitchFamily="34" charset="0"/>
              <a:buChar char="•"/>
            </a:pPr>
            <a:r>
              <a:rPr lang="cy" sz="2000" i="0" u="none" strike="noStrike" cap="none" baseline="0">
                <a:effectLst/>
                <a:uFillTx/>
                <a:latin typeface="Calibri"/>
              </a:rPr>
              <a:t>Barn arbenigol </a:t>
            </a:r>
          </a:p>
          <a:p>
            <a:pPr marL="342900" indent="-342900">
              <a:buClr>
                <a:srgbClr val="00B050"/>
              </a:buClr>
              <a:buFont typeface="Arial" pitchFamily="34" charset="0"/>
              <a:buChar char="•"/>
            </a:pPr>
            <a:r>
              <a:rPr lang="cy" sz="2000" i="0" u="none" strike="noStrike" cap="none" baseline="0">
                <a:effectLst/>
                <a:uFillTx/>
                <a:latin typeface="Calibri"/>
              </a:rPr>
              <a:t>Nid oes angen i'r llys barhau i wneud yr un penderfyniad ynghylch ble bydd plentyn yn byw yn ystod proses y llys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76056" y="260648"/>
            <a:ext cx="3528392" cy="1569660"/>
          </a:xfrm>
          <a:prstGeom prst="rect">
            <a:avLst/>
          </a:prstGeom>
          <a:noFill/>
        </p:spPr>
        <p:txBody>
          <a:bodyPr wrap="square" rtlCol="0">
            <a:spAutoFit/>
          </a:bodyPr>
          <a:lstStyle/>
          <a:p>
            <a:r>
              <a:rPr lang="en-GB" sz="3200" b="1" dirty="0">
                <a:solidFill>
                  <a:srgbClr val="20B18A"/>
                </a:solidFill>
              </a:rPr>
              <a:t>Children and Family act 2014-part 2 family justice </a:t>
            </a:r>
          </a:p>
        </p:txBody>
      </p:sp>
      <p:sp>
        <p:nvSpPr>
          <p:cNvPr id="4" name="TextBox 3"/>
          <p:cNvSpPr txBox="1"/>
          <p:nvPr/>
        </p:nvSpPr>
        <p:spPr>
          <a:xfrm>
            <a:off x="5076056" y="2305615"/>
            <a:ext cx="3528392" cy="2246769"/>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GB" sz="2000"/>
              <a:t>Mediation</a:t>
            </a:r>
          </a:p>
          <a:p>
            <a:pPr marL="342900" indent="-342900">
              <a:buClr>
                <a:srgbClr val="00B050"/>
              </a:buClr>
              <a:buFont typeface="Arial" panose="020B0604020202020204" pitchFamily="34" charset="0"/>
              <a:buChar char="•"/>
            </a:pPr>
            <a:r>
              <a:rPr lang="en-GB" sz="2000"/>
              <a:t>Both parents staying involved with their children </a:t>
            </a:r>
          </a:p>
          <a:p>
            <a:pPr marL="342900" indent="-342900">
              <a:buClr>
                <a:srgbClr val="00B050"/>
              </a:buClr>
              <a:buFont typeface="Arial" panose="020B0604020202020204" pitchFamily="34" charset="0"/>
              <a:buChar char="•"/>
            </a:pPr>
            <a:r>
              <a:rPr lang="en-GB" sz="2000"/>
              <a:t>Child arrangements order</a:t>
            </a:r>
          </a:p>
          <a:p>
            <a:pPr marL="342900" indent="-342900">
              <a:buClr>
                <a:srgbClr val="00B050"/>
              </a:buClr>
              <a:buFont typeface="Arial" panose="020B0604020202020204" pitchFamily="34" charset="0"/>
              <a:buChar char="•"/>
            </a:pPr>
            <a:r>
              <a:rPr lang="en-GB" sz="2000"/>
              <a:t>Provision of courses to help parents stay in their children’s lives</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0D0C55B5-8E5E-648B-726B-004E4DFD206F}"/>
              </a:ext>
            </a:extLst>
          </p:cNvPr>
          <p:cNvSpPr txBox="1"/>
          <p:nvPr/>
        </p:nvSpPr>
        <p:spPr>
          <a:xfrm>
            <a:off x="517036" y="260648"/>
            <a:ext cx="3694923" cy="2044202"/>
          </a:xfrm>
          <a:prstGeom prst="rect">
            <a:avLst/>
          </a:prstGeom>
          <a:noFill/>
        </p:spPr>
        <p:txBody>
          <a:bodyPr wrap="square" rtlCol="0">
            <a:spAutoFit/>
          </a:bodyPr>
          <a:lstStyle/>
          <a:p>
            <a:r>
              <a:rPr lang="cy" sz="3200" b="1" i="0" u="none" strike="noStrike" cap="none" baseline="0" dirty="0">
                <a:solidFill>
                  <a:srgbClr val="20B18A"/>
                </a:solidFill>
                <a:effectLst/>
                <a:uFillTx/>
                <a:latin typeface="Calibri"/>
              </a:rPr>
              <a:t>Deddf Plant a Theuluoedd 2014 - rhan 2 cyfiawnder teuluol </a:t>
            </a:r>
          </a:p>
        </p:txBody>
      </p:sp>
      <p:sp>
        <p:nvSpPr>
          <p:cNvPr id="6" name="TextBox 5">
            <a:extLst>
              <a:ext uri="{FF2B5EF4-FFF2-40B4-BE49-F238E27FC236}">
                <a16:creationId xmlns:a16="http://schemas.microsoft.com/office/drawing/2014/main" id="{7AE4C795-16BB-D6BF-685C-3FFF9D44C4F5}"/>
              </a:ext>
            </a:extLst>
          </p:cNvPr>
          <p:cNvSpPr txBox="1"/>
          <p:nvPr/>
        </p:nvSpPr>
        <p:spPr>
          <a:xfrm>
            <a:off x="598537" y="2325119"/>
            <a:ext cx="3531920" cy="2227265"/>
          </a:xfrm>
          <a:prstGeom prst="rect">
            <a:avLst/>
          </a:prstGeom>
          <a:noFill/>
        </p:spPr>
        <p:txBody>
          <a:bodyPr wrap="square" rtlCol="0">
            <a:spAutoFit/>
          </a:bodyPr>
          <a:lstStyle/>
          <a:p>
            <a:pPr marL="342900" indent="-342900">
              <a:buClr>
                <a:srgbClr val="00B050"/>
              </a:buClr>
              <a:buFont typeface="Arial" pitchFamily="34" charset="0"/>
              <a:buChar char="•"/>
            </a:pPr>
            <a:r>
              <a:rPr lang="cy" sz="2000" i="0" u="none" strike="noStrike" cap="none" baseline="0">
                <a:effectLst/>
                <a:uFillTx/>
                <a:latin typeface="Calibri"/>
              </a:rPr>
              <a:t>Cyfryngu</a:t>
            </a:r>
          </a:p>
          <a:p>
            <a:pPr marL="342900" indent="-342900">
              <a:buClr>
                <a:srgbClr val="00B050"/>
              </a:buClr>
              <a:buFont typeface="Arial" pitchFamily="34" charset="0"/>
              <a:buChar char="•"/>
            </a:pPr>
            <a:r>
              <a:rPr lang="cy" sz="2000" i="0" u="none" strike="noStrike" cap="none" baseline="0">
                <a:effectLst/>
                <a:uFillTx/>
                <a:latin typeface="Calibri"/>
              </a:rPr>
              <a:t>Y ddau riant yn parhau i ymwneud â'u plant </a:t>
            </a:r>
          </a:p>
          <a:p>
            <a:pPr marL="342900" indent="-342900">
              <a:buClr>
                <a:srgbClr val="00B050"/>
              </a:buClr>
              <a:buFont typeface="Arial" pitchFamily="34" charset="0"/>
              <a:buChar char="•"/>
            </a:pPr>
            <a:r>
              <a:rPr lang="cy" sz="2000" i="0" u="none" strike="noStrike" cap="none" baseline="0">
                <a:effectLst/>
                <a:uFillTx/>
                <a:latin typeface="Calibri"/>
              </a:rPr>
              <a:t>Gorchymyn trefniadau plant</a:t>
            </a:r>
          </a:p>
          <a:p>
            <a:pPr marL="342900" indent="-342900">
              <a:buClr>
                <a:srgbClr val="00B050"/>
              </a:buClr>
              <a:buFont typeface="Arial" pitchFamily="34" charset="0"/>
              <a:buChar char="•"/>
            </a:pPr>
            <a:r>
              <a:rPr lang="cy" sz="2000" i="0" u="none" strike="noStrike" cap="none" baseline="0">
                <a:effectLst/>
                <a:uFillTx/>
                <a:latin typeface="Calibri"/>
              </a:rPr>
              <a:t>Darparu cyrsiau i helpu rhieni i aros ym mywydau eu plant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group of black and white icons&#10;&#10;Description automatically generated">
            <a:extLst>
              <a:ext uri="{FF2B5EF4-FFF2-40B4-BE49-F238E27FC236}">
                <a16:creationId xmlns:a16="http://schemas.microsoft.com/office/drawing/2014/main" id="{CE908BCD-3E24-A63F-EB1A-7D2CA8B52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15" y="404664"/>
            <a:ext cx="8674370"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67364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9504" y="260648"/>
            <a:ext cx="4645024" cy="1569660"/>
          </a:xfrm>
          <a:prstGeom prst="rect">
            <a:avLst/>
          </a:prstGeom>
          <a:noFill/>
        </p:spPr>
        <p:txBody>
          <a:bodyPr wrap="square" rtlCol="0">
            <a:spAutoFit/>
          </a:bodyPr>
          <a:lstStyle/>
          <a:p>
            <a:r>
              <a:rPr lang="en-GB" sz="3200" b="1" dirty="0">
                <a:solidFill>
                  <a:srgbClr val="20B18A"/>
                </a:solidFill>
              </a:rPr>
              <a:t>The rights of Children and Young Persons (Wales) Measure 2011</a:t>
            </a:r>
          </a:p>
        </p:txBody>
      </p:sp>
      <p:sp>
        <p:nvSpPr>
          <p:cNvPr id="4" name="TextBox 3"/>
          <p:cNvSpPr txBox="1"/>
          <p:nvPr/>
        </p:nvSpPr>
        <p:spPr>
          <a:xfrm>
            <a:off x="5579604" y="2492896"/>
            <a:ext cx="2664296" cy="2246769"/>
          </a:xfrm>
          <a:prstGeom prst="rect">
            <a:avLst/>
          </a:prstGeom>
          <a:noFill/>
        </p:spPr>
        <p:txBody>
          <a:bodyPr wrap="square" rtlCol="0">
            <a:spAutoFit/>
          </a:bodyPr>
          <a:lstStyle/>
          <a:p>
            <a:r>
              <a:rPr lang="en-GB" sz="2000"/>
              <a:t>Places a duty on Welsh Ministers – they must have due regard to the requirements of the united Nations Convention on the Rights on the Child </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2602017D-2852-1B51-F2EA-523A8D57E41D}"/>
              </a:ext>
            </a:extLst>
          </p:cNvPr>
          <p:cNvSpPr txBox="1"/>
          <p:nvPr/>
        </p:nvSpPr>
        <p:spPr>
          <a:xfrm>
            <a:off x="92491" y="306692"/>
            <a:ext cx="4468961" cy="1067867"/>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Mesur Hawliau Plant a Phobl Ifanc (Cymru) 2011</a:t>
            </a:r>
          </a:p>
        </p:txBody>
      </p:sp>
      <p:sp>
        <p:nvSpPr>
          <p:cNvPr id="6" name="TextBox 5">
            <a:extLst>
              <a:ext uri="{FF2B5EF4-FFF2-40B4-BE49-F238E27FC236}">
                <a16:creationId xmlns:a16="http://schemas.microsoft.com/office/drawing/2014/main" id="{03573490-6907-A72E-DB79-CCE4323CAB3F}"/>
              </a:ext>
            </a:extLst>
          </p:cNvPr>
          <p:cNvSpPr txBox="1"/>
          <p:nvPr/>
        </p:nvSpPr>
        <p:spPr>
          <a:xfrm>
            <a:off x="892772" y="2512400"/>
            <a:ext cx="2666960" cy="2227265"/>
          </a:xfrm>
          <a:prstGeom prst="rect">
            <a:avLst/>
          </a:prstGeom>
          <a:noFill/>
        </p:spPr>
        <p:txBody>
          <a:bodyPr wrap="square" rtlCol="0">
            <a:spAutoFit/>
          </a:bodyPr>
          <a:lstStyle/>
          <a:p>
            <a:r>
              <a:rPr lang="cy" sz="2000" i="0" u="none" strike="noStrike" cap="none" baseline="0">
                <a:effectLst/>
                <a:uFillTx/>
                <a:latin typeface="Calibri"/>
              </a:rPr>
              <a:t>Yn gosod dyletswydd ar Weinidogion Cymru – rhaid iddynt roi sylw dyledus i ofynion Confensiwn y Cenhedloedd Unedig ar Hawliau’r Plentyn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78928" y="404670"/>
            <a:ext cx="3312368" cy="584775"/>
          </a:xfrm>
          <a:prstGeom prst="rect">
            <a:avLst/>
          </a:prstGeom>
          <a:noFill/>
        </p:spPr>
        <p:txBody>
          <a:bodyPr wrap="square" rtlCol="0">
            <a:spAutoFit/>
          </a:bodyPr>
          <a:lstStyle/>
          <a:p>
            <a:r>
              <a:rPr lang="en-GB" sz="3200" b="1" dirty="0">
                <a:solidFill>
                  <a:srgbClr val="20B18A"/>
                </a:solidFill>
              </a:rPr>
              <a:t>Directed Study </a:t>
            </a:r>
          </a:p>
        </p:txBody>
      </p:sp>
      <p:sp>
        <p:nvSpPr>
          <p:cNvPr id="4" name="TextBox 3"/>
          <p:cNvSpPr txBox="1"/>
          <p:nvPr/>
        </p:nvSpPr>
        <p:spPr>
          <a:xfrm>
            <a:off x="4752020" y="1268760"/>
            <a:ext cx="3672408" cy="4401205"/>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GB" sz="2000" dirty="0"/>
              <a:t>In preparation for the next lecture which will be focusing on part 6 of the social services and well-being (Wales) Act 2014 – looked after and accommodated Children</a:t>
            </a:r>
          </a:p>
          <a:p>
            <a:pPr marL="342900" indent="-342900">
              <a:buClr>
                <a:srgbClr val="00B050"/>
              </a:buClr>
              <a:buFont typeface="Arial" panose="020B0604020202020204" pitchFamily="34" charset="0"/>
              <a:buChar char="•"/>
            </a:pPr>
            <a:r>
              <a:rPr lang="en-GB" sz="2000" dirty="0"/>
              <a:t>Research other legislation national  policy and guidance that promotes the rights of children in </a:t>
            </a:r>
            <a:r>
              <a:rPr lang="en-GB" sz="2000" dirty="0" err="1"/>
              <a:t>wales</a:t>
            </a:r>
            <a:endParaRPr lang="en-GB" sz="2000" dirty="0"/>
          </a:p>
          <a:p>
            <a:pPr marL="342900" indent="-342900">
              <a:buClr>
                <a:srgbClr val="00B050"/>
              </a:buClr>
              <a:buFont typeface="Arial" panose="020B0604020202020204" pitchFamily="34" charset="0"/>
              <a:buChar char="•"/>
            </a:pPr>
            <a:r>
              <a:rPr lang="en-GB" sz="2000" dirty="0"/>
              <a:t>Watch this video</a:t>
            </a:r>
          </a:p>
          <a:p>
            <a:pPr>
              <a:buClr>
                <a:srgbClr val="00B050"/>
              </a:buClr>
            </a:pPr>
            <a:r>
              <a:rPr lang="en-GB" sz="2000" dirty="0">
                <a:hlinkClick r:id="rId3">
                  <a:extLst>
                    <a:ext uri="{A12FA001-AC4F-418D-AE19-62706E023703}">
                      <ahyp:hlinkClr xmlns:ahyp="http://schemas.microsoft.com/office/drawing/2018/hyperlinkcolor" val="tx"/>
                    </a:ext>
                  </a:extLst>
                </a:hlinkClick>
              </a:rPr>
              <a:t>https://socialcare.wales/hub/sswbact</a:t>
            </a:r>
            <a:endParaRPr lang="en-GB" sz="2000" dirty="0"/>
          </a:p>
          <a:p>
            <a:pPr>
              <a:buClr>
                <a:srgbClr val="00B050"/>
              </a:buClr>
            </a:pPr>
            <a:endParaRPr lang="en-GB" sz="2000" b="1" dirty="0">
              <a:solidFill>
                <a:srgbClr val="0070C0"/>
              </a:solidFill>
            </a:endParaRPr>
          </a:p>
        </p:txBody>
      </p:sp>
      <p:pic>
        <p:nvPicPr>
          <p:cNvPr id="5" name="New picture"/>
          <p:cNvPicPr/>
          <p:nvPr/>
        </p:nvPicPr>
        <p:blipFill rotWithShape="1">
          <a:blip r:embed="rId4"/>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F57BDE77-DC2B-D0A7-52E3-822739BE888C}"/>
              </a:ext>
            </a:extLst>
          </p:cNvPr>
          <p:cNvSpPr txBox="1"/>
          <p:nvPr/>
        </p:nvSpPr>
        <p:spPr>
          <a:xfrm>
            <a:off x="719572" y="225152"/>
            <a:ext cx="3852936" cy="1067867"/>
          </a:xfrm>
          <a:prstGeom prst="rect">
            <a:avLst/>
          </a:prstGeom>
          <a:noFill/>
        </p:spPr>
        <p:txBody>
          <a:bodyPr wrap="square" rtlCol="0">
            <a:spAutoFit/>
          </a:bodyPr>
          <a:lstStyle/>
          <a:p>
            <a:r>
              <a:rPr lang="cy" sz="3200" b="1" i="0" u="none" strike="noStrike" cap="none" baseline="0" dirty="0">
                <a:solidFill>
                  <a:srgbClr val="20B18A"/>
                </a:solidFill>
                <a:effectLst/>
                <a:uFillTx/>
                <a:latin typeface="Calibri"/>
              </a:rPr>
              <a:t>Astudiaeth dan Gyfarwyddyd </a:t>
            </a:r>
          </a:p>
        </p:txBody>
      </p:sp>
      <p:sp>
        <p:nvSpPr>
          <p:cNvPr id="6" name="TextBox 5">
            <a:extLst>
              <a:ext uri="{FF2B5EF4-FFF2-40B4-BE49-F238E27FC236}">
                <a16:creationId xmlns:a16="http://schemas.microsoft.com/office/drawing/2014/main" id="{015B96C8-5973-C5E0-E90B-802C948BBFF6}"/>
              </a:ext>
            </a:extLst>
          </p:cNvPr>
          <p:cNvSpPr txBox="1"/>
          <p:nvPr/>
        </p:nvSpPr>
        <p:spPr>
          <a:xfrm>
            <a:off x="152080" y="1420547"/>
            <a:ext cx="3971864" cy="4401205"/>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cy-GB" sz="2000" dirty="0"/>
              <a:t>I baratoi ar gyfer y ddarlith nesaf a fydd yn canolbwyntio ar Ran 6 Deddf Gwasanaethau Cymdeithasol a Llesiant (Cymru) 2014 – plant sy’n derbyn gofal a phlant sy’n cael eu lletya</a:t>
            </a:r>
          </a:p>
          <a:p>
            <a:pPr marL="342900" indent="-342900">
              <a:buClr>
                <a:srgbClr val="00B050"/>
              </a:buClr>
              <a:buFont typeface="Arial" panose="020B0604020202020204" pitchFamily="34" charset="0"/>
              <a:buChar char="•"/>
            </a:pPr>
            <a:r>
              <a:rPr lang="cy-GB" sz="2000" dirty="0"/>
              <a:t>Ymchwilio i ddeddfwriaeth, polis</a:t>
            </a:r>
            <a:r>
              <a:rPr lang="cy-GB" sz="2000" dirty="0">
                <a:latin typeface="Aptos" panose="020B0004020202020204" pitchFamily="34" charset="0"/>
              </a:rPr>
              <a:t>ï</a:t>
            </a:r>
            <a:r>
              <a:rPr lang="cy-GB" sz="2000" dirty="0"/>
              <a:t>au a chanllawiau cenedlaethol eraill sy’n hyrwyddo hawliau plant yng Nghymru</a:t>
            </a:r>
          </a:p>
          <a:p>
            <a:pPr marL="342900" indent="-342900">
              <a:buClr>
                <a:srgbClr val="00B050"/>
              </a:buClr>
              <a:buFont typeface="Arial" panose="020B0604020202020204" pitchFamily="34" charset="0"/>
              <a:buChar char="•"/>
            </a:pPr>
            <a:r>
              <a:rPr lang="cy-GB" sz="2000" dirty="0"/>
              <a:t>Gwylio’r fideo yma </a:t>
            </a:r>
            <a:r>
              <a:rPr lang="cy-GB" sz="2000" dirty="0">
                <a:hlinkClick r:id="rId5"/>
              </a:rPr>
              <a:t>Trosolwg o'r Ddeddf Gwasanaethau… | Gofal Cymdeithasol Cymru</a:t>
            </a:r>
            <a:r>
              <a:rPr lang="cy-GB" sz="2000" dirty="0"/>
              <a:t> </a:t>
            </a:r>
            <a:endParaRPr lang="cy-GB" sz="2000" b="1" dirty="0">
              <a:solidFill>
                <a:srgbClr val="0070C0"/>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Placeholder 4"/>
          <p:cNvSpPr>
            <a:spLocks noGrp="1"/>
          </p:cNvSpPr>
          <p:nvPr>
            <p:ph type="body" sz="quarter" idx="13"/>
          </p:nvPr>
        </p:nvSpPr>
        <p:spPr>
          <a:xfrm>
            <a:off x="628651" y="3879726"/>
            <a:ext cx="3223270" cy="485378"/>
          </a:xfrm>
        </p:spPr>
        <p:txBody>
          <a:bodyPr>
            <a:noAutofit/>
          </a:bodyPr>
          <a:lstStyle/>
          <a:p>
            <a:pPr lvl="0" fontAlgn="base">
              <a:lnSpc>
                <a:spcPct val="90000"/>
              </a:lnSpc>
              <a:spcBef>
                <a:spcPts val="1000"/>
              </a:spcBef>
              <a:spcAft>
                <a:spcPct val="0"/>
              </a:spcAft>
            </a:pPr>
            <a:r>
              <a:rPr lang="en-GB" altLang="x-none">
                <a:latin typeface="Arial" panose="020B0604020202020204"/>
              </a:rPr>
              <a:t>Social Services Practitioner</a:t>
            </a:r>
            <a:endParaRPr lang="x-none" altLang="x-none">
              <a:latin typeface="Arial" panose="020B0604020202020204"/>
            </a:endParaRPr>
          </a:p>
        </p:txBody>
      </p:sp>
      <p:sp>
        <p:nvSpPr>
          <p:cNvPr id="14" name="Text Placeholder 13"/>
          <p:cNvSpPr>
            <a:spLocks noGrp="1"/>
          </p:cNvSpPr>
          <p:nvPr>
            <p:ph type="body" sz="quarter" idx="14"/>
          </p:nvPr>
        </p:nvSpPr>
        <p:spPr>
          <a:xfrm>
            <a:off x="616224" y="4978400"/>
            <a:ext cx="4232501" cy="1409475"/>
          </a:xfrm>
        </p:spPr>
        <p:txBody>
          <a:bodyPr>
            <a:normAutofit/>
          </a:bodyPr>
          <a:lstStyle/>
          <a:p>
            <a:r>
              <a:rPr lang="en-GB" altLang="x-none" sz="1800"/>
              <a:t>Legislation Relating to Children</a:t>
            </a:r>
          </a:p>
          <a:p>
            <a:r>
              <a:rPr lang="en-GB" altLang="x-none" sz="1800"/>
              <a:t>Unit 440 Learning Outcome 3</a:t>
            </a:r>
          </a:p>
          <a:p>
            <a:r>
              <a:rPr lang="en-GB" altLang="x-none" sz="1800"/>
              <a:t>Understand the legislation that relates to children and young people.</a:t>
            </a:r>
            <a:endParaRPr lang="x-none" altLang="x-none" sz="1800"/>
          </a:p>
        </p:txBody>
      </p:sp>
      <p:sp>
        <p:nvSpPr>
          <p:cNvPr id="2" name="Subtitle 1">
            <a:extLst>
              <a:ext uri="{FF2B5EF4-FFF2-40B4-BE49-F238E27FC236}">
                <a16:creationId xmlns:a16="http://schemas.microsoft.com/office/drawing/2014/main" id="{B523DDB0-76F4-3A7B-0632-4C11B34002ED}"/>
              </a:ext>
            </a:extLst>
          </p:cNvPr>
          <p:cNvSpPr>
            <a:spLocks noGrp="1"/>
          </p:cNvSpPr>
          <p:nvPr>
            <p:ph type="subTitle" idx="1"/>
          </p:nvPr>
        </p:nvSpPr>
        <p:spPr>
          <a:xfrm>
            <a:off x="292474" y="2472330"/>
            <a:ext cx="4885807" cy="568748"/>
          </a:xfrm>
        </p:spPr>
        <p:txBody>
          <a:bodyPr vert="horz" lIns="91440" tIns="45720" rIns="91440" bIns="45720" rtlCol="0" anchor="t">
            <a:noAutofit/>
          </a:bodyPr>
          <a:lstStyle/>
          <a:p>
            <a:r>
              <a:rPr lang="en-GB" sz="1800" err="1">
                <a:cs typeface="Calibri"/>
              </a:rPr>
              <a:t>Deddfwriaeth</a:t>
            </a:r>
            <a:r>
              <a:rPr lang="en-GB" sz="1800">
                <a:cs typeface="Calibri"/>
              </a:rPr>
              <a:t> </a:t>
            </a:r>
            <a:r>
              <a:rPr lang="en-GB" sz="1800" err="1">
                <a:cs typeface="Calibri"/>
              </a:rPr>
              <a:t>sy'n</a:t>
            </a:r>
            <a:r>
              <a:rPr lang="en-GB" sz="1800">
                <a:cs typeface="Calibri"/>
              </a:rPr>
              <a:t> </a:t>
            </a:r>
            <a:r>
              <a:rPr lang="en-GB" sz="1800" err="1">
                <a:cs typeface="Calibri"/>
              </a:rPr>
              <a:t>Ymwneud</a:t>
            </a:r>
            <a:r>
              <a:rPr lang="en-GB" sz="1800">
                <a:cs typeface="Calibri"/>
              </a:rPr>
              <a:t> â </a:t>
            </a:r>
            <a:r>
              <a:rPr lang="en-GB" sz="1800" err="1">
                <a:cs typeface="Calibri"/>
              </a:rPr>
              <a:t>Phlant</a:t>
            </a:r>
            <a:br>
              <a:rPr lang="en-GB" sz="1800">
                <a:cs typeface="Calibri"/>
              </a:rPr>
            </a:br>
            <a:r>
              <a:rPr lang="en-GB" sz="1800" err="1">
                <a:cs typeface="Calibri"/>
              </a:rPr>
              <a:t>Uned</a:t>
            </a:r>
            <a:r>
              <a:rPr lang="en-GB" sz="1800">
                <a:cs typeface="Calibri"/>
              </a:rPr>
              <a:t> 440 </a:t>
            </a:r>
            <a:r>
              <a:rPr lang="en-GB" sz="1800" err="1">
                <a:cs typeface="Calibri"/>
              </a:rPr>
              <a:t>Canlyniad</a:t>
            </a:r>
            <a:r>
              <a:rPr lang="en-GB" sz="1800">
                <a:cs typeface="Calibri"/>
              </a:rPr>
              <a:t> </a:t>
            </a:r>
            <a:r>
              <a:rPr lang="en-GB" sz="1800" err="1">
                <a:cs typeface="Calibri"/>
              </a:rPr>
              <a:t>Dysgu</a:t>
            </a:r>
            <a:r>
              <a:rPr lang="en-GB" sz="1800">
                <a:cs typeface="Calibri"/>
              </a:rPr>
              <a:t> 3</a:t>
            </a:r>
            <a:br>
              <a:rPr lang="en-GB" sz="1800">
                <a:cs typeface="Calibri"/>
              </a:rPr>
            </a:br>
            <a:r>
              <a:rPr lang="en-GB" sz="1800">
                <a:cs typeface="Calibri"/>
              </a:rPr>
              <a:t>Deall y </a:t>
            </a:r>
            <a:r>
              <a:rPr lang="en-GB" sz="1800" err="1">
                <a:cs typeface="Calibri"/>
              </a:rPr>
              <a:t>ddeddfwriaeth</a:t>
            </a:r>
            <a:r>
              <a:rPr lang="en-GB" sz="1800">
                <a:cs typeface="Calibri"/>
              </a:rPr>
              <a:t> </a:t>
            </a:r>
            <a:r>
              <a:rPr lang="en-GB" sz="1800" err="1">
                <a:cs typeface="Calibri"/>
              </a:rPr>
              <a:t>sy'n</a:t>
            </a:r>
            <a:r>
              <a:rPr lang="en-GB" sz="1800">
                <a:cs typeface="Calibri"/>
              </a:rPr>
              <a:t> </a:t>
            </a:r>
            <a:r>
              <a:rPr lang="en-GB" sz="1800" err="1">
                <a:cs typeface="Calibri"/>
              </a:rPr>
              <a:t>ymwneud</a:t>
            </a:r>
            <a:r>
              <a:rPr lang="en-GB" sz="1800">
                <a:cs typeface="Calibri"/>
              </a:rPr>
              <a:t> â </a:t>
            </a:r>
            <a:r>
              <a:rPr lang="en-GB" sz="1800" err="1">
                <a:cs typeface="Calibri"/>
              </a:rPr>
              <a:t>phlant</a:t>
            </a:r>
            <a:r>
              <a:rPr lang="en-GB" sz="1800">
                <a:cs typeface="Calibri"/>
              </a:rPr>
              <a:t> a </a:t>
            </a:r>
            <a:r>
              <a:rPr lang="en-GB" sz="1800" err="1">
                <a:cs typeface="Calibri"/>
              </a:rPr>
              <a:t>phobl</a:t>
            </a:r>
            <a:r>
              <a:rPr lang="en-GB" sz="1800">
                <a:cs typeface="Calibri"/>
              </a:rPr>
              <a:t> </a:t>
            </a:r>
            <a:r>
              <a:rPr lang="en-GB" sz="1800" err="1">
                <a:cs typeface="Calibri"/>
              </a:rPr>
              <a:t>ifanc</a:t>
            </a:r>
            <a:endParaRPr lang="en-US" sz="1800" err="1"/>
          </a:p>
        </p:txBody>
      </p:sp>
      <p:sp>
        <p:nvSpPr>
          <p:cNvPr id="3" name="Title 2">
            <a:extLst>
              <a:ext uri="{FF2B5EF4-FFF2-40B4-BE49-F238E27FC236}">
                <a16:creationId xmlns:a16="http://schemas.microsoft.com/office/drawing/2014/main" id="{EFA208F9-9BFE-D777-FDF2-82E3DB2BB793}"/>
              </a:ext>
            </a:extLst>
          </p:cNvPr>
          <p:cNvSpPr>
            <a:spLocks noGrp="1"/>
          </p:cNvSpPr>
          <p:nvPr>
            <p:ph type="title"/>
          </p:nvPr>
        </p:nvSpPr>
        <p:spPr/>
        <p:txBody>
          <a:bodyPr/>
          <a:lstStyle/>
          <a:p>
            <a:r>
              <a:rPr lang="en-GB" err="1">
                <a:cs typeface="Calibri"/>
              </a:rPr>
              <a:t>Yr</a:t>
            </a:r>
            <a:r>
              <a:rPr lang="en-GB">
                <a:cs typeface="Calibri"/>
              </a:rPr>
              <a:t> </a:t>
            </a:r>
            <a:r>
              <a:rPr lang="en-GB" err="1">
                <a:cs typeface="Calibri"/>
              </a:rPr>
              <a:t>Ymarferydd</a:t>
            </a:r>
            <a:r>
              <a:rPr lang="en-GB">
                <a:cs typeface="Calibri"/>
              </a:rPr>
              <a:t> </a:t>
            </a:r>
            <a:r>
              <a:rPr lang="en-GB" err="1">
                <a:cs typeface="Calibri"/>
              </a:rPr>
              <a:t>Gwasanaethau</a:t>
            </a:r>
            <a:r>
              <a:rPr lang="en-GB">
                <a:cs typeface="Calibri"/>
              </a:rPr>
              <a:t> </a:t>
            </a:r>
            <a:r>
              <a:rPr lang="en-GB" err="1">
                <a:cs typeface="Calibri"/>
              </a:rPr>
              <a:t>Cymdeithasol</a:t>
            </a:r>
            <a:endParaRPr lang="en-US" err="1"/>
          </a:p>
        </p:txBody>
      </p:sp>
    </p:spTree>
    <p:custDataLst>
      <p:tags r:id="rId1"/>
    </p:custDataLst>
    <p:extLst>
      <p:ext uri="{BB962C8B-B14F-4D97-AF65-F5344CB8AC3E}">
        <p14:creationId xmlns:p14="http://schemas.microsoft.com/office/powerpoint/2010/main" val="432136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2040" y="332656"/>
            <a:ext cx="5256584" cy="584775"/>
          </a:xfrm>
          <a:prstGeom prst="rect">
            <a:avLst/>
          </a:prstGeom>
          <a:noFill/>
        </p:spPr>
        <p:txBody>
          <a:bodyPr wrap="square" rtlCol="0">
            <a:spAutoFit/>
          </a:bodyPr>
          <a:lstStyle/>
          <a:p>
            <a:r>
              <a:rPr lang="en-GB" sz="3200" b="1">
                <a:solidFill>
                  <a:srgbClr val="20B18A"/>
                </a:solidFill>
              </a:rPr>
              <a:t>Aims</a:t>
            </a:r>
          </a:p>
        </p:txBody>
      </p:sp>
      <p:sp>
        <p:nvSpPr>
          <p:cNvPr id="4" name="TextBox 3"/>
          <p:cNvSpPr txBox="1"/>
          <p:nvPr/>
        </p:nvSpPr>
        <p:spPr>
          <a:xfrm>
            <a:off x="4928632" y="1628800"/>
            <a:ext cx="2736304" cy="3170099"/>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GB" sz="2000"/>
              <a:t>To explain the main provision of the Social Services and Wellbeing (Wales) Act 2014- Part 6 looked after and accommodated Children</a:t>
            </a:r>
          </a:p>
          <a:p>
            <a:pPr marL="342900" indent="-342900">
              <a:buClr>
                <a:srgbClr val="00B050"/>
              </a:buClr>
              <a:buFont typeface="Arial" panose="020B0604020202020204" pitchFamily="34" charset="0"/>
              <a:buChar char="•"/>
            </a:pPr>
            <a:r>
              <a:rPr lang="en-GB" sz="2000"/>
              <a:t>Independent advocacy </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FCDB8B8E-DC26-B11E-A120-80FC9969A820}"/>
              </a:ext>
            </a:extLst>
          </p:cNvPr>
          <p:cNvSpPr txBox="1"/>
          <p:nvPr/>
        </p:nvSpPr>
        <p:spPr>
          <a:xfrm>
            <a:off x="971600" y="1628800"/>
            <a:ext cx="2739040" cy="3170099"/>
          </a:xfrm>
          <a:prstGeom prst="rect">
            <a:avLst/>
          </a:prstGeom>
          <a:noFill/>
        </p:spPr>
        <p:txBody>
          <a:bodyPr wrap="square" rtlCol="0">
            <a:spAutoFit/>
          </a:bodyPr>
          <a:lstStyle/>
          <a:p>
            <a:pPr marL="342900" indent="-342900">
              <a:buClr>
                <a:srgbClr val="00B050"/>
              </a:buClr>
              <a:buFont typeface="Arial" pitchFamily="34" charset="0"/>
              <a:buChar char="•"/>
            </a:pPr>
            <a:r>
              <a:rPr lang="cy" sz="2000" i="0" u="none" strike="noStrike" cap="none" baseline="0">
                <a:effectLst/>
                <a:uFillTx/>
                <a:latin typeface="Calibri"/>
              </a:rPr>
              <a:t>Egluro prif ddarpariaeth Deddf Gwasanaethau Cymdeithasol a Llesiant (Cymru) 2014 - Rhan 6 Plant sy’n Derbyn Gofal a Phlant sy’n cael eu Lletya</a:t>
            </a:r>
          </a:p>
          <a:p>
            <a:pPr marL="342900" indent="-342900">
              <a:buClr>
                <a:srgbClr val="00B050"/>
              </a:buClr>
              <a:buFont typeface="Arial" pitchFamily="34" charset="0"/>
              <a:buChar char="•"/>
            </a:pPr>
            <a:r>
              <a:rPr lang="cy" sz="2000" i="0" u="none" strike="noStrike" cap="none" baseline="0">
                <a:effectLst/>
                <a:uFillTx/>
                <a:latin typeface="Calibri"/>
              </a:rPr>
              <a:t>Eiriolaeth annibynnol </a:t>
            </a:r>
          </a:p>
        </p:txBody>
      </p:sp>
      <p:sp>
        <p:nvSpPr>
          <p:cNvPr id="6" name="TextBox 5">
            <a:extLst>
              <a:ext uri="{FF2B5EF4-FFF2-40B4-BE49-F238E27FC236}">
                <a16:creationId xmlns:a16="http://schemas.microsoft.com/office/drawing/2014/main" id="{6228E339-9463-5D62-D677-C85B2FB4EF61}"/>
              </a:ext>
            </a:extLst>
          </p:cNvPr>
          <p:cNvSpPr txBox="1"/>
          <p:nvPr/>
        </p:nvSpPr>
        <p:spPr>
          <a:xfrm>
            <a:off x="1187624" y="337732"/>
            <a:ext cx="1512168" cy="579699"/>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Nodau</a:t>
            </a:r>
            <a:r>
              <a:rPr lang="cy" sz="3200" b="1" i="0" u="none" strike="noStrike" cap="none" baseline="0">
                <a:solidFill>
                  <a:srgbClr val="00B050"/>
                </a:solidFill>
                <a:effectLst/>
                <a:uFillTx/>
                <a:latin typeface="Calibri"/>
              </a:rPr>
              <a:t>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2040" y="332656"/>
            <a:ext cx="2016224" cy="584775"/>
          </a:xfrm>
          <a:prstGeom prst="rect">
            <a:avLst/>
          </a:prstGeom>
          <a:noFill/>
        </p:spPr>
        <p:txBody>
          <a:bodyPr wrap="square" rtlCol="0">
            <a:spAutoFit/>
          </a:bodyPr>
          <a:lstStyle/>
          <a:p>
            <a:r>
              <a:rPr lang="en-GB" sz="3200" b="1">
                <a:solidFill>
                  <a:srgbClr val="20B18A"/>
                </a:solidFill>
              </a:rPr>
              <a:t>Objectives</a:t>
            </a:r>
          </a:p>
        </p:txBody>
      </p:sp>
      <p:sp>
        <p:nvSpPr>
          <p:cNvPr id="4" name="TextBox 3"/>
          <p:cNvSpPr txBox="1"/>
          <p:nvPr/>
        </p:nvSpPr>
        <p:spPr>
          <a:xfrm>
            <a:off x="4932040" y="1700808"/>
            <a:ext cx="2592288" cy="1938992"/>
          </a:xfrm>
          <a:prstGeom prst="rect">
            <a:avLst/>
          </a:prstGeom>
          <a:noFill/>
        </p:spPr>
        <p:txBody>
          <a:bodyPr wrap="square" rtlCol="0">
            <a:spAutoFit/>
          </a:bodyPr>
          <a:lstStyle/>
          <a:p>
            <a:pPr marL="342900" indent="-342900">
              <a:buClr>
                <a:srgbClr val="00B050"/>
              </a:buClr>
              <a:buFont typeface="Calibri" panose="020F0502020204030204" pitchFamily="34" charset="0"/>
              <a:buChar char="•"/>
            </a:pPr>
            <a:r>
              <a:rPr lang="en-GB" sz="2000"/>
              <a:t>To be able to describe the main provisions of part 6 </a:t>
            </a:r>
          </a:p>
          <a:p>
            <a:pPr marL="342900" indent="-342900">
              <a:buClr>
                <a:srgbClr val="00B050"/>
              </a:buClr>
              <a:buFont typeface="Calibri" panose="020F0502020204030204" pitchFamily="34" charset="0"/>
              <a:buChar char="•"/>
            </a:pPr>
            <a:r>
              <a:rPr lang="en-GB" sz="2000"/>
              <a:t>To apply the learning to a case study</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F43976FE-6BF5-D68F-CF7F-F9BEA5444E7B}"/>
              </a:ext>
            </a:extLst>
          </p:cNvPr>
          <p:cNvSpPr txBox="1"/>
          <p:nvPr/>
        </p:nvSpPr>
        <p:spPr>
          <a:xfrm>
            <a:off x="1186615" y="332656"/>
            <a:ext cx="2018241" cy="579699"/>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Amcanion</a:t>
            </a:r>
          </a:p>
        </p:txBody>
      </p:sp>
      <p:sp>
        <p:nvSpPr>
          <p:cNvPr id="6" name="TextBox 5">
            <a:extLst>
              <a:ext uri="{FF2B5EF4-FFF2-40B4-BE49-F238E27FC236}">
                <a16:creationId xmlns:a16="http://schemas.microsoft.com/office/drawing/2014/main" id="{79AB702B-ECEB-77C0-B1FC-67A1999E9D76}"/>
              </a:ext>
            </a:extLst>
          </p:cNvPr>
          <p:cNvSpPr txBox="1"/>
          <p:nvPr/>
        </p:nvSpPr>
        <p:spPr>
          <a:xfrm>
            <a:off x="1115616" y="1786590"/>
            <a:ext cx="2594881" cy="1617055"/>
          </a:xfrm>
          <a:prstGeom prst="rect">
            <a:avLst/>
          </a:prstGeom>
          <a:noFill/>
        </p:spPr>
        <p:txBody>
          <a:bodyPr wrap="square" rtlCol="0">
            <a:spAutoFit/>
          </a:bodyPr>
          <a:lstStyle/>
          <a:p>
            <a:pPr marL="342900" indent="-342900">
              <a:buClr>
                <a:srgbClr val="00B050"/>
              </a:buClr>
              <a:buFont typeface="Calibri" panose="020F0502020204030204" pitchFamily="34" charset="0"/>
              <a:buChar char="•"/>
            </a:pPr>
            <a:r>
              <a:rPr lang="cy" sz="2000" i="0" u="none" strike="noStrike" cap="none" baseline="0">
                <a:effectLst/>
                <a:uFillTx/>
                <a:latin typeface="Calibri"/>
              </a:rPr>
              <a:t>Gallu disgrifio prif ddarpariaethau rhan 6 </a:t>
            </a:r>
          </a:p>
          <a:p>
            <a:pPr marL="342900" indent="-342900">
              <a:buClr>
                <a:srgbClr val="00B050"/>
              </a:buClr>
              <a:buFont typeface="Calibri" panose="020F0502020204030204" pitchFamily="34" charset="0"/>
              <a:buChar char="•"/>
            </a:pPr>
            <a:r>
              <a:rPr lang="cy" sz="2000" i="0" u="none" strike="noStrike" cap="none" baseline="0">
                <a:effectLst/>
                <a:uFillTx/>
                <a:latin typeface="Calibri"/>
              </a:rPr>
              <a:t>Cymhwyso'r dysgu i astudiaeth achos</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88024" y="404664"/>
            <a:ext cx="4896544" cy="584775"/>
          </a:xfrm>
          <a:prstGeom prst="rect">
            <a:avLst/>
          </a:prstGeom>
          <a:noFill/>
        </p:spPr>
        <p:txBody>
          <a:bodyPr wrap="square" rtlCol="0">
            <a:spAutoFit/>
          </a:bodyPr>
          <a:lstStyle/>
          <a:p>
            <a:r>
              <a:rPr lang="en-GB" sz="3200" b="1">
                <a:solidFill>
                  <a:srgbClr val="20B18A"/>
                </a:solidFill>
              </a:rPr>
              <a:t>Group Exercise</a:t>
            </a:r>
          </a:p>
        </p:txBody>
      </p:sp>
      <p:sp>
        <p:nvSpPr>
          <p:cNvPr id="4" name="TextBox 3"/>
          <p:cNvSpPr txBox="1"/>
          <p:nvPr/>
        </p:nvSpPr>
        <p:spPr>
          <a:xfrm>
            <a:off x="4860032" y="1772816"/>
            <a:ext cx="3816424" cy="2862322"/>
          </a:xfrm>
          <a:prstGeom prst="rect">
            <a:avLst/>
          </a:prstGeom>
          <a:noFill/>
        </p:spPr>
        <p:txBody>
          <a:bodyPr wrap="square" rtlCol="0">
            <a:spAutoFit/>
          </a:bodyPr>
          <a:lstStyle/>
          <a:p>
            <a:r>
              <a:rPr lang="en-GB" sz="2000"/>
              <a:t>In your groups discuss and share your biggest learnings (at least 3) from watching the video</a:t>
            </a:r>
          </a:p>
          <a:p>
            <a:endParaRPr lang="en-GB" sz="2000"/>
          </a:p>
          <a:p>
            <a:r>
              <a:rPr lang="en-GB" sz="2000"/>
              <a:t>What other legislation and guidance in Wales promotes the rights of the child</a:t>
            </a:r>
          </a:p>
          <a:p>
            <a:r>
              <a:rPr lang="en-GB" sz="2000"/>
              <a:t>Nominate someone to feedback to the main group</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958E42D8-7A69-C73F-E97F-4E4B40607962}"/>
              </a:ext>
            </a:extLst>
          </p:cNvPr>
          <p:cNvSpPr txBox="1"/>
          <p:nvPr/>
        </p:nvSpPr>
        <p:spPr>
          <a:xfrm>
            <a:off x="611560" y="389450"/>
            <a:ext cx="4901440" cy="579699"/>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Ymarfer grŵp</a:t>
            </a:r>
          </a:p>
        </p:txBody>
      </p:sp>
      <p:sp>
        <p:nvSpPr>
          <p:cNvPr id="6" name="TextBox 5">
            <a:extLst>
              <a:ext uri="{FF2B5EF4-FFF2-40B4-BE49-F238E27FC236}">
                <a16:creationId xmlns:a16="http://schemas.microsoft.com/office/drawing/2014/main" id="{8CF5BA76-18EF-C325-AE1A-0DD41747EB93}"/>
              </a:ext>
            </a:extLst>
          </p:cNvPr>
          <p:cNvSpPr txBox="1"/>
          <p:nvPr/>
        </p:nvSpPr>
        <p:spPr>
          <a:xfrm>
            <a:off x="611560" y="1772816"/>
            <a:ext cx="3820240" cy="3142580"/>
          </a:xfrm>
          <a:prstGeom prst="rect">
            <a:avLst/>
          </a:prstGeom>
          <a:noFill/>
        </p:spPr>
        <p:txBody>
          <a:bodyPr wrap="square" rtlCol="0">
            <a:spAutoFit/>
          </a:bodyPr>
          <a:lstStyle/>
          <a:p>
            <a:r>
              <a:rPr lang="cy" sz="2000" i="0" u="none" strike="noStrike" cap="none" baseline="0">
                <a:effectLst/>
                <a:uFillTx/>
                <a:latin typeface="Calibri"/>
              </a:rPr>
              <a:t>Yn eich grwpiau trafodwch a rhannwch y pethau pwysicaf a ddysgwyd gennych (o leiaf 3) o wylio’r fideo</a:t>
            </a:r>
          </a:p>
          <a:p>
            <a:endParaRPr lang="en-GB" sz="2000"/>
          </a:p>
          <a:p>
            <a:r>
              <a:rPr lang="cy" sz="2000" i="0" u="none" strike="noStrike" cap="none" baseline="0">
                <a:effectLst/>
                <a:uFillTx/>
                <a:latin typeface="Calibri"/>
              </a:rPr>
              <a:t>Pa ddeddfwriaeth a chanllawiau eraill yng Nghymru sy'n hyrwyddo hawliau'r plentyn</a:t>
            </a:r>
          </a:p>
          <a:p>
            <a:r>
              <a:rPr lang="cy" sz="2000" i="0" u="none" strike="noStrike" cap="none" baseline="0">
                <a:effectLst/>
                <a:uFillTx/>
                <a:latin typeface="Calibri"/>
              </a:rPr>
              <a:t>Enwebwch rywun i roi adborth i'r prif grŵp</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29192" y="109809"/>
            <a:ext cx="2952328" cy="523220"/>
          </a:xfrm>
          <a:prstGeom prst="rect">
            <a:avLst/>
          </a:prstGeom>
          <a:noFill/>
        </p:spPr>
        <p:txBody>
          <a:bodyPr wrap="square" rtlCol="0">
            <a:spAutoFit/>
          </a:bodyPr>
          <a:lstStyle/>
          <a:p>
            <a:r>
              <a:rPr lang="en-GB" sz="2800" b="1" u="sng">
                <a:solidFill>
                  <a:srgbClr val="FFC000"/>
                </a:solidFill>
              </a:rPr>
              <a:t>Parts of the Act</a:t>
            </a:r>
          </a:p>
        </p:txBody>
      </p:sp>
      <p:sp>
        <p:nvSpPr>
          <p:cNvPr id="24" name="Rectangle 23"/>
          <p:cNvSpPr/>
          <p:nvPr/>
        </p:nvSpPr>
        <p:spPr>
          <a:xfrm>
            <a:off x="5138968" y="787967"/>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0" name="Rectangle 29"/>
          <p:cNvSpPr/>
          <p:nvPr/>
        </p:nvSpPr>
        <p:spPr>
          <a:xfrm>
            <a:off x="7447188" y="792567"/>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1" name="Rectangle 30"/>
          <p:cNvSpPr/>
          <p:nvPr/>
        </p:nvSpPr>
        <p:spPr>
          <a:xfrm>
            <a:off x="5138968" y="1783275"/>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2" name="Rectangle 31"/>
          <p:cNvSpPr/>
          <p:nvPr/>
        </p:nvSpPr>
        <p:spPr>
          <a:xfrm>
            <a:off x="7447188" y="1787875"/>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3" name="Rectangle 32"/>
          <p:cNvSpPr/>
          <p:nvPr/>
        </p:nvSpPr>
        <p:spPr>
          <a:xfrm>
            <a:off x="5121840" y="2785118"/>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4" name="Rectangle 33"/>
          <p:cNvSpPr/>
          <p:nvPr/>
        </p:nvSpPr>
        <p:spPr>
          <a:xfrm>
            <a:off x="7430060" y="2789718"/>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5" name="Rectangle 34"/>
          <p:cNvSpPr/>
          <p:nvPr/>
        </p:nvSpPr>
        <p:spPr>
          <a:xfrm>
            <a:off x="5148064" y="3786857"/>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6" name="Rectangle 35"/>
          <p:cNvSpPr/>
          <p:nvPr/>
        </p:nvSpPr>
        <p:spPr>
          <a:xfrm>
            <a:off x="7456284" y="3791457"/>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7" name="Rectangle 36"/>
          <p:cNvSpPr/>
          <p:nvPr/>
        </p:nvSpPr>
        <p:spPr>
          <a:xfrm>
            <a:off x="5148064" y="4797152"/>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8" name="Rectangle 37"/>
          <p:cNvSpPr/>
          <p:nvPr/>
        </p:nvSpPr>
        <p:spPr>
          <a:xfrm>
            <a:off x="7456284" y="4801752"/>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9" name="TextBox 38"/>
          <p:cNvSpPr txBox="1"/>
          <p:nvPr/>
        </p:nvSpPr>
        <p:spPr>
          <a:xfrm>
            <a:off x="5317006" y="1029456"/>
            <a:ext cx="1485380" cy="276999"/>
          </a:xfrm>
          <a:prstGeom prst="rect">
            <a:avLst/>
          </a:prstGeom>
          <a:noFill/>
        </p:spPr>
        <p:txBody>
          <a:bodyPr wrap="square" rtlCol="0">
            <a:spAutoFit/>
          </a:bodyPr>
          <a:lstStyle/>
          <a:p>
            <a:r>
              <a:rPr lang="en-GB" sz="1200" b="1">
                <a:solidFill>
                  <a:schemeClr val="bg1"/>
                </a:solidFill>
              </a:rPr>
              <a:t>1. Introduction</a:t>
            </a:r>
          </a:p>
        </p:txBody>
      </p:sp>
      <p:sp>
        <p:nvSpPr>
          <p:cNvPr id="40" name="TextBox 39"/>
          <p:cNvSpPr txBox="1"/>
          <p:nvPr/>
        </p:nvSpPr>
        <p:spPr>
          <a:xfrm>
            <a:off x="7765278" y="937752"/>
            <a:ext cx="1485380" cy="461665"/>
          </a:xfrm>
          <a:prstGeom prst="rect">
            <a:avLst/>
          </a:prstGeom>
          <a:noFill/>
        </p:spPr>
        <p:txBody>
          <a:bodyPr wrap="square" rtlCol="0">
            <a:spAutoFit/>
          </a:bodyPr>
          <a:lstStyle/>
          <a:p>
            <a:r>
              <a:rPr lang="en-GB" sz="1200" b="1">
                <a:solidFill>
                  <a:schemeClr val="bg1"/>
                </a:solidFill>
              </a:rPr>
              <a:t>2. General</a:t>
            </a:r>
          </a:p>
          <a:p>
            <a:r>
              <a:rPr lang="en-GB" sz="1200" b="1">
                <a:solidFill>
                  <a:schemeClr val="bg1"/>
                </a:solidFill>
              </a:rPr>
              <a:t> Functions</a:t>
            </a:r>
          </a:p>
        </p:txBody>
      </p:sp>
      <p:sp>
        <p:nvSpPr>
          <p:cNvPr id="41" name="TextBox 40"/>
          <p:cNvSpPr txBox="1"/>
          <p:nvPr/>
        </p:nvSpPr>
        <p:spPr>
          <a:xfrm>
            <a:off x="5189160" y="1947747"/>
            <a:ext cx="1485380" cy="461665"/>
          </a:xfrm>
          <a:prstGeom prst="rect">
            <a:avLst/>
          </a:prstGeom>
          <a:noFill/>
        </p:spPr>
        <p:txBody>
          <a:bodyPr wrap="square" rtlCol="0">
            <a:spAutoFit/>
          </a:bodyPr>
          <a:lstStyle/>
          <a:p>
            <a:r>
              <a:rPr lang="en-GB" sz="1200" b="1">
                <a:solidFill>
                  <a:schemeClr val="bg1"/>
                </a:solidFill>
              </a:rPr>
              <a:t>3. Assessing the needs of individuals</a:t>
            </a:r>
          </a:p>
        </p:txBody>
      </p:sp>
      <p:sp>
        <p:nvSpPr>
          <p:cNvPr id="42" name="TextBox 41"/>
          <p:cNvSpPr txBox="1"/>
          <p:nvPr/>
        </p:nvSpPr>
        <p:spPr>
          <a:xfrm>
            <a:off x="7555774" y="2040079"/>
            <a:ext cx="1485380" cy="276999"/>
          </a:xfrm>
          <a:prstGeom prst="rect">
            <a:avLst/>
          </a:prstGeom>
          <a:noFill/>
        </p:spPr>
        <p:txBody>
          <a:bodyPr wrap="square" rtlCol="0">
            <a:spAutoFit/>
          </a:bodyPr>
          <a:lstStyle/>
          <a:p>
            <a:r>
              <a:rPr lang="en-GB" sz="1200" b="1">
                <a:solidFill>
                  <a:schemeClr val="bg1"/>
                </a:solidFill>
              </a:rPr>
              <a:t>4. Meetings needs</a:t>
            </a:r>
          </a:p>
        </p:txBody>
      </p:sp>
      <p:sp>
        <p:nvSpPr>
          <p:cNvPr id="43" name="TextBox 42"/>
          <p:cNvSpPr txBox="1"/>
          <p:nvPr/>
        </p:nvSpPr>
        <p:spPr>
          <a:xfrm>
            <a:off x="5190352" y="2934274"/>
            <a:ext cx="1485380" cy="461665"/>
          </a:xfrm>
          <a:prstGeom prst="rect">
            <a:avLst/>
          </a:prstGeom>
          <a:noFill/>
        </p:spPr>
        <p:txBody>
          <a:bodyPr wrap="square" rtlCol="0">
            <a:spAutoFit/>
          </a:bodyPr>
          <a:lstStyle/>
          <a:p>
            <a:r>
              <a:rPr lang="en-GB" sz="1200" b="1">
                <a:solidFill>
                  <a:schemeClr val="bg1"/>
                </a:solidFill>
              </a:rPr>
              <a:t>5. Charging and financial assessment</a:t>
            </a:r>
          </a:p>
        </p:txBody>
      </p:sp>
      <p:sp>
        <p:nvSpPr>
          <p:cNvPr id="44" name="TextBox 43"/>
          <p:cNvSpPr txBox="1"/>
          <p:nvPr/>
        </p:nvSpPr>
        <p:spPr>
          <a:xfrm>
            <a:off x="7479132" y="2882373"/>
            <a:ext cx="1485380" cy="646331"/>
          </a:xfrm>
          <a:prstGeom prst="rect">
            <a:avLst/>
          </a:prstGeom>
          <a:noFill/>
        </p:spPr>
        <p:txBody>
          <a:bodyPr wrap="square" rtlCol="0">
            <a:spAutoFit/>
          </a:bodyPr>
          <a:lstStyle/>
          <a:p>
            <a:pPr algn="ctr"/>
            <a:r>
              <a:rPr lang="en-GB" sz="1200" b="1">
                <a:solidFill>
                  <a:schemeClr val="bg1"/>
                </a:solidFill>
              </a:rPr>
              <a:t>6. Looked after and accommodated Children</a:t>
            </a:r>
          </a:p>
        </p:txBody>
      </p:sp>
      <p:sp>
        <p:nvSpPr>
          <p:cNvPr id="45" name="TextBox 44"/>
          <p:cNvSpPr txBox="1"/>
          <p:nvPr/>
        </p:nvSpPr>
        <p:spPr>
          <a:xfrm>
            <a:off x="5226848" y="4028346"/>
            <a:ext cx="1485380" cy="276999"/>
          </a:xfrm>
          <a:prstGeom prst="rect">
            <a:avLst/>
          </a:prstGeom>
          <a:noFill/>
        </p:spPr>
        <p:txBody>
          <a:bodyPr wrap="square" rtlCol="0">
            <a:spAutoFit/>
          </a:bodyPr>
          <a:lstStyle/>
          <a:p>
            <a:r>
              <a:rPr lang="en-GB" sz="1200" b="1">
                <a:solidFill>
                  <a:schemeClr val="bg1"/>
                </a:solidFill>
              </a:rPr>
              <a:t>7. Safeguarding </a:t>
            </a:r>
          </a:p>
        </p:txBody>
      </p:sp>
      <p:sp>
        <p:nvSpPr>
          <p:cNvPr id="46" name="TextBox 45"/>
          <p:cNvSpPr txBox="1"/>
          <p:nvPr/>
        </p:nvSpPr>
        <p:spPr>
          <a:xfrm>
            <a:off x="7479108" y="3947790"/>
            <a:ext cx="1485380" cy="461665"/>
          </a:xfrm>
          <a:prstGeom prst="rect">
            <a:avLst/>
          </a:prstGeom>
          <a:noFill/>
        </p:spPr>
        <p:txBody>
          <a:bodyPr wrap="square" rtlCol="0">
            <a:spAutoFit/>
          </a:bodyPr>
          <a:lstStyle/>
          <a:p>
            <a:pPr algn="ctr"/>
            <a:r>
              <a:rPr lang="en-GB" sz="1200" b="1">
                <a:solidFill>
                  <a:schemeClr val="bg1"/>
                </a:solidFill>
              </a:rPr>
              <a:t>8. Social Services Functions</a:t>
            </a:r>
          </a:p>
        </p:txBody>
      </p:sp>
      <p:sp>
        <p:nvSpPr>
          <p:cNvPr id="47" name="TextBox 46"/>
          <p:cNvSpPr txBox="1"/>
          <p:nvPr/>
        </p:nvSpPr>
        <p:spPr>
          <a:xfrm>
            <a:off x="5133208" y="4924657"/>
            <a:ext cx="1485380" cy="461665"/>
          </a:xfrm>
          <a:prstGeom prst="rect">
            <a:avLst/>
          </a:prstGeom>
          <a:noFill/>
        </p:spPr>
        <p:txBody>
          <a:bodyPr wrap="square" rtlCol="0">
            <a:spAutoFit/>
          </a:bodyPr>
          <a:lstStyle/>
          <a:p>
            <a:pPr algn="ctr"/>
            <a:r>
              <a:rPr lang="en-GB" sz="1200" b="1">
                <a:solidFill>
                  <a:schemeClr val="bg1"/>
                </a:solidFill>
              </a:rPr>
              <a:t>9. Co-operation and Partnership</a:t>
            </a:r>
          </a:p>
        </p:txBody>
      </p:sp>
      <p:sp>
        <p:nvSpPr>
          <p:cNvPr id="48" name="TextBox 47"/>
          <p:cNvSpPr txBox="1"/>
          <p:nvPr/>
        </p:nvSpPr>
        <p:spPr>
          <a:xfrm>
            <a:off x="7475636" y="4946308"/>
            <a:ext cx="1485380" cy="461665"/>
          </a:xfrm>
          <a:prstGeom prst="rect">
            <a:avLst/>
          </a:prstGeom>
          <a:noFill/>
        </p:spPr>
        <p:txBody>
          <a:bodyPr wrap="square" rtlCol="0">
            <a:spAutoFit/>
          </a:bodyPr>
          <a:lstStyle/>
          <a:p>
            <a:pPr algn="ctr"/>
            <a:r>
              <a:rPr lang="en-GB" sz="1200" b="1">
                <a:solidFill>
                  <a:schemeClr val="bg1"/>
                </a:solidFill>
              </a:rPr>
              <a:t>10. Complaints and Advocacy</a:t>
            </a:r>
          </a:p>
        </p:txBody>
      </p:sp>
      <p:sp>
        <p:nvSpPr>
          <p:cNvPr id="49" name="Rectangle 48"/>
          <p:cNvSpPr/>
          <p:nvPr/>
        </p:nvSpPr>
        <p:spPr>
          <a:xfrm>
            <a:off x="7456284" y="5793461"/>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pic>
        <p:nvPicPr>
          <p:cNvPr id="51" name="New picture"/>
          <p:cNvPicPr/>
          <p:nvPr/>
        </p:nvPicPr>
        <p:blipFill rotWithShape="1">
          <a:blip r:embed="rId2"/>
          <a:srcRect l="83594" t="3150" r="1564" b="80050"/>
          <a:stretch/>
        </p:blipFill>
        <p:spPr>
          <a:xfrm>
            <a:off x="0" y="13104"/>
            <a:ext cx="827584" cy="692232"/>
          </a:xfrm>
          <a:prstGeom prst="rect">
            <a:avLst/>
          </a:prstGeom>
        </p:spPr>
      </p:pic>
      <p:pic>
        <p:nvPicPr>
          <p:cNvPr id="53" name="New picture"/>
          <p:cNvPicPr/>
          <p:nvPr/>
        </p:nvPicPr>
        <p:blipFill rotWithShape="1">
          <a:blip r:embed="rId3"/>
          <a:srcRect t="86749"/>
          <a:stretch/>
        </p:blipFill>
        <p:spPr>
          <a:xfrm>
            <a:off x="0" y="6165768"/>
            <a:ext cx="7020272" cy="692231"/>
          </a:xfrm>
          <a:prstGeom prst="rect">
            <a:avLst/>
          </a:prstGeom>
        </p:spPr>
      </p:pic>
      <p:sp>
        <p:nvSpPr>
          <p:cNvPr id="2" name="TextBox 1">
            <a:extLst>
              <a:ext uri="{FF2B5EF4-FFF2-40B4-BE49-F238E27FC236}">
                <a16:creationId xmlns:a16="http://schemas.microsoft.com/office/drawing/2014/main" id="{938D1A69-961F-E367-0FEC-1FF52CA0CA97}"/>
              </a:ext>
            </a:extLst>
          </p:cNvPr>
          <p:cNvSpPr txBox="1"/>
          <p:nvPr/>
        </p:nvSpPr>
        <p:spPr>
          <a:xfrm>
            <a:off x="1016104" y="109809"/>
            <a:ext cx="3404360" cy="523220"/>
          </a:xfrm>
          <a:prstGeom prst="rect">
            <a:avLst/>
          </a:prstGeom>
          <a:noFill/>
        </p:spPr>
        <p:txBody>
          <a:bodyPr wrap="square" rtlCol="0">
            <a:spAutoFit/>
          </a:bodyPr>
          <a:lstStyle/>
          <a:p>
            <a:r>
              <a:rPr lang="cy" sz="2800" b="1" i="0" u="sng" strike="noStrike" cap="none" baseline="0">
                <a:solidFill>
                  <a:srgbClr val="FFC000"/>
                </a:solidFill>
                <a:effectLst/>
                <a:uFill>
                  <a:solidFill>
                    <a:srgbClr val="FFC000"/>
                  </a:solidFill>
                </a:uFill>
                <a:latin typeface="Calibri"/>
              </a:rPr>
              <a:t>Rhannau o'r Ddeddf</a:t>
            </a:r>
          </a:p>
        </p:txBody>
      </p:sp>
      <p:pic>
        <p:nvPicPr>
          <p:cNvPr id="3" name="Picture 2">
            <a:extLst>
              <a:ext uri="{FF2B5EF4-FFF2-40B4-BE49-F238E27FC236}">
                <a16:creationId xmlns:a16="http://schemas.microsoft.com/office/drawing/2014/main" id="{C77E01D1-6A3C-A1F4-FBE9-CEAAEC566DD0}"/>
              </a:ext>
            </a:extLst>
          </p:cNvPr>
          <p:cNvPicPr>
            <a:picLocks noChangeAspect="1"/>
          </p:cNvPicPr>
          <p:nvPr/>
        </p:nvPicPr>
        <p:blipFill>
          <a:blip r:embed="rId4"/>
          <a:stretch>
            <a:fillRect/>
          </a:stretch>
        </p:blipFill>
        <p:spPr>
          <a:xfrm>
            <a:off x="218931" y="787967"/>
            <a:ext cx="1615580" cy="871804"/>
          </a:xfrm>
          <a:prstGeom prst="rect">
            <a:avLst/>
          </a:prstGeom>
        </p:spPr>
      </p:pic>
      <p:pic>
        <p:nvPicPr>
          <p:cNvPr id="5" name="Picture 4">
            <a:extLst>
              <a:ext uri="{FF2B5EF4-FFF2-40B4-BE49-F238E27FC236}">
                <a16:creationId xmlns:a16="http://schemas.microsoft.com/office/drawing/2014/main" id="{0BF43A1B-93AE-0A4F-8391-C757CE852316}"/>
              </a:ext>
            </a:extLst>
          </p:cNvPr>
          <p:cNvPicPr>
            <a:picLocks noChangeAspect="1"/>
          </p:cNvPicPr>
          <p:nvPr/>
        </p:nvPicPr>
        <p:blipFill>
          <a:blip r:embed="rId5"/>
          <a:stretch>
            <a:fillRect/>
          </a:stretch>
        </p:blipFill>
        <p:spPr>
          <a:xfrm>
            <a:off x="2397470" y="787967"/>
            <a:ext cx="1615580" cy="871804"/>
          </a:xfrm>
          <a:prstGeom prst="rect">
            <a:avLst/>
          </a:prstGeom>
        </p:spPr>
      </p:pic>
      <p:pic>
        <p:nvPicPr>
          <p:cNvPr id="6" name="Picture 5">
            <a:extLst>
              <a:ext uri="{FF2B5EF4-FFF2-40B4-BE49-F238E27FC236}">
                <a16:creationId xmlns:a16="http://schemas.microsoft.com/office/drawing/2014/main" id="{0783CC14-6E4A-1CD6-6C7E-EA8963C4C9CD}"/>
              </a:ext>
            </a:extLst>
          </p:cNvPr>
          <p:cNvPicPr>
            <a:picLocks noChangeAspect="1"/>
          </p:cNvPicPr>
          <p:nvPr/>
        </p:nvPicPr>
        <p:blipFill>
          <a:blip r:embed="rId5"/>
          <a:stretch>
            <a:fillRect/>
          </a:stretch>
        </p:blipFill>
        <p:spPr>
          <a:xfrm>
            <a:off x="218931" y="1638124"/>
            <a:ext cx="1615580" cy="871804"/>
          </a:xfrm>
          <a:prstGeom prst="rect">
            <a:avLst/>
          </a:prstGeom>
        </p:spPr>
      </p:pic>
      <p:pic>
        <p:nvPicPr>
          <p:cNvPr id="7" name="Picture 6">
            <a:extLst>
              <a:ext uri="{FF2B5EF4-FFF2-40B4-BE49-F238E27FC236}">
                <a16:creationId xmlns:a16="http://schemas.microsoft.com/office/drawing/2014/main" id="{75B9DEDE-B43F-6516-6DBA-9615FADED55A}"/>
              </a:ext>
            </a:extLst>
          </p:cNvPr>
          <p:cNvPicPr>
            <a:picLocks noChangeAspect="1"/>
          </p:cNvPicPr>
          <p:nvPr/>
        </p:nvPicPr>
        <p:blipFill>
          <a:blip r:embed="rId5"/>
          <a:stretch>
            <a:fillRect/>
          </a:stretch>
        </p:blipFill>
        <p:spPr>
          <a:xfrm>
            <a:off x="2430827" y="1624932"/>
            <a:ext cx="1615580" cy="871804"/>
          </a:xfrm>
          <a:prstGeom prst="rect">
            <a:avLst/>
          </a:prstGeom>
        </p:spPr>
      </p:pic>
      <p:sp>
        <p:nvSpPr>
          <p:cNvPr id="8" name="Rectangle 7">
            <a:extLst>
              <a:ext uri="{FF2B5EF4-FFF2-40B4-BE49-F238E27FC236}">
                <a16:creationId xmlns:a16="http://schemas.microsoft.com/office/drawing/2014/main" id="{DB94476E-CAAA-EAFB-6742-A57B7000A92C}"/>
              </a:ext>
            </a:extLst>
          </p:cNvPr>
          <p:cNvSpPr/>
          <p:nvPr/>
        </p:nvSpPr>
        <p:spPr>
          <a:xfrm>
            <a:off x="272619" y="2517118"/>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36859C3-C6FB-1019-C7F0-E1B5AD8805E9}"/>
              </a:ext>
            </a:extLst>
          </p:cNvPr>
          <p:cNvSpPr/>
          <p:nvPr/>
        </p:nvSpPr>
        <p:spPr>
          <a:xfrm>
            <a:off x="2486267" y="2506038"/>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7A2E9FA0-9CD9-B2D3-392E-D36D81C3C7C9}"/>
              </a:ext>
            </a:extLst>
          </p:cNvPr>
          <p:cNvPicPr>
            <a:picLocks noChangeAspect="1"/>
          </p:cNvPicPr>
          <p:nvPr/>
        </p:nvPicPr>
        <p:blipFill>
          <a:blip r:embed="rId5"/>
          <a:stretch>
            <a:fillRect/>
          </a:stretch>
        </p:blipFill>
        <p:spPr>
          <a:xfrm>
            <a:off x="218931" y="3378694"/>
            <a:ext cx="1615580" cy="871804"/>
          </a:xfrm>
          <a:prstGeom prst="rect">
            <a:avLst/>
          </a:prstGeom>
        </p:spPr>
      </p:pic>
      <p:sp>
        <p:nvSpPr>
          <p:cNvPr id="11" name="Rectangle 10">
            <a:extLst>
              <a:ext uri="{FF2B5EF4-FFF2-40B4-BE49-F238E27FC236}">
                <a16:creationId xmlns:a16="http://schemas.microsoft.com/office/drawing/2014/main" id="{E51A1F7F-837F-CD72-BFBC-594409200271}"/>
              </a:ext>
            </a:extLst>
          </p:cNvPr>
          <p:cNvSpPr/>
          <p:nvPr/>
        </p:nvSpPr>
        <p:spPr>
          <a:xfrm>
            <a:off x="2513214" y="3395527"/>
            <a:ext cx="1508204" cy="75997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B822AA9C-FBD6-E006-64C9-3C89096FB890}"/>
              </a:ext>
            </a:extLst>
          </p:cNvPr>
          <p:cNvPicPr>
            <a:picLocks noChangeAspect="1"/>
          </p:cNvPicPr>
          <p:nvPr/>
        </p:nvPicPr>
        <p:blipFill>
          <a:blip r:embed="rId5"/>
          <a:stretch>
            <a:fillRect/>
          </a:stretch>
        </p:blipFill>
        <p:spPr>
          <a:xfrm>
            <a:off x="234363" y="4266799"/>
            <a:ext cx="1615580" cy="871804"/>
          </a:xfrm>
          <a:prstGeom prst="rect">
            <a:avLst/>
          </a:prstGeom>
        </p:spPr>
      </p:pic>
      <p:pic>
        <p:nvPicPr>
          <p:cNvPr id="13" name="Picture 12">
            <a:extLst>
              <a:ext uri="{FF2B5EF4-FFF2-40B4-BE49-F238E27FC236}">
                <a16:creationId xmlns:a16="http://schemas.microsoft.com/office/drawing/2014/main" id="{BCB6D612-2CB9-7598-D832-8AA8481DA044}"/>
              </a:ext>
            </a:extLst>
          </p:cNvPr>
          <p:cNvPicPr>
            <a:picLocks noChangeAspect="1"/>
          </p:cNvPicPr>
          <p:nvPr/>
        </p:nvPicPr>
        <p:blipFill>
          <a:blip r:embed="rId5"/>
          <a:stretch>
            <a:fillRect/>
          </a:stretch>
        </p:blipFill>
        <p:spPr>
          <a:xfrm>
            <a:off x="2458210" y="4245604"/>
            <a:ext cx="1615580" cy="871804"/>
          </a:xfrm>
          <a:prstGeom prst="rect">
            <a:avLst/>
          </a:prstGeom>
        </p:spPr>
      </p:pic>
      <p:pic>
        <p:nvPicPr>
          <p:cNvPr id="14" name="Picture 13">
            <a:extLst>
              <a:ext uri="{FF2B5EF4-FFF2-40B4-BE49-F238E27FC236}">
                <a16:creationId xmlns:a16="http://schemas.microsoft.com/office/drawing/2014/main" id="{ADBE8FD2-333A-171D-2756-93F838D74541}"/>
              </a:ext>
            </a:extLst>
          </p:cNvPr>
          <p:cNvPicPr>
            <a:picLocks noChangeAspect="1"/>
          </p:cNvPicPr>
          <p:nvPr/>
        </p:nvPicPr>
        <p:blipFill>
          <a:blip r:embed="rId5"/>
          <a:stretch>
            <a:fillRect/>
          </a:stretch>
        </p:blipFill>
        <p:spPr>
          <a:xfrm>
            <a:off x="1403648" y="5239065"/>
            <a:ext cx="1615580" cy="871804"/>
          </a:xfrm>
          <a:prstGeom prst="rect">
            <a:avLst/>
          </a:prstGeom>
        </p:spPr>
      </p:pic>
      <p:sp>
        <p:nvSpPr>
          <p:cNvPr id="15" name="TextBox 14">
            <a:extLst>
              <a:ext uri="{FF2B5EF4-FFF2-40B4-BE49-F238E27FC236}">
                <a16:creationId xmlns:a16="http://schemas.microsoft.com/office/drawing/2014/main" id="{263CE5D0-F521-F47F-72DD-3DD3E0A12138}"/>
              </a:ext>
            </a:extLst>
          </p:cNvPr>
          <p:cNvSpPr txBox="1"/>
          <p:nvPr/>
        </p:nvSpPr>
        <p:spPr>
          <a:xfrm>
            <a:off x="407579" y="1026589"/>
            <a:ext cx="1486866" cy="274594"/>
          </a:xfrm>
          <a:prstGeom prst="rect">
            <a:avLst/>
          </a:prstGeom>
          <a:noFill/>
        </p:spPr>
        <p:txBody>
          <a:bodyPr wrap="square" rtlCol="0">
            <a:spAutoFit/>
          </a:bodyPr>
          <a:lstStyle/>
          <a:p>
            <a:r>
              <a:rPr lang="cy" sz="1200" b="1" i="0" u="none" strike="noStrike" cap="none" baseline="0">
                <a:solidFill>
                  <a:srgbClr val="FFFFFF"/>
                </a:solidFill>
                <a:effectLst/>
                <a:uFillTx/>
                <a:latin typeface="Calibri"/>
              </a:rPr>
              <a:t>1. Cyflwyniad</a:t>
            </a:r>
          </a:p>
        </p:txBody>
      </p:sp>
      <p:sp>
        <p:nvSpPr>
          <p:cNvPr id="16" name="TextBox 15">
            <a:extLst>
              <a:ext uri="{FF2B5EF4-FFF2-40B4-BE49-F238E27FC236}">
                <a16:creationId xmlns:a16="http://schemas.microsoft.com/office/drawing/2014/main" id="{2AFF4852-1643-F524-4DF4-3F49772A0193}"/>
              </a:ext>
            </a:extLst>
          </p:cNvPr>
          <p:cNvSpPr txBox="1"/>
          <p:nvPr/>
        </p:nvSpPr>
        <p:spPr>
          <a:xfrm>
            <a:off x="2497200" y="944248"/>
            <a:ext cx="1648254" cy="646331"/>
          </a:xfrm>
          <a:prstGeom prst="rect">
            <a:avLst/>
          </a:prstGeom>
          <a:noFill/>
        </p:spPr>
        <p:txBody>
          <a:bodyPr wrap="square" rtlCol="0">
            <a:spAutoFit/>
          </a:bodyPr>
          <a:lstStyle/>
          <a:p>
            <a:r>
              <a:rPr lang="cy" sz="1200" b="1" i="0" u="none" strike="noStrike" cap="none" baseline="0">
                <a:solidFill>
                  <a:srgbClr val="FFFFFF"/>
                </a:solidFill>
                <a:effectLst/>
                <a:uFillTx/>
                <a:latin typeface="Calibri"/>
              </a:rPr>
              <a:t>2. Swyddogaethau Cyffredinol</a:t>
            </a:r>
          </a:p>
          <a:p>
            <a:r>
              <a:rPr lang="cy" sz="1200" b="1" i="0" u="none" strike="noStrike" cap="none" baseline="0">
                <a:solidFill>
                  <a:srgbClr val="FFFFFF"/>
                </a:solidFill>
                <a:effectLst/>
                <a:uFillTx/>
                <a:latin typeface="Calibri"/>
              </a:rPr>
              <a:t> </a:t>
            </a:r>
          </a:p>
        </p:txBody>
      </p:sp>
      <p:sp>
        <p:nvSpPr>
          <p:cNvPr id="17" name="TextBox 16">
            <a:extLst>
              <a:ext uri="{FF2B5EF4-FFF2-40B4-BE49-F238E27FC236}">
                <a16:creationId xmlns:a16="http://schemas.microsoft.com/office/drawing/2014/main" id="{38221EC1-1EFB-A66D-03C3-3C1A2BD89C5C}"/>
              </a:ext>
            </a:extLst>
          </p:cNvPr>
          <p:cNvSpPr txBox="1"/>
          <p:nvPr/>
        </p:nvSpPr>
        <p:spPr>
          <a:xfrm>
            <a:off x="268440" y="1824681"/>
            <a:ext cx="1486865" cy="457657"/>
          </a:xfrm>
          <a:prstGeom prst="rect">
            <a:avLst/>
          </a:prstGeom>
          <a:noFill/>
        </p:spPr>
        <p:txBody>
          <a:bodyPr wrap="square" rtlCol="0">
            <a:spAutoFit/>
          </a:bodyPr>
          <a:lstStyle/>
          <a:p>
            <a:r>
              <a:rPr lang="cy" sz="1200" b="1" i="0" u="none" strike="noStrike" cap="none" baseline="0">
                <a:solidFill>
                  <a:srgbClr val="FFFFFF"/>
                </a:solidFill>
                <a:effectLst/>
                <a:uFillTx/>
                <a:latin typeface="Calibri"/>
              </a:rPr>
              <a:t>3. Asesu anghenion unigolion</a:t>
            </a:r>
          </a:p>
        </p:txBody>
      </p:sp>
      <p:pic>
        <p:nvPicPr>
          <p:cNvPr id="18" name="Picture 17">
            <a:extLst>
              <a:ext uri="{FF2B5EF4-FFF2-40B4-BE49-F238E27FC236}">
                <a16:creationId xmlns:a16="http://schemas.microsoft.com/office/drawing/2014/main" id="{2BB1E13D-BFB6-4411-9750-AFF27E3AF5EB}"/>
              </a:ext>
            </a:extLst>
          </p:cNvPr>
          <p:cNvPicPr>
            <a:picLocks noChangeAspect="1"/>
          </p:cNvPicPr>
          <p:nvPr/>
        </p:nvPicPr>
        <p:blipFill>
          <a:blip r:embed="rId6"/>
          <a:stretch>
            <a:fillRect/>
          </a:stretch>
        </p:blipFill>
        <p:spPr>
          <a:xfrm>
            <a:off x="2597346" y="1818526"/>
            <a:ext cx="1487553" cy="512108"/>
          </a:xfrm>
          <a:prstGeom prst="rect">
            <a:avLst/>
          </a:prstGeom>
        </p:spPr>
      </p:pic>
      <p:sp>
        <p:nvSpPr>
          <p:cNvPr id="19" name="TextBox 18">
            <a:extLst>
              <a:ext uri="{FF2B5EF4-FFF2-40B4-BE49-F238E27FC236}">
                <a16:creationId xmlns:a16="http://schemas.microsoft.com/office/drawing/2014/main" id="{BCA92827-4A03-C43E-62EA-B2B92FFE2BA1}"/>
              </a:ext>
            </a:extLst>
          </p:cNvPr>
          <p:cNvSpPr txBox="1"/>
          <p:nvPr/>
        </p:nvSpPr>
        <p:spPr>
          <a:xfrm>
            <a:off x="362470" y="2653544"/>
            <a:ext cx="1486865" cy="457657"/>
          </a:xfrm>
          <a:prstGeom prst="rect">
            <a:avLst/>
          </a:prstGeom>
          <a:noFill/>
        </p:spPr>
        <p:txBody>
          <a:bodyPr wrap="square" rtlCol="0">
            <a:spAutoFit/>
          </a:bodyPr>
          <a:lstStyle/>
          <a:p>
            <a:r>
              <a:rPr lang="cy" sz="1200" b="1" i="0" u="none" strike="noStrike" cap="none" baseline="0">
                <a:solidFill>
                  <a:srgbClr val="FFFFFF"/>
                </a:solidFill>
                <a:effectLst/>
                <a:uFillTx/>
                <a:latin typeface="Calibri"/>
              </a:rPr>
              <a:t>5. Codi tâl ac asesiad ariannol</a:t>
            </a:r>
          </a:p>
        </p:txBody>
      </p:sp>
      <p:sp>
        <p:nvSpPr>
          <p:cNvPr id="26" name="TextBox 25">
            <a:extLst>
              <a:ext uri="{FF2B5EF4-FFF2-40B4-BE49-F238E27FC236}">
                <a16:creationId xmlns:a16="http://schemas.microsoft.com/office/drawing/2014/main" id="{ADE04473-E56C-E67F-4154-208F2E743ED1}"/>
              </a:ext>
            </a:extLst>
          </p:cNvPr>
          <p:cNvSpPr txBox="1"/>
          <p:nvPr/>
        </p:nvSpPr>
        <p:spPr>
          <a:xfrm>
            <a:off x="7628036" y="6090417"/>
            <a:ext cx="1485380" cy="461665"/>
          </a:xfrm>
          <a:prstGeom prst="rect">
            <a:avLst/>
          </a:prstGeom>
          <a:noFill/>
        </p:spPr>
        <p:txBody>
          <a:bodyPr wrap="square" rtlCol="0">
            <a:spAutoFit/>
          </a:bodyPr>
          <a:lstStyle/>
          <a:p>
            <a:pPr algn="ctr"/>
            <a:r>
              <a:rPr lang="en-GB" sz="1200" b="1">
                <a:solidFill>
                  <a:schemeClr val="bg1"/>
                </a:solidFill>
              </a:rPr>
              <a:t>11. Miscellaneous and General </a:t>
            </a:r>
          </a:p>
        </p:txBody>
      </p:sp>
      <p:sp>
        <p:nvSpPr>
          <p:cNvPr id="27" name="TextBox 26">
            <a:extLst>
              <a:ext uri="{FF2B5EF4-FFF2-40B4-BE49-F238E27FC236}">
                <a16:creationId xmlns:a16="http://schemas.microsoft.com/office/drawing/2014/main" id="{79893AAA-4175-405A-05F3-53A204C91C4E}"/>
              </a:ext>
            </a:extLst>
          </p:cNvPr>
          <p:cNvSpPr txBox="1"/>
          <p:nvPr/>
        </p:nvSpPr>
        <p:spPr>
          <a:xfrm>
            <a:off x="2486267" y="2597198"/>
            <a:ext cx="1486865" cy="640720"/>
          </a:xfrm>
          <a:prstGeom prst="rect">
            <a:avLst/>
          </a:prstGeom>
          <a:noFill/>
        </p:spPr>
        <p:txBody>
          <a:bodyPr wrap="square" rtlCol="0">
            <a:spAutoFit/>
          </a:bodyPr>
          <a:lstStyle/>
          <a:p>
            <a:pPr algn="ctr"/>
            <a:r>
              <a:rPr lang="cy" sz="1200" b="1" i="0" u="none" strike="noStrike" cap="none" baseline="0">
                <a:solidFill>
                  <a:srgbClr val="FFFFFF"/>
                </a:solidFill>
                <a:effectLst/>
                <a:uFillTx/>
                <a:latin typeface="Calibri"/>
              </a:rPr>
              <a:t>6. Plant sy'n Derbyn Gofal a Phlant sy'n cael eu Lletya</a:t>
            </a:r>
          </a:p>
        </p:txBody>
      </p:sp>
      <p:sp>
        <p:nvSpPr>
          <p:cNvPr id="28" name="TextBox 27">
            <a:extLst>
              <a:ext uri="{FF2B5EF4-FFF2-40B4-BE49-F238E27FC236}">
                <a16:creationId xmlns:a16="http://schemas.microsoft.com/office/drawing/2014/main" id="{1849DEC2-F319-6DFB-460A-48735628AAC7}"/>
              </a:ext>
            </a:extLst>
          </p:cNvPr>
          <p:cNvSpPr txBox="1"/>
          <p:nvPr/>
        </p:nvSpPr>
        <p:spPr>
          <a:xfrm>
            <a:off x="489211" y="3687886"/>
            <a:ext cx="1486866" cy="274594"/>
          </a:xfrm>
          <a:prstGeom prst="rect">
            <a:avLst/>
          </a:prstGeom>
          <a:noFill/>
        </p:spPr>
        <p:txBody>
          <a:bodyPr wrap="square" rtlCol="0">
            <a:spAutoFit/>
          </a:bodyPr>
          <a:lstStyle/>
          <a:p>
            <a:r>
              <a:rPr lang="cy" sz="1200" b="1" i="0" u="none" strike="noStrike" cap="none" baseline="0">
                <a:solidFill>
                  <a:srgbClr val="FFFFFF"/>
                </a:solidFill>
                <a:effectLst/>
                <a:uFillTx/>
                <a:latin typeface="Calibri"/>
              </a:rPr>
              <a:t>7. Diogelu</a:t>
            </a:r>
          </a:p>
        </p:txBody>
      </p:sp>
      <p:sp>
        <p:nvSpPr>
          <p:cNvPr id="29" name="TextBox 28">
            <a:extLst>
              <a:ext uri="{FF2B5EF4-FFF2-40B4-BE49-F238E27FC236}">
                <a16:creationId xmlns:a16="http://schemas.microsoft.com/office/drawing/2014/main" id="{0CB1E586-C02B-0238-1293-70D15BBE2BD4}"/>
              </a:ext>
            </a:extLst>
          </p:cNvPr>
          <p:cNvSpPr txBox="1"/>
          <p:nvPr/>
        </p:nvSpPr>
        <p:spPr>
          <a:xfrm>
            <a:off x="2534553" y="3434112"/>
            <a:ext cx="1486865" cy="646331"/>
          </a:xfrm>
          <a:prstGeom prst="rect">
            <a:avLst/>
          </a:prstGeom>
          <a:noFill/>
        </p:spPr>
        <p:txBody>
          <a:bodyPr wrap="square" rtlCol="0">
            <a:spAutoFit/>
          </a:bodyPr>
          <a:lstStyle/>
          <a:p>
            <a:pPr algn="ctr"/>
            <a:r>
              <a:rPr lang="cy" sz="1200" b="1" i="0" u="none" strike="noStrike" cap="none" baseline="0">
                <a:solidFill>
                  <a:srgbClr val="FFFFFF"/>
                </a:solidFill>
                <a:effectLst/>
                <a:uFillTx/>
                <a:latin typeface="Calibri"/>
              </a:rPr>
              <a:t>8. </a:t>
            </a:r>
            <a:r>
              <a:rPr lang="cy" sz="1200" b="1">
                <a:solidFill>
                  <a:srgbClr val="FFFFFF"/>
                </a:solidFill>
                <a:latin typeface="Calibri"/>
              </a:rPr>
              <a:t>Swyddogethau Gwasanaethau Cymdeithasol</a:t>
            </a:r>
            <a:endParaRPr lang="cy" b="0" i="0" u="none" strike="noStrike" cap="none" baseline="0">
              <a:effectLst/>
              <a:uFillTx/>
            </a:endParaRPr>
          </a:p>
        </p:txBody>
      </p:sp>
      <p:sp>
        <p:nvSpPr>
          <p:cNvPr id="52" name="TextBox 51">
            <a:extLst>
              <a:ext uri="{FF2B5EF4-FFF2-40B4-BE49-F238E27FC236}">
                <a16:creationId xmlns:a16="http://schemas.microsoft.com/office/drawing/2014/main" id="{3F2C1CB2-9D13-FD0F-2D6C-AD4A6AD7A3C4}"/>
              </a:ext>
            </a:extLst>
          </p:cNvPr>
          <p:cNvSpPr txBox="1"/>
          <p:nvPr/>
        </p:nvSpPr>
        <p:spPr>
          <a:xfrm>
            <a:off x="298720" y="4440212"/>
            <a:ext cx="1486866" cy="457657"/>
          </a:xfrm>
          <a:prstGeom prst="rect">
            <a:avLst/>
          </a:prstGeom>
          <a:noFill/>
        </p:spPr>
        <p:txBody>
          <a:bodyPr wrap="square" rtlCol="0">
            <a:spAutoFit/>
          </a:bodyPr>
          <a:lstStyle/>
          <a:p>
            <a:pPr algn="ctr"/>
            <a:r>
              <a:rPr lang="cy" sz="1200" b="1" i="0" u="none" strike="noStrike" cap="none" baseline="0">
                <a:solidFill>
                  <a:srgbClr val="FFFFFF"/>
                </a:solidFill>
                <a:effectLst/>
                <a:uFillTx/>
                <a:latin typeface="Calibri"/>
              </a:rPr>
              <a:t>9. Cydweithrediad a Phartneriaeth</a:t>
            </a:r>
          </a:p>
        </p:txBody>
      </p:sp>
      <p:sp>
        <p:nvSpPr>
          <p:cNvPr id="54" name="TextBox 53">
            <a:extLst>
              <a:ext uri="{FF2B5EF4-FFF2-40B4-BE49-F238E27FC236}">
                <a16:creationId xmlns:a16="http://schemas.microsoft.com/office/drawing/2014/main" id="{986C3161-199E-F01E-83A0-423468417836}"/>
              </a:ext>
            </a:extLst>
          </p:cNvPr>
          <p:cNvSpPr txBox="1"/>
          <p:nvPr/>
        </p:nvSpPr>
        <p:spPr>
          <a:xfrm>
            <a:off x="2455549" y="4411703"/>
            <a:ext cx="1486865" cy="457657"/>
          </a:xfrm>
          <a:prstGeom prst="rect">
            <a:avLst/>
          </a:prstGeom>
          <a:noFill/>
        </p:spPr>
        <p:txBody>
          <a:bodyPr wrap="square" rtlCol="0">
            <a:spAutoFit/>
          </a:bodyPr>
          <a:lstStyle/>
          <a:p>
            <a:pPr algn="ctr"/>
            <a:r>
              <a:rPr lang="cy" sz="1200" b="1" i="0" u="none" strike="noStrike" cap="none" baseline="0">
                <a:solidFill>
                  <a:srgbClr val="FFFFFF"/>
                </a:solidFill>
                <a:effectLst/>
                <a:uFillTx/>
                <a:latin typeface="Calibri"/>
              </a:rPr>
              <a:t>10. Cwynion ac Eiriolaeth</a:t>
            </a:r>
          </a:p>
        </p:txBody>
      </p:sp>
      <p:sp>
        <p:nvSpPr>
          <p:cNvPr id="55" name="TextBox 54">
            <a:extLst>
              <a:ext uri="{FF2B5EF4-FFF2-40B4-BE49-F238E27FC236}">
                <a16:creationId xmlns:a16="http://schemas.microsoft.com/office/drawing/2014/main" id="{F494DC19-797B-3E87-3E95-596D950FFEDB}"/>
              </a:ext>
            </a:extLst>
          </p:cNvPr>
          <p:cNvSpPr txBox="1"/>
          <p:nvPr/>
        </p:nvSpPr>
        <p:spPr>
          <a:xfrm>
            <a:off x="1427584" y="5456095"/>
            <a:ext cx="1486865" cy="457657"/>
          </a:xfrm>
          <a:prstGeom prst="rect">
            <a:avLst/>
          </a:prstGeom>
          <a:noFill/>
        </p:spPr>
        <p:txBody>
          <a:bodyPr wrap="square" rtlCol="0">
            <a:spAutoFit/>
          </a:bodyPr>
          <a:lstStyle/>
          <a:p>
            <a:pPr algn="ctr"/>
            <a:r>
              <a:rPr lang="cy" sz="1200" b="1" i="0" u="none" strike="noStrike" cap="none" baseline="0">
                <a:solidFill>
                  <a:srgbClr val="FFFFFF"/>
                </a:solidFill>
                <a:effectLst/>
                <a:uFillTx/>
                <a:latin typeface="Calibri"/>
              </a:rPr>
              <a:t>11. Amrywiol a Chyffredinol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5076056" y="1556792"/>
            <a:ext cx="3168352" cy="3600400"/>
          </a:xfrm>
          <a:prstGeom prst="wedgeRoundRect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3" name="TextBox 2"/>
          <p:cNvSpPr txBox="1"/>
          <p:nvPr/>
        </p:nvSpPr>
        <p:spPr>
          <a:xfrm>
            <a:off x="4932040" y="332656"/>
            <a:ext cx="3528392" cy="1077218"/>
          </a:xfrm>
          <a:prstGeom prst="rect">
            <a:avLst/>
          </a:prstGeom>
          <a:noFill/>
        </p:spPr>
        <p:txBody>
          <a:bodyPr wrap="square" rtlCol="0">
            <a:spAutoFit/>
          </a:bodyPr>
          <a:lstStyle/>
          <a:p>
            <a:r>
              <a:rPr lang="en-GB" sz="3200" b="1" dirty="0">
                <a:solidFill>
                  <a:srgbClr val="20B18A"/>
                </a:solidFill>
              </a:rPr>
              <a:t>The Well-being Duty</a:t>
            </a:r>
          </a:p>
        </p:txBody>
      </p:sp>
      <p:sp>
        <p:nvSpPr>
          <p:cNvPr id="4" name="TextBox 3"/>
          <p:cNvSpPr txBox="1"/>
          <p:nvPr/>
        </p:nvSpPr>
        <p:spPr>
          <a:xfrm>
            <a:off x="5292080" y="1916832"/>
            <a:ext cx="2588856" cy="2677656"/>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GB" sz="2000" b="1">
                <a:solidFill>
                  <a:schemeClr val="bg1"/>
                </a:solidFill>
              </a:rPr>
              <a:t>A person exercising functions under this Act </a:t>
            </a:r>
            <a:r>
              <a:rPr lang="en-GB" sz="2400" b="1">
                <a:solidFill>
                  <a:schemeClr val="bg1"/>
                </a:solidFill>
              </a:rPr>
              <a:t>must</a:t>
            </a:r>
            <a:r>
              <a:rPr lang="en-GB" sz="2000" b="1">
                <a:solidFill>
                  <a:schemeClr val="bg1"/>
                </a:solidFill>
              </a:rPr>
              <a:t> seek to promote the well-being of people who need care </a:t>
            </a:r>
            <a:r>
              <a:rPr lang="en-GB" sz="2400" b="1">
                <a:solidFill>
                  <a:schemeClr val="bg1"/>
                </a:solidFill>
              </a:rPr>
              <a:t>and </a:t>
            </a:r>
            <a:r>
              <a:rPr lang="en-GB" sz="2000" b="1">
                <a:solidFill>
                  <a:schemeClr val="bg1"/>
                </a:solidFill>
              </a:rPr>
              <a:t>carers who need support</a:t>
            </a:r>
          </a:p>
        </p:txBody>
      </p:sp>
      <p:pic>
        <p:nvPicPr>
          <p:cNvPr id="6"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69089398-CBE2-91E5-B35F-B45AB088FD52}"/>
              </a:ext>
            </a:extLst>
          </p:cNvPr>
          <p:cNvSpPr txBox="1"/>
          <p:nvPr/>
        </p:nvSpPr>
        <p:spPr>
          <a:xfrm>
            <a:off x="827584" y="332656"/>
            <a:ext cx="3531920" cy="1067867"/>
          </a:xfrm>
          <a:prstGeom prst="rect">
            <a:avLst/>
          </a:prstGeom>
          <a:noFill/>
        </p:spPr>
        <p:txBody>
          <a:bodyPr wrap="square" rtlCol="0">
            <a:spAutoFit/>
          </a:bodyPr>
          <a:lstStyle/>
          <a:p>
            <a:pPr algn="ctr"/>
            <a:r>
              <a:rPr lang="cy" sz="3200" b="1" i="0" u="none" strike="noStrike" cap="none" baseline="0">
                <a:solidFill>
                  <a:srgbClr val="20B18A"/>
                </a:solidFill>
                <a:effectLst/>
                <a:uFillTx/>
                <a:latin typeface="Calibri"/>
              </a:rPr>
              <a:t>Y Ddyletswydd Llesiant</a:t>
            </a:r>
          </a:p>
        </p:txBody>
      </p:sp>
      <p:pic>
        <p:nvPicPr>
          <p:cNvPr id="7" name="Picture 6">
            <a:extLst>
              <a:ext uri="{FF2B5EF4-FFF2-40B4-BE49-F238E27FC236}">
                <a16:creationId xmlns:a16="http://schemas.microsoft.com/office/drawing/2014/main" id="{31F93EF5-34F0-046F-5AC4-955972767EFD}"/>
              </a:ext>
            </a:extLst>
          </p:cNvPr>
          <p:cNvPicPr>
            <a:picLocks noChangeAspect="1"/>
          </p:cNvPicPr>
          <p:nvPr/>
        </p:nvPicPr>
        <p:blipFill>
          <a:blip r:embed="rId3"/>
          <a:stretch>
            <a:fillRect/>
          </a:stretch>
        </p:blipFill>
        <p:spPr>
          <a:xfrm>
            <a:off x="683568" y="1556792"/>
            <a:ext cx="3273836" cy="4163929"/>
          </a:xfrm>
          <a:prstGeom prst="rect">
            <a:avLst/>
          </a:prstGeom>
        </p:spPr>
      </p:pic>
      <p:sp>
        <p:nvSpPr>
          <p:cNvPr id="8" name="TextBox 7">
            <a:extLst>
              <a:ext uri="{FF2B5EF4-FFF2-40B4-BE49-F238E27FC236}">
                <a16:creationId xmlns:a16="http://schemas.microsoft.com/office/drawing/2014/main" id="{2DF4E856-22CE-B90E-B765-F2E3F26702EA}"/>
              </a:ext>
            </a:extLst>
          </p:cNvPr>
          <p:cNvSpPr txBox="1"/>
          <p:nvPr/>
        </p:nvSpPr>
        <p:spPr>
          <a:xfrm>
            <a:off x="1024763" y="1984108"/>
            <a:ext cx="2591445" cy="2898496"/>
          </a:xfrm>
          <a:prstGeom prst="rect">
            <a:avLst/>
          </a:prstGeom>
          <a:noFill/>
        </p:spPr>
        <p:txBody>
          <a:bodyPr wrap="square" rtlCol="0">
            <a:spAutoFit/>
          </a:bodyPr>
          <a:lstStyle/>
          <a:p>
            <a:pPr marL="342900" indent="-342900">
              <a:buClr>
                <a:srgbClr val="00B050"/>
              </a:buClr>
              <a:buFont typeface="Arial" pitchFamily="34" charset="0"/>
              <a:buChar char="•"/>
            </a:pPr>
            <a:r>
              <a:rPr lang="cy" sz="2000" b="1" i="0" u="none" strike="noStrike" cap="none" baseline="0">
                <a:solidFill>
                  <a:srgbClr val="FFFFFF"/>
                </a:solidFill>
                <a:effectLst/>
                <a:uFillTx/>
                <a:latin typeface="Calibri"/>
              </a:rPr>
              <a:t>Rhaid i berson sy’n arfer swyddogaethau o dan y Ddeddf hon  geisio hybu lles pobl sydd angen gofal </a:t>
            </a:r>
            <a:r>
              <a:rPr lang="cy" sz="2400" b="1" i="0" u="none" strike="noStrike" cap="none" baseline="0">
                <a:solidFill>
                  <a:srgbClr val="FFFFFF"/>
                </a:solidFill>
                <a:effectLst/>
                <a:uFillTx/>
                <a:latin typeface="Calibri"/>
              </a:rPr>
              <a:t>a </a:t>
            </a:r>
            <a:r>
              <a:rPr lang="cy" sz="2000" b="1" i="0" u="none" strike="noStrike" cap="none" baseline="0">
                <a:solidFill>
                  <a:srgbClr val="FFFFFF"/>
                </a:solidFill>
                <a:effectLst/>
                <a:uFillTx/>
                <a:latin typeface="Calibri"/>
              </a:rPr>
              <a:t>gofalwyr sydd angen cymorth</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2582" y="-24829"/>
            <a:ext cx="2880320" cy="584775"/>
          </a:xfrm>
          <a:prstGeom prst="rect">
            <a:avLst/>
          </a:prstGeom>
          <a:noFill/>
        </p:spPr>
        <p:txBody>
          <a:bodyPr wrap="square" rtlCol="0">
            <a:spAutoFit/>
          </a:bodyPr>
          <a:lstStyle/>
          <a:p>
            <a:r>
              <a:rPr lang="en-GB" sz="3200" b="1">
                <a:solidFill>
                  <a:srgbClr val="20B18A"/>
                </a:solidFill>
              </a:rPr>
              <a:t>Culture Change</a:t>
            </a:r>
          </a:p>
        </p:txBody>
      </p:sp>
      <p:sp>
        <p:nvSpPr>
          <p:cNvPr id="4" name="TextBox 3"/>
          <p:cNvSpPr txBox="1"/>
          <p:nvPr/>
        </p:nvSpPr>
        <p:spPr>
          <a:xfrm>
            <a:off x="5077990" y="666868"/>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Collaboration – “doing with” rather than “doing for”</a:t>
            </a:r>
          </a:p>
        </p:txBody>
      </p:sp>
      <p:sp>
        <p:nvSpPr>
          <p:cNvPr id="10" name="TextBox 9"/>
          <p:cNvSpPr txBox="1"/>
          <p:nvPr/>
        </p:nvSpPr>
        <p:spPr>
          <a:xfrm>
            <a:off x="5074590" y="1417769"/>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Meaningful participation of children and families</a:t>
            </a:r>
          </a:p>
        </p:txBody>
      </p:sp>
      <p:sp>
        <p:nvSpPr>
          <p:cNvPr id="11" name="TextBox 10"/>
          <p:cNvSpPr txBox="1"/>
          <p:nvPr/>
        </p:nvSpPr>
        <p:spPr>
          <a:xfrm>
            <a:off x="5074590" y="2171881"/>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Active listening and communication with children</a:t>
            </a:r>
          </a:p>
        </p:txBody>
      </p:sp>
      <p:sp>
        <p:nvSpPr>
          <p:cNvPr id="12" name="TextBox 11"/>
          <p:cNvSpPr txBox="1"/>
          <p:nvPr/>
        </p:nvSpPr>
        <p:spPr>
          <a:xfrm>
            <a:off x="5074590" y="2925993"/>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Person centred and led rather than service led</a:t>
            </a:r>
          </a:p>
        </p:txBody>
      </p:sp>
      <p:sp>
        <p:nvSpPr>
          <p:cNvPr id="13" name="TextBox 12"/>
          <p:cNvSpPr txBox="1"/>
          <p:nvPr/>
        </p:nvSpPr>
        <p:spPr>
          <a:xfrm>
            <a:off x="5074590" y="3680105"/>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Strengths, capacity, support of families and friends</a:t>
            </a:r>
          </a:p>
        </p:txBody>
      </p:sp>
      <p:sp>
        <p:nvSpPr>
          <p:cNvPr id="14" name="TextBox 13"/>
          <p:cNvSpPr txBox="1"/>
          <p:nvPr/>
        </p:nvSpPr>
        <p:spPr>
          <a:xfrm>
            <a:off x="5065236" y="4433706"/>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Co-ordinated assessments, overarching care and support plans</a:t>
            </a:r>
          </a:p>
        </p:txBody>
      </p:sp>
      <p:sp>
        <p:nvSpPr>
          <p:cNvPr id="15" name="TextBox 14"/>
          <p:cNvSpPr txBox="1"/>
          <p:nvPr/>
        </p:nvSpPr>
        <p:spPr>
          <a:xfrm>
            <a:off x="5076954" y="5184607"/>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Focus on personal outcomes and goals</a:t>
            </a:r>
          </a:p>
          <a:p>
            <a:endParaRPr lang="en-GB" sz="1600" b="1"/>
          </a:p>
        </p:txBody>
      </p:sp>
      <p:pic>
        <p:nvPicPr>
          <p:cNvPr id="17" name="New picture"/>
          <p:cNvPicPr/>
          <p:nvPr/>
        </p:nvPicPr>
        <p:blipFill rotWithShape="1">
          <a:blip r:embed="rId2"/>
          <a:srcRect l="4787" t="23560" r="87231" b="64657"/>
          <a:stretch/>
        </p:blipFill>
        <p:spPr bwMode="auto">
          <a:xfrm>
            <a:off x="4506864" y="666868"/>
            <a:ext cx="567726" cy="581564"/>
          </a:xfrm>
          <a:prstGeom prst="rect">
            <a:avLst/>
          </a:prstGeom>
          <a:ln>
            <a:noFill/>
          </a:ln>
          <a:extLst>
            <a:ext uri="{53640926-AAD7-44D8-BBD7-CCE9431645EC}">
              <a14:shadowObscured xmlns:a14="http://schemas.microsoft.com/office/drawing/2010/main"/>
            </a:ext>
          </a:extLst>
        </p:spPr>
      </p:pic>
      <p:sp>
        <p:nvSpPr>
          <p:cNvPr id="16" name="TextBox 15"/>
          <p:cNvSpPr txBox="1"/>
          <p:nvPr/>
        </p:nvSpPr>
        <p:spPr>
          <a:xfrm>
            <a:off x="5085493" y="5935508"/>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Aspirations and achievements</a:t>
            </a:r>
          </a:p>
          <a:p>
            <a:r>
              <a:rPr lang="en-GB" sz="1600" b="1"/>
              <a:t> </a:t>
            </a:r>
          </a:p>
        </p:txBody>
      </p:sp>
      <p:pic>
        <p:nvPicPr>
          <p:cNvPr id="18" name="New picture"/>
          <p:cNvPicPr/>
          <p:nvPr/>
        </p:nvPicPr>
        <p:blipFill rotWithShape="1">
          <a:blip r:embed="rId2"/>
          <a:srcRect l="52189" t="23888" r="39078" b="64796"/>
          <a:stretch/>
        </p:blipFill>
        <p:spPr bwMode="auto">
          <a:xfrm>
            <a:off x="4506864" y="1414558"/>
            <a:ext cx="567726" cy="587986"/>
          </a:xfrm>
          <a:prstGeom prst="rect">
            <a:avLst/>
          </a:prstGeom>
          <a:ln>
            <a:noFill/>
          </a:ln>
          <a:extLst>
            <a:ext uri="{53640926-AAD7-44D8-BBD7-CCE9431645EC}">
              <a14:shadowObscured xmlns:a14="http://schemas.microsoft.com/office/drawing/2010/main"/>
            </a:ext>
          </a:extLst>
        </p:spPr>
      </p:pic>
      <p:pic>
        <p:nvPicPr>
          <p:cNvPr id="19" name="New picture"/>
          <p:cNvPicPr/>
          <p:nvPr/>
        </p:nvPicPr>
        <p:blipFill rotWithShape="1">
          <a:blip r:embed="rId2"/>
          <a:srcRect l="4217" t="41764" r="87050" b="47248"/>
          <a:stretch/>
        </p:blipFill>
        <p:spPr bwMode="auto">
          <a:xfrm>
            <a:off x="4506864" y="2165458"/>
            <a:ext cx="553378" cy="591197"/>
          </a:xfrm>
          <a:prstGeom prst="rect">
            <a:avLst/>
          </a:prstGeom>
          <a:ln>
            <a:noFill/>
          </a:ln>
          <a:extLst>
            <a:ext uri="{53640926-AAD7-44D8-BBD7-CCE9431645EC}">
              <a14:shadowObscured xmlns:a14="http://schemas.microsoft.com/office/drawing/2010/main"/>
            </a:ext>
          </a:extLst>
        </p:spPr>
      </p:pic>
      <p:pic>
        <p:nvPicPr>
          <p:cNvPr id="20" name="New picture"/>
          <p:cNvPicPr/>
          <p:nvPr/>
        </p:nvPicPr>
        <p:blipFill rotWithShape="1">
          <a:blip r:embed="rId2"/>
          <a:srcRect l="52873" t="41902" r="39089" b="47668"/>
          <a:stretch/>
        </p:blipFill>
        <p:spPr bwMode="auto">
          <a:xfrm>
            <a:off x="4497511" y="2919569"/>
            <a:ext cx="562732" cy="591199"/>
          </a:xfrm>
          <a:prstGeom prst="rect">
            <a:avLst/>
          </a:prstGeom>
          <a:ln>
            <a:noFill/>
          </a:ln>
          <a:extLst>
            <a:ext uri="{53640926-AAD7-44D8-BBD7-CCE9431645EC}">
              <a14:shadowObscured xmlns:a14="http://schemas.microsoft.com/office/drawing/2010/main"/>
            </a:ext>
          </a:extLst>
        </p:spPr>
      </p:pic>
      <p:pic>
        <p:nvPicPr>
          <p:cNvPr id="21" name="New picture"/>
          <p:cNvPicPr/>
          <p:nvPr/>
        </p:nvPicPr>
        <p:blipFill rotWithShape="1">
          <a:blip r:embed="rId2"/>
          <a:srcRect l="4372" t="59153" r="87590" b="28965"/>
          <a:stretch/>
        </p:blipFill>
        <p:spPr bwMode="auto">
          <a:xfrm>
            <a:off x="4506864" y="3680104"/>
            <a:ext cx="553378" cy="584775"/>
          </a:xfrm>
          <a:prstGeom prst="rect">
            <a:avLst/>
          </a:prstGeom>
          <a:ln>
            <a:noFill/>
          </a:ln>
          <a:extLst>
            <a:ext uri="{53640926-AAD7-44D8-BBD7-CCE9431645EC}">
              <a14:shadowObscured xmlns:a14="http://schemas.microsoft.com/office/drawing/2010/main"/>
            </a:ext>
          </a:extLst>
        </p:spPr>
      </p:pic>
      <p:pic>
        <p:nvPicPr>
          <p:cNvPr id="22" name="New picture"/>
          <p:cNvPicPr/>
          <p:nvPr/>
        </p:nvPicPr>
        <p:blipFill rotWithShape="1">
          <a:blip r:embed="rId2"/>
          <a:srcRect l="53097" t="59153" r="38865" b="28965"/>
          <a:stretch/>
        </p:blipFill>
        <p:spPr bwMode="auto">
          <a:xfrm>
            <a:off x="4506864" y="4434215"/>
            <a:ext cx="553378" cy="584266"/>
          </a:xfrm>
          <a:prstGeom prst="rect">
            <a:avLst/>
          </a:prstGeom>
          <a:ln>
            <a:noFill/>
          </a:ln>
          <a:extLst>
            <a:ext uri="{53640926-AAD7-44D8-BBD7-CCE9431645EC}">
              <a14:shadowObscured xmlns:a14="http://schemas.microsoft.com/office/drawing/2010/main"/>
            </a:ext>
          </a:extLst>
        </p:spPr>
      </p:pic>
      <p:pic>
        <p:nvPicPr>
          <p:cNvPr id="23" name="New picture"/>
          <p:cNvPicPr/>
          <p:nvPr/>
        </p:nvPicPr>
        <p:blipFill rotWithShape="1">
          <a:blip r:embed="rId2"/>
          <a:srcRect l="5230" t="77224" r="87161" b="12267"/>
          <a:stretch/>
        </p:blipFill>
        <p:spPr bwMode="auto">
          <a:xfrm>
            <a:off x="4506864" y="5188326"/>
            <a:ext cx="567726" cy="581056"/>
          </a:xfrm>
          <a:prstGeom prst="rect">
            <a:avLst/>
          </a:prstGeom>
          <a:ln>
            <a:noFill/>
          </a:ln>
          <a:extLst>
            <a:ext uri="{53640926-AAD7-44D8-BBD7-CCE9431645EC}">
              <a14:shadowObscured xmlns:a14="http://schemas.microsoft.com/office/drawing/2010/main"/>
            </a:ext>
          </a:extLst>
        </p:spPr>
      </p:pic>
      <p:pic>
        <p:nvPicPr>
          <p:cNvPr id="24" name="New picture"/>
          <p:cNvPicPr/>
          <p:nvPr/>
        </p:nvPicPr>
        <p:blipFill rotWithShape="1">
          <a:blip r:embed="rId2"/>
          <a:srcRect l="53223" t="77110" r="39168" b="12123"/>
          <a:stretch/>
        </p:blipFill>
        <p:spPr bwMode="auto">
          <a:xfrm>
            <a:off x="4506864" y="5938718"/>
            <a:ext cx="581982" cy="581565"/>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01D60189-8059-9B09-7E80-2E4EA17D0F9A}"/>
              </a:ext>
            </a:extLst>
          </p:cNvPr>
          <p:cNvPicPr>
            <a:picLocks noChangeAspect="1"/>
          </p:cNvPicPr>
          <p:nvPr/>
        </p:nvPicPr>
        <p:blipFill>
          <a:blip r:embed="rId3"/>
          <a:stretch>
            <a:fillRect/>
          </a:stretch>
        </p:blipFill>
        <p:spPr>
          <a:xfrm>
            <a:off x="20581" y="649422"/>
            <a:ext cx="4467701" cy="5803913"/>
          </a:xfrm>
          <a:prstGeom prst="rect">
            <a:avLst/>
          </a:prstGeom>
        </p:spPr>
      </p:pic>
      <p:sp>
        <p:nvSpPr>
          <p:cNvPr id="6" name="TextBox 5">
            <a:extLst>
              <a:ext uri="{FF2B5EF4-FFF2-40B4-BE49-F238E27FC236}">
                <a16:creationId xmlns:a16="http://schemas.microsoft.com/office/drawing/2014/main" id="{DD404CAD-48C2-BEB5-7C64-77F4416FAF14}"/>
              </a:ext>
            </a:extLst>
          </p:cNvPr>
          <p:cNvSpPr txBox="1"/>
          <p:nvPr/>
        </p:nvSpPr>
        <p:spPr>
          <a:xfrm>
            <a:off x="20581" y="-18416"/>
            <a:ext cx="4609926" cy="584775"/>
          </a:xfrm>
          <a:prstGeom prst="rect">
            <a:avLst/>
          </a:prstGeom>
          <a:noFill/>
        </p:spPr>
        <p:txBody>
          <a:bodyPr wrap="square" rtlCol="0">
            <a:spAutoFit/>
          </a:bodyPr>
          <a:lstStyle/>
          <a:p>
            <a:r>
              <a:rPr lang="cy" sz="3200" b="1" i="0" u="none" strike="noStrike" cap="none" baseline="0">
                <a:solidFill>
                  <a:srgbClr val="20B18A"/>
                </a:solidFill>
                <a:effectLst/>
                <a:uFillTx/>
                <a:latin typeface="Calibri"/>
              </a:rPr>
              <a:t>Newid mewn Diwylliant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018D14E-DB9B-8814-466D-6C06E837A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09880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26098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6300192" y="2767143"/>
            <a:ext cx="1512168" cy="106421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7631933" y="1617758"/>
            <a:ext cx="1260547" cy="900261"/>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4932040" y="3794884"/>
            <a:ext cx="936104" cy="90026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7668344" y="4207755"/>
            <a:ext cx="1260140" cy="900261"/>
          </a:xfrm>
          <a:prstGeom prst="roundRect">
            <a:avLst/>
          </a:prstGeom>
          <a:solidFill>
            <a:srgbClr val="ED1E87"/>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5076056" y="1736651"/>
            <a:ext cx="936104" cy="900261"/>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New picture"/>
          <p:cNvPicPr/>
          <p:nvPr/>
        </p:nvPicPr>
        <p:blipFill rotWithShape="1">
          <a:blip r:embed="rId2"/>
          <a:srcRect l="83594" t="3150" r="1564" b="80050"/>
          <a:stretch/>
        </p:blipFill>
        <p:spPr>
          <a:xfrm>
            <a:off x="0" y="13103"/>
            <a:ext cx="1017320" cy="924649"/>
          </a:xfrm>
          <a:prstGeom prst="rect">
            <a:avLst/>
          </a:prstGeom>
        </p:spPr>
      </p:pic>
      <p:sp>
        <p:nvSpPr>
          <p:cNvPr id="4" name="TextBox 3"/>
          <p:cNvSpPr txBox="1"/>
          <p:nvPr/>
        </p:nvSpPr>
        <p:spPr>
          <a:xfrm>
            <a:off x="5868144" y="116632"/>
            <a:ext cx="6120680" cy="1077218"/>
          </a:xfrm>
          <a:prstGeom prst="rect">
            <a:avLst/>
          </a:prstGeom>
          <a:noFill/>
        </p:spPr>
        <p:txBody>
          <a:bodyPr wrap="square" rtlCol="0">
            <a:spAutoFit/>
          </a:bodyPr>
          <a:lstStyle/>
          <a:p>
            <a:r>
              <a:rPr lang="en-GB" sz="3200" b="1">
                <a:solidFill>
                  <a:srgbClr val="20B18A"/>
                </a:solidFill>
              </a:rPr>
              <a:t>Overarching care </a:t>
            </a:r>
          </a:p>
          <a:p>
            <a:r>
              <a:rPr lang="en-GB" sz="3200" b="1">
                <a:solidFill>
                  <a:srgbClr val="20B18A"/>
                </a:solidFill>
              </a:rPr>
              <a:t>and support plan</a:t>
            </a:r>
          </a:p>
        </p:txBody>
      </p:sp>
      <p:sp>
        <p:nvSpPr>
          <p:cNvPr id="5" name="TextBox 4"/>
          <p:cNvSpPr txBox="1"/>
          <p:nvPr/>
        </p:nvSpPr>
        <p:spPr>
          <a:xfrm>
            <a:off x="6012160" y="2852936"/>
            <a:ext cx="2088232" cy="646331"/>
          </a:xfrm>
          <a:prstGeom prst="rect">
            <a:avLst/>
          </a:prstGeom>
          <a:noFill/>
        </p:spPr>
        <p:txBody>
          <a:bodyPr wrap="square" rtlCol="0">
            <a:spAutoFit/>
          </a:bodyPr>
          <a:lstStyle/>
          <a:p>
            <a:pPr algn="ctr"/>
            <a:r>
              <a:rPr lang="en-GB"/>
              <a:t>Care and </a:t>
            </a:r>
          </a:p>
          <a:p>
            <a:pPr algn="ctr"/>
            <a:r>
              <a:rPr lang="en-GB"/>
              <a:t>support plan</a:t>
            </a:r>
          </a:p>
        </p:txBody>
      </p:sp>
      <p:sp>
        <p:nvSpPr>
          <p:cNvPr id="6" name="TextBox 5"/>
          <p:cNvSpPr txBox="1"/>
          <p:nvPr/>
        </p:nvSpPr>
        <p:spPr>
          <a:xfrm>
            <a:off x="4499992" y="1771282"/>
            <a:ext cx="2088232" cy="830997"/>
          </a:xfrm>
          <a:prstGeom prst="rect">
            <a:avLst/>
          </a:prstGeom>
          <a:noFill/>
        </p:spPr>
        <p:txBody>
          <a:bodyPr wrap="square" rtlCol="0">
            <a:spAutoFit/>
          </a:bodyPr>
          <a:lstStyle/>
          <a:p>
            <a:pPr algn="ctr"/>
            <a:r>
              <a:rPr lang="en-GB" sz="1600"/>
              <a:t>Personal </a:t>
            </a:r>
          </a:p>
          <a:p>
            <a:pPr algn="ctr"/>
            <a:r>
              <a:rPr lang="en-GB" sz="1600"/>
              <a:t>Education </a:t>
            </a:r>
          </a:p>
          <a:p>
            <a:pPr algn="ctr"/>
            <a:r>
              <a:rPr lang="en-GB" sz="1600"/>
              <a:t>plan</a:t>
            </a:r>
          </a:p>
        </p:txBody>
      </p:sp>
      <p:sp>
        <p:nvSpPr>
          <p:cNvPr id="7" name="TextBox 6"/>
          <p:cNvSpPr txBox="1"/>
          <p:nvPr/>
        </p:nvSpPr>
        <p:spPr>
          <a:xfrm>
            <a:off x="7236296" y="1775502"/>
            <a:ext cx="2088232" cy="584775"/>
          </a:xfrm>
          <a:prstGeom prst="rect">
            <a:avLst/>
          </a:prstGeom>
          <a:noFill/>
        </p:spPr>
        <p:txBody>
          <a:bodyPr wrap="square" rtlCol="0">
            <a:spAutoFit/>
          </a:bodyPr>
          <a:lstStyle/>
          <a:p>
            <a:pPr algn="ctr"/>
            <a:r>
              <a:rPr lang="en-GB" sz="1600"/>
              <a:t>Placement </a:t>
            </a:r>
          </a:p>
          <a:p>
            <a:pPr algn="ctr"/>
            <a:r>
              <a:rPr lang="en-GB" sz="1600"/>
              <a:t>plan</a:t>
            </a:r>
          </a:p>
        </p:txBody>
      </p:sp>
      <p:sp>
        <p:nvSpPr>
          <p:cNvPr id="8" name="TextBox 7"/>
          <p:cNvSpPr txBox="1"/>
          <p:nvPr/>
        </p:nvSpPr>
        <p:spPr>
          <a:xfrm>
            <a:off x="7236296" y="4384475"/>
            <a:ext cx="2088232" cy="584775"/>
          </a:xfrm>
          <a:prstGeom prst="rect">
            <a:avLst/>
          </a:prstGeom>
          <a:noFill/>
        </p:spPr>
        <p:txBody>
          <a:bodyPr wrap="square" rtlCol="0">
            <a:spAutoFit/>
          </a:bodyPr>
          <a:lstStyle/>
          <a:p>
            <a:pPr algn="ctr"/>
            <a:r>
              <a:rPr lang="en-GB" sz="1600"/>
              <a:t>Plan for</a:t>
            </a:r>
          </a:p>
          <a:p>
            <a:pPr algn="ctr"/>
            <a:r>
              <a:rPr lang="en-GB" sz="1600"/>
              <a:t> permanence</a:t>
            </a:r>
          </a:p>
        </p:txBody>
      </p:sp>
      <p:sp>
        <p:nvSpPr>
          <p:cNvPr id="9" name="TextBox 8"/>
          <p:cNvSpPr txBox="1"/>
          <p:nvPr/>
        </p:nvSpPr>
        <p:spPr>
          <a:xfrm>
            <a:off x="4355976" y="3934346"/>
            <a:ext cx="2088232" cy="584775"/>
          </a:xfrm>
          <a:prstGeom prst="rect">
            <a:avLst/>
          </a:prstGeom>
          <a:noFill/>
        </p:spPr>
        <p:txBody>
          <a:bodyPr wrap="square" rtlCol="0">
            <a:spAutoFit/>
          </a:bodyPr>
          <a:lstStyle/>
          <a:p>
            <a:pPr algn="ctr"/>
            <a:r>
              <a:rPr lang="en-GB" sz="1600"/>
              <a:t>Health</a:t>
            </a:r>
          </a:p>
          <a:p>
            <a:pPr algn="ctr"/>
            <a:r>
              <a:rPr lang="en-GB" sz="1600"/>
              <a:t> plan</a:t>
            </a:r>
          </a:p>
        </p:txBody>
      </p:sp>
      <p:sp>
        <p:nvSpPr>
          <p:cNvPr id="15" name="Right Arrow 14"/>
          <p:cNvSpPr/>
          <p:nvPr/>
        </p:nvSpPr>
        <p:spPr>
          <a:xfrm rot="7862559">
            <a:off x="7633768" y="2553343"/>
            <a:ext cx="432048" cy="502488"/>
          </a:xfrm>
          <a:prstGeom prst="rightArrow">
            <a:avLst>
              <a:gd name="adj1" fmla="val 50000"/>
              <a:gd name="adj2" fmla="val 4092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14232787">
            <a:off x="7375444" y="3776386"/>
            <a:ext cx="432048" cy="477557"/>
          </a:xfrm>
          <a:prstGeom prst="rightArrow">
            <a:avLst>
              <a:gd name="adj1" fmla="val 50000"/>
              <a:gd name="adj2" fmla="val 4447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19458964">
            <a:off x="5936800" y="3393575"/>
            <a:ext cx="432048" cy="573822"/>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rot="1860059">
            <a:off x="6029183" y="2526193"/>
            <a:ext cx="432048" cy="55678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CE4A1A9E-4F97-B303-8AB1-2DAFB22711CD}"/>
              </a:ext>
            </a:extLst>
          </p:cNvPr>
          <p:cNvPicPr>
            <a:picLocks noChangeAspect="1"/>
          </p:cNvPicPr>
          <p:nvPr/>
        </p:nvPicPr>
        <p:blipFill>
          <a:blip r:embed="rId3"/>
          <a:stretch>
            <a:fillRect/>
          </a:stretch>
        </p:blipFill>
        <p:spPr>
          <a:xfrm>
            <a:off x="565701" y="1569559"/>
            <a:ext cx="3886537" cy="3718882"/>
          </a:xfrm>
          <a:prstGeom prst="rect">
            <a:avLst/>
          </a:prstGeom>
        </p:spPr>
      </p:pic>
      <p:sp>
        <p:nvSpPr>
          <p:cNvPr id="20" name="TextBox 19">
            <a:extLst>
              <a:ext uri="{FF2B5EF4-FFF2-40B4-BE49-F238E27FC236}">
                <a16:creationId xmlns:a16="http://schemas.microsoft.com/office/drawing/2014/main" id="{D564E97A-E8CC-9525-9FFD-0875FDFE2563}"/>
              </a:ext>
            </a:extLst>
          </p:cNvPr>
          <p:cNvSpPr txBox="1"/>
          <p:nvPr/>
        </p:nvSpPr>
        <p:spPr>
          <a:xfrm>
            <a:off x="1116494" y="19191"/>
            <a:ext cx="6126800" cy="1067867"/>
          </a:xfrm>
          <a:prstGeom prst="rect">
            <a:avLst/>
          </a:prstGeom>
          <a:noFill/>
        </p:spPr>
        <p:txBody>
          <a:bodyPr wrap="square" rtlCol="0">
            <a:spAutoFit/>
          </a:bodyPr>
          <a:lstStyle/>
          <a:p>
            <a:r>
              <a:rPr lang="cy" sz="3200" b="1" i="0" strike="noStrike" cap="none" baseline="0">
                <a:solidFill>
                  <a:srgbClr val="20B18A"/>
                </a:solidFill>
                <a:effectLst/>
                <a:uFill>
                  <a:solidFill>
                    <a:srgbClr val="000000"/>
                  </a:solidFill>
                </a:uFill>
                <a:latin typeface="Calibri"/>
              </a:rPr>
              <a:t>Cynllun gofal </a:t>
            </a:r>
          </a:p>
          <a:p>
            <a:r>
              <a:rPr lang="cy" sz="3200" b="1" i="0" strike="noStrike" cap="none" baseline="0">
                <a:solidFill>
                  <a:srgbClr val="20B18A"/>
                </a:solidFill>
                <a:effectLst/>
                <a:uFill>
                  <a:solidFill>
                    <a:srgbClr val="000000"/>
                  </a:solidFill>
                </a:uFill>
                <a:latin typeface="Calibri"/>
              </a:rPr>
              <a:t>a chymorth trosfwaol</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13586" y="1041072"/>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Information about the long term plan – then permanence option </a:t>
            </a:r>
          </a:p>
        </p:txBody>
      </p:sp>
      <p:sp>
        <p:nvSpPr>
          <p:cNvPr id="4" name="TextBox 3"/>
          <p:cNvSpPr txBox="1"/>
          <p:nvPr/>
        </p:nvSpPr>
        <p:spPr>
          <a:xfrm>
            <a:off x="5004048" y="1756767"/>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Details of the placement and why it was chosen</a:t>
            </a:r>
          </a:p>
        </p:txBody>
      </p:sp>
      <p:sp>
        <p:nvSpPr>
          <p:cNvPr id="5" name="TextBox 4"/>
          <p:cNvSpPr txBox="1"/>
          <p:nvPr/>
        </p:nvSpPr>
        <p:spPr>
          <a:xfrm>
            <a:off x="5013586" y="2472462"/>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How the child’s well-being, developmental needs and outcomes will be met</a:t>
            </a:r>
          </a:p>
        </p:txBody>
      </p:sp>
      <p:sp>
        <p:nvSpPr>
          <p:cNvPr id="6" name="TextBox 5"/>
          <p:cNvSpPr txBox="1"/>
          <p:nvPr/>
        </p:nvSpPr>
        <p:spPr>
          <a:xfrm>
            <a:off x="5004048" y="3185592"/>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Name of the independent reviewing officer</a:t>
            </a:r>
          </a:p>
          <a:p>
            <a:endParaRPr lang="en-GB" sz="1600" b="1"/>
          </a:p>
        </p:txBody>
      </p:sp>
      <p:sp>
        <p:nvSpPr>
          <p:cNvPr id="7" name="TextBox 6"/>
          <p:cNvSpPr txBox="1"/>
          <p:nvPr/>
        </p:nvSpPr>
        <p:spPr>
          <a:xfrm>
            <a:off x="5004048" y="3898722"/>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contact arrangements with parent and sibling/ step-sibling</a:t>
            </a:r>
          </a:p>
        </p:txBody>
      </p:sp>
      <p:sp>
        <p:nvSpPr>
          <p:cNvPr id="8" name="TextBox 7"/>
          <p:cNvSpPr txBox="1"/>
          <p:nvPr/>
        </p:nvSpPr>
        <p:spPr>
          <a:xfrm>
            <a:off x="5004048" y="4611852"/>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Details of the health plan and personal education plan</a:t>
            </a:r>
          </a:p>
        </p:txBody>
      </p:sp>
      <p:sp>
        <p:nvSpPr>
          <p:cNvPr id="9" name="TextBox 8"/>
          <p:cNvSpPr txBox="1"/>
          <p:nvPr/>
        </p:nvSpPr>
        <p:spPr>
          <a:xfrm>
            <a:off x="4990343" y="5324982"/>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Details of any court orders</a:t>
            </a:r>
          </a:p>
          <a:p>
            <a:endParaRPr lang="en-GB" sz="1600" b="1"/>
          </a:p>
        </p:txBody>
      </p:sp>
      <p:sp>
        <p:nvSpPr>
          <p:cNvPr id="10" name="TextBox 9"/>
          <p:cNvSpPr txBox="1"/>
          <p:nvPr/>
        </p:nvSpPr>
        <p:spPr>
          <a:xfrm>
            <a:off x="4990343" y="6029817"/>
            <a:ext cx="4032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00" b="1"/>
              <a:t>Wishes, feelings of relevant people abut the child’s plan and any proposed changes </a:t>
            </a:r>
          </a:p>
        </p:txBody>
      </p:sp>
      <p:pic>
        <p:nvPicPr>
          <p:cNvPr id="11" name="New picture"/>
          <p:cNvPicPr/>
          <p:nvPr/>
        </p:nvPicPr>
        <p:blipFill rotWithShape="1">
          <a:blip r:embed="rId2"/>
          <a:srcRect l="6313" t="24232" r="85735" b="64163"/>
          <a:stretch/>
        </p:blipFill>
        <p:spPr bwMode="auto">
          <a:xfrm>
            <a:off x="4355976" y="1041072"/>
            <a:ext cx="620111" cy="584775"/>
          </a:xfrm>
          <a:prstGeom prst="rect">
            <a:avLst/>
          </a:prstGeom>
          <a:ln>
            <a:noFill/>
          </a:ln>
          <a:extLst>
            <a:ext uri="{53640926-AAD7-44D8-BBD7-CCE9431645EC}">
              <a14:shadowObscured xmlns:a14="http://schemas.microsoft.com/office/drawing/2010/main"/>
            </a:ext>
          </a:extLst>
        </p:spPr>
      </p:pic>
      <p:pic>
        <p:nvPicPr>
          <p:cNvPr id="12" name="New picture"/>
          <p:cNvPicPr/>
          <p:nvPr/>
        </p:nvPicPr>
        <p:blipFill rotWithShape="1">
          <a:blip r:embed="rId2"/>
          <a:srcRect l="52403" t="23662" r="39313" b="64391"/>
          <a:stretch/>
        </p:blipFill>
        <p:spPr bwMode="auto">
          <a:xfrm>
            <a:off x="4355976" y="1756766"/>
            <a:ext cx="617726" cy="584775"/>
          </a:xfrm>
          <a:prstGeom prst="rect">
            <a:avLst/>
          </a:prstGeom>
          <a:ln>
            <a:noFill/>
          </a:ln>
          <a:extLst>
            <a:ext uri="{53640926-AAD7-44D8-BBD7-CCE9431645EC}">
              <a14:shadowObscured xmlns:a14="http://schemas.microsoft.com/office/drawing/2010/main"/>
            </a:ext>
          </a:extLst>
        </p:spPr>
      </p:pic>
      <p:pic>
        <p:nvPicPr>
          <p:cNvPr id="13" name="New picture"/>
          <p:cNvPicPr/>
          <p:nvPr/>
        </p:nvPicPr>
        <p:blipFill rotWithShape="1">
          <a:blip r:embed="rId2"/>
          <a:srcRect l="6398" t="41675" r="85318" b="46378"/>
          <a:stretch/>
        </p:blipFill>
        <p:spPr bwMode="auto">
          <a:xfrm>
            <a:off x="4355976" y="2469895"/>
            <a:ext cx="657610" cy="587341"/>
          </a:xfrm>
          <a:prstGeom prst="rect">
            <a:avLst/>
          </a:prstGeom>
          <a:ln>
            <a:noFill/>
          </a:ln>
          <a:extLst>
            <a:ext uri="{53640926-AAD7-44D8-BBD7-CCE9431645EC}">
              <a14:shadowObscured xmlns:a14="http://schemas.microsoft.com/office/drawing/2010/main"/>
            </a:ext>
          </a:extLst>
        </p:spPr>
      </p:pic>
      <p:pic>
        <p:nvPicPr>
          <p:cNvPr id="14" name="New picture"/>
          <p:cNvPicPr/>
          <p:nvPr/>
        </p:nvPicPr>
        <p:blipFill rotWithShape="1">
          <a:blip r:embed="rId2"/>
          <a:srcRect l="52147" t="42587" r="39569" b="45466"/>
          <a:stretch/>
        </p:blipFill>
        <p:spPr bwMode="auto">
          <a:xfrm>
            <a:off x="4355976" y="3185589"/>
            <a:ext cx="617726" cy="584778"/>
          </a:xfrm>
          <a:prstGeom prst="rect">
            <a:avLst/>
          </a:prstGeom>
          <a:ln>
            <a:noFill/>
          </a:ln>
          <a:extLst>
            <a:ext uri="{53640926-AAD7-44D8-BBD7-CCE9431645EC}">
              <a14:shadowObscured xmlns:a14="http://schemas.microsoft.com/office/drawing/2010/main"/>
            </a:ext>
          </a:extLst>
        </p:spPr>
      </p:pic>
      <p:pic>
        <p:nvPicPr>
          <p:cNvPr id="15" name="New picture"/>
          <p:cNvPicPr/>
          <p:nvPr/>
        </p:nvPicPr>
        <p:blipFill rotWithShape="1">
          <a:blip r:embed="rId2"/>
          <a:srcRect l="6570" t="60143" r="85146" b="27910"/>
          <a:stretch/>
        </p:blipFill>
        <p:spPr bwMode="auto">
          <a:xfrm>
            <a:off x="4355976" y="3898719"/>
            <a:ext cx="607400" cy="584777"/>
          </a:xfrm>
          <a:prstGeom prst="rect">
            <a:avLst/>
          </a:prstGeom>
          <a:ln>
            <a:noFill/>
          </a:ln>
          <a:extLst>
            <a:ext uri="{53640926-AAD7-44D8-BBD7-CCE9431645EC}">
              <a14:shadowObscured xmlns:a14="http://schemas.microsoft.com/office/drawing/2010/main"/>
            </a:ext>
          </a:extLst>
        </p:spPr>
      </p:pic>
      <p:pic>
        <p:nvPicPr>
          <p:cNvPr id="16" name="New picture"/>
          <p:cNvPicPr/>
          <p:nvPr/>
        </p:nvPicPr>
        <p:blipFill rotWithShape="1">
          <a:blip r:embed="rId2"/>
          <a:srcRect l="52575" t="60942" r="39141" b="27111"/>
          <a:stretch/>
        </p:blipFill>
        <p:spPr bwMode="auto">
          <a:xfrm>
            <a:off x="4355976" y="4611847"/>
            <a:ext cx="617726" cy="584779"/>
          </a:xfrm>
          <a:prstGeom prst="rect">
            <a:avLst/>
          </a:prstGeom>
          <a:ln>
            <a:noFill/>
          </a:ln>
          <a:extLst>
            <a:ext uri="{53640926-AAD7-44D8-BBD7-CCE9431645EC}">
              <a14:shadowObscured xmlns:a14="http://schemas.microsoft.com/office/drawing/2010/main"/>
            </a:ext>
          </a:extLst>
        </p:spPr>
      </p:pic>
      <p:pic>
        <p:nvPicPr>
          <p:cNvPr id="17" name="New picture"/>
          <p:cNvPicPr/>
          <p:nvPr/>
        </p:nvPicPr>
        <p:blipFill rotWithShape="1">
          <a:blip r:embed="rId2"/>
          <a:srcRect l="6232" t="77586" r="85484" b="8734"/>
          <a:stretch/>
        </p:blipFill>
        <p:spPr bwMode="auto">
          <a:xfrm>
            <a:off x="4355976" y="5324976"/>
            <a:ext cx="634367" cy="586740"/>
          </a:xfrm>
          <a:prstGeom prst="rect">
            <a:avLst/>
          </a:prstGeom>
          <a:ln>
            <a:noFill/>
          </a:ln>
          <a:extLst>
            <a:ext uri="{53640926-AAD7-44D8-BBD7-CCE9431645EC}">
              <a14:shadowObscured xmlns:a14="http://schemas.microsoft.com/office/drawing/2010/main"/>
            </a:ext>
          </a:extLst>
        </p:spPr>
      </p:pic>
      <p:pic>
        <p:nvPicPr>
          <p:cNvPr id="18" name="New picture"/>
          <p:cNvPicPr/>
          <p:nvPr/>
        </p:nvPicPr>
        <p:blipFill rotWithShape="1">
          <a:blip r:embed="rId2"/>
          <a:srcRect l="52493" t="77814" r="39223" b="9645"/>
          <a:stretch/>
        </p:blipFill>
        <p:spPr bwMode="auto">
          <a:xfrm>
            <a:off x="4355976" y="6029817"/>
            <a:ext cx="607400" cy="584775"/>
          </a:xfrm>
          <a:prstGeom prst="rect">
            <a:avLst/>
          </a:prstGeom>
          <a:ln>
            <a:noFill/>
          </a:ln>
          <a:extLst>
            <a:ext uri="{53640926-AAD7-44D8-BBD7-CCE9431645EC}">
              <a14:shadowObscured xmlns:a14="http://schemas.microsoft.com/office/drawing/2010/main"/>
            </a:ext>
          </a:extLst>
        </p:spPr>
      </p:pic>
      <p:sp>
        <p:nvSpPr>
          <p:cNvPr id="19" name="TextBox 18"/>
          <p:cNvSpPr txBox="1"/>
          <p:nvPr/>
        </p:nvSpPr>
        <p:spPr>
          <a:xfrm>
            <a:off x="4211960" y="189866"/>
            <a:ext cx="5473624" cy="584775"/>
          </a:xfrm>
          <a:prstGeom prst="rect">
            <a:avLst/>
          </a:prstGeom>
          <a:noFill/>
        </p:spPr>
        <p:txBody>
          <a:bodyPr wrap="square" rtlCol="0">
            <a:spAutoFit/>
          </a:bodyPr>
          <a:lstStyle/>
          <a:p>
            <a:r>
              <a:rPr lang="en-GB" sz="3200" b="1">
                <a:solidFill>
                  <a:srgbClr val="20B18A"/>
                </a:solidFill>
              </a:rPr>
              <a:t>Part 6 care and support plan </a:t>
            </a:r>
          </a:p>
        </p:txBody>
      </p:sp>
      <p:pic>
        <p:nvPicPr>
          <p:cNvPr id="20" name="Picture 19">
            <a:extLst>
              <a:ext uri="{FF2B5EF4-FFF2-40B4-BE49-F238E27FC236}">
                <a16:creationId xmlns:a16="http://schemas.microsoft.com/office/drawing/2014/main" id="{C591B62C-8148-DC2A-7252-08C5C0790CCE}"/>
              </a:ext>
            </a:extLst>
          </p:cNvPr>
          <p:cNvPicPr>
            <a:picLocks noChangeAspect="1"/>
          </p:cNvPicPr>
          <p:nvPr/>
        </p:nvPicPr>
        <p:blipFill>
          <a:blip r:embed="rId3"/>
          <a:stretch>
            <a:fillRect/>
          </a:stretch>
        </p:blipFill>
        <p:spPr>
          <a:xfrm>
            <a:off x="0" y="946196"/>
            <a:ext cx="4355976" cy="5721938"/>
          </a:xfrm>
          <a:prstGeom prst="rect">
            <a:avLst/>
          </a:prstGeom>
        </p:spPr>
      </p:pic>
      <p:sp>
        <p:nvSpPr>
          <p:cNvPr id="21" name="TextBox 20">
            <a:extLst>
              <a:ext uri="{FF2B5EF4-FFF2-40B4-BE49-F238E27FC236}">
                <a16:creationId xmlns:a16="http://schemas.microsoft.com/office/drawing/2014/main" id="{63DB8C85-815C-546F-FD76-3E2ACE3E2BE9}"/>
              </a:ext>
            </a:extLst>
          </p:cNvPr>
          <p:cNvSpPr txBox="1"/>
          <p:nvPr/>
        </p:nvSpPr>
        <p:spPr>
          <a:xfrm>
            <a:off x="0" y="86964"/>
            <a:ext cx="4572000" cy="954107"/>
          </a:xfrm>
          <a:prstGeom prst="rect">
            <a:avLst/>
          </a:prstGeom>
          <a:noFill/>
        </p:spPr>
        <p:txBody>
          <a:bodyPr wrap="square" rtlCol="0">
            <a:spAutoFit/>
          </a:bodyPr>
          <a:lstStyle/>
          <a:p>
            <a:r>
              <a:rPr lang="cy" sz="2800" b="1" i="0" u="none" strike="noStrike" cap="none" baseline="0">
                <a:solidFill>
                  <a:srgbClr val="20B18A"/>
                </a:solidFill>
                <a:effectLst/>
                <a:uFillTx/>
                <a:latin typeface="Calibri"/>
              </a:rPr>
              <a:t>Rhan 6 cynllun gofal a chymorth </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7077805" y="1744349"/>
            <a:ext cx="1346123" cy="82669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483552" y="2708921"/>
            <a:ext cx="520388" cy="99680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8579871" y="2734862"/>
            <a:ext cx="526195" cy="136815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204067" y="2822032"/>
            <a:ext cx="1152128" cy="94912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4672434" y="1340768"/>
            <a:ext cx="1656184" cy="165618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5" name="TextBox 4"/>
          <p:cNvSpPr txBox="1"/>
          <p:nvPr/>
        </p:nvSpPr>
        <p:spPr>
          <a:xfrm>
            <a:off x="4672434" y="1379035"/>
            <a:ext cx="1656184" cy="1546577"/>
          </a:xfrm>
          <a:prstGeom prst="rect">
            <a:avLst/>
          </a:prstGeom>
          <a:noFill/>
        </p:spPr>
        <p:txBody>
          <a:bodyPr wrap="square" rtlCol="0">
            <a:spAutoFit/>
          </a:bodyPr>
          <a:lstStyle/>
          <a:p>
            <a:r>
              <a:rPr lang="en-GB" sz="1050" b="1">
                <a:solidFill>
                  <a:schemeClr val="bg1"/>
                </a:solidFill>
              </a:rPr>
              <a:t>Achieving permanence for the child is a key consideration from the child becomes looked after. The care and support plan from the outset should set out how permanence will be achieved </a:t>
            </a:r>
          </a:p>
        </p:txBody>
      </p:sp>
      <p:sp>
        <p:nvSpPr>
          <p:cNvPr id="7" name="TextBox 6"/>
          <p:cNvSpPr txBox="1"/>
          <p:nvPr/>
        </p:nvSpPr>
        <p:spPr>
          <a:xfrm>
            <a:off x="4868395" y="4509120"/>
            <a:ext cx="2335672" cy="1815882"/>
          </a:xfrm>
          <a:prstGeom prst="rect">
            <a:avLst/>
          </a:prstGeom>
          <a:noFill/>
        </p:spPr>
        <p:txBody>
          <a:bodyPr wrap="square" rtlCol="0">
            <a:spAutoFit/>
          </a:bodyPr>
          <a:lstStyle/>
          <a:p>
            <a:r>
              <a:rPr lang="en-GB" sz="1400" b="1"/>
              <a:t>Permanence includes:</a:t>
            </a:r>
          </a:p>
          <a:p>
            <a:pPr marL="171450" indent="-171450">
              <a:buClr>
                <a:srgbClr val="FFC000"/>
              </a:buClr>
              <a:buFont typeface="Arial" panose="020B0604020202020204" pitchFamily="34" charset="0"/>
              <a:buChar char="•"/>
            </a:pPr>
            <a:r>
              <a:rPr lang="en-GB" sz="1400" b="1"/>
              <a:t>Emotional permanence (attachment)</a:t>
            </a:r>
          </a:p>
          <a:p>
            <a:pPr marL="171450" indent="-171450">
              <a:buClr>
                <a:srgbClr val="FFC000"/>
              </a:buClr>
              <a:buFont typeface="Arial" panose="020B0604020202020204" pitchFamily="34" charset="0"/>
              <a:buChar char="•"/>
            </a:pPr>
            <a:r>
              <a:rPr lang="en-GB" sz="1400" b="1"/>
              <a:t>Physical permanence (stability)</a:t>
            </a:r>
          </a:p>
          <a:p>
            <a:pPr marL="171450" indent="-171450">
              <a:buClr>
                <a:srgbClr val="FFC000"/>
              </a:buClr>
              <a:buFont typeface="Arial" panose="020B0604020202020204" pitchFamily="34" charset="0"/>
              <a:buChar char="•"/>
            </a:pPr>
            <a:r>
              <a:rPr lang="en-GB" sz="1400" b="1"/>
              <a:t>Legal permanence (who has parental responsibility) </a:t>
            </a:r>
          </a:p>
        </p:txBody>
      </p:sp>
      <p:sp>
        <p:nvSpPr>
          <p:cNvPr id="8" name="TextBox 7"/>
          <p:cNvSpPr txBox="1"/>
          <p:nvPr/>
        </p:nvSpPr>
        <p:spPr>
          <a:xfrm>
            <a:off x="7236296" y="2996952"/>
            <a:ext cx="1152128" cy="523220"/>
          </a:xfrm>
          <a:prstGeom prst="rect">
            <a:avLst/>
          </a:prstGeom>
          <a:noFill/>
        </p:spPr>
        <p:txBody>
          <a:bodyPr wrap="square" rtlCol="0">
            <a:spAutoFit/>
          </a:bodyPr>
          <a:lstStyle/>
          <a:p>
            <a:r>
              <a:rPr lang="en-GB" sz="1400"/>
              <a:t>Options for permanency</a:t>
            </a:r>
          </a:p>
        </p:txBody>
      </p:sp>
      <p:sp>
        <p:nvSpPr>
          <p:cNvPr id="10" name="TextBox 9"/>
          <p:cNvSpPr txBox="1"/>
          <p:nvPr/>
        </p:nvSpPr>
        <p:spPr>
          <a:xfrm rot="5400000">
            <a:off x="8013389" y="3401485"/>
            <a:ext cx="1656184" cy="523220"/>
          </a:xfrm>
          <a:prstGeom prst="rect">
            <a:avLst/>
          </a:prstGeom>
          <a:noFill/>
        </p:spPr>
        <p:txBody>
          <a:bodyPr wrap="square" rtlCol="0">
            <a:spAutoFit/>
          </a:bodyPr>
          <a:lstStyle/>
          <a:p>
            <a:r>
              <a:rPr lang="en-GB" sz="1400"/>
              <a:t>Wider family </a:t>
            </a:r>
          </a:p>
          <a:p>
            <a:r>
              <a:rPr lang="en-GB" sz="1400"/>
              <a:t>or friends </a:t>
            </a:r>
          </a:p>
        </p:txBody>
      </p:sp>
      <p:sp>
        <p:nvSpPr>
          <p:cNvPr id="14" name="Oval 13"/>
          <p:cNvSpPr/>
          <p:nvPr/>
        </p:nvSpPr>
        <p:spPr>
          <a:xfrm>
            <a:off x="7236296" y="4154180"/>
            <a:ext cx="1096452" cy="648072"/>
          </a:xfrm>
          <a:prstGeom prst="ellipse">
            <a:avLst/>
          </a:prstGeom>
          <a:solidFill>
            <a:srgbClr val="ED1E87"/>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380312" y="4283551"/>
            <a:ext cx="2828375" cy="307777"/>
          </a:xfrm>
          <a:prstGeom prst="rect">
            <a:avLst/>
          </a:prstGeom>
          <a:noFill/>
        </p:spPr>
        <p:txBody>
          <a:bodyPr wrap="square" rtlCol="0">
            <a:spAutoFit/>
          </a:bodyPr>
          <a:lstStyle/>
          <a:p>
            <a:r>
              <a:rPr lang="en-GB" sz="1400"/>
              <a:t>adoption</a:t>
            </a:r>
          </a:p>
        </p:txBody>
      </p:sp>
      <p:sp>
        <p:nvSpPr>
          <p:cNvPr id="16" name="TextBox 15"/>
          <p:cNvSpPr txBox="1"/>
          <p:nvPr/>
        </p:nvSpPr>
        <p:spPr>
          <a:xfrm rot="16200000">
            <a:off x="6195391" y="2863200"/>
            <a:ext cx="1043448" cy="523220"/>
          </a:xfrm>
          <a:prstGeom prst="rect">
            <a:avLst/>
          </a:prstGeom>
          <a:noFill/>
        </p:spPr>
        <p:txBody>
          <a:bodyPr wrap="square" rtlCol="0">
            <a:spAutoFit/>
          </a:bodyPr>
          <a:lstStyle/>
          <a:p>
            <a:r>
              <a:rPr lang="en-GB" sz="1400"/>
              <a:t>Long term </a:t>
            </a:r>
          </a:p>
          <a:p>
            <a:r>
              <a:rPr lang="en-GB" sz="1400"/>
              <a:t>foster care </a:t>
            </a:r>
          </a:p>
        </p:txBody>
      </p:sp>
      <p:sp>
        <p:nvSpPr>
          <p:cNvPr id="18" name="Rectangle 17"/>
          <p:cNvSpPr/>
          <p:nvPr/>
        </p:nvSpPr>
        <p:spPr>
          <a:xfrm>
            <a:off x="7158517" y="1806721"/>
            <a:ext cx="1265411" cy="646331"/>
          </a:xfrm>
          <a:prstGeom prst="rect">
            <a:avLst/>
          </a:prstGeom>
        </p:spPr>
        <p:txBody>
          <a:bodyPr wrap="none">
            <a:spAutoFit/>
          </a:bodyPr>
          <a:lstStyle/>
          <a:p>
            <a:r>
              <a:rPr lang="en-GB"/>
              <a:t>Return to</a:t>
            </a:r>
          </a:p>
          <a:p>
            <a:r>
              <a:rPr lang="en-GB"/>
              <a:t>Birth family</a:t>
            </a:r>
          </a:p>
        </p:txBody>
      </p:sp>
      <p:sp>
        <p:nvSpPr>
          <p:cNvPr id="20" name="TextBox 19"/>
          <p:cNvSpPr txBox="1"/>
          <p:nvPr/>
        </p:nvSpPr>
        <p:spPr>
          <a:xfrm>
            <a:off x="6346227" y="71762"/>
            <a:ext cx="2448272" cy="954107"/>
          </a:xfrm>
          <a:prstGeom prst="rect">
            <a:avLst/>
          </a:prstGeom>
          <a:noFill/>
        </p:spPr>
        <p:txBody>
          <a:bodyPr wrap="square" rtlCol="0">
            <a:spAutoFit/>
          </a:bodyPr>
          <a:lstStyle/>
          <a:p>
            <a:pPr algn="ctr"/>
            <a:r>
              <a:rPr lang="en-GB" sz="2800" b="1">
                <a:solidFill>
                  <a:srgbClr val="20B18A"/>
                </a:solidFill>
              </a:rPr>
              <a:t>Plan for </a:t>
            </a:r>
          </a:p>
          <a:p>
            <a:pPr algn="ctr"/>
            <a:r>
              <a:rPr lang="en-GB" sz="2800" b="1">
                <a:solidFill>
                  <a:srgbClr val="20B18A"/>
                </a:solidFill>
              </a:rPr>
              <a:t>permanence</a:t>
            </a:r>
          </a:p>
        </p:txBody>
      </p:sp>
      <p:cxnSp>
        <p:nvCxnSpPr>
          <p:cNvPr id="22" name="Straight Arrow Connector 21"/>
          <p:cNvCxnSpPr>
            <a:stCxn id="9" idx="0"/>
            <a:endCxn id="19" idx="4"/>
          </p:cNvCxnSpPr>
          <p:nvPr/>
        </p:nvCxnSpPr>
        <p:spPr>
          <a:xfrm flipH="1" flipV="1">
            <a:off x="7750867" y="2571044"/>
            <a:ext cx="29264" cy="250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2"/>
            <a:endCxn id="17" idx="6"/>
          </p:cNvCxnSpPr>
          <p:nvPr/>
        </p:nvCxnSpPr>
        <p:spPr>
          <a:xfrm flipH="1" flipV="1">
            <a:off x="7003940" y="3207324"/>
            <a:ext cx="200127" cy="89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p:cNvCxnSpPr>
          <p:nvPr/>
        </p:nvCxnSpPr>
        <p:spPr>
          <a:xfrm>
            <a:off x="8388424" y="3258562"/>
            <a:ext cx="188472" cy="115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4"/>
            <a:endCxn id="14" idx="0"/>
          </p:cNvCxnSpPr>
          <p:nvPr/>
        </p:nvCxnSpPr>
        <p:spPr>
          <a:xfrm>
            <a:off x="7780131" y="3771160"/>
            <a:ext cx="4391" cy="383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C457B45-4981-309B-FB68-7B1B4974927A}"/>
              </a:ext>
            </a:extLst>
          </p:cNvPr>
          <p:cNvPicPr>
            <a:picLocks noChangeAspect="1"/>
          </p:cNvPicPr>
          <p:nvPr/>
        </p:nvPicPr>
        <p:blipFill>
          <a:blip r:embed="rId2"/>
          <a:stretch>
            <a:fillRect/>
          </a:stretch>
        </p:blipFill>
        <p:spPr>
          <a:xfrm>
            <a:off x="37934" y="1073940"/>
            <a:ext cx="4479748" cy="5163372"/>
          </a:xfrm>
          <a:prstGeom prst="rect">
            <a:avLst/>
          </a:prstGeom>
        </p:spPr>
      </p:pic>
      <p:sp>
        <p:nvSpPr>
          <p:cNvPr id="4" name="TextBox 3">
            <a:extLst>
              <a:ext uri="{FF2B5EF4-FFF2-40B4-BE49-F238E27FC236}">
                <a16:creationId xmlns:a16="http://schemas.microsoft.com/office/drawing/2014/main" id="{F0637E61-9D47-C075-F163-F1DC4D66655E}"/>
              </a:ext>
            </a:extLst>
          </p:cNvPr>
          <p:cNvSpPr txBox="1"/>
          <p:nvPr/>
        </p:nvSpPr>
        <p:spPr>
          <a:xfrm>
            <a:off x="-540568" y="145440"/>
            <a:ext cx="4943802" cy="954107"/>
          </a:xfrm>
          <a:prstGeom prst="rect">
            <a:avLst/>
          </a:prstGeom>
          <a:noFill/>
        </p:spPr>
        <p:txBody>
          <a:bodyPr wrap="square" rtlCol="0">
            <a:spAutoFit/>
          </a:bodyPr>
          <a:lstStyle/>
          <a:p>
            <a:pPr algn="ctr"/>
            <a:r>
              <a:rPr lang="cy" sz="2800" b="1" i="0" u="none" strike="noStrike" cap="none" baseline="0">
                <a:solidFill>
                  <a:srgbClr val="20B18A"/>
                </a:solidFill>
                <a:effectLst/>
                <a:uFillTx/>
                <a:latin typeface="Calibri"/>
              </a:rPr>
              <a:t>Cynllun ar gyfer </a:t>
            </a:r>
          </a:p>
          <a:p>
            <a:pPr algn="ctr"/>
            <a:r>
              <a:rPr lang="cy" sz="2800" b="1" i="0" u="none" strike="noStrike" cap="none" baseline="0">
                <a:solidFill>
                  <a:srgbClr val="20B18A"/>
                </a:solidFill>
                <a:effectLst/>
                <a:uFillTx/>
                <a:latin typeface="Calibri"/>
              </a:rPr>
              <a:t>sefydlogrwydd</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l="70877" t="30449" r="7860" b="30450"/>
          <a:stretch/>
        </p:blipFill>
        <p:spPr>
          <a:xfrm>
            <a:off x="7608502" y="4931673"/>
            <a:ext cx="1512168" cy="1889448"/>
          </a:xfrm>
          <a:prstGeom prst="rect">
            <a:avLst/>
          </a:prstGeom>
        </p:spPr>
      </p:pic>
      <p:sp>
        <p:nvSpPr>
          <p:cNvPr id="3" name="TextBox 2"/>
          <p:cNvSpPr txBox="1"/>
          <p:nvPr/>
        </p:nvSpPr>
        <p:spPr>
          <a:xfrm>
            <a:off x="4860032" y="1344449"/>
            <a:ext cx="3636912" cy="3970318"/>
          </a:xfrm>
          <a:prstGeom prst="rect">
            <a:avLst/>
          </a:prstGeom>
          <a:noFill/>
        </p:spPr>
        <p:txBody>
          <a:bodyPr wrap="square" rtlCol="0">
            <a:spAutoFit/>
          </a:bodyPr>
          <a:lstStyle/>
          <a:p>
            <a:pPr marL="285750" indent="-285750">
              <a:buFont typeface="Arial" panose="020B0604020202020204" pitchFamily="34" charset="0"/>
              <a:buChar char="•"/>
            </a:pPr>
            <a:r>
              <a:rPr lang="en-GB"/>
              <a:t>Assessment of child’s physical, emotional and mental health</a:t>
            </a:r>
          </a:p>
          <a:p>
            <a:pPr marL="285750" indent="-285750">
              <a:buFont typeface="Arial" panose="020B0604020202020204" pitchFamily="34" charset="0"/>
              <a:buChar char="•"/>
            </a:pPr>
            <a:r>
              <a:rPr lang="en-GB"/>
              <a:t>Health history of child and family</a:t>
            </a:r>
          </a:p>
          <a:p>
            <a:pPr marL="285750" indent="-285750">
              <a:buFont typeface="Arial" panose="020B0604020202020204" pitchFamily="34" charset="0"/>
              <a:buChar char="•"/>
            </a:pPr>
            <a:r>
              <a:rPr lang="en-GB"/>
              <a:t>Current arrangements for health and dental care and any planned changes</a:t>
            </a:r>
          </a:p>
          <a:p>
            <a:pPr marL="285750" indent="-285750">
              <a:buFont typeface="Arial" panose="020B0604020202020204" pitchFamily="34" charset="0"/>
              <a:buChar char="•"/>
            </a:pPr>
            <a:r>
              <a:rPr lang="en-GB"/>
              <a:t>Treatment and monitoring for identified health needs</a:t>
            </a:r>
          </a:p>
          <a:p>
            <a:pPr marL="285750" indent="-285750">
              <a:buFont typeface="Arial" panose="020B0604020202020204" pitchFamily="34" charset="0"/>
              <a:buChar char="•"/>
            </a:pPr>
            <a:r>
              <a:rPr lang="en-GB"/>
              <a:t>Routine health checks and screening</a:t>
            </a:r>
          </a:p>
          <a:p>
            <a:pPr marL="285750" indent="-285750">
              <a:buFont typeface="Arial" panose="020B0604020202020204" pitchFamily="34" charset="0"/>
              <a:buChar char="•"/>
            </a:pPr>
            <a:r>
              <a:rPr lang="en-GB"/>
              <a:t>Preventative measures such as inoculation</a:t>
            </a:r>
          </a:p>
          <a:p>
            <a:pPr marL="285750" indent="-285750">
              <a:buFont typeface="Arial" panose="020B0604020202020204" pitchFamily="34" charset="0"/>
              <a:buChar char="•"/>
            </a:pPr>
            <a:r>
              <a:rPr lang="en-GB"/>
              <a:t>Health promotion and effective personal care</a:t>
            </a:r>
          </a:p>
        </p:txBody>
      </p:sp>
      <p:sp>
        <p:nvSpPr>
          <p:cNvPr id="4" name="TextBox 3"/>
          <p:cNvSpPr txBox="1"/>
          <p:nvPr/>
        </p:nvSpPr>
        <p:spPr>
          <a:xfrm>
            <a:off x="3635896" y="188640"/>
            <a:ext cx="5688632" cy="954107"/>
          </a:xfrm>
          <a:prstGeom prst="rect">
            <a:avLst/>
          </a:prstGeom>
          <a:noFill/>
        </p:spPr>
        <p:txBody>
          <a:bodyPr wrap="square" rtlCol="0">
            <a:spAutoFit/>
          </a:bodyPr>
          <a:lstStyle/>
          <a:p>
            <a:pPr algn="ctr"/>
            <a:r>
              <a:rPr lang="en-GB" sz="2800" b="1">
                <a:solidFill>
                  <a:srgbClr val="20B18A"/>
                </a:solidFill>
              </a:rPr>
              <a:t>Health assessment</a:t>
            </a:r>
          </a:p>
          <a:p>
            <a:pPr algn="ctr"/>
            <a:r>
              <a:rPr lang="en-GB" sz="2800" b="1">
                <a:solidFill>
                  <a:srgbClr val="20B18A"/>
                </a:solidFill>
              </a:rPr>
              <a:t> and plan</a:t>
            </a:r>
          </a:p>
        </p:txBody>
      </p:sp>
      <p:sp>
        <p:nvSpPr>
          <p:cNvPr id="5" name="TextBox 4">
            <a:extLst>
              <a:ext uri="{FF2B5EF4-FFF2-40B4-BE49-F238E27FC236}">
                <a16:creationId xmlns:a16="http://schemas.microsoft.com/office/drawing/2014/main" id="{A53616EE-A61D-DB7B-7828-12F584370694}"/>
              </a:ext>
            </a:extLst>
          </p:cNvPr>
          <p:cNvSpPr txBox="1"/>
          <p:nvPr/>
        </p:nvSpPr>
        <p:spPr>
          <a:xfrm>
            <a:off x="-612576" y="196922"/>
            <a:ext cx="5694321" cy="945825"/>
          </a:xfrm>
          <a:prstGeom prst="rect">
            <a:avLst/>
          </a:prstGeom>
          <a:noFill/>
        </p:spPr>
        <p:txBody>
          <a:bodyPr wrap="square" rtlCol="0">
            <a:spAutoFit/>
          </a:bodyPr>
          <a:lstStyle/>
          <a:p>
            <a:pPr algn="ctr"/>
            <a:r>
              <a:rPr lang="cy" sz="2800" b="1" i="0" u="none" strike="noStrike" cap="none" baseline="0">
                <a:solidFill>
                  <a:srgbClr val="20B18A"/>
                </a:solidFill>
                <a:effectLst/>
                <a:uFillTx/>
                <a:latin typeface="Calibri"/>
              </a:rPr>
              <a:t>Asesiad </a:t>
            </a:r>
          </a:p>
          <a:p>
            <a:pPr algn="ctr"/>
            <a:r>
              <a:rPr lang="cy" sz="2800" b="1" i="0" u="none" strike="noStrike" cap="none" baseline="0">
                <a:solidFill>
                  <a:srgbClr val="20B18A"/>
                </a:solidFill>
                <a:effectLst/>
                <a:uFillTx/>
                <a:latin typeface="Calibri"/>
              </a:rPr>
              <a:t> a chynllun iechyd</a:t>
            </a:r>
          </a:p>
        </p:txBody>
      </p:sp>
      <p:sp>
        <p:nvSpPr>
          <p:cNvPr id="6" name="TextBox 5">
            <a:extLst>
              <a:ext uri="{FF2B5EF4-FFF2-40B4-BE49-F238E27FC236}">
                <a16:creationId xmlns:a16="http://schemas.microsoft.com/office/drawing/2014/main" id="{CBE77A1B-DE50-5CC4-F7BE-9567D79104D9}"/>
              </a:ext>
            </a:extLst>
          </p:cNvPr>
          <p:cNvSpPr txBox="1"/>
          <p:nvPr/>
        </p:nvSpPr>
        <p:spPr>
          <a:xfrm>
            <a:off x="651737" y="1412776"/>
            <a:ext cx="3640549" cy="3416320"/>
          </a:xfrm>
          <a:prstGeom prst="rect">
            <a:avLst/>
          </a:prstGeom>
          <a:noFill/>
        </p:spPr>
        <p:txBody>
          <a:bodyPr wrap="square" rtlCol="0">
            <a:spAutoFit/>
          </a:bodyPr>
          <a:lstStyle/>
          <a:p>
            <a:pPr marL="285750" indent="-285750">
              <a:buFont typeface="Arial" pitchFamily="34" charset="0"/>
              <a:buChar char="•"/>
            </a:pPr>
            <a:r>
              <a:rPr lang="cy" sz="1800" i="0" u="none" strike="noStrike" cap="none" baseline="0">
                <a:solidFill>
                  <a:srgbClr val="000000"/>
                </a:solidFill>
                <a:effectLst/>
                <a:uFillTx/>
                <a:latin typeface="Calibri"/>
              </a:rPr>
              <a:t>Asesiad o iechyd corfforol, emosiynol a meddyliol plentyn</a:t>
            </a:r>
          </a:p>
          <a:p>
            <a:pPr marL="285750" indent="-285750">
              <a:buFont typeface="Arial" pitchFamily="34" charset="0"/>
              <a:buChar char="•"/>
            </a:pPr>
            <a:r>
              <a:rPr lang="cy" sz="1800" i="0" u="none" strike="noStrike" cap="none" baseline="0">
                <a:solidFill>
                  <a:srgbClr val="000000"/>
                </a:solidFill>
                <a:effectLst/>
                <a:uFillTx/>
                <a:latin typeface="Calibri"/>
              </a:rPr>
              <a:t>Hanes iechyd y plentyn a'r teulu</a:t>
            </a:r>
          </a:p>
          <a:p>
            <a:pPr marL="285750" indent="-285750">
              <a:buFont typeface="Arial" pitchFamily="34" charset="0"/>
              <a:buChar char="•"/>
            </a:pPr>
            <a:r>
              <a:rPr lang="cy" sz="1800" i="0" u="none" strike="noStrike" cap="none" baseline="0">
                <a:solidFill>
                  <a:srgbClr val="000000"/>
                </a:solidFill>
                <a:effectLst/>
                <a:uFillTx/>
                <a:latin typeface="Calibri"/>
              </a:rPr>
              <a:t>Y trefniadau presennol ar gyfer gofal iechyd a deintyddol ac unrhyw newidiadau arfaethedig</a:t>
            </a:r>
          </a:p>
          <a:p>
            <a:pPr marL="285750" indent="-285750">
              <a:buFont typeface="Arial" pitchFamily="34" charset="0"/>
              <a:buChar char="•"/>
            </a:pPr>
            <a:r>
              <a:rPr lang="cy" sz="1800" i="0" u="none" strike="noStrike" cap="none" baseline="0">
                <a:solidFill>
                  <a:srgbClr val="000000"/>
                </a:solidFill>
                <a:effectLst/>
                <a:uFillTx/>
                <a:latin typeface="Calibri"/>
              </a:rPr>
              <a:t>Triniaeth a monitro ar gyfer anghenion iechyd a nodwyd</a:t>
            </a:r>
          </a:p>
          <a:p>
            <a:pPr marL="285750" indent="-285750">
              <a:buFont typeface="Arial" pitchFamily="34" charset="0"/>
              <a:buChar char="•"/>
            </a:pPr>
            <a:r>
              <a:rPr lang="cy" sz="1800" i="0" u="none" strike="noStrike" cap="none" baseline="0">
                <a:solidFill>
                  <a:srgbClr val="000000"/>
                </a:solidFill>
                <a:effectLst/>
                <a:uFillTx/>
                <a:latin typeface="Calibri"/>
              </a:rPr>
              <a:t>Gwiriadau iechyd a sgrinio arferol</a:t>
            </a:r>
          </a:p>
          <a:p>
            <a:pPr marL="285750" indent="-285750">
              <a:buFont typeface="Arial" pitchFamily="34" charset="0"/>
              <a:buChar char="•"/>
            </a:pPr>
            <a:r>
              <a:rPr lang="cy" sz="1800" i="0" u="none" strike="noStrike" cap="none" baseline="0">
                <a:solidFill>
                  <a:srgbClr val="000000"/>
                </a:solidFill>
                <a:effectLst/>
                <a:uFillTx/>
                <a:latin typeface="Calibri"/>
              </a:rPr>
              <a:t>Mesurau ataliol fel brechu</a:t>
            </a:r>
          </a:p>
          <a:p>
            <a:pPr marL="285750" indent="-285750">
              <a:buFont typeface="Arial" pitchFamily="34" charset="0"/>
              <a:buChar char="•"/>
            </a:pPr>
            <a:r>
              <a:rPr lang="cy" sz="1800" i="0" u="none" strike="noStrike" cap="none" baseline="0">
                <a:solidFill>
                  <a:srgbClr val="000000"/>
                </a:solidFill>
                <a:effectLst/>
                <a:uFillTx/>
                <a:latin typeface="Calibri"/>
              </a:rPr>
              <a:t>Hybu iechyd a gofal personol effeithiol</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43047" y="1412777"/>
            <a:ext cx="4557072" cy="123110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dirty="0"/>
              <a:t>Every looked after child must have an effective </a:t>
            </a:r>
            <a:r>
              <a:rPr lang="en-GB" sz="2000" b="1" dirty="0"/>
              <a:t>personal education plan </a:t>
            </a:r>
            <a:r>
              <a:rPr lang="en-GB" b="1" dirty="0"/>
              <a:t>to help them fulfil their potential and achieve their educational outcomes</a:t>
            </a:r>
          </a:p>
        </p:txBody>
      </p:sp>
      <p:sp>
        <p:nvSpPr>
          <p:cNvPr id="4" name="TextBox 3"/>
          <p:cNvSpPr txBox="1"/>
          <p:nvPr/>
        </p:nvSpPr>
        <p:spPr>
          <a:xfrm>
            <a:off x="4263400" y="2941675"/>
            <a:ext cx="4557072" cy="3139321"/>
          </a:xfrm>
          <a:prstGeom prst="rect">
            <a:avLst/>
          </a:prstGeom>
          <a:noFill/>
        </p:spPr>
        <p:txBody>
          <a:bodyPr wrap="square" rtlCol="0">
            <a:spAutoFit/>
          </a:bodyPr>
          <a:lstStyle/>
          <a:p>
            <a:pPr marL="285750" indent="-285750">
              <a:buFont typeface="Arial" panose="020B0604020202020204" pitchFamily="34" charset="0"/>
              <a:buChar char="•"/>
            </a:pPr>
            <a:r>
              <a:rPr lang="en-GB" b="1" dirty="0"/>
              <a:t>Objectives and targets for the child’s educational aspirations and leisure interests</a:t>
            </a:r>
          </a:p>
          <a:p>
            <a:pPr marL="285750" indent="-285750">
              <a:buFont typeface="Arial" panose="020B0604020202020204" pitchFamily="34" charset="0"/>
              <a:buChar char="•"/>
            </a:pPr>
            <a:r>
              <a:rPr lang="en-GB" b="1" dirty="0"/>
              <a:t>Child’s educational history – progress, achievements, disruption</a:t>
            </a:r>
          </a:p>
          <a:p>
            <a:pPr marL="285750" indent="-285750">
              <a:buFont typeface="Arial" panose="020B0604020202020204" pitchFamily="34" charset="0"/>
              <a:buChar char="•"/>
            </a:pPr>
            <a:r>
              <a:rPr lang="en-GB" b="1" dirty="0"/>
              <a:t>Existing arrangements for the child’s education and any specialist support in place</a:t>
            </a:r>
          </a:p>
          <a:p>
            <a:pPr marL="285750" indent="-285750">
              <a:buFont typeface="Arial" panose="020B0604020202020204" pitchFamily="34" charset="0"/>
              <a:buChar char="•"/>
            </a:pPr>
            <a:r>
              <a:rPr lang="en-GB" b="1" dirty="0"/>
              <a:t>Arrangements to minimise disruption of educational achievements and leisure interests </a:t>
            </a:r>
          </a:p>
        </p:txBody>
      </p:sp>
      <p:sp>
        <p:nvSpPr>
          <p:cNvPr id="5" name="TextBox 4"/>
          <p:cNvSpPr txBox="1"/>
          <p:nvPr/>
        </p:nvSpPr>
        <p:spPr>
          <a:xfrm>
            <a:off x="4263400" y="163960"/>
            <a:ext cx="4896544" cy="1077218"/>
          </a:xfrm>
          <a:prstGeom prst="rect">
            <a:avLst/>
          </a:prstGeom>
          <a:noFill/>
        </p:spPr>
        <p:txBody>
          <a:bodyPr wrap="square" rtlCol="0">
            <a:spAutoFit/>
          </a:bodyPr>
          <a:lstStyle/>
          <a:p>
            <a:r>
              <a:rPr lang="en-GB" sz="3200" b="1">
                <a:solidFill>
                  <a:srgbClr val="20B18A"/>
                </a:solidFill>
              </a:rPr>
              <a:t>Promoting educational achievement</a:t>
            </a:r>
          </a:p>
        </p:txBody>
      </p:sp>
      <p:sp>
        <p:nvSpPr>
          <p:cNvPr id="2" name="TextBox 1">
            <a:extLst>
              <a:ext uri="{FF2B5EF4-FFF2-40B4-BE49-F238E27FC236}">
                <a16:creationId xmlns:a16="http://schemas.microsoft.com/office/drawing/2014/main" id="{8DEB147E-57B7-11B6-D760-4C8A98FD8F1A}"/>
              </a:ext>
            </a:extLst>
          </p:cNvPr>
          <p:cNvSpPr txBox="1"/>
          <p:nvPr/>
        </p:nvSpPr>
        <p:spPr>
          <a:xfrm>
            <a:off x="251520" y="259110"/>
            <a:ext cx="4901441" cy="1067867"/>
          </a:xfrm>
          <a:prstGeom prst="rect">
            <a:avLst/>
          </a:prstGeom>
          <a:noFill/>
        </p:spPr>
        <p:txBody>
          <a:bodyPr wrap="square" rtlCol="0">
            <a:spAutoFit/>
          </a:bodyPr>
          <a:lstStyle/>
          <a:p>
            <a:r>
              <a:rPr lang="cy" sz="3200" b="1" i="0" u="none" strike="noStrike" cap="none" baseline="0" dirty="0">
                <a:solidFill>
                  <a:srgbClr val="20B18A"/>
                </a:solidFill>
                <a:effectLst/>
                <a:uFillTx/>
                <a:latin typeface="Calibri"/>
              </a:rPr>
              <a:t>Hyrwyddo cyflawniad addysgol</a:t>
            </a:r>
          </a:p>
        </p:txBody>
      </p:sp>
      <p:pic>
        <p:nvPicPr>
          <p:cNvPr id="7" name="Picture 6">
            <a:extLst>
              <a:ext uri="{FF2B5EF4-FFF2-40B4-BE49-F238E27FC236}">
                <a16:creationId xmlns:a16="http://schemas.microsoft.com/office/drawing/2014/main" id="{E5839F69-F654-4C24-4476-40FB4DBF519D}"/>
              </a:ext>
            </a:extLst>
          </p:cNvPr>
          <p:cNvPicPr>
            <a:picLocks noChangeAspect="1"/>
          </p:cNvPicPr>
          <p:nvPr/>
        </p:nvPicPr>
        <p:blipFill>
          <a:blip r:embed="rId2"/>
          <a:srcRect b="67448"/>
          <a:stretch/>
        </p:blipFill>
        <p:spPr>
          <a:xfrm>
            <a:off x="0" y="1326977"/>
            <a:ext cx="4263400" cy="1528899"/>
          </a:xfrm>
          <a:prstGeom prst="rect">
            <a:avLst/>
          </a:prstGeom>
        </p:spPr>
      </p:pic>
      <p:sp>
        <p:nvSpPr>
          <p:cNvPr id="8" name="TextBox 7">
            <a:extLst>
              <a:ext uri="{FF2B5EF4-FFF2-40B4-BE49-F238E27FC236}">
                <a16:creationId xmlns:a16="http://schemas.microsoft.com/office/drawing/2014/main" id="{63828C79-A76C-8220-F4B5-E95E9E36F364}"/>
              </a:ext>
            </a:extLst>
          </p:cNvPr>
          <p:cNvSpPr txBox="1"/>
          <p:nvPr/>
        </p:nvSpPr>
        <p:spPr>
          <a:xfrm>
            <a:off x="121168" y="3027474"/>
            <a:ext cx="4142232" cy="3139321"/>
          </a:xfrm>
          <a:prstGeom prst="rect">
            <a:avLst/>
          </a:prstGeom>
          <a:noFill/>
        </p:spPr>
        <p:txBody>
          <a:bodyPr wrap="square">
            <a:spAutoFit/>
          </a:bodyPr>
          <a:lstStyle/>
          <a:p>
            <a:pPr marL="285750" indent="-285750">
              <a:buFont typeface="Arial" panose="020B0604020202020204" pitchFamily="34" charset="0"/>
              <a:buChar char="•"/>
            </a:pPr>
            <a:r>
              <a:rPr lang="cy-GB" b="1" dirty="0"/>
              <a:t>Amcanion a thargedau ar gyfer dyheadau addysgol a diddordebau hamdden y plentyn</a:t>
            </a:r>
          </a:p>
          <a:p>
            <a:pPr marL="285750" indent="-285750">
              <a:buFont typeface="Arial" panose="020B0604020202020204" pitchFamily="34" charset="0"/>
              <a:buChar char="•"/>
            </a:pPr>
            <a:r>
              <a:rPr lang="cy-GB" b="1" dirty="0"/>
              <a:t>Hanes addysgol y plentyn – cynnydd, cyflawniadau, tarfu</a:t>
            </a:r>
          </a:p>
          <a:p>
            <a:pPr marL="285750" indent="-285750">
              <a:buFont typeface="Arial" panose="020B0604020202020204" pitchFamily="34" charset="0"/>
              <a:buChar char="•"/>
            </a:pPr>
            <a:r>
              <a:rPr lang="cy-GB" b="1" dirty="0"/>
              <a:t>Trefniadau presennol ar gyfer addysg y plentyn ac unrhyw gymorth arbenigol sydd ar waith</a:t>
            </a:r>
          </a:p>
          <a:p>
            <a:pPr marL="285750" indent="-285750">
              <a:buFont typeface="Arial" panose="020B0604020202020204" pitchFamily="34" charset="0"/>
              <a:buChar char="•"/>
            </a:pPr>
            <a:r>
              <a:rPr lang="cy-GB" b="1" dirty="0"/>
              <a:t>Trefniadau i darfu cyn lleied </a:t>
            </a:r>
            <a:r>
              <a:rPr lang="cy-GB" b="1" dirty="0">
                <a:latin typeface="Aptos" panose="020B0004020202020204" pitchFamily="34" charset="0"/>
              </a:rPr>
              <a:t>â phosibl ar gyflawniadau addysgol a diddordebau hamdden</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l="399" t="38850" r="-399" b="-1"/>
          <a:stretch/>
        </p:blipFill>
        <p:spPr>
          <a:xfrm>
            <a:off x="0" y="2638752"/>
            <a:ext cx="9144000" cy="4193704"/>
          </a:xfrm>
          <a:prstGeom prst="rect">
            <a:avLst/>
          </a:prstGeom>
        </p:spPr>
      </p:pic>
      <p:sp>
        <p:nvSpPr>
          <p:cNvPr id="3" name="TextBox 2"/>
          <p:cNvSpPr txBox="1"/>
          <p:nvPr/>
        </p:nvSpPr>
        <p:spPr>
          <a:xfrm>
            <a:off x="6012160" y="1844824"/>
            <a:ext cx="4320480" cy="707886"/>
          </a:xfrm>
          <a:prstGeom prst="rect">
            <a:avLst/>
          </a:prstGeom>
          <a:noFill/>
        </p:spPr>
        <p:txBody>
          <a:bodyPr wrap="square" rtlCol="0">
            <a:spAutoFit/>
          </a:bodyPr>
          <a:lstStyle/>
          <a:p>
            <a:r>
              <a:rPr lang="en-GB" sz="4000" b="1">
                <a:solidFill>
                  <a:srgbClr val="20B18A"/>
                </a:solidFill>
              </a:rPr>
              <a:t>Placements</a:t>
            </a:r>
            <a:r>
              <a:rPr lang="en-GB" sz="3200" b="1"/>
              <a:t> </a:t>
            </a:r>
          </a:p>
        </p:txBody>
      </p:sp>
      <p:cxnSp>
        <p:nvCxnSpPr>
          <p:cNvPr id="5" name="Straight Connector 4"/>
          <p:cNvCxnSpPr/>
          <p:nvPr/>
        </p:nvCxnSpPr>
        <p:spPr>
          <a:xfrm>
            <a:off x="0" y="2638752"/>
            <a:ext cx="9144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4" name="TextBox 3">
            <a:extLst>
              <a:ext uri="{FF2B5EF4-FFF2-40B4-BE49-F238E27FC236}">
                <a16:creationId xmlns:a16="http://schemas.microsoft.com/office/drawing/2014/main" id="{1F491B65-BF7D-6130-1A41-6C4148B3F473}"/>
              </a:ext>
            </a:extLst>
          </p:cNvPr>
          <p:cNvSpPr txBox="1"/>
          <p:nvPr/>
        </p:nvSpPr>
        <p:spPr>
          <a:xfrm>
            <a:off x="969440" y="1906379"/>
            <a:ext cx="4324801" cy="646331"/>
          </a:xfrm>
          <a:prstGeom prst="rect">
            <a:avLst/>
          </a:prstGeom>
          <a:noFill/>
        </p:spPr>
        <p:txBody>
          <a:bodyPr wrap="square" rtlCol="0">
            <a:spAutoFit/>
          </a:bodyPr>
          <a:lstStyle/>
          <a:p>
            <a:r>
              <a:rPr lang="cy" sz="3600" b="1" i="0" u="none" strike="noStrike" cap="none" baseline="0">
                <a:solidFill>
                  <a:srgbClr val="20B18A"/>
                </a:solidFill>
                <a:effectLst/>
                <a:uFillTx/>
              </a:rPr>
              <a:t>Lleoliadau</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l="5512" t="20601" r="74013" b="59450"/>
          <a:stretch/>
        </p:blipFill>
        <p:spPr>
          <a:xfrm>
            <a:off x="3814293" y="1436516"/>
            <a:ext cx="1515413" cy="1194114"/>
          </a:xfrm>
          <a:prstGeom prst="rect">
            <a:avLst/>
          </a:prstGeom>
        </p:spPr>
      </p:pic>
      <p:sp>
        <p:nvSpPr>
          <p:cNvPr id="3" name="Rectangle 2"/>
          <p:cNvSpPr/>
          <p:nvPr/>
        </p:nvSpPr>
        <p:spPr>
          <a:xfrm>
            <a:off x="5329707" y="1436516"/>
            <a:ext cx="3788531" cy="119411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5316825" y="2907813"/>
            <a:ext cx="3814294" cy="1440160"/>
          </a:xfrm>
          <a:prstGeom prst="rect">
            <a:avLst/>
          </a:prstGeom>
          <a:solidFill>
            <a:srgbClr val="5CC9E3"/>
          </a:solidFill>
          <a:ln>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316824" y="4785896"/>
            <a:ext cx="3814295" cy="1440160"/>
          </a:xfrm>
          <a:prstGeom prst="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New picture"/>
          <p:cNvPicPr/>
          <p:nvPr/>
        </p:nvPicPr>
        <p:blipFill rotWithShape="1">
          <a:blip r:embed="rId2"/>
          <a:srcRect l="6300" t="69300" r="74013" b="10750"/>
          <a:stretch/>
        </p:blipFill>
        <p:spPr>
          <a:xfrm>
            <a:off x="3801409" y="4785896"/>
            <a:ext cx="1515415" cy="1444228"/>
          </a:xfrm>
          <a:prstGeom prst="rect">
            <a:avLst/>
          </a:prstGeom>
        </p:spPr>
      </p:pic>
      <p:pic>
        <p:nvPicPr>
          <p:cNvPr id="7" name="New picture"/>
          <p:cNvPicPr/>
          <p:nvPr/>
        </p:nvPicPr>
        <p:blipFill rotWithShape="1">
          <a:blip r:embed="rId2"/>
          <a:srcRect l="5513" t="44100" r="74013" b="37000"/>
          <a:stretch/>
        </p:blipFill>
        <p:spPr>
          <a:xfrm>
            <a:off x="3814292" y="2900655"/>
            <a:ext cx="1515414" cy="1440160"/>
          </a:xfrm>
          <a:prstGeom prst="rect">
            <a:avLst/>
          </a:prstGeom>
        </p:spPr>
      </p:pic>
      <p:sp>
        <p:nvSpPr>
          <p:cNvPr id="8" name="Rectangle 7"/>
          <p:cNvSpPr/>
          <p:nvPr/>
        </p:nvSpPr>
        <p:spPr>
          <a:xfrm>
            <a:off x="5316824" y="1484943"/>
            <a:ext cx="4084577" cy="1200329"/>
          </a:xfrm>
          <a:prstGeom prst="rect">
            <a:avLst/>
          </a:prstGeom>
        </p:spPr>
        <p:txBody>
          <a:bodyPr wrap="square">
            <a:spAutoFit/>
          </a:bodyPr>
          <a:lstStyle/>
          <a:p>
            <a:pPr>
              <a:buFont typeface="Arial" panose="020B0604020202020204" pitchFamily="34" charset="0"/>
              <a:buChar char="•"/>
            </a:pPr>
            <a:r>
              <a:rPr lang="en-GB" b="1">
                <a:solidFill>
                  <a:schemeClr val="bg1"/>
                </a:solidFill>
              </a:rPr>
              <a:t>A person with parental responsibility</a:t>
            </a:r>
          </a:p>
          <a:p>
            <a:pPr>
              <a:buFont typeface="Arial" panose="020B0604020202020204" pitchFamily="34" charset="0"/>
              <a:buChar char="•"/>
            </a:pPr>
            <a:r>
              <a:rPr lang="en-GB" b="1">
                <a:solidFill>
                  <a:schemeClr val="bg1"/>
                </a:solidFill>
              </a:rPr>
              <a:t>A parent</a:t>
            </a:r>
          </a:p>
          <a:p>
            <a:pPr>
              <a:buFont typeface="Arial" panose="020B0604020202020204" pitchFamily="34" charset="0"/>
              <a:buChar char="•"/>
            </a:pPr>
            <a:r>
              <a:rPr lang="en-GB" b="1">
                <a:solidFill>
                  <a:schemeClr val="bg1"/>
                </a:solidFill>
              </a:rPr>
              <a:t>A person with a residence / child arrangement order</a:t>
            </a:r>
          </a:p>
        </p:txBody>
      </p:sp>
      <p:sp>
        <p:nvSpPr>
          <p:cNvPr id="9" name="Rectangle 8"/>
          <p:cNvSpPr/>
          <p:nvPr/>
        </p:nvSpPr>
        <p:spPr>
          <a:xfrm>
            <a:off x="5329706" y="3017376"/>
            <a:ext cx="3706790" cy="1323439"/>
          </a:xfrm>
          <a:prstGeom prst="rect">
            <a:avLst/>
          </a:prstGeom>
        </p:spPr>
        <p:txBody>
          <a:bodyPr wrap="square">
            <a:spAutoFit/>
          </a:bodyPr>
          <a:lstStyle/>
          <a:p>
            <a:pPr>
              <a:buFont typeface="Arial" panose="020B0604020202020204" pitchFamily="34" charset="0"/>
              <a:buChar char="•"/>
            </a:pPr>
            <a:r>
              <a:rPr lang="en-GB" sz="2000" b="1">
                <a:solidFill>
                  <a:schemeClr val="bg1"/>
                </a:solidFill>
                <a:latin typeface="-apple-system"/>
              </a:rPr>
              <a:t>A relative</a:t>
            </a:r>
          </a:p>
          <a:p>
            <a:pPr>
              <a:buFont typeface="Arial" panose="020B0604020202020204" pitchFamily="34" charset="0"/>
              <a:buChar char="•"/>
            </a:pPr>
            <a:r>
              <a:rPr lang="en-GB" sz="2000" b="1">
                <a:solidFill>
                  <a:schemeClr val="bg1"/>
                </a:solidFill>
                <a:latin typeface="-apple-system"/>
              </a:rPr>
              <a:t>A friend</a:t>
            </a:r>
          </a:p>
          <a:p>
            <a:pPr>
              <a:buFont typeface="Arial" panose="020B0604020202020204" pitchFamily="34" charset="0"/>
              <a:buChar char="•"/>
            </a:pPr>
            <a:r>
              <a:rPr lang="en-GB" sz="2000" b="1">
                <a:solidFill>
                  <a:schemeClr val="bg1"/>
                </a:solidFill>
                <a:latin typeface="-apple-system"/>
              </a:rPr>
              <a:t>Other person connected to the child</a:t>
            </a:r>
            <a:endParaRPr lang="en-GB" sz="2000" b="1" i="0">
              <a:solidFill>
                <a:schemeClr val="bg1"/>
              </a:solidFill>
              <a:effectLst/>
              <a:latin typeface="-apple-system"/>
            </a:endParaRPr>
          </a:p>
        </p:txBody>
      </p:sp>
      <p:sp>
        <p:nvSpPr>
          <p:cNvPr id="10" name="Rectangle 9"/>
          <p:cNvSpPr/>
          <p:nvPr/>
        </p:nvSpPr>
        <p:spPr>
          <a:xfrm>
            <a:off x="5337211" y="4752121"/>
            <a:ext cx="4572000" cy="1631216"/>
          </a:xfrm>
          <a:prstGeom prst="rect">
            <a:avLst/>
          </a:prstGeom>
        </p:spPr>
        <p:txBody>
          <a:bodyPr>
            <a:spAutoFit/>
          </a:bodyPr>
          <a:lstStyle/>
          <a:p>
            <a:pPr>
              <a:buFont typeface="Arial" panose="020B0604020202020204" pitchFamily="34" charset="0"/>
              <a:buChar char="•"/>
            </a:pPr>
            <a:r>
              <a:rPr lang="en-GB" sz="1950" b="1">
                <a:solidFill>
                  <a:schemeClr val="bg1"/>
                </a:solidFill>
                <a:latin typeface="-apple-system"/>
              </a:rPr>
              <a:t>Foster carer</a:t>
            </a:r>
          </a:p>
          <a:p>
            <a:pPr>
              <a:buFont typeface="Arial" panose="020B0604020202020204" pitchFamily="34" charset="0"/>
              <a:buChar char="•"/>
            </a:pPr>
            <a:r>
              <a:rPr lang="en-GB" sz="1950" b="1">
                <a:solidFill>
                  <a:schemeClr val="bg1"/>
                </a:solidFill>
                <a:latin typeface="-apple-system"/>
              </a:rPr>
              <a:t>Children’s home</a:t>
            </a:r>
          </a:p>
          <a:p>
            <a:pPr>
              <a:buFont typeface="Arial" panose="020B0604020202020204" pitchFamily="34" charset="0"/>
              <a:buChar char="•"/>
            </a:pPr>
            <a:r>
              <a:rPr lang="en-GB" sz="1950" b="1">
                <a:solidFill>
                  <a:schemeClr val="bg1"/>
                </a:solidFill>
                <a:latin typeface="-apple-system"/>
              </a:rPr>
              <a:t>Prospective adopter</a:t>
            </a:r>
          </a:p>
          <a:p>
            <a:pPr>
              <a:buFont typeface="Arial" panose="020B0604020202020204" pitchFamily="34" charset="0"/>
              <a:buChar char="•"/>
            </a:pPr>
            <a:r>
              <a:rPr lang="en-GB" sz="1950" b="1">
                <a:solidFill>
                  <a:schemeClr val="bg1"/>
                </a:solidFill>
                <a:latin typeface="-apple-system"/>
              </a:rPr>
              <a:t>Supported lodgings</a:t>
            </a:r>
          </a:p>
          <a:p>
            <a:pPr>
              <a:buFont typeface="Arial" panose="020B0604020202020204" pitchFamily="34" charset="0"/>
              <a:buChar char="•"/>
            </a:pPr>
            <a:r>
              <a:rPr lang="en-GB" sz="1950" b="1">
                <a:solidFill>
                  <a:schemeClr val="bg1"/>
                </a:solidFill>
                <a:latin typeface="-apple-system"/>
              </a:rPr>
              <a:t>Secure accommodation</a:t>
            </a:r>
            <a:endParaRPr lang="en-GB" sz="1950" b="1" i="0">
              <a:solidFill>
                <a:schemeClr val="bg1"/>
              </a:solidFill>
              <a:effectLst/>
              <a:latin typeface="-apple-system"/>
            </a:endParaRPr>
          </a:p>
        </p:txBody>
      </p:sp>
      <p:sp>
        <p:nvSpPr>
          <p:cNvPr id="11" name="TextBox 10"/>
          <p:cNvSpPr txBox="1"/>
          <p:nvPr/>
        </p:nvSpPr>
        <p:spPr>
          <a:xfrm>
            <a:off x="5453844" y="174843"/>
            <a:ext cx="3960440" cy="646331"/>
          </a:xfrm>
          <a:prstGeom prst="rect">
            <a:avLst/>
          </a:prstGeom>
          <a:noFill/>
        </p:spPr>
        <p:txBody>
          <a:bodyPr wrap="square" rtlCol="0">
            <a:spAutoFit/>
          </a:bodyPr>
          <a:lstStyle/>
          <a:p>
            <a:r>
              <a:rPr lang="en-GB" sz="3600" b="1">
                <a:solidFill>
                  <a:srgbClr val="20B18A"/>
                </a:solidFill>
              </a:rPr>
              <a:t>Placements</a:t>
            </a:r>
          </a:p>
        </p:txBody>
      </p:sp>
      <p:pic>
        <p:nvPicPr>
          <p:cNvPr id="12" name="New picture"/>
          <p:cNvPicPr/>
          <p:nvPr/>
        </p:nvPicPr>
        <p:blipFill rotWithShape="1">
          <a:blip r:embed="rId3"/>
          <a:srcRect l="83594" t="3150" r="1564" b="80050"/>
          <a:stretch/>
        </p:blipFill>
        <p:spPr>
          <a:xfrm>
            <a:off x="8126680" y="58986"/>
            <a:ext cx="1017320" cy="924649"/>
          </a:xfrm>
          <a:prstGeom prst="rect">
            <a:avLst/>
          </a:prstGeom>
        </p:spPr>
      </p:pic>
      <p:pic>
        <p:nvPicPr>
          <p:cNvPr id="15" name="Picture 14">
            <a:extLst>
              <a:ext uri="{FF2B5EF4-FFF2-40B4-BE49-F238E27FC236}">
                <a16:creationId xmlns:a16="http://schemas.microsoft.com/office/drawing/2014/main" id="{2756A772-C55B-E2C5-C275-3FEE30E462E4}"/>
              </a:ext>
            </a:extLst>
          </p:cNvPr>
          <p:cNvPicPr>
            <a:picLocks noChangeAspect="1"/>
          </p:cNvPicPr>
          <p:nvPr/>
        </p:nvPicPr>
        <p:blipFill>
          <a:blip r:embed="rId4"/>
          <a:stretch>
            <a:fillRect/>
          </a:stretch>
        </p:blipFill>
        <p:spPr>
          <a:xfrm>
            <a:off x="10750" y="1458809"/>
            <a:ext cx="3816427" cy="1219306"/>
          </a:xfrm>
          <a:prstGeom prst="rect">
            <a:avLst/>
          </a:prstGeom>
        </p:spPr>
      </p:pic>
      <p:pic>
        <p:nvPicPr>
          <p:cNvPr id="16" name="Picture 15">
            <a:extLst>
              <a:ext uri="{FF2B5EF4-FFF2-40B4-BE49-F238E27FC236}">
                <a16:creationId xmlns:a16="http://schemas.microsoft.com/office/drawing/2014/main" id="{3F2BC416-36D2-176D-4201-D20C5186BC49}"/>
              </a:ext>
            </a:extLst>
          </p:cNvPr>
          <p:cNvPicPr>
            <a:picLocks noChangeAspect="1"/>
          </p:cNvPicPr>
          <p:nvPr/>
        </p:nvPicPr>
        <p:blipFill>
          <a:blip r:embed="rId5"/>
          <a:stretch>
            <a:fillRect/>
          </a:stretch>
        </p:blipFill>
        <p:spPr>
          <a:xfrm>
            <a:off x="15333" y="2907239"/>
            <a:ext cx="3840813" cy="1463167"/>
          </a:xfrm>
          <a:prstGeom prst="rect">
            <a:avLst/>
          </a:prstGeom>
        </p:spPr>
      </p:pic>
      <p:pic>
        <p:nvPicPr>
          <p:cNvPr id="17" name="Picture 16">
            <a:extLst>
              <a:ext uri="{FF2B5EF4-FFF2-40B4-BE49-F238E27FC236}">
                <a16:creationId xmlns:a16="http://schemas.microsoft.com/office/drawing/2014/main" id="{AC617C5C-F739-36E1-9B91-3F6EF29124B3}"/>
              </a:ext>
            </a:extLst>
          </p:cNvPr>
          <p:cNvPicPr>
            <a:picLocks noChangeAspect="1"/>
          </p:cNvPicPr>
          <p:nvPr/>
        </p:nvPicPr>
        <p:blipFill>
          <a:blip r:embed="rId6"/>
          <a:stretch>
            <a:fillRect/>
          </a:stretch>
        </p:blipFill>
        <p:spPr>
          <a:xfrm>
            <a:off x="10750" y="4774392"/>
            <a:ext cx="3765404" cy="1463167"/>
          </a:xfrm>
          <a:prstGeom prst="rect">
            <a:avLst/>
          </a:prstGeom>
        </p:spPr>
      </p:pic>
      <p:sp>
        <p:nvSpPr>
          <p:cNvPr id="19" name="Rectangle 18">
            <a:extLst>
              <a:ext uri="{FF2B5EF4-FFF2-40B4-BE49-F238E27FC236}">
                <a16:creationId xmlns:a16="http://schemas.microsoft.com/office/drawing/2014/main" id="{C8721B11-39F7-AAA7-CDC9-9F7084302DB1}"/>
              </a:ext>
            </a:extLst>
          </p:cNvPr>
          <p:cNvSpPr/>
          <p:nvPr/>
        </p:nvSpPr>
        <p:spPr>
          <a:xfrm>
            <a:off x="-11156" y="1565039"/>
            <a:ext cx="4084577" cy="1200329"/>
          </a:xfrm>
          <a:prstGeom prst="rect">
            <a:avLst/>
          </a:prstGeom>
        </p:spPr>
        <p:txBody>
          <a:bodyPr wrap="square">
            <a:spAutoFit/>
          </a:bodyPr>
          <a:lstStyle/>
          <a:p>
            <a:pPr>
              <a:buFont typeface="Arial" pitchFamily="34" charset="0"/>
              <a:buChar char="•"/>
            </a:pPr>
            <a:r>
              <a:rPr lang="cy" b="1" i="0" u="none" strike="noStrike" cap="none" baseline="0">
                <a:solidFill>
                  <a:srgbClr val="FFFFFF"/>
                </a:solidFill>
                <a:effectLst/>
                <a:uFillTx/>
                <a:latin typeface="Calibri"/>
              </a:rPr>
              <a:t>Rhiant</a:t>
            </a:r>
          </a:p>
          <a:p>
            <a:pPr>
              <a:buFont typeface="Arial" pitchFamily="34" charset="0"/>
              <a:buChar char="•"/>
            </a:pPr>
            <a:r>
              <a:rPr lang="cy" b="1" i="0" u="none" strike="noStrike" cap="none" baseline="0">
                <a:solidFill>
                  <a:srgbClr val="FFFFFF"/>
                </a:solidFill>
                <a:effectLst/>
                <a:uFillTx/>
                <a:latin typeface="Calibri"/>
              </a:rPr>
              <a:t>Person â chyfrifoldeb rhiant</a:t>
            </a:r>
          </a:p>
          <a:p>
            <a:pPr>
              <a:buFont typeface="Arial" pitchFamily="34" charset="0"/>
              <a:buChar char="•"/>
            </a:pPr>
            <a:r>
              <a:rPr lang="cy" b="1" i="0" u="none" strike="noStrike" cap="none" baseline="0">
                <a:solidFill>
                  <a:srgbClr val="FFFFFF"/>
                </a:solidFill>
                <a:effectLst/>
                <a:uFillTx/>
                <a:latin typeface="Calibri"/>
              </a:rPr>
              <a:t>Person â gorchymyn preswylio / trefniant plant</a:t>
            </a:r>
          </a:p>
        </p:txBody>
      </p:sp>
      <p:sp>
        <p:nvSpPr>
          <p:cNvPr id="20" name="Rectangle 19">
            <a:extLst>
              <a:ext uri="{FF2B5EF4-FFF2-40B4-BE49-F238E27FC236}">
                <a16:creationId xmlns:a16="http://schemas.microsoft.com/office/drawing/2014/main" id="{71BF0337-8626-88DC-7E02-2877DFE208A7}"/>
              </a:ext>
            </a:extLst>
          </p:cNvPr>
          <p:cNvSpPr/>
          <p:nvPr/>
        </p:nvSpPr>
        <p:spPr>
          <a:xfrm>
            <a:off x="-11156" y="2964759"/>
            <a:ext cx="3867302" cy="1311951"/>
          </a:xfrm>
          <a:prstGeom prst="rect">
            <a:avLst/>
          </a:prstGeom>
        </p:spPr>
        <p:txBody>
          <a:bodyPr wrap="square">
            <a:spAutoFit/>
          </a:bodyPr>
          <a:lstStyle/>
          <a:p>
            <a:pPr>
              <a:buFont typeface="Arial" pitchFamily="34" charset="0"/>
              <a:buChar char="•"/>
            </a:pPr>
            <a:r>
              <a:rPr lang="cy" sz="2000" b="1" i="0" u="none" strike="noStrike" cap="none" baseline="0">
                <a:solidFill>
                  <a:srgbClr val="FFFFFF"/>
                </a:solidFill>
                <a:effectLst/>
                <a:uFillTx/>
                <a:latin typeface="-apple-system"/>
              </a:rPr>
              <a:t>Perthynas</a:t>
            </a:r>
          </a:p>
          <a:p>
            <a:pPr>
              <a:buFont typeface="Arial" pitchFamily="34" charset="0"/>
              <a:buChar char="•"/>
            </a:pPr>
            <a:r>
              <a:rPr lang="cy" sz="2000" b="1" i="0" u="none" strike="noStrike" cap="none" baseline="0">
                <a:solidFill>
                  <a:srgbClr val="FFFFFF"/>
                </a:solidFill>
                <a:effectLst/>
                <a:uFillTx/>
                <a:latin typeface="-apple-system"/>
              </a:rPr>
              <a:t>Ffrind</a:t>
            </a:r>
          </a:p>
          <a:p>
            <a:pPr>
              <a:buFont typeface="Arial" pitchFamily="34" charset="0"/>
              <a:buChar char="•"/>
            </a:pPr>
            <a:r>
              <a:rPr lang="cy" sz="2000" b="1" i="0" u="none" strike="noStrike" cap="none" baseline="0">
                <a:solidFill>
                  <a:srgbClr val="FFFFFF"/>
                </a:solidFill>
                <a:effectLst/>
                <a:uFillTx/>
                <a:latin typeface="-apple-system"/>
              </a:rPr>
              <a:t>Person arall sy'n gysylltiedig â'r plentyn</a:t>
            </a:r>
          </a:p>
        </p:txBody>
      </p:sp>
      <p:sp>
        <p:nvSpPr>
          <p:cNvPr id="21" name="Rectangle 20">
            <a:extLst>
              <a:ext uri="{FF2B5EF4-FFF2-40B4-BE49-F238E27FC236}">
                <a16:creationId xmlns:a16="http://schemas.microsoft.com/office/drawing/2014/main" id="{70E41AF0-CADA-E59C-2A89-6C6661A9A526}"/>
              </a:ext>
            </a:extLst>
          </p:cNvPr>
          <p:cNvSpPr/>
          <p:nvPr/>
        </p:nvSpPr>
        <p:spPr>
          <a:xfrm>
            <a:off x="13353" y="4696631"/>
            <a:ext cx="4576572" cy="1578917"/>
          </a:xfrm>
          <a:prstGeom prst="rect">
            <a:avLst/>
          </a:prstGeom>
        </p:spPr>
        <p:txBody>
          <a:bodyPr>
            <a:spAutoFit/>
          </a:bodyPr>
          <a:lstStyle/>
          <a:p>
            <a:pPr>
              <a:buFont typeface="Arial" pitchFamily="34" charset="0"/>
              <a:buChar char="•"/>
            </a:pPr>
            <a:r>
              <a:rPr lang="cy" sz="1950" b="1" i="0" u="none" strike="noStrike" cap="none" baseline="0">
                <a:solidFill>
                  <a:srgbClr val="FFFFFF"/>
                </a:solidFill>
                <a:effectLst/>
                <a:uFillTx/>
                <a:latin typeface="-apple-system"/>
              </a:rPr>
              <a:t>Gofalwr maeth</a:t>
            </a:r>
          </a:p>
          <a:p>
            <a:pPr>
              <a:buFont typeface="Arial" pitchFamily="34" charset="0"/>
              <a:buChar char="•"/>
            </a:pPr>
            <a:r>
              <a:rPr lang="cy" sz="1950" b="1" i="0" u="none" strike="noStrike" cap="none" baseline="0">
                <a:solidFill>
                  <a:srgbClr val="FFFFFF"/>
                </a:solidFill>
                <a:effectLst/>
                <a:uFillTx/>
                <a:latin typeface="-apple-system"/>
              </a:rPr>
              <a:t>Cartref plant</a:t>
            </a:r>
          </a:p>
          <a:p>
            <a:pPr>
              <a:buFont typeface="Arial" pitchFamily="34" charset="0"/>
              <a:buChar char="•"/>
            </a:pPr>
            <a:r>
              <a:rPr lang="cy" sz="1950" b="1" i="0" u="none" strike="noStrike" cap="none" baseline="0">
                <a:solidFill>
                  <a:srgbClr val="FFFFFF"/>
                </a:solidFill>
                <a:effectLst/>
                <a:uFillTx/>
                <a:latin typeface="-apple-system"/>
              </a:rPr>
              <a:t>Darpar fabwysiadydd</a:t>
            </a:r>
          </a:p>
          <a:p>
            <a:pPr>
              <a:buFont typeface="Arial" pitchFamily="34" charset="0"/>
              <a:buChar char="•"/>
            </a:pPr>
            <a:r>
              <a:rPr lang="cy" sz="1950" b="1" i="0" u="none" strike="noStrike" cap="none" baseline="0">
                <a:solidFill>
                  <a:srgbClr val="FFFFFF"/>
                </a:solidFill>
                <a:effectLst/>
                <a:uFillTx/>
                <a:latin typeface="-apple-system"/>
              </a:rPr>
              <a:t>Llety â chymorth</a:t>
            </a:r>
          </a:p>
          <a:p>
            <a:pPr>
              <a:buFont typeface="Arial" pitchFamily="34" charset="0"/>
              <a:buChar char="•"/>
            </a:pPr>
            <a:r>
              <a:rPr lang="cy" sz="1950" b="1" i="0" u="none" strike="noStrike" cap="none" baseline="0">
                <a:solidFill>
                  <a:srgbClr val="FFFFFF"/>
                </a:solidFill>
                <a:effectLst/>
                <a:uFillTx/>
                <a:latin typeface="-apple-system"/>
              </a:rPr>
              <a:t>Llety diogel</a:t>
            </a:r>
          </a:p>
        </p:txBody>
      </p:sp>
      <p:sp>
        <p:nvSpPr>
          <p:cNvPr id="22" name="TextBox 21">
            <a:extLst>
              <a:ext uri="{FF2B5EF4-FFF2-40B4-BE49-F238E27FC236}">
                <a16:creationId xmlns:a16="http://schemas.microsoft.com/office/drawing/2014/main" id="{CA8FA684-DA2B-F206-9C76-32B9474D9024}"/>
              </a:ext>
            </a:extLst>
          </p:cNvPr>
          <p:cNvSpPr txBox="1"/>
          <p:nvPr/>
        </p:nvSpPr>
        <p:spPr>
          <a:xfrm>
            <a:off x="153026" y="179654"/>
            <a:ext cx="3674152" cy="707886"/>
          </a:xfrm>
          <a:prstGeom prst="rect">
            <a:avLst/>
          </a:prstGeom>
          <a:noFill/>
        </p:spPr>
        <p:txBody>
          <a:bodyPr wrap="square" rtlCol="0">
            <a:spAutoFit/>
          </a:bodyPr>
          <a:lstStyle/>
          <a:p>
            <a:r>
              <a:rPr lang="cy" sz="4000" b="1" i="0" strike="noStrike" cap="none" baseline="0">
                <a:solidFill>
                  <a:srgbClr val="20B18A"/>
                </a:solidFill>
                <a:effectLst/>
                <a:uFill>
                  <a:solidFill>
                    <a:srgbClr val="EF9526"/>
                  </a:solidFill>
                </a:uFill>
                <a:latin typeface="Calibri"/>
              </a:rPr>
              <a:t>Lleoliadau</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67897" y="5712439"/>
            <a:ext cx="4860032" cy="830997"/>
          </a:xfrm>
          <a:prstGeom prst="rect">
            <a:avLst/>
          </a:prstGeom>
          <a:noFill/>
        </p:spPr>
        <p:txBody>
          <a:bodyPr wrap="square" rtlCol="0">
            <a:spAutoFit/>
          </a:bodyPr>
          <a:lstStyle/>
          <a:p>
            <a:r>
              <a:rPr lang="en-GB" sz="1600" dirty="0"/>
              <a:t>Regulations set out clear requirements for </a:t>
            </a:r>
            <a:r>
              <a:rPr lang="en-GB" sz="1600" b="1" dirty="0"/>
              <a:t>out of area placements </a:t>
            </a:r>
            <a:r>
              <a:rPr lang="en-GB" sz="1600" dirty="0"/>
              <a:t> and introduce a new </a:t>
            </a:r>
            <a:r>
              <a:rPr lang="en-GB" sz="1600" b="1" dirty="0"/>
              <a:t>“order of preference</a:t>
            </a:r>
            <a:r>
              <a:rPr lang="en-GB" sz="1600" dirty="0"/>
              <a:t>”      for such placements </a:t>
            </a:r>
          </a:p>
        </p:txBody>
      </p:sp>
      <p:grpSp>
        <p:nvGrpSpPr>
          <p:cNvPr id="2" name="Group 1">
            <a:extLst>
              <a:ext uri="{FF2B5EF4-FFF2-40B4-BE49-F238E27FC236}">
                <a16:creationId xmlns:a16="http://schemas.microsoft.com/office/drawing/2014/main" id="{137E850E-14A4-7AC6-405B-7264D167D386}"/>
              </a:ext>
            </a:extLst>
          </p:cNvPr>
          <p:cNvGrpSpPr/>
          <p:nvPr/>
        </p:nvGrpSpPr>
        <p:grpSpPr>
          <a:xfrm>
            <a:off x="4267897" y="861037"/>
            <a:ext cx="5269226" cy="4851097"/>
            <a:chOff x="4283968" y="1061083"/>
            <a:chExt cx="5269226" cy="4851097"/>
          </a:xfrm>
        </p:grpSpPr>
        <p:sp>
          <p:nvSpPr>
            <p:cNvPr id="4" name="Rounded Rectangle 3"/>
            <p:cNvSpPr/>
            <p:nvPr/>
          </p:nvSpPr>
          <p:spPr>
            <a:xfrm>
              <a:off x="4952454" y="5089304"/>
              <a:ext cx="4191546" cy="82287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4932040" y="4077072"/>
              <a:ext cx="4211960" cy="822876"/>
            </a:xfrm>
            <a:prstGeom prst="round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4932040" y="3096089"/>
              <a:ext cx="4216276" cy="82287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4932040" y="2071233"/>
              <a:ext cx="4216276" cy="822876"/>
            </a:xfrm>
            <a:prstGeom prst="roundRect">
              <a:avLst/>
            </a:prstGeom>
            <a:solidFill>
              <a:srgbClr val="ED1E87"/>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4932040" y="1061083"/>
              <a:ext cx="4211960" cy="82287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860032" y="1230453"/>
              <a:ext cx="4464496" cy="461665"/>
            </a:xfrm>
            <a:prstGeom prst="rect">
              <a:avLst/>
            </a:prstGeom>
            <a:noFill/>
          </p:spPr>
          <p:txBody>
            <a:bodyPr wrap="square" rtlCol="0">
              <a:spAutoFit/>
            </a:bodyPr>
            <a:lstStyle/>
            <a:p>
              <a:r>
                <a:rPr lang="en-GB" sz="2400" b="1">
                  <a:solidFill>
                    <a:schemeClr val="bg1"/>
                  </a:solidFill>
                </a:rPr>
                <a:t>Allow the child to live near home</a:t>
              </a:r>
            </a:p>
          </p:txBody>
        </p:sp>
        <p:sp>
          <p:nvSpPr>
            <p:cNvPr id="10" name="TextBox 9"/>
            <p:cNvSpPr txBox="1"/>
            <p:nvPr/>
          </p:nvSpPr>
          <p:spPr>
            <a:xfrm>
              <a:off x="4860032" y="2058764"/>
              <a:ext cx="4655840" cy="707886"/>
            </a:xfrm>
            <a:prstGeom prst="rect">
              <a:avLst/>
            </a:prstGeom>
            <a:noFill/>
          </p:spPr>
          <p:txBody>
            <a:bodyPr wrap="square" rtlCol="0">
              <a:spAutoFit/>
            </a:bodyPr>
            <a:lstStyle/>
            <a:p>
              <a:r>
                <a:rPr lang="en-GB" sz="2000" b="1">
                  <a:solidFill>
                    <a:schemeClr val="bg1"/>
                  </a:solidFill>
                </a:rPr>
                <a:t>Meet the needs and outcomes from the care and support plan or pathway plan</a:t>
              </a:r>
            </a:p>
          </p:txBody>
        </p:sp>
        <p:sp>
          <p:nvSpPr>
            <p:cNvPr id="11" name="TextBox 10"/>
            <p:cNvSpPr txBox="1"/>
            <p:nvPr/>
          </p:nvSpPr>
          <p:spPr>
            <a:xfrm>
              <a:off x="4932040" y="3167206"/>
              <a:ext cx="4392488" cy="707886"/>
            </a:xfrm>
            <a:prstGeom prst="rect">
              <a:avLst/>
            </a:prstGeom>
            <a:noFill/>
          </p:spPr>
          <p:txBody>
            <a:bodyPr wrap="square" rtlCol="0">
              <a:spAutoFit/>
            </a:bodyPr>
            <a:lstStyle/>
            <a:p>
              <a:pPr algn="ctr"/>
              <a:r>
                <a:rPr lang="en-GB" sz="2000" b="1"/>
                <a:t>Not to disrupt the child’s education or training </a:t>
              </a:r>
            </a:p>
          </p:txBody>
        </p:sp>
        <p:sp>
          <p:nvSpPr>
            <p:cNvPr id="12" name="TextBox 11"/>
            <p:cNvSpPr txBox="1"/>
            <p:nvPr/>
          </p:nvSpPr>
          <p:spPr>
            <a:xfrm>
              <a:off x="4932040" y="4071101"/>
              <a:ext cx="4621154" cy="707886"/>
            </a:xfrm>
            <a:prstGeom prst="rect">
              <a:avLst/>
            </a:prstGeom>
            <a:noFill/>
          </p:spPr>
          <p:txBody>
            <a:bodyPr wrap="square" rtlCol="0">
              <a:spAutoFit/>
            </a:bodyPr>
            <a:lstStyle/>
            <a:p>
              <a:pPr algn="ctr"/>
              <a:r>
                <a:rPr lang="en-GB" sz="2000" b="1"/>
                <a:t>Enable looked after siblings to live together</a:t>
              </a:r>
            </a:p>
          </p:txBody>
        </p:sp>
        <p:sp>
          <p:nvSpPr>
            <p:cNvPr id="13" name="TextBox 12"/>
            <p:cNvSpPr txBox="1"/>
            <p:nvPr/>
          </p:nvSpPr>
          <p:spPr>
            <a:xfrm>
              <a:off x="4952454" y="5064697"/>
              <a:ext cx="4480086" cy="707886"/>
            </a:xfrm>
            <a:prstGeom prst="rect">
              <a:avLst/>
            </a:prstGeom>
            <a:noFill/>
          </p:spPr>
          <p:txBody>
            <a:bodyPr wrap="square" rtlCol="0">
              <a:spAutoFit/>
            </a:bodyPr>
            <a:lstStyle/>
            <a:p>
              <a:pPr algn="ctr"/>
              <a:r>
                <a:rPr lang="en-GB" sz="2000" b="1">
                  <a:solidFill>
                    <a:schemeClr val="bg1"/>
                  </a:solidFill>
                </a:rPr>
                <a:t>Be suitable to the child’s needs if the child is disabled </a:t>
              </a:r>
            </a:p>
          </p:txBody>
        </p:sp>
        <p:pic>
          <p:nvPicPr>
            <p:cNvPr id="15" name="New picture"/>
            <p:cNvPicPr/>
            <p:nvPr/>
          </p:nvPicPr>
          <p:blipFill rotWithShape="1">
            <a:blip r:embed="rId2"/>
            <a:srcRect l="8326" t="23630" r="82159" b="70408"/>
            <a:stretch/>
          </p:blipFill>
          <p:spPr bwMode="auto">
            <a:xfrm>
              <a:off x="4283968" y="1179456"/>
              <a:ext cx="648072" cy="650553"/>
            </a:xfrm>
            <a:prstGeom prst="rect">
              <a:avLst/>
            </a:prstGeom>
            <a:ln>
              <a:noFill/>
            </a:ln>
            <a:extLst>
              <a:ext uri="{53640926-AAD7-44D8-BBD7-CCE9431645EC}">
                <a14:shadowObscured xmlns:a14="http://schemas.microsoft.com/office/drawing/2010/main"/>
              </a:ext>
            </a:extLst>
          </p:spPr>
        </p:pic>
        <p:pic>
          <p:nvPicPr>
            <p:cNvPr id="16" name="New picture"/>
            <p:cNvPicPr/>
            <p:nvPr/>
          </p:nvPicPr>
          <p:blipFill rotWithShape="1">
            <a:blip r:embed="rId2"/>
            <a:srcRect l="8057" t="35665" r="82875" b="58539"/>
            <a:stretch/>
          </p:blipFill>
          <p:spPr bwMode="auto">
            <a:xfrm>
              <a:off x="4283968" y="2154883"/>
              <a:ext cx="648073" cy="585075"/>
            </a:xfrm>
            <a:prstGeom prst="rect">
              <a:avLst/>
            </a:prstGeom>
            <a:ln>
              <a:noFill/>
            </a:ln>
            <a:extLst>
              <a:ext uri="{53640926-AAD7-44D8-BBD7-CCE9431645EC}">
                <a14:shadowObscured xmlns:a14="http://schemas.microsoft.com/office/drawing/2010/main"/>
              </a:ext>
            </a:extLst>
          </p:spPr>
        </p:pic>
        <p:pic>
          <p:nvPicPr>
            <p:cNvPr id="17" name="New picture"/>
            <p:cNvPicPr/>
            <p:nvPr/>
          </p:nvPicPr>
          <p:blipFill rotWithShape="1">
            <a:blip r:embed="rId2"/>
            <a:srcRect l="8387" t="48179" r="82302" b="46025"/>
            <a:stretch/>
          </p:blipFill>
          <p:spPr bwMode="auto">
            <a:xfrm>
              <a:off x="4295880" y="3246441"/>
              <a:ext cx="636160" cy="579161"/>
            </a:xfrm>
            <a:prstGeom prst="rect">
              <a:avLst/>
            </a:prstGeom>
            <a:ln>
              <a:noFill/>
            </a:ln>
            <a:extLst>
              <a:ext uri="{53640926-AAD7-44D8-BBD7-CCE9431645EC}">
                <a14:shadowObscured xmlns:a14="http://schemas.microsoft.com/office/drawing/2010/main"/>
              </a:ext>
            </a:extLst>
          </p:spPr>
        </p:pic>
        <p:pic>
          <p:nvPicPr>
            <p:cNvPr id="18" name="New picture"/>
            <p:cNvPicPr/>
            <p:nvPr/>
          </p:nvPicPr>
          <p:blipFill rotWithShape="1">
            <a:blip r:embed="rId2"/>
            <a:srcRect l="8537" t="61016" r="82152" b="33188"/>
            <a:stretch/>
          </p:blipFill>
          <p:spPr bwMode="auto">
            <a:xfrm>
              <a:off x="4316294" y="4167970"/>
              <a:ext cx="636160" cy="720691"/>
            </a:xfrm>
            <a:prstGeom prst="rect">
              <a:avLst/>
            </a:prstGeom>
            <a:ln>
              <a:noFill/>
            </a:ln>
            <a:extLst>
              <a:ext uri="{53640926-AAD7-44D8-BBD7-CCE9431645EC}">
                <a14:shadowObscured xmlns:a14="http://schemas.microsoft.com/office/drawing/2010/main"/>
              </a:ext>
            </a:extLst>
          </p:spPr>
        </p:pic>
        <p:pic>
          <p:nvPicPr>
            <p:cNvPr id="19" name="New picture"/>
            <p:cNvPicPr/>
            <p:nvPr/>
          </p:nvPicPr>
          <p:blipFill rotWithShape="1">
            <a:blip r:embed="rId2"/>
            <a:srcRect l="8417" t="74177" r="82272" b="20027"/>
            <a:stretch/>
          </p:blipFill>
          <p:spPr bwMode="auto">
            <a:xfrm>
              <a:off x="4304049" y="5137666"/>
              <a:ext cx="636161" cy="698343"/>
            </a:xfrm>
            <a:prstGeom prst="rect">
              <a:avLst/>
            </a:prstGeom>
            <a:ln>
              <a:noFill/>
            </a:ln>
            <a:extLst>
              <a:ext uri="{53640926-AAD7-44D8-BBD7-CCE9431645EC}">
                <a14:shadowObscured xmlns:a14="http://schemas.microsoft.com/office/drawing/2010/main"/>
              </a:ext>
            </a:extLst>
          </p:spPr>
        </p:pic>
      </p:grpSp>
      <p:sp>
        <p:nvSpPr>
          <p:cNvPr id="20" name="TextBox 19"/>
          <p:cNvSpPr txBox="1"/>
          <p:nvPr/>
        </p:nvSpPr>
        <p:spPr>
          <a:xfrm>
            <a:off x="5534726" y="276030"/>
            <a:ext cx="3306452" cy="584775"/>
          </a:xfrm>
          <a:prstGeom prst="rect">
            <a:avLst/>
          </a:prstGeom>
          <a:noFill/>
        </p:spPr>
        <p:txBody>
          <a:bodyPr wrap="square" rtlCol="0">
            <a:spAutoFit/>
          </a:bodyPr>
          <a:lstStyle/>
          <a:p>
            <a:r>
              <a:rPr lang="en-GB" sz="3200" b="1">
                <a:solidFill>
                  <a:srgbClr val="20B18A"/>
                </a:solidFill>
              </a:rPr>
              <a:t>Placements must</a:t>
            </a:r>
          </a:p>
        </p:txBody>
      </p:sp>
      <p:pic>
        <p:nvPicPr>
          <p:cNvPr id="14" name="Picture 13">
            <a:extLst>
              <a:ext uri="{FF2B5EF4-FFF2-40B4-BE49-F238E27FC236}">
                <a16:creationId xmlns:a16="http://schemas.microsoft.com/office/drawing/2014/main" id="{1741DF12-ADC3-B34C-7977-5EA2E7EDA134}"/>
              </a:ext>
            </a:extLst>
          </p:cNvPr>
          <p:cNvPicPr>
            <a:picLocks noChangeAspect="1"/>
          </p:cNvPicPr>
          <p:nvPr/>
        </p:nvPicPr>
        <p:blipFill>
          <a:blip r:embed="rId3"/>
          <a:stretch>
            <a:fillRect/>
          </a:stretch>
        </p:blipFill>
        <p:spPr>
          <a:xfrm>
            <a:off x="11157" y="860805"/>
            <a:ext cx="4256740" cy="5680286"/>
          </a:xfrm>
          <a:prstGeom prst="rect">
            <a:avLst/>
          </a:prstGeom>
        </p:spPr>
      </p:pic>
      <p:sp>
        <p:nvSpPr>
          <p:cNvPr id="21" name="TextBox 20">
            <a:extLst>
              <a:ext uri="{FF2B5EF4-FFF2-40B4-BE49-F238E27FC236}">
                <a16:creationId xmlns:a16="http://schemas.microsoft.com/office/drawing/2014/main" id="{76CDCE69-8F40-B208-AD7A-B87C994D0BCC}"/>
              </a:ext>
            </a:extLst>
          </p:cNvPr>
          <p:cNvSpPr txBox="1"/>
          <p:nvPr/>
        </p:nvSpPr>
        <p:spPr>
          <a:xfrm>
            <a:off x="300590" y="281106"/>
            <a:ext cx="3309759" cy="579699"/>
          </a:xfrm>
          <a:prstGeom prst="rect">
            <a:avLst/>
          </a:prstGeom>
          <a:noFill/>
        </p:spPr>
        <p:txBody>
          <a:bodyPr wrap="square" rtlCol="0">
            <a:spAutoFit/>
          </a:bodyPr>
          <a:lstStyle/>
          <a:p>
            <a:r>
              <a:rPr lang="cy" sz="3200" b="1" i="0" strike="noStrike" cap="none" baseline="0">
                <a:solidFill>
                  <a:srgbClr val="20B18A"/>
                </a:solidFill>
                <a:effectLst/>
                <a:uFill>
                  <a:solidFill>
                    <a:srgbClr val="FFC000"/>
                  </a:solidFill>
                </a:uFill>
                <a:latin typeface="Calibri"/>
              </a:rPr>
              <a:t>Rhaid i leoliadau</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4048" y="1124744"/>
            <a:ext cx="4032448" cy="1631216"/>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sz="2000" b="1" dirty="0"/>
              <a:t>a placement plan must set out how the placement will contribute to meeting the child’s needs. It will form an integral part of the overall part 6 care and support plan:</a:t>
            </a:r>
          </a:p>
        </p:txBody>
      </p:sp>
      <p:sp>
        <p:nvSpPr>
          <p:cNvPr id="4" name="TextBox 3"/>
          <p:cNvSpPr txBox="1"/>
          <p:nvPr/>
        </p:nvSpPr>
        <p:spPr>
          <a:xfrm>
            <a:off x="4932040" y="2852936"/>
            <a:ext cx="4211960" cy="3416320"/>
          </a:xfrm>
          <a:prstGeom prst="rect">
            <a:avLst/>
          </a:prstGeom>
          <a:noFill/>
        </p:spPr>
        <p:txBody>
          <a:bodyPr wrap="square" rtlCol="0">
            <a:spAutoFit/>
          </a:bodyPr>
          <a:lstStyle/>
          <a:p>
            <a:pPr marL="285750" indent="-285750">
              <a:buClr>
                <a:schemeClr val="accent6"/>
              </a:buClr>
              <a:buFont typeface="Arial" panose="020B0604020202020204" pitchFamily="34" charset="0"/>
              <a:buChar char="•"/>
            </a:pPr>
            <a:r>
              <a:rPr lang="en-GB" b="1"/>
              <a:t>Clarify roles and responsibilities and how the day-to-day tasks will be shared between the carer and local authority as corporate parent</a:t>
            </a:r>
          </a:p>
          <a:p>
            <a:pPr marL="285750" indent="-285750">
              <a:buClr>
                <a:schemeClr val="accent6"/>
              </a:buClr>
              <a:buFont typeface="Arial" panose="020B0604020202020204" pitchFamily="34" charset="0"/>
              <a:buChar char="•"/>
            </a:pPr>
            <a:r>
              <a:rPr lang="en-GB" b="1"/>
              <a:t>Provide the carer with essential information about the child – health, education, emotional and behavioural needs, likes/dislikes routines and management </a:t>
            </a:r>
          </a:p>
          <a:p>
            <a:pPr marL="285750" indent="-285750">
              <a:buClr>
                <a:schemeClr val="accent6"/>
              </a:buClr>
              <a:buFont typeface="Arial" panose="020B0604020202020204" pitchFamily="34" charset="0"/>
              <a:buChar char="•"/>
            </a:pPr>
            <a:r>
              <a:rPr lang="en-GB" b="1"/>
              <a:t>Ensure the child and carer receive appropriate help and support to meet the needs of the child</a:t>
            </a:r>
          </a:p>
        </p:txBody>
      </p:sp>
      <p:pic>
        <p:nvPicPr>
          <p:cNvPr id="5" name="New picture"/>
          <p:cNvPicPr/>
          <p:nvPr/>
        </p:nvPicPr>
        <p:blipFill rotWithShape="1">
          <a:blip r:embed="rId2"/>
          <a:srcRect l="67724" t="45151" r="4714" b="19150"/>
          <a:stretch/>
        </p:blipFill>
        <p:spPr>
          <a:xfrm>
            <a:off x="3934003" y="5193196"/>
            <a:ext cx="1130926" cy="1368152"/>
          </a:xfrm>
          <a:prstGeom prst="rect">
            <a:avLst/>
          </a:prstGeom>
        </p:spPr>
      </p:pic>
      <p:sp>
        <p:nvSpPr>
          <p:cNvPr id="6" name="Rectangle 5"/>
          <p:cNvSpPr/>
          <p:nvPr/>
        </p:nvSpPr>
        <p:spPr>
          <a:xfrm>
            <a:off x="5196778" y="99005"/>
            <a:ext cx="3682483" cy="707886"/>
          </a:xfrm>
          <a:prstGeom prst="rect">
            <a:avLst/>
          </a:prstGeom>
        </p:spPr>
        <p:txBody>
          <a:bodyPr wrap="none">
            <a:spAutoFit/>
          </a:bodyPr>
          <a:lstStyle/>
          <a:p>
            <a:r>
              <a:rPr lang="en-GB" sz="4000" b="1">
                <a:solidFill>
                  <a:srgbClr val="20B18A"/>
                </a:solidFill>
              </a:rPr>
              <a:t>Placements Plan</a:t>
            </a:r>
          </a:p>
        </p:txBody>
      </p:sp>
      <p:pic>
        <p:nvPicPr>
          <p:cNvPr id="7" name="Picture 6">
            <a:extLst>
              <a:ext uri="{FF2B5EF4-FFF2-40B4-BE49-F238E27FC236}">
                <a16:creationId xmlns:a16="http://schemas.microsoft.com/office/drawing/2014/main" id="{9B55BBD0-A7F4-8781-A8E7-2807D83C1D50}"/>
              </a:ext>
            </a:extLst>
          </p:cNvPr>
          <p:cNvPicPr>
            <a:picLocks noChangeAspect="1"/>
          </p:cNvPicPr>
          <p:nvPr/>
        </p:nvPicPr>
        <p:blipFill>
          <a:blip r:embed="rId3"/>
          <a:stretch>
            <a:fillRect/>
          </a:stretch>
        </p:blipFill>
        <p:spPr>
          <a:xfrm>
            <a:off x="-1623" y="980728"/>
            <a:ext cx="4138019" cy="4496190"/>
          </a:xfrm>
          <a:prstGeom prst="rect">
            <a:avLst/>
          </a:prstGeom>
        </p:spPr>
      </p:pic>
      <p:sp>
        <p:nvSpPr>
          <p:cNvPr id="8" name="Rectangle 7">
            <a:extLst>
              <a:ext uri="{FF2B5EF4-FFF2-40B4-BE49-F238E27FC236}">
                <a16:creationId xmlns:a16="http://schemas.microsoft.com/office/drawing/2014/main" id="{6DDA0B0A-577A-4B5F-54EC-9B8A5955C052}"/>
              </a:ext>
            </a:extLst>
          </p:cNvPr>
          <p:cNvSpPr/>
          <p:nvPr/>
        </p:nvSpPr>
        <p:spPr>
          <a:xfrm>
            <a:off x="179512" y="61683"/>
            <a:ext cx="4198585" cy="707886"/>
          </a:xfrm>
          <a:prstGeom prst="rect">
            <a:avLst/>
          </a:prstGeom>
        </p:spPr>
        <p:txBody>
          <a:bodyPr wrap="none">
            <a:spAutoFit/>
          </a:bodyPr>
          <a:lstStyle/>
          <a:p>
            <a:r>
              <a:rPr lang="cy" sz="4000" b="1" i="0" u="none" strike="noStrike" cap="none" baseline="0">
                <a:solidFill>
                  <a:srgbClr val="20B18A"/>
                </a:solidFill>
                <a:effectLst/>
                <a:uFillTx/>
              </a:rPr>
              <a:t>Cynllun Lleoliadau </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52932" y="3757449"/>
            <a:ext cx="4483563" cy="252376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400" b="1"/>
              <a:t>Underpinning principles:</a:t>
            </a:r>
          </a:p>
          <a:p>
            <a:endParaRPr lang="en-GB" sz="1400" b="1"/>
          </a:p>
          <a:p>
            <a:endParaRPr lang="en-GB" sz="1400" b="1"/>
          </a:p>
          <a:p>
            <a:r>
              <a:rPr lang="en-GB" sz="1400" b="1" i="1"/>
              <a:t>“No child shall be deprived of his or her liberty unlawfully or arbitrarily. The arrest, detention or imprisonment of a child shall be in conformity with the law and shall be used only as a measure of last resort and for the shortest appropriate period of time.”</a:t>
            </a:r>
          </a:p>
          <a:p>
            <a:endParaRPr lang="en-GB" sz="1400" b="1"/>
          </a:p>
          <a:p>
            <a:r>
              <a:rPr lang="en-GB" sz="1400" b="1"/>
              <a:t>Article 37b UNCRC</a:t>
            </a:r>
          </a:p>
          <a:p>
            <a:endParaRPr lang="en-GB" b="1"/>
          </a:p>
        </p:txBody>
      </p:sp>
      <p:sp>
        <p:nvSpPr>
          <p:cNvPr id="4" name="TextBox 3"/>
          <p:cNvSpPr txBox="1"/>
          <p:nvPr/>
        </p:nvSpPr>
        <p:spPr>
          <a:xfrm>
            <a:off x="4572000" y="602104"/>
            <a:ext cx="4068960" cy="3139321"/>
          </a:xfrm>
          <a:prstGeom prst="rect">
            <a:avLst/>
          </a:prstGeom>
          <a:noFill/>
        </p:spPr>
        <p:txBody>
          <a:bodyPr wrap="square" rtlCol="0">
            <a:spAutoFit/>
          </a:bodyPr>
          <a:lstStyle/>
          <a:p>
            <a:r>
              <a:rPr lang="en-GB" b="1" dirty="0"/>
              <a:t>A looked after child can only be placed in secure accommodation if:</a:t>
            </a:r>
          </a:p>
          <a:p>
            <a:pPr marL="285750" indent="-285750">
              <a:buFont typeface="Arial" panose="020B0604020202020204" pitchFamily="34" charset="0"/>
              <a:buChar char="•"/>
            </a:pPr>
            <a:r>
              <a:rPr lang="en-GB" b="1" dirty="0"/>
              <a:t>History of absconding and suffer significant harm or</a:t>
            </a:r>
          </a:p>
          <a:p>
            <a:pPr marL="285750" indent="-285750">
              <a:buFont typeface="Arial" panose="020B0604020202020204" pitchFamily="34" charset="0"/>
              <a:buChar char="•"/>
            </a:pPr>
            <a:r>
              <a:rPr lang="en-GB" b="1" dirty="0"/>
              <a:t>Likely to injure him / herself or other people </a:t>
            </a:r>
          </a:p>
          <a:p>
            <a:r>
              <a:rPr lang="en-GB" b="1" dirty="0"/>
              <a:t>And</a:t>
            </a:r>
          </a:p>
          <a:p>
            <a:pPr marL="285750" indent="-285750">
              <a:buFont typeface="Arial" panose="020B0604020202020204" pitchFamily="34" charset="0"/>
              <a:buChar char="•"/>
            </a:pPr>
            <a:r>
              <a:rPr lang="en-GB" b="1" dirty="0"/>
              <a:t>Only after obtaining a secure accommodation order from the courts (after a pre court application period of 72 hours)</a:t>
            </a:r>
          </a:p>
        </p:txBody>
      </p:sp>
      <p:sp>
        <p:nvSpPr>
          <p:cNvPr id="5" name="TextBox 4"/>
          <p:cNvSpPr txBox="1"/>
          <p:nvPr/>
        </p:nvSpPr>
        <p:spPr>
          <a:xfrm>
            <a:off x="4572000" y="44624"/>
            <a:ext cx="5184576" cy="646331"/>
          </a:xfrm>
          <a:prstGeom prst="rect">
            <a:avLst/>
          </a:prstGeom>
          <a:noFill/>
        </p:spPr>
        <p:txBody>
          <a:bodyPr wrap="square" rtlCol="0">
            <a:spAutoFit/>
          </a:bodyPr>
          <a:lstStyle/>
          <a:p>
            <a:r>
              <a:rPr lang="en-GB" sz="3600" b="1">
                <a:solidFill>
                  <a:srgbClr val="20B18A"/>
                </a:solidFill>
              </a:rPr>
              <a:t>Secure children’s home</a:t>
            </a:r>
          </a:p>
        </p:txBody>
      </p:sp>
      <p:sp>
        <p:nvSpPr>
          <p:cNvPr id="6" name="TextBox 5">
            <a:extLst>
              <a:ext uri="{FF2B5EF4-FFF2-40B4-BE49-F238E27FC236}">
                <a16:creationId xmlns:a16="http://schemas.microsoft.com/office/drawing/2014/main" id="{C00BD067-FD11-C801-00B9-CB5ABAA88564}"/>
              </a:ext>
            </a:extLst>
          </p:cNvPr>
          <p:cNvSpPr txBox="1"/>
          <p:nvPr/>
        </p:nvSpPr>
        <p:spPr>
          <a:xfrm>
            <a:off x="129817" y="3738787"/>
            <a:ext cx="4298167" cy="252376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cy" sz="1400" b="1" i="0" u="none" strike="noStrike" cap="none" baseline="0">
                <a:solidFill>
                  <a:srgbClr val="FFFFFF"/>
                </a:solidFill>
                <a:effectLst/>
                <a:uFillTx/>
                <a:latin typeface="Calibri"/>
              </a:rPr>
              <a:t>Egwyddorion sylfaenol:</a:t>
            </a:r>
          </a:p>
          <a:p>
            <a:endParaRPr lang="en-GB" sz="1400" b="1"/>
          </a:p>
          <a:p>
            <a:endParaRPr lang="en-GB" sz="1400" b="1"/>
          </a:p>
          <a:p>
            <a:r>
              <a:rPr lang="cy" sz="1400" b="1" i="1" u="none" strike="noStrike" cap="none" baseline="0">
                <a:solidFill>
                  <a:srgbClr val="FFFFFF"/>
                </a:solidFill>
                <a:effectLst/>
                <a:uFillTx/>
                <a:latin typeface="Calibri"/>
              </a:rPr>
              <a:t>“Ni chaiff unrhyw blentyn ei amddifadu o'i ryddid yn anghyfreithlon neu'n fympwyol. Rhaid i arestio, cadw neu garcharu plentyn fod yn unol â’r gyfraith a rhaid ei ddefnyddio dim ond fel cam olaf ac am y cyfnod byrraf priodol o amser.”</a:t>
            </a:r>
          </a:p>
          <a:p>
            <a:endParaRPr lang="en-GB" sz="1400" b="1"/>
          </a:p>
          <a:p>
            <a:r>
              <a:rPr lang="cy" sz="1400" b="1" i="0" u="none" strike="noStrike" cap="none" baseline="0">
                <a:solidFill>
                  <a:srgbClr val="FFFFFF"/>
                </a:solidFill>
                <a:effectLst/>
                <a:uFillTx/>
                <a:latin typeface="Calibri"/>
              </a:rPr>
              <a:t>Erthygl 37b CCUHP</a:t>
            </a:r>
          </a:p>
          <a:p>
            <a:endParaRPr lang="en-GB" b="1"/>
          </a:p>
        </p:txBody>
      </p:sp>
      <p:sp>
        <p:nvSpPr>
          <p:cNvPr id="7" name="TextBox 6">
            <a:extLst>
              <a:ext uri="{FF2B5EF4-FFF2-40B4-BE49-F238E27FC236}">
                <a16:creationId xmlns:a16="http://schemas.microsoft.com/office/drawing/2014/main" id="{65067ED8-0057-A74C-14AA-88B166755CA8}"/>
              </a:ext>
            </a:extLst>
          </p:cNvPr>
          <p:cNvSpPr txBox="1"/>
          <p:nvPr/>
        </p:nvSpPr>
        <p:spPr>
          <a:xfrm>
            <a:off x="179512" y="89114"/>
            <a:ext cx="5766401" cy="640720"/>
          </a:xfrm>
          <a:prstGeom prst="rect">
            <a:avLst/>
          </a:prstGeom>
          <a:noFill/>
        </p:spPr>
        <p:txBody>
          <a:bodyPr wrap="square" rtlCol="0">
            <a:spAutoFit/>
          </a:bodyPr>
          <a:lstStyle/>
          <a:p>
            <a:r>
              <a:rPr lang="cy" sz="3600" b="1" i="0" u="none" strike="noStrike" cap="none" baseline="0">
                <a:solidFill>
                  <a:srgbClr val="20B18A"/>
                </a:solidFill>
                <a:effectLst/>
                <a:uFillTx/>
                <a:latin typeface="Calibri"/>
              </a:rPr>
              <a:t>Cartref plant diogel</a:t>
            </a:r>
          </a:p>
        </p:txBody>
      </p:sp>
      <p:sp>
        <p:nvSpPr>
          <p:cNvPr id="8" name="TextBox 7">
            <a:extLst>
              <a:ext uri="{FF2B5EF4-FFF2-40B4-BE49-F238E27FC236}">
                <a16:creationId xmlns:a16="http://schemas.microsoft.com/office/drawing/2014/main" id="{E0F82866-880A-81B1-C562-D465997FDC9C}"/>
              </a:ext>
            </a:extLst>
          </p:cNvPr>
          <p:cNvSpPr txBox="1"/>
          <p:nvPr/>
        </p:nvSpPr>
        <p:spPr>
          <a:xfrm>
            <a:off x="149086" y="615729"/>
            <a:ext cx="4073030" cy="3112070"/>
          </a:xfrm>
          <a:prstGeom prst="rect">
            <a:avLst/>
          </a:prstGeom>
          <a:noFill/>
        </p:spPr>
        <p:txBody>
          <a:bodyPr wrap="square" rtlCol="0">
            <a:spAutoFit/>
          </a:bodyPr>
          <a:lstStyle/>
          <a:p>
            <a:r>
              <a:rPr lang="cy" sz="1800" b="1" i="0" u="none" strike="noStrike" cap="none" baseline="0">
                <a:solidFill>
                  <a:srgbClr val="000000"/>
                </a:solidFill>
                <a:effectLst/>
                <a:uFillTx/>
                <a:latin typeface="Calibri"/>
              </a:rPr>
              <a:t>Gellir gosod plentyn sy'n derbyn gofal gael ei roi mewn llety diogel dim ond os oes:</a:t>
            </a:r>
          </a:p>
          <a:p>
            <a:pPr marL="285750" indent="-285750">
              <a:buFont typeface="Arial" pitchFamily="34" charset="0"/>
              <a:buChar char="•"/>
            </a:pPr>
            <a:r>
              <a:rPr lang="cy" sz="1800" b="1" i="0" u="none" strike="noStrike" cap="none" baseline="0">
                <a:solidFill>
                  <a:srgbClr val="000000"/>
                </a:solidFill>
                <a:effectLst/>
                <a:uFillTx/>
                <a:latin typeface="Calibri"/>
              </a:rPr>
              <a:t>Hanes o ddianc a dioddef niwed sylweddol neu</a:t>
            </a:r>
          </a:p>
          <a:p>
            <a:pPr marL="285750" indent="-285750">
              <a:buFont typeface="Arial" pitchFamily="34" charset="0"/>
              <a:buChar char="•"/>
            </a:pPr>
            <a:r>
              <a:rPr lang="cy" sz="1800" b="1" i="0" u="none" strike="noStrike" cap="none" baseline="0">
                <a:solidFill>
                  <a:srgbClr val="000000"/>
                </a:solidFill>
                <a:effectLst/>
                <a:uFillTx/>
                <a:latin typeface="Calibri"/>
              </a:rPr>
              <a:t>Ei fod yn debygol o anafu ei hun neu bobl eraill </a:t>
            </a:r>
          </a:p>
          <a:p>
            <a:r>
              <a:rPr lang="cy" sz="1800" b="1" i="0" u="none" strike="noStrike" cap="none" baseline="0">
                <a:solidFill>
                  <a:srgbClr val="000000"/>
                </a:solidFill>
                <a:effectLst/>
                <a:uFillTx/>
                <a:latin typeface="Calibri"/>
              </a:rPr>
              <a:t>A</a:t>
            </a:r>
          </a:p>
          <a:p>
            <a:pPr marL="285750" indent="-285750">
              <a:buFont typeface="Arial" pitchFamily="34" charset="0"/>
              <a:buChar char="•"/>
            </a:pPr>
            <a:r>
              <a:rPr lang="cy" sz="1800" b="1" i="0" u="none" strike="noStrike" cap="none" baseline="0">
                <a:solidFill>
                  <a:srgbClr val="000000"/>
                </a:solidFill>
                <a:effectLst/>
                <a:uFillTx/>
                <a:latin typeface="Calibri"/>
              </a:rPr>
              <a:t>Dim ond ar ôl cael gorchymyn llety diogel gan y llysoedd (ar ôl cyfnod cais cyn llys o 72 awr)</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t="86749"/>
          <a:stretch/>
        </p:blipFill>
        <p:spPr>
          <a:xfrm>
            <a:off x="0" y="5949280"/>
            <a:ext cx="9144000" cy="908720"/>
          </a:xfrm>
          <a:prstGeom prst="rect">
            <a:avLst/>
          </a:prstGeom>
        </p:spPr>
      </p:pic>
      <p:sp>
        <p:nvSpPr>
          <p:cNvPr id="3" name="TextBox 2"/>
          <p:cNvSpPr txBox="1"/>
          <p:nvPr/>
        </p:nvSpPr>
        <p:spPr>
          <a:xfrm>
            <a:off x="4751512" y="889843"/>
            <a:ext cx="4392488" cy="5078313"/>
          </a:xfrm>
          <a:prstGeom prst="rect">
            <a:avLst/>
          </a:prstGeom>
          <a:noFill/>
        </p:spPr>
        <p:txBody>
          <a:bodyPr wrap="square" rtlCol="0">
            <a:spAutoFit/>
          </a:bodyPr>
          <a:lstStyle/>
          <a:p>
            <a:r>
              <a:rPr lang="en-GB" dirty="0">
                <a:latin typeface="+mj-lt"/>
              </a:rPr>
              <a:t>To explore:</a:t>
            </a:r>
          </a:p>
          <a:p>
            <a:endParaRPr lang="en-GB" dirty="0">
              <a:latin typeface="+mj-lt"/>
            </a:endParaRPr>
          </a:p>
          <a:p>
            <a:r>
              <a:rPr lang="en-GB" dirty="0">
                <a:latin typeface="+mj-lt"/>
              </a:rPr>
              <a:t>The main provisions of the Children Act 1989 and 2004</a:t>
            </a:r>
          </a:p>
          <a:p>
            <a:endParaRPr lang="en-GB" dirty="0">
              <a:latin typeface="+mj-lt"/>
            </a:endParaRPr>
          </a:p>
          <a:p>
            <a:r>
              <a:rPr lang="en-GB" dirty="0">
                <a:latin typeface="+mj-lt"/>
              </a:rPr>
              <a:t>The main provisions of the Children and the Family Act 2014</a:t>
            </a:r>
          </a:p>
          <a:p>
            <a:endParaRPr lang="en-GB" dirty="0">
              <a:latin typeface="+mj-lt"/>
            </a:endParaRPr>
          </a:p>
          <a:p>
            <a:r>
              <a:rPr lang="en-GB" dirty="0">
                <a:latin typeface="+mj-lt"/>
              </a:rPr>
              <a:t>The Social Services and Well-being (Wales) Measure 2011</a:t>
            </a:r>
          </a:p>
          <a:p>
            <a:endParaRPr lang="en-GB" dirty="0">
              <a:latin typeface="+mj-lt"/>
            </a:endParaRPr>
          </a:p>
          <a:p>
            <a:r>
              <a:rPr lang="en-GB" dirty="0">
                <a:latin typeface="+mj-lt"/>
              </a:rPr>
              <a:t>The Rights of Children and Young Persons (Wales) Measure 2011</a:t>
            </a:r>
          </a:p>
          <a:p>
            <a:endParaRPr lang="en-GB" dirty="0">
              <a:latin typeface="+mj-lt"/>
            </a:endParaRPr>
          </a:p>
          <a:p>
            <a:r>
              <a:rPr lang="en-GB" dirty="0">
                <a:latin typeface="+mj-lt"/>
              </a:rPr>
              <a:t>The United Nations Convention on the Rights od the Child 1989</a:t>
            </a:r>
          </a:p>
          <a:p>
            <a:endParaRPr lang="en-GB" dirty="0">
              <a:latin typeface="+mj-lt"/>
            </a:endParaRPr>
          </a:p>
          <a:p>
            <a:r>
              <a:rPr lang="en-GB" dirty="0">
                <a:latin typeface="+mj-lt"/>
              </a:rPr>
              <a:t>Advocacy</a:t>
            </a:r>
          </a:p>
        </p:txBody>
      </p:sp>
      <p:sp>
        <p:nvSpPr>
          <p:cNvPr id="4" name="TextBox 3"/>
          <p:cNvSpPr txBox="1"/>
          <p:nvPr/>
        </p:nvSpPr>
        <p:spPr>
          <a:xfrm>
            <a:off x="6228184" y="154802"/>
            <a:ext cx="1944216" cy="523220"/>
          </a:xfrm>
          <a:prstGeom prst="rect">
            <a:avLst/>
          </a:prstGeom>
          <a:noFill/>
        </p:spPr>
        <p:txBody>
          <a:bodyPr wrap="square" rtlCol="0">
            <a:spAutoFit/>
          </a:bodyPr>
          <a:lstStyle/>
          <a:p>
            <a:r>
              <a:rPr lang="en-GB" sz="2800" b="1" i="0" u="none" strike="noStrike">
                <a:solidFill>
                  <a:srgbClr val="20B18A"/>
                </a:solidFill>
                <a:effectLst/>
                <a:latin typeface="Arial" panose="020B0604020202020204" pitchFamily="34" charset="0"/>
              </a:rPr>
              <a:t>Aims</a:t>
            </a:r>
            <a:endParaRPr lang="en-GB" sz="2800" b="1" u="sng">
              <a:solidFill>
                <a:srgbClr val="20B18A"/>
              </a:solidFill>
            </a:endParaRPr>
          </a:p>
        </p:txBody>
      </p:sp>
      <p:sp>
        <p:nvSpPr>
          <p:cNvPr id="5" name="TextBox 4">
            <a:extLst>
              <a:ext uri="{FF2B5EF4-FFF2-40B4-BE49-F238E27FC236}">
                <a16:creationId xmlns:a16="http://schemas.microsoft.com/office/drawing/2014/main" id="{0AB208AB-53B7-2553-34D5-9A02DF49F306}"/>
              </a:ext>
            </a:extLst>
          </p:cNvPr>
          <p:cNvSpPr txBox="1"/>
          <p:nvPr/>
        </p:nvSpPr>
        <p:spPr>
          <a:xfrm>
            <a:off x="323528" y="980728"/>
            <a:ext cx="3888432" cy="5078313"/>
          </a:xfrm>
          <a:prstGeom prst="rect">
            <a:avLst/>
          </a:prstGeom>
          <a:noFill/>
        </p:spPr>
        <p:txBody>
          <a:bodyPr wrap="square" rtlCol="0">
            <a:spAutoFit/>
          </a:bodyPr>
          <a:lstStyle/>
          <a:p>
            <a:r>
              <a:rPr lang="en-GB"/>
              <a:t>I </a:t>
            </a:r>
            <a:r>
              <a:rPr lang="en-GB" err="1"/>
              <a:t>archwilio</a:t>
            </a:r>
            <a:r>
              <a:rPr lang="en-GB"/>
              <a:t>:</a:t>
            </a:r>
          </a:p>
          <a:p>
            <a:endParaRPr lang="en-GB"/>
          </a:p>
          <a:p>
            <a:r>
              <a:rPr lang="en-GB" err="1"/>
              <a:t>Prif</a:t>
            </a:r>
            <a:r>
              <a:rPr lang="en-GB"/>
              <a:t> </a:t>
            </a:r>
            <a:r>
              <a:rPr lang="en-GB" err="1"/>
              <a:t>ddarpariaethau</a:t>
            </a:r>
            <a:r>
              <a:rPr lang="en-GB"/>
              <a:t> </a:t>
            </a:r>
            <a:r>
              <a:rPr lang="en-GB" err="1"/>
              <a:t>Deddf</a:t>
            </a:r>
            <a:r>
              <a:rPr lang="en-GB"/>
              <a:t> Plant 1989 a 2004</a:t>
            </a:r>
          </a:p>
          <a:p>
            <a:endParaRPr lang="en-GB"/>
          </a:p>
          <a:p>
            <a:r>
              <a:rPr lang="en-GB" err="1"/>
              <a:t>Prif</a:t>
            </a:r>
            <a:r>
              <a:rPr lang="en-GB"/>
              <a:t> </a:t>
            </a:r>
            <a:r>
              <a:rPr lang="en-GB" err="1"/>
              <a:t>ddarpariaethau</a:t>
            </a:r>
            <a:r>
              <a:rPr lang="en-GB"/>
              <a:t> </a:t>
            </a:r>
            <a:r>
              <a:rPr lang="en-GB" err="1"/>
              <a:t>Deddf</a:t>
            </a:r>
            <a:r>
              <a:rPr lang="en-GB"/>
              <a:t> Plant a </a:t>
            </a:r>
            <a:r>
              <a:rPr lang="en-GB" err="1"/>
              <a:t>Theuluoedd</a:t>
            </a:r>
            <a:r>
              <a:rPr lang="en-GB"/>
              <a:t> 2014</a:t>
            </a:r>
          </a:p>
          <a:p>
            <a:endParaRPr lang="en-GB"/>
          </a:p>
          <a:p>
            <a:r>
              <a:rPr lang="en-GB" err="1"/>
              <a:t>Deddf</a:t>
            </a:r>
            <a:r>
              <a:rPr lang="en-GB"/>
              <a:t> </a:t>
            </a:r>
            <a:r>
              <a:rPr lang="en-GB" err="1"/>
              <a:t>Gwasanaethau</a:t>
            </a:r>
            <a:r>
              <a:rPr lang="en-GB"/>
              <a:t> </a:t>
            </a:r>
            <a:r>
              <a:rPr lang="en-GB" err="1"/>
              <a:t>Cymdeithasol</a:t>
            </a:r>
            <a:r>
              <a:rPr lang="en-GB"/>
              <a:t> a </a:t>
            </a:r>
            <a:r>
              <a:rPr lang="en-GB" err="1"/>
              <a:t>Llesiant</a:t>
            </a:r>
            <a:r>
              <a:rPr lang="en-GB"/>
              <a:t> (Cymru) 2014</a:t>
            </a:r>
          </a:p>
          <a:p>
            <a:endParaRPr lang="en-GB"/>
          </a:p>
          <a:p>
            <a:r>
              <a:rPr lang="en-GB" err="1"/>
              <a:t>Mesur</a:t>
            </a:r>
            <a:r>
              <a:rPr lang="en-GB"/>
              <a:t> </a:t>
            </a:r>
            <a:r>
              <a:rPr lang="en-GB" err="1"/>
              <a:t>Hawliau</a:t>
            </a:r>
            <a:r>
              <a:rPr lang="en-GB"/>
              <a:t> Plant a </a:t>
            </a:r>
            <a:r>
              <a:rPr lang="en-GB" err="1"/>
              <a:t>Phobl</a:t>
            </a:r>
            <a:r>
              <a:rPr lang="en-GB"/>
              <a:t> </a:t>
            </a:r>
            <a:r>
              <a:rPr lang="en-GB" err="1"/>
              <a:t>Ifanc</a:t>
            </a:r>
            <a:r>
              <a:rPr lang="en-GB"/>
              <a:t> (Cymru) 2011</a:t>
            </a:r>
          </a:p>
          <a:p>
            <a:endParaRPr lang="en-GB"/>
          </a:p>
          <a:p>
            <a:r>
              <a:rPr lang="en-GB" err="1"/>
              <a:t>Confensiwn</a:t>
            </a:r>
            <a:r>
              <a:rPr lang="en-GB"/>
              <a:t> y </a:t>
            </a:r>
            <a:r>
              <a:rPr lang="en-GB" err="1"/>
              <a:t>Cenhedloedd</a:t>
            </a:r>
            <a:r>
              <a:rPr lang="en-GB"/>
              <a:t> </a:t>
            </a:r>
            <a:r>
              <a:rPr lang="en-GB" err="1"/>
              <a:t>Unedig</a:t>
            </a:r>
            <a:r>
              <a:rPr lang="en-GB"/>
              <a:t> </a:t>
            </a:r>
            <a:r>
              <a:rPr lang="en-GB" err="1"/>
              <a:t>ar</a:t>
            </a:r>
            <a:r>
              <a:rPr lang="en-GB"/>
              <a:t> </a:t>
            </a:r>
            <a:r>
              <a:rPr lang="en-GB" err="1"/>
              <a:t>Hawliau'r</a:t>
            </a:r>
            <a:r>
              <a:rPr lang="en-GB"/>
              <a:t> </a:t>
            </a:r>
            <a:r>
              <a:rPr lang="en-GB" err="1"/>
              <a:t>Plentyn</a:t>
            </a:r>
            <a:r>
              <a:rPr lang="en-GB"/>
              <a:t> 1989</a:t>
            </a:r>
          </a:p>
          <a:p>
            <a:endParaRPr lang="en-GB"/>
          </a:p>
          <a:p>
            <a:r>
              <a:rPr lang="en-GB" err="1"/>
              <a:t>Eiriolaeth</a:t>
            </a:r>
            <a:r>
              <a:rPr lang="en-GB"/>
              <a:t> </a:t>
            </a:r>
          </a:p>
        </p:txBody>
      </p:sp>
      <p:sp>
        <p:nvSpPr>
          <p:cNvPr id="6" name="TextBox 5">
            <a:extLst>
              <a:ext uri="{FF2B5EF4-FFF2-40B4-BE49-F238E27FC236}">
                <a16:creationId xmlns:a16="http://schemas.microsoft.com/office/drawing/2014/main" id="{FF92783F-8330-7CC5-C08C-CA8ACA298C6C}"/>
              </a:ext>
            </a:extLst>
          </p:cNvPr>
          <p:cNvSpPr txBox="1"/>
          <p:nvPr/>
        </p:nvSpPr>
        <p:spPr>
          <a:xfrm>
            <a:off x="1187624" y="154802"/>
            <a:ext cx="1944216" cy="523220"/>
          </a:xfrm>
          <a:prstGeom prst="rect">
            <a:avLst/>
          </a:prstGeom>
          <a:noFill/>
        </p:spPr>
        <p:txBody>
          <a:bodyPr wrap="square" rtlCol="0">
            <a:spAutoFit/>
          </a:bodyPr>
          <a:lstStyle/>
          <a:p>
            <a:r>
              <a:rPr lang="en-GB" sz="2800" b="1" err="1">
                <a:solidFill>
                  <a:srgbClr val="20B18A"/>
                </a:solidFill>
              </a:rPr>
              <a:t>Nodau</a:t>
            </a:r>
            <a:endParaRPr lang="en-GB" sz="2800" b="1">
              <a:solidFill>
                <a:srgbClr val="20B18A"/>
              </a:solidFill>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t="39500"/>
          <a:stretch/>
        </p:blipFill>
        <p:spPr>
          <a:xfrm>
            <a:off x="0" y="2708920"/>
            <a:ext cx="9144000" cy="4149080"/>
          </a:xfrm>
          <a:prstGeom prst="rect">
            <a:avLst/>
          </a:prstGeom>
        </p:spPr>
      </p:pic>
      <p:sp>
        <p:nvSpPr>
          <p:cNvPr id="3" name="TextBox 2"/>
          <p:cNvSpPr txBox="1"/>
          <p:nvPr/>
        </p:nvSpPr>
        <p:spPr>
          <a:xfrm>
            <a:off x="5580112" y="620688"/>
            <a:ext cx="3240360" cy="707886"/>
          </a:xfrm>
          <a:prstGeom prst="rect">
            <a:avLst/>
          </a:prstGeom>
          <a:noFill/>
        </p:spPr>
        <p:txBody>
          <a:bodyPr wrap="square" rtlCol="0">
            <a:spAutoFit/>
          </a:bodyPr>
          <a:lstStyle/>
          <a:p>
            <a:r>
              <a:rPr lang="en-GB" sz="4000" b="1">
                <a:solidFill>
                  <a:srgbClr val="20B18A"/>
                </a:solidFill>
              </a:rPr>
              <a:t>Keeping touch</a:t>
            </a:r>
          </a:p>
        </p:txBody>
      </p:sp>
      <p:sp>
        <p:nvSpPr>
          <p:cNvPr id="4" name="TextBox 3">
            <a:extLst>
              <a:ext uri="{FF2B5EF4-FFF2-40B4-BE49-F238E27FC236}">
                <a16:creationId xmlns:a16="http://schemas.microsoft.com/office/drawing/2014/main" id="{D4726554-ED2B-45FC-8286-2F55B7E82588}"/>
              </a:ext>
            </a:extLst>
          </p:cNvPr>
          <p:cNvSpPr txBox="1"/>
          <p:nvPr/>
        </p:nvSpPr>
        <p:spPr>
          <a:xfrm>
            <a:off x="179512" y="626833"/>
            <a:ext cx="5040560" cy="701741"/>
          </a:xfrm>
          <a:prstGeom prst="rect">
            <a:avLst/>
          </a:prstGeom>
          <a:noFill/>
        </p:spPr>
        <p:txBody>
          <a:bodyPr wrap="square" rtlCol="0">
            <a:spAutoFit/>
          </a:bodyPr>
          <a:lstStyle/>
          <a:p>
            <a:r>
              <a:rPr lang="cy" sz="4000" b="1" i="0" strike="noStrike" cap="none" baseline="0">
                <a:solidFill>
                  <a:srgbClr val="20B18A"/>
                </a:solidFill>
                <a:effectLst/>
                <a:uFill>
                  <a:solidFill>
                    <a:srgbClr val="000000"/>
                  </a:solidFill>
                </a:uFill>
                <a:latin typeface="Calibri"/>
              </a:rPr>
              <a:t>Cadw mewn cysylltiad</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l="83473" r="1" b="77950"/>
          <a:stretch/>
        </p:blipFill>
        <p:spPr>
          <a:xfrm>
            <a:off x="8388424" y="0"/>
            <a:ext cx="755576" cy="834971"/>
          </a:xfrm>
          <a:prstGeom prst="rect">
            <a:avLst/>
          </a:prstGeom>
        </p:spPr>
      </p:pic>
      <p:sp>
        <p:nvSpPr>
          <p:cNvPr id="3" name="TextBox 2"/>
          <p:cNvSpPr txBox="1"/>
          <p:nvPr/>
        </p:nvSpPr>
        <p:spPr>
          <a:xfrm>
            <a:off x="4572000" y="1134834"/>
            <a:ext cx="4392488" cy="5170646"/>
          </a:xfrm>
          <a:prstGeom prst="rect">
            <a:avLst/>
          </a:prstGeom>
          <a:noFill/>
        </p:spPr>
        <p:txBody>
          <a:bodyPr wrap="square" rtlCol="0">
            <a:spAutoFit/>
          </a:bodyPr>
          <a:lstStyle/>
          <a:p>
            <a:pPr marL="285750" indent="-285750">
              <a:buClr>
                <a:schemeClr val="accent6"/>
              </a:buClr>
              <a:buFont typeface="Arial" panose="020B0604020202020204" pitchFamily="34" charset="0"/>
              <a:buChar char="•"/>
            </a:pPr>
            <a:r>
              <a:rPr lang="en-GB" b="1" dirty="0"/>
              <a:t>Looked after children must be visited to ensure:</a:t>
            </a:r>
          </a:p>
          <a:p>
            <a:pPr marL="285750" indent="-285750">
              <a:buClr>
                <a:schemeClr val="accent6"/>
              </a:buClr>
              <a:buFont typeface="Arial" panose="020B0604020202020204" pitchFamily="34" charset="0"/>
              <a:buChar char="•"/>
            </a:pPr>
            <a:r>
              <a:rPr lang="en-GB" b="1" dirty="0"/>
              <a:t>Their well-being continues to be safeguarded and promoted</a:t>
            </a:r>
          </a:p>
          <a:p>
            <a:pPr marL="285750" indent="-285750">
              <a:buClr>
                <a:schemeClr val="accent6"/>
              </a:buClr>
              <a:buFont typeface="Arial" panose="020B0604020202020204" pitchFamily="34" charset="0"/>
              <a:buChar char="•"/>
            </a:pPr>
            <a:r>
              <a:rPr lang="en-GB" b="1" dirty="0"/>
              <a:t>They feel supported				</a:t>
            </a:r>
          </a:p>
          <a:p>
            <a:pPr marL="285750" indent="-285750">
              <a:buClr>
                <a:schemeClr val="accent6"/>
              </a:buClr>
              <a:buFont typeface="Arial" panose="020B0604020202020204" pitchFamily="34" charset="0"/>
              <a:buChar char="•"/>
            </a:pPr>
            <a:r>
              <a:rPr lang="en-GB" b="1" dirty="0"/>
              <a:t>They receive the advice or information they need</a:t>
            </a:r>
          </a:p>
          <a:p>
            <a:pPr marL="285750" indent="-285750">
              <a:buClr>
                <a:schemeClr val="accent6"/>
              </a:buClr>
              <a:buFont typeface="Arial" panose="020B0604020202020204" pitchFamily="34" charset="0"/>
              <a:buChar char="•"/>
            </a:pPr>
            <a:r>
              <a:rPr lang="en-GB" b="1" dirty="0"/>
              <a:t>They are able to talk about their hopes and aspirations, worries and concerns</a:t>
            </a:r>
          </a:p>
          <a:p>
            <a:pPr marL="285750" indent="-285750">
              <a:buClr>
                <a:schemeClr val="accent6"/>
              </a:buClr>
              <a:buFont typeface="Arial" panose="020B0604020202020204" pitchFamily="34" charset="0"/>
              <a:buChar char="•"/>
            </a:pPr>
            <a:r>
              <a:rPr lang="en-GB" b="1" dirty="0"/>
              <a:t>Personal goals and outcomes from their plan are checked</a:t>
            </a:r>
          </a:p>
          <a:p>
            <a:pPr marL="285750" indent="-285750">
              <a:buClr>
                <a:schemeClr val="accent6"/>
              </a:buClr>
              <a:buFont typeface="Arial" panose="020B0604020202020204" pitchFamily="34" charset="0"/>
              <a:buChar char="•"/>
            </a:pPr>
            <a:r>
              <a:rPr lang="en-GB" b="1" dirty="0"/>
              <a:t>Additional support or services are identified if needed</a:t>
            </a:r>
          </a:p>
          <a:p>
            <a:pPr marL="285750" indent="-285750">
              <a:buClr>
                <a:schemeClr val="accent6"/>
              </a:buClr>
              <a:buFont typeface="Arial" panose="020B0604020202020204" pitchFamily="34" charset="0"/>
              <a:buChar char="•"/>
            </a:pPr>
            <a:r>
              <a:rPr lang="en-GB" b="1" dirty="0"/>
              <a:t>Their response to family contact is checked   </a:t>
            </a:r>
            <a:r>
              <a:rPr lang="en-GB" sz="2000" b="1" dirty="0"/>
              <a:t>	</a:t>
            </a:r>
          </a:p>
          <a:p>
            <a:pPr marL="285750" indent="-285750" algn="ctr">
              <a:buClr>
                <a:schemeClr val="accent6"/>
              </a:buClr>
              <a:buFont typeface="Arial" panose="020B0604020202020204" pitchFamily="34" charset="0"/>
              <a:buChar char="•"/>
            </a:pPr>
            <a:endParaRPr lang="en-GB" sz="2000" b="1" dirty="0"/>
          </a:p>
          <a:p>
            <a:pPr marL="285750" indent="-285750" algn="ctr">
              <a:buClr>
                <a:schemeClr val="accent6"/>
              </a:buClr>
              <a:buFont typeface="Arial" panose="020B0604020202020204" pitchFamily="34" charset="0"/>
              <a:buChar char="•"/>
            </a:pPr>
            <a:endParaRPr lang="en-GB" sz="2000" b="1" dirty="0"/>
          </a:p>
        </p:txBody>
      </p:sp>
      <p:sp>
        <p:nvSpPr>
          <p:cNvPr id="4" name="TextBox 3"/>
          <p:cNvSpPr txBox="1"/>
          <p:nvPr/>
        </p:nvSpPr>
        <p:spPr>
          <a:xfrm>
            <a:off x="4860032" y="227065"/>
            <a:ext cx="4968552" cy="646331"/>
          </a:xfrm>
          <a:prstGeom prst="rect">
            <a:avLst/>
          </a:prstGeom>
          <a:noFill/>
        </p:spPr>
        <p:txBody>
          <a:bodyPr wrap="square" rtlCol="0">
            <a:spAutoFit/>
          </a:bodyPr>
          <a:lstStyle/>
          <a:p>
            <a:r>
              <a:rPr lang="en-GB" sz="3600" b="1">
                <a:solidFill>
                  <a:srgbClr val="20B18A"/>
                </a:solidFill>
              </a:rPr>
              <a:t>Keeping in touch</a:t>
            </a:r>
          </a:p>
        </p:txBody>
      </p:sp>
      <p:sp>
        <p:nvSpPr>
          <p:cNvPr id="5" name="TextBox 4"/>
          <p:cNvSpPr txBox="1"/>
          <p:nvPr/>
        </p:nvSpPr>
        <p:spPr>
          <a:xfrm>
            <a:off x="4572000" y="5723166"/>
            <a:ext cx="4320480" cy="92333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b="1"/>
              <a:t>Duty to appoint an independent visitor when considered to be in the best interests of child </a:t>
            </a:r>
          </a:p>
        </p:txBody>
      </p:sp>
      <p:sp>
        <p:nvSpPr>
          <p:cNvPr id="6" name="TextBox 5">
            <a:extLst>
              <a:ext uri="{FF2B5EF4-FFF2-40B4-BE49-F238E27FC236}">
                <a16:creationId xmlns:a16="http://schemas.microsoft.com/office/drawing/2014/main" id="{C0177AE6-AD50-815E-F6A9-D216E3829D13}"/>
              </a:ext>
            </a:extLst>
          </p:cNvPr>
          <p:cNvSpPr txBox="1"/>
          <p:nvPr/>
        </p:nvSpPr>
        <p:spPr>
          <a:xfrm>
            <a:off x="102536" y="232160"/>
            <a:ext cx="4973520" cy="640720"/>
          </a:xfrm>
          <a:prstGeom prst="rect">
            <a:avLst/>
          </a:prstGeom>
          <a:noFill/>
        </p:spPr>
        <p:txBody>
          <a:bodyPr wrap="square" rtlCol="0">
            <a:spAutoFit/>
          </a:bodyPr>
          <a:lstStyle/>
          <a:p>
            <a:r>
              <a:rPr lang="cy" sz="3600" b="1" i="0" strike="noStrike" cap="none" baseline="0">
                <a:solidFill>
                  <a:srgbClr val="20B18A"/>
                </a:solidFill>
                <a:effectLst/>
                <a:uFill>
                  <a:solidFill>
                    <a:srgbClr val="F79646"/>
                  </a:solidFill>
                </a:uFill>
                <a:latin typeface="Calibri"/>
              </a:rPr>
              <a:t>Cadw mewn cysylltiad</a:t>
            </a:r>
          </a:p>
        </p:txBody>
      </p:sp>
      <p:sp>
        <p:nvSpPr>
          <p:cNvPr id="7" name="TextBox 6">
            <a:extLst>
              <a:ext uri="{FF2B5EF4-FFF2-40B4-BE49-F238E27FC236}">
                <a16:creationId xmlns:a16="http://schemas.microsoft.com/office/drawing/2014/main" id="{CA01D753-BFCD-B0F3-07B4-C5834564B32B}"/>
              </a:ext>
            </a:extLst>
          </p:cNvPr>
          <p:cNvSpPr txBox="1"/>
          <p:nvPr/>
        </p:nvSpPr>
        <p:spPr>
          <a:xfrm>
            <a:off x="102537" y="1141250"/>
            <a:ext cx="4469464" cy="5109091"/>
          </a:xfrm>
          <a:prstGeom prst="rect">
            <a:avLst/>
          </a:prstGeom>
          <a:noFill/>
        </p:spPr>
        <p:txBody>
          <a:bodyPr wrap="square" rtlCol="0">
            <a:spAutoFit/>
          </a:bodyPr>
          <a:lstStyle/>
          <a:p>
            <a:pPr marL="285750" indent="-285750">
              <a:buClr>
                <a:schemeClr val="accent6"/>
              </a:buClr>
              <a:buFont typeface="Arial" pitchFamily="34" charset="0"/>
              <a:buChar char="•"/>
            </a:pPr>
            <a:r>
              <a:rPr lang="cy" b="1" i="0" u="none" strike="noStrike" cap="none" baseline="0">
                <a:solidFill>
                  <a:srgbClr val="000000"/>
                </a:solidFill>
                <a:effectLst/>
                <a:uFillTx/>
                <a:latin typeface="Calibri"/>
              </a:rPr>
              <a:t>Rhaid ymweld â phlant sy’n derbyn gofal i sicrhau:</a:t>
            </a:r>
          </a:p>
          <a:p>
            <a:pPr marL="285750" indent="-285750">
              <a:buClr>
                <a:schemeClr val="accent6"/>
              </a:buClr>
              <a:buFont typeface="Arial" pitchFamily="34" charset="0"/>
              <a:buChar char="•"/>
            </a:pPr>
            <a:r>
              <a:rPr lang="cy" b="1" i="0" u="none" strike="noStrike" cap="none" baseline="0">
                <a:solidFill>
                  <a:srgbClr val="000000"/>
                </a:solidFill>
                <a:effectLst/>
                <a:uFillTx/>
                <a:latin typeface="Calibri"/>
              </a:rPr>
              <a:t>Mae eu lles yn parhau i gael ei ddiogelu a'i hyrwyddo</a:t>
            </a:r>
          </a:p>
          <a:p>
            <a:pPr marL="285750" indent="-285750">
              <a:buClr>
                <a:schemeClr val="accent6"/>
              </a:buClr>
              <a:buFont typeface="Arial" pitchFamily="34" charset="0"/>
              <a:buChar char="•"/>
            </a:pPr>
            <a:r>
              <a:rPr lang="cy" b="1" i="0" u="none" strike="noStrike" cap="none" baseline="0">
                <a:solidFill>
                  <a:srgbClr val="000000"/>
                </a:solidFill>
                <a:effectLst/>
                <a:uFillTx/>
                <a:latin typeface="Calibri"/>
              </a:rPr>
              <a:t>Maent yn teimlo eu bod yn cael eu cefnogi		</a:t>
            </a:r>
          </a:p>
          <a:p>
            <a:pPr marL="285750" indent="-285750">
              <a:buClr>
                <a:schemeClr val="accent6"/>
              </a:buClr>
              <a:buFont typeface="Arial" pitchFamily="34" charset="0"/>
              <a:buChar char="•"/>
            </a:pPr>
            <a:r>
              <a:rPr lang="cy" b="1" i="0" u="none" strike="noStrike" cap="none" baseline="0">
                <a:solidFill>
                  <a:srgbClr val="000000"/>
                </a:solidFill>
                <a:effectLst/>
                <a:uFillTx/>
                <a:latin typeface="Calibri"/>
              </a:rPr>
              <a:t>Maent yn derbyn y cyngor neu'r wybodaeth sydd ei hangen arnynt</a:t>
            </a:r>
          </a:p>
          <a:p>
            <a:pPr marL="285750" indent="-285750">
              <a:buClr>
                <a:schemeClr val="accent6"/>
              </a:buClr>
              <a:buFont typeface="Arial" pitchFamily="34" charset="0"/>
              <a:buChar char="•"/>
            </a:pPr>
            <a:r>
              <a:rPr lang="cy" b="1" i="0" u="none" strike="noStrike" cap="none" baseline="0">
                <a:solidFill>
                  <a:srgbClr val="000000"/>
                </a:solidFill>
                <a:effectLst/>
                <a:uFillTx/>
                <a:latin typeface="Calibri"/>
              </a:rPr>
              <a:t>Gallant siarad am eu gobeithion a'u dyheadau, eu gofidiau a'u pryderon</a:t>
            </a:r>
          </a:p>
          <a:p>
            <a:pPr marL="285750" indent="-285750">
              <a:buClr>
                <a:schemeClr val="accent6"/>
              </a:buClr>
              <a:buFont typeface="Arial" pitchFamily="34" charset="0"/>
              <a:buChar char="•"/>
            </a:pPr>
            <a:r>
              <a:rPr lang="cy" b="1" i="0" u="none" strike="noStrike" cap="none" baseline="0">
                <a:solidFill>
                  <a:srgbClr val="000000"/>
                </a:solidFill>
                <a:effectLst/>
                <a:uFillTx/>
                <a:latin typeface="Calibri"/>
              </a:rPr>
              <a:t>Mae nodau personol a chanlyniadau eu cynllun yn cael eu gwirio</a:t>
            </a:r>
          </a:p>
          <a:p>
            <a:pPr marL="285750" indent="-285750">
              <a:buClr>
                <a:schemeClr val="accent6"/>
              </a:buClr>
              <a:buFont typeface="Arial" pitchFamily="34" charset="0"/>
              <a:buChar char="•"/>
            </a:pPr>
            <a:r>
              <a:rPr lang="cy" b="1" i="0" u="none" strike="noStrike" cap="none" baseline="0">
                <a:solidFill>
                  <a:srgbClr val="000000"/>
                </a:solidFill>
                <a:effectLst/>
                <a:uFillTx/>
                <a:latin typeface="Calibri"/>
              </a:rPr>
              <a:t>Nodir cymorth neu wasanaethau ychwanegol os oes angen</a:t>
            </a:r>
          </a:p>
          <a:p>
            <a:pPr marL="285750" indent="-285750">
              <a:buClr>
                <a:schemeClr val="accent6"/>
              </a:buClr>
              <a:buFont typeface="Arial" pitchFamily="34" charset="0"/>
              <a:buChar char="•"/>
            </a:pPr>
            <a:r>
              <a:rPr lang="cy" b="1" i="0" u="none" strike="noStrike" cap="none" baseline="0">
                <a:solidFill>
                  <a:srgbClr val="000000"/>
                </a:solidFill>
                <a:effectLst/>
                <a:uFillTx/>
                <a:latin typeface="Calibri"/>
              </a:rPr>
              <a:t>Mae eu hymateb i gyswllt teuluol yn cael ei wirio   	</a:t>
            </a:r>
          </a:p>
          <a:p>
            <a:pPr marL="285750" indent="-285750" algn="ctr">
              <a:buClr>
                <a:schemeClr val="accent6"/>
              </a:buClr>
              <a:buFont typeface="Arial" pitchFamily="34" charset="0"/>
              <a:buChar char="•"/>
            </a:pPr>
            <a:endParaRPr lang="en-GB" b="1"/>
          </a:p>
          <a:p>
            <a:pPr marL="285750" indent="-285750" algn="ctr">
              <a:buClr>
                <a:schemeClr val="accent6"/>
              </a:buClr>
              <a:buFont typeface="Arial" pitchFamily="34" charset="0"/>
              <a:buChar char="•"/>
            </a:pPr>
            <a:endParaRPr lang="en-GB" sz="2000" b="1"/>
          </a:p>
        </p:txBody>
      </p:sp>
      <p:sp>
        <p:nvSpPr>
          <p:cNvPr id="8" name="TextBox 7">
            <a:extLst>
              <a:ext uri="{FF2B5EF4-FFF2-40B4-BE49-F238E27FC236}">
                <a16:creationId xmlns:a16="http://schemas.microsoft.com/office/drawing/2014/main" id="{2D8D427E-AE50-09A7-94B2-6435FD07AA75}"/>
              </a:ext>
            </a:extLst>
          </p:cNvPr>
          <p:cNvSpPr txBox="1"/>
          <p:nvPr/>
        </p:nvSpPr>
        <p:spPr>
          <a:xfrm>
            <a:off x="251520" y="5723166"/>
            <a:ext cx="4248472" cy="92333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cy" b="1" i="0" u="none" strike="noStrike" cap="none" baseline="0">
                <a:solidFill>
                  <a:srgbClr val="FFFFFF"/>
                </a:solidFill>
                <a:effectLst/>
                <a:uFillTx/>
                <a:latin typeface="Calibri"/>
              </a:rPr>
              <a:t>Dyletswydd i benodi ymwelydd annibynnol pan ystyrir ei fod er lles gorau'r plentyn </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4048" y="3861048"/>
            <a:ext cx="3600400" cy="2585323"/>
          </a:xfrm>
          <a:prstGeom prst="rect">
            <a:avLst/>
          </a:prstGeom>
          <a:noFill/>
          <a:ln>
            <a:solidFill>
              <a:schemeClr val="tx1"/>
            </a:solidFill>
          </a:ln>
        </p:spPr>
        <p:txBody>
          <a:bodyPr wrap="square" rtlCol="0">
            <a:spAutoFit/>
          </a:bodyPr>
          <a:lstStyle/>
          <a:p>
            <a:endParaRPr lang="en-GB"/>
          </a:p>
          <a:p>
            <a:pPr marL="457200" indent="-457200">
              <a:buFont typeface="Arial" panose="020B0604020202020204" pitchFamily="34" charset="0"/>
              <a:buChar char="•"/>
            </a:pPr>
            <a:r>
              <a:rPr lang="en-GB" b="1"/>
              <a:t>By health authorities or education authorities - </a:t>
            </a:r>
            <a:r>
              <a:rPr lang="en-GB"/>
              <a:t> duty to notify the local authority where child is normally resident </a:t>
            </a:r>
          </a:p>
          <a:p>
            <a:pPr marL="457200" indent="-457200">
              <a:buFont typeface="Arial" panose="020B0604020202020204" pitchFamily="34" charset="0"/>
              <a:buChar char="•"/>
            </a:pPr>
            <a:r>
              <a:rPr lang="en-GB" b="1"/>
              <a:t>in care homes and independent hospitals – </a:t>
            </a:r>
            <a:r>
              <a:rPr lang="en-GB"/>
              <a:t>duty to notify where the care home or hospital is located </a:t>
            </a:r>
            <a:endParaRPr lang="en-GB" sz="2000" b="1"/>
          </a:p>
        </p:txBody>
      </p:sp>
      <p:sp>
        <p:nvSpPr>
          <p:cNvPr id="6" name="TextBox 5"/>
          <p:cNvSpPr txBox="1"/>
          <p:nvPr/>
        </p:nvSpPr>
        <p:spPr>
          <a:xfrm>
            <a:off x="5004048" y="1090617"/>
            <a:ext cx="3672408" cy="2585323"/>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dirty="0"/>
              <a:t>When notified the local authority must:</a:t>
            </a:r>
          </a:p>
          <a:p>
            <a:pPr marL="342900" indent="-342900">
              <a:buFont typeface="Arial" panose="020B0604020202020204" pitchFamily="34" charset="0"/>
              <a:buChar char="•"/>
            </a:pPr>
            <a:r>
              <a:rPr lang="en-GB" dirty="0"/>
              <a:t>Assess the needs of the child for care and support</a:t>
            </a:r>
          </a:p>
          <a:p>
            <a:pPr marL="342900" indent="-342900">
              <a:buFont typeface="Arial" panose="020B0604020202020204" pitchFamily="34" charset="0"/>
              <a:buChar char="•"/>
            </a:pPr>
            <a:r>
              <a:rPr lang="en-GB" dirty="0"/>
              <a:t>Arrange for the child to be visited in the same way as visits to other looked after children</a:t>
            </a:r>
          </a:p>
          <a:p>
            <a:pPr marL="342900" indent="-342900">
              <a:buFont typeface="Arial" panose="020B0604020202020204" pitchFamily="34" charset="0"/>
              <a:buChar char="•"/>
            </a:pPr>
            <a:r>
              <a:rPr lang="en-GB" dirty="0"/>
              <a:t>Provide services as appropriate to meet care and support needs</a:t>
            </a:r>
          </a:p>
        </p:txBody>
      </p:sp>
      <p:sp>
        <p:nvSpPr>
          <p:cNvPr id="7" name="TextBox 6"/>
          <p:cNvSpPr txBox="1"/>
          <p:nvPr/>
        </p:nvSpPr>
        <p:spPr>
          <a:xfrm>
            <a:off x="5436096" y="116632"/>
            <a:ext cx="4104456" cy="954107"/>
          </a:xfrm>
          <a:prstGeom prst="rect">
            <a:avLst/>
          </a:prstGeom>
          <a:noFill/>
        </p:spPr>
        <p:txBody>
          <a:bodyPr wrap="square" rtlCol="0">
            <a:spAutoFit/>
          </a:bodyPr>
          <a:lstStyle/>
          <a:p>
            <a:r>
              <a:rPr lang="en-GB" sz="2800" b="1">
                <a:solidFill>
                  <a:srgbClr val="20B18A"/>
                </a:solidFill>
              </a:rPr>
              <a:t>Children in other establishments</a:t>
            </a:r>
          </a:p>
        </p:txBody>
      </p:sp>
      <p:sp>
        <p:nvSpPr>
          <p:cNvPr id="2" name="TextBox 1">
            <a:extLst>
              <a:ext uri="{FF2B5EF4-FFF2-40B4-BE49-F238E27FC236}">
                <a16:creationId xmlns:a16="http://schemas.microsoft.com/office/drawing/2014/main" id="{7E27031D-947C-69A0-7062-BF03EE40FF07}"/>
              </a:ext>
            </a:extLst>
          </p:cNvPr>
          <p:cNvSpPr txBox="1"/>
          <p:nvPr/>
        </p:nvSpPr>
        <p:spPr>
          <a:xfrm>
            <a:off x="323528" y="136510"/>
            <a:ext cx="4108561" cy="954107"/>
          </a:xfrm>
          <a:prstGeom prst="rect">
            <a:avLst/>
          </a:prstGeom>
          <a:noFill/>
        </p:spPr>
        <p:txBody>
          <a:bodyPr wrap="square" rtlCol="0">
            <a:spAutoFit/>
          </a:bodyPr>
          <a:lstStyle/>
          <a:p>
            <a:pPr algn="ctr"/>
            <a:r>
              <a:rPr lang="cy" sz="2800" b="1" i="0" u="none" strike="noStrike" cap="none" baseline="0">
                <a:solidFill>
                  <a:srgbClr val="20B18A"/>
                </a:solidFill>
                <a:effectLst/>
                <a:uFillTx/>
                <a:latin typeface="Calibri"/>
              </a:rPr>
              <a:t>Plant mewn sefydliadau eraill</a:t>
            </a:r>
          </a:p>
        </p:txBody>
      </p:sp>
      <p:sp>
        <p:nvSpPr>
          <p:cNvPr id="3" name="TextBox 2">
            <a:extLst>
              <a:ext uri="{FF2B5EF4-FFF2-40B4-BE49-F238E27FC236}">
                <a16:creationId xmlns:a16="http://schemas.microsoft.com/office/drawing/2014/main" id="{10601994-B9A4-1033-3CD4-8FF97BFC5DF5}"/>
              </a:ext>
            </a:extLst>
          </p:cNvPr>
          <p:cNvSpPr txBox="1"/>
          <p:nvPr/>
        </p:nvSpPr>
        <p:spPr>
          <a:xfrm>
            <a:off x="242952" y="1070739"/>
            <a:ext cx="4189137" cy="286232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cy" b="0" i="0" u="none" strike="noStrike" cap="none" baseline="0" dirty="0">
                <a:solidFill>
                  <a:srgbClr val="FFFFFF"/>
                </a:solidFill>
                <a:effectLst/>
                <a:uFillTx/>
                <a:latin typeface="Calibri"/>
              </a:rPr>
              <a:t>Pan gaiff ei hysbysu, rhaid i’r awdurdod lleol:</a:t>
            </a:r>
          </a:p>
          <a:p>
            <a:pPr marL="342900" indent="-342900">
              <a:buFont typeface="Arial" pitchFamily="34" charset="0"/>
              <a:buChar char="•"/>
            </a:pPr>
            <a:r>
              <a:rPr lang="cy" b="0" i="0" u="none" strike="noStrike" cap="none" baseline="0" dirty="0">
                <a:solidFill>
                  <a:srgbClr val="FFFFFF"/>
                </a:solidFill>
                <a:effectLst/>
                <a:uFillTx/>
                <a:latin typeface="Calibri"/>
              </a:rPr>
              <a:t>Asesu anghenion y plentyn am ofal a chymorth</a:t>
            </a:r>
          </a:p>
          <a:p>
            <a:pPr marL="342900" indent="-342900">
              <a:buFont typeface="Arial" pitchFamily="34" charset="0"/>
              <a:buChar char="•"/>
            </a:pPr>
            <a:r>
              <a:rPr lang="cy" b="0" i="0" u="none" strike="noStrike" cap="none" baseline="0" dirty="0">
                <a:solidFill>
                  <a:srgbClr val="FFFFFF"/>
                </a:solidFill>
                <a:effectLst/>
                <a:uFillTx/>
                <a:latin typeface="Calibri"/>
              </a:rPr>
              <a:t>Trefnu bod y plentyn yn cael ymweliad yn yr un modd ag ymweliadau â phlant eraill sy'n derbyn gofal</a:t>
            </a:r>
          </a:p>
          <a:p>
            <a:pPr marL="342900" indent="-342900">
              <a:buFont typeface="Arial" pitchFamily="34" charset="0"/>
              <a:buChar char="•"/>
            </a:pPr>
            <a:r>
              <a:rPr lang="cy" b="0" i="0" u="none" strike="noStrike" cap="none" baseline="0" dirty="0">
                <a:solidFill>
                  <a:srgbClr val="FFFFFF"/>
                </a:solidFill>
                <a:effectLst/>
                <a:uFillTx/>
                <a:latin typeface="Calibri"/>
              </a:rPr>
              <a:t>Darparu gwasanaethau fel y bo'n briodol i fodloni anghenion gofal a chymorth</a:t>
            </a:r>
          </a:p>
        </p:txBody>
      </p:sp>
      <p:sp>
        <p:nvSpPr>
          <p:cNvPr id="4" name="TextBox 3">
            <a:extLst>
              <a:ext uri="{FF2B5EF4-FFF2-40B4-BE49-F238E27FC236}">
                <a16:creationId xmlns:a16="http://schemas.microsoft.com/office/drawing/2014/main" id="{722911DB-50AB-8A8C-53D0-F71EA13A0BEC}"/>
              </a:ext>
            </a:extLst>
          </p:cNvPr>
          <p:cNvSpPr txBox="1"/>
          <p:nvPr/>
        </p:nvSpPr>
        <p:spPr>
          <a:xfrm>
            <a:off x="242952" y="3859168"/>
            <a:ext cx="4189137" cy="2308324"/>
          </a:xfrm>
          <a:prstGeom prst="rect">
            <a:avLst/>
          </a:prstGeom>
          <a:noFill/>
          <a:ln>
            <a:solidFill>
              <a:schemeClr val="tx1"/>
            </a:solidFill>
          </a:ln>
        </p:spPr>
        <p:txBody>
          <a:bodyPr wrap="square" rtlCol="0">
            <a:spAutoFit/>
          </a:bodyPr>
          <a:lstStyle/>
          <a:p>
            <a:endParaRPr lang="en-GB" dirty="0"/>
          </a:p>
          <a:p>
            <a:pPr marL="457200" indent="-457200">
              <a:buFont typeface="Arial" pitchFamily="34" charset="0"/>
              <a:buChar char="•"/>
            </a:pPr>
            <a:r>
              <a:rPr lang="cy" b="1" i="0" u="none" strike="noStrike" cap="none" baseline="0" dirty="0">
                <a:solidFill>
                  <a:srgbClr val="000000"/>
                </a:solidFill>
                <a:effectLst/>
                <a:uFillTx/>
                <a:latin typeface="Calibri"/>
              </a:rPr>
              <a:t>Gan awdurdodau iechyd neu awdurdodau addysg - </a:t>
            </a:r>
            <a:r>
              <a:rPr lang="cy" b="0" i="0" u="none" strike="noStrike" cap="none" baseline="0" dirty="0">
                <a:solidFill>
                  <a:srgbClr val="000000"/>
                </a:solidFill>
                <a:effectLst/>
                <a:uFillTx/>
                <a:latin typeface="Calibri"/>
              </a:rPr>
              <a:t> dyletswydd i hysbysu’r awdurdod lleol lle mae’r plentyn yn preswylio fel arfer </a:t>
            </a:r>
          </a:p>
          <a:p>
            <a:pPr marL="457200" indent="-457200">
              <a:buFont typeface="Arial" pitchFamily="34" charset="0"/>
              <a:buChar char="•"/>
            </a:pPr>
            <a:r>
              <a:rPr lang="cy" b="1" i="0" u="none" strike="noStrike" cap="none" baseline="0" dirty="0">
                <a:solidFill>
                  <a:srgbClr val="000000"/>
                </a:solidFill>
                <a:effectLst/>
                <a:uFillTx/>
                <a:latin typeface="Calibri"/>
              </a:rPr>
              <a:t>mewn cartrefi gofal ac ysbytai annibynnol - </a:t>
            </a:r>
            <a:r>
              <a:rPr lang="cy" b="0" i="0" u="none" strike="noStrike" cap="none" baseline="0" dirty="0">
                <a:solidFill>
                  <a:srgbClr val="000000"/>
                </a:solidFill>
                <a:effectLst/>
                <a:uFillTx/>
                <a:latin typeface="Calibri"/>
              </a:rPr>
              <a:t>dyletswydd i hysbysu lleoliad y cartref gofal neu’r ysbyty </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t="39500"/>
          <a:stretch/>
        </p:blipFill>
        <p:spPr>
          <a:xfrm>
            <a:off x="0" y="2708920"/>
            <a:ext cx="9144000" cy="4149080"/>
          </a:xfrm>
          <a:prstGeom prst="rect">
            <a:avLst/>
          </a:prstGeom>
        </p:spPr>
      </p:pic>
      <p:sp>
        <p:nvSpPr>
          <p:cNvPr id="4" name="TextBox 3"/>
          <p:cNvSpPr txBox="1"/>
          <p:nvPr/>
        </p:nvSpPr>
        <p:spPr>
          <a:xfrm>
            <a:off x="6228184" y="1400534"/>
            <a:ext cx="1944216" cy="707886"/>
          </a:xfrm>
          <a:prstGeom prst="rect">
            <a:avLst/>
          </a:prstGeom>
          <a:noFill/>
        </p:spPr>
        <p:txBody>
          <a:bodyPr wrap="square" rtlCol="0">
            <a:spAutoFit/>
          </a:bodyPr>
          <a:lstStyle/>
          <a:p>
            <a:r>
              <a:rPr lang="en-GB" sz="4000" b="1">
                <a:solidFill>
                  <a:srgbClr val="20B18A"/>
                </a:solidFill>
              </a:rPr>
              <a:t>Review</a:t>
            </a:r>
          </a:p>
        </p:txBody>
      </p:sp>
      <p:sp>
        <p:nvSpPr>
          <p:cNvPr id="3" name="TextBox 2">
            <a:extLst>
              <a:ext uri="{FF2B5EF4-FFF2-40B4-BE49-F238E27FC236}">
                <a16:creationId xmlns:a16="http://schemas.microsoft.com/office/drawing/2014/main" id="{1EF21A12-5B06-402F-E262-69B3EDB6B1B1}"/>
              </a:ext>
            </a:extLst>
          </p:cNvPr>
          <p:cNvSpPr txBox="1"/>
          <p:nvPr/>
        </p:nvSpPr>
        <p:spPr>
          <a:xfrm>
            <a:off x="1115616" y="1417023"/>
            <a:ext cx="4757281" cy="701741"/>
          </a:xfrm>
          <a:prstGeom prst="rect">
            <a:avLst/>
          </a:prstGeom>
          <a:noFill/>
        </p:spPr>
        <p:txBody>
          <a:bodyPr wrap="square" rtlCol="0">
            <a:spAutoFit/>
          </a:bodyPr>
          <a:lstStyle/>
          <a:p>
            <a:r>
              <a:rPr lang="cy" sz="4000" b="1" i="0" strike="noStrike" cap="none" baseline="0">
                <a:solidFill>
                  <a:srgbClr val="20B18A"/>
                </a:solidFill>
                <a:effectLst/>
                <a:uFill>
                  <a:solidFill>
                    <a:srgbClr val="000000"/>
                  </a:solidFill>
                </a:uFill>
                <a:latin typeface="Calibri"/>
              </a:rPr>
              <a:t>Adolygu</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t="31967"/>
          <a:stretch/>
        </p:blipFill>
        <p:spPr>
          <a:xfrm>
            <a:off x="4139952" y="2166242"/>
            <a:ext cx="4885996" cy="4665692"/>
          </a:xfrm>
          <a:prstGeom prst="rect">
            <a:avLst/>
          </a:prstGeom>
        </p:spPr>
      </p:pic>
      <p:sp>
        <p:nvSpPr>
          <p:cNvPr id="3" name="TextBox 2"/>
          <p:cNvSpPr txBox="1"/>
          <p:nvPr/>
        </p:nvSpPr>
        <p:spPr>
          <a:xfrm>
            <a:off x="4572000" y="90552"/>
            <a:ext cx="4104456" cy="954107"/>
          </a:xfrm>
          <a:prstGeom prst="rect">
            <a:avLst/>
          </a:prstGeom>
          <a:noFill/>
        </p:spPr>
        <p:txBody>
          <a:bodyPr wrap="square" rtlCol="0">
            <a:spAutoFit/>
          </a:bodyPr>
          <a:lstStyle/>
          <a:p>
            <a:pPr algn="ctr"/>
            <a:r>
              <a:rPr lang="en-GB" sz="2800" b="1">
                <a:solidFill>
                  <a:srgbClr val="20B18A"/>
                </a:solidFill>
              </a:rPr>
              <a:t>Review of the care and support plan </a:t>
            </a:r>
          </a:p>
        </p:txBody>
      </p:sp>
      <p:sp>
        <p:nvSpPr>
          <p:cNvPr id="4" name="TextBox 3"/>
          <p:cNvSpPr txBox="1"/>
          <p:nvPr/>
        </p:nvSpPr>
        <p:spPr>
          <a:xfrm>
            <a:off x="4499992" y="1124861"/>
            <a:ext cx="453650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a:t>The child’s care and support plan must be formally reviewed at regular intervals and before any proposed change to address:</a:t>
            </a:r>
          </a:p>
        </p:txBody>
      </p:sp>
      <p:sp>
        <p:nvSpPr>
          <p:cNvPr id="10" name="Rectangle 9"/>
          <p:cNvSpPr/>
          <p:nvPr/>
        </p:nvSpPr>
        <p:spPr>
          <a:xfrm>
            <a:off x="5284371" y="3060462"/>
            <a:ext cx="3316723" cy="647145"/>
          </a:xfrm>
          <a:prstGeom prst="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292080" y="5517232"/>
            <a:ext cx="3384376" cy="547260"/>
          </a:xfrm>
          <a:prstGeom prst="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177422" y="2230303"/>
            <a:ext cx="3499033" cy="647145"/>
          </a:xfrm>
          <a:prstGeom prst="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284372" y="4642790"/>
            <a:ext cx="3384376" cy="647145"/>
          </a:xfrm>
          <a:prstGeom prst="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148063" y="3850104"/>
            <a:ext cx="3499033" cy="647145"/>
          </a:xfrm>
          <a:prstGeom prst="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145628" y="2438983"/>
            <a:ext cx="5112568" cy="338554"/>
          </a:xfrm>
          <a:prstGeom prst="rect">
            <a:avLst/>
          </a:prstGeom>
          <a:noFill/>
        </p:spPr>
        <p:txBody>
          <a:bodyPr wrap="square" rtlCol="0">
            <a:spAutoFit/>
          </a:bodyPr>
          <a:lstStyle/>
          <a:p>
            <a:r>
              <a:rPr lang="en-GB" sz="1600" b="1" dirty="0"/>
              <a:t>The child’s participation and involvement </a:t>
            </a:r>
          </a:p>
        </p:txBody>
      </p:sp>
      <p:sp>
        <p:nvSpPr>
          <p:cNvPr id="6" name="TextBox 5"/>
          <p:cNvSpPr txBox="1"/>
          <p:nvPr/>
        </p:nvSpPr>
        <p:spPr>
          <a:xfrm>
            <a:off x="5076056" y="3069144"/>
            <a:ext cx="3456384" cy="584775"/>
          </a:xfrm>
          <a:prstGeom prst="rect">
            <a:avLst/>
          </a:prstGeom>
          <a:noFill/>
        </p:spPr>
        <p:txBody>
          <a:bodyPr wrap="square" rtlCol="0">
            <a:spAutoFit/>
          </a:bodyPr>
          <a:lstStyle/>
          <a:p>
            <a:r>
              <a:rPr lang="en-GB" sz="1600" b="1"/>
              <a:t>Clear explanations for the child of the reason for any changes</a:t>
            </a:r>
          </a:p>
        </p:txBody>
      </p:sp>
      <p:sp>
        <p:nvSpPr>
          <p:cNvPr id="7" name="TextBox 6"/>
          <p:cNvSpPr txBox="1"/>
          <p:nvPr/>
        </p:nvSpPr>
        <p:spPr>
          <a:xfrm>
            <a:off x="5004048" y="3945526"/>
            <a:ext cx="5112568" cy="338554"/>
          </a:xfrm>
          <a:prstGeom prst="rect">
            <a:avLst/>
          </a:prstGeom>
          <a:noFill/>
        </p:spPr>
        <p:txBody>
          <a:bodyPr wrap="square" rtlCol="0">
            <a:spAutoFit/>
          </a:bodyPr>
          <a:lstStyle/>
          <a:p>
            <a:r>
              <a:rPr lang="en-GB" sz="1600" b="1"/>
              <a:t>Appropriate involvement of other agencies</a:t>
            </a:r>
          </a:p>
        </p:txBody>
      </p:sp>
      <p:sp>
        <p:nvSpPr>
          <p:cNvPr id="8" name="TextBox 7"/>
          <p:cNvSpPr txBox="1"/>
          <p:nvPr/>
        </p:nvSpPr>
        <p:spPr>
          <a:xfrm>
            <a:off x="5076056" y="4721997"/>
            <a:ext cx="3525038" cy="584775"/>
          </a:xfrm>
          <a:prstGeom prst="rect">
            <a:avLst/>
          </a:prstGeom>
          <a:noFill/>
        </p:spPr>
        <p:txBody>
          <a:bodyPr wrap="square" rtlCol="0">
            <a:spAutoFit/>
          </a:bodyPr>
          <a:lstStyle/>
          <a:p>
            <a:r>
              <a:rPr lang="en-GB" sz="1600" b="1"/>
              <a:t>Supervision and oversight by responsible mangers </a:t>
            </a:r>
          </a:p>
        </p:txBody>
      </p:sp>
      <p:sp>
        <p:nvSpPr>
          <p:cNvPr id="9" name="TextBox 8"/>
          <p:cNvSpPr txBox="1"/>
          <p:nvPr/>
        </p:nvSpPr>
        <p:spPr>
          <a:xfrm>
            <a:off x="5004048" y="5388157"/>
            <a:ext cx="3744416" cy="830997"/>
          </a:xfrm>
          <a:prstGeom prst="rect">
            <a:avLst/>
          </a:prstGeom>
          <a:noFill/>
        </p:spPr>
        <p:txBody>
          <a:bodyPr wrap="square" rtlCol="0">
            <a:spAutoFit/>
          </a:bodyPr>
          <a:lstStyle/>
          <a:p>
            <a:r>
              <a:rPr lang="en-GB" sz="1600" b="1"/>
              <a:t>The extent progress is being made towards achieving the identified outcomes </a:t>
            </a:r>
          </a:p>
        </p:txBody>
      </p:sp>
      <p:sp>
        <p:nvSpPr>
          <p:cNvPr id="15" name="TextBox 14">
            <a:extLst>
              <a:ext uri="{FF2B5EF4-FFF2-40B4-BE49-F238E27FC236}">
                <a16:creationId xmlns:a16="http://schemas.microsoft.com/office/drawing/2014/main" id="{F0FD83B7-FCDC-F9FE-38E7-F21158C726D2}"/>
              </a:ext>
            </a:extLst>
          </p:cNvPr>
          <p:cNvSpPr txBox="1"/>
          <p:nvPr/>
        </p:nvSpPr>
        <p:spPr>
          <a:xfrm>
            <a:off x="0" y="170754"/>
            <a:ext cx="4108561" cy="954107"/>
          </a:xfrm>
          <a:prstGeom prst="rect">
            <a:avLst/>
          </a:prstGeom>
          <a:noFill/>
        </p:spPr>
        <p:txBody>
          <a:bodyPr wrap="square" rtlCol="0">
            <a:spAutoFit/>
          </a:bodyPr>
          <a:lstStyle/>
          <a:p>
            <a:pPr algn="ctr"/>
            <a:r>
              <a:rPr lang="cy" sz="2800" b="1" i="0" u="none" strike="noStrike" cap="none" baseline="0">
                <a:solidFill>
                  <a:srgbClr val="20B18A"/>
                </a:solidFill>
                <a:effectLst/>
                <a:uFillTx/>
                <a:latin typeface="Calibri"/>
              </a:rPr>
              <a:t>Adolygu'r cynllun gofal a chymorth  </a:t>
            </a:r>
          </a:p>
        </p:txBody>
      </p:sp>
      <p:sp>
        <p:nvSpPr>
          <p:cNvPr id="16" name="TextBox 15">
            <a:extLst>
              <a:ext uri="{FF2B5EF4-FFF2-40B4-BE49-F238E27FC236}">
                <a16:creationId xmlns:a16="http://schemas.microsoft.com/office/drawing/2014/main" id="{12BCB7AC-8299-A3EA-3FED-DFEE77B25D54}"/>
              </a:ext>
            </a:extLst>
          </p:cNvPr>
          <p:cNvSpPr txBox="1"/>
          <p:nvPr/>
        </p:nvSpPr>
        <p:spPr>
          <a:xfrm>
            <a:off x="93509" y="1151213"/>
            <a:ext cx="426246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cy" sz="1600" b="1" i="0" u="none" strike="noStrike" cap="none" baseline="0">
                <a:solidFill>
                  <a:srgbClr val="000000"/>
                </a:solidFill>
                <a:effectLst/>
                <a:uFillTx/>
                <a:latin typeface="Calibri"/>
              </a:rPr>
              <a:t>Rhaid i gynllun gofal a chymorth y plentyn gael ei adolygu’n ffurfiol yn rheolaidd a chyn unrhyw newid arfaethedig i fynd i’r afael â:</a:t>
            </a:r>
          </a:p>
        </p:txBody>
      </p:sp>
      <p:pic>
        <p:nvPicPr>
          <p:cNvPr id="18" name="Picture 17">
            <a:extLst>
              <a:ext uri="{FF2B5EF4-FFF2-40B4-BE49-F238E27FC236}">
                <a16:creationId xmlns:a16="http://schemas.microsoft.com/office/drawing/2014/main" id="{0BBE04D1-E074-48EC-B7F2-6D60C1A93A61}"/>
              </a:ext>
            </a:extLst>
          </p:cNvPr>
          <p:cNvPicPr>
            <a:picLocks noChangeAspect="1"/>
          </p:cNvPicPr>
          <p:nvPr/>
        </p:nvPicPr>
        <p:blipFill>
          <a:blip r:embed="rId3"/>
          <a:stretch>
            <a:fillRect/>
          </a:stretch>
        </p:blipFill>
        <p:spPr>
          <a:xfrm>
            <a:off x="72849" y="2128392"/>
            <a:ext cx="4283128" cy="4180927"/>
          </a:xfrm>
          <a:prstGeom prst="rect">
            <a:avLst/>
          </a:prstGeom>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l="74412" t="46849" r="3538" b="15351"/>
          <a:stretch/>
        </p:blipFill>
        <p:spPr>
          <a:xfrm>
            <a:off x="9612560" y="2924944"/>
            <a:ext cx="2016224" cy="2592288"/>
          </a:xfrm>
          <a:prstGeom prst="rect">
            <a:avLst/>
          </a:prstGeom>
        </p:spPr>
      </p:pic>
      <p:sp>
        <p:nvSpPr>
          <p:cNvPr id="3" name="TextBox 2"/>
          <p:cNvSpPr txBox="1"/>
          <p:nvPr/>
        </p:nvSpPr>
        <p:spPr>
          <a:xfrm>
            <a:off x="4644008" y="188640"/>
            <a:ext cx="4032448" cy="830997"/>
          </a:xfrm>
          <a:prstGeom prst="rect">
            <a:avLst/>
          </a:prstGeom>
          <a:noFill/>
        </p:spPr>
        <p:txBody>
          <a:bodyPr wrap="square" rtlCol="0">
            <a:spAutoFit/>
          </a:bodyPr>
          <a:lstStyle/>
          <a:p>
            <a:pPr algn="ctr"/>
            <a:r>
              <a:rPr lang="en-GB" sz="2400" b="1">
                <a:solidFill>
                  <a:srgbClr val="20B18A"/>
                </a:solidFill>
              </a:rPr>
              <a:t>Changed role of independent reviewing officer (IRO) </a:t>
            </a:r>
          </a:p>
        </p:txBody>
      </p:sp>
      <p:sp>
        <p:nvSpPr>
          <p:cNvPr id="4" name="TextBox 3"/>
          <p:cNvSpPr txBox="1"/>
          <p:nvPr/>
        </p:nvSpPr>
        <p:spPr>
          <a:xfrm>
            <a:off x="4788024" y="1166842"/>
            <a:ext cx="4125688" cy="4524315"/>
          </a:xfrm>
          <a:prstGeom prst="rect">
            <a:avLst/>
          </a:prstGeom>
          <a:noFill/>
        </p:spPr>
        <p:txBody>
          <a:bodyPr wrap="square" rtlCol="0">
            <a:spAutoFit/>
          </a:bodyPr>
          <a:lstStyle/>
          <a:p>
            <a:pPr marL="342900" indent="-342900">
              <a:buFont typeface="Arial" panose="020B0604020202020204" pitchFamily="34" charset="0"/>
              <a:buChar char="•"/>
            </a:pPr>
            <a:r>
              <a:rPr lang="en-GB" dirty="0"/>
              <a:t>Ensure the care and support plan provides a real response to each looked after children’s needs</a:t>
            </a:r>
          </a:p>
          <a:p>
            <a:pPr marL="342900" indent="-342900">
              <a:buFont typeface="Arial" panose="020B0604020202020204" pitchFamily="34" charset="0"/>
              <a:buChar char="•"/>
            </a:pPr>
            <a:r>
              <a:rPr lang="en-GB" dirty="0"/>
              <a:t>Personally speak with the child and ensure weight is given to their views</a:t>
            </a:r>
          </a:p>
          <a:p>
            <a:pPr marL="342900" indent="-342900">
              <a:buFont typeface="Arial" panose="020B0604020202020204" pitchFamily="34" charset="0"/>
              <a:buChar char="•"/>
            </a:pPr>
            <a:r>
              <a:rPr lang="en-GB" dirty="0"/>
              <a:t>Ensure the child fully understands any changes </a:t>
            </a:r>
          </a:p>
          <a:p>
            <a:pPr marL="342900" indent="-342900">
              <a:buFont typeface="Arial" panose="020B0604020202020204" pitchFamily="34" charset="0"/>
              <a:buChar char="•"/>
            </a:pPr>
            <a:r>
              <a:rPr lang="en-GB" dirty="0"/>
              <a:t>Ensure there is no “drift”</a:t>
            </a:r>
          </a:p>
          <a:p>
            <a:pPr marL="342900" indent="-342900">
              <a:buFont typeface="Arial" panose="020B0604020202020204" pitchFamily="34" charset="0"/>
              <a:buChar char="•"/>
            </a:pPr>
            <a:r>
              <a:rPr lang="en-GB" dirty="0"/>
              <a:t>Identify gaps</a:t>
            </a:r>
          </a:p>
          <a:p>
            <a:pPr marL="342900" indent="-342900">
              <a:buFont typeface="Arial" panose="020B0604020202020204" pitchFamily="34" charset="0"/>
              <a:buChar char="•"/>
            </a:pPr>
            <a:r>
              <a:rPr lang="en-GB" dirty="0"/>
              <a:t>Monitor the local authority as a good corporate parents, including actions against poor practice </a:t>
            </a:r>
          </a:p>
          <a:p>
            <a:pPr marL="342900" indent="-342900">
              <a:buFont typeface="Arial" panose="020B0604020202020204" pitchFamily="34" charset="0"/>
              <a:buChar char="•"/>
            </a:pPr>
            <a:r>
              <a:rPr lang="en-GB" dirty="0"/>
              <a:t>Making sure the child knows about their rights to an advocate</a:t>
            </a:r>
          </a:p>
          <a:p>
            <a:pPr marL="342900" indent="-342900">
              <a:buFont typeface="Arial" panose="020B0604020202020204" pitchFamily="34" charset="0"/>
              <a:buChar char="•"/>
            </a:pPr>
            <a:r>
              <a:rPr lang="en-GB" dirty="0"/>
              <a:t>Ensure a review takes place prior to ceasing to be accommodated </a:t>
            </a:r>
          </a:p>
        </p:txBody>
      </p:sp>
      <p:sp>
        <p:nvSpPr>
          <p:cNvPr id="6" name="TextBox 5">
            <a:extLst>
              <a:ext uri="{FF2B5EF4-FFF2-40B4-BE49-F238E27FC236}">
                <a16:creationId xmlns:a16="http://schemas.microsoft.com/office/drawing/2014/main" id="{8F3F7FEF-57B2-8E35-E6C4-9465D1E5CBF9}"/>
              </a:ext>
            </a:extLst>
          </p:cNvPr>
          <p:cNvSpPr txBox="1"/>
          <p:nvPr/>
        </p:nvSpPr>
        <p:spPr>
          <a:xfrm>
            <a:off x="103615" y="116632"/>
            <a:ext cx="4252361" cy="954107"/>
          </a:xfrm>
          <a:prstGeom prst="rect">
            <a:avLst/>
          </a:prstGeom>
          <a:noFill/>
        </p:spPr>
        <p:txBody>
          <a:bodyPr wrap="square" rtlCol="0">
            <a:spAutoFit/>
          </a:bodyPr>
          <a:lstStyle/>
          <a:p>
            <a:r>
              <a:rPr lang="cy" sz="2800" b="1" i="0" u="none" strike="noStrike" cap="none" baseline="0">
                <a:solidFill>
                  <a:srgbClr val="20B18A"/>
                </a:solidFill>
                <a:effectLst/>
                <a:uFillTx/>
                <a:latin typeface="Calibri"/>
              </a:rPr>
              <a:t>Rôl newidiol y swyddog adolygu annibynnol (IRO) </a:t>
            </a:r>
          </a:p>
        </p:txBody>
      </p:sp>
      <p:sp>
        <p:nvSpPr>
          <p:cNvPr id="7" name="TextBox 6">
            <a:extLst>
              <a:ext uri="{FF2B5EF4-FFF2-40B4-BE49-F238E27FC236}">
                <a16:creationId xmlns:a16="http://schemas.microsoft.com/office/drawing/2014/main" id="{B4A06675-CF60-1A69-3AB1-1C56B064AC91}"/>
              </a:ext>
            </a:extLst>
          </p:cNvPr>
          <p:cNvSpPr txBox="1"/>
          <p:nvPr/>
        </p:nvSpPr>
        <p:spPr>
          <a:xfrm>
            <a:off x="0" y="1268760"/>
            <a:ext cx="4644008" cy="4524315"/>
          </a:xfrm>
          <a:prstGeom prst="rect">
            <a:avLst/>
          </a:prstGeom>
          <a:noFill/>
        </p:spPr>
        <p:txBody>
          <a:bodyPr wrap="square" rtlCol="0">
            <a:spAutoFit/>
          </a:bodyPr>
          <a:lstStyle/>
          <a:p>
            <a:pPr marL="342900" indent="-342900">
              <a:buFont typeface="Arial" pitchFamily="34" charset="0"/>
              <a:buChar char="•"/>
            </a:pPr>
            <a:r>
              <a:rPr lang="cy" i="0" u="none" strike="noStrike" cap="none" baseline="0">
                <a:solidFill>
                  <a:srgbClr val="000000"/>
                </a:solidFill>
                <a:effectLst/>
                <a:uFillTx/>
                <a:latin typeface="Calibri"/>
              </a:rPr>
              <a:t>Sicrhau bod y cynllun gofal a chymorth yn darparu ymateb gwirioneddol i anghenion pob plentyn sy’n derbyn gofal</a:t>
            </a:r>
          </a:p>
          <a:p>
            <a:pPr marL="342900" indent="-342900">
              <a:buFont typeface="Arial" pitchFamily="34" charset="0"/>
              <a:buChar char="•"/>
            </a:pPr>
            <a:r>
              <a:rPr lang="cy" i="0" u="none" strike="noStrike" cap="none" baseline="0">
                <a:solidFill>
                  <a:srgbClr val="000000"/>
                </a:solidFill>
                <a:effectLst/>
                <a:uFillTx/>
                <a:latin typeface="Calibri"/>
              </a:rPr>
              <a:t>Siarad yn bersonol â'r plentyn a sicrhau y rhoddir pwys ar ei farn</a:t>
            </a:r>
          </a:p>
          <a:p>
            <a:pPr marL="342900" indent="-342900">
              <a:buFont typeface="Arial" pitchFamily="34" charset="0"/>
              <a:buChar char="•"/>
            </a:pPr>
            <a:r>
              <a:rPr lang="cy" i="0" u="none" strike="noStrike" cap="none" baseline="0">
                <a:solidFill>
                  <a:srgbClr val="000000"/>
                </a:solidFill>
                <a:effectLst/>
                <a:uFillTx/>
                <a:latin typeface="Calibri"/>
              </a:rPr>
              <a:t>Sicrhau fod y plentyn yn deall unrhyw newidiadau yn llawn </a:t>
            </a:r>
          </a:p>
          <a:p>
            <a:pPr marL="342900" indent="-342900">
              <a:buFont typeface="Arial" pitchFamily="34" charset="0"/>
              <a:buChar char="•"/>
            </a:pPr>
            <a:r>
              <a:rPr lang="cy" i="0" u="none" strike="noStrike" cap="none" baseline="0">
                <a:solidFill>
                  <a:srgbClr val="000000"/>
                </a:solidFill>
                <a:effectLst/>
                <a:uFillTx/>
                <a:latin typeface="Calibri"/>
              </a:rPr>
              <a:t>Sicrhau nad oes “drifft”</a:t>
            </a:r>
          </a:p>
          <a:p>
            <a:pPr marL="342900" indent="-342900">
              <a:buFont typeface="Arial" pitchFamily="34" charset="0"/>
              <a:buChar char="•"/>
            </a:pPr>
            <a:r>
              <a:rPr lang="cy" i="0" u="none" strike="noStrike" cap="none" baseline="0">
                <a:solidFill>
                  <a:srgbClr val="000000"/>
                </a:solidFill>
                <a:effectLst/>
                <a:uFillTx/>
                <a:latin typeface="Calibri"/>
              </a:rPr>
              <a:t>Nodi bylchau</a:t>
            </a:r>
          </a:p>
          <a:p>
            <a:pPr marL="342900" indent="-342900">
              <a:buFont typeface="Arial" pitchFamily="34" charset="0"/>
              <a:buChar char="•"/>
            </a:pPr>
            <a:r>
              <a:rPr lang="cy" i="0" u="none" strike="noStrike" cap="none" baseline="0">
                <a:solidFill>
                  <a:srgbClr val="000000"/>
                </a:solidFill>
                <a:effectLst/>
                <a:uFillTx/>
                <a:latin typeface="Calibri"/>
              </a:rPr>
              <a:t>Monitro’r awdurdod lleol fel rhieni corfforaethol da, gan gynnwys camau gweithredu yn erbyn arfer gwael </a:t>
            </a:r>
          </a:p>
          <a:p>
            <a:pPr marL="342900" indent="-342900">
              <a:buFont typeface="Arial" pitchFamily="34" charset="0"/>
              <a:buChar char="•"/>
            </a:pPr>
            <a:r>
              <a:rPr lang="cy" i="0" u="none" strike="noStrike" cap="none" baseline="0">
                <a:solidFill>
                  <a:srgbClr val="000000"/>
                </a:solidFill>
                <a:effectLst/>
                <a:uFillTx/>
                <a:latin typeface="Calibri"/>
              </a:rPr>
              <a:t>Sicrhau fod y plentyn yn gwybod am ei hawl i gael eiriolwr</a:t>
            </a:r>
          </a:p>
          <a:p>
            <a:pPr marL="342900" indent="-342900">
              <a:buFont typeface="Arial" pitchFamily="34" charset="0"/>
              <a:buChar char="•"/>
            </a:pPr>
            <a:r>
              <a:rPr lang="cy" i="0" u="none" strike="noStrike" cap="none" baseline="0">
                <a:solidFill>
                  <a:srgbClr val="000000"/>
                </a:solidFill>
                <a:effectLst/>
                <a:uFillTx/>
                <a:latin typeface="Calibri"/>
              </a:rPr>
              <a:t>Sicrhau fod adolygiad yn cael ei gynnal cyn gorffen lletya </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t="39511"/>
          <a:stretch/>
        </p:blipFill>
        <p:spPr>
          <a:xfrm>
            <a:off x="31180" y="2718792"/>
            <a:ext cx="9144000" cy="4148336"/>
          </a:xfrm>
          <a:prstGeom prst="rect">
            <a:avLst/>
          </a:prstGeom>
        </p:spPr>
      </p:pic>
      <p:sp>
        <p:nvSpPr>
          <p:cNvPr id="3" name="TextBox 2"/>
          <p:cNvSpPr txBox="1"/>
          <p:nvPr/>
        </p:nvSpPr>
        <p:spPr>
          <a:xfrm>
            <a:off x="5220072" y="764704"/>
            <a:ext cx="3384376" cy="830997"/>
          </a:xfrm>
          <a:prstGeom prst="rect">
            <a:avLst/>
          </a:prstGeom>
          <a:noFill/>
        </p:spPr>
        <p:txBody>
          <a:bodyPr wrap="square" rtlCol="0">
            <a:spAutoFit/>
          </a:bodyPr>
          <a:lstStyle/>
          <a:p>
            <a:r>
              <a:rPr lang="en-GB" sz="4800" b="1">
                <a:solidFill>
                  <a:srgbClr val="20B18A"/>
                </a:solidFill>
              </a:rPr>
              <a:t>Leaving care </a:t>
            </a:r>
          </a:p>
        </p:txBody>
      </p:sp>
      <p:sp>
        <p:nvSpPr>
          <p:cNvPr id="4" name="TextBox 3">
            <a:extLst>
              <a:ext uri="{FF2B5EF4-FFF2-40B4-BE49-F238E27FC236}">
                <a16:creationId xmlns:a16="http://schemas.microsoft.com/office/drawing/2014/main" id="{02436AFD-96EE-AC88-5266-EAEF44D9FEC9}"/>
              </a:ext>
            </a:extLst>
          </p:cNvPr>
          <p:cNvSpPr txBox="1"/>
          <p:nvPr/>
        </p:nvSpPr>
        <p:spPr>
          <a:xfrm>
            <a:off x="251520" y="771918"/>
            <a:ext cx="3672409" cy="823783"/>
          </a:xfrm>
          <a:prstGeom prst="rect">
            <a:avLst/>
          </a:prstGeom>
          <a:noFill/>
        </p:spPr>
        <p:txBody>
          <a:bodyPr wrap="square" rtlCol="0">
            <a:spAutoFit/>
          </a:bodyPr>
          <a:lstStyle/>
          <a:p>
            <a:r>
              <a:rPr lang="cy" sz="4800" b="1" i="0" strike="noStrike" cap="none" baseline="0">
                <a:solidFill>
                  <a:srgbClr val="20B18A"/>
                </a:solidFill>
                <a:effectLst/>
                <a:uFill>
                  <a:solidFill>
                    <a:srgbClr val="000000"/>
                  </a:solidFill>
                </a:uFill>
                <a:latin typeface="Calibri"/>
              </a:rPr>
              <a:t>Gadael gofal </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320480" y="25207"/>
            <a:ext cx="4690156" cy="523220"/>
          </a:xfrm>
          <a:prstGeom prst="rect">
            <a:avLst/>
          </a:prstGeom>
          <a:noFill/>
        </p:spPr>
        <p:txBody>
          <a:bodyPr wrap="square" rtlCol="0">
            <a:spAutoFit/>
          </a:bodyPr>
          <a:lstStyle/>
          <a:p>
            <a:r>
              <a:rPr lang="en-GB" sz="2800" b="1">
                <a:solidFill>
                  <a:srgbClr val="20B18A"/>
                </a:solidFill>
              </a:rPr>
              <a:t>Six categories of young people </a:t>
            </a:r>
          </a:p>
        </p:txBody>
      </p:sp>
      <p:pic>
        <p:nvPicPr>
          <p:cNvPr id="3" name="Picture 2">
            <a:extLst>
              <a:ext uri="{FF2B5EF4-FFF2-40B4-BE49-F238E27FC236}">
                <a16:creationId xmlns:a16="http://schemas.microsoft.com/office/drawing/2014/main" id="{F8841AD7-A2A0-83AA-F672-14909E984ABB}"/>
              </a:ext>
            </a:extLst>
          </p:cNvPr>
          <p:cNvPicPr>
            <a:picLocks noChangeAspect="1"/>
          </p:cNvPicPr>
          <p:nvPr/>
        </p:nvPicPr>
        <p:blipFill>
          <a:blip r:embed="rId2"/>
          <a:stretch>
            <a:fillRect/>
          </a:stretch>
        </p:blipFill>
        <p:spPr>
          <a:xfrm>
            <a:off x="4320480" y="1287594"/>
            <a:ext cx="4720380" cy="4282811"/>
          </a:xfrm>
          <a:prstGeom prst="rect">
            <a:avLst/>
          </a:prstGeom>
        </p:spPr>
      </p:pic>
      <p:sp>
        <p:nvSpPr>
          <p:cNvPr id="29" name="TextBox 28">
            <a:extLst>
              <a:ext uri="{FF2B5EF4-FFF2-40B4-BE49-F238E27FC236}">
                <a16:creationId xmlns:a16="http://schemas.microsoft.com/office/drawing/2014/main" id="{1EC91C11-806A-F57F-8E32-ED595C302764}"/>
              </a:ext>
            </a:extLst>
          </p:cNvPr>
          <p:cNvSpPr txBox="1"/>
          <p:nvPr/>
        </p:nvSpPr>
        <p:spPr>
          <a:xfrm>
            <a:off x="49994" y="25207"/>
            <a:ext cx="8540972" cy="523220"/>
          </a:xfrm>
          <a:prstGeom prst="rect">
            <a:avLst/>
          </a:prstGeom>
          <a:noFill/>
        </p:spPr>
        <p:txBody>
          <a:bodyPr wrap="square" rtlCol="0">
            <a:spAutoFit/>
          </a:bodyPr>
          <a:lstStyle/>
          <a:p>
            <a:r>
              <a:rPr lang="cy" sz="2800" b="1" i="0" u="none" strike="noStrike" cap="none" baseline="0">
                <a:solidFill>
                  <a:srgbClr val="20B18A"/>
                </a:solidFill>
                <a:effectLst/>
                <a:uFillTx/>
                <a:latin typeface="Calibri"/>
              </a:rPr>
              <a:t>Chwe chategori o bobl ifanc </a:t>
            </a:r>
          </a:p>
        </p:txBody>
      </p:sp>
      <p:pic>
        <p:nvPicPr>
          <p:cNvPr id="31" name="Picture 30">
            <a:extLst>
              <a:ext uri="{FF2B5EF4-FFF2-40B4-BE49-F238E27FC236}">
                <a16:creationId xmlns:a16="http://schemas.microsoft.com/office/drawing/2014/main" id="{2D563FCA-FE88-8BB4-87BF-F5F3F558AEBE}"/>
              </a:ext>
            </a:extLst>
          </p:cNvPr>
          <p:cNvPicPr>
            <a:picLocks noChangeAspect="1"/>
          </p:cNvPicPr>
          <p:nvPr/>
        </p:nvPicPr>
        <p:blipFill>
          <a:blip r:embed="rId3"/>
          <a:stretch>
            <a:fillRect/>
          </a:stretch>
        </p:blipFill>
        <p:spPr>
          <a:xfrm>
            <a:off x="49994" y="1302604"/>
            <a:ext cx="4270487" cy="4496190"/>
          </a:xfrm>
          <a:prstGeom prst="rect">
            <a:avLst/>
          </a:prstGeom>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rotWithShape="1">
          <a:blip r:embed="rId2"/>
          <a:srcRect l="84261" t="3150" r="1564" b="80050"/>
          <a:stretch/>
        </p:blipFill>
        <p:spPr>
          <a:xfrm>
            <a:off x="8364860" y="0"/>
            <a:ext cx="762000" cy="620688"/>
          </a:xfrm>
          <a:prstGeom prst="rect">
            <a:avLst/>
          </a:prstGeom>
        </p:spPr>
      </p:pic>
      <p:sp>
        <p:nvSpPr>
          <p:cNvPr id="3" name="TextBox 2"/>
          <p:cNvSpPr txBox="1"/>
          <p:nvPr/>
        </p:nvSpPr>
        <p:spPr>
          <a:xfrm>
            <a:off x="4313245" y="110289"/>
            <a:ext cx="4051616" cy="707886"/>
          </a:xfrm>
          <a:prstGeom prst="rect">
            <a:avLst/>
          </a:prstGeom>
          <a:noFill/>
        </p:spPr>
        <p:txBody>
          <a:bodyPr wrap="square" rtlCol="0">
            <a:spAutoFit/>
          </a:bodyPr>
          <a:lstStyle/>
          <a:p>
            <a:pPr algn="ctr"/>
            <a:r>
              <a:rPr lang="en-GB" sz="2000" b="1">
                <a:solidFill>
                  <a:srgbClr val="EF9526"/>
                </a:solidFill>
              </a:rPr>
              <a:t>Requirement for a pathway plan from age 16</a:t>
            </a:r>
          </a:p>
        </p:txBody>
      </p:sp>
      <p:sp>
        <p:nvSpPr>
          <p:cNvPr id="4" name="TextBox 3"/>
          <p:cNvSpPr txBox="1"/>
          <p:nvPr/>
        </p:nvSpPr>
        <p:spPr>
          <a:xfrm>
            <a:off x="4313245" y="730977"/>
            <a:ext cx="4440932" cy="5878532"/>
          </a:xfrm>
          <a:prstGeom prst="rect">
            <a:avLst/>
          </a:prstGeom>
          <a:noFill/>
        </p:spPr>
        <p:txBody>
          <a:bodyPr wrap="square" rtlCol="0">
            <a:spAutoFit/>
          </a:bodyPr>
          <a:lstStyle/>
          <a:p>
            <a:pPr marL="342900" indent="-342900">
              <a:buClr>
                <a:srgbClr val="EF9526"/>
              </a:buClr>
              <a:buFont typeface="Arial" panose="020B0604020202020204" pitchFamily="34" charset="0"/>
              <a:buChar char="•"/>
            </a:pPr>
            <a:r>
              <a:rPr lang="en-GB" sz="2400" dirty="0"/>
              <a:t>The pathway plan should build on the part 6 care and support plan and include the young person’s:</a:t>
            </a:r>
          </a:p>
          <a:p>
            <a:pPr marL="800100" lvl="1" indent="-342900">
              <a:buClr>
                <a:srgbClr val="EF9526"/>
              </a:buClr>
              <a:buFont typeface="Arial" panose="020B0604020202020204" pitchFamily="34" charset="0"/>
              <a:buChar char="•"/>
            </a:pPr>
            <a:r>
              <a:rPr lang="en-GB" sz="2000" dirty="0"/>
              <a:t>Health and development, including mental health and emotional well-being</a:t>
            </a:r>
          </a:p>
          <a:p>
            <a:pPr marL="800100" lvl="1" indent="-342900">
              <a:buClr>
                <a:srgbClr val="EF9526"/>
              </a:buClr>
              <a:buFont typeface="Arial" panose="020B0604020202020204" pitchFamily="34" charset="0"/>
              <a:buChar char="•"/>
            </a:pPr>
            <a:r>
              <a:rPr lang="en-GB" sz="2000" dirty="0"/>
              <a:t>Education,  training and employment </a:t>
            </a:r>
          </a:p>
          <a:p>
            <a:pPr marL="800100" lvl="1" indent="-342900">
              <a:buClr>
                <a:srgbClr val="EF9526"/>
              </a:buClr>
              <a:buFont typeface="Arial" panose="020B0604020202020204" pitchFamily="34" charset="0"/>
              <a:buChar char="•"/>
            </a:pPr>
            <a:r>
              <a:rPr lang="en-GB" sz="2000" dirty="0"/>
              <a:t>Aspirations, skills and educational potential</a:t>
            </a:r>
          </a:p>
          <a:p>
            <a:pPr marL="800100" lvl="1" indent="-342900">
              <a:buClr>
                <a:srgbClr val="EF9526"/>
              </a:buClr>
              <a:buFont typeface="Arial" panose="020B0604020202020204" pitchFamily="34" charset="0"/>
              <a:buChar char="•"/>
            </a:pPr>
            <a:r>
              <a:rPr lang="en-GB" sz="2000" dirty="0"/>
              <a:t>Contact with parents, wider family and friends</a:t>
            </a:r>
          </a:p>
          <a:p>
            <a:pPr marL="800100" lvl="1" indent="-342900">
              <a:buClr>
                <a:srgbClr val="EF9526"/>
              </a:buClr>
              <a:buFont typeface="Arial" panose="020B0604020202020204" pitchFamily="34" charset="0"/>
              <a:buChar char="•"/>
            </a:pPr>
            <a:r>
              <a:rPr lang="en-GB" sz="2000" dirty="0"/>
              <a:t>Money management </a:t>
            </a:r>
          </a:p>
          <a:p>
            <a:pPr marL="800100" lvl="1" indent="-342900">
              <a:buClr>
                <a:srgbClr val="EF9526"/>
              </a:buClr>
              <a:buFont typeface="Arial" panose="020B0604020202020204" pitchFamily="34" charset="0"/>
              <a:buChar char="•"/>
            </a:pPr>
            <a:r>
              <a:rPr lang="en-GB" sz="2000" dirty="0"/>
              <a:t>Arrangements for keeping touch </a:t>
            </a:r>
          </a:p>
          <a:p>
            <a:pPr marL="800100" lvl="1" indent="-342900">
              <a:buClr>
                <a:srgbClr val="EF9526"/>
              </a:buClr>
              <a:buFont typeface="Arial" panose="020B0604020202020204" pitchFamily="34" charset="0"/>
              <a:buChar char="•"/>
            </a:pPr>
            <a:r>
              <a:rPr lang="en-GB" sz="2000" dirty="0"/>
              <a:t>Services and support for successful transition to adulthood</a:t>
            </a:r>
          </a:p>
        </p:txBody>
      </p:sp>
      <p:sp>
        <p:nvSpPr>
          <p:cNvPr id="5" name="TextBox 4">
            <a:extLst>
              <a:ext uri="{FF2B5EF4-FFF2-40B4-BE49-F238E27FC236}">
                <a16:creationId xmlns:a16="http://schemas.microsoft.com/office/drawing/2014/main" id="{4AE522C0-7836-F5D5-CB71-E723705AD524}"/>
              </a:ext>
            </a:extLst>
          </p:cNvPr>
          <p:cNvSpPr txBox="1"/>
          <p:nvPr/>
        </p:nvSpPr>
        <p:spPr>
          <a:xfrm>
            <a:off x="356557" y="140715"/>
            <a:ext cx="3456384" cy="646331"/>
          </a:xfrm>
          <a:prstGeom prst="rect">
            <a:avLst/>
          </a:prstGeom>
          <a:noFill/>
        </p:spPr>
        <p:txBody>
          <a:bodyPr wrap="square" rtlCol="0">
            <a:spAutoFit/>
          </a:bodyPr>
          <a:lstStyle/>
          <a:p>
            <a:pPr algn="ctr"/>
            <a:r>
              <a:rPr lang="cy" b="1" i="0" u="none" strike="noStrike" cap="none" baseline="0">
                <a:solidFill>
                  <a:srgbClr val="F79646"/>
                </a:solidFill>
                <a:effectLst/>
                <a:uFillTx/>
                <a:latin typeface="Calibri"/>
              </a:rPr>
              <a:t>Gofyniad am gynllun llwybr o 16 oed</a:t>
            </a:r>
          </a:p>
        </p:txBody>
      </p:sp>
      <p:sp>
        <p:nvSpPr>
          <p:cNvPr id="6" name="TextBox 5">
            <a:extLst>
              <a:ext uri="{FF2B5EF4-FFF2-40B4-BE49-F238E27FC236}">
                <a16:creationId xmlns:a16="http://schemas.microsoft.com/office/drawing/2014/main" id="{4931B749-B194-A16C-F1F6-AEAF65B6F32B}"/>
              </a:ext>
            </a:extLst>
          </p:cNvPr>
          <p:cNvSpPr txBox="1"/>
          <p:nvPr/>
        </p:nvSpPr>
        <p:spPr>
          <a:xfrm>
            <a:off x="251521" y="756214"/>
            <a:ext cx="3672408" cy="5786199"/>
          </a:xfrm>
          <a:prstGeom prst="rect">
            <a:avLst/>
          </a:prstGeom>
          <a:noFill/>
        </p:spPr>
        <p:txBody>
          <a:bodyPr wrap="square" rtlCol="0">
            <a:spAutoFit/>
          </a:bodyPr>
          <a:lstStyle/>
          <a:p>
            <a:pPr marL="342900" indent="-342900">
              <a:buClr>
                <a:srgbClr val="EF9526"/>
              </a:buClr>
              <a:buFont typeface="Arial" pitchFamily="34" charset="0"/>
              <a:buChar char="•"/>
            </a:pPr>
            <a:r>
              <a:rPr lang="cy" sz="2000" i="0" u="none" strike="noStrike" cap="none" baseline="0">
                <a:solidFill>
                  <a:srgbClr val="000000"/>
                </a:solidFill>
                <a:effectLst/>
                <a:uFillTx/>
                <a:latin typeface="Calibri"/>
              </a:rPr>
              <a:t>Dylai’r cynllun llwybr adeiladu ar gynllun gofal a chymorth rhan 6 a chynnwys y canlynol mewn perthynas â'r person ifanc:</a:t>
            </a:r>
          </a:p>
          <a:p>
            <a:pPr marL="800100" lvl="1" indent="-342900">
              <a:buClr>
                <a:srgbClr val="EF9526"/>
              </a:buClr>
              <a:buFont typeface="Arial" pitchFamily="34" charset="0"/>
              <a:buChar char="•"/>
            </a:pPr>
            <a:r>
              <a:rPr lang="cy" i="0" u="none" strike="noStrike" cap="none" baseline="0">
                <a:solidFill>
                  <a:srgbClr val="000000"/>
                </a:solidFill>
                <a:effectLst/>
                <a:uFillTx/>
                <a:latin typeface="Calibri"/>
              </a:rPr>
              <a:t>Iechyd a datblygiad, yn cynnwys iechyd meddwl a lles emosiynol</a:t>
            </a:r>
          </a:p>
          <a:p>
            <a:pPr marL="800100" lvl="1" indent="-342900">
              <a:buClr>
                <a:srgbClr val="EF9526"/>
              </a:buClr>
              <a:buFont typeface="Arial" pitchFamily="34" charset="0"/>
              <a:buChar char="•"/>
            </a:pPr>
            <a:r>
              <a:rPr lang="cy" i="0" u="none" strike="noStrike" cap="none" baseline="0">
                <a:solidFill>
                  <a:srgbClr val="000000"/>
                </a:solidFill>
                <a:effectLst/>
                <a:uFillTx/>
                <a:latin typeface="Calibri"/>
              </a:rPr>
              <a:t>Addysg, hyfforddiant a chyflogaeth </a:t>
            </a:r>
          </a:p>
          <a:p>
            <a:pPr marL="800100" lvl="1" indent="-342900">
              <a:buClr>
                <a:srgbClr val="EF9526"/>
              </a:buClr>
              <a:buFont typeface="Arial" pitchFamily="34" charset="0"/>
              <a:buChar char="•"/>
            </a:pPr>
            <a:r>
              <a:rPr lang="cy" i="0" u="none" strike="noStrike" cap="none" baseline="0">
                <a:solidFill>
                  <a:srgbClr val="000000"/>
                </a:solidFill>
                <a:effectLst/>
                <a:uFillTx/>
                <a:latin typeface="Calibri"/>
              </a:rPr>
              <a:t>Dyheadau, sgiliau a photensial addysgol</a:t>
            </a:r>
          </a:p>
          <a:p>
            <a:pPr marL="800100" lvl="1" indent="-342900">
              <a:buClr>
                <a:srgbClr val="EF9526"/>
              </a:buClr>
              <a:buFont typeface="Arial" pitchFamily="34" charset="0"/>
              <a:buChar char="•"/>
            </a:pPr>
            <a:r>
              <a:rPr lang="cy" i="0" u="none" strike="noStrike" cap="none" baseline="0">
                <a:solidFill>
                  <a:srgbClr val="000000"/>
                </a:solidFill>
                <a:effectLst/>
                <a:uFillTx/>
                <a:latin typeface="Calibri"/>
              </a:rPr>
              <a:t>Cyswllt â rhieni, teulu ehangach a ffrindiau</a:t>
            </a:r>
          </a:p>
          <a:p>
            <a:pPr marL="800100" lvl="1" indent="-342900">
              <a:buClr>
                <a:srgbClr val="EF9526"/>
              </a:buClr>
              <a:buFont typeface="Arial" pitchFamily="34" charset="0"/>
              <a:buChar char="•"/>
            </a:pPr>
            <a:r>
              <a:rPr lang="cy" i="0" u="none" strike="noStrike" cap="none" baseline="0">
                <a:solidFill>
                  <a:srgbClr val="000000"/>
                </a:solidFill>
                <a:effectLst/>
                <a:uFillTx/>
                <a:latin typeface="Calibri"/>
              </a:rPr>
              <a:t>Rheoli arian </a:t>
            </a:r>
          </a:p>
          <a:p>
            <a:pPr marL="800100" lvl="1" indent="-342900">
              <a:buClr>
                <a:srgbClr val="EF9526"/>
              </a:buClr>
              <a:buFont typeface="Arial" pitchFamily="34" charset="0"/>
              <a:buChar char="•"/>
            </a:pPr>
            <a:r>
              <a:rPr lang="cy" i="0" u="none" strike="noStrike" cap="none" baseline="0">
                <a:solidFill>
                  <a:srgbClr val="000000"/>
                </a:solidFill>
                <a:effectLst/>
                <a:uFillTx/>
                <a:latin typeface="Calibri"/>
              </a:rPr>
              <a:t>Trefniadau ar gyfer cadw cysylltiad </a:t>
            </a:r>
          </a:p>
          <a:p>
            <a:pPr marL="800100" lvl="1" indent="-342900">
              <a:buClr>
                <a:srgbClr val="EF9526"/>
              </a:buClr>
              <a:buFont typeface="Arial" pitchFamily="34" charset="0"/>
              <a:buChar char="•"/>
            </a:pPr>
            <a:r>
              <a:rPr lang="cy" i="0" u="none" strike="noStrike" cap="none" baseline="0">
                <a:solidFill>
                  <a:srgbClr val="000000"/>
                </a:solidFill>
                <a:effectLst/>
                <a:uFillTx/>
                <a:latin typeface="Calibri"/>
              </a:rPr>
              <a:t>Gwasanaethau a chymorth ar gyfer pontio llwyddiannus i fyd oedolion</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811" y="0"/>
            <a:ext cx="9152508" cy="6890262"/>
          </a:xfrm>
          <a:prstGeom prst="rect">
            <a:avLst/>
          </a:prstGeom>
        </p:spPr>
      </p:pic>
      <p:sp>
        <p:nvSpPr>
          <p:cNvPr id="10" name="Rectangle 9"/>
          <p:cNvSpPr/>
          <p:nvPr/>
        </p:nvSpPr>
        <p:spPr>
          <a:xfrm>
            <a:off x="1964072" y="3780932"/>
            <a:ext cx="6568368" cy="576064"/>
          </a:xfrm>
          <a:prstGeom prst="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822624" y="4551274"/>
            <a:ext cx="6719812" cy="360040"/>
          </a:xfrm>
          <a:prstGeom prst="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534677" y="516036"/>
            <a:ext cx="3464408" cy="523220"/>
          </a:xfrm>
          <a:prstGeom prst="rect">
            <a:avLst/>
          </a:prstGeom>
          <a:solidFill>
            <a:schemeClr val="bg1"/>
          </a:solidFill>
          <a:ln>
            <a:solidFill>
              <a:schemeClr val="bg1"/>
            </a:solidFill>
          </a:ln>
        </p:spPr>
        <p:txBody>
          <a:bodyPr wrap="square" rtlCol="0">
            <a:spAutoFit/>
          </a:bodyPr>
          <a:lstStyle/>
          <a:p>
            <a:r>
              <a:rPr lang="en-GB" sz="2800" b="1">
                <a:solidFill>
                  <a:srgbClr val="20B18A"/>
                </a:solidFill>
              </a:rPr>
              <a:t>Personal advisors</a:t>
            </a:r>
          </a:p>
        </p:txBody>
      </p:sp>
      <p:sp>
        <p:nvSpPr>
          <p:cNvPr id="18" name="Rectangle 17">
            <a:extLst>
              <a:ext uri="{FF2B5EF4-FFF2-40B4-BE49-F238E27FC236}">
                <a16:creationId xmlns:a16="http://schemas.microsoft.com/office/drawing/2014/main" id="{0ABFC53F-D0E8-B186-2F56-051A2EF739FC}"/>
              </a:ext>
            </a:extLst>
          </p:cNvPr>
          <p:cNvSpPr/>
          <p:nvPr/>
        </p:nvSpPr>
        <p:spPr>
          <a:xfrm>
            <a:off x="323528" y="1412776"/>
            <a:ext cx="8712968" cy="52565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C49AA0C5-9A89-AB25-B86C-D24ED6D3982C}"/>
              </a:ext>
            </a:extLst>
          </p:cNvPr>
          <p:cNvPicPr>
            <a:picLocks noChangeAspect="1"/>
          </p:cNvPicPr>
          <p:nvPr/>
        </p:nvPicPr>
        <p:blipFill>
          <a:blip r:embed="rId4"/>
          <a:stretch>
            <a:fillRect/>
          </a:stretch>
        </p:blipFill>
        <p:spPr>
          <a:xfrm>
            <a:off x="4644008" y="1401620"/>
            <a:ext cx="4463381" cy="5267740"/>
          </a:xfrm>
          <a:prstGeom prst="rect">
            <a:avLst/>
          </a:prstGeom>
        </p:spPr>
      </p:pic>
      <p:sp>
        <p:nvSpPr>
          <p:cNvPr id="19" name="Rectangle 18">
            <a:extLst>
              <a:ext uri="{FF2B5EF4-FFF2-40B4-BE49-F238E27FC236}">
                <a16:creationId xmlns:a16="http://schemas.microsoft.com/office/drawing/2014/main" id="{46C21FEF-FB29-93F4-2FDF-36562C1D61A8}"/>
              </a:ext>
            </a:extLst>
          </p:cNvPr>
          <p:cNvSpPr/>
          <p:nvPr/>
        </p:nvSpPr>
        <p:spPr>
          <a:xfrm>
            <a:off x="395536" y="620688"/>
            <a:ext cx="3744416" cy="5711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232A9A40-A673-89D2-5027-D0E219F35007}"/>
              </a:ext>
            </a:extLst>
          </p:cNvPr>
          <p:cNvPicPr>
            <a:picLocks noChangeAspect="1"/>
          </p:cNvPicPr>
          <p:nvPr/>
        </p:nvPicPr>
        <p:blipFill>
          <a:blip r:embed="rId5"/>
          <a:stretch>
            <a:fillRect/>
          </a:stretch>
        </p:blipFill>
        <p:spPr>
          <a:xfrm>
            <a:off x="107504" y="1390464"/>
            <a:ext cx="4608512" cy="5134880"/>
          </a:xfrm>
          <a:prstGeom prst="rect">
            <a:avLst/>
          </a:prstGeom>
        </p:spPr>
      </p:pic>
      <p:pic>
        <p:nvPicPr>
          <p:cNvPr id="23" name="Picture 22">
            <a:extLst>
              <a:ext uri="{FF2B5EF4-FFF2-40B4-BE49-F238E27FC236}">
                <a16:creationId xmlns:a16="http://schemas.microsoft.com/office/drawing/2014/main" id="{B54A1545-DB6C-8E3E-F22D-DC7F68D00323}"/>
              </a:ext>
            </a:extLst>
          </p:cNvPr>
          <p:cNvPicPr>
            <a:picLocks noChangeAspect="1"/>
          </p:cNvPicPr>
          <p:nvPr/>
        </p:nvPicPr>
        <p:blipFill rotWithShape="1">
          <a:blip r:embed="rId6"/>
          <a:srcRect r="35298"/>
          <a:stretch/>
        </p:blipFill>
        <p:spPr>
          <a:xfrm>
            <a:off x="272188" y="464920"/>
            <a:ext cx="3563887" cy="75597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76056" y="1720840"/>
            <a:ext cx="3320713" cy="3416320"/>
          </a:xfrm>
          <a:prstGeom prst="rect">
            <a:avLst/>
          </a:prstGeom>
          <a:noFill/>
        </p:spPr>
        <p:txBody>
          <a:bodyPr wrap="square" rtlCol="0">
            <a:spAutoFit/>
          </a:bodyPr>
          <a:lstStyle/>
          <a:p>
            <a:pPr marL="457200" indent="-457200">
              <a:buClr>
                <a:srgbClr val="20B18A"/>
              </a:buClr>
              <a:buFont typeface="Arial" panose="020B0604020202020204" pitchFamily="34" charset="0"/>
              <a:buChar char="•"/>
            </a:pPr>
            <a:r>
              <a:rPr lang="en-GB" sz="2400"/>
              <a:t>to be able to apply the legislation to the case study and to your work</a:t>
            </a:r>
          </a:p>
          <a:p>
            <a:pPr marL="457200" indent="-457200">
              <a:buClr>
                <a:srgbClr val="20B18A"/>
              </a:buClr>
              <a:buFont typeface="Arial" panose="020B0604020202020204" pitchFamily="34" charset="0"/>
              <a:buChar char="•"/>
            </a:pPr>
            <a:endParaRPr lang="en-GB" sz="2400"/>
          </a:p>
          <a:p>
            <a:pPr marL="457200" indent="-457200">
              <a:buClr>
                <a:srgbClr val="20B18A"/>
              </a:buClr>
              <a:buFont typeface="Arial" panose="020B0604020202020204" pitchFamily="34" charset="0"/>
              <a:buChar char="•"/>
            </a:pPr>
            <a:r>
              <a:rPr lang="en-GB" sz="2400"/>
              <a:t>To describe the importance of adopting a rights based approach</a:t>
            </a:r>
          </a:p>
        </p:txBody>
      </p:sp>
      <p:sp>
        <p:nvSpPr>
          <p:cNvPr id="4" name="TextBox 3"/>
          <p:cNvSpPr txBox="1"/>
          <p:nvPr/>
        </p:nvSpPr>
        <p:spPr>
          <a:xfrm>
            <a:off x="5508104" y="616332"/>
            <a:ext cx="4824536" cy="584775"/>
          </a:xfrm>
          <a:prstGeom prst="rect">
            <a:avLst/>
          </a:prstGeom>
          <a:noFill/>
        </p:spPr>
        <p:txBody>
          <a:bodyPr wrap="square" rtlCol="0">
            <a:spAutoFit/>
          </a:bodyPr>
          <a:lstStyle/>
          <a:p>
            <a:r>
              <a:rPr lang="en-GB" sz="3200" b="1">
                <a:solidFill>
                  <a:srgbClr val="20B18A"/>
                </a:solidFill>
              </a:rPr>
              <a:t>Objectives</a:t>
            </a:r>
            <a:r>
              <a:rPr lang="en-GB" sz="3200" b="1" u="sng"/>
              <a:t> </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461CDFC2-2047-8B9E-3662-E70B6CF41502}"/>
              </a:ext>
            </a:extLst>
          </p:cNvPr>
          <p:cNvSpPr txBox="1"/>
          <p:nvPr/>
        </p:nvSpPr>
        <p:spPr>
          <a:xfrm>
            <a:off x="467544" y="1720840"/>
            <a:ext cx="3888432" cy="3416320"/>
          </a:xfrm>
          <a:prstGeom prst="rect">
            <a:avLst/>
          </a:prstGeom>
          <a:noFill/>
        </p:spPr>
        <p:txBody>
          <a:bodyPr wrap="square" rtlCol="0">
            <a:spAutoFit/>
          </a:bodyPr>
          <a:lstStyle/>
          <a:p>
            <a:pPr marL="285750" indent="-285750">
              <a:buClr>
                <a:srgbClr val="20B18A"/>
              </a:buClr>
              <a:buFont typeface="Arial" panose="020B0604020202020204" pitchFamily="34" charset="0"/>
              <a:buChar char="•"/>
            </a:pPr>
            <a:r>
              <a:rPr lang="en-GB" sz="2400" err="1"/>
              <a:t>Gallu</a:t>
            </a:r>
            <a:r>
              <a:rPr lang="en-GB" sz="2400"/>
              <a:t> </a:t>
            </a:r>
            <a:r>
              <a:rPr lang="en-GB" sz="2400" err="1"/>
              <a:t>cymhwyso'r</a:t>
            </a:r>
            <a:r>
              <a:rPr lang="en-GB" sz="2400"/>
              <a:t> </a:t>
            </a:r>
            <a:r>
              <a:rPr lang="en-GB" sz="2400" err="1"/>
              <a:t>ddeddfwriaeth</a:t>
            </a:r>
            <a:r>
              <a:rPr lang="en-GB" sz="2400"/>
              <a:t> </a:t>
            </a:r>
            <a:r>
              <a:rPr lang="en-GB" sz="2400" err="1"/>
              <a:t>i'r</a:t>
            </a:r>
            <a:r>
              <a:rPr lang="en-GB" sz="2400"/>
              <a:t> </a:t>
            </a:r>
            <a:r>
              <a:rPr lang="en-GB" sz="2400" err="1"/>
              <a:t>astudiaeth</a:t>
            </a:r>
            <a:r>
              <a:rPr lang="en-GB" sz="2400"/>
              <a:t> </a:t>
            </a:r>
            <a:r>
              <a:rPr lang="en-GB" sz="2400" err="1"/>
              <a:t>achos</a:t>
            </a:r>
            <a:r>
              <a:rPr lang="en-GB" sz="2400"/>
              <a:t> ac </a:t>
            </a:r>
            <a:r>
              <a:rPr lang="en-GB" sz="2400" err="1"/>
              <a:t>i'ch</a:t>
            </a:r>
            <a:r>
              <a:rPr lang="en-GB" sz="2400"/>
              <a:t> </a:t>
            </a:r>
            <a:r>
              <a:rPr lang="en-GB" sz="2400" err="1"/>
              <a:t>gwaith</a:t>
            </a:r>
            <a:endParaRPr lang="en-GB" sz="2400"/>
          </a:p>
          <a:p>
            <a:pPr marL="285750" indent="-285750">
              <a:buClr>
                <a:srgbClr val="20B18A"/>
              </a:buClr>
              <a:buFont typeface="Arial" panose="020B0604020202020204" pitchFamily="34" charset="0"/>
              <a:buChar char="•"/>
            </a:pPr>
            <a:endParaRPr lang="en-GB" sz="2400"/>
          </a:p>
          <a:p>
            <a:pPr marL="285750" indent="-285750">
              <a:buClr>
                <a:srgbClr val="20B18A"/>
              </a:buClr>
              <a:buFont typeface="Arial" panose="020B0604020202020204" pitchFamily="34" charset="0"/>
              <a:buChar char="•"/>
            </a:pPr>
            <a:r>
              <a:rPr lang="en-GB" sz="2400" err="1"/>
              <a:t>Disgrifio</a:t>
            </a:r>
            <a:r>
              <a:rPr lang="en-GB" sz="2400"/>
              <a:t> </a:t>
            </a:r>
            <a:r>
              <a:rPr lang="en-GB" sz="2400" err="1"/>
              <a:t>pwysigrwydd</a:t>
            </a:r>
            <a:r>
              <a:rPr lang="en-GB" sz="2400"/>
              <a:t> </a:t>
            </a:r>
            <a:r>
              <a:rPr lang="en-GB" sz="2400" err="1"/>
              <a:t>mabwysiadu</a:t>
            </a:r>
            <a:r>
              <a:rPr lang="en-GB" sz="2400"/>
              <a:t> dull </a:t>
            </a:r>
            <a:r>
              <a:rPr lang="en-GB" sz="2400" err="1"/>
              <a:t>gweithredu</a:t>
            </a:r>
            <a:r>
              <a:rPr lang="en-GB" sz="2400"/>
              <a:t> </a:t>
            </a:r>
            <a:r>
              <a:rPr lang="en-GB" sz="2400" err="1"/>
              <a:t>seiliedig</a:t>
            </a:r>
            <a:r>
              <a:rPr lang="en-GB" sz="2400"/>
              <a:t> </a:t>
            </a:r>
            <a:r>
              <a:rPr lang="en-GB" sz="2400" err="1"/>
              <a:t>ar</a:t>
            </a:r>
            <a:r>
              <a:rPr lang="en-GB" sz="2400"/>
              <a:t> </a:t>
            </a:r>
            <a:r>
              <a:rPr lang="en-GB" sz="2400" err="1"/>
              <a:t>hawliau</a:t>
            </a:r>
            <a:endParaRPr lang="en-GB" sz="2400"/>
          </a:p>
        </p:txBody>
      </p:sp>
      <p:sp>
        <p:nvSpPr>
          <p:cNvPr id="6" name="TextBox 5">
            <a:extLst>
              <a:ext uri="{FF2B5EF4-FFF2-40B4-BE49-F238E27FC236}">
                <a16:creationId xmlns:a16="http://schemas.microsoft.com/office/drawing/2014/main" id="{420C89E7-A599-A684-E0DE-40659162BE49}"/>
              </a:ext>
            </a:extLst>
          </p:cNvPr>
          <p:cNvSpPr txBox="1"/>
          <p:nvPr/>
        </p:nvSpPr>
        <p:spPr>
          <a:xfrm>
            <a:off x="683568" y="616332"/>
            <a:ext cx="3528392" cy="584775"/>
          </a:xfrm>
          <a:prstGeom prst="rect">
            <a:avLst/>
          </a:prstGeom>
          <a:noFill/>
        </p:spPr>
        <p:txBody>
          <a:bodyPr wrap="square" rtlCol="0">
            <a:spAutoFit/>
          </a:bodyPr>
          <a:lstStyle/>
          <a:p>
            <a:r>
              <a:rPr lang="en-GB" sz="3200" b="1" err="1">
                <a:solidFill>
                  <a:srgbClr val="20B18A"/>
                </a:solidFill>
              </a:rPr>
              <a:t>Amcanion</a:t>
            </a:r>
            <a:endParaRPr lang="en-GB" b="1">
              <a:solidFill>
                <a:srgbClr val="20B18A"/>
              </a:solidFill>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a:extLst>
              <a:ext uri="{FF2B5EF4-FFF2-40B4-BE49-F238E27FC236}">
                <a16:creationId xmlns:a16="http://schemas.microsoft.com/office/drawing/2014/main" id="{EBE47807-EFA0-4A7C-603B-9AC4B1EE5C97}"/>
              </a:ext>
            </a:extLst>
          </p:cNvPr>
          <p:cNvPicPr/>
          <p:nvPr/>
        </p:nvPicPr>
        <p:blipFill>
          <a:blip r:embed="rId2"/>
          <a:stretch>
            <a:fillRect/>
          </a:stretch>
        </p:blipFill>
        <p:spPr>
          <a:xfrm>
            <a:off x="-16024" y="-26977"/>
            <a:ext cx="9144000" cy="6858000"/>
          </a:xfrm>
          <a:prstGeom prst="rect">
            <a:avLst/>
          </a:prstGeom>
        </p:spPr>
      </p:pic>
      <p:sp>
        <p:nvSpPr>
          <p:cNvPr id="3" name="TextBox 2">
            <a:extLst>
              <a:ext uri="{FF2B5EF4-FFF2-40B4-BE49-F238E27FC236}">
                <a16:creationId xmlns:a16="http://schemas.microsoft.com/office/drawing/2014/main" id="{EC7D1383-9CDE-341C-3E47-77FAF9C3E723}"/>
              </a:ext>
            </a:extLst>
          </p:cNvPr>
          <p:cNvSpPr txBox="1"/>
          <p:nvPr/>
        </p:nvSpPr>
        <p:spPr>
          <a:xfrm>
            <a:off x="467544" y="548680"/>
            <a:ext cx="6756858" cy="646331"/>
          </a:xfrm>
          <a:prstGeom prst="rect">
            <a:avLst/>
          </a:prstGeom>
          <a:solidFill>
            <a:schemeClr val="bg1"/>
          </a:solidFill>
          <a:ln>
            <a:solidFill>
              <a:schemeClr val="bg1"/>
            </a:solidFill>
          </a:ln>
        </p:spPr>
        <p:txBody>
          <a:bodyPr wrap="square" rtlCol="0">
            <a:spAutoFit/>
          </a:bodyPr>
          <a:lstStyle/>
          <a:p>
            <a:r>
              <a:rPr lang="cy" sz="3600" b="1" i="0" u="none" strike="noStrike" cap="none" baseline="0">
                <a:solidFill>
                  <a:srgbClr val="20B18A"/>
                </a:solidFill>
                <a:effectLst/>
                <a:uFillTx/>
                <a:latin typeface="Calibri"/>
              </a:rPr>
              <a:t>Cefnogaeth ar gyfer annibyniaeth</a:t>
            </a:r>
          </a:p>
        </p:txBody>
      </p:sp>
      <p:pic>
        <p:nvPicPr>
          <p:cNvPr id="4" name="Picture 3">
            <a:extLst>
              <a:ext uri="{FF2B5EF4-FFF2-40B4-BE49-F238E27FC236}">
                <a16:creationId xmlns:a16="http://schemas.microsoft.com/office/drawing/2014/main" id="{4F0BFCC0-8ED5-44C2-5C9B-51BE39F18BB0}"/>
              </a:ext>
            </a:extLst>
          </p:cNvPr>
          <p:cNvPicPr>
            <a:picLocks noChangeAspect="1"/>
          </p:cNvPicPr>
          <p:nvPr/>
        </p:nvPicPr>
        <p:blipFill>
          <a:blip r:embed="rId3"/>
          <a:stretch>
            <a:fillRect/>
          </a:stretch>
        </p:blipFill>
        <p:spPr>
          <a:xfrm>
            <a:off x="107504" y="4797152"/>
            <a:ext cx="1877731" cy="1322947"/>
          </a:xfrm>
          <a:prstGeom prst="rect">
            <a:avLst/>
          </a:prstGeom>
        </p:spPr>
      </p:pic>
      <p:pic>
        <p:nvPicPr>
          <p:cNvPr id="5" name="Picture 4">
            <a:extLst>
              <a:ext uri="{FF2B5EF4-FFF2-40B4-BE49-F238E27FC236}">
                <a16:creationId xmlns:a16="http://schemas.microsoft.com/office/drawing/2014/main" id="{A986AAA6-3739-C956-1524-51A80FB52C3C}"/>
              </a:ext>
            </a:extLst>
          </p:cNvPr>
          <p:cNvPicPr>
            <a:picLocks noChangeAspect="1"/>
          </p:cNvPicPr>
          <p:nvPr/>
        </p:nvPicPr>
        <p:blipFill>
          <a:blip r:embed="rId4"/>
          <a:stretch>
            <a:fillRect/>
          </a:stretch>
        </p:blipFill>
        <p:spPr>
          <a:xfrm>
            <a:off x="395536" y="3488768"/>
            <a:ext cx="1822862" cy="1194920"/>
          </a:xfrm>
          <a:prstGeom prst="rect">
            <a:avLst/>
          </a:prstGeom>
        </p:spPr>
      </p:pic>
      <p:pic>
        <p:nvPicPr>
          <p:cNvPr id="6" name="Picture 5">
            <a:extLst>
              <a:ext uri="{FF2B5EF4-FFF2-40B4-BE49-F238E27FC236}">
                <a16:creationId xmlns:a16="http://schemas.microsoft.com/office/drawing/2014/main" id="{27F2117A-700E-02F6-DF1A-E04A7DE6422B}"/>
              </a:ext>
            </a:extLst>
          </p:cNvPr>
          <p:cNvPicPr>
            <a:picLocks noChangeAspect="1"/>
          </p:cNvPicPr>
          <p:nvPr/>
        </p:nvPicPr>
        <p:blipFill>
          <a:blip r:embed="rId5"/>
          <a:stretch>
            <a:fillRect/>
          </a:stretch>
        </p:blipFill>
        <p:spPr>
          <a:xfrm>
            <a:off x="405070" y="1844824"/>
            <a:ext cx="2006690" cy="1322947"/>
          </a:xfrm>
          <a:prstGeom prst="rect">
            <a:avLst/>
          </a:prstGeom>
        </p:spPr>
      </p:pic>
      <p:pic>
        <p:nvPicPr>
          <p:cNvPr id="7" name="Picture 6">
            <a:extLst>
              <a:ext uri="{FF2B5EF4-FFF2-40B4-BE49-F238E27FC236}">
                <a16:creationId xmlns:a16="http://schemas.microsoft.com/office/drawing/2014/main" id="{48ADE26B-08AA-0CB3-B553-85E8C8296F83}"/>
              </a:ext>
            </a:extLst>
          </p:cNvPr>
          <p:cNvPicPr>
            <a:picLocks noChangeAspect="1"/>
          </p:cNvPicPr>
          <p:nvPr/>
        </p:nvPicPr>
        <p:blipFill>
          <a:blip r:embed="rId6"/>
          <a:stretch>
            <a:fillRect/>
          </a:stretch>
        </p:blipFill>
        <p:spPr>
          <a:xfrm>
            <a:off x="2580701" y="1556792"/>
            <a:ext cx="1975275" cy="864096"/>
          </a:xfrm>
          <a:prstGeom prst="rect">
            <a:avLst/>
          </a:prstGeom>
        </p:spPr>
      </p:pic>
      <p:pic>
        <p:nvPicPr>
          <p:cNvPr id="8" name="Picture 7">
            <a:extLst>
              <a:ext uri="{FF2B5EF4-FFF2-40B4-BE49-F238E27FC236}">
                <a16:creationId xmlns:a16="http://schemas.microsoft.com/office/drawing/2014/main" id="{F9C681C3-2DF8-7272-12B1-62F12823F02E}"/>
              </a:ext>
            </a:extLst>
          </p:cNvPr>
          <p:cNvPicPr>
            <a:picLocks noChangeAspect="1"/>
          </p:cNvPicPr>
          <p:nvPr/>
        </p:nvPicPr>
        <p:blipFill>
          <a:blip r:embed="rId7"/>
          <a:stretch>
            <a:fillRect/>
          </a:stretch>
        </p:blipFill>
        <p:spPr>
          <a:xfrm>
            <a:off x="4756965" y="1457694"/>
            <a:ext cx="1828959" cy="963194"/>
          </a:xfrm>
          <a:prstGeom prst="rect">
            <a:avLst/>
          </a:prstGeom>
        </p:spPr>
      </p:pic>
      <p:pic>
        <p:nvPicPr>
          <p:cNvPr id="9" name="Picture 8">
            <a:extLst>
              <a:ext uri="{FF2B5EF4-FFF2-40B4-BE49-F238E27FC236}">
                <a16:creationId xmlns:a16="http://schemas.microsoft.com/office/drawing/2014/main" id="{0269E6F0-636A-3F7D-E129-C8EB44555198}"/>
              </a:ext>
            </a:extLst>
          </p:cNvPr>
          <p:cNvPicPr>
            <a:picLocks noChangeAspect="1"/>
          </p:cNvPicPr>
          <p:nvPr/>
        </p:nvPicPr>
        <p:blipFill>
          <a:blip r:embed="rId8"/>
          <a:stretch>
            <a:fillRect/>
          </a:stretch>
        </p:blipFill>
        <p:spPr>
          <a:xfrm>
            <a:off x="6786913" y="2119167"/>
            <a:ext cx="1676545" cy="774259"/>
          </a:xfrm>
          <a:prstGeom prst="rect">
            <a:avLst/>
          </a:prstGeom>
        </p:spPr>
      </p:pic>
      <p:pic>
        <p:nvPicPr>
          <p:cNvPr id="10" name="Picture 9">
            <a:extLst>
              <a:ext uri="{FF2B5EF4-FFF2-40B4-BE49-F238E27FC236}">
                <a16:creationId xmlns:a16="http://schemas.microsoft.com/office/drawing/2014/main" id="{903D2521-FADB-4336-ADF3-0B982A176454}"/>
              </a:ext>
            </a:extLst>
          </p:cNvPr>
          <p:cNvPicPr>
            <a:picLocks noChangeAspect="1"/>
          </p:cNvPicPr>
          <p:nvPr/>
        </p:nvPicPr>
        <p:blipFill>
          <a:blip r:embed="rId9"/>
          <a:stretch>
            <a:fillRect/>
          </a:stretch>
        </p:blipFill>
        <p:spPr>
          <a:xfrm>
            <a:off x="6661933" y="3470990"/>
            <a:ext cx="1926503" cy="1048603"/>
          </a:xfrm>
          <a:prstGeom prst="rect">
            <a:avLst/>
          </a:prstGeom>
        </p:spPr>
      </p:pic>
      <p:sp>
        <p:nvSpPr>
          <p:cNvPr id="11" name="TextBox 10">
            <a:extLst>
              <a:ext uri="{FF2B5EF4-FFF2-40B4-BE49-F238E27FC236}">
                <a16:creationId xmlns:a16="http://schemas.microsoft.com/office/drawing/2014/main" id="{31889F55-98E8-5422-E35D-2788C18C516A}"/>
              </a:ext>
            </a:extLst>
          </p:cNvPr>
          <p:cNvSpPr txBox="1"/>
          <p:nvPr/>
        </p:nvSpPr>
        <p:spPr>
          <a:xfrm>
            <a:off x="6876256" y="4797152"/>
            <a:ext cx="1926503" cy="1189909"/>
          </a:xfrm>
          <a:prstGeom prst="rect">
            <a:avLst/>
          </a:prstGeom>
          <a:solidFill>
            <a:srgbClr val="EF9526"/>
          </a:solidFill>
          <a:ln>
            <a:solidFill>
              <a:srgbClr val="EF9526"/>
            </a:solidFill>
          </a:ln>
        </p:spPr>
        <p:txBody>
          <a:bodyPr wrap="square" rtlCol="0">
            <a:spAutoFit/>
          </a:bodyPr>
          <a:lstStyle/>
          <a:p>
            <a:pPr algn="ctr"/>
            <a:r>
              <a:rPr lang="cy" sz="1800" b="1" i="0" u="none" strike="noStrike" cap="none" baseline="0">
                <a:solidFill>
                  <a:srgbClr val="FFFFFF"/>
                </a:solidFill>
                <a:effectLst/>
                <a:uFillTx/>
                <a:latin typeface="Calibri"/>
              </a:rPr>
              <a:t>Cyfleoedd hamdden, chwaraeon a diwylliannol</a:t>
            </a:r>
          </a:p>
        </p:txBody>
      </p:sp>
      <p:pic>
        <p:nvPicPr>
          <p:cNvPr id="12" name="Picture 11">
            <a:extLst>
              <a:ext uri="{FF2B5EF4-FFF2-40B4-BE49-F238E27FC236}">
                <a16:creationId xmlns:a16="http://schemas.microsoft.com/office/drawing/2014/main" id="{B1515176-8544-B980-62D3-C0087174DCC4}"/>
              </a:ext>
            </a:extLst>
          </p:cNvPr>
          <p:cNvPicPr>
            <a:picLocks noChangeAspect="1"/>
          </p:cNvPicPr>
          <p:nvPr/>
        </p:nvPicPr>
        <p:blipFill>
          <a:blip r:embed="rId10"/>
          <a:stretch>
            <a:fillRect/>
          </a:stretch>
        </p:blipFill>
        <p:spPr>
          <a:xfrm>
            <a:off x="3845973" y="4840914"/>
            <a:ext cx="1316850" cy="1146147"/>
          </a:xfrm>
          <a:prstGeom prst="rect">
            <a:avLst/>
          </a:prstGeom>
        </p:spPr>
      </p:pic>
    </p:spTree>
    <p:extLst>
      <p:ext uri="{BB962C8B-B14F-4D97-AF65-F5344CB8AC3E}">
        <p14:creationId xmlns:p14="http://schemas.microsoft.com/office/powerpoint/2010/main" val="203051753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16024" y="-26977"/>
            <a:ext cx="9144000" cy="6858000"/>
          </a:xfrm>
          <a:prstGeom prst="rect">
            <a:avLst/>
          </a:prstGeom>
        </p:spPr>
      </p:pic>
      <p:sp>
        <p:nvSpPr>
          <p:cNvPr id="3" name="TextBox 2"/>
          <p:cNvSpPr txBox="1"/>
          <p:nvPr/>
        </p:nvSpPr>
        <p:spPr>
          <a:xfrm>
            <a:off x="2555776" y="1484784"/>
            <a:ext cx="1944216" cy="923330"/>
          </a:xfrm>
          <a:prstGeom prst="rect">
            <a:avLst/>
          </a:prstGeom>
          <a:solidFill>
            <a:srgbClr val="EF9526"/>
          </a:solidFill>
          <a:ln>
            <a:solidFill>
              <a:srgbClr val="EF9526"/>
            </a:solidFill>
          </a:ln>
        </p:spPr>
        <p:txBody>
          <a:bodyPr wrap="square" rtlCol="0">
            <a:spAutoFit/>
          </a:bodyPr>
          <a:lstStyle/>
          <a:p>
            <a:pPr algn="ctr"/>
            <a:r>
              <a:rPr lang="en-GB" b="1">
                <a:solidFill>
                  <a:schemeClr val="bg1"/>
                </a:solidFill>
              </a:rPr>
              <a:t>Help with finances and money management </a:t>
            </a:r>
          </a:p>
        </p:txBody>
      </p:sp>
      <p:sp>
        <p:nvSpPr>
          <p:cNvPr id="4" name="TextBox 3"/>
          <p:cNvSpPr txBox="1"/>
          <p:nvPr/>
        </p:nvSpPr>
        <p:spPr>
          <a:xfrm>
            <a:off x="4788024" y="1484784"/>
            <a:ext cx="1800200" cy="923330"/>
          </a:xfrm>
          <a:prstGeom prst="rect">
            <a:avLst/>
          </a:prstGeom>
          <a:solidFill>
            <a:srgbClr val="EF9526"/>
          </a:solidFill>
          <a:ln>
            <a:solidFill>
              <a:srgbClr val="EF9526"/>
            </a:solidFill>
          </a:ln>
        </p:spPr>
        <p:txBody>
          <a:bodyPr wrap="square" rtlCol="0">
            <a:spAutoFit/>
          </a:bodyPr>
          <a:lstStyle/>
          <a:p>
            <a:pPr algn="ctr"/>
            <a:r>
              <a:rPr lang="en-GB" b="1">
                <a:solidFill>
                  <a:schemeClr val="bg1"/>
                </a:solidFill>
              </a:rPr>
              <a:t>Accommodation options and choices</a:t>
            </a:r>
          </a:p>
        </p:txBody>
      </p:sp>
      <p:sp>
        <p:nvSpPr>
          <p:cNvPr id="5" name="TextBox 4"/>
          <p:cNvSpPr txBox="1"/>
          <p:nvPr/>
        </p:nvSpPr>
        <p:spPr>
          <a:xfrm>
            <a:off x="6876256" y="2204864"/>
            <a:ext cx="1584176" cy="646331"/>
          </a:xfrm>
          <a:prstGeom prst="rect">
            <a:avLst/>
          </a:prstGeom>
          <a:solidFill>
            <a:srgbClr val="EF9526"/>
          </a:solidFill>
          <a:ln>
            <a:solidFill>
              <a:srgbClr val="EF9526"/>
            </a:solidFill>
          </a:ln>
        </p:spPr>
        <p:txBody>
          <a:bodyPr wrap="square" rtlCol="0">
            <a:spAutoFit/>
          </a:bodyPr>
          <a:lstStyle/>
          <a:p>
            <a:pPr algn="ctr"/>
            <a:r>
              <a:rPr lang="en-GB" b="1">
                <a:solidFill>
                  <a:schemeClr val="bg1"/>
                </a:solidFill>
              </a:rPr>
              <a:t>Relationships,</a:t>
            </a:r>
          </a:p>
          <a:p>
            <a:pPr algn="ctr"/>
            <a:r>
              <a:rPr lang="en-GB" b="1">
                <a:solidFill>
                  <a:schemeClr val="bg1"/>
                </a:solidFill>
              </a:rPr>
              <a:t>Friends </a:t>
            </a:r>
          </a:p>
        </p:txBody>
      </p:sp>
      <p:sp>
        <p:nvSpPr>
          <p:cNvPr id="6" name="TextBox 5"/>
          <p:cNvSpPr txBox="1"/>
          <p:nvPr/>
        </p:nvSpPr>
        <p:spPr>
          <a:xfrm>
            <a:off x="6696236" y="3528216"/>
            <a:ext cx="1908212" cy="923330"/>
          </a:xfrm>
          <a:prstGeom prst="rect">
            <a:avLst/>
          </a:prstGeom>
          <a:solidFill>
            <a:srgbClr val="EF9526"/>
          </a:solidFill>
          <a:ln>
            <a:solidFill>
              <a:srgbClr val="EF9526"/>
            </a:solidFill>
          </a:ln>
        </p:spPr>
        <p:txBody>
          <a:bodyPr wrap="square" rtlCol="0">
            <a:spAutoFit/>
          </a:bodyPr>
          <a:lstStyle/>
          <a:p>
            <a:pPr algn="ctr"/>
            <a:r>
              <a:rPr lang="en-GB" b="1" dirty="0">
                <a:solidFill>
                  <a:schemeClr val="bg1"/>
                </a:solidFill>
              </a:rPr>
              <a:t>Good physical &amp; emotional health and well-being</a:t>
            </a:r>
          </a:p>
        </p:txBody>
      </p:sp>
      <p:sp>
        <p:nvSpPr>
          <p:cNvPr id="7" name="TextBox 6"/>
          <p:cNvSpPr txBox="1"/>
          <p:nvPr/>
        </p:nvSpPr>
        <p:spPr>
          <a:xfrm>
            <a:off x="6917432" y="4869160"/>
            <a:ext cx="1831032" cy="923330"/>
          </a:xfrm>
          <a:prstGeom prst="rect">
            <a:avLst/>
          </a:prstGeom>
          <a:solidFill>
            <a:srgbClr val="EF9526"/>
          </a:solidFill>
          <a:ln>
            <a:solidFill>
              <a:srgbClr val="EF9526"/>
            </a:solidFill>
          </a:ln>
        </p:spPr>
        <p:txBody>
          <a:bodyPr wrap="square" rtlCol="0">
            <a:spAutoFit/>
          </a:bodyPr>
          <a:lstStyle/>
          <a:p>
            <a:pPr algn="ctr"/>
            <a:r>
              <a:rPr lang="en-GB" b="1">
                <a:solidFill>
                  <a:schemeClr val="bg1"/>
                </a:solidFill>
              </a:rPr>
              <a:t>Leisure, sporting and cultural opportunities</a:t>
            </a:r>
          </a:p>
        </p:txBody>
      </p:sp>
      <p:sp>
        <p:nvSpPr>
          <p:cNvPr id="8" name="TextBox 7"/>
          <p:cNvSpPr txBox="1"/>
          <p:nvPr/>
        </p:nvSpPr>
        <p:spPr>
          <a:xfrm>
            <a:off x="618852" y="2066364"/>
            <a:ext cx="1668364" cy="923330"/>
          </a:xfrm>
          <a:prstGeom prst="rect">
            <a:avLst/>
          </a:prstGeom>
          <a:solidFill>
            <a:srgbClr val="EF9526"/>
          </a:solidFill>
          <a:ln>
            <a:solidFill>
              <a:srgbClr val="EF9526"/>
            </a:solidFill>
          </a:ln>
        </p:spPr>
        <p:txBody>
          <a:bodyPr wrap="square" rtlCol="0">
            <a:spAutoFit/>
          </a:bodyPr>
          <a:lstStyle/>
          <a:p>
            <a:pPr algn="ctr"/>
            <a:r>
              <a:rPr lang="en-GB" b="1">
                <a:solidFill>
                  <a:schemeClr val="bg1"/>
                </a:solidFill>
              </a:rPr>
              <a:t>Practical skills </a:t>
            </a:r>
          </a:p>
          <a:p>
            <a:pPr algn="ctr"/>
            <a:r>
              <a:rPr lang="en-GB" b="1">
                <a:solidFill>
                  <a:schemeClr val="bg1"/>
                </a:solidFill>
              </a:rPr>
              <a:t>For</a:t>
            </a:r>
          </a:p>
          <a:p>
            <a:pPr algn="ctr"/>
            <a:r>
              <a:rPr lang="en-GB" b="1">
                <a:solidFill>
                  <a:schemeClr val="bg1"/>
                </a:solidFill>
              </a:rPr>
              <a:t>independence</a:t>
            </a:r>
          </a:p>
        </p:txBody>
      </p:sp>
      <p:sp>
        <p:nvSpPr>
          <p:cNvPr id="9" name="TextBox 8"/>
          <p:cNvSpPr txBox="1"/>
          <p:nvPr/>
        </p:nvSpPr>
        <p:spPr>
          <a:xfrm>
            <a:off x="479438" y="3528216"/>
            <a:ext cx="1806290" cy="1107996"/>
          </a:xfrm>
          <a:prstGeom prst="rect">
            <a:avLst/>
          </a:prstGeom>
          <a:solidFill>
            <a:srgbClr val="EF9526"/>
          </a:solidFill>
          <a:ln>
            <a:solidFill>
              <a:srgbClr val="EF9526"/>
            </a:solidFill>
          </a:ln>
        </p:spPr>
        <p:txBody>
          <a:bodyPr wrap="square" rtlCol="0">
            <a:spAutoFit/>
          </a:bodyPr>
          <a:lstStyle/>
          <a:p>
            <a:pPr algn="ctr"/>
            <a:r>
              <a:rPr lang="en-GB" sz="1650" b="1">
                <a:solidFill>
                  <a:schemeClr val="bg1"/>
                </a:solidFill>
              </a:rPr>
              <a:t>Support for education, training and employment</a:t>
            </a:r>
          </a:p>
        </p:txBody>
      </p:sp>
      <p:sp>
        <p:nvSpPr>
          <p:cNvPr id="10" name="TextBox 9"/>
          <p:cNvSpPr txBox="1"/>
          <p:nvPr/>
        </p:nvSpPr>
        <p:spPr>
          <a:xfrm>
            <a:off x="107504" y="4869160"/>
            <a:ext cx="1815380" cy="1200329"/>
          </a:xfrm>
          <a:prstGeom prst="rect">
            <a:avLst/>
          </a:prstGeom>
          <a:solidFill>
            <a:srgbClr val="EF9526"/>
          </a:solidFill>
          <a:ln>
            <a:solidFill>
              <a:srgbClr val="EF9526"/>
            </a:solidFill>
          </a:ln>
        </p:spPr>
        <p:txBody>
          <a:bodyPr wrap="square" rtlCol="0">
            <a:spAutoFit/>
          </a:bodyPr>
          <a:lstStyle/>
          <a:p>
            <a:pPr algn="ctr"/>
            <a:r>
              <a:rPr lang="en-GB" b="1">
                <a:solidFill>
                  <a:schemeClr val="bg1"/>
                </a:solidFill>
              </a:rPr>
              <a:t>Aspirations personal goals, confidence, decision making</a:t>
            </a:r>
          </a:p>
        </p:txBody>
      </p:sp>
      <p:sp>
        <p:nvSpPr>
          <p:cNvPr id="11" name="TextBox 10"/>
          <p:cNvSpPr txBox="1"/>
          <p:nvPr/>
        </p:nvSpPr>
        <p:spPr>
          <a:xfrm>
            <a:off x="3887924" y="4798903"/>
            <a:ext cx="1224136" cy="1015663"/>
          </a:xfrm>
          <a:prstGeom prst="rect">
            <a:avLst/>
          </a:prstGeom>
          <a:solidFill>
            <a:srgbClr val="5CC9E3"/>
          </a:solidFill>
          <a:ln>
            <a:solidFill>
              <a:srgbClr val="5CC9E3"/>
            </a:solidFill>
          </a:ln>
        </p:spPr>
        <p:txBody>
          <a:bodyPr wrap="square" rtlCol="0">
            <a:spAutoFit/>
          </a:bodyPr>
          <a:lstStyle/>
          <a:p>
            <a:pPr algn="ctr"/>
            <a:r>
              <a:rPr lang="en-GB" sz="2000" b="1"/>
              <a:t>Young</a:t>
            </a:r>
          </a:p>
          <a:p>
            <a:pPr algn="ctr"/>
            <a:r>
              <a:rPr lang="en-GB" sz="2000" b="1"/>
              <a:t>Care</a:t>
            </a:r>
          </a:p>
          <a:p>
            <a:pPr algn="ctr"/>
            <a:r>
              <a:rPr lang="en-GB" sz="2000" b="1"/>
              <a:t>leaver</a:t>
            </a:r>
          </a:p>
        </p:txBody>
      </p:sp>
      <p:sp>
        <p:nvSpPr>
          <p:cNvPr id="12" name="TextBox 11"/>
          <p:cNvSpPr txBox="1"/>
          <p:nvPr/>
        </p:nvSpPr>
        <p:spPr>
          <a:xfrm>
            <a:off x="479438" y="569192"/>
            <a:ext cx="5609332" cy="646331"/>
          </a:xfrm>
          <a:prstGeom prst="rect">
            <a:avLst/>
          </a:prstGeom>
          <a:solidFill>
            <a:schemeClr val="bg1"/>
          </a:solidFill>
          <a:ln>
            <a:solidFill>
              <a:schemeClr val="bg1"/>
            </a:solidFill>
          </a:ln>
        </p:spPr>
        <p:txBody>
          <a:bodyPr wrap="square" rtlCol="0">
            <a:spAutoFit/>
          </a:bodyPr>
          <a:lstStyle/>
          <a:p>
            <a:r>
              <a:rPr lang="en-GB" sz="3600" b="1">
                <a:solidFill>
                  <a:srgbClr val="20B18A"/>
                </a:solidFill>
              </a:rPr>
              <a:t>Support for independence</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942272-7835-A4AF-79B8-F070A1771185}"/>
              </a:ext>
            </a:extLst>
          </p:cNvPr>
          <p:cNvPicPr>
            <a:picLocks noChangeAspect="1"/>
          </p:cNvPicPr>
          <p:nvPr/>
        </p:nvPicPr>
        <p:blipFill>
          <a:blip r:embed="rId2"/>
          <a:stretch>
            <a:fillRect/>
          </a:stretch>
        </p:blipFill>
        <p:spPr>
          <a:xfrm>
            <a:off x="7596336" y="188640"/>
            <a:ext cx="1292464" cy="1152244"/>
          </a:xfrm>
          <a:prstGeom prst="rect">
            <a:avLst/>
          </a:prstGeom>
        </p:spPr>
      </p:pic>
      <p:pic>
        <p:nvPicPr>
          <p:cNvPr id="4" name="Picture 3">
            <a:extLst>
              <a:ext uri="{FF2B5EF4-FFF2-40B4-BE49-F238E27FC236}">
                <a16:creationId xmlns:a16="http://schemas.microsoft.com/office/drawing/2014/main" id="{DAF2F476-879B-954B-73A2-B179FED82894}"/>
              </a:ext>
            </a:extLst>
          </p:cNvPr>
          <p:cNvPicPr>
            <a:picLocks noChangeAspect="1"/>
          </p:cNvPicPr>
          <p:nvPr/>
        </p:nvPicPr>
        <p:blipFill>
          <a:blip r:embed="rId3"/>
          <a:stretch>
            <a:fillRect/>
          </a:stretch>
        </p:blipFill>
        <p:spPr>
          <a:xfrm>
            <a:off x="182273" y="0"/>
            <a:ext cx="8825618" cy="6453336"/>
          </a:xfrm>
          <a:prstGeom prst="rect">
            <a:avLst/>
          </a:prstGeom>
        </p:spPr>
      </p:pic>
    </p:spTree>
    <p:extLst>
      <p:ext uri="{BB962C8B-B14F-4D97-AF65-F5344CB8AC3E}">
        <p14:creationId xmlns:p14="http://schemas.microsoft.com/office/powerpoint/2010/main" val="141639524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6636" y="2573407"/>
            <a:ext cx="7776864" cy="2736304"/>
          </a:xfrm>
          <a:prstGeom prst="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p:cNvSpPr/>
          <p:nvPr/>
        </p:nvSpPr>
        <p:spPr>
          <a:xfrm>
            <a:off x="179512" y="1404263"/>
            <a:ext cx="8784976" cy="1152128"/>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756777" y="1916832"/>
            <a:ext cx="1630446" cy="523220"/>
          </a:xfrm>
          <a:prstGeom prst="rect">
            <a:avLst/>
          </a:prstGeom>
          <a:noFill/>
        </p:spPr>
        <p:txBody>
          <a:bodyPr wrap="none" rtlCol="0">
            <a:spAutoFit/>
          </a:bodyPr>
          <a:lstStyle/>
          <a:p>
            <a:r>
              <a:rPr lang="en-GB" sz="2800" b="1"/>
              <a:t>New duty</a:t>
            </a:r>
          </a:p>
        </p:txBody>
      </p:sp>
      <p:sp>
        <p:nvSpPr>
          <p:cNvPr id="5" name="TextBox 4"/>
          <p:cNvSpPr txBox="1"/>
          <p:nvPr/>
        </p:nvSpPr>
        <p:spPr>
          <a:xfrm>
            <a:off x="683568" y="2556391"/>
            <a:ext cx="7776864" cy="2554545"/>
          </a:xfrm>
          <a:prstGeom prst="rect">
            <a:avLst/>
          </a:prstGeom>
          <a:noFill/>
        </p:spPr>
        <p:txBody>
          <a:bodyPr wrap="square" rtlCol="0">
            <a:spAutoFit/>
          </a:bodyPr>
          <a:lstStyle/>
          <a:p>
            <a:pPr algn="ctr"/>
            <a:r>
              <a:rPr lang="en-GB" sz="2000" b="1">
                <a:solidFill>
                  <a:schemeClr val="bg1"/>
                </a:solidFill>
              </a:rPr>
              <a:t>Arrangements for care leavers aged 18 and above to continue living with their foster carers. Local authorities must:</a:t>
            </a:r>
          </a:p>
          <a:p>
            <a:pPr algn="ctr"/>
            <a:endParaRPr lang="en-GB" sz="2000" b="1">
              <a:solidFill>
                <a:schemeClr val="bg1"/>
              </a:solidFill>
            </a:endParaRPr>
          </a:p>
          <a:p>
            <a:pPr marL="342900" indent="-342900">
              <a:buFont typeface="Arial" panose="020B0604020202020204" pitchFamily="34" charset="0"/>
              <a:buChar char="•"/>
            </a:pPr>
            <a:r>
              <a:rPr lang="en-GB" sz="2000" b="1">
                <a:solidFill>
                  <a:schemeClr val="bg1"/>
                </a:solidFill>
              </a:rPr>
              <a:t>Check whether the young person and foster carer wish to make a post-18 living arrangement </a:t>
            </a:r>
          </a:p>
          <a:p>
            <a:pPr marL="342900" indent="-342900">
              <a:buFont typeface="Arial" panose="020B0604020202020204" pitchFamily="34" charset="0"/>
              <a:buChar char="•"/>
            </a:pPr>
            <a:r>
              <a:rPr lang="en-GB" sz="2000" b="1">
                <a:solidFill>
                  <a:schemeClr val="bg1"/>
                </a:solidFill>
              </a:rPr>
              <a:t>If so, facilitate the arrangement, provided the local authority is satisfied that this is not inconsistent with the young person’s well-being</a:t>
            </a:r>
          </a:p>
        </p:txBody>
      </p:sp>
      <p:sp>
        <p:nvSpPr>
          <p:cNvPr id="7" name="TextBox 6"/>
          <p:cNvSpPr txBox="1"/>
          <p:nvPr/>
        </p:nvSpPr>
        <p:spPr>
          <a:xfrm>
            <a:off x="899592" y="5366782"/>
            <a:ext cx="7056784" cy="707886"/>
          </a:xfrm>
          <a:prstGeom prst="rect">
            <a:avLst/>
          </a:prstGeom>
          <a:noFill/>
        </p:spPr>
        <p:txBody>
          <a:bodyPr wrap="square" rtlCol="0">
            <a:spAutoFit/>
          </a:bodyPr>
          <a:lstStyle/>
          <a:p>
            <a:r>
              <a:rPr lang="en-GB" sz="2000" b="1" dirty="0"/>
              <a:t>Young person in residential care can choose to move to a foster placement before 18 if they wish to access “when I am ready”</a:t>
            </a:r>
          </a:p>
        </p:txBody>
      </p:sp>
      <p:sp>
        <p:nvSpPr>
          <p:cNvPr id="9" name="TextBox 8"/>
          <p:cNvSpPr txBox="1"/>
          <p:nvPr/>
        </p:nvSpPr>
        <p:spPr>
          <a:xfrm>
            <a:off x="251520" y="452700"/>
            <a:ext cx="5472608" cy="830997"/>
          </a:xfrm>
          <a:prstGeom prst="rect">
            <a:avLst/>
          </a:prstGeom>
          <a:noFill/>
        </p:spPr>
        <p:txBody>
          <a:bodyPr wrap="square" rtlCol="0">
            <a:spAutoFit/>
          </a:bodyPr>
          <a:lstStyle/>
          <a:p>
            <a:r>
              <a:rPr lang="en-GB" sz="4800">
                <a:solidFill>
                  <a:srgbClr val="20B18A"/>
                </a:solidFill>
              </a:rPr>
              <a:t>“</a:t>
            </a:r>
            <a:r>
              <a:rPr lang="en-GB" sz="4000" b="1">
                <a:solidFill>
                  <a:srgbClr val="20B18A"/>
                </a:solidFill>
              </a:rPr>
              <a:t>When I am Ready”</a:t>
            </a:r>
            <a:endParaRPr lang="en-GB" sz="4800">
              <a:solidFill>
                <a:srgbClr val="20B18A"/>
              </a:solidFill>
            </a:endParaRPr>
          </a:p>
        </p:txBody>
      </p:sp>
      <p:pic>
        <p:nvPicPr>
          <p:cNvPr id="10" name="New picture"/>
          <p:cNvPicPr/>
          <p:nvPr/>
        </p:nvPicPr>
        <p:blipFill rotWithShape="1">
          <a:blip r:embed="rId2"/>
          <a:srcRect l="84261" t="3150" r="1564" b="80050"/>
          <a:stretch/>
        </p:blipFill>
        <p:spPr>
          <a:xfrm>
            <a:off x="7830716" y="0"/>
            <a:ext cx="1296144" cy="1152128"/>
          </a:xfrm>
          <a:prstGeom prst="rect">
            <a:avLst/>
          </a:prstGeom>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
        <p:nvSpPr>
          <p:cNvPr id="3" name="TextBox 2"/>
          <p:cNvSpPr txBox="1"/>
          <p:nvPr/>
        </p:nvSpPr>
        <p:spPr>
          <a:xfrm>
            <a:off x="107504" y="1988840"/>
            <a:ext cx="9036496" cy="523220"/>
          </a:xfrm>
          <a:prstGeom prst="rect">
            <a:avLst/>
          </a:prstGeom>
          <a:solidFill>
            <a:schemeClr val="bg1"/>
          </a:solidFill>
          <a:ln>
            <a:solidFill>
              <a:schemeClr val="bg1"/>
            </a:solidFill>
          </a:ln>
        </p:spPr>
        <p:txBody>
          <a:bodyPr wrap="square" rtlCol="0">
            <a:spAutoFit/>
          </a:bodyPr>
          <a:lstStyle/>
          <a:p>
            <a:pPr algn="ctr"/>
            <a:r>
              <a:rPr lang="cy" sz="2800" b="1" i="0" u="none" strike="noStrike" cap="none" baseline="0">
                <a:solidFill>
                  <a:srgbClr val="20B18A"/>
                </a:solidFill>
                <a:effectLst/>
                <a:uFillTx/>
                <a:latin typeface="Calibri"/>
              </a:rPr>
              <a:t>Plant mewn sefydliadau diogel </a:t>
            </a:r>
            <a:r>
              <a:rPr lang="en-GB" sz="2800" b="1">
                <a:solidFill>
                  <a:srgbClr val="20B18A"/>
                </a:solidFill>
              </a:rPr>
              <a:t>Children in the secure estate</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id="{C18AEE97-1BC3-3A23-2E14-15E8C309AA63}"/>
              </a:ext>
            </a:extLst>
          </p:cNvPr>
          <p:cNvSpPr/>
          <p:nvPr/>
        </p:nvSpPr>
        <p:spPr>
          <a:xfrm>
            <a:off x="3261084" y="1476766"/>
            <a:ext cx="2664296" cy="4104456"/>
          </a:xfrm>
          <a:prstGeom prst="roundRect">
            <a:avLst/>
          </a:prstGeom>
          <a:solidFill>
            <a:srgbClr val="85C441"/>
          </a:solid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C76DC569-29AF-6821-6B6D-5B167FEB09D3}"/>
              </a:ext>
            </a:extLst>
          </p:cNvPr>
          <p:cNvSpPr txBox="1"/>
          <p:nvPr/>
        </p:nvSpPr>
        <p:spPr>
          <a:xfrm>
            <a:off x="3621124" y="3848792"/>
            <a:ext cx="1944216" cy="1323439"/>
          </a:xfrm>
          <a:prstGeom prst="rect">
            <a:avLst/>
          </a:prstGeom>
          <a:noFill/>
        </p:spPr>
        <p:txBody>
          <a:bodyPr wrap="square" rtlCol="0">
            <a:spAutoFit/>
          </a:bodyPr>
          <a:lstStyle/>
          <a:p>
            <a:pPr algn="ctr"/>
            <a:r>
              <a:rPr lang="cy-GB" sz="2000" b="1" dirty="0"/>
              <a:t>Dyletswyddau’r rhai sy’n gadael gofal a phontio i fyd oedolion</a:t>
            </a:r>
          </a:p>
        </p:txBody>
      </p:sp>
      <p:pic>
        <p:nvPicPr>
          <p:cNvPr id="4" name="New picture">
            <a:extLst>
              <a:ext uri="{FF2B5EF4-FFF2-40B4-BE49-F238E27FC236}">
                <a16:creationId xmlns:a16="http://schemas.microsoft.com/office/drawing/2014/main" id="{3AF23DB1-A936-E504-30F3-250C433F2549}"/>
              </a:ext>
            </a:extLst>
          </p:cNvPr>
          <p:cNvPicPr/>
          <p:nvPr/>
        </p:nvPicPr>
        <p:blipFill rotWithShape="1">
          <a:blip r:embed="rId2"/>
          <a:srcRect l="41444" t="23777" r="42567" b="54388"/>
          <a:stretch/>
        </p:blipFill>
        <p:spPr bwMode="auto">
          <a:xfrm>
            <a:off x="3801144" y="1916832"/>
            <a:ext cx="1584176" cy="1504617"/>
          </a:xfrm>
          <a:prstGeom prst="rect">
            <a:avLst/>
          </a:prstGeom>
          <a:ln>
            <a:noFill/>
          </a:ln>
          <a:extLst>
            <a:ext uri="{53640926-AAD7-44D8-BBD7-CCE9431645EC}">
              <a14:shadowObscured xmlns:a14="http://schemas.microsoft.com/office/drawing/2010/main"/>
            </a:ext>
          </a:extLst>
        </p:spPr>
      </p:pic>
      <p:sp>
        <p:nvSpPr>
          <p:cNvPr id="5" name="Rounded Rectangle 6">
            <a:extLst>
              <a:ext uri="{FF2B5EF4-FFF2-40B4-BE49-F238E27FC236}">
                <a16:creationId xmlns:a16="http://schemas.microsoft.com/office/drawing/2014/main" id="{2C0D749F-DA0C-413B-E170-7BEC5A32B878}"/>
              </a:ext>
            </a:extLst>
          </p:cNvPr>
          <p:cNvSpPr/>
          <p:nvPr/>
        </p:nvSpPr>
        <p:spPr>
          <a:xfrm>
            <a:off x="6100612" y="1476766"/>
            <a:ext cx="2664296" cy="4104456"/>
          </a:xfrm>
          <a:prstGeom prst="roundRect">
            <a:avLst/>
          </a:prstGeom>
          <a:solidFill>
            <a:srgbClr val="5CC9E3"/>
          </a:solidFill>
          <a:ln>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5E62B53-4968-4913-C6DC-68DCFE6188BE}"/>
              </a:ext>
            </a:extLst>
          </p:cNvPr>
          <p:cNvSpPr txBox="1"/>
          <p:nvPr/>
        </p:nvSpPr>
        <p:spPr>
          <a:xfrm>
            <a:off x="6460651" y="3750018"/>
            <a:ext cx="1944216" cy="1631216"/>
          </a:xfrm>
          <a:prstGeom prst="rect">
            <a:avLst/>
          </a:prstGeom>
          <a:noFill/>
        </p:spPr>
        <p:txBody>
          <a:bodyPr wrap="square" rtlCol="0">
            <a:spAutoFit/>
          </a:bodyPr>
          <a:lstStyle/>
          <a:p>
            <a:pPr algn="ctr"/>
            <a:r>
              <a:rPr lang="cy-GB" sz="2000" b="1" dirty="0"/>
              <a:t>Rhai eithriadau: llety a chynnal a chadw; rhai categor</a:t>
            </a:r>
            <a:r>
              <a:rPr lang="cy-GB" sz="2000" b="1" dirty="0">
                <a:latin typeface="Aptos" panose="020B0004020202020204" pitchFamily="34" charset="0"/>
              </a:rPr>
              <a:t>ïau o bobl ifanc</a:t>
            </a:r>
            <a:endParaRPr lang="cy-GB" sz="2000" b="1" dirty="0"/>
          </a:p>
        </p:txBody>
      </p:sp>
      <p:pic>
        <p:nvPicPr>
          <p:cNvPr id="7" name="New picture">
            <a:extLst>
              <a:ext uri="{FF2B5EF4-FFF2-40B4-BE49-F238E27FC236}">
                <a16:creationId xmlns:a16="http://schemas.microsoft.com/office/drawing/2014/main" id="{A6504F0C-F03F-2302-612C-05396AF2EE21}"/>
              </a:ext>
            </a:extLst>
          </p:cNvPr>
          <p:cNvPicPr/>
          <p:nvPr/>
        </p:nvPicPr>
        <p:blipFill rotWithShape="1">
          <a:blip r:embed="rId2"/>
          <a:srcRect l="72055" t="24006" r="12810" b="55575"/>
          <a:stretch/>
        </p:blipFill>
        <p:spPr bwMode="auto">
          <a:xfrm>
            <a:off x="6723480" y="1744773"/>
            <a:ext cx="1418559" cy="1432609"/>
          </a:xfrm>
          <a:prstGeom prst="rect">
            <a:avLst/>
          </a:prstGeom>
          <a:ln>
            <a:noFill/>
          </a:ln>
          <a:extLst>
            <a:ext uri="{53640926-AAD7-44D8-BBD7-CCE9431645EC}">
              <a14:shadowObscured xmlns:a14="http://schemas.microsoft.com/office/drawing/2010/main"/>
            </a:ext>
          </a:extLst>
        </p:spPr>
      </p:pic>
      <p:sp>
        <p:nvSpPr>
          <p:cNvPr id="8" name="Rounded Rectangle 10">
            <a:extLst>
              <a:ext uri="{FF2B5EF4-FFF2-40B4-BE49-F238E27FC236}">
                <a16:creationId xmlns:a16="http://schemas.microsoft.com/office/drawing/2014/main" id="{3DFD2568-0496-9780-0554-CBF4923BD776}"/>
              </a:ext>
            </a:extLst>
          </p:cNvPr>
          <p:cNvSpPr/>
          <p:nvPr/>
        </p:nvSpPr>
        <p:spPr>
          <a:xfrm>
            <a:off x="341871" y="1442610"/>
            <a:ext cx="2664296" cy="4104456"/>
          </a:xfrm>
          <a:prstGeom prst="round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E88E612-27A9-9705-0910-93D573537A21}"/>
              </a:ext>
            </a:extLst>
          </p:cNvPr>
          <p:cNvSpPr txBox="1"/>
          <p:nvPr/>
        </p:nvSpPr>
        <p:spPr>
          <a:xfrm>
            <a:off x="774898" y="3914630"/>
            <a:ext cx="2014021" cy="1631216"/>
          </a:xfrm>
          <a:prstGeom prst="rect">
            <a:avLst/>
          </a:prstGeom>
          <a:noFill/>
        </p:spPr>
        <p:txBody>
          <a:bodyPr wrap="square" rtlCol="0">
            <a:spAutoFit/>
          </a:bodyPr>
          <a:lstStyle/>
          <a:p>
            <a:r>
              <a:rPr lang="cy-GB" sz="2000" b="1" dirty="0"/>
              <a:t>Dyletswyddau’r awdurdod lleol “cartref” ar gyfer plant sy’n derbyn gofal</a:t>
            </a:r>
          </a:p>
        </p:txBody>
      </p:sp>
      <p:pic>
        <p:nvPicPr>
          <p:cNvPr id="10" name="New picture">
            <a:extLst>
              <a:ext uri="{FF2B5EF4-FFF2-40B4-BE49-F238E27FC236}">
                <a16:creationId xmlns:a16="http://schemas.microsoft.com/office/drawing/2014/main" id="{C65B29E3-D36F-0059-3877-2369CFD35524}"/>
              </a:ext>
            </a:extLst>
          </p:cNvPr>
          <p:cNvPicPr/>
          <p:nvPr/>
        </p:nvPicPr>
        <p:blipFill rotWithShape="1">
          <a:blip r:embed="rId2"/>
          <a:srcRect l="12240" t="24234" r="72625" b="54730"/>
          <a:stretch/>
        </p:blipFill>
        <p:spPr bwMode="auto">
          <a:xfrm>
            <a:off x="953939" y="1717912"/>
            <a:ext cx="1440160" cy="1618005"/>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264FBBCC-35D2-D196-C2C5-159D27AB9BC1}"/>
              </a:ext>
            </a:extLst>
          </p:cNvPr>
          <p:cNvSpPr txBox="1"/>
          <p:nvPr/>
        </p:nvSpPr>
        <p:spPr>
          <a:xfrm>
            <a:off x="243455" y="153327"/>
            <a:ext cx="5769541" cy="1323439"/>
          </a:xfrm>
          <a:prstGeom prst="rect">
            <a:avLst/>
          </a:prstGeom>
          <a:noFill/>
        </p:spPr>
        <p:txBody>
          <a:bodyPr wrap="square" rtlCol="0">
            <a:spAutoFit/>
          </a:bodyPr>
          <a:lstStyle/>
          <a:p>
            <a:r>
              <a:rPr lang="cy-GB" sz="4000" b="1" dirty="0">
                <a:solidFill>
                  <a:srgbClr val="20B18A"/>
                </a:solidFill>
              </a:rPr>
              <a:t>Plant mewn sefydliadau diogel</a:t>
            </a:r>
          </a:p>
        </p:txBody>
      </p:sp>
      <p:pic>
        <p:nvPicPr>
          <p:cNvPr id="12" name="New picture">
            <a:extLst>
              <a:ext uri="{FF2B5EF4-FFF2-40B4-BE49-F238E27FC236}">
                <a16:creationId xmlns:a16="http://schemas.microsoft.com/office/drawing/2014/main" id="{E00F96E9-DC96-BEFC-B8C3-62A2B4D9FBCE}"/>
              </a:ext>
            </a:extLst>
          </p:cNvPr>
          <p:cNvPicPr/>
          <p:nvPr/>
        </p:nvPicPr>
        <p:blipFill rotWithShape="1">
          <a:blip r:embed="rId3"/>
          <a:srcRect l="84261" t="3150" r="1564" b="80050"/>
          <a:stretch/>
        </p:blipFill>
        <p:spPr>
          <a:xfrm>
            <a:off x="7629548" y="124650"/>
            <a:ext cx="1296144" cy="1152128"/>
          </a:xfrm>
          <a:prstGeom prst="rect">
            <a:avLst/>
          </a:prstGeom>
        </p:spPr>
      </p:pic>
    </p:spTree>
    <p:extLst>
      <p:ext uri="{BB962C8B-B14F-4D97-AF65-F5344CB8AC3E}">
        <p14:creationId xmlns:p14="http://schemas.microsoft.com/office/powerpoint/2010/main" val="14592747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261084" y="1476766"/>
            <a:ext cx="2664296" cy="4104456"/>
          </a:xfrm>
          <a:prstGeom prst="roundRect">
            <a:avLst/>
          </a:prstGeom>
          <a:solidFill>
            <a:srgbClr val="85C441"/>
          </a:solid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621124" y="3848792"/>
            <a:ext cx="1944216" cy="1323439"/>
          </a:xfrm>
          <a:prstGeom prst="rect">
            <a:avLst/>
          </a:prstGeom>
          <a:noFill/>
        </p:spPr>
        <p:txBody>
          <a:bodyPr wrap="square" rtlCol="0">
            <a:spAutoFit/>
          </a:bodyPr>
          <a:lstStyle/>
          <a:p>
            <a:pPr algn="ctr"/>
            <a:r>
              <a:rPr lang="en-GB" sz="2000" b="1"/>
              <a:t>Duties for care leavers and transition to adulthood</a:t>
            </a:r>
          </a:p>
        </p:txBody>
      </p:sp>
      <p:pic>
        <p:nvPicPr>
          <p:cNvPr id="6" name="New picture"/>
          <p:cNvPicPr/>
          <p:nvPr/>
        </p:nvPicPr>
        <p:blipFill rotWithShape="1">
          <a:blip r:embed="rId2"/>
          <a:srcRect l="41444" t="23777" r="42567" b="54388"/>
          <a:stretch/>
        </p:blipFill>
        <p:spPr bwMode="auto">
          <a:xfrm>
            <a:off x="3801144" y="1916832"/>
            <a:ext cx="1584176" cy="1504617"/>
          </a:xfrm>
          <a:prstGeom prst="rect">
            <a:avLst/>
          </a:prstGeom>
          <a:ln>
            <a:noFill/>
          </a:ln>
          <a:extLst>
            <a:ext uri="{53640926-AAD7-44D8-BBD7-CCE9431645EC}">
              <a14:shadowObscured xmlns:a14="http://schemas.microsoft.com/office/drawing/2010/main"/>
            </a:ext>
          </a:extLst>
        </p:spPr>
      </p:pic>
      <p:sp>
        <p:nvSpPr>
          <p:cNvPr id="7" name="Rounded Rectangle 6"/>
          <p:cNvSpPr/>
          <p:nvPr/>
        </p:nvSpPr>
        <p:spPr>
          <a:xfrm>
            <a:off x="6100612" y="1476766"/>
            <a:ext cx="2664296" cy="4104456"/>
          </a:xfrm>
          <a:prstGeom prst="roundRect">
            <a:avLst/>
          </a:prstGeom>
          <a:solidFill>
            <a:srgbClr val="5CC9E3"/>
          </a:solidFill>
          <a:ln>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460652" y="3334453"/>
            <a:ext cx="1944216" cy="2246769"/>
          </a:xfrm>
          <a:prstGeom prst="rect">
            <a:avLst/>
          </a:prstGeom>
          <a:noFill/>
        </p:spPr>
        <p:txBody>
          <a:bodyPr wrap="square" rtlCol="0">
            <a:spAutoFit/>
          </a:bodyPr>
          <a:lstStyle/>
          <a:p>
            <a:pPr algn="ctr"/>
            <a:r>
              <a:rPr lang="en-GB" sz="2000" b="1"/>
              <a:t>Some exclusions: accommodation and maintenance; some categories of young person</a:t>
            </a:r>
          </a:p>
        </p:txBody>
      </p:sp>
      <p:pic>
        <p:nvPicPr>
          <p:cNvPr id="10" name="New picture"/>
          <p:cNvPicPr/>
          <p:nvPr/>
        </p:nvPicPr>
        <p:blipFill rotWithShape="1">
          <a:blip r:embed="rId2"/>
          <a:srcRect l="72055" t="24006" r="12810" b="55575"/>
          <a:stretch/>
        </p:blipFill>
        <p:spPr bwMode="auto">
          <a:xfrm>
            <a:off x="6723480" y="1744773"/>
            <a:ext cx="1418559" cy="1432609"/>
          </a:xfrm>
          <a:prstGeom prst="rect">
            <a:avLst/>
          </a:prstGeom>
          <a:ln>
            <a:noFill/>
          </a:ln>
          <a:extLst>
            <a:ext uri="{53640926-AAD7-44D8-BBD7-CCE9431645EC}">
              <a14:shadowObscured xmlns:a14="http://schemas.microsoft.com/office/drawing/2010/main"/>
            </a:ext>
          </a:extLst>
        </p:spPr>
      </p:pic>
      <p:sp>
        <p:nvSpPr>
          <p:cNvPr id="11" name="Rounded Rectangle 10"/>
          <p:cNvSpPr/>
          <p:nvPr/>
        </p:nvSpPr>
        <p:spPr>
          <a:xfrm>
            <a:off x="341871" y="1442610"/>
            <a:ext cx="2664296" cy="4104456"/>
          </a:xfrm>
          <a:prstGeom prst="round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74899" y="3914630"/>
            <a:ext cx="1798240" cy="1631216"/>
          </a:xfrm>
          <a:prstGeom prst="rect">
            <a:avLst/>
          </a:prstGeom>
          <a:noFill/>
        </p:spPr>
        <p:txBody>
          <a:bodyPr wrap="square" rtlCol="0">
            <a:spAutoFit/>
          </a:bodyPr>
          <a:lstStyle/>
          <a:p>
            <a:r>
              <a:rPr lang="en-GB" sz="2000" b="1" dirty="0"/>
              <a:t>Duties for the “home” local authority for looked after children</a:t>
            </a:r>
          </a:p>
        </p:txBody>
      </p:sp>
      <p:pic>
        <p:nvPicPr>
          <p:cNvPr id="12" name="New picture"/>
          <p:cNvPicPr/>
          <p:nvPr/>
        </p:nvPicPr>
        <p:blipFill rotWithShape="1">
          <a:blip r:embed="rId2"/>
          <a:srcRect l="12240" t="24234" r="72625" b="54730"/>
          <a:stretch/>
        </p:blipFill>
        <p:spPr bwMode="auto">
          <a:xfrm>
            <a:off x="953939" y="1717912"/>
            <a:ext cx="1440160" cy="1618005"/>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467544" y="601035"/>
            <a:ext cx="5769541" cy="707886"/>
          </a:xfrm>
          <a:prstGeom prst="rect">
            <a:avLst/>
          </a:prstGeom>
          <a:noFill/>
        </p:spPr>
        <p:txBody>
          <a:bodyPr wrap="square" rtlCol="0">
            <a:spAutoFit/>
          </a:bodyPr>
          <a:lstStyle/>
          <a:p>
            <a:r>
              <a:rPr lang="en-GB" sz="4000" b="1">
                <a:solidFill>
                  <a:srgbClr val="20B18A"/>
                </a:solidFill>
              </a:rPr>
              <a:t>Children in secure estate</a:t>
            </a:r>
          </a:p>
        </p:txBody>
      </p:sp>
      <p:pic>
        <p:nvPicPr>
          <p:cNvPr id="14" name="New picture"/>
          <p:cNvPicPr/>
          <p:nvPr/>
        </p:nvPicPr>
        <p:blipFill rotWithShape="1">
          <a:blip r:embed="rId3"/>
          <a:srcRect l="84261" t="3150" r="1564" b="80050"/>
          <a:stretch/>
        </p:blipFill>
        <p:spPr>
          <a:xfrm>
            <a:off x="7830716" y="0"/>
            <a:ext cx="1296144" cy="1152128"/>
          </a:xfrm>
          <a:prstGeom prst="rect">
            <a:avLst/>
          </a:prstGeom>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
        <p:nvSpPr>
          <p:cNvPr id="3" name="TextBox 2"/>
          <p:cNvSpPr txBox="1"/>
          <p:nvPr/>
        </p:nvSpPr>
        <p:spPr>
          <a:xfrm>
            <a:off x="683568" y="1916832"/>
            <a:ext cx="7920880" cy="707886"/>
          </a:xfrm>
          <a:prstGeom prst="rect">
            <a:avLst/>
          </a:prstGeom>
          <a:solidFill>
            <a:schemeClr val="bg1"/>
          </a:solidFill>
          <a:ln>
            <a:solidFill>
              <a:schemeClr val="bg1"/>
            </a:solidFill>
          </a:ln>
        </p:spPr>
        <p:txBody>
          <a:bodyPr wrap="square" rtlCol="0">
            <a:spAutoFit/>
          </a:bodyPr>
          <a:lstStyle/>
          <a:p>
            <a:r>
              <a:rPr lang="en-GB" sz="4000" b="1">
                <a:solidFill>
                  <a:srgbClr val="20B18A"/>
                </a:solidFill>
              </a:rPr>
              <a:t>Crynodeb </a:t>
            </a:r>
            <a:r>
              <a:rPr lang="en-GB" sz="4000" b="1"/>
              <a:t>                               </a:t>
            </a:r>
            <a:r>
              <a:rPr lang="en-GB" sz="4000" b="1">
                <a:solidFill>
                  <a:srgbClr val="20B18A"/>
                </a:solidFill>
              </a:rPr>
              <a:t>Summary</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57A227-D22E-65DA-B106-CEC12B86711D}"/>
              </a:ext>
            </a:extLst>
          </p:cNvPr>
          <p:cNvPicPr>
            <a:picLocks noChangeAspect="1"/>
          </p:cNvPicPr>
          <p:nvPr/>
        </p:nvPicPr>
        <p:blipFill>
          <a:blip r:embed="rId2"/>
          <a:stretch>
            <a:fillRect/>
          </a:stretch>
        </p:blipFill>
        <p:spPr>
          <a:xfrm>
            <a:off x="0" y="0"/>
            <a:ext cx="8982048" cy="6597352"/>
          </a:xfrm>
          <a:prstGeom prst="rect">
            <a:avLst/>
          </a:prstGeom>
        </p:spPr>
      </p:pic>
    </p:spTree>
    <p:extLst>
      <p:ext uri="{BB962C8B-B14F-4D97-AF65-F5344CB8AC3E}">
        <p14:creationId xmlns:p14="http://schemas.microsoft.com/office/powerpoint/2010/main" val="3772187528"/>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71092" y="1349885"/>
            <a:ext cx="8221388" cy="4536504"/>
          </a:xfrm>
          <a:prstGeom prst="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rot="20823739">
            <a:off x="921533" y="1681231"/>
            <a:ext cx="1800200" cy="400110"/>
          </a:xfrm>
          <a:prstGeom prst="rect">
            <a:avLst/>
          </a:prstGeom>
          <a:noFill/>
        </p:spPr>
        <p:txBody>
          <a:bodyPr wrap="square" rtlCol="0">
            <a:spAutoFit/>
          </a:bodyPr>
          <a:lstStyle/>
          <a:p>
            <a:r>
              <a:rPr lang="en-GB" sz="2000" b="1">
                <a:solidFill>
                  <a:schemeClr val="bg1"/>
                </a:solidFill>
              </a:rPr>
              <a:t>Well-being</a:t>
            </a:r>
          </a:p>
        </p:txBody>
      </p:sp>
      <p:sp>
        <p:nvSpPr>
          <p:cNvPr id="4" name="TextBox 3"/>
          <p:cNvSpPr txBox="1"/>
          <p:nvPr/>
        </p:nvSpPr>
        <p:spPr>
          <a:xfrm>
            <a:off x="3670526" y="1484785"/>
            <a:ext cx="1224136" cy="400110"/>
          </a:xfrm>
          <a:prstGeom prst="rect">
            <a:avLst/>
          </a:prstGeom>
          <a:noFill/>
        </p:spPr>
        <p:txBody>
          <a:bodyPr wrap="square" rtlCol="0">
            <a:spAutoFit/>
          </a:bodyPr>
          <a:lstStyle/>
          <a:p>
            <a:r>
              <a:rPr lang="en-GB" sz="2000" b="1">
                <a:solidFill>
                  <a:schemeClr val="bg1"/>
                </a:solidFill>
              </a:rPr>
              <a:t>Advocacy</a:t>
            </a:r>
            <a:r>
              <a:rPr lang="en-GB" sz="2000" b="1"/>
              <a:t> </a:t>
            </a:r>
          </a:p>
        </p:txBody>
      </p:sp>
      <p:sp>
        <p:nvSpPr>
          <p:cNvPr id="5" name="Rectangle 4"/>
          <p:cNvSpPr/>
          <p:nvPr/>
        </p:nvSpPr>
        <p:spPr>
          <a:xfrm rot="1120233">
            <a:off x="6468215" y="1681231"/>
            <a:ext cx="1521570" cy="400110"/>
          </a:xfrm>
          <a:prstGeom prst="rect">
            <a:avLst/>
          </a:prstGeom>
        </p:spPr>
        <p:txBody>
          <a:bodyPr wrap="none">
            <a:spAutoFit/>
          </a:bodyPr>
          <a:lstStyle/>
          <a:p>
            <a:r>
              <a:rPr lang="en-GB" sz="2000" b="1">
                <a:solidFill>
                  <a:schemeClr val="bg1"/>
                </a:solidFill>
              </a:rPr>
              <a:t>permanence</a:t>
            </a:r>
            <a:endParaRPr lang="en-GB" sz="2000" b="1"/>
          </a:p>
        </p:txBody>
      </p:sp>
      <p:sp>
        <p:nvSpPr>
          <p:cNvPr id="6" name="Rectangle 5"/>
          <p:cNvSpPr/>
          <p:nvPr/>
        </p:nvSpPr>
        <p:spPr>
          <a:xfrm rot="784137">
            <a:off x="2035085" y="2290386"/>
            <a:ext cx="1607363" cy="707886"/>
          </a:xfrm>
          <a:prstGeom prst="rect">
            <a:avLst/>
          </a:prstGeom>
        </p:spPr>
        <p:txBody>
          <a:bodyPr wrap="none">
            <a:spAutoFit/>
          </a:bodyPr>
          <a:lstStyle/>
          <a:p>
            <a:r>
              <a:rPr lang="en-GB" sz="2000" b="1">
                <a:solidFill>
                  <a:schemeClr val="bg1"/>
                </a:solidFill>
              </a:rPr>
              <a:t>Voice and </a:t>
            </a:r>
          </a:p>
          <a:p>
            <a:r>
              <a:rPr lang="en-GB" sz="2000" b="1">
                <a:solidFill>
                  <a:schemeClr val="bg1"/>
                </a:solidFill>
              </a:rPr>
              <a:t>participation </a:t>
            </a:r>
            <a:endParaRPr lang="en-GB" b="1"/>
          </a:p>
        </p:txBody>
      </p:sp>
      <p:sp>
        <p:nvSpPr>
          <p:cNvPr id="7" name="Rectangle 6"/>
          <p:cNvSpPr/>
          <p:nvPr/>
        </p:nvSpPr>
        <p:spPr>
          <a:xfrm rot="21066176">
            <a:off x="3715060" y="2357791"/>
            <a:ext cx="2443298" cy="707886"/>
          </a:xfrm>
          <a:prstGeom prst="rect">
            <a:avLst/>
          </a:prstGeom>
        </p:spPr>
        <p:txBody>
          <a:bodyPr wrap="none">
            <a:spAutoFit/>
          </a:bodyPr>
          <a:lstStyle/>
          <a:p>
            <a:r>
              <a:rPr lang="en-GB" sz="2000" b="1">
                <a:solidFill>
                  <a:schemeClr val="bg1"/>
                </a:solidFill>
              </a:rPr>
              <a:t>Overarching care and</a:t>
            </a:r>
          </a:p>
          <a:p>
            <a:r>
              <a:rPr lang="en-GB" sz="2000" b="1">
                <a:solidFill>
                  <a:schemeClr val="bg1"/>
                </a:solidFill>
              </a:rPr>
              <a:t>Support plan</a:t>
            </a:r>
            <a:endParaRPr lang="en-GB" b="1"/>
          </a:p>
        </p:txBody>
      </p:sp>
      <p:sp>
        <p:nvSpPr>
          <p:cNvPr id="8" name="Rectangle 7"/>
          <p:cNvSpPr/>
          <p:nvPr/>
        </p:nvSpPr>
        <p:spPr>
          <a:xfrm rot="20222289">
            <a:off x="7252541" y="2710270"/>
            <a:ext cx="1229952" cy="400110"/>
          </a:xfrm>
          <a:prstGeom prst="rect">
            <a:avLst/>
          </a:prstGeom>
        </p:spPr>
        <p:txBody>
          <a:bodyPr wrap="none">
            <a:spAutoFit/>
          </a:bodyPr>
          <a:lstStyle/>
          <a:p>
            <a:r>
              <a:rPr lang="en-GB" sz="2000" b="1">
                <a:solidFill>
                  <a:schemeClr val="bg1"/>
                </a:solidFill>
              </a:rPr>
              <a:t>outcomes</a:t>
            </a:r>
            <a:endParaRPr lang="en-GB" b="1"/>
          </a:p>
        </p:txBody>
      </p:sp>
      <p:sp>
        <p:nvSpPr>
          <p:cNvPr id="9" name="Rectangle 8"/>
          <p:cNvSpPr/>
          <p:nvPr/>
        </p:nvSpPr>
        <p:spPr>
          <a:xfrm rot="1945242">
            <a:off x="6241576" y="3405435"/>
            <a:ext cx="1963294" cy="400110"/>
          </a:xfrm>
          <a:prstGeom prst="rect">
            <a:avLst/>
          </a:prstGeom>
        </p:spPr>
        <p:txBody>
          <a:bodyPr wrap="none">
            <a:spAutoFit/>
          </a:bodyPr>
          <a:lstStyle/>
          <a:p>
            <a:r>
              <a:rPr lang="en-GB" sz="2000" b="1">
                <a:solidFill>
                  <a:schemeClr val="bg1"/>
                </a:solidFill>
              </a:rPr>
              <a:t>Keeping in touch</a:t>
            </a:r>
            <a:endParaRPr lang="en-GB" b="1"/>
          </a:p>
        </p:txBody>
      </p:sp>
      <p:sp>
        <p:nvSpPr>
          <p:cNvPr id="10" name="Rectangle 9"/>
          <p:cNvSpPr/>
          <p:nvPr/>
        </p:nvSpPr>
        <p:spPr>
          <a:xfrm>
            <a:off x="5733460" y="4348464"/>
            <a:ext cx="2138149" cy="400110"/>
          </a:xfrm>
          <a:prstGeom prst="rect">
            <a:avLst/>
          </a:prstGeom>
        </p:spPr>
        <p:txBody>
          <a:bodyPr wrap="none">
            <a:spAutoFit/>
          </a:bodyPr>
          <a:lstStyle/>
          <a:p>
            <a:r>
              <a:rPr lang="en-GB" sz="2000" b="1">
                <a:solidFill>
                  <a:schemeClr val="bg1"/>
                </a:solidFill>
              </a:rPr>
              <a:t>Family and friends</a:t>
            </a:r>
            <a:endParaRPr lang="en-GB" b="1"/>
          </a:p>
        </p:txBody>
      </p:sp>
      <p:sp>
        <p:nvSpPr>
          <p:cNvPr id="11" name="Rectangle 10"/>
          <p:cNvSpPr/>
          <p:nvPr/>
        </p:nvSpPr>
        <p:spPr>
          <a:xfrm rot="20156552">
            <a:off x="3956486" y="4025907"/>
            <a:ext cx="1688796" cy="707886"/>
          </a:xfrm>
          <a:prstGeom prst="rect">
            <a:avLst/>
          </a:prstGeom>
        </p:spPr>
        <p:txBody>
          <a:bodyPr wrap="none">
            <a:spAutoFit/>
          </a:bodyPr>
          <a:lstStyle/>
          <a:p>
            <a:r>
              <a:rPr lang="en-GB" sz="2000" b="1">
                <a:solidFill>
                  <a:schemeClr val="bg1"/>
                </a:solidFill>
              </a:rPr>
              <a:t>Categories of</a:t>
            </a:r>
          </a:p>
          <a:p>
            <a:r>
              <a:rPr lang="en-GB" sz="2000" b="1">
                <a:solidFill>
                  <a:schemeClr val="bg1"/>
                </a:solidFill>
              </a:rPr>
              <a:t> young person</a:t>
            </a:r>
            <a:endParaRPr lang="en-GB" b="1"/>
          </a:p>
        </p:txBody>
      </p:sp>
      <p:sp>
        <p:nvSpPr>
          <p:cNvPr id="12" name="Rectangle 11"/>
          <p:cNvSpPr/>
          <p:nvPr/>
        </p:nvSpPr>
        <p:spPr>
          <a:xfrm rot="21328664">
            <a:off x="1116158" y="4954761"/>
            <a:ext cx="2187137" cy="400110"/>
          </a:xfrm>
          <a:prstGeom prst="rect">
            <a:avLst/>
          </a:prstGeom>
        </p:spPr>
        <p:txBody>
          <a:bodyPr wrap="none">
            <a:spAutoFit/>
          </a:bodyPr>
          <a:lstStyle/>
          <a:p>
            <a:r>
              <a:rPr lang="en-GB" sz="2000" b="1">
                <a:solidFill>
                  <a:schemeClr val="bg1"/>
                </a:solidFill>
              </a:rPr>
              <a:t>“when I am ready”</a:t>
            </a:r>
            <a:endParaRPr lang="en-GB" b="1"/>
          </a:p>
        </p:txBody>
      </p:sp>
      <p:sp>
        <p:nvSpPr>
          <p:cNvPr id="13" name="Rectangle 12"/>
          <p:cNvSpPr/>
          <p:nvPr/>
        </p:nvSpPr>
        <p:spPr>
          <a:xfrm rot="1147422">
            <a:off x="720354" y="3994521"/>
            <a:ext cx="2417008" cy="707886"/>
          </a:xfrm>
          <a:prstGeom prst="rect">
            <a:avLst/>
          </a:prstGeom>
        </p:spPr>
        <p:txBody>
          <a:bodyPr wrap="none">
            <a:spAutoFit/>
          </a:bodyPr>
          <a:lstStyle/>
          <a:p>
            <a:r>
              <a:rPr lang="en-GB" sz="2000" b="1">
                <a:solidFill>
                  <a:schemeClr val="bg1"/>
                </a:solidFill>
              </a:rPr>
              <a:t>Youth detention and </a:t>
            </a:r>
          </a:p>
          <a:p>
            <a:r>
              <a:rPr lang="en-GB" sz="2000" b="1">
                <a:solidFill>
                  <a:schemeClr val="bg1"/>
                </a:solidFill>
              </a:rPr>
              <a:t>prison</a:t>
            </a:r>
            <a:endParaRPr lang="en-GB" b="1"/>
          </a:p>
        </p:txBody>
      </p:sp>
      <p:sp>
        <p:nvSpPr>
          <p:cNvPr id="14" name="Rectangle 13"/>
          <p:cNvSpPr/>
          <p:nvPr/>
        </p:nvSpPr>
        <p:spPr>
          <a:xfrm rot="21370877">
            <a:off x="1525403" y="3215967"/>
            <a:ext cx="1368644" cy="400110"/>
          </a:xfrm>
          <a:prstGeom prst="rect">
            <a:avLst/>
          </a:prstGeom>
        </p:spPr>
        <p:txBody>
          <a:bodyPr wrap="none">
            <a:spAutoFit/>
          </a:bodyPr>
          <a:lstStyle/>
          <a:p>
            <a:r>
              <a:rPr lang="en-GB" sz="2000" b="1">
                <a:solidFill>
                  <a:schemeClr val="bg1"/>
                </a:solidFill>
              </a:rPr>
              <a:t>attainment</a:t>
            </a:r>
            <a:endParaRPr lang="en-GB" b="1"/>
          </a:p>
        </p:txBody>
      </p:sp>
      <p:sp>
        <p:nvSpPr>
          <p:cNvPr id="15" name="Rectangle 14"/>
          <p:cNvSpPr/>
          <p:nvPr/>
        </p:nvSpPr>
        <p:spPr>
          <a:xfrm rot="21066176">
            <a:off x="3603482" y="5250816"/>
            <a:ext cx="1618648" cy="400110"/>
          </a:xfrm>
          <a:prstGeom prst="rect">
            <a:avLst/>
          </a:prstGeom>
        </p:spPr>
        <p:txBody>
          <a:bodyPr wrap="none">
            <a:spAutoFit/>
          </a:bodyPr>
          <a:lstStyle/>
          <a:p>
            <a:r>
              <a:rPr lang="en-GB" sz="2000" b="1">
                <a:solidFill>
                  <a:schemeClr val="bg1"/>
                </a:solidFill>
              </a:rPr>
              <a:t>Pathway plan</a:t>
            </a:r>
            <a:endParaRPr lang="en-GB" b="1"/>
          </a:p>
        </p:txBody>
      </p:sp>
      <p:sp>
        <p:nvSpPr>
          <p:cNvPr id="16" name="Rectangle 15"/>
          <p:cNvSpPr/>
          <p:nvPr/>
        </p:nvSpPr>
        <p:spPr>
          <a:xfrm rot="707273">
            <a:off x="6234650" y="5148406"/>
            <a:ext cx="1891415" cy="400110"/>
          </a:xfrm>
          <a:prstGeom prst="rect">
            <a:avLst/>
          </a:prstGeom>
        </p:spPr>
        <p:txBody>
          <a:bodyPr wrap="none">
            <a:spAutoFit/>
          </a:bodyPr>
          <a:lstStyle/>
          <a:p>
            <a:r>
              <a:rPr lang="en-GB" sz="2000" b="1">
                <a:solidFill>
                  <a:schemeClr val="bg1"/>
                </a:solidFill>
              </a:rPr>
              <a:t>Children’s rights</a:t>
            </a:r>
            <a:endParaRPr lang="en-GB" b="1"/>
          </a:p>
        </p:txBody>
      </p:sp>
      <p:sp>
        <p:nvSpPr>
          <p:cNvPr id="18" name="TextBox 17"/>
          <p:cNvSpPr txBox="1"/>
          <p:nvPr/>
        </p:nvSpPr>
        <p:spPr>
          <a:xfrm>
            <a:off x="584327" y="496090"/>
            <a:ext cx="4234483" cy="769441"/>
          </a:xfrm>
          <a:prstGeom prst="rect">
            <a:avLst/>
          </a:prstGeom>
          <a:noFill/>
        </p:spPr>
        <p:txBody>
          <a:bodyPr wrap="square" rtlCol="0">
            <a:spAutoFit/>
          </a:bodyPr>
          <a:lstStyle/>
          <a:p>
            <a:r>
              <a:rPr lang="en-GB" sz="4400" b="1">
                <a:solidFill>
                  <a:srgbClr val="20B18A"/>
                </a:solidFill>
              </a:rPr>
              <a:t>Summary</a:t>
            </a:r>
          </a:p>
        </p:txBody>
      </p:sp>
      <p:pic>
        <p:nvPicPr>
          <p:cNvPr id="19" name="New picture"/>
          <p:cNvPicPr/>
          <p:nvPr/>
        </p:nvPicPr>
        <p:blipFill rotWithShape="1">
          <a:blip r:embed="rId2"/>
          <a:srcRect l="84261" t="3150" r="1564" b="80050"/>
          <a:stretch/>
        </p:blipFill>
        <p:spPr>
          <a:xfrm>
            <a:off x="7830716" y="0"/>
            <a:ext cx="1296144" cy="1152128"/>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4992" y="1720468"/>
            <a:ext cx="3456384" cy="3785652"/>
          </a:xfrm>
          <a:prstGeom prst="rect">
            <a:avLst/>
          </a:prstGeom>
          <a:noFill/>
        </p:spPr>
        <p:txBody>
          <a:bodyPr wrap="square" rtlCol="0">
            <a:spAutoFit/>
          </a:bodyPr>
          <a:lstStyle/>
          <a:p>
            <a:r>
              <a:rPr lang="en-GB" sz="2400"/>
              <a:t>There is no one piece of legislation informing the care and support needs and the protection of children in wales.</a:t>
            </a:r>
          </a:p>
          <a:p>
            <a:endParaRPr lang="en-GB" sz="2400"/>
          </a:p>
          <a:p>
            <a:r>
              <a:rPr lang="en-GB" sz="2400"/>
              <a:t>On your own make a list of the legislative frameworks that apply to your work setting</a:t>
            </a:r>
          </a:p>
        </p:txBody>
      </p:sp>
      <p:sp>
        <p:nvSpPr>
          <p:cNvPr id="6" name="TextBox 5"/>
          <p:cNvSpPr txBox="1"/>
          <p:nvPr/>
        </p:nvSpPr>
        <p:spPr>
          <a:xfrm>
            <a:off x="4934992" y="332656"/>
            <a:ext cx="3456384" cy="1015663"/>
          </a:xfrm>
          <a:prstGeom prst="rect">
            <a:avLst/>
          </a:prstGeom>
          <a:noFill/>
        </p:spPr>
        <p:txBody>
          <a:bodyPr wrap="square" rtlCol="0">
            <a:spAutoFit/>
          </a:bodyPr>
          <a:lstStyle/>
          <a:p>
            <a:r>
              <a:rPr lang="en-GB" sz="3000" b="1">
                <a:solidFill>
                  <a:srgbClr val="20B18A"/>
                </a:solidFill>
              </a:rPr>
              <a:t>Introduction individuals exercise</a:t>
            </a:r>
          </a:p>
        </p:txBody>
      </p:sp>
      <p:pic>
        <p:nvPicPr>
          <p:cNvPr id="7" name="New picture"/>
          <p:cNvPicPr/>
          <p:nvPr/>
        </p:nvPicPr>
        <p:blipFill rotWithShape="1">
          <a:blip r:embed="rId2"/>
          <a:srcRect t="86749"/>
          <a:stretch/>
        </p:blipFill>
        <p:spPr>
          <a:xfrm>
            <a:off x="0" y="5949280"/>
            <a:ext cx="9144000" cy="908720"/>
          </a:xfrm>
          <a:prstGeom prst="rect">
            <a:avLst/>
          </a:prstGeom>
        </p:spPr>
      </p:pic>
      <p:sp>
        <p:nvSpPr>
          <p:cNvPr id="2" name="TextBox 1">
            <a:extLst>
              <a:ext uri="{FF2B5EF4-FFF2-40B4-BE49-F238E27FC236}">
                <a16:creationId xmlns:a16="http://schemas.microsoft.com/office/drawing/2014/main" id="{6847EBC7-1106-73EA-E13F-0F8DA048B4B6}"/>
              </a:ext>
            </a:extLst>
          </p:cNvPr>
          <p:cNvSpPr txBox="1"/>
          <p:nvPr/>
        </p:nvSpPr>
        <p:spPr>
          <a:xfrm>
            <a:off x="323528" y="404664"/>
            <a:ext cx="4032448" cy="954107"/>
          </a:xfrm>
          <a:prstGeom prst="rect">
            <a:avLst/>
          </a:prstGeom>
          <a:noFill/>
        </p:spPr>
        <p:txBody>
          <a:bodyPr wrap="square" rtlCol="0">
            <a:spAutoFit/>
          </a:bodyPr>
          <a:lstStyle/>
          <a:p>
            <a:r>
              <a:rPr lang="en-GB" sz="2800" b="1" err="1">
                <a:solidFill>
                  <a:srgbClr val="20B18A"/>
                </a:solidFill>
              </a:rPr>
              <a:t>Cyflwyniad</a:t>
            </a:r>
            <a:r>
              <a:rPr lang="en-GB" sz="2800" b="1">
                <a:solidFill>
                  <a:srgbClr val="20B18A"/>
                </a:solidFill>
              </a:rPr>
              <a:t> </a:t>
            </a:r>
            <a:r>
              <a:rPr lang="en-GB" sz="2800" b="1" err="1">
                <a:solidFill>
                  <a:srgbClr val="20B18A"/>
                </a:solidFill>
              </a:rPr>
              <a:t>ymarfer</a:t>
            </a:r>
            <a:r>
              <a:rPr lang="en-GB" sz="2800" b="1">
                <a:solidFill>
                  <a:srgbClr val="20B18A"/>
                </a:solidFill>
              </a:rPr>
              <a:t> </a:t>
            </a:r>
            <a:r>
              <a:rPr lang="en-GB" sz="2800" b="1" err="1">
                <a:solidFill>
                  <a:srgbClr val="20B18A"/>
                </a:solidFill>
              </a:rPr>
              <a:t>unigol</a:t>
            </a:r>
            <a:endParaRPr lang="en-GB" sz="2800" b="1">
              <a:solidFill>
                <a:srgbClr val="20B18A"/>
              </a:solidFill>
            </a:endParaRPr>
          </a:p>
        </p:txBody>
      </p:sp>
      <p:sp>
        <p:nvSpPr>
          <p:cNvPr id="5" name="TextBox 4">
            <a:extLst>
              <a:ext uri="{FF2B5EF4-FFF2-40B4-BE49-F238E27FC236}">
                <a16:creationId xmlns:a16="http://schemas.microsoft.com/office/drawing/2014/main" id="{DC636E8B-C8BB-FC23-0C7A-FF2D6D5AE9B9}"/>
              </a:ext>
            </a:extLst>
          </p:cNvPr>
          <p:cNvSpPr txBox="1"/>
          <p:nvPr/>
        </p:nvSpPr>
        <p:spPr>
          <a:xfrm>
            <a:off x="348477" y="1676155"/>
            <a:ext cx="3930013" cy="4154984"/>
          </a:xfrm>
          <a:prstGeom prst="rect">
            <a:avLst/>
          </a:prstGeom>
          <a:noFill/>
        </p:spPr>
        <p:txBody>
          <a:bodyPr wrap="square">
            <a:spAutoFit/>
          </a:bodyPr>
          <a:lstStyle/>
          <a:p>
            <a:r>
              <a:rPr lang="en-GB" sz="2400" err="1"/>
              <a:t>Nid</a:t>
            </a:r>
            <a:r>
              <a:rPr lang="en-GB" sz="2400"/>
              <a:t> </a:t>
            </a:r>
            <a:r>
              <a:rPr lang="en-GB" sz="2400" err="1"/>
              <a:t>oes</a:t>
            </a:r>
            <a:r>
              <a:rPr lang="en-GB" sz="2400"/>
              <a:t> un darn o </a:t>
            </a:r>
            <a:r>
              <a:rPr lang="en-GB" sz="2400" err="1"/>
              <a:t>ddeddfwriaeth</a:t>
            </a:r>
            <a:r>
              <a:rPr lang="en-GB" sz="2400"/>
              <a:t> </a:t>
            </a:r>
            <a:r>
              <a:rPr lang="en-GB" sz="2400" err="1"/>
              <a:t>sy’n</a:t>
            </a:r>
            <a:r>
              <a:rPr lang="en-GB" sz="2400"/>
              <a:t> </a:t>
            </a:r>
            <a:r>
              <a:rPr lang="en-GB" sz="2400" err="1"/>
              <a:t>llywio</a:t>
            </a:r>
            <a:r>
              <a:rPr lang="en-GB" sz="2400"/>
              <a:t> </a:t>
            </a:r>
            <a:r>
              <a:rPr lang="en-GB" sz="2400" err="1"/>
              <a:t>anghenion</a:t>
            </a:r>
            <a:r>
              <a:rPr lang="en-GB" sz="2400"/>
              <a:t> </a:t>
            </a:r>
            <a:r>
              <a:rPr lang="en-GB" sz="2400" err="1"/>
              <a:t>gofal</a:t>
            </a:r>
            <a:r>
              <a:rPr lang="en-GB" sz="2400"/>
              <a:t> a </a:t>
            </a:r>
            <a:r>
              <a:rPr lang="en-GB" sz="2400" err="1"/>
              <a:t>chymorth</a:t>
            </a:r>
            <a:r>
              <a:rPr lang="en-GB" sz="2400"/>
              <a:t> ac </a:t>
            </a:r>
            <a:r>
              <a:rPr lang="en-GB" sz="2400" err="1"/>
              <a:t>amddiffyn</a:t>
            </a:r>
            <a:r>
              <a:rPr lang="en-GB" sz="2400"/>
              <a:t> plant </a:t>
            </a:r>
            <a:r>
              <a:rPr lang="en-GB" sz="2400" err="1"/>
              <a:t>yng</a:t>
            </a:r>
            <a:r>
              <a:rPr lang="en-GB" sz="2400"/>
              <a:t> </a:t>
            </a:r>
            <a:r>
              <a:rPr lang="en-GB" sz="2400" err="1"/>
              <a:t>Nghymru</a:t>
            </a:r>
            <a:r>
              <a:rPr lang="en-GB" sz="2400"/>
              <a:t>.</a:t>
            </a:r>
          </a:p>
          <a:p>
            <a:endParaRPr lang="en-GB" sz="2400"/>
          </a:p>
          <a:p>
            <a:r>
              <a:rPr lang="en-GB" sz="2400" err="1"/>
              <a:t>Ar</a:t>
            </a:r>
            <a:r>
              <a:rPr lang="en-GB" sz="2400"/>
              <a:t> </a:t>
            </a:r>
            <a:r>
              <a:rPr lang="en-GB" sz="2400" err="1"/>
              <a:t>eich</a:t>
            </a:r>
            <a:r>
              <a:rPr lang="en-GB" sz="2400"/>
              <a:t> pen </a:t>
            </a:r>
            <a:r>
              <a:rPr lang="en-GB" sz="2400" err="1"/>
              <a:t>eich</a:t>
            </a:r>
            <a:r>
              <a:rPr lang="en-GB" sz="2400"/>
              <a:t> </a:t>
            </a:r>
            <a:r>
              <a:rPr lang="en-GB" sz="2400" err="1"/>
              <a:t>hun</a:t>
            </a:r>
            <a:r>
              <a:rPr lang="en-GB" sz="2400"/>
              <a:t> </a:t>
            </a:r>
            <a:r>
              <a:rPr lang="en-GB" sz="2400" err="1"/>
              <a:t>gwnewch</a:t>
            </a:r>
            <a:r>
              <a:rPr lang="en-GB" sz="2400"/>
              <a:t> </a:t>
            </a:r>
            <a:r>
              <a:rPr lang="en-GB" sz="2400" err="1"/>
              <a:t>restr</a:t>
            </a:r>
            <a:r>
              <a:rPr lang="en-GB" sz="2400"/>
              <a:t> </a:t>
            </a:r>
            <a:r>
              <a:rPr lang="en-GB" sz="2400" err="1"/>
              <a:t>o'r</a:t>
            </a:r>
            <a:r>
              <a:rPr lang="en-GB" sz="2400"/>
              <a:t> </a:t>
            </a:r>
            <a:r>
              <a:rPr lang="en-GB" sz="2400" err="1"/>
              <a:t>fframweithiau</a:t>
            </a:r>
            <a:r>
              <a:rPr lang="en-GB" sz="2400"/>
              <a:t> </a:t>
            </a:r>
            <a:r>
              <a:rPr lang="en-GB" sz="2400" err="1"/>
              <a:t>deddfwriaethol</a:t>
            </a:r>
            <a:r>
              <a:rPr lang="en-GB" sz="2400"/>
              <a:t> </a:t>
            </a:r>
            <a:r>
              <a:rPr lang="en-GB" sz="2400" err="1"/>
              <a:t>sy'n</a:t>
            </a:r>
            <a:r>
              <a:rPr lang="en-GB" sz="2400"/>
              <a:t> </a:t>
            </a:r>
            <a:r>
              <a:rPr lang="en-GB" sz="2400" err="1"/>
              <a:t>berthnasol</a:t>
            </a:r>
            <a:r>
              <a:rPr lang="en-GB" sz="2400"/>
              <a:t> </a:t>
            </a:r>
            <a:r>
              <a:rPr lang="en-GB" sz="2400" err="1"/>
              <a:t>i'ch</a:t>
            </a:r>
            <a:r>
              <a:rPr lang="en-GB" sz="2400"/>
              <a:t> </a:t>
            </a:r>
            <a:r>
              <a:rPr lang="en-GB" sz="2400" err="1"/>
              <a:t>lleoliad</a:t>
            </a:r>
            <a:r>
              <a:rPr lang="en-GB" sz="2400"/>
              <a:t> </a:t>
            </a:r>
            <a:r>
              <a:rPr lang="en-GB" sz="2400" err="1"/>
              <a:t>gwaith</a:t>
            </a:r>
            <a:endParaRPr lang="en-GB" sz="2400"/>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9144000" cy="685800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88024" y="222325"/>
            <a:ext cx="3672408" cy="1477328"/>
          </a:xfrm>
          <a:prstGeom prst="rect">
            <a:avLst/>
          </a:prstGeom>
          <a:noFill/>
        </p:spPr>
        <p:txBody>
          <a:bodyPr wrap="square" rtlCol="0">
            <a:spAutoFit/>
          </a:bodyPr>
          <a:lstStyle/>
          <a:p>
            <a:r>
              <a:rPr lang="en-GB" sz="3000" b="1" dirty="0">
                <a:solidFill>
                  <a:srgbClr val="20B18A"/>
                </a:solidFill>
              </a:rPr>
              <a:t>Social Services and Well-being (Wales) Act 2014</a:t>
            </a:r>
          </a:p>
        </p:txBody>
      </p:sp>
      <p:sp>
        <p:nvSpPr>
          <p:cNvPr id="4" name="TextBox 3"/>
          <p:cNvSpPr txBox="1"/>
          <p:nvPr/>
        </p:nvSpPr>
        <p:spPr>
          <a:xfrm>
            <a:off x="4788024" y="1844824"/>
            <a:ext cx="3816424" cy="3693319"/>
          </a:xfrm>
          <a:prstGeom prst="rect">
            <a:avLst/>
          </a:prstGeom>
          <a:noFill/>
        </p:spPr>
        <p:txBody>
          <a:bodyPr wrap="square" rtlCol="0">
            <a:spAutoFit/>
          </a:bodyPr>
          <a:lstStyle/>
          <a:p>
            <a:r>
              <a:rPr lang="en-GB" dirty="0"/>
              <a:t>Individual exercise</a:t>
            </a:r>
          </a:p>
          <a:p>
            <a:pPr marL="285750" indent="-285750">
              <a:buClr>
                <a:srgbClr val="00B050"/>
              </a:buClr>
              <a:buFont typeface="Arial" panose="020B0604020202020204" pitchFamily="34" charset="0"/>
              <a:buChar char="•"/>
            </a:pPr>
            <a:r>
              <a:rPr lang="en-GB" dirty="0"/>
              <a:t>How many well-being outcomes are there for children ?</a:t>
            </a:r>
          </a:p>
          <a:p>
            <a:pPr marL="285750" indent="-285750">
              <a:buClr>
                <a:srgbClr val="20B18A"/>
              </a:buClr>
              <a:buFont typeface="Arial" panose="020B0604020202020204" pitchFamily="34" charset="0"/>
              <a:buChar char="•"/>
            </a:pPr>
            <a:endParaRPr lang="en-GB" dirty="0"/>
          </a:p>
          <a:p>
            <a:pPr marL="285750" indent="-285750">
              <a:buClr>
                <a:srgbClr val="00B050"/>
              </a:buClr>
              <a:buFont typeface="Arial" panose="020B0604020202020204" pitchFamily="34" charset="0"/>
              <a:buChar char="•"/>
            </a:pPr>
            <a:r>
              <a:rPr lang="en-GB" dirty="0"/>
              <a:t>What part and section applies to the assessment of children where it appears they have a need for care and support.</a:t>
            </a:r>
          </a:p>
          <a:p>
            <a:pPr marL="285750" indent="-285750">
              <a:buClr>
                <a:srgbClr val="00B050"/>
              </a:buClr>
              <a:buFont typeface="Arial" panose="020B0604020202020204" pitchFamily="34" charset="0"/>
              <a:buChar char="•"/>
            </a:pPr>
            <a:endParaRPr lang="en-GB" dirty="0"/>
          </a:p>
          <a:p>
            <a:pPr marL="285750" indent="-285750">
              <a:buClr>
                <a:srgbClr val="00B050"/>
              </a:buClr>
              <a:buFont typeface="Arial" panose="020B0604020202020204" pitchFamily="34" charset="0"/>
              <a:buChar char="•"/>
            </a:pPr>
            <a:r>
              <a:rPr lang="en-GB" dirty="0"/>
              <a:t>Can a child refuse an assessment?</a:t>
            </a:r>
          </a:p>
          <a:p>
            <a:pPr marL="285750" indent="-285750">
              <a:buClr>
                <a:srgbClr val="00B050"/>
              </a:buClr>
              <a:buFont typeface="Arial" panose="020B0604020202020204" pitchFamily="34" charset="0"/>
              <a:buChar char="•"/>
            </a:pPr>
            <a:endParaRPr lang="en-GB" dirty="0"/>
          </a:p>
          <a:p>
            <a:pPr marL="285750" indent="-285750">
              <a:buClr>
                <a:srgbClr val="00B050"/>
              </a:buClr>
              <a:buFont typeface="Arial" panose="020B0604020202020204" pitchFamily="34" charset="0"/>
              <a:buChar char="•"/>
            </a:pPr>
            <a:r>
              <a:rPr lang="en-GB" dirty="0"/>
              <a:t>What part to the provision of a care and support plan for the child.</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8" name="TextBox 7">
            <a:extLst>
              <a:ext uri="{FF2B5EF4-FFF2-40B4-BE49-F238E27FC236}">
                <a16:creationId xmlns:a16="http://schemas.microsoft.com/office/drawing/2014/main" id="{2B7023DB-F414-837B-8161-6A1721DD8E69}"/>
              </a:ext>
            </a:extLst>
          </p:cNvPr>
          <p:cNvSpPr txBox="1"/>
          <p:nvPr/>
        </p:nvSpPr>
        <p:spPr>
          <a:xfrm>
            <a:off x="107504" y="222325"/>
            <a:ext cx="4572000" cy="1384995"/>
          </a:xfrm>
          <a:prstGeom prst="rect">
            <a:avLst/>
          </a:prstGeom>
          <a:noFill/>
        </p:spPr>
        <p:txBody>
          <a:bodyPr wrap="square">
            <a:spAutoFit/>
          </a:bodyPr>
          <a:lstStyle/>
          <a:p>
            <a:r>
              <a:rPr lang="en-GB" sz="2800" b="1" err="1">
                <a:solidFill>
                  <a:srgbClr val="20B18A"/>
                </a:solidFill>
              </a:rPr>
              <a:t>Deddf</a:t>
            </a:r>
            <a:r>
              <a:rPr lang="en-GB" sz="2800" b="1">
                <a:solidFill>
                  <a:srgbClr val="20B18A"/>
                </a:solidFill>
              </a:rPr>
              <a:t> </a:t>
            </a:r>
            <a:r>
              <a:rPr lang="en-GB" sz="2800" b="1" err="1">
                <a:solidFill>
                  <a:srgbClr val="20B18A"/>
                </a:solidFill>
              </a:rPr>
              <a:t>Gwasanaethau</a:t>
            </a:r>
            <a:r>
              <a:rPr lang="en-GB" sz="2800" b="1">
                <a:solidFill>
                  <a:srgbClr val="20B18A"/>
                </a:solidFill>
              </a:rPr>
              <a:t> </a:t>
            </a:r>
            <a:r>
              <a:rPr lang="en-GB" sz="2800" b="1" err="1">
                <a:solidFill>
                  <a:srgbClr val="20B18A"/>
                </a:solidFill>
              </a:rPr>
              <a:t>Cymdeithasol</a:t>
            </a:r>
            <a:r>
              <a:rPr lang="en-GB" sz="2800" b="1">
                <a:solidFill>
                  <a:srgbClr val="20B18A"/>
                </a:solidFill>
              </a:rPr>
              <a:t> a </a:t>
            </a:r>
            <a:r>
              <a:rPr lang="en-GB" sz="2800" b="1" err="1">
                <a:solidFill>
                  <a:srgbClr val="20B18A"/>
                </a:solidFill>
              </a:rPr>
              <a:t>Llesiant</a:t>
            </a:r>
            <a:r>
              <a:rPr lang="en-GB" sz="2800" b="1">
                <a:solidFill>
                  <a:srgbClr val="20B18A"/>
                </a:solidFill>
              </a:rPr>
              <a:t> (Cymru) 2014</a:t>
            </a:r>
          </a:p>
        </p:txBody>
      </p:sp>
      <p:sp>
        <p:nvSpPr>
          <p:cNvPr id="10" name="TextBox 9">
            <a:extLst>
              <a:ext uri="{FF2B5EF4-FFF2-40B4-BE49-F238E27FC236}">
                <a16:creationId xmlns:a16="http://schemas.microsoft.com/office/drawing/2014/main" id="{9FE444E6-42A6-5985-3612-8617E169777E}"/>
              </a:ext>
            </a:extLst>
          </p:cNvPr>
          <p:cNvSpPr txBox="1"/>
          <p:nvPr/>
        </p:nvSpPr>
        <p:spPr>
          <a:xfrm>
            <a:off x="206694" y="1951671"/>
            <a:ext cx="4365306"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 sz="1800" i="0" u="none" strike="noStrike" kern="1200" cap="none" spc="0" normalizeH="0" baseline="0" noProof="0">
                <a:ln>
                  <a:noFill/>
                </a:ln>
                <a:effectLst/>
                <a:uLnTx/>
                <a:uFillTx/>
                <a:latin typeface="Calibri"/>
                <a:cs typeface="Arial" pitchFamily="34" charset="0"/>
              </a:rPr>
              <a:t>Ymarfer unigol</a:t>
            </a:r>
          </a:p>
          <a:p>
            <a:pPr marL="285750" marR="0" lvl="0" indent="-285750" algn="l" defTabSz="914400" rtl="0" eaLnBrk="1" fontAlgn="auto" latinLnBrk="0" hangingPunct="1">
              <a:lnSpc>
                <a:spcPct val="100000"/>
              </a:lnSpc>
              <a:spcBef>
                <a:spcPts val="0"/>
              </a:spcBef>
              <a:spcAft>
                <a:spcPts val="0"/>
              </a:spcAft>
              <a:buClr>
                <a:srgbClr val="00B050"/>
              </a:buClr>
              <a:buSzTx/>
              <a:buFont typeface="Arial" pitchFamily="34" charset="0"/>
              <a:buChar char="•"/>
              <a:tabLst/>
              <a:defRPr/>
            </a:pPr>
            <a:r>
              <a:rPr kumimoji="0" lang="cy" sz="1800" i="0" u="none" strike="noStrike" kern="1200" cap="none" spc="0" normalizeH="0" baseline="0" noProof="0">
                <a:ln>
                  <a:noFill/>
                </a:ln>
                <a:effectLst/>
                <a:uLnTx/>
                <a:uFillTx/>
                <a:latin typeface="Calibri"/>
                <a:cs typeface="Arial" pitchFamily="34" charset="0"/>
              </a:rPr>
              <a:t>Faint o ddeilliannau lles sydd i blant?</a:t>
            </a:r>
          </a:p>
          <a:p>
            <a:pPr marL="285750" marR="0" lvl="0" indent="-285750" algn="l" defTabSz="914400" rtl="0" eaLnBrk="1" fontAlgn="auto" latinLnBrk="0" hangingPunct="1">
              <a:lnSpc>
                <a:spcPct val="100000"/>
              </a:lnSpc>
              <a:spcBef>
                <a:spcPts val="0"/>
              </a:spcBef>
              <a:spcAft>
                <a:spcPts val="0"/>
              </a:spcAft>
              <a:buClr>
                <a:srgbClr val="00B050"/>
              </a:buClr>
              <a:buSzTx/>
              <a:buFont typeface="Arial" pitchFamily="34" charset="0"/>
              <a:buChar char="•"/>
              <a:tabLst/>
              <a:defRPr/>
            </a:pPr>
            <a:endParaRPr kumimoji="0" lang="en-GB" sz="1800" i="0" u="none" strike="noStrike" kern="1200" cap="none" spc="0" normalizeH="0" baseline="0" noProof="0">
              <a:ln>
                <a:noFill/>
              </a:ln>
              <a:effectLst/>
              <a:uLnTx/>
              <a:uFillTx/>
              <a:latin typeface="Calibri"/>
              <a:cs typeface="Arial" pitchFamily="34" charset="0"/>
            </a:endParaRPr>
          </a:p>
          <a:p>
            <a:pPr marL="285750" marR="0" lvl="0" indent="-285750" algn="l" defTabSz="914400" rtl="0" eaLnBrk="1" fontAlgn="auto" latinLnBrk="0" hangingPunct="1">
              <a:lnSpc>
                <a:spcPct val="100000"/>
              </a:lnSpc>
              <a:spcBef>
                <a:spcPts val="0"/>
              </a:spcBef>
              <a:spcAft>
                <a:spcPts val="0"/>
              </a:spcAft>
              <a:buClr>
                <a:srgbClr val="00B050"/>
              </a:buClr>
              <a:buSzTx/>
              <a:buFont typeface="Arial" pitchFamily="34" charset="0"/>
              <a:buChar char="•"/>
              <a:tabLst/>
              <a:defRPr/>
            </a:pPr>
            <a:r>
              <a:rPr kumimoji="0" lang="cy" sz="1800" i="0" u="none" strike="noStrike" kern="1200" cap="none" spc="0" normalizeH="0" baseline="0" noProof="0">
                <a:ln>
                  <a:noFill/>
                </a:ln>
                <a:effectLst/>
                <a:uLnTx/>
                <a:uFillTx/>
                <a:latin typeface="Calibri"/>
                <a:cs typeface="Arial" pitchFamily="34" charset="0"/>
              </a:rPr>
              <a:t>Pa ran ac adran sy’n berthnasol i asesu plant lle mae’n ymddangos bod angen gofal a chymorth arnynt.</a:t>
            </a:r>
          </a:p>
          <a:p>
            <a:pPr marL="285750" marR="0" lvl="0" indent="-285750" algn="l" defTabSz="914400" rtl="0" eaLnBrk="1" fontAlgn="auto" latinLnBrk="0" hangingPunct="1">
              <a:lnSpc>
                <a:spcPct val="100000"/>
              </a:lnSpc>
              <a:spcBef>
                <a:spcPts val="0"/>
              </a:spcBef>
              <a:spcAft>
                <a:spcPts val="0"/>
              </a:spcAft>
              <a:buClr>
                <a:srgbClr val="00B050"/>
              </a:buClr>
              <a:buSzTx/>
              <a:buFont typeface="Arial" pitchFamily="34" charset="0"/>
              <a:buChar char="•"/>
              <a:tabLst/>
              <a:defRPr/>
            </a:pPr>
            <a:endParaRPr kumimoji="0" lang="en-GB" sz="1800" i="0" u="none" strike="noStrike" kern="1200" cap="none" spc="0" normalizeH="0" baseline="0" noProof="0">
              <a:ln>
                <a:noFill/>
              </a:ln>
              <a:effectLst/>
              <a:uLnTx/>
              <a:uFillTx/>
              <a:latin typeface="Calibri"/>
              <a:cs typeface="Arial" pitchFamily="34" charset="0"/>
            </a:endParaRPr>
          </a:p>
          <a:p>
            <a:pPr marL="285750" marR="0" lvl="0" indent="-285750" algn="l" defTabSz="914400" rtl="0" eaLnBrk="1" fontAlgn="auto" latinLnBrk="0" hangingPunct="1">
              <a:lnSpc>
                <a:spcPct val="100000"/>
              </a:lnSpc>
              <a:spcBef>
                <a:spcPts val="0"/>
              </a:spcBef>
              <a:spcAft>
                <a:spcPts val="0"/>
              </a:spcAft>
              <a:buClr>
                <a:srgbClr val="00B050"/>
              </a:buClr>
              <a:buSzTx/>
              <a:buFont typeface="Arial" pitchFamily="34" charset="0"/>
              <a:buChar char="•"/>
              <a:tabLst/>
              <a:defRPr/>
            </a:pPr>
            <a:r>
              <a:rPr kumimoji="0" lang="cy" sz="1800" i="0" u="none" strike="noStrike" kern="1200" cap="none" spc="0" normalizeH="0" baseline="0" noProof="0">
                <a:ln>
                  <a:noFill/>
                </a:ln>
                <a:effectLst/>
                <a:uLnTx/>
                <a:uFillTx/>
                <a:latin typeface="Calibri"/>
                <a:cs typeface="Arial" pitchFamily="34" charset="0"/>
              </a:rPr>
              <a:t>A all plentyn wrthod asesiad?</a:t>
            </a:r>
          </a:p>
          <a:p>
            <a:pPr marL="285750" marR="0" lvl="0" indent="-285750" algn="l" defTabSz="914400" rtl="0" eaLnBrk="1" fontAlgn="auto" latinLnBrk="0" hangingPunct="1">
              <a:lnSpc>
                <a:spcPct val="100000"/>
              </a:lnSpc>
              <a:spcBef>
                <a:spcPts val="0"/>
              </a:spcBef>
              <a:spcAft>
                <a:spcPts val="0"/>
              </a:spcAft>
              <a:buClr>
                <a:srgbClr val="00B050"/>
              </a:buClr>
              <a:buSzTx/>
              <a:buFont typeface="Arial" pitchFamily="34" charset="0"/>
              <a:buChar char="•"/>
              <a:tabLst/>
              <a:defRPr/>
            </a:pPr>
            <a:endParaRPr kumimoji="0" lang="en-GB" sz="1800" i="0" u="none" strike="noStrike" kern="1200" cap="none" spc="0" normalizeH="0" baseline="0" noProof="0">
              <a:ln>
                <a:noFill/>
              </a:ln>
              <a:effectLst/>
              <a:uLnTx/>
              <a:uFillTx/>
              <a:latin typeface="Calibri"/>
              <a:cs typeface="Arial" pitchFamily="34" charset="0"/>
            </a:endParaRPr>
          </a:p>
          <a:p>
            <a:pPr marL="285750" marR="0" lvl="0" indent="-285750" algn="l" defTabSz="914400" rtl="0" eaLnBrk="1" fontAlgn="auto" latinLnBrk="0" hangingPunct="1">
              <a:lnSpc>
                <a:spcPct val="100000"/>
              </a:lnSpc>
              <a:spcBef>
                <a:spcPts val="0"/>
              </a:spcBef>
              <a:spcAft>
                <a:spcPts val="0"/>
              </a:spcAft>
              <a:buClr>
                <a:srgbClr val="00B050"/>
              </a:buClr>
              <a:buSzTx/>
              <a:buFont typeface="Arial" pitchFamily="34" charset="0"/>
              <a:buChar char="•"/>
              <a:tabLst/>
              <a:defRPr/>
            </a:pPr>
            <a:r>
              <a:rPr kumimoji="0" lang="cy" sz="1800" i="0" u="none" strike="noStrike" kern="1200" cap="none" spc="0" normalizeH="0" baseline="0" noProof="0">
                <a:ln>
                  <a:noFill/>
                </a:ln>
                <a:effectLst/>
                <a:uLnTx/>
                <a:uFillTx/>
                <a:latin typeface="Calibri"/>
                <a:cs typeface="Arial" pitchFamily="34" charset="0"/>
              </a:rPr>
              <a:t>Pa ran sy’n berthnasol o safbwynt darparu cynllun gofal a chymorth ar gyfer y plentyn</a:t>
            </a:r>
            <a:r>
              <a:rPr kumimoji="0" lang="cy" sz="1800" b="1" i="0" u="none" strike="noStrike" kern="1200" cap="none" spc="0" normalizeH="0" baseline="0" noProof="0">
                <a:ln>
                  <a:noFill/>
                </a:ln>
                <a:solidFill>
                  <a:srgbClr val="0070C0"/>
                </a:solidFill>
                <a:effectLst/>
                <a:uLnTx/>
                <a:uFillTx/>
                <a:latin typeface="Calibri"/>
                <a:cs typeface="Arial" pitchFamily="34" charset="0"/>
              </a:rPr>
              <a: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2040" y="332656"/>
            <a:ext cx="3960440" cy="1569660"/>
          </a:xfrm>
          <a:prstGeom prst="rect">
            <a:avLst/>
          </a:prstGeom>
          <a:noFill/>
        </p:spPr>
        <p:txBody>
          <a:bodyPr wrap="square" rtlCol="0">
            <a:spAutoFit/>
          </a:bodyPr>
          <a:lstStyle/>
          <a:p>
            <a:r>
              <a:rPr lang="en-GB" sz="2400" b="1" dirty="0">
                <a:solidFill>
                  <a:srgbClr val="20B18A"/>
                </a:solidFill>
              </a:rPr>
              <a:t>Safeguarding </a:t>
            </a:r>
          </a:p>
          <a:p>
            <a:r>
              <a:rPr lang="en-GB" sz="2400" b="1" dirty="0">
                <a:solidFill>
                  <a:srgbClr val="20B18A"/>
                </a:solidFill>
              </a:rPr>
              <a:t>Social Services and Well-being</a:t>
            </a:r>
          </a:p>
          <a:p>
            <a:r>
              <a:rPr lang="en-GB" sz="2400" b="1" dirty="0">
                <a:solidFill>
                  <a:srgbClr val="20B18A"/>
                </a:solidFill>
              </a:rPr>
              <a:t>(Wales) Act 2014- Part 7</a:t>
            </a:r>
          </a:p>
        </p:txBody>
      </p:sp>
      <p:sp>
        <p:nvSpPr>
          <p:cNvPr id="4" name="TextBox 3"/>
          <p:cNvSpPr txBox="1"/>
          <p:nvPr/>
        </p:nvSpPr>
        <p:spPr>
          <a:xfrm>
            <a:off x="4824028" y="1700808"/>
            <a:ext cx="4176464" cy="3754874"/>
          </a:xfrm>
          <a:prstGeom prst="rect">
            <a:avLst/>
          </a:prstGeom>
          <a:noFill/>
        </p:spPr>
        <p:txBody>
          <a:bodyPr wrap="square" rtlCol="0">
            <a:spAutoFit/>
          </a:bodyPr>
          <a:lstStyle/>
          <a:p>
            <a:r>
              <a:rPr lang="en-GB" sz="2200"/>
              <a:t>S130 Duty to report children at risk</a:t>
            </a:r>
          </a:p>
          <a:p>
            <a:r>
              <a:rPr lang="en-GB"/>
              <a:t>(1)If a relevant partner* of a local authority has reasonable cause to suspect that a child is a child at risk and appears to be within the authority’s area, it must inform the local authority of that fact.</a:t>
            </a:r>
          </a:p>
          <a:p>
            <a:endParaRPr lang="en-GB"/>
          </a:p>
          <a:p>
            <a:r>
              <a:rPr lang="en-GB"/>
              <a:t>(2)If the child that the relevant partner has a reasonable cause to suspect is a child at risk appears to be within the area of a local authority other than one of which it is relevant partner, it must inform that other local authority.</a:t>
            </a:r>
          </a:p>
        </p:txBody>
      </p:sp>
      <p:pic>
        <p:nvPicPr>
          <p:cNvPr id="5" name="New picture"/>
          <p:cNvPicPr/>
          <p:nvPr/>
        </p:nvPicPr>
        <p:blipFill rotWithShape="1">
          <a:blip r:embed="rId2"/>
          <a:srcRect t="86749"/>
          <a:stretch/>
        </p:blipFill>
        <p:spPr>
          <a:xfrm>
            <a:off x="0" y="5949280"/>
            <a:ext cx="9144000" cy="908720"/>
          </a:xfrm>
          <a:prstGeom prst="rect">
            <a:avLst/>
          </a:prstGeom>
        </p:spPr>
      </p:pic>
      <p:sp>
        <p:nvSpPr>
          <p:cNvPr id="6" name="TextBox 5">
            <a:extLst>
              <a:ext uri="{FF2B5EF4-FFF2-40B4-BE49-F238E27FC236}">
                <a16:creationId xmlns:a16="http://schemas.microsoft.com/office/drawing/2014/main" id="{06C6926E-9AC2-29E6-0C3E-884615483C2F}"/>
              </a:ext>
            </a:extLst>
          </p:cNvPr>
          <p:cNvSpPr txBox="1"/>
          <p:nvPr/>
        </p:nvSpPr>
        <p:spPr>
          <a:xfrm>
            <a:off x="252028" y="278934"/>
            <a:ext cx="4572000" cy="1569660"/>
          </a:xfrm>
          <a:prstGeom prst="rect">
            <a:avLst/>
          </a:prstGeom>
          <a:noFill/>
        </p:spPr>
        <p:txBody>
          <a:bodyPr wrap="square">
            <a:spAutoFit/>
          </a:bodyPr>
          <a:lstStyle/>
          <a:p>
            <a:r>
              <a:rPr lang="en-GB" sz="2400" b="1" err="1">
                <a:solidFill>
                  <a:srgbClr val="20B18A"/>
                </a:solidFill>
              </a:rPr>
              <a:t>Diogelu</a:t>
            </a:r>
            <a:r>
              <a:rPr lang="en-GB" sz="2400" b="1">
                <a:solidFill>
                  <a:srgbClr val="20B18A"/>
                </a:solidFill>
              </a:rPr>
              <a:t> </a:t>
            </a:r>
          </a:p>
          <a:p>
            <a:r>
              <a:rPr lang="en-GB" sz="2400" b="1" err="1">
                <a:solidFill>
                  <a:srgbClr val="20B18A"/>
                </a:solidFill>
              </a:rPr>
              <a:t>Deddf</a:t>
            </a:r>
            <a:r>
              <a:rPr lang="en-GB" sz="2400" b="1">
                <a:solidFill>
                  <a:srgbClr val="20B18A"/>
                </a:solidFill>
              </a:rPr>
              <a:t> </a:t>
            </a:r>
            <a:r>
              <a:rPr lang="en-GB" sz="2400" b="1" err="1">
                <a:solidFill>
                  <a:srgbClr val="20B18A"/>
                </a:solidFill>
              </a:rPr>
              <a:t>Gwasanaethau</a:t>
            </a:r>
            <a:r>
              <a:rPr lang="en-GB" sz="2400" b="1">
                <a:solidFill>
                  <a:srgbClr val="20B18A"/>
                </a:solidFill>
              </a:rPr>
              <a:t> </a:t>
            </a:r>
            <a:r>
              <a:rPr lang="en-GB" sz="2400" b="1" err="1">
                <a:solidFill>
                  <a:srgbClr val="20B18A"/>
                </a:solidFill>
              </a:rPr>
              <a:t>Cymdeithasol</a:t>
            </a:r>
            <a:r>
              <a:rPr lang="en-GB" sz="2400" b="1">
                <a:solidFill>
                  <a:srgbClr val="20B18A"/>
                </a:solidFill>
              </a:rPr>
              <a:t> a </a:t>
            </a:r>
            <a:r>
              <a:rPr lang="en-GB" sz="2400" b="1" err="1">
                <a:solidFill>
                  <a:srgbClr val="20B18A"/>
                </a:solidFill>
              </a:rPr>
              <a:t>Llesiant</a:t>
            </a:r>
            <a:r>
              <a:rPr lang="en-GB" sz="2400" b="1">
                <a:solidFill>
                  <a:srgbClr val="20B18A"/>
                </a:solidFill>
              </a:rPr>
              <a:t> (Cymru) 2014 - </a:t>
            </a:r>
            <a:r>
              <a:rPr lang="en-GB" sz="2400" b="1" err="1">
                <a:solidFill>
                  <a:srgbClr val="20B18A"/>
                </a:solidFill>
              </a:rPr>
              <a:t>Rhan</a:t>
            </a:r>
            <a:r>
              <a:rPr lang="en-GB" sz="2400" b="1">
                <a:solidFill>
                  <a:srgbClr val="20B18A"/>
                </a:solidFill>
              </a:rPr>
              <a:t> 7</a:t>
            </a:r>
          </a:p>
        </p:txBody>
      </p:sp>
      <p:sp>
        <p:nvSpPr>
          <p:cNvPr id="8" name="TextBox 7">
            <a:extLst>
              <a:ext uri="{FF2B5EF4-FFF2-40B4-BE49-F238E27FC236}">
                <a16:creationId xmlns:a16="http://schemas.microsoft.com/office/drawing/2014/main" id="{54A2D38F-FDCE-1EBE-B735-E9E3882D6ACD}"/>
              </a:ext>
            </a:extLst>
          </p:cNvPr>
          <p:cNvSpPr txBox="1"/>
          <p:nvPr/>
        </p:nvSpPr>
        <p:spPr>
          <a:xfrm>
            <a:off x="252028" y="1868472"/>
            <a:ext cx="4572000" cy="4154984"/>
          </a:xfrm>
          <a:prstGeom prst="rect">
            <a:avLst/>
          </a:prstGeom>
          <a:noFill/>
        </p:spPr>
        <p:txBody>
          <a:bodyPr wrap="square">
            <a:spAutoFit/>
          </a:bodyPr>
          <a:lstStyle/>
          <a:p>
            <a:r>
              <a:rPr lang="en-GB" sz="2200"/>
              <a:t>A130 </a:t>
            </a:r>
            <a:r>
              <a:rPr lang="en-GB" sz="2200" err="1"/>
              <a:t>Dyletswydd</a:t>
            </a:r>
            <a:r>
              <a:rPr lang="en-GB" sz="2200"/>
              <a:t> i </a:t>
            </a:r>
            <a:r>
              <a:rPr lang="en-GB" sz="2200" err="1"/>
              <a:t>adrodd</a:t>
            </a:r>
            <a:r>
              <a:rPr lang="en-GB" sz="2200"/>
              <a:t> am </a:t>
            </a:r>
            <a:r>
              <a:rPr lang="en-GB" sz="2200" err="1"/>
              <a:t>blant</a:t>
            </a:r>
            <a:r>
              <a:rPr lang="en-GB" sz="2200"/>
              <a:t> </a:t>
            </a:r>
            <a:r>
              <a:rPr lang="en-GB" sz="2200" err="1"/>
              <a:t>sy'n</a:t>
            </a:r>
            <a:r>
              <a:rPr lang="en-GB" sz="2200"/>
              <a:t> </a:t>
            </a:r>
            <a:r>
              <a:rPr lang="en-GB" sz="2200" err="1"/>
              <a:t>wynebu</a:t>
            </a:r>
            <a:r>
              <a:rPr lang="en-GB" sz="2200"/>
              <a:t> </a:t>
            </a:r>
            <a:r>
              <a:rPr lang="en-GB" sz="2200" err="1"/>
              <a:t>risg</a:t>
            </a:r>
            <a:endParaRPr lang="en-GB" sz="2200"/>
          </a:p>
          <a:p>
            <a:r>
              <a:rPr lang="en-GB"/>
              <a:t>(1)</a:t>
            </a:r>
            <a:r>
              <a:rPr lang="en-GB" err="1"/>
              <a:t>Os</a:t>
            </a:r>
            <a:r>
              <a:rPr lang="en-GB"/>
              <a:t> </a:t>
            </a:r>
            <a:r>
              <a:rPr lang="en-GB" err="1"/>
              <a:t>oes</a:t>
            </a:r>
            <a:r>
              <a:rPr lang="en-GB"/>
              <a:t> </a:t>
            </a:r>
            <a:r>
              <a:rPr lang="en-GB" err="1"/>
              <a:t>gan</a:t>
            </a:r>
            <a:r>
              <a:rPr lang="en-GB"/>
              <a:t> </a:t>
            </a:r>
            <a:r>
              <a:rPr lang="en-GB" err="1"/>
              <a:t>bartner</a:t>
            </a:r>
            <a:r>
              <a:rPr lang="en-GB"/>
              <a:t> </a:t>
            </a:r>
            <a:r>
              <a:rPr lang="en-GB" err="1"/>
              <a:t>perthnasol</a:t>
            </a:r>
            <a:r>
              <a:rPr lang="en-GB"/>
              <a:t>* i </a:t>
            </a:r>
            <a:r>
              <a:rPr lang="en-GB" err="1"/>
              <a:t>awdurdod</a:t>
            </a:r>
            <a:r>
              <a:rPr lang="en-GB"/>
              <a:t> </a:t>
            </a:r>
            <a:r>
              <a:rPr lang="en-GB" err="1"/>
              <a:t>lleol</a:t>
            </a:r>
            <a:r>
              <a:rPr lang="en-GB"/>
              <a:t> sail </a:t>
            </a:r>
            <a:r>
              <a:rPr lang="en-GB" err="1"/>
              <a:t>resymol</a:t>
            </a:r>
            <a:r>
              <a:rPr lang="en-GB"/>
              <a:t> i </a:t>
            </a:r>
            <a:r>
              <a:rPr lang="en-GB" err="1"/>
              <a:t>amau</a:t>
            </a:r>
            <a:r>
              <a:rPr lang="en-GB"/>
              <a:t> bod </a:t>
            </a:r>
            <a:r>
              <a:rPr lang="en-GB" err="1"/>
              <a:t>plentyn</a:t>
            </a:r>
            <a:r>
              <a:rPr lang="en-GB"/>
              <a:t> </a:t>
            </a:r>
            <a:r>
              <a:rPr lang="en-GB" err="1"/>
              <a:t>yn</a:t>
            </a:r>
            <a:r>
              <a:rPr lang="en-GB"/>
              <a:t> </a:t>
            </a:r>
            <a:r>
              <a:rPr lang="en-GB" err="1"/>
              <a:t>blentyn</a:t>
            </a:r>
            <a:r>
              <a:rPr lang="en-GB"/>
              <a:t> </a:t>
            </a:r>
            <a:r>
              <a:rPr lang="en-GB" err="1"/>
              <a:t>sy’n</a:t>
            </a:r>
            <a:r>
              <a:rPr lang="en-GB"/>
              <a:t> </a:t>
            </a:r>
            <a:r>
              <a:rPr lang="en-GB" err="1"/>
              <a:t>wynebu</a:t>
            </a:r>
            <a:r>
              <a:rPr lang="en-GB"/>
              <a:t> </a:t>
            </a:r>
            <a:r>
              <a:rPr lang="en-GB" err="1"/>
              <a:t>risg</a:t>
            </a:r>
            <a:r>
              <a:rPr lang="en-GB"/>
              <a:t> </a:t>
            </a:r>
            <a:r>
              <a:rPr lang="en-GB" err="1"/>
              <a:t>a’i</a:t>
            </a:r>
            <a:r>
              <a:rPr lang="en-GB"/>
              <a:t> </a:t>
            </a:r>
            <a:r>
              <a:rPr lang="en-GB" err="1"/>
              <a:t>fod</a:t>
            </a:r>
            <a:r>
              <a:rPr lang="en-GB"/>
              <a:t> </a:t>
            </a:r>
            <a:r>
              <a:rPr lang="en-GB" err="1"/>
              <a:t>yn</a:t>
            </a:r>
            <a:r>
              <a:rPr lang="en-GB"/>
              <a:t> </a:t>
            </a:r>
            <a:r>
              <a:rPr lang="en-GB" err="1"/>
              <a:t>ymddangos</a:t>
            </a:r>
            <a:r>
              <a:rPr lang="en-GB"/>
              <a:t> </a:t>
            </a:r>
            <a:r>
              <a:rPr lang="en-GB" err="1"/>
              <a:t>ei</a:t>
            </a:r>
            <a:r>
              <a:rPr lang="en-GB"/>
              <a:t> </a:t>
            </a:r>
            <a:r>
              <a:rPr lang="en-GB" err="1"/>
              <a:t>fod</a:t>
            </a:r>
            <a:r>
              <a:rPr lang="en-GB"/>
              <a:t> o </a:t>
            </a:r>
            <a:r>
              <a:rPr lang="en-GB" err="1"/>
              <a:t>fewn</a:t>
            </a:r>
            <a:r>
              <a:rPr lang="en-GB"/>
              <a:t> </a:t>
            </a:r>
            <a:r>
              <a:rPr lang="en-GB" err="1"/>
              <a:t>ardal</a:t>
            </a:r>
            <a:r>
              <a:rPr lang="en-GB"/>
              <a:t> </a:t>
            </a:r>
            <a:r>
              <a:rPr lang="en-GB" err="1"/>
              <a:t>yr</a:t>
            </a:r>
            <a:r>
              <a:rPr lang="en-GB"/>
              <a:t> </a:t>
            </a:r>
            <a:r>
              <a:rPr lang="en-GB" err="1"/>
              <a:t>awdurdod</a:t>
            </a:r>
            <a:r>
              <a:rPr lang="en-GB"/>
              <a:t>, </a:t>
            </a:r>
            <a:r>
              <a:rPr lang="en-GB" err="1"/>
              <a:t>rhaid</a:t>
            </a:r>
            <a:r>
              <a:rPr lang="en-GB"/>
              <a:t> </a:t>
            </a:r>
            <a:r>
              <a:rPr lang="en-GB" err="1"/>
              <a:t>iddo</a:t>
            </a:r>
            <a:r>
              <a:rPr lang="en-GB"/>
              <a:t> </a:t>
            </a:r>
            <a:r>
              <a:rPr lang="en-GB" err="1"/>
              <a:t>hysbysu’r</a:t>
            </a:r>
            <a:r>
              <a:rPr lang="en-GB"/>
              <a:t> </a:t>
            </a:r>
            <a:r>
              <a:rPr lang="en-GB" err="1"/>
              <a:t>awdurdod</a:t>
            </a:r>
            <a:r>
              <a:rPr lang="en-GB"/>
              <a:t> </a:t>
            </a:r>
            <a:r>
              <a:rPr lang="en-GB" err="1"/>
              <a:t>lleol</a:t>
            </a:r>
            <a:r>
              <a:rPr lang="en-GB"/>
              <a:t> </a:t>
            </a:r>
            <a:r>
              <a:rPr lang="en-GB" err="1"/>
              <a:t>o’r</a:t>
            </a:r>
            <a:r>
              <a:rPr lang="en-GB"/>
              <a:t> </a:t>
            </a:r>
            <a:r>
              <a:rPr lang="en-GB" err="1"/>
              <a:t>ffaith</a:t>
            </a:r>
            <a:r>
              <a:rPr lang="en-GB"/>
              <a:t> </a:t>
            </a:r>
            <a:r>
              <a:rPr lang="en-GB" err="1"/>
              <a:t>honno</a:t>
            </a:r>
            <a:r>
              <a:rPr lang="en-GB"/>
              <a:t>.</a:t>
            </a:r>
          </a:p>
          <a:p>
            <a:endParaRPr lang="en-GB"/>
          </a:p>
          <a:p>
            <a:r>
              <a:rPr lang="en-GB"/>
              <a:t>(2)</a:t>
            </a:r>
            <a:r>
              <a:rPr lang="en-GB" err="1"/>
              <a:t>Os</a:t>
            </a:r>
            <a:r>
              <a:rPr lang="en-GB"/>
              <a:t> </a:t>
            </a:r>
            <a:r>
              <a:rPr lang="en-GB" err="1"/>
              <a:t>yw’n</a:t>
            </a:r>
            <a:r>
              <a:rPr lang="en-GB"/>
              <a:t> </a:t>
            </a:r>
            <a:r>
              <a:rPr lang="en-GB" err="1"/>
              <a:t>ymddangos</a:t>
            </a:r>
            <a:r>
              <a:rPr lang="en-GB"/>
              <a:t> bod y </a:t>
            </a:r>
            <a:r>
              <a:rPr lang="en-GB" err="1"/>
              <a:t>plentyn</a:t>
            </a:r>
            <a:r>
              <a:rPr lang="en-GB"/>
              <a:t> y </a:t>
            </a:r>
            <a:r>
              <a:rPr lang="en-GB" err="1"/>
              <a:t>mae</a:t>
            </a:r>
            <a:r>
              <a:rPr lang="en-GB"/>
              <a:t> </a:t>
            </a:r>
            <a:r>
              <a:rPr lang="en-GB" err="1"/>
              <a:t>gan</a:t>
            </a:r>
            <a:r>
              <a:rPr lang="en-GB"/>
              <a:t> y partner </a:t>
            </a:r>
            <a:r>
              <a:rPr lang="en-GB" err="1"/>
              <a:t>perthnasol</a:t>
            </a:r>
            <a:r>
              <a:rPr lang="en-GB"/>
              <a:t> </a:t>
            </a:r>
            <a:r>
              <a:rPr lang="en-GB" err="1"/>
              <a:t>achos</a:t>
            </a:r>
            <a:r>
              <a:rPr lang="en-GB"/>
              <a:t> </a:t>
            </a:r>
            <a:r>
              <a:rPr lang="en-GB" err="1"/>
              <a:t>rhesymol</a:t>
            </a:r>
            <a:r>
              <a:rPr lang="en-GB"/>
              <a:t> </a:t>
            </a:r>
            <a:r>
              <a:rPr lang="en-GB" err="1"/>
              <a:t>dros</a:t>
            </a:r>
            <a:r>
              <a:rPr lang="en-GB"/>
              <a:t> </a:t>
            </a:r>
            <a:r>
              <a:rPr lang="en-GB" err="1"/>
              <a:t>amau</a:t>
            </a:r>
            <a:r>
              <a:rPr lang="en-GB"/>
              <a:t> </a:t>
            </a:r>
            <a:r>
              <a:rPr lang="en-GB" err="1"/>
              <a:t>ei</a:t>
            </a:r>
            <a:r>
              <a:rPr lang="en-GB"/>
              <a:t> </a:t>
            </a:r>
            <a:r>
              <a:rPr lang="en-GB" err="1"/>
              <a:t>fod</a:t>
            </a:r>
            <a:r>
              <a:rPr lang="en-GB"/>
              <a:t> </a:t>
            </a:r>
            <a:r>
              <a:rPr lang="en-GB" err="1"/>
              <a:t>yn</a:t>
            </a:r>
            <a:r>
              <a:rPr lang="en-GB"/>
              <a:t> </a:t>
            </a:r>
            <a:r>
              <a:rPr lang="en-GB" err="1"/>
              <a:t>blentyn</a:t>
            </a:r>
            <a:r>
              <a:rPr lang="en-GB"/>
              <a:t> </a:t>
            </a:r>
            <a:r>
              <a:rPr lang="en-GB" err="1"/>
              <a:t>sy’n</a:t>
            </a:r>
            <a:r>
              <a:rPr lang="en-GB"/>
              <a:t> </a:t>
            </a:r>
            <a:r>
              <a:rPr lang="en-GB" err="1"/>
              <a:t>wynebu</a:t>
            </a:r>
            <a:r>
              <a:rPr lang="en-GB"/>
              <a:t> </a:t>
            </a:r>
            <a:r>
              <a:rPr lang="en-GB" err="1"/>
              <a:t>risg</a:t>
            </a:r>
            <a:r>
              <a:rPr lang="en-GB"/>
              <a:t> o </a:t>
            </a:r>
            <a:r>
              <a:rPr lang="en-GB" err="1"/>
              <a:t>fewn</a:t>
            </a:r>
            <a:r>
              <a:rPr lang="en-GB"/>
              <a:t> </a:t>
            </a:r>
            <a:r>
              <a:rPr lang="en-GB" err="1"/>
              <a:t>ardal</a:t>
            </a:r>
            <a:r>
              <a:rPr lang="en-GB"/>
              <a:t> </a:t>
            </a:r>
            <a:r>
              <a:rPr lang="en-GB" err="1"/>
              <a:t>awdurdod</a:t>
            </a:r>
            <a:r>
              <a:rPr lang="en-GB"/>
              <a:t> </a:t>
            </a:r>
            <a:r>
              <a:rPr lang="en-GB" err="1"/>
              <a:t>lleol</a:t>
            </a:r>
            <a:r>
              <a:rPr lang="en-GB"/>
              <a:t> ac </a:t>
            </a:r>
            <a:r>
              <a:rPr lang="en-GB" err="1"/>
              <a:t>eithrio</a:t>
            </a:r>
            <a:r>
              <a:rPr lang="en-GB"/>
              <a:t> un y </a:t>
            </a:r>
            <a:r>
              <a:rPr lang="en-GB" err="1"/>
              <a:t>mae’n</a:t>
            </a:r>
            <a:r>
              <a:rPr lang="en-GB"/>
              <a:t> </a:t>
            </a:r>
            <a:r>
              <a:rPr lang="en-GB" err="1"/>
              <a:t>bartner</a:t>
            </a:r>
            <a:r>
              <a:rPr lang="en-GB"/>
              <a:t> </a:t>
            </a:r>
            <a:r>
              <a:rPr lang="en-GB" err="1"/>
              <a:t>perthnasol</a:t>
            </a:r>
            <a:r>
              <a:rPr lang="en-GB"/>
              <a:t> </a:t>
            </a:r>
            <a:r>
              <a:rPr lang="en-GB" err="1"/>
              <a:t>iddo</a:t>
            </a:r>
            <a:r>
              <a:rPr lang="en-GB"/>
              <a:t>, </a:t>
            </a:r>
            <a:r>
              <a:rPr lang="en-GB" err="1"/>
              <a:t>rhaid</a:t>
            </a:r>
            <a:r>
              <a:rPr lang="en-GB"/>
              <a:t> </a:t>
            </a:r>
            <a:r>
              <a:rPr lang="en-GB" err="1"/>
              <a:t>iddo</a:t>
            </a:r>
            <a:r>
              <a:rPr lang="en-GB"/>
              <a:t> </a:t>
            </a:r>
            <a:r>
              <a:rPr lang="en-GB" err="1"/>
              <a:t>hysbysu’r</a:t>
            </a:r>
            <a:r>
              <a:rPr lang="en-GB"/>
              <a:t> </a:t>
            </a:r>
            <a:r>
              <a:rPr lang="en-GB" err="1"/>
              <a:t>awdurdod</a:t>
            </a:r>
            <a:r>
              <a:rPr lang="en-GB"/>
              <a:t> </a:t>
            </a:r>
            <a:r>
              <a:rPr lang="en-GB" err="1"/>
              <a:t>lleol</a:t>
            </a:r>
            <a:r>
              <a:rPr lang="en-GB"/>
              <a:t> </a:t>
            </a:r>
            <a:r>
              <a:rPr lang="en-GB" err="1"/>
              <a:t>arall</a:t>
            </a:r>
            <a:r>
              <a:rPr lang="en-GB"/>
              <a:t> </a:t>
            </a:r>
            <a:r>
              <a:rPr lang="en-GB" err="1"/>
              <a:t>hwnnw</a:t>
            </a:r>
            <a:r>
              <a:rPr lang="en-GB"/>
              <a:t>.</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09.30"/>
  <p:tag name="AS_TITLE" val="Aspose.Slides for Java"/>
  <p:tag name="AS_VERSION" val="20.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76FEC90499014EB95A8E7C11FAF3CB" ma:contentTypeVersion="10" ma:contentTypeDescription="Create a new document." ma:contentTypeScope="" ma:versionID="8e94854c4939c6443b4f3616653f131e">
  <xsd:schema xmlns:xsd="http://www.w3.org/2001/XMLSchema" xmlns:xs="http://www.w3.org/2001/XMLSchema" xmlns:p="http://schemas.microsoft.com/office/2006/metadata/properties" xmlns:ns3="d4c39a4a-3514-4d61-b271-533bfd3e0244" targetNamespace="http://schemas.microsoft.com/office/2006/metadata/properties" ma:root="true" ma:fieldsID="427097ddbd6a3a29c7a05b499e5c1b92" ns3:_="">
    <xsd:import namespace="d4c39a4a-3514-4d61-b271-533bfd3e0244"/>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c39a4a-3514-4d61-b271-533bfd3e0244"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4c39a4a-3514-4d61-b271-533bfd3e024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F6BD93-BF1E-4515-A350-14626CC747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c39a4a-3514-4d61-b271-533bfd3e02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C67811-DC18-41AB-9714-B30A81CC6A4E}">
  <ds:schemaRefs>
    <ds:schemaRef ds:uri="http://purl.org/dc/terms/"/>
    <ds:schemaRef ds:uri="http://purl.org/dc/dcmitype/"/>
    <ds:schemaRef ds:uri="d4c39a4a-3514-4d61-b271-533bfd3e0244"/>
    <ds:schemaRef ds:uri="http://schemas.openxmlformats.org/package/2006/metadata/core-properties"/>
    <ds:schemaRef ds:uri="http://purl.org/dc/elements/1.1/"/>
    <ds:schemaRef ds:uri="http://schemas.microsoft.com/office/2006/documentManagement/types"/>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3A63A6CE-EAE7-49EA-B0E2-4EE099FCE4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5506</Words>
  <Application>Microsoft Office PowerPoint</Application>
  <PresentationFormat>On-screen Show (4:3)</PresentationFormat>
  <Paragraphs>663</Paragraphs>
  <Slides>70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-apple-system</vt:lpstr>
      <vt:lpstr>Aptos</vt:lpstr>
      <vt:lpstr>Arial</vt:lpstr>
      <vt:lpstr>Calibri</vt:lpstr>
      <vt:lpstr>Office Theme</vt:lpstr>
      <vt:lpstr>Yr Ymarferydd Gwasanaethau Cymdeithasol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Yr Ymarferydd Gwasanaethau Cymdeithasol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Coy</dc:creator>
  <cp:lastModifiedBy>Hayley Abraham</cp:lastModifiedBy>
  <cp:revision>2</cp:revision>
  <cp:lastPrinted>2021-08-19T09:40:18Z</cp:lastPrinted>
  <dcterms:created xsi:type="dcterms:W3CDTF">2021-08-19T08:40:18Z</dcterms:created>
  <dcterms:modified xsi:type="dcterms:W3CDTF">2025-04-25T13:44:44Z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0x0101000876FEC90499014EB95A8E7C11FAF3CB</vt:lpwstr>
  </property>
  <property fmtid="{D5CDD505-2E9C-101B-9397-08002B2CF9AE}" pid="3" name="MediaServiceImageTags">
    <vt:lpwstr/>
  </property>
  <property fmtid="{D5CDD505-2E9C-101B-9397-08002B2CF9AE}" pid="4" name="MSIP_Label_d3f1612d-fb9f-4910-9745-3218a93e4acc_Enabled">
    <vt:lpwstr>true</vt:lpwstr>
  </property>
  <property fmtid="{D5CDD505-2E9C-101B-9397-08002B2CF9AE}" pid="5" name="MSIP_Label_d3f1612d-fb9f-4910-9745-3218a93e4acc_SetDate">
    <vt:lpwstr>2025-04-08T13:57:07Z</vt:lpwstr>
  </property>
  <property fmtid="{D5CDD505-2E9C-101B-9397-08002B2CF9AE}" pid="6" name="MSIP_Label_d3f1612d-fb9f-4910-9745-3218a93e4acc_Method">
    <vt:lpwstr>Standard</vt:lpwstr>
  </property>
  <property fmtid="{D5CDD505-2E9C-101B-9397-08002B2CF9AE}" pid="7" name="MSIP_Label_d3f1612d-fb9f-4910-9745-3218a93e4acc_Name">
    <vt:lpwstr>defa4170-0d19-0005-0004-bc88714345d2</vt:lpwstr>
  </property>
  <property fmtid="{D5CDD505-2E9C-101B-9397-08002B2CF9AE}" pid="8" name="MSIP_Label_d3f1612d-fb9f-4910-9745-3218a93e4acc_SiteId">
    <vt:lpwstr>4bc2de22-9b97-4eb6-8e88-2254190748e2</vt:lpwstr>
  </property>
  <property fmtid="{D5CDD505-2E9C-101B-9397-08002B2CF9AE}" pid="9" name="MSIP_Label_d3f1612d-fb9f-4910-9745-3218a93e4acc_ActionId">
    <vt:lpwstr>2b3b3d11-cad6-4a30-944f-ba8c9c89c168</vt:lpwstr>
  </property>
  <property fmtid="{D5CDD505-2E9C-101B-9397-08002B2CF9AE}" pid="10" name="MSIP_Label_d3f1612d-fb9f-4910-9745-3218a93e4acc_ContentBits">
    <vt:lpwstr>0</vt:lpwstr>
  </property>
  <property fmtid="{D5CDD505-2E9C-101B-9397-08002B2CF9AE}" pid="11" name="MSIP_Label_d3f1612d-fb9f-4910-9745-3218a93e4acc_Tag">
    <vt:lpwstr>10, 3, 0, 1</vt:lpwstr>
  </property>
</Properties>
</file>