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89"/>
  </p:notesMasterIdLst>
  <p:sldIdLst>
    <p:sldId id="257" r:id="rId5"/>
    <p:sldId id="333" r:id="rId6"/>
    <p:sldId id="304" r:id="rId7"/>
    <p:sldId id="562" r:id="rId8"/>
    <p:sldId id="563" r:id="rId9"/>
    <p:sldId id="459" r:id="rId10"/>
    <p:sldId id="523" r:id="rId11"/>
    <p:sldId id="564" r:id="rId12"/>
    <p:sldId id="565" r:id="rId13"/>
    <p:sldId id="566" r:id="rId14"/>
    <p:sldId id="567" r:id="rId15"/>
    <p:sldId id="568" r:id="rId16"/>
    <p:sldId id="569" r:id="rId17"/>
    <p:sldId id="571" r:id="rId18"/>
    <p:sldId id="570" r:id="rId19"/>
    <p:sldId id="572" r:id="rId20"/>
    <p:sldId id="575" r:id="rId21"/>
    <p:sldId id="574" r:id="rId22"/>
    <p:sldId id="573" r:id="rId23"/>
    <p:sldId id="576" r:id="rId24"/>
    <p:sldId id="577" r:id="rId25"/>
    <p:sldId id="578" r:id="rId26"/>
    <p:sldId id="582" r:id="rId27"/>
    <p:sldId id="579" r:id="rId28"/>
    <p:sldId id="580" r:id="rId29"/>
    <p:sldId id="581" r:id="rId30"/>
    <p:sldId id="583" r:id="rId31"/>
    <p:sldId id="584" r:id="rId32"/>
    <p:sldId id="585" r:id="rId33"/>
    <p:sldId id="589" r:id="rId34"/>
    <p:sldId id="586" r:id="rId35"/>
    <p:sldId id="587" r:id="rId36"/>
    <p:sldId id="591" r:id="rId37"/>
    <p:sldId id="590" r:id="rId38"/>
    <p:sldId id="588" r:id="rId39"/>
    <p:sldId id="592" r:id="rId40"/>
    <p:sldId id="593" r:id="rId41"/>
    <p:sldId id="594" r:id="rId42"/>
    <p:sldId id="595" r:id="rId43"/>
    <p:sldId id="596" r:id="rId44"/>
    <p:sldId id="597" r:id="rId45"/>
    <p:sldId id="598" r:id="rId46"/>
    <p:sldId id="599" r:id="rId47"/>
    <p:sldId id="601" r:id="rId48"/>
    <p:sldId id="600" r:id="rId49"/>
    <p:sldId id="605" r:id="rId50"/>
    <p:sldId id="602" r:id="rId51"/>
    <p:sldId id="603" r:id="rId52"/>
    <p:sldId id="606" r:id="rId53"/>
    <p:sldId id="604" r:id="rId54"/>
    <p:sldId id="607" r:id="rId55"/>
    <p:sldId id="608" r:id="rId56"/>
    <p:sldId id="642" r:id="rId57"/>
    <p:sldId id="611" r:id="rId58"/>
    <p:sldId id="612" r:id="rId59"/>
    <p:sldId id="613" r:id="rId60"/>
    <p:sldId id="614" r:id="rId61"/>
    <p:sldId id="615" r:id="rId62"/>
    <p:sldId id="643" r:id="rId63"/>
    <p:sldId id="617" r:id="rId64"/>
    <p:sldId id="618" r:id="rId65"/>
    <p:sldId id="619" r:id="rId66"/>
    <p:sldId id="621" r:id="rId67"/>
    <p:sldId id="620" r:id="rId68"/>
    <p:sldId id="622" r:id="rId69"/>
    <p:sldId id="623" r:id="rId70"/>
    <p:sldId id="641" r:id="rId71"/>
    <p:sldId id="624" r:id="rId72"/>
    <p:sldId id="626" r:id="rId73"/>
    <p:sldId id="625" r:id="rId74"/>
    <p:sldId id="627" r:id="rId75"/>
    <p:sldId id="628" r:id="rId76"/>
    <p:sldId id="629" r:id="rId77"/>
    <p:sldId id="630" r:id="rId78"/>
    <p:sldId id="631" r:id="rId79"/>
    <p:sldId id="632" r:id="rId80"/>
    <p:sldId id="633" r:id="rId81"/>
    <p:sldId id="634" r:id="rId82"/>
    <p:sldId id="635" r:id="rId83"/>
    <p:sldId id="636" r:id="rId84"/>
    <p:sldId id="637" r:id="rId85"/>
    <p:sldId id="638" r:id="rId86"/>
    <p:sldId id="639" r:id="rId87"/>
    <p:sldId id="640" r:id="rId88"/>
  </p:sldIdLst>
  <p:sldSz cx="12192000" cy="6858000"/>
  <p:notesSz cx="6858000" cy="9144000"/>
  <p:custDataLst>
    <p:tags r:id="rId90"/>
  </p:custDataLst>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D7C8C06-068D-4AD4-906D-86FB755A07E5}" v="7" dt="2021-07-19T13:35:09.5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00" autoAdjust="0"/>
    <p:restoredTop sz="93522" autoAdjust="0"/>
  </p:normalViewPr>
  <p:slideViewPr>
    <p:cSldViewPr snapToGrid="0" snapToObjects="1">
      <p:cViewPr varScale="1">
        <p:scale>
          <a:sx n="59" d="100"/>
          <a:sy n="59" d="100"/>
        </p:scale>
        <p:origin x="756" y="5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ags" Target="tags/tag1.xml"/><Relationship Id="rId95" Type="http://schemas.microsoft.com/office/2016/11/relationships/changesInfo" Target="changesInfos/changesInfo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presProps" Target="presProps.xml"/><Relationship Id="rId9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f3bca22b-3a42-4d89-8a24-ce254d13f28a" providerId="ADAL" clId="{7D7C8C06-068D-4AD4-906D-86FB755A07E5}"/>
    <pc:docChg chg="custSel modSld">
      <pc:chgData name="Wyman, Hilary" userId="f3bca22b-3a42-4d89-8a24-ce254d13f28a" providerId="ADAL" clId="{7D7C8C06-068D-4AD4-906D-86FB755A07E5}" dt="2021-07-19T13:37:02.762" v="69" actId="20577"/>
      <pc:docMkLst>
        <pc:docMk/>
      </pc:docMkLst>
      <pc:sldChg chg="modSp mod">
        <pc:chgData name="Wyman, Hilary" userId="f3bca22b-3a42-4d89-8a24-ce254d13f28a" providerId="ADAL" clId="{7D7C8C06-068D-4AD4-906D-86FB755A07E5}" dt="2021-07-19T13:08:54.922" v="27" actId="1036"/>
        <pc:sldMkLst>
          <pc:docMk/>
          <pc:sldMk cId="2041770439" sldId="564"/>
        </pc:sldMkLst>
        <pc:spChg chg="mod">
          <ac:chgData name="Wyman, Hilary" userId="f3bca22b-3a42-4d89-8a24-ce254d13f28a" providerId="ADAL" clId="{7D7C8C06-068D-4AD4-906D-86FB755A07E5}" dt="2021-07-19T13:08:50.862" v="24" actId="1036"/>
          <ac:spMkLst>
            <pc:docMk/>
            <pc:sldMk cId="2041770439" sldId="564"/>
            <ac:spMk id="3" creationId="{4D47B88E-194E-40CB-B8FC-ECE8FCA2C01C}"/>
          </ac:spMkLst>
        </pc:spChg>
        <pc:picChg chg="mod">
          <ac:chgData name="Wyman, Hilary" userId="f3bca22b-3a42-4d89-8a24-ce254d13f28a" providerId="ADAL" clId="{7D7C8C06-068D-4AD4-906D-86FB755A07E5}" dt="2021-07-19T13:08:54.922" v="27" actId="1036"/>
          <ac:picMkLst>
            <pc:docMk/>
            <pc:sldMk cId="2041770439" sldId="564"/>
            <ac:picMk id="2059" creationId="{00000000-0000-0000-0000-000000000000}"/>
          </ac:picMkLst>
        </pc:picChg>
      </pc:sldChg>
      <pc:sldChg chg="modSp mod">
        <pc:chgData name="Wyman, Hilary" userId="f3bca22b-3a42-4d89-8a24-ce254d13f28a" providerId="ADAL" clId="{7D7C8C06-068D-4AD4-906D-86FB755A07E5}" dt="2021-07-19T13:09:11.687" v="28" actId="14100"/>
        <pc:sldMkLst>
          <pc:docMk/>
          <pc:sldMk cId="2970805857" sldId="567"/>
        </pc:sldMkLst>
        <pc:spChg chg="mod">
          <ac:chgData name="Wyman, Hilary" userId="f3bca22b-3a42-4d89-8a24-ce254d13f28a" providerId="ADAL" clId="{7D7C8C06-068D-4AD4-906D-86FB755A07E5}" dt="2021-07-19T13:09:11.687" v="28" actId="14100"/>
          <ac:spMkLst>
            <pc:docMk/>
            <pc:sldMk cId="2970805857" sldId="567"/>
            <ac:spMk id="3" creationId="{4D47B88E-194E-40CB-B8FC-ECE8FCA2C01C}"/>
          </ac:spMkLst>
        </pc:spChg>
      </pc:sldChg>
      <pc:sldChg chg="modSp mod">
        <pc:chgData name="Wyman, Hilary" userId="f3bca22b-3a42-4d89-8a24-ce254d13f28a" providerId="ADAL" clId="{7D7C8C06-068D-4AD4-906D-86FB755A07E5}" dt="2021-07-19T13:10:38.422" v="41" actId="1076"/>
        <pc:sldMkLst>
          <pc:docMk/>
          <pc:sldMk cId="15497055" sldId="571"/>
        </pc:sldMkLst>
        <pc:spChg chg="mod">
          <ac:chgData name="Wyman, Hilary" userId="f3bca22b-3a42-4d89-8a24-ce254d13f28a" providerId="ADAL" clId="{7D7C8C06-068D-4AD4-906D-86FB755A07E5}" dt="2021-07-19T13:10:18.876" v="39" actId="14100"/>
          <ac:spMkLst>
            <pc:docMk/>
            <pc:sldMk cId="15497055" sldId="571"/>
            <ac:spMk id="3" creationId="{4D47B88E-194E-40CB-B8FC-ECE8FCA2C01C}"/>
          </ac:spMkLst>
        </pc:spChg>
        <pc:picChg chg="mod">
          <ac:chgData name="Wyman, Hilary" userId="f3bca22b-3a42-4d89-8a24-ce254d13f28a" providerId="ADAL" clId="{7D7C8C06-068D-4AD4-906D-86FB755A07E5}" dt="2021-07-19T13:10:38.422" v="41" actId="1076"/>
          <ac:picMkLst>
            <pc:docMk/>
            <pc:sldMk cId="15497055" sldId="571"/>
            <ac:picMk id="2059" creationId="{00000000-0000-0000-0000-000000000000}"/>
          </ac:picMkLst>
        </pc:picChg>
      </pc:sldChg>
      <pc:sldChg chg="addSp delSp modSp mod">
        <pc:chgData name="Wyman, Hilary" userId="f3bca22b-3a42-4d89-8a24-ce254d13f28a" providerId="ADAL" clId="{7D7C8C06-068D-4AD4-906D-86FB755A07E5}" dt="2021-07-19T13:35:55.183" v="68" actId="1037"/>
        <pc:sldMkLst>
          <pc:docMk/>
          <pc:sldMk cId="2095205669" sldId="595"/>
        </pc:sldMkLst>
        <pc:picChg chg="del">
          <ac:chgData name="Wyman, Hilary" userId="f3bca22b-3a42-4d89-8a24-ce254d13f28a" providerId="ADAL" clId="{7D7C8C06-068D-4AD4-906D-86FB755A07E5}" dt="2021-07-19T13:35:21.042" v="45" actId="478"/>
          <ac:picMkLst>
            <pc:docMk/>
            <pc:sldMk cId="2095205669" sldId="595"/>
            <ac:picMk id="7" creationId="{130DFD88-95F9-409B-98F8-6ADF2BFA926E}"/>
          </ac:picMkLst>
        </pc:picChg>
        <pc:picChg chg="add mod ord">
          <ac:chgData name="Wyman, Hilary" userId="f3bca22b-3a42-4d89-8a24-ce254d13f28a" providerId="ADAL" clId="{7D7C8C06-068D-4AD4-906D-86FB755A07E5}" dt="2021-07-19T13:35:55.183" v="68" actId="1037"/>
          <ac:picMkLst>
            <pc:docMk/>
            <pc:sldMk cId="2095205669" sldId="595"/>
            <ac:picMk id="8" creationId="{33EA95FE-BF8E-44CE-B46A-A19012D6C025}"/>
          </ac:picMkLst>
        </pc:picChg>
      </pc:sldChg>
      <pc:sldChg chg="modSp mod">
        <pc:chgData name="Wyman, Hilary" userId="f3bca22b-3a42-4d89-8a24-ce254d13f28a" providerId="ADAL" clId="{7D7C8C06-068D-4AD4-906D-86FB755A07E5}" dt="2021-07-19T13:37:02.762" v="69" actId="20577"/>
        <pc:sldMkLst>
          <pc:docMk/>
          <pc:sldMk cId="3164946116" sldId="643"/>
        </pc:sldMkLst>
        <pc:spChg chg="mod">
          <ac:chgData name="Wyman, Hilary" userId="f3bca22b-3a42-4d89-8a24-ce254d13f28a" providerId="ADAL" clId="{7D7C8C06-068D-4AD4-906D-86FB755A07E5}" dt="2021-07-19T13:37:02.762" v="69" actId="20577"/>
          <ac:spMkLst>
            <pc:docMk/>
            <pc:sldMk cId="3164946116" sldId="643"/>
            <ac:spMk id="3" creationId="{4D47B88E-194E-40CB-B8FC-ECE8FCA2C01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29</a:t>
            </a:fld>
            <a:endParaRPr lang="en-US"/>
          </a:p>
        </p:txBody>
      </p:sp>
    </p:spTree>
    <p:extLst>
      <p:ext uri="{BB962C8B-B14F-4D97-AF65-F5344CB8AC3E}">
        <p14:creationId xmlns:p14="http://schemas.microsoft.com/office/powerpoint/2010/main" val="4269949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30</a:t>
            </a:fld>
            <a:endParaRPr lang="en-US"/>
          </a:p>
        </p:txBody>
      </p:sp>
    </p:spTree>
    <p:extLst>
      <p:ext uri="{BB962C8B-B14F-4D97-AF65-F5344CB8AC3E}">
        <p14:creationId xmlns:p14="http://schemas.microsoft.com/office/powerpoint/2010/main" val="1923488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33</a:t>
            </a:fld>
            <a:endParaRPr lang="en-US"/>
          </a:p>
        </p:txBody>
      </p:sp>
    </p:spTree>
    <p:extLst>
      <p:ext uri="{BB962C8B-B14F-4D97-AF65-F5344CB8AC3E}">
        <p14:creationId xmlns:p14="http://schemas.microsoft.com/office/powerpoint/2010/main" val="1640483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34</a:t>
            </a:fld>
            <a:endParaRPr lang="en-US"/>
          </a:p>
        </p:txBody>
      </p:sp>
    </p:spTree>
    <p:extLst>
      <p:ext uri="{BB962C8B-B14F-4D97-AF65-F5344CB8AC3E}">
        <p14:creationId xmlns:p14="http://schemas.microsoft.com/office/powerpoint/2010/main" val="41132733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a:p>
        </p:txBody>
      </p:sp>
    </p:spTree>
    <p:extLst>
      <p:ext uri="{BB962C8B-B14F-4D97-AF65-F5344CB8AC3E}">
        <p14:creationId xmlns:p14="http://schemas.microsoft.com/office/powerpoint/2010/main" val="16839152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48</a:t>
            </a:fld>
            <a:endParaRPr lang="en-US"/>
          </a:p>
        </p:txBody>
      </p:sp>
    </p:spTree>
    <p:extLst>
      <p:ext uri="{BB962C8B-B14F-4D97-AF65-F5344CB8AC3E}">
        <p14:creationId xmlns:p14="http://schemas.microsoft.com/office/powerpoint/2010/main" val="25470505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53</a:t>
            </a:fld>
            <a:endParaRPr lang="en-US"/>
          </a:p>
        </p:txBody>
      </p:sp>
    </p:spTree>
    <p:extLst>
      <p:ext uri="{BB962C8B-B14F-4D97-AF65-F5344CB8AC3E}">
        <p14:creationId xmlns:p14="http://schemas.microsoft.com/office/powerpoint/2010/main" val="5785422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632C178-9B0D-EC41-9857-3AF65FF72FE2}" type="slidenum">
              <a:rPr lang="en-US" smtClean="0"/>
              <a:t>59</a:t>
            </a:fld>
            <a:endParaRPr lang="en-US"/>
          </a:p>
        </p:txBody>
      </p:sp>
    </p:spTree>
    <p:extLst>
      <p:ext uri="{BB962C8B-B14F-4D97-AF65-F5344CB8AC3E}">
        <p14:creationId xmlns:p14="http://schemas.microsoft.com/office/powerpoint/2010/main" val="35351339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a:ext>
            </a:extLst>
          </a:blip>
          <a:srcRect l="23689" t="2031" r="12828"/>
          <a:stretch>
            <a:fillRect/>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a:t>Edit Master text styles</a:t>
            </a:r>
          </a:p>
        </p:txBody>
      </p:sp>
    </p:spTree>
    <p:extLst>
      <p:ext uri="{BB962C8B-B14F-4D97-AF65-F5344CB8AC3E}">
        <p14:creationId xmlns:p14="http://schemas.microsoft.com/office/powerpoint/2010/main" val="2496467508"/>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a:t>Edit WELSH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1"/>
                </a:solidFill>
                <a:latin typeface="+mj-lt"/>
                <a:ea typeface="+mj-ea"/>
                <a:cs typeface="+mj-cs"/>
              </a:defRPr>
            </a:lvl1pPr>
          </a:lstStyle>
          <a:p>
            <a:pPr lvl="0"/>
            <a:r>
              <a:rPr lang="en-US"/>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accent3"/>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tx2"/>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smtClean="0">
                <a:solidFill>
                  <a:schemeClr val="bg1"/>
                </a:solidFill>
                <a:latin typeface="+mj-lt"/>
                <a:ea typeface="+mj-ea"/>
                <a:cs typeface="+mj-cs"/>
              </a:defRPr>
            </a:lvl1pPr>
          </a:lstStyle>
          <a:p>
            <a:pPr lvl="0"/>
            <a:r>
              <a:rPr lang="en-US"/>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1"/>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279886711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99304252"/>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smtClean="0">
                <a:solidFill>
                  <a:schemeClr val="bg2"/>
                </a:solidFill>
                <a:latin typeface="+mj-lt"/>
                <a:ea typeface="+mj-ea"/>
                <a:cs typeface="+mj-cs"/>
              </a:defRPr>
            </a:lvl1pPr>
          </a:lstStyle>
          <a:p>
            <a:pPr lvl="0"/>
            <a:r>
              <a:rPr lang="en-US"/>
              <a:t>‘ENGLISH quote’</a:t>
            </a:r>
          </a:p>
        </p:txBody>
      </p:sp>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a:t>EDIT NAME</a:t>
            </a:r>
          </a:p>
        </p:txBody>
      </p:sp>
    </p:spTree>
    <p:extLst>
      <p:ext uri="{BB962C8B-B14F-4D97-AF65-F5344CB8AC3E}">
        <p14:creationId xmlns:p14="http://schemas.microsoft.com/office/powerpoint/2010/main" val="3137597483"/>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a:p>
        </p:txBody>
      </p:sp>
    </p:spTree>
    <p:extLst>
      <p:ext uri="{BB962C8B-B14F-4D97-AF65-F5344CB8AC3E}">
        <p14:creationId xmlns:p14="http://schemas.microsoft.com/office/powerpoint/2010/main" val="119602166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err="1">
                <a:solidFill>
                  <a:schemeClr val="tx1"/>
                </a:solidFill>
              </a:rPr>
              <a:t>Cwestiynau?</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a:solidFill>
                  <a:schemeClr val="bg1"/>
                </a:solidFill>
              </a:rPr>
              <a:t>Questions?</a:t>
            </a:r>
          </a:p>
        </p:txBody>
      </p:sp>
    </p:spTree>
    <p:extLst>
      <p:ext uri="{BB962C8B-B14F-4D97-AF65-F5344CB8AC3E}">
        <p14:creationId xmlns:p14="http://schemas.microsoft.com/office/powerpoint/2010/main" val="20179726"/>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err="1">
                <a:solidFill>
                  <a:schemeClr val="accent1"/>
                </a:solidFill>
              </a:rPr>
              <a:t>Diolch</a:t>
            </a:r>
            <a:endParaRPr lang="en-US" sz="800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a:solidFill>
                  <a:schemeClr val="accent2"/>
                </a:solidFill>
              </a:rPr>
              <a:t>Thank</a:t>
            </a:r>
            <a:r>
              <a:rPr lang="en-US" sz="8000" baseline="0">
                <a:solidFill>
                  <a:schemeClr val="accent2"/>
                </a:solidFill>
              </a:rPr>
              <a:t> you</a:t>
            </a:r>
            <a:endParaRPr lang="en-US" sz="800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err="1">
                <a:solidFill>
                  <a:schemeClr val="accent2"/>
                </a:solidFill>
              </a:rPr>
              <a:t>Cysylltwch â ni</a:t>
            </a:r>
            <a:endParaRPr lang="en-US" sz="540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ct val="0"/>
              </a:spcBef>
              <a:spcAft>
                <a:spcPct val="0"/>
              </a:spcAft>
              <a:buClrTx/>
              <a:buSzTx/>
              <a:buFontTx/>
              <a:buNone/>
              <a:defRPr/>
            </a:pPr>
            <a:r>
              <a:rPr lang="en-US" sz="5400">
                <a:solidFill>
                  <a:schemeClr val="accent1"/>
                </a:solidFill>
              </a:rPr>
              <a:t>Contact</a:t>
            </a:r>
            <a:r>
              <a:rPr lang="en-US" sz="5400" baseline="0">
                <a:solidFill>
                  <a:schemeClr val="accent1"/>
                </a:solidFill>
              </a:rPr>
              <a:t> us</a:t>
            </a:r>
            <a:endParaRPr lang="en-US" sz="540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ct val="0"/>
              </a:spcBef>
              <a:spcAft>
                <a:spcPct val="0"/>
              </a:spcAft>
              <a:defRPr>
                <a:solidFill>
                  <a:schemeClr val="tx1"/>
                </a:solidFill>
              </a:defRPr>
            </a:lvl1pPr>
            <a:lvl2pPr marL="0" indent="0">
              <a:buNone/>
              <a:defRPr/>
            </a:lvl2pPr>
          </a:lstStyle>
          <a:p>
            <a:pPr lvl="0"/>
            <a:r>
              <a:rPr lang="en-US"/>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a:t>Edit Master text styles</a:t>
            </a:r>
          </a:p>
        </p:txBody>
      </p:sp>
    </p:spTree>
    <p:extLst>
      <p:ext uri="{BB962C8B-B14F-4D97-AF65-F5344CB8AC3E}">
        <p14:creationId xmlns:p14="http://schemas.microsoft.com/office/powerpoint/2010/main" val="191595082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smtClean="0">
                <a:solidFill>
                  <a:schemeClr val="bg1"/>
                </a:solidFill>
                <a:latin typeface="+mn-lt"/>
                <a:ea typeface="+mn-ea"/>
                <a:cs typeface="+mn-cs"/>
              </a:defRPr>
            </a:lvl1pPr>
          </a:lstStyle>
          <a:p>
            <a:pPr lvl="0"/>
            <a:r>
              <a:rPr lang="en-US"/>
              <a:t>Edit Master text styles</a:t>
            </a:r>
          </a:p>
        </p:txBody>
      </p:sp>
    </p:spTree>
    <p:extLst>
      <p:ext uri="{BB962C8B-B14F-4D97-AF65-F5344CB8AC3E}">
        <p14:creationId xmlns:p14="http://schemas.microsoft.com/office/powerpoint/2010/main" val="297285481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a:t>Use icons as required – copy and past from icons master page</a:t>
            </a:r>
          </a:p>
          <a:p>
            <a:pPr lvl="0"/>
            <a:r>
              <a:rPr lang="en-US" sz="1400"/>
              <a:t>Please line up icons with text . Icons can be resized.  Please keep icons to a minimum</a:t>
            </a:r>
          </a:p>
          <a:p>
            <a:pPr lvl="0"/>
            <a:endParaRPr lang="en-US" sz="1400">
              <a:solidFill>
                <a:schemeClr val="accent2"/>
              </a:solidFill>
            </a:endParaRPr>
          </a:p>
          <a:p>
            <a:pPr lvl="0"/>
            <a:r>
              <a:rPr lang="en-US" sz="1400">
                <a:solidFill>
                  <a:schemeClr val="accent2"/>
                </a:solidFill>
              </a:rPr>
              <a:t>To access icons go to the main menu:</a:t>
            </a:r>
          </a:p>
          <a:p>
            <a:pPr marL="800089" lvl="1" indent="-342900">
              <a:buFont typeface="+mj-lt"/>
              <a:buAutoNum type="arabicPeriod"/>
            </a:pPr>
            <a:r>
              <a:rPr lang="en-US" sz="1400"/>
              <a:t>View </a:t>
            </a:r>
          </a:p>
          <a:p>
            <a:pPr marL="800089" lvl="1" indent="-342900">
              <a:buFont typeface="+mj-lt"/>
              <a:buAutoNum type="arabicPeriod"/>
            </a:pPr>
            <a:r>
              <a:rPr lang="en-US" sz="1400"/>
              <a:t>Master </a:t>
            </a:r>
          </a:p>
          <a:p>
            <a:pPr marL="800089" lvl="1" indent="-342900">
              <a:buFont typeface="+mj-lt"/>
              <a:buAutoNum type="arabicPeriod"/>
            </a:pPr>
            <a:r>
              <a:rPr lang="en-US" sz="1400"/>
              <a:t>Slide master</a:t>
            </a:r>
          </a:p>
          <a:p>
            <a:pPr marL="800089" lvl="1" indent="-342900">
              <a:buFont typeface="+mj-lt"/>
              <a:buAutoNum type="arabicPeriod"/>
            </a:pPr>
            <a:r>
              <a:rPr lang="en-US" sz="1400"/>
              <a:t>Scroll down to the last slide where you will fine icons.</a:t>
            </a:r>
          </a:p>
          <a:p>
            <a:pPr marL="800089" lvl="1" indent="-342900">
              <a:buFont typeface="+mj-lt"/>
              <a:buAutoNum type="arabicPeriod"/>
            </a:pPr>
            <a:r>
              <a:rPr lang="en-US" sz="1400"/>
              <a:t>Copy icon</a:t>
            </a:r>
          </a:p>
          <a:p>
            <a:pPr marL="800089" lvl="1" indent="-342900">
              <a:buFont typeface="+mj-lt"/>
              <a:buAutoNum type="arabicPeriod"/>
            </a:pPr>
            <a:r>
              <a:rPr lang="en-US" sz="140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a:t>Employer </a:t>
            </a:r>
            <a:br>
              <a:rPr lang="en-GB" sz="1200"/>
            </a:br>
            <a:r>
              <a:rPr lang="en-GB" sz="120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a:t>View</a:t>
            </a:r>
          </a:p>
        </p:txBody>
      </p:sp>
      <p:pic>
        <p:nvPicPr>
          <p:cNvPr id="48" name="Picture 47"/>
          <p:cNvPicPr/>
          <p:nvPr userDrawn="1"/>
        </p:nvPicPr>
        <p:blipFill>
          <a:blip r:embed="rId21">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a:t>Health and </a:t>
            </a:r>
            <a:br>
              <a:rPr lang="en-GB" sz="1200"/>
            </a:br>
            <a:r>
              <a:rPr lang="en-GB" sz="1200"/>
              <a:t>Social</a:t>
            </a:r>
            <a:r>
              <a:rPr lang="en-GB" sz="1200" baseline="0"/>
              <a:t> Care</a:t>
            </a:r>
            <a:endParaRPr lang="en-GB" sz="120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a:t>Childcare</a:t>
            </a:r>
          </a:p>
        </p:txBody>
      </p:sp>
    </p:spTree>
    <p:extLst>
      <p:ext uri="{BB962C8B-B14F-4D97-AF65-F5344CB8AC3E}">
        <p14:creationId xmlns:p14="http://schemas.microsoft.com/office/powerpoint/2010/main" val="41550552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ct val="0"/>
              </a:spcAft>
              <a:buClrTx/>
              <a:buSzTx/>
              <a:buFont typeface="Arial"/>
              <a:buNone/>
              <a:defRPr/>
            </a:pPr>
            <a:r>
              <a:rPr lang="en-US" err="1"/>
              <a:t>Teitl 1 | Title 1</a:t>
            </a:r>
          </a:p>
          <a:p>
            <a:pPr marL="0" marR="0" lvl="0" indent="0" algn="l" defTabSz="457200" rtl="0" eaLnBrk="1" fontAlgn="auto" latinLnBrk="0" hangingPunct="1">
              <a:lnSpc>
                <a:spcPct val="100000"/>
              </a:lnSpc>
              <a:spcBef>
                <a:spcPct val="20000"/>
              </a:spcBef>
              <a:spcAft>
                <a:spcPct val="0"/>
              </a:spcAft>
              <a:buClrTx/>
              <a:buSzTx/>
              <a:buFont typeface="Arial"/>
              <a:buNone/>
              <a:defRPr/>
            </a:pPr>
            <a:r>
              <a:rPr lang="en-US" sz="3200" kern="1100" spc="-50" err="1">
                <a:solidFill>
                  <a:srgbClr val="0096ED"/>
                </a:solidFill>
                <a:latin typeface="Gotham Rounded Book"/>
                <a:ea typeface="Times New Roman"/>
                <a:cs typeface="Gotham Rounded Book"/>
              </a:rPr>
              <a:t>Teitl 2 | Title 2</a:t>
            </a:r>
            <a:endParaRPr lang="en-GB"/>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fld id="{219F2AF6-D242-0B45-A49E-1BE1C424A6AE}" type="datetimeFigureOut">
              <a:rPr lang="en-US" smtClean="0"/>
              <a:t>7/19/2021</a:t>
            </a:fld>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fld id="{219F2AF6-D242-0B45-A49E-1BE1C424A6AE}" type="datetimeFigureOut">
              <a:rPr lang="en-US" smtClean="0"/>
              <a:t>7/19/2021</a:t>
            </a:fld>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a:blip r:embed="rId3">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ct val="0"/>
              </a:spcBef>
              <a:spcAft>
                <a:spcPct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ct val="0"/>
              </a:spcAft>
              <a:buNone/>
              <a:defRPr lang="en-US" sz="4400" kern="1200" smtClean="0">
                <a:solidFill>
                  <a:schemeClr val="accent2"/>
                </a:solidFill>
                <a:latin typeface="+mj-lt"/>
                <a:ea typeface="+mj-ea"/>
                <a:cs typeface="+mj-cs"/>
              </a:defRPr>
            </a:lvl1pPr>
            <a:lvl2pPr>
              <a:defRPr lang="en-US" sz="4400" kern="1200" smtClean="0">
                <a:solidFill>
                  <a:schemeClr val="bg1"/>
                </a:solidFill>
                <a:latin typeface="+mj-lt"/>
                <a:ea typeface="+mj-ea"/>
                <a:cs typeface="+mj-cs"/>
              </a:defRPr>
            </a:lvl2pPr>
          </a:lstStyle>
          <a:p>
            <a:pPr lvl="0"/>
            <a:r>
              <a:rPr lang="en-US"/>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ct val="0"/>
              </a:spcBef>
              <a:spcAft>
                <a:spcPct val="0"/>
              </a:spcAft>
              <a:buFont typeface="Arial" panose="020B0604020202020204" pitchFamily="34" charset="0"/>
              <a:buNone/>
              <a:defRPr lang="en-US" sz="2000" kern="120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smtClean="0">
                <a:solidFill>
                  <a:schemeClr val="bg1"/>
                </a:solidFill>
                <a:latin typeface="+mn-lt"/>
                <a:ea typeface="+mn-ea"/>
                <a:cs typeface="+mn-cs"/>
              </a:defRPr>
            </a:lvl2pPr>
          </a:lstStyle>
          <a:p>
            <a:r>
              <a:rPr lang="en-US"/>
              <a:t>CLICK TO EDIT MASTER SUBTITLE STYLE</a:t>
            </a:r>
          </a:p>
          <a:p>
            <a:pPr lvl="1"/>
            <a:endParaRPr lang="en-US"/>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a:blip r:embed="rId2">
            <a:extLst>
              <a:ext uri="{28A0092B-C50C-407E-A947-70E740481C1C}">
                <a14:useLocalDpi xmlns:a14="http://schemas.microsoft.com/office/drawing/2010/main"/>
              </a:ext>
            </a:extLst>
          </a:blip>
          <a:srcRect b="19690"/>
          <a:stretch>
            <a:fillRect/>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a:blip r:embed="rId3">
            <a:extLst>
              <a:ext uri="{28A0092B-C50C-407E-A947-70E740481C1C}">
                <a14:useLocalDpi xmlns:a14="http://schemas.microsoft.com/office/drawing/2010/main" val="0"/>
              </a:ext>
            </a:extLst>
          </a:blip>
          <a:srcRect l="1198" r="29895"/>
          <a:stretch>
            <a:fillRect/>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03500590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316130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a:t>Edit English text styles</a:t>
            </a:r>
          </a:p>
          <a:p>
            <a:pPr lvl="1"/>
            <a:r>
              <a:rPr lang="en-US"/>
              <a:t>Second level</a:t>
            </a:r>
          </a:p>
          <a:p>
            <a:pPr lvl="2"/>
            <a:r>
              <a:rPr lang="en-US"/>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a:blip r:embed="rId2">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a:t>Edit Welsh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a:t>Edit English text styles</a:t>
            </a:r>
          </a:p>
          <a:p>
            <a:pPr lvl="1"/>
            <a:r>
              <a:rPr lang="en-US"/>
              <a:t>Second level</a:t>
            </a:r>
          </a:p>
          <a:p>
            <a:pPr lvl="2"/>
            <a:r>
              <a:rPr lang="en-US"/>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a:blip r:embed="rId36">
            <a:extLst>
              <a:ext uri="{28A0092B-C50C-407E-A947-70E740481C1C}">
                <a14:useLocalDpi xmlns:a14="http://schemas.microsoft.com/office/drawing/2010/main"/>
              </a:ext>
            </a:extLst>
          </a:blip>
          <a:srcRect b="20468"/>
          <a:stretch>
            <a:fillRect/>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7" r:id="rId33"/>
    <p:sldLayoutId id="2147483728" r:id="rId34"/>
  </p:sldLayoutIdLst>
  <p:transition/>
  <p:hf hdr="0" dt="0"/>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5.jpg"/></Relationships>
</file>

<file path=ppt/slides/_rels/slide1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openxmlformats.org/officeDocument/2006/relationships/image" Target="../media/image41.jpeg"/></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3.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6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p:txBody>
          <a:bodyPr>
            <a:normAutofit fontScale="90000"/>
          </a:bodyPr>
          <a:lstStyle/>
          <a:p>
            <a:pPr>
              <a:defRPr b="0" i="0"/>
            </a:pPr>
            <a:r>
              <a:rPr lang="1106"/>
              <a:t>TAG Iechyd a Gofal Cymdeithasol, a Gofal Plant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67328" y="2948104"/>
            <a:ext cx="6264385" cy="536385"/>
          </a:xfrm>
        </p:spPr>
        <p:txBody>
          <a:bodyPr>
            <a:noAutofit/>
          </a:bodyPr>
          <a:lstStyle/>
          <a:p>
            <a:pPr>
              <a:defRPr b="0" i="0"/>
            </a:pPr>
            <a:r>
              <a:rPr lang="1106" sz="2400"/>
              <a:t>Uned 3: </a:t>
            </a:r>
          </a:p>
          <a:p>
            <a:pPr>
              <a:defRPr b="0" i="0"/>
            </a:pPr>
            <a:r>
              <a:rPr lang="1106" sz="2400"/>
              <a:t>Safbwyntiau damcaniaethol ar ddatblygiad plant a phobl ifanc </a:t>
            </a:r>
          </a:p>
          <a:p>
            <a:endParaRPr lang="en-US"/>
          </a:p>
        </p:txBody>
      </p:sp>
      <p:pic>
        <p:nvPicPr>
          <p:cNvPr id="9" name="Picture 8"/>
          <p:cNvPicPr>
            <a:picLocks noChangeAspect="1"/>
          </p:cNvPicPr>
          <p:nvPr/>
        </p:nvPicPr>
        <p:blipFill>
          <a:blip r:embed="rId3"/>
          <a:stretch>
            <a:fillRect/>
          </a:stretch>
        </p:blipFill>
        <p:spPr>
          <a:xfrm>
            <a:off x="0" y="-1"/>
            <a:ext cx="5428212" cy="5527497"/>
          </a:xfrm>
          <a:prstGeom prst="rect">
            <a:avLst/>
          </a:prstGeom>
        </p:spPr>
      </p:pic>
      <p:pic>
        <p:nvPicPr>
          <p:cNvPr id="5" name="Picture 4" descr="Logo, company name&#10;&#10;Description automatically generated">
            <a:extLst>
              <a:ext uri="{FF2B5EF4-FFF2-40B4-BE49-F238E27FC236}">
                <a16:creationId xmlns:a16="http://schemas.microsoft.com/office/drawing/2014/main" id="{4C130645-64BA-487F-93D4-08AFF09D5B25}"/>
              </a:ext>
            </a:extLst>
          </p:cNvPr>
          <p:cNvPicPr>
            <a:picLocks noChangeAspect="1"/>
          </p:cNvPicPr>
          <p:nvPr/>
        </p:nvPicPr>
        <p:blipFill>
          <a:blip r:embed="rId4"/>
          <a:stretch>
            <a:fillRect/>
          </a:stretch>
        </p:blipFill>
        <p:spPr>
          <a:xfrm>
            <a:off x="10789920" y="5712965"/>
            <a:ext cx="832744" cy="832744"/>
          </a:xfrm>
          <a:prstGeom prst="rect">
            <a:avLst/>
          </a:prstGeom>
        </p:spPr>
      </p:pic>
    </p:spTree>
    <p:extLst>
      <p:ext uri="{BB962C8B-B14F-4D97-AF65-F5344CB8AC3E}">
        <p14:creationId xmlns:p14="http://schemas.microsoft.com/office/powerpoint/2010/main" val="1589661922"/>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rmAutofit/>
          </a:bodyPr>
          <a:lstStyle/>
          <a:p>
            <a:pPr lvl="0"/>
            <a:endParaRPr lang="en-GB"/>
          </a:p>
          <a:p>
            <a:endParaRPr lang="en-GB" sz="320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100637"/>
            <a:ext cx="3208176" cy="45696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123086074"/>
              </p:ext>
            </p:extLst>
          </p:nvPr>
        </p:nvGraphicFramePr>
        <p:xfrm>
          <a:off x="406400" y="2100637"/>
          <a:ext cx="8000482" cy="4667003"/>
        </p:xfrm>
        <a:graphic>
          <a:graphicData uri="http://schemas.openxmlformats.org/drawingml/2006/table">
            <a:tbl>
              <a:tblPr bandRow="1"/>
              <a:tblGrid>
                <a:gridCol w="8000482">
                  <a:extLst>
                    <a:ext uri="{9D8B030D-6E8A-4147-A177-3AD203B41FA5}">
                      <a16:colId xmlns:a16="http://schemas.microsoft.com/office/drawing/2014/main" val="2821788360"/>
                    </a:ext>
                  </a:extLst>
                </a:gridCol>
              </a:tblGrid>
              <a:tr h="277710">
                <a:tc>
                  <a:txBody>
                    <a:bodyPr/>
                    <a:lstStyle/>
                    <a:p>
                      <a:pPr algn="ctr">
                        <a:lnSpc>
                          <a:spcPct val="150000"/>
                        </a:lnSpc>
                        <a:spcAft>
                          <a:spcPct val="0"/>
                        </a:spcAft>
                        <a:defRPr b="0" i="0"/>
                      </a:pPr>
                      <a:r>
                        <a:rPr lang="1106" sz="1200" b="1">
                          <a:solidFill>
                            <a:srgbClr val="FFFFFF"/>
                          </a:solidFill>
                          <a:effectLst/>
                          <a:latin typeface="+mn-lt"/>
                          <a:ea typeface="Calibri" panose="020F0502020204030204" pitchFamily="34" charset="0"/>
                        </a:rPr>
                        <a:t>Rhaglen Plant Iach Cymru</a:t>
                      </a:r>
                      <a:endParaRPr lang="en-GB" sz="110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extLst>
                  <a:ext uri="{0D108BD9-81ED-4DB2-BD59-A6C34878D82A}">
                    <a16:rowId xmlns:a16="http://schemas.microsoft.com/office/drawing/2014/main" val="2349915951"/>
                  </a:ext>
                </a:extLst>
              </a:tr>
              <a:tr h="2559533">
                <a:tc>
                  <a:txBody>
                    <a:bodyPr/>
                    <a:lstStyle/>
                    <a:p>
                      <a:pPr>
                        <a:lnSpc>
                          <a:spcPct val="100000"/>
                        </a:lnSpc>
                        <a:spcAft>
                          <a:spcPts val="600"/>
                        </a:spcAft>
                        <a:defRPr b="0" i="0"/>
                      </a:pPr>
                      <a:r>
                        <a:rPr lang="1106" sz="1300" b="1">
                          <a:solidFill>
                            <a:srgbClr val="002060"/>
                          </a:solidFill>
                          <a:effectLst/>
                          <a:latin typeface="+mn-lt"/>
                          <a:ea typeface="Calibri" panose="020F0502020204030204" pitchFamily="34" charset="0"/>
                        </a:rPr>
                        <a:t>Cafodd Rhaglen Plant Iach Cymru ei lansio ar ôl adolygiad o dan arweiniad GIG Cymru o'r ffordd caiff plant a'u teuluoedd eu cefnogi yng Nghymru.</a:t>
                      </a:r>
                      <a:r>
                        <a:rPr lang="1106" sz="1300" b="0">
                          <a:solidFill>
                            <a:srgbClr val="002060"/>
                          </a:solidFill>
                          <a:effectLst/>
                          <a:latin typeface="+mn-lt"/>
                          <a:ea typeface="Calibri" panose="020F0502020204030204" pitchFamily="34" charset="0"/>
                        </a:rPr>
                        <a:t> </a:t>
                      </a:r>
                      <a:r>
                        <a:rPr lang="1106" sz="1300" b="1">
                          <a:solidFill>
                            <a:srgbClr val="002060"/>
                          </a:solidFill>
                          <a:effectLst/>
                          <a:latin typeface="+mn-lt"/>
                          <a:ea typeface="Calibri" panose="020F0502020204030204" pitchFamily="34" charset="0"/>
                        </a:rPr>
                        <a:t>Mae ymchwil yn dangos y bydd cefnogaeth yn ystod blynyddoedd cynnar bywyd yn cael effaith gadarnhaol ar iechyd plentyn, ei ddatblygiad cymdeithasol ac addysgol a'i ganlyniadau hirdymor.</a:t>
                      </a:r>
                      <a:endParaRPr lang="en-GB" sz="1300">
                        <a:effectLst/>
                        <a:latin typeface="+mn-lt"/>
                        <a:ea typeface="Arial" panose="020B0604020202020204" pitchFamily="34" charset="0"/>
                      </a:endParaRPr>
                    </a:p>
                    <a:p>
                      <a:pPr marL="342900" lvl="0" indent="-342900">
                        <a:lnSpc>
                          <a:spcPct val="100000"/>
                        </a:lnSpc>
                        <a:spcAft>
                          <a:spcPts val="800"/>
                        </a:spcAft>
                        <a:buFont typeface="Arial" panose="020B0604020202020204" pitchFamily="34" charset="0"/>
                        <a:buChar char="●"/>
                        <a:defRPr b="0" i="0"/>
                      </a:pPr>
                      <a:r>
                        <a:rPr lang="1106" sz="1300">
                          <a:effectLst/>
                          <a:latin typeface="+mn-lt"/>
                          <a:ea typeface="Calibri" panose="020F0502020204030204" pitchFamily="34" charset="0"/>
                          <a:cs typeface="Noto Sans Symbols"/>
                        </a:rPr>
                        <a:t>Mae Llywodraeth Cymru wedi cydnabod bod y blynyddoedd cynnar yn hanfodol bwysig i iechyd a llesiant pob plentyn i'r dyfodol, gan sicrhau canlyniadau datblygu cadarnhaol a chyfartal.</a:t>
                      </a:r>
                      <a:endParaRPr lang="en-GB" sz="1300">
                        <a:effectLst/>
                        <a:latin typeface="+mn-lt"/>
                        <a:ea typeface="Noto Sans Symbols"/>
                        <a:cs typeface="Noto Sans Symbols"/>
                      </a:endParaRPr>
                    </a:p>
                    <a:p>
                      <a:pPr marL="342900" lvl="0" indent="-342900">
                        <a:lnSpc>
                          <a:spcPct val="100000"/>
                        </a:lnSpc>
                        <a:spcAft>
                          <a:spcPts val="800"/>
                        </a:spcAft>
                        <a:buFont typeface="Arial" panose="020B0604020202020204" pitchFamily="34" charset="0"/>
                        <a:buChar char="●"/>
                        <a:defRPr b="0" i="0"/>
                      </a:pPr>
                      <a:r>
                        <a:rPr lang="1106" sz="1300">
                          <a:effectLst/>
                          <a:latin typeface="+mn-lt"/>
                          <a:ea typeface="Calibri" panose="020F0502020204030204" pitchFamily="34" charset="0"/>
                          <a:cs typeface="Noto Sans Symbols"/>
                        </a:rPr>
                        <a:t>Mae hyn wedi arwain at fwy o fuddsoddi mewn gwasanaethau atal ac ymyrryd yn gynnar yn ystod beichiogrwydd a'r blynyddoedd cynnar, gan gynnwys profion sgrinio, imiwneiddio, adolygiadau datblygiad a gwybodaeth ac arweiniad i gefnogi pobl i fagu plant a gwneud dewisiadau iach. Mae hefyd yn gobeithio canfod teuluoedd ag angen cefnogaeth ychwanegol a phlant allai wynebu risg o ganlyniadau gwael. </a:t>
                      </a:r>
                      <a:endParaRPr lang="en-GB" sz="1300">
                        <a:effectLst/>
                        <a:latin typeface="+mn-lt"/>
                        <a:ea typeface="Noto Sans Symbols"/>
                        <a:cs typeface="Noto Sans Symbols"/>
                      </a:endParaRPr>
                    </a:p>
                    <a:p>
                      <a:pPr marL="342900" lvl="0" indent="-342900">
                        <a:lnSpc>
                          <a:spcPct val="100000"/>
                        </a:lnSpc>
                        <a:spcAft>
                          <a:spcPts val="800"/>
                        </a:spcAft>
                        <a:buFont typeface="Arial" panose="020B0604020202020204" pitchFamily="34" charset="0"/>
                        <a:buChar char="●"/>
                        <a:defRPr b="0" i="0"/>
                      </a:pPr>
                      <a:r>
                        <a:rPr lang="1106" sz="1300">
                          <a:effectLst/>
                          <a:latin typeface="+mn-lt"/>
                          <a:ea typeface="Calibri" panose="020F0502020204030204" pitchFamily="34" charset="0"/>
                          <a:cs typeface="Noto Sans Symbols"/>
                        </a:rPr>
                        <a:t>Dymuna'r Llywodraeth gefnogi pob plentyn i gyrraedd ei botensial llawn o ran iechyd a llesiant.</a:t>
                      </a:r>
                      <a:endParaRPr lang="en-GB" sz="130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757512472"/>
                  </a:ext>
                </a:extLst>
              </a:tr>
              <a:tr h="1732453">
                <a:tc>
                  <a:txBody>
                    <a:bodyPr/>
                    <a:lstStyle/>
                    <a:p>
                      <a:pPr>
                        <a:lnSpc>
                          <a:spcPct val="100000"/>
                        </a:lnSpc>
                        <a:spcAft>
                          <a:spcPct val="0"/>
                        </a:spcAft>
                        <a:defRPr b="0" i="0"/>
                      </a:pPr>
                      <a:r>
                        <a:rPr lang="1106" sz="1300" b="1">
                          <a:solidFill>
                            <a:srgbClr val="002060"/>
                          </a:solidFill>
                          <a:effectLst/>
                          <a:latin typeface="+mn-lt"/>
                          <a:ea typeface="Calibri" panose="020F0502020204030204" pitchFamily="34" charset="0"/>
                        </a:rPr>
                        <a:t>Deddfwriaeth, strategaethau, rhaglenni a ffyrdd o weithio cysylltiedig:</a:t>
                      </a:r>
                      <a:endParaRPr lang="en-GB" sz="1300">
                        <a:effectLst/>
                        <a:latin typeface="+mn-lt"/>
                        <a:ea typeface="Arial" panose="020B0604020202020204" pitchFamily="34" charset="0"/>
                      </a:endParaRPr>
                    </a:p>
                    <a:p>
                      <a:pPr marL="171450" lvl="0" indent="-171450">
                        <a:lnSpc>
                          <a:spcPct val="100000"/>
                        </a:lnSpc>
                        <a:spcBef>
                          <a:spcPts val="1200"/>
                        </a:spcBef>
                        <a:spcAft>
                          <a:spcPts val="600"/>
                        </a:spcAft>
                        <a:buClr>
                          <a:srgbClr val="000000"/>
                        </a:buClr>
                        <a:buSzPct val="150000"/>
                        <a:buFont typeface="Arial" panose="020B0604020202020204" pitchFamily="34" charset="0"/>
                        <a:buChar char="•"/>
                        <a:defRPr b="0" i="0"/>
                      </a:pPr>
                      <a:r>
                        <a:rPr lang="1106" sz="1300">
                          <a:effectLst/>
                          <a:latin typeface="+mn-lt"/>
                          <a:ea typeface="Calibri" panose="020F0502020204030204" pitchFamily="34" charset="0"/>
                          <a:cs typeface="Noto Sans Symbols"/>
                        </a:rPr>
                        <a:t>deddfwriaeth a strategaeth: Deddf Gwasanaethau Cymdeithasol a Llesiant (Cymru) 2014 a Deddf Llesiant Cenedlaethau'r Dyfodol (Cymru) 2015</a:t>
                      </a:r>
                      <a:endParaRPr lang="en-GB" sz="1300">
                        <a:effectLst/>
                        <a:latin typeface="+mn-lt"/>
                        <a:ea typeface="Noto Sans Symbols"/>
                        <a:cs typeface="Noto Sans Symbols"/>
                      </a:endParaRPr>
                    </a:p>
                    <a:p>
                      <a:pPr marL="171450" lvl="0" indent="-171450">
                        <a:lnSpc>
                          <a:spcPct val="100000"/>
                        </a:lnSpc>
                        <a:spcAft>
                          <a:spcPts val="600"/>
                        </a:spcAft>
                        <a:buClr>
                          <a:srgbClr val="000000"/>
                        </a:buClr>
                        <a:buSzPct val="150000"/>
                        <a:buFont typeface="Arial" panose="020B0604020202020204" pitchFamily="34" charset="0"/>
                        <a:buChar char="•"/>
                        <a:defRPr b="0" i="0"/>
                      </a:pPr>
                      <a:r>
                        <a:rPr lang="1106" sz="1300">
                          <a:effectLst/>
                          <a:latin typeface="+mn-lt"/>
                          <a:ea typeface="Calibri" panose="020F0502020204030204" pitchFamily="34" charset="0"/>
                          <a:cs typeface="Noto Sans Symbols"/>
                        </a:rPr>
                        <a:t>rhaglenni a safonau: </a:t>
                      </a:r>
                      <a:r>
                        <a:rPr lang="1106" sz="1300">
                          <a:solidFill>
                            <a:srgbClr val="212529"/>
                          </a:solidFill>
                          <a:effectLst/>
                          <a:latin typeface="+mn-lt"/>
                          <a:ea typeface="Calibri" panose="020F0502020204030204" pitchFamily="34" charset="0"/>
                          <a:cs typeface="Noto Sans Symbols"/>
                        </a:rPr>
                        <a:t>Rhaglen Mesur Plant Cymru</a:t>
                      </a:r>
                      <a:r>
                        <a:rPr lang="1106" sz="1300">
                          <a:effectLst/>
                          <a:latin typeface="+mn-lt"/>
                          <a:ea typeface="Calibri" panose="020F0502020204030204" pitchFamily="34" charset="0"/>
                          <a:cs typeface="Noto Sans Symbols"/>
                        </a:rPr>
                        <a:t> a'r Safonau Gofynnol Cenedlaethol ar gyfer Gofal Plant a Reoleiddir i blant hyd at 12 oed; asesiad sylfaenol y Cyfnod Sylfaen</a:t>
                      </a:r>
                      <a:endParaRPr lang="en-GB" sz="1300">
                        <a:effectLst/>
                        <a:latin typeface="+mn-lt"/>
                        <a:ea typeface="Noto Sans Symbols"/>
                        <a:cs typeface="Noto Sans Symbols"/>
                      </a:endParaRPr>
                    </a:p>
                    <a:p>
                      <a:pPr marL="171450" lvl="0" indent="-171450">
                        <a:lnSpc>
                          <a:spcPct val="100000"/>
                        </a:lnSpc>
                        <a:spcAft>
                          <a:spcPts val="800"/>
                        </a:spcAft>
                        <a:buClr>
                          <a:srgbClr val="000000"/>
                        </a:buClr>
                        <a:buSzPct val="150000"/>
                        <a:buFont typeface="Arial" panose="020B0604020202020204" pitchFamily="34" charset="0"/>
                        <a:buChar char="•"/>
                        <a:defRPr b="0" i="0"/>
                      </a:pPr>
                      <a:r>
                        <a:rPr lang="1106" sz="1300">
                          <a:effectLst/>
                          <a:latin typeface="+mn-lt"/>
                          <a:ea typeface="Calibri" panose="020F0502020204030204" pitchFamily="34" charset="0"/>
                          <a:cs typeface="Noto Sans Symbols"/>
                        </a:rPr>
                        <a:t>ffyrdd o weithio: cydgynhyrchu, gofal iechyd darbodus, cyfranogiad gweithredol a chynnwys cleifion.  </a:t>
                      </a:r>
                      <a:endParaRPr lang="en-GB" sz="130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2077208425"/>
                  </a:ext>
                </a:extLst>
              </a:tr>
            </a:tbl>
          </a:graphicData>
        </a:graphic>
      </p:graphicFrame>
      <p:sp>
        <p:nvSpPr>
          <p:cNvPr id="9" name="Title 1">
            <a:extLst>
              <a:ext uri="{FF2B5EF4-FFF2-40B4-BE49-F238E27FC236}">
                <a16:creationId xmlns:a16="http://schemas.microsoft.com/office/drawing/2014/main" id="{58942169-3297-400D-8232-04853006A376}"/>
              </a:ext>
            </a:extLst>
          </p:cNvPr>
          <p:cNvSpPr txBox="1"/>
          <p:nvPr/>
        </p:nvSpPr>
        <p:spPr>
          <a:xfrm>
            <a:off x="406399" y="1268331"/>
            <a:ext cx="11339287"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a:solidFill>
                  <a:schemeClr val="bg1"/>
                </a:solidFill>
                <a:cs typeface="Calibri" panose="020F0502020204030204"/>
              </a:rPr>
              <a:t>Datblygiad corfforol – mesuriadau normadol</a:t>
            </a:r>
            <a:endParaRPr lang="en-US" sz="3000">
              <a:solidFill>
                <a:schemeClr val="bg1"/>
              </a:solidFill>
              <a:ea typeface="+mj-lt"/>
              <a:cs typeface="+mj-lt"/>
            </a:endParaRPr>
          </a:p>
        </p:txBody>
      </p:sp>
    </p:spTree>
    <p:extLst>
      <p:ext uri="{BB962C8B-B14F-4D97-AF65-F5344CB8AC3E}">
        <p14:creationId xmlns:p14="http://schemas.microsoft.com/office/powerpoint/2010/main" val="256208551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114300" y="2044700"/>
            <a:ext cx="8636000" cy="4660900"/>
          </a:xfrm>
          <a:ln>
            <a:solidFill>
              <a:srgbClr val="F584EB"/>
            </a:solidFill>
          </a:ln>
        </p:spPr>
        <p:txBody>
          <a:bodyPr vert="horz" lIns="91440" tIns="45720" rIns="91440" bIns="45720" rtlCol="0" anchor="t">
            <a:noAutofit/>
          </a:bodyPr>
          <a:lstStyle/>
          <a:p>
            <a:pPr marL="285750" lvl="0" indent="-285750">
              <a:lnSpc>
                <a:spcPct val="100000"/>
              </a:lnSpc>
              <a:buFont typeface="Arial" panose="020B0604020202020204" pitchFamily="34" charset="0"/>
              <a:buChar char="•"/>
              <a:defRPr b="0" i="0"/>
            </a:pPr>
            <a:r>
              <a:rPr lang="1106" sz="1600" dirty="0"/>
              <a:t>Pan gaiff baban ei eni, mae ei synhwyrau'n dal i ddatblygu. Mae babanod yn defnyddio eu cegau fel ffordd o archwilio'r byd o'u cwmpas nhw a bydd baban chwe mis oed yn gafael mewn gwrthrychau ac yn eu rhoi nhw yn ei geg gan ddefnyddio blas fel ffordd o wneud synnwyr o'i fyd, sy'n rhan bwysig o ddatblygiad y plentyn. </a:t>
            </a:r>
          </a:p>
          <a:p>
            <a:pPr marL="285750" lvl="0" indent="-285750">
              <a:lnSpc>
                <a:spcPct val="100000"/>
              </a:lnSpc>
              <a:buFont typeface="Arial" panose="020B0604020202020204" pitchFamily="34" charset="0"/>
              <a:buChar char="•"/>
              <a:defRPr b="0" i="0"/>
            </a:pPr>
            <a:r>
              <a:rPr lang="1106" sz="1600" dirty="0"/>
              <a:t>Mae'r synhwyrau'n datblygu'n gyson o enedigaeth ymlaen, a bydd baban yn eu defnyddio nhw i archwilio'r byd o'i gwmpas. Mae'n gwneud hyn drwy flasu, arogli, cyffwrdd, gweld a chlywed. Mae defnyddio'r synhwyrau'n rhan o'r broses ddysgu a, drwy gydol ein bywydau, bydd aroglau, golygfeydd, blasau a gweadau cyfarwydd yn sbarduno ein hatgofion. Mae'n bwysig i ddatblygiad plant eu bod nhw'n cael cyfleoedd i ddysgu, profi ac archwilio drwy eu synhwyrau ac mae hyn yn agwedd bwysig ar ddatblygiad yr ymennydd, gan ei fod yn adeiladu cysylltiadau a llwybrau niwral o fewn ymennydd y plentyn. </a:t>
            </a:r>
          </a:p>
          <a:p>
            <a:pPr marL="285750" lvl="0" indent="-285750">
              <a:lnSpc>
                <a:spcPct val="100000"/>
              </a:lnSpc>
              <a:buFont typeface="Arial" panose="020B0604020202020204" pitchFamily="34" charset="0"/>
              <a:buChar char="•"/>
              <a:defRPr b="0" i="0"/>
            </a:pPr>
            <a:r>
              <a:rPr lang="1106" sz="1600" dirty="0"/>
              <a:t>Mae chwarae synhwyraidd yn rhan bwysig o ddatblygiad a dysg pob plentyn ac mae wedi'i gynnwys yn y rhan fwyaf o gwricwla blynyddoedd cynnar ac yn arbennig o bwysig i blant â rhai mathau o anghenion dysgu ychwanegol (ADY). Mae chwarae synhwyraidd yn cynnwys pob gweithgaredd sy'n ysgogi synhwyrau'r plentyn. Mae chwarae synhwyraidd yn caniatáu i blant adeiladu cysylltiadau cryfach yn yr ymennydd sy'n eu cefnogi nhw i brosesu gwybodaeth synhwyraidd.</a:t>
            </a:r>
          </a:p>
          <a:p>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869524" y="2180975"/>
            <a:ext cx="3208176" cy="4409020"/>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B928965D-718B-406F-B6BE-A9ACB8365382}"/>
              </a:ext>
            </a:extLst>
          </p:cNvPr>
          <p:cNvSpPr txBox="1"/>
          <p:nvPr/>
        </p:nvSpPr>
        <p:spPr>
          <a:xfrm>
            <a:off x="406399" y="1268331"/>
            <a:ext cx="11339287"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a:solidFill>
                  <a:schemeClr val="bg1"/>
                </a:solidFill>
                <a:cs typeface="Calibri" panose="020F0502020204030204"/>
              </a:rPr>
              <a:t>Datblygiad corfforol – datblygiad synhwyraidd</a:t>
            </a:r>
            <a:endParaRPr lang="en-US" sz="3000">
              <a:solidFill>
                <a:schemeClr val="bg1"/>
              </a:solidFill>
              <a:ea typeface="+mj-lt"/>
              <a:cs typeface="+mj-lt"/>
            </a:endParaRPr>
          </a:p>
        </p:txBody>
      </p:sp>
    </p:spTree>
    <p:extLst>
      <p:ext uri="{BB962C8B-B14F-4D97-AF65-F5344CB8AC3E}">
        <p14:creationId xmlns:p14="http://schemas.microsoft.com/office/powerpoint/2010/main" val="297080585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57445"/>
            <a:ext cx="11328401" cy="911920"/>
          </a:xfrm>
          <a:solidFill>
            <a:srgbClr val="DB44E3"/>
          </a:solidFill>
          <a:ln>
            <a:solidFill>
              <a:srgbClr val="F584EB"/>
            </a:solidFill>
          </a:ln>
        </p:spPr>
        <p:txBody>
          <a:bodyPr>
            <a:noAutofit/>
          </a:bodyPr>
          <a:lstStyle/>
          <a:p>
            <a:pPr algn="ctr">
              <a:defRPr b="0" i="0"/>
            </a:pPr>
            <a:r>
              <a:rPr lang="1106" sz="2500">
                <a:solidFill>
                  <a:schemeClr val="bg1"/>
                </a:solidFill>
                <a:cs typeface="Calibri" panose="020F0502020204030204"/>
              </a:rPr>
              <a:t>Datblygiad corfforol</a:t>
            </a:r>
            <a:br>
              <a:rPr lang="1106" sz="2500">
                <a:solidFill>
                  <a:schemeClr val="bg1"/>
                </a:solidFill>
                <a:cs typeface="Calibri" panose="020F0502020204030204"/>
              </a:rPr>
            </a:br>
            <a:r>
              <a:rPr lang="1106" sz="2500">
                <a:solidFill>
                  <a:schemeClr val="bg1"/>
                </a:solidFill>
                <a:cs typeface="Calibri" panose="020F0502020204030204"/>
              </a:rPr>
              <a:t>Cerrig milltir allweddol datblygiad sgiliau echddygol bras a manwl a chydsymud</a:t>
            </a:r>
            <a:endParaRPr lang="en-US" sz="25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01549"/>
            <a:ext cx="8000483" cy="4455872"/>
          </a:xfrm>
          <a:ln>
            <a:solidFill>
              <a:srgbClr val="F584EB"/>
            </a:solidFill>
          </a:ln>
        </p:spPr>
        <p:txBody>
          <a:bodyPr vert="horz" lIns="91440" tIns="45720" rIns="91440" bIns="45720" rtlCol="0" anchor="t">
            <a:noAutofit/>
          </a:bodyPr>
          <a:lstStyle/>
          <a:p>
            <a:pPr marL="285750" lvl="0" indent="-285750">
              <a:lnSpc>
                <a:spcPct val="100000"/>
              </a:lnSpc>
              <a:buFont typeface="Arial" panose="020B0604020202020204" pitchFamily="34" charset="0"/>
              <a:buChar char="•"/>
              <a:defRPr b="0" i="0"/>
            </a:pPr>
            <a:r>
              <a:rPr lang="1106" sz="1650"/>
              <a:t>Datblygiad corfforol yw datblygiad yr holl sgiliau pwysig rydyn ni'n eu defnyddio i reoli ein cyrff, o ddatblygu'r cyhyrau mawr sydd eu hangen i gropian, cerdded, rhedeg, sgipio a hopian i'r cyhyrau bach rydyn ni'n eu defnyddio ar gyfer tasgau fel bwyta ac ysgrifennu a chydsymud llaw a llygad. Rydyn ni'n aml yn galw'r rhain yn sgiliau echddygol bras a manwl.</a:t>
            </a:r>
          </a:p>
          <a:p>
            <a:pPr marL="285750" lvl="0" indent="-285750">
              <a:lnSpc>
                <a:spcPct val="100000"/>
              </a:lnSpc>
              <a:buFont typeface="Arial" panose="020B0604020202020204" pitchFamily="34" charset="0"/>
              <a:buChar char="•"/>
              <a:defRPr b="0" i="0"/>
            </a:pPr>
            <a:r>
              <a:rPr lang="1106" sz="1650"/>
              <a:t>Mae sgiliau echddygol manwl yn ymwneud â thrachywiredd a rheolaeth cyhyrau bach ein dwylo; er enghraifft, gafael mewn brwsh paent.</a:t>
            </a:r>
          </a:p>
          <a:p>
            <a:pPr marL="285750" lvl="0" indent="-285750">
              <a:lnSpc>
                <a:spcPct val="100000"/>
              </a:lnSpc>
              <a:buFont typeface="Arial" panose="020B0604020202020204" pitchFamily="34" charset="0"/>
              <a:buChar char="•"/>
              <a:defRPr b="0" i="0"/>
            </a:pPr>
            <a:r>
              <a:rPr lang="1106" sz="1650"/>
              <a:t>Mae sgiliau echddygol bras yn defnyddio cyhyrau mawr y corff i reoli symudiadau mwy, fel rhedeg neu neidio.</a:t>
            </a:r>
          </a:p>
          <a:p>
            <a:pPr marL="285750" lvl="0" indent="-285750">
              <a:lnSpc>
                <a:spcPct val="100000"/>
              </a:lnSpc>
              <a:buFont typeface="Arial" panose="020B0604020202020204" pitchFamily="34" charset="0"/>
              <a:buChar char="•"/>
              <a:defRPr b="0" i="0"/>
            </a:pPr>
            <a:r>
              <a:rPr lang="1106" sz="1650"/>
              <a:t>Mae plant yn datblygu gwahanol sgiliau echddygol ar oedrannau nodweddiadol, ond dydy pob plentyn ddim yn cyrraedd y cerrig milltir hyn ar yr un pryd; ceir rhai normau datblygu disgwyliedig fel mewn meysydd datblygiad eraill. Efallai y bydd rhai plant yn hwyr yn datblygu'r sgiliau hyn, ac yn ei chael hi'n anodd cydsymud y corff dan reolaeth. Bydd angen asesu'r plant hyn ac mae'n bosibl y bydd angen cefnogaeth ychwanegol arnynt fel ffisiotherapi neu therapi galwedigaethol.</a:t>
            </a:r>
            <a:endParaRPr lang="en-GB" sz="165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301549"/>
            <a:ext cx="3197290" cy="4455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6782039"/>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9287"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cs typeface="Calibri" panose="020F0502020204030204"/>
              </a:rPr>
              <a:t>Datblygiad corfforol – cydbwysedd a chydsymud</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20380"/>
            <a:ext cx="8000483" cy="2318963"/>
          </a:xfrm>
          <a:ln>
            <a:solidFill>
              <a:srgbClr val="F584EB"/>
            </a:solidFill>
          </a:ln>
        </p:spPr>
        <p:txBody>
          <a:bodyPr vert="horz" lIns="91440" tIns="45720" rIns="91440" bIns="45720" rtlCol="0" anchor="t">
            <a:noAutofit/>
          </a:bodyPr>
          <a:lstStyle/>
          <a:p>
            <a:pPr marL="285750" lvl="0" indent="-285750">
              <a:buFont typeface="Arial" panose="020B0604020202020204" pitchFamily="34" charset="0"/>
              <a:buChar char="•"/>
              <a:defRPr b="0" i="0"/>
            </a:pPr>
            <a:r>
              <a:rPr lang="1106"/>
              <a:t>Mae cydbwysedd a chydsymud yn sgiliau mae angen i blentyn eu datblygu er mwyn byw bywyd llawn a gweithgar. Cydbwysedd yw gallu'r plentyn i reoli a chynnal safle'r corff, ac mae angen cydbwysedd mewn llawer o agweddau ar fywyd bob dydd, o gamu i lawr oddi ar bafin i eistedd i fyny'n syth mewn cadair. </a:t>
            </a:r>
          </a:p>
          <a:p>
            <a:pPr marL="285750" lvl="0" indent="-285750">
              <a:buFont typeface="Arial" panose="020B0604020202020204" pitchFamily="34" charset="0"/>
              <a:buChar char="•"/>
              <a:defRPr b="0" i="0"/>
            </a:pPr>
            <a:r>
              <a:rPr lang="1106"/>
              <a:t>Er mwyn gallu gweithredu'n gorfforol ar draws yr amrywiaeth eang o amgylcheddau y byddant ynddynt, mae angen i blant allu cydbwyso wrth aros yn llonydd ac wrth symud y corff (er enghraifft, wrth reidio beic).</a:t>
            </a: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220380"/>
            <a:ext cx="3208176" cy="27075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9327723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04619"/>
            <a:ext cx="11317515"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cs typeface="Calibri" panose="020F0502020204030204"/>
              </a:rPr>
              <a:t>Datblygiad corfforol – cerrig milltir</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046206"/>
            <a:ext cx="8291286" cy="4811794"/>
          </a:xfrm>
          <a:ln>
            <a:solidFill>
              <a:srgbClr val="F584EB"/>
            </a:solidFill>
          </a:ln>
        </p:spPr>
        <p:txBody>
          <a:bodyPr vert="horz" lIns="91440" tIns="45720" rIns="91440" bIns="45720" rtlCol="0" anchor="t">
            <a:noAutofit/>
          </a:bodyPr>
          <a:lstStyle/>
          <a:p>
            <a:pPr marL="271463" indent="-271463">
              <a:lnSpc>
                <a:spcPct val="100000"/>
              </a:lnSpc>
              <a:spcBef>
                <a:spcPct val="0"/>
              </a:spcBef>
              <a:spcAft>
                <a:spcPts val="1200"/>
              </a:spcAft>
              <a:buFont typeface="Arial" panose="020B0604020202020204" pitchFamily="34" charset="0"/>
              <a:buChar char="•"/>
              <a:defRPr b="0" i="0"/>
            </a:pPr>
            <a:r>
              <a:rPr lang="1106" sz="1750" dirty="0"/>
              <a:t>Wrth i blant dyfu, maent yn mynd drwy gerrig milltir datblygiadol allweddol. Drwy ddilyn y cerrig milltir hyn, gallwn ni asesu cynnydd plentyn, ond mae'n normal i blant ddysgu'r sgiliau hyn ar gyfraddau gwahanol.</a:t>
            </a:r>
          </a:p>
          <a:p>
            <a:pPr marL="271463" indent="-271463">
              <a:lnSpc>
                <a:spcPct val="100000"/>
              </a:lnSpc>
              <a:spcBef>
                <a:spcPct val="0"/>
              </a:spcBef>
              <a:spcAft>
                <a:spcPts val="1200"/>
              </a:spcAft>
              <a:buFont typeface="Arial" panose="020B0604020202020204" pitchFamily="34" charset="0"/>
              <a:buChar char="•"/>
              <a:defRPr b="0" i="0"/>
            </a:pPr>
            <a:r>
              <a:rPr lang="1106" sz="1750" dirty="0">
                <a:ea typeface="+mn-lt"/>
                <a:cs typeface="+mn-lt"/>
              </a:rPr>
              <a:t>Drwy ddeall beth yw cerrig milltir ac ydy plant yn eu cyrraedd nhw ai peidio, gallwn ni helpu i ganfod problemau neu a yw plant ar y trywydd cywir. Mae cerrig milltir datblygiadol yn cynrychioli beth mae plentyn cyfartalog yn gallu ei wneud ar oed penodol. Bydd yr adeg pan fydd pob plentyn unigol yn cyrraedd pob carreg filltir yn amrywio. Fodd bynnag, mae peidio â gallu gwneud un neu fwy o sgiliau ymhell ar ôl yr amrediad sydd i'w ddisgwyl yn gallu bod yn rheswm i bryderu.</a:t>
            </a:r>
          </a:p>
          <a:p>
            <a:pPr marL="271463" indent="-271463">
              <a:lnSpc>
                <a:spcPct val="100000"/>
              </a:lnSpc>
              <a:spcBef>
                <a:spcPct val="0"/>
              </a:spcBef>
              <a:spcAft>
                <a:spcPts val="1200"/>
              </a:spcAft>
              <a:buFont typeface="Arial" panose="020B0604020202020204" pitchFamily="34" charset="0"/>
              <a:buChar char="•"/>
              <a:defRPr b="0" i="0"/>
            </a:pPr>
            <a:r>
              <a:rPr lang="1106" sz="1750" dirty="0">
                <a:ea typeface="+mn-lt"/>
                <a:cs typeface="+mn-lt"/>
              </a:rPr>
              <a:t>Mae'r cerrig milltir yn cynnwys sgiliau corfforol, cymdeithasol, emosiynol, gwybyddol a chyfathrebu mae angen i blant eu dysgu wrth ddatblygu a thyfu. Yn aml, bydd y sgiliau hyn yn adeiladu ar ei gilydd.</a:t>
            </a:r>
          </a:p>
          <a:p>
            <a:pPr marL="271463" indent="-271463">
              <a:lnSpc>
                <a:spcPct val="100000"/>
              </a:lnSpc>
              <a:spcBef>
                <a:spcPct val="0"/>
              </a:spcBef>
              <a:spcAft>
                <a:spcPct val="0"/>
              </a:spcAft>
              <a:buFont typeface="Arial" panose="020B0604020202020204" pitchFamily="34" charset="0"/>
              <a:buChar char="•"/>
              <a:defRPr b="0" i="0"/>
            </a:pPr>
            <a:r>
              <a:rPr lang="1106" sz="1750" dirty="0">
                <a:ea typeface="+mn-lt"/>
                <a:cs typeface="+mn-lt"/>
              </a:rPr>
              <a:t>Drwy edrych ar y gwahanol gerrig milltir, gall ymarferwyr, meddygon ac athrawon ddeall sut mae plant yn datblygu fel rheol a chadw llygad ar unrhyw broblemau posibl. </a:t>
            </a: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781685" y="2046206"/>
            <a:ext cx="2942229" cy="4180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9705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870168" y="1471337"/>
            <a:ext cx="1860718" cy="12496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EBE47020-CB67-4923-AD8B-B03F2E1E0606}"/>
              </a:ext>
            </a:extLst>
          </p:cNvPr>
          <p:cNvGraphicFramePr>
            <a:graphicFrameLocks noGrp="1"/>
          </p:cNvGraphicFramePr>
          <p:nvPr>
            <p:extLst>
              <p:ext uri="{D42A27DB-BD31-4B8C-83A1-F6EECF244321}">
                <p14:modId xmlns:p14="http://schemas.microsoft.com/office/powerpoint/2010/main" val="3025439322"/>
              </p:ext>
            </p:extLst>
          </p:nvPr>
        </p:nvGraphicFramePr>
        <p:xfrm>
          <a:off x="2006600" y="1224937"/>
          <a:ext cx="7670799" cy="5624259"/>
        </p:xfrm>
        <a:graphic>
          <a:graphicData uri="http://schemas.openxmlformats.org/drawingml/2006/table">
            <a:tbl>
              <a:tblPr bandRow="1">
                <a:tableStyleId>{5C22544A-7EE6-4342-B048-85BDC9FD1C3A}</a:tableStyleId>
              </a:tblPr>
              <a:tblGrid>
                <a:gridCol w="1320800">
                  <a:extLst>
                    <a:ext uri="{9D8B030D-6E8A-4147-A177-3AD203B41FA5}">
                      <a16:colId xmlns:a16="http://schemas.microsoft.com/office/drawing/2014/main" val="3953562108"/>
                    </a:ext>
                  </a:extLst>
                </a:gridCol>
                <a:gridCol w="6349999">
                  <a:extLst>
                    <a:ext uri="{9D8B030D-6E8A-4147-A177-3AD203B41FA5}">
                      <a16:colId xmlns:a16="http://schemas.microsoft.com/office/drawing/2014/main" val="485031827"/>
                    </a:ext>
                  </a:extLst>
                </a:gridCol>
              </a:tblGrid>
              <a:tr h="0">
                <a:tc gridSpan="2">
                  <a:txBody>
                    <a:bodyPr/>
                    <a:lstStyle/>
                    <a:p>
                      <a:pPr>
                        <a:lnSpc>
                          <a:spcPct val="107000"/>
                        </a:lnSpc>
                        <a:defRPr b="0" i="0"/>
                      </a:pPr>
                      <a:r>
                        <a:rPr lang="1106" sz="900">
                          <a:effectLst/>
                        </a:rPr>
                        <a:t>Cerrig Milltir Allweddol Datblygiad Sgiliau Echddygol Bras a Manwl a Chydsymud</a:t>
                      </a:r>
                      <a:endParaRPr lang="en-GB" sz="900">
                        <a:effectLst/>
                        <a:latin typeface="Arial" panose="020B0604020202020204" pitchFamily="34" charset="0"/>
                        <a:ea typeface="Arial" panose="020B0604020202020204" pitchFamily="34" charset="0"/>
                      </a:endParaRPr>
                    </a:p>
                  </a:txBody>
                  <a:tcPr marL="29417" marR="29417" marT="0" marB="0"/>
                </a:tc>
                <a:tc hMerge="1">
                  <a:txBody>
                    <a:bodyPr/>
                    <a:lstStyle/>
                    <a:p>
                      <a:endParaRPr lang="en-GB"/>
                    </a:p>
                  </a:txBody>
                  <a:tcPr/>
                </a:tc>
                <a:extLst>
                  <a:ext uri="{0D108BD9-81ED-4DB2-BD59-A6C34878D82A}">
                    <a16:rowId xmlns:a16="http://schemas.microsoft.com/office/drawing/2014/main" val="3418748580"/>
                  </a:ext>
                </a:extLst>
              </a:tr>
              <a:tr h="118576">
                <a:tc>
                  <a:txBody>
                    <a:bodyPr/>
                    <a:lstStyle/>
                    <a:p>
                      <a:pPr>
                        <a:lnSpc>
                          <a:spcPct val="115000"/>
                        </a:lnSpc>
                        <a:spcAft>
                          <a:spcPts val="800"/>
                        </a:spcAft>
                        <a:defRPr b="0" i="0"/>
                      </a:pPr>
                      <a:r>
                        <a:rPr lang="1106" sz="900">
                          <a:effectLst/>
                        </a:rPr>
                        <a:t>Oedran y plentyn</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457200">
                        <a:lnSpc>
                          <a:spcPct val="115000"/>
                        </a:lnSpc>
                        <a:spcAft>
                          <a:spcPts val="800"/>
                        </a:spcAft>
                        <a:defRPr b="0" i="0"/>
                      </a:pPr>
                      <a:r>
                        <a:rPr lang="1106" sz="900">
                          <a:effectLst/>
                        </a:rPr>
                        <a:t>Cerrig Milltir Disgwyliedig</a:t>
                      </a:r>
                      <a:endParaRPr lang="en-GB" sz="900">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179222748"/>
                  </a:ext>
                </a:extLst>
              </a:tr>
              <a:tr h="380569">
                <a:tc>
                  <a:txBody>
                    <a:bodyPr/>
                    <a:lstStyle/>
                    <a:p>
                      <a:pPr>
                        <a:lnSpc>
                          <a:spcPct val="115000"/>
                        </a:lnSpc>
                        <a:spcAft>
                          <a:spcPts val="800"/>
                        </a:spcAft>
                        <a:defRPr b="0" i="0"/>
                      </a:pPr>
                      <a:r>
                        <a:rPr lang="1106" sz="900">
                          <a:effectLst/>
                        </a:rPr>
                        <a:t>Newydd-anedig </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ct val="0"/>
                        </a:spcAft>
                        <a:buFont typeface="Arial" panose="020B0604020202020204" pitchFamily="34" charset="0"/>
                        <a:buChar char="●"/>
                        <a:defRPr b="0" i="0"/>
                      </a:pPr>
                      <a:r>
                        <a:rPr lang="1106" sz="900">
                          <a:effectLst/>
                        </a:rPr>
                        <a:t>Y baban yn gorwedd ar ei gefn â'i ben i un ochr</a:t>
                      </a:r>
                    </a:p>
                    <a:p>
                      <a:pPr marL="342900" lvl="0" indent="-342900">
                        <a:lnSpc>
                          <a:spcPct val="115000"/>
                        </a:lnSpc>
                        <a:buFont typeface="Arial" panose="020B0604020202020204" pitchFamily="34" charset="0"/>
                        <a:buChar char="●"/>
                        <a:defRPr b="0" i="0"/>
                      </a:pPr>
                      <a:r>
                        <a:rPr lang="1106" sz="900">
                          <a:effectLst/>
                        </a:rPr>
                        <a:t>Y baban yn dangos atgyrchau cyntefig fel sugno, chwilio a gafael</a:t>
                      </a:r>
                    </a:p>
                    <a:p>
                      <a:pPr marL="342900" lvl="0" indent="-342900">
                        <a:lnSpc>
                          <a:spcPct val="115000"/>
                        </a:lnSpc>
                        <a:spcAft>
                          <a:spcPts val="800"/>
                        </a:spcAft>
                        <a:buFont typeface="Arial" panose="020B0604020202020204" pitchFamily="34" charset="0"/>
                        <a:buChar char="●"/>
                        <a:defRPr b="0" i="0"/>
                      </a:pPr>
                      <a:r>
                        <a:rPr lang="1106" sz="900">
                          <a:effectLst/>
                        </a:rPr>
                        <a:t>Y pen yn hongian yn ôl wrth gael ei dynnu i eistedd i fyny ac angen cefnogaeth gan oedolyn</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971794728"/>
                  </a:ext>
                </a:extLst>
              </a:tr>
              <a:tr h="637135">
                <a:tc>
                  <a:txBody>
                    <a:bodyPr/>
                    <a:lstStyle/>
                    <a:p>
                      <a:pPr>
                        <a:lnSpc>
                          <a:spcPct val="115000"/>
                        </a:lnSpc>
                        <a:spcAft>
                          <a:spcPts val="800"/>
                        </a:spcAft>
                        <a:defRPr b="0" i="0"/>
                      </a:pPr>
                      <a:r>
                        <a:rPr lang="1106" sz="900">
                          <a:effectLst/>
                        </a:rPr>
                        <a:t>3 mis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defRPr b="0" i="0"/>
                      </a:pPr>
                      <a:r>
                        <a:rPr lang="1106" sz="900" u="none" strike="noStrike">
                          <a:effectLst/>
                        </a:rPr>
                        <a:t>Gafael mewn gwrthrychau sy'n cyffwrdd cledr y llaw</a:t>
                      </a:r>
                    </a:p>
                    <a:p>
                      <a:pPr marL="342900" lvl="0" indent="-342900">
                        <a:lnSpc>
                          <a:spcPct val="115000"/>
                        </a:lnSpc>
                        <a:buFont typeface="Arial" panose="020B0604020202020204" pitchFamily="34" charset="0"/>
                        <a:buChar char="●"/>
                        <a:defRPr b="0" i="0"/>
                      </a:pPr>
                      <a:r>
                        <a:rPr lang="1106" sz="900" u="none" strike="noStrike">
                          <a:effectLst/>
                        </a:rPr>
                        <a:t>Cau'r dwylo'n ddyrnau tynn</a:t>
                      </a:r>
                    </a:p>
                    <a:p>
                      <a:pPr marL="342900" lvl="0" indent="-342900">
                        <a:lnSpc>
                          <a:spcPct val="115000"/>
                        </a:lnSpc>
                        <a:buFont typeface="Arial" panose="020B0604020202020204" pitchFamily="34" charset="0"/>
                        <a:buChar char="●"/>
                        <a:defRPr b="0" i="0"/>
                      </a:pPr>
                      <a:r>
                        <a:rPr lang="1106" sz="900" u="none" strike="noStrike">
                          <a:effectLst/>
                        </a:rPr>
                        <a:t>Y baban yn gwylio ei ddwylo ei hun wrth eu symud nhw ac yn chwarae â'i ddwylo a'i fysedd</a:t>
                      </a:r>
                    </a:p>
                    <a:p>
                      <a:pPr marL="342900" lvl="0" indent="-342900">
                        <a:lnSpc>
                          <a:spcPct val="115000"/>
                        </a:lnSpc>
                        <a:buFont typeface="Arial" panose="020B0604020202020204" pitchFamily="34" charset="0"/>
                        <a:buChar char="●"/>
                        <a:defRPr b="0" i="0"/>
                      </a:pPr>
                      <a:r>
                        <a:rPr lang="1106" sz="900" u="none" strike="noStrike">
                          <a:effectLst/>
                        </a:rPr>
                        <a:t>Gallu gafael mewn tegan neu wrthrych am ychydig eiliadau ar ôl iddo gael ei roi yn ei ddwylo</a:t>
                      </a:r>
                    </a:p>
                    <a:p>
                      <a:pPr marL="342900" lvl="0" indent="-342900">
                        <a:lnSpc>
                          <a:spcPct val="115000"/>
                        </a:lnSpc>
                        <a:buFont typeface="Arial" panose="020B0604020202020204" pitchFamily="34" charset="0"/>
                        <a:buChar char="●"/>
                        <a:defRPr b="0" i="0"/>
                      </a:pPr>
                      <a:r>
                        <a:rPr lang="1106" sz="900" u="none" strike="noStrike">
                          <a:effectLst/>
                        </a:rPr>
                        <a:t>Gallu codi'r pen a'i droi o ochr i ochr ar ôl cael ei roi ar ei fol</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830310678"/>
                  </a:ext>
                </a:extLst>
              </a:tr>
              <a:tr h="507495">
                <a:tc>
                  <a:txBody>
                    <a:bodyPr/>
                    <a:lstStyle/>
                    <a:p>
                      <a:pPr>
                        <a:lnSpc>
                          <a:spcPct val="115000"/>
                        </a:lnSpc>
                        <a:spcAft>
                          <a:spcPts val="800"/>
                        </a:spcAft>
                        <a:defRPr b="0" i="0"/>
                      </a:pPr>
                      <a:r>
                        <a:rPr lang="1106" sz="900">
                          <a:effectLst/>
                        </a:rPr>
                        <a:t>6 mis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defRPr b="0" i="0"/>
                      </a:pPr>
                      <a:r>
                        <a:rPr lang="1106" sz="900" u="none" strike="noStrike">
                          <a:effectLst/>
                        </a:rPr>
                        <a:t>Gallu eistedd gyda chefnogaeth</a:t>
                      </a:r>
                    </a:p>
                    <a:p>
                      <a:pPr marL="342900" lvl="0" indent="-342900">
                        <a:lnSpc>
                          <a:spcPct val="115000"/>
                        </a:lnSpc>
                        <a:buFont typeface="Arial" panose="020B0604020202020204" pitchFamily="34" charset="0"/>
                        <a:buChar char="●"/>
                        <a:defRPr b="0" i="0"/>
                      </a:pPr>
                      <a:r>
                        <a:rPr lang="1106" sz="900" u="none" strike="noStrike">
                          <a:effectLst/>
                        </a:rPr>
                        <a:t>Gallu rholio drosodd</a:t>
                      </a:r>
                    </a:p>
                    <a:p>
                      <a:pPr marL="342900" lvl="0" indent="-342900">
                        <a:lnSpc>
                          <a:spcPct val="115000"/>
                        </a:lnSpc>
                        <a:buFont typeface="Arial" panose="020B0604020202020204" pitchFamily="34" charset="0"/>
                        <a:buChar char="●"/>
                        <a:defRPr b="0" i="0"/>
                      </a:pPr>
                      <a:r>
                        <a:rPr lang="1106" sz="900" u="none" strike="noStrike">
                          <a:effectLst/>
                        </a:rPr>
                        <a:t>Gallu gwthio'r pen, y gwddf a'r frest oddi ar y llawr wrth orwedd ar ei fol gan ddefnyddio ei freichiau i'w gynnal ei hun</a:t>
                      </a:r>
                    </a:p>
                    <a:p>
                      <a:pPr marL="342900" lvl="0" indent="-342900">
                        <a:lnSpc>
                          <a:spcPct val="115000"/>
                        </a:lnSpc>
                        <a:spcAft>
                          <a:spcPts val="800"/>
                        </a:spcAft>
                        <a:buFont typeface="Arial" panose="020B0604020202020204" pitchFamily="34" charset="0"/>
                        <a:buChar char="●"/>
                        <a:defRPr b="0" i="0"/>
                      </a:pPr>
                      <a:r>
                        <a:rPr lang="1106" sz="900" u="none" strike="noStrike">
                          <a:effectLst/>
                        </a:rPr>
                        <a:t>Gallu symud tegan neu wrthrych o un law i'r llall gan ddefnyddio'r llaw gyfan a gafael cledrol</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3560397274"/>
                  </a:ext>
                </a:extLst>
              </a:tr>
              <a:tr h="380569">
                <a:tc>
                  <a:txBody>
                    <a:bodyPr/>
                    <a:lstStyle/>
                    <a:p>
                      <a:pPr>
                        <a:lnSpc>
                          <a:spcPct val="115000"/>
                        </a:lnSpc>
                        <a:spcAft>
                          <a:spcPts val="800"/>
                        </a:spcAft>
                        <a:defRPr b="0" i="0"/>
                      </a:pPr>
                      <a:r>
                        <a:rPr lang="1106" sz="900">
                          <a:effectLst/>
                        </a:rPr>
                        <a:t>9 mis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ct val="0"/>
                        </a:spcAft>
                        <a:buFont typeface="Arial" panose="020B0604020202020204" pitchFamily="34" charset="0"/>
                        <a:buChar char="●"/>
                        <a:defRPr b="0" i="0"/>
                      </a:pPr>
                      <a:r>
                        <a:rPr lang="1106" sz="900">
                          <a:effectLst/>
                        </a:rPr>
                        <a:t>Yn aml yn gallu cropian neu shifflo fel ffordd o symud</a:t>
                      </a:r>
                    </a:p>
                    <a:p>
                      <a:pPr marL="342900" lvl="0" indent="-342900">
                        <a:lnSpc>
                          <a:spcPct val="115000"/>
                        </a:lnSpc>
                        <a:buFont typeface="Arial" panose="020B0604020202020204" pitchFamily="34" charset="0"/>
                        <a:buChar char="●"/>
                        <a:defRPr b="0" i="0"/>
                      </a:pPr>
                      <a:r>
                        <a:rPr lang="1106" sz="900">
                          <a:effectLst/>
                        </a:rPr>
                        <a:t>Eistedd ar ei ben ei hun heb gefnogaeth ac estyn am deganau wrth eistedd</a:t>
                      </a:r>
                    </a:p>
                    <a:p>
                      <a:pPr marL="342900" lvl="0" indent="-342900">
                        <a:lnSpc>
                          <a:spcPct val="115000"/>
                        </a:lnSpc>
                        <a:buFont typeface="Arial" panose="020B0604020202020204" pitchFamily="34" charset="0"/>
                        <a:buChar char="●"/>
                        <a:defRPr b="0" i="0"/>
                      </a:pPr>
                      <a:r>
                        <a:rPr lang="1106" sz="900">
                          <a:effectLst/>
                        </a:rPr>
                        <a:t>Dechrau defnyddio gafael pinsiwrn i godi teganau bach â'r bawd a'r bys canol neu'r bys cyntaf</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969198687"/>
                  </a:ext>
                </a:extLst>
              </a:tr>
              <a:tr h="507495">
                <a:tc>
                  <a:txBody>
                    <a:bodyPr/>
                    <a:lstStyle/>
                    <a:p>
                      <a:pPr>
                        <a:lnSpc>
                          <a:spcPct val="115000"/>
                        </a:lnSpc>
                        <a:spcAft>
                          <a:spcPts val="800"/>
                        </a:spcAft>
                        <a:defRPr b="0" i="0"/>
                      </a:pPr>
                      <a:r>
                        <a:rPr lang="1106" sz="900">
                          <a:effectLst/>
                        </a:rPr>
                        <a:t>1 oed</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defRPr b="0" i="0"/>
                      </a:pPr>
                      <a:r>
                        <a:rPr lang="1106" sz="900" u="none" strike="noStrike">
                          <a:effectLst/>
                        </a:rPr>
                        <a:t>Gallu sefyll ar ei ben ei hun a dechrau cerdded drwy afael mewn dodrefn neu wrthrychau</a:t>
                      </a:r>
                    </a:p>
                    <a:p>
                      <a:pPr marL="342900" lvl="0" indent="-342900">
                        <a:lnSpc>
                          <a:spcPct val="115000"/>
                        </a:lnSpc>
                        <a:buFont typeface="Arial" panose="020B0604020202020204" pitchFamily="34" charset="0"/>
                        <a:buChar char="●"/>
                        <a:defRPr b="0" i="0"/>
                      </a:pPr>
                      <a:r>
                        <a:rPr lang="1106" sz="900" u="none" strike="noStrike">
                          <a:effectLst/>
                        </a:rPr>
                        <a:t>Eisiau bwydo ei hun a gallu gafael mewn cwpan ac yfed gyda chefnogaeth</a:t>
                      </a:r>
                    </a:p>
                    <a:p>
                      <a:pPr marL="342900" lvl="0" indent="-342900">
                        <a:lnSpc>
                          <a:spcPct val="115000"/>
                        </a:lnSpc>
                        <a:buFont typeface="Arial" panose="020B0604020202020204" pitchFamily="34" charset="0"/>
                        <a:buChar char="●"/>
                        <a:defRPr b="0" i="0"/>
                      </a:pPr>
                      <a:r>
                        <a:rPr lang="1106" sz="900" u="none" strike="noStrike">
                          <a:effectLst/>
                        </a:rPr>
                        <a:t>Gallu codi unrhyw eitem fach oddi ar fwrdd neu lawr gan ddefnyddio gafael pinsiwrn</a:t>
                      </a:r>
                    </a:p>
                    <a:p>
                      <a:pPr marL="342900" lvl="0" indent="-342900">
                        <a:lnSpc>
                          <a:spcPct val="115000"/>
                        </a:lnSpc>
                        <a:spcAft>
                          <a:spcPts val="800"/>
                        </a:spcAft>
                        <a:buFont typeface="Arial" panose="020B0604020202020204" pitchFamily="34" charset="0"/>
                        <a:buChar char="●"/>
                        <a:defRPr b="0" i="0"/>
                      </a:pPr>
                      <a:r>
                        <a:rPr lang="1106" sz="900" u="none" strike="noStrike">
                          <a:effectLst/>
                        </a:rPr>
                        <a:t>Dechrau ffafrio defnyddio naill ai'r llaw dde neu'r llaw chwith</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156961920"/>
                  </a:ext>
                </a:extLst>
              </a:tr>
              <a:tr h="510209">
                <a:tc>
                  <a:txBody>
                    <a:bodyPr/>
                    <a:lstStyle/>
                    <a:p>
                      <a:pPr>
                        <a:lnSpc>
                          <a:spcPct val="115000"/>
                        </a:lnSpc>
                        <a:spcAft>
                          <a:spcPts val="800"/>
                        </a:spcAft>
                        <a:defRPr b="0" i="0"/>
                      </a:pPr>
                      <a:r>
                        <a:rPr lang="1106" sz="900">
                          <a:effectLst/>
                        </a:rPr>
                        <a:t>18 mis</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ct val="0"/>
                        </a:spcAft>
                        <a:buFont typeface="Arial" panose="020B0604020202020204" pitchFamily="34" charset="0"/>
                        <a:buChar char="●"/>
                        <a:defRPr b="0" i="0"/>
                      </a:pPr>
                      <a:r>
                        <a:rPr lang="1106" sz="900">
                          <a:effectLst/>
                        </a:rPr>
                        <a:t>Gallu cerdded heb gymorth</a:t>
                      </a:r>
                    </a:p>
                    <a:p>
                      <a:pPr marL="342900" lvl="0" indent="-342900">
                        <a:lnSpc>
                          <a:spcPct val="115000"/>
                        </a:lnSpc>
                        <a:buFont typeface="Arial" panose="020B0604020202020204" pitchFamily="34" charset="0"/>
                        <a:buChar char="●"/>
                        <a:defRPr b="0" i="0"/>
                      </a:pPr>
                      <a:r>
                        <a:rPr lang="1106" sz="900">
                          <a:effectLst/>
                        </a:rPr>
                        <a:t>Gallu cyrcydu i godi gwrthrych oddi ar y llawr, a defnyddio gafael pinsiwrn manwl ar gyfer gwrthrychau bach iawn</a:t>
                      </a:r>
                    </a:p>
                    <a:p>
                      <a:pPr marL="342900" lvl="0" indent="-342900">
                        <a:lnSpc>
                          <a:spcPct val="115000"/>
                        </a:lnSpc>
                        <a:buFont typeface="Arial" panose="020B0604020202020204" pitchFamily="34" charset="0"/>
                        <a:buChar char="●"/>
                        <a:defRPr b="0" i="0"/>
                      </a:pPr>
                      <a:r>
                        <a:rPr lang="1106" sz="900">
                          <a:effectLst/>
                        </a:rPr>
                        <a:t>Gallu rholio a thaflu pêl</a:t>
                      </a:r>
                    </a:p>
                    <a:p>
                      <a:pPr marL="342900" lvl="0" indent="-342900">
                        <a:lnSpc>
                          <a:spcPct val="115000"/>
                        </a:lnSpc>
                        <a:buFont typeface="Arial" panose="020B0604020202020204" pitchFamily="34" charset="0"/>
                        <a:buChar char="●"/>
                        <a:defRPr b="0" i="0"/>
                      </a:pPr>
                      <a:r>
                        <a:rPr lang="1106" sz="900">
                          <a:effectLst/>
                        </a:rPr>
                        <a:t>Gallu gafael mewn creon neu bensil â gafael trybedd i wneud marciau a sgriblau</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2163336951"/>
                  </a:ext>
                </a:extLst>
              </a:tr>
              <a:tr h="507495">
                <a:tc>
                  <a:txBody>
                    <a:bodyPr/>
                    <a:lstStyle/>
                    <a:p>
                      <a:pPr>
                        <a:lnSpc>
                          <a:spcPct val="115000"/>
                        </a:lnSpc>
                        <a:spcAft>
                          <a:spcPts val="800"/>
                        </a:spcAft>
                        <a:defRPr b="0" i="0"/>
                      </a:pPr>
                      <a:r>
                        <a:rPr lang="1106" sz="900">
                          <a:effectLst/>
                        </a:rPr>
                        <a:t>2 oed</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buFont typeface="Arial" panose="020B0604020202020204" pitchFamily="34" charset="0"/>
                        <a:buChar char="●"/>
                        <a:defRPr b="0" i="0"/>
                      </a:pPr>
                      <a:r>
                        <a:rPr lang="1106" sz="900" u="none" strike="noStrike">
                          <a:effectLst/>
                        </a:rPr>
                        <a:t>Adeiladu tŵr o chwe bricsen</a:t>
                      </a:r>
                    </a:p>
                    <a:p>
                      <a:pPr marL="342900" lvl="0" indent="-342900">
                        <a:lnSpc>
                          <a:spcPct val="115000"/>
                        </a:lnSpc>
                        <a:buFont typeface="Arial" panose="020B0604020202020204" pitchFamily="34" charset="0"/>
                        <a:buChar char="●"/>
                        <a:defRPr b="0" i="0"/>
                      </a:pPr>
                      <a:r>
                        <a:rPr lang="1106" sz="900" u="none" strike="noStrike">
                          <a:effectLst/>
                        </a:rPr>
                        <a:t>Dringo ar ddodrefn</a:t>
                      </a:r>
                    </a:p>
                    <a:p>
                      <a:pPr marL="342900" lvl="0" indent="-342900">
                        <a:lnSpc>
                          <a:spcPct val="115000"/>
                        </a:lnSpc>
                        <a:buFont typeface="Arial" panose="020B0604020202020204" pitchFamily="34" charset="0"/>
                        <a:buChar char="●"/>
                        <a:defRPr b="0" i="0"/>
                      </a:pPr>
                      <a:r>
                        <a:rPr lang="1106" sz="900" u="none" strike="noStrike">
                          <a:effectLst/>
                        </a:rPr>
                        <a:t>Gallu cerdded i lawr grisiau â'r ddwy droed ar yr un ris</a:t>
                      </a:r>
                    </a:p>
                    <a:p>
                      <a:pPr marL="342900" lvl="0" indent="-342900">
                        <a:lnSpc>
                          <a:spcPct val="115000"/>
                        </a:lnSpc>
                        <a:buFont typeface="Arial" panose="020B0604020202020204" pitchFamily="34" charset="0"/>
                        <a:buChar char="●"/>
                        <a:defRPr b="0" i="0"/>
                      </a:pPr>
                      <a:r>
                        <a:rPr lang="1106" sz="900" u="none" strike="noStrike">
                          <a:effectLst/>
                        </a:rPr>
                        <a:t>Gallu lluniadu dotiau a chylchoedd, dechrau lluniadu delweddau cynrychiadol</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288866776"/>
                  </a:ext>
                </a:extLst>
              </a:tr>
              <a:tr h="510209">
                <a:tc>
                  <a:txBody>
                    <a:bodyPr/>
                    <a:lstStyle/>
                    <a:p>
                      <a:pPr>
                        <a:lnSpc>
                          <a:spcPct val="115000"/>
                        </a:lnSpc>
                        <a:spcAft>
                          <a:spcPts val="800"/>
                        </a:spcAft>
                        <a:defRPr b="0" i="0"/>
                      </a:pPr>
                      <a:r>
                        <a:rPr lang="1106" sz="900">
                          <a:effectLst/>
                        </a:rPr>
                        <a:t>3 oed</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15000"/>
                        </a:lnSpc>
                        <a:spcBef>
                          <a:spcPts val="800"/>
                        </a:spcBef>
                        <a:spcAft>
                          <a:spcPct val="0"/>
                        </a:spcAft>
                        <a:buFont typeface="Arial" panose="020B0604020202020204" pitchFamily="34" charset="0"/>
                        <a:buChar char="●"/>
                        <a:defRPr b="0" i="0"/>
                      </a:pPr>
                      <a:r>
                        <a:rPr lang="1106" sz="900">
                          <a:effectLst/>
                        </a:rPr>
                        <a:t>Gallu lluniadu wyneb</a:t>
                      </a:r>
                    </a:p>
                    <a:p>
                      <a:pPr marL="342900" lvl="0" indent="-342900">
                        <a:lnSpc>
                          <a:spcPct val="115000"/>
                        </a:lnSpc>
                        <a:buFont typeface="Arial" panose="020B0604020202020204" pitchFamily="34" charset="0"/>
                        <a:buChar char="●"/>
                        <a:defRPr b="0" i="0"/>
                      </a:pPr>
                      <a:r>
                        <a:rPr lang="1106" sz="900">
                          <a:effectLst/>
                        </a:rPr>
                        <a:t>Gallu pedalu beic dwy neu dair olwyn </a:t>
                      </a:r>
                    </a:p>
                    <a:p>
                      <a:pPr marL="342900" lvl="0" indent="-342900">
                        <a:lnSpc>
                          <a:spcPct val="115000"/>
                        </a:lnSpc>
                        <a:buFont typeface="Arial" panose="020B0604020202020204" pitchFamily="34" charset="0"/>
                        <a:buChar char="●"/>
                        <a:defRPr b="0" i="0"/>
                      </a:pPr>
                      <a:r>
                        <a:rPr lang="1106" sz="900">
                          <a:effectLst/>
                        </a:rPr>
                        <a:t>Gallu cicio pêl yn rhwydd</a:t>
                      </a:r>
                    </a:p>
                    <a:p>
                      <a:pPr marL="342900" lvl="0" indent="-342900">
                        <a:lnSpc>
                          <a:spcPct val="115000"/>
                        </a:lnSpc>
                        <a:buFont typeface="Arial" panose="020B0604020202020204" pitchFamily="34" charset="0"/>
                        <a:buChar char="●"/>
                        <a:defRPr b="0" i="0"/>
                      </a:pPr>
                      <a:r>
                        <a:rPr lang="1106" sz="900">
                          <a:effectLst/>
                        </a:rPr>
                        <a:t>Gallu troi tudalennau unigol</a:t>
                      </a:r>
                      <a:endParaRPr lang="en-GB" sz="900">
                        <a:effectLst/>
                        <a:latin typeface="Noto Sans Symbols"/>
                        <a:ea typeface="Noto Sans Symbols"/>
                        <a:cs typeface="Noto Sans Symbols"/>
                      </a:endParaRPr>
                    </a:p>
                  </a:txBody>
                  <a:tcPr marL="29417" marR="29417" marT="0" marB="0"/>
                </a:tc>
                <a:extLst>
                  <a:ext uri="{0D108BD9-81ED-4DB2-BD59-A6C34878D82A}">
                    <a16:rowId xmlns:a16="http://schemas.microsoft.com/office/drawing/2014/main" val="3412866657"/>
                  </a:ext>
                </a:extLst>
              </a:tr>
              <a:tr h="450921">
                <a:tc>
                  <a:txBody>
                    <a:bodyPr/>
                    <a:lstStyle/>
                    <a:p>
                      <a:pPr>
                        <a:lnSpc>
                          <a:spcPct val="115000"/>
                        </a:lnSpc>
                        <a:spcAft>
                          <a:spcPts val="800"/>
                        </a:spcAft>
                        <a:defRPr b="0" i="0"/>
                      </a:pPr>
                      <a:r>
                        <a:rPr lang="1106" sz="900">
                          <a:effectLst/>
                        </a:rPr>
                        <a:t>4 oed</a:t>
                      </a:r>
                      <a:endParaRPr lang="en-GB" sz="900">
                        <a:effectLst/>
                        <a:latin typeface="Arial" panose="020B0604020202020204" pitchFamily="34" charset="0"/>
                        <a:ea typeface="Arial" panose="020B0604020202020204" pitchFamily="34" charset="0"/>
                      </a:endParaRPr>
                    </a:p>
                  </a:txBody>
                  <a:tcPr marL="29417" marR="29417" marT="0" marB="0"/>
                </a:tc>
                <a:tc>
                  <a:txBody>
                    <a:bodyPr/>
                    <a:lstStyle/>
                    <a:p>
                      <a:pPr marL="342900" lvl="0" indent="-342900">
                        <a:lnSpc>
                          <a:spcPct val="100000"/>
                        </a:lnSpc>
                        <a:buFont typeface="Arial" panose="020B0604020202020204" pitchFamily="34" charset="0"/>
                        <a:buChar char="●"/>
                        <a:defRPr b="0" i="0"/>
                      </a:pPr>
                      <a:r>
                        <a:rPr lang="1106" sz="900" u="none" strike="noStrike">
                          <a:effectLst/>
                        </a:rPr>
                        <a:t>Gallu rhedeg, neidio, sgipio a hopian</a:t>
                      </a:r>
                    </a:p>
                    <a:p>
                      <a:pPr marL="342900" lvl="0" indent="-342900">
                        <a:lnSpc>
                          <a:spcPct val="100000"/>
                        </a:lnSpc>
                        <a:buFont typeface="Arial" panose="020B0604020202020204" pitchFamily="34" charset="0"/>
                        <a:buChar char="●"/>
                        <a:defRPr b="0" i="0"/>
                      </a:pPr>
                      <a:r>
                        <a:rPr lang="1106" sz="900" u="none" strike="noStrike">
                          <a:effectLst/>
                        </a:rPr>
                        <a:t>Gallu torri o gwmpas gwrthrychau â siswrn</a:t>
                      </a:r>
                    </a:p>
                    <a:p>
                      <a:pPr marL="342900" lvl="0" indent="-342900">
                        <a:lnSpc>
                          <a:spcPct val="100000"/>
                        </a:lnSpc>
                        <a:buFont typeface="Arial" panose="020B0604020202020204" pitchFamily="34" charset="0"/>
                        <a:buChar char="●"/>
                        <a:defRPr b="0" i="0"/>
                      </a:pPr>
                      <a:r>
                        <a:rPr lang="1106" sz="900" u="none" strike="noStrike">
                          <a:effectLst/>
                        </a:rPr>
                        <a:t>Gallu dal pensil yn gywir mewn gafael pensil</a:t>
                      </a:r>
                    </a:p>
                    <a:p>
                      <a:pPr marL="342900" lvl="0" indent="-342900">
                        <a:lnSpc>
                          <a:spcPct val="100000"/>
                        </a:lnSpc>
                        <a:spcAft>
                          <a:spcPts val="800"/>
                        </a:spcAft>
                        <a:buFont typeface="Arial" panose="020B0604020202020204" pitchFamily="34" charset="0"/>
                        <a:buChar char="●"/>
                        <a:defRPr b="0" i="0"/>
                      </a:pPr>
                      <a:r>
                        <a:rPr lang="1106" sz="900" u="none" strike="noStrike">
                          <a:effectLst/>
                        </a:rPr>
                        <a:t>Dechrau ffurfio llythrennau ac ysgrifennu ei enw ei hun </a:t>
                      </a:r>
                      <a:endParaRPr lang="en-GB" sz="900" u="none" strike="noStrike">
                        <a:effectLst/>
                        <a:latin typeface="Arial" panose="020B0604020202020204" pitchFamily="34" charset="0"/>
                        <a:ea typeface="Arial" panose="020B0604020202020204" pitchFamily="34" charset="0"/>
                      </a:endParaRPr>
                    </a:p>
                  </a:txBody>
                  <a:tcPr marL="29417" marR="29417" marT="0" marB="0"/>
                </a:tc>
                <a:extLst>
                  <a:ext uri="{0D108BD9-81ED-4DB2-BD59-A6C34878D82A}">
                    <a16:rowId xmlns:a16="http://schemas.microsoft.com/office/drawing/2014/main" val="581181144"/>
                  </a:ext>
                </a:extLst>
              </a:tr>
            </a:tbl>
          </a:graphicData>
        </a:graphic>
      </p:graphicFrame>
    </p:spTree>
    <p:extLst>
      <p:ext uri="{BB962C8B-B14F-4D97-AF65-F5344CB8AC3E}">
        <p14:creationId xmlns:p14="http://schemas.microsoft.com/office/powerpoint/2010/main" val="66952746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17515"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cs typeface="Calibri" panose="020F0502020204030204"/>
              </a:rPr>
              <a:t>Datblygiad corfforol – y glasoed</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rmAutofit/>
          </a:bodyPr>
          <a:lstStyle/>
          <a:p>
            <a:pPr lvl="0"/>
            <a:endParaRPr lang="en-GB"/>
          </a:p>
          <a:p>
            <a:endParaRPr lang="en-GB" sz="320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100637"/>
            <a:ext cx="3186404" cy="45696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DD1D6E7F-6D64-4D8A-BEF0-95CD057D9BF6}"/>
              </a:ext>
            </a:extLst>
          </p:cNvPr>
          <p:cNvGraphicFramePr>
            <a:graphicFrameLocks noGrp="1"/>
          </p:cNvGraphicFramePr>
          <p:nvPr>
            <p:extLst>
              <p:ext uri="{D42A27DB-BD31-4B8C-83A1-F6EECF244321}">
                <p14:modId xmlns:p14="http://schemas.microsoft.com/office/powerpoint/2010/main" val="3498026132"/>
              </p:ext>
            </p:extLst>
          </p:nvPr>
        </p:nvGraphicFramePr>
        <p:xfrm>
          <a:off x="406400" y="2100637"/>
          <a:ext cx="8000482" cy="4569696"/>
        </p:xfrm>
        <a:graphic>
          <a:graphicData uri="http://schemas.openxmlformats.org/drawingml/2006/table">
            <a:tbl>
              <a:tblPr bandRow="1"/>
              <a:tblGrid>
                <a:gridCol w="3895982">
                  <a:extLst>
                    <a:ext uri="{9D8B030D-6E8A-4147-A177-3AD203B41FA5}">
                      <a16:colId xmlns:a16="http://schemas.microsoft.com/office/drawing/2014/main" val="1179362336"/>
                    </a:ext>
                  </a:extLst>
                </a:gridCol>
                <a:gridCol w="4104500">
                  <a:extLst>
                    <a:ext uri="{9D8B030D-6E8A-4147-A177-3AD203B41FA5}">
                      <a16:colId xmlns:a16="http://schemas.microsoft.com/office/drawing/2014/main" val="3998449175"/>
                    </a:ext>
                  </a:extLst>
                </a:gridCol>
              </a:tblGrid>
              <a:tr h="4569696">
                <a:tc>
                  <a:txBody>
                    <a:bodyPr/>
                    <a:lstStyle/>
                    <a:p>
                      <a:pPr algn="ctr">
                        <a:lnSpc>
                          <a:spcPct val="115000"/>
                        </a:lnSpc>
                        <a:defRPr b="0" i="0"/>
                      </a:pPr>
                      <a:r>
                        <a:rPr lang="1106" sz="1600">
                          <a:effectLst/>
                          <a:latin typeface="+mn-lt"/>
                          <a:ea typeface="Calibri" panose="020F0502020204030204" pitchFamily="34" charset="0"/>
                        </a:rPr>
                        <a:t> </a:t>
                      </a:r>
                      <a:r>
                        <a:rPr lang="1106" sz="1600" b="1">
                          <a:solidFill>
                            <a:srgbClr val="002060"/>
                          </a:solidFill>
                          <a:effectLst/>
                          <a:latin typeface="+mn-lt"/>
                          <a:ea typeface="Calibri" panose="020F0502020204030204" pitchFamily="34" charset="0"/>
                        </a:rPr>
                        <a:t>Newidiadau yn ystod y Glasoed mewn merched</a:t>
                      </a:r>
                      <a:endParaRPr lang="en-GB" sz="1600">
                        <a:effectLst/>
                        <a:latin typeface="+mn-lt"/>
                        <a:ea typeface="Arial" panose="020B0604020202020204" pitchFamily="34" charset="0"/>
                      </a:endParaRPr>
                    </a:p>
                    <a:p>
                      <a:pPr algn="ctr">
                        <a:lnSpc>
                          <a:spcPct val="115000"/>
                        </a:lnSpc>
                        <a:defRPr b="0" i="0"/>
                      </a:pPr>
                      <a:r>
                        <a:rPr lang="1106" sz="1600" b="1">
                          <a:solidFill>
                            <a:srgbClr val="002060"/>
                          </a:solidFill>
                          <a:effectLst/>
                          <a:latin typeface="+mn-lt"/>
                          <a:ea typeface="Calibri" panose="020F0502020204030204" pitchFamily="34" charset="0"/>
                        </a:rPr>
                        <a:t> </a:t>
                      </a:r>
                      <a:endParaRPr lang="en-GB" sz="1600">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Ennill pwysau – sy'n normal wrth i'r corff ddechrau newid siâp</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Mislifoedd yn dechrau tua dwy flynedd ar ôl dechrau'r glasoed</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Blew cedor yn tyfu ac yn mynd yn fwy trwchus</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Merched yn dechrau chwysu mwy, blew'n tyfu dan y ceseiliau</a:t>
                      </a:r>
                      <a:endParaRPr lang="en-GB" sz="1600" u="none" strike="noStrike">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Acne a smotiau'n gallu datblygu </a:t>
                      </a:r>
                      <a:endParaRPr lang="en-GB" sz="1600" u="none" strike="noStrike">
                        <a:effectLst/>
                        <a:latin typeface="+mn-lt"/>
                        <a:ea typeface="Arial" panose="020B0604020202020204" pitchFamily="34" charset="0"/>
                      </a:endParaRPr>
                    </a:p>
                    <a:p>
                      <a:pPr marL="342900" lvl="0" indent="-342900">
                        <a:lnSpc>
                          <a:spcPct val="107000"/>
                        </a:lnSpc>
                        <a:buFont typeface="Arial" panose="020B0604020202020204" pitchFamily="34" charset="0"/>
                        <a:buChar char="●"/>
                        <a:defRPr b="0" i="0"/>
                      </a:pPr>
                      <a:r>
                        <a:rPr lang="1106" sz="1600" u="none" strike="noStrike">
                          <a:solidFill>
                            <a:srgbClr val="000000"/>
                          </a:solidFill>
                          <a:effectLst/>
                          <a:latin typeface="+mn-lt"/>
                          <a:ea typeface="Calibri" panose="020F0502020204030204" pitchFamily="34" charset="0"/>
                        </a:rPr>
                        <a:t>Merched yn mynd yn dalach ac yn datblygu mwy o flew'r corff ar eu breichiau a'u coesau</a:t>
                      </a:r>
                      <a:endParaRPr lang="en-GB" sz="1600"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marL="457200">
                        <a:lnSpc>
                          <a:spcPct val="107000"/>
                        </a:lnSpc>
                        <a:defRPr b="0" i="0"/>
                      </a:pPr>
                      <a:r>
                        <a:rPr lang="1106" sz="1600" b="1">
                          <a:solidFill>
                            <a:srgbClr val="002060"/>
                          </a:solidFill>
                          <a:effectLst/>
                          <a:latin typeface="+mn-lt"/>
                          <a:ea typeface="Calibri" panose="020F0502020204030204" pitchFamily="34" charset="0"/>
                        </a:rPr>
                        <a:t>Newidiadau yn ystod y Glasoed mewn bechgyn</a:t>
                      </a:r>
                      <a:endParaRPr lang="en-GB" sz="1600">
                        <a:effectLst/>
                        <a:latin typeface="+mn-lt"/>
                        <a:ea typeface="Arial" panose="020B0604020202020204" pitchFamily="34" charset="0"/>
                      </a:endParaRPr>
                    </a:p>
                    <a:p>
                      <a:pPr marL="457200">
                        <a:lnSpc>
                          <a:spcPct val="107000"/>
                        </a:lnSpc>
                        <a:defRPr b="0" i="0"/>
                      </a:pPr>
                      <a:r>
                        <a:rPr lang="1106" sz="1600" b="1">
                          <a:solidFill>
                            <a:srgbClr val="002060"/>
                          </a:solidFill>
                          <a:effectLst/>
                          <a:latin typeface="+mn-lt"/>
                          <a:ea typeface="Calibri" panose="020F0502020204030204" pitchFamily="34" charset="0"/>
                        </a:rPr>
                        <a:t> </a:t>
                      </a:r>
                      <a:endParaRPr lang="en-GB" sz="1600">
                        <a:effectLst/>
                        <a:latin typeface="+mn-lt"/>
                        <a:ea typeface="Arial" panose="020B0604020202020204" pitchFamily="34" charset="0"/>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Y ceilliau'n mynd yn fwy ac yn cochi</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Blew cedor yn tyfu wrth waelod y pidyn</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Blew cedor yn mynd yn fwy trwchus</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Blew'n dechrau tyfu dan y ceseiliau a bechgyn yn chwysu mwy</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Y llais yn torri ac yn mynd yn ddyfnach yn barhaol</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Gall bechgyn ddatblygu acne a smotiau</a:t>
                      </a:r>
                      <a:endParaRPr lang="en-GB" sz="1600">
                        <a:effectLst/>
                        <a:latin typeface="+mn-lt"/>
                        <a:ea typeface="Noto Sans Symbols"/>
                        <a:cs typeface="Noto Sans Symbols"/>
                      </a:endParaRPr>
                    </a:p>
                    <a:p>
                      <a:pPr marL="342900" lvl="0" indent="-342900">
                        <a:lnSpc>
                          <a:spcPct val="107000"/>
                        </a:lnSpc>
                        <a:spcAft>
                          <a:spcPts val="600"/>
                        </a:spcAft>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Bechgyn yn mynd yn dalach ac yn fwy cyhyrog</a:t>
                      </a:r>
                      <a:endParaRPr lang="en-GB" sz="1600">
                        <a:effectLst/>
                        <a:latin typeface="+mn-lt"/>
                        <a:ea typeface="Noto Sans Symbols"/>
                        <a:cs typeface="Noto Sans Symbols"/>
                      </a:endParaRPr>
                    </a:p>
                    <a:p>
                      <a:pPr marL="342900" lvl="0" indent="-342900">
                        <a:lnSpc>
                          <a:spcPct val="107000"/>
                        </a:lnSpc>
                        <a:buFont typeface="Arial" panose="020B0604020202020204" pitchFamily="34" charset="0"/>
                        <a:buChar char="●"/>
                        <a:defRPr b="0" i="0"/>
                      </a:pPr>
                      <a:r>
                        <a:rPr lang="1106" sz="1600">
                          <a:solidFill>
                            <a:srgbClr val="000000"/>
                          </a:solidFill>
                          <a:effectLst/>
                          <a:latin typeface="+mn-lt"/>
                          <a:ea typeface="Calibri" panose="020F0502020204030204" pitchFamily="34" charset="0"/>
                          <a:cs typeface="Noto Sans Symbols"/>
                        </a:rPr>
                        <a:t>Blew'n tyfu ar yr wyneb ac efallai y bydd y bechgyn yn dechrau eillio</a:t>
                      </a:r>
                      <a:endParaRPr lang="en-GB" sz="160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540808445"/>
                  </a:ext>
                </a:extLst>
              </a:tr>
            </a:tbl>
          </a:graphicData>
        </a:graphic>
      </p:graphicFrame>
    </p:spTree>
    <p:extLst>
      <p:ext uri="{BB962C8B-B14F-4D97-AF65-F5344CB8AC3E}">
        <p14:creationId xmlns:p14="http://schemas.microsoft.com/office/powerpoint/2010/main" val="366748942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55419"/>
            <a:ext cx="11379202"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gwybyddol/deallusol</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16560" y="2151194"/>
            <a:ext cx="7749540" cy="4592506"/>
          </a:xfrm>
          <a:ln>
            <a:solidFill>
              <a:srgbClr val="F584EB"/>
            </a:solidFill>
          </a:ln>
        </p:spPr>
        <p:txBody>
          <a:bodyPr vert="horz" lIns="91440" tIns="45720" rIns="91440" bIns="45720" rtlCol="0" anchor="t">
            <a:noAutofit/>
          </a:bodyPr>
          <a:lstStyle/>
          <a:p>
            <a:pPr>
              <a:lnSpc>
                <a:spcPct val="100000"/>
              </a:lnSpc>
              <a:defRPr b="0" i="0"/>
            </a:pPr>
            <a:r>
              <a:rPr lang="1106">
                <a:ea typeface="+mn-lt"/>
                <a:cs typeface="+mn-lt"/>
              </a:rPr>
              <a:t>Datblygiad gwybyddol yw ffurfio prosesau meddwl plentyn, fel cofio, datrys problemau, a gwneud penderfyniadau. Mae'r broses hon yn parhau o blentyndod drwy lencyndod hyd at oedolaeth.</a:t>
            </a:r>
          </a:p>
          <a:p>
            <a:pPr>
              <a:lnSpc>
                <a:spcPct val="100000"/>
              </a:lnSpc>
              <a:defRPr b="0" i="0"/>
            </a:pPr>
            <a:r>
              <a:rPr lang="1106">
                <a:ea typeface="+mn-lt"/>
                <a:cs typeface="+mn-lt"/>
              </a:rPr>
              <a:t>Yn y gorffennol, roedd pobl yn credu nad oedd plant yn gallu meddwl a'u bod nhw'n parhau heb wybyddiaeth nes iddynt ddysgu iaith. Nawr, rydyn ni'n gwybod bod babanod yn ymwybodol o'u hamgylchoedd ac yn dangos diddordeb mewn archwilio o adeg eu geni. Yn syth ar ôl cael eu geni, mae babanod yn dechrau proses weithredol o ddysgu. Maent yn casglu, yn trefnu ac yn prosesu gwybodaeth o'u hamgylchedd a'u rhyngweithiadau, gan ddefnyddio'r data i ddatblygu canfyddiad a sgiliau meddwl.</a:t>
            </a:r>
          </a:p>
          <a:p>
            <a:pPr>
              <a:lnSpc>
                <a:spcPct val="100000"/>
              </a:lnSpc>
              <a:defRPr b="0" i="0"/>
            </a:pPr>
            <a:r>
              <a:rPr lang="1106">
                <a:ea typeface="+mn-lt"/>
                <a:cs typeface="+mn-lt"/>
              </a:rPr>
              <a:t>Mae datblygiad gwybyddol yn cyfeirio at sut mae unigolyn yn gweld ei fyd, yn meddwl, ac yn dod i'w ddeall, wrth i ffactorau genynnol a ffactorau wedi'u dysgu ryngweithio â'i gilydd. Ymysg y meysydd datblygiad gwybyddol mae prosesu gwybodaeth, deallusrwydd, rhesymu, datblygiad iaith, a'r cof.</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289926" y="2151194"/>
            <a:ext cx="3495675" cy="4026773"/>
          </a:xfrm>
          <a:prstGeom prst="rect">
            <a:avLst/>
          </a:prstGeom>
        </p:spPr>
      </p:pic>
    </p:spTree>
    <p:extLst>
      <p:ext uri="{BB962C8B-B14F-4D97-AF65-F5344CB8AC3E}">
        <p14:creationId xmlns:p14="http://schemas.microsoft.com/office/powerpoint/2010/main" val="49696879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9287"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gwybyddol/deallusol – y broses o feddwl</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1" y="2141277"/>
            <a:ext cx="7823200" cy="4615123"/>
          </a:xfrm>
          <a:ln>
            <a:solidFill>
              <a:srgbClr val="F584EB"/>
            </a:solidFill>
          </a:ln>
        </p:spPr>
        <p:txBody>
          <a:bodyPr vert="horz" lIns="91440" tIns="45720" rIns="91440" bIns="45720" rtlCol="0" anchor="t">
            <a:noAutofit/>
          </a:bodyPr>
          <a:lstStyle/>
          <a:p>
            <a:pPr>
              <a:lnSpc>
                <a:spcPct val="100000"/>
              </a:lnSpc>
              <a:defRPr b="0" i="0"/>
            </a:pPr>
            <a:r>
              <a:rPr lang="1106" sz="1600">
                <a:effectLst/>
                <a:ea typeface="Calibri" panose="020F0502020204030204" pitchFamily="34" charset="0"/>
              </a:rPr>
              <a:t>Wrth i fabanod dderbyn a phrosesu gwybodaeth am eu hamgylchoedd, maent yn creu llwybrau niwral wrth i'w niwronau ganghennu a gwneud cysylltiadau newydd. Bydd gan bob niwron lawer o gysylltiadau â niwronau eraill. Dydy'r niwronau ddim yn cyffwrdd, ond maent yn trosglwyddo gwybodaeth ar draws bylchau o'r enw synapsau. </a:t>
            </a:r>
          </a:p>
          <a:p>
            <a:pPr>
              <a:lnSpc>
                <a:spcPct val="100000"/>
              </a:lnSpc>
              <a:defRPr b="0" i="0"/>
            </a:pPr>
            <a:r>
              <a:rPr lang="1106" sz="1600">
                <a:effectLst/>
                <a:ea typeface="Calibri" panose="020F0502020204030204" pitchFamily="34" charset="0"/>
              </a:rPr>
              <a:t>Mae rhai llwybrau niwral yn bresennol ar adeg genedigaeth, fel y rhai sy'n rheoli anadlu a'r cylchrediad, ond mae angen ffurfio rhai eraill. Mae'r plentyn yn dechrau ffurfio'r llwybrau hyn ar adeg ei eni, yn seiliedig ar ei brofiadau a'i ddealltwriaeth o'i amgylchedd. Mae sain, golwg, blas, arogl, cyffyrddiad a theimladau'n achosi i'r ymennydd ryddhau niwrodrosglwyddyddion sydd, yn eu tro, yn helpu'r plentyn i ffurfio llwybrau niwral newydd.</a:t>
            </a:r>
          </a:p>
          <a:p>
            <a:pPr>
              <a:lnSpc>
                <a:spcPct val="100000"/>
              </a:lnSpc>
              <a:defRPr b="0" i="0"/>
            </a:pPr>
            <a:r>
              <a:rPr lang="1106" sz="1600">
                <a:effectLst/>
                <a:ea typeface="Calibri" panose="020F0502020204030204" pitchFamily="34" charset="0"/>
              </a:rPr>
              <a:t>Yr amlaf y caiff llwybr niwral ei ddefnyddio, y cryfaf mae'n mynd. Mae'r rhai sydd ddim yn cael eu defnyddio'n mynd yn wannach ac yn diflannu mewn proses o'r enw tocio. Mae gan blant fwy o lwybrau niwral nag sydd eu hangen ar gyfer eu datblygiad, felly mae'r tocio'n parhau drwy gydol eu plentyndod. Rydyn ni'n dweud bod gan ymenyddiau plant blastigrwydd, sy'n golygu eu bod nhw'n gallu adeiladu cysylltiadau newydd a mireinio rhai sy'n bodoli yn gyson.</a:t>
            </a:r>
            <a:endParaRPr lang="en-GB" sz="160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242877"/>
            <a:ext cx="3417423" cy="4026773"/>
          </a:xfrm>
          <a:prstGeom prst="rect">
            <a:avLst/>
          </a:prstGeom>
        </p:spPr>
      </p:pic>
    </p:spTree>
    <p:extLst>
      <p:ext uri="{BB962C8B-B14F-4D97-AF65-F5344CB8AC3E}">
        <p14:creationId xmlns:p14="http://schemas.microsoft.com/office/powerpoint/2010/main" val="118149943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61609"/>
            <a:ext cx="7145107" cy="4117420"/>
          </a:xfrm>
          <a:ln>
            <a:solidFill>
              <a:srgbClr val="F584EB"/>
            </a:solidFill>
          </a:ln>
        </p:spPr>
        <p:txBody>
          <a:bodyPr vert="horz" lIns="91440" tIns="45720" rIns="91440" bIns="45720" rtlCol="0" anchor="t">
            <a:noAutofit/>
          </a:bodyPr>
          <a:lstStyle/>
          <a:p>
            <a:pPr>
              <a:lnSpc>
                <a:spcPct val="100000"/>
              </a:lnSpc>
              <a:defRPr b="0" i="0"/>
            </a:pPr>
            <a:r>
              <a:rPr lang="1106">
                <a:effectLst/>
                <a:ea typeface="Calibri" panose="020F0502020204030204" pitchFamily="34" charset="0"/>
              </a:rPr>
              <a:t>Mae babanod yn cael eu geni â chof rhagorol er mwyn prosesu'r holl wybodaeth mae angen iddynt ei dysgu am y byd o'u cwmpas nhw. Bydd angen iddynt ddysgu sut mae'r wybodaeth hon yn cyd-fynd â'r hyn maen nhw eisoes yn ei wybod a'i ddeall. </a:t>
            </a:r>
          </a:p>
          <a:p>
            <a:pPr>
              <a:lnSpc>
                <a:spcPct val="100000"/>
              </a:lnSpc>
              <a:defRPr b="0" i="0"/>
            </a:pPr>
            <a:r>
              <a:rPr lang="1106">
                <a:effectLst/>
                <a:ea typeface="Calibri" panose="020F0502020204030204" pitchFamily="34" charset="0"/>
              </a:rPr>
              <a:t>Os yw baban yn gollwng tegan o'r pram, bydd yn chwilio am y tegan hwnnw ac yn cofio ei fod wedi syrthio i'r llawr. Bydd yn aml yn gwneud hyn dro ar ôl tro i annog yr oedolyn i nôl y tegan, sy'n troi'n gêm ond hefyd yn atgyfnerthu cof y baban drwy ailadrodd.</a:t>
            </a:r>
          </a:p>
          <a:p>
            <a:pPr>
              <a:lnSpc>
                <a:spcPct val="100000"/>
              </a:lnSpc>
              <a:defRPr b="0" i="0"/>
            </a:pPr>
            <a:r>
              <a:rPr lang="1106">
                <a:effectLst/>
                <a:ea typeface="Calibri" panose="020F0502020204030204" pitchFamily="34" charset="0"/>
              </a:rPr>
              <a:t>Mae plant ifanc hefyd yn dangos sgiliau datrys problemau a'r gallu i ganolbwyntio a thalu sylw. Os nad ydynt yn gallu meistroli sgìl eto, byddant yn dal ati nes eu bod nhw'n gallu; er enghraifft, bydd plentyn sy'n dysgu cerdded yn syrthio, ond yn dal ati nes ei fod yn meistroli'r sgìl.</a:t>
            </a:r>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261609"/>
            <a:ext cx="3406537" cy="4026773"/>
          </a:xfrm>
          <a:prstGeom prst="rect">
            <a:avLst/>
          </a:prstGeom>
        </p:spPr>
      </p:pic>
      <p:sp>
        <p:nvSpPr>
          <p:cNvPr id="8" name="Title 1">
            <a:extLst>
              <a:ext uri="{FF2B5EF4-FFF2-40B4-BE49-F238E27FC236}">
                <a16:creationId xmlns:a16="http://schemas.microsoft.com/office/drawing/2014/main" id="{2A0F1C5D-7D84-49BF-A9BA-829FE1F18CE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gwybyddol/deallusol – datrys problemau a'r cof</a:t>
            </a:r>
            <a:endParaRPr lang="en-US" sz="3000">
              <a:solidFill>
                <a:schemeClr val="bg1"/>
              </a:solidFill>
              <a:ea typeface="+mj-lt"/>
              <a:cs typeface="+mj-lt"/>
            </a:endParaRPr>
          </a:p>
        </p:txBody>
      </p:sp>
    </p:spTree>
    <p:extLst>
      <p:ext uri="{BB962C8B-B14F-4D97-AF65-F5344CB8AC3E}">
        <p14:creationId xmlns:p14="http://schemas.microsoft.com/office/powerpoint/2010/main" val="965167479"/>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15">
            <a:extLst>
              <a:ext uri="{FF2B5EF4-FFF2-40B4-BE49-F238E27FC236}">
                <a16:creationId xmlns:a16="http://schemas.microsoft.com/office/drawing/2014/main" id="{C372B8C2-A9E0-4245-A89A-CEAB746F07A2}"/>
              </a:ext>
            </a:extLst>
          </p:cNvPr>
          <p:cNvSpPr>
            <a:spLocks noGrp="1"/>
          </p:cNvSpPr>
          <p:nvPr>
            <p:ph type="body" sz="quarter" idx="16"/>
          </p:nvPr>
        </p:nvSpPr>
        <p:spPr>
          <a:xfrm>
            <a:off x="2446046" y="662491"/>
            <a:ext cx="8418513" cy="718344"/>
          </a:xfrm>
        </p:spPr>
        <p:txBody>
          <a:bodyPr>
            <a:normAutofit/>
          </a:bodyPr>
          <a:lstStyle>
            <a:lvl1pPr marL="0" marR="0" indent="0" algn="l" defTabSz="457200" rtl="0" eaLnBrk="1" fontAlgn="auto" latinLnBrk="0" hangingPunct="1">
              <a:lnSpc>
                <a:spcPct val="100000"/>
              </a:lnSpc>
              <a:spcBef>
                <a:spcPct val="20000"/>
              </a:spcBef>
              <a:spcAft>
                <a:spcPct val="0"/>
              </a:spcAft>
              <a:buClrTx/>
              <a:buSzTx/>
              <a:buFont typeface="Arial"/>
              <a:buNone/>
              <a:defRPr sz="3200" baseline="0">
                <a:solidFill>
                  <a:srgbClr val="0070C0"/>
                </a:solidFill>
                <a:latin typeface="Arial" panose="020B0604020202020204" pitchFamily="34" charset="0"/>
                <a:cs typeface="Arial" panose="020B0604020202020204" pitchFamily="34" charset="0"/>
              </a:defRPr>
            </a:lvl1pPr>
          </a:lstStyle>
          <a:p>
            <a:pPr algn="ctr">
              <a:lnSpc>
                <a:spcPct val="80000"/>
              </a:lnSpc>
              <a:defRPr b="0" i="0"/>
            </a:pPr>
            <a:r>
              <a:rPr lang="1106" sz="2400" b="1" kern="1100" spc="-50">
                <a:solidFill>
                  <a:schemeClr val="bg1"/>
                </a:solidFill>
              </a:rPr>
              <a:t>TGAU </a:t>
            </a:r>
            <a:r>
              <a:rPr lang="1106" sz="2400" b="1">
                <a:solidFill>
                  <a:schemeClr val="bg1"/>
                </a:solidFill>
              </a:rPr>
              <a:t>Iechyd a Gofal Cymdeithasol, a Gofal Plant</a:t>
            </a:r>
            <a:endParaRPr lang="en-US" sz="2400" b="1" kern="1100" spc="-50">
              <a:solidFill>
                <a:schemeClr val="bg1"/>
              </a:solidFill>
            </a:endParaRPr>
          </a:p>
        </p:txBody>
      </p:sp>
      <p:sp>
        <p:nvSpPr>
          <p:cNvPr id="8" name="Title 1">
            <a:extLst>
              <a:ext uri="{FF2B5EF4-FFF2-40B4-BE49-F238E27FC236}">
                <a16:creationId xmlns:a16="http://schemas.microsoft.com/office/drawing/2014/main" id="{3CA6A309-B1F7-415A-8FF8-ED364B8CF982}"/>
              </a:ext>
            </a:extLst>
          </p:cNvPr>
          <p:cNvSpPr txBox="1"/>
          <p:nvPr/>
        </p:nvSpPr>
        <p:spPr>
          <a:xfrm>
            <a:off x="379841" y="1425107"/>
            <a:ext cx="11354959" cy="2631504"/>
          </a:xfrm>
          <a:prstGeom prst="rect">
            <a:avLst/>
          </a:prstGeom>
          <a:solidFill>
            <a:srgbClr val="DB44E3"/>
          </a:solidFill>
        </p:spPr>
        <p:txBody>
          <a:bodyPr>
            <a:noAutofit/>
          </a:bodyPr>
          <a:lst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a:lstStyle>
          <a:p>
            <a:pPr algn="ctr">
              <a:defRPr b="0" i="0"/>
            </a:pPr>
            <a:r>
              <a:rPr lang="1106" sz="5400" b="1">
                <a:ea typeface="+mj-lt"/>
                <a:cs typeface="+mj-lt"/>
              </a:rPr>
              <a:t>Uned 3:</a:t>
            </a:r>
          </a:p>
          <a:p>
            <a:pPr algn="ctr">
              <a:defRPr b="0" i="0"/>
            </a:pPr>
            <a:r>
              <a:rPr lang="1106" sz="5400"/>
              <a:t>Safbwyntiau damcaniaethol ar ddatblygiad plant a phobl ifanc</a:t>
            </a:r>
            <a:endParaRPr lang="en-US" sz="5400">
              <a:ea typeface="+mj-lt"/>
              <a:cs typeface="+mj-lt"/>
            </a:endParaRPr>
          </a:p>
        </p:txBody>
      </p:sp>
      <p:sp>
        <p:nvSpPr>
          <p:cNvPr id="2" name="TextBox 1"/>
          <p:cNvSpPr txBox="1"/>
          <p:nvPr/>
        </p:nvSpPr>
        <p:spPr>
          <a:xfrm>
            <a:off x="3574010" y="5017394"/>
            <a:ext cx="5043979" cy="830997"/>
          </a:xfrm>
          <a:prstGeom prst="rect">
            <a:avLst/>
          </a:prstGeom>
          <a:solidFill>
            <a:schemeClr val="accent2">
              <a:lumMod val="40000"/>
              <a:lumOff val="60000"/>
            </a:schemeClr>
          </a:solidFill>
        </p:spPr>
        <p:txBody>
          <a:bodyPr wrap="square" rtlCol="0">
            <a:spAutoFit/>
          </a:bodyPr>
          <a:lstStyle/>
          <a:p>
            <a:pPr>
              <a:defRPr b="0" i="0"/>
            </a:pPr>
            <a:r>
              <a:rPr lang="1106" sz="4800">
                <a:solidFill>
                  <a:schemeClr val="accent1">
                    <a:lumMod val="75000"/>
                  </a:schemeClr>
                </a:solidFill>
              </a:rPr>
              <a:t>Trosolwg o'r uned</a:t>
            </a:r>
          </a:p>
        </p:txBody>
      </p:sp>
      <p:sp>
        <p:nvSpPr>
          <p:cNvPr id="6" name="Title 4">
            <a:extLst>
              <a:ext uri="{FF2B5EF4-FFF2-40B4-BE49-F238E27FC236}">
                <a16:creationId xmlns:a16="http://schemas.microsoft.com/office/drawing/2014/main" id="{1A533746-78D8-4FA9-B512-99F876A77334}"/>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227215146"/>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050654"/>
            <a:ext cx="8737600" cy="4720258"/>
          </a:xfrm>
          <a:ln>
            <a:solidFill>
              <a:srgbClr val="F584EB"/>
            </a:solidFill>
          </a:ln>
        </p:spPr>
        <p:txBody>
          <a:bodyPr vert="horz" lIns="91440" tIns="45720" rIns="91440" bIns="45720" rtlCol="0" anchor="t">
            <a:noAutofit/>
          </a:bodyPr>
          <a:lstStyle/>
          <a:p>
            <a:pPr>
              <a:lnSpc>
                <a:spcPct val="100000"/>
              </a:lnSpc>
              <a:defRPr b="0" i="0"/>
            </a:pPr>
            <a:r>
              <a:rPr lang="1106" sz="1800">
                <a:effectLst/>
                <a:ea typeface="Calibri" panose="020F0502020204030204" pitchFamily="34" charset="0"/>
              </a:rPr>
              <a:t>Mae chwarae dychmygus yn datblygu gyda'r cof ac iaith, a bydd plant yn defnyddio gwrthrychau bob dydd i greu gemau dychmygus fel troi blwch cardbord yn drên neu gastell. Mae chwarae dychmygus a chreadigol yn ffordd i blant ddysgu am y byd.</a:t>
            </a:r>
          </a:p>
          <a:p>
            <a:pPr>
              <a:lnSpc>
                <a:spcPct val="100000"/>
              </a:lnSpc>
              <a:defRPr b="0" i="0"/>
            </a:pPr>
            <a:r>
              <a:rPr lang="1106" sz="1800">
                <a:effectLst/>
                <a:ea typeface="Calibri" panose="020F0502020204030204" pitchFamily="34" charset="0"/>
              </a:rPr>
              <a:t>Yn ystod chwarae dychmygus, gall plant roi cynnig ar wahanol rolau, rhyngweithio â'u hamgylchedd, trin gwahanol ddefnyddiau a mynegi eu hunain drwy iaith a heb eiriau. Mae'n caniatáu iddynt gynllunio straeon a senarios cymhleth, a dyma'r sgiliau byddan nhw'n eu defnyddio'n ddiweddarach i ysgrifennu eu straeon eu hunain, a'r ffyrdd i'r plentyn ddatblygu dyfeisgarwch, creadigrwydd, rhesymeg, rhesymu a sgiliau datrys problemau.</a:t>
            </a:r>
          </a:p>
          <a:p>
            <a:pPr>
              <a:lnSpc>
                <a:spcPct val="100000"/>
              </a:lnSpc>
              <a:defRPr b="0" i="0"/>
            </a:pPr>
            <a:r>
              <a:rPr lang="1106" sz="1800">
                <a:effectLst/>
                <a:ea typeface="Calibri" panose="020F0502020204030204" pitchFamily="34" charset="0"/>
              </a:rPr>
              <a:t>Mae dychymyg plant yn hybu datblygiad gwybyddol a chymdeithasol ac, i sicrhau bod plant yn cyrraedd eu potensial llawn o ran datblygiad gwybyddol, cymdeithasol ac emosiynol, mae angen cynllunio gweithgareddau lle gall plant arbrofi â ffyrdd newydd o wneud pethau a darganfod gwybodaeth newydd. Fel rhan o nodau datblygu plant yn ystod plentyndod cynnar, mae meddwl yn feirniadol a datrys problemau mewn modd creadigol yn hanfodol.</a:t>
            </a:r>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9370543" y="2050654"/>
            <a:ext cx="2364257" cy="2826140"/>
          </a:xfrm>
          <a:prstGeom prst="rect">
            <a:avLst/>
          </a:prstGeom>
        </p:spPr>
      </p:pic>
      <p:sp>
        <p:nvSpPr>
          <p:cNvPr id="8" name="Title 1">
            <a:extLst>
              <a:ext uri="{FF2B5EF4-FFF2-40B4-BE49-F238E27FC236}">
                <a16:creationId xmlns:a16="http://schemas.microsoft.com/office/drawing/2014/main" id="{7A1ED08B-9E8A-40DE-9D02-F25F851E9CDE}"/>
              </a:ext>
            </a:extLst>
          </p:cNvPr>
          <p:cNvSpPr>
            <a:spLocks noGrp="1"/>
          </p:cNvSpPr>
          <p:nvPr>
            <p:ph type="title"/>
          </p:nvPr>
        </p:nvSpPr>
        <p:spPr>
          <a:xfrm>
            <a:off x="406399" y="1279217"/>
            <a:ext cx="11328401" cy="694418"/>
          </a:xfrm>
          <a:solidFill>
            <a:srgbClr val="DB44E3"/>
          </a:solidFill>
          <a:ln>
            <a:solidFill>
              <a:srgbClr val="F584EB"/>
            </a:solidFill>
          </a:ln>
        </p:spPr>
        <p:txBody>
          <a:bodyPr anchor="ctr" anchorCtr="0">
            <a:normAutofit fontScale="90000"/>
          </a:bodyPr>
          <a:lstStyle/>
          <a:p>
            <a:pPr algn="ctr">
              <a:defRPr b="0" i="0"/>
            </a:pPr>
            <a:r>
              <a:rPr lang="1106" sz="2800">
                <a:solidFill>
                  <a:schemeClr val="bg1"/>
                </a:solidFill>
                <a:ea typeface="+mj-lt"/>
                <a:cs typeface="Calibri" panose="020F0502020204030204"/>
              </a:rPr>
              <a:t>Datblygiad gwybyddol/deallusol – chwarae dychmygus a chreadigrwydd</a:t>
            </a:r>
            <a:endParaRPr lang="en-US" sz="2800">
              <a:solidFill>
                <a:schemeClr val="bg1"/>
              </a:solidFill>
              <a:ea typeface="+mj-lt"/>
              <a:cs typeface="+mj-lt"/>
            </a:endParaRPr>
          </a:p>
        </p:txBody>
      </p:sp>
    </p:spTree>
    <p:extLst>
      <p:ext uri="{BB962C8B-B14F-4D97-AF65-F5344CB8AC3E}">
        <p14:creationId xmlns:p14="http://schemas.microsoft.com/office/powerpoint/2010/main" val="182106429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79217"/>
            <a:ext cx="11328401" cy="694418"/>
          </a:xfrm>
          <a:solidFill>
            <a:srgbClr val="DB44E3"/>
          </a:solidFill>
          <a:ln>
            <a:solidFill>
              <a:srgbClr val="F584EB"/>
            </a:solidFill>
          </a:ln>
        </p:spPr>
        <p:txBody>
          <a:bodyPr anchor="ctr" anchorCtr="0">
            <a:normAutofit/>
          </a:bodyPr>
          <a:lstStyle/>
          <a:p>
            <a:pPr algn="ctr">
              <a:defRPr b="0" i="0"/>
            </a:pPr>
            <a:r>
              <a:rPr lang="1106" sz="2800">
                <a:solidFill>
                  <a:schemeClr val="bg1"/>
                </a:solidFill>
                <a:ea typeface="+mj-lt"/>
                <a:cs typeface="Calibri" panose="020F0502020204030204"/>
              </a:rPr>
              <a:t>Datblygiad gwybyddol/deallusol – rhesymu, rhesymeg a chanfyddiad</a:t>
            </a:r>
            <a:endParaRPr lang="en-US" sz="28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38155"/>
            <a:ext cx="7638144" cy="4710987"/>
          </a:xfrm>
          <a:ln>
            <a:solidFill>
              <a:srgbClr val="F584EB"/>
            </a:solidFill>
          </a:ln>
        </p:spPr>
        <p:txBody>
          <a:bodyPr vert="horz" lIns="91440" tIns="45720" rIns="91440" bIns="45720" rtlCol="0" anchor="t">
            <a:noAutofit/>
          </a:bodyPr>
          <a:lstStyle/>
          <a:p>
            <a:pPr lvl="0">
              <a:lnSpc>
                <a:spcPct val="110000"/>
              </a:lnSpc>
              <a:defRPr b="0" i="0"/>
            </a:pPr>
            <a:r>
              <a:rPr lang="1106" sz="1750">
                <a:effectLst/>
                <a:ea typeface="Calibri" panose="020F0502020204030204" pitchFamily="34" charset="0"/>
              </a:rPr>
              <a:t>Mae rhesymu a rhesymeg yn brosesau meddwl sy'n gorfod datblygu drwy gydol plentyndod. Un o'r cysyniadau cyntaf, a'r mwyaf cymhleth, mae angen i blentyn eu deall yw ei fodolaeth ei hun fel bod unigol. I ddeall ei effaith ei hun ar bobl o'i gwmpas ac ar y byd, mae angen iddo ei weld ei hun fel unigolyn ar wahân. O'r ddealltwriaeth hon, gall ddechrau sylweddoli sut mae'r pethau mae'n eu gwneud yn gallu effeithio ar bobl eraill.</a:t>
            </a:r>
            <a:endParaRPr lang="en-GB" sz="1750"/>
          </a:p>
          <a:p>
            <a:pPr>
              <a:lnSpc>
                <a:spcPct val="110000"/>
              </a:lnSpc>
              <a:defRPr b="0" i="0"/>
            </a:pPr>
            <a:r>
              <a:rPr lang="1106" sz="1750">
                <a:effectLst/>
                <a:ea typeface="Calibri" panose="020F0502020204030204" pitchFamily="34" charset="0"/>
              </a:rPr>
              <a:t>Mae canfyddiad plant yn mynd drwy lawer o newidiadau ar ôl eu genedigaeth, ac i ddeall y rhain yn llawn mae'n rhaid i ni arsylwi ymddygiad plentyn a'r ffordd mae'n rhyngweithio â'r byd o'i gwmpas. Pan fydd plentyn tua phedwar mis oed, mae'n dechrau gollwng eitemau, eu codi nhw i fyny a gafael mewn gwrthrychau sydd o fewn cyrraedd. Mae ymchwil wedi dangos bod hyn yn rhan o allu cynyddol y plentyn i wahaniaethu rhwng pellteroedd, sy'n datblygu eto pan fydd angen i'r plentyn gerdded a meddwl am y pellter neu sawl cam i lle hoffai fynd.</a:t>
            </a:r>
          </a:p>
          <a:p>
            <a:pPr marL="285750" indent="-285750">
              <a:buFont typeface="Arial" panose="020B0604020202020204" pitchFamily="34" charset="0"/>
              <a:buChar char="•"/>
            </a:pPr>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038155"/>
            <a:ext cx="3406537" cy="4710987"/>
          </a:xfrm>
          <a:prstGeom prst="rect">
            <a:avLst/>
          </a:prstGeom>
        </p:spPr>
      </p:pic>
    </p:spTree>
    <p:extLst>
      <p:ext uri="{BB962C8B-B14F-4D97-AF65-F5344CB8AC3E}">
        <p14:creationId xmlns:p14="http://schemas.microsoft.com/office/powerpoint/2010/main" val="2087018478"/>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417539" cy="694418"/>
          </a:xfrm>
          <a:solidFill>
            <a:srgbClr val="DB44E3"/>
          </a:solidFill>
          <a:ln>
            <a:solidFill>
              <a:srgbClr val="F584EB"/>
            </a:solidFill>
          </a:ln>
        </p:spPr>
        <p:txBody>
          <a:bodyPr anchor="ctr" anchorCtr="0">
            <a:noAutofit/>
          </a:bodyPr>
          <a:lstStyle/>
          <a:p>
            <a:pPr algn="ctr">
              <a:defRPr b="0" i="0"/>
            </a:pPr>
            <a:r>
              <a:rPr lang="1106" sz="3000">
                <a:solidFill>
                  <a:schemeClr val="bg1"/>
                </a:solidFill>
                <a:ea typeface="+mj-lt"/>
                <a:cs typeface="Calibri" panose="020F0502020204030204"/>
              </a:rPr>
              <a:t>Datblygiad gwybyddol/deallusol – sylw a chanolbwyntio</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01214"/>
            <a:ext cx="7518400" cy="4232243"/>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100">
                <a:effectLst/>
                <a:ea typeface="Calibri" panose="020F0502020204030204" pitchFamily="34" charset="0"/>
              </a:rPr>
              <a:t>Sylw yw gallu'r plentyn i ganolbwyntio ar dasg am gyfnod. Mae sylw a chanolbwyntio'n gallu dibynnu ar gymhelliant a hunan-barch y plentyn, ei ddiddordeb yn y dasg, i ba raddau mae wedi ymarfer cwblhau'r dasg, a'i oed a'i allu.</a:t>
            </a:r>
            <a:endParaRPr lang="en-GB" sz="2100">
              <a:effectLst/>
              <a:ea typeface="Arial" panose="020B0604020202020204" pitchFamily="34" charset="0"/>
            </a:endParaRPr>
          </a:p>
          <a:p>
            <a:pPr>
              <a:lnSpc>
                <a:spcPct val="100000"/>
              </a:lnSpc>
              <a:spcAft>
                <a:spcPts val="800"/>
              </a:spcAft>
              <a:defRPr b="0" i="0"/>
            </a:pPr>
            <a:r>
              <a:rPr lang="1106" sz="2100">
                <a:effectLst/>
                <a:ea typeface="Calibri" panose="020F0502020204030204" pitchFamily="34" charset="0"/>
              </a:rPr>
              <a:t>Mae angen i blant gynnal sylw i ddysgu ac ymarfer tasgau dro ar ôl tro, sy'n hanfodol i ddatblygu sgiliau. Dydy plant ddim yn cael eu geni â'r gallu i dalu sylw a chanolbwyntio, ond mae'n cynyddu wrth i'r plentyn ddatblygu. Mae problemau â thalu sylw'n gallu datblygu am amrywiaeth o resymau fel anawsterau â'r clyw neu amgylchedd swnllyd neu brysur iawn sy'n ei gwneud hi'n anodd canolbwyntio</a:t>
            </a:r>
            <a:r>
              <a:rPr lang="1106" sz="1800">
                <a:effectLst/>
                <a:ea typeface="Calibri" panose="020F0502020204030204" pitchFamily="34" charset="0"/>
              </a:rPr>
              <a:t>.</a:t>
            </a:r>
            <a:endParaRPr lang="en-GB" sz="180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64D422BA-CF34-4132-AAC8-81EB19605071}"/>
              </a:ext>
            </a:extLst>
          </p:cNvPr>
          <p:cNvPicPr>
            <a:picLocks noChangeAspect="1"/>
          </p:cNvPicPr>
          <p:nvPr/>
        </p:nvPicPr>
        <p:blipFill>
          <a:blip r:embed="rId2"/>
          <a:stretch>
            <a:fillRect/>
          </a:stretch>
        </p:blipFill>
        <p:spPr>
          <a:xfrm>
            <a:off x="8328263" y="2197096"/>
            <a:ext cx="3495675" cy="4232243"/>
          </a:xfrm>
          <a:prstGeom prst="rect">
            <a:avLst/>
          </a:prstGeom>
        </p:spPr>
      </p:pic>
    </p:spTree>
    <p:extLst>
      <p:ext uri="{BB962C8B-B14F-4D97-AF65-F5344CB8AC3E}">
        <p14:creationId xmlns:p14="http://schemas.microsoft.com/office/powerpoint/2010/main" val="77995971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32942"/>
            <a:ext cx="11306630"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cydrannau iaith</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46392"/>
            <a:ext cx="7145107" cy="3455694"/>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effectLst/>
                <a:ea typeface="Calibri" panose="020F0502020204030204" pitchFamily="34" charset="0"/>
              </a:rPr>
              <a:t>Datblygiad iaith yw lle mae plant yn datblygu'r sgiliau gwybyddol uwch sydd eu hangen i gyfathrebu ar lafar a defnyddio iaith i gyfleu'r hyn sydd ei eisiau a'i angen arnynt a mynegi eu barn.</a:t>
            </a:r>
          </a:p>
          <a:p>
            <a:pPr>
              <a:lnSpc>
                <a:spcPct val="100000"/>
              </a:lnSpc>
              <a:spcAft>
                <a:spcPts val="800"/>
              </a:spcAft>
              <a:defRPr b="0" i="0"/>
            </a:pPr>
            <a:r>
              <a:rPr lang="1106" sz="2000">
                <a:effectLst/>
                <a:ea typeface="Calibri" panose="020F0502020204030204" pitchFamily="34" charset="0"/>
              </a:rPr>
              <a:t>Mae pedair prif agwedd i ddatblygiad iaith:  ffonoleg, semanteg, gramadeg a phragmateg. Mae'r rhan fwyaf o blant wedi datblygu pob un o'r pedair cydran erbyn iddynt fod yn naw oed ac, er bod rhai plant yn datblygu'n arafach nag eraill, mae datblygiad iaith yn dilyn dilyniant nodweddiadol.</a:t>
            </a:r>
            <a:endParaRPr lang="en-GB" sz="200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8524285" y="2346392"/>
            <a:ext cx="3188745" cy="3455694"/>
          </a:xfrm>
          <a:prstGeom prst="rect">
            <a:avLst/>
          </a:prstGeom>
        </p:spPr>
      </p:pic>
    </p:spTree>
    <p:extLst>
      <p:ext uri="{BB962C8B-B14F-4D97-AF65-F5344CB8AC3E}">
        <p14:creationId xmlns:p14="http://schemas.microsoft.com/office/powerpoint/2010/main" val="3976094286"/>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17515"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camau cyfathrebu</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279400" y="2263953"/>
            <a:ext cx="7226300" cy="4300988"/>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effectLst/>
                <a:ea typeface="Calibri" panose="020F0502020204030204" pitchFamily="34" charset="0"/>
              </a:rPr>
              <a:t>Pum mlynedd gyntaf bywyd plentyn yw'r mwyaf hanfodol i ddatblygu iaith, ond bydd plentyn yn dal i ddatblygu ei sgiliau iaith drwy gydol ei blentyndod. Gan fod yr ymennydd yn datblygu ers genedigaeth y plentyn, mae ysgogiad iaith yn hanfodol i ffurfio llwybrau niwral. Os na chaiff plentyn ysgogiad drwy ddefnyddio iaith yn y blynyddoedd cynnar, gallai ei sgiliau cyfathrebu fod yn wael neu gallai ei iaith ddatblygu'n arafach.</a:t>
            </a:r>
          </a:p>
          <a:p>
            <a:pPr>
              <a:lnSpc>
                <a:spcPct val="100000"/>
              </a:lnSpc>
              <a:spcAft>
                <a:spcPts val="800"/>
              </a:spcAft>
              <a:defRPr b="0" i="0"/>
            </a:pPr>
            <a:r>
              <a:rPr lang="1106" sz="2000">
                <a:effectLst/>
                <a:ea typeface="Calibri" panose="020F0502020204030204" pitchFamily="34" charset="0"/>
              </a:rPr>
              <a:t>Yn gyntaf, bydd babanod yn gwneud eu synau eu hunain ond yn ddiweddarach byddant yn ailadrodd synau maen nhw'n eu clywed yn eu hamgylchedd. Bydd y rhan fwyaf o blant yn dweud eu geiriau cyntaf rhwng naw a deunaw mis; fel rheol, 'mama' neu 'dada' fydd y rhain, beth bynnag yw iaith y plentyn.</a:t>
            </a:r>
            <a:endParaRPr lang="en-GB" sz="200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1" y="2268876"/>
            <a:ext cx="4060063" cy="4295210"/>
          </a:xfrm>
          <a:prstGeom prst="rect">
            <a:avLst/>
          </a:prstGeom>
        </p:spPr>
      </p:pic>
    </p:spTree>
    <p:extLst>
      <p:ext uri="{BB962C8B-B14F-4D97-AF65-F5344CB8AC3E}">
        <p14:creationId xmlns:p14="http://schemas.microsoft.com/office/powerpoint/2010/main" val="1999366593"/>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35835"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anawsterau i gyfathrebu – oedi iaith</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2225260"/>
            <a:ext cx="7145107" cy="4300988"/>
          </a:xfrm>
          <a:ln>
            <a:solidFill>
              <a:srgbClr val="F584EB"/>
            </a:solidFill>
          </a:ln>
        </p:spPr>
        <p:txBody>
          <a:bodyPr vert="horz" lIns="91440" tIns="45720" rIns="91440" bIns="45720" rtlCol="0" anchor="t">
            <a:normAutofit/>
          </a:bodyPr>
          <a:lstStyle/>
          <a:p>
            <a:pPr>
              <a:lnSpc>
                <a:spcPct val="100000"/>
              </a:lnSpc>
              <a:spcAft>
                <a:spcPts val="800"/>
              </a:spcAft>
              <a:defRPr b="0" i="0"/>
            </a:pPr>
            <a:r>
              <a:rPr lang="1106" sz="1800">
                <a:solidFill>
                  <a:schemeClr val="accent1"/>
                </a:solidFill>
                <a:effectLst/>
                <a:highlight>
                  <a:srgbClr val="FFFFFF"/>
                </a:highlight>
                <a:ea typeface="Calibri" panose="020F0502020204030204" pitchFamily="34" charset="0"/>
                <a:cs typeface="Calibri" panose="020F0502020204030204" pitchFamily="34" charset="0"/>
              </a:rPr>
              <a:t>Mae hwn yn fath o anhwylder cyfathrebu sy'n cael ei ganfod os nad yw plentyn yn bodloni ei gerrig milltir iaith. Mae ei alluoedd o ran iaith yn datblygu'n arafach na phlant eraill o'r un oed, ac efallai y bydd yn ei chael hi'n anodd deall pobl eraill a chyfathrebu.</a:t>
            </a:r>
          </a:p>
          <a:p>
            <a:pPr marL="342900" indent="-342900">
              <a:lnSpc>
                <a:spcPct val="150000"/>
              </a:lnSpc>
              <a:spcAft>
                <a:spcPts val="800"/>
              </a:spcAft>
              <a:buFont typeface="Arial" panose="020B0604020202020204" pitchFamily="34" charset="0"/>
              <a:buChar char="•"/>
            </a:pPr>
            <a:endParaRPr lang="en-GB" sz="1800">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1" y="2225261"/>
            <a:ext cx="4078383" cy="4300988"/>
          </a:xfrm>
          <a:prstGeom prst="rect">
            <a:avLst/>
          </a:prstGeom>
        </p:spPr>
      </p:pic>
      <p:graphicFrame>
        <p:nvGraphicFramePr>
          <p:cNvPr id="4" name="Table 3">
            <a:extLst>
              <a:ext uri="{FF2B5EF4-FFF2-40B4-BE49-F238E27FC236}">
                <a16:creationId xmlns:a16="http://schemas.microsoft.com/office/drawing/2014/main" id="{2ED6E9F4-F0E9-453D-B173-8972EC5D963A}"/>
              </a:ext>
            </a:extLst>
          </p:cNvPr>
          <p:cNvGraphicFramePr>
            <a:graphicFrameLocks noGrp="1"/>
          </p:cNvGraphicFramePr>
          <p:nvPr>
            <p:extLst>
              <p:ext uri="{D42A27DB-BD31-4B8C-83A1-F6EECF244321}">
                <p14:modId xmlns:p14="http://schemas.microsoft.com/office/powerpoint/2010/main" val="2240461803"/>
              </p:ext>
            </p:extLst>
          </p:nvPr>
        </p:nvGraphicFramePr>
        <p:xfrm>
          <a:off x="1443476" y="3886200"/>
          <a:ext cx="5070948" cy="2463710"/>
        </p:xfrm>
        <a:graphic>
          <a:graphicData uri="http://schemas.openxmlformats.org/drawingml/2006/table">
            <a:tbl>
              <a:tblPr bandRow="1"/>
              <a:tblGrid>
                <a:gridCol w="5070948">
                  <a:extLst>
                    <a:ext uri="{9D8B030D-6E8A-4147-A177-3AD203B41FA5}">
                      <a16:colId xmlns:a16="http://schemas.microsoft.com/office/drawing/2014/main" val="4095301618"/>
                    </a:ext>
                  </a:extLst>
                </a:gridCol>
              </a:tblGrid>
              <a:tr h="228237">
                <a:tc>
                  <a:txBody>
                    <a:bodyPr/>
                    <a:lstStyle/>
                    <a:p>
                      <a:pPr>
                        <a:lnSpc>
                          <a:spcPct val="107000"/>
                        </a:lnSpc>
                        <a:spcAft>
                          <a:spcPct val="0"/>
                        </a:spcAft>
                      </a:pPr>
                      <a:endParaRPr lang="en-GB" sz="500" b="1">
                        <a:solidFill>
                          <a:srgbClr val="7030A0"/>
                        </a:solidFill>
                        <a:effectLst/>
                        <a:latin typeface="+mn-lt"/>
                        <a:ea typeface="Calibri" panose="020F0502020204030204" pitchFamily="34" charset="0"/>
                      </a:endParaRPr>
                    </a:p>
                    <a:p>
                      <a:pPr>
                        <a:lnSpc>
                          <a:spcPct val="107000"/>
                        </a:lnSpc>
                        <a:spcAft>
                          <a:spcPct val="0"/>
                        </a:spcAft>
                        <a:defRPr b="0" i="0"/>
                      </a:pPr>
                      <a:r>
                        <a:rPr lang="1106" sz="1600" b="1">
                          <a:solidFill>
                            <a:srgbClr val="7030A0"/>
                          </a:solidFill>
                          <a:effectLst/>
                          <a:latin typeface="+mn-lt"/>
                          <a:ea typeface="Calibri" panose="020F0502020204030204" pitchFamily="34" charset="0"/>
                        </a:rPr>
                        <a:t>Arwyddion oedi iaith:</a:t>
                      </a:r>
                    </a:p>
                    <a:p>
                      <a:pPr>
                        <a:lnSpc>
                          <a:spcPct val="107000"/>
                        </a:lnSpc>
                        <a:spcAft>
                          <a:spcPts val="800"/>
                        </a:spcAft>
                      </a:pPr>
                      <a:endParaRPr lang="en-GB" sz="50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3313376362"/>
                  </a:ext>
                </a:extLst>
              </a:tr>
              <a:tr h="2045626">
                <a:tc>
                  <a:txBody>
                    <a:bodyPr/>
                    <a:lstStyle/>
                    <a:p>
                      <a:pPr>
                        <a:lnSpc>
                          <a:spcPct val="115000"/>
                        </a:lnSpc>
                      </a:pPr>
                      <a:endParaRPr lang="en-GB" sz="500">
                        <a:effectLst/>
                        <a:latin typeface="+mn-lt"/>
                        <a:ea typeface="Arial" panose="020B0604020202020204" pitchFamily="34" charset="0"/>
                      </a:endParaRPr>
                    </a:p>
                    <a:p>
                      <a:pPr marL="342900" lvl="0" indent="-342900">
                        <a:lnSpc>
                          <a:spcPct val="115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plentyn ddim yn clebran yn 15 mis oed</a:t>
                      </a:r>
                      <a:endParaRPr lang="en-GB" sz="1600" b="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plentyn ddim yn siarad erbyn ei fod yn 2 oed</a:t>
                      </a:r>
                      <a:endParaRPr lang="en-GB" sz="1600" b="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ddim yn gallu siarad mewn brawddegau yn 3 oed</a:t>
                      </a:r>
                      <a:endParaRPr lang="en-GB" sz="1600" b="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anhawster i ddilyn cyfarwyddiadau syml </a:t>
                      </a:r>
                      <a:endParaRPr lang="en-GB" sz="1600" b="0">
                        <a:effectLst/>
                        <a:latin typeface="+mn-lt"/>
                        <a:ea typeface="Noto Sans Symbols"/>
                        <a:cs typeface="Noto Sans Symbols"/>
                      </a:endParaRPr>
                    </a:p>
                    <a:p>
                      <a:pPr marL="342900" lvl="0" indent="-342900">
                        <a:lnSpc>
                          <a:spcPct val="115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problemau ag ynganiad</a:t>
                      </a:r>
                      <a:endParaRPr lang="en-GB" sz="1600" b="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3641829415"/>
                  </a:ext>
                </a:extLst>
              </a:tr>
            </a:tbl>
          </a:graphicData>
        </a:graphic>
      </p:graphicFrame>
      <p:sp>
        <p:nvSpPr>
          <p:cNvPr id="6" name="Rectangle 1">
            <a:extLst>
              <a:ext uri="{FF2B5EF4-FFF2-40B4-BE49-F238E27FC236}">
                <a16:creationId xmlns:a16="http://schemas.microsoft.com/office/drawing/2014/main" id="{9AB43CF8-9E41-470F-B5EA-2574DD5B7CDE}"/>
              </a:ext>
            </a:extLst>
          </p:cNvPr>
          <p:cNvSpPr>
            <a:spLocks noChangeArrowheads="1"/>
          </p:cNvSpPr>
          <p:nvPr/>
        </p:nvSpPr>
        <p:spPr bwMode="auto">
          <a:xfrm>
            <a:off x="-1864068" y="3429000"/>
            <a:ext cx="1741680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71421373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68539" y="1355419"/>
            <a:ext cx="11277148"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namau</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66118"/>
            <a:ext cx="7145107" cy="4481261"/>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a:solidFill>
                  <a:schemeClr val="accent1"/>
                </a:solidFill>
                <a:effectLst/>
                <a:highlight>
                  <a:srgbClr val="FFFFFF"/>
                </a:highlight>
                <a:ea typeface="Calibri" panose="020F0502020204030204" pitchFamily="34" charset="0"/>
              </a:rPr>
              <a:t>Mae llawer o namau ac anhwylderau meddygol sy'n gallu effeithio ar ddatblygiad iaith plentyn. Mae plant ag anhawster i glywed yn ei chael hi'n anodd lleoli o ble mae synau'n dod, ac yn gallu bod yn araf i ymateb i'r synau maen nhw'n eu clywed. Bydd yr effaith ar iaith y plentyn yn amrywio i bob plentyn unigol gan ddibynnu ar ba mor ddifrifol yw'r nam. Yn aml gall plant deimlo'n unig a chael anawsterau â'u datblygiad cymdeithasol, eu hyder a'u hunan-barch.</a:t>
            </a:r>
          </a:p>
          <a:p>
            <a:pPr>
              <a:lnSpc>
                <a:spcPct val="100000"/>
              </a:lnSpc>
              <a:spcBef>
                <a:spcPct val="0"/>
              </a:spcBef>
              <a:spcAft>
                <a:spcPct val="0"/>
              </a:spcAft>
            </a:pPr>
            <a:endParaRPr lang="en-GB">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a:solidFill>
                  <a:schemeClr val="accent1"/>
                </a:solidFill>
                <a:effectLst/>
                <a:highlight>
                  <a:srgbClr val="FFFFFF"/>
                </a:highlight>
                <a:ea typeface="Calibri" panose="020F0502020204030204" pitchFamily="34" charset="0"/>
              </a:rPr>
              <a:t>Efallai y bydd plant awtistig yn cyfathrebu'n wahanol i blant eraill; gallent gyfathrebu heb eiriau, drwy bwyntio at wrthrychau neu ailadrodd geiriau a brawddegau. Mae plant awtistig yn ei chael hi'n anoddach cyfathrebu ac uniaethu â phobl eraill ac yn gallu cael problemau o ran deall iaith a'i defnyddio hi. Mae plant awtistig yn aml yn cyfathrebu am reswm arall heblaw rhyngweithio cymdeithasol; er enghraifft, i fynegi eu bod nhw'n llwglyd. </a:t>
            </a:r>
            <a:endParaRPr lang="en-GB">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663852" y="2166118"/>
            <a:ext cx="4081836" cy="4378505"/>
          </a:xfrm>
          <a:prstGeom prst="rect">
            <a:avLst/>
          </a:prstGeom>
        </p:spPr>
      </p:pic>
    </p:spTree>
    <p:extLst>
      <p:ext uri="{BB962C8B-B14F-4D97-AF65-F5344CB8AC3E}">
        <p14:creationId xmlns:p14="http://schemas.microsoft.com/office/powerpoint/2010/main" val="2169763337"/>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gwahaniaethau iaith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94190"/>
            <a:ext cx="7145107" cy="4284409"/>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Yng Nghymru, rydyn ni'n byw mewn cymdeithas ddwyieithog lle mae plant yn dysgu Cymraeg a Saesneg o oed ifanc. Pa un bynnag o'r ddwy iaith sy'n cael ei siarad yn bennaf yn eu cartref, byddant yn clywed y ddwy iaith yn aml yn eu bywydau bob dydd, yn enwedig ar ôl dechrau yn yr ysgol feithrin. Mae Llywodraeth Cymru yn ymrwymedig i wneud Cymru yn wlad wirioneddol ddwyieithog. </a:t>
            </a:r>
          </a:p>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Mae'n bwysig, pan fydd plant yn dechrau yn yr ysgol feithrin, eu bod nhw'n clywed Cymraeg yn cael ei siarad ym mhob agwedd ar fywyd y lleoliad. Dylai plant glywed Cymraeg achlysurol, gorchmynion, cyfarchion, straeon a rhigymau Cymraeg a dylai arddangosiadau ac adnoddau fod wedi'u labelu yn Gymraeg.</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795325" y="2302850"/>
            <a:ext cx="3939475" cy="4086724"/>
          </a:xfrm>
          <a:prstGeom prst="rect">
            <a:avLst/>
          </a:prstGeom>
        </p:spPr>
      </p:pic>
    </p:spTree>
    <p:extLst>
      <p:ext uri="{BB962C8B-B14F-4D97-AF65-F5344CB8AC3E}">
        <p14:creationId xmlns:p14="http://schemas.microsoft.com/office/powerpoint/2010/main" val="4174522035"/>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16660"/>
            <a:ext cx="11328400"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iaith – gwahaniaethau iaith</a:t>
            </a:r>
            <a:endParaRPr lang="en-US" sz="3000">
              <a:solidFill>
                <a:schemeClr val="bg1"/>
              </a:solidFill>
              <a:ea typeface="+mj-lt"/>
              <a:cs typeface="+mj-lt"/>
            </a:endParaRPr>
          </a:p>
        </p:txBody>
      </p:sp>
      <p:graphicFrame>
        <p:nvGraphicFramePr>
          <p:cNvPr id="4" name="Content Placeholder 3">
            <a:extLst>
              <a:ext uri="{FF2B5EF4-FFF2-40B4-BE49-F238E27FC236}">
                <a16:creationId xmlns:a16="http://schemas.microsoft.com/office/drawing/2014/main" id="{8C70A247-AB24-43F3-93BB-A9575827AB63}"/>
              </a:ext>
            </a:extLst>
          </p:cNvPr>
          <p:cNvGraphicFramePr>
            <a:graphicFrameLocks noGrp="1"/>
          </p:cNvGraphicFramePr>
          <p:nvPr>
            <p:ph idx="1"/>
            <p:extLst>
              <p:ext uri="{D42A27DB-BD31-4B8C-83A1-F6EECF244321}">
                <p14:modId xmlns:p14="http://schemas.microsoft.com/office/powerpoint/2010/main" val="60200548"/>
              </p:ext>
            </p:extLst>
          </p:nvPr>
        </p:nvGraphicFramePr>
        <p:xfrm>
          <a:off x="406400" y="2085247"/>
          <a:ext cx="7061200" cy="4597402"/>
        </p:xfrm>
        <a:graphic>
          <a:graphicData uri="http://schemas.openxmlformats.org/drawingml/2006/table">
            <a:tbl>
              <a:tblPr bandRow="1"/>
              <a:tblGrid>
                <a:gridCol w="7061200">
                  <a:extLst>
                    <a:ext uri="{9D8B030D-6E8A-4147-A177-3AD203B41FA5}">
                      <a16:colId xmlns:a16="http://schemas.microsoft.com/office/drawing/2014/main" val="3260746126"/>
                    </a:ext>
                  </a:extLst>
                </a:gridCol>
              </a:tblGrid>
              <a:tr h="752703">
                <a:tc>
                  <a:txBody>
                    <a:bodyPr/>
                    <a:lstStyle/>
                    <a:p>
                      <a:pPr>
                        <a:lnSpc>
                          <a:spcPct val="107000"/>
                        </a:lnSpc>
                        <a:spcAft>
                          <a:spcPts val="800"/>
                        </a:spcAft>
                      </a:pPr>
                      <a:endParaRPr lang="en-GB" sz="200" b="1">
                        <a:solidFill>
                          <a:srgbClr val="7030A0"/>
                        </a:solidFill>
                        <a:effectLst/>
                        <a:latin typeface="+mn-lt"/>
                        <a:ea typeface="Calibri" panose="020F0502020204030204" pitchFamily="34" charset="0"/>
                      </a:endParaRPr>
                    </a:p>
                    <a:p>
                      <a:pPr>
                        <a:lnSpc>
                          <a:spcPct val="107000"/>
                        </a:lnSpc>
                        <a:spcAft>
                          <a:spcPts val="800"/>
                        </a:spcAft>
                        <a:defRPr b="0" i="0"/>
                      </a:pPr>
                      <a:r>
                        <a:rPr lang="1106" sz="1600" b="1">
                          <a:solidFill>
                            <a:srgbClr val="7030A0"/>
                          </a:solidFill>
                          <a:effectLst/>
                          <a:latin typeface="+mn-lt"/>
                          <a:ea typeface="Calibri" panose="020F0502020204030204" pitchFamily="34" charset="0"/>
                        </a:rPr>
                        <a:t>Mae llawer o ffyrdd o sicrhau bod plant a'u teuluoedd yn teimlo eu bod yn cael eu croesawu a'u gwerthfawrogi mewn lleoliad neu ysgol:</a:t>
                      </a:r>
                    </a:p>
                    <a:p>
                      <a:pPr>
                        <a:lnSpc>
                          <a:spcPct val="107000"/>
                        </a:lnSpc>
                        <a:spcAft>
                          <a:spcPts val="800"/>
                        </a:spcAft>
                      </a:pPr>
                      <a:endParaRPr lang="en-GB" sz="200" b="1">
                        <a:effectLst/>
                        <a:latin typeface="+mn-lt"/>
                        <a:ea typeface="Arial" panose="020B0604020202020204" pitchFamily="34" charset="0"/>
                      </a:endParaRPr>
                    </a:p>
                  </a:txBody>
                  <a:tcPr marL="64410" marR="644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3144416599"/>
                  </a:ext>
                </a:extLst>
              </a:tr>
              <a:tr h="3809430">
                <a:tc>
                  <a:txBody>
                    <a:bodyPr/>
                    <a:lstStyle/>
                    <a:p>
                      <a:pPr marL="0" lvl="0" indent="0">
                        <a:lnSpc>
                          <a:spcPct val="100000"/>
                        </a:lnSpc>
                        <a:spcAft>
                          <a:spcPts val="800"/>
                        </a:spcAft>
                        <a:buClr>
                          <a:srgbClr val="000000"/>
                        </a:buClr>
                        <a:buFont typeface="Arial" panose="020B0604020202020204" pitchFamily="34" charset="0"/>
                        <a:buNone/>
                      </a:pPr>
                      <a:endParaRPr lang="en-GB" sz="200" b="0">
                        <a:solidFill>
                          <a:srgbClr val="000000"/>
                        </a:solidFill>
                        <a:effectLst/>
                        <a:latin typeface="+mn-lt"/>
                        <a:ea typeface="Calibri" panose="020F0502020204030204" pitchFamily="34" charset="0"/>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gweithio gyda rhieni i gael gwybod cymaint â phosibl am iaith gartref y plentyn a dysgu geiriau allweddol fel 'helô', 'mam', 'diolch' </a:t>
                      </a:r>
                      <a:endParaRPr lang="en-GB" sz="1600" b="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creu llyfrau i'r ddwy iaith â geiriau allweddol a sut i'w hynganu nhw, gyda lluniau</a:t>
                      </a:r>
                      <a:endParaRPr lang="en-GB" sz="1600" b="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ynganu a sillafu enwau'r plant yn gywir – os oes gan yr iaith sgript wahanol, ysgrifennu'r enw yn y sgript gyfarwydd ochr yn ochr â sgript y lleoliad</a:t>
                      </a:r>
                      <a:endParaRPr lang="en-GB" sz="1600" b="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defnyddio sachau stori a dweud straeon â phypedau, propiau a lluniau a dod o hyd i straeon yn iaith gartref y plentyn</a:t>
                      </a:r>
                      <a:endParaRPr lang="en-GB" sz="1600" b="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ymchwilio i wyliau, diwrnodau ac arferion arbennig a'u dathlu nhw gan ddefnyddio geiriau allweddol o'r iaith gartref.</a:t>
                      </a:r>
                      <a:endParaRPr lang="en-GB" sz="1600" b="0">
                        <a:effectLst/>
                        <a:latin typeface="+mn-lt"/>
                        <a:ea typeface="Noto Sans Symbols"/>
                        <a:cs typeface="Noto Sans Symbols"/>
                      </a:endParaRPr>
                    </a:p>
                    <a:p>
                      <a:pPr marL="342900" lvl="0" indent="-342900">
                        <a:lnSpc>
                          <a:spcPct val="100000"/>
                        </a:lnSpc>
                        <a:spcAft>
                          <a:spcPts val="800"/>
                        </a:spcAft>
                        <a:buClr>
                          <a:srgbClr val="000000"/>
                        </a:buClr>
                        <a:buFont typeface="Arial" panose="020B0604020202020204" pitchFamily="34" charset="0"/>
                        <a:buChar char="▪"/>
                        <a:defRPr b="0" i="0"/>
                      </a:pPr>
                      <a:r>
                        <a:rPr lang="1106" sz="1600" b="0">
                          <a:solidFill>
                            <a:srgbClr val="000000"/>
                          </a:solidFill>
                          <a:effectLst/>
                          <a:latin typeface="+mn-lt"/>
                          <a:ea typeface="Calibri" panose="020F0502020204030204" pitchFamily="34" charset="0"/>
                          <a:cs typeface="Noto Sans Symbols"/>
                        </a:rPr>
                        <a:t>gwrando ar gerddoriaeth a chaneuon yn iaith gartref y plentyn</a:t>
                      </a:r>
                      <a:endParaRPr lang="en-GB" sz="1600" b="0">
                        <a:effectLst/>
                        <a:latin typeface="+mn-lt"/>
                        <a:ea typeface="Noto Sans Symbols"/>
                        <a:cs typeface="Noto Sans Symbols"/>
                      </a:endParaRPr>
                    </a:p>
                  </a:txBody>
                  <a:tcPr marL="64410" marR="6441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786071605"/>
                  </a:ext>
                </a:extLst>
              </a:tr>
            </a:tbl>
          </a:graphicData>
        </a:graphic>
      </p:graphicFrame>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Picture 6">
            <a:extLst>
              <a:ext uri="{FF2B5EF4-FFF2-40B4-BE49-F238E27FC236}">
                <a16:creationId xmlns:a16="http://schemas.microsoft.com/office/drawing/2014/main" id="{C3A78B2E-3CD0-495F-AD73-6B75601D3F36}"/>
              </a:ext>
            </a:extLst>
          </p:cNvPr>
          <p:cNvPicPr>
            <a:picLocks noChangeAspect="1"/>
          </p:cNvPicPr>
          <p:nvPr/>
        </p:nvPicPr>
        <p:blipFill>
          <a:blip r:embed="rId2"/>
          <a:stretch>
            <a:fillRect/>
          </a:stretch>
        </p:blipFill>
        <p:spPr>
          <a:xfrm>
            <a:off x="7574714" y="2085247"/>
            <a:ext cx="4160087" cy="4597402"/>
          </a:xfrm>
          <a:prstGeom prst="rect">
            <a:avLst/>
          </a:prstGeom>
        </p:spPr>
      </p:pic>
    </p:spTree>
    <p:extLst>
      <p:ext uri="{BB962C8B-B14F-4D97-AF65-F5344CB8AC3E}">
        <p14:creationId xmlns:p14="http://schemas.microsoft.com/office/powerpoint/2010/main" val="208283960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fontScale="90000"/>
          </a:bodyPr>
          <a:lstStyle/>
          <a:p>
            <a:pPr algn="ctr">
              <a:defRPr b="0" i="0"/>
            </a:pPr>
            <a:r>
              <a:rPr lang="1106" sz="3000">
                <a:solidFill>
                  <a:schemeClr val="bg1"/>
                </a:solidFill>
                <a:ea typeface="+mj-lt"/>
                <a:cs typeface="Calibri" panose="020F0502020204030204"/>
              </a:rPr>
              <a:t>Datblygiad emosiynol a chymdeithasol – rhyngweithio cymdeithasol</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213240"/>
            <a:ext cx="7082971" cy="4301860"/>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ea typeface="Calibri" panose="020F0502020204030204" pitchFamily="34" charset="0"/>
              </a:rPr>
              <a:t>Mae rhyngweithiadau cymdeithasol plant yn dechrau ar adeg eu genedigaeth, nid dim ond i gael cysur a diogelwch ond i ddysgu. Bydd baban yn cymdeithasu â'i rieni a'i deulu yn bennaf ond bydd hefyd yn cymdeithasu'n eilaidd â phawb y bydd yn ei weld y tu allan i'w deulu uniongyrchol. Mae hyn o fudd i'w ddatblygiad, yn enwedig ei sgiliau iaith, ei hunan-barch, ei greadigrwydd a'i ddatblygiad emosiynol</a:t>
            </a:r>
            <a:r>
              <a:rPr lang="en-GB" sz="2000">
                <a:solidFill>
                  <a:schemeClr val="accent1"/>
                </a:solidFill>
                <a:effectLst/>
                <a:ea typeface="Calibri" panose="020F0502020204030204" pitchFamily="34" charset="0"/>
              </a:rPr>
              <a:t>.</a:t>
            </a:r>
            <a:endParaRPr lang="1106" sz="2000">
              <a:solidFill>
                <a:schemeClr val="accent1"/>
              </a:solidFill>
              <a:effectLst/>
              <a:ea typeface="Calibri" panose="020F0502020204030204" pitchFamily="34" charset="0"/>
            </a:endParaRPr>
          </a:p>
          <a:p>
            <a:pPr>
              <a:lnSpc>
                <a:spcPct val="100000"/>
              </a:lnSpc>
              <a:spcAft>
                <a:spcPts val="800"/>
              </a:spcAft>
              <a:defRPr b="0" i="0"/>
            </a:pPr>
            <a:r>
              <a:rPr lang="1106" sz="2000">
                <a:solidFill>
                  <a:schemeClr val="accent1"/>
                </a:solidFill>
                <a:effectLst/>
                <a:ea typeface="Calibri" panose="020F0502020204030204" pitchFamily="34" charset="0"/>
              </a:rPr>
              <a:t>Mae'n bwysig bod plant yn cymdeithasu â'u cyfoedion ac yn cael profiad o amgylcheddau sy'n hybu ac yn cefnogi eu datblygiad. Mae rhyngweithio mewn ysgol feithrin yn rhoi'r cyfle i blant i sefydlu ffiniau, a dod o hyd i ffyrdd o ddatrys gwrthdaro mewn modd cyfeillgar, sydd i gyd yn sgiliau gwerthfawr ar gyfer oedolaeth.</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209695"/>
            <a:ext cx="4015564" cy="4090269"/>
          </a:xfrm>
          <a:prstGeom prst="rect">
            <a:avLst/>
          </a:prstGeom>
        </p:spPr>
      </p:pic>
    </p:spTree>
    <p:extLst>
      <p:ext uri="{BB962C8B-B14F-4D97-AF65-F5344CB8AC3E}">
        <p14:creationId xmlns:p14="http://schemas.microsoft.com/office/powerpoint/2010/main" val="235969167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460033" y="3880409"/>
            <a:ext cx="6931846" cy="2289222"/>
          </a:xfrm>
          <a:solidFill>
            <a:srgbClr val="DB44E3"/>
          </a:solidFill>
        </p:spPr>
        <p:txBody>
          <a:bodyPr vert="horz" lIns="91440" tIns="45720" rIns="91440" bIns="45720" rtlCol="0" anchor="t">
            <a:normAutofit/>
          </a:bodyPr>
          <a:lstStyle/>
          <a:p>
            <a:pPr algn="ctr">
              <a:defRPr b="0" i="0"/>
            </a:pPr>
            <a:r>
              <a:rPr lang="1106" sz="3200" b="1">
                <a:solidFill>
                  <a:schemeClr val="bg1"/>
                </a:solidFill>
              </a:rPr>
              <a:t>Beth yw </a:t>
            </a:r>
            <a:r>
              <a:rPr lang="1106" sz="3200" b="0">
                <a:solidFill>
                  <a:schemeClr val="bg1"/>
                </a:solidFill>
              </a:rPr>
              <a:t>meysydd datblygu allweddol mewn plant a phobl ifanc?</a:t>
            </a:r>
            <a:br>
              <a:rPr lang="1106" sz="3200" b="0">
                <a:solidFill>
                  <a:schemeClr val="bg1"/>
                </a:solidFill>
              </a:rPr>
            </a:br>
            <a:br>
              <a:rPr lang="1106" sz="3200" b="0">
                <a:solidFill>
                  <a:schemeClr val="bg1"/>
                </a:solidFill>
              </a:rPr>
            </a:br>
            <a:r>
              <a:rPr lang="1106" sz="3200" b="0">
                <a:solidFill>
                  <a:schemeClr val="bg1"/>
                </a:solidFill>
              </a:rPr>
              <a:t>Corfforol, gwybyddol, ieithyddol, deallusol, cymdeithasol ac emosiynol</a:t>
            </a:r>
            <a:endParaRPr lang="en-US" sz="5400">
              <a:solidFill>
                <a:schemeClr val="bg1"/>
              </a:solidFill>
              <a:cs typeface="Calibri Light"/>
            </a:endParaRPr>
          </a:p>
          <a:p>
            <a:pPr algn="r"/>
            <a:endParaRPr lang="en-US" sz="2500" b="1">
              <a:solidFill>
                <a:srgbClr val="000000"/>
              </a:solidFill>
            </a:endParaRPr>
          </a:p>
        </p:txBody>
      </p:sp>
      <p:pic>
        <p:nvPicPr>
          <p:cNvPr id="3" name="Picture 2"/>
          <p:cNvPicPr>
            <a:picLocks noChangeAspect="1"/>
          </p:cNvPicPr>
          <p:nvPr/>
        </p:nvPicPr>
        <p:blipFill>
          <a:blip r:embed="rId2"/>
          <a:stretch>
            <a:fillRect/>
          </a:stretch>
        </p:blipFill>
        <p:spPr>
          <a:xfrm>
            <a:off x="513184" y="1576873"/>
            <a:ext cx="2733869" cy="2416629"/>
          </a:xfrm>
          <a:prstGeom prst="rect">
            <a:avLst/>
          </a:prstGeom>
        </p:spPr>
      </p:pic>
      <p:pic>
        <p:nvPicPr>
          <p:cNvPr id="8" name="Picture 7"/>
          <p:cNvPicPr>
            <a:picLocks noChangeAspect="1"/>
          </p:cNvPicPr>
          <p:nvPr/>
        </p:nvPicPr>
        <p:blipFill>
          <a:blip r:embed="rId3"/>
          <a:stretch>
            <a:fillRect/>
          </a:stretch>
        </p:blipFill>
        <p:spPr>
          <a:xfrm>
            <a:off x="4105468" y="1446246"/>
            <a:ext cx="6400801" cy="2071396"/>
          </a:xfrm>
          <a:prstGeom prst="rect">
            <a:avLst/>
          </a:prstGeom>
        </p:spPr>
      </p:pic>
      <p:sp>
        <p:nvSpPr>
          <p:cNvPr id="9" name="TextBox 8"/>
          <p:cNvSpPr txBox="1"/>
          <p:nvPr/>
        </p:nvSpPr>
        <p:spPr>
          <a:xfrm>
            <a:off x="446469" y="4618653"/>
            <a:ext cx="2801983" cy="1739098"/>
          </a:xfrm>
          <a:prstGeom prst="rect">
            <a:avLst/>
          </a:prstGeom>
          <a:solidFill>
            <a:schemeClr val="accent2">
              <a:lumMod val="40000"/>
              <a:lumOff val="60000"/>
            </a:schemeClr>
          </a:solidFill>
        </p:spPr>
        <p:txBody>
          <a:bodyPr wrap="square" rtlCol="0">
            <a:spAutoFit/>
          </a:bodyPr>
          <a:lstStyle/>
          <a:p>
            <a:pPr algn="ctr">
              <a:defRPr b="0" i="0"/>
            </a:pPr>
            <a:r>
              <a:rPr lang="1106"/>
              <a:t>Corfforol</a:t>
            </a:r>
          </a:p>
          <a:p>
            <a:pPr algn="ctr">
              <a:defRPr b="0" i="0"/>
            </a:pPr>
            <a:r>
              <a:rPr lang="1106"/>
              <a:t>Gwybyddol</a:t>
            </a:r>
          </a:p>
          <a:p>
            <a:pPr algn="ctr">
              <a:defRPr b="0" i="0"/>
            </a:pPr>
            <a:r>
              <a:rPr lang="1106"/>
              <a:t>Ieithyddol</a:t>
            </a:r>
          </a:p>
          <a:p>
            <a:pPr algn="ctr">
              <a:defRPr b="0" i="0"/>
            </a:pPr>
            <a:r>
              <a:rPr lang="1106"/>
              <a:t>Deallusol</a:t>
            </a:r>
          </a:p>
          <a:p>
            <a:pPr algn="ctr">
              <a:defRPr b="0" i="0"/>
            </a:pPr>
            <a:r>
              <a:rPr lang="1106"/>
              <a:t>Cymdeithasol </a:t>
            </a:r>
          </a:p>
          <a:p>
            <a:pPr algn="ctr">
              <a:defRPr b="0" i="0"/>
            </a:pPr>
            <a:r>
              <a:rPr lang="1106"/>
              <a:t>Emosiynol</a:t>
            </a:r>
          </a:p>
        </p:txBody>
      </p:sp>
      <p:sp>
        <p:nvSpPr>
          <p:cNvPr id="7" name="Title 4">
            <a:extLst>
              <a:ext uri="{FF2B5EF4-FFF2-40B4-BE49-F238E27FC236}">
                <a16:creationId xmlns:a16="http://schemas.microsoft.com/office/drawing/2014/main" id="{872A9715-79BC-4A7C-8269-BFDC4DE19C3C}"/>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1527613269"/>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90103"/>
            <a:ext cx="11339287"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emosiynol a chymdeithasol </a:t>
            </a:r>
            <a:endParaRPr lang="en-US" sz="300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046152"/>
            <a:ext cx="4026449" cy="4721225"/>
          </a:xfrm>
          <a:prstGeom prst="rect">
            <a:avLst/>
          </a:prstGeom>
        </p:spPr>
      </p:pic>
      <p:pic>
        <p:nvPicPr>
          <p:cNvPr id="6" name="Content Placeholder 5">
            <a:extLst>
              <a:ext uri="{FF2B5EF4-FFF2-40B4-BE49-F238E27FC236}">
                <a16:creationId xmlns:a16="http://schemas.microsoft.com/office/drawing/2014/main" id="{61309D7A-2D2E-4B99-A56B-511FAFD23E6F}"/>
              </a:ext>
            </a:extLst>
          </p:cNvPr>
          <p:cNvPicPr>
            <a:picLocks noGrp="1"/>
          </p:cNvPicPr>
          <p:nvPr>
            <p:ph idx="1"/>
          </p:nvPr>
        </p:nvPicPr>
        <p:blipFill>
          <a:blip r:embed="rId4">
            <a:extLst>
              <a:ext uri="{28A0092B-C50C-407E-A947-70E740481C1C}">
                <a14:useLocalDpi xmlns:a14="http://schemas.microsoft.com/office/drawing/2010/main" val="0"/>
              </a:ext>
            </a:extLst>
          </a:blip>
          <a:stretch>
            <a:fillRect/>
          </a:stretch>
        </p:blipFill>
        <p:spPr bwMode="auto">
          <a:xfrm>
            <a:off x="406400" y="2046153"/>
            <a:ext cx="7206512" cy="4721225"/>
          </a:xfrm>
          <a:prstGeom prst="rect">
            <a:avLst/>
          </a:prstGeom>
          <a:noFill/>
          <a:ln>
            <a:noFill/>
          </a:ln>
        </p:spPr>
      </p:pic>
    </p:spTree>
    <p:extLst>
      <p:ext uri="{BB962C8B-B14F-4D97-AF65-F5344CB8AC3E}">
        <p14:creationId xmlns:p14="http://schemas.microsoft.com/office/powerpoint/2010/main" val="223224770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78544"/>
            <a:ext cx="11339286"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emosiynol a chymdeithasol – pwysigrwydd ymlyniad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12837" cy="4510236"/>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Mae damcaniaeth ymlyniad yn astudio i ba raddau mae'r plentyn yn ymlynu at y gofalydd a pha mor sicr yw'r plentyn bod y gofalydd yn gallu bodloni ei anghenion. Mae ymlyniad yn rhan o angen pob baban i oroesi gan nad ydynt yn gallu gofalu amdanynt eu hunain ac, er bod gan rai babanod ymlyniadau mwy cadarn nag eraill, mae pob un yn ffurfio ymlyniad â gofalydd. Mae'r math o ymlyniad mae plentyn yn ei ffurfio'n gallu effeithio ar ei ddatblygiad drwy gydol ei blentyndod ac i mewn i'w fywyd fel oedolyn. Mae pedwar prif ddosbarth ymlyniad:</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2"/>
          <a:stretch>
            <a:fillRect/>
          </a:stretch>
        </p:blipFill>
        <p:spPr>
          <a:xfrm>
            <a:off x="8066316" y="2137145"/>
            <a:ext cx="3679372" cy="4510236"/>
          </a:xfrm>
          <a:prstGeom prst="rect">
            <a:avLst/>
          </a:prstGeom>
        </p:spPr>
      </p:pic>
      <p:sp>
        <p:nvSpPr>
          <p:cNvPr id="7" name="TextBox 6">
            <a:extLst>
              <a:ext uri="{FF2B5EF4-FFF2-40B4-BE49-F238E27FC236}">
                <a16:creationId xmlns:a16="http://schemas.microsoft.com/office/drawing/2014/main" id="{159157EC-705A-452D-B9D7-1C46A2FBD9A2}"/>
              </a:ext>
            </a:extLst>
          </p:cNvPr>
          <p:cNvSpPr txBox="1"/>
          <p:nvPr/>
        </p:nvSpPr>
        <p:spPr>
          <a:xfrm>
            <a:off x="2745571" y="5132398"/>
            <a:ext cx="2841639" cy="1311951"/>
          </a:xfrm>
          <a:prstGeom prst="rect">
            <a:avLst/>
          </a:prstGeom>
          <a:solidFill>
            <a:schemeClr val="accent2">
              <a:lumMod val="40000"/>
              <a:lumOff val="60000"/>
            </a:schemeClr>
          </a:solidFill>
        </p:spPr>
        <p:txBody>
          <a:bodyPr wrap="square">
            <a:spAutoFit/>
          </a:bodyPr>
          <a:lstStyle/>
          <a:p>
            <a:pPr>
              <a:tabLst>
                <a:tab pos="271463" algn="l"/>
                <a:tab pos="358775" algn="l"/>
              </a:tabLst>
              <a:defRPr b="0" i="0"/>
            </a:pPr>
            <a:r>
              <a:rPr lang="1106" sz="2000">
                <a:solidFill>
                  <a:schemeClr val="accent1"/>
                </a:solidFill>
                <a:cs typeface="Calibri" panose="020F0502020204030204" pitchFamily="34" charset="0"/>
              </a:rPr>
              <a:t>1.  Sicr</a:t>
            </a:r>
          </a:p>
          <a:p>
            <a:pPr>
              <a:tabLst>
                <a:tab pos="271463" algn="l"/>
                <a:tab pos="358775" algn="l"/>
              </a:tabLst>
              <a:defRPr b="0" i="0"/>
            </a:pPr>
            <a:r>
              <a:rPr lang="1106" sz="2000">
                <a:solidFill>
                  <a:schemeClr val="accent1"/>
                </a:solidFill>
                <a:cs typeface="Calibri" panose="020F0502020204030204" pitchFamily="34" charset="0"/>
              </a:rPr>
              <a:t>2.  Pryderus/osgoi</a:t>
            </a:r>
          </a:p>
          <a:p>
            <a:pPr>
              <a:tabLst>
                <a:tab pos="271463" algn="l"/>
                <a:tab pos="358775" algn="l"/>
              </a:tabLst>
              <a:defRPr b="0" i="0"/>
            </a:pPr>
            <a:r>
              <a:rPr lang="1106" sz="2000">
                <a:solidFill>
                  <a:schemeClr val="accent1"/>
                </a:solidFill>
                <a:cs typeface="Calibri" panose="020F0502020204030204" pitchFamily="34" charset="0"/>
              </a:rPr>
              <a:t>3.	 Gwrthwynebol</a:t>
            </a:r>
          </a:p>
          <a:p>
            <a:pPr>
              <a:tabLst>
                <a:tab pos="271463" algn="l"/>
                <a:tab pos="358775" algn="l"/>
              </a:tabLst>
              <a:defRPr b="0" i="0"/>
            </a:pPr>
            <a:r>
              <a:rPr lang="1106" sz="2000">
                <a:solidFill>
                  <a:schemeClr val="accent1"/>
                </a:solidFill>
                <a:cs typeface="Calibri" panose="020F0502020204030204" pitchFamily="34" charset="0"/>
              </a:rPr>
              <a:t>4.	 Anhrefnus</a:t>
            </a:r>
          </a:p>
        </p:txBody>
      </p:sp>
    </p:spTree>
    <p:extLst>
      <p:ext uri="{BB962C8B-B14F-4D97-AF65-F5344CB8AC3E}">
        <p14:creationId xmlns:p14="http://schemas.microsoft.com/office/powerpoint/2010/main" val="269802886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11875"/>
            <a:ext cx="11317514"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emosiynol a chymdeithasol – hunanymwybyddiaeth</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137145"/>
            <a:ext cx="7200900" cy="4631955"/>
          </a:xfrm>
          <a:ln>
            <a:solidFill>
              <a:srgbClr val="F584EB"/>
            </a:solidFill>
          </a:ln>
        </p:spPr>
        <p:txBody>
          <a:bodyPr vert="horz" lIns="91440" tIns="45720" rIns="91440" bIns="45720" rtlCol="0" anchor="t">
            <a:noAutofit/>
          </a:bodyPr>
          <a:lstStyle/>
          <a:p>
            <a:pPr>
              <a:lnSpc>
                <a:spcPct val="100000"/>
              </a:lnSpc>
              <a:spcBef>
                <a:spcPts val="1200"/>
              </a:spcBef>
              <a:spcAft>
                <a:spcPts val="1200"/>
              </a:spcAft>
              <a:defRPr b="0" i="0"/>
            </a:pPr>
            <a:r>
              <a:rPr lang="1106" sz="2000">
                <a:solidFill>
                  <a:schemeClr val="accent1"/>
                </a:solidFill>
                <a:effectLst/>
                <a:ea typeface="Calibri" panose="020F0502020204030204" pitchFamily="34" charset="0"/>
              </a:rPr>
              <a:t>Hunanymwybyddiaeth yw'r gallu i ddeall bod y ffordd rydyn ni'n ymddwyn yn effeithio ar bobl eraill, ac i ddeall ein meddyliau, ein teimladau a'n hemosiynau ein hunain. </a:t>
            </a:r>
          </a:p>
          <a:p>
            <a:pPr>
              <a:lnSpc>
                <a:spcPct val="100000"/>
              </a:lnSpc>
              <a:spcBef>
                <a:spcPts val="1200"/>
              </a:spcBef>
              <a:spcAft>
                <a:spcPts val="1200"/>
              </a:spcAft>
              <a:defRPr b="0" i="0"/>
            </a:pPr>
            <a:r>
              <a:rPr lang="1106" sz="2000">
                <a:solidFill>
                  <a:schemeClr val="accent1"/>
                </a:solidFill>
                <a:effectLst/>
                <a:ea typeface="Calibri" panose="020F0502020204030204" pitchFamily="34" charset="0"/>
              </a:rPr>
              <a:t>I blant, mae hunanymwybyddiaeth yn datblygu dros amser. Mae hyn yn dechrau pan fyddant yn gallu adnabod ac enwi eu hemosiynau eu hunain, eu hoff bethau a chas bethau a sut maen nhw'n teimlo am sefyllfaoedd neu weithgareddau penodol; er enghraifft, trist, hapus, llawn cyffro.</a:t>
            </a:r>
            <a:endParaRPr lang="en-GB" sz="2000">
              <a:solidFill>
                <a:schemeClr val="accent1"/>
              </a:solidFill>
              <a:effectLst/>
              <a:ea typeface="Arial" panose="020B0604020202020204" pitchFamily="34" charset="0"/>
            </a:endParaRPr>
          </a:p>
          <a:p>
            <a:pPr>
              <a:lnSpc>
                <a:spcPct val="100000"/>
              </a:lnSpc>
              <a:spcBef>
                <a:spcPts val="1200"/>
              </a:spcBef>
              <a:spcAft>
                <a:spcPts val="1200"/>
              </a:spcAft>
              <a:defRPr b="0" i="0"/>
            </a:pPr>
            <a:r>
              <a:rPr lang="1106" sz="2000">
                <a:solidFill>
                  <a:schemeClr val="accent1"/>
                </a:solidFill>
                <a:effectLst/>
                <a:ea typeface="Calibri" panose="020F0502020204030204" pitchFamily="34" charset="0"/>
              </a:rPr>
              <a:t>Mae hunanymwybyddiaeth yn bwysig i blant gan ei fod yn eu helpu nhw i ddatblygu eu hunan-barch, gan eu bod nhw'n ymwybodol o'u cryfderau yn ogystal â phethau sy'n anodd iddynt. Fel rheol, bydd plant â hunanymwybyddiaeth gryf yn fwy gwydn. </a:t>
            </a:r>
            <a:endParaRPr lang="en-GB" sz="2000">
              <a:solidFill>
                <a:schemeClr val="accent1"/>
              </a:solidFill>
              <a:effectLst/>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2"/>
          <a:stretch>
            <a:fillRect/>
          </a:stretch>
        </p:blipFill>
        <p:spPr>
          <a:xfrm>
            <a:off x="7719236" y="2137145"/>
            <a:ext cx="4004679" cy="4416055"/>
          </a:xfrm>
          <a:prstGeom prst="rect">
            <a:avLst/>
          </a:prstGeom>
        </p:spPr>
      </p:pic>
    </p:spTree>
    <p:extLst>
      <p:ext uri="{BB962C8B-B14F-4D97-AF65-F5344CB8AC3E}">
        <p14:creationId xmlns:p14="http://schemas.microsoft.com/office/powerpoint/2010/main" val="346055357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355419"/>
            <a:ext cx="11328401"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Datblygiad emosiynol a chymdeithasol – empathi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09695"/>
            <a:ext cx="6985001" cy="4093134"/>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ea typeface="Calibri" panose="020F0502020204030204" pitchFamily="34" charset="0"/>
              </a:rPr>
              <a:t>Mae datblygiad hunanymwybyddiaeth yn arwain at ddatblygu teimladau tuag at bobl eraill, fel empathi. Mae'r cariad mae baban yn ei gael gan ofalydd yn ei helpu i roi cariad i eraill a'u cysuro nhw os ydynt yn anhapus. Yn ystod proses meithrin, mae baban yn datblygu bond a theimladau cryf o gariad tuag at riant/gofalydd sy'n caniatáu i'r plentyn ddatblygu'r gallu i deimlo empathi wrth dyfu'n hŷn.</a:t>
            </a:r>
          </a:p>
          <a:p>
            <a:pPr>
              <a:lnSpc>
                <a:spcPct val="100000"/>
              </a:lnSpc>
              <a:spcBef>
                <a:spcPct val="0"/>
              </a:spcBef>
              <a:spcAft>
                <a:spcPct val="0"/>
              </a:spcAft>
            </a:pPr>
            <a:endParaRPr lang="en-GB" sz="2000">
              <a:solidFill>
                <a:schemeClr val="accent1"/>
              </a:solidFill>
              <a:effectLst/>
              <a:ea typeface="Calibri" panose="020F0502020204030204" pitchFamily="34" charset="0"/>
            </a:endParaRPr>
          </a:p>
          <a:p>
            <a:pPr>
              <a:lnSpc>
                <a:spcPct val="100000"/>
              </a:lnSpc>
              <a:spcBef>
                <a:spcPct val="0"/>
              </a:spcBef>
              <a:spcAft>
                <a:spcPct val="0"/>
              </a:spcAft>
              <a:defRPr b="0" i="0"/>
            </a:pPr>
            <a:r>
              <a:rPr lang="1106" sz="2000">
                <a:solidFill>
                  <a:schemeClr val="accent1"/>
                </a:solidFill>
                <a:effectLst/>
                <a:ea typeface="Calibri" panose="020F0502020204030204" pitchFamily="34" charset="0"/>
              </a:rPr>
              <a:t>Mae empathi'n rhan hanfodol o ddatblygiad emosiynol plentyn ac mae'n seiliedig ar berthynas gyson a gofalgar ym mywyd cynnar y plentyn, ac yn dibynnu ar ymlyniadau'r plentyn yn ystod babandod. </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4" name="Picture 3">
            <a:extLst>
              <a:ext uri="{FF2B5EF4-FFF2-40B4-BE49-F238E27FC236}">
                <a16:creationId xmlns:a16="http://schemas.microsoft.com/office/drawing/2014/main" id="{B2BDCF87-104B-4017-9E80-213437F6CF0C}"/>
              </a:ext>
            </a:extLst>
          </p:cNvPr>
          <p:cNvPicPr>
            <a:picLocks noChangeAspect="1"/>
          </p:cNvPicPr>
          <p:nvPr/>
        </p:nvPicPr>
        <p:blipFill>
          <a:blip r:embed="rId3"/>
          <a:stretch>
            <a:fillRect/>
          </a:stretch>
        </p:blipFill>
        <p:spPr>
          <a:xfrm>
            <a:off x="7719237" y="2209695"/>
            <a:ext cx="4015564" cy="4093134"/>
          </a:xfrm>
          <a:prstGeom prst="rect">
            <a:avLst/>
          </a:prstGeom>
        </p:spPr>
      </p:pic>
    </p:spTree>
    <p:extLst>
      <p:ext uri="{BB962C8B-B14F-4D97-AF65-F5344CB8AC3E}">
        <p14:creationId xmlns:p14="http://schemas.microsoft.com/office/powerpoint/2010/main" val="427519031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defRPr b="0" i="0"/>
            </a:pPr>
            <a:r>
              <a:rPr lang="1106" sz="3200" b="1"/>
              <a:t>2.3.1.  Damcaniaethau ac egwyddorion datblygiad plant</a:t>
            </a:r>
            <a:endParaRPr lang="en-US" sz="3000" b="1">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568183"/>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ct val="0"/>
              </a:spcBef>
              <a:buNone/>
            </a:pPr>
            <a:endParaRPr lang="en-GB" b="1">
              <a:solidFill>
                <a:schemeClr val="bg1"/>
              </a:solidFill>
              <a:ea typeface="+mn-lt"/>
              <a:cs typeface="+mn-lt"/>
            </a:endParaRPr>
          </a:p>
          <a:p>
            <a:pPr marL="631825" indent="-533400">
              <a:lnSpc>
                <a:spcPct val="100000"/>
              </a:lnSpc>
              <a:spcBef>
                <a:spcPct val="0"/>
              </a:spcBef>
              <a:defRPr b="0" i="0"/>
            </a:pPr>
            <a:r>
              <a:rPr lang="1106" sz="2000">
                <a:solidFill>
                  <a:schemeClr val="tx2"/>
                </a:solidFill>
              </a:rPr>
              <a:t>(b)	Y berthynas rhwng damcaniaethau ac egwyddorion a meysydd datblygiad plant</a:t>
            </a:r>
          </a:p>
          <a:p>
            <a:pPr marL="631825" indent="-533400" algn="ctr">
              <a:lnSpc>
                <a:spcPct val="100000"/>
              </a:lnSpc>
              <a:spcBef>
                <a:spcPct val="0"/>
              </a:spcBef>
            </a:pPr>
            <a:endParaRPr lang="en-GB" sz="2000">
              <a:solidFill>
                <a:schemeClr val="tx2"/>
              </a:solidFill>
            </a:endParaRPr>
          </a:p>
          <a:p>
            <a:pPr marL="631825" indent="-533400">
              <a:lnSpc>
                <a:spcPct val="100000"/>
              </a:lnSpc>
              <a:spcBef>
                <a:spcPct val="0"/>
              </a:spcBef>
              <a:defRPr b="0" i="0"/>
            </a:pPr>
            <a:r>
              <a:rPr lang="1106" sz="2400"/>
              <a:t>Dylai dysgwyr ddeall y canlynol:</a:t>
            </a:r>
          </a:p>
          <a:p>
            <a:pPr marL="631825" indent="-533400">
              <a:lnSpc>
                <a:spcPct val="100000"/>
              </a:lnSpc>
              <a:spcBef>
                <a:spcPct val="0"/>
              </a:spcBef>
              <a:buFont typeface="Arial" panose="020B0604020202020204" pitchFamily="34" charset="0"/>
              <a:buChar char="•"/>
              <a:defRPr b="0" i="0"/>
            </a:pPr>
            <a:r>
              <a:rPr lang="1106" sz="2400"/>
              <a:t>sut mae'r safbwyntiau seicolegol allweddol a damcaniaethau cysylltiedig yn ymwneud â datblygiad ac ymddygiad plant:  </a:t>
            </a:r>
            <a:endParaRPr lang="en-US" sz="2400">
              <a:cs typeface="Calibri" panose="020F0502020204030204"/>
            </a:endParaRPr>
          </a:p>
          <a:p>
            <a:pPr>
              <a:lnSpc>
                <a:spcPct val="100000"/>
              </a:lnSpc>
              <a:spcBef>
                <a:spcPct val="0"/>
              </a:spcBef>
              <a:buFont typeface="Arial"/>
              <a:buChar char="•"/>
            </a:pPr>
            <a:endParaRPr lang="en-GB" b="1">
              <a:solidFill>
                <a:schemeClr val="bg1"/>
              </a:solidFill>
              <a:ea typeface="+mn-lt"/>
              <a:cs typeface="+mn-lt"/>
            </a:endParaRPr>
          </a:p>
          <a:p>
            <a:pPr marL="0" indent="0">
              <a:lnSpc>
                <a:spcPct val="100000"/>
              </a:lnSpc>
              <a:spcBef>
                <a:spcPts val="600"/>
              </a:spcBef>
              <a:buNone/>
            </a:pPr>
            <a:endParaRPr lang="en-GB">
              <a:ea typeface="+mn-lt"/>
              <a:cs typeface="+mn-lt"/>
            </a:endParaRPr>
          </a:p>
          <a:p>
            <a:pPr>
              <a:buFont typeface="Arial" panose="020B0604020202020204" pitchFamily="34" charset="0"/>
              <a:buChar char="•"/>
            </a:pPr>
            <a:endParaRPr lang="en-GB">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65899" y="2050331"/>
            <a:ext cx="5181600" cy="4568182"/>
          </a:xfrm>
          <a:solidFill>
            <a:srgbClr val="F584EB"/>
          </a:solidFill>
        </p:spPr>
        <p:txBody>
          <a:bodyPr vert="horz" lIns="91440" tIns="45720" rIns="91440" bIns="45720" rtlCol="0" anchor="t">
            <a:noAutofit/>
          </a:bodyPr>
          <a:lstStyle/>
          <a:p>
            <a:pPr marL="533400" indent="-285750">
              <a:lnSpc>
                <a:spcPct val="100000"/>
              </a:lnSpc>
              <a:spcBef>
                <a:spcPct val="0"/>
              </a:spcBef>
              <a:buFont typeface="Courier New" panose="02070309020205020404" pitchFamily="49" charset="0"/>
              <a:buChar char="o"/>
              <a:defRPr b="0" i="0"/>
            </a:pPr>
            <a:r>
              <a:rPr lang="1106"/>
              <a:t>Seicodynamig: Freud, Bowlby (gan gyfeirio at arwyddocâd hanesyddol eu gwaith)</a:t>
            </a:r>
          </a:p>
          <a:p>
            <a:pPr marL="533400" indent="-285750">
              <a:lnSpc>
                <a:spcPct val="100000"/>
              </a:lnSpc>
              <a:spcBef>
                <a:spcPct val="0"/>
              </a:spcBef>
              <a:buFont typeface="Courier New" panose="02070309020205020404" pitchFamily="49" charset="0"/>
              <a:buChar char="o"/>
              <a:defRPr b="0" i="0"/>
            </a:pPr>
            <a:r>
              <a:rPr lang="1106"/>
              <a:t>Seicogymdeithasol: Erikson, Rutter</a:t>
            </a:r>
          </a:p>
          <a:p>
            <a:pPr marL="533400" indent="-285750">
              <a:lnSpc>
                <a:spcPct val="100000"/>
              </a:lnSpc>
              <a:spcBef>
                <a:spcPct val="0"/>
              </a:spcBef>
              <a:buFont typeface="Courier New" panose="02070309020205020404" pitchFamily="49" charset="0"/>
              <a:buChar char="o"/>
              <a:defRPr b="0" i="0"/>
            </a:pPr>
            <a:r>
              <a:rPr lang="1106"/>
              <a:t>Dyneiddiol: Rogers, Maslow</a:t>
            </a:r>
          </a:p>
          <a:p>
            <a:pPr marL="533400" indent="-285750">
              <a:lnSpc>
                <a:spcPct val="100000"/>
              </a:lnSpc>
              <a:spcBef>
                <a:spcPct val="0"/>
              </a:spcBef>
              <a:buFont typeface="Courier New" panose="02070309020205020404" pitchFamily="49" charset="0"/>
              <a:buChar char="o"/>
              <a:defRPr b="0" i="0"/>
            </a:pPr>
            <a:r>
              <a:rPr lang="1106"/>
              <a:t>Damcaniaeth Ymddygiadol: Pavlov, Skinner/Watson</a:t>
            </a:r>
          </a:p>
          <a:p>
            <a:pPr marL="533400" indent="-285750">
              <a:lnSpc>
                <a:spcPct val="100000"/>
              </a:lnSpc>
              <a:spcBef>
                <a:spcPct val="0"/>
              </a:spcBef>
              <a:buFont typeface="Courier New" panose="02070309020205020404" pitchFamily="49" charset="0"/>
              <a:buChar char="o"/>
              <a:defRPr b="0" i="0"/>
            </a:pPr>
            <a:r>
              <a:rPr lang="1106"/>
              <a:t>Gwybyddol: Piaget, Vygotsky, Bruner</a:t>
            </a:r>
          </a:p>
          <a:p>
            <a:pPr marL="533400" indent="-285750">
              <a:lnSpc>
                <a:spcPct val="100000"/>
              </a:lnSpc>
              <a:spcBef>
                <a:spcPct val="0"/>
              </a:spcBef>
              <a:buFont typeface="Courier New" panose="02070309020205020404" pitchFamily="49" charset="0"/>
              <a:buChar char="o"/>
              <a:defRPr b="0" i="0"/>
            </a:pPr>
            <a:r>
              <a:rPr lang="1106"/>
              <a:t>Dysgu cymdeithasol: Bandura</a:t>
            </a:r>
          </a:p>
          <a:p>
            <a:pPr marL="533400" indent="-285750">
              <a:lnSpc>
                <a:spcPct val="100000"/>
              </a:lnSpc>
              <a:spcBef>
                <a:spcPct val="0"/>
              </a:spcBef>
              <a:buFont typeface="Courier New" panose="02070309020205020404" pitchFamily="49" charset="0"/>
              <a:buChar char="o"/>
              <a:defRPr b="0" i="0"/>
            </a:pPr>
            <a:r>
              <a:rPr lang="1106"/>
              <a:t>Biolegol: Eysenck, Cattell, Gesell</a:t>
            </a:r>
          </a:p>
          <a:p>
            <a:pPr marL="533400" indent="-285750">
              <a:lnSpc>
                <a:spcPct val="100000"/>
              </a:lnSpc>
              <a:spcBef>
                <a:spcPct val="0"/>
              </a:spcBef>
              <a:buFont typeface="Courier New" panose="02070309020205020404" pitchFamily="49" charset="0"/>
              <a:buChar char="o"/>
              <a:defRPr b="0" i="0"/>
            </a:pPr>
            <a:r>
              <a:rPr lang="1106"/>
              <a:t>Deallusrwydd Emosiynol: Daniel Goleman</a:t>
            </a:r>
          </a:p>
          <a:p>
            <a:pPr marL="174625" indent="-174625">
              <a:lnSpc>
                <a:spcPct val="100000"/>
              </a:lnSpc>
              <a:spcBef>
                <a:spcPct val="0"/>
              </a:spcBef>
              <a:defRPr b="0" i="0"/>
            </a:pPr>
            <a:r>
              <a:rPr lang="1106" sz="2400"/>
              <a:t>•	cryfderau a chyfyngiadau'r gwahanol ddamcaniaethau a dulliau</a:t>
            </a:r>
            <a:endParaRPr lang="en-GB" sz="2400">
              <a:ea typeface="+mn-lt"/>
              <a:cs typeface="+mn-lt"/>
            </a:endParaRPr>
          </a:p>
          <a:p>
            <a:endParaRPr lang="en-GB">
              <a:cs typeface="Calibri" panose="020F0502020204030204"/>
            </a:endParaRP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2934974102"/>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406816"/>
            <a:ext cx="11339286"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pitchFamily="34" charset="0"/>
              </a:rPr>
              <a:t>Damcaniaeth seicodynamig datblygiad plant – Freud </a:t>
            </a:r>
            <a:endParaRPr lang="en-US" sz="3000">
              <a:solidFill>
                <a:schemeClr val="bg1"/>
              </a:solidFill>
              <a:ea typeface="+mj-lt"/>
              <a:cs typeface="Calibri" panose="020F0502020204030204" pitchFamily="34" charset="0"/>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00433"/>
            <a:ext cx="7312837" cy="3783125"/>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effectLst/>
                <a:ea typeface="Calibri" panose="020F0502020204030204" pitchFamily="34" charset="0"/>
              </a:rPr>
              <a:t>Mae'r ddamcaniaeth seicodynamig, neu'r dull seicodynamig, ar gyfer datblygiad ac ymddygiad plant yn seiliedig ar y grymoedd sy'n gyrru unigolyn, yn enwedig rhai sy'n anymwybodol neu rai dydy'r unigolyn ddim yn gwybod amdanynt.</a:t>
            </a:r>
          </a:p>
          <a:p>
            <a:pPr>
              <a:lnSpc>
                <a:spcPct val="100000"/>
              </a:lnSpc>
              <a:spcBef>
                <a:spcPct val="0"/>
              </a:spcBef>
              <a:spcAft>
                <a:spcPct val="0"/>
              </a:spcAft>
            </a:pPr>
            <a:endParaRPr lang="en-GB" sz="2000">
              <a:effectLst/>
              <a:ea typeface="Calibri" panose="020F0502020204030204" pitchFamily="34" charset="0"/>
            </a:endParaRPr>
          </a:p>
          <a:p>
            <a:pPr>
              <a:lnSpc>
                <a:spcPct val="100000"/>
              </a:lnSpc>
              <a:spcBef>
                <a:spcPct val="0"/>
              </a:spcBef>
              <a:spcAft>
                <a:spcPct val="0"/>
              </a:spcAft>
              <a:defRPr b="0" i="0"/>
            </a:pPr>
            <a:r>
              <a:rPr lang="1106" sz="2000">
                <a:effectLst/>
                <a:ea typeface="Calibri" panose="020F0502020204030204" pitchFamily="34" charset="0"/>
              </a:rPr>
              <a:t>Roedd y ddamcaniaeth seicodynamig gyntaf yn seiliedig ar seicoddadansoddiadau Freud, ond ers hynny mae llawer o seicolegwyr wedi datblygu damcaniaethau yn seiliedig ar ei ddulliau. Roedd damcaniaethau Freud yn seiliedig ar yr hyn y dywedodd cleifion wrtho yn ystod sesiynau therapi. Mae therapyddion seicodynamig yn aml yn trin cleifion am gyflyrau iechyd meddwl fel iselder. </a:t>
            </a:r>
          </a:p>
          <a:p>
            <a:pPr marL="342900" indent="-342900">
              <a:lnSpc>
                <a:spcPct val="150000"/>
              </a:lnSpc>
              <a:spcAft>
                <a:spcPts val="800"/>
              </a:spcAft>
              <a:buFont typeface="Arial" panose="020B0604020202020204" pitchFamily="34" charset="0"/>
              <a:buChar char="•"/>
            </a:pPr>
            <a:endParaRPr lang="en-GB" sz="1800">
              <a:effectLst/>
              <a:latin typeface="Arial" panose="020B0604020202020204" pitchFamily="34" charset="0"/>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7960498" y="2300434"/>
            <a:ext cx="3785189" cy="3556084"/>
          </a:xfrm>
          <a:prstGeom prst="rect">
            <a:avLst/>
          </a:prstGeom>
          <a:noFill/>
          <a:ln>
            <a:noFill/>
          </a:ln>
        </p:spPr>
      </p:pic>
    </p:spTree>
    <p:extLst>
      <p:ext uri="{BB962C8B-B14F-4D97-AF65-F5344CB8AC3E}">
        <p14:creationId xmlns:p14="http://schemas.microsoft.com/office/powerpoint/2010/main" val="3060916621"/>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290803" y="1276184"/>
            <a:ext cx="11610394"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pitchFamily="34" charset="0"/>
              </a:rPr>
              <a:t>Damcaniaeth seicodynamig datblygiad plant – Bowlby</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290803" y="2492607"/>
            <a:ext cx="8573279" cy="4310853"/>
          </a:xfrm>
          <a:solidFill>
            <a:srgbClr val="92D050"/>
          </a:solidFill>
          <a:ln>
            <a:solidFill>
              <a:srgbClr val="F584EB"/>
            </a:solidFill>
          </a:ln>
        </p:spPr>
        <p:txBody>
          <a:bodyPr vert="horz" lIns="91440" tIns="45720" rIns="91440" bIns="45720" rtlCol="0" anchor="t">
            <a:noAutofit/>
          </a:bodyPr>
          <a:lstStyle/>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Mae ymlyniad yn ddamcaniaeth esblygiadol sy'n dweud bod plant wedi'u rhaglennu i ffurfio ymlyniadau yn syth ar ôl cael eu geni er mwyn eu helpu i oroesi.</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Bydd plentyn yn ffurfio ymlyniad ag un prif ffigwr ymlyniad.  Enw'r cysyniad hwn yw monotropi, ac mae'r ymlyniad hwn yn bwysicach na phob un arall.</a:t>
            </a:r>
          </a:p>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Mae tarfu ar yr ymlyniad rhwng baban a'i brif ofalydd yn arwain at broblemau gwybyddol emosiynol a chymdeithasol i'r plentyn.  Enw'r rhagdybiaeth hon yw'r 'rhagdybiaeth amddifadedd mamol'.</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Roedd Bowlby yn credu bod y berthynas â'r prif ofalydd yn sail i'r perthnasoedd cymdeithasol y bydd plentyn yn eu ffurfio yn y dyfodol.</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Cafodd damcaniaeth esblygiadol Bowlby ei hysbrydoli gan astudio gwaith Lorenz ar imprintio (1935) oedd yn dangos sut mae hwyaid bach wedi'u rhaglennu ers eu genedigaeth i ffurfio ymlyniad â'u mam i sicrhau eu bod nhw'n goroesi.</a:t>
            </a:r>
          </a:p>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Roedd Bowlby yn credu bod bodau dynol wedi esblygu angen biolegol am ymlyniad rhwng mam a baban.</a:t>
            </a:r>
            <a:endParaRPr lang="en-GB" sz="1700">
              <a:solidFill>
                <a:schemeClr val="tx1"/>
              </a:solidFill>
              <a:effectLst/>
              <a:latin typeface="Arial" panose="020B0604020202020204" pitchFamily="34" charset="0"/>
              <a:ea typeface="Arial" panose="020B0604020202020204" pitchFamily="34" charset="0"/>
            </a:endParaRP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8864082" y="2002860"/>
            <a:ext cx="3037115" cy="4800600"/>
          </a:xfrm>
          <a:prstGeom prst="rect">
            <a:avLst/>
          </a:prstGeom>
          <a:noFill/>
          <a:ln>
            <a:noFill/>
          </a:ln>
        </p:spPr>
      </p:pic>
      <p:sp>
        <p:nvSpPr>
          <p:cNvPr id="7" name="Content Placeholder 2">
            <a:extLst>
              <a:ext uri="{FF2B5EF4-FFF2-40B4-BE49-F238E27FC236}">
                <a16:creationId xmlns:a16="http://schemas.microsoft.com/office/drawing/2014/main" id="{3497DBBC-7287-4EEC-A4F6-6FB77D9A9BD0}"/>
              </a:ext>
            </a:extLst>
          </p:cNvPr>
          <p:cNvSpPr txBox="1"/>
          <p:nvPr/>
        </p:nvSpPr>
        <p:spPr>
          <a:xfrm>
            <a:off x="290803" y="2002860"/>
            <a:ext cx="8573279" cy="489747"/>
          </a:xfrm>
          <a:prstGeom prst="rect">
            <a:avLst/>
          </a:prstGeom>
          <a:solidFill>
            <a:schemeClr val="accent3">
              <a:lumMod val="75000"/>
            </a:schemeClr>
          </a:solidFill>
          <a:ln>
            <a:solidFill>
              <a:srgbClr val="F584EB"/>
            </a:solidFill>
          </a:ln>
        </p:spPr>
        <p:txBody>
          <a:bodyPr vert="horz" lIns="91440" tIns="45720" rIns="91440" bIns="45720" rtlCol="0" anchor="ctr" anchorCtr="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ct val="0"/>
              </a:spcAft>
              <a:defRPr b="0" i="0"/>
            </a:pPr>
            <a:r>
              <a:rPr lang="1106" sz="2000" b="1">
                <a:solidFill>
                  <a:srgbClr val="7030A0"/>
                </a:solidFill>
                <a:latin typeface="Arial" panose="020B0604020202020204" pitchFamily="34" charset="0"/>
                <a:ea typeface="Arial" panose="020B0604020202020204" pitchFamily="34" charset="0"/>
              </a:rPr>
              <a:t>Damcaniaeth ymlyniad Bowlby</a:t>
            </a:r>
          </a:p>
        </p:txBody>
      </p:sp>
    </p:spTree>
    <p:extLst>
      <p:ext uri="{BB962C8B-B14F-4D97-AF65-F5344CB8AC3E}">
        <p14:creationId xmlns:p14="http://schemas.microsoft.com/office/powerpoint/2010/main" val="2322006196"/>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23461" y="1287070"/>
            <a:ext cx="11545078"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seicogymdeithasol datblygiad plant – Rutter</a:t>
            </a:r>
            <a:endParaRPr lang="en-US" sz="300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8808098" y="1981488"/>
            <a:ext cx="3060441" cy="4821972"/>
          </a:xfrm>
          <a:prstGeom prst="rect">
            <a:avLst/>
          </a:prstGeom>
          <a:noFill/>
          <a:ln>
            <a:noFill/>
          </a:ln>
        </p:spPr>
      </p:pic>
      <p:sp>
        <p:nvSpPr>
          <p:cNvPr id="9" name="Content Placeholder 2">
            <a:extLst>
              <a:ext uri="{FF2B5EF4-FFF2-40B4-BE49-F238E27FC236}">
                <a16:creationId xmlns:a16="http://schemas.microsoft.com/office/drawing/2014/main" id="{8955C735-BA05-47AF-B16C-632DBB698FF0}"/>
              </a:ext>
            </a:extLst>
          </p:cNvPr>
          <p:cNvSpPr>
            <a:spLocks noGrp="1"/>
          </p:cNvSpPr>
          <p:nvPr>
            <p:ph idx="1"/>
          </p:nvPr>
        </p:nvSpPr>
        <p:spPr>
          <a:xfrm>
            <a:off x="323461" y="2492607"/>
            <a:ext cx="8484635" cy="4310853"/>
          </a:xfrm>
          <a:solidFill>
            <a:srgbClr val="92D050"/>
          </a:solidFill>
          <a:ln>
            <a:solidFill>
              <a:srgbClr val="F584EB"/>
            </a:solidFill>
          </a:ln>
        </p:spPr>
        <p:txBody>
          <a:bodyPr vert="horz" lIns="91440" tIns="45720" rIns="91440" bIns="45720" rtlCol="0" anchor="t">
            <a:noAutofit/>
          </a:bodyPr>
          <a:lstStyle/>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Mae ymchwil Rutter ar amddifadrwydd yn awgrymu bod amddifadrwydd yn arwain yn gyntaf at ymddygiad glynu, dibynnu a chwilio am sylw, ac o ganlyniad ni fydd y plentyn yn gallu dilyn rheolau, teimlo euogrwydd na ffurfio perthynas sy'n para.</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Mae amddifadrwydd yn gallu arwain at oedi o ran datblygiad ieithyddol, deallusol a chorfforol.</a:t>
            </a:r>
          </a:p>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Nid diffyg ffigwr mam sy'n achosi'r oediadau datblygu, ond y diffyg ysgogiad deallusol a phrofiadau cymdeithasol mae plant yn eu hennill drwy ymlyniadau ar oed ifanc.</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Mae'n bosibl goresgyn y problemau sy'n gysylltiedig ag amddifadrwydd os caiff y plentyn y math cywir o ofal wedi hynny.</a:t>
            </a:r>
          </a:p>
          <a:p>
            <a:pPr marL="285750" indent="-285750">
              <a:lnSpc>
                <a:spcPct val="100000"/>
              </a:lnSpc>
              <a:spcBef>
                <a:spcPct val="0"/>
              </a:spcBef>
              <a:buFont typeface="Arial" panose="020B0604020202020204" pitchFamily="34" charset="0"/>
              <a:buChar char="•"/>
              <a:defRPr b="0" i="0"/>
            </a:pPr>
            <a:r>
              <a:rPr lang="1106" sz="1700">
                <a:solidFill>
                  <a:schemeClr val="tx1"/>
                </a:solidFill>
                <a:latin typeface="Arial" panose="020B0604020202020204" pitchFamily="34" charset="0"/>
                <a:ea typeface="Arial" panose="020B0604020202020204" pitchFamily="34" charset="0"/>
              </a:rPr>
              <a:t>Mae arwyddion o ymlyniad fel protestio ac anobeithio i'w gweld gyda ffigyrau ymlyniad eraill, nid dim ond y fam; er enghraifft, nain neu daid, tad.</a:t>
            </a:r>
          </a:p>
          <a:p>
            <a:pPr marL="285750" indent="-285750">
              <a:lnSpc>
                <a:spcPct val="100000"/>
              </a:lnSpc>
              <a:spcBef>
                <a:spcPct val="0"/>
              </a:spcBef>
              <a:buFont typeface="Arial" panose="020B0604020202020204" pitchFamily="34" charset="0"/>
              <a:buChar char="•"/>
              <a:defRPr b="0" i="0"/>
            </a:pPr>
            <a:r>
              <a:rPr lang="1106" sz="1700">
                <a:solidFill>
                  <a:schemeClr val="tx1"/>
                </a:solidFill>
                <a:effectLst/>
                <a:latin typeface="Arial" panose="020B0604020202020204" pitchFamily="34" charset="0"/>
                <a:ea typeface="Arial" panose="020B0604020202020204" pitchFamily="34" charset="0"/>
              </a:rPr>
              <a:t>Mae Rutter yn credu bod ansawdd y bond ymlyniad yn bwysicach na ffurfio ymlyniad yn ystod y cyfnod critigol, fel y cyflwynodd Bowlby.</a:t>
            </a: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10" name="Content Placeholder 2">
            <a:extLst>
              <a:ext uri="{FF2B5EF4-FFF2-40B4-BE49-F238E27FC236}">
                <a16:creationId xmlns:a16="http://schemas.microsoft.com/office/drawing/2014/main" id="{6AE02BC3-4951-4FCD-9E06-04EAE009C988}"/>
              </a:ext>
            </a:extLst>
          </p:cNvPr>
          <p:cNvSpPr txBox="1"/>
          <p:nvPr/>
        </p:nvSpPr>
        <p:spPr>
          <a:xfrm>
            <a:off x="323462" y="2002860"/>
            <a:ext cx="8484635" cy="489747"/>
          </a:xfrm>
          <a:prstGeom prst="rect">
            <a:avLst/>
          </a:prstGeom>
          <a:solidFill>
            <a:schemeClr val="accent3">
              <a:lumMod val="75000"/>
            </a:schemeClr>
          </a:solidFill>
          <a:ln>
            <a:solidFill>
              <a:srgbClr val="F584EB"/>
            </a:solidFill>
          </a:ln>
        </p:spPr>
        <p:txBody>
          <a:bodyPr vert="horz" lIns="91440" tIns="45720" rIns="91440" bIns="45720" rtlCol="0" anchor="ctr" anchorCtr="0">
            <a:noAutofit/>
          </a:bodyPr>
          <a:lst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rgbClr val="0070C0"/>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0"/>
              </a:spcBef>
              <a:spcAft>
                <a:spcPct val="0"/>
              </a:spcAft>
              <a:defRPr b="0" i="0"/>
            </a:pPr>
            <a:r>
              <a:rPr lang="1106" sz="2000" b="1">
                <a:solidFill>
                  <a:srgbClr val="7030A0"/>
                </a:solidFill>
                <a:latin typeface="Arial" panose="020B0604020202020204" pitchFamily="34" charset="0"/>
                <a:ea typeface="Arial" panose="020B0604020202020204" pitchFamily="34" charset="0"/>
              </a:rPr>
              <a:t>Damcaniaeth Rutter ar ymlyniad, amddifadedd ac amddifadrwydd</a:t>
            </a:r>
          </a:p>
        </p:txBody>
      </p:sp>
    </p:spTree>
    <p:extLst>
      <p:ext uri="{BB962C8B-B14F-4D97-AF65-F5344CB8AC3E}">
        <p14:creationId xmlns:p14="http://schemas.microsoft.com/office/powerpoint/2010/main" val="1810586313"/>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52386"/>
            <a:ext cx="11317514"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seicogymdeithasol datblygiad plant – Erikson</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02460"/>
            <a:ext cx="7532327" cy="4176569"/>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1900">
                <a:effectLst/>
                <a:latin typeface="Arial" panose="020B0604020202020204" pitchFamily="34" charset="0"/>
                <a:ea typeface="Arial" panose="020B0604020202020204" pitchFamily="34" charset="0"/>
              </a:rPr>
              <a:t>Datblygodd Erikson un o'r damcaniaethau pwysicaf ar ddatblygiad plant. Cafodd ei ysbrydoli gan waith Freud i ddatblygu damcaniaeth yn seiliedig ar gamau datblygiad. Roedd Erikson yn credu bod personoliaeth plentyn yn datblygu fesul cam, a disgrifiodd y rhyngweithio cymdeithasol rhwng unigolion drwy gydol eu hoes a rôl perthnasoedd o ran datblygiad cymdeithasol. Roedd Erikson yn credu bod pob cam datblygiad yn adeiladu ar y cam o'i flaen, ac mae dilyniant i'w ddamcaniaeth. Mae pob cam yn cynnwys gwrthdaro sy'n seiliedig ar ddatblygu, neu fethu â datblygu, i gyrraedd cam seicolegol newydd. Wrth i'r unigolyn lwyddo i reoli'r gwrthdrawiadau hyn, bydd yn datblygu cryfderau seicolegol newydd y bydd yn eu defnyddio drwy gydol ei fywyd, ond os na all yr unigolyn ymdopi â'r gwrthdrawiadau hyn, efallai na fydd yn datblygu'r sgiliau sydd eu hangen i fod â theimlad cryf o'i hunan.</a:t>
            </a: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7938726" y="2202460"/>
            <a:ext cx="3785189" cy="4176569"/>
          </a:xfrm>
          <a:prstGeom prst="rect">
            <a:avLst/>
          </a:prstGeom>
          <a:noFill/>
          <a:ln>
            <a:noFill/>
          </a:ln>
        </p:spPr>
      </p:pic>
    </p:spTree>
    <p:extLst>
      <p:ext uri="{BB962C8B-B14F-4D97-AF65-F5344CB8AC3E}">
        <p14:creationId xmlns:p14="http://schemas.microsoft.com/office/powerpoint/2010/main" val="4262616561"/>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33EA95FE-BF8E-44CE-B46A-A19012D6C025}"/>
              </a:ext>
            </a:extLst>
          </p:cNvPr>
          <p:cNvPicPr>
            <a:picLocks noChangeAspect="1"/>
          </p:cNvPicPr>
          <p:nvPr/>
        </p:nvPicPr>
        <p:blipFill>
          <a:blip r:embed="rId2"/>
          <a:stretch>
            <a:fillRect/>
          </a:stretch>
        </p:blipFill>
        <p:spPr>
          <a:xfrm>
            <a:off x="4404985" y="4060371"/>
            <a:ext cx="3274919" cy="2587009"/>
          </a:xfrm>
          <a:prstGeom prst="rect">
            <a:avLst/>
          </a:prstGeom>
        </p:spPr>
      </p:pic>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12837" cy="4510236"/>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Yr hierarchaeth anghenion yw damcaniaeth enwocaf Maslow. Mae'n credu bod gan bob bod dynol yr un anghenion a bod rhaid bodloni'r rhain mewn trefn benodol. Mae'n cyflwyno'r anghenion hyn ar ffurf pyramid gan roi anghenion corfforol mwyaf sylfaenol yr unigolyn yn y gwaelod a chyrraedd hunanwireddu ar y brig. Rhaid cwblhau pob cam ar y pyramid cyn symud i'r cam nesaf a'r anghenion lefel uwch.</a:t>
            </a:r>
            <a:endParaRPr lang="en-GB" sz="2000">
              <a:solidFill>
                <a:schemeClr val="accent1"/>
              </a:solidFill>
              <a:effectLst/>
              <a:ea typeface="Arial" panose="020B0604020202020204" pitchFamily="34" charset="0"/>
            </a:endParaRPr>
          </a:p>
        </p:txBody>
      </p:sp>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ddyneiddiol datblygiad plant – Maslow</a:t>
            </a:r>
            <a:endParaRPr lang="en-US" sz="300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3">
            <a:extLst>
              <a:ext uri="{28A0092B-C50C-407E-A947-70E740481C1C}">
                <a14:useLocalDpi xmlns:a14="http://schemas.microsoft.com/office/drawing/2010/main" val="0"/>
              </a:ext>
            </a:extLst>
          </a:blip>
          <a:stretch>
            <a:fillRect/>
          </a:stretch>
        </p:blipFill>
        <p:spPr bwMode="auto">
          <a:xfrm>
            <a:off x="8179478" y="2137145"/>
            <a:ext cx="3555323" cy="4510235"/>
          </a:xfrm>
          <a:prstGeom prst="rect">
            <a:avLst/>
          </a:prstGeom>
          <a:noFill/>
          <a:ln>
            <a:noFill/>
          </a:ln>
        </p:spPr>
      </p:pic>
    </p:spTree>
    <p:extLst>
      <p:ext uri="{BB962C8B-B14F-4D97-AF65-F5344CB8AC3E}">
        <p14:creationId xmlns:p14="http://schemas.microsoft.com/office/powerpoint/2010/main" val="20952056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defRPr b="0" i="0"/>
            </a:pPr>
            <a:r>
              <a:rPr lang="1106" sz="3200"/>
              <a:t>Damcaniaethau ac egwyddorion datblygiad plant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194605"/>
            <a:ext cx="5613400" cy="3982358"/>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ct val="0"/>
              </a:spcBef>
              <a:buNone/>
            </a:pPr>
            <a:endParaRPr lang="en-GB" b="1">
              <a:solidFill>
                <a:schemeClr val="bg1"/>
              </a:solidFill>
              <a:ea typeface="+mn-lt"/>
              <a:cs typeface="+mn-lt"/>
            </a:endParaRPr>
          </a:p>
          <a:p>
            <a:pPr marL="538163" indent="-538163">
              <a:lnSpc>
                <a:spcPct val="100000"/>
              </a:lnSpc>
              <a:spcBef>
                <a:spcPct val="0"/>
              </a:spcBef>
              <a:defRPr b="0" i="0"/>
            </a:pPr>
            <a:r>
              <a:rPr lang="1106" sz="2000">
                <a:solidFill>
                  <a:schemeClr val="tx2"/>
                </a:solidFill>
              </a:rPr>
              <a:t>(a)	Meysydd datblygu allweddol mewn plant a phobl ifanc: corfforol, gwybyddol, ieithyddol, deallusol, cymdeithasol ac emosiynol</a:t>
            </a:r>
          </a:p>
          <a:p>
            <a:pPr algn="ctr">
              <a:lnSpc>
                <a:spcPct val="100000"/>
              </a:lnSpc>
              <a:spcBef>
                <a:spcPct val="0"/>
              </a:spcBef>
            </a:pPr>
            <a:endParaRPr lang="en-GB" sz="2000">
              <a:solidFill>
                <a:schemeClr val="tx2"/>
              </a:solidFill>
            </a:endParaRPr>
          </a:p>
          <a:p>
            <a:pPr algn="ctr">
              <a:lnSpc>
                <a:spcPct val="100000"/>
              </a:lnSpc>
              <a:spcBef>
                <a:spcPct val="0"/>
              </a:spcBef>
              <a:defRPr b="0" i="0"/>
            </a:pPr>
            <a:r>
              <a:rPr lang="1106" sz="2000"/>
              <a:t>Dylai dysgwyr ddeall y meysydd datblygu allweddol mewn plant a phobl ifanc</a:t>
            </a:r>
          </a:p>
          <a:p>
            <a:pPr algn="ctr">
              <a:lnSpc>
                <a:spcPct val="100000"/>
              </a:lnSpc>
              <a:spcBef>
                <a:spcPct val="0"/>
              </a:spcBef>
              <a:defRPr b="0" i="0"/>
            </a:pPr>
            <a:r>
              <a:rPr lang="1106" sz="2000"/>
              <a:t> (0-18 oed): </a:t>
            </a:r>
            <a:r>
              <a:rPr lang="1106" sz="2000">
                <a:solidFill>
                  <a:schemeClr val="tx2"/>
                </a:solidFill>
              </a:rPr>
              <a:t> </a:t>
            </a:r>
            <a:endParaRPr lang="en-US" sz="2000">
              <a:solidFill>
                <a:schemeClr val="tx2"/>
              </a:solidFill>
              <a:ea typeface="+mn-lt"/>
              <a:cs typeface="+mn-lt"/>
            </a:endParaRPr>
          </a:p>
          <a:p>
            <a:pPr marL="0" indent="0" algn="ctr">
              <a:lnSpc>
                <a:spcPct val="100000"/>
              </a:lnSpc>
              <a:spcBef>
                <a:spcPct val="0"/>
              </a:spcBef>
              <a:buNone/>
              <a:defRPr b="0" i="0"/>
            </a:pPr>
            <a:r>
              <a:rPr lang="1106" sz="2800">
                <a:ea typeface="+mn-lt"/>
                <a:cs typeface="+mn-lt"/>
              </a:rPr>
              <a:t> </a:t>
            </a:r>
            <a:endParaRPr lang="en-US" sz="2800">
              <a:cs typeface="Calibri" panose="020F0502020204030204"/>
            </a:endParaRPr>
          </a:p>
          <a:p>
            <a:pPr>
              <a:lnSpc>
                <a:spcPct val="100000"/>
              </a:lnSpc>
              <a:spcBef>
                <a:spcPct val="0"/>
              </a:spcBef>
              <a:buFont typeface="Arial"/>
              <a:buChar char="•"/>
            </a:pPr>
            <a:endParaRPr lang="en-GB" b="1">
              <a:solidFill>
                <a:schemeClr val="bg1"/>
              </a:solidFill>
              <a:ea typeface="+mn-lt"/>
              <a:cs typeface="+mn-lt"/>
            </a:endParaRPr>
          </a:p>
          <a:p>
            <a:pPr marL="0" indent="0">
              <a:lnSpc>
                <a:spcPct val="100000"/>
              </a:lnSpc>
              <a:spcBef>
                <a:spcPts val="600"/>
              </a:spcBef>
              <a:buNone/>
            </a:pPr>
            <a:endParaRPr lang="en-GB">
              <a:ea typeface="+mn-lt"/>
              <a:cs typeface="+mn-lt"/>
            </a:endParaRPr>
          </a:p>
          <a:p>
            <a:pPr>
              <a:buFont typeface="Arial" panose="020B0604020202020204" pitchFamily="34" charset="0"/>
              <a:buChar char="•"/>
            </a:pPr>
            <a:endParaRPr lang="en-GB">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65899" y="2194605"/>
            <a:ext cx="5181600" cy="3982358"/>
          </a:xfrm>
          <a:solidFill>
            <a:srgbClr val="F584EB"/>
          </a:solidFill>
        </p:spPr>
        <p:txBody>
          <a:bodyPr vert="horz" lIns="91440" tIns="45720" rIns="91440" bIns="45720" rtlCol="0" anchor="t">
            <a:normAutofit/>
          </a:bodyPr>
          <a:lstStyle/>
          <a:p>
            <a:pPr marL="0" indent="0" algn="ctr">
              <a:lnSpc>
                <a:spcPct val="100000"/>
              </a:lnSpc>
              <a:spcBef>
                <a:spcPct val="0"/>
              </a:spcBef>
              <a:buNone/>
            </a:pPr>
            <a:endParaRPr lang="en-US">
              <a:solidFill>
                <a:schemeClr val="bg1"/>
              </a:solidFill>
              <a:cs typeface="Calibri" panose="020F0502020204030204"/>
            </a:endParaRPr>
          </a:p>
          <a:p>
            <a:pPr marL="538163" indent="-538163">
              <a:lnSpc>
                <a:spcPct val="100000"/>
              </a:lnSpc>
              <a:spcBef>
                <a:spcPct val="0"/>
              </a:spcBef>
              <a:buAutoNum type="alphaLcParenBoth" startAt="2"/>
              <a:defRPr b="0" i="0"/>
            </a:pPr>
            <a:r>
              <a:rPr lang="1106" sz="2000">
                <a:solidFill>
                  <a:schemeClr val="tx2"/>
                </a:solidFill>
              </a:rPr>
              <a:t>Y berthynas rhwng damcaniaethau ac egwyddorion a meysydd datblygiad plant</a:t>
            </a:r>
          </a:p>
          <a:p>
            <a:pPr>
              <a:lnSpc>
                <a:spcPct val="100000"/>
              </a:lnSpc>
              <a:spcBef>
                <a:spcPct val="0"/>
              </a:spcBef>
            </a:pPr>
            <a:endParaRPr lang="en-GB" sz="2000">
              <a:solidFill>
                <a:schemeClr val="tx2"/>
              </a:solidFill>
              <a:cs typeface="Calibri" panose="020F0502020204030204"/>
            </a:endParaRPr>
          </a:p>
          <a:p>
            <a:pPr>
              <a:defRPr b="0" i="0"/>
            </a:pPr>
            <a:r>
              <a:rPr lang="1106" sz="2000">
                <a:ea typeface="+mn-lt"/>
                <a:cs typeface="+mn-lt"/>
              </a:rPr>
              <a:t>Mae hyn yn cynnwys:</a:t>
            </a:r>
          </a:p>
          <a:p>
            <a:pPr marL="182563" indent="-182563">
              <a:defRPr b="0" i="0"/>
            </a:pPr>
            <a:r>
              <a:rPr lang="1106" sz="2000">
                <a:ea typeface="+mn-lt"/>
                <a:cs typeface="+mn-lt"/>
              </a:rPr>
              <a:t>•	sut gellir defnyddio'r technegau a'r dulliau hyn i gefnogi datblygiad plant </a:t>
            </a:r>
          </a:p>
          <a:p>
            <a:pPr marL="182563" indent="-182563">
              <a:defRPr b="0" i="0"/>
            </a:pPr>
            <a:r>
              <a:rPr lang="1106" sz="2000">
                <a:ea typeface="+mn-lt"/>
                <a:cs typeface="+mn-lt"/>
              </a:rPr>
              <a:t>•	cryfderau a chyfyngiadau'r gwahanol ddamcaniaethau a dulliau</a:t>
            </a: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1504968377"/>
      </p:ext>
    </p:extLst>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76184"/>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ddyneiddiol datblygiad plant</a:t>
            </a:r>
            <a:endParaRPr lang="en-US" sz="300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descr="Freud and his couch illustration : Stock Photo">
            <a:extLst>
              <a:ext uri="{FF2B5EF4-FFF2-40B4-BE49-F238E27FC236}">
                <a16:creationId xmlns:a16="http://schemas.microsoft.com/office/drawing/2014/main" id="{38E7F167-2522-47E6-BF3C-EB00F2593278}"/>
              </a:ext>
            </a:extLst>
          </p:cNvPr>
          <p:cNvPicPr/>
          <p:nvPr/>
        </p:nvPicPr>
        <p:blipFill>
          <a:blip r:embed="rId2">
            <a:extLst>
              <a:ext uri="{28A0092B-C50C-407E-A947-70E740481C1C}">
                <a14:useLocalDpi xmlns:a14="http://schemas.microsoft.com/office/drawing/2010/main" val="0"/>
              </a:ext>
            </a:extLst>
          </a:blip>
          <a:stretch>
            <a:fillRect/>
          </a:stretch>
        </p:blipFill>
        <p:spPr bwMode="auto">
          <a:xfrm>
            <a:off x="7949612" y="2033748"/>
            <a:ext cx="3785189" cy="4734853"/>
          </a:xfrm>
          <a:prstGeom prst="rect">
            <a:avLst/>
          </a:prstGeom>
          <a:noFill/>
          <a:ln>
            <a:noFill/>
          </a:ln>
        </p:spPr>
      </p:pic>
      <p:graphicFrame>
        <p:nvGraphicFramePr>
          <p:cNvPr id="4" name="Table 3">
            <a:extLst>
              <a:ext uri="{FF2B5EF4-FFF2-40B4-BE49-F238E27FC236}">
                <a16:creationId xmlns:a16="http://schemas.microsoft.com/office/drawing/2014/main" id="{DBCFEC05-3C7E-4B01-A767-B431A986D90E}"/>
              </a:ext>
            </a:extLst>
          </p:cNvPr>
          <p:cNvGraphicFramePr>
            <a:graphicFrameLocks noGrp="1"/>
          </p:cNvGraphicFramePr>
          <p:nvPr>
            <p:extLst>
              <p:ext uri="{D42A27DB-BD31-4B8C-83A1-F6EECF244321}">
                <p14:modId xmlns:p14="http://schemas.microsoft.com/office/powerpoint/2010/main" val="281091290"/>
              </p:ext>
            </p:extLst>
          </p:nvPr>
        </p:nvGraphicFramePr>
        <p:xfrm>
          <a:off x="417284" y="2033748"/>
          <a:ext cx="7532327" cy="4734853"/>
        </p:xfrm>
        <a:graphic>
          <a:graphicData uri="http://schemas.openxmlformats.org/drawingml/2006/table">
            <a:tbl>
              <a:tblPr bandRow="1"/>
              <a:tblGrid>
                <a:gridCol w="7532327">
                  <a:extLst>
                    <a:ext uri="{9D8B030D-6E8A-4147-A177-3AD203B41FA5}">
                      <a16:colId xmlns:a16="http://schemas.microsoft.com/office/drawing/2014/main" val="4065723376"/>
                    </a:ext>
                  </a:extLst>
                </a:gridCol>
              </a:tblGrid>
              <a:tr h="350223">
                <a:tc>
                  <a:txBody>
                    <a:bodyPr/>
                    <a:lstStyle/>
                    <a:p>
                      <a:pPr>
                        <a:lnSpc>
                          <a:spcPct val="100000"/>
                        </a:lnSpc>
                        <a:spcAft>
                          <a:spcPts val="800"/>
                        </a:spcAft>
                        <a:defRPr b="0" i="0"/>
                      </a:pPr>
                      <a:r>
                        <a:rPr lang="1106" sz="2000" b="1">
                          <a:solidFill>
                            <a:srgbClr val="7030A0"/>
                          </a:solidFill>
                          <a:effectLst/>
                          <a:latin typeface="+mn-lt"/>
                          <a:ea typeface="Calibri" panose="020F0502020204030204" pitchFamily="34" charset="0"/>
                        </a:rPr>
                        <a:t>Damcaniaethau Carl Rogers</a:t>
                      </a:r>
                      <a:endParaRPr lang="en-GB" sz="2000" b="1">
                        <a:effectLst/>
                        <a:latin typeface="+mn-lt"/>
                        <a:ea typeface="Arial" panose="020B0604020202020204" pitchFamily="34" charset="0"/>
                      </a:endParaRPr>
                    </a:p>
                  </a:txBody>
                  <a:tcPr marL="63679" marR="63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4196233181"/>
                  </a:ext>
                </a:extLst>
              </a:tr>
              <a:tr h="4384630">
                <a:tc>
                  <a:txBody>
                    <a:bodyPr/>
                    <a:lstStyle/>
                    <a:p>
                      <a:pPr marL="0" lvl="0" indent="0">
                        <a:lnSpc>
                          <a:spcPct val="100000"/>
                        </a:lnSpc>
                        <a:spcAft>
                          <a:spcPts val="600"/>
                        </a:spcAft>
                        <a:buFont typeface="Arial" panose="020B0604020202020204" pitchFamily="34" charset="0"/>
                        <a:buNone/>
                      </a:pPr>
                      <a:endParaRPr lang="en-GB" sz="100" b="0" u="none" strike="noStrike">
                        <a:solidFill>
                          <a:srgbClr val="002060"/>
                        </a:solidFill>
                        <a:effectLst/>
                        <a:latin typeface="+mn-lt"/>
                        <a:ea typeface="Calibri" panose="020F0502020204030204" pitchFamily="34" charset="0"/>
                      </a:endParaRPr>
                    </a:p>
                    <a:p>
                      <a:pPr marL="342900" lvl="0" indent="-342900">
                        <a:lnSpc>
                          <a:spcPct val="100000"/>
                        </a:lnSpc>
                        <a:spcAft>
                          <a:spcPts val="600"/>
                        </a:spcAft>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Roedd Carl Rogers yn seicolegydd dyneiddiol ac roedd yn credu bod hunanwireddu'n bwysig i lunio personoliaeth.</a:t>
                      </a:r>
                      <a:endParaRPr lang="en-GB" sz="1600" b="0" u="none" strike="noStrike">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Mae Rogers yn rhannu'r hunan yn ddau gategori: yr hunan delfrydol sef yr unigolyn yr hoffech chi fod a'r hunan go iawn, sef pwy ydych chi mewn gwirionedd.</a:t>
                      </a:r>
                      <a:endParaRPr lang="en-GB" sz="1600" b="0" u="none" strike="noStrike">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Roedd yn credu bod bodau dynol yn datblygu'r cysyniad o hunan delfrydol, ac mai cytgord yw pa mor debyg yw'r hunan delfrydol i'r hunan go iawn.</a:t>
                      </a:r>
                      <a:endParaRPr lang="en-GB" sz="1600" b="0" u="none" strike="noStrike">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Mae damcaniaethau Rogers a Maslow yn canolbwyntio ar ddewisiadau unigol a defnyddio ewyllys rydd a phenderfyniad i fod yr unigolyn gorau posibl a chyrraedd ein potensial llawn.</a:t>
                      </a:r>
                      <a:endParaRPr lang="en-GB" sz="1600" b="0" u="none" strike="noStrike">
                        <a:effectLst/>
                        <a:latin typeface="+mn-lt"/>
                        <a:ea typeface="Arial" panose="020B0604020202020204" pitchFamily="34" charset="0"/>
                      </a:endParaRPr>
                    </a:p>
                    <a:p>
                      <a:pPr marL="342900" lvl="0" indent="-342900">
                        <a:lnSpc>
                          <a:spcPct val="100000"/>
                        </a:lnSpc>
                        <a:spcAft>
                          <a:spcPts val="600"/>
                        </a:spcAft>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Roedd Rogers yn credu y gallwn ni gyflawni'r 'bywyd da' drwy ddatblygu ein personoliaeth drwy brofiadau a cheisio cyflawni ein potensial yn gyson.</a:t>
                      </a:r>
                      <a:endParaRPr lang="en-GB" sz="1600" b="0" u="none" strike="noStrike">
                        <a:effectLst/>
                        <a:latin typeface="+mn-lt"/>
                        <a:ea typeface="Arial" panose="020B0604020202020204" pitchFamily="34" charset="0"/>
                      </a:endParaRPr>
                    </a:p>
                    <a:p>
                      <a:pPr marL="342900" lvl="0" indent="-342900">
                        <a:lnSpc>
                          <a:spcPct val="100000"/>
                        </a:lnSpc>
                        <a:buFont typeface="Arial" panose="020B0604020202020204" pitchFamily="34" charset="0"/>
                        <a:buChar char="●"/>
                        <a:defRPr b="0" i="0"/>
                      </a:pPr>
                      <a:r>
                        <a:rPr lang="1106" sz="1600" b="0" u="none" strike="noStrike">
                          <a:solidFill>
                            <a:srgbClr val="002060"/>
                          </a:solidFill>
                          <a:effectLst/>
                          <a:latin typeface="+mn-lt"/>
                          <a:ea typeface="Calibri" panose="020F0502020204030204" pitchFamily="34" charset="0"/>
                        </a:rPr>
                        <a:t>Roedd Rogers yn meddwl bod 'agwedd gadarnhaol ddiamod' neu 'gariad diamod' yn bwysig iawn ac yn caniatáu i'r unigolyn wireddu'n llawn a sicrhau cytgord, a bod pobl sy'n tyfu â 'chariad amodol' yn unig yn gweld mwy o bellter rhwng yr hunan delfrydol a'r hunan go iawn.</a:t>
                      </a:r>
                      <a:endParaRPr lang="en-GB" sz="1600" b="0" u="none" strike="noStrike">
                        <a:effectLst/>
                        <a:latin typeface="+mn-lt"/>
                        <a:ea typeface="Arial" panose="020B0604020202020204" pitchFamily="34" charset="0"/>
                      </a:endParaRPr>
                    </a:p>
                  </a:txBody>
                  <a:tcPr marL="63679" marR="636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898493429"/>
                  </a:ext>
                </a:extLst>
              </a:tr>
            </a:tbl>
          </a:graphicData>
        </a:graphic>
      </p:graphicFrame>
    </p:spTree>
    <p:extLst>
      <p:ext uri="{BB962C8B-B14F-4D97-AF65-F5344CB8AC3E}">
        <p14:creationId xmlns:p14="http://schemas.microsoft.com/office/powerpoint/2010/main" val="4140333265"/>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442727"/>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ymddygiadol datblygiad plant</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398402"/>
            <a:ext cx="7312837" cy="4143912"/>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Mae'r safbwynt ymddygiadol yn agwedd bwysig at ddatblygiad, ac yn ddylanwad pwysig o fewn seicoleg yn ystod rhan gynnar yr ugeinfed ganrif.</a:t>
            </a:r>
          </a:p>
          <a:p>
            <a:pPr>
              <a:lnSpc>
                <a:spcPct val="100000"/>
              </a:lnSpc>
              <a:spcBef>
                <a:spcPct val="0"/>
              </a:spcBef>
              <a:spcAft>
                <a:spcPct val="0"/>
              </a:spcAft>
            </a:pPr>
            <a:endParaRPr lang="en-GB" sz="20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Mae'r dull hwn yn canolbwyntio ar ymddygiad y gallwn ni ei arsylwi a'i feintioli, ac mae'n ddull mwy gwyddonol o ymdrin â seicoleg na'r dull dyneiddiol. Mae ymddygiadwyr yn credu y gallwn ni esbonio ymddygiad dynol yn nhermau'r ffactorau amgylcheddol sy'n dylanwadu arno. Mae damcaniaethau datblygiad ymddygiadol yn canolbwyntio ar esbonio ymddygiad fel ymateb i wobrau, cosbau ac atgyfnerthiad. Prif bleidwyr y ddamcaniaeth hon yw Ivan Pavlov, John B Watson a B F Skinner.</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tretch>
            <a:fillRect/>
          </a:stretch>
        </p:blipFill>
        <p:spPr>
          <a:xfrm>
            <a:off x="8019536" y="2398402"/>
            <a:ext cx="3715266" cy="4143912"/>
          </a:xfrm>
          <a:prstGeom prst="rect">
            <a:avLst/>
          </a:prstGeom>
        </p:spPr>
      </p:pic>
    </p:spTree>
    <p:extLst>
      <p:ext uri="{BB962C8B-B14F-4D97-AF65-F5344CB8AC3E}">
        <p14:creationId xmlns:p14="http://schemas.microsoft.com/office/powerpoint/2010/main" val="3234711214"/>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42727"/>
            <a:ext cx="11306629"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ymddygiadol datblygiad plant – Pavlov</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362881"/>
            <a:ext cx="7312837" cy="3828226"/>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effectLst/>
                <a:ea typeface="Calibri" panose="020F0502020204030204" pitchFamily="34" charset="0"/>
              </a:rPr>
              <a:t>Mae damcaniaeth Pavlov yn dangos sut gallwn ni gyflyru unigolyn i ailadrodd gweithred heb i'r unigolyn sylwi ei fod wedi'i gyflyru i wneud hyn. Seicolegydd o Rwsia oedd Pavlov. Cwblhaodd arbrawf ar gŵn oedd yn cysylltu dau ysgogiad: ysgogiad niwtral sydd ddim yn cynhyrchu ymateb, sef cloch yn yr achos hwn; ac ysgogiad heb ei gyflyru sy'n cynhyrchu ymateb heb ei gyflyru neu ymateb naturiol. Yn yr achos hwn, yr ysgogiad heb ei gyflyru oedd golwg ac arogl bwyd y ci, a'r ymateb heb ei gyflyru oedd bod y ci'n dechrau glafoerio fel ymateb i'r bwyd. Drwy gyflwyno'r ysgogiad niwtral (y gloch) a'r ysgogiad heb ei gyflyru (y bwyd) gyda'i gilydd, bydd y ci'n cysylltu'r ddau.</a:t>
            </a:r>
            <a:endParaRPr lang="en-GB" sz="2000">
              <a:solidFill>
                <a:srgbClr val="212121"/>
              </a:solidFill>
              <a:effectLst/>
              <a:highlight>
                <a:srgbClr val="FFFFFF"/>
              </a:highlight>
              <a:ea typeface="Calibri" panose="020F050202020403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tretch>
            <a:fillRect/>
          </a:stretch>
        </p:blipFill>
        <p:spPr>
          <a:xfrm>
            <a:off x="8019535" y="2362881"/>
            <a:ext cx="3693493" cy="3828226"/>
          </a:xfrm>
          <a:prstGeom prst="rect">
            <a:avLst/>
          </a:prstGeom>
        </p:spPr>
      </p:pic>
    </p:spTree>
    <p:extLst>
      <p:ext uri="{BB962C8B-B14F-4D97-AF65-F5344CB8AC3E}">
        <p14:creationId xmlns:p14="http://schemas.microsoft.com/office/powerpoint/2010/main" val="37939574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30614"/>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ymddygiadol datblygiad plant – Watson</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496630" cy="4510236"/>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Ymddygiadwr oedd John Watson, ac roedd yn honni y gellir esbonio holl seicoleg bodau dynol â chyflyru clasurol, ac mai dim ond ymateb i ysgogiad ydoedd. Roedd yn credu y gallai'r broses hon roi esboniad syml i ddatblygiad iaith a datblygiad emosiynol, hyd yn oed.</a:t>
            </a:r>
          </a:p>
          <a:p>
            <a:pPr>
              <a:lnSpc>
                <a:spcPct val="100000"/>
              </a:lnSpc>
              <a:spcBef>
                <a:spcPct val="0"/>
              </a:spcBef>
              <a:spcAft>
                <a:spcPct val="0"/>
              </a:spcAft>
            </a:pPr>
            <a:endParaRPr lang="en-GB" sz="20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Cynhaliodd Watson yr arbrawf Albert Bach gan gyflwyno amrywiaeth o eitemau, gan gynnwys llygoden fawr wen, i blentyn naw mis oed. I ddechrau, nid oedd Albert yn dangos bod ofn y llygoden fawr arno o gwbl nes i Watson ddechrau gwneud synau uchel sydyn â morthwyl wrth ddangos y llygoden fawr.  Yna, byddai Albert yn crïo bob tro y byddai'n gweld y llygoden fawr, hyd yn oed ar ôl i Watson roi'r gorau i wneud y sŵn uchel ac, fel hyn, roedd Albert wedi'i gyflyru'n glasurol i ofni'r llygoden fawr. </a:t>
            </a: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tretch>
            <a:fillRect/>
          </a:stretch>
        </p:blipFill>
        <p:spPr>
          <a:xfrm>
            <a:off x="7903029" y="2137145"/>
            <a:ext cx="3831773" cy="4510236"/>
          </a:xfrm>
          <a:prstGeom prst="rect">
            <a:avLst/>
          </a:prstGeom>
        </p:spPr>
      </p:pic>
    </p:spTree>
    <p:extLst>
      <p:ext uri="{BB962C8B-B14F-4D97-AF65-F5344CB8AC3E}">
        <p14:creationId xmlns:p14="http://schemas.microsoft.com/office/powerpoint/2010/main" val="1918257156"/>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39286"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ymddygiadol datblygiad plant – Skinner</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8454572" cy="4510236"/>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1800">
                <a:solidFill>
                  <a:schemeClr val="accent1"/>
                </a:solidFill>
                <a:effectLst/>
                <a:highlight>
                  <a:srgbClr val="FFFFFF"/>
                </a:highlight>
                <a:ea typeface="Calibri" panose="020F0502020204030204" pitchFamily="34" charset="0"/>
              </a:rPr>
              <a:t>Datblygodd B F Skinner ddamcaniaeth cyflyru gweithredol, sef bod canlyniad ymateb yn pennu ydy'r ymateb yn cael ei ailadrodd ai peidio. Mae cyflyru gweithredol yn arwain at ailadrodd ymddygiad sy'n cael ei atgyfnerthu neu ei wobrwyo, a gwneud llai o ymddygiad sy'n cael ei gosbi neu roi'r gorau iddo. Datblygodd damcaniaethau Skinner o gyflyru clasurol Pavlov a Watson ond roedd yn credu bod cyflyru clasurol yn rhy syml i esbonio cymhlethdodau ymddygiad dynol, ac mai'r ffordd orau o astudio ymddygiad oedd archwilio beth sy'n ei achosi ac ymatebion iddo.  </a:t>
            </a: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7" name="image15.jpg" descr="Pavlov's Dog A cartoon representation of Pavlov's dog, illustrating the principle of conditioned response. Dog stock vector">
            <a:extLst>
              <a:ext uri="{FF2B5EF4-FFF2-40B4-BE49-F238E27FC236}">
                <a16:creationId xmlns:a16="http://schemas.microsoft.com/office/drawing/2014/main" id="{60BFBBC4-9708-4651-83A2-DAF1077ACD9B}"/>
              </a:ext>
            </a:extLst>
          </p:cNvPr>
          <p:cNvPicPr/>
          <p:nvPr/>
        </p:nvPicPr>
        <p:blipFill>
          <a:blip r:embed="rId2"/>
          <a:stretch>
            <a:fillRect/>
          </a:stretch>
        </p:blipFill>
        <p:spPr>
          <a:xfrm>
            <a:off x="9027206" y="2137145"/>
            <a:ext cx="2642868" cy="4510236"/>
          </a:xfrm>
          <a:prstGeom prst="rect">
            <a:avLst/>
          </a:prstGeom>
        </p:spPr>
      </p:pic>
      <p:graphicFrame>
        <p:nvGraphicFramePr>
          <p:cNvPr id="4" name="Table 3">
            <a:extLst>
              <a:ext uri="{FF2B5EF4-FFF2-40B4-BE49-F238E27FC236}">
                <a16:creationId xmlns:a16="http://schemas.microsoft.com/office/drawing/2014/main" id="{864D8931-742B-47A8-9159-C61F865D5C1D}"/>
              </a:ext>
            </a:extLst>
          </p:cNvPr>
          <p:cNvGraphicFramePr>
            <a:graphicFrameLocks noGrp="1"/>
          </p:cNvGraphicFramePr>
          <p:nvPr>
            <p:extLst>
              <p:ext uri="{D42A27DB-BD31-4B8C-83A1-F6EECF244321}">
                <p14:modId xmlns:p14="http://schemas.microsoft.com/office/powerpoint/2010/main" val="3631849543"/>
              </p:ext>
            </p:extLst>
          </p:nvPr>
        </p:nvGraphicFramePr>
        <p:xfrm>
          <a:off x="698205" y="4590522"/>
          <a:ext cx="7870960" cy="1903137"/>
        </p:xfrm>
        <a:graphic>
          <a:graphicData uri="http://schemas.openxmlformats.org/drawingml/2006/table">
            <a:tbl>
              <a:tblPr bandRow="1"/>
              <a:tblGrid>
                <a:gridCol w="7870960">
                  <a:extLst>
                    <a:ext uri="{9D8B030D-6E8A-4147-A177-3AD203B41FA5}">
                      <a16:colId xmlns:a16="http://schemas.microsoft.com/office/drawing/2014/main" val="30556077"/>
                    </a:ext>
                  </a:extLst>
                </a:gridCol>
              </a:tblGrid>
              <a:tr h="388355">
                <a:tc>
                  <a:txBody>
                    <a:bodyPr/>
                    <a:lstStyle/>
                    <a:p>
                      <a:pPr>
                        <a:lnSpc>
                          <a:spcPct val="115000"/>
                        </a:lnSpc>
                        <a:spcAft>
                          <a:spcPts val="800"/>
                        </a:spcAft>
                        <a:defRPr b="0" i="0"/>
                      </a:pPr>
                      <a:r>
                        <a:rPr lang="1106" sz="2000" b="1">
                          <a:solidFill>
                            <a:srgbClr val="7030A0"/>
                          </a:solidFill>
                          <a:effectLst/>
                          <a:latin typeface="+mn-lt"/>
                          <a:ea typeface="Calibri" panose="020F0502020204030204" pitchFamily="34" charset="0"/>
                        </a:rPr>
                        <a:t>Ymatebion neu weithredoedd a nodwyd gan Skinner</a:t>
                      </a:r>
                      <a:endParaRPr lang="en-GB" sz="2000" b="1">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2330857698"/>
                  </a:ext>
                </a:extLst>
              </a:tr>
              <a:tr h="1514782">
                <a:tc>
                  <a:txBody>
                    <a:bodyPr/>
                    <a:lstStyle/>
                    <a:p>
                      <a:pPr marL="342900" lvl="0" indent="-342900">
                        <a:lnSpc>
                          <a:spcPct val="115000"/>
                        </a:lnSpc>
                        <a:buFont typeface="Arial" panose="020B0604020202020204" pitchFamily="34" charset="0"/>
                        <a:buChar char="●"/>
                        <a:defRPr b="0" i="0"/>
                      </a:pPr>
                      <a:r>
                        <a:rPr lang="1106" sz="1600" b="1" u="none" strike="noStrike">
                          <a:solidFill>
                            <a:srgbClr val="002060"/>
                          </a:solidFill>
                          <a:effectLst/>
                          <a:latin typeface="+mn-lt"/>
                          <a:ea typeface="Calibri" panose="020F0502020204030204" pitchFamily="34" charset="0"/>
                        </a:rPr>
                        <a:t>Gweithredoedd niwtral</a:t>
                      </a:r>
                      <a:r>
                        <a:rPr lang="1106" sz="1600" b="0" u="none" strike="noStrike">
                          <a:solidFill>
                            <a:srgbClr val="002060"/>
                          </a:solidFill>
                          <a:effectLst/>
                          <a:latin typeface="+mn-lt"/>
                          <a:ea typeface="Calibri" panose="020F0502020204030204" pitchFamily="34" charset="0"/>
                        </a:rPr>
                        <a:t>:</a:t>
                      </a:r>
                      <a:r>
                        <a:rPr lang="1106" sz="1600" b="1" u="none" strike="noStrike">
                          <a:solidFill>
                            <a:srgbClr val="002060"/>
                          </a:solidFill>
                          <a:effectLst/>
                          <a:latin typeface="+mn-lt"/>
                          <a:ea typeface="Calibri" panose="020F0502020204030204" pitchFamily="34" charset="0"/>
                        </a:rPr>
                        <a:t>  </a:t>
                      </a:r>
                      <a:r>
                        <a:rPr lang="1106" sz="1600" b="0" u="none" strike="noStrike">
                          <a:solidFill>
                            <a:srgbClr val="002060"/>
                          </a:solidFill>
                          <a:effectLst/>
                          <a:latin typeface="+mn-lt"/>
                          <a:ea typeface="Calibri" panose="020F0502020204030204" pitchFamily="34" charset="0"/>
                        </a:rPr>
                        <a:t>Ddim yn cynyddu nac yn lleihau'r siawns y caiff ymddygiad ei ailadrodd</a:t>
                      </a:r>
                      <a:endParaRPr lang="en-GB" sz="1600" b="0" u="none" strike="noStrike">
                        <a:effectLst/>
                        <a:latin typeface="+mn-lt"/>
                        <a:ea typeface="Arial" panose="020B0604020202020204" pitchFamily="34" charset="0"/>
                      </a:endParaRPr>
                    </a:p>
                    <a:p>
                      <a:pPr marL="342900" lvl="0" indent="-342900">
                        <a:lnSpc>
                          <a:spcPct val="115000"/>
                        </a:lnSpc>
                        <a:buFont typeface="Arial" panose="020B0604020202020204" pitchFamily="34" charset="0"/>
                        <a:buChar char="●"/>
                        <a:defRPr b="0" i="0"/>
                      </a:pPr>
                      <a:r>
                        <a:rPr lang="1106" sz="1600" b="1" u="none" strike="noStrike">
                          <a:solidFill>
                            <a:srgbClr val="002060"/>
                          </a:solidFill>
                          <a:effectLst/>
                          <a:latin typeface="+mn-lt"/>
                          <a:ea typeface="Calibri" panose="020F0502020204030204" pitchFamily="34" charset="0"/>
                        </a:rPr>
                        <a:t>Atgyfnerthwyr</a:t>
                      </a:r>
                      <a:r>
                        <a:rPr lang="1106" sz="1600" b="0" u="none" strike="noStrike">
                          <a:solidFill>
                            <a:srgbClr val="002060"/>
                          </a:solidFill>
                          <a:effectLst/>
                          <a:latin typeface="+mn-lt"/>
                          <a:ea typeface="Calibri" panose="020F0502020204030204" pitchFamily="34" charset="0"/>
                        </a:rPr>
                        <a:t>:  Ymatebion i ymddygiad sy'n cynyddu'r siawns y caiff ei ailadrodd – gall y rhain fod yn gadarnhaol neu'n negyddol</a:t>
                      </a:r>
                      <a:endParaRPr lang="en-GB" sz="1600" b="0" u="none" strike="noStrike">
                        <a:effectLst/>
                        <a:latin typeface="+mn-lt"/>
                        <a:ea typeface="Arial" panose="020B0604020202020204" pitchFamily="34" charset="0"/>
                      </a:endParaRPr>
                    </a:p>
                    <a:p>
                      <a:pPr marL="342900" lvl="0" indent="-342900">
                        <a:lnSpc>
                          <a:spcPct val="115000"/>
                        </a:lnSpc>
                        <a:buFont typeface="Arial" panose="020B0604020202020204" pitchFamily="34" charset="0"/>
                        <a:buChar char="●"/>
                        <a:defRPr b="0" i="0"/>
                      </a:pPr>
                      <a:r>
                        <a:rPr lang="1106" sz="1600" b="1" u="none" strike="noStrike">
                          <a:solidFill>
                            <a:srgbClr val="002060"/>
                          </a:solidFill>
                          <a:effectLst/>
                          <a:latin typeface="+mn-lt"/>
                          <a:ea typeface="Calibri" panose="020F0502020204030204" pitchFamily="34" charset="0"/>
                        </a:rPr>
                        <a:t>Cosbwyr</a:t>
                      </a:r>
                      <a:r>
                        <a:rPr lang="1106" sz="1600" b="0" u="none" strike="noStrike">
                          <a:solidFill>
                            <a:srgbClr val="002060"/>
                          </a:solidFill>
                          <a:effectLst/>
                          <a:latin typeface="+mn-lt"/>
                          <a:ea typeface="Calibri" panose="020F0502020204030204" pitchFamily="34" charset="0"/>
                        </a:rPr>
                        <a:t>:  Ymatebion sy'n lleihau'r siawns y caiff ymddygiad ei ailadrodd</a:t>
                      </a:r>
                      <a:endParaRPr lang="en-GB" sz="1600" b="0"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3712432954"/>
                  </a:ext>
                </a:extLst>
              </a:tr>
            </a:tbl>
          </a:graphicData>
        </a:graphic>
      </p:graphicFrame>
    </p:spTree>
    <p:extLst>
      <p:ext uri="{BB962C8B-B14F-4D97-AF65-F5344CB8AC3E}">
        <p14:creationId xmlns:p14="http://schemas.microsoft.com/office/powerpoint/2010/main" val="1409294324"/>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87070"/>
            <a:ext cx="11347221"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wybyddol datblygiad plant – Piaget</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58561"/>
            <a:ext cx="9401630" cy="4647037"/>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Jean Piaget oedd un o'r seicolegwyr cyntaf i ymchwilio i'r ffordd mae plant yn datblygu'n wybyddol. Ei ddamcaniaeth oedd bod deallusrwydd plant yn datblygu wrth iddynt dyfu ac, i ddysgu, bod angen i'r plentyn lunio model o'r byd drwy ei broses wybyddol y gall adeiladu arno. Roedd Piaget yn credu bod plant yn rhyngweithio â'u hamgylchedd, gan symud drwy gyfres o gyfnodau, gan ddibynnu ar eu hoed.</a:t>
            </a:r>
            <a:r>
              <a:rPr lang="1106" sz="1800">
                <a:solidFill>
                  <a:srgbClr val="212121"/>
                </a:solidFill>
                <a:effectLst/>
                <a:highlight>
                  <a:srgbClr val="FFFFFF"/>
                </a:highlight>
                <a:latin typeface="Calibri" panose="020F0502020204030204" pitchFamily="34" charset="0"/>
                <a:ea typeface="Calibri" panose="020F0502020204030204" pitchFamily="34" charset="0"/>
              </a:rPr>
              <a:t> </a:t>
            </a:r>
          </a:p>
          <a:p>
            <a:pPr marL="342900" indent="-34290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graphicFrame>
        <p:nvGraphicFramePr>
          <p:cNvPr id="4" name="Table 3">
            <a:extLst>
              <a:ext uri="{FF2B5EF4-FFF2-40B4-BE49-F238E27FC236}">
                <a16:creationId xmlns:a16="http://schemas.microsoft.com/office/drawing/2014/main" id="{FB79BEA1-BAF5-4696-9945-AC96929947DC}"/>
              </a:ext>
            </a:extLst>
          </p:cNvPr>
          <p:cNvGraphicFramePr>
            <a:graphicFrameLocks noGrp="1"/>
          </p:cNvGraphicFramePr>
          <p:nvPr>
            <p:extLst>
              <p:ext uri="{D42A27DB-BD31-4B8C-83A1-F6EECF244321}">
                <p14:modId xmlns:p14="http://schemas.microsoft.com/office/powerpoint/2010/main" val="3224070441"/>
              </p:ext>
            </p:extLst>
          </p:nvPr>
        </p:nvGraphicFramePr>
        <p:xfrm>
          <a:off x="511861" y="4063140"/>
          <a:ext cx="9190706" cy="2534603"/>
        </p:xfrm>
        <a:graphic>
          <a:graphicData uri="http://schemas.openxmlformats.org/drawingml/2006/table">
            <a:tbl>
              <a:tblPr bandRow="1"/>
              <a:tblGrid>
                <a:gridCol w="2438168">
                  <a:extLst>
                    <a:ext uri="{9D8B030D-6E8A-4147-A177-3AD203B41FA5}">
                      <a16:colId xmlns:a16="http://schemas.microsoft.com/office/drawing/2014/main" val="1948353405"/>
                    </a:ext>
                  </a:extLst>
                </a:gridCol>
                <a:gridCol w="6752538">
                  <a:extLst>
                    <a:ext uri="{9D8B030D-6E8A-4147-A177-3AD203B41FA5}">
                      <a16:colId xmlns:a16="http://schemas.microsoft.com/office/drawing/2014/main" val="203258073"/>
                    </a:ext>
                  </a:extLst>
                </a:gridCol>
              </a:tblGrid>
              <a:tr h="0">
                <a:tc gridSpan="2">
                  <a:txBody>
                    <a:bodyPr/>
                    <a:lstStyle/>
                    <a:p>
                      <a:pPr>
                        <a:lnSpc>
                          <a:spcPct val="115000"/>
                        </a:lnSpc>
                        <a:defRPr b="0" i="0"/>
                      </a:pPr>
                      <a:r>
                        <a:rPr lang="1106" sz="1600" b="1" i="0">
                          <a:solidFill>
                            <a:srgbClr val="FFFFFF"/>
                          </a:solidFill>
                          <a:effectLst/>
                          <a:latin typeface="+mn-lt"/>
                          <a:ea typeface="Calibri" panose="020F0502020204030204" pitchFamily="34" charset="0"/>
                        </a:rPr>
                        <a:t>Cyfnodau Piaget:</a:t>
                      </a:r>
                      <a:endParaRPr lang="en-GB" sz="1600" i="0">
                        <a:effectLst/>
                        <a:latin typeface="+mn-lt"/>
                        <a:ea typeface="Arial" panose="020B0604020202020204" pitchFamily="34" charset="0"/>
                      </a:endParaRPr>
                    </a:p>
                    <a:p>
                      <a:pPr>
                        <a:lnSpc>
                          <a:spcPct val="115000"/>
                        </a:lnSpc>
                        <a:spcAft>
                          <a:spcPts val="800"/>
                        </a:spcAft>
                        <a:defRPr b="0" i="0"/>
                      </a:pPr>
                      <a:r>
                        <a:rPr lang="1106" sz="1200" b="1">
                          <a:effectLst/>
                          <a:latin typeface="Calibri" panose="020F0502020204030204" pitchFamily="34" charset="0"/>
                          <a:ea typeface="Calibri" panose="020F0502020204030204" pitchFamily="34" charset="0"/>
                        </a:rPr>
                        <a:t> </a:t>
                      </a:r>
                      <a:endParaRPr lang="en-GB" sz="110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2060"/>
                    </a:solidFill>
                  </a:tcPr>
                </a:tc>
                <a:tc hMerge="1">
                  <a:txBody>
                    <a:bodyPr/>
                    <a:lstStyle/>
                    <a:p>
                      <a:endParaRPr lang="en-GB"/>
                    </a:p>
                  </a:txBody>
                  <a:tcPr/>
                </a:tc>
                <a:extLst>
                  <a:ext uri="{0D108BD9-81ED-4DB2-BD59-A6C34878D82A}">
                    <a16:rowId xmlns:a16="http://schemas.microsoft.com/office/drawing/2014/main" val="3749746400"/>
                  </a:ext>
                </a:extLst>
              </a:tr>
              <a:tr h="1630496">
                <a:tc>
                  <a:txBody>
                    <a:bodyPr/>
                    <a:lstStyle/>
                    <a:p>
                      <a:pPr marL="0" lvl="0" indent="0">
                        <a:lnSpc>
                          <a:spcPct val="115000"/>
                        </a:lnSpc>
                        <a:buFont typeface="Arial" panose="020B0604020202020204" pitchFamily="34" charset="0"/>
                        <a:buNone/>
                        <a:defRPr b="0" i="0"/>
                      </a:pPr>
                      <a:r>
                        <a:rPr lang="1106" sz="1500" b="1" u="none" strike="noStrike">
                          <a:solidFill>
                            <a:srgbClr val="000000"/>
                          </a:solidFill>
                          <a:effectLst/>
                          <a:latin typeface="+mn-lt"/>
                          <a:ea typeface="Calibri" panose="020F0502020204030204" pitchFamily="34" charset="0"/>
                        </a:rPr>
                        <a:t>Genedigaeth i 18-24 mis</a:t>
                      </a:r>
                    </a:p>
                    <a:p>
                      <a:pPr marL="0" lvl="0" indent="0">
                        <a:lnSpc>
                          <a:spcPct val="115000"/>
                        </a:lnSpc>
                        <a:buFont typeface="Arial" panose="020B0604020202020204" pitchFamily="34" charset="0"/>
                        <a:buNone/>
                      </a:pPr>
                      <a:endParaRPr lang="en-GB" sz="1500" b="1" u="none" strike="noStrike">
                        <a:effectLst/>
                        <a:latin typeface="+mn-lt"/>
                        <a:ea typeface="Arial" panose="020B0604020202020204" pitchFamily="34" charset="0"/>
                      </a:endParaRPr>
                    </a:p>
                    <a:p>
                      <a:pPr marL="0" lvl="0" indent="0">
                        <a:lnSpc>
                          <a:spcPct val="115000"/>
                        </a:lnSpc>
                        <a:buFont typeface="Arial" panose="020B0604020202020204" pitchFamily="34" charset="0"/>
                        <a:buNone/>
                        <a:defRPr b="0" i="0"/>
                      </a:pPr>
                      <a:r>
                        <a:rPr lang="1106" sz="1500" b="1" u="none" strike="noStrike">
                          <a:solidFill>
                            <a:srgbClr val="000000"/>
                          </a:solidFill>
                          <a:effectLst/>
                          <a:latin typeface="+mn-lt"/>
                          <a:ea typeface="Calibri" panose="020F0502020204030204" pitchFamily="34" charset="0"/>
                        </a:rPr>
                        <a:t>2 i 7 oed</a:t>
                      </a:r>
                    </a:p>
                    <a:p>
                      <a:pPr marL="0" lvl="0" indent="0">
                        <a:lnSpc>
                          <a:spcPct val="115000"/>
                        </a:lnSpc>
                        <a:buFont typeface="Arial" panose="020B0604020202020204" pitchFamily="34" charset="0"/>
                        <a:buNone/>
                      </a:pPr>
                      <a:endParaRPr lang="en-GB" sz="1500" b="1" u="none" strike="noStrike">
                        <a:effectLst/>
                        <a:latin typeface="+mn-lt"/>
                        <a:ea typeface="Arial" panose="020B0604020202020204" pitchFamily="34" charset="0"/>
                      </a:endParaRPr>
                    </a:p>
                    <a:p>
                      <a:pPr marL="0" lvl="0" indent="0">
                        <a:lnSpc>
                          <a:spcPct val="115000"/>
                        </a:lnSpc>
                        <a:buFont typeface="Arial" panose="020B0604020202020204" pitchFamily="34" charset="0"/>
                        <a:buNone/>
                        <a:defRPr b="0" i="0"/>
                      </a:pPr>
                      <a:r>
                        <a:rPr lang="1106" sz="1500" b="1" u="none" strike="noStrike">
                          <a:solidFill>
                            <a:srgbClr val="000000"/>
                          </a:solidFill>
                          <a:effectLst/>
                          <a:latin typeface="+mn-lt"/>
                          <a:ea typeface="Calibri" panose="020F0502020204030204" pitchFamily="34" charset="0"/>
                        </a:rPr>
                        <a:t>7 i 11 oed</a:t>
                      </a:r>
                    </a:p>
                    <a:p>
                      <a:pPr marL="0" lvl="0" indent="0">
                        <a:lnSpc>
                          <a:spcPct val="115000"/>
                        </a:lnSpc>
                        <a:buFont typeface="Arial" panose="020B0604020202020204" pitchFamily="34" charset="0"/>
                        <a:buNone/>
                      </a:pPr>
                      <a:endParaRPr lang="en-GB" sz="1500" b="1" u="none" strike="noStrike">
                        <a:effectLst/>
                        <a:latin typeface="+mn-lt"/>
                        <a:ea typeface="Arial" panose="020B0604020202020204" pitchFamily="34" charset="0"/>
                      </a:endParaRPr>
                    </a:p>
                    <a:p>
                      <a:pPr marL="0" lvl="0" indent="0">
                        <a:lnSpc>
                          <a:spcPct val="115000"/>
                        </a:lnSpc>
                        <a:spcAft>
                          <a:spcPts val="800"/>
                        </a:spcAft>
                        <a:buFont typeface="Arial" panose="020B0604020202020204" pitchFamily="34" charset="0"/>
                        <a:buNone/>
                        <a:defRPr b="0" i="0"/>
                      </a:pPr>
                      <a:r>
                        <a:rPr lang="1106" sz="1500" b="1" u="none" strike="noStrike">
                          <a:solidFill>
                            <a:srgbClr val="000000"/>
                          </a:solidFill>
                          <a:effectLst/>
                          <a:latin typeface="+mn-lt"/>
                          <a:ea typeface="Calibri" panose="020F0502020204030204" pitchFamily="34" charset="0"/>
                        </a:rPr>
                        <a:t>O 12 oed ymlaen</a:t>
                      </a:r>
                      <a:endParaRPr lang="en-GB" sz="1500" b="1"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tc>
                  <a:txBody>
                    <a:bodyPr/>
                    <a:lstStyle/>
                    <a:p>
                      <a:pPr marL="342900" lvl="0" indent="-342900">
                        <a:lnSpc>
                          <a:spcPct val="100000"/>
                        </a:lnSpc>
                        <a:spcAft>
                          <a:spcPct val="0"/>
                        </a:spcAft>
                        <a:buFont typeface="Arial" panose="020B0604020202020204" pitchFamily="34" charset="0"/>
                        <a:buChar char="●"/>
                        <a:defRPr b="0" i="0"/>
                      </a:pPr>
                      <a:r>
                        <a:rPr lang="1106" sz="1500" u="none" strike="noStrike">
                          <a:solidFill>
                            <a:srgbClr val="000000"/>
                          </a:solidFill>
                          <a:effectLst/>
                          <a:latin typeface="+mn-lt"/>
                          <a:ea typeface="Calibri" panose="020F0502020204030204" pitchFamily="34" charset="0"/>
                        </a:rPr>
                        <a:t>Y cyfnod synhwyraidd-weithredol:</a:t>
                      </a:r>
                    </a:p>
                    <a:p>
                      <a:pPr marL="342900" lvl="0" indent="-342900">
                        <a:lnSpc>
                          <a:spcPct val="100000"/>
                        </a:lnSpc>
                        <a:spcAft>
                          <a:spcPts val="600"/>
                        </a:spcAft>
                        <a:buFont typeface="Arial" panose="020B0604020202020204" pitchFamily="34" charset="0"/>
                        <a:buNone/>
                        <a:defRPr b="0" i="0"/>
                      </a:pPr>
                      <a:r>
                        <a:rPr lang="1106" sz="1500" u="none" strike="noStrike">
                          <a:solidFill>
                            <a:srgbClr val="000000"/>
                          </a:solidFill>
                          <a:effectLst/>
                          <a:latin typeface="+mn-lt"/>
                          <a:ea typeface="Calibri" panose="020F0502020204030204" pitchFamily="34" charset="0"/>
                        </a:rPr>
                        <a:t>	targed y plentyn yw datblygu </a:t>
                      </a:r>
                      <a:r>
                        <a:rPr lang="1106" sz="1500" b="1" u="none" strike="noStrike">
                          <a:solidFill>
                            <a:srgbClr val="000000"/>
                          </a:solidFill>
                          <a:effectLst/>
                          <a:latin typeface="+mn-lt"/>
                          <a:ea typeface="Calibri" panose="020F0502020204030204" pitchFamily="34" charset="0"/>
                        </a:rPr>
                        <a:t>sefydlogrwydd gwrthrych</a:t>
                      </a:r>
                      <a:endParaRPr lang="en-GB" sz="1500" u="none" strike="noStrike">
                        <a:effectLst/>
                        <a:latin typeface="+mn-lt"/>
                        <a:ea typeface="Arial" panose="020B0604020202020204" pitchFamily="34" charset="0"/>
                      </a:endParaRPr>
                    </a:p>
                    <a:p>
                      <a:pPr marL="342900" lvl="0" indent="-342900">
                        <a:lnSpc>
                          <a:spcPct val="100000"/>
                        </a:lnSpc>
                        <a:spcAft>
                          <a:spcPct val="0"/>
                        </a:spcAft>
                        <a:buFont typeface="Arial" panose="020B0604020202020204" pitchFamily="34" charset="0"/>
                        <a:buChar char="●"/>
                        <a:defRPr b="0" i="0"/>
                      </a:pPr>
                      <a:r>
                        <a:rPr lang="1106" sz="1500" u="none" strike="noStrike">
                          <a:solidFill>
                            <a:srgbClr val="000000"/>
                          </a:solidFill>
                          <a:effectLst/>
                          <a:latin typeface="+mn-lt"/>
                          <a:ea typeface="Calibri" panose="020F0502020204030204" pitchFamily="34" charset="0"/>
                        </a:rPr>
                        <a:t>Y cyfnod cynweithredol:</a:t>
                      </a:r>
                    </a:p>
                    <a:p>
                      <a:pPr marL="342900" lvl="0" indent="-342900">
                        <a:lnSpc>
                          <a:spcPct val="100000"/>
                        </a:lnSpc>
                        <a:spcAft>
                          <a:spcPts val="600"/>
                        </a:spcAft>
                        <a:buFont typeface="Arial" panose="020B0604020202020204" pitchFamily="34" charset="0"/>
                        <a:buNone/>
                        <a:defRPr b="0" i="0"/>
                      </a:pPr>
                      <a:r>
                        <a:rPr lang="1106" sz="1500" u="none" strike="noStrike">
                          <a:solidFill>
                            <a:srgbClr val="000000"/>
                          </a:solidFill>
                          <a:effectLst/>
                          <a:latin typeface="+mn-lt"/>
                          <a:ea typeface="Calibri" panose="020F0502020204030204" pitchFamily="34" charset="0"/>
                        </a:rPr>
                        <a:t>	targed y plentyn yw datblygu </a:t>
                      </a:r>
                      <a:r>
                        <a:rPr lang="1106" sz="1500" b="1" u="none" strike="noStrike">
                          <a:solidFill>
                            <a:srgbClr val="000000"/>
                          </a:solidFill>
                          <a:effectLst/>
                          <a:latin typeface="+mn-lt"/>
                          <a:ea typeface="Calibri" panose="020F0502020204030204" pitchFamily="34" charset="0"/>
                        </a:rPr>
                        <a:t>meddwl symbolaidd</a:t>
                      </a:r>
                      <a:endParaRPr lang="en-GB" sz="1500" u="none" strike="noStrike">
                        <a:effectLst/>
                        <a:latin typeface="+mn-lt"/>
                        <a:ea typeface="Arial" panose="020B0604020202020204" pitchFamily="34" charset="0"/>
                      </a:endParaRPr>
                    </a:p>
                    <a:p>
                      <a:pPr marL="342900" lvl="0" indent="-342900">
                        <a:lnSpc>
                          <a:spcPct val="100000"/>
                        </a:lnSpc>
                        <a:spcAft>
                          <a:spcPct val="0"/>
                        </a:spcAft>
                        <a:buFont typeface="Arial" panose="020B0604020202020204" pitchFamily="34" charset="0"/>
                        <a:buChar char="●"/>
                        <a:defRPr b="0" i="0"/>
                      </a:pPr>
                      <a:r>
                        <a:rPr lang="1106" sz="1500" u="none" strike="noStrike">
                          <a:solidFill>
                            <a:srgbClr val="000000"/>
                          </a:solidFill>
                          <a:effectLst/>
                          <a:latin typeface="+mn-lt"/>
                          <a:ea typeface="Calibri" panose="020F0502020204030204" pitchFamily="34" charset="0"/>
                        </a:rPr>
                        <a:t>y cyfnod gweithredu diriaethol:</a:t>
                      </a:r>
                    </a:p>
                    <a:p>
                      <a:pPr marL="342900" lvl="0" indent="-342900">
                        <a:lnSpc>
                          <a:spcPct val="100000"/>
                        </a:lnSpc>
                        <a:spcAft>
                          <a:spcPts val="600"/>
                        </a:spcAft>
                        <a:buFont typeface="Arial" panose="020B0604020202020204" pitchFamily="34" charset="0"/>
                        <a:buNone/>
                        <a:defRPr b="0" i="0"/>
                      </a:pPr>
                      <a:r>
                        <a:rPr lang="1106" sz="1500" u="none" strike="noStrike">
                          <a:solidFill>
                            <a:srgbClr val="000000"/>
                          </a:solidFill>
                          <a:effectLst/>
                          <a:latin typeface="+mn-lt"/>
                          <a:ea typeface="Calibri" panose="020F0502020204030204" pitchFamily="34" charset="0"/>
                        </a:rPr>
                        <a:t>	targed y plentyn yw datblygu </a:t>
                      </a:r>
                      <a:r>
                        <a:rPr lang="1106" sz="1500" b="1" u="none" strike="noStrike">
                          <a:solidFill>
                            <a:srgbClr val="000000"/>
                          </a:solidFill>
                          <a:effectLst/>
                          <a:latin typeface="+mn-lt"/>
                          <a:ea typeface="Calibri" panose="020F0502020204030204" pitchFamily="34" charset="0"/>
                        </a:rPr>
                        <a:t>meddwl rhesymegol</a:t>
                      </a:r>
                      <a:endParaRPr lang="en-GB" sz="1500" u="none" strike="noStrike">
                        <a:effectLst/>
                        <a:latin typeface="+mn-lt"/>
                        <a:ea typeface="Arial" panose="020B0604020202020204" pitchFamily="34" charset="0"/>
                      </a:endParaRPr>
                    </a:p>
                    <a:p>
                      <a:pPr marL="342900" lvl="0" indent="-342900">
                        <a:lnSpc>
                          <a:spcPct val="100000"/>
                        </a:lnSpc>
                        <a:spcAft>
                          <a:spcPct val="0"/>
                        </a:spcAft>
                        <a:buFont typeface="Arial" panose="020B0604020202020204" pitchFamily="34" charset="0"/>
                        <a:buChar char="●"/>
                        <a:defRPr b="0" i="0"/>
                      </a:pPr>
                      <a:r>
                        <a:rPr lang="1106" sz="1500" u="none" strike="noStrike">
                          <a:solidFill>
                            <a:srgbClr val="000000"/>
                          </a:solidFill>
                          <a:effectLst/>
                          <a:latin typeface="+mn-lt"/>
                          <a:ea typeface="Calibri" panose="020F0502020204030204" pitchFamily="34" charset="0"/>
                        </a:rPr>
                        <a:t>Y cyfnod gweithredu ffurfiol:</a:t>
                      </a:r>
                    </a:p>
                    <a:p>
                      <a:pPr marL="342900" lvl="0" indent="-342900">
                        <a:lnSpc>
                          <a:spcPct val="100000"/>
                        </a:lnSpc>
                        <a:spcAft>
                          <a:spcPct val="0"/>
                        </a:spcAft>
                        <a:buFont typeface="Arial" panose="020B0604020202020204" pitchFamily="34" charset="0"/>
                        <a:buNone/>
                        <a:defRPr b="0" i="0"/>
                      </a:pPr>
                      <a:r>
                        <a:rPr lang="1106" sz="1500" u="none" strike="noStrike">
                          <a:solidFill>
                            <a:srgbClr val="000000"/>
                          </a:solidFill>
                          <a:effectLst/>
                          <a:latin typeface="+mn-lt"/>
                          <a:ea typeface="Calibri" panose="020F0502020204030204" pitchFamily="34" charset="0"/>
                        </a:rPr>
                        <a:t>	targed y plentyn yw datblygu </a:t>
                      </a:r>
                      <a:r>
                        <a:rPr lang="1106" sz="1500" b="1" u="none" strike="noStrike">
                          <a:solidFill>
                            <a:srgbClr val="000000"/>
                          </a:solidFill>
                          <a:effectLst/>
                          <a:latin typeface="+mn-lt"/>
                          <a:ea typeface="Calibri" panose="020F0502020204030204" pitchFamily="34" charset="0"/>
                        </a:rPr>
                        <a:t>meddwl haniaethol</a:t>
                      </a:r>
                      <a:endParaRPr lang="en-GB" sz="1500"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293656833"/>
                  </a:ext>
                </a:extLst>
              </a:tr>
            </a:tbl>
          </a:graphicData>
        </a:graphic>
      </p:graphicFrame>
      <p:pic>
        <p:nvPicPr>
          <p:cNvPr id="7170" name="Picture 2" descr="Head, Man, Face, Brain, Coils, Think, Thoughts">
            <a:extLst>
              <a:ext uri="{FF2B5EF4-FFF2-40B4-BE49-F238E27FC236}">
                <a16:creationId xmlns:a16="http://schemas.microsoft.com/office/drawing/2014/main" id="{CAFB6D88-EAB2-4A23-A12D-CFA297A6B7D1}"/>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908258" y="2058561"/>
            <a:ext cx="1845362" cy="3060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44177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06813"/>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wybyddol datblygiad plant – Piaget</a:t>
            </a:r>
            <a:endParaRPr lang="en-US" sz="3000">
              <a:solidFill>
                <a:schemeClr val="bg1"/>
              </a:solidFill>
              <a:ea typeface="+mj-lt"/>
              <a:cs typeface="+mj-lt"/>
            </a:endParaRPr>
          </a:p>
        </p:txBody>
      </p:sp>
      <p:graphicFrame>
        <p:nvGraphicFramePr>
          <p:cNvPr id="4" name="Content Placeholder 3">
            <a:extLst>
              <a:ext uri="{FF2B5EF4-FFF2-40B4-BE49-F238E27FC236}">
                <a16:creationId xmlns:a16="http://schemas.microsoft.com/office/drawing/2014/main" id="{C92F6C3D-8C16-47FF-B833-668B9132C605}"/>
              </a:ext>
            </a:extLst>
          </p:cNvPr>
          <p:cNvGraphicFramePr>
            <a:graphicFrameLocks noGrp="1"/>
          </p:cNvGraphicFramePr>
          <p:nvPr>
            <p:ph idx="1"/>
            <p:extLst>
              <p:ext uri="{D42A27DB-BD31-4B8C-83A1-F6EECF244321}">
                <p14:modId xmlns:p14="http://schemas.microsoft.com/office/powerpoint/2010/main" val="3284793765"/>
              </p:ext>
            </p:extLst>
          </p:nvPr>
        </p:nvGraphicFramePr>
        <p:xfrm>
          <a:off x="406401" y="2283840"/>
          <a:ext cx="11328399" cy="4096287"/>
        </p:xfrm>
        <a:graphic>
          <a:graphicData uri="http://schemas.openxmlformats.org/drawingml/2006/table">
            <a:tbl>
              <a:tblPr bandRow="1"/>
              <a:tblGrid>
                <a:gridCol w="11328399">
                  <a:extLst>
                    <a:ext uri="{9D8B030D-6E8A-4147-A177-3AD203B41FA5}">
                      <a16:colId xmlns:a16="http://schemas.microsoft.com/office/drawing/2014/main" val="663914658"/>
                    </a:ext>
                  </a:extLst>
                </a:gridCol>
              </a:tblGrid>
              <a:tr h="535560">
                <a:tc>
                  <a:txBody>
                    <a:bodyPr/>
                    <a:lstStyle/>
                    <a:p>
                      <a:pPr>
                        <a:lnSpc>
                          <a:spcPct val="115000"/>
                        </a:lnSpc>
                        <a:spcAft>
                          <a:spcPts val="800"/>
                        </a:spcAft>
                        <a:defRPr b="0" i="0"/>
                      </a:pPr>
                      <a:r>
                        <a:rPr lang="1106" sz="2000" b="1">
                          <a:solidFill>
                            <a:srgbClr val="7030A0"/>
                          </a:solidFill>
                          <a:effectLst/>
                          <a:latin typeface="+mn-lt"/>
                          <a:ea typeface="Calibri" panose="020F0502020204030204" pitchFamily="34" charset="0"/>
                        </a:rPr>
                        <a:t>Damcaniaethau datblygiad plant Piaget</a:t>
                      </a:r>
                      <a:endParaRPr lang="en-GB" sz="2000" b="1">
                        <a:solidFill>
                          <a:srgbClr val="7030A0"/>
                        </a:solidFill>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1344204912"/>
                  </a:ext>
                </a:extLst>
              </a:tr>
              <a:tr h="3560727">
                <a:tc>
                  <a:txBody>
                    <a:bodyPr/>
                    <a:lstStyle/>
                    <a:p>
                      <a:pPr marL="342900" lvl="0" indent="-342900">
                        <a:lnSpc>
                          <a:spcPct val="100000"/>
                        </a:lnSpc>
                        <a:spcAft>
                          <a:spcPts val="1200"/>
                        </a:spcAft>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Mae plant yn gweld y byd mewn ffordd wahanol i oedolion ac yn meddwl yn wahanol.</a:t>
                      </a:r>
                      <a:endParaRPr lang="en-GB" sz="2000" b="0" u="none" strike="noStrike">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Mae plant yn rhyngweithio'n weithredol â'u hamgylchedd i gynyddu eu gwybodaeth a'u dealltwriaeth o'r byd; dydyn nhw ddim yn dibynnu ar oedolion i ddatblygu'r ddealltwriaeth hon.</a:t>
                      </a:r>
                      <a:endParaRPr lang="en-GB" sz="2000" b="0" u="none" strike="noStrike">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I ddeall sut mae plentyn yn rhesymu, mae angen i ni edrych ar bethau o safbwynt y plentyn.</a:t>
                      </a:r>
                      <a:endParaRPr lang="en-GB" sz="2000" b="0" u="none" strike="noStrike">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Mae datblygiad plentyn yn seiliedig ar ei aeddfedrwydd (oed) a'i ryngweithio â'r amgylchedd.</a:t>
                      </a:r>
                      <a:endParaRPr lang="en-GB" sz="2000" b="0" u="none" strike="noStrike">
                        <a:effectLst/>
                        <a:latin typeface="+mn-lt"/>
                        <a:ea typeface="Arial" panose="020B0604020202020204" pitchFamily="34" charset="0"/>
                      </a:endParaRPr>
                    </a:p>
                    <a:p>
                      <a:pPr marL="342900" lvl="0" indent="-342900">
                        <a:lnSpc>
                          <a:spcPct val="100000"/>
                        </a:lnSpc>
                        <a:spcAft>
                          <a:spcPts val="1200"/>
                        </a:spcAft>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Mae pob cam datblygiad yn cynnwys gwahanol fath o ddeallusrwydd a phroses feddwl.</a:t>
                      </a:r>
                      <a:endParaRPr lang="en-GB" sz="2000" b="0" u="none" strike="noStrike">
                        <a:effectLst/>
                        <a:latin typeface="+mn-lt"/>
                        <a:ea typeface="Arial" panose="020B0604020202020204" pitchFamily="34" charset="0"/>
                      </a:endParaRPr>
                    </a:p>
                    <a:p>
                      <a:pPr marL="342900" lvl="0" indent="-342900">
                        <a:lnSpc>
                          <a:spcPct val="100000"/>
                        </a:lnSpc>
                        <a:buFont typeface="Arial" panose="020B0604020202020204" pitchFamily="34" charset="0"/>
                        <a:buChar char="●"/>
                        <a:defRPr b="0" i="0"/>
                      </a:pPr>
                      <a:r>
                        <a:rPr lang="1106" sz="2000" b="0" u="none" strike="noStrike">
                          <a:solidFill>
                            <a:srgbClr val="002060"/>
                          </a:solidFill>
                          <a:effectLst/>
                          <a:latin typeface="+mn-lt"/>
                          <a:ea typeface="Calibri" panose="020F0502020204030204" pitchFamily="34" charset="0"/>
                        </a:rPr>
                        <a:t>Nid oedd Piaget yn credu bod rhaid cyrraedd pob cam mewn cyfnod penodol ond byddai'r disgrifiadau o bob cyfnod yn adlewyrchu'r oedran cyfartalog pan fyddai plentyn yn ei gyrraedd.</a:t>
                      </a:r>
                      <a:endParaRPr lang="en-GB" sz="2000" b="0"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514047296"/>
                  </a:ext>
                </a:extLst>
              </a:tr>
            </a:tbl>
          </a:graphicData>
        </a:graphic>
      </p:graphicFrame>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Tree>
    <p:extLst>
      <p:ext uri="{BB962C8B-B14F-4D97-AF65-F5344CB8AC3E}">
        <p14:creationId xmlns:p14="http://schemas.microsoft.com/office/powerpoint/2010/main" val="2158417266"/>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342065"/>
            <a:ext cx="11317514"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latin typeface="Calibri"/>
                <a:ea typeface="+mj-lt"/>
                <a:cs typeface="Calibri" panose="020F0502020204030204"/>
              </a:rPr>
              <a:t>Damcaniaeth </a:t>
            </a:r>
            <a:r>
              <a:rPr lang="1106" sz="3000">
                <a:solidFill>
                  <a:schemeClr val="bg1"/>
                </a:solidFill>
                <a:ea typeface="+mj-lt"/>
                <a:cs typeface="Calibri" panose="020F0502020204030204"/>
              </a:rPr>
              <a:t>gymdeithasol-ddiwylliannol</a:t>
            </a:r>
            <a:r>
              <a:rPr lang="1106" sz="3000">
                <a:solidFill>
                  <a:schemeClr val="bg1"/>
                </a:solidFill>
                <a:latin typeface="Calibri"/>
                <a:ea typeface="+mj-lt"/>
                <a:cs typeface="Calibri" panose="020F0502020204030204"/>
              </a:rPr>
              <a:t> datblygiad plant – Vygotsky</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8622726" cy="4426941"/>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Calibri" panose="020F0502020204030204" pitchFamily="34" charset="0"/>
              </a:rPr>
              <a:t>Mae llawer o ymchwil diweddar i ddatblygiad gwybyddol plant wedi bod yn seiliedig ar waith Lev Vygotsky, sydd wedi cael ei alw'n ddamcaniaeth gymdeithasol-ddiwylliannol. Yn wahanol i Piaget, roedd Vygotsky yn pwysleisio rôl rhyngweithiadau cymdeithasol plant yn eu datblygiad gwybyddol.  Hefyd yn wahanol i Piaget, roedd Vygotsky yn credu bod dysgu cymdeithasol yn dod cyn datblygiad.  Roedd Vygotsky yn credu bod dysgu'n digwydd drwy ryngweithio cymdeithasol â rhywun 'arall mwy gwybodus' (AMG) sy'n modelu ymddygiad neu'n rhoi cyfarwyddiadau. Mae'r AMG yn rhan ganolog o ddamcaniaethau Vygotsky ar y Parth Datblygiad Procsimol (PDP). Y PDP yw'r gwahaniaeth rhwng beth gall plentyn ei gyflawni'n annibynnol a beth gall ei gyflawni gyda chymorth AMG. Roedd Vygotsky yn credu mai'r parth hwn yw lle gall plentyn ddysgu sgiliau dan arweiniad a chyfarwyddyd sensitif rhywun arall, cyn dechrau defnyddio'r sgiliau hyn yn annibynnol ac felly ddatblygu'n ddeallusol.</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9218" name="Picture 2" descr="Head, Man, Face, Brain, Coils, Think, Thoughts">
            <a:extLst>
              <a:ext uri="{FF2B5EF4-FFF2-40B4-BE49-F238E27FC236}">
                <a16:creationId xmlns:a16="http://schemas.microsoft.com/office/drawing/2014/main" id="{A20F24F8-813A-4B7E-8D9A-ED3DC216ED85}"/>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029125" y="2202459"/>
            <a:ext cx="2872072" cy="4426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8767184"/>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15471" y="1504786"/>
            <a:ext cx="11339286" cy="694418"/>
          </a:xfrm>
          <a:solidFill>
            <a:schemeClr val="accent2">
              <a:lumMod val="75000"/>
            </a:schemeClr>
          </a:solidFill>
          <a:ln>
            <a:solidFill>
              <a:srgbClr val="F584EB"/>
            </a:solidFill>
          </a:ln>
        </p:spPr>
        <p:txBody>
          <a:bodyPr anchor="ctr" anchorCtr="0">
            <a:normAutofit fontScale="90000"/>
          </a:bodyPr>
          <a:lstStyle/>
          <a:p>
            <a:pPr algn="ctr">
              <a:defRPr b="0" i="0"/>
            </a:pPr>
            <a:r>
              <a:rPr lang="1106" sz="3000">
                <a:solidFill>
                  <a:schemeClr val="bg1"/>
                </a:solidFill>
                <a:ea typeface="+mj-lt"/>
                <a:cs typeface="Calibri" panose="020F0502020204030204"/>
              </a:rPr>
              <a:t>Damcaniaeth gymdeithasol-ddiwylliannol datblygiad plant – Bruner</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15471" y="2420174"/>
            <a:ext cx="7487558" cy="4086724"/>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Roedd Jerome Bruner yn credu mai bwriad addysg yw creu dysgwyr annibynnol sydd wedi dysgu sut i ddysgu. Ef gyflwynodd gysyniadau dysgu drwy ddarganfod a'r cwricwlwm sbiral.</a:t>
            </a:r>
          </a:p>
          <a:p>
            <a:pPr>
              <a:lnSpc>
                <a:spcPct val="100000"/>
              </a:lnSpc>
              <a:spcBef>
                <a:spcPct val="0"/>
              </a:spcBef>
              <a:spcAft>
                <a:spcPct val="0"/>
              </a:spcAft>
            </a:pPr>
            <a:endParaRPr lang="en-GB" sz="2000">
              <a:solidFill>
                <a:schemeClr val="accent1"/>
              </a:solidFill>
              <a:effectLst/>
              <a:ea typeface="Arial" panose="020B0604020202020204" pitchFamily="34" charset="0"/>
            </a:endParaRPr>
          </a:p>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Mae'r cwricwlwm sbiral yn seiliedig ar y cysyniad y gellir dysgu gwybodaeth gymhleth i blentyn o unrhyw oed os yw hi ar ffurf sy'n addas i oed a gallu'r plentyn. Roedd yn credu y dylid dysgu gwybodaeth ar ffurf syml i ddechrau, ac yna ychwanegu ati'n nes ymlaen ar ffurf fwy cymhleth. Mae damcaniaeth Bruner yn datgan bod plant yn llunio eu dysg eu hunain drwy drefnu, categoreiddio a chodio gwybodaeth. Roedd Bruner yn credu mai'r ffordd fwyaf effeithiol o wneud hyn yw drwy ddarganfod.</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0242" name="Picture 2" descr="Head, Man, Face, Brain, Coils, Think, Thoughts">
            <a:extLst>
              <a:ext uri="{FF2B5EF4-FFF2-40B4-BE49-F238E27FC236}">
                <a16:creationId xmlns:a16="http://schemas.microsoft.com/office/drawing/2014/main" id="{79F80DE4-6F52-4735-904E-36D54ACC784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983866" y="2420174"/>
            <a:ext cx="3770891" cy="408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44252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28400"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Damcaniaeth dysgu cymdeithasol datblygiad plant – Bandura</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75374"/>
            <a:ext cx="7932058" cy="4651995"/>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Datblygodd Albert Bandura ddamcaniaeth dysgu cymdeithasol sy'n cael ei hystyried yn gyswllt pwysig rhwng ymddygiadaeth a gwybyddoliaeth. Mae Bandura yn credu bod tair cydran ganolog i'r broses ddysgu: arsylwi, dynwared a modelu. Dywedodd na allai ymddygiadaeth esbonio pob math o ddysgu a datblygodd ddamcaniaeth oedd yn gyfuniad o ddamcaniaeth ymddygiadol lle mae ymddygiad yn ganlyniad i gyflyru, a damcaniaeth wybyddol sy'n dibynnu ar gof a sylw. Ychwanegodd Bandura elfen gymdeithasol at ddamcaniaethau ymddygiadol fel cyflyru ac atgyfnerthu ac roedd yn credu bod gwybodaeth ac ymddygiadau newydd yn cael eu datblygu drwy wylio pobl eraill.</a:t>
            </a:r>
          </a:p>
          <a:p>
            <a:pPr>
              <a:lnSpc>
                <a:spcPct val="100000"/>
              </a:lnSpc>
              <a:spcBef>
                <a:spcPct val="0"/>
              </a:spcBef>
              <a:spcAft>
                <a:spcPct val="0"/>
              </a:spcAft>
            </a:pPr>
            <a:endParaRPr lang="en-GB" sz="20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2000" b="1">
                <a:solidFill>
                  <a:schemeClr val="accent1"/>
                </a:solidFill>
                <a:effectLst/>
                <a:highlight>
                  <a:srgbClr val="FFFFFF"/>
                </a:highlight>
                <a:ea typeface="Calibri" panose="020F0502020204030204" pitchFamily="34" charset="0"/>
              </a:rPr>
              <a:t>Yr arbrawf dol Bobo </a:t>
            </a:r>
            <a:r>
              <a:rPr lang="1106" sz="2000" b="0">
                <a:solidFill>
                  <a:schemeClr val="accent1"/>
                </a:solidFill>
                <a:effectLst/>
                <a:highlight>
                  <a:srgbClr val="FFFFFF"/>
                </a:highlight>
                <a:ea typeface="Calibri" panose="020F0502020204030204" pitchFamily="34" charset="0"/>
              </a:rPr>
              <a:t>– defnyddiodd Bandura yr arbrawf dol Bobo i ddangos y bydd plant yn copïo ymddygiad treisgar ar ôl ei weld, a bod hyn yn ymddygiad wedi'i ddysgu. </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0242" name="Picture 2" descr="Head, Man, Face, Brain, Coils, Think, Thoughts">
            <a:extLst>
              <a:ext uri="{FF2B5EF4-FFF2-40B4-BE49-F238E27FC236}">
                <a16:creationId xmlns:a16="http://schemas.microsoft.com/office/drawing/2014/main" id="{79F80DE4-6F52-4735-904E-36D54ACC784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483901" y="2075374"/>
            <a:ext cx="3250900" cy="35231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119741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44841"/>
            <a:ext cx="11341099" cy="694418"/>
          </a:xfrm>
          <a:solidFill>
            <a:srgbClr val="DB44E3"/>
          </a:solidFill>
          <a:ln>
            <a:solidFill>
              <a:srgbClr val="F584EB"/>
            </a:solidFill>
          </a:ln>
        </p:spPr>
        <p:txBody>
          <a:bodyPr anchor="ctr" anchorCtr="0">
            <a:normAutofit/>
          </a:bodyPr>
          <a:lstStyle/>
          <a:p>
            <a:pPr algn="ctr">
              <a:defRPr b="0" i="0"/>
            </a:pPr>
            <a:r>
              <a:rPr lang="1106" sz="3200"/>
              <a:t>Egwyddorion allweddol datblygiad plant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194605"/>
            <a:ext cx="3543300" cy="4413024"/>
          </a:xfrm>
          <a:solidFill>
            <a:srgbClr val="F584EB"/>
          </a:solidFill>
          <a:ln>
            <a:solidFill>
              <a:srgbClr val="F584EB"/>
            </a:solidFill>
          </a:ln>
        </p:spPr>
        <p:txBody>
          <a:bodyPr vert="horz" lIns="91440" tIns="45720" rIns="91440" bIns="45720" rtlCol="0" anchor="t" anchorCtr="0">
            <a:noAutofit/>
          </a:bodyPr>
          <a:lstStyle/>
          <a:p>
            <a:pPr marL="285750" lvl="0" indent="-285750">
              <a:lnSpc>
                <a:spcPct val="100000"/>
              </a:lnSpc>
              <a:spcBef>
                <a:spcPct val="0"/>
              </a:spcBef>
              <a:spcAft>
                <a:spcPct val="0"/>
              </a:spcAft>
              <a:buFont typeface="Arial" panose="020B0604020202020204" pitchFamily="34" charset="0"/>
              <a:buChar char="•"/>
            </a:pPr>
            <a:endParaRPr lang="en-GB" b="1"/>
          </a:p>
          <a:p>
            <a:pPr marL="285750" lvl="0" indent="-285750">
              <a:lnSpc>
                <a:spcPct val="100000"/>
              </a:lnSpc>
              <a:spcBef>
                <a:spcPct val="0"/>
              </a:spcBef>
              <a:spcAft>
                <a:spcPct val="0"/>
              </a:spcAft>
              <a:buFont typeface="Arial" panose="020B0604020202020204" pitchFamily="34" charset="0"/>
              <a:buChar char="•"/>
              <a:defRPr b="0" i="0"/>
            </a:pPr>
            <a:r>
              <a:rPr lang="1106" b="1"/>
              <a:t>Mae datblygiad yn dechrau o ben y plentyn ac yn parhau i lawr y corff</a:t>
            </a:r>
          </a:p>
          <a:p>
            <a:pPr lvl="0">
              <a:lnSpc>
                <a:spcPct val="100000"/>
              </a:lnSpc>
              <a:spcBef>
                <a:spcPct val="0"/>
              </a:spcBef>
              <a:spcAft>
                <a:spcPct val="0"/>
              </a:spcAft>
            </a:pPr>
            <a:endParaRPr lang="en-GB"/>
          </a:p>
          <a:p>
            <a:pPr marL="285750" lvl="0" indent="-285750">
              <a:lnSpc>
                <a:spcPct val="100000"/>
              </a:lnSpc>
              <a:spcBef>
                <a:spcPct val="0"/>
              </a:spcBef>
              <a:spcAft>
                <a:spcPct val="0"/>
              </a:spcAft>
              <a:buFont typeface="Arial" panose="020B0604020202020204" pitchFamily="34" charset="0"/>
              <a:buChar char="•"/>
              <a:defRPr b="0" i="0"/>
            </a:pPr>
            <a:r>
              <a:rPr lang="1106" b="1"/>
              <a:t>Mae datblygiad bob amser yn digwydd yn yr un drefn, ond mae cyflymder neu gyfradd y datblygiad yn gallu newid</a:t>
            </a:r>
          </a:p>
          <a:p>
            <a:pPr lvl="0">
              <a:lnSpc>
                <a:spcPct val="100000"/>
              </a:lnSpc>
              <a:spcBef>
                <a:spcPct val="0"/>
              </a:spcBef>
              <a:spcAft>
                <a:spcPct val="0"/>
              </a:spcAft>
            </a:pPr>
            <a:endParaRPr lang="en-GB" b="1"/>
          </a:p>
          <a:p>
            <a:pPr marL="285750" lvl="0" indent="-285750">
              <a:lnSpc>
                <a:spcPct val="100000"/>
              </a:lnSpc>
              <a:spcBef>
                <a:spcPct val="0"/>
              </a:spcBef>
              <a:spcAft>
                <a:spcPct val="0"/>
              </a:spcAft>
              <a:buFont typeface="Arial" panose="020B0604020202020204" pitchFamily="34" charset="0"/>
              <a:buChar char="•"/>
              <a:defRPr b="0" i="0"/>
            </a:pPr>
            <a:r>
              <a:rPr lang="1106" b="1"/>
              <a:t>Mae pob maes datblygiad yn gyd-ddibynnol neu'n gysylltiedig â'i gilydd</a:t>
            </a:r>
            <a:endParaRPr lang="en-GB" b="1">
              <a:solidFill>
                <a:schemeClr val="bg1"/>
              </a:solidFill>
              <a:ea typeface="+mn-lt"/>
              <a:cs typeface="+mn-lt"/>
            </a:endParaRPr>
          </a:p>
          <a:p>
            <a:pPr marL="0" indent="0">
              <a:lnSpc>
                <a:spcPct val="100000"/>
              </a:lnSpc>
              <a:spcBef>
                <a:spcPts val="600"/>
              </a:spcBef>
              <a:buNone/>
            </a:pPr>
            <a:endParaRPr lang="en-GB">
              <a:ea typeface="+mn-lt"/>
              <a:cs typeface="+mn-lt"/>
            </a:endParaRPr>
          </a:p>
          <a:p>
            <a:pPr>
              <a:buFont typeface="Arial" panose="020B0604020202020204" pitchFamily="34" charset="0"/>
              <a:buChar char="•"/>
            </a:pPr>
            <a:endParaRPr lang="en-GB">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4127500" y="2194605"/>
            <a:ext cx="7619999" cy="4413024"/>
          </a:xfrm>
          <a:solidFill>
            <a:srgbClr val="F584EB"/>
          </a:solidFill>
        </p:spPr>
        <p:txBody>
          <a:bodyPr vert="horz" lIns="91440" tIns="45720" rIns="91440" bIns="45720" rtlCol="0" anchor="t">
            <a:noAutofit/>
          </a:bodyPr>
          <a:lstStyle/>
          <a:p>
            <a:pPr>
              <a:lnSpc>
                <a:spcPct val="110000"/>
              </a:lnSpc>
              <a:spcBef>
                <a:spcPct val="0"/>
              </a:spcBef>
              <a:spcAft>
                <a:spcPct val="0"/>
              </a:spcAft>
              <a:defRPr b="0" i="0"/>
            </a:pPr>
            <a:r>
              <a:rPr lang="1106" sz="1500">
                <a:ea typeface="+mn-lt"/>
                <a:cs typeface="+mn-lt"/>
              </a:rPr>
              <a:t>Mae'n hanfodol bod ymarferwyr yn deall egwyddorion datblygiad plant i gefnogi pob plentyn unigol i ddatblygu at ei botensial llawn. Drwy ddeall dilyniant y datblygiad o'r pen i lawr yr asgwrn cefn ac o fadruddyn y cefn allan i'r dwylo a'r traed, gallwn ni ganfod unrhyw oediadau posibl i ddatblygiad a rhoi'r gefnogaeth ofynnol i'r plentyn.</a:t>
            </a:r>
          </a:p>
          <a:p>
            <a:pPr>
              <a:lnSpc>
                <a:spcPct val="110000"/>
              </a:lnSpc>
              <a:spcBef>
                <a:spcPct val="0"/>
              </a:spcBef>
              <a:spcAft>
                <a:spcPct val="0"/>
              </a:spcAft>
            </a:pPr>
            <a:endParaRPr lang="en-GB" sz="1500">
              <a:ea typeface="+mn-lt"/>
              <a:cs typeface="+mn-lt"/>
            </a:endParaRPr>
          </a:p>
          <a:p>
            <a:pPr>
              <a:lnSpc>
                <a:spcPct val="110000"/>
              </a:lnSpc>
              <a:spcBef>
                <a:spcPct val="0"/>
              </a:spcBef>
              <a:spcAft>
                <a:spcPct val="0"/>
              </a:spcAft>
              <a:defRPr b="0" i="0"/>
            </a:pPr>
            <a:r>
              <a:rPr lang="1106" sz="1500">
                <a:ea typeface="+mn-lt"/>
                <a:cs typeface="+mn-lt"/>
              </a:rPr>
              <a:t>Mae datblygiad yn digwydd ym mhob plentyn mewn trefn, ond mae cyfradd y datblygiad hwn yn wahanol i bob plentyn unigol. Mae angen i faban ddal ei ben i fyny'n annibynnol er mwyn dysgu eistedd, ac mae angen iddo allu sefyll cyn y gall gerdded. Bydd rhai plant yn cerdded mor gynnar â naw mis, ond gall eraill fod yn 18 mis oed.</a:t>
            </a:r>
          </a:p>
          <a:p>
            <a:pPr>
              <a:lnSpc>
                <a:spcPct val="110000"/>
              </a:lnSpc>
              <a:spcBef>
                <a:spcPct val="0"/>
              </a:spcBef>
              <a:spcAft>
                <a:spcPct val="0"/>
              </a:spcAft>
            </a:pPr>
            <a:endParaRPr lang="en-GB" sz="1500">
              <a:ea typeface="+mn-lt"/>
              <a:cs typeface="+mn-lt"/>
            </a:endParaRPr>
          </a:p>
          <a:p>
            <a:pPr>
              <a:lnSpc>
                <a:spcPct val="110000"/>
              </a:lnSpc>
              <a:spcBef>
                <a:spcPct val="0"/>
              </a:spcBef>
              <a:spcAft>
                <a:spcPct val="0"/>
              </a:spcAft>
              <a:defRPr b="0" i="0"/>
            </a:pPr>
            <a:r>
              <a:rPr lang="1106" sz="1500">
                <a:ea typeface="+mn-lt"/>
                <a:cs typeface="+mn-lt"/>
              </a:rPr>
              <a:t>Mae'r meysydd datblygiad yn gysylltiedig â'i gilydd – os nad oes neb yn siarad â phlentyn, ni fydd yn gallu datblygu sgiliau iaith, ac mae cysylltiad rhwng sgiliau iaith a datblygiad sgiliau eraill fel clywed. Os nad yw plentyn yn cael cariad a chefnogaeth i gynorthwyo â'i ddatblygiad, bydd ei ddatblygiad yn dioddef ym mhob maes. Mae babanod sy'n cael cyfathrebu cyson ar ffurf ystumiau'r wyneb, iaith y corff a chyfathrebu geiriol yn gwenu, yn rhyngweithio ac yn siarad yn gynt na rhai sy'n cael llai o ysgogiadau cymdeithasol.</a:t>
            </a:r>
          </a:p>
          <a:p>
            <a:pPr algn="ctr">
              <a:lnSpc>
                <a:spcPct val="100000"/>
              </a:lnSpc>
              <a:spcBef>
                <a:spcPct val="0"/>
              </a:spcBef>
            </a:pPr>
            <a:endParaRPr lang="en-GB" sz="1500">
              <a:ea typeface="+mn-lt"/>
              <a:cs typeface="+mn-lt"/>
            </a:endParaRPr>
          </a:p>
          <a:p>
            <a:endParaRPr lang="en-GB">
              <a:cs typeface="Calibri" panose="020F0502020204030204"/>
            </a:endParaRP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3796160501"/>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526655"/>
            <a:ext cx="11306629"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Yr agwedd fiolegol at ddatblygiad plant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431060"/>
            <a:ext cx="7832531" cy="3556084"/>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Mae seicolegwyr sy'n credu mewn dulliau biolegol wedi datblygu damcaniaethau i esbonio sut mae ein personoliaethau'n cael eu hetifeddu neu sut mae prosesau ffisiolegol yn dylanwadu arnynt yn hytrach na'n cefndir, ein diwylliant a'n hamgylchedd.</a:t>
            </a:r>
          </a:p>
          <a:p>
            <a:pPr>
              <a:lnSpc>
                <a:spcPct val="100000"/>
              </a:lnSpc>
              <a:spcBef>
                <a:spcPct val="0"/>
              </a:spcBef>
              <a:spcAft>
                <a:spcPct val="0"/>
              </a:spcAft>
            </a:pPr>
            <a:endParaRPr lang="en-GB" sz="20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Mae damcaniaethwyr wedi nodi nodweddion personoliaeth canolog, fel teyrngarwch, caredigrwydd a chyfeillgarwch, a nodweddion personoliaeth eilaidd sy'n cael eu dangos o dan rai amodau penodol ac sydd ddim bob amser yn bresennol neu'n amlwg; er enghraifft, rhywun yn bod yn flin pan gaiff ei ddeffro yn y bore. Mae'r damcaniaethwyr hyn yn cynnwys Cattell ac Eysenck.</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3314" name="Picture 2" descr="Dna, Genetic Material, Helix, Proteins, Biology">
            <a:extLst>
              <a:ext uri="{FF2B5EF4-FFF2-40B4-BE49-F238E27FC236}">
                <a16:creationId xmlns:a16="http://schemas.microsoft.com/office/drawing/2014/main" id="{3C72FCC1-9EBA-4916-9079-1AA903FB5BC7}"/>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21462" y="2431061"/>
            <a:ext cx="3191567" cy="3556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86408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39286"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Yr agwedd fiolegol at ddatblygiad plant – Cattell ac Eysenck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50056"/>
            <a:ext cx="7957955" cy="4699085"/>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1900" b="0">
                <a:solidFill>
                  <a:schemeClr val="accent1"/>
                </a:solidFill>
                <a:effectLst/>
                <a:highlight>
                  <a:srgbClr val="FFFFFF"/>
                </a:highlight>
                <a:ea typeface="Calibri" panose="020F0502020204030204" pitchFamily="34" charset="0"/>
              </a:rPr>
              <a:t>Gwnaeth </a:t>
            </a:r>
            <a:r>
              <a:rPr lang="1106" sz="1900" b="1">
                <a:solidFill>
                  <a:schemeClr val="accent1"/>
                </a:solidFill>
                <a:effectLst/>
                <a:highlight>
                  <a:srgbClr val="FFFFFF"/>
                </a:highlight>
                <a:ea typeface="Calibri" panose="020F0502020204030204" pitchFamily="34" charset="0"/>
              </a:rPr>
              <a:t>Raymond Cattell </a:t>
            </a:r>
            <a:r>
              <a:rPr lang="1106" sz="1900" b="0">
                <a:solidFill>
                  <a:schemeClr val="accent1"/>
                </a:solidFill>
                <a:effectLst/>
                <a:highlight>
                  <a:srgbClr val="FFFFFF"/>
                </a:highlight>
                <a:ea typeface="Calibri" panose="020F0502020204030204" pitchFamily="34" charset="0"/>
              </a:rPr>
              <a:t>ymchwil i gyfyngu nifer y nodweddion personoliaeth adnabyddadwy allai fod gan unigolyn. Enwodd 16 o ffactorau neu ddimensiynau personoliaeth.</a:t>
            </a:r>
          </a:p>
          <a:p>
            <a:pPr>
              <a:lnSpc>
                <a:spcPct val="100000"/>
              </a:lnSpc>
              <a:spcBef>
                <a:spcPct val="0"/>
              </a:spcBef>
              <a:spcAft>
                <a:spcPct val="0"/>
              </a:spcAft>
            </a:pPr>
            <a:endParaRPr lang="en-GB" sz="19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1900" b="0">
                <a:solidFill>
                  <a:schemeClr val="accent1"/>
                </a:solidFill>
                <a:effectLst/>
                <a:highlight>
                  <a:srgbClr val="FFFFFF"/>
                </a:highlight>
                <a:ea typeface="Calibri" panose="020F0502020204030204" pitchFamily="34" charset="0"/>
              </a:rPr>
              <a:t>Roedd </a:t>
            </a:r>
            <a:r>
              <a:rPr lang="1106" sz="1900" b="1">
                <a:solidFill>
                  <a:schemeClr val="accent1"/>
                </a:solidFill>
                <a:effectLst/>
                <a:highlight>
                  <a:srgbClr val="FFFFFF"/>
                </a:highlight>
                <a:ea typeface="Calibri" panose="020F0502020204030204" pitchFamily="34" charset="0"/>
              </a:rPr>
              <a:t>Hans a Sybil Eysenck </a:t>
            </a:r>
            <a:r>
              <a:rPr lang="1106" sz="1900" b="0">
                <a:solidFill>
                  <a:schemeClr val="accent1"/>
                </a:solidFill>
                <a:effectLst/>
                <a:highlight>
                  <a:srgbClr val="FFFFFF"/>
                </a:highlight>
                <a:ea typeface="Calibri" panose="020F0502020204030204" pitchFamily="34" charset="0"/>
              </a:rPr>
              <a:t>yn ddamcaniaethwyr personoliaeth a ddatblygodd ddamcaniaeth am </a:t>
            </a:r>
            <a:r>
              <a:rPr lang="1106" sz="1900" b="1">
                <a:solidFill>
                  <a:schemeClr val="accent1"/>
                </a:solidFill>
                <a:effectLst/>
                <a:highlight>
                  <a:srgbClr val="FFFFFF"/>
                </a:highlight>
                <a:ea typeface="Calibri" panose="020F0502020204030204" pitchFamily="34" charset="0"/>
              </a:rPr>
              <a:t>anianawd</a:t>
            </a:r>
            <a:r>
              <a:rPr lang="1106" sz="1900" b="0">
                <a:solidFill>
                  <a:schemeClr val="accent1"/>
                </a:solidFill>
                <a:effectLst/>
                <a:highlight>
                  <a:srgbClr val="FFFFFF"/>
                </a:highlight>
                <a:ea typeface="Calibri" panose="020F0502020204030204" pitchFamily="34" charset="0"/>
              </a:rPr>
              <a:t>; roeddent yn credu mai dyma'r gwahaniaethau personoliaeth sy'n gynhenid mewn pobl ac yn seiliedig ar eneteg. Ychwanegodd </a:t>
            </a:r>
            <a:r>
              <a:rPr lang="1106" sz="1900" b="1">
                <a:solidFill>
                  <a:schemeClr val="accent1"/>
                </a:solidFill>
                <a:effectLst/>
                <a:highlight>
                  <a:srgbClr val="FFFFFF"/>
                </a:highlight>
                <a:ea typeface="Calibri" panose="020F0502020204030204" pitchFamily="34" charset="0"/>
              </a:rPr>
              <a:t>Eysenck</a:t>
            </a:r>
            <a:r>
              <a:rPr lang="1106" sz="1900" b="0">
                <a:solidFill>
                  <a:schemeClr val="accent1"/>
                </a:solidFill>
                <a:effectLst/>
                <a:highlight>
                  <a:srgbClr val="FFFFFF"/>
                </a:highlight>
                <a:ea typeface="Calibri" panose="020F0502020204030204" pitchFamily="34" charset="0"/>
              </a:rPr>
              <a:t> drydydd dimensiwn at ei waith yn ddiweddarach: seicotiaeth/ rheoli'r uwch-ego.</a:t>
            </a:r>
          </a:p>
          <a:p>
            <a:pPr>
              <a:lnSpc>
                <a:spcPct val="100000"/>
              </a:lnSpc>
              <a:spcBef>
                <a:spcPct val="0"/>
              </a:spcBef>
              <a:spcAft>
                <a:spcPct val="0"/>
              </a:spcAft>
            </a:pPr>
            <a:endParaRPr lang="en-GB" sz="19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1900" b="0">
                <a:solidFill>
                  <a:schemeClr val="accent1"/>
                </a:solidFill>
                <a:effectLst/>
                <a:highlight>
                  <a:srgbClr val="FFFFFF"/>
                </a:highlight>
                <a:ea typeface="Calibri" panose="020F0502020204030204" pitchFamily="34" charset="0"/>
              </a:rPr>
              <a:t>Roedd </a:t>
            </a:r>
            <a:r>
              <a:rPr lang="1106" sz="1900" b="1">
                <a:solidFill>
                  <a:schemeClr val="accent1"/>
                </a:solidFill>
                <a:effectLst/>
                <a:highlight>
                  <a:srgbClr val="FFFFFF"/>
                </a:highlight>
                <a:ea typeface="Calibri" panose="020F0502020204030204" pitchFamily="34" charset="0"/>
              </a:rPr>
              <a:t>Arnold Gesell </a:t>
            </a:r>
            <a:r>
              <a:rPr lang="1106" sz="1900" b="0">
                <a:solidFill>
                  <a:schemeClr val="accent1"/>
                </a:solidFill>
                <a:effectLst/>
                <a:highlight>
                  <a:srgbClr val="FFFFFF"/>
                </a:highlight>
                <a:ea typeface="Calibri" panose="020F0502020204030204" pitchFamily="34" charset="0"/>
              </a:rPr>
              <a:t>yn seicolegydd clinigol a wnaeth ymchwil ac arsylwadau ar ddatblygiad plant. Gwelodd fod pob plentyn yn mynd drwy batrymau datblygiad mewn dilyniant tebyg, er bod plant yn mynd drwy'r dilyniant ar gyfraddau sy'n amrywio. Enw ei ddamcaniaeth oedd y ddamcaniaeth datblygiad aeddfedol ac mae llawer o ddamcaniaethau eraill ar ddatblygiad bodau dynol yn seiliedig ar ei waith.</a:t>
            </a:r>
            <a:endParaRPr lang="en-GB" sz="19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4338" name="Picture 2" descr="Dna, Genetic Material, Helix, Proteins, Biology">
            <a:extLst>
              <a:ext uri="{FF2B5EF4-FFF2-40B4-BE49-F238E27FC236}">
                <a16:creationId xmlns:a16="http://schemas.microsoft.com/office/drawing/2014/main" id="{5FA74799-E6AC-43EE-A2E6-FE9B64B11193}"/>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86968" y="2050056"/>
            <a:ext cx="3158719" cy="46990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0746812"/>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442727"/>
            <a:ext cx="11379201" cy="694418"/>
          </a:xfrm>
          <a:solidFill>
            <a:schemeClr val="accent2">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Deallusrwydd emosiynol – Goleman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316138"/>
            <a:ext cx="7544068" cy="4086724"/>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Nid Daniel Goleman oedd y damcaniaethwr cyntaf i nodi cysyniad deallusrwydd emosiynol, ond mae wedi dod â llawer o sylw i'r ddamcaniaeth drwy ei waith sydd wedi cael effaith sylweddol ar addysg heddiw.</a:t>
            </a:r>
          </a:p>
          <a:p>
            <a:pPr>
              <a:lnSpc>
                <a:spcPct val="100000"/>
              </a:lnSpc>
              <a:spcBef>
                <a:spcPct val="0"/>
              </a:spcBef>
              <a:spcAft>
                <a:spcPct val="0"/>
              </a:spcAft>
            </a:pPr>
            <a:endParaRPr lang="en-GB" sz="2000">
              <a:solidFill>
                <a:schemeClr val="accent1"/>
              </a:solidFill>
              <a:effectLst/>
              <a:highlight>
                <a:srgbClr val="FFFFFF"/>
              </a:highlight>
              <a:ea typeface="Calibri" panose="020F0502020204030204" pitchFamily="34" charset="0"/>
            </a:endParaRPr>
          </a:p>
          <a:p>
            <a:pPr>
              <a:lnSpc>
                <a:spcPct val="100000"/>
              </a:lnSpc>
              <a:spcBef>
                <a:spcPct val="0"/>
              </a:spcBef>
              <a:spcAft>
                <a:spcPct val="0"/>
              </a:spcAft>
              <a:defRPr b="0" i="0"/>
            </a:pPr>
            <a:r>
              <a:rPr lang="1106" sz="2000">
                <a:solidFill>
                  <a:schemeClr val="accent1"/>
                </a:solidFill>
                <a:effectLst/>
                <a:highlight>
                  <a:srgbClr val="FFFFFF"/>
                </a:highlight>
                <a:ea typeface="Calibri" panose="020F0502020204030204" pitchFamily="34" charset="0"/>
              </a:rPr>
              <a:t>Erbyn hyn, rydyn ni'n cydnabod bod deallusrwydd emosiynol lawn mor bwysig â deallusrwydd, ac o ganlyniad i hyn mae dysgu cymdeithasol ac emosiynol wedi dod yn rhan o gwricwla addysgol ledled y byd. Mae ymchwil wedi dangos nad yw gallu deallusol neu IQ uchel bob amser yn arwain at lwyddiant addysgol neu yrfa, a bod angen sgiliau pwysig eraill sy'n bwysig i brosesu gwybodaeth emosiynol er mwyn llwyddo, arwain a chynnal perthynas.</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5362" name="Picture 2" descr="Dna, Genetic Material, Helix, Proteins, Biology">
            <a:extLst>
              <a:ext uri="{FF2B5EF4-FFF2-40B4-BE49-F238E27FC236}">
                <a16:creationId xmlns:a16="http://schemas.microsoft.com/office/drawing/2014/main" id="{3AC2022C-1684-4332-B8CF-72E41F20723C}"/>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228392" y="2316138"/>
            <a:ext cx="3557208" cy="40867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806429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defRPr b="0" i="0"/>
            </a:pPr>
            <a:r>
              <a:rPr lang="1106" sz="3200" b="1"/>
              <a:t>2.3.1.  Damcaniaethau ac egwyddorion datblygiad plant</a:t>
            </a:r>
            <a:endParaRPr lang="en-US" sz="3000" b="1">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677041"/>
          </a:xfrm>
          <a:solidFill>
            <a:srgbClr val="F584EB"/>
          </a:solidFill>
          <a:ln>
            <a:solidFill>
              <a:srgbClr val="F584EB"/>
            </a:solidFill>
          </a:ln>
        </p:spPr>
        <p:txBody>
          <a:bodyPr vert="horz" lIns="91440" tIns="45720" rIns="91440" bIns="45720" rtlCol="0" anchor="t">
            <a:normAutofit/>
          </a:bodyPr>
          <a:lstStyle/>
          <a:p>
            <a:pPr marL="0" indent="0" algn="ctr">
              <a:lnSpc>
                <a:spcPct val="100000"/>
              </a:lnSpc>
              <a:spcBef>
                <a:spcPct val="0"/>
              </a:spcBef>
              <a:buNone/>
            </a:pPr>
            <a:endParaRPr lang="en-GB" b="1">
              <a:solidFill>
                <a:schemeClr val="bg1"/>
              </a:solidFill>
              <a:ea typeface="+mn-lt"/>
              <a:cs typeface="+mn-lt"/>
            </a:endParaRPr>
          </a:p>
          <a:p>
            <a:pPr marL="533400" indent="-446088">
              <a:lnSpc>
                <a:spcPct val="100000"/>
              </a:lnSpc>
              <a:spcBef>
                <a:spcPct val="0"/>
              </a:spcBef>
              <a:defRPr b="0" i="0"/>
            </a:pPr>
            <a:r>
              <a:rPr lang="1106" sz="2000">
                <a:solidFill>
                  <a:schemeClr val="tx2"/>
                </a:solidFill>
              </a:rPr>
              <a:t>(b)	Y berthynas rhwng damcaniaethau ac egwyddorion a meysydd datblygiad plant</a:t>
            </a:r>
          </a:p>
          <a:p>
            <a:pPr marL="533400" indent="-446088" algn="ctr">
              <a:lnSpc>
                <a:spcPct val="100000"/>
              </a:lnSpc>
              <a:spcBef>
                <a:spcPct val="0"/>
              </a:spcBef>
            </a:pPr>
            <a:endParaRPr lang="en-GB" sz="2000">
              <a:solidFill>
                <a:schemeClr val="tx2"/>
              </a:solidFill>
            </a:endParaRPr>
          </a:p>
          <a:p>
            <a:pPr marL="533400" indent="-446088">
              <a:lnSpc>
                <a:spcPct val="100000"/>
              </a:lnSpc>
              <a:spcBef>
                <a:spcPct val="0"/>
              </a:spcBef>
              <a:defRPr b="0" i="0"/>
            </a:pPr>
            <a:r>
              <a:rPr lang="1106" sz="2400"/>
              <a:t>Dylai dysgwyr ddeall y canlynol:</a:t>
            </a:r>
          </a:p>
          <a:p>
            <a:pPr marL="533400" indent="-446088">
              <a:lnSpc>
                <a:spcPct val="100000"/>
              </a:lnSpc>
              <a:spcBef>
                <a:spcPct val="0"/>
              </a:spcBef>
              <a:buFont typeface="Arial" panose="020B0604020202020204" pitchFamily="34" charset="0"/>
              <a:buChar char="•"/>
              <a:defRPr b="0" i="0"/>
            </a:pPr>
            <a:r>
              <a:rPr lang="1106" sz="2400">
                <a:solidFill>
                  <a:srgbClr val="007BB9"/>
                </a:solidFill>
              </a:rPr>
              <a:t>y berthynas rhwng technegau neu ddulliau, sy'n deillio o'r damcaniaethau, a meysydd datblygiad plant, gan gynnwys:</a:t>
            </a:r>
            <a:endParaRPr lang="en-GB" sz="2400" b="1">
              <a:solidFill>
                <a:schemeClr val="bg1"/>
              </a:solidFill>
              <a:ea typeface="+mn-lt"/>
              <a:cs typeface="+mn-lt"/>
            </a:endParaRPr>
          </a:p>
          <a:p>
            <a:pPr marL="0" indent="0">
              <a:lnSpc>
                <a:spcPct val="100000"/>
              </a:lnSpc>
              <a:spcBef>
                <a:spcPts val="600"/>
              </a:spcBef>
              <a:buNone/>
            </a:pPr>
            <a:endParaRPr lang="en-GB">
              <a:ea typeface="+mn-lt"/>
              <a:cs typeface="+mn-lt"/>
            </a:endParaRPr>
          </a:p>
          <a:p>
            <a:pPr>
              <a:buFont typeface="Arial" panose="020B0604020202020204" pitchFamily="34" charset="0"/>
              <a:buChar char="•"/>
            </a:pPr>
            <a:endParaRPr lang="en-GB">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172202" y="2050331"/>
            <a:ext cx="5575297" cy="4677040"/>
          </a:xfrm>
          <a:solidFill>
            <a:srgbClr val="F584EB"/>
          </a:solidFill>
        </p:spPr>
        <p:txBody>
          <a:bodyPr vert="horz" lIns="91440" tIns="45720" rIns="91440" bIns="45720" rtlCol="0" anchor="t">
            <a:noAutofit/>
          </a:bodyPr>
          <a:lstStyle/>
          <a:p>
            <a:pPr marL="533400" indent="-285750">
              <a:lnSpc>
                <a:spcPct val="100000"/>
              </a:lnSpc>
              <a:spcBef>
                <a:spcPct val="0"/>
              </a:spcBef>
              <a:spcAft>
                <a:spcPts val="400"/>
              </a:spcAft>
              <a:buFont typeface="Courier New" panose="02070309020205020404" pitchFamily="49" charset="0"/>
              <a:buChar char="o"/>
              <a:defRPr b="0" i="0"/>
            </a:pPr>
            <a:r>
              <a:rPr lang="1106"/>
              <a:t>therapi chwarae</a:t>
            </a:r>
          </a:p>
          <a:p>
            <a:pPr marL="533400" indent="-285750">
              <a:lnSpc>
                <a:spcPct val="100000"/>
              </a:lnSpc>
              <a:spcBef>
                <a:spcPct val="0"/>
              </a:spcBef>
              <a:spcAft>
                <a:spcPts val="400"/>
              </a:spcAft>
              <a:buFont typeface="Courier New" panose="02070309020205020404" pitchFamily="49" charset="0"/>
              <a:buChar char="o"/>
              <a:defRPr b="0" i="0"/>
            </a:pPr>
            <a:r>
              <a:rPr lang="1106"/>
              <a:t>therapi plentyn-ganolog a grwpiau cyfarfod</a:t>
            </a:r>
          </a:p>
          <a:p>
            <a:pPr marL="533400" indent="-285750">
              <a:lnSpc>
                <a:spcPct val="100000"/>
              </a:lnSpc>
              <a:spcBef>
                <a:spcPct val="0"/>
              </a:spcBef>
              <a:spcAft>
                <a:spcPts val="400"/>
              </a:spcAft>
              <a:buFont typeface="Courier New" panose="02070309020205020404" pitchFamily="49" charset="0"/>
              <a:buChar char="o"/>
              <a:defRPr b="0" i="0"/>
            </a:pPr>
            <a:r>
              <a:rPr lang="1106"/>
              <a:t>therapi ymddygiad, addasu ymddygiad, rhaglen atgyfnerthu â thalebau </a:t>
            </a:r>
          </a:p>
          <a:p>
            <a:pPr marL="533400" indent="-285750">
              <a:lnSpc>
                <a:spcPct val="100000"/>
              </a:lnSpc>
              <a:spcBef>
                <a:spcPct val="0"/>
              </a:spcBef>
              <a:spcAft>
                <a:spcPts val="400"/>
              </a:spcAft>
              <a:buFont typeface="Courier New" panose="02070309020205020404" pitchFamily="49" charset="0"/>
              <a:buChar char="o"/>
              <a:defRPr b="0" i="0"/>
            </a:pPr>
            <a:r>
              <a:rPr lang="1106"/>
              <a:t>chwarae geiriol a dychmygus gyda chyfoedion ac oedolion</a:t>
            </a:r>
          </a:p>
          <a:p>
            <a:pPr marL="533400" indent="-285750">
              <a:lnSpc>
                <a:spcPct val="100000"/>
              </a:lnSpc>
              <a:spcBef>
                <a:spcPct val="0"/>
              </a:spcBef>
              <a:spcAft>
                <a:spcPts val="400"/>
              </a:spcAft>
              <a:buFont typeface="Courier New" panose="02070309020205020404" pitchFamily="49" charset="0"/>
              <a:buChar char="o"/>
              <a:defRPr b="0" i="0"/>
            </a:pPr>
            <a:r>
              <a:rPr lang="1106"/>
              <a:t>therapi ymddygiadol gwybyddol</a:t>
            </a:r>
          </a:p>
          <a:p>
            <a:pPr marL="533400" indent="-285750">
              <a:lnSpc>
                <a:spcPct val="100000"/>
              </a:lnSpc>
              <a:spcBef>
                <a:spcPct val="0"/>
              </a:spcBef>
              <a:spcAft>
                <a:spcPts val="400"/>
              </a:spcAft>
              <a:buFont typeface="Courier New" panose="02070309020205020404" pitchFamily="49" charset="0"/>
              <a:buChar char="o"/>
              <a:defRPr b="0" i="0"/>
            </a:pPr>
            <a:r>
              <a:rPr lang="1106"/>
              <a:t>modelu, hyfforddiant sgiliau cymdeithasol a therapi teulu</a:t>
            </a:r>
          </a:p>
          <a:p>
            <a:pPr marL="533400" indent="-285750">
              <a:lnSpc>
                <a:spcPct val="100000"/>
              </a:lnSpc>
              <a:spcBef>
                <a:spcPct val="0"/>
              </a:spcBef>
              <a:spcAft>
                <a:spcPts val="400"/>
              </a:spcAft>
              <a:buFont typeface="Courier New" panose="02070309020205020404" pitchFamily="49" charset="0"/>
              <a:buChar char="o"/>
              <a:defRPr b="0" i="0"/>
            </a:pPr>
            <a:r>
              <a:rPr lang="1106"/>
              <a:t>triniaethau corfforol/biolegol</a:t>
            </a:r>
          </a:p>
          <a:p>
            <a:pPr marL="533400" indent="-285750">
              <a:lnSpc>
                <a:spcPct val="100000"/>
              </a:lnSpc>
              <a:spcBef>
                <a:spcPct val="0"/>
              </a:spcBef>
              <a:buFont typeface="Courier New" panose="02070309020205020404" pitchFamily="49" charset="0"/>
              <a:buChar char="o"/>
              <a:defRPr b="0" i="0"/>
            </a:pPr>
            <a:r>
              <a:rPr lang="1106"/>
              <a:t>model 'Helpwr Medrus' Egan</a:t>
            </a:r>
          </a:p>
          <a:p>
            <a:pPr marL="342900" indent="-342900">
              <a:buFont typeface="Arial" panose="020B0604020202020204" pitchFamily="34" charset="0"/>
              <a:buChar char="•"/>
              <a:defRPr b="0" i="0"/>
            </a:pPr>
            <a:r>
              <a:rPr lang="1106" sz="2400"/>
              <a:t>sut gellir defnyddio'r technegau a'r dulliau hyn i gefnogi datblygiad plant.</a:t>
            </a:r>
          </a:p>
          <a:p>
            <a:endParaRPr lang="en-GB">
              <a:cs typeface="Calibri" panose="020F0502020204030204"/>
            </a:endParaRP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4288361681"/>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97956"/>
            <a:ext cx="11325799" cy="694418"/>
          </a:xfrm>
          <a:solidFill>
            <a:schemeClr val="accent3">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Therapïau chwarae/therapïau plentyn-ganolog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400" y="2095035"/>
            <a:ext cx="3686630" cy="4645532"/>
          </a:xfrm>
          <a:ln>
            <a:solidFill>
              <a:srgbClr val="F584EB"/>
            </a:solidFill>
          </a:ln>
        </p:spPr>
        <p:txBody>
          <a:bodyPr vert="horz" lIns="91440" tIns="45720" rIns="91440" bIns="45720" rtlCol="0" anchor="t">
            <a:noAutofit/>
          </a:bodyPr>
          <a:lstStyle/>
          <a:p>
            <a:pPr>
              <a:lnSpc>
                <a:spcPct val="100000"/>
              </a:lnSpc>
              <a:spcAft>
                <a:spcPts val="800"/>
              </a:spcAft>
              <a:defRPr b="0" i="0"/>
            </a:pPr>
            <a:r>
              <a:rPr lang="1106">
                <a:solidFill>
                  <a:schemeClr val="accent1"/>
                </a:solidFill>
                <a:effectLst/>
                <a:latin typeface="Arial" panose="020B0604020202020204" pitchFamily="34" charset="0"/>
                <a:ea typeface="Arial" panose="020B0604020202020204" pitchFamily="34" charset="0"/>
              </a:rPr>
              <a:t>Nid dim ond hwyl yw chwarae – mae'n gallu bod yn therapiwtig i blant sy'n wynebu trafferthion neu broblemau. Gall therapyddion ddefnyddio chwarae i helpu plant i archwilio emosiynau ac ymdrin â thrawma oherwydd, drwy chwarae, gallant ddysgu ffyrdd newydd o ymdopi a phatrymau ymddygiad newydd. Yn gyffredinol, mae therapi chwarae'n cael effaith gadarnhaol ar blant ac, wrth iddynt ddod i ymddiried yn y therapydd, fel rheol bydd eu chwarae'n mynd yn fwy creadigol. </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graphicFrame>
        <p:nvGraphicFramePr>
          <p:cNvPr id="4" name="Table 3">
            <a:extLst>
              <a:ext uri="{FF2B5EF4-FFF2-40B4-BE49-F238E27FC236}">
                <a16:creationId xmlns:a16="http://schemas.microsoft.com/office/drawing/2014/main" id="{04E02A89-ED07-43F6-A692-0F3E07AC0464}"/>
              </a:ext>
            </a:extLst>
          </p:cNvPr>
          <p:cNvGraphicFramePr>
            <a:graphicFrameLocks noGrp="1"/>
          </p:cNvGraphicFramePr>
          <p:nvPr>
            <p:extLst>
              <p:ext uri="{D42A27DB-BD31-4B8C-83A1-F6EECF244321}">
                <p14:modId xmlns:p14="http://schemas.microsoft.com/office/powerpoint/2010/main" val="4029496345"/>
              </p:ext>
            </p:extLst>
          </p:nvPr>
        </p:nvGraphicFramePr>
        <p:xfrm>
          <a:off x="4267200" y="2095035"/>
          <a:ext cx="7445829" cy="4680141"/>
        </p:xfrm>
        <a:graphic>
          <a:graphicData uri="http://schemas.openxmlformats.org/drawingml/2006/table">
            <a:tbl>
              <a:tblPr bandRow="1"/>
              <a:tblGrid>
                <a:gridCol w="3733800">
                  <a:extLst>
                    <a:ext uri="{9D8B030D-6E8A-4147-A177-3AD203B41FA5}">
                      <a16:colId xmlns:a16="http://schemas.microsoft.com/office/drawing/2014/main" val="2606610572"/>
                    </a:ext>
                  </a:extLst>
                </a:gridCol>
                <a:gridCol w="3712029">
                  <a:extLst>
                    <a:ext uri="{9D8B030D-6E8A-4147-A177-3AD203B41FA5}">
                      <a16:colId xmlns:a16="http://schemas.microsoft.com/office/drawing/2014/main" val="539270815"/>
                    </a:ext>
                  </a:extLst>
                </a:gridCol>
              </a:tblGrid>
              <a:tr h="4600938">
                <a:tc>
                  <a:txBody>
                    <a:bodyPr/>
                    <a:lstStyle/>
                    <a:p>
                      <a:pPr algn="ctr">
                        <a:lnSpc>
                          <a:spcPct val="115000"/>
                        </a:lnSpc>
                        <a:spcAft>
                          <a:spcPts val="400"/>
                        </a:spcAft>
                        <a:defRPr b="0" i="0"/>
                      </a:pPr>
                      <a:r>
                        <a:rPr lang="1106" sz="1800" b="1">
                          <a:solidFill>
                            <a:srgbClr val="002060"/>
                          </a:solidFill>
                          <a:effectLst/>
                          <a:latin typeface="+mn-lt"/>
                          <a:ea typeface="Calibri" panose="020F0502020204030204" pitchFamily="34" charset="0"/>
                        </a:rPr>
                        <a:t>Manteision therapi chwarae:</a:t>
                      </a:r>
                      <a:endParaRPr lang="en-GB" sz="1600">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mae'n gallu helpu plant i ddatblygu strategaethau ymdopi a datrys problemau</a:t>
                      </a:r>
                      <a:endParaRPr lang="en-GB" sz="1400" b="0" u="none" strike="noStrike">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mae'n hybu hunan-barch</a:t>
                      </a:r>
                      <a:endParaRPr lang="en-GB" sz="1400" b="0" u="none" strike="noStrike">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mae'n gallu gwneud i blant deimlo'n llai pryderus</a:t>
                      </a:r>
                      <a:endParaRPr lang="en-GB" sz="1400" b="0" u="none" strike="noStrike">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bydd gan blant fwy o barch at eraill ac empathi</a:t>
                      </a:r>
                      <a:endParaRPr lang="en-GB" sz="1400" b="0" u="none" strike="noStrike">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mae'n gallu gwella gallu plant i fynegi teimladau</a:t>
                      </a:r>
                      <a:endParaRPr lang="en-GB" sz="1400" b="0" u="none" strike="noStrike">
                        <a:effectLst/>
                        <a:latin typeface="+mn-lt"/>
                        <a:ea typeface="Arial" panose="020B0604020202020204" pitchFamily="34" charset="0"/>
                      </a:endParaRPr>
                    </a:p>
                    <a:p>
                      <a:pPr marL="342900" lvl="0" indent="-342900">
                        <a:lnSpc>
                          <a:spcPct val="115000"/>
                        </a:lnSpc>
                        <a:spcAft>
                          <a:spcPts val="400"/>
                        </a:spcAft>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gwell sgiliau cymdeithasol a pherthnasoedd teuluol</a:t>
                      </a:r>
                      <a:endParaRPr lang="en-GB" sz="1400" b="0" u="none" strike="noStrike">
                        <a:effectLst/>
                        <a:latin typeface="+mn-lt"/>
                        <a:ea typeface="Arial" panose="020B0604020202020204" pitchFamily="34" charset="0"/>
                      </a:endParaRPr>
                    </a:p>
                    <a:p>
                      <a:pPr marL="342900" lvl="0" indent="-342900">
                        <a:lnSpc>
                          <a:spcPct val="115000"/>
                        </a:lnSpc>
                        <a:buFont typeface="Arial" panose="020B0604020202020204" pitchFamily="34" charset="0"/>
                        <a:buChar char="●"/>
                        <a:defRPr b="0" i="0"/>
                      </a:pPr>
                      <a:r>
                        <a:rPr lang="1106" sz="1400" b="0" u="none" strike="noStrike">
                          <a:solidFill>
                            <a:srgbClr val="002060"/>
                          </a:solidFill>
                          <a:effectLst/>
                          <a:latin typeface="+mn-lt"/>
                          <a:ea typeface="Calibri" panose="020F0502020204030204" pitchFamily="34" charset="0"/>
                        </a:rPr>
                        <a:t>mae'n gwella sgiliau iaith a sgiliau echddygol</a:t>
                      </a:r>
                      <a:endParaRPr lang="en-GB" sz="1400" b="0" u="none" strike="noStrike">
                        <a:effectLst/>
                        <a:latin typeface="+mn-lt"/>
                        <a:ea typeface="Arial" panose="020B0604020202020204" pitchFamily="34" charset="0"/>
                      </a:endParaRPr>
                    </a:p>
                    <a:p>
                      <a:pPr>
                        <a:lnSpc>
                          <a:spcPct val="107000"/>
                        </a:lnSpc>
                        <a:defRPr b="0" i="0"/>
                      </a:pPr>
                      <a:r>
                        <a:rPr lang="1106" sz="1400">
                          <a:effectLst/>
                          <a:latin typeface="+mn-lt"/>
                          <a:ea typeface="Calibri" panose="020F0502020204030204" pitchFamily="34" charset="0"/>
                        </a:rPr>
                        <a:t> </a:t>
                      </a:r>
                      <a:endParaRPr lang="en-GB" sz="140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marL="0" indent="0" algn="ctr">
                        <a:lnSpc>
                          <a:spcPct val="107000"/>
                        </a:lnSpc>
                        <a:spcAft>
                          <a:spcPts val="400"/>
                        </a:spcAft>
                        <a:defRPr b="0" i="0"/>
                      </a:pPr>
                      <a:r>
                        <a:rPr lang="1106" sz="1800" b="1">
                          <a:solidFill>
                            <a:srgbClr val="002060"/>
                          </a:solidFill>
                          <a:effectLst/>
                          <a:latin typeface="+mn-lt"/>
                          <a:ea typeface="Calibri" panose="020F0502020204030204" pitchFamily="34" charset="0"/>
                        </a:rPr>
                        <a:t>Pryd caiff therapi chwarae ei ddefnyddio?</a:t>
                      </a:r>
                      <a:endParaRPr lang="en-GB" sz="1600">
                        <a:effectLst/>
                        <a:latin typeface="+mn-lt"/>
                        <a:ea typeface="Arial" panose="020B0604020202020204" pitchFamily="34" charset="0"/>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plant sy'n datblygu'n arafach neu ag anghenion dysgu ychwanegol</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plant sy'n wynebu salwch neu broblemau meddygol difrifol</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plant â phroblem ag ymddygiad yn yr ysgol</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plant sy'n dangos ymddygiad dig neu ymosodol</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problemau teulu fel ysgariad neu farwolaeth</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trychinebau naturiol neu ddigwyddiadau trawmatig ym mywyd plentyn</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camdriniaeth, esgeulustod neu drais domestig </a:t>
                      </a:r>
                      <a:endParaRPr lang="en-GB" sz="1400" b="0">
                        <a:effectLst/>
                        <a:latin typeface="+mn-lt"/>
                        <a:ea typeface="Noto Sans Symbols"/>
                        <a:cs typeface="Noto Sans Symbols"/>
                      </a:endParaRPr>
                    </a:p>
                    <a:p>
                      <a:pPr marL="342900" lvl="0" indent="-342900">
                        <a:lnSpc>
                          <a:spcPct val="107000"/>
                        </a:lnSpc>
                        <a:spcAft>
                          <a:spcPts val="400"/>
                        </a:spcAft>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anhwylderau bwyta</a:t>
                      </a:r>
                      <a:endParaRPr lang="en-GB" sz="1400" b="0">
                        <a:effectLst/>
                        <a:latin typeface="+mn-lt"/>
                        <a:ea typeface="Noto Sans Symbols"/>
                        <a:cs typeface="Noto Sans Symbols"/>
                      </a:endParaRPr>
                    </a:p>
                    <a:p>
                      <a:pPr marL="342900" lvl="0" indent="-342900">
                        <a:lnSpc>
                          <a:spcPct val="107000"/>
                        </a:lnSpc>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ADHD ac awtistiaeth</a:t>
                      </a:r>
                      <a:endParaRPr lang="en-GB" sz="1400" b="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874242228"/>
                  </a:ext>
                </a:extLst>
              </a:tr>
            </a:tbl>
          </a:graphicData>
        </a:graphic>
      </p:graphicFrame>
    </p:spTree>
    <p:extLst>
      <p:ext uri="{BB962C8B-B14F-4D97-AF65-F5344CB8AC3E}">
        <p14:creationId xmlns:p14="http://schemas.microsoft.com/office/powerpoint/2010/main" val="3441372002"/>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63270"/>
            <a:ext cx="11278668" cy="694418"/>
          </a:xfrm>
          <a:solidFill>
            <a:schemeClr val="accent3">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Therapïau chwarae/therapïau plentyn-ganolog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07910" y="2209693"/>
            <a:ext cx="7595119" cy="4573661"/>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latin typeface="Arial" panose="020B0604020202020204" pitchFamily="34" charset="0"/>
                <a:ea typeface="Arial" panose="020B0604020202020204" pitchFamily="34" charset="0"/>
              </a:rPr>
              <a:t>Dywedodd Virginia Axline fod therapi plentyn-ganolog yn canolbwyntio'n llwyr ar y plentyn, nid ar ei broblemau, ac roedd hi'n credu bod perthynas therapiwtig yn seiliedig ar fod yn ddiffuant ac yn onest gan ddangos agwedd gadarnhaol ac empathi tuag at y plentyn i gefnogi ei ddatblygiad a'i dwf.  </a:t>
            </a:r>
          </a:p>
          <a:p>
            <a:pPr>
              <a:lnSpc>
                <a:spcPct val="100000"/>
              </a:lnSpc>
              <a:spcAft>
                <a:spcPts val="800"/>
              </a:spcAft>
              <a:defRPr b="0" i="0"/>
            </a:pPr>
            <a:r>
              <a:rPr lang="1106" sz="2000">
                <a:solidFill>
                  <a:schemeClr val="accent1"/>
                </a:solidFill>
                <a:effectLst/>
                <a:latin typeface="Arial" panose="020B0604020202020204" pitchFamily="34" charset="0"/>
                <a:ea typeface="Arial" panose="020B0604020202020204" pitchFamily="34" charset="0"/>
              </a:rPr>
              <a:t>Mae'n caniatáu i blant ymarfer cyfarfod mewn sefyllfaoedd cymdeithasol ac ymddygiadau newydd wrth arsylwi ar ymateb pobl eraill. Gall plant ddysgu amdanynt eu hunain ac am bobl eraill, ac mae therapi grŵp plentyn-ganolog wedi cael ei ddefnyddio ar gyfer plant sydd wedi profi trais domestig, plant sy'n galaru a phlant sydd wedi'u cam-drin. Roedd y plant hyn yn gallu deall nad oeddent ar eu pennau eu hunain yn eu sefyllfa a datblygodd perthynas o ymddiriedaeth rhwng y therapydd a'r holl blant yn y grŵp.</a:t>
            </a:r>
          </a:p>
          <a:p>
            <a:pPr marL="285750" indent="-285750">
              <a:lnSpc>
                <a:spcPct val="150000"/>
              </a:lnSpc>
              <a:spcAft>
                <a:spcPts val="800"/>
              </a:spcAft>
              <a:buFont typeface="Arial" panose="020B0604020202020204" pitchFamily="34" charset="0"/>
              <a:buChar char="•"/>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7994467" y="2209695"/>
            <a:ext cx="3821229" cy="4383398"/>
          </a:xfrm>
          <a:prstGeom prst="rect">
            <a:avLst/>
          </a:prstGeom>
        </p:spPr>
      </p:pic>
    </p:spTree>
    <p:extLst>
      <p:ext uri="{BB962C8B-B14F-4D97-AF65-F5344CB8AC3E}">
        <p14:creationId xmlns:p14="http://schemas.microsoft.com/office/powerpoint/2010/main" val="1367398037"/>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Therapïau ymddygiad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082467"/>
            <a:ext cx="7515798" cy="4648304"/>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solidFill>
                  <a:schemeClr val="accent1"/>
                </a:solidFill>
                <a:effectLst/>
                <a:highlight>
                  <a:srgbClr val="FFFFFF"/>
                </a:highlight>
                <a:ea typeface="Arial" panose="020B0604020202020204" pitchFamily="34" charset="0"/>
                <a:cs typeface="Calibri" panose="020F0502020204030204" pitchFamily="34" charset="0"/>
              </a:rPr>
              <a:t>Mae therapi ymddygiadol neu addasu ymddygiad wedi datblygu o ddamcaniaeth cyflyru gweithredol Skinner. Yn gyffredinol, mae hyn yn ymwneud ag atgyfnerthu ymddygiad dymunol ac anwybyddu neu gosbi ymddygiad dieisiau. Mae hefyd wedi'i ysbrydoli gan ddamcaniaeth dysgu cymdeithasol Bandura ac mae'n dangos y ffyrdd ymarferol o addasu ymddygiad plant i roi'r canlyniadau gorau posibl iddynt.</a:t>
            </a:r>
          </a:p>
          <a:p>
            <a:pPr>
              <a:lnSpc>
                <a:spcPct val="100000"/>
              </a:lnSpc>
              <a:spcAft>
                <a:spcPts val="800"/>
              </a:spcAft>
              <a:defRPr b="0" i="0"/>
            </a:pPr>
            <a:r>
              <a:rPr lang="1106" sz="2000" b="1">
                <a:solidFill>
                  <a:schemeClr val="accent1"/>
                </a:solidFill>
                <a:effectLst/>
                <a:ea typeface="Arial" panose="020B0604020202020204" pitchFamily="34" charset="0"/>
                <a:cs typeface="Calibri" panose="020F0502020204030204" pitchFamily="34" charset="0"/>
              </a:rPr>
              <a:t>Siapio ac addasu ymddygiad</a:t>
            </a:r>
            <a:r>
              <a:rPr lang="1106" sz="2000" b="0">
                <a:solidFill>
                  <a:schemeClr val="accent1"/>
                </a:solidFill>
                <a:effectLst/>
                <a:ea typeface="Arial" panose="020B0604020202020204" pitchFamily="34" charset="0"/>
                <a:cs typeface="Calibri" panose="020F0502020204030204" pitchFamily="34" charset="0"/>
              </a:rPr>
              <a:t> yw gwobrwyo plentyn wrth i'w allu i wneud sgìl targed wella. Mae siapio'n golygu arwain plant drwy eu dysgu a'u hannog i gymryd y camau cyntaf tuag at ddysgu ymddygiad cymhleth, ac yna eu gwobrwyo nhw wrth iddynt gwblhau pob cam tuag at gyrraedd eu targed neu eu nod. Mae angen i'r ymarferwr arsylwi ar blant yn gwneud sgìl penodol ac yna rannu'r sgìl yn gamau llai.</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8050605" y="2082467"/>
            <a:ext cx="3612611" cy="4648304"/>
          </a:xfrm>
          <a:prstGeom prst="rect">
            <a:avLst/>
          </a:prstGeom>
        </p:spPr>
      </p:pic>
    </p:spTree>
    <p:extLst>
      <p:ext uri="{BB962C8B-B14F-4D97-AF65-F5344CB8AC3E}">
        <p14:creationId xmlns:p14="http://schemas.microsoft.com/office/powerpoint/2010/main" val="4050117924"/>
      </p:ext>
    </p:extLst>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255310" cy="4086724"/>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b="0">
                <a:solidFill>
                  <a:schemeClr val="accent1"/>
                </a:solidFill>
                <a:effectLst/>
                <a:highlight>
                  <a:srgbClr val="FFFFFF"/>
                </a:highlight>
                <a:ea typeface="Arial" panose="020B0604020202020204" pitchFamily="34" charset="0"/>
              </a:rPr>
              <a:t>Mae </a:t>
            </a:r>
            <a:r>
              <a:rPr lang="1106" sz="2000" b="1">
                <a:solidFill>
                  <a:schemeClr val="accent1"/>
                </a:solidFill>
                <a:effectLst/>
                <a:highlight>
                  <a:srgbClr val="FFFFFF"/>
                </a:highlight>
                <a:ea typeface="Arial" panose="020B0604020202020204" pitchFamily="34" charset="0"/>
              </a:rPr>
              <a:t>therapi ymddygiadol gwybyddol </a:t>
            </a:r>
            <a:r>
              <a:rPr lang="1106" sz="2000" b="0">
                <a:solidFill>
                  <a:schemeClr val="accent1"/>
                </a:solidFill>
                <a:effectLst/>
                <a:highlight>
                  <a:srgbClr val="FFFFFF"/>
                </a:highlight>
                <a:ea typeface="Arial" panose="020B0604020202020204" pitchFamily="34" charset="0"/>
              </a:rPr>
              <a:t>yn gallu newid y ffordd mae plant yn dehongli ac yn gwerthuso eu hemosiynau a'u hymddygiad wrth ymdopi â phrofiadau negyddol. Mae'n bwysig bod plant yn sylweddoli y gellir rheoleiddio a rheoli eu hemosiynau a'u hymddygiad; mae hyn yn eu helpu nhw i ddatblygu ymwybyddiaeth emosiynol a hunanreolaeth. </a:t>
            </a:r>
          </a:p>
          <a:p>
            <a:pPr>
              <a:lnSpc>
                <a:spcPct val="100000"/>
              </a:lnSpc>
              <a:spcBef>
                <a:spcPts val="1500"/>
              </a:spcBef>
              <a:spcAft>
                <a:spcPts val="1500"/>
              </a:spcAft>
              <a:defRPr b="0" i="0"/>
            </a:pPr>
            <a:r>
              <a:rPr lang="1106" sz="2000" b="1">
                <a:solidFill>
                  <a:schemeClr val="accent1"/>
                </a:solidFill>
                <a:effectLst/>
                <a:highlight>
                  <a:srgbClr val="FFFFFF"/>
                </a:highlight>
                <a:ea typeface="Arial" panose="020B0604020202020204" pitchFamily="34" charset="0"/>
              </a:rPr>
              <a:t>Modelu </a:t>
            </a:r>
            <a:r>
              <a:rPr lang="1106" sz="2000" b="0">
                <a:solidFill>
                  <a:schemeClr val="accent1"/>
                </a:solidFill>
                <a:effectLst/>
                <a:highlight>
                  <a:srgbClr val="FFFFFF"/>
                </a:highlight>
                <a:ea typeface="Arial" panose="020B0604020202020204" pitchFamily="34" charset="0"/>
              </a:rPr>
              <a:t>– mae plant yn dysgu drwy gopïo ymddygiad oedolion. I siapio ymddygiad plant, mae'n bwysig modelu ymddygiad priodol neu dda. Mae hyn yn cynnwys dweud 'os gwelwch yn dda' a 'diolch' fel bod plant yn dysgu bod yn foesgar, peidio â gweiddi ar bobl eraill a chymryd tro, gan ddangos sut i ddatrys gwrthdaro mewn modd tawel a chwrtais.</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7863839" y="2137146"/>
            <a:ext cx="3821229" cy="4086724"/>
          </a:xfrm>
          <a:prstGeom prst="rect">
            <a:avLst/>
          </a:prstGeom>
        </p:spPr>
      </p:pic>
      <p:sp>
        <p:nvSpPr>
          <p:cNvPr id="8" name="Title 1">
            <a:extLst>
              <a:ext uri="{FF2B5EF4-FFF2-40B4-BE49-F238E27FC236}">
                <a16:creationId xmlns:a16="http://schemas.microsoft.com/office/drawing/2014/main" id="{FA1F72C7-9E68-44F8-A666-DEE9F913E5AC}"/>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Therapïau ymddygiad </a:t>
            </a:r>
            <a:endParaRPr lang="en-US" sz="3000">
              <a:solidFill>
                <a:schemeClr val="bg1"/>
              </a:solidFill>
              <a:ea typeface="+mj-lt"/>
              <a:cs typeface="+mj-lt"/>
            </a:endParaRPr>
          </a:p>
        </p:txBody>
      </p:sp>
    </p:spTree>
    <p:extLst>
      <p:ext uri="{BB962C8B-B14F-4D97-AF65-F5344CB8AC3E}">
        <p14:creationId xmlns:p14="http://schemas.microsoft.com/office/powerpoint/2010/main" val="3280945276"/>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296420" y="2053169"/>
            <a:ext cx="8239589" cy="4702193"/>
          </a:xfrm>
          <a:ln>
            <a:solidFill>
              <a:srgbClr val="F584EB"/>
            </a:solidFill>
          </a:ln>
        </p:spPr>
        <p:txBody>
          <a:bodyPr vert="horz" lIns="91440" tIns="45720" rIns="91440" bIns="45720" rtlCol="0" anchor="t">
            <a:noAutofit/>
          </a:bodyPr>
          <a:lstStyle/>
          <a:p>
            <a:pPr>
              <a:lnSpc>
                <a:spcPct val="100000"/>
              </a:lnSpc>
              <a:spcAft>
                <a:spcPts val="800"/>
              </a:spcAft>
              <a:defRPr b="0" i="0"/>
            </a:pPr>
            <a:r>
              <a:rPr lang="1106" b="1">
                <a:solidFill>
                  <a:schemeClr val="accent1"/>
                </a:solidFill>
                <a:effectLst/>
                <a:highlight>
                  <a:srgbClr val="FFFFFF"/>
                </a:highlight>
                <a:ea typeface="Arial" panose="020B0604020202020204" pitchFamily="34" charset="0"/>
              </a:rPr>
              <a:t>Hyfforddiant sgiliau cymdeithasol </a:t>
            </a:r>
            <a:r>
              <a:rPr lang="1106" b="0">
                <a:solidFill>
                  <a:schemeClr val="accent1"/>
                </a:solidFill>
                <a:effectLst/>
                <a:highlight>
                  <a:srgbClr val="FFFFFF"/>
                </a:highlight>
                <a:ea typeface="Arial" panose="020B0604020202020204" pitchFamily="34" charset="0"/>
              </a:rPr>
              <a:t>– mae gorbryder, iselder ac ADHD yn gallu achosi i blant ofni rhyngweithio cymdeithasol. Efallai y bydd angen cefnogaeth ar blant i ddod o hyd i ffyrdd cadarnhaol o ffurfio perthnasoedd cymdeithasol. Drwy fodelu rôl a defnyddio therapi ymddygiadol gwybyddol, gall plant gymryd rhan yn gymdeithasol mewn ffyrdd sy'n hwyl a ddim yn peri bygythiad. </a:t>
            </a:r>
          </a:p>
          <a:p>
            <a:pPr>
              <a:lnSpc>
                <a:spcPct val="100000"/>
              </a:lnSpc>
              <a:spcAft>
                <a:spcPts val="800"/>
              </a:spcAft>
              <a:defRPr b="0" i="0"/>
            </a:pPr>
            <a:r>
              <a:rPr lang="1106" b="1">
                <a:solidFill>
                  <a:schemeClr val="accent1"/>
                </a:solidFill>
                <a:effectLst/>
                <a:ea typeface="Arial" panose="020B0604020202020204" pitchFamily="34" charset="0"/>
              </a:rPr>
              <a:t>Therapi teulu </a:t>
            </a:r>
            <a:r>
              <a:rPr lang="1106" b="0">
                <a:solidFill>
                  <a:schemeClr val="accent1"/>
                </a:solidFill>
                <a:effectLst/>
                <a:ea typeface="Arial" panose="020B0604020202020204" pitchFamily="34" charset="0"/>
              </a:rPr>
              <a:t>– mae therapi teulu o fudd i'r plentyn a'i deulu ac yn eu helpu nhw i oresgyn anawsterau a phroblemau. Nid dim ond i blant a'u rhieni mae hyn; gall gynnwys y teulu estynedig fel neiniau a theidiau.</a:t>
            </a:r>
          </a:p>
          <a:p>
            <a:pPr>
              <a:lnSpc>
                <a:spcPct val="100000"/>
              </a:lnSpc>
              <a:spcBef>
                <a:spcPts val="1500"/>
              </a:spcBef>
              <a:spcAft>
                <a:spcPts val="1500"/>
              </a:spcAft>
              <a:defRPr b="0" i="0"/>
            </a:pPr>
            <a:r>
              <a:rPr lang="1106" b="1">
                <a:solidFill>
                  <a:schemeClr val="accent1"/>
                </a:solidFill>
                <a:effectLst/>
                <a:highlight>
                  <a:srgbClr val="FFFFFF"/>
                </a:highlight>
                <a:ea typeface="Arial" panose="020B0604020202020204" pitchFamily="34" charset="0"/>
              </a:rPr>
              <a:t>Model helpwr medrus Egan </a:t>
            </a:r>
            <a:r>
              <a:rPr lang="1106" b="0">
                <a:solidFill>
                  <a:schemeClr val="accent1"/>
                </a:solidFill>
                <a:effectLst/>
                <a:highlight>
                  <a:srgbClr val="FFFFFF"/>
                </a:highlight>
                <a:ea typeface="Arial" panose="020B0604020202020204" pitchFamily="34" charset="0"/>
              </a:rPr>
              <a:t>– wrth ddefnyddio model cynghori 'helpwr medrus' Egan, bydd y therapydd yn defnyddio pob cyfnod i helpu unigolion i symud ymlaen. Mae'r model hwn yn seiliedig ar ddamcaniaeth o helpwyr </a:t>
            </a:r>
            <a:r>
              <a:rPr lang="1106">
                <a:solidFill>
                  <a:schemeClr val="accent1"/>
                </a:solidFill>
                <a:effectLst/>
                <a:ea typeface="Arial" panose="020B0604020202020204" pitchFamily="34" charset="0"/>
              </a:rPr>
              <a:t>medrus sy'n dangos empathi a pharch i wynebu pethau ar unwaith, a damcaniaeth ddysgu Albert Bandura lle bydd pobl yn ennill sgiliau drwy ddeall y broses ddysgu ac yn cyrraedd targedau drwy ddysgu ymddygiadau newydd a defnyddiol</a:t>
            </a:r>
            <a:r>
              <a:rPr lang="1106" sz="1600">
                <a:solidFill>
                  <a:schemeClr val="accent1"/>
                </a:solidFill>
                <a:latin typeface="Arial" panose="020B0604020202020204" pitchFamily="34" charset="0"/>
                <a:ea typeface="Arial" panose="020B0604020202020204" pitchFamily="34" charset="0"/>
              </a:rPr>
              <a:t>.</a:t>
            </a:r>
            <a:endParaRPr lang="en-GB">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6" name="Picture 5">
            <a:extLst>
              <a:ext uri="{FF2B5EF4-FFF2-40B4-BE49-F238E27FC236}">
                <a16:creationId xmlns:a16="http://schemas.microsoft.com/office/drawing/2014/main" id="{B8A7B1E7-A53A-4DD0-9833-89411E2EF6E6}"/>
              </a:ext>
            </a:extLst>
          </p:cNvPr>
          <p:cNvPicPr>
            <a:picLocks noChangeAspect="1"/>
          </p:cNvPicPr>
          <p:nvPr/>
        </p:nvPicPr>
        <p:blipFill>
          <a:blip r:embed="rId2"/>
          <a:stretch>
            <a:fillRect/>
          </a:stretch>
        </p:blipFill>
        <p:spPr>
          <a:xfrm>
            <a:off x="8536009" y="2053171"/>
            <a:ext cx="3359571" cy="4702191"/>
          </a:xfrm>
          <a:prstGeom prst="rect">
            <a:avLst/>
          </a:prstGeom>
        </p:spPr>
      </p:pic>
      <p:sp>
        <p:nvSpPr>
          <p:cNvPr id="8" name="Title 1">
            <a:extLst>
              <a:ext uri="{FF2B5EF4-FFF2-40B4-BE49-F238E27FC236}">
                <a16:creationId xmlns:a16="http://schemas.microsoft.com/office/drawing/2014/main" id="{F30BE9E0-DD27-4FDD-807B-073540252003}"/>
              </a:ext>
            </a:extLst>
          </p:cNvPr>
          <p:cNvSpPr>
            <a:spLocks noGrp="1"/>
          </p:cNvSpPr>
          <p:nvPr>
            <p:ph type="title"/>
          </p:nvPr>
        </p:nvSpPr>
        <p:spPr>
          <a:xfrm>
            <a:off x="387231" y="1287070"/>
            <a:ext cx="11297838" cy="694418"/>
          </a:xfrm>
          <a:solidFill>
            <a:schemeClr val="accent3">
              <a:lumMod val="75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Therapïau ymddygiad </a:t>
            </a:r>
            <a:endParaRPr lang="en-US" sz="3000">
              <a:solidFill>
                <a:schemeClr val="bg1"/>
              </a:solidFill>
              <a:ea typeface="+mj-lt"/>
              <a:cs typeface="+mj-lt"/>
            </a:endParaRPr>
          </a:p>
        </p:txBody>
      </p:sp>
    </p:spTree>
    <p:extLst>
      <p:ext uri="{BB962C8B-B14F-4D97-AF65-F5344CB8AC3E}">
        <p14:creationId xmlns:p14="http://schemas.microsoft.com/office/powerpoint/2010/main" val="601128631"/>
      </p:ext>
    </p:extLst>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279525"/>
            <a:ext cx="11341099" cy="694418"/>
          </a:xfrm>
          <a:solidFill>
            <a:srgbClr val="DB44E3"/>
          </a:solidFill>
          <a:ln>
            <a:solidFill>
              <a:srgbClr val="F584EB"/>
            </a:solidFill>
          </a:ln>
        </p:spPr>
        <p:txBody>
          <a:bodyPr anchor="ctr" anchorCtr="0">
            <a:normAutofit/>
          </a:bodyPr>
          <a:lstStyle/>
          <a:p>
            <a:pPr algn="ctr">
              <a:defRPr b="0" i="0"/>
            </a:pPr>
            <a:r>
              <a:rPr lang="1106" sz="3200" b="1"/>
              <a:t>2.3.2.  Pwysigrwydd chwarae wrth ddysgu a datblygu</a:t>
            </a:r>
            <a:endParaRPr lang="en-US" sz="3000" b="1">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050330"/>
            <a:ext cx="5613400" cy="4677041"/>
          </a:xfrm>
          <a:solidFill>
            <a:srgbClr val="F584EB"/>
          </a:solidFill>
          <a:ln>
            <a:solidFill>
              <a:srgbClr val="F584EB"/>
            </a:solidFill>
          </a:ln>
        </p:spPr>
        <p:txBody>
          <a:bodyPr vert="horz" lIns="91440" tIns="45720" rIns="91440" bIns="45720" rtlCol="0" anchor="ctr" anchorCtr="0">
            <a:noAutofit/>
          </a:bodyPr>
          <a:lstStyle/>
          <a:p>
            <a:pPr marL="174625">
              <a:lnSpc>
                <a:spcPct val="100000"/>
              </a:lnSpc>
              <a:spcBef>
                <a:spcPct val="0"/>
              </a:spcBef>
              <a:spcAft>
                <a:spcPct val="0"/>
              </a:spcAft>
              <a:defRPr b="0" i="0"/>
            </a:pPr>
            <a:endParaRPr lang="en-GB" sz="2400" dirty="0"/>
          </a:p>
          <a:p>
            <a:pPr marL="174625">
              <a:lnSpc>
                <a:spcPct val="100000"/>
              </a:lnSpc>
              <a:spcBef>
                <a:spcPct val="0"/>
              </a:spcBef>
              <a:spcAft>
                <a:spcPct val="0"/>
              </a:spcAft>
              <a:defRPr b="0" i="0"/>
            </a:pPr>
            <a:r>
              <a:rPr lang="1106" sz="2400" dirty="0"/>
              <a:t>Yn yr adran hon bydd dysgwyr yn meithrin gwybodaeth a dealltwriaeth o'r canlynol:</a:t>
            </a:r>
          </a:p>
          <a:p>
            <a:pPr marL="174625">
              <a:lnSpc>
                <a:spcPct val="100000"/>
              </a:lnSpc>
              <a:spcBef>
                <a:spcPct val="0"/>
              </a:spcBef>
              <a:spcAft>
                <a:spcPct val="0"/>
              </a:spcAft>
            </a:pPr>
            <a:endParaRPr lang="en-GB" sz="2400" dirty="0"/>
          </a:p>
          <a:p>
            <a:pPr marL="174625">
              <a:lnSpc>
                <a:spcPct val="100000"/>
              </a:lnSpc>
              <a:spcBef>
                <a:spcPct val="0"/>
              </a:spcBef>
              <a:spcAft>
                <a:spcPct val="0"/>
              </a:spcAft>
              <a:defRPr b="0" i="0"/>
            </a:pPr>
            <a:r>
              <a:rPr lang="1106" sz="2400" dirty="0"/>
              <a:t>(a)  diffiniadau o chwarae a gwaith chwarae</a:t>
            </a:r>
            <a:endParaRPr lang="en-GB" sz="2400" dirty="0"/>
          </a:p>
          <a:p>
            <a:pPr marL="174625">
              <a:lnSpc>
                <a:spcPct val="100000"/>
              </a:lnSpc>
              <a:spcBef>
                <a:spcPct val="0"/>
              </a:spcBef>
              <a:spcAft>
                <a:spcPct val="0"/>
              </a:spcAft>
            </a:pPr>
            <a:endParaRPr lang="en-GB" sz="2400" dirty="0"/>
          </a:p>
          <a:p>
            <a:pPr marL="174625">
              <a:lnSpc>
                <a:spcPct val="100000"/>
              </a:lnSpc>
              <a:spcBef>
                <a:spcPct val="0"/>
              </a:spcBef>
              <a:spcAft>
                <a:spcPct val="0"/>
              </a:spcAft>
              <a:defRPr b="0" i="0"/>
            </a:pPr>
            <a:r>
              <a:rPr lang="1106" sz="2400" dirty="0"/>
              <a:t>(b)  pwrpas chwarae</a:t>
            </a:r>
          </a:p>
          <a:p>
            <a:pPr marL="174625">
              <a:lnSpc>
                <a:spcPct val="100000"/>
              </a:lnSpc>
              <a:spcBef>
                <a:spcPct val="0"/>
              </a:spcBef>
              <a:spcAft>
                <a:spcPct val="0"/>
              </a:spcAft>
            </a:pPr>
            <a:endParaRPr lang="en-GB" sz="2400" dirty="0"/>
          </a:p>
          <a:p>
            <a:pPr marL="174625">
              <a:lnSpc>
                <a:spcPct val="100000"/>
              </a:lnSpc>
              <a:spcBef>
                <a:spcPct val="0"/>
              </a:spcBef>
              <a:spcAft>
                <a:spcPct val="0"/>
              </a:spcAft>
              <a:defRPr b="0" i="0"/>
            </a:pPr>
            <a:r>
              <a:rPr lang="1106" sz="2400" dirty="0"/>
              <a:t>(c)  cyfnodau chwarae</a:t>
            </a:r>
          </a:p>
          <a:p>
            <a:pPr marL="174625">
              <a:lnSpc>
                <a:spcPct val="100000"/>
              </a:lnSpc>
              <a:spcBef>
                <a:spcPct val="0"/>
              </a:spcBef>
              <a:spcAft>
                <a:spcPct val="0"/>
              </a:spcAft>
            </a:pPr>
            <a:endParaRPr lang="en-GB" sz="2400" dirty="0"/>
          </a:p>
          <a:p>
            <a:pPr marL="174625">
              <a:lnSpc>
                <a:spcPct val="100000"/>
              </a:lnSpc>
              <a:spcBef>
                <a:spcPct val="0"/>
              </a:spcBef>
              <a:spcAft>
                <a:spcPct val="0"/>
              </a:spcAft>
              <a:defRPr b="0" i="0"/>
            </a:pPr>
            <a:r>
              <a:rPr lang="1106" sz="2400" dirty="0"/>
              <a:t>(ch)  mathau o chwarae </a:t>
            </a:r>
          </a:p>
          <a:p>
            <a:pPr>
              <a:buFont typeface="Arial" panose="020B0604020202020204" pitchFamily="34" charset="0"/>
              <a:buChar char="•"/>
            </a:pPr>
            <a:endParaRPr lang="en-GB" dirty="0">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172202" y="2050331"/>
            <a:ext cx="5575297" cy="4677040"/>
          </a:xfrm>
          <a:solidFill>
            <a:srgbClr val="F584EB"/>
          </a:solidFill>
        </p:spPr>
        <p:txBody>
          <a:bodyPr vert="horz" lIns="91440" tIns="45720" rIns="91440" bIns="45720" rtlCol="0" anchor="ctr" anchorCtr="0">
            <a:noAutofit/>
          </a:bodyPr>
          <a:lstStyle/>
          <a:p>
            <a:pPr>
              <a:lnSpc>
                <a:spcPct val="100000"/>
              </a:lnSpc>
              <a:spcBef>
                <a:spcPct val="0"/>
              </a:spcBef>
              <a:spcAft>
                <a:spcPct val="0"/>
              </a:spcAft>
              <a:defRPr b="0" i="0"/>
            </a:pPr>
            <a:r>
              <a:rPr lang="1106" sz="2400"/>
              <a:t>Mae hyn yn cynnwys:</a:t>
            </a:r>
          </a:p>
          <a:p>
            <a:pPr>
              <a:lnSpc>
                <a:spcPct val="100000"/>
              </a:lnSpc>
              <a:spcBef>
                <a:spcPct val="0"/>
              </a:spcBef>
              <a:spcAft>
                <a:spcPct val="0"/>
              </a:spcAft>
            </a:pPr>
            <a:endParaRPr lang="en-GB" sz="2400"/>
          </a:p>
          <a:p>
            <a:pPr marL="271463" indent="-271463">
              <a:lnSpc>
                <a:spcPct val="100000"/>
              </a:lnSpc>
              <a:spcBef>
                <a:spcPct val="0"/>
              </a:spcBef>
              <a:spcAft>
                <a:spcPct val="0"/>
              </a:spcAft>
              <a:defRPr b="0" i="0"/>
            </a:pPr>
            <a:r>
              <a:rPr lang="1106" sz="2400"/>
              <a:t>•	mae chwarae'n rhan hanfodol o fywyd pob plentyn ac mae'n hanfodol i fwynhau plentyndod yn ogystal â datblygiad cymdeithasol, emosiynol, deallusol a chorfforol</a:t>
            </a:r>
          </a:p>
          <a:p>
            <a:pPr marL="271463" indent="-271463">
              <a:lnSpc>
                <a:spcPct val="100000"/>
              </a:lnSpc>
              <a:spcBef>
                <a:spcPct val="0"/>
              </a:spcBef>
              <a:spcAft>
                <a:spcPct val="0"/>
              </a:spcAft>
            </a:pPr>
            <a:endParaRPr lang="en-GB" sz="2400"/>
          </a:p>
          <a:p>
            <a:pPr marL="271463" indent="-271463">
              <a:lnSpc>
                <a:spcPct val="100000"/>
              </a:lnSpc>
              <a:spcBef>
                <a:spcPct val="0"/>
              </a:spcBef>
              <a:spcAft>
                <a:spcPct val="0"/>
              </a:spcAft>
              <a:defRPr b="0" i="0"/>
            </a:pPr>
            <a:r>
              <a:rPr lang="1106" sz="2400"/>
              <a:t>•	i'r rhan fwyaf o blant, mae chwarae'n naturiol ac yn ddigymell er y gallai fod angen help ac anogaeth ar rai plant.</a:t>
            </a:r>
            <a:endParaRPr lang="en-GB" sz="2400">
              <a:cs typeface="Calibri" panose="020F0502020204030204"/>
            </a:endParaRPr>
          </a:p>
          <a:p>
            <a:endParaRPr lang="en-GB">
              <a:cs typeface="Calibri" panose="020F0502020204030204"/>
            </a:endParaRP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316494611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72679" y="1334802"/>
            <a:ext cx="11251235"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ea typeface="+mj-lt"/>
                <a:cs typeface="+mj-lt"/>
              </a:rPr>
              <a:t>Datblygiad corfforol</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521898" y="2373357"/>
            <a:ext cx="4227902" cy="3970318"/>
          </a:xfrm>
          <a:ln>
            <a:solidFill>
              <a:srgbClr val="F584EB"/>
            </a:solidFill>
          </a:ln>
        </p:spPr>
        <p:txBody>
          <a:bodyPr vert="horz" lIns="91440" tIns="45720" rIns="91440" bIns="45720" rtlCol="0" anchor="t">
            <a:normAutofit/>
          </a:bodyPr>
          <a:lstStyle/>
          <a:p>
            <a:pPr>
              <a:defRPr b="0" i="0"/>
            </a:pPr>
            <a:r>
              <a:rPr lang="1106"/>
              <a:t>Agweddau ar ddatblygiad corfforol sy'n cael sylw yn yr uned hon:</a:t>
            </a:r>
          </a:p>
          <a:p>
            <a:pPr marL="174625" indent="-174625">
              <a:defRPr b="0" i="0"/>
            </a:pPr>
            <a:r>
              <a:rPr lang="1106"/>
              <a:t>•	yr agwedd fiolegol</a:t>
            </a:r>
          </a:p>
          <a:p>
            <a:pPr marL="174625" indent="-174625">
              <a:defRPr b="0" i="0"/>
            </a:pPr>
            <a:r>
              <a:rPr lang="1106"/>
              <a:t>•	defnyddio mesuriadau a'u pwrpas </a:t>
            </a:r>
          </a:p>
          <a:p>
            <a:pPr marL="174625" indent="-174625">
              <a:defRPr b="0" i="0"/>
            </a:pPr>
            <a:r>
              <a:rPr lang="1106"/>
              <a:t>•	mesuriadau normadol</a:t>
            </a:r>
          </a:p>
          <a:p>
            <a:pPr marL="174625" indent="-174625">
              <a:defRPr b="0" i="0"/>
            </a:pPr>
            <a:r>
              <a:rPr lang="1106"/>
              <a:t>•	datblygiad synhwyraidd</a:t>
            </a:r>
          </a:p>
          <a:p>
            <a:pPr marL="174625" indent="-174625">
              <a:defRPr b="0" i="0"/>
            </a:pPr>
            <a:r>
              <a:rPr lang="1106"/>
              <a:t>•	cerrig milltir allweddol datblygiad sgiliau echddygol bras a manwl, a chydsymud</a:t>
            </a:r>
          </a:p>
          <a:p>
            <a:pPr marL="174625" indent="-174625">
              <a:defRPr b="0" i="0"/>
            </a:pPr>
            <a:r>
              <a:rPr lang="1106"/>
              <a:t>•	glasoed</a:t>
            </a:r>
            <a:endParaRPr lang="en-GB" sz="3200">
              <a:ea typeface="+mn-lt"/>
              <a:cs typeface="+mn-lt"/>
            </a:endParaRPr>
          </a:p>
        </p:txBody>
      </p:sp>
      <p:sp>
        <p:nvSpPr>
          <p:cNvPr id="5" name="Title 4">
            <a:extLst>
              <a:ext uri="{FF2B5EF4-FFF2-40B4-BE49-F238E27FC236}">
                <a16:creationId xmlns:a16="http://schemas.microsoft.com/office/drawing/2014/main" id="{741D497F-5CF7-4769-9E11-A113655B4A69}"/>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6" name="TextBox 5"/>
          <p:cNvSpPr txBox="1"/>
          <p:nvPr/>
        </p:nvSpPr>
        <p:spPr>
          <a:xfrm>
            <a:off x="4876800" y="2373357"/>
            <a:ext cx="6859951" cy="3970318"/>
          </a:xfrm>
          <a:prstGeom prst="rect">
            <a:avLst/>
          </a:prstGeom>
          <a:noFill/>
          <a:ln>
            <a:solidFill>
              <a:schemeClr val="bg2">
                <a:lumMod val="60000"/>
                <a:lumOff val="40000"/>
              </a:schemeClr>
            </a:solidFill>
          </a:ln>
        </p:spPr>
        <p:txBody>
          <a:bodyPr wrap="square" rtlCol="0">
            <a:spAutoFit/>
          </a:bodyPr>
          <a:lstStyle/>
          <a:p>
            <a:pPr>
              <a:defRPr b="0" i="0"/>
            </a:pPr>
            <a:r>
              <a:rPr lang="1106"/>
              <a:t>Beth yw datblygiad corfforol mewn plant?</a:t>
            </a:r>
          </a:p>
          <a:p>
            <a:endParaRPr lang="en-GB"/>
          </a:p>
          <a:p>
            <a:pPr>
              <a:defRPr b="0" i="0"/>
            </a:pPr>
            <a:r>
              <a:rPr lang="1106" i="1"/>
              <a:t>Datblygiad corfforol</a:t>
            </a:r>
            <a:r>
              <a:rPr lang="1106" i="0"/>
              <a:t> yw gwella a mireinio sgiliau echddygol a gallu'r plentyn i reoli ei gorff. Mae datblygiad corfforol yn un o feysydd datblygiad babanod a phlant. Mae'n ymwneud â thwf a datblygiad y corff, gan gynnwys yr ymennydd, y cyhyrau, a'r synhwyrau. Bydd baban yn dysgu am y byd wrth iddo ddatblygu ei synhwyrau corfforol sef golwg, cyffwrdd, arogl, sain a blas. Mae babanod yn mwynhau edrych ar wynebau a phethau diddorol yn y byd o'u cwmpas nhw o oed ifanc iawn. Gall baban adnabod arogl a llais ei fam ychydig ddyddiau ar ôl cael ei eni. Mae babanod yn ymwybodol o'r byd o'u cwmpas nhw yn syth ar ôl eu genedigaeth, ac mae'r gallu i dyfu, datblygu a dysgu'n dechrau wrth i fabanod ddechrau defnyddio eu synhwyrau i archwilio.</a:t>
            </a:r>
          </a:p>
        </p:txBody>
      </p:sp>
    </p:spTree>
    <p:extLst>
      <p:ext uri="{BB962C8B-B14F-4D97-AF65-F5344CB8AC3E}">
        <p14:creationId xmlns:p14="http://schemas.microsoft.com/office/powerpoint/2010/main" val="2895022190"/>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374158"/>
            <a:ext cx="11325799"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Diffiniadau o chwarae </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224233"/>
            <a:ext cx="7255310" cy="4086724"/>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effectLst/>
                <a:ea typeface="Calibri" panose="020F0502020204030204" pitchFamily="34" charset="0"/>
              </a:rPr>
              <a:t>Mae chwarae'n rhan annatod o fywyd pob plentyn ac mae'n hanfodol bwysig i'w datblygiad corfforol, deallusol, emosiynol a chymdeithasol. Mae'n rhan o sut mae plant yn dysgu ac yn tyfu drwy brofi eu byd a'u hamgylchedd drwy chwarae. Chwarae yw un o'r ffyrdd pwysicaf mae plant yn ennill gwybodaeth a sgiliau. Beth bynnag yw cefndir diwylliannol neu economaidd plant, maent i gyd yn mwynhau chwarae ac yn dysgu wrth wneud hynny. Mae llawer o ddiffiniadau eraill o chwarae a'i bwysigrwydd i ddysg a datblygiad plant. Un agwedd bwysig ar chwarae plant yw eu bod nhw'n gallu cyfeirio a rheoli eu profiadau chwarae eu hunain. Mae'n bwysig ymddiried mewn plant i greu eu chwarae eu hunain a gweld hyn fel eu gwaith wrth iddynt ddysgu a thyfu fel unigolion galluog ac annibynnol.</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53698" y="2224233"/>
            <a:ext cx="3359331" cy="41976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4011684"/>
      </p:ext>
    </p:extLst>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137145"/>
            <a:ext cx="8336157" cy="4510236"/>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1800">
                <a:effectLst/>
                <a:ea typeface="Arial" panose="020B0604020202020204" pitchFamily="34" charset="0"/>
              </a:rPr>
              <a:t>Mae'r Cenhedloedd Unedig hefyd wedi dweud bod rhaid i lywodraethau sydd wedi cymeradwyo CCUHP annog cyfleoedd priodol i ddarparu'r holl hawliau yn Erthygl 31 gan gynnwys Hawl Plant i Chwarae.  Yn eu Polisi Chwarae (2002), mae Llywodraeth Cymru wedi cydnabod gwerth chwarae plant ac wedi cynyddu'r amrywiaeth o amgylcheddau a chyfleoedd sydd ar gael i blant i chwarae, gan sicrhau eu llesiant corfforol.</a:t>
            </a:r>
          </a:p>
          <a:p>
            <a:pPr>
              <a:lnSpc>
                <a:spcPct val="100000"/>
              </a:lnSpc>
              <a:spcBef>
                <a:spcPts val="1200"/>
              </a:spcBef>
              <a:spcAft>
                <a:spcPts val="800"/>
              </a:spcAft>
            </a:pPr>
            <a:endParaRPr lang="en-GB" sz="1800">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65580" y="3040926"/>
            <a:ext cx="2747449" cy="2702674"/>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extLst>
              <a:ext uri="{FF2B5EF4-FFF2-40B4-BE49-F238E27FC236}">
                <a16:creationId xmlns:a16="http://schemas.microsoft.com/office/drawing/2014/main" id="{376E46C5-1A25-444B-BDDE-409B10BDC108}"/>
              </a:ext>
            </a:extLst>
          </p:cNvPr>
          <p:cNvSpPr>
            <a:spLocks noGrp="1"/>
          </p:cNvSpPr>
          <p:nvPr>
            <p:ph type="title"/>
          </p:nvPr>
        </p:nvSpPr>
        <p:spPr>
          <a:xfrm>
            <a:off x="387230" y="1329554"/>
            <a:ext cx="11325799"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Diffiniadau o chwarae</a:t>
            </a:r>
            <a:endParaRPr lang="en-US" sz="3000">
              <a:solidFill>
                <a:schemeClr val="bg1"/>
              </a:solidFill>
              <a:ea typeface="+mj-lt"/>
              <a:cs typeface="+mj-lt"/>
            </a:endParaRPr>
          </a:p>
        </p:txBody>
      </p:sp>
      <p:graphicFrame>
        <p:nvGraphicFramePr>
          <p:cNvPr id="10" name="Table 10">
            <a:extLst>
              <a:ext uri="{FF2B5EF4-FFF2-40B4-BE49-F238E27FC236}">
                <a16:creationId xmlns:a16="http://schemas.microsoft.com/office/drawing/2014/main" id="{D653C40E-95D9-4233-98B1-6DD371D24FC6}"/>
              </a:ext>
            </a:extLst>
          </p:cNvPr>
          <p:cNvGraphicFramePr>
            <a:graphicFrameLocks noGrp="1"/>
          </p:cNvGraphicFramePr>
          <p:nvPr>
            <p:extLst>
              <p:ext uri="{D42A27DB-BD31-4B8C-83A1-F6EECF244321}">
                <p14:modId xmlns:p14="http://schemas.microsoft.com/office/powerpoint/2010/main" val="668703071"/>
              </p:ext>
            </p:extLst>
          </p:nvPr>
        </p:nvGraphicFramePr>
        <p:xfrm>
          <a:off x="478971" y="3896244"/>
          <a:ext cx="8128000" cy="2672080"/>
        </p:xfrm>
        <a:graphic>
          <a:graphicData uri="http://schemas.openxmlformats.org/drawingml/2006/table">
            <a:tbl>
              <a:tblPr firstRow="1" bandRow="1">
                <a:tableStyleId>{7DF18680-E054-41AD-8BC1-D1AEF772440D}</a:tableStyleId>
              </a:tblPr>
              <a:tblGrid>
                <a:gridCol w="8128000">
                  <a:extLst>
                    <a:ext uri="{9D8B030D-6E8A-4147-A177-3AD203B41FA5}">
                      <a16:colId xmlns:a16="http://schemas.microsoft.com/office/drawing/2014/main" val="2838936927"/>
                    </a:ext>
                  </a:extLst>
                </a:gridCol>
              </a:tblGrid>
              <a:tr h="370840">
                <a:tc>
                  <a:txBody>
                    <a:bodyPr/>
                    <a:lstStyle/>
                    <a:p>
                      <a:pPr>
                        <a:defRPr b="0" i="0"/>
                      </a:pPr>
                      <a:r>
                        <a:rPr lang="1106" b="1"/>
                        <a:t>Diffiniadau o chwarae o Bolisi Chwarae Llywodraeth Cymru (2002)</a:t>
                      </a:r>
                    </a:p>
                  </a:txBody>
                  <a:tcPr/>
                </a:tc>
                <a:extLst>
                  <a:ext uri="{0D108BD9-81ED-4DB2-BD59-A6C34878D82A}">
                    <a16:rowId xmlns:a16="http://schemas.microsoft.com/office/drawing/2014/main" val="618797353"/>
                  </a:ext>
                </a:extLst>
              </a:tr>
              <a:tr h="0">
                <a:tc>
                  <a:txBody>
                    <a:bodyPr/>
                    <a:lstStyle/>
                    <a:p>
                      <a:pPr marL="285750" indent="-285750">
                        <a:spcAft>
                          <a:spcPts val="600"/>
                        </a:spcAft>
                        <a:buFont typeface="Arial" panose="020B0604020202020204" pitchFamily="34" charset="0"/>
                        <a:buChar char="•"/>
                        <a:defRPr b="0" i="0"/>
                      </a:pPr>
                      <a:r>
                        <a:rPr lang="1106" sz="1400"/>
                        <a:t>Chwarae yw'r broses ddysgu elfennol mae'r ddynol ryw wedi'i defnyddio i ddatblygu.  Mae plant yn dangos rheidrwydd ymddygiadol ac awydd greddfol i chwarae.  Mae wedi cyfrannu'n sylweddol at allu ein rhywogaeth i oroesi drwy esblygu a datblygu.  Mae plant yn defnyddio chwarae yn yr amgylchedd naturiol i ddysgu am y byd lle maent yn byw gyda phobl eraill. Dyna yw eu proses o ddysgu a thyfu, ac felly mae popeth mae'r plentyn yn ei ddysgu drwy chwarae o fudd iddo.</a:t>
                      </a:r>
                    </a:p>
                    <a:p>
                      <a:pPr marL="285750" indent="-285750">
                        <a:buFont typeface="Arial" panose="020B0604020202020204" pitchFamily="34" charset="0"/>
                        <a:buChar char="•"/>
                        <a:defRPr b="0" i="0"/>
                      </a:pPr>
                      <a:r>
                        <a:rPr lang="1106" sz="1400"/>
                        <a:t>Mae chwarae'n cwmpasu ymddygiad plant sy'n cael ei ddewis yn rhydd, ei gyfeirio'n bersonol a'i gymell yn gynhenid.  Nid yw'n cael ei wneud i gyrraedd nod allanol nac i gael gwobr, ac mae'n rhan sylfaenol ac annatod o ddatblygiad iach – nid yn unig i blant unigol, ond hefyd i'r gymdeithas lle maent yn byw.</a:t>
                      </a:r>
                    </a:p>
                  </a:txBody>
                  <a:tcPr/>
                </a:tc>
                <a:extLst>
                  <a:ext uri="{0D108BD9-81ED-4DB2-BD59-A6C34878D82A}">
                    <a16:rowId xmlns:a16="http://schemas.microsoft.com/office/drawing/2014/main" val="1678660239"/>
                  </a:ext>
                </a:extLst>
              </a:tr>
            </a:tbl>
          </a:graphicData>
        </a:graphic>
      </p:graphicFrame>
    </p:spTree>
    <p:extLst>
      <p:ext uri="{BB962C8B-B14F-4D97-AF65-F5344CB8AC3E}">
        <p14:creationId xmlns:p14="http://schemas.microsoft.com/office/powerpoint/2010/main" val="257858680"/>
      </p:ext>
    </p:extLst>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533952" cy="4408621"/>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2000">
                <a:effectLst/>
                <a:ea typeface="Arial" panose="020B0604020202020204" pitchFamily="34" charset="0"/>
              </a:rPr>
              <a:t>Mae gwaith chwarae'n ffordd o weithio gyda phlant sy'n cefnogi ac yn hybu chwarae plant a phroses chwarae drwy greu amgylcheddau hyblyg y gall plant eu haddasu i ddiwallu anghenion eu chwarae a'u dysgu. Mae'r man chwarae'n cynnig amgylchedd cyfoethog â llawer o brofiadau chwarae o ansawdd da i blant. Mae gweithwyr chwarae yno i hwyluso chwarae'r plant, ond nid i'w arwain na'i gyfeirio. Bydd gweithwyr chwarae'n cynllunio amgylchedd â chyfoeth o gyfleoedd chwarae i ganiatáu i blant chwarae, heb ymyrryd oni bai bod angen. Nid y canlyniad yw'r ffocws, ond y chwarae ei hun. Mae gwaith chwarae'n cyfoethogi ac yn gwella'r ddarpariaeth chwarae i blant, ac mae gweithwyr chwarae'n ymarferwyr medrus sy'n cefnogi ac yn hwyluso chwarae er mwyn chwarae, yn hytrach nag i gyflawni canlyniadau addysgol penodol.</a:t>
            </a:r>
          </a:p>
          <a:p>
            <a:pPr>
              <a:lnSpc>
                <a:spcPct val="150000"/>
              </a:lnSpc>
              <a:spcAft>
                <a:spcPts val="800"/>
              </a:spcAft>
            </a:pPr>
            <a:endParaRPr lang="en-GB" sz="1600">
              <a:solidFill>
                <a:schemeClr val="accent1"/>
              </a:solidFill>
              <a:effectLst/>
              <a:latin typeface="Arial" panose="020B060402020202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184875" y="2137145"/>
            <a:ext cx="3528154" cy="4408622"/>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B4BE3BA-1CA1-4FAB-9A28-E2CC0DC7C2CD}"/>
              </a:ext>
            </a:extLst>
          </p:cNvPr>
          <p:cNvSpPr>
            <a:spLocks noGrp="1"/>
          </p:cNvSpPr>
          <p:nvPr>
            <p:ph type="title"/>
          </p:nvPr>
        </p:nvSpPr>
        <p:spPr>
          <a:xfrm>
            <a:off x="387230" y="1329554"/>
            <a:ext cx="11325799"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Diffiniadau o waith chwarae</a:t>
            </a:r>
            <a:endParaRPr lang="en-US" sz="3000">
              <a:solidFill>
                <a:schemeClr val="bg1"/>
              </a:solidFill>
              <a:ea typeface="+mj-lt"/>
              <a:cs typeface="+mj-lt"/>
            </a:endParaRPr>
          </a:p>
        </p:txBody>
      </p:sp>
    </p:spTree>
    <p:extLst>
      <p:ext uri="{BB962C8B-B14F-4D97-AF65-F5344CB8AC3E}">
        <p14:creationId xmlns:p14="http://schemas.microsoft.com/office/powerpoint/2010/main" val="2093422267"/>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87070"/>
            <a:ext cx="11332702"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Pwrpas chwarae</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59087"/>
            <a:ext cx="9502712" cy="4720855"/>
          </a:xfrm>
          <a:ln>
            <a:solidFill>
              <a:srgbClr val="F584EB"/>
            </a:solidFill>
          </a:ln>
        </p:spPr>
        <p:txBody>
          <a:bodyPr vert="horz" lIns="91440" tIns="45720" rIns="91440" bIns="45720" rtlCol="0" anchor="t">
            <a:noAutofit/>
          </a:bodyPr>
          <a:lstStyle/>
          <a:p>
            <a:pPr>
              <a:lnSpc>
                <a:spcPct val="100000"/>
              </a:lnSpc>
              <a:spcAft>
                <a:spcPts val="800"/>
              </a:spcAft>
              <a:defRPr b="0" i="0"/>
            </a:pPr>
            <a:r>
              <a:rPr lang="1106">
                <a:effectLst/>
                <a:ea typeface="Calibri" panose="020F0502020204030204" pitchFamily="34" charset="0"/>
              </a:rPr>
              <a:t>Mae chwarae'n caniatáu i blant gymdeithasu a chyfathrebu â chyfoedion, gan hybu sgiliau iaith, eu cadw nhw'n gorfforol a meddyliol weithgar a rhoi'r rhyddid iddynt i ddefnyddio eu creadigrwydd a gwneud eu penderfyniadau eu hunain. Mae ymchwil yn dangos bod darparu cyfleoedd chwarae o ansawdd da'n creu llawer o fanteision i blant ac i'r gymuned gyfan.</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061879" y="3678789"/>
            <a:ext cx="1723723" cy="148144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F37B876C-6930-42CA-910F-A6336EC77422}"/>
              </a:ext>
            </a:extLst>
          </p:cNvPr>
          <p:cNvGraphicFramePr>
            <a:graphicFrameLocks noGrp="1"/>
          </p:cNvGraphicFramePr>
          <p:nvPr>
            <p:extLst>
              <p:ext uri="{D42A27DB-BD31-4B8C-83A1-F6EECF244321}">
                <p14:modId xmlns:p14="http://schemas.microsoft.com/office/powerpoint/2010/main" val="58962473"/>
              </p:ext>
            </p:extLst>
          </p:nvPr>
        </p:nvGraphicFramePr>
        <p:xfrm>
          <a:off x="543316" y="3407203"/>
          <a:ext cx="9228876" cy="3179382"/>
        </p:xfrm>
        <a:graphic>
          <a:graphicData uri="http://schemas.openxmlformats.org/drawingml/2006/table">
            <a:tbl>
              <a:tblPr bandRow="1"/>
              <a:tblGrid>
                <a:gridCol w="4857598">
                  <a:extLst>
                    <a:ext uri="{9D8B030D-6E8A-4147-A177-3AD203B41FA5}">
                      <a16:colId xmlns:a16="http://schemas.microsoft.com/office/drawing/2014/main" val="2374208716"/>
                    </a:ext>
                  </a:extLst>
                </a:gridCol>
                <a:gridCol w="4371278">
                  <a:extLst>
                    <a:ext uri="{9D8B030D-6E8A-4147-A177-3AD203B41FA5}">
                      <a16:colId xmlns:a16="http://schemas.microsoft.com/office/drawing/2014/main" val="4172429270"/>
                    </a:ext>
                  </a:extLst>
                </a:gridCol>
              </a:tblGrid>
              <a:tr h="2839851">
                <a:tc>
                  <a:txBody>
                    <a:bodyPr/>
                    <a:lstStyle/>
                    <a:p>
                      <a:pPr algn="ctr">
                        <a:lnSpc>
                          <a:spcPct val="115000"/>
                        </a:lnSpc>
                        <a:defRPr b="0" i="0"/>
                      </a:pPr>
                      <a:r>
                        <a:rPr lang="1106" sz="1400" b="1">
                          <a:solidFill>
                            <a:srgbClr val="002060"/>
                          </a:solidFill>
                          <a:effectLst/>
                          <a:latin typeface="+mn-lt"/>
                          <a:ea typeface="Calibri" panose="020F0502020204030204" pitchFamily="34" charset="0"/>
                        </a:rPr>
                        <a:t>Buddion chwarae i blant</a:t>
                      </a:r>
                      <a:endParaRPr lang="en-GB" sz="1400">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cynyddu eu hunan-barch a'u hunan-gred</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gwella a chynnal eu hiechyd corfforol a meddyliol </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rhoi'r cyfle iddynt i gymysgu â phlant eraill</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caniatáu iddynt gynyddu eu hyder drwy ddatblygu sgiliau newydd</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hybu eu dychymyg, eu hannibyniaeth a'u creadigrwydd </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darparu cyfleoedd i ddatblygu sgiliau cymdeithasol a dysgu, ac i blant o bob gallu chwarae gyda'i gilydd.</a:t>
                      </a:r>
                      <a:endParaRPr lang="en-GB" sz="1400" u="none" strike="noStrike">
                        <a:effectLst/>
                        <a:latin typeface="+mn-lt"/>
                        <a:ea typeface="Arial" panose="020B0604020202020204" pitchFamily="34" charset="0"/>
                      </a:endParaRPr>
                    </a:p>
                    <a:p>
                      <a:pPr marL="268288" lvl="0" indent="-268288">
                        <a:lnSpc>
                          <a:spcPct val="115000"/>
                        </a:lnSpc>
                        <a:buFont typeface="Arial" panose="020B0604020202020204" pitchFamily="34" charset="0"/>
                        <a:buChar char="●"/>
                        <a:defRPr b="0" i="0"/>
                      </a:pPr>
                      <a:r>
                        <a:rPr lang="1106" sz="1400" u="none" strike="noStrike">
                          <a:solidFill>
                            <a:srgbClr val="000000"/>
                          </a:solidFill>
                          <a:effectLst/>
                          <a:latin typeface="+mn-lt"/>
                          <a:ea typeface="Calibri" panose="020F0502020204030204" pitchFamily="34" charset="0"/>
                        </a:rPr>
                        <a:t>meithrin gwydnwch drwy gymryd risgiau a wynebu heriau, datrys problemau, ac ymdrin â sefyllfaoedd newydd ac anghyfarwydd</a:t>
                      </a:r>
                      <a:endParaRPr lang="en-GB" sz="1400" u="none" strike="noStrike">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0D0E2"/>
                    </a:solidFill>
                  </a:tcPr>
                </a:tc>
                <a:tc>
                  <a:txBody>
                    <a:bodyPr/>
                    <a:lstStyle/>
                    <a:p>
                      <a:pPr algn="ctr">
                        <a:lnSpc>
                          <a:spcPct val="107000"/>
                        </a:lnSpc>
                        <a:defRPr b="0" i="0"/>
                      </a:pPr>
                      <a:r>
                        <a:rPr lang="1106" sz="1400" b="1">
                          <a:solidFill>
                            <a:srgbClr val="002060"/>
                          </a:solidFill>
                          <a:effectLst/>
                          <a:latin typeface="+mn-lt"/>
                          <a:ea typeface="Calibri" panose="020F0502020204030204" pitchFamily="34" charset="0"/>
                        </a:rPr>
                        <a:t> Buddion chwarae i deuluoedd a chymunedau</a:t>
                      </a:r>
                      <a:endParaRPr lang="en-GB" sz="1400" b="1">
                        <a:effectLst/>
                        <a:latin typeface="+mn-lt"/>
                        <a:ea typeface="Arial" panose="020B0604020202020204" pitchFamily="34" charset="0"/>
                      </a:endParaRPr>
                    </a:p>
                    <a:p>
                      <a:pPr marL="268288" lvl="0" indent="-268288">
                        <a:lnSpc>
                          <a:spcPct val="107000"/>
                        </a:lnSpc>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gall rhieni deimlo sicrwydd o wybod bod eu plant yn hapus, yn ddiogel ac yn mwynhau eu hunain</a:t>
                      </a:r>
                      <a:endParaRPr lang="en-GB" sz="1400" b="0">
                        <a:effectLst/>
                        <a:latin typeface="+mn-lt"/>
                        <a:ea typeface="Noto Sans Symbols"/>
                        <a:cs typeface="Noto Sans Symbols"/>
                      </a:endParaRPr>
                    </a:p>
                    <a:p>
                      <a:pPr marL="268288" lvl="0" indent="-268288">
                        <a:lnSpc>
                          <a:spcPct val="107000"/>
                        </a:lnSpc>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mae teuluoedd yn elwa o blant iachach, hapusach ac mae darpariaeth chwarae'n aml yn ganolfan i gymunedau</a:t>
                      </a:r>
                      <a:endParaRPr lang="en-GB" sz="1400" b="0">
                        <a:effectLst/>
                        <a:latin typeface="+mn-lt"/>
                        <a:ea typeface="Noto Sans Symbols"/>
                        <a:cs typeface="Noto Sans Symbols"/>
                      </a:endParaRPr>
                    </a:p>
                    <a:p>
                      <a:pPr marL="268288" lvl="0" indent="-268288">
                        <a:lnSpc>
                          <a:spcPct val="107000"/>
                        </a:lnSpc>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mae'n cynnig cyfleoedd i'r gymuned ehangach ryngweithio'n gymdeithasol ac yn eu cefnogi nhw i ddatblygu mwy o ymdeimlad o ysbryd cymunedol a rhyngweithio cymdeithasol</a:t>
                      </a:r>
                      <a:endParaRPr lang="en-GB" sz="1400" b="0">
                        <a:effectLst/>
                        <a:latin typeface="+mn-lt"/>
                        <a:ea typeface="Noto Sans Symbols"/>
                        <a:cs typeface="Noto Sans Symbols"/>
                      </a:endParaRPr>
                    </a:p>
                    <a:p>
                      <a:pPr marL="268288" lvl="0" indent="-268288">
                        <a:lnSpc>
                          <a:spcPct val="107000"/>
                        </a:lnSpc>
                        <a:buFont typeface="Arial" panose="020B0604020202020204" pitchFamily="34" charset="0"/>
                        <a:buChar char="●"/>
                        <a:defRPr b="0" i="0"/>
                      </a:pPr>
                      <a:r>
                        <a:rPr lang="1106" sz="1400" b="0">
                          <a:solidFill>
                            <a:srgbClr val="002060"/>
                          </a:solidFill>
                          <a:effectLst/>
                          <a:latin typeface="+mn-lt"/>
                          <a:ea typeface="Calibri" panose="020F0502020204030204" pitchFamily="34" charset="0"/>
                          <a:cs typeface="Noto Sans Symbols"/>
                        </a:rPr>
                        <a:t>mae mannau awyr agored, fel meysydd chwarae a pharciau, yn chwarae rhan bwysig ym mywydau bob dydd plant a phobl ifanc, yn enwedig fel man i gyfarfod â ffrindiau</a:t>
                      </a:r>
                      <a:endParaRPr lang="en-GB" sz="1400" b="0">
                        <a:effectLst/>
                        <a:latin typeface="+mn-lt"/>
                        <a:ea typeface="Noto Sans Symbols"/>
                        <a:cs typeface="Noto Sans Symbol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3558639392"/>
                  </a:ext>
                </a:extLst>
              </a:tr>
            </a:tbl>
          </a:graphicData>
        </a:graphic>
      </p:graphicFrame>
    </p:spTree>
    <p:extLst>
      <p:ext uri="{BB962C8B-B14F-4D97-AF65-F5344CB8AC3E}">
        <p14:creationId xmlns:p14="http://schemas.microsoft.com/office/powerpoint/2010/main" val="3374707810"/>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87070"/>
            <a:ext cx="11325799"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Cyfnodau chwarae</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64487"/>
            <a:ext cx="8588311" cy="4673769"/>
          </a:xfrm>
          <a:ln>
            <a:solidFill>
              <a:srgbClr val="F584EB"/>
            </a:solidFill>
          </a:ln>
        </p:spPr>
        <p:txBody>
          <a:bodyPr vert="horz" lIns="91440" tIns="45720" rIns="91440" bIns="45720" rtlCol="0" anchor="t">
            <a:noAutofit/>
          </a:bodyPr>
          <a:lstStyle/>
          <a:p>
            <a:pPr>
              <a:lnSpc>
                <a:spcPct val="100000"/>
              </a:lnSpc>
              <a:spcAft>
                <a:spcPts val="800"/>
              </a:spcAft>
              <a:defRPr b="0" i="0"/>
            </a:pPr>
            <a:r>
              <a:rPr lang="1106">
                <a:effectLst/>
                <a:ea typeface="Calibri" panose="020F0502020204030204" pitchFamily="34" charset="0"/>
              </a:rPr>
              <a:t>Mae chwe chyfnod chwarae yn ystod plentyndod cynnar, a gallwn ni weld y rhain mewn lleoliad blynyddoedd cynnar drwy edrych ar y mathau o chwarae mae plant yn ei wneud a chymharu hynny ag oed y plentyn.</a:t>
            </a:r>
          </a:p>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Chwarae segur</a:t>
            </a:r>
            <a:r>
              <a:rPr lang="1106" b="0">
                <a:effectLst/>
                <a:ea typeface="Calibri" panose="020F0502020204030204" pitchFamily="34" charset="0"/>
              </a:rPr>
              <a:t> </a:t>
            </a:r>
            <a:r>
              <a:rPr lang="1106" b="1">
                <a:effectLst/>
                <a:ea typeface="Calibri" panose="020F0502020204030204" pitchFamily="34" charset="0"/>
              </a:rPr>
              <a:t>(geni i 3 mis) </a:t>
            </a:r>
            <a:r>
              <a:rPr lang="1106" b="0">
                <a:effectLst/>
                <a:ea typeface="Calibri" panose="020F0502020204030204" pitchFamily="34" charset="0"/>
              </a:rPr>
              <a:t>– yn y cyfnod hwn, bydd babanod yn gwneud llawer o symudiadau â'u breichiau, eu coesau, eu dwylo, eu traed ac ati. Maent yn dysgu ac yn darganfod sut mae eu corff yn symud.</a:t>
            </a:r>
          </a:p>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Chwarae unigol (geni i 2 oed) </a:t>
            </a:r>
            <a:r>
              <a:rPr lang="1106" b="0">
                <a:effectLst/>
                <a:ea typeface="Calibri" panose="020F0502020204030204" pitchFamily="34" charset="0"/>
              </a:rPr>
              <a:t>– dyma'r cyfnod pan fydd plentyn yn chwarae ar ei ben ei hun. Does ganddo ddim diddordeb mewn chwarae gydag eraill. Chwarae unigol yw'r cyfnod pan mae'n well gan blant chwarae ar eu pennau eu hunain gan eu bod nhw'n cymryd y cyfle i archwilio eu hamgylchedd. </a:t>
            </a:r>
          </a:p>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Ymddygiad gwyliwr/edrychwr (2 oed) </a:t>
            </a:r>
            <a:r>
              <a:rPr lang="1106" b="0">
                <a:effectLst/>
                <a:ea typeface="Calibri" panose="020F0502020204030204" pitchFamily="34" charset="0"/>
              </a:rPr>
              <a:t>– yn y cyfnod hwn, bydd plentyn yn dechrau gwylio plant eraill yn chwarae, ond ddim yn chwarae gyda nhw. Mae gwylio'n helpu plentyn i ddatblygu hyder a dysgu sut mae plant yn chwarae gyda'i gilydd fel gwyliwr, drwy arsylwi ar blentyn yn adeiladu ei sgiliau ei hun. </a:t>
            </a:r>
            <a:endParaRPr lang="en-GB">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289959" y="3075847"/>
            <a:ext cx="2118359" cy="26470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678833"/>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2082715"/>
            <a:ext cx="8596089" cy="4644656"/>
          </a:xfrm>
          <a:ln>
            <a:solidFill>
              <a:srgbClr val="F584EB"/>
            </a:solidFill>
          </a:ln>
        </p:spPr>
        <p:txBody>
          <a:bodyPr vert="horz" lIns="91440" tIns="45720" rIns="91440" bIns="45720" rtlCol="0" anchor="t">
            <a:noAutofit/>
          </a:bodyPr>
          <a:lstStyle/>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Chwarae cyfochrog (2+ oed) </a:t>
            </a:r>
            <a:r>
              <a:rPr lang="1106" b="0">
                <a:effectLst/>
                <a:ea typeface="Calibri" panose="020F0502020204030204" pitchFamily="34" charset="0"/>
              </a:rPr>
              <a:t>– pan fydd plentyn yn chwarae wrth ochr plant eraill neu'n agos atynt, ond heb chwarae gyda nhw, rydyn ni'n galw'r cyfnod hwn yn 'chwarae cyfochrog'. O 2 i 3 oed, mae'n well gan blant chwarae ochr yn ochr â phlant eraill, ond dydyn nhw ddim yn tueddu i ryngweithio â'i gilydd. Efallai y byddant yn gwneud gweithgareddau tebyg neu weithiau rai sy'n hollol wahanol, ond maent yn hoffi bod o gwmpas plant eraill tua'r un oed.</a:t>
            </a:r>
          </a:p>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Chwarae cysylltiadol (3 i 4 oed) </a:t>
            </a:r>
            <a:r>
              <a:rPr lang="1106" b="0">
                <a:effectLst/>
                <a:ea typeface="Calibri" panose="020F0502020204030204" pitchFamily="34" charset="0"/>
              </a:rPr>
              <a:t>– pan fydd plentyn yn dechrau rhyngweithio ag eraill wrth chwarae, ond does dim llawer o ryngweithio yn y cyfnod hwn. Efallai y bydd plentyn yn gwneud gweithgaredd sy'n gysylltiedig â'r plant o'i gwmpas, ond heb fod wir yn rhyngweithio â phlentyn arall. </a:t>
            </a:r>
          </a:p>
          <a:p>
            <a:pPr marL="285750" indent="-285750">
              <a:lnSpc>
                <a:spcPct val="100000"/>
              </a:lnSpc>
              <a:spcAft>
                <a:spcPts val="800"/>
              </a:spcAft>
              <a:buFont typeface="Arial" panose="020B0604020202020204" pitchFamily="34" charset="0"/>
              <a:buChar char="•"/>
              <a:defRPr b="0" i="0"/>
            </a:pPr>
            <a:r>
              <a:rPr lang="1106" b="1">
                <a:effectLst/>
                <a:ea typeface="Calibri" panose="020F0502020204030204" pitchFamily="34" charset="0"/>
              </a:rPr>
              <a:t>Chwarae cydweithredol (4+ oed) </a:t>
            </a:r>
            <a:r>
              <a:rPr lang="1106" b="0">
                <a:effectLst/>
                <a:ea typeface="Calibri" panose="020F0502020204030204" pitchFamily="34" charset="0"/>
              </a:rPr>
              <a:t>– pan fydd plentyn yn chwarae gydag eraill ac yn dangos diddordeb yn y gweithgaredd a hefyd yn y plant eraill sy'n chwarae, maent yn 'chwarae'n gydweithredol'. Byddant yn trafod agweddau ar eu chwarae, yn gwneud rheolau, yn cymryd eu tro ac yn rhannu, gan ddangos y sgiliau cymdeithasol y bydd eu hangen arnynt drwy gydol eu bywydau.</a:t>
            </a:r>
          </a:p>
          <a:p>
            <a:pPr>
              <a:lnSpc>
                <a:spcPct val="100000"/>
              </a:lnSpc>
              <a:spcAft>
                <a:spcPts val="800"/>
              </a:spcAft>
            </a:pPr>
            <a:endParaRPr lang="en-GB" sz="1400">
              <a:effectLst/>
              <a:latin typeface="Calibri" panose="020F0502020204030204" pitchFamily="34" charset="0"/>
              <a:ea typeface="Calibri" panose="020F050202020403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sp>
        <p:nvSpPr>
          <p:cNvPr id="8" name="Title 1">
            <a:extLst>
              <a:ext uri="{FF2B5EF4-FFF2-40B4-BE49-F238E27FC236}">
                <a16:creationId xmlns:a16="http://schemas.microsoft.com/office/drawing/2014/main" id="{D4A5853E-32F6-4611-910F-21B0D07033CD}"/>
              </a:ext>
            </a:extLst>
          </p:cNvPr>
          <p:cNvSpPr>
            <a:spLocks noGrp="1"/>
          </p:cNvSpPr>
          <p:nvPr>
            <p:ph type="title"/>
          </p:nvPr>
        </p:nvSpPr>
        <p:spPr>
          <a:xfrm>
            <a:off x="387230" y="1287070"/>
            <a:ext cx="11325799" cy="694418"/>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Cyfnodau chwarae</a:t>
            </a:r>
            <a:endParaRPr lang="en-US" sz="3000">
              <a:solidFill>
                <a:schemeClr val="bg1"/>
              </a:solidFill>
              <a:ea typeface="+mj-lt"/>
              <a:cs typeface="+mj-lt"/>
            </a:endParaRPr>
          </a:p>
        </p:txBody>
      </p:sp>
      <p:pic>
        <p:nvPicPr>
          <p:cNvPr id="9" name="Picture 2" descr="Stick People Children, Child, Stick Person, Playground">
            <a:extLst>
              <a:ext uri="{FF2B5EF4-FFF2-40B4-BE49-F238E27FC236}">
                <a16:creationId xmlns:a16="http://schemas.microsoft.com/office/drawing/2014/main" id="{E6A32CF1-D448-4563-A631-5A99281B93FF}"/>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296401" y="2981102"/>
            <a:ext cx="2416628" cy="25898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3059139"/>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058863"/>
            <a:ext cx="11396825" cy="585855"/>
          </a:xfrm>
          <a:solidFill>
            <a:schemeClr val="accent5">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Calibri" panose="020F0502020204030204"/>
              </a:rPr>
              <a:t>Mathau o chwarae</a:t>
            </a:r>
            <a:endParaRPr lang="en-US" sz="3000">
              <a:solidFill>
                <a:schemeClr val="bg1"/>
              </a:solidFill>
              <a:ea typeface="+mj-lt"/>
              <a:cs typeface="+mj-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graphicFrame>
        <p:nvGraphicFramePr>
          <p:cNvPr id="4" name="Table 3">
            <a:extLst>
              <a:ext uri="{FF2B5EF4-FFF2-40B4-BE49-F238E27FC236}">
                <a16:creationId xmlns:a16="http://schemas.microsoft.com/office/drawing/2014/main" id="{A0D82101-9836-4090-AAAE-7E9D8D098A78}"/>
              </a:ext>
            </a:extLst>
          </p:cNvPr>
          <p:cNvGraphicFramePr>
            <a:graphicFrameLocks noGrp="1"/>
          </p:cNvGraphicFramePr>
          <p:nvPr>
            <p:extLst>
              <p:ext uri="{D42A27DB-BD31-4B8C-83A1-F6EECF244321}">
                <p14:modId xmlns:p14="http://schemas.microsoft.com/office/powerpoint/2010/main" val="2338947608"/>
              </p:ext>
            </p:extLst>
          </p:nvPr>
        </p:nvGraphicFramePr>
        <p:xfrm>
          <a:off x="406399" y="1659421"/>
          <a:ext cx="11396825" cy="5021546"/>
        </p:xfrm>
        <a:graphic>
          <a:graphicData uri="http://schemas.openxmlformats.org/drawingml/2006/table">
            <a:tbl>
              <a:tblPr bandRow="1"/>
              <a:tblGrid>
                <a:gridCol w="11396825">
                  <a:extLst>
                    <a:ext uri="{9D8B030D-6E8A-4147-A177-3AD203B41FA5}">
                      <a16:colId xmlns:a16="http://schemas.microsoft.com/office/drawing/2014/main" val="2819677768"/>
                    </a:ext>
                  </a:extLst>
                </a:gridCol>
              </a:tblGrid>
              <a:tr h="404301">
                <a:tc>
                  <a:txBody>
                    <a:bodyPr/>
                    <a:lstStyle/>
                    <a:p>
                      <a:pPr>
                        <a:lnSpc>
                          <a:spcPct val="100000"/>
                        </a:lnSpc>
                        <a:defRPr b="0" i="0"/>
                      </a:pPr>
                      <a:r>
                        <a:rPr lang="1106" sz="1200" b="1">
                          <a:solidFill>
                            <a:srgbClr val="000000"/>
                          </a:solidFill>
                          <a:effectLst/>
                          <a:latin typeface="+mn-lt"/>
                          <a:ea typeface="Arial" panose="020B0604020202020204" pitchFamily="34" charset="0"/>
                        </a:rPr>
                        <a:t>Chwarae creadigol</a:t>
                      </a:r>
                      <a:r>
                        <a:rPr lang="1106" sz="1200" b="0">
                          <a:solidFill>
                            <a:srgbClr val="000000"/>
                          </a:solidFill>
                          <a:effectLst/>
                          <a:latin typeface="+mn-lt"/>
                          <a:ea typeface="Arial" panose="020B0604020202020204" pitchFamily="34" charset="0"/>
                        </a:rPr>
                        <a:t> yw pan fydd plant yn gwneud eu rheolau eu hunain wrth chwarae ac yn rhydd i ddefnyddio eu dychymyg i ddyfeisio gemau, actio straeon, dyfeisio straeon neu ganeuon. Mae chwarae creadigol yn anstrwythuredig ac yn hunangyfeiriedig, a dylai pob plentyn gael cyfleoedd i chwarae'n greadigol bob dydd. </a:t>
                      </a:r>
                      <a:endParaRPr lang="en-GB" sz="120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4119122646"/>
                  </a:ext>
                </a:extLst>
              </a:tr>
              <a:tr h="229019">
                <a:tc>
                  <a:txBody>
                    <a:bodyPr/>
                    <a:lstStyle/>
                    <a:p>
                      <a:pPr>
                        <a:lnSpc>
                          <a:spcPct val="100000"/>
                        </a:lnSpc>
                        <a:defRPr b="0" i="0"/>
                      </a:pPr>
                      <a:r>
                        <a:rPr lang="1106" sz="1200" b="0">
                          <a:solidFill>
                            <a:srgbClr val="000000"/>
                          </a:solidFill>
                          <a:effectLst/>
                          <a:latin typeface="+mn-lt"/>
                          <a:ea typeface="Arial" panose="020B0604020202020204" pitchFamily="34" charset="0"/>
                        </a:rPr>
                        <a:t>Mae </a:t>
                      </a:r>
                      <a:r>
                        <a:rPr lang="1106" sz="1200" b="1">
                          <a:solidFill>
                            <a:srgbClr val="000000"/>
                          </a:solidFill>
                          <a:effectLst/>
                          <a:latin typeface="+mn-lt"/>
                          <a:ea typeface="Arial" panose="020B0604020202020204" pitchFamily="34" charset="0"/>
                        </a:rPr>
                        <a:t>chwarae corfforol</a:t>
                      </a:r>
                      <a:r>
                        <a:rPr lang="1106" sz="1200" b="0">
                          <a:solidFill>
                            <a:srgbClr val="000000"/>
                          </a:solidFill>
                          <a:effectLst/>
                          <a:latin typeface="+mn-lt"/>
                          <a:ea typeface="Arial" panose="020B0604020202020204" pitchFamily="34" charset="0"/>
                        </a:rPr>
                        <a:t> yn cynnwys pob math o weithgareddau corfforol i blant e.e. taflu pêl, dringo, cyfarpar chwarae, defnyddio siglen, sgipio neu reidio beic.</a:t>
                      </a:r>
                      <a:endParaRPr lang="en-GB" sz="120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3620645"/>
                  </a:ext>
                </a:extLst>
              </a:tr>
              <a:tr h="458038">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dychmygus/esgus neu chwarae rôl</a:t>
                      </a:r>
                      <a:r>
                        <a:rPr lang="1106" sz="1200" b="0">
                          <a:solidFill>
                            <a:srgbClr val="000000"/>
                          </a:solidFill>
                          <a:effectLst/>
                          <a:latin typeface="+mn-lt"/>
                          <a:ea typeface="Times New Roman" panose="02020603050405020304" pitchFamily="18" charset="0"/>
                        </a:rPr>
                        <a:t>  Drwy'r math hwn o chwarae, mae'r plentyn yn defnyddio ei ddychymyg a'i greadigrwydd wrth ddysgu sut i gymryd tro, cydweithio, rhannu, a gweithio ar ddatblygu iaith.</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310227403"/>
                  </a:ext>
                </a:extLst>
              </a:tr>
              <a:tr h="458038">
                <a:tc>
                  <a:txBody>
                    <a:bodyPr/>
                    <a:lstStyle/>
                    <a:p>
                      <a:pPr>
                        <a:lnSpc>
                          <a:spcPct val="100000"/>
                        </a:lnSpc>
                        <a:spcAft>
                          <a:spcPts val="2100"/>
                        </a:spcAft>
                        <a:defRPr b="0" i="0"/>
                      </a:pPr>
                      <a:r>
                        <a:rPr lang="1106" sz="1200" b="0">
                          <a:solidFill>
                            <a:srgbClr val="000000"/>
                          </a:solidFill>
                          <a:effectLst/>
                          <a:latin typeface="+mn-lt"/>
                          <a:ea typeface="Times New Roman" panose="02020603050405020304" pitchFamily="18" charset="0"/>
                        </a:rPr>
                        <a:t>Mae lleoliadau </a:t>
                      </a:r>
                      <a:r>
                        <a:rPr lang="1106" sz="1200" b="1">
                          <a:solidFill>
                            <a:srgbClr val="000000"/>
                          </a:solidFill>
                          <a:effectLst/>
                          <a:latin typeface="+mn-lt"/>
                          <a:ea typeface="Times New Roman" panose="02020603050405020304" pitchFamily="18" charset="0"/>
                        </a:rPr>
                        <a:t>chwarae amgylcheddol</a:t>
                      </a:r>
                      <a:r>
                        <a:rPr lang="1106" sz="1200" b="0">
                          <a:solidFill>
                            <a:srgbClr val="000000"/>
                          </a:solidFill>
                          <a:effectLst/>
                          <a:latin typeface="+mn-lt"/>
                          <a:ea typeface="Times New Roman" panose="02020603050405020304" pitchFamily="18" charset="0"/>
                        </a:rPr>
                        <a:t> yn cynnwys chwarae amgylcheddol mewn dysgu gan ddefnyddio elfennau naturiol i ddiwallu angen plant i chwarae er mwyn </a:t>
                      </a:r>
                      <a:r>
                        <a:rPr lang="1106" sz="1200" spc="40">
                          <a:solidFill>
                            <a:srgbClr val="000000"/>
                          </a:solidFill>
                          <a:effectLst/>
                          <a:latin typeface="+mn-lt"/>
                          <a:ea typeface="Times New Roman" panose="02020603050405020304" pitchFamily="18" charset="0"/>
                        </a:rPr>
                        <a:t>datblygu gwybodaeth a dealltwriaeth plant ynglŷn â'r byd.</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3845181"/>
                  </a:ext>
                </a:extLst>
              </a:tr>
              <a:tr h="687057">
                <a:tc>
                  <a:txBody>
                    <a:bodyPr/>
                    <a:lstStyle/>
                    <a:p>
                      <a:pPr>
                        <a:lnSpc>
                          <a:spcPct val="100000"/>
                        </a:lnSpc>
                        <a:defRPr b="0" i="0"/>
                      </a:pPr>
                      <a:r>
                        <a:rPr lang="1106" sz="1200" b="1">
                          <a:solidFill>
                            <a:srgbClr val="000000"/>
                          </a:solidFill>
                          <a:effectLst/>
                          <a:latin typeface="+mn-lt"/>
                          <a:ea typeface="Arial" panose="020B0604020202020204" pitchFamily="34" charset="0"/>
                        </a:rPr>
                        <a:t>Chwarae mewn amgylchedd strwythuredig  </a:t>
                      </a:r>
                      <a:r>
                        <a:rPr lang="1106" sz="1200" b="0">
                          <a:solidFill>
                            <a:srgbClr val="000000"/>
                          </a:solidFill>
                          <a:effectLst/>
                          <a:latin typeface="+mn-lt"/>
                          <a:ea typeface="Arial" panose="020B0604020202020204" pitchFamily="34" charset="0"/>
                        </a:rPr>
                        <a:t>Gall gweithgareddau strwythuredig fod yn chwaraeon a gemau wedi'u trefnu, neu'n weithgareddau crefft lle bydd plant yn creu model â tharged neu gynnyrch terfynol penodol mewn golwg. Gall ymarferwyr greu amgylchedd chwarae strwythuredig y tu mewn neu'r tu allan â set benodol o weithgareddau seiliedig ar dargedau i'w cwblhau.</a:t>
                      </a:r>
                      <a:endParaRPr lang="en-GB" sz="1200">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038994739"/>
                  </a:ext>
                </a:extLst>
              </a:tr>
              <a:tr h="458038">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anstrwythuredig </a:t>
                      </a:r>
                      <a:r>
                        <a:rPr lang="1106" sz="1200" b="0">
                          <a:solidFill>
                            <a:srgbClr val="000000"/>
                          </a:solidFill>
                          <a:effectLst/>
                          <a:latin typeface="+mn-lt"/>
                          <a:ea typeface="Times New Roman" panose="02020603050405020304" pitchFamily="18" charset="0"/>
                        </a:rPr>
                        <a:t>yw unrhyw gyfnod o chwarae sydd wedi'i arwain gan blant a'i gymell gan eu diddordebau a'u chwilfrydedd eu hunain, gan ddilyn rheolau'r plant eu hunain. Mae plant yn hapus i gymryd rhan yn y gweithgaredd hwn, ac yn penderfynu pryd mae'r gweithgaredd yn dechrau ac yn gorffen.</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4088324498"/>
                  </a:ext>
                </a:extLst>
              </a:tr>
              <a:tr h="229019">
                <a:tc>
                  <a:txBody>
                    <a:bodyPr/>
                    <a:lstStyle/>
                    <a:p>
                      <a:pPr>
                        <a:lnSpc>
                          <a:spcPct val="100000"/>
                        </a:lnSpc>
                        <a:defRPr b="0" i="0"/>
                      </a:pPr>
                      <a:r>
                        <a:rPr lang="1106" sz="1200" b="1">
                          <a:solidFill>
                            <a:srgbClr val="000000"/>
                          </a:solidFill>
                          <a:effectLst/>
                          <a:latin typeface="+mn-lt"/>
                          <a:ea typeface="Arial" panose="020B0604020202020204" pitchFamily="34" charset="0"/>
                        </a:rPr>
                        <a:t>Chwarae hunangyfeiriedig </a:t>
                      </a:r>
                      <a:endParaRPr lang="en-GB" sz="1200" b="1">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906728226"/>
                  </a:ext>
                </a:extLst>
              </a:tr>
              <a:tr h="229019">
                <a:tc>
                  <a:txBody>
                    <a:bodyPr/>
                    <a:lstStyle/>
                    <a:p>
                      <a:pPr>
                        <a:lnSpc>
                          <a:spcPct val="100000"/>
                        </a:lnSpc>
                        <a:defRPr b="0" i="0"/>
                      </a:pPr>
                      <a:r>
                        <a:rPr lang="1106" sz="1200" b="1">
                          <a:solidFill>
                            <a:srgbClr val="000000"/>
                          </a:solidFill>
                          <a:effectLst/>
                          <a:latin typeface="+mn-lt"/>
                          <a:ea typeface="Arial" panose="020B0604020202020204" pitchFamily="34" charset="0"/>
                        </a:rPr>
                        <a:t>Chwarae wedi'i gyfeirio gan y plentyn (chwarae rhydd)</a:t>
                      </a:r>
                      <a:endParaRPr lang="en-GB" sz="1200" b="1">
                        <a:effectLst/>
                        <a:latin typeface="+mn-lt"/>
                        <a:ea typeface="Arial" panose="020B0604020202020204" pitchFamily="34"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686001177"/>
                  </a:ext>
                </a:extLst>
              </a:tr>
              <a:tr h="458038">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wedi'i gyfeirio gan y plentyn gyda chefnogaeth oedolyn (sgaffaldio: chwarae dan arweiniad)  </a:t>
                      </a:r>
                      <a:r>
                        <a:rPr lang="1106" sz="1200" b="0">
                          <a:solidFill>
                            <a:srgbClr val="000000"/>
                          </a:solidFill>
                          <a:effectLst/>
                          <a:latin typeface="+mn-lt"/>
                          <a:ea typeface="Times New Roman" panose="02020603050405020304" pitchFamily="18" charset="0"/>
                        </a:rPr>
                        <a:t>Fel hyn, bydd yr oedolyn yn rhoi targedau i'r plant sydd ychydig bach y tu hwnt i'w gallu presennol ac yn eu cefnogi nhw i gyrraedd eu cyfnod datblygu nesaf. </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865572508"/>
                  </a:ext>
                </a:extLst>
              </a:tr>
              <a:tr h="404301">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wedi'i hwyluso gan oedolyn  </a:t>
                      </a:r>
                      <a:r>
                        <a:rPr lang="1106" sz="1200" b="0">
                          <a:solidFill>
                            <a:srgbClr val="000000"/>
                          </a:solidFill>
                          <a:effectLst/>
                          <a:latin typeface="+mn-lt"/>
                          <a:ea typeface="Times New Roman" panose="02020603050405020304" pitchFamily="18" charset="0"/>
                        </a:rPr>
                        <a:t>Yma, rôl yr oedolyn yw darparu cefnogaeth, deunyddiau neu adnoddau, amser a lle i'r plant i chwarae a datblygu eu sgiliau. </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91410864"/>
                  </a:ext>
                </a:extLst>
              </a:tr>
              <a:tr h="458038">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wedi'i gyfeirio gan oedolyn (gemau)  </a:t>
                      </a:r>
                      <a:r>
                        <a:rPr lang="1106" sz="1200" b="0">
                          <a:solidFill>
                            <a:srgbClr val="000000"/>
                          </a:solidFill>
                          <a:effectLst/>
                          <a:latin typeface="+mn-lt"/>
                          <a:ea typeface="Times New Roman" panose="02020603050405020304" pitchFamily="18" charset="0"/>
                        </a:rPr>
                        <a:t>Gall gemau fod yn llawer o hwyl i blant a hybu eu datblygiad.  Dylai ymarferwyr sicrhau'r cydbwysedd cywir rhwng gweithgareddau sydd wedi'u harwain gan oedolion a rhai sydd wedi'u cyfeirio gan blant. Gall gemau wedi'u cyfeirio gan oedolion helpu i wella sgiliau gwrando a gwaith tîm plant.</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530505613"/>
                  </a:ext>
                </a:extLst>
              </a:tr>
              <a:tr h="458038">
                <a:tc>
                  <a:txBody>
                    <a:bodyPr/>
                    <a:lstStyle/>
                    <a:p>
                      <a:pPr>
                        <a:lnSpc>
                          <a:spcPct val="100000"/>
                        </a:lnSpc>
                        <a:defRPr b="0" i="0"/>
                      </a:pPr>
                      <a:r>
                        <a:rPr lang="1106" sz="1200" b="1">
                          <a:solidFill>
                            <a:srgbClr val="000000"/>
                          </a:solidFill>
                          <a:effectLst/>
                          <a:latin typeface="+mn-lt"/>
                          <a:ea typeface="Times New Roman" panose="02020603050405020304" pitchFamily="18" charset="0"/>
                        </a:rPr>
                        <a:t>Chwarae wedi'i reoli gan oedolyn (cyfarwyddiadau uniongyrchol)  </a:t>
                      </a:r>
                      <a:r>
                        <a:rPr lang="1106" sz="1200" b="0">
                          <a:solidFill>
                            <a:srgbClr val="000000"/>
                          </a:solidFill>
                          <a:effectLst/>
                          <a:latin typeface="+mn-lt"/>
                          <a:ea typeface="Times New Roman" panose="02020603050405020304" pitchFamily="18" charset="0"/>
                        </a:rPr>
                        <a:t>Yma, bydd oedolyn yn cynllunio gweithgareddau'n ofalus i ddatblygu sgìl neu ganlyniad dysgu penodol. Bydd yr oedolyn yn dewis adnoddau a bydd rhaid i'r plentyn weithio drwy gyfres o gamau i gyflawni'r canlyniad dymunol.</a:t>
                      </a:r>
                      <a:endParaRPr lang="en-GB" sz="1200">
                        <a:effectLst/>
                        <a:latin typeface="+mn-lt"/>
                        <a:ea typeface="Times New Roman" panose="02020603050405020304" pitchFamily="18" charset="0"/>
                      </a:endParaRPr>
                    </a:p>
                  </a:txBody>
                  <a:tcPr marL="31369" marR="3136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727058195"/>
                  </a:ext>
                </a:extLst>
              </a:tr>
            </a:tbl>
          </a:graphicData>
        </a:graphic>
      </p:graphicFrame>
    </p:spTree>
    <p:extLst>
      <p:ext uri="{BB962C8B-B14F-4D97-AF65-F5344CB8AC3E}">
        <p14:creationId xmlns:p14="http://schemas.microsoft.com/office/powerpoint/2010/main" val="116868177"/>
      </p:ext>
    </p:extLst>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25450" y="1369995"/>
            <a:ext cx="11341099" cy="915080"/>
          </a:xfrm>
          <a:solidFill>
            <a:srgbClr val="DB44E3"/>
          </a:solidFill>
          <a:ln>
            <a:solidFill>
              <a:srgbClr val="F584EB"/>
            </a:solidFill>
          </a:ln>
        </p:spPr>
        <p:txBody>
          <a:bodyPr anchor="ctr" anchorCtr="0">
            <a:noAutofit/>
          </a:bodyPr>
          <a:lstStyle/>
          <a:p>
            <a:pPr algn="ctr">
              <a:defRPr b="0" i="0"/>
            </a:pPr>
            <a:br>
              <a:rPr lang="1106" sz="3200" b="1">
                <a:ea typeface="+mn-lt"/>
                <a:cs typeface="+mn-lt"/>
              </a:rPr>
            </a:br>
            <a:r>
              <a:rPr lang="1106" sz="3200" b="1">
                <a:ea typeface="+mn-lt"/>
                <a:cs typeface="+mn-lt"/>
              </a:rPr>
              <a:t>2.3.3.  Ymddygiad plant a phobl ifanc</a:t>
            </a:r>
            <a:br>
              <a:rPr lang="1106" sz="3200" b="1">
                <a:ea typeface="+mn-lt"/>
                <a:cs typeface="+mn-lt"/>
              </a:rPr>
            </a:br>
            <a:r>
              <a:rPr lang="1106" sz="3200" b="1">
                <a:ea typeface="+mn-lt"/>
                <a:cs typeface="+mn-lt"/>
              </a:rPr>
              <a:t> </a:t>
            </a:r>
            <a:endParaRPr lang="en-US" sz="3000" b="1">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sz="half" idx="1"/>
          </p:nvPr>
        </p:nvSpPr>
        <p:spPr>
          <a:xfrm>
            <a:off x="406400" y="2459682"/>
            <a:ext cx="5613400" cy="3982358"/>
          </a:xfrm>
          <a:solidFill>
            <a:srgbClr val="F584EB"/>
          </a:solidFill>
          <a:ln>
            <a:solidFill>
              <a:srgbClr val="F584EB"/>
            </a:solidFill>
          </a:ln>
        </p:spPr>
        <p:txBody>
          <a:bodyPr vert="horz" lIns="91440" tIns="45720" rIns="91440" bIns="45720" rtlCol="0" anchor="ctr" anchorCtr="0">
            <a:noAutofit/>
          </a:bodyPr>
          <a:lstStyle/>
          <a:p>
            <a:pPr marL="0" indent="0" algn="ctr">
              <a:lnSpc>
                <a:spcPct val="100000"/>
              </a:lnSpc>
              <a:spcBef>
                <a:spcPct val="0"/>
              </a:spcBef>
              <a:spcAft>
                <a:spcPct val="0"/>
              </a:spcAft>
              <a:buNone/>
            </a:pPr>
            <a:endParaRPr lang="en-GB" sz="2400" b="1">
              <a:solidFill>
                <a:schemeClr val="bg1"/>
              </a:solidFill>
              <a:ea typeface="+mn-lt"/>
              <a:cs typeface="+mn-lt"/>
            </a:endParaRPr>
          </a:p>
          <a:p>
            <a:pPr marL="87313">
              <a:lnSpc>
                <a:spcPct val="100000"/>
              </a:lnSpc>
              <a:spcBef>
                <a:spcPct val="0"/>
              </a:spcBef>
              <a:spcAft>
                <a:spcPct val="0"/>
              </a:spcAft>
              <a:defRPr b="0" i="0"/>
            </a:pPr>
            <a:r>
              <a:rPr lang="1106" sz="2400">
                <a:ea typeface="+mn-lt"/>
                <a:cs typeface="+mn-lt"/>
              </a:rPr>
              <a:t>Yn yr adran hon bydd dysgwyr yn meithrin gwybodaeth a dealltwriaeth o'r canlynol:</a:t>
            </a:r>
          </a:p>
          <a:p>
            <a:pPr marL="87313">
              <a:lnSpc>
                <a:spcPct val="100000"/>
              </a:lnSpc>
              <a:spcBef>
                <a:spcPct val="0"/>
              </a:spcBef>
              <a:spcAft>
                <a:spcPct val="0"/>
              </a:spcAft>
            </a:pPr>
            <a:endParaRPr lang="en-GB" sz="2400">
              <a:ea typeface="+mn-lt"/>
              <a:cs typeface="+mn-lt"/>
            </a:endParaRPr>
          </a:p>
          <a:p>
            <a:pPr marL="358775" indent="-271463">
              <a:lnSpc>
                <a:spcPct val="100000"/>
              </a:lnSpc>
              <a:spcBef>
                <a:spcPct val="0"/>
              </a:spcBef>
              <a:spcAft>
                <a:spcPct val="0"/>
              </a:spcAft>
              <a:defRPr b="0" i="0"/>
            </a:pPr>
            <a:r>
              <a:rPr lang="1106" sz="2400">
                <a:ea typeface="+mn-lt"/>
                <a:cs typeface="+mn-lt"/>
              </a:rPr>
              <a:t>•	ffactorau sy'n effeithio ar ymddygiad plant a phobl ifanc</a:t>
            </a:r>
          </a:p>
          <a:p>
            <a:pPr marL="358775" indent="-271463">
              <a:lnSpc>
                <a:spcPct val="100000"/>
              </a:lnSpc>
              <a:spcBef>
                <a:spcPct val="0"/>
              </a:spcBef>
              <a:spcAft>
                <a:spcPct val="0"/>
              </a:spcAft>
            </a:pPr>
            <a:endParaRPr lang="en-GB" sz="2400">
              <a:ea typeface="+mn-lt"/>
              <a:cs typeface="+mn-lt"/>
            </a:endParaRPr>
          </a:p>
          <a:p>
            <a:pPr marL="358775" indent="-271463">
              <a:lnSpc>
                <a:spcPct val="100000"/>
              </a:lnSpc>
              <a:spcBef>
                <a:spcPct val="0"/>
              </a:spcBef>
              <a:spcAft>
                <a:spcPct val="0"/>
              </a:spcAft>
              <a:defRPr b="0" i="0"/>
            </a:pPr>
            <a:r>
              <a:rPr lang="1106" sz="2400">
                <a:ea typeface="+mn-lt"/>
                <a:cs typeface="+mn-lt"/>
              </a:rPr>
              <a:t>•	strategaethau a dulliau sy'n cefnogi plant a phobl ifanc i ddatblygu patrymau ymddygiad cadarnhaol.</a:t>
            </a:r>
            <a:endParaRPr lang="en-GB">
              <a:ea typeface="+mn-lt"/>
              <a:cs typeface="+mn-lt"/>
            </a:endParaRPr>
          </a:p>
          <a:p>
            <a:pPr>
              <a:buFont typeface="Arial" panose="020B0604020202020204" pitchFamily="34" charset="0"/>
              <a:buChar char="•"/>
            </a:pPr>
            <a:endParaRPr lang="en-GB">
              <a:ea typeface="+mn-lt"/>
              <a:cs typeface="+mn-lt"/>
            </a:endParaRPr>
          </a:p>
        </p:txBody>
      </p:sp>
      <p:sp>
        <p:nvSpPr>
          <p:cNvPr id="4" name="Content Placeholder 3">
            <a:extLst>
              <a:ext uri="{FF2B5EF4-FFF2-40B4-BE49-F238E27FC236}">
                <a16:creationId xmlns:a16="http://schemas.microsoft.com/office/drawing/2014/main" id="{4993E924-F41A-460B-BFBC-551690F31EF9}"/>
              </a:ext>
            </a:extLst>
          </p:cNvPr>
          <p:cNvSpPr>
            <a:spLocks noGrp="1"/>
          </p:cNvSpPr>
          <p:nvPr>
            <p:ph sz="half" idx="2"/>
          </p:nvPr>
        </p:nvSpPr>
        <p:spPr>
          <a:xfrm>
            <a:off x="6584949" y="2459682"/>
            <a:ext cx="5181600" cy="3982358"/>
          </a:xfrm>
          <a:solidFill>
            <a:srgbClr val="F584EB"/>
          </a:solidFill>
        </p:spPr>
        <p:txBody>
          <a:bodyPr vert="horz" lIns="91440" tIns="45720" rIns="91440" bIns="45720" rtlCol="0" anchor="ctr" anchorCtr="0">
            <a:noAutofit/>
          </a:bodyPr>
          <a:lstStyle/>
          <a:p>
            <a:pPr marL="87313">
              <a:lnSpc>
                <a:spcPct val="100000"/>
              </a:lnSpc>
              <a:spcBef>
                <a:spcPct val="0"/>
              </a:spcBef>
              <a:spcAft>
                <a:spcPct val="0"/>
              </a:spcAft>
              <a:defRPr b="0" i="0"/>
            </a:pPr>
            <a:r>
              <a:rPr lang="1106" sz="2400">
                <a:ea typeface="+mn-lt"/>
                <a:cs typeface="+mn-lt"/>
              </a:rPr>
              <a:t>Mae hyn yn cynnwys:</a:t>
            </a:r>
          </a:p>
          <a:p>
            <a:pPr marL="87313">
              <a:lnSpc>
                <a:spcPct val="100000"/>
              </a:lnSpc>
              <a:spcBef>
                <a:spcPct val="0"/>
              </a:spcBef>
              <a:spcAft>
                <a:spcPct val="0"/>
              </a:spcAft>
            </a:pPr>
            <a:endParaRPr lang="en-GB" sz="2400">
              <a:ea typeface="+mn-lt"/>
              <a:cs typeface="+mn-lt"/>
            </a:endParaRPr>
          </a:p>
          <a:p>
            <a:pPr marL="358775" indent="-271463">
              <a:lnSpc>
                <a:spcPct val="100000"/>
              </a:lnSpc>
              <a:spcBef>
                <a:spcPct val="0"/>
              </a:spcBef>
              <a:spcAft>
                <a:spcPct val="0"/>
              </a:spcAft>
              <a:defRPr b="0" i="0"/>
            </a:pPr>
            <a:r>
              <a:rPr lang="1106" sz="2400">
                <a:ea typeface="+mn-lt"/>
                <a:cs typeface="+mn-lt"/>
              </a:rPr>
              <a:t>•	ffactorau cymdeithasegol, seicolegol a biolegol</a:t>
            </a:r>
          </a:p>
          <a:p>
            <a:pPr marL="358775" indent="-271463">
              <a:lnSpc>
                <a:spcPct val="100000"/>
              </a:lnSpc>
              <a:spcBef>
                <a:spcPct val="0"/>
              </a:spcBef>
              <a:spcAft>
                <a:spcPct val="0"/>
              </a:spcAft>
            </a:pPr>
            <a:endParaRPr lang="en-GB" sz="2400">
              <a:ea typeface="+mn-lt"/>
              <a:cs typeface="+mn-lt"/>
            </a:endParaRPr>
          </a:p>
          <a:p>
            <a:pPr marL="358775" indent="-271463">
              <a:lnSpc>
                <a:spcPct val="100000"/>
              </a:lnSpc>
              <a:spcBef>
                <a:spcPct val="0"/>
              </a:spcBef>
              <a:spcAft>
                <a:spcPct val="0"/>
              </a:spcAft>
              <a:defRPr b="0" i="0"/>
            </a:pPr>
            <a:r>
              <a:rPr lang="1106" sz="2400">
                <a:ea typeface="+mn-lt"/>
                <a:cs typeface="+mn-lt"/>
              </a:rPr>
              <a:t>•	sut gall rhieni a phobl sy'n gweithio mewn gofal plant hybu patrymau ymddygiad cadarnhaol mewn plant a phobl ifanc.</a:t>
            </a:r>
          </a:p>
        </p:txBody>
      </p:sp>
      <p:sp>
        <p:nvSpPr>
          <p:cNvPr id="5" name="Title 4">
            <a:extLst>
              <a:ext uri="{FF2B5EF4-FFF2-40B4-BE49-F238E27FC236}">
                <a16:creationId xmlns:a16="http://schemas.microsoft.com/office/drawing/2014/main" id="{9B4FBC98-0CB5-4574-B210-AD7D93522B9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b="0" i="0"/>
            </a:pPr>
            <a:r>
              <a:rPr kumimoji="0" lang="1106" sz="2400" b="0" i="0" u="none" strike="noStrike" kern="1200" cap="none" spc="0" normalizeH="0" baseline="0" noProof="0">
                <a:ln>
                  <a:noFill/>
                </a:ln>
                <a:solidFill>
                  <a:srgbClr val="65B2E6"/>
                </a:solidFill>
                <a:effectLst/>
                <a:uLnTx/>
                <a:uFillTx/>
                <a:latin typeface="Arial"/>
                <a:ea typeface="+mj-ea"/>
                <a:cs typeface="+mj-cs"/>
              </a:rPr>
              <a:t>TAG Iechyd a Gofal Cymdeithasol, a Gofal Plant</a:t>
            </a:r>
            <a:endParaRPr kumimoji="0" lang="en-GB" sz="2400" b="0" i="0" u="none" strike="noStrike" kern="1200" cap="none" spc="0" normalizeH="0" baseline="0" noProof="0">
              <a:ln>
                <a:noFill/>
              </a:ln>
              <a:solidFill>
                <a:srgbClr val="65B2E6"/>
              </a:solidFill>
              <a:effectLst/>
              <a:uLnTx/>
              <a:uFillTx/>
              <a:latin typeface="Arial"/>
              <a:ea typeface="+mj-ea"/>
              <a:cs typeface="+mj-cs"/>
            </a:endParaRPr>
          </a:p>
        </p:txBody>
      </p:sp>
    </p:spTree>
    <p:extLst>
      <p:ext uri="{BB962C8B-B14F-4D97-AF65-F5344CB8AC3E}">
        <p14:creationId xmlns:p14="http://schemas.microsoft.com/office/powerpoint/2010/main" val="469655013"/>
      </p:ext>
    </p:extLst>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298581" y="1276184"/>
            <a:ext cx="11551298"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cymdeithasol sy'n effeithio ar ddatblygiad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298581" y="2042716"/>
            <a:ext cx="11551298" cy="4706424"/>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b="1" u="sng">
                <a:effectLst/>
                <a:ea typeface="Arial" panose="020B0604020202020204" pitchFamily="34" charset="0"/>
              </a:rPr>
              <a:t>Y teulu</a:t>
            </a:r>
            <a:r>
              <a:rPr lang="1106" b="0" u="none">
                <a:effectLst/>
                <a:ea typeface="Arial" panose="020B0604020202020204" pitchFamily="34" charset="0"/>
              </a:rPr>
              <a:t> yw ble mae prif gymdeithasoli plant yn digwydd a ble maent yn dysgu gwerthoedd eu teulu a'u cymuned. Mae plant yn dysgu normau ymddygiad derbyniol gan eu teulu. Bydd gan blant sy'n teimlo llawer o straen yn eu hamgylchedd teulu fwy o siawns o ddatblygu anabledd dysgu neu broblem iechyd meddwl fel iselder. </a:t>
            </a:r>
          </a:p>
          <a:p>
            <a:pPr>
              <a:lnSpc>
                <a:spcPct val="100000"/>
              </a:lnSpc>
              <a:spcBef>
                <a:spcPct val="0"/>
              </a:spcBef>
              <a:spcAft>
                <a:spcPct val="0"/>
              </a:spcAft>
            </a:pPr>
            <a:endParaRPr lang="en-GB" sz="1200">
              <a:ea typeface="Arial" panose="020B0604020202020204" pitchFamily="34" charset="0"/>
            </a:endParaRP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pPr>
            <a:endParaRPr lang="en-GB">
              <a:solidFill>
                <a:schemeClr val="accent1"/>
              </a:solidFill>
              <a:effectLst/>
              <a:ea typeface="Arial" panose="020B0604020202020204" pitchFamily="34" charset="0"/>
            </a:endParaRPr>
          </a:p>
          <a:p>
            <a:pPr>
              <a:lnSpc>
                <a:spcPct val="100000"/>
              </a:lnSpc>
              <a:spcBef>
                <a:spcPct val="0"/>
              </a:spcBef>
              <a:spcAft>
                <a:spcPct val="0"/>
              </a:spcAft>
            </a:pPr>
            <a:endParaRPr lang="en-GB" sz="800">
              <a:solidFill>
                <a:schemeClr val="accent1"/>
              </a:solidFill>
              <a:ea typeface="Calibri" panose="020F0502020204030204" pitchFamily="34" charset="0"/>
            </a:endParaRPr>
          </a:p>
          <a:p>
            <a:pPr>
              <a:lnSpc>
                <a:spcPct val="100000"/>
              </a:lnSpc>
              <a:spcBef>
                <a:spcPct val="0"/>
              </a:spcBef>
              <a:spcAft>
                <a:spcPct val="0"/>
              </a:spcAft>
            </a:pPr>
            <a:endParaRPr lang="en-GB" sz="800" b="1" u="sng">
              <a:solidFill>
                <a:schemeClr val="accent1"/>
              </a:solidFill>
              <a:effectLst/>
              <a:ea typeface="Calibri" panose="020F0502020204030204" pitchFamily="34" charset="0"/>
            </a:endParaRPr>
          </a:p>
          <a:p>
            <a:pPr>
              <a:lnSpc>
                <a:spcPct val="100000"/>
              </a:lnSpc>
              <a:spcBef>
                <a:spcPct val="0"/>
              </a:spcBef>
              <a:spcAft>
                <a:spcPct val="0"/>
              </a:spcAft>
            </a:pPr>
            <a:endParaRPr lang="en-GB" sz="800" b="1" u="sng">
              <a:solidFill>
                <a:schemeClr val="accent1"/>
              </a:solidFill>
              <a:effectLst/>
              <a:ea typeface="Calibri" panose="020F0502020204030204" pitchFamily="34" charset="0"/>
            </a:endParaRPr>
          </a:p>
          <a:p>
            <a:pPr>
              <a:lnSpc>
                <a:spcPct val="100000"/>
              </a:lnSpc>
              <a:spcBef>
                <a:spcPct val="0"/>
              </a:spcBef>
              <a:spcAft>
                <a:spcPct val="0"/>
              </a:spcAft>
            </a:pPr>
            <a:endParaRPr lang="en-GB" sz="800" b="1" u="sng">
              <a:solidFill>
                <a:schemeClr val="accent1"/>
              </a:solidFill>
              <a:effectLst/>
              <a:ea typeface="Calibri" panose="020F0502020204030204" pitchFamily="34" charset="0"/>
            </a:endParaRPr>
          </a:p>
          <a:p>
            <a:pPr>
              <a:lnSpc>
                <a:spcPct val="100000"/>
              </a:lnSpc>
              <a:spcBef>
                <a:spcPct val="0"/>
              </a:spcBef>
              <a:spcAft>
                <a:spcPct val="0"/>
              </a:spcAft>
              <a:defRPr b="0" i="0"/>
            </a:pPr>
            <a:r>
              <a:rPr lang="1106" b="1" u="sng">
                <a:effectLst/>
                <a:ea typeface="Calibri" panose="020F0502020204030204" pitchFamily="34" charset="0"/>
              </a:rPr>
              <a:t>Arddulliau magu plant</a:t>
            </a:r>
            <a:r>
              <a:rPr lang="1106" b="0" u="none">
                <a:effectLst/>
                <a:ea typeface="Calibri" panose="020F0502020204030204" pitchFamily="34" charset="0"/>
              </a:rPr>
              <a:t>  Mae gwahanol arddulliau magu plant yn cael effaith sylweddol ar ymddygiad a datblygiad plant. Mae plant ifanc yn ei chael hi'n anodd ymddwyn mewn ffordd sy'n wahanol i'r credoau, y gwerthoedd a'r agweddau maen nhw wedi'u dysgu o fewn eu teulu. Gall agweddau teulu tuag at addysg gael effaith fawr ar gymhelliant y plentyn i ddysgu a chyflawni yn y blynyddoedd cynnar a drwy gydol ei addysg. Bydd rhai rhieni'n teimlo bod angen addysg ar gyfer cyrhaeddiad cymdeithasol a sefydlogrwydd economaidd yn ystod oedolaeth.</a:t>
            </a:r>
            <a:endParaRPr lang="en-GB">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053429" y="3015516"/>
            <a:ext cx="2041574" cy="1841789"/>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7" name="Table 6">
            <a:extLst>
              <a:ext uri="{FF2B5EF4-FFF2-40B4-BE49-F238E27FC236}">
                <a16:creationId xmlns:a16="http://schemas.microsoft.com/office/drawing/2014/main" id="{E783C034-80AA-4EB1-BEC4-AB39274755ED}"/>
              </a:ext>
            </a:extLst>
          </p:cNvPr>
          <p:cNvGraphicFramePr>
            <a:graphicFrameLocks noGrp="1"/>
          </p:cNvGraphicFramePr>
          <p:nvPr>
            <p:extLst>
              <p:ext uri="{D42A27DB-BD31-4B8C-83A1-F6EECF244321}">
                <p14:modId xmlns:p14="http://schemas.microsoft.com/office/powerpoint/2010/main" val="1392438370"/>
              </p:ext>
            </p:extLst>
          </p:nvPr>
        </p:nvGraphicFramePr>
        <p:xfrm>
          <a:off x="1526049" y="3123307"/>
          <a:ext cx="2868669" cy="1733998"/>
        </p:xfrm>
        <a:graphic>
          <a:graphicData uri="http://schemas.openxmlformats.org/drawingml/2006/table">
            <a:tbl>
              <a:tblPr firstRow="1" firstCol="1" bandRow="1"/>
              <a:tblGrid>
                <a:gridCol w="2868669">
                  <a:extLst>
                    <a:ext uri="{9D8B030D-6E8A-4147-A177-3AD203B41FA5}">
                      <a16:colId xmlns:a16="http://schemas.microsoft.com/office/drawing/2014/main" val="1680973818"/>
                    </a:ext>
                  </a:extLst>
                </a:gridCol>
              </a:tblGrid>
              <a:tr h="49762">
                <a:tc>
                  <a:txBody>
                    <a:bodyPr/>
                    <a:lstStyle/>
                    <a:p>
                      <a:pPr>
                        <a:lnSpc>
                          <a:spcPct val="107000"/>
                        </a:lnSpc>
                        <a:spcAft>
                          <a:spcPts val="800"/>
                        </a:spcAft>
                        <a:defRPr b="0" i="0"/>
                      </a:pPr>
                      <a:r>
                        <a:rPr lang="1106" sz="1600" b="1">
                          <a:solidFill>
                            <a:srgbClr val="2F5496"/>
                          </a:solidFill>
                          <a:effectLst/>
                          <a:latin typeface="Arial" panose="020B0604020202020204" pitchFamily="34" charset="0"/>
                          <a:ea typeface="Calibri" panose="020F0502020204030204" pitchFamily="34" charset="0"/>
                          <a:cs typeface="Times New Roman" panose="02020603050405020304" pitchFamily="18" charset="0"/>
                        </a:rPr>
                        <a:t>Strwythurau teuluol</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905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769637736"/>
                  </a:ext>
                </a:extLst>
              </a:tr>
              <a:tr h="49762">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teulu cnewyllol</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905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1619955377"/>
                  </a:ext>
                </a:extLst>
              </a:tr>
              <a:tr h="49762">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teulu un rhiant</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345318900"/>
                  </a:ext>
                </a:extLst>
              </a:tr>
              <a:tr h="71279">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llysdeulu</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005087833"/>
                  </a:ext>
                </a:extLst>
              </a:tr>
              <a:tr h="49762">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teulu maeth/mabwysiadol</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649905993"/>
                  </a:ext>
                </a:extLst>
              </a:tr>
              <a:tr h="49762">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teulu estynedig</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solidFill>
                      <a:srgbClr val="D9E2F3"/>
                    </a:solidFill>
                  </a:tcPr>
                </a:tc>
                <a:extLst>
                  <a:ext uri="{0D108BD9-81ED-4DB2-BD59-A6C34878D82A}">
                    <a16:rowId xmlns:a16="http://schemas.microsoft.com/office/drawing/2014/main" val="2677284454"/>
                  </a:ext>
                </a:extLst>
              </a:tr>
              <a:tr h="49762">
                <a:tc>
                  <a:txBody>
                    <a:bodyPr/>
                    <a:lstStyle/>
                    <a:p>
                      <a:pPr marL="342900" lvl="0" indent="-342900">
                        <a:lnSpc>
                          <a:spcPct val="107000"/>
                        </a:lnSpc>
                        <a:spcAft>
                          <a:spcPts val="800"/>
                        </a:spcAft>
                        <a:buFont typeface="Symbol" panose="05050102010706020507" pitchFamily="18" charset="2"/>
                        <a:buChar char=""/>
                        <a:defRPr b="0" i="0"/>
                      </a:pPr>
                      <a:r>
                        <a:rPr lang="1106" sz="1600">
                          <a:solidFill>
                            <a:srgbClr val="2F5496"/>
                          </a:solidFill>
                          <a:effectLst/>
                          <a:latin typeface="Arial" panose="020B0604020202020204" pitchFamily="34" charset="0"/>
                          <a:ea typeface="Calibri" panose="020F0502020204030204" pitchFamily="34" charset="0"/>
                          <a:cs typeface="Times New Roman" panose="02020603050405020304" pitchFamily="18" charset="0"/>
                        </a:rPr>
                        <a:t>teulu rhannu gofal</a:t>
                      </a:r>
                      <a:endParaRPr lang="en-GB" sz="1600">
                        <a:solidFill>
                          <a:srgbClr val="2F5496"/>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rgbClr val="8EAADB"/>
                      </a:solidFill>
                      <a:prstDash val="solid"/>
                      <a:round/>
                      <a:headEnd type="none" w="med" len="med"/>
                      <a:tailEnd type="none" w="med" len="med"/>
                    </a:lnL>
                    <a:lnR w="12700" cap="flat" cmpd="sng" algn="ctr">
                      <a:solidFill>
                        <a:srgbClr val="8EAADB"/>
                      </a:solidFill>
                      <a:prstDash val="solid"/>
                      <a:round/>
                      <a:headEnd type="none" w="med" len="med"/>
                      <a:tailEnd type="none" w="med" len="med"/>
                    </a:lnR>
                    <a:lnT w="12700" cap="flat" cmpd="sng" algn="ctr">
                      <a:solidFill>
                        <a:srgbClr val="8EAADB"/>
                      </a:solidFill>
                      <a:prstDash val="solid"/>
                      <a:round/>
                      <a:headEnd type="none" w="med" len="med"/>
                      <a:tailEnd type="none" w="med" len="med"/>
                    </a:lnT>
                    <a:lnB w="12700" cap="flat" cmpd="sng" algn="ctr">
                      <a:solidFill>
                        <a:srgbClr val="8EAADB"/>
                      </a:solidFill>
                      <a:prstDash val="solid"/>
                      <a:round/>
                      <a:headEnd type="none" w="med" len="med"/>
                      <a:tailEnd type="none" w="med" len="med"/>
                    </a:lnB>
                  </a:tcPr>
                </a:tc>
                <a:extLst>
                  <a:ext uri="{0D108BD9-81ED-4DB2-BD59-A6C34878D82A}">
                    <a16:rowId xmlns:a16="http://schemas.microsoft.com/office/drawing/2014/main" val="2930457127"/>
                  </a:ext>
                </a:extLst>
              </a:tr>
            </a:tbl>
          </a:graphicData>
        </a:graphic>
      </p:graphicFrame>
    </p:spTree>
    <p:extLst>
      <p:ext uri="{BB962C8B-B14F-4D97-AF65-F5344CB8AC3E}">
        <p14:creationId xmlns:p14="http://schemas.microsoft.com/office/powerpoint/2010/main" val="4108910108"/>
      </p:ext>
    </p:extLst>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285750" y="1353976"/>
            <a:ext cx="11582400"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ffordd o fyw sy'n effeithio ar ddatblygiad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285750" y="2124075"/>
            <a:ext cx="11582400" cy="4271216"/>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sz="2000">
                <a:effectLst/>
                <a:ea typeface="Arial" panose="020B0604020202020204" pitchFamily="34" charset="0"/>
              </a:rPr>
              <a:t>Mae'n bwysig i iechyd, llesiant, datblygiad ac ymddygiad plant bod ganddynt ddeiet iach, cytbwys a maethlon a'u bod nhw'n unigolion gweithgar sy'n gwneud ymarfer corff yn rheolaidd. Mae maethiad ac ymarfer corff da yn hanfodol i ddatblygiad a thwf iach yr ymennydd. Dydy llawer o blant ddim yn cael y maethiad a'r ymarfer corff cywir; mae rhai plant yn byw mewn tlodi ac yn aml yn llwglyd neu'n bwyta bwydydd rhatach, llai maethlon. Mae un o bob pedwar plentyn yng Nghymru wedi'i ddosbarthu dros bwysau neu'n ordew. </a:t>
            </a:r>
          </a:p>
          <a:p>
            <a:pPr>
              <a:lnSpc>
                <a:spcPct val="150000"/>
              </a:lnSpc>
              <a:spcAft>
                <a:spcPts val="800"/>
              </a:spcAft>
            </a:pPr>
            <a:endParaRPr lang="en-GB" sz="1400">
              <a:solidFill>
                <a:schemeClr val="accent1"/>
              </a:solidFill>
              <a:effectLst/>
              <a:latin typeface="+mj-l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154489" y="4029076"/>
            <a:ext cx="2538106" cy="212231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A39B7F4F-EAB1-4BC2-A0F8-B3C42C038DAC}"/>
              </a:ext>
            </a:extLst>
          </p:cNvPr>
          <p:cNvGraphicFramePr>
            <a:graphicFrameLocks noGrp="1"/>
          </p:cNvGraphicFramePr>
          <p:nvPr>
            <p:extLst>
              <p:ext uri="{D42A27DB-BD31-4B8C-83A1-F6EECF244321}">
                <p14:modId xmlns:p14="http://schemas.microsoft.com/office/powerpoint/2010/main" val="2465671927"/>
              </p:ext>
            </p:extLst>
          </p:nvPr>
        </p:nvGraphicFramePr>
        <p:xfrm>
          <a:off x="472069" y="4036651"/>
          <a:ext cx="8526965" cy="2240892"/>
        </p:xfrm>
        <a:graphic>
          <a:graphicData uri="http://schemas.openxmlformats.org/drawingml/2006/table">
            <a:tbl>
              <a:tblPr bandRow="1"/>
              <a:tblGrid>
                <a:gridCol w="8526965">
                  <a:extLst>
                    <a:ext uri="{9D8B030D-6E8A-4147-A177-3AD203B41FA5}">
                      <a16:colId xmlns:a16="http://schemas.microsoft.com/office/drawing/2014/main" val="380969398"/>
                    </a:ext>
                  </a:extLst>
                </a:gridCol>
              </a:tblGrid>
              <a:tr h="277735">
                <a:tc>
                  <a:txBody>
                    <a:bodyPr/>
                    <a:lstStyle/>
                    <a:p>
                      <a:pPr>
                        <a:lnSpc>
                          <a:spcPct val="100000"/>
                        </a:lnSpc>
                        <a:spcAft>
                          <a:spcPts val="800"/>
                        </a:spcAft>
                        <a:defRPr b="0" i="0"/>
                      </a:pPr>
                      <a:r>
                        <a:rPr lang="1106" sz="1600">
                          <a:effectLst/>
                          <a:latin typeface="+mn-lt"/>
                          <a:ea typeface="Arial" panose="020B0604020202020204" pitchFamily="34" charset="0"/>
                        </a:rPr>
                        <a:t>Mae'n fwy tebygol y bydd plant sy'n gwneud ymarfer corff rheolaidd ac yn bwyta'n iach yn: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4079795771"/>
                  </a:ext>
                </a:extLst>
              </a:tr>
              <a:tr h="1963157">
                <a:tc>
                  <a:txBody>
                    <a:bodyPr/>
                    <a:lstStyle/>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Perfformio'n well yn yr ysgol</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Dangos mwy o hunan-barch a theimlo'n fwy hyderus am eu cyrff a'u galluoedd corfforol</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Ymdopi â straen a gallu rheoli eu hemosiynau</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Osgoi problemau iechyd meddwl fel iselder a gorbryder</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Cymryd rhan mewn chwaraeon tîm sy'n gyfle i ennill sgiliau cymdeithasol, gwneud ffrindiau a chael ymdeimlad o gyrhaeddiad a chyflawniad</a:t>
                      </a:r>
                      <a:endParaRPr lang="en-GB" sz="1600">
                        <a:effectLst/>
                        <a:latin typeface="+mn-lt"/>
                        <a:ea typeface="Arial" panose="020B0604020202020204" pitchFamily="34" charset="0"/>
                      </a:endParaRPr>
                    </a:p>
                    <a:p>
                      <a:pPr marL="342900" lvl="0" indent="-342900">
                        <a:lnSpc>
                          <a:spcPct val="100000"/>
                        </a:lnSpc>
                        <a:spcAft>
                          <a:spcPts val="300"/>
                        </a:spcAft>
                        <a:buFont typeface="Symbol" panose="05050102010706020507" pitchFamily="18" charset="2"/>
                        <a:buChar char=""/>
                        <a:defRPr b="0" i="0"/>
                      </a:pPr>
                      <a:r>
                        <a:rPr lang="1106" sz="1600">
                          <a:solidFill>
                            <a:srgbClr val="000000"/>
                          </a:solidFill>
                          <a:effectLst/>
                          <a:latin typeface="+mn-lt"/>
                          <a:ea typeface="Calibri" panose="020F0502020204030204" pitchFamily="34" charset="0"/>
                        </a:rPr>
                        <a:t>Parhau i fyw'n iach, bwyta'n dda a gwneud ymarfer corff yn rheolaidd fel oedolion</a:t>
                      </a:r>
                      <a:endParaRPr lang="en-GB" sz="160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4239077757"/>
                  </a:ext>
                </a:extLst>
              </a:tr>
            </a:tbl>
          </a:graphicData>
        </a:graphic>
      </p:graphicFrame>
      <p:sp>
        <p:nvSpPr>
          <p:cNvPr id="7" name="Rectangle 1">
            <a:extLst>
              <a:ext uri="{FF2B5EF4-FFF2-40B4-BE49-F238E27FC236}">
                <a16:creationId xmlns:a16="http://schemas.microsoft.com/office/drawing/2014/main" id="{A770A91D-E11B-45D6-9F4B-273A1385F833}"/>
              </a:ext>
            </a:extLst>
          </p:cNvPr>
          <p:cNvSpPr>
            <a:spLocks noChangeArrowheads="1"/>
          </p:cNvSpPr>
          <p:nvPr/>
        </p:nvSpPr>
        <p:spPr bwMode="auto">
          <a:xfrm>
            <a:off x="3360738" y="237172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Tree>
    <p:extLst>
      <p:ext uri="{BB962C8B-B14F-4D97-AF65-F5344CB8AC3E}">
        <p14:creationId xmlns:p14="http://schemas.microsoft.com/office/powerpoint/2010/main" val="67844717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68331"/>
            <a:ext cx="11328401" cy="694418"/>
          </a:xfrm>
          <a:solidFill>
            <a:srgbClr val="DB44E3"/>
          </a:solidFill>
          <a:ln>
            <a:solidFill>
              <a:srgbClr val="F584EB"/>
            </a:solidFill>
          </a:ln>
        </p:spPr>
        <p:txBody>
          <a:bodyPr anchor="ctr" anchorCtr="0">
            <a:normAutofit/>
          </a:bodyPr>
          <a:lstStyle/>
          <a:p>
            <a:pPr algn="ctr">
              <a:defRPr b="0" i="0"/>
            </a:pPr>
            <a:r>
              <a:rPr lang="1106" sz="3000">
                <a:solidFill>
                  <a:schemeClr val="bg1"/>
                </a:solidFill>
                <a:cs typeface="Calibri" panose="020F0502020204030204"/>
              </a:rPr>
              <a:t>Datblygiad corfforol – yr agwedd fiolegol</a:t>
            </a:r>
            <a:endParaRPr lang="en-US" sz="3000">
              <a:solidFill>
                <a:schemeClr val="bg1"/>
              </a:solidFill>
              <a:ea typeface="+mj-lt"/>
              <a:cs typeface="+mj-lt"/>
            </a:endParaRP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130628" y="1980890"/>
            <a:ext cx="8406882" cy="4855337"/>
          </a:xfrm>
          <a:ln>
            <a:solidFill>
              <a:srgbClr val="F584EB"/>
            </a:solidFill>
          </a:ln>
        </p:spPr>
        <p:txBody>
          <a:bodyPr vert="horz" lIns="91440" tIns="45720" rIns="91440" bIns="45720" rtlCol="0" anchor="t">
            <a:noAutofit/>
          </a:bodyPr>
          <a:lstStyle/>
          <a:p>
            <a:pPr>
              <a:defRPr b="0" i="0"/>
            </a:pPr>
            <a:r>
              <a:rPr lang="1106" sz="1750" b="0" u="none"/>
              <a:t>Mae </a:t>
            </a:r>
            <a:r>
              <a:rPr lang="1106" sz="1750" b="1" u="sng"/>
              <a:t>maethiad</a:t>
            </a:r>
            <a:r>
              <a:rPr lang="1106" sz="1750" b="1" u="none"/>
              <a:t> </a:t>
            </a:r>
            <a:r>
              <a:rPr lang="1106" sz="1750" b="0" u="none"/>
              <a:t>yn hanfodol bwysig i bob agwedd ar ddatblygiad plentyn. Cyn i blentyn gael ei eni, mae iechyd a deiet y fam yn dylanwadu'n uniongyrchol ar ddatblygiad ei phlentyn yn y groth. Maethiad yw'r sylfaen i iechyd a datblygiad da yn ystod blynyddoedd cynnar bywyd plentyn. Mae maethiad gwael yn gallu achosi oediadau i ddatblygiad gwybyddol a chorfforol sy'n gallu para tan blentyndod diweddarach neu oedolaeth. Mae plant yn mynd drwy lawer o newidiadau corfforol yn ystod misoedd a blynyddoedd cyntaf eu bywydau, gan ddatblygu eu sgiliau echddygol a newid maint a siâp eu cyrff – aeddfedu biolegol yw hyn. </a:t>
            </a:r>
          </a:p>
          <a:p>
            <a:pPr>
              <a:defRPr b="0" i="0"/>
            </a:pPr>
            <a:r>
              <a:rPr lang="1106" sz="1750" b="1" u="sng"/>
              <a:t>Diffygion deietegol</a:t>
            </a:r>
            <a:r>
              <a:rPr lang="1106" sz="1750" b="0" u="none"/>
              <a:t>  Mae dau wahanol fath o gamfaethiad yn gallu effeithio ar ddatblygiad plant: tanfaethiad a gorfaethiad. Mae'r rhain yn aml yn cael effaith negyddol ar iechyd a datblygiad plentyn.</a:t>
            </a:r>
          </a:p>
          <a:p>
            <a:pPr>
              <a:defRPr b="0" i="0"/>
            </a:pPr>
            <a:r>
              <a:rPr lang="1106" sz="1750" b="0" u="none"/>
              <a:t>Mae </a:t>
            </a:r>
            <a:r>
              <a:rPr lang="1106" sz="1750" b="1" u="sng"/>
              <a:t>geneteg</a:t>
            </a:r>
            <a:r>
              <a:rPr lang="1106" sz="1750" b="0" u="none"/>
              <a:t> yn cael effaith ddwfn ar ddatblygiad pob plentyn unigol; er enghraifft, ar ddigwyddiadau fel yr amser pan fydd plentyn yn cyrraedd y glasoed. Mae ffactorau etifeddol yn rhyngweithio ag amgylchedd plentyn i siapio datblygiad y plentyn. Mae plentyn yn datblygu gwybodaeth enynnol gan ei rieni, sy'n gallu achosi i blant gael eu geni ag annormaledd genynnol. Yr anhwylder cromosomau mwyaf cyffredin yw syndrom Down, lle mae gan y plentyn dri chromosom yn safle cromosom rhif 21 yn hytrach na dau.</a:t>
            </a:r>
          </a:p>
          <a:p>
            <a:endParaRPr lang="en-GB" sz="320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1980891"/>
            <a:ext cx="3197290" cy="45696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0763420"/>
      </p:ext>
    </p:extLst>
  </p:cSld>
  <p:clrMapOvr>
    <a:masterClrMapping/>
  </p:clrMapOvr>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38543" y="1319728"/>
            <a:ext cx="11314913"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amgylcheddol sy'n effeithio ar ddatblygiad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347340" cy="4510236"/>
          </a:xfrm>
          <a:ln>
            <a:solidFill>
              <a:srgbClr val="F584EB"/>
            </a:solidFill>
          </a:ln>
        </p:spPr>
        <p:txBody>
          <a:bodyPr vert="horz" lIns="91440" tIns="45720" rIns="91440" bIns="45720" rtlCol="0" anchor="t">
            <a:noAutofit/>
          </a:bodyPr>
          <a:lstStyle/>
          <a:p>
            <a:pPr>
              <a:lnSpc>
                <a:spcPct val="100000"/>
              </a:lnSpc>
              <a:spcAft>
                <a:spcPts val="800"/>
              </a:spcAft>
              <a:defRPr b="0" i="0"/>
            </a:pPr>
            <a:r>
              <a:rPr lang="1106" sz="1800">
                <a:solidFill>
                  <a:schemeClr val="accent1"/>
                </a:solidFill>
                <a:effectLst/>
                <a:ea typeface="Arial" panose="020B0604020202020204" pitchFamily="34" charset="0"/>
              </a:rPr>
              <a:t>Mae ble mae plant yn byw yn ddaearyddol, a'r cartref lle maent yn byw, yn gallu cael effaith sylweddol ar eu datblygiad a'u hymddygiad. Bydd y gymuned lle maent yn byw ac ymddygiad eu cyfoedion, yn ogystal â'r cyfleoedd yn y gymuned ar gyfer addysg, chwarae a rhyngweithio cymdeithasol, i gyd yn ddylanwadau allanol ar y plentyn.</a:t>
            </a:r>
          </a:p>
          <a:p>
            <a:pPr>
              <a:lnSpc>
                <a:spcPct val="100000"/>
              </a:lnSpc>
              <a:defRPr b="0" i="0"/>
            </a:pPr>
            <a:r>
              <a:rPr lang="1106" sz="1800" b="1" u="sng">
                <a:solidFill>
                  <a:schemeClr val="accent1"/>
                </a:solidFill>
                <a:effectLst/>
                <a:ea typeface="Arial" panose="020B0604020202020204" pitchFamily="34" charset="0"/>
              </a:rPr>
              <a:t>Tai</a:t>
            </a:r>
            <a:r>
              <a:rPr lang="1106" sz="1800" b="0" u="none">
                <a:solidFill>
                  <a:schemeClr val="accent1"/>
                </a:solidFill>
                <a:effectLst/>
                <a:ea typeface="Arial" panose="020B0604020202020204" pitchFamily="34" charset="0"/>
              </a:rPr>
              <a:t>  Mae llawer o blant yn byw mewn cartrefi sy'n rhy fach iddynt gysgu'n gyfforddus, cael preifatrwydd neu gynnal hylendid da; mae llawer yn brin o le i wneud eu gwaith cartref ac yn byw mewn tai llaith, budr neu anniogel. Mae problemau iechyd meddwl fel gorbryder ac iselder wedi cael eu cysylltu â thai gorlawn neu dai o ansawdd gwael.</a:t>
            </a:r>
          </a:p>
          <a:p>
            <a:pPr>
              <a:lnSpc>
                <a:spcPct val="100000"/>
              </a:lnSpc>
              <a:defRPr b="0" i="0"/>
            </a:pPr>
            <a:r>
              <a:rPr lang="1106" sz="1800" b="1" u="sng">
                <a:solidFill>
                  <a:schemeClr val="accent1"/>
                </a:solidFill>
                <a:effectLst/>
                <a:ea typeface="Arial" panose="020B0604020202020204" pitchFamily="34" charset="0"/>
              </a:rPr>
              <a:t>Lleoliad yn y gymdogaeth</a:t>
            </a:r>
            <a:r>
              <a:rPr lang="1106" sz="1800" b="0" u="none">
                <a:solidFill>
                  <a:schemeClr val="accent1"/>
                </a:solidFill>
                <a:effectLst/>
                <a:ea typeface="Arial" panose="020B0604020202020204" pitchFamily="34" charset="0"/>
              </a:rPr>
              <a:t>  Mae plant sy'n byw mewn ardaloedd difreintiedig yng Nghymru â lefelau uchel o dlodi a diweithdra yn y categorïau sy'n perfformio waethaf pan fyddant yn dechrau yn yr ysgol, ac yn aml mae ganddynt fwy o broblemau ag ymddygiad ac iechyd.</a:t>
            </a:r>
            <a:endParaRPr lang="en-GB">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76605" y="2695987"/>
            <a:ext cx="3676851" cy="3392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863309"/>
      </p:ext>
    </p:extLst>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54412"/>
            <a:ext cx="11369341"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diwylliannol sy'n effeithio ar ddatblygiad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1995627"/>
            <a:ext cx="9347203" cy="4783812"/>
          </a:xfrm>
          <a:ln>
            <a:solidFill>
              <a:srgbClr val="F584EB"/>
            </a:solidFill>
          </a:ln>
        </p:spPr>
        <p:txBody>
          <a:bodyPr vert="horz" lIns="91440" tIns="45720" rIns="91440" bIns="45720" rtlCol="0" anchor="t">
            <a:noAutofit/>
          </a:bodyPr>
          <a:lstStyle/>
          <a:p>
            <a:pPr>
              <a:lnSpc>
                <a:spcPct val="100000"/>
              </a:lnSpc>
              <a:spcBef>
                <a:spcPct val="0"/>
              </a:spcBef>
              <a:defRPr b="0" i="0"/>
            </a:pPr>
            <a:r>
              <a:rPr lang="1106" sz="1750" b="1" u="sng">
                <a:solidFill>
                  <a:schemeClr val="accent1"/>
                </a:solidFill>
                <a:ea typeface="Arial" panose="020B0604020202020204" pitchFamily="34" charset="0"/>
              </a:rPr>
              <a:t>Ethnigrwydd</a:t>
            </a:r>
            <a:r>
              <a:rPr lang="1106" sz="1750" b="0" u="none">
                <a:solidFill>
                  <a:schemeClr val="accent1"/>
                </a:solidFill>
                <a:ea typeface="Arial" panose="020B0604020202020204" pitchFamily="34" charset="0"/>
              </a:rPr>
              <a:t>  Mae ethnigrwydd yn ffactor diwylliannol sy'n effeithio ar ddatblygiad plant.  Mae llawer o blant o deuluoedd lleiafrifol ethnig yn byw yn yr ardaloedd mwyaf difreintiedig yng Nghymru a'r Deyrnas Unedig ac maent yn aml yn wynebu gwahaniaethu sy'n gallu cael effaith negyddol ar eu hunan-barch. Mae hiliaeth yn gallu bod yn niweidiol iawn i blant a'u teuluoedd ac yn gallu niweidio hunaniaeth ac achosi iddynt deimlo bod y gymuned ehangach yn meddwl eu bod nhw'n israddol o gymharu ag eraill.</a:t>
            </a:r>
          </a:p>
          <a:p>
            <a:pPr>
              <a:lnSpc>
                <a:spcPct val="100000"/>
              </a:lnSpc>
              <a:spcBef>
                <a:spcPct val="0"/>
              </a:spcBef>
              <a:defRPr b="0" i="0"/>
            </a:pPr>
            <a:r>
              <a:rPr lang="1106" sz="1750" b="1" u="sng">
                <a:effectLst/>
                <a:ea typeface="Arial" panose="020B0604020202020204" pitchFamily="34" charset="0"/>
              </a:rPr>
              <a:t>Addysg</a:t>
            </a:r>
            <a:r>
              <a:rPr lang="1106" sz="1750" b="0" u="none">
                <a:effectLst/>
                <a:ea typeface="Arial" panose="020B0604020202020204" pitchFamily="34" charset="0"/>
              </a:rPr>
              <a:t>  Mae agweddau rhieni plentyn, ei gymuned a'i ddiwylliant tuag at bwysigrwydd addysg yn gallu effeithio ar ymddygiad a datblygiad plant. Mae lefel addysg rhieni'n gallu effeithio ar addysg plentyn oherwydd bydd rhieni sydd wedi bod i brifysgol yn fwy tebygol o deimlo bod gwneud yn dda yn yr ysgol ac ennill cymwysterau yn bwysig.</a:t>
            </a:r>
          </a:p>
          <a:p>
            <a:pPr>
              <a:lnSpc>
                <a:spcPct val="100000"/>
              </a:lnSpc>
              <a:spcBef>
                <a:spcPct val="0"/>
              </a:spcBef>
              <a:defRPr b="0" i="0"/>
            </a:pPr>
            <a:r>
              <a:rPr lang="1106" sz="1750" b="1" u="sng">
                <a:solidFill>
                  <a:schemeClr val="accent1"/>
                </a:solidFill>
                <a:ea typeface="Arial" panose="020B0604020202020204" pitchFamily="34" charset="0"/>
              </a:rPr>
              <a:t>Ffrindiau</a:t>
            </a:r>
            <a:r>
              <a:rPr lang="1106" sz="1750" b="0" u="none">
                <a:solidFill>
                  <a:schemeClr val="accent1"/>
                </a:solidFill>
                <a:ea typeface="Arial" panose="020B0604020202020204" pitchFamily="34" charset="0"/>
              </a:rPr>
              <a:t>  </a:t>
            </a:r>
            <a:r>
              <a:rPr lang="1106" sz="1750" u="none" strike="noStrike">
                <a:solidFill>
                  <a:schemeClr val="accent1"/>
                </a:solidFill>
                <a:effectLst/>
                <a:ea typeface="Calibri" panose="020F0502020204030204" pitchFamily="34" charset="0"/>
              </a:rPr>
              <a:t>Mae cymdeithasoli'n rhan hanfodol o ddatblygiad plentyn, ac yn eu helpu nhw i ddysgu sut i ryngweithio ag eraill. Os na fydd plentyn yn cael y cyfle i fagu'r sgiliau hyn, gall hynny arafu ei ddatblygiad cymdeithasol ac emosiynol. Mae pwysau gan gyfoedion yn dylanwadu ar bob plentyn, hynny yw, dylanwad ffrindiau a phlant eraill ar y plentyn. Weithiau, fydd oedolion ddim yn sylweddoli pa mor gryf yw effaith pwysau gan gyfoedion ar blant a phobl ifanc – gall effeithio ar blant sy'n hyderus fel rheol ac achosi diffyg hunan-barch a diffyg hyder, gan gael effaith anffafriol ar eu llesiant.</a:t>
            </a:r>
            <a:endParaRPr lang="en-GB" sz="1750" u="none" strike="noStrike">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828181" y="3429000"/>
            <a:ext cx="1928390" cy="1794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997199"/>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54412"/>
            <a:ext cx="11336684"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diwylliannol sy'n effeithio ar ymddygiad a 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06512"/>
            <a:ext cx="8040915" cy="4775287"/>
          </a:xfrm>
          <a:ln>
            <a:solidFill>
              <a:srgbClr val="F584EB"/>
            </a:solidFill>
          </a:ln>
        </p:spPr>
        <p:txBody>
          <a:bodyPr vert="horz" lIns="91440" tIns="45720" rIns="91440" bIns="45720" rtlCol="0" anchor="t">
            <a:noAutofit/>
          </a:bodyPr>
          <a:lstStyle/>
          <a:p>
            <a:pPr>
              <a:lnSpc>
                <a:spcPct val="100000"/>
              </a:lnSpc>
              <a:spcBef>
                <a:spcPct val="0"/>
              </a:spcBef>
              <a:spcAft>
                <a:spcPct val="0"/>
              </a:spcAft>
              <a:defRPr b="0" i="0"/>
            </a:pPr>
            <a:r>
              <a:rPr lang="1106" b="1" u="sng">
                <a:ea typeface="Arial" panose="020B0604020202020204" pitchFamily="34" charset="0"/>
              </a:rPr>
              <a:t>Addysg</a:t>
            </a:r>
            <a:r>
              <a:rPr lang="1106" b="0" u="none">
                <a:ea typeface="Arial" panose="020B0604020202020204" pitchFamily="34" charset="0"/>
              </a:rPr>
              <a:t>  Mae agweddau rhieni plentyn, ei gymuned a'i ddiwylliant tuag at bwysigrwydd addysg yn gallu effeithio ar ymddygiad a datblygiad plant. Mae lefel addysg rhieni'n gallu effeithio ar addysg plentyn oherwydd bydd rhieni sydd wedi bod i brifysgol yn fwy tebygol o deimlo bod gwneud yn dda yn yr ysgol ac ennill cymwysterau yn bwysig.</a:t>
            </a: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defRPr b="0" i="0"/>
            </a:pPr>
            <a:r>
              <a:rPr lang="1106" b="1" u="sng">
                <a:effectLst/>
                <a:ea typeface="Arial" panose="020B0604020202020204" pitchFamily="34" charset="0"/>
              </a:rPr>
              <a:t>Teithio a phrofiadau diwylliannol</a:t>
            </a:r>
            <a:r>
              <a:rPr lang="1106" b="0" u="none">
                <a:effectLst/>
                <a:ea typeface="Arial" panose="020B0604020202020204" pitchFamily="34" charset="0"/>
              </a:rPr>
              <a:t>  Mae teithio'n gallu bod yn brofiad addysgol pwysig sy'n hybu creadigrwydd a dychymyg ac yn datblygu sgiliau cymdeithasol a sgiliau iaith.</a:t>
            </a:r>
          </a:p>
          <a:p>
            <a:pPr>
              <a:lnSpc>
                <a:spcPct val="100000"/>
              </a:lnSpc>
              <a:spcBef>
                <a:spcPct val="0"/>
              </a:spcBef>
              <a:spcAft>
                <a:spcPct val="0"/>
              </a:spcAft>
            </a:pPr>
            <a:endParaRPr lang="en-GB">
              <a:ea typeface="Arial" panose="020B0604020202020204" pitchFamily="34" charset="0"/>
            </a:endParaRPr>
          </a:p>
          <a:p>
            <a:pPr>
              <a:lnSpc>
                <a:spcPct val="100000"/>
              </a:lnSpc>
              <a:spcBef>
                <a:spcPct val="0"/>
              </a:spcBef>
              <a:spcAft>
                <a:spcPct val="0"/>
              </a:spcAft>
              <a:defRPr b="0" i="0"/>
            </a:pPr>
            <a:r>
              <a:rPr lang="1106" b="0" u="none">
                <a:solidFill>
                  <a:schemeClr val="accent1"/>
                </a:solidFill>
                <a:ea typeface="Arial" panose="020B0604020202020204" pitchFamily="34" charset="0"/>
              </a:rPr>
              <a:t>Mae </a:t>
            </a:r>
            <a:r>
              <a:rPr lang="1106" b="1" u="sng">
                <a:solidFill>
                  <a:schemeClr val="accent1"/>
                </a:solidFill>
                <a:ea typeface="Arial" panose="020B0604020202020204" pitchFamily="34" charset="0"/>
              </a:rPr>
              <a:t>arferion a thraddodiad, agweddau, gwerthoedd a chredoau</a:t>
            </a:r>
            <a:r>
              <a:rPr lang="1106" b="0" u="none">
                <a:solidFill>
                  <a:schemeClr val="accent1"/>
                </a:solidFill>
                <a:ea typeface="Arial" panose="020B0604020202020204" pitchFamily="34" charset="0"/>
              </a:rPr>
              <a:t> yn gallu cael effaith sylweddol ar ymddygiad plant. Mae bwyd, dillad, cerddoriaeth a chrefydd i gyd yn rhan o arferion a thraddodiadau diwylliant plentyn, ac yn rhoi ymdeimlad o hunaniaeth a pherthyn iddynt o oed ifanc iawn. Mae'n bwysig bod ymarferwyr yn datblygu ymwybyddiaeth o sut mae cefndir diwylliannol plant yn effeithio ar eu datblygiad. </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56899" y="2733551"/>
            <a:ext cx="3228702" cy="2870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657680"/>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243526"/>
            <a:ext cx="11317516" cy="694418"/>
          </a:xfrm>
          <a:solidFill>
            <a:schemeClr val="tx1">
              <a:lumMod val="50000"/>
              <a:lumOff val="50000"/>
            </a:schemeClr>
          </a:solidFill>
          <a:ln>
            <a:solidFill>
              <a:srgbClr val="F584EB"/>
            </a:solidFill>
          </a:ln>
        </p:spPr>
        <p:txBody>
          <a:bodyPr anchor="ctr" anchorCtr="0">
            <a:noAutofit/>
          </a:bodyPr>
          <a:lstStyle/>
          <a:p>
            <a:pPr algn="ctr">
              <a:defRPr b="0" i="0"/>
            </a:pPr>
            <a:r>
              <a:rPr lang="1106" sz="2500">
                <a:solidFill>
                  <a:schemeClr val="bg1"/>
                </a:solidFill>
                <a:ea typeface="+mj-lt"/>
                <a:cs typeface="+mj-lt"/>
              </a:rPr>
              <a:t>Ffactorau economaidd-gymdeithasol sy'n effeithio ar ymddygiad a 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84740"/>
            <a:ext cx="8759372" cy="4731745"/>
          </a:xfrm>
          <a:ln>
            <a:solidFill>
              <a:srgbClr val="F584EB"/>
            </a:solidFill>
          </a:ln>
        </p:spPr>
        <p:txBody>
          <a:bodyPr vert="horz" lIns="91440" tIns="45720" rIns="91440" bIns="45720" rtlCol="0" anchor="t">
            <a:noAutofit/>
          </a:bodyPr>
          <a:lstStyle/>
          <a:p>
            <a:pPr>
              <a:lnSpc>
                <a:spcPct val="100000"/>
              </a:lnSpc>
              <a:defRPr b="0" i="0"/>
            </a:pPr>
            <a:r>
              <a:rPr lang="1106" sz="1600" b="1" u="sng">
                <a:solidFill>
                  <a:schemeClr val="accent1"/>
                </a:solidFill>
                <a:effectLst/>
                <a:ea typeface="Arial" panose="020B0604020202020204" pitchFamily="34" charset="0"/>
              </a:rPr>
              <a:t>Tlodi/cyfoeth</a:t>
            </a:r>
            <a:r>
              <a:rPr lang="1106" sz="1600" b="0" u="none">
                <a:solidFill>
                  <a:schemeClr val="accent1"/>
                </a:solidFill>
                <a:effectLst/>
                <a:ea typeface="Arial" panose="020B0604020202020204" pitchFamily="34" charset="0"/>
              </a:rPr>
              <a:t>  Mae tlodi'n gallu cael effaith sylweddol ar ymddygiad plant a'u cyfleoedd mewn bywyd. Mae plant o deuluoedd tlotach yn fwy tebygol o gael problemau emosiynol neu broblemau ymddygiad ac mae astudiaethau wedi dangos cyswllt arwyddocaol rhwng tlodi a chanlyniadau addysgol gwaeth. Mae llawer mwy o blant â phroblemau ymddygiadol yn dod o deuluoedd tlotach. Mae plant o deuluoedd ag incwm isel yn aml yn teimlo mwy o straen ac yn poeni am ddyled a thalu biliau, sy'n gallu gwneud iddynt deimlo straen a phryder.</a:t>
            </a:r>
          </a:p>
          <a:p>
            <a:pPr>
              <a:lnSpc>
                <a:spcPct val="100000"/>
              </a:lnSpc>
              <a:defRPr b="0" i="0"/>
            </a:pPr>
            <a:r>
              <a:rPr lang="1106" sz="1600" b="1" u="sng">
                <a:solidFill>
                  <a:schemeClr val="accent1"/>
                </a:solidFill>
                <a:effectLst/>
                <a:ea typeface="Times New Roman" panose="02020603050405020304" pitchFamily="18" charset="0"/>
              </a:rPr>
              <a:t>Dylanwad cymdeithas a'r cyfryngau</a:t>
            </a:r>
            <a:r>
              <a:rPr lang="1106" sz="1600" b="0" u="none">
                <a:solidFill>
                  <a:schemeClr val="accent1"/>
                </a:solidFill>
                <a:effectLst/>
                <a:ea typeface="Times New Roman" panose="02020603050405020304" pitchFamily="18" charset="0"/>
              </a:rPr>
              <a:t>  Mae'r cyfryngau cymdeithasol, gemau cyfrifiadurol, y teledu, gwefannau a chylchgronau i gyd yn gallu cael effaith sylweddol ar ymddygiad plant. Mae'n bwysig bod rhieni'n monitro dylanwadau fel hyn ar eu plant oherwydd gallent gynnwys pethau amhriodol a gall plant ddod i gysylltiad ag ymddygiad rheibus neu gael eu paratoi i bwrpas rhywiol. Efallai y bydd problemau eraill yn gysylltiedig â phlant yn defnyddio gormod ar ddyfeisiau electronig fel: cyfnod canolbwyntio byrrach, tarfu ar gwsg, ystumio delwedd y corff ac ymddygiad ymosodol neu wrthgymdeithasol.</a:t>
            </a:r>
          </a:p>
          <a:p>
            <a:pPr>
              <a:lnSpc>
                <a:spcPct val="100000"/>
              </a:lnSpc>
              <a:spcAft>
                <a:spcPts val="1050"/>
              </a:spcAft>
              <a:defRPr b="0" i="0"/>
            </a:pPr>
            <a:r>
              <a:rPr lang="1106" sz="1600" b="1" u="sng">
                <a:solidFill>
                  <a:schemeClr val="accent1"/>
                </a:solidFill>
                <a:effectLst/>
                <a:ea typeface="Times New Roman" panose="02020603050405020304" pitchFamily="18" charset="0"/>
              </a:rPr>
              <a:t>Modelau rôl</a:t>
            </a:r>
            <a:r>
              <a:rPr lang="1106" sz="1600">
                <a:solidFill>
                  <a:schemeClr val="accent1"/>
                </a:solidFill>
                <a:effectLst/>
                <a:ea typeface="Arial" panose="020B0604020202020204" pitchFamily="34" charset="0"/>
              </a:rPr>
              <a:t>  Mae plant yn dysgu llawer o'u hymddygiad drwy arsylwi a dynwared a gall modelau rôl effeithio ar eu hymddygiad mewn ffyrdd cadarnhaol a negyddol. Gall modelau rôl fod yn athrawon, sêr chwaraeon, enwogion neu gyfoedion. Gall modelau rôl ddylanwadu ar agweddau, credoau a phersonoliaeth plant, a gall hyn ddod yn reddfol yn ifanc iawn. </a:t>
            </a:r>
            <a:endParaRPr lang="en-GB" sz="1600">
              <a:solidFill>
                <a:schemeClr val="accent1"/>
              </a:solidFill>
              <a:effectLst/>
              <a:ea typeface="Times New Roman" panose="02020603050405020304" pitchFamily="18" charset="0"/>
            </a:endParaRPr>
          </a:p>
          <a:p>
            <a:pPr>
              <a:lnSpc>
                <a:spcPct val="115000"/>
              </a:lnSpc>
            </a:pPr>
            <a:endParaRPr lang="en-GB" sz="160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311641" y="3436216"/>
            <a:ext cx="2412274" cy="19120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80415958"/>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1" y="1287070"/>
            <a:ext cx="11317514"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seicolegol sy'n effeithio ar ymddygiad a datblygiad</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graphicFrame>
        <p:nvGraphicFramePr>
          <p:cNvPr id="4" name="Table 3">
            <a:extLst>
              <a:ext uri="{FF2B5EF4-FFF2-40B4-BE49-F238E27FC236}">
                <a16:creationId xmlns:a16="http://schemas.microsoft.com/office/drawing/2014/main" id="{66B35E35-2670-4E38-916A-9FD6D93B4AC6}"/>
              </a:ext>
            </a:extLst>
          </p:cNvPr>
          <p:cNvGraphicFramePr>
            <a:graphicFrameLocks noGrp="1"/>
          </p:cNvGraphicFramePr>
          <p:nvPr>
            <p:extLst>
              <p:ext uri="{D42A27DB-BD31-4B8C-83A1-F6EECF244321}">
                <p14:modId xmlns:p14="http://schemas.microsoft.com/office/powerpoint/2010/main" val="2000048321"/>
              </p:ext>
            </p:extLst>
          </p:nvPr>
        </p:nvGraphicFramePr>
        <p:xfrm>
          <a:off x="406400" y="2052666"/>
          <a:ext cx="11518121" cy="4718853"/>
        </p:xfrm>
        <a:graphic>
          <a:graphicData uri="http://schemas.openxmlformats.org/drawingml/2006/table">
            <a:tbl>
              <a:tblPr bandRow="1"/>
              <a:tblGrid>
                <a:gridCol w="11518121">
                  <a:extLst>
                    <a:ext uri="{9D8B030D-6E8A-4147-A177-3AD203B41FA5}">
                      <a16:colId xmlns:a16="http://schemas.microsoft.com/office/drawing/2014/main" val="2816375078"/>
                    </a:ext>
                  </a:extLst>
                </a:gridCol>
              </a:tblGrid>
              <a:tr h="363964">
                <a:tc>
                  <a:txBody>
                    <a:bodyPr/>
                    <a:lstStyle/>
                    <a:p>
                      <a:pPr>
                        <a:lnSpc>
                          <a:spcPct val="107000"/>
                        </a:lnSpc>
                        <a:spcAft>
                          <a:spcPts val="800"/>
                        </a:spcAft>
                        <a:defRPr b="0" i="0"/>
                      </a:pPr>
                      <a:r>
                        <a:rPr lang="1106" sz="1500" b="1">
                          <a:solidFill>
                            <a:srgbClr val="7030A0"/>
                          </a:solidFill>
                          <a:effectLst/>
                          <a:latin typeface="+mn-lt"/>
                          <a:ea typeface="Calibri" panose="020F0502020204030204" pitchFamily="34" charset="0"/>
                        </a:rPr>
                        <a:t>Mae amrywiaeth o ffactorau seicolegol yn gallu effeithio ar ymddygiad plant. Mae esboniad o rai o'r rhain isod:</a:t>
                      </a:r>
                      <a:endParaRPr lang="en-GB" sz="1500" b="1">
                        <a:effectLst/>
                        <a:latin typeface="+mn-lt"/>
                        <a:ea typeface="Arial" panose="020B0604020202020204" pitchFamily="34" charset="0"/>
                      </a:endParaRPr>
                    </a:p>
                  </a:txBody>
                  <a:tcPr marL="66513" marR="665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2283987455"/>
                  </a:ext>
                </a:extLst>
              </a:tr>
              <a:tr h="4354889">
                <a:tc>
                  <a:txBody>
                    <a:bodyPr/>
                    <a:lstStyle/>
                    <a:p>
                      <a:pPr marL="285750" indent="-285750">
                        <a:spcAft>
                          <a:spcPts val="600"/>
                        </a:spcAft>
                        <a:buFont typeface="Arial" panose="020B0604020202020204" pitchFamily="34" charset="0"/>
                        <a:buChar char="•"/>
                        <a:defRPr b="0" i="0"/>
                      </a:pPr>
                      <a:r>
                        <a:rPr lang="1106" sz="1400" b="1">
                          <a:solidFill>
                            <a:srgbClr val="000000"/>
                          </a:solidFill>
                          <a:effectLst/>
                          <a:latin typeface="+mn-lt"/>
                          <a:ea typeface="Arial" panose="020B0604020202020204" pitchFamily="34" charset="0"/>
                        </a:rPr>
                        <a:t>Diffyg hunan-barch</a:t>
                      </a:r>
                      <a:r>
                        <a:rPr lang="1106" sz="1400" b="0">
                          <a:solidFill>
                            <a:srgbClr val="000000"/>
                          </a:solidFill>
                          <a:effectLst/>
                          <a:latin typeface="+mn-lt"/>
                          <a:ea typeface="Arial" panose="020B0604020202020204" pitchFamily="34" charset="0"/>
                        </a:rPr>
                        <a:t>  Mae plant â diffyg hunan-barch yn teimlo nad yw oedolion a chyfoedion yn eu bywydau'n eu derbyn nhw nac wir yn poeni amdanynt. Mae hunan-barch negyddol yn datblygu o ddiffyg hunanhyder, ansicrwydd, pryder ac iselder. Mae hunan-barch plant ifanc yn seiliedig yn bennaf ar eu canfyddiadau o sut mae'r oedolion pwysig yn eu bywydau'n eu barnu nhw, a dyna pam mae'n bwysig i ymarferwyr ddangos i blant eu bod nhw'n cael eu gwerthfawrogi a'u derbyn am bwy ydyn nhw. Mae plant sydd wedi cael eu cam-drin a/neu sydd wedi wynebu gwahaniaethu yn aml yn dioddef diffyg hunan-barch.</a:t>
                      </a:r>
                    </a:p>
                    <a:p>
                      <a:pPr marL="285750" indent="-285750">
                        <a:spcAft>
                          <a:spcPts val="600"/>
                        </a:spcAft>
                        <a:buFont typeface="Arial" panose="020B0604020202020204" pitchFamily="34" charset="0"/>
                        <a:buChar char="•"/>
                        <a:defRPr b="0" i="0"/>
                      </a:pPr>
                      <a:r>
                        <a:rPr lang="1106" sz="1400" b="1" kern="1200">
                          <a:solidFill>
                            <a:schemeClr val="tx1"/>
                          </a:solidFill>
                          <a:effectLst/>
                          <a:latin typeface="+mn-lt"/>
                          <a:ea typeface="+mn-ea"/>
                          <a:cs typeface="Calibri" panose="020F0502020204030204" pitchFamily="34" charset="0"/>
                        </a:rPr>
                        <a:t>Profiadau niweidiol yn ystod plentyndod (PNP) </a:t>
                      </a:r>
                      <a:r>
                        <a:rPr lang="1106" sz="1400" b="0" kern="1200">
                          <a:solidFill>
                            <a:schemeClr val="tx1"/>
                          </a:solidFill>
                          <a:effectLst/>
                          <a:latin typeface="+mn-lt"/>
                          <a:ea typeface="+mn-ea"/>
                          <a:cs typeface="Calibri" panose="020F0502020204030204" pitchFamily="34" charset="0"/>
                        </a:rPr>
                        <a:t>yw digwyddiadau trawmatig sy'n digwydd yn ystod plentyndod neu lencyndod. Maent yn gallu bod yn ddigwyddiadau unigol neu'n brofiadau trawmatig dros gyfnod hirach sy'n bygwth llesiant, ymddiriedaeth neu ddiogelwch y plentyn; er enghraifft, rhieni'n camddefnyddio cyffuriau neu alcohol, trais domestig, rhiant â salwch meddwl. Gall PNP arwain at fwy o broblemau iechyd corfforol a meddyliol gan gynnwys iselder a gorbryder. Y mwyaf o'r profiadau hyn y bydd plentyn yn eu cael, y mwyaf fydd yr effaith, sy'n gallu ei gwneud hi'n anodd i'r plentyn reoli ei emosiynau a'i ymddygiad yn y cartref a'r ysgol, a chynnal cyfeillgarwch a pherthynas.</a:t>
                      </a:r>
                      <a:endParaRPr lang="en-GB" sz="1400">
                        <a:solidFill>
                          <a:srgbClr val="000000"/>
                        </a:solidFill>
                        <a:effectLst/>
                        <a:latin typeface="+mn-lt"/>
                        <a:ea typeface="Arial" panose="020B0604020202020204" pitchFamily="34" charset="0"/>
                        <a:cs typeface="Calibri" panose="020F0502020204030204" pitchFamily="34" charset="0"/>
                      </a:endParaRPr>
                    </a:p>
                    <a:p>
                      <a:pPr marL="269875" lvl="0" indent="-269875">
                        <a:lnSpc>
                          <a:spcPct val="100000"/>
                        </a:lnSpc>
                        <a:spcAft>
                          <a:spcPts val="600"/>
                        </a:spcAft>
                        <a:buFont typeface="Symbol" panose="05050102010706020507" pitchFamily="18" charset="2"/>
                        <a:buChar char=""/>
                        <a:defRPr b="0" i="0"/>
                      </a:pPr>
                      <a:r>
                        <a:rPr lang="1106" sz="1400" b="1">
                          <a:solidFill>
                            <a:srgbClr val="000000"/>
                          </a:solidFill>
                          <a:effectLst/>
                          <a:latin typeface="+mn-lt"/>
                          <a:ea typeface="Arial" panose="020B0604020202020204" pitchFamily="34" charset="0"/>
                        </a:rPr>
                        <a:t>Meddylfryd</a:t>
                      </a:r>
                      <a:r>
                        <a:rPr lang="1106" sz="1400" b="0">
                          <a:solidFill>
                            <a:srgbClr val="000000"/>
                          </a:solidFill>
                          <a:effectLst/>
                          <a:latin typeface="+mn-lt"/>
                          <a:ea typeface="Arial" panose="020B0604020202020204" pitchFamily="34" charset="0"/>
                        </a:rPr>
                        <a:t>  Mae plant yn wynebu llawer o heriau yn eu datblygiad ac mae angen iddynt brosesu eu hemosiynau a datblygu deallusrwydd emosiynol a gwydnwch. I wneud hyn, mae angen cefnogi plant i ddatblygu meddylfryd ac agwedd gadarnhaol at fywyd. Os yw oedolion yn dangos agweddau cadarnhaol, bydd hyn yn annog plant i wneud yr un peth. Gall plant ddatblygu gwydnwch a meddylfryd cadarnhaol drwy ddysgu sut i oresgyn heriau. </a:t>
                      </a:r>
                    </a:p>
                    <a:p>
                      <a:pPr marL="285750" indent="-285750">
                        <a:lnSpc>
                          <a:spcPct val="100000"/>
                        </a:lnSpc>
                        <a:buFont typeface="Arial" panose="020B0604020202020204" pitchFamily="34" charset="0"/>
                        <a:buChar char="•"/>
                        <a:defRPr b="0" i="0"/>
                      </a:pPr>
                      <a:r>
                        <a:rPr lang="1106" sz="1400" b="1" kern="1200">
                          <a:solidFill>
                            <a:schemeClr val="tx1"/>
                          </a:solidFill>
                          <a:effectLst/>
                          <a:latin typeface="+mn-lt"/>
                          <a:ea typeface="+mn-ea"/>
                          <a:cs typeface="Calibri" panose="020F0502020204030204" pitchFamily="34" charset="0"/>
                        </a:rPr>
                        <a:t>Iechyd meddwl  </a:t>
                      </a:r>
                      <a:r>
                        <a:rPr lang="1106" sz="1400" b="0" kern="1200">
                          <a:solidFill>
                            <a:schemeClr val="tx1"/>
                          </a:solidFill>
                          <a:effectLst/>
                          <a:latin typeface="+mn-lt"/>
                          <a:ea typeface="+mn-ea"/>
                          <a:cs typeface="Calibri" panose="020F0502020204030204" pitchFamily="34" charset="0"/>
                        </a:rPr>
                        <a:t>Mae iechyd meddwl plant yn cael effaith fawr ar eu hymddygiad ac mae llawer o wahanol bethau'n gallu achosi hyn. Y gred yw bod un o bob deg o blant yn dioddef problem iechyd meddwl fel iselder, gorbryder, anhwylder straen wedi trawma. Yn aml, caiff problemau iechyd meddwl plant eu hachosi gan bethau sy'n digwydd yn eu bywydau. Mae'n bwysig bod gan blant iechyd meddwl da er mwyn cael y gwydnwch i ymdopi â bywyd, ac mae llesiant meddyliol yr un mor bwysig â llesiant corfforol.</a:t>
                      </a:r>
                    </a:p>
                  </a:txBody>
                  <a:tcPr marL="66513" marR="6651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1429570755"/>
                  </a:ext>
                </a:extLst>
              </a:tr>
            </a:tbl>
          </a:graphicData>
        </a:graphic>
      </p:graphicFrame>
    </p:spTree>
    <p:extLst>
      <p:ext uri="{BB962C8B-B14F-4D97-AF65-F5344CB8AC3E}">
        <p14:creationId xmlns:p14="http://schemas.microsoft.com/office/powerpoint/2010/main" val="365906023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43526"/>
            <a:ext cx="11336684" cy="694418"/>
          </a:xfrm>
          <a:solidFill>
            <a:schemeClr val="tx1">
              <a:lumMod val="50000"/>
              <a:lumOff val="5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Ffactorau biolegol sy'n effeithio ar ymddygiad a datblygiad</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62968"/>
            <a:ext cx="11317516" cy="4873260"/>
          </a:xfrm>
          <a:ln>
            <a:solidFill>
              <a:srgbClr val="F584EB"/>
            </a:solidFill>
          </a:ln>
        </p:spPr>
        <p:txBody>
          <a:bodyPr vert="horz" lIns="91440" tIns="45720" rIns="91440" bIns="45720" rtlCol="0" anchor="t">
            <a:noAutofit/>
          </a:bodyPr>
          <a:lstStyle/>
          <a:p>
            <a:pPr>
              <a:lnSpc>
                <a:spcPct val="100000"/>
              </a:lnSpc>
              <a:spcBef>
                <a:spcPct val="0"/>
              </a:spcBef>
              <a:spcAft>
                <a:spcPts val="1200"/>
              </a:spcAft>
              <a:defRPr b="0" i="0"/>
            </a:pPr>
            <a:r>
              <a:rPr lang="1106" sz="1600" b="1">
                <a:solidFill>
                  <a:schemeClr val="accent1"/>
                </a:solidFill>
                <a:effectLst/>
                <a:ea typeface="Arial" panose="020B0604020202020204" pitchFamily="34" charset="0"/>
                <a:cs typeface="Calibri" panose="020F0502020204030204" pitchFamily="34" charset="0"/>
              </a:rPr>
              <a:t>Rhyw  </a:t>
            </a:r>
            <a:r>
              <a:rPr lang="1106" sz="1600" b="0">
                <a:solidFill>
                  <a:schemeClr val="accent1"/>
                </a:solidFill>
                <a:effectLst/>
                <a:ea typeface="Arial" panose="020B0604020202020204" pitchFamily="34" charset="0"/>
                <a:cs typeface="Calibri" panose="020F0502020204030204" pitchFamily="34" charset="0"/>
              </a:rPr>
              <a:t>Mae'r hipocampws (y rhan o'r ymennydd sy'n cefnogi'r cof) yn datblygu'n arafach mewn bechgyn, felly mae'n anoddach cofio cymaint o gyfarwyddiadau. Hefyd, mae gan fechgyn fwy o ddopamin, sy'n cynyddu ymddygiadau cymryd risgiau ac arbrofi.</a:t>
            </a:r>
          </a:p>
          <a:p>
            <a:pPr>
              <a:lnSpc>
                <a:spcPct val="100000"/>
              </a:lnSpc>
              <a:spcBef>
                <a:spcPct val="0"/>
              </a:spcBef>
              <a:spcAft>
                <a:spcPts val="1200"/>
              </a:spcAft>
              <a:defRPr b="0" i="0"/>
            </a:pPr>
            <a:r>
              <a:rPr lang="1106" sz="1600" b="1">
                <a:effectLst/>
                <a:ea typeface="Arial" panose="020B0604020202020204" pitchFamily="34" charset="0"/>
                <a:cs typeface="Calibri" panose="020F0502020204030204" pitchFamily="34" charset="0"/>
              </a:rPr>
              <a:t>Trawsryweddol  </a:t>
            </a:r>
            <a:r>
              <a:rPr lang="1106" sz="1600" b="0">
                <a:effectLst/>
                <a:ea typeface="Arial" panose="020B0604020202020204" pitchFamily="34" charset="0"/>
                <a:cs typeface="Calibri" panose="020F0502020204030204" pitchFamily="34" charset="0"/>
              </a:rPr>
              <a:t>Mae plant yn datblygu eu rhywedd dros amser. Mae ymchwil yn awgrymu bod plant sy'n datgan hunaniaeth rhywedd amrywiaethol yn gwybod eu rhywedd mor glir a chyson â'u cyfoedion, ac yn elwa o gael eu cefnogi, eu caru a'u derbyn yn gymdeithasol fel pawb arall. </a:t>
            </a:r>
          </a:p>
          <a:p>
            <a:pPr>
              <a:lnSpc>
                <a:spcPct val="100000"/>
              </a:lnSpc>
              <a:spcBef>
                <a:spcPct val="0"/>
              </a:spcBef>
              <a:spcAft>
                <a:spcPts val="1200"/>
              </a:spcAft>
              <a:defRPr b="0" i="0"/>
            </a:pPr>
            <a:r>
              <a:rPr lang="1106" sz="1600" b="1">
                <a:effectLst/>
                <a:ea typeface="Arial" panose="020B0604020202020204" pitchFamily="34" charset="0"/>
                <a:cs typeface="Calibri" panose="020F0502020204030204" pitchFamily="34" charset="0"/>
              </a:rPr>
              <a:t>Anhwylderau genynnol/etifeddol  </a:t>
            </a:r>
            <a:r>
              <a:rPr lang="1106" sz="1600" b="0">
                <a:effectLst/>
                <a:ea typeface="Arial" panose="020B0604020202020204" pitchFamily="34" charset="0"/>
                <a:cs typeface="Calibri" panose="020F0502020204030204" pitchFamily="34" charset="0"/>
              </a:rPr>
              <a:t>Annormaleddau yn y genom sy'n achosi'r rhain. Mae annormaleddau'n gallu amrywio o fwtaniad bach mewn un genyn i ychwanegu neu dynnu cromosom cyfan. Mae'r rhan fwyaf o anhwylderau genynnol yn bresennol ers genedigaeth ac yn etifeddol, ac yn cael eu trosglwyddo o enynnau'r rhieni. Caiff diffygion eraill eu hachosi gan fwtaniadau newydd i'r DNA.</a:t>
            </a:r>
          </a:p>
          <a:p>
            <a:pPr>
              <a:lnSpc>
                <a:spcPct val="100000"/>
              </a:lnSpc>
              <a:spcBef>
                <a:spcPct val="0"/>
              </a:spcBef>
              <a:spcAft>
                <a:spcPts val="1200"/>
              </a:spcAft>
              <a:defRPr b="0" i="0"/>
            </a:pPr>
            <a:r>
              <a:rPr lang="1106" sz="1600" b="1">
                <a:effectLst/>
                <a:ea typeface="Arial" panose="020B0604020202020204" pitchFamily="34" charset="0"/>
                <a:cs typeface="Calibri" panose="020F0502020204030204" pitchFamily="34" charset="0"/>
              </a:rPr>
              <a:t>Anaf/clefyd/anabledd corfforol</a:t>
            </a:r>
            <a:r>
              <a:rPr lang="1106" sz="1600" b="0">
                <a:effectLst/>
                <a:ea typeface="Arial" panose="020B0604020202020204" pitchFamily="34" charset="0"/>
                <a:cs typeface="Calibri" panose="020F0502020204030204" pitchFamily="34" charset="0"/>
              </a:rPr>
              <a:t>  Mae llawer o anableddau corfforol yn gallu effeithio ar blant, fel bod yn hwyr yn cerdded, bod yn fyddar neu nam ar y golwg. Parlys yr ymennydd yw'r anabledd corfforol mwyaf cyffredin ymysg plant.</a:t>
            </a:r>
          </a:p>
          <a:p>
            <a:pPr>
              <a:lnSpc>
                <a:spcPct val="100000"/>
              </a:lnSpc>
              <a:spcBef>
                <a:spcPct val="0"/>
              </a:spcBef>
              <a:spcAft>
                <a:spcPts val="0"/>
              </a:spcAft>
              <a:defRPr b="0" i="0"/>
            </a:pPr>
            <a:r>
              <a:rPr lang="1106" sz="1600" b="1">
                <a:effectLst/>
                <a:ea typeface="Arial" panose="020B0604020202020204" pitchFamily="34" charset="0"/>
                <a:cs typeface="Calibri" panose="020F0502020204030204" pitchFamily="34" charset="0"/>
              </a:rPr>
              <a:t>Anableddau dysgu  </a:t>
            </a:r>
            <a:r>
              <a:rPr lang="1106" sz="1600" b="0">
                <a:effectLst/>
                <a:ea typeface="Arial" panose="020B0604020202020204" pitchFamily="34" charset="0"/>
                <a:cs typeface="Calibri" panose="020F0502020204030204" pitchFamily="34" charset="0"/>
              </a:rPr>
              <a:t>Mae plant ag anableddau dysgu hefyd yn gallu cael problemau neu anhwylderau </a:t>
            </a:r>
            <a:endParaRPr lang="en-GB" sz="1600">
              <a:ea typeface="Arial" panose="020B0604020202020204" pitchFamily="34" charset="0"/>
              <a:cs typeface="Calibri" panose="020F0502020204030204" pitchFamily="34" charset="0"/>
            </a:endParaRPr>
          </a:p>
          <a:p>
            <a:pPr>
              <a:lnSpc>
                <a:spcPct val="100000"/>
              </a:lnSpc>
              <a:spcBef>
                <a:spcPct val="0"/>
              </a:spcBef>
              <a:spcAft>
                <a:spcPts val="0"/>
              </a:spcAft>
              <a:defRPr b="0" i="0"/>
            </a:pPr>
            <a:r>
              <a:rPr lang="1106" sz="1600" b="0">
                <a:effectLst/>
                <a:ea typeface="Arial" panose="020B0604020202020204" pitchFamily="34" charset="0"/>
                <a:cs typeface="Calibri" panose="020F0502020204030204" pitchFamily="34" charset="0"/>
              </a:rPr>
              <a:t>ymddygiad, gan gynnwys ymddygiad negyddol, ymddygiad osgoi, ymddygiad ymosodol, arwahanu cymdeithasol </a:t>
            </a:r>
            <a:endParaRPr lang="en-GB" sz="1600" b="0">
              <a:effectLst/>
              <a:ea typeface="Arial" panose="020B0604020202020204" pitchFamily="34" charset="0"/>
              <a:cs typeface="Calibri" panose="020F0502020204030204" pitchFamily="34" charset="0"/>
            </a:endParaRPr>
          </a:p>
          <a:p>
            <a:pPr>
              <a:lnSpc>
                <a:spcPct val="100000"/>
              </a:lnSpc>
              <a:spcBef>
                <a:spcPct val="0"/>
              </a:spcBef>
              <a:spcAft>
                <a:spcPts val="0"/>
              </a:spcAft>
              <a:defRPr b="0" i="0"/>
            </a:pPr>
            <a:r>
              <a:rPr lang="1106" sz="1600" b="0">
                <a:effectLst/>
                <a:ea typeface="Arial" panose="020B0604020202020204" pitchFamily="34" charset="0"/>
                <a:cs typeface="Calibri" panose="020F0502020204030204" pitchFamily="34" charset="0"/>
              </a:rPr>
              <a:t>a ffrwydradau emosiynol. Yn aml, bydd problemau ymddygiad yn digwydd oherwydd pryder, straen a diffyg </a:t>
            </a:r>
            <a:endParaRPr lang="en-GB" sz="1600" b="0">
              <a:effectLst/>
              <a:ea typeface="Arial" panose="020B0604020202020204" pitchFamily="34" charset="0"/>
              <a:cs typeface="Calibri" panose="020F0502020204030204" pitchFamily="34" charset="0"/>
            </a:endParaRPr>
          </a:p>
          <a:p>
            <a:pPr>
              <a:lnSpc>
                <a:spcPct val="100000"/>
              </a:lnSpc>
              <a:spcBef>
                <a:spcPct val="0"/>
              </a:spcBef>
              <a:spcAft>
                <a:spcPts val="0"/>
              </a:spcAft>
              <a:defRPr b="0" i="0"/>
            </a:pPr>
            <a:r>
              <a:rPr lang="1106" sz="1600" b="0">
                <a:effectLst/>
                <a:ea typeface="Arial" panose="020B0604020202020204" pitchFamily="34" charset="0"/>
                <a:cs typeface="Calibri" panose="020F0502020204030204" pitchFamily="34" charset="0"/>
              </a:rPr>
              <a:t>hunanhyder.</a:t>
            </a:r>
            <a:endParaRPr lang="en-GB" sz="1600">
              <a:latin typeface="Arial" panose="020B0604020202020204" pitchFamily="34" charset="0"/>
              <a:ea typeface="Arial" panose="020B0604020202020204" pitchFamily="34" charset="0"/>
            </a:endParaRPr>
          </a:p>
          <a:p>
            <a:pPr>
              <a:lnSpc>
                <a:spcPct val="115000"/>
              </a:lnSpc>
              <a:spcBef>
                <a:spcPts val="0"/>
              </a:spcBef>
              <a:spcAft>
                <a:spcPts val="0"/>
              </a:spcAft>
            </a:pPr>
            <a:endParaRPr lang="en-GB" sz="140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633849" y="5740275"/>
            <a:ext cx="1477595" cy="943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33349866"/>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407155"/>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 </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292351"/>
            <a:ext cx="7202715" cy="4263655"/>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defRPr b="0" i="0"/>
            </a:pPr>
            <a:r>
              <a:rPr lang="1106" sz="2000">
                <a:solidFill>
                  <a:schemeClr val="accent1"/>
                </a:solidFill>
                <a:effectLst/>
                <a:ea typeface="Arial" panose="020B0604020202020204" pitchFamily="34" charset="0"/>
              </a:rPr>
              <a:t>Mae'n bwysig bod rhieni a hefyd ymarferwyr yn hybu patrymau ymddygiad cadarnhaol i blant a phobl ifanc, yn y cartref a hefyd mewn lleoliadau gofal plant ac ysgolion. </a:t>
            </a:r>
          </a:p>
          <a:p>
            <a:pPr marL="285750" indent="-285750">
              <a:lnSpc>
                <a:spcPct val="100000"/>
              </a:lnSpc>
              <a:buFont typeface="Arial" panose="020B0604020202020204" pitchFamily="34" charset="0"/>
              <a:buChar char="•"/>
              <a:defRPr b="0" i="0"/>
            </a:pPr>
            <a:r>
              <a:rPr lang="1106" sz="2000">
                <a:solidFill>
                  <a:schemeClr val="accent1"/>
                </a:solidFill>
                <a:effectLst/>
                <a:ea typeface="Arial" panose="020B0604020202020204" pitchFamily="34" charset="0"/>
              </a:rPr>
              <a:t>Mae angen i blant ddysgu beth yw ymddygiad derbyniol a'r rheolau sy'n pennu hyn yn ein cymdeithas. Mae angen cefnogaeth gan oedolion er mwyn i blant ddysgu'r rheolau hyn, ac mae angen deall y ffactorau sy'n gallu achosi ymddygiad plant yn hytrach na ffocysu ar yr ymddygiad sydd i'w weld. </a:t>
            </a:r>
          </a:p>
          <a:p>
            <a:pPr marL="285750" indent="-285750">
              <a:lnSpc>
                <a:spcPct val="100000"/>
              </a:lnSpc>
              <a:buFont typeface="Arial" panose="020B0604020202020204" pitchFamily="34" charset="0"/>
              <a:buChar char="•"/>
              <a:defRPr b="0" i="0"/>
            </a:pPr>
            <a:r>
              <a:rPr lang="1106" sz="2000">
                <a:solidFill>
                  <a:schemeClr val="accent1"/>
                </a:solidFill>
                <a:effectLst/>
                <a:ea typeface="Arial" panose="020B0604020202020204" pitchFamily="34" charset="0"/>
              </a:rPr>
              <a:t>I ymarferwyr a hefyd rhieni, mae'n hanfodol deall rhai ffeithiau allweddol am ymddygiad plant er mwyn gallu hybu patrymau ymddygiad cadarnhaol.</a:t>
            </a:r>
            <a:endParaRPr lang="en-GB" sz="1400">
              <a:solidFill>
                <a:srgbClr val="201C3E"/>
              </a:solidFill>
              <a:effectLst/>
              <a:latin typeface="Calibri" panose="020F0502020204030204" pitchFamily="34" charset="0"/>
              <a:ea typeface="Arial" panose="020B0604020202020204" pitchFamily="34" charset="0"/>
            </a:endParaRPr>
          </a:p>
          <a:p>
            <a:pPr>
              <a:lnSpc>
                <a:spcPct val="115000"/>
              </a:lnSpc>
            </a:pPr>
            <a:endParaRPr lang="en-GB" sz="160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907384" y="2624489"/>
            <a:ext cx="3816531" cy="3599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19351502"/>
      </p:ext>
    </p:extLst>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223346" y="3815723"/>
            <a:ext cx="1710119" cy="12205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le 3">
            <a:extLst>
              <a:ext uri="{FF2B5EF4-FFF2-40B4-BE49-F238E27FC236}">
                <a16:creationId xmlns:a16="http://schemas.microsoft.com/office/drawing/2014/main" id="{B3F506CA-9D3C-42AF-AA24-02387187F00E}"/>
              </a:ext>
            </a:extLst>
          </p:cNvPr>
          <p:cNvGraphicFramePr>
            <a:graphicFrameLocks noGrp="1"/>
          </p:cNvGraphicFramePr>
          <p:nvPr>
            <p:extLst>
              <p:ext uri="{D42A27DB-BD31-4B8C-83A1-F6EECF244321}">
                <p14:modId xmlns:p14="http://schemas.microsoft.com/office/powerpoint/2010/main" val="3399935986"/>
              </p:ext>
            </p:extLst>
          </p:nvPr>
        </p:nvGraphicFramePr>
        <p:xfrm>
          <a:off x="406400" y="2292715"/>
          <a:ext cx="9734750" cy="4316569"/>
        </p:xfrm>
        <a:graphic>
          <a:graphicData uri="http://schemas.openxmlformats.org/drawingml/2006/table">
            <a:tbl>
              <a:tblPr bandRow="1"/>
              <a:tblGrid>
                <a:gridCol w="9734750">
                  <a:extLst>
                    <a:ext uri="{9D8B030D-6E8A-4147-A177-3AD203B41FA5}">
                      <a16:colId xmlns:a16="http://schemas.microsoft.com/office/drawing/2014/main" val="1791975674"/>
                    </a:ext>
                  </a:extLst>
                </a:gridCol>
              </a:tblGrid>
              <a:tr h="341723">
                <a:tc>
                  <a:txBody>
                    <a:bodyPr/>
                    <a:lstStyle/>
                    <a:p>
                      <a:pPr>
                        <a:lnSpc>
                          <a:spcPct val="107000"/>
                        </a:lnSpc>
                        <a:spcAft>
                          <a:spcPts val="800"/>
                        </a:spcAft>
                        <a:defRPr b="0" i="0"/>
                      </a:pPr>
                      <a:r>
                        <a:rPr lang="1106" sz="1600" b="1">
                          <a:solidFill>
                            <a:srgbClr val="7030A0"/>
                          </a:solidFill>
                          <a:effectLst/>
                          <a:latin typeface="+mn-lt"/>
                          <a:ea typeface="Arial" panose="020B0604020202020204" pitchFamily="34" charset="0"/>
                        </a:rPr>
                        <a:t>Ffeithiau allweddol am ymddygiad plant: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EDB69"/>
                    </a:solidFill>
                  </a:tcPr>
                </a:tc>
                <a:extLst>
                  <a:ext uri="{0D108BD9-81ED-4DB2-BD59-A6C34878D82A}">
                    <a16:rowId xmlns:a16="http://schemas.microsoft.com/office/drawing/2014/main" val="1789400210"/>
                  </a:ext>
                </a:extLst>
              </a:tr>
              <a:tr h="3542330">
                <a:tc>
                  <a:txBody>
                    <a:bodyPr/>
                    <a:lstStyle/>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 ymddygiad plant yn cael ei ddysgu – nid yw wedi'i raglennu ers eu genedigaeth.</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Mae'n bwysig bod rhieni ac ymarferwyr yn dangos i'r plant mai'r ymddygiad sy'n cael ei wrthod, nid y plentyn.</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Mae'n bosibl y bydd rhai ymddygiadau'n dderbyniol mewn rhai diwylliannau ond yn annerbyniol mewn rhai eraill.</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 ymarferwyr a rhieni'n dylanwadu ar ymddygiad plant mewn ffyrdd cadarnhaol a negyddol drwy eu gweithredoedd eu hunain.</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Mae'n bwysig bod oedolion yn fodel rôl i blant ac yn dangos ymddygiad cadarnhaol.</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Dylai disgwyliadau o ymddygiad plant fod yn seiliedig ar oed, galluoedd, cyfnod datblygu, cefndir teulu a phrofiadau blaenorol y plentyn.</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333333"/>
                          </a:solidFill>
                          <a:effectLst/>
                          <a:latin typeface="+mn-lt"/>
                          <a:ea typeface="Arial" panose="020B0604020202020204" pitchFamily="34" charset="0"/>
                        </a:rPr>
                        <a:t>Mae angen i blant ddysgu ymddygiad yn yr un ffordd ag maen nhw'n dysgu sgiliau corfforol a gwybyddol.</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 plant yn dysgu ymddygiad mewn cyd-destun cymdeithasol fel cartref y teulu neu leoliad, nid ar eu pennau eu hunain.</a:t>
                      </a:r>
                      <a:endParaRPr lang="en-GB" sz="1500">
                        <a:effectLst/>
                        <a:latin typeface="+mn-lt"/>
                        <a:ea typeface="Arial" panose="020B0604020202020204" pitchFamily="34" charset="0"/>
                      </a:endParaRPr>
                    </a:p>
                    <a:p>
                      <a:pPr marL="342900" lvl="0" indent="-342900">
                        <a:lnSpc>
                          <a:spcPct val="107000"/>
                        </a:lnSpc>
                        <a:spcAft>
                          <a:spcPts val="800"/>
                        </a:spcAft>
                        <a:buFont typeface="Symbol" panose="05050102010706020507" pitchFamily="18" charset="2"/>
                        <a:buChar char=""/>
                        <a:defRPr b="0" i="0"/>
                      </a:pPr>
                      <a:r>
                        <a:rPr lang="1106" sz="1500">
                          <a:solidFill>
                            <a:srgbClr val="000000"/>
                          </a:solidFill>
                          <a:effectLst/>
                          <a:latin typeface="+mn-lt"/>
                          <a:ea typeface="Calibri" panose="020F0502020204030204" pitchFamily="34" charset="0"/>
                        </a:rPr>
                        <a:t>Mae angen annog a chanmol plant i atgyfnerthu ymddygiad cadarnhaol.</a:t>
                      </a:r>
                      <a:endParaRPr lang="en-GB" sz="150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8F97B"/>
                    </a:solidFill>
                  </a:tcPr>
                </a:tc>
                <a:extLst>
                  <a:ext uri="{0D108BD9-81ED-4DB2-BD59-A6C34878D82A}">
                    <a16:rowId xmlns:a16="http://schemas.microsoft.com/office/drawing/2014/main" val="4136268542"/>
                  </a:ext>
                </a:extLst>
              </a:tr>
            </a:tbl>
          </a:graphicData>
        </a:graphic>
      </p:graphicFrame>
      <p:sp>
        <p:nvSpPr>
          <p:cNvPr id="6" name="Rectangle 1">
            <a:extLst>
              <a:ext uri="{FF2B5EF4-FFF2-40B4-BE49-F238E27FC236}">
                <a16:creationId xmlns:a16="http://schemas.microsoft.com/office/drawing/2014/main" id="{C5A2C067-2EE8-4A1D-9810-C04CAAB6AF99}"/>
              </a:ext>
            </a:extLst>
          </p:cNvPr>
          <p:cNvSpPr>
            <a:spLocks noChangeArrowheads="1"/>
          </p:cNvSpPr>
          <p:nvPr/>
        </p:nvSpPr>
        <p:spPr bwMode="auto">
          <a:xfrm>
            <a:off x="-5775393" y="1429223"/>
            <a:ext cx="2138924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GB"/>
          </a:p>
        </p:txBody>
      </p:sp>
      <p:sp>
        <p:nvSpPr>
          <p:cNvPr id="10" name="Title 1">
            <a:extLst>
              <a:ext uri="{FF2B5EF4-FFF2-40B4-BE49-F238E27FC236}">
                <a16:creationId xmlns:a16="http://schemas.microsoft.com/office/drawing/2014/main" id="{8B96EE6E-1069-49E1-BAF4-29DB19323F7A}"/>
              </a:ext>
            </a:extLst>
          </p:cNvPr>
          <p:cNvSpPr>
            <a:spLocks noGrp="1"/>
          </p:cNvSpPr>
          <p:nvPr>
            <p:ph type="title"/>
          </p:nvPr>
        </p:nvSpPr>
        <p:spPr>
          <a:xfrm>
            <a:off x="387231" y="1407155"/>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a:t>
            </a:r>
          </a:p>
        </p:txBody>
      </p:sp>
    </p:spTree>
    <p:extLst>
      <p:ext uri="{BB962C8B-B14F-4D97-AF65-F5344CB8AC3E}">
        <p14:creationId xmlns:p14="http://schemas.microsoft.com/office/powerpoint/2010/main" val="3059855653"/>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387231" y="2213344"/>
            <a:ext cx="8400144" cy="4510236"/>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defRPr b="0" i="0"/>
            </a:pPr>
            <a:r>
              <a:rPr lang="1106" sz="1700" b="1">
                <a:solidFill>
                  <a:schemeClr val="accent1"/>
                </a:solidFill>
                <a:ea typeface="Arial" panose="020B0604020202020204" pitchFamily="34" charset="0"/>
              </a:rPr>
              <a:t>Modelu</a:t>
            </a:r>
            <a:r>
              <a:rPr lang="1106" sz="1700" b="0">
                <a:solidFill>
                  <a:schemeClr val="accent1"/>
                </a:solidFill>
                <a:ea typeface="Arial" panose="020B0604020202020204" pitchFamily="34" charset="0"/>
              </a:rPr>
              <a:t>  Pan mae plant yn dechrau mynychu lleoliad gofal plant am y tro cyntaf, maent yn dal i ddysgu beth yw ymddygiad priodol, a pha ymddygiad sydd i'w ddisgwyl ganddynt mewn cyd-destun cymdeithasol. Dyma rai enghreifftiau o ymddygiad heriol: aflonyddwch cyffredinol, bod yn anfoesgar, gwthio, taro a thaflu teganau. Mae'n bwysig bod ymarferwyr yn hybu ymddygiad cadarnhaol fel: ffurfio perthynas gadarnhaol, hunanymwybyddiaeth, empathi a deallusrwydd emosiynol. Mae'n bwysig bod ymarferwyr a rhieni'n dilyn eu rheolau ymddygiad eu hunain ac yn modelu ymddygiad priodol.</a:t>
            </a:r>
          </a:p>
          <a:p>
            <a:pPr marL="285750" indent="-285750">
              <a:lnSpc>
                <a:spcPct val="100000"/>
              </a:lnSpc>
              <a:buFont typeface="Arial" panose="020B0604020202020204" pitchFamily="34" charset="0"/>
              <a:buChar char="•"/>
              <a:defRPr b="0" i="0"/>
            </a:pPr>
            <a:r>
              <a:rPr lang="1106" sz="1700" b="0">
                <a:solidFill>
                  <a:schemeClr val="accent1"/>
                </a:solidFill>
                <a:ea typeface="Arial" panose="020B0604020202020204" pitchFamily="34" charset="0"/>
              </a:rPr>
              <a:t>Caiff </a:t>
            </a:r>
            <a:r>
              <a:rPr lang="1106" sz="1700" b="1">
                <a:solidFill>
                  <a:schemeClr val="accent1"/>
                </a:solidFill>
                <a:ea typeface="Arial" panose="020B0604020202020204" pitchFamily="34" charset="0"/>
              </a:rPr>
              <a:t>terfynau</a:t>
            </a:r>
            <a:r>
              <a:rPr lang="1106" sz="1700" b="0">
                <a:solidFill>
                  <a:schemeClr val="accent1"/>
                </a:solidFill>
                <a:ea typeface="Arial" panose="020B0604020202020204" pitchFamily="34" charset="0"/>
              </a:rPr>
              <a:t> eu gosod i gadw plant yn ddiogel, a sicrhau bod y lleoliad yn amgylchedd diogel i bob plentyn. Bydd plant yn gwrthwynebu os bydd rhywun yn dweud wrthynt am beidio â gwneud rhywbeth sy'n ddiddorol neu'n hwyl, felly mae angen esbonio pam mae'n bwysig rhoi'r gorau iddi. Mae terfynau'n dangos pa ymddygiad sy'n annerbyniol ac sydd ddim yn cael digwydd naill ai yn y cartref neu mewn lleoliad. Mae'n bwysig esbonio pam mae'r terfynau hyn yn bodoli a helpu plant i ddeall a chytuno â nhw mewn ffyrdd sy'n briodol i'w hoed a'u datblygiad.</a:t>
            </a:r>
          </a:p>
          <a:p>
            <a:pPr>
              <a:lnSpc>
                <a:spcPct val="115000"/>
              </a:lnSpc>
            </a:pPr>
            <a:endParaRPr lang="en-GB" sz="160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931457" y="3435998"/>
            <a:ext cx="2792458" cy="213024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F3DB1FE4-99E9-4C3D-83AD-69ED1684D529}"/>
              </a:ext>
            </a:extLst>
          </p:cNvPr>
          <p:cNvSpPr>
            <a:spLocks noGrp="1"/>
          </p:cNvSpPr>
          <p:nvPr>
            <p:ph type="title"/>
          </p:nvPr>
        </p:nvSpPr>
        <p:spPr>
          <a:xfrm>
            <a:off x="387231" y="1385383"/>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a:t>
            </a:r>
          </a:p>
        </p:txBody>
      </p:sp>
    </p:spTree>
    <p:extLst>
      <p:ext uri="{BB962C8B-B14F-4D97-AF65-F5344CB8AC3E}">
        <p14:creationId xmlns:p14="http://schemas.microsoft.com/office/powerpoint/2010/main" val="3460721325"/>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9966986" cy="4510236"/>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defRPr b="0" i="0"/>
            </a:pPr>
            <a:r>
              <a:rPr lang="1106" sz="1600" b="0">
                <a:solidFill>
                  <a:schemeClr val="accent1"/>
                </a:solidFill>
                <a:effectLst/>
                <a:ea typeface="Arial" panose="020B0604020202020204" pitchFamily="34" charset="0"/>
              </a:rPr>
              <a:t>Mae </a:t>
            </a:r>
            <a:r>
              <a:rPr lang="1106" sz="1600" b="1">
                <a:solidFill>
                  <a:schemeClr val="accent1"/>
                </a:solidFill>
                <a:effectLst/>
                <a:ea typeface="Arial" panose="020B0604020202020204" pitchFamily="34" charset="0"/>
              </a:rPr>
              <a:t>cysondeb</a:t>
            </a:r>
            <a:r>
              <a:rPr lang="1106" sz="1600" b="0">
                <a:solidFill>
                  <a:schemeClr val="accent1"/>
                </a:solidFill>
                <a:effectLst/>
                <a:ea typeface="Arial" panose="020B0604020202020204" pitchFamily="34" charset="0"/>
              </a:rPr>
              <a:t> yn bwysig mewn lleoliad gofal plant i reoli ymddygiad yn ogystal ag ymdrin ag ymddygiad heriol. Mae'n bwysig bod ymarferwyr yn dangos agwedd gyson wrth hybu awyrgylch yn y lleoliad lle bydd plant yn teimlo'n ddiogel i chwarae ac archwilio. Mae cysondeb yn helpu plant i ddeall terfynau a beth yw ymddygiad derbyniol, gan ganiatáu iddynt ddysgu'n effeithiol a chyflawni canlyniadau cadarnhaol.</a:t>
            </a:r>
          </a:p>
          <a:p>
            <a:pPr marL="285750" indent="-285750">
              <a:lnSpc>
                <a:spcPct val="100000"/>
              </a:lnSpc>
              <a:buFont typeface="Arial" panose="020B0604020202020204" pitchFamily="34" charset="0"/>
              <a:buChar char="•"/>
              <a:defRPr b="0" i="0"/>
            </a:pPr>
            <a:r>
              <a:rPr lang="1106" sz="1600" b="0">
                <a:effectLst/>
                <a:ea typeface="Arial" panose="020B0604020202020204" pitchFamily="34" charset="0"/>
              </a:rPr>
              <a:t>Gall </a:t>
            </a:r>
            <a:r>
              <a:rPr lang="1106" sz="1600" b="1">
                <a:effectLst/>
                <a:ea typeface="Arial" panose="020B0604020202020204" pitchFamily="34" charset="0"/>
              </a:rPr>
              <a:t>atgyfnerthu cadarnhaol </a:t>
            </a:r>
            <a:r>
              <a:rPr lang="1106" sz="1600" b="0">
                <a:effectLst/>
                <a:ea typeface="Arial" panose="020B0604020202020204" pitchFamily="34" charset="0"/>
              </a:rPr>
              <a:t>fod yn effeithiol iawn i reoli ymddygiad mewn lleoliad neu reoli ystafell ddosbarth mewn ysgol.  Mae atgyfnerthu cadarnhaol yn golygu gwobrwyo ymddygiad da ac anwybyddu ymddygiad drwg, ac mae'n seiliedig ar ddamcaniaethau ymddygiadol Pavlov a Skinner.  Gall ymarferwyr ac athrawon newid ymddygiad plant drwy eu cyflyru nhw i ymateb mewn ffordd benodol.  Mae atgyfnerthu cadarnhaol yn llwyddiannus gan ei fod yn adeiladu perthnasoedd cadarnhaol, hunan-barch, hyder a chydberthynas.</a:t>
            </a:r>
          </a:p>
          <a:p>
            <a:pPr marL="285750" indent="-285750">
              <a:lnSpc>
                <a:spcPct val="100000"/>
              </a:lnSpc>
              <a:spcAft>
                <a:spcPts val="800"/>
              </a:spcAft>
              <a:buFont typeface="Arial" panose="020B0604020202020204" pitchFamily="34" charset="0"/>
              <a:buChar char="•"/>
              <a:defRPr b="0" i="0"/>
            </a:pPr>
            <a:r>
              <a:rPr lang="1106" sz="1600" b="0">
                <a:effectLst/>
                <a:ea typeface="Arial" panose="020B0604020202020204" pitchFamily="34" charset="0"/>
              </a:rPr>
              <a:t>Mae </a:t>
            </a:r>
            <a:r>
              <a:rPr lang="1106" sz="1600" b="1">
                <a:effectLst/>
                <a:ea typeface="Arial" panose="020B0604020202020204" pitchFamily="34" charset="0"/>
              </a:rPr>
              <a:t>amgylchedd cadarnhaol </a:t>
            </a:r>
            <a:r>
              <a:rPr lang="1106" sz="1600" b="0">
                <a:effectLst/>
                <a:ea typeface="Arial" panose="020B0604020202020204" pitchFamily="34" charset="0"/>
              </a:rPr>
              <a:t>yn hanfodol i hybu ymddygiad da yn y lleoliad, nid dim ond yr amgylchedd ffisegol ond agweddau ac ymddygiadau pawb.  Mae amgylchedd ysgogol a heriol lle mae plant yn teimlo'n ddiogel i archwilio a chwarae'n hybu ymddygiad cadarnhaol gan fod plant yn fwy tebygol o ddangos ymddygiad dieisiau pan fyddant wedi syrffedu neu ddim yn cael eu hysgogi a'u herio'n ddigonol. Dylai gweithgareddau ac adnoddau fod yn heriol ac eto'n briodol i gyfnod datblygu'r plant, oherwydd gall rhwystredigaeth a syrffed arwain at ymddygiad dieisiau</a:t>
            </a:r>
            <a:r>
              <a:rPr lang="en-GB" sz="1600" b="0">
                <a:effectLst/>
                <a:ea typeface="Arial" panose="020B0604020202020204" pitchFamily="34" charset="0"/>
              </a:rPr>
              <a:t>.</a:t>
            </a:r>
            <a:endParaRPr lang="en-GB" sz="1600">
              <a:solidFill>
                <a:schemeClr val="accent1"/>
              </a:solidFill>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536671" y="5606142"/>
            <a:ext cx="1412216" cy="104123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5EEAB7D-5E1E-45A4-9B58-34450060435F}"/>
              </a:ext>
            </a:extLst>
          </p:cNvPr>
          <p:cNvSpPr>
            <a:spLocks noGrp="1"/>
          </p:cNvSpPr>
          <p:nvPr>
            <p:ph type="title"/>
          </p:nvPr>
        </p:nvSpPr>
        <p:spPr>
          <a:xfrm>
            <a:off x="387231" y="1330953"/>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a:t>
            </a:r>
          </a:p>
        </p:txBody>
      </p:sp>
    </p:spTree>
    <p:extLst>
      <p:ext uri="{BB962C8B-B14F-4D97-AF65-F5344CB8AC3E}">
        <p14:creationId xmlns:p14="http://schemas.microsoft.com/office/powerpoint/2010/main" val="8969817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024435"/>
            <a:ext cx="8000483" cy="4724710"/>
          </a:xfrm>
          <a:ln>
            <a:solidFill>
              <a:srgbClr val="F584EB"/>
            </a:solidFill>
          </a:ln>
        </p:spPr>
        <p:txBody>
          <a:bodyPr vert="horz" lIns="91440" tIns="45720" rIns="91440" bIns="45720" rtlCol="0" anchor="t">
            <a:noAutofit/>
          </a:bodyPr>
          <a:lstStyle/>
          <a:p>
            <a:pPr>
              <a:defRPr b="0" i="0"/>
            </a:pPr>
            <a:r>
              <a:rPr lang="1106" sz="1450" b="1" u="sng" dirty="0"/>
              <a:t>Twf</a:t>
            </a:r>
            <a:r>
              <a:rPr lang="1106" sz="1450" b="0" u="none" dirty="0"/>
              <a:t>  Mae gwahaniaethau pwysig rhwng twf a datblygiad, er bod y ddau'n gydgysylltiedig. Mae'n hawdd mesur twf ac mae'n weladwy i'r llygad. Gallwn ni weld maint plentyn yn newid wrth i'w daldra a'i bwysau gynyddu. Os ydyn ni'n edrych ar faban newydd-anedig, mae'n wahanol iawn yn gorfforol i oedolyn neu hyd yn oed i blentyn hŷn. Mae pen baban yn llawer mwy o'i gymharu â'i gorff oherwydd, erbyn naw mis oed, bydd ymennydd y baban eisoes yn hanner maint ymennydd oedolyn.</a:t>
            </a:r>
          </a:p>
          <a:p>
            <a:pPr>
              <a:defRPr b="0" i="0"/>
            </a:pPr>
            <a:r>
              <a:rPr lang="1106" sz="1450" b="1" u="sng" dirty="0"/>
              <a:t>Datblygiad esgyrn</a:t>
            </a:r>
            <a:r>
              <a:rPr lang="1106" sz="1450" b="0" u="none" dirty="0"/>
              <a:t>  Mae gan fabanod nifer gwahanol o esgyrn i oedolion, gan fod angen i'w hesgyrn fod yn fwy hyblyg wrth iddynt deithio drwy'r llwybr geni. Wrth iddynt dyfu a datblygu, bydd yr esgyrn hyn yn mynd yn galetach ac yn asio i greu esgyrn mwy, gan newid nifer yr esgyrn yn y corff o tua 300 i ddim ond 206.</a:t>
            </a:r>
          </a:p>
          <a:p>
            <a:pPr>
              <a:defRPr b="0" i="0"/>
            </a:pPr>
            <a:r>
              <a:rPr lang="1106" sz="1450" b="1" u="sng" dirty="0"/>
              <a:t>Defnyddio mesuriadau a'u pwrpas</a:t>
            </a:r>
            <a:r>
              <a:rPr lang="1106" sz="1450" b="0" u="none" dirty="0"/>
              <a:t>  O'r foment mae beichiogrwydd yn cael ei gadarnhau, caiff datblygiad y plentyn ei fonitro a'i fesur i sicrhau bod y plentyn yn iach ac yn datblygu fel y disgwyl. Caiff y fam a'r plentyn eu monitro drwy gydol y beichiogrwydd, sy'n gwneud y beichiogrwydd yn fwy diogel ac yn asesu datblygiad a lles y baban.</a:t>
            </a:r>
          </a:p>
          <a:p>
            <a:pPr>
              <a:defRPr b="0" i="0"/>
            </a:pPr>
            <a:r>
              <a:rPr lang="1106" sz="1450" b="1" u="sng" dirty="0"/>
              <a:t>Canraddau twf</a:t>
            </a:r>
            <a:r>
              <a:rPr lang="1106" sz="1450" b="0" u="none" dirty="0"/>
              <a:t>  Canraddau yw'r mesuriadau mae gweithwyr gofal iechyd proffesiynol yn eu defnyddio i fesur twf plentyn o'i gymharu â phlant eraill yr un oed. Mae'r rhain yn cael eu lluniadu ar graffiau fel llinellau mewn patrwm crwm. Bydd y gweithiwr gofal iechyd proffesiynol yn plotio taldra a phwysau plentyn ar siart i asesu llinell ganradd y mesuriadau. Yr uchaf yw canradd mesuriadau'r plentyn, y mwyaf yw'r plentyn o'i gymharu â phlant eraill o'r un oed a'r un rhyw.</a:t>
            </a:r>
            <a:endParaRPr lang="en-GB" dirty="0"/>
          </a:p>
          <a:p>
            <a:endParaRPr lang="en-GB" dirty="0"/>
          </a:p>
          <a:p>
            <a:endParaRPr lang="en-GB" sz="3200" dirty="0">
              <a:ea typeface="+mn-lt"/>
              <a:cs typeface="+mn-lt"/>
            </a:endParaRPr>
          </a:p>
          <a:p>
            <a:pPr marL="0" indent="0">
              <a:lnSpc>
                <a:spcPct val="100000"/>
              </a:lnSpc>
              <a:spcBef>
                <a:spcPts val="600"/>
              </a:spcBef>
              <a:buNone/>
            </a:pPr>
            <a:endParaRPr lang="en-GB" sz="3200" dirty="0">
              <a:ea typeface="+mn-lt"/>
              <a:cs typeface="+mn-lt"/>
            </a:endParaRPr>
          </a:p>
          <a:p>
            <a:endParaRPr lang="en-GB" dirty="0">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027758"/>
            <a:ext cx="3186404" cy="456969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69C7F371-D45B-48C6-82A8-95CC5DF0D2E3}"/>
              </a:ext>
            </a:extLst>
          </p:cNvPr>
          <p:cNvSpPr txBox="1"/>
          <p:nvPr/>
        </p:nvSpPr>
        <p:spPr>
          <a:xfrm>
            <a:off x="406399" y="1268331"/>
            <a:ext cx="11317515"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a:solidFill>
                  <a:schemeClr val="bg1"/>
                </a:solidFill>
                <a:cs typeface="Calibri" panose="020F0502020204030204"/>
              </a:rPr>
              <a:t>Datblygiad corfforol – yr agwedd fiolegol</a:t>
            </a:r>
            <a:endParaRPr lang="en-US" sz="3000">
              <a:solidFill>
                <a:schemeClr val="bg1"/>
              </a:solidFill>
              <a:ea typeface="+mj-lt"/>
              <a:cs typeface="+mj-lt"/>
            </a:endParaRPr>
          </a:p>
        </p:txBody>
      </p:sp>
    </p:spTree>
    <p:extLst>
      <p:ext uri="{BB962C8B-B14F-4D97-AF65-F5344CB8AC3E}">
        <p14:creationId xmlns:p14="http://schemas.microsoft.com/office/powerpoint/2010/main" val="2041770439"/>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265298"/>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 – polisïau</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017399"/>
            <a:ext cx="8813801" cy="4731744"/>
          </a:xfrm>
          <a:ln>
            <a:solidFill>
              <a:srgbClr val="F584EB"/>
            </a:solidFill>
          </a:ln>
        </p:spPr>
        <p:txBody>
          <a:bodyPr vert="horz" lIns="91440" tIns="45720" rIns="91440" bIns="45720" rtlCol="0" anchor="t">
            <a:noAutofit/>
          </a:bodyPr>
          <a:lstStyle/>
          <a:p>
            <a:pPr marL="285750" indent="-285750">
              <a:lnSpc>
                <a:spcPct val="100000"/>
              </a:lnSpc>
              <a:buFont typeface="Arial" panose="020B0604020202020204" pitchFamily="34" charset="0"/>
              <a:buChar char="•"/>
              <a:defRPr b="0" i="0"/>
            </a:pPr>
            <a:r>
              <a:rPr lang="1106">
                <a:solidFill>
                  <a:schemeClr val="accent1"/>
                </a:solidFill>
                <a:effectLst/>
                <a:ea typeface="Times New Roman" panose="02020603050405020304" pitchFamily="18" charset="0"/>
              </a:rPr>
              <a:t>Mae'n bwysig bod lleoliadau ac ysgolion yn creu 'Polisi Ymddygiad Cadarnhaol' sydd ar gael i'r holl staff a rhieni. Dylai'r polisi gynnwys beth sydd i'w ddisgwyl gan y plant, sut dylai staff ymateb i ymddygiad negyddol ac atgyfnerthu ymddygiad cadarnhaol. Yna, gellir defnyddio'r polisi i greu rheolau ar gyfer ymddygiad sy'n briodol i oed a chyfnod datblygu'r plant. Dylid creu rheolau gyda'r plant gan eu bod nhw'n teimlo bod eu barn yn cael ei gwerthfawrogi a bydd ganddynt fwy o gymhelliant i gadw at y rheolau. </a:t>
            </a:r>
          </a:p>
          <a:p>
            <a:pPr marL="285750" indent="-285750">
              <a:lnSpc>
                <a:spcPct val="100000"/>
              </a:lnSpc>
              <a:buFont typeface="Arial" panose="020B0604020202020204" pitchFamily="34" charset="0"/>
              <a:buChar char="•"/>
              <a:defRPr b="0" i="0"/>
            </a:pPr>
            <a:r>
              <a:rPr lang="1106">
                <a:solidFill>
                  <a:schemeClr val="accent1"/>
                </a:solidFill>
                <a:ea typeface="Arial" panose="020B0604020202020204" pitchFamily="34" charset="0"/>
              </a:rPr>
              <a:t>Dyma agweddau allweddol polisi ymddygiad cadarnhaol:</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547366" y="3690257"/>
            <a:ext cx="2176549" cy="180924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a:extLst>
              <a:ext uri="{FF2B5EF4-FFF2-40B4-BE49-F238E27FC236}">
                <a16:creationId xmlns:a16="http://schemas.microsoft.com/office/drawing/2014/main" id="{51DE42E2-6B8E-4F63-8958-5406B48DA224}"/>
              </a:ext>
            </a:extLst>
          </p:cNvPr>
          <p:cNvGraphicFramePr>
            <a:graphicFrameLocks noGrp="1"/>
          </p:cNvGraphicFramePr>
          <p:nvPr>
            <p:extLst>
              <p:ext uri="{D42A27DB-BD31-4B8C-83A1-F6EECF244321}">
                <p14:modId xmlns:p14="http://schemas.microsoft.com/office/powerpoint/2010/main" val="836167723"/>
              </p:ext>
            </p:extLst>
          </p:nvPr>
        </p:nvGraphicFramePr>
        <p:xfrm>
          <a:off x="823686" y="4554604"/>
          <a:ext cx="8200571" cy="1950720"/>
        </p:xfrm>
        <a:graphic>
          <a:graphicData uri="http://schemas.openxmlformats.org/drawingml/2006/table">
            <a:tbl>
              <a:tblPr bandRow="1"/>
              <a:tblGrid>
                <a:gridCol w="8200571">
                  <a:extLst>
                    <a:ext uri="{9D8B030D-6E8A-4147-A177-3AD203B41FA5}">
                      <a16:colId xmlns:a16="http://schemas.microsoft.com/office/drawing/2014/main" val="979879801"/>
                    </a:ext>
                  </a:extLst>
                </a:gridCol>
              </a:tblGrid>
              <a:tr h="219889">
                <a:tc>
                  <a:txBody>
                    <a:bodyPr/>
                    <a:lstStyle/>
                    <a:p>
                      <a:pPr marL="342900" lvl="0" indent="-342900">
                        <a:lnSpc>
                          <a:spcPct val="100000"/>
                        </a:lnSpc>
                        <a:spcAft>
                          <a:spcPct val="0"/>
                        </a:spcAft>
                        <a:buFont typeface="Symbol" panose="05050102010706020507" pitchFamily="18" charset="2"/>
                        <a:buChar char=""/>
                        <a:defRPr b="0" i="0"/>
                      </a:pPr>
                      <a:r>
                        <a:rPr lang="1106" sz="1600" b="0">
                          <a:effectLst/>
                          <a:latin typeface="+mn-lt"/>
                          <a:ea typeface="Calibri" panose="020F0502020204030204" pitchFamily="34" charset="0"/>
                        </a:rPr>
                        <a:t>cyfiawnhau disgwyliadau</a:t>
                      </a:r>
                      <a:r>
                        <a:rPr lang="1106" sz="1600" b="0">
                          <a:solidFill>
                            <a:srgbClr val="000000"/>
                          </a:solidFill>
                          <a:effectLst/>
                          <a:latin typeface="+mn-lt"/>
                          <a:ea typeface="Calibri" panose="020F0502020204030204" pitchFamily="34" charset="0"/>
                        </a:rPr>
                        <a:t> ar gyfer ymddygiad plant</a:t>
                      </a:r>
                      <a:endParaRPr lang="en-GB" sz="1600" b="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2968288495"/>
                  </a:ext>
                </a:extLst>
              </a:tr>
              <a:tr h="219889">
                <a:tc>
                  <a:txBody>
                    <a:bodyPr/>
                    <a:lstStyle/>
                    <a:p>
                      <a:pPr marL="342900" lvl="0" indent="-342900">
                        <a:lnSpc>
                          <a:spcPct val="100000"/>
                        </a:lnSpc>
                        <a:spcAft>
                          <a:spcPct val="0"/>
                        </a:spcAft>
                        <a:buFont typeface="Symbol" panose="05050102010706020507" pitchFamily="18" charset="2"/>
                        <a:buChar char=""/>
                        <a:defRPr b="0" i="0"/>
                      </a:pPr>
                      <a:r>
                        <a:rPr lang="1106" sz="1600" b="0">
                          <a:effectLst/>
                          <a:latin typeface="+mn-lt"/>
                          <a:ea typeface="Calibri" panose="020F0502020204030204" pitchFamily="34" charset="0"/>
                        </a:rPr>
                        <a:t>cynnwys mewnbwn gan blant </a:t>
                      </a:r>
                      <a:endParaRPr lang="en-GB" sz="1600" b="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28263269"/>
                  </a:ext>
                </a:extLst>
              </a:tr>
              <a:tr h="219889">
                <a:tc>
                  <a:txBody>
                    <a:bodyPr/>
                    <a:lstStyle/>
                    <a:p>
                      <a:pPr marL="342900" lvl="0" indent="-342900">
                        <a:lnSpc>
                          <a:spcPct val="100000"/>
                        </a:lnSpc>
                        <a:spcAft>
                          <a:spcPct val="0"/>
                        </a:spcAft>
                        <a:buFont typeface="Symbol" panose="05050102010706020507" pitchFamily="18" charset="2"/>
                        <a:buChar char=""/>
                        <a:defRPr b="0" i="0"/>
                      </a:pPr>
                      <a:r>
                        <a:rPr lang="1106" sz="1600" b="0">
                          <a:solidFill>
                            <a:schemeClr val="tx1"/>
                          </a:solidFill>
                          <a:effectLst/>
                          <a:latin typeface="+mn-lt"/>
                          <a:ea typeface="Calibri" panose="020F0502020204030204" pitchFamily="34" charset="0"/>
                        </a:rPr>
                        <a:t>mynegi rheolau mewn ffordd gadarnhaol</a:t>
                      </a:r>
                      <a:endParaRPr lang="en-GB" sz="1600" b="0">
                        <a:solidFill>
                          <a:schemeClr val="tx1"/>
                        </a:solidFill>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7E7F0"/>
                    </a:solidFill>
                  </a:tcPr>
                </a:tc>
                <a:extLst>
                  <a:ext uri="{0D108BD9-81ED-4DB2-BD59-A6C34878D82A}">
                    <a16:rowId xmlns:a16="http://schemas.microsoft.com/office/drawing/2014/main" val="1206935061"/>
                  </a:ext>
                </a:extLst>
              </a:tr>
              <a:tr h="219889">
                <a:tc>
                  <a:txBody>
                    <a:bodyPr/>
                    <a:lstStyle/>
                    <a:p>
                      <a:pPr marL="342900" lvl="0" indent="-342900">
                        <a:lnSpc>
                          <a:spcPct val="100000"/>
                        </a:lnSpc>
                        <a:spcAft>
                          <a:spcPct val="0"/>
                        </a:spcAft>
                        <a:buFont typeface="Symbol" panose="05050102010706020507" pitchFamily="18" charset="2"/>
                        <a:buChar char=""/>
                        <a:defRPr b="0" i="0"/>
                      </a:pPr>
                      <a:r>
                        <a:rPr lang="1106" sz="1600" b="0">
                          <a:effectLst/>
                          <a:latin typeface="+mn-lt"/>
                          <a:ea typeface="Calibri" panose="020F0502020204030204" pitchFamily="34" charset="0"/>
                        </a:rPr>
                        <a:t>cynnwys rheolau am ymddygiadau grŵp</a:t>
                      </a:r>
                      <a:endParaRPr lang="en-GB" sz="1600" b="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0557274"/>
                  </a:ext>
                </a:extLst>
              </a:tr>
              <a:tr h="219889">
                <a:tc>
                  <a:txBody>
                    <a:bodyPr/>
                    <a:lstStyle/>
                    <a:p>
                      <a:pPr marL="342900" lvl="0" indent="-342900">
                        <a:lnSpc>
                          <a:spcPct val="100000"/>
                        </a:lnSpc>
                        <a:spcAft>
                          <a:spcPct val="0"/>
                        </a:spcAft>
                        <a:buFont typeface="Symbol" panose="05050102010706020507" pitchFamily="18" charset="2"/>
                        <a:buChar char=""/>
                        <a:defRPr b="0" i="0"/>
                      </a:pPr>
                      <a:r>
                        <a:rPr lang="1106" sz="1600" b="0">
                          <a:solidFill>
                            <a:srgbClr val="000000"/>
                          </a:solidFill>
                          <a:effectLst/>
                          <a:latin typeface="+mn-lt"/>
                          <a:ea typeface="Calibri" panose="020F0502020204030204" pitchFamily="34" charset="0"/>
                        </a:rPr>
                        <a:t>hybu strategaethau gwydnwch</a:t>
                      </a:r>
                      <a:endParaRPr lang="en-GB" sz="1600" b="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471869974"/>
                  </a:ext>
                </a:extLst>
              </a:tr>
              <a:tr h="219889">
                <a:tc>
                  <a:txBody>
                    <a:bodyPr/>
                    <a:lstStyle/>
                    <a:p>
                      <a:pPr marL="342900" lvl="0" indent="-342900">
                        <a:lnSpc>
                          <a:spcPct val="100000"/>
                        </a:lnSpc>
                        <a:spcAft>
                          <a:spcPct val="0"/>
                        </a:spcAft>
                        <a:buFont typeface="Symbol" panose="05050102010706020507" pitchFamily="18" charset="2"/>
                        <a:buChar char=""/>
                        <a:defRPr b="0" i="0"/>
                      </a:pPr>
                      <a:r>
                        <a:rPr lang="1106" sz="1600" b="0">
                          <a:effectLst/>
                          <a:latin typeface="+mn-lt"/>
                          <a:ea typeface="Calibri" panose="020F0502020204030204" pitchFamily="34" charset="0"/>
                        </a:rPr>
                        <a:t>esbonio beth yw ystyr ymddygiad heriol</a:t>
                      </a:r>
                      <a:endParaRPr lang="en-GB" sz="1600" b="0">
                        <a:effectLst/>
                        <a:latin typeface="+mn-lt"/>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9395350"/>
                  </a:ext>
                </a:extLst>
              </a:tr>
              <a:tr h="439778">
                <a:tc>
                  <a:txBody>
                    <a:bodyPr/>
                    <a:lstStyle/>
                    <a:p>
                      <a:pPr marL="342900" lvl="0" indent="-342900">
                        <a:lnSpc>
                          <a:spcPct val="100000"/>
                        </a:lnSpc>
                        <a:spcAft>
                          <a:spcPct val="0"/>
                        </a:spcAft>
                        <a:buFont typeface="Symbol" panose="05050102010706020507" pitchFamily="18" charset="2"/>
                        <a:buChar char=""/>
                        <a:defRPr b="0" i="0"/>
                      </a:pPr>
                      <a:r>
                        <a:rPr lang="1106" sz="1600" b="0" i="0">
                          <a:solidFill>
                            <a:srgbClr val="000000"/>
                          </a:solidFill>
                          <a:effectLst/>
                          <a:latin typeface="+mn-lt"/>
                          <a:ea typeface="Arial" panose="020B0604020202020204" pitchFamily="34" charset="0"/>
                        </a:rPr>
                        <a:t>cynnwys strategaethau ac ymyriadau i ymdrin ag ymddygiadau heriol mewn plant a phobl ifanc</a:t>
                      </a:r>
                      <a:endParaRPr lang="en-GB" sz="1600" b="0">
                        <a:effectLst/>
                        <a:latin typeface="+mn-lt"/>
                        <a:ea typeface="Arial" panose="020B0604020202020204" pitchFamily="34"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2340476267"/>
                  </a:ext>
                </a:extLst>
              </a:tr>
            </a:tbl>
          </a:graphicData>
        </a:graphic>
      </p:graphicFrame>
    </p:spTree>
    <p:extLst>
      <p:ext uri="{BB962C8B-B14F-4D97-AF65-F5344CB8AC3E}">
        <p14:creationId xmlns:p14="http://schemas.microsoft.com/office/powerpoint/2010/main" val="3324124748"/>
      </p:ext>
    </p:extLst>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0" y="1243526"/>
            <a:ext cx="11398371"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Hybu patrymau ymddygiad cadarnhaol</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7" y="1950961"/>
            <a:ext cx="9418737" cy="4862372"/>
          </a:xfrm>
          <a:ln>
            <a:solidFill>
              <a:srgbClr val="F584EB"/>
            </a:solidFill>
          </a:ln>
        </p:spPr>
        <p:txBody>
          <a:bodyPr vert="horz" lIns="91440" tIns="45720" rIns="91440" bIns="45720" rtlCol="0" anchor="t">
            <a:noAutofit/>
          </a:bodyPr>
          <a:lstStyle/>
          <a:p>
            <a:pPr marL="285750" lvl="0" indent="-285750">
              <a:lnSpc>
                <a:spcPct val="100000"/>
              </a:lnSpc>
              <a:spcBef>
                <a:spcPct val="0"/>
              </a:spcBef>
              <a:buFont typeface="Arial" panose="020B0604020202020204" pitchFamily="34" charset="0"/>
              <a:buChar char="•"/>
              <a:defRPr b="0" i="0"/>
            </a:pPr>
            <a:r>
              <a:rPr lang="1106" sz="1600" b="1">
                <a:effectLst/>
                <a:ea typeface="Arial" panose="020B0604020202020204" pitchFamily="34" charset="0"/>
              </a:rPr>
              <a:t>Amgylcheddau dysgu cadarnhaol a chefnogol</a:t>
            </a:r>
            <a:r>
              <a:rPr lang="1106" sz="1600" b="0">
                <a:effectLst/>
                <a:ea typeface="Arial" panose="020B0604020202020204" pitchFamily="34" charset="0"/>
              </a:rPr>
              <a:t>  Mae plant yn cyflawni'r canlyniadau gorau mewn amgylchedd cadarnhaol lle maent yn gwybod beth sydd i'w ddisgwyl ganddynt ac maent yn gallu datblygu eu chwarae a'u dysgu heb ofn cael eu bwlio, eu brifo neu rywun yn gwahaniaethu yn eu herbyn. Mae oedolion yn chwarae rhan hanfodol o fodelu ymddygiad ac annog ymddygiad cadarnhaol yn gyson er mwyn hybu lles a datblygiad plant. </a:t>
            </a:r>
          </a:p>
          <a:p>
            <a:pPr marL="285750" lvl="0" indent="-285750">
              <a:lnSpc>
                <a:spcPct val="100000"/>
              </a:lnSpc>
              <a:spcBef>
                <a:spcPct val="0"/>
              </a:spcBef>
              <a:buFont typeface="Arial" panose="020B0604020202020204" pitchFamily="34" charset="0"/>
              <a:buChar char="•"/>
              <a:defRPr b="0" i="0"/>
            </a:pPr>
            <a:r>
              <a:rPr lang="1106" sz="1600" b="1">
                <a:ea typeface="Arial" panose="020B0604020202020204" pitchFamily="34" charset="0"/>
              </a:rPr>
              <a:t>Strategaethau i feithrin sgiliau a chryfhau ymddygiadau cadarnhaol  </a:t>
            </a:r>
            <a:r>
              <a:rPr lang="1106" sz="1600" b="0">
                <a:ea typeface="Arial" panose="020B0604020202020204" pitchFamily="34" charset="0"/>
              </a:rPr>
              <a:t>Mae'n bwysig bod ymarferwyr yn defnyddio strategaethau yn y lleoliad i gefnogi plant i feithrin sgiliau a chryfhau ymddygiad cadarnhaol. Mae'n bwysig bod oedolion yn rhoi cefnogaeth un-i-un i blant sy'n camymddwyn fel eu bod nhw'n deall beth oedd yn ddrwg ac yn gweithio tuag at batrwm ymddygiad gwell. Dylai ymarferwyr bob amser ei gwneud hi'n glir i'r plentyn neu'r plant sy'n camymddwyn mai'r ymddygiad ac nid y plentyn sy'n ddieisiau neu'n annymunol, ac ni ddylid byth codi cywilydd, gwahanu nac arwahanu plant fel ffordd o reoli ymddygiad plant.</a:t>
            </a:r>
          </a:p>
          <a:p>
            <a:pPr marL="285750" lvl="0" indent="-285750">
              <a:lnSpc>
                <a:spcPct val="100000"/>
              </a:lnSpc>
              <a:spcBef>
                <a:spcPct val="0"/>
              </a:spcBef>
              <a:buFont typeface="Arial" panose="020B0604020202020204" pitchFamily="34" charset="0"/>
              <a:buChar char="•"/>
              <a:defRPr b="0" i="0"/>
            </a:pPr>
            <a:r>
              <a:rPr lang="1106" sz="1600" b="0">
                <a:solidFill>
                  <a:schemeClr val="accent1"/>
                </a:solidFill>
                <a:ea typeface="Arial" panose="020B0604020202020204" pitchFamily="34" charset="0"/>
              </a:rPr>
              <a:t>Mae </a:t>
            </a:r>
            <a:r>
              <a:rPr lang="1106" sz="1600" b="1">
                <a:solidFill>
                  <a:schemeClr val="accent1"/>
                </a:solidFill>
                <a:ea typeface="Arial" panose="020B0604020202020204" pitchFamily="34" charset="0"/>
              </a:rPr>
              <a:t>siartiau gwobrwyo</a:t>
            </a:r>
            <a:r>
              <a:rPr lang="1106" sz="1600" b="0">
                <a:solidFill>
                  <a:schemeClr val="accent1"/>
                </a:solidFill>
                <a:ea typeface="Arial" panose="020B0604020202020204" pitchFamily="34" charset="0"/>
              </a:rPr>
              <a:t> yn dangos ymddygiad cadarnhaol i'r plentyn ei gyflawni, fel dweud 'os gwelwch yn dda', gosod y bwrdd neu dacluso'r teganau. Mae'r siart yn dangos pa mor aml mae'r plentyn yn llwyddo i gyrraedd ei dargedau ymddygiad. Gall siartiau gwobrwyo annog ymddygiad dymunol neu atal ymddygiad dieisiau fel gwthio neu daro. Mae siartiau gwobrwyo'n rhoi cymhelliant i blant i newid eu hymddygiad. Mae'r gwobrau'n atgyfnerthu ymddygiad da ac yn ei wneud yn fwy tebygol o ddigwydd eto. Mae siartiau gwobrwyo'n caniatáu i ymarferwyr ganolbwyntio ar agweddau cadarnhaol ar ymddygiad plentyn a rhoi llai o sylw i ymddygiad negyddol</a:t>
            </a:r>
            <a:r>
              <a:rPr lang="en-GB" sz="1600" b="0">
                <a:solidFill>
                  <a:schemeClr val="accent1"/>
                </a:solidFill>
                <a:ea typeface="Arial" panose="020B0604020202020204" pitchFamily="34" charset="0"/>
              </a:rPr>
              <a:t>.</a:t>
            </a:r>
            <a:endParaRPr lang="1106" sz="1600" b="0">
              <a:solidFill>
                <a:schemeClr val="accent1"/>
              </a:solidFill>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901215" y="5159829"/>
            <a:ext cx="1971474" cy="14875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9642097"/>
      </p:ext>
    </p:extLst>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387231" y="1330614"/>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Strategaethau sy'n lleihau ymddygiad dieisiau/ymddygiad heriol</a:t>
            </a:r>
          </a:p>
        </p:txBody>
      </p:sp>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37145"/>
            <a:ext cx="7840134" cy="4437826"/>
          </a:xfrm>
          <a:ln>
            <a:solidFill>
              <a:srgbClr val="F584EB"/>
            </a:solidFill>
          </a:ln>
        </p:spPr>
        <p:txBody>
          <a:bodyPr vert="horz" lIns="91440" tIns="45720" rIns="91440" bIns="45720" rtlCol="0" anchor="t">
            <a:noAutofit/>
          </a:bodyPr>
          <a:lstStyle/>
          <a:p>
            <a:pPr marL="285750" indent="-285750">
              <a:lnSpc>
                <a:spcPct val="100000"/>
              </a:lnSpc>
              <a:spcBef>
                <a:spcPct val="0"/>
              </a:spcBef>
              <a:spcAft>
                <a:spcPct val="0"/>
              </a:spcAft>
              <a:buFont typeface="Arial" panose="020B0604020202020204" pitchFamily="34" charset="0"/>
              <a:buChar char="•"/>
              <a:defRPr b="0" i="0"/>
            </a:pPr>
            <a:r>
              <a:rPr lang="1106" sz="2000">
                <a:solidFill>
                  <a:schemeClr val="accent1"/>
                </a:solidFill>
                <a:effectLst/>
                <a:ea typeface="Arial" panose="020B0604020202020204" pitchFamily="34" charset="0"/>
              </a:rPr>
              <a:t>Mae ymarferwyr yn defnyddio amrywiaeth o strategaethau i leihau ymddygiad dieisiau yn y lleoliad. Un strategaeth yw'r </a:t>
            </a:r>
            <a:r>
              <a:rPr lang="1106" sz="2000" b="1">
                <a:solidFill>
                  <a:schemeClr val="accent1"/>
                </a:solidFill>
                <a:effectLst/>
                <a:ea typeface="Arial" panose="020B0604020202020204" pitchFamily="34" charset="0"/>
              </a:rPr>
              <a:t>dull unigolyn allweddol</a:t>
            </a:r>
            <a:r>
              <a:rPr lang="1106" sz="2000">
                <a:solidFill>
                  <a:schemeClr val="accent1"/>
                </a:solidFill>
                <a:effectLst/>
                <a:ea typeface="Arial" panose="020B0604020202020204" pitchFamily="34" charset="0"/>
              </a:rPr>
              <a:t> sy'n galluogi'r plentyn i ffurfio ymlyniad ag un ymarferwr allweddol, fydd hefyd yn meithrin perthynas gadarnhaol â rhieni'r plentyn i annog dulliau cyson o ymdrin ag unrhyw faterion ymddygiad rhwng y cartref a'r lleoliad. </a:t>
            </a:r>
          </a:p>
          <a:p>
            <a:pPr lvl="0">
              <a:lnSpc>
                <a:spcPct val="100000"/>
              </a:lnSpc>
              <a:spcBef>
                <a:spcPct val="0"/>
              </a:spcBef>
              <a:spcAft>
                <a:spcPct val="0"/>
              </a:spcAft>
            </a:pPr>
            <a:endParaRPr lang="en-GB" sz="2000">
              <a:effectLst/>
              <a:ea typeface="Arial" panose="020B0604020202020204" pitchFamily="34" charset="0"/>
            </a:endParaRPr>
          </a:p>
          <a:p>
            <a:pPr marL="285750" lvl="0" indent="-285750">
              <a:lnSpc>
                <a:spcPct val="100000"/>
              </a:lnSpc>
              <a:spcBef>
                <a:spcPct val="0"/>
              </a:spcBef>
              <a:spcAft>
                <a:spcPct val="0"/>
              </a:spcAft>
              <a:buFont typeface="Arial" panose="020B0604020202020204" pitchFamily="34" charset="0"/>
              <a:buChar char="•"/>
              <a:defRPr b="0" i="0"/>
            </a:pPr>
            <a:r>
              <a:rPr lang="1106" sz="2000">
                <a:effectLst/>
                <a:ea typeface="Arial" panose="020B0604020202020204" pitchFamily="34" charset="0"/>
              </a:rPr>
              <a:t>Bydd yr unigolyn allweddol yn arsylwi'r plant yn barhaus ac yn canfod rhagflaenyddion neu achosion unrhyw broblemau ymddygiad ac yn gweithio gyda rhieni i ddileu unrhyw ymddygiad dieisiau drwy gael trafodaethau rheolaidd a rhoi adborth am gynnydd y plentyn. Gall yr unigolyn allweddol hefyd weithio gyda'r plentyn ar strategaethau, fel defnyddio cardiau ymddygiad neu drefn reolaidd, i ddileu ymddygiad dieisiau. </a:t>
            </a:r>
            <a:endParaRPr lang="en-GB" sz="2000">
              <a:solidFill>
                <a:schemeClr val="accent1"/>
              </a:solidFill>
              <a:effectLst/>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607425" y="2571317"/>
            <a:ext cx="3047999" cy="32183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1861463"/>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8" y="2137145"/>
            <a:ext cx="9009745" cy="4510236"/>
          </a:xfrm>
          <a:ln>
            <a:solidFill>
              <a:srgbClr val="F584EB"/>
            </a:solidFill>
          </a:ln>
        </p:spPr>
        <p:txBody>
          <a:bodyPr vert="horz" lIns="91440" tIns="45720" rIns="91440" bIns="45720" rtlCol="0" anchor="t">
            <a:noAutofit/>
          </a:bodyPr>
          <a:lstStyle/>
          <a:p>
            <a:pPr marL="342900" lvl="0" indent="-342900">
              <a:lnSpc>
                <a:spcPct val="100000"/>
              </a:lnSpc>
              <a:buFont typeface="Symbol" panose="05050102010706020507" pitchFamily="18" charset="2"/>
              <a:buChar char=""/>
              <a:defRPr b="0" i="0"/>
            </a:pPr>
            <a:r>
              <a:rPr lang="1106" sz="1600" b="0">
                <a:effectLst/>
                <a:ea typeface="Arial" panose="020B0604020202020204" pitchFamily="34" charset="0"/>
              </a:rPr>
              <a:t>Mae </a:t>
            </a:r>
            <a:r>
              <a:rPr lang="1106" sz="1600" b="1">
                <a:effectLst/>
                <a:ea typeface="Arial" panose="020B0604020202020204" pitchFamily="34" charset="0"/>
              </a:rPr>
              <a:t>cynllunio anwybyddu </a:t>
            </a:r>
            <a:r>
              <a:rPr lang="1106" sz="1600" b="0">
                <a:effectLst/>
                <a:ea typeface="Arial" panose="020B0604020202020204" pitchFamily="34" charset="0"/>
              </a:rPr>
              <a:t>a pheidio â rhoi sylw i fân ymddygiad chwilio am sylw yn annog yr ymddygiadau hyn i ddod i ben. </a:t>
            </a:r>
          </a:p>
          <a:p>
            <a:pPr marL="342900" lvl="0" indent="-342900">
              <a:lnSpc>
                <a:spcPct val="100000"/>
              </a:lnSpc>
              <a:buFont typeface="Symbol" panose="05050102010706020507" pitchFamily="18" charset="2"/>
              <a:buChar char=""/>
              <a:defRPr b="0" i="0"/>
            </a:pPr>
            <a:r>
              <a:rPr lang="1106" sz="1600" b="0">
                <a:effectLst/>
                <a:ea typeface="Arial" panose="020B0604020202020204" pitchFamily="34" charset="0"/>
              </a:rPr>
              <a:t>Mae </a:t>
            </a:r>
            <a:r>
              <a:rPr lang="1106" sz="1600" b="1">
                <a:effectLst/>
                <a:ea typeface="Arial" panose="020B0604020202020204" pitchFamily="34" charset="0"/>
              </a:rPr>
              <a:t>ailgyfeirio/tynnu sylw</a:t>
            </a:r>
            <a:r>
              <a:rPr lang="1106" sz="1600" b="0">
                <a:effectLst/>
                <a:ea typeface="Arial" panose="020B0604020202020204" pitchFamily="34" charset="0"/>
              </a:rPr>
              <a:t> yn gweithio i symud ffocws y plentyn oddi wrth yr hyn mae'n ei wneud nawr tuag at rywbeth arall fel ffordd o osgoi ymddygiad problemus neu wrthdaro.</a:t>
            </a:r>
          </a:p>
          <a:p>
            <a:pPr marL="342900" lvl="0" indent="-342900">
              <a:lnSpc>
                <a:spcPct val="100000"/>
              </a:lnSpc>
              <a:buFont typeface="Symbol" panose="05050102010706020507" pitchFamily="18" charset="2"/>
              <a:buChar char=""/>
              <a:defRPr b="0" i="0"/>
            </a:pPr>
            <a:r>
              <a:rPr lang="1106" sz="1600" b="1">
                <a:effectLst/>
                <a:ea typeface="Arial" panose="020B0604020202020204" pitchFamily="34" charset="0"/>
              </a:rPr>
              <a:t>Datganiad cyfarwyddo</a:t>
            </a:r>
            <a:r>
              <a:rPr lang="1106" sz="1600" b="0">
                <a:effectLst/>
                <a:ea typeface="Arial" panose="020B0604020202020204" pitchFamily="34" charset="0"/>
              </a:rPr>
              <a:t>  Cyfarwyddyd clir i'r plentyn i roi'r gorau i ymddygiad penodol neu ddechrau gwneud rhywbeth arall. </a:t>
            </a:r>
          </a:p>
          <a:p>
            <a:pPr marL="342900" lvl="0" indent="-342900">
              <a:lnSpc>
                <a:spcPct val="100000"/>
              </a:lnSpc>
              <a:buFont typeface="Symbol" panose="05050102010706020507" pitchFamily="18" charset="2"/>
              <a:buChar char=""/>
              <a:defRPr b="0" i="0"/>
            </a:pPr>
            <a:r>
              <a:rPr lang="1106" sz="1600" b="1">
                <a:effectLst/>
                <a:ea typeface="Arial" panose="020B0604020202020204" pitchFamily="34" charset="0"/>
              </a:rPr>
              <a:t>Amser tawel </a:t>
            </a:r>
            <a:r>
              <a:rPr lang="1106" sz="1600" b="0">
                <a:effectLst/>
                <a:ea typeface="Arial" panose="020B0604020202020204" pitchFamily="34" charset="0"/>
              </a:rPr>
              <a:t>yw gofyn i blant symud i ffwrdd i le arall, neu le distawach, i dawelu. Dylid defnyddio'r amser hwn i siarad â'r plentyn am ei ymddygiad ar ôl iddo dawelu. </a:t>
            </a:r>
          </a:p>
          <a:p>
            <a:pPr marL="342900" lvl="0" indent="-342900">
              <a:lnSpc>
                <a:spcPct val="100000"/>
              </a:lnSpc>
              <a:buFont typeface="Symbol" panose="05050102010706020507" pitchFamily="18" charset="2"/>
              <a:buChar char=""/>
              <a:defRPr b="0" i="0"/>
            </a:pPr>
            <a:r>
              <a:rPr lang="1106" sz="1600" b="0">
                <a:effectLst/>
                <a:ea typeface="Arial" panose="020B0604020202020204" pitchFamily="34" charset="0"/>
              </a:rPr>
              <a:t>Mae llawer o ysgolion nawr yn defnyddio strategaeth </a:t>
            </a:r>
            <a:r>
              <a:rPr lang="1106" sz="1600" b="1">
                <a:effectLst/>
                <a:ea typeface="Arial" panose="020B0604020202020204" pitchFamily="34" charset="0"/>
              </a:rPr>
              <a:t>datblygu agweddau cymdeithasol ac emosiynol ar ddysgu </a:t>
            </a:r>
            <a:r>
              <a:rPr lang="1106" sz="1600" b="0">
                <a:effectLst/>
                <a:ea typeface="Arial" panose="020B0604020202020204" pitchFamily="34" charset="0"/>
              </a:rPr>
              <a:t>i gefnogi ymddygiad cadarnhaol. Mae sgiliau cymdeithasol, emosiynol ac ymddygiadol yn rhan o bob agwedd ar fywyd yn yr ysgol, y cartref a'r gymuned, gan gynnwys dysgu'n effeithiol a chyd-dynnu â phobl eraill. Maent yn rhan bwysig o wella ymddygiad a dysgu mewn ysgolion. Os oes gan blant sgiliau da yn y meysydd hyn, ac amgylchedd ysgol sy'n cefnogi iechyd a llesiant emosiynol, byddant yn datblygu hunanymwybyddiaeth, yn rheoli eu teimladau ac yn datblygu empathi a sgiliau cymdeithasol.</a:t>
            </a: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9618371" y="3457040"/>
            <a:ext cx="2167231" cy="187044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273784A5-00B8-4F6C-BE71-2704C189E3EA}"/>
              </a:ext>
            </a:extLst>
          </p:cNvPr>
          <p:cNvSpPr>
            <a:spLocks noGrp="1"/>
          </p:cNvSpPr>
          <p:nvPr>
            <p:ph type="title"/>
          </p:nvPr>
        </p:nvSpPr>
        <p:spPr>
          <a:xfrm>
            <a:off x="387231" y="1330614"/>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Strategaethau sy'n lleihau ymddygiad dieisiau/ymddygiad heriol</a:t>
            </a:r>
          </a:p>
        </p:txBody>
      </p:sp>
    </p:spTree>
    <p:extLst>
      <p:ext uri="{BB962C8B-B14F-4D97-AF65-F5344CB8AC3E}">
        <p14:creationId xmlns:p14="http://schemas.microsoft.com/office/powerpoint/2010/main" val="4064667887"/>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1952082"/>
            <a:ext cx="10174516" cy="4873259"/>
          </a:xfrm>
          <a:ln>
            <a:solidFill>
              <a:srgbClr val="F584EB"/>
            </a:solidFill>
          </a:ln>
        </p:spPr>
        <p:txBody>
          <a:bodyPr vert="horz" lIns="91440" tIns="45720" rIns="91440" bIns="45720" rtlCol="0" anchor="t">
            <a:noAutofit/>
          </a:bodyPr>
          <a:lstStyle/>
          <a:p>
            <a:pPr marL="342900" lvl="0" indent="-342900">
              <a:lnSpc>
                <a:spcPct val="100000"/>
              </a:lnSpc>
              <a:buFont typeface="Symbol" panose="05050102010706020507" pitchFamily="18" charset="2"/>
              <a:buChar char=""/>
              <a:defRPr b="0" i="0"/>
            </a:pPr>
            <a:r>
              <a:rPr lang="1106" sz="1700" b="0">
                <a:effectLst/>
                <a:ea typeface="Arial" panose="020B0604020202020204" pitchFamily="34" charset="0"/>
              </a:rPr>
              <a:t>Mae'r </a:t>
            </a:r>
            <a:r>
              <a:rPr lang="1106" sz="1700" b="1">
                <a:effectLst/>
                <a:ea typeface="Arial" panose="020B0604020202020204" pitchFamily="34" charset="0"/>
              </a:rPr>
              <a:t>Rhaglen Defnyddio Sgiliau Iaith yn Gymdeithasol </a:t>
            </a:r>
            <a:r>
              <a:rPr lang="1106" sz="1700" b="0">
                <a:effectLst/>
                <a:ea typeface="Arial" panose="020B0604020202020204" pitchFamily="34" charset="0"/>
              </a:rPr>
              <a:t>yn cefnogi sgiliau cyfathrebu mewn ysgolion. Mae'n helpu plant i ddatblygu sgiliau fydd yn eu helpu nhw i reoli bywyd yn yr ysgol a dysgu'n effeithiol. Mae'n ymyriad sy'n gwella cyfathrebu plant ac yn datblygu sgiliau ymwybyddiaeth drwy gyfrwng modiwlau addysgu sy'n canolbwyntio ar wahanol agweddau ar gyfathrebu i ddatblygu sgiliau fel: cyswllt llygad, cymryd tro, gwrando, rheoli dicter a datrys gwrthdaro.</a:t>
            </a:r>
          </a:p>
          <a:p>
            <a:pPr marL="342900" lvl="0" indent="-342900">
              <a:lnSpc>
                <a:spcPct val="100000"/>
              </a:lnSpc>
              <a:buFont typeface="Symbol" panose="05050102010706020507" pitchFamily="18" charset="2"/>
              <a:buChar char=""/>
              <a:defRPr b="0" i="0"/>
            </a:pPr>
            <a:r>
              <a:rPr lang="1106" sz="1700" b="1">
                <a:effectLst/>
                <a:ea typeface="Arial" panose="020B0604020202020204" pitchFamily="34" charset="0"/>
              </a:rPr>
              <a:t>Ffynnu:</a:t>
            </a:r>
            <a:r>
              <a:rPr lang="1106" sz="1700" b="0">
                <a:effectLst/>
                <a:ea typeface="Arial" panose="020B0604020202020204" pitchFamily="34" charset="0"/>
              </a:rPr>
              <a:t> </a:t>
            </a:r>
            <a:r>
              <a:rPr lang="1106" sz="1700" b="1">
                <a:effectLst/>
                <a:ea typeface="Arial" panose="020B0604020202020204" pitchFamily="34" charset="0"/>
              </a:rPr>
              <a:t>datblygu gwydnwch a phlant hyderus  </a:t>
            </a:r>
            <a:r>
              <a:rPr lang="1106" sz="1700" b="0">
                <a:effectLst/>
                <a:ea typeface="Arial" panose="020B0604020202020204" pitchFamily="34" charset="0"/>
              </a:rPr>
              <a:t>Mae'r Dull Ffynnu wedi datblygu dros y 25 mlynedd diwethaf. Mae'n darparu gwybodaeth, sgiliau ac offer i bobl sy'n gweithio gyda phlant a phobl ifanc i hybu datblygiad cymdeithasol ac emosiynol, gan ganolbwyntio ar y berthynas â'r plentyn neu berson ifanc drwy ei addysgu i ymdopi â straen sy'n gallu cael effaith negyddol ar lesiant meddyliol a chorfforol. Mae ymchwil wedi canfod bod gwydnwch yn helpu unigolion i ymdopi â straen a llwyddo i addasu iddo, ac yn helpu plant i reoli eu hemosiynau a bod yn gymdeithasol gymwys.</a:t>
            </a:r>
          </a:p>
          <a:p>
            <a:pPr marL="342900" lvl="0" indent="-342900">
              <a:lnSpc>
                <a:spcPct val="100000"/>
              </a:lnSpc>
              <a:buFont typeface="Symbol" panose="05050102010706020507" pitchFamily="18" charset="2"/>
              <a:buChar char=""/>
              <a:defRPr b="0" i="0"/>
            </a:pPr>
            <a:r>
              <a:rPr lang="1106" sz="1700" b="0">
                <a:effectLst/>
                <a:ea typeface="Arial" panose="020B0604020202020204" pitchFamily="34" charset="0"/>
              </a:rPr>
              <a:t>Gall </a:t>
            </a:r>
            <a:r>
              <a:rPr lang="1106" sz="1700" b="1">
                <a:effectLst/>
                <a:ea typeface="Arial" panose="020B0604020202020204" pitchFamily="34" charset="0"/>
              </a:rPr>
              <a:t>cynghori</a:t>
            </a:r>
            <a:r>
              <a:rPr lang="1106" sz="1700" b="0">
                <a:effectLst/>
                <a:ea typeface="Arial" panose="020B0604020202020204" pitchFamily="34" charset="0"/>
              </a:rPr>
              <a:t> helpu plant hŷn i ddeall eu hymddygiad a chynnig man diogel, cyfrinachol lle gall pobl ifanc drafod unrhyw faterion sy'n eu gwneud nhw'n anhapus yn yr ysgol, gartref neu wrth chwarae, heb gael eu barnu. Gall dulliau triniaeth gynnwys therapi siarad a therapi ymddygiadol, sy'n helpu plentyn i fynegi sut mae'n teimlo a dysgu sut i ymdopi â'i emosiynau mewn ffordd ddiogel ac effeithiol.</a:t>
            </a:r>
          </a:p>
          <a:p>
            <a:pPr marL="285750" indent="-285750">
              <a:lnSpc>
                <a:spcPct val="105000"/>
              </a:lnSpc>
              <a:spcAft>
                <a:spcPts val="800"/>
              </a:spcAft>
              <a:buFont typeface="Arial" panose="020B0604020202020204" pitchFamily="34" charset="0"/>
              <a:buChar char="•"/>
            </a:pPr>
            <a:endParaRPr lang="en-GB" sz="1400">
              <a:solidFill>
                <a:schemeClr val="accent1"/>
              </a:solidFill>
              <a:latin typeface="Calibri" panose="020F0502020204030204" pitchFamily="34" charset="0"/>
              <a:ea typeface="Arial" panose="020B0604020202020204" pitchFamily="34" charset="0"/>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16386" name="Picture 2" descr="Stick People Children, Child, Stick Person, Playground">
            <a:extLst>
              <a:ext uri="{FF2B5EF4-FFF2-40B4-BE49-F238E27FC236}">
                <a16:creationId xmlns:a16="http://schemas.microsoft.com/office/drawing/2014/main" id="{5B6A855D-3D50-4B3F-9C0A-2F6A6F3230CE}"/>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716244" y="5467194"/>
            <a:ext cx="1308842" cy="1027783"/>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75B96D15-6F2B-4A7F-B69C-D3C4F5F93771}"/>
              </a:ext>
            </a:extLst>
          </p:cNvPr>
          <p:cNvSpPr>
            <a:spLocks noGrp="1"/>
          </p:cNvSpPr>
          <p:nvPr>
            <p:ph type="title"/>
          </p:nvPr>
        </p:nvSpPr>
        <p:spPr>
          <a:xfrm>
            <a:off x="387231" y="1232640"/>
            <a:ext cx="11336684" cy="694418"/>
          </a:xfrm>
          <a:solidFill>
            <a:schemeClr val="accent1">
              <a:lumMod val="60000"/>
              <a:lumOff val="40000"/>
            </a:schemeClr>
          </a:solidFill>
          <a:ln>
            <a:solidFill>
              <a:srgbClr val="F584EB"/>
            </a:solidFill>
          </a:ln>
        </p:spPr>
        <p:txBody>
          <a:bodyPr anchor="ctr" anchorCtr="0">
            <a:normAutofit/>
          </a:bodyPr>
          <a:lstStyle/>
          <a:p>
            <a:pPr algn="ctr">
              <a:defRPr b="0" i="0"/>
            </a:pPr>
            <a:r>
              <a:rPr lang="1106" sz="3000">
                <a:solidFill>
                  <a:schemeClr val="bg1"/>
                </a:solidFill>
                <a:ea typeface="+mj-lt"/>
                <a:cs typeface="+mj-lt"/>
              </a:rPr>
              <a:t>Strategaethau sy'n lleihau ymddygiad dieisiau/ymddygiad heriol</a:t>
            </a:r>
          </a:p>
        </p:txBody>
      </p:sp>
    </p:spTree>
    <p:extLst>
      <p:ext uri="{BB962C8B-B14F-4D97-AF65-F5344CB8AC3E}">
        <p14:creationId xmlns:p14="http://schemas.microsoft.com/office/powerpoint/2010/main" val="20085883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D47B88E-194E-40CB-B8FC-ECE8FCA2C01C}"/>
              </a:ext>
            </a:extLst>
          </p:cNvPr>
          <p:cNvSpPr>
            <a:spLocks noGrp="1"/>
          </p:cNvSpPr>
          <p:nvPr>
            <p:ph idx="1"/>
          </p:nvPr>
        </p:nvSpPr>
        <p:spPr>
          <a:xfrm>
            <a:off x="406399" y="2100637"/>
            <a:ext cx="8000483" cy="4569696"/>
          </a:xfrm>
          <a:ln>
            <a:solidFill>
              <a:srgbClr val="F584EB"/>
            </a:solidFill>
          </a:ln>
        </p:spPr>
        <p:txBody>
          <a:bodyPr vert="horz" lIns="91440" tIns="45720" rIns="91440" bIns="45720" rtlCol="0" anchor="t">
            <a:noAutofit/>
          </a:bodyPr>
          <a:lstStyle/>
          <a:p>
            <a:pPr lvl="0">
              <a:defRPr b="0" i="0"/>
            </a:pPr>
            <a:r>
              <a:rPr lang="1106"/>
              <a:t>Mesuriadau sy'n cael eu cymryd i fonitro datblygiad:</a:t>
            </a:r>
          </a:p>
          <a:p>
            <a:pPr marL="285750" lvl="0" indent="-285750">
              <a:buFont typeface="Arial" panose="020B0604020202020204" pitchFamily="34" charset="0"/>
              <a:buChar char="•"/>
              <a:defRPr b="0" i="0"/>
            </a:pPr>
            <a:r>
              <a:rPr lang="1106"/>
              <a:t>Caiff pwysau'r plentyn ei fesur i sicrhau nad yw'n ennill nac yn colli gormod o bwysau; gallai hynny fod yn arwydd o anawsterau i fwydo fyddai'n effeithio ar </a:t>
            </a:r>
            <a:r>
              <a:rPr lang="1106" b="1"/>
              <a:t>faethiad a thwf</a:t>
            </a:r>
            <a:r>
              <a:rPr lang="1106"/>
              <a:t> y plentyn.</a:t>
            </a:r>
          </a:p>
          <a:p>
            <a:pPr marL="285750" lvl="0" indent="-285750">
              <a:buFont typeface="Arial" panose="020B0604020202020204" pitchFamily="34" charset="0"/>
              <a:buChar char="•"/>
              <a:defRPr b="0" i="0"/>
            </a:pPr>
            <a:r>
              <a:rPr lang="1106"/>
              <a:t>Caiff hyd/taldra'r plentyn ei fesur i ganfod unrhyw broblemau â'i dwf.</a:t>
            </a:r>
          </a:p>
          <a:p>
            <a:pPr marL="285750" lvl="0" indent="-285750">
              <a:buFont typeface="Arial" panose="020B0604020202020204" pitchFamily="34" charset="0"/>
              <a:buChar char="•"/>
              <a:defRPr b="0" i="0"/>
            </a:pPr>
            <a:r>
              <a:rPr lang="1106"/>
              <a:t>Caiff cylchedd pen y plentyn ei fesur i sicrhau bod yr ymennydd yn datblygu'n gywir gan fod ymennydd plentyn yn gwneud 80% o'i dyfu yn ystod dwy flynedd gyntaf ei fywyd. Mae'r mesuriadau hyn yn caniatáu i feddygon asesu twf yr ymennydd wrth i esgyrn y penglog asio. Yn y cyfnod hwn, mae'n normal i'r pen fod yn fwy o'i gymharu â thaldra a phwysau.</a:t>
            </a:r>
          </a:p>
          <a:p>
            <a:pPr marL="285750" indent="-285750">
              <a:buFont typeface="Arial" panose="020B0604020202020204" pitchFamily="34" charset="0"/>
              <a:buChar char="•"/>
              <a:defRPr b="0" i="0"/>
            </a:pPr>
            <a:r>
              <a:rPr lang="1106"/>
              <a:t>Bydd geneteg hefyd yn ffactor yn natblygiad y plentyn: os yw'r rhieni'n arbennig o dal neu fyr, bydd y plentyn yn etifeddu'r nodweddion hyn; os oes gan y rhieni ben mawr, bydd gan y plentyn un hefyd. Patrwm twf cyson yw'r ffactor pwysig yn y mesuriadau hyn.</a:t>
            </a:r>
          </a:p>
          <a:p>
            <a:endParaRPr lang="en-GB"/>
          </a:p>
          <a:p>
            <a:endParaRPr lang="en-GB" sz="3200">
              <a:ea typeface="+mn-lt"/>
              <a:cs typeface="+mn-lt"/>
            </a:endParaRPr>
          </a:p>
          <a:p>
            <a:pPr marL="0" indent="0">
              <a:lnSpc>
                <a:spcPct val="100000"/>
              </a:lnSpc>
              <a:spcBef>
                <a:spcPts val="600"/>
              </a:spcBef>
              <a:buNone/>
            </a:pPr>
            <a:endParaRPr lang="en-GB" sz="3200">
              <a:ea typeface="+mn-lt"/>
              <a:cs typeface="+mn-lt"/>
            </a:endParaRPr>
          </a:p>
          <a:p>
            <a:endParaRPr lang="en-GB">
              <a:ea typeface="+mn-lt"/>
              <a:cs typeface="+mn-lt"/>
            </a:endParaRPr>
          </a:p>
        </p:txBody>
      </p:sp>
      <p:sp>
        <p:nvSpPr>
          <p:cNvPr id="5" name="Title 4">
            <a:extLst>
              <a:ext uri="{FF2B5EF4-FFF2-40B4-BE49-F238E27FC236}">
                <a16:creationId xmlns:a16="http://schemas.microsoft.com/office/drawing/2014/main" id="{90173B47-879A-43B5-9E88-92245C5B0437}"/>
              </a:ext>
            </a:extLst>
          </p:cNvPr>
          <p:cNvSpPr txBox="1"/>
          <p:nvPr/>
        </p:nvSpPr>
        <p:spPr>
          <a:xfrm>
            <a:off x="406400" y="637818"/>
            <a:ext cx="9734750" cy="421045"/>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defRPr b="0" i="0"/>
            </a:pPr>
            <a:r>
              <a:rPr lang="1106">
                <a:solidFill>
                  <a:schemeClr val="accent4"/>
                </a:solidFill>
              </a:rPr>
              <a:t>TAG Iechyd a Gofal Cymdeithasol, a Gofal Plant</a:t>
            </a:r>
            <a:endParaRPr lang="en-GB">
              <a:solidFill>
                <a:schemeClr val="accent4"/>
              </a:solidFill>
            </a:endParaRPr>
          </a:p>
        </p:txBody>
      </p:sp>
      <p:pic>
        <p:nvPicPr>
          <p:cNvPr id="2059" name="Picture 11" descr="3d rendered medically accurate illustration of a human fetus - week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537510" y="2100637"/>
            <a:ext cx="3197290" cy="4569696"/>
          </a:xfrm>
          <a:prstGeom prst="rect">
            <a:avLst/>
          </a:prstGeom>
          <a:noFill/>
          <a:extLst>
            <a:ext uri="{909E8E84-426E-40DD-AFC4-6F175D3DCCD1}">
              <a14:hiddenFill xmlns:a14="http://schemas.microsoft.com/office/drawing/2010/main">
                <a:solidFill>
                  <a:srgbClr val="FFFFFF"/>
                </a:solidFill>
              </a14:hiddenFill>
            </a:ext>
          </a:extLst>
        </p:spPr>
      </p:pic>
      <p:sp>
        <p:nvSpPr>
          <p:cNvPr id="8" name="Title 1">
            <a:extLst>
              <a:ext uri="{FF2B5EF4-FFF2-40B4-BE49-F238E27FC236}">
                <a16:creationId xmlns:a16="http://schemas.microsoft.com/office/drawing/2014/main" id="{5505A8A5-3C2D-470C-B66D-179E99FE9424}"/>
              </a:ext>
            </a:extLst>
          </p:cNvPr>
          <p:cNvSpPr txBox="1"/>
          <p:nvPr/>
        </p:nvSpPr>
        <p:spPr>
          <a:xfrm>
            <a:off x="406399" y="1268331"/>
            <a:ext cx="11328401" cy="694418"/>
          </a:xfrm>
          <a:prstGeom prst="rect">
            <a:avLst/>
          </a:prstGeom>
          <a:solidFill>
            <a:srgbClr val="DB44E3"/>
          </a:solidFill>
          <a:ln>
            <a:solidFill>
              <a:srgbClr val="F584EB"/>
            </a:solidFill>
          </a:ln>
        </p:spPr>
        <p:txBody>
          <a:bodyPr vert="horz" lIns="91440" tIns="45720" rIns="91440" bIns="45720" rtlCol="0" anchor="ctr" anchorCtr="0">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defRPr b="0" i="0"/>
            </a:pPr>
            <a:r>
              <a:rPr lang="1106" sz="3000">
                <a:solidFill>
                  <a:schemeClr val="bg1"/>
                </a:solidFill>
                <a:cs typeface="Calibri" panose="020F0502020204030204"/>
              </a:rPr>
              <a:t>Datblygiad corfforol – defnyddio mesuriadau a'u pwrpas</a:t>
            </a:r>
            <a:endParaRPr lang="en-US" sz="3000">
              <a:solidFill>
                <a:schemeClr val="bg1"/>
              </a:solidFill>
              <a:ea typeface="+mj-lt"/>
              <a:cs typeface="+mj-lt"/>
            </a:endParaRPr>
          </a:p>
        </p:txBody>
      </p:sp>
    </p:spTree>
    <p:extLst>
      <p:ext uri="{BB962C8B-B14F-4D97-AF65-F5344CB8AC3E}">
        <p14:creationId xmlns:p14="http://schemas.microsoft.com/office/powerpoint/2010/main" val="371124412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4.0.30319.42000"/>
  <p:tag name="AS_OS" val="Microsoft Windows NT 6.2.9200.0"/>
  <p:tag name="AS_RELEASE_DATE" val="2018.04.09"/>
  <p:tag name="AS_TITLE" val="Aspose.Slides for .NET 4.0 Client Profile"/>
  <p:tag name="AS_VERSION" val="18.4"/>
</p:tagLst>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Props1.xml><?xml version="1.0" encoding="utf-8"?>
<ds:datastoreItem xmlns:ds="http://schemas.openxmlformats.org/officeDocument/2006/customXml" ds:itemID="{4D5827D8-352D-4A85-89F3-44B1480672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1E0514B1-7015-47D3-8B33-208C186FC557}">
  <ds:schemaRefs>
    <ds:schemaRef ds:uri="http://purl.org/dc/terms/"/>
    <ds:schemaRef ds:uri="http://schemas.microsoft.com/office/2006/documentManagement/types"/>
    <ds:schemaRef ds:uri="http://purl.org/dc/dcmitype/"/>
    <ds:schemaRef ds:uri="http://purl.org/dc/elements/1.1/"/>
    <ds:schemaRef ds:uri="http://schemas.microsoft.com/office/2006/metadata/properties"/>
    <ds:schemaRef ds:uri="http://schemas.microsoft.com/office/infopath/2007/PartnerControls"/>
    <ds:schemaRef ds:uri="http://schemas.openxmlformats.org/package/2006/metadata/core-properties"/>
    <ds:schemaRef ds:uri="http://schemas.microsoft.com/sharepoint/v3"/>
    <ds:schemaRef ds:uri="07b9bb9f-93d7-4a9d-9e48-363b5c999e88"/>
    <ds:schemaRef ds:uri="36f98b4f-ba65-4a7d-9a34-48b23de556cb"/>
    <ds:schemaRef ds:uri="http://schemas.microsoft.com/sharepoint/v3/field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3599</TotalTime>
  <Words>15175</Words>
  <Application>Microsoft Office PowerPoint</Application>
  <PresentationFormat>Widescreen</PresentationFormat>
  <Paragraphs>686</Paragraphs>
  <Slides>84</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84</vt:i4>
      </vt:variant>
    </vt:vector>
  </HeadingPairs>
  <TitlesOfParts>
    <vt:vector size="91" baseType="lpstr">
      <vt:lpstr>Arial</vt:lpstr>
      <vt:lpstr>Calibri</vt:lpstr>
      <vt:lpstr>Courier New</vt:lpstr>
      <vt:lpstr>Gotham Rounded Book</vt:lpstr>
      <vt:lpstr>Noto Sans Symbols</vt:lpstr>
      <vt:lpstr>Symbol</vt:lpstr>
      <vt:lpstr>Custom Design</vt:lpstr>
      <vt:lpstr>TAG Iechyd a Gofal Cymdeithasol, a Gofal Plant </vt:lpstr>
      <vt:lpstr>PowerPoint Presentation</vt:lpstr>
      <vt:lpstr>Beth yw meysydd datblygu allweddol mewn plant a phobl ifanc?  Corfforol, gwybyddol, ieithyddol, deallusol, cymdeithasol ac emosiynol </vt:lpstr>
      <vt:lpstr>Damcaniaethau ac egwyddorion datblygiad plant </vt:lpstr>
      <vt:lpstr>Egwyddorion allweddol datblygiad plant </vt:lpstr>
      <vt:lpstr>Datblygiad corfforol</vt:lpstr>
      <vt:lpstr>Datblygiad corfforol – yr agwedd fiolegol</vt:lpstr>
      <vt:lpstr>PowerPoint Presentation</vt:lpstr>
      <vt:lpstr>PowerPoint Presentation</vt:lpstr>
      <vt:lpstr>PowerPoint Presentation</vt:lpstr>
      <vt:lpstr>PowerPoint Presentation</vt:lpstr>
      <vt:lpstr>Datblygiad corfforol Cerrig milltir allweddol datblygiad sgiliau echddygol bras a manwl a chydsymud</vt:lpstr>
      <vt:lpstr>Datblygiad corfforol – cydbwysedd a chydsymud</vt:lpstr>
      <vt:lpstr>Datblygiad corfforol – cerrig milltir</vt:lpstr>
      <vt:lpstr>PowerPoint Presentation</vt:lpstr>
      <vt:lpstr>Datblygiad corfforol – y glasoed</vt:lpstr>
      <vt:lpstr>Datblygiad gwybyddol/deallusol</vt:lpstr>
      <vt:lpstr>Datblygiad gwybyddol/deallusol – y broses o feddwl</vt:lpstr>
      <vt:lpstr>Datblygiad gwybyddol/deallusol – datrys problemau a'r cof</vt:lpstr>
      <vt:lpstr>Datblygiad gwybyddol/deallusol – chwarae dychmygus a chreadigrwydd</vt:lpstr>
      <vt:lpstr>Datblygiad gwybyddol/deallusol – rhesymu, rhesymeg a chanfyddiad</vt:lpstr>
      <vt:lpstr>Datblygiad gwybyddol/deallusol – sylw a chanolbwyntio</vt:lpstr>
      <vt:lpstr>Datblygiad iaith – cydrannau iaith</vt:lpstr>
      <vt:lpstr>Datblygiad iaith – camau cyfathrebu</vt:lpstr>
      <vt:lpstr>Datblygiad iaith – anawsterau i gyfathrebu – oedi iaith</vt:lpstr>
      <vt:lpstr>Datblygiad iaith – namau</vt:lpstr>
      <vt:lpstr>Datblygiad iaith – gwahaniaethau iaith </vt:lpstr>
      <vt:lpstr>Datblygiad iaith – gwahaniaethau iaith</vt:lpstr>
      <vt:lpstr>Datblygiad emosiynol a chymdeithasol – rhyngweithio cymdeithasol</vt:lpstr>
      <vt:lpstr>Datblygiad emosiynol a chymdeithasol </vt:lpstr>
      <vt:lpstr>Datblygiad emosiynol a chymdeithasol – pwysigrwydd ymlyniad </vt:lpstr>
      <vt:lpstr>Datblygiad emosiynol a chymdeithasol – hunanymwybyddiaeth</vt:lpstr>
      <vt:lpstr>Datblygiad emosiynol a chymdeithasol – empathi </vt:lpstr>
      <vt:lpstr>2.3.1.  Damcaniaethau ac egwyddorion datblygiad plant</vt:lpstr>
      <vt:lpstr>Damcaniaeth seicodynamig datblygiad plant – Freud </vt:lpstr>
      <vt:lpstr>Damcaniaeth seicodynamig datblygiad plant – Bowlby</vt:lpstr>
      <vt:lpstr>Damcaniaeth seicogymdeithasol datblygiad plant – Rutter</vt:lpstr>
      <vt:lpstr>Damcaniaeth seicogymdeithasol datblygiad plant – Erikson</vt:lpstr>
      <vt:lpstr>Damcaniaeth ddyneiddiol datblygiad plant – Maslow</vt:lpstr>
      <vt:lpstr>Damcaniaeth ddyneiddiol datblygiad plant</vt:lpstr>
      <vt:lpstr>Damcaniaeth ymddygiadol datblygiad plant</vt:lpstr>
      <vt:lpstr>Damcaniaeth ymddygiadol datblygiad plant – Pavlov</vt:lpstr>
      <vt:lpstr>Damcaniaeth ymddygiadol datblygiad plant – Watson</vt:lpstr>
      <vt:lpstr>Damcaniaeth ymddygiadol datblygiad plant – Skinner</vt:lpstr>
      <vt:lpstr>Damcaniaeth wybyddol datblygiad plant – Piaget</vt:lpstr>
      <vt:lpstr>Damcaniaeth wybyddol datblygiad plant – Piaget</vt:lpstr>
      <vt:lpstr>Damcaniaeth gymdeithasol-ddiwylliannol datblygiad plant – Vygotsky</vt:lpstr>
      <vt:lpstr>Damcaniaeth gymdeithasol-ddiwylliannol datblygiad plant – Bruner</vt:lpstr>
      <vt:lpstr>Damcaniaeth dysgu cymdeithasol datblygiad plant – Bandura</vt:lpstr>
      <vt:lpstr>Yr agwedd fiolegol at ddatblygiad plant </vt:lpstr>
      <vt:lpstr>Yr agwedd fiolegol at ddatblygiad plant – Cattell ac Eysenck </vt:lpstr>
      <vt:lpstr>Deallusrwydd emosiynol – Goleman </vt:lpstr>
      <vt:lpstr>2.3.1.  Damcaniaethau ac egwyddorion datblygiad plant</vt:lpstr>
      <vt:lpstr>Therapïau chwarae/therapïau plentyn-ganolog </vt:lpstr>
      <vt:lpstr>Therapïau chwarae/therapïau plentyn-ganolog </vt:lpstr>
      <vt:lpstr>Therapïau ymddygiad </vt:lpstr>
      <vt:lpstr>Therapïau ymddygiad </vt:lpstr>
      <vt:lpstr>Therapïau ymddygiad </vt:lpstr>
      <vt:lpstr>2.3.2.  Pwysigrwydd chwarae wrth ddysgu a datblygu</vt:lpstr>
      <vt:lpstr>Diffiniadau o chwarae </vt:lpstr>
      <vt:lpstr>Diffiniadau o chwarae</vt:lpstr>
      <vt:lpstr>Diffiniadau o waith chwarae</vt:lpstr>
      <vt:lpstr>Pwrpas chwarae</vt:lpstr>
      <vt:lpstr>Cyfnodau chwarae</vt:lpstr>
      <vt:lpstr>Cyfnodau chwarae</vt:lpstr>
      <vt:lpstr>Mathau o chwarae</vt:lpstr>
      <vt:lpstr> 2.3.3.  Ymddygiad plant a phobl ifanc  </vt:lpstr>
      <vt:lpstr>Ffactorau cymdeithasol sy'n effeithio ar ddatblygiad</vt:lpstr>
      <vt:lpstr>Ffactorau ffordd o fyw sy'n effeithio ar ddatblygiad</vt:lpstr>
      <vt:lpstr>Ffactorau amgylcheddol sy'n effeithio ar ddatblygiad</vt:lpstr>
      <vt:lpstr>Ffactorau diwylliannol sy'n effeithio ar ddatblygiad</vt:lpstr>
      <vt:lpstr>Ffactorau diwylliannol sy'n effeithio ar ymddygiad a datblygiad</vt:lpstr>
      <vt:lpstr>Ffactorau economaidd-gymdeithasol sy'n effeithio ar ymddygiad a datblygiad</vt:lpstr>
      <vt:lpstr>Ffactorau seicolegol sy'n effeithio ar ymddygiad a datblygiad</vt:lpstr>
      <vt:lpstr>Ffactorau biolegol sy'n effeithio ar ymddygiad a datblygiad</vt:lpstr>
      <vt:lpstr>Hybu patrymau ymddygiad cadarnhaol </vt:lpstr>
      <vt:lpstr>Hybu patrymau ymddygiad cadarnhaol</vt:lpstr>
      <vt:lpstr>Hybu patrymau ymddygiad cadarnhaol</vt:lpstr>
      <vt:lpstr>Hybu patrymau ymddygiad cadarnhaol</vt:lpstr>
      <vt:lpstr>Hybu patrymau ymddygiad cadarnhaol – polisïau</vt:lpstr>
      <vt:lpstr>Hybu patrymau ymddygiad cadarnhaol</vt:lpstr>
      <vt:lpstr>Strategaethau sy'n lleihau ymddygiad dieisiau/ymddygiad heriol</vt:lpstr>
      <vt:lpstr>Strategaethau sy'n lleihau ymddygiad dieisiau/ymddygiad heriol</vt:lpstr>
      <vt:lpstr>Strategaethau sy'n lleihau ymddygiad dieisiau/ymddygiad heriol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TAG Iechyd a Gofal Cymdeithasol, a Gofal Plant</dc:title>
  <dc:creator>City &amp; Guilds/WJEC</dc:creator>
  <cp:lastModifiedBy>Wyman, Hilary</cp:lastModifiedBy>
  <cp:revision>185</cp:revision>
  <dcterms:created xsi:type="dcterms:W3CDTF">2019-02-21T11:49:42Z</dcterms:created>
  <dcterms:modified xsi:type="dcterms:W3CDTF">2021-07-19T13:37:11Z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Source">
    <vt:lpwstr/>
  </property>
  <property fmtid="{D5CDD505-2E9C-101B-9397-08002B2CF9AE}" pid="3" name="AuthorIds_UIVersion_1536">
    <vt:lpwstr>260</vt:lpwstr>
  </property>
  <property fmtid="{D5CDD505-2E9C-101B-9397-08002B2CF9AE}" pid="4" name="AuthorIds_UIVersion_5120">
    <vt:lpwstr>37739</vt:lpwstr>
  </property>
  <property fmtid="{D5CDD505-2E9C-101B-9397-08002B2CF9AE}" pid="5" name="ComplianceAssetId">
    <vt:lpwstr/>
  </property>
  <property fmtid="{D5CDD505-2E9C-101B-9397-08002B2CF9AE}" pid="6" name="ContentTypeId">
    <vt:lpwstr>0x0101009148F5A04DDD49CBA7127AADA5FB792B00AADE34325A8B49CDA8BB4DB53328F214008CB3F2150C24F24F8304D2120C64EA5300D55831203E689340AF2E2F5978B1265D</vt:lpwstr>
  </property>
  <property fmtid="{D5CDD505-2E9C-101B-9397-08002B2CF9AE}" pid="7" name="DocumentType">
    <vt:lpwstr/>
  </property>
  <property fmtid="{D5CDD505-2E9C-101B-9397-08002B2CF9AE}" pid="8" name="k48d8005054a4dd09ad49b7c837f0781">
    <vt:lpwstr/>
  </property>
  <property fmtid="{D5CDD505-2E9C-101B-9397-08002B2CF9AE}" pid="9" name="Level">
    <vt:lpwstr/>
  </property>
  <property fmtid="{D5CDD505-2E9C-101B-9397-08002B2CF9AE}" pid="10" name="Order">
    <vt:r8>34900</vt:r8>
  </property>
  <property fmtid="{D5CDD505-2E9C-101B-9397-08002B2CF9AE}" pid="11" name="TemplateUrl">
    <vt:lpwstr/>
  </property>
  <property fmtid="{D5CDD505-2E9C-101B-9397-08002B2CF9AE}" pid="12" name="WJEC Audiences">
    <vt:lpwstr/>
  </property>
  <property fmtid="{D5CDD505-2E9C-101B-9397-08002B2CF9AE}" pid="13" name="WJEC Department">
    <vt:lpwstr/>
  </property>
  <property fmtid="{D5CDD505-2E9C-101B-9397-08002B2CF9AE}" pid="14" name="WJEC Exam Season">
    <vt:lpwstr/>
  </property>
  <property fmtid="{D5CDD505-2E9C-101B-9397-08002B2CF9AE}" pid="15" name="WJEC Paper Code">
    <vt:lpwstr/>
  </property>
  <property fmtid="{D5CDD505-2E9C-101B-9397-08002B2CF9AE}" pid="16" name="WJEC Subject">
    <vt:lpwstr/>
  </property>
  <property fmtid="{D5CDD505-2E9C-101B-9397-08002B2CF9AE}" pid="17" name="WJEC Subject Code">
    <vt:lpwstr/>
  </property>
  <property fmtid="{D5CDD505-2E9C-101B-9397-08002B2CF9AE}" pid="18" name="xd_ProgID">
    <vt:lpwstr/>
  </property>
  <property fmtid="{D5CDD505-2E9C-101B-9397-08002B2CF9AE}" pid="19" name="xd_Signature">
    <vt:bool>false</vt:bool>
  </property>
</Properties>
</file>