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31"/>
  </p:notesMasterIdLst>
  <p:sldIdLst>
    <p:sldId id="256" r:id="rId5"/>
    <p:sldId id="257" r:id="rId6"/>
    <p:sldId id="281" r:id="rId7"/>
    <p:sldId id="280" r:id="rId8"/>
    <p:sldId id="258" r:id="rId9"/>
    <p:sldId id="259" r:id="rId10"/>
    <p:sldId id="260" r:id="rId11"/>
    <p:sldId id="261" r:id="rId12"/>
    <p:sldId id="262" r:id="rId13"/>
    <p:sldId id="279" r:id="rId14"/>
    <p:sldId id="263" r:id="rId15"/>
    <p:sldId id="264" r:id="rId16"/>
    <p:sldId id="265" r:id="rId17"/>
    <p:sldId id="266" r:id="rId18"/>
    <p:sldId id="267" r:id="rId19"/>
    <p:sldId id="268" r:id="rId20"/>
    <p:sldId id="282"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F8251-F69C-20B3-FFDB-FDD7013A6B48}" name="Hayley Abraham" initials="HA" userId="S::hayley.abraham@socialcare.wales::17bf8cc6-34b6-4623-92de-6d9edb9405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The amygdala and autism - </a:t>
            </a:r>
            <a:r>
              <a:rPr lang="en-US" sz="1200" b="1" i="0">
                <a:solidFill>
                  <a:schemeClr val="dk1"/>
                </a:solidFill>
                <a:latin typeface="Calibri"/>
                <a:ea typeface="Calibri"/>
                <a:cs typeface="Calibri"/>
                <a:sym typeface="Calibri"/>
              </a:rPr>
              <a:t>Baron-Cohen et al. (2000)</a:t>
            </a:r>
            <a:r>
              <a:rPr lang="en-US" sz="1200" b="0" i="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Vitamin A and autism - </a:t>
            </a:r>
            <a:r>
              <a:rPr lang="en-US" sz="1200" b="1" i="0">
                <a:solidFill>
                  <a:schemeClr val="dk1"/>
                </a:solidFill>
                <a:latin typeface="Calibri"/>
                <a:ea typeface="Calibri"/>
                <a:cs typeface="Calibri"/>
                <a:sym typeface="Calibri"/>
              </a:rPr>
              <a:t>Megson (2000)</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Genetic Causes of Autism - </a:t>
            </a:r>
            <a:r>
              <a:rPr lang="en-US" sz="1200" b="1" i="0">
                <a:solidFill>
                  <a:schemeClr val="dk1"/>
                </a:solidFill>
                <a:latin typeface="Calibri"/>
                <a:ea typeface="Calibri"/>
                <a:cs typeface="Calibri"/>
                <a:sym typeface="Calibri"/>
              </a:rPr>
              <a:t>Rodier (2000)</a:t>
            </a:r>
            <a:r>
              <a:rPr lang="en-US" sz="1200" b="0" i="0">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MMR II vaccine and autism - </a:t>
            </a:r>
            <a:r>
              <a:rPr lang="en-US" sz="1200" b="1" i="0">
                <a:solidFill>
                  <a:schemeClr val="dk1"/>
                </a:solidFill>
                <a:latin typeface="Calibri"/>
                <a:ea typeface="Calibri"/>
                <a:cs typeface="Calibri"/>
                <a:sym typeface="Calibri"/>
              </a:rPr>
              <a:t>Ratajczak, (2011)</a:t>
            </a:r>
            <a:endParaRPr sz="1200" b="1">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Environmental Causes of Autism - </a:t>
            </a:r>
            <a:r>
              <a:rPr lang="en-US" sz="1200" b="1" i="0">
                <a:solidFill>
                  <a:schemeClr val="dk1"/>
                </a:solidFill>
                <a:latin typeface="Calibri"/>
                <a:ea typeface="Calibri"/>
                <a:cs typeface="Calibri"/>
                <a:sym typeface="Calibri"/>
              </a:rPr>
              <a:t>Karimi et al. (2017)</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Neurophysiology and the Gut – </a:t>
            </a:r>
            <a:endParaRPr/>
          </a:p>
          <a:p>
            <a:pPr marL="171450" marR="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Psychological Factors of Autism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Theory of mind or ToM - Baron-Cohen, 1999</a:t>
            </a:r>
            <a:endParaRPr sz="1200" b="0" i="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Weak Central Cohesion (WCC)</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Executive Functioning Disorder</a:t>
            </a:r>
            <a:endParaRPr/>
          </a:p>
          <a:p>
            <a:pPr marL="0" marR="0" lvl="0" indent="0" algn="l" rtl="0">
              <a:lnSpc>
                <a:spcPct val="100000"/>
              </a:lnSpc>
              <a:spcBef>
                <a:spcPts val="0"/>
              </a:spcBef>
              <a:spcAft>
                <a:spcPts val="0"/>
              </a:spcAft>
              <a:buClr>
                <a:schemeClr val="dk1"/>
              </a:buClr>
              <a:buSzPts val="1200"/>
              <a:buFont typeface="Arial"/>
              <a:buNone/>
            </a:pPr>
            <a:br>
              <a:rPr lang="en-US">
                <a:solidFill>
                  <a:schemeClr val="dk1"/>
                </a:solidFill>
              </a:rPr>
            </a:br>
            <a:br>
              <a:rPr lang="en-US">
                <a:solidFill>
                  <a:schemeClr val="dk1"/>
                </a:solidFill>
              </a:rPr>
            </a:b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198" name="Google Shape;19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cd27797ff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cd27797ff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cd27797ff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6F2878D3-6946-08FF-ACDD-96F28C3BB0BC}"/>
            </a:ext>
          </a:extLst>
        </p:cNvPr>
        <p:cNvGrpSpPr/>
        <p:nvPr/>
      </p:nvGrpSpPr>
      <p:grpSpPr>
        <a:xfrm>
          <a:off x="0" y="0"/>
          <a:ext cx="0" cy="0"/>
          <a:chOff x="0" y="0"/>
          <a:chExt cx="0" cy="0"/>
        </a:xfrm>
      </p:grpSpPr>
      <p:sp>
        <p:nvSpPr>
          <p:cNvPr id="214" name="Google Shape;214;p36:notes">
            <a:extLst>
              <a:ext uri="{FF2B5EF4-FFF2-40B4-BE49-F238E27FC236}">
                <a16:creationId xmlns:a16="http://schemas.microsoft.com/office/drawing/2014/main" id="{D26629A0-8F25-1929-0003-63555B116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6:notes">
            <a:extLst>
              <a:ext uri="{FF2B5EF4-FFF2-40B4-BE49-F238E27FC236}">
                <a16:creationId xmlns:a16="http://schemas.microsoft.com/office/drawing/2014/main" id="{C30AE089-32F3-73E4-2047-2F98247774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36:notes">
            <a:extLst>
              <a:ext uri="{FF2B5EF4-FFF2-40B4-BE49-F238E27FC236}">
                <a16:creationId xmlns:a16="http://schemas.microsoft.com/office/drawing/2014/main" id="{4A5D2482-3279-1003-EF0B-74E5EE23AB3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55913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Refection's are in relation to </a:t>
            </a:r>
            <a:r>
              <a:rPr lang="en-US" sz="1200" b="0" i="0" u="sng">
                <a:solidFill>
                  <a:schemeClr val="dk1"/>
                </a:solidFill>
                <a:latin typeface="Calibri"/>
                <a:ea typeface="Calibri"/>
                <a:cs typeface="Calibri"/>
                <a:sym typeface="Calibri"/>
              </a:rPr>
              <a:t>your own practice</a:t>
            </a:r>
            <a:r>
              <a:rPr lang="en-US" sz="1200" b="0" i="0">
                <a:solidFill>
                  <a:schemeClr val="dk1"/>
                </a:solidFill>
                <a:latin typeface="Calibri"/>
                <a:ea typeface="Calibri"/>
                <a:cs typeface="Calibri"/>
                <a:sym typeface="Calibri"/>
              </a:rPr>
              <a:t> within these circumstances you write about. Therefore, you need to be reflection on </a:t>
            </a:r>
            <a:r>
              <a:rPr lang="en-US" sz="1200" b="0" i="0" u="sng">
                <a:solidFill>
                  <a:schemeClr val="dk1"/>
                </a:solidFill>
                <a:latin typeface="Calibri"/>
                <a:ea typeface="Calibri"/>
                <a:cs typeface="Calibri"/>
                <a:sym typeface="Calibri"/>
              </a:rPr>
              <a:t>your own practice</a:t>
            </a:r>
            <a:r>
              <a:rPr lang="en-US" sz="1200" b="0" i="0">
                <a:solidFill>
                  <a:schemeClr val="dk1"/>
                </a:solidFill>
                <a:latin typeface="Calibri"/>
                <a:ea typeface="Calibri"/>
                <a:cs typeface="Calibri"/>
                <a:sym typeface="Calibri"/>
              </a:rPr>
              <a:t>, not just the situation and the outcome. When you are completing your reflections you need to consider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influenced</a:t>
            </a:r>
            <a:r>
              <a:rPr lang="en-US" sz="1200" b="0" i="0">
                <a:solidFill>
                  <a:schemeClr val="dk1"/>
                </a:solidFill>
                <a:latin typeface="Calibri"/>
                <a:ea typeface="Calibri"/>
                <a:cs typeface="Calibri"/>
                <a:sym typeface="Calibri"/>
              </a:rPr>
              <a:t> by the use of different models, theories and approaches.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 </a:t>
            </a:r>
            <a:r>
              <a:rPr lang="en-US" sz="1200" b="0" i="0">
                <a:solidFill>
                  <a:schemeClr val="dk1"/>
                </a:solidFill>
                <a:latin typeface="Calibri"/>
                <a:ea typeface="Calibri"/>
                <a:cs typeface="Calibri"/>
                <a:sym typeface="Calibri"/>
              </a:rPr>
              <a:t>the use of different models, theories and approaches.</a:t>
            </a:r>
            <a:endParaRPr/>
          </a:p>
          <a:p>
            <a:pPr marL="0" lvl="0" indent="0" algn="l">
              <a:spcBef>
                <a:spcPts val="0"/>
              </a:spcBef>
              <a:spcAft>
                <a:spcPts val="0"/>
              </a:spcAft>
              <a:buNone/>
            </a:pPr>
            <a:endParaRPr lang="en-US" sz="1200" b="0" i="0">
              <a:solidFill>
                <a:schemeClr val="dk1"/>
              </a:solidFill>
              <a:latin typeface="Calibri"/>
              <a:ea typeface="Calibri"/>
              <a:cs typeface="Calibri"/>
            </a:endParaRPr>
          </a:p>
          <a:p>
            <a:pPr marL="0" indent="0"/>
            <a:r>
              <a:rPr lang="en-US"/>
              <a:t>Case study available from https://socialcare.wales/resources-guidance/information-and-learning-hub/learning-resources/social-services-and-well-being-wales-act-2014/assessing-and-meeting-individual-needs/overview</a:t>
            </a:r>
          </a:p>
          <a:p>
            <a:pPr marL="0" indent="0"/>
            <a:endParaRPr lang="en-US"/>
          </a:p>
          <a:p>
            <a:pPr marL="0" lvl="0" indent="0" algn="l" rtl="0">
              <a:spcBef>
                <a:spcPts val="0"/>
              </a:spcBef>
              <a:spcAft>
                <a:spcPts val="0"/>
              </a:spcAft>
              <a:buNone/>
            </a:pPr>
            <a:r>
              <a:rPr lang="en-US" sz="1200" b="0" i="0">
                <a:solidFill>
                  <a:schemeClr val="dk1"/>
                </a:solidFill>
                <a:latin typeface="Calibri"/>
                <a:ea typeface="Calibri"/>
                <a:cs typeface="Calibri"/>
                <a:sym typeface="Calibri"/>
              </a:rPr>
              <a:t>How</a:t>
            </a:r>
            <a:r>
              <a:rPr lang="en-US" sz="1200" b="0" i="0" u="sng">
                <a:solidFill>
                  <a:schemeClr val="dk1"/>
                </a:solidFill>
                <a:latin typeface="Calibri"/>
                <a:ea typeface="Calibri"/>
                <a:cs typeface="Calibri"/>
                <a:sym typeface="Calibri"/>
              </a:rPr>
              <a:t> 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influenced </a:t>
            </a:r>
            <a:r>
              <a:rPr lang="en-US" sz="1200" b="0" i="0">
                <a:solidFill>
                  <a:schemeClr val="dk1"/>
                </a:solidFill>
                <a:latin typeface="Calibri"/>
                <a:ea typeface="Calibri"/>
                <a:cs typeface="Calibri"/>
                <a:sym typeface="Calibri"/>
              </a:rPr>
              <a:t>by the use of different legislation applicable to the role of Social Services Practitioner.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 </a:t>
            </a:r>
            <a:r>
              <a:rPr lang="en-US" sz="1200" b="0" i="0">
                <a:solidFill>
                  <a:schemeClr val="dk1"/>
                </a:solidFill>
                <a:latin typeface="Calibri"/>
                <a:ea typeface="Calibri"/>
                <a:cs typeface="Calibri"/>
                <a:sym typeface="Calibri"/>
              </a:rPr>
              <a:t>the use of different legislation applicable to the role of Social Services Practitioner.</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been informed</a:t>
            </a:r>
            <a:r>
              <a:rPr lang="en-US" sz="1200" b="0" i="0">
                <a:solidFill>
                  <a:schemeClr val="dk1"/>
                </a:solidFill>
                <a:latin typeface="Calibri"/>
                <a:ea typeface="Calibri"/>
                <a:cs typeface="Calibri"/>
                <a:sym typeface="Calibri"/>
              </a:rPr>
              <a:t> by feedback received from supervision with your manager/supervisor, as well as others that you work with.</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 </a:t>
            </a:r>
            <a:r>
              <a:rPr lang="en-US" sz="1200" b="0" i="0" u="sng">
                <a:solidFill>
                  <a:schemeClr val="dk1"/>
                </a:solidFill>
                <a:latin typeface="Calibri"/>
                <a:ea typeface="Calibri"/>
                <a:cs typeface="Calibri"/>
                <a:sym typeface="Calibri"/>
              </a:rPr>
              <a:t>your practice</a:t>
            </a: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has reflected</a:t>
            </a:r>
            <a:r>
              <a:rPr lang="en-US" sz="1200" b="0" i="0">
                <a:solidFill>
                  <a:schemeClr val="dk1"/>
                </a:solidFill>
                <a:latin typeface="Calibri"/>
                <a:ea typeface="Calibri"/>
                <a:cs typeface="Calibri"/>
                <a:sym typeface="Calibri"/>
              </a:rPr>
              <a:t> feedback received from supervision with your manager/supervisor, as well as others that you work with.</a:t>
            </a:r>
            <a:endParaRPr/>
          </a:p>
          <a:p>
            <a:pPr marL="0" lvl="0" indent="0" algn="l" rtl="0">
              <a:lnSpc>
                <a:spcPct val="120000"/>
              </a:lnSpc>
              <a:spcBef>
                <a:spcPts val="0"/>
              </a:spcBef>
              <a:spcAft>
                <a:spcPts val="0"/>
              </a:spcAft>
              <a:buClr>
                <a:srgbClr val="8AD0D6"/>
              </a:buClr>
              <a:buSzPts val="1200"/>
              <a:buFont typeface="Calibri"/>
              <a:buNone/>
            </a:pPr>
            <a:endParaRPr sz="1200">
              <a:solidFill>
                <a:srgbClr val="002060"/>
              </a:solidFill>
              <a:latin typeface="Verdana"/>
              <a:ea typeface="Verdana"/>
              <a:cs typeface="Verdana"/>
              <a:sym typeface="Verdana"/>
            </a:endParaRPr>
          </a:p>
        </p:txBody>
      </p:sp>
      <p:sp>
        <p:nvSpPr>
          <p:cNvPr id="287" name="Google Shape;28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405034" y="850901"/>
            <a:ext cx="9734551" cy="6950075"/>
          </a:xfrm>
          <a:prstGeom prst="rect">
            <a:avLst/>
          </a:prstGeom>
          <a:noFill/>
          <a:ln>
            <a:noFill/>
          </a:ln>
        </p:spPr>
      </p:pic>
      <p:pic>
        <p:nvPicPr>
          <p:cNvPr id="17" name="Google Shape;17;p2"/>
          <p:cNvPicPr preferRelativeResize="0"/>
          <p:nvPr/>
        </p:nvPicPr>
        <p:blipFill rotWithShape="1">
          <a:blip r:embed="rId3">
            <a:alphaModFix/>
          </a:blip>
          <a:srcRect/>
          <a:stretch/>
        </p:blipFill>
        <p:spPr>
          <a:xfrm>
            <a:off x="819151" y="277814"/>
            <a:ext cx="4404783" cy="788987"/>
          </a:xfrm>
          <a:prstGeom prst="rect">
            <a:avLst/>
          </a:prstGeom>
          <a:noFill/>
          <a:ln>
            <a:noFill/>
          </a:ln>
        </p:spPr>
      </p:pic>
      <p:sp>
        <p:nvSpPr>
          <p:cNvPr id="18" name="Google Shape;18;p2"/>
          <p:cNvSpPr txBox="1">
            <a:spLocks noGrp="1"/>
          </p:cNvSpPr>
          <p:nvPr>
            <p:ph type="subTitle" idx="1"/>
          </p:nvPr>
        </p:nvSpPr>
        <p:spPr>
          <a:xfrm>
            <a:off x="838200" y="2763683"/>
            <a:ext cx="5020293"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6AD85"/>
              </a:buClr>
              <a:buSzPts val="1600"/>
              <a:buNone/>
              <a:defRPr sz="1600">
                <a:solidFill>
                  <a:srgbClr val="16AD8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title"/>
          </p:nvPr>
        </p:nvSpPr>
        <p:spPr>
          <a:xfrm>
            <a:off x="838200" y="1492764"/>
            <a:ext cx="5020293"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394C"/>
              </a:buClr>
              <a:buSzPts val="2800"/>
              <a:buFont typeface="Calibri"/>
              <a:buNone/>
              <a:defRPr sz="2800">
                <a:solidFill>
                  <a:srgbClr val="3739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838201" y="3879726"/>
            <a:ext cx="5012377"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837982" y="5150646"/>
            <a:ext cx="5012596"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600"/>
              <a:buNone/>
              <a:defRPr sz="1600">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4">
            <a:alphaModFix/>
          </a:blip>
          <a:srcRect/>
          <a:stretch/>
        </p:blipFill>
        <p:spPr>
          <a:xfrm>
            <a:off x="9023237" y="5952931"/>
            <a:ext cx="2176067" cy="698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a:spLocks noGrp="1"/>
          </p:cNvSpPr>
          <p:nvPr>
            <p:ph type="pic" idx="2"/>
          </p:nvPr>
        </p:nvSpPr>
        <p:spPr>
          <a:xfrm>
            <a:off x="5183188" y="987425"/>
            <a:ext cx="6172200" cy="4873625"/>
          </a:xfrm>
          <a:prstGeom prst="rect">
            <a:avLst/>
          </a:prstGeom>
          <a:noFill/>
          <a:ln>
            <a:noFill/>
          </a:ln>
        </p:spPr>
      </p:sp>
      <p:sp>
        <p:nvSpPr>
          <p:cNvPr id="94" name="Google Shape;9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48785" y="6153150"/>
            <a:ext cx="2476500" cy="444500"/>
          </a:xfrm>
          <a:prstGeom prst="rect">
            <a:avLst/>
          </a:prstGeom>
          <a:noFill/>
          <a:ln>
            <a:noFill/>
          </a:ln>
        </p:spPr>
      </p:pic>
      <p:sp>
        <p:nvSpPr>
          <p:cNvPr id="25" name="Google Shape;25;p3"/>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rgbClr val="37394C"/>
                </a:solidFill>
                <a:latin typeface="Arial"/>
                <a:ea typeface="Arial"/>
                <a:cs typeface="Arial"/>
                <a:sym typeface="Arial"/>
              </a:rPr>
              <a:t>www.gofalcymdeithasol.cymru</a:t>
            </a:r>
            <a:endParaRPr/>
          </a:p>
          <a:p>
            <a:pPr marL="0" marR="0" lvl="0" indent="0" algn="l" rtl="0">
              <a:spcBef>
                <a:spcPts val="0"/>
              </a:spcBef>
              <a:spcAft>
                <a:spcPts val="0"/>
              </a:spcAft>
              <a:buNone/>
            </a:pPr>
            <a:r>
              <a:rPr lang="en-US" sz="1100" b="0" i="0" u="none" strike="noStrike" cap="none">
                <a:solidFill>
                  <a:srgbClr val="37394C"/>
                </a:solidFill>
                <a:latin typeface="Arial"/>
                <a:ea typeface="Arial"/>
                <a:cs typeface="Arial"/>
                <a:sym typeface="Arial"/>
              </a:rPr>
              <a:t>www.socialcare.wales</a:t>
            </a:r>
            <a:endParaRPr/>
          </a:p>
        </p:txBody>
      </p:sp>
      <p:cxnSp>
        <p:nvCxnSpPr>
          <p:cNvPr id="26" name="Google Shape;26;p3"/>
          <p:cNvCxnSpPr/>
          <p:nvPr/>
        </p:nvCxnSpPr>
        <p:spPr>
          <a:xfrm>
            <a:off x="0" y="5957888"/>
            <a:ext cx="12192000" cy="0"/>
          </a:xfrm>
          <a:prstGeom prst="straightConnector1">
            <a:avLst/>
          </a:prstGeom>
          <a:noFill/>
          <a:ln w="12700" cap="flat" cmpd="sng">
            <a:solidFill>
              <a:srgbClr val="16AD85"/>
            </a:solidFill>
            <a:prstDash val="solid"/>
            <a:miter lim="800000"/>
            <a:headEnd type="none" w="sm" len="sm"/>
            <a:tailEnd type="none" w="sm" len="sm"/>
          </a:ln>
        </p:spPr>
      </p:cxnSp>
      <p:sp>
        <p:nvSpPr>
          <p:cNvPr id="27" name="Google Shape;27;p3"/>
          <p:cNvSpPr txBox="1">
            <a:spLocks noGrp="1"/>
          </p:cNvSpPr>
          <p:nvPr>
            <p:ph type="title"/>
          </p:nvPr>
        </p:nvSpPr>
        <p:spPr>
          <a:xfrm>
            <a:off x="838200" y="365128"/>
            <a:ext cx="4908107"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6AD85"/>
              </a:buClr>
              <a:buSzPts val="2800"/>
              <a:buFont typeface="Calibri"/>
              <a:buNone/>
              <a:defRPr sz="2800">
                <a:solidFill>
                  <a:srgbClr val="16AD8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483352" y="365126"/>
            <a:ext cx="4921249" cy="103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2800"/>
              <a:buNone/>
              <a:defRPr>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2"/>
          </p:nvPr>
        </p:nvSpPr>
        <p:spPr>
          <a:xfrm>
            <a:off x="6483352" y="1935164"/>
            <a:ext cx="4921249"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None/>
              <a:defRPr sz="1800">
                <a:solidFill>
                  <a:srgbClr val="37394C"/>
                </a:solidFill>
              </a:defRPr>
            </a:lvl1pPr>
            <a:lvl2pPr marL="914400" lvl="1" indent="-228600" algn="l">
              <a:lnSpc>
                <a:spcPct val="90000"/>
              </a:lnSpc>
              <a:spcBef>
                <a:spcPts val="500"/>
              </a:spcBef>
              <a:spcAft>
                <a:spcPts val="0"/>
              </a:spcAft>
              <a:buClr>
                <a:srgbClr val="16AD85"/>
              </a:buClr>
              <a:buSzPts val="1800"/>
              <a:buNone/>
              <a:defRPr sz="1800">
                <a:solidFill>
                  <a:srgbClr val="37394C"/>
                </a:solidFill>
              </a:defRPr>
            </a:lvl2pPr>
            <a:lvl3pPr marL="1371600" lvl="2" indent="-228600" algn="l">
              <a:lnSpc>
                <a:spcPct val="90000"/>
              </a:lnSpc>
              <a:spcBef>
                <a:spcPts val="500"/>
              </a:spcBef>
              <a:spcAft>
                <a:spcPts val="0"/>
              </a:spcAft>
              <a:buClr>
                <a:srgbClr val="16AD85"/>
              </a:buClr>
              <a:buSzPts val="1800"/>
              <a:buNone/>
              <a:defRPr sz="1800">
                <a:solidFill>
                  <a:srgbClr val="37394C"/>
                </a:solidFill>
              </a:defRPr>
            </a:lvl3pPr>
            <a:lvl4pPr marL="1828800" lvl="3" indent="-228600" algn="l">
              <a:lnSpc>
                <a:spcPct val="90000"/>
              </a:lnSpc>
              <a:spcBef>
                <a:spcPts val="500"/>
              </a:spcBef>
              <a:spcAft>
                <a:spcPts val="0"/>
              </a:spcAft>
              <a:buClr>
                <a:srgbClr val="16AD85"/>
              </a:buClr>
              <a:buSzPts val="1800"/>
              <a:buNone/>
              <a:defRPr sz="1800">
                <a:solidFill>
                  <a:srgbClr val="37394C"/>
                </a:solidFill>
              </a:defRPr>
            </a:lvl4pPr>
            <a:lvl5pPr marL="2286000" lvl="4" indent="-228600" algn="l">
              <a:lnSpc>
                <a:spcPct val="90000"/>
              </a:lnSpc>
              <a:spcBef>
                <a:spcPts val="500"/>
              </a:spcBef>
              <a:spcAft>
                <a:spcPts val="0"/>
              </a:spcAft>
              <a:buClr>
                <a:srgbClr val="16AD85"/>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3"/>
          </p:nvPr>
        </p:nvSpPr>
        <p:spPr>
          <a:xfrm>
            <a:off x="838200" y="1935164"/>
            <a:ext cx="4908551"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Font typeface="Calibri"/>
              <a:buNone/>
              <a:defRPr sz="1800">
                <a:solidFill>
                  <a:srgbClr val="37394C"/>
                </a:solidFill>
              </a:defRPr>
            </a:lvl1pPr>
            <a:lvl2pPr marL="914400" lvl="1" indent="-228600" algn="l">
              <a:lnSpc>
                <a:spcPct val="90000"/>
              </a:lnSpc>
              <a:spcBef>
                <a:spcPts val="500"/>
              </a:spcBef>
              <a:spcAft>
                <a:spcPts val="0"/>
              </a:spcAft>
              <a:buClr>
                <a:srgbClr val="16AD85"/>
              </a:buClr>
              <a:buSzPts val="1800"/>
              <a:buFont typeface="Calibri"/>
              <a:buNone/>
              <a:defRPr sz="1800">
                <a:solidFill>
                  <a:srgbClr val="37394C"/>
                </a:solidFill>
              </a:defRPr>
            </a:lvl2pPr>
            <a:lvl3pPr marL="1371600" lvl="2" indent="-228600" algn="l">
              <a:lnSpc>
                <a:spcPct val="90000"/>
              </a:lnSpc>
              <a:spcBef>
                <a:spcPts val="500"/>
              </a:spcBef>
              <a:spcAft>
                <a:spcPts val="0"/>
              </a:spcAft>
              <a:buClr>
                <a:srgbClr val="16AD85"/>
              </a:buClr>
              <a:buSzPts val="1800"/>
              <a:buFont typeface="Calibri"/>
              <a:buNone/>
              <a:defRPr sz="1800">
                <a:solidFill>
                  <a:srgbClr val="37394C"/>
                </a:solidFill>
              </a:defRPr>
            </a:lvl3pPr>
            <a:lvl4pPr marL="1828800" lvl="3" indent="-228600" algn="l">
              <a:lnSpc>
                <a:spcPct val="90000"/>
              </a:lnSpc>
              <a:spcBef>
                <a:spcPts val="500"/>
              </a:spcBef>
              <a:spcAft>
                <a:spcPts val="0"/>
              </a:spcAft>
              <a:buClr>
                <a:srgbClr val="16AD85"/>
              </a:buClr>
              <a:buSzPts val="1800"/>
              <a:buFont typeface="Calibri"/>
              <a:buNone/>
              <a:defRPr sz="1800">
                <a:solidFill>
                  <a:srgbClr val="37394C"/>
                </a:solidFill>
              </a:defRPr>
            </a:lvl4pPr>
            <a:lvl5pPr marL="2286000" lvl="4" indent="-228600" algn="l">
              <a:lnSpc>
                <a:spcPct val="90000"/>
              </a:lnSpc>
              <a:spcBef>
                <a:spcPts val="500"/>
              </a:spcBef>
              <a:spcAft>
                <a:spcPts val="0"/>
              </a:spcAft>
              <a:buClr>
                <a:srgbClr val="16AD85"/>
              </a:buClr>
              <a:buSzPts val="1800"/>
              <a:buFont typeface="Calibri"/>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3"/>
          <p:cNvPicPr preferRelativeResize="0"/>
          <p:nvPr/>
        </p:nvPicPr>
        <p:blipFill rotWithShape="1">
          <a:blip r:embed="rId3">
            <a:alphaModFix/>
          </a:blip>
          <a:srcRect/>
          <a:stretch/>
        </p:blipFill>
        <p:spPr>
          <a:xfrm>
            <a:off x="9243497" y="6066509"/>
            <a:ext cx="2092575" cy="6717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7394C"/>
        </a:solidFill>
        <a:effectLst/>
      </p:bgPr>
    </p:bg>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a:stretch/>
        </p:blipFill>
        <p:spPr>
          <a:xfrm>
            <a:off x="838200" y="6157914"/>
            <a:ext cx="2491317" cy="446087"/>
          </a:xfrm>
          <a:prstGeom prst="rect">
            <a:avLst/>
          </a:prstGeom>
          <a:noFill/>
          <a:ln>
            <a:noFill/>
          </a:ln>
        </p:spPr>
      </p:pic>
      <p:pic>
        <p:nvPicPr>
          <p:cNvPr id="34" name="Google Shape;34;p4"/>
          <p:cNvPicPr preferRelativeResize="0"/>
          <p:nvPr/>
        </p:nvPicPr>
        <p:blipFill rotWithShape="1">
          <a:blip r:embed="rId3">
            <a:alphaModFix/>
          </a:blip>
          <a:srcRect/>
          <a:stretch/>
        </p:blipFill>
        <p:spPr>
          <a:xfrm>
            <a:off x="6354234" y="850901"/>
            <a:ext cx="9734551" cy="6950075"/>
          </a:xfrm>
          <a:prstGeom prst="rect">
            <a:avLst/>
          </a:prstGeom>
          <a:noFill/>
          <a:ln>
            <a:noFill/>
          </a:ln>
        </p:spPr>
      </p:pic>
      <p:sp>
        <p:nvSpPr>
          <p:cNvPr id="35" name="Google Shape;35;p4"/>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lt1"/>
                </a:solidFill>
                <a:latin typeface="Arial"/>
                <a:ea typeface="Arial"/>
                <a:cs typeface="Arial"/>
                <a:sym typeface="Arial"/>
              </a:rPr>
              <a:t>www.gofalcymdeithasol.cymru</a:t>
            </a:r>
            <a:endParaRPr/>
          </a:p>
          <a:p>
            <a:pPr marL="0" marR="0" lvl="0" indent="0" algn="l" rtl="0">
              <a:spcBef>
                <a:spcPts val="0"/>
              </a:spcBef>
              <a:spcAft>
                <a:spcPts val="0"/>
              </a:spcAft>
              <a:buNone/>
            </a:pPr>
            <a:r>
              <a:rPr lang="en-US" sz="1100" b="0" i="0" u="none" strike="noStrike" cap="none">
                <a:solidFill>
                  <a:schemeClr val="lt1"/>
                </a:solidFill>
                <a:latin typeface="Arial"/>
                <a:ea typeface="Arial"/>
                <a:cs typeface="Arial"/>
                <a:sym typeface="Arial"/>
              </a:rPr>
              <a:t>www.socialcare.wales</a:t>
            </a:r>
            <a:endParaRPr/>
          </a:p>
        </p:txBody>
      </p:sp>
      <p:sp>
        <p:nvSpPr>
          <p:cNvPr id="36" name="Google Shape;36;p4"/>
          <p:cNvSpPr txBox="1"/>
          <p:nvPr/>
        </p:nvSpPr>
        <p:spPr>
          <a:xfrm>
            <a:off x="1009651" y="247650"/>
            <a:ext cx="1219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7" name="Google Shape;37;p4"/>
          <p:cNvPicPr preferRelativeResize="0"/>
          <p:nvPr/>
        </p:nvPicPr>
        <p:blipFill rotWithShape="1">
          <a:blip r:embed="rId4">
            <a:alphaModFix/>
          </a:blip>
          <a:srcRect/>
          <a:stretch/>
        </p:blipFill>
        <p:spPr>
          <a:xfrm>
            <a:off x="9296401" y="5986464"/>
            <a:ext cx="2290233" cy="788987"/>
          </a:xfrm>
          <a:prstGeom prst="rect">
            <a:avLst/>
          </a:prstGeom>
          <a:noFill/>
          <a:ln>
            <a:noFill/>
          </a:ln>
        </p:spPr>
      </p:pic>
      <p:sp>
        <p:nvSpPr>
          <p:cNvPr id="38" name="Google Shape;38;p4"/>
          <p:cNvSpPr txBox="1"/>
          <p:nvPr/>
        </p:nvSpPr>
        <p:spPr>
          <a:xfrm>
            <a:off x="929217" y="2054226"/>
            <a:ext cx="5012267" cy="1647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0" i="0" u="none" strike="noStrike" cap="none">
                <a:solidFill>
                  <a:srgbClr val="16AD85"/>
                </a:solidFill>
                <a:latin typeface="Arial"/>
                <a:ea typeface="Arial"/>
                <a:cs typeface="Arial"/>
                <a:sym typeface="Arial"/>
              </a:rPr>
              <a:t>Diolch</a:t>
            </a:r>
            <a:endParaRPr/>
          </a:p>
          <a:p>
            <a:pPr marL="0" marR="0" lvl="0" indent="0" algn="l" rtl="0">
              <a:spcBef>
                <a:spcPts val="0"/>
              </a:spcBef>
              <a:spcAft>
                <a:spcPts val="0"/>
              </a:spcAft>
              <a:buNone/>
            </a:pPr>
            <a:r>
              <a:rPr lang="en-US" sz="4800" b="0" i="0" u="none" strike="noStrike" cap="none">
                <a:solidFill>
                  <a:srgbClr val="16AD85"/>
                </a:solidFill>
                <a:latin typeface="Arial"/>
                <a:ea typeface="Arial"/>
                <a:cs typeface="Arial"/>
                <a:sym typeface="Arial"/>
              </a:rPr>
              <a:t>Thank you</a:t>
            </a:r>
            <a:endParaRPr/>
          </a:p>
        </p:txBody>
      </p:sp>
      <p:cxnSp>
        <p:nvCxnSpPr>
          <p:cNvPr id="39" name="Google Shape;39;p4"/>
          <p:cNvCxnSpPr/>
          <p:nvPr/>
        </p:nvCxnSpPr>
        <p:spPr>
          <a:xfrm>
            <a:off x="1109133" y="4002088"/>
            <a:ext cx="4226984" cy="0"/>
          </a:xfrm>
          <a:prstGeom prst="straightConnector1">
            <a:avLst/>
          </a:prstGeom>
          <a:noFill/>
          <a:ln w="31750" cap="flat" cmpd="sng">
            <a:solidFill>
              <a:srgbClr val="16AD85"/>
            </a:solidFill>
            <a:prstDash val="solid"/>
            <a:miter lim="800000"/>
            <a:headEnd type="none" w="sm" len="sm"/>
            <a:tailEnd type="none" w="sm" len="sm"/>
          </a:ln>
        </p:spPr>
      </p:cxnSp>
      <p:cxnSp>
        <p:nvCxnSpPr>
          <p:cNvPr id="40" name="Google Shape;40;p4"/>
          <p:cNvCxnSpPr/>
          <p:nvPr/>
        </p:nvCxnSpPr>
        <p:spPr>
          <a:xfrm>
            <a:off x="1109133" y="1754188"/>
            <a:ext cx="4226984" cy="0"/>
          </a:xfrm>
          <a:prstGeom prst="straightConnector1">
            <a:avLst/>
          </a:prstGeom>
          <a:noFill/>
          <a:ln w="31750" cap="flat" cmpd="sng">
            <a:solidFill>
              <a:srgbClr val="16AD8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2XZitA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2BsswG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tism.org.uk/advice-and-guidance/what-is-autis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Lk4qs8jGN4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bit.ly/3gSVP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ope.org.uk/about-us/social-model-of-disabil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Tls8PyUVK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conditions/meningit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hs.uk/conditions/epilepsy/" TargetMode="External"/><Relationship Id="rId5" Type="http://schemas.openxmlformats.org/officeDocument/2006/relationships/hyperlink" Target="https://www.nhs.uk/conditions/cerebral-palsy/" TargetMode="External"/><Relationship Id="rId4" Type="http://schemas.openxmlformats.org/officeDocument/2006/relationships/hyperlink" Target="https://www.nhs.uk/conditions/downs-syndr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t.ly/2XZit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2"/>
          </p:nvPr>
        </p:nvSpPr>
        <p:spPr>
          <a:xfrm>
            <a:off x="837982" y="2411990"/>
            <a:ext cx="5012377" cy="10242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6AD85"/>
              </a:buClr>
              <a:buSzPts val="1800"/>
              <a:buNone/>
            </a:pPr>
            <a:r>
              <a:rPr lang="en-US" sz="1800" b="1">
                <a:solidFill>
                  <a:srgbClr val="16AD85"/>
                </a:solidFill>
              </a:rPr>
              <a:t>Unit 443 - Understanding factors that contribute to individuals and/or carers needing care and support</a:t>
            </a:r>
            <a:endParaRPr/>
          </a:p>
        </p:txBody>
      </p:sp>
      <p:sp>
        <p:nvSpPr>
          <p:cNvPr id="116" name="Google Shape;116;p16"/>
          <p:cNvSpPr txBox="1">
            <a:spLocks noGrp="1"/>
          </p:cNvSpPr>
          <p:nvPr>
            <p:ph type="body" idx="3"/>
          </p:nvPr>
        </p:nvSpPr>
        <p:spPr>
          <a:xfrm>
            <a:off x="845897" y="3577590"/>
            <a:ext cx="5012596" cy="26708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None/>
            </a:pPr>
            <a:r>
              <a:rPr lang="en-US" sz="2400" b="1" dirty="0" err="1"/>
              <a:t>Deilliant</a:t>
            </a:r>
            <a:r>
              <a:rPr lang="en-US" sz="2400" b="1" dirty="0"/>
              <a:t> </a:t>
            </a:r>
            <a:r>
              <a:rPr lang="en-US" sz="2400" b="1" dirty="0" err="1"/>
              <a:t>Dysgu</a:t>
            </a:r>
            <a:r>
              <a:rPr lang="en-US" sz="2400" b="1" dirty="0"/>
              <a:t> :</a:t>
            </a:r>
            <a:endParaRPr dirty="0"/>
          </a:p>
          <a:p>
            <a:pPr marL="0" lvl="0" indent="0">
              <a:buSzPts val="2400"/>
            </a:pPr>
            <a:r>
              <a:rPr lang="en-GB" sz="2400" dirty="0" err="1"/>
              <a:t>Deilliant</a:t>
            </a:r>
            <a:r>
              <a:rPr lang="en-GB" sz="2400" dirty="0"/>
              <a:t> </a:t>
            </a:r>
            <a:r>
              <a:rPr lang="en-GB" sz="2400" dirty="0" err="1"/>
              <a:t>Dysgu</a:t>
            </a:r>
            <a:r>
              <a:rPr lang="en-GB" sz="2400" dirty="0"/>
              <a:t> 7: Deall </a:t>
            </a:r>
            <a:r>
              <a:rPr lang="en-GB" sz="2400" dirty="0" err="1"/>
              <a:t>anabledd</a:t>
            </a:r>
            <a:r>
              <a:rPr lang="en-GB" sz="2400" dirty="0"/>
              <a:t> </a:t>
            </a:r>
            <a:r>
              <a:rPr lang="en-GB" sz="2400" dirty="0" err="1"/>
              <a:t>dysgu</a:t>
            </a:r>
            <a:r>
              <a:rPr lang="en-GB" sz="2400" dirty="0"/>
              <a:t> ac </a:t>
            </a:r>
            <a:r>
              <a:rPr lang="en-GB" sz="2400" dirty="0" err="1"/>
              <a:t>awtistiaeth</a:t>
            </a:r>
            <a:endParaRPr sz="2400" b="1" dirty="0"/>
          </a:p>
          <a:p>
            <a:pPr marL="0" lvl="0" indent="0" algn="l" rtl="0">
              <a:lnSpc>
                <a:spcPct val="90000"/>
              </a:lnSpc>
              <a:spcBef>
                <a:spcPts val="1000"/>
              </a:spcBef>
              <a:spcAft>
                <a:spcPts val="0"/>
              </a:spcAft>
              <a:buClr>
                <a:srgbClr val="16AD85"/>
              </a:buClr>
              <a:buSzPts val="2400"/>
              <a:buNone/>
            </a:pPr>
            <a:endParaRPr sz="2400" b="1" dirty="0"/>
          </a:p>
          <a:p>
            <a:pPr marL="0" lvl="0" indent="0" algn="l" rtl="0">
              <a:lnSpc>
                <a:spcPct val="90000"/>
              </a:lnSpc>
              <a:spcBef>
                <a:spcPts val="1000"/>
              </a:spcBef>
              <a:spcAft>
                <a:spcPts val="0"/>
              </a:spcAft>
              <a:buClr>
                <a:srgbClr val="16AD85"/>
              </a:buClr>
              <a:buSzPts val="2400"/>
              <a:buNone/>
            </a:pPr>
            <a:r>
              <a:rPr lang="en-US" sz="2400" b="1" dirty="0"/>
              <a:t>Learning outcome 7</a:t>
            </a:r>
            <a:r>
              <a:rPr lang="en-US" sz="2400" dirty="0"/>
              <a:t>: Understand learning disability and autism</a:t>
            </a:r>
            <a:endParaRPr dirty="0"/>
          </a:p>
        </p:txBody>
      </p:sp>
      <p:sp>
        <p:nvSpPr>
          <p:cNvPr id="117" name="Google Shape;117;p16"/>
          <p:cNvSpPr txBox="1"/>
          <p:nvPr/>
        </p:nvSpPr>
        <p:spPr>
          <a:xfrm>
            <a:off x="837982" y="1529402"/>
            <a:ext cx="5012377" cy="102428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90000"/>
              </a:lnSpc>
              <a:spcBef>
                <a:spcPts val="0"/>
              </a:spcBef>
              <a:spcAft>
                <a:spcPts val="0"/>
              </a:spcAft>
              <a:buClr>
                <a:srgbClr val="16AD85"/>
              </a:buClr>
              <a:buSzPct val="100000"/>
              <a:buFont typeface="Arial"/>
              <a:buNone/>
            </a:pPr>
            <a:r>
              <a:rPr lang="en-US" sz="1800" b="1" i="0" u="none" strike="noStrike" cap="none">
                <a:solidFill>
                  <a:srgbClr val="16AD85"/>
                </a:solidFill>
                <a:latin typeface="Calibri"/>
                <a:ea typeface="Calibri"/>
                <a:cs typeface="Calibri"/>
                <a:sym typeface="Calibri"/>
              </a:rPr>
              <a:t>Uned 443 - Deall ffactorau sy'n cyfrannu at angen am ofal a chymorth ar unigolion a/neu ofalwyr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55841" y="1558560"/>
            <a:ext cx="4572396" cy="3426249"/>
          </a:xfrm>
          <a:prstGeom prst="rect">
            <a:avLst/>
          </a:prstGeom>
        </p:spPr>
      </p:pic>
      <p:sp>
        <p:nvSpPr>
          <p:cNvPr id="7" name="Rectangle 6"/>
          <p:cNvSpPr/>
          <p:nvPr/>
        </p:nvSpPr>
        <p:spPr>
          <a:xfrm>
            <a:off x="4842594" y="906478"/>
            <a:ext cx="1798890" cy="286232"/>
          </a:xfrm>
          <a:prstGeom prst="rect">
            <a:avLst/>
          </a:prstGeom>
        </p:spPr>
        <p:txBody>
          <a:bodyPr wrap="none">
            <a:spAutoFit/>
          </a:bodyPr>
          <a:lstStyle/>
          <a:p>
            <a:pPr lvl="0">
              <a:lnSpc>
                <a:spcPct val="90000"/>
              </a:lnSpc>
              <a:spcBef>
                <a:spcPts val="1000"/>
              </a:spcBef>
              <a:buClr>
                <a:srgbClr val="16AD85"/>
              </a:buClr>
              <a:buSzPts val="1700"/>
            </a:pPr>
            <a:r>
              <a:rPr lang="en-US" u="sng" dirty="0">
                <a:solidFill>
                  <a:schemeClr val="hlink"/>
                </a:solidFill>
                <a:hlinkClick r:id="rId3"/>
              </a:rPr>
              <a:t>https://bit.ly/2XZitAS</a:t>
            </a:r>
            <a:endParaRPr lang="en-US" dirty="0"/>
          </a:p>
        </p:txBody>
      </p:sp>
    </p:spTree>
    <p:extLst>
      <p:ext uri="{BB962C8B-B14F-4D97-AF65-F5344CB8AC3E}">
        <p14:creationId xmlns:p14="http://schemas.microsoft.com/office/powerpoint/2010/main" val="9026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a:t>
            </a:r>
            <a:r>
              <a:rPr lang="en-US" sz="2400"/>
              <a:t> </a:t>
            </a:r>
            <a:endParaRPr lang="en-US"/>
          </a:p>
        </p:txBody>
      </p:sp>
      <p:sp>
        <p:nvSpPr>
          <p:cNvPr id="167" name="Google Shape;167;p23"/>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68" name="Google Shape;168;p23"/>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169" name="Google Shape;169;p23"/>
          <p:cNvSpPr txBox="1">
            <a:spLocks noGrp="1"/>
          </p:cNvSpPr>
          <p:nvPr>
            <p:ph type="body" idx="2"/>
          </p:nvPr>
        </p:nvSpPr>
        <p:spPr>
          <a:xfrm>
            <a:off x="773669" y="1536700"/>
            <a:ext cx="5098018" cy="4470400"/>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pPr>
            <a:r>
              <a:rPr lang="cy"/>
              <a:t>Mae </a:t>
            </a:r>
            <a:r>
              <a:rPr lang="cy" b="1"/>
              <a:t>X Frau</a:t>
            </a:r>
            <a:r>
              <a:rPr lang="cy"/>
              <a:t> yn gyflwr genetig sy'n effeithio ar fechgyn a merched, er bod bechgyn yn aml yn cael eu heffeithio'n fwy difrifol.</a:t>
            </a:r>
          </a:p>
          <a:p>
            <a:pPr marL="0" lvl="0" indent="0">
              <a:spcAft>
                <a:spcPct val="0"/>
              </a:spcAft>
            </a:pPr>
            <a:r>
              <a:rPr lang="cy"/>
              <a:t>X Frau yw achos etifeddol mwyaf cyffredin anabledd dysgu. Mae gwrywod ag X Frau fel arfer â datblygiad lleferydd ac iaith gohiriedig, ac anabledd deallusol ysgafn i gymedrol, gyda thua thraean o ddioddefwyr X Frau benywaidd ag anabledd dysgu deallusol.</a:t>
            </a:r>
          </a:p>
          <a:p>
            <a:pPr marL="0" lvl="0" indent="0">
              <a:spcAft>
                <a:spcPct val="0"/>
              </a:spcAft>
            </a:pPr>
            <a:r>
              <a:rPr lang="cy"/>
              <a:t>Mae X Frau wedi'i nodi fel mwtaniad yn y genyn FMR1 sy'n gyfrifol am reoleiddio a chynhyrchu proteinau a datblygu cysylltiad celloedd nerfol yn ein cyrff.</a:t>
            </a:r>
          </a:p>
          <a:p>
            <a:pPr marL="0" lvl="0" indent="0">
              <a:spcAft>
                <a:spcPct val="0"/>
              </a:spcAft>
            </a:pPr>
            <a:r>
              <a:rPr lang="cy" u="sng">
                <a:solidFill>
                  <a:srgbClr val="0563C1"/>
                </a:solidFill>
                <a:uFill>
                  <a:solidFill>
                    <a:srgbClr val="0563C1"/>
                  </a:solidFill>
                </a:uFill>
                <a:hlinkClick r:id="rId3" history="0"/>
              </a:rPr>
              <a:t>https://bit.ly/2BsswGR</a:t>
            </a:r>
          </a:p>
          <a:p>
            <a:pPr marL="0" lvl="0" indent="0" algn="l" rtl="0">
              <a:lnSpc>
                <a:spcPct val="90000"/>
              </a:lnSpc>
              <a:spcBef>
                <a:spcPts val="0"/>
              </a:spcBef>
              <a:spcAft>
                <a:spcPts val="0"/>
              </a:spcAft>
              <a:buClr>
                <a:srgbClr val="16AD85"/>
              </a:buClr>
              <a:buSzPts val="1800"/>
              <a:buNone/>
            </a:pPr>
            <a:endParaRPr sz="2000"/>
          </a:p>
        </p:txBody>
      </p:sp>
      <p:sp>
        <p:nvSpPr>
          <p:cNvPr id="6" name="Google Shape;166;p23"/>
          <p:cNvSpPr txBox="1">
            <a:spLocks noGrp="1"/>
          </p:cNvSpPr>
          <p:nvPr>
            <p:ph type="body" idx="1"/>
          </p:nvPr>
        </p:nvSpPr>
        <p:spPr>
          <a:xfrm>
            <a:off x="773669"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cy" sz="2400" b="1"/>
              <a:t>7.2 Gwahanol fathau o anabledd dysgu a'u hachosion posibl </a:t>
            </a:r>
            <a:endParaRPr lang="cy" sz="2400"/>
          </a:p>
          <a:p>
            <a:pPr marL="0" lvl="0" indent="0" algn="l" rtl="0">
              <a:lnSpc>
                <a:spcPct val="100000"/>
              </a:lnSpc>
              <a:spcBef>
                <a:spcPts val="0"/>
              </a:spcBef>
              <a:spcAft>
                <a:spcPts val="0"/>
              </a:spcAft>
              <a:buClr>
                <a:srgbClr val="16AD85"/>
              </a:buClr>
              <a:buSzPts val="2400"/>
              <a:buNone/>
            </a:pPr>
            <a:endParaRPr/>
          </a:p>
        </p:txBody>
      </p:sp>
      <p:sp>
        <p:nvSpPr>
          <p:cNvPr id="7" name="Google Shape;169;p23"/>
          <p:cNvSpPr txBox="1">
            <a:spLocks noGrp="1"/>
          </p:cNvSpPr>
          <p:nvPr>
            <p:ph type="body" idx="2"/>
          </p:nvPr>
        </p:nvSpPr>
        <p:spPr>
          <a:xfrm>
            <a:off x="6636782" y="15367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b="1"/>
              <a:t>Fragile X</a:t>
            </a:r>
            <a:r>
              <a:rPr lang="en-US"/>
              <a:t> is a genetic condition that affects both boys and girls, although boys are often more severely affected.</a:t>
            </a:r>
            <a:endParaRPr/>
          </a:p>
          <a:p>
            <a:pPr marL="0" lvl="0" indent="0" algn="l" rtl="0">
              <a:lnSpc>
                <a:spcPct val="90000"/>
              </a:lnSpc>
              <a:spcBef>
                <a:spcPts val="1000"/>
              </a:spcBef>
              <a:spcAft>
                <a:spcPts val="0"/>
              </a:spcAft>
              <a:buClr>
                <a:srgbClr val="16AD85"/>
              </a:buClr>
              <a:buSzPts val="1800"/>
              <a:buNone/>
            </a:pPr>
            <a:r>
              <a:rPr lang="en-US"/>
              <a:t>Fragile X is the most common inherited cause of learning disability. Males with Fragile X usually have delayed development of speech and language and mild to moderate intellectual disability, with around a third of female Fragile X sufferers having an intellectual learning disability.</a:t>
            </a:r>
            <a:endParaRPr/>
          </a:p>
          <a:p>
            <a:pPr marL="0" lvl="0" indent="0" algn="l" rtl="0">
              <a:lnSpc>
                <a:spcPct val="90000"/>
              </a:lnSpc>
              <a:spcBef>
                <a:spcPts val="1000"/>
              </a:spcBef>
              <a:spcAft>
                <a:spcPts val="0"/>
              </a:spcAft>
              <a:buClr>
                <a:srgbClr val="16AD85"/>
              </a:buClr>
              <a:buSzPts val="1800"/>
              <a:buNone/>
            </a:pPr>
            <a:r>
              <a:rPr lang="en-US"/>
              <a:t>Fragile X has been identified as a mutation in the FMR1 gene which is responsible for the regulation and production of proteins and the development of the connection of nerve cells in our bodies.</a:t>
            </a:r>
            <a:endParaRPr/>
          </a:p>
          <a:p>
            <a:pPr marL="0" lvl="0" indent="0" algn="l" rtl="0">
              <a:lnSpc>
                <a:spcPct val="90000"/>
              </a:lnSpc>
              <a:spcBef>
                <a:spcPts val="1000"/>
              </a:spcBef>
              <a:spcAft>
                <a:spcPts val="0"/>
              </a:spcAft>
              <a:buClr>
                <a:srgbClr val="16AD85"/>
              </a:buClr>
              <a:buSzPts val="1800"/>
              <a:buNone/>
            </a:pPr>
            <a:r>
              <a:rPr lang="en-US" u="sng">
                <a:solidFill>
                  <a:schemeClr val="hlink"/>
                </a:solidFill>
                <a:hlinkClick r:id="rId3"/>
              </a:rPr>
              <a:t>https://bit.ly/2BsswGR</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6440822" y="223949"/>
            <a:ext cx="5141578" cy="1346233"/>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7.3 The prevalence of: </a:t>
            </a:r>
            <a:endParaRPr lang="en-US" b="1"/>
          </a:p>
          <a:p>
            <a:pPr marL="285750" indent="-285750">
              <a:lnSpc>
                <a:spcPct val="100000"/>
              </a:lnSpc>
              <a:spcBef>
                <a:spcPts val="0"/>
              </a:spcBef>
              <a:buSzPct val="100000"/>
              <a:buFont typeface="Arial"/>
              <a:buChar char="•"/>
            </a:pPr>
            <a:r>
              <a:rPr lang="en-US" sz="2400" b="1"/>
              <a:t>individuals with a learning disability who are autistic </a:t>
            </a:r>
            <a:endParaRPr lang="en-US" b="1"/>
          </a:p>
          <a:p>
            <a:pPr marL="285750" indent="-285750">
              <a:lnSpc>
                <a:spcPct val="100000"/>
              </a:lnSpc>
              <a:spcBef>
                <a:spcPts val="0"/>
              </a:spcBef>
              <a:buSzPct val="100000"/>
              <a:buFont typeface="Arial"/>
              <a:buChar char="•"/>
            </a:pPr>
            <a:r>
              <a:rPr lang="en-US" sz="2400" b="1"/>
              <a:t>autistic individuals who have a learning disability </a:t>
            </a:r>
            <a:endParaRPr lang="en-US"/>
          </a:p>
        </p:txBody>
      </p:sp>
      <p:sp>
        <p:nvSpPr>
          <p:cNvPr id="177" name="Google Shape;177;p24"/>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178" name="Google Shape;178;p24"/>
          <p:cNvSpPr txBox="1">
            <a:spLocks noGrp="1"/>
          </p:cNvSpPr>
          <p:nvPr>
            <p:ph type="body" idx="2"/>
          </p:nvPr>
        </p:nvSpPr>
        <p:spPr>
          <a:xfrm>
            <a:off x="6440821" y="1570182"/>
            <a:ext cx="5457953" cy="440574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1600"/>
              <a:buFont typeface="Arial"/>
              <a:buChar char="•"/>
            </a:pPr>
            <a:r>
              <a:rPr lang="en-US" sz="1600"/>
              <a:t>There are 1.5 million people with a learning disability in the UK.</a:t>
            </a:r>
            <a:endParaRPr/>
          </a:p>
          <a:p>
            <a:pPr marL="285750" lvl="0" indent="-285750" algn="l" rtl="0">
              <a:lnSpc>
                <a:spcPct val="90000"/>
              </a:lnSpc>
              <a:spcBef>
                <a:spcPts val="600"/>
              </a:spcBef>
              <a:spcAft>
                <a:spcPts val="0"/>
              </a:spcAft>
              <a:buSzPts val="1600"/>
              <a:buFont typeface="Arial"/>
              <a:buChar char="•"/>
            </a:pPr>
            <a:r>
              <a:rPr lang="en-US" sz="1600"/>
              <a:t>Between 31% and 35.4% of people with a learning disability are autistic. The more severe the autism, the more likely the individual is of having a learning disability.</a:t>
            </a:r>
            <a:endParaRPr/>
          </a:p>
          <a:p>
            <a:pPr marL="285750" lvl="0" indent="-285750" algn="l" rtl="0">
              <a:lnSpc>
                <a:spcPct val="90000"/>
              </a:lnSpc>
              <a:spcBef>
                <a:spcPts val="600"/>
              </a:spcBef>
              <a:spcAft>
                <a:spcPts val="0"/>
              </a:spcAft>
              <a:buSzPts val="1600"/>
              <a:buFont typeface="Arial"/>
              <a:buChar char="•"/>
            </a:pPr>
            <a:r>
              <a:rPr lang="en-US" sz="1600"/>
              <a:t>60-70% of people who have an autistic spectrum condition will also have a learning disability.</a:t>
            </a:r>
            <a:endParaRPr/>
          </a:p>
          <a:p>
            <a:pPr marL="285750" lvl="0" indent="-285750" algn="l" rtl="0">
              <a:lnSpc>
                <a:spcPct val="90000"/>
              </a:lnSpc>
              <a:spcBef>
                <a:spcPts val="600"/>
              </a:spcBef>
              <a:spcAft>
                <a:spcPts val="0"/>
              </a:spcAft>
              <a:buSzPts val="1600"/>
              <a:buFont typeface="Arial"/>
              <a:buChar char="•"/>
            </a:pPr>
            <a:r>
              <a:rPr lang="en-US" sz="1600"/>
              <a:t>At present, there are around 700,000 people on the autism spectrum in the UK – that's more than 1 in 100.</a:t>
            </a:r>
            <a:endParaRPr/>
          </a:p>
          <a:p>
            <a:pPr marL="285750" lvl="0" indent="-285750" algn="l" rtl="0">
              <a:lnSpc>
                <a:spcPct val="90000"/>
              </a:lnSpc>
              <a:spcBef>
                <a:spcPts val="600"/>
              </a:spcBef>
              <a:spcAft>
                <a:spcPts val="0"/>
              </a:spcAft>
              <a:buSzPts val="1600"/>
              <a:buFont typeface="Arial"/>
              <a:buChar char="•"/>
            </a:pPr>
            <a:r>
              <a:rPr lang="en-US" sz="1600"/>
              <a:t>The prevalence rate of autistic spectrum conditions is higher in men (2%) than women (0.3%).</a:t>
            </a:r>
            <a:endParaRPr/>
          </a:p>
          <a:p>
            <a:pPr marL="285750" lvl="0" indent="-285750" algn="l" rtl="0">
              <a:lnSpc>
                <a:spcPct val="90000"/>
              </a:lnSpc>
              <a:spcBef>
                <a:spcPts val="600"/>
              </a:spcBef>
              <a:spcAft>
                <a:spcPts val="0"/>
              </a:spcAft>
              <a:buSzPts val="1600"/>
              <a:buFont typeface="Arial"/>
              <a:buChar char="•"/>
            </a:pPr>
            <a:r>
              <a:rPr lang="en-US" sz="1600"/>
              <a:t>Some conditions such as autism and Asperger syndrome, which are not a learning disability, may also present with a co-occurring learning disability.</a:t>
            </a:r>
            <a:endParaRPr/>
          </a:p>
          <a:p>
            <a:pPr marL="285750" lvl="0" indent="-285750" algn="l" rtl="0">
              <a:lnSpc>
                <a:spcPct val="90000"/>
              </a:lnSpc>
              <a:spcBef>
                <a:spcPts val="600"/>
              </a:spcBef>
              <a:spcAft>
                <a:spcPts val="0"/>
              </a:spcAft>
              <a:buSzPts val="1600"/>
              <a:buFont typeface="Arial"/>
              <a:buChar char="•"/>
            </a:pPr>
            <a:r>
              <a:rPr lang="en-US" sz="1600"/>
              <a:t>A learning disability is different from a learning difficulty as a learning difficulty does not affect general intellect.</a:t>
            </a:r>
            <a:endParaRPr/>
          </a:p>
        </p:txBody>
      </p:sp>
      <p:sp>
        <p:nvSpPr>
          <p:cNvPr id="6" name="Google Shape;175;p24"/>
          <p:cNvSpPr txBox="1">
            <a:spLocks noGrp="1"/>
          </p:cNvSpPr>
          <p:nvPr>
            <p:ph type="body" idx="1"/>
          </p:nvPr>
        </p:nvSpPr>
        <p:spPr>
          <a:xfrm>
            <a:off x="773669" y="223949"/>
            <a:ext cx="5141578" cy="1346233"/>
          </a:xfrm>
          <a:prstGeom prst="rect">
            <a:avLst/>
          </a:prstGeom>
          <a:noFill/>
          <a:ln>
            <a:noFill/>
          </a:ln>
        </p:spPr>
        <p:txBody>
          <a:bodyPr spcFirstLastPara="1" wrap="square" lIns="91425" tIns="45700" rIns="91425" bIns="45700" anchor="t" anchorCtr="0">
            <a:normAutofit fontScale="70000" lnSpcReduction="20000"/>
          </a:bodyPr>
          <a:lstStyle/>
          <a:p>
            <a:pPr marL="0" indent="0">
              <a:lnSpc>
                <a:spcPct val="100000"/>
              </a:lnSpc>
              <a:spcBef>
                <a:spcPct val="0"/>
              </a:spcBef>
              <a:spcAft>
                <a:spcPct val="0"/>
              </a:spcAft>
              <a:buSzTx/>
            </a:pPr>
            <a:r>
              <a:rPr lang="cy" b="1"/>
              <a:t>7.3 Mynychder: </a:t>
            </a:r>
            <a:endParaRPr lang="en-US" b="1"/>
          </a:p>
          <a:p>
            <a:pPr marL="285750" indent="-285750">
              <a:lnSpc>
                <a:spcPct val="100000"/>
              </a:lnSpc>
              <a:spcBef>
                <a:spcPct val="0"/>
              </a:spcBef>
              <a:spcAft>
                <a:spcPct val="0"/>
              </a:spcAft>
              <a:buSzTx/>
              <a:buFont typeface="Arial"/>
              <a:buChar char="•"/>
            </a:pPr>
            <a:r>
              <a:rPr lang="cy" b="1"/>
              <a:t>unigolion ag anabledd dysgu sy'n awtistig </a:t>
            </a:r>
          </a:p>
          <a:p>
            <a:pPr marL="285750" indent="-285750">
              <a:lnSpc>
                <a:spcPct val="100000"/>
              </a:lnSpc>
              <a:spcBef>
                <a:spcPct val="0"/>
              </a:spcBef>
              <a:spcAft>
                <a:spcPct val="0"/>
              </a:spcAft>
              <a:buSzTx/>
              <a:buFont typeface="Arial"/>
              <a:buChar char="•"/>
            </a:pPr>
            <a:r>
              <a:rPr lang="cy" b="1"/>
              <a:t>unigolion awtistig sydd ag anabledd dysgu </a:t>
            </a:r>
          </a:p>
          <a:p>
            <a:pPr marL="0" lvl="0" indent="0" algn="l" rtl="0">
              <a:lnSpc>
                <a:spcPct val="100000"/>
              </a:lnSpc>
              <a:spcBef>
                <a:spcPts val="0"/>
              </a:spcBef>
              <a:spcAft>
                <a:spcPts val="0"/>
              </a:spcAft>
              <a:buClr>
                <a:srgbClr val="16AD85"/>
              </a:buClr>
              <a:buSzPct val="100000"/>
              <a:buNone/>
            </a:pPr>
            <a:endParaRPr/>
          </a:p>
        </p:txBody>
      </p:sp>
      <p:sp>
        <p:nvSpPr>
          <p:cNvPr id="7" name="Google Shape;178;p24"/>
          <p:cNvSpPr txBox="1">
            <a:spLocks noGrp="1"/>
          </p:cNvSpPr>
          <p:nvPr>
            <p:ph type="body" idx="2"/>
          </p:nvPr>
        </p:nvSpPr>
        <p:spPr>
          <a:xfrm>
            <a:off x="666494" y="1570181"/>
            <a:ext cx="5457953" cy="4405745"/>
          </a:xfrm>
          <a:prstGeom prst="rect">
            <a:avLst/>
          </a:prstGeom>
          <a:noFill/>
          <a:ln>
            <a:noFill/>
          </a:ln>
        </p:spPr>
        <p:txBody>
          <a:bodyPr spcFirstLastPara="1" wrap="square" lIns="91425" tIns="45700" rIns="91425" bIns="45700" anchor="t" anchorCtr="0">
            <a:noAutofit/>
          </a:bodyPr>
          <a:lstStyle/>
          <a:p>
            <a:pPr marL="285750" lvl="0" indent="-285750">
              <a:spcBef>
                <a:spcPct val="0"/>
              </a:spcBef>
              <a:spcAft>
                <a:spcPct val="0"/>
              </a:spcAft>
              <a:buSzPts val="1600"/>
              <a:buFont typeface="Arial"/>
              <a:buChar char="•"/>
            </a:pPr>
            <a:r>
              <a:rPr lang="cy" sz="1600"/>
              <a:t>Mae 1.5 miliwn o bobl ag anabledd dysgu yn y DU.</a:t>
            </a:r>
          </a:p>
          <a:p>
            <a:pPr marL="285750" lvl="0" indent="-285750">
              <a:spcBef>
                <a:spcPts val="600"/>
              </a:spcBef>
              <a:spcAft>
                <a:spcPct val="0"/>
              </a:spcAft>
              <a:buSzPts val="1600"/>
              <a:buFont typeface="Arial"/>
              <a:buChar char="•"/>
            </a:pPr>
            <a:r>
              <a:rPr lang="cy" sz="1600"/>
              <a:t>Mae rhwng 31% a 35.4% o bobl ag anabledd dysgu yn awtistig. Po fwyaf difrifol yw'r awtistiaeth, y mwyaf tebygol yw hi y bydd gan yr unigolyn anabledd dysgu.</a:t>
            </a:r>
          </a:p>
          <a:p>
            <a:pPr marL="285750" lvl="0" indent="-285750">
              <a:spcBef>
                <a:spcPts val="600"/>
              </a:spcBef>
              <a:spcAft>
                <a:spcPct val="0"/>
              </a:spcAft>
              <a:buSzPts val="1600"/>
              <a:buFont typeface="Arial"/>
              <a:buChar char="•"/>
            </a:pPr>
            <a:r>
              <a:rPr lang="cy" sz="1600"/>
              <a:t>Bydd gan 60-70% o bobl sydd â chyflwr ar y sbectrwm awtistig anabledd dysgu hefyd.</a:t>
            </a:r>
          </a:p>
          <a:p>
            <a:pPr marL="285750" lvl="0" indent="-285750">
              <a:spcBef>
                <a:spcPts val="600"/>
              </a:spcBef>
              <a:spcAft>
                <a:spcPct val="0"/>
              </a:spcAft>
              <a:buSzPts val="1600"/>
              <a:buFont typeface="Arial"/>
              <a:buChar char="•"/>
            </a:pPr>
            <a:r>
              <a:rPr lang="cy" sz="1600"/>
              <a:t>Ar hyn o bryd, mae tua 700,000 o bobl ar y sbectrwm awtistiaeth yn y DU – mae hynny’n fwy nag 1 o bob 100.</a:t>
            </a:r>
          </a:p>
          <a:p>
            <a:pPr marL="285750" lvl="0" indent="-285750">
              <a:spcBef>
                <a:spcPts val="600"/>
              </a:spcBef>
              <a:spcAft>
                <a:spcPct val="0"/>
              </a:spcAft>
              <a:buSzPts val="1600"/>
              <a:buFont typeface="Arial"/>
              <a:buChar char="•"/>
            </a:pPr>
            <a:r>
              <a:rPr lang="cy" sz="1600"/>
              <a:t>Mae cyfradd mynychder cyflyrau sbectrwm awtistig yn uwch ymhlith dynion (2%) na menywod (0.3%).</a:t>
            </a:r>
          </a:p>
          <a:p>
            <a:pPr marL="285750" lvl="0" indent="-285750">
              <a:spcBef>
                <a:spcPts val="600"/>
              </a:spcBef>
              <a:spcAft>
                <a:spcPct val="0"/>
              </a:spcAft>
              <a:buSzPts val="1600"/>
              <a:buFont typeface="Arial"/>
              <a:buChar char="•"/>
            </a:pPr>
            <a:r>
              <a:rPr lang="cy" sz="1600"/>
              <a:t>Gall rhai cyflyrau fel awtistiaeth a syndrom Asperger, nad ydynt yn anabledd dysgu, hefyd gyflwyno gydag anabledd dysgu sy’n cyd-ddigwydd.</a:t>
            </a:r>
          </a:p>
          <a:p>
            <a:pPr marL="285750" lvl="0" indent="-285750">
              <a:spcBef>
                <a:spcPts val="600"/>
              </a:spcBef>
              <a:spcAft>
                <a:spcPct val="0"/>
              </a:spcAft>
              <a:buSzPts val="1600"/>
              <a:buFont typeface="Arial"/>
              <a:buChar char="•"/>
            </a:pPr>
            <a:r>
              <a:rPr lang="cy" sz="1600"/>
              <a:t>Mae anabledd dysgu yn wahanol i anhawster dysgu gan nad yw anhawster dysgu yn effeithio ar ddeallusrwydd cyffredinol.</a:t>
            </a:r>
          </a:p>
          <a:p>
            <a:pPr marL="285750" lvl="0" indent="-285750" algn="l" rtl="0">
              <a:lnSpc>
                <a:spcPct val="90000"/>
              </a:lnSpc>
              <a:spcBef>
                <a:spcPts val="0"/>
              </a:spcBef>
              <a:spcAft>
                <a:spcPts val="0"/>
              </a:spcAft>
              <a:buSzPts val="1600"/>
              <a:buFont typeface="Arial"/>
              <a:buChar cha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body" idx="1"/>
          </p:nvPr>
        </p:nvSpPr>
        <p:spPr>
          <a:xfrm>
            <a:off x="6440487" y="183127"/>
            <a:ext cx="5141578" cy="514960"/>
          </a:xfrm>
          <a:prstGeom prst="rect">
            <a:avLst/>
          </a:prstGeom>
          <a:noFill/>
          <a:ln>
            <a:noFill/>
          </a:ln>
        </p:spPr>
        <p:txBody>
          <a:bodyPr spcFirstLastPara="1" wrap="square" lIns="91425" tIns="45700" rIns="91425" bIns="45700" anchor="t" anchorCtr="0">
            <a:normAutofit fontScale="92500"/>
          </a:bodyPr>
          <a:lstStyle/>
          <a:p>
            <a:pPr marL="0" indent="0">
              <a:lnSpc>
                <a:spcPct val="100000"/>
              </a:lnSpc>
              <a:spcBef>
                <a:spcPts val="0"/>
              </a:spcBef>
              <a:buSzPts val="2400"/>
            </a:pPr>
            <a:r>
              <a:rPr lang="en-US" sz="2400" b="1"/>
              <a:t>7.4 What is meant by the term ‘autism</a:t>
            </a:r>
            <a:r>
              <a:rPr lang="en-US" sz="2400"/>
              <a:t>’ </a:t>
            </a:r>
            <a:endParaRPr lang="en-US"/>
          </a:p>
        </p:txBody>
      </p:sp>
      <p:sp>
        <p:nvSpPr>
          <p:cNvPr id="185" name="Google Shape;185;p25"/>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86" name="Google Shape;186;p25"/>
          <p:cNvSpPr txBox="1">
            <a:spLocks noGrp="1"/>
          </p:cNvSpPr>
          <p:nvPr>
            <p:ph type="body" idx="2"/>
          </p:nvPr>
        </p:nvSpPr>
        <p:spPr>
          <a:xfrm>
            <a:off x="6440487" y="848558"/>
            <a:ext cx="5516161" cy="50061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16AD85"/>
              </a:buClr>
              <a:buSzPts val="2000"/>
              <a:buNone/>
            </a:pPr>
            <a:r>
              <a:rPr lang="en-US" sz="2000"/>
              <a:t>Autism is a lifelong developmental disability which affects how people communicate and interact with the world. More than one in 100 people are on the autism spectrum and there are around 700,000 autistic adults and children in the UK.</a:t>
            </a:r>
            <a:endParaRPr sz="2000"/>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r>
              <a:rPr lang="en-US" sz="2000"/>
              <a:t>There are various difficulties autistic people may share, including the two key difficulties required for a diagnosis.</a:t>
            </a:r>
            <a:endParaRPr sz="2000"/>
          </a:p>
          <a:p>
            <a:pPr marL="0" lvl="0" indent="0" algn="l" rtl="0">
              <a:lnSpc>
                <a:spcPct val="90000"/>
              </a:lnSpc>
              <a:spcBef>
                <a:spcPts val="1000"/>
              </a:spcBef>
              <a:spcAft>
                <a:spcPts val="0"/>
              </a:spcAft>
              <a:buClr>
                <a:srgbClr val="16AD85"/>
              </a:buClr>
              <a:buSzPts val="2000"/>
              <a:buNone/>
            </a:pPr>
            <a:endParaRPr sz="2000"/>
          </a:p>
          <a:p>
            <a:pPr marL="0" lvl="0" indent="0" algn="l" rtl="0">
              <a:lnSpc>
                <a:spcPct val="90000"/>
              </a:lnSpc>
              <a:spcBef>
                <a:spcPts val="1000"/>
              </a:spcBef>
              <a:spcAft>
                <a:spcPts val="0"/>
              </a:spcAft>
              <a:buClr>
                <a:srgbClr val="16AD85"/>
              </a:buClr>
              <a:buSzPts val="2000"/>
              <a:buNone/>
            </a:pPr>
            <a:r>
              <a:rPr lang="en-US" sz="2000" u="sng">
                <a:solidFill>
                  <a:schemeClr val="hlink"/>
                </a:solidFill>
                <a:hlinkClick r:id="rId3"/>
              </a:rPr>
              <a:t>https://www.autism.org.uk/advice-and-guidance/what-is-autism</a:t>
            </a:r>
            <a:endParaRPr sz="2000"/>
          </a:p>
          <a:p>
            <a:pPr marL="0" lvl="0" indent="0" algn="l" rtl="0">
              <a:lnSpc>
                <a:spcPct val="90000"/>
              </a:lnSpc>
              <a:spcBef>
                <a:spcPts val="1000"/>
              </a:spcBef>
              <a:spcAft>
                <a:spcPts val="0"/>
              </a:spcAft>
              <a:buClr>
                <a:srgbClr val="16AD85"/>
              </a:buClr>
              <a:buSzPts val="2000"/>
              <a:buNone/>
            </a:pPr>
            <a:endParaRPr sz="2000"/>
          </a:p>
        </p:txBody>
      </p:sp>
      <p:sp>
        <p:nvSpPr>
          <p:cNvPr id="5" name="Google Shape;184;p25"/>
          <p:cNvSpPr txBox="1">
            <a:spLocks noGrp="1"/>
          </p:cNvSpPr>
          <p:nvPr>
            <p:ph type="body" idx="1"/>
          </p:nvPr>
        </p:nvSpPr>
        <p:spPr>
          <a:xfrm>
            <a:off x="664036" y="183127"/>
            <a:ext cx="5141578" cy="514960"/>
          </a:xfrm>
          <a:prstGeom prst="rect">
            <a:avLst/>
          </a:prstGeom>
          <a:noFill/>
          <a:ln>
            <a:noFill/>
          </a:ln>
        </p:spPr>
        <p:txBody>
          <a:bodyPr spcFirstLastPara="1" wrap="square" lIns="91425" tIns="45700" rIns="91425" bIns="45700" anchor="t" anchorCtr="0">
            <a:normAutofit fontScale="85000" lnSpcReduction="10000"/>
          </a:bodyPr>
          <a:lstStyle/>
          <a:p>
            <a:pPr marL="0" indent="0">
              <a:lnSpc>
                <a:spcPct val="100000"/>
              </a:lnSpc>
              <a:spcBef>
                <a:spcPts val="0"/>
              </a:spcBef>
              <a:buSzPts val="2400"/>
            </a:pPr>
            <a:r>
              <a:rPr lang="cy" b="1"/>
              <a:t>7.4 Beth yw ystyr y term ‘awtistiaeth’ </a:t>
            </a:r>
            <a:endParaRPr lang="cy"/>
          </a:p>
          <a:p>
            <a:pPr marL="0" lvl="0" indent="0" algn="l" rtl="0">
              <a:lnSpc>
                <a:spcPct val="100000"/>
              </a:lnSpc>
              <a:spcBef>
                <a:spcPts val="0"/>
              </a:spcBef>
              <a:spcAft>
                <a:spcPts val="0"/>
              </a:spcAft>
              <a:buClr>
                <a:srgbClr val="16AD85"/>
              </a:buClr>
              <a:buSzPts val="2400"/>
              <a:buNone/>
            </a:pPr>
            <a:endParaRPr/>
          </a:p>
        </p:txBody>
      </p:sp>
      <p:sp>
        <p:nvSpPr>
          <p:cNvPr id="6" name="Google Shape;186;p25"/>
          <p:cNvSpPr txBox="1">
            <a:spLocks noGrp="1"/>
          </p:cNvSpPr>
          <p:nvPr>
            <p:ph type="body" idx="2"/>
          </p:nvPr>
        </p:nvSpPr>
        <p:spPr>
          <a:xfrm>
            <a:off x="664036" y="848558"/>
            <a:ext cx="5516161" cy="5006142"/>
          </a:xfrm>
          <a:prstGeom prst="rect">
            <a:avLst/>
          </a:prstGeom>
          <a:noFill/>
          <a:ln>
            <a:noFill/>
          </a:ln>
        </p:spPr>
        <p:txBody>
          <a:bodyPr spcFirstLastPara="1" wrap="square" lIns="91425" tIns="45700" rIns="91425" bIns="45700" anchor="t" anchorCtr="0">
            <a:noAutofit/>
          </a:bodyPr>
          <a:lstStyle/>
          <a:p>
            <a:pPr marL="0" lvl="0" indent="0">
              <a:spcAft>
                <a:spcPct val="0"/>
              </a:spcAft>
              <a:buSzPts val="2000"/>
            </a:pPr>
            <a:r>
              <a:rPr lang="en-GB" sz="2000"/>
              <a:t>Mae </a:t>
            </a:r>
            <a:r>
              <a:rPr lang="en-GB" sz="2000" err="1"/>
              <a:t>awtistiaeth</a:t>
            </a:r>
            <a:r>
              <a:rPr lang="en-GB" sz="2000"/>
              <a:t> </a:t>
            </a:r>
            <a:r>
              <a:rPr lang="en-GB" sz="2000" err="1"/>
              <a:t>yn</a:t>
            </a:r>
            <a:r>
              <a:rPr lang="en-GB" sz="2000"/>
              <a:t> </a:t>
            </a:r>
            <a:r>
              <a:rPr lang="en-GB" sz="2000" err="1"/>
              <a:t>anabledd</a:t>
            </a:r>
            <a:r>
              <a:rPr lang="en-GB" sz="2000"/>
              <a:t> </a:t>
            </a:r>
            <a:r>
              <a:rPr lang="en-GB" sz="2000" err="1"/>
              <a:t>datblygiadol</a:t>
            </a:r>
            <a:r>
              <a:rPr lang="en-GB" sz="2000"/>
              <a:t> </a:t>
            </a:r>
            <a:r>
              <a:rPr lang="en-GB" sz="2000" err="1"/>
              <a:t>gydol</a:t>
            </a:r>
            <a:r>
              <a:rPr lang="en-GB" sz="2000"/>
              <a:t> </a:t>
            </a:r>
            <a:r>
              <a:rPr lang="en-GB" sz="2000" err="1"/>
              <a:t>oes</a:t>
            </a:r>
            <a:r>
              <a:rPr lang="en-GB" sz="2000"/>
              <a:t> </a:t>
            </a:r>
            <a:r>
              <a:rPr lang="en-GB" sz="2000" err="1"/>
              <a:t>sy'n</a:t>
            </a:r>
            <a:r>
              <a:rPr lang="en-GB" sz="2000"/>
              <a:t> </a:t>
            </a:r>
            <a:r>
              <a:rPr lang="en-GB" sz="2000" err="1"/>
              <a:t>effeithio</a:t>
            </a:r>
            <a:r>
              <a:rPr lang="en-GB" sz="2000"/>
              <a:t> </a:t>
            </a:r>
            <a:r>
              <a:rPr lang="en-GB" sz="2000" err="1"/>
              <a:t>ar</a:t>
            </a:r>
            <a:r>
              <a:rPr lang="en-GB" sz="2000"/>
              <a:t> </a:t>
            </a:r>
            <a:r>
              <a:rPr lang="en-GB" sz="2000" err="1"/>
              <a:t>sut</a:t>
            </a:r>
            <a:r>
              <a:rPr lang="en-GB" sz="2000"/>
              <a:t> </a:t>
            </a:r>
            <a:r>
              <a:rPr lang="en-GB" sz="2000" err="1"/>
              <a:t>mae</a:t>
            </a:r>
            <a:r>
              <a:rPr lang="en-GB" sz="2000"/>
              <a:t> </a:t>
            </a:r>
            <a:r>
              <a:rPr lang="en-GB" sz="2000" err="1"/>
              <a:t>pobl</a:t>
            </a:r>
            <a:r>
              <a:rPr lang="en-GB" sz="2000"/>
              <a:t> </a:t>
            </a:r>
            <a:r>
              <a:rPr lang="en-GB" sz="2000" err="1"/>
              <a:t>yn</a:t>
            </a:r>
            <a:r>
              <a:rPr lang="en-GB" sz="2000"/>
              <a:t> </a:t>
            </a:r>
            <a:r>
              <a:rPr lang="en-GB" sz="2000" err="1"/>
              <a:t>cyfathrebu</a:t>
            </a:r>
            <a:r>
              <a:rPr lang="en-GB" sz="2000"/>
              <a:t> ac </a:t>
            </a:r>
            <a:r>
              <a:rPr lang="en-GB" sz="2000" err="1"/>
              <a:t>yn</a:t>
            </a:r>
            <a:r>
              <a:rPr lang="en-GB" sz="2000"/>
              <a:t> </a:t>
            </a:r>
            <a:r>
              <a:rPr lang="en-GB" sz="2000" err="1"/>
              <a:t>rhyngweithio</a:t>
            </a:r>
            <a:r>
              <a:rPr lang="en-GB" sz="2000"/>
              <a:t> </a:t>
            </a:r>
            <a:r>
              <a:rPr lang="en-GB" sz="2000" err="1"/>
              <a:t>â'r</a:t>
            </a:r>
            <a:r>
              <a:rPr lang="en-GB" sz="2000"/>
              <a:t> </a:t>
            </a:r>
            <a:r>
              <a:rPr lang="en-GB" sz="2000" err="1"/>
              <a:t>byd</a:t>
            </a:r>
            <a:r>
              <a:rPr lang="en-GB" sz="2000"/>
              <a:t>. Mae </a:t>
            </a:r>
            <a:r>
              <a:rPr lang="en-GB" sz="2000" err="1"/>
              <a:t>mwy</a:t>
            </a:r>
            <a:r>
              <a:rPr lang="en-GB" sz="2000"/>
              <a:t> nag un o bob 100 o </a:t>
            </a:r>
            <a:r>
              <a:rPr lang="en-GB" sz="2000" err="1"/>
              <a:t>bobl</a:t>
            </a:r>
            <a:r>
              <a:rPr lang="en-GB" sz="2000"/>
              <a:t> </a:t>
            </a:r>
            <a:r>
              <a:rPr lang="en-GB" sz="2000" err="1"/>
              <a:t>ar</a:t>
            </a:r>
            <a:r>
              <a:rPr lang="en-GB" sz="2000"/>
              <a:t> y </a:t>
            </a:r>
            <a:r>
              <a:rPr lang="en-GB" sz="2000" err="1"/>
              <a:t>sbectrwm</a:t>
            </a:r>
            <a:r>
              <a:rPr lang="en-GB" sz="2000"/>
              <a:t> </a:t>
            </a:r>
            <a:r>
              <a:rPr lang="en-GB" sz="2000" err="1"/>
              <a:t>awtistiaeth</a:t>
            </a:r>
            <a:r>
              <a:rPr lang="en-GB" sz="2000"/>
              <a:t> ac </a:t>
            </a:r>
            <a:r>
              <a:rPr lang="en-GB" sz="2000" err="1"/>
              <a:t>mae</a:t>
            </a:r>
            <a:r>
              <a:rPr lang="en-GB" sz="2000"/>
              <a:t> </a:t>
            </a:r>
            <a:r>
              <a:rPr lang="en-GB" sz="2000" err="1"/>
              <a:t>tua</a:t>
            </a:r>
            <a:r>
              <a:rPr lang="en-GB" sz="2000"/>
              <a:t> 700,000 o </a:t>
            </a:r>
            <a:r>
              <a:rPr lang="en-GB" sz="2000" err="1"/>
              <a:t>oedolion</a:t>
            </a:r>
            <a:r>
              <a:rPr lang="en-GB" sz="2000"/>
              <a:t> a </a:t>
            </a:r>
            <a:r>
              <a:rPr lang="en-GB" sz="2000" err="1"/>
              <a:t>phlant</a:t>
            </a:r>
            <a:r>
              <a:rPr lang="en-GB" sz="2000"/>
              <a:t> </a:t>
            </a:r>
            <a:r>
              <a:rPr lang="en-GB" sz="2000" err="1"/>
              <a:t>awtistig</a:t>
            </a:r>
            <a:r>
              <a:rPr lang="en-GB" sz="2000"/>
              <a:t> </a:t>
            </a:r>
            <a:r>
              <a:rPr lang="en-GB" sz="2000" err="1"/>
              <a:t>yn</a:t>
            </a:r>
            <a:r>
              <a:rPr lang="en-GB" sz="2000"/>
              <a:t> y DU.</a:t>
            </a:r>
          </a:p>
          <a:p>
            <a:pPr marL="0" lvl="0" indent="0">
              <a:spcAft>
                <a:spcPct val="0"/>
              </a:spcAft>
              <a:buSzPts val="2000"/>
            </a:pPr>
            <a:endParaRPr lang="en-GB" sz="2000"/>
          </a:p>
          <a:p>
            <a:pPr marL="0" lvl="0" indent="0">
              <a:spcAft>
                <a:spcPct val="0"/>
              </a:spcAft>
              <a:buSzPts val="2000"/>
            </a:pPr>
            <a:r>
              <a:rPr lang="en-GB" sz="2000"/>
              <a:t>Mae </a:t>
            </a:r>
            <a:r>
              <a:rPr lang="en-GB" sz="2000" err="1"/>
              <a:t>anawsterau</a:t>
            </a:r>
            <a:r>
              <a:rPr lang="en-GB" sz="2000"/>
              <a:t> </a:t>
            </a:r>
            <a:r>
              <a:rPr lang="en-GB" sz="2000" err="1"/>
              <a:t>amrywiol</a:t>
            </a:r>
            <a:r>
              <a:rPr lang="en-GB" sz="2000"/>
              <a:t> y gall </a:t>
            </a:r>
            <a:r>
              <a:rPr lang="en-GB" sz="2000" err="1"/>
              <a:t>pobl</a:t>
            </a:r>
            <a:r>
              <a:rPr lang="en-GB" sz="2000"/>
              <a:t> </a:t>
            </a:r>
            <a:r>
              <a:rPr lang="en-GB" sz="2000" err="1"/>
              <a:t>awtistig</a:t>
            </a:r>
            <a:r>
              <a:rPr lang="en-GB" sz="2000"/>
              <a:t> </a:t>
            </a:r>
            <a:r>
              <a:rPr lang="en-GB" sz="2000" err="1"/>
              <a:t>eu</a:t>
            </a:r>
            <a:r>
              <a:rPr lang="en-GB" sz="2000"/>
              <a:t> </a:t>
            </a:r>
            <a:r>
              <a:rPr lang="en-GB" sz="2000" err="1"/>
              <a:t>rhannu</a:t>
            </a:r>
            <a:r>
              <a:rPr lang="en-GB" sz="2000"/>
              <a:t>, </a:t>
            </a:r>
            <a:r>
              <a:rPr lang="en-GB" sz="2000" err="1"/>
              <a:t>gan</a:t>
            </a:r>
            <a:r>
              <a:rPr lang="en-GB" sz="2000"/>
              <a:t> </a:t>
            </a:r>
            <a:r>
              <a:rPr lang="en-GB" sz="2000" err="1"/>
              <a:t>gynnwys</a:t>
            </a:r>
            <a:r>
              <a:rPr lang="en-GB" sz="2000"/>
              <a:t> y </a:t>
            </a:r>
            <a:r>
              <a:rPr lang="en-GB" sz="2000" err="1"/>
              <a:t>ddau</a:t>
            </a:r>
            <a:r>
              <a:rPr lang="en-GB" sz="2000"/>
              <a:t> </a:t>
            </a:r>
            <a:r>
              <a:rPr lang="en-GB" sz="2000" err="1"/>
              <a:t>anhawster</a:t>
            </a:r>
            <a:r>
              <a:rPr lang="en-GB" sz="2000"/>
              <a:t> </a:t>
            </a:r>
            <a:r>
              <a:rPr lang="en-GB" sz="2000" err="1"/>
              <a:t>allweddol</a:t>
            </a:r>
            <a:r>
              <a:rPr lang="en-GB" sz="2000"/>
              <a:t> </a:t>
            </a:r>
            <a:r>
              <a:rPr lang="en-GB" sz="2000" err="1"/>
              <a:t>sydd</a:t>
            </a:r>
            <a:r>
              <a:rPr lang="en-GB" sz="2000"/>
              <a:t> </a:t>
            </a:r>
            <a:r>
              <a:rPr lang="en-GB" sz="2000" err="1"/>
              <a:t>eu</a:t>
            </a:r>
            <a:r>
              <a:rPr lang="en-GB" sz="2000"/>
              <a:t> </a:t>
            </a:r>
            <a:r>
              <a:rPr lang="en-GB" sz="2000" err="1"/>
              <a:t>hangen</a:t>
            </a:r>
            <a:r>
              <a:rPr lang="en-GB" sz="2000"/>
              <a:t> </a:t>
            </a:r>
            <a:r>
              <a:rPr lang="en-GB" sz="2000" err="1"/>
              <a:t>ar</a:t>
            </a:r>
            <a:r>
              <a:rPr lang="en-GB" sz="2000"/>
              <a:t> </a:t>
            </a:r>
            <a:r>
              <a:rPr lang="en-GB" sz="2000" err="1"/>
              <a:t>gyfer</a:t>
            </a:r>
            <a:r>
              <a:rPr lang="en-GB" sz="2000"/>
              <a:t> diagnosis.</a:t>
            </a:r>
          </a:p>
          <a:p>
            <a:pPr marL="0" lvl="0" indent="0">
              <a:spcAft>
                <a:spcPct val="0"/>
              </a:spcAft>
              <a:buSzPts val="2000"/>
            </a:pPr>
            <a:endParaRPr lang="en-GB" sz="2000"/>
          </a:p>
          <a:p>
            <a:pPr marL="0" lvl="0" indent="0">
              <a:spcAft>
                <a:spcPct val="0"/>
              </a:spcAft>
              <a:buSzPts val="2000"/>
            </a:pPr>
            <a:r>
              <a:rPr lang="en-GB" sz="2000" u="sng">
                <a:solidFill>
                  <a:srgbClr val="0563C1"/>
                </a:solidFill>
                <a:uFill>
                  <a:solidFill>
                    <a:srgbClr val="0563C1"/>
                  </a:solidFill>
                </a:uFill>
                <a:hlinkClick r:id="rId3" history="0"/>
              </a:rPr>
              <a:t>https://www.autism.org.uk/advice-and-guidance/what-is-autism</a:t>
            </a:r>
          </a:p>
          <a:p>
            <a:pPr marL="0" lvl="0" indent="0" algn="l" rtl="0">
              <a:lnSpc>
                <a:spcPct val="90000"/>
              </a:lnSpc>
              <a:spcBef>
                <a:spcPts val="1000"/>
              </a:spcBef>
              <a:spcAft>
                <a:spcPts val="0"/>
              </a:spcAft>
              <a:buClr>
                <a:srgbClr val="16AD85"/>
              </a:buClr>
              <a:buSzPts val="2000"/>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93" name="Google Shape;193;p26"/>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pic>
        <p:nvPicPr>
          <p:cNvPr id="194" name="Google Shape;194;p26" descr="16% of autistic people and their families think the public understand autism in a meaningful way. &#10;&#10;We want to change this and create a society that works for autistic people, and with your help, we can. Share our new film, ‘What is autism?’ this #AutismAwarenessWeek, narrated by our ambassador, Alan Gardner. &#10;&#10;Visit www.autism/org.uk to learn more about autism." title="What is Autism?">
            <a:hlinkClick r:id="rId3"/>
          </p:cNvPr>
          <p:cNvPicPr preferRelativeResize="0"/>
          <p:nvPr/>
        </p:nvPicPr>
        <p:blipFill>
          <a:blip r:embed="rId4">
            <a:alphaModFix/>
          </a:blip>
          <a:stretch>
            <a:fillRect/>
          </a:stretch>
        </p:blipFill>
        <p:spPr>
          <a:xfrm>
            <a:off x="2130125" y="223950"/>
            <a:ext cx="7132450" cy="534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body" idx="1"/>
          </p:nvPr>
        </p:nvSpPr>
        <p:spPr>
          <a:xfrm>
            <a:off x="6440822" y="334785"/>
            <a:ext cx="5141578" cy="1005609"/>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7.5 Theories about autism and the limited evidence related to its cause</a:t>
            </a:r>
            <a:r>
              <a:rPr lang="en-US" sz="2400"/>
              <a:t> </a:t>
            </a:r>
            <a:endParaRPr/>
          </a:p>
        </p:txBody>
      </p:sp>
      <p:sp>
        <p:nvSpPr>
          <p:cNvPr id="201" name="Google Shape;201;p27"/>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02" name="Google Shape;202;p27"/>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03" name="Google Shape;203;p27"/>
          <p:cNvSpPr txBox="1">
            <a:spLocks noGrp="1"/>
          </p:cNvSpPr>
          <p:nvPr>
            <p:ph type="body" idx="2"/>
          </p:nvPr>
        </p:nvSpPr>
        <p:spPr>
          <a:xfrm>
            <a:off x="6440822" y="1295402"/>
            <a:ext cx="5344778" cy="46805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t>Although there is not a single clear explanation for why some people develop autism and others do not, psychological research has provided great insights into the factors that may be influencing the development of this disease. </a:t>
            </a:r>
            <a:endParaRPr sz="2400"/>
          </a:p>
          <a:p>
            <a:pPr marL="0" lvl="0" indent="0" algn="l" rtl="0">
              <a:lnSpc>
                <a:spcPct val="90000"/>
              </a:lnSpc>
              <a:spcBef>
                <a:spcPts val="1000"/>
              </a:spcBef>
              <a:spcAft>
                <a:spcPts val="0"/>
              </a:spcAft>
              <a:buSzPts val="2400"/>
              <a:buNone/>
            </a:pPr>
            <a:r>
              <a:rPr lang="en-US" sz="2400"/>
              <a:t>There are theories that suggest that the causes of autism could be </a:t>
            </a:r>
            <a:endParaRPr/>
          </a:p>
          <a:p>
            <a:pPr marL="342900" lvl="0" indent="-342900" algn="l" rtl="0">
              <a:lnSpc>
                <a:spcPct val="90000"/>
              </a:lnSpc>
              <a:spcBef>
                <a:spcPts val="1000"/>
              </a:spcBef>
              <a:spcAft>
                <a:spcPts val="0"/>
              </a:spcAft>
              <a:buSzPts val="2400"/>
              <a:buFont typeface="Arial"/>
              <a:buChar char="•"/>
            </a:pPr>
            <a:r>
              <a:rPr lang="en-US" sz="2400" b="1"/>
              <a:t>Biological (Neurological)</a:t>
            </a:r>
            <a:endParaRPr/>
          </a:p>
          <a:p>
            <a:pPr marL="285750" lvl="0" indent="-285750" algn="l" rtl="0">
              <a:lnSpc>
                <a:spcPct val="90000"/>
              </a:lnSpc>
              <a:spcBef>
                <a:spcPts val="1000"/>
              </a:spcBef>
              <a:spcAft>
                <a:spcPts val="0"/>
              </a:spcAft>
              <a:buSzPts val="2400"/>
              <a:buFont typeface="Arial"/>
              <a:buChar char="•"/>
            </a:pPr>
            <a:r>
              <a:rPr lang="en-US" sz="2400" b="1"/>
              <a:t>Psychological </a:t>
            </a:r>
            <a:endParaRPr/>
          </a:p>
          <a:p>
            <a:pPr marL="285750" lvl="0" indent="-285750" algn="l" rtl="0">
              <a:lnSpc>
                <a:spcPct val="90000"/>
              </a:lnSpc>
              <a:spcBef>
                <a:spcPts val="1000"/>
              </a:spcBef>
              <a:spcAft>
                <a:spcPts val="0"/>
              </a:spcAft>
              <a:buSzPts val="2400"/>
              <a:buFont typeface="Arial"/>
              <a:buChar char="•"/>
            </a:pPr>
            <a:r>
              <a:rPr lang="en-US" sz="2400" b="1"/>
              <a:t>Social (Environmental)</a:t>
            </a:r>
            <a:endParaRPr sz="2400" b="1"/>
          </a:p>
        </p:txBody>
      </p:sp>
      <p:sp>
        <p:nvSpPr>
          <p:cNvPr id="6" name="Google Shape;200;p27"/>
          <p:cNvSpPr txBox="1">
            <a:spLocks noGrp="1"/>
          </p:cNvSpPr>
          <p:nvPr>
            <p:ph type="body" idx="1"/>
          </p:nvPr>
        </p:nvSpPr>
        <p:spPr>
          <a:xfrm>
            <a:off x="663504" y="378691"/>
            <a:ext cx="5141578" cy="1005609"/>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ts val="2400"/>
            </a:pPr>
            <a:r>
              <a:rPr lang="cy" b="1"/>
              <a:t>7.5 Damcaniaethau am awtistiaeth a'r dystiolaeth gyfyngedig sy'n ymwneud â'i achos </a:t>
            </a:r>
            <a:endParaRPr lang="cy"/>
          </a:p>
          <a:p>
            <a:pPr marL="0" lvl="0" indent="0" algn="l" rtl="0">
              <a:lnSpc>
                <a:spcPct val="100000"/>
              </a:lnSpc>
              <a:spcBef>
                <a:spcPts val="0"/>
              </a:spcBef>
              <a:spcAft>
                <a:spcPts val="0"/>
              </a:spcAft>
              <a:buClr>
                <a:srgbClr val="16AD85"/>
              </a:buClr>
              <a:buSzPts val="2400"/>
              <a:buNone/>
            </a:pPr>
            <a:endParaRPr/>
          </a:p>
        </p:txBody>
      </p:sp>
      <p:sp>
        <p:nvSpPr>
          <p:cNvPr id="7" name="Google Shape;203;p27"/>
          <p:cNvSpPr txBox="1">
            <a:spLocks noGrp="1"/>
          </p:cNvSpPr>
          <p:nvPr>
            <p:ph type="body" idx="2"/>
          </p:nvPr>
        </p:nvSpPr>
        <p:spPr>
          <a:xfrm>
            <a:off x="561904" y="1340394"/>
            <a:ext cx="5344778" cy="4680526"/>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buSzPts val="2400"/>
            </a:pPr>
            <a:r>
              <a:rPr lang="cy" sz="2400"/>
              <a:t>Er nad oes un esboniad clir ynghylch pam mae rhai pobl yn datblygu awtistiaeth ac eraill ddim, mae ymchwil seicolegol wedi rhoi mewnwelediad gwych i'r ffactorau a all fod yn dylanwadu ar ddatblygiad y clefyd hwn. </a:t>
            </a:r>
          </a:p>
          <a:p>
            <a:pPr marL="0" lvl="0" indent="0">
              <a:spcAft>
                <a:spcPct val="0"/>
              </a:spcAft>
              <a:buSzPts val="2400"/>
            </a:pPr>
            <a:r>
              <a:rPr lang="cy" sz="2400"/>
              <a:t>Mae yna ddamcaniaethau sy'n awgrymu y gallai achosion awtistiaeth fod yn </a:t>
            </a:r>
          </a:p>
          <a:p>
            <a:pPr marL="342900" lvl="0" indent="-342900">
              <a:spcAft>
                <a:spcPct val="0"/>
              </a:spcAft>
              <a:buSzPts val="2400"/>
              <a:buFont typeface="Arial"/>
              <a:buChar char="•"/>
            </a:pPr>
            <a:r>
              <a:rPr lang="cy" sz="2400" b="1"/>
              <a:t>Biolegol (Niwrolegol)</a:t>
            </a:r>
          </a:p>
          <a:p>
            <a:pPr marL="285750" lvl="0" indent="-285750">
              <a:spcAft>
                <a:spcPct val="0"/>
              </a:spcAft>
              <a:buSzPts val="2400"/>
              <a:buFont typeface="Arial"/>
              <a:buChar char="•"/>
            </a:pPr>
            <a:r>
              <a:rPr lang="cy" sz="2400" b="1"/>
              <a:t>Seicolegol </a:t>
            </a:r>
          </a:p>
          <a:p>
            <a:pPr marL="285750" lvl="0" indent="-285750">
              <a:spcAft>
                <a:spcPct val="0"/>
              </a:spcAft>
              <a:buSzPts val="2400"/>
              <a:buFont typeface="Arial"/>
              <a:buChar char="•"/>
            </a:pPr>
            <a:r>
              <a:rPr lang="cy" sz="2400" b="1"/>
              <a:t>Cymdeithasol (Amgylcheddol)</a:t>
            </a:r>
          </a:p>
          <a:p>
            <a:pPr marL="0" lvl="0" indent="0" algn="l" rtl="0">
              <a:lnSpc>
                <a:spcPct val="90000"/>
              </a:lnSpc>
              <a:spcBef>
                <a:spcPts val="0"/>
              </a:spcBef>
              <a:spcAft>
                <a:spcPts val="0"/>
              </a:spcAft>
              <a:buSzPts val="2400"/>
              <a:buNone/>
            </a:pP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8"/>
          <p:cNvSpPr txBox="1">
            <a:spLocks noGrp="1"/>
          </p:cNvSpPr>
          <p:nvPr>
            <p:ph type="body" idx="1"/>
          </p:nvPr>
        </p:nvSpPr>
        <p:spPr>
          <a:xfrm>
            <a:off x="6483352" y="365126"/>
            <a:ext cx="4921200" cy="1031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Group work</a:t>
            </a:r>
          </a:p>
        </p:txBody>
      </p:sp>
      <p:sp>
        <p:nvSpPr>
          <p:cNvPr id="211" name="Google Shape;211;p28"/>
          <p:cNvSpPr txBox="1">
            <a:spLocks noGrp="1"/>
          </p:cNvSpPr>
          <p:nvPr>
            <p:ph type="body" idx="2"/>
          </p:nvPr>
        </p:nvSpPr>
        <p:spPr>
          <a:xfrm>
            <a:off x="6483352" y="1935164"/>
            <a:ext cx="4921200" cy="348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Using reliable sources, research theories of autism from a </a:t>
            </a:r>
            <a:endParaRPr/>
          </a:p>
          <a:p>
            <a:pPr marL="457200" lvl="0" indent="-342900" algn="l" rtl="0">
              <a:spcBef>
                <a:spcPts val="1000"/>
              </a:spcBef>
              <a:spcAft>
                <a:spcPts val="0"/>
              </a:spcAft>
              <a:buSzPts val="1800"/>
              <a:buChar char="●"/>
            </a:pPr>
            <a:r>
              <a:rPr lang="en-US"/>
              <a:t>Biological</a:t>
            </a:r>
            <a:endParaRPr/>
          </a:p>
          <a:p>
            <a:pPr marL="457200" lvl="0" indent="-342900" algn="l" rtl="0">
              <a:spcBef>
                <a:spcPts val="0"/>
              </a:spcBef>
              <a:spcAft>
                <a:spcPts val="0"/>
              </a:spcAft>
              <a:buSzPts val="1800"/>
              <a:buChar char="●"/>
            </a:pPr>
            <a:r>
              <a:rPr lang="en-US"/>
              <a:t>Psychological or</a:t>
            </a:r>
            <a:endParaRPr/>
          </a:p>
          <a:p>
            <a:pPr marL="457200" lvl="0" indent="-342900" algn="l" rtl="0">
              <a:spcBef>
                <a:spcPts val="0"/>
              </a:spcBef>
              <a:spcAft>
                <a:spcPts val="0"/>
              </a:spcAft>
              <a:buSzPts val="1800"/>
              <a:buChar char="●"/>
            </a:pPr>
            <a:r>
              <a:rPr lang="en-US"/>
              <a:t>Social perspective.</a:t>
            </a:r>
            <a:endParaRPr/>
          </a:p>
          <a:p>
            <a:pPr marL="0" lvl="0" indent="0" algn="l" rtl="0">
              <a:spcBef>
                <a:spcPts val="1000"/>
              </a:spcBef>
              <a:spcAft>
                <a:spcPts val="0"/>
              </a:spcAft>
              <a:buNone/>
            </a:pPr>
            <a:endParaRPr/>
          </a:p>
          <a:p>
            <a:pPr marL="0" lvl="0" indent="0" algn="l" rtl="0">
              <a:spcBef>
                <a:spcPts val="1000"/>
              </a:spcBef>
              <a:spcAft>
                <a:spcPts val="0"/>
              </a:spcAft>
              <a:buNone/>
            </a:pPr>
            <a:endParaRPr lang="en-US" u="sng">
              <a:solidFill>
                <a:schemeClr val="hlink"/>
              </a:solidFill>
            </a:endParaRPr>
          </a:p>
          <a:p>
            <a:pPr marL="0" lvl="0" indent="0" algn="l" rtl="0">
              <a:spcBef>
                <a:spcPts val="1000"/>
              </a:spcBef>
              <a:spcAft>
                <a:spcPts val="0"/>
              </a:spcAft>
              <a:buNone/>
            </a:pPr>
            <a:endParaRPr/>
          </a:p>
        </p:txBody>
      </p:sp>
      <p:sp>
        <p:nvSpPr>
          <p:cNvPr id="7" name="Google Shape;210;p28"/>
          <p:cNvSpPr txBox="1">
            <a:spLocks/>
          </p:cNvSpPr>
          <p:nvPr/>
        </p:nvSpPr>
        <p:spPr>
          <a:xfrm>
            <a:off x="838200" y="365126"/>
            <a:ext cx="4921200" cy="1031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16AD85"/>
              </a:buClr>
              <a:buSzPts val="2800"/>
              <a:buFont typeface="Arial"/>
              <a:buNone/>
              <a:defRPr sz="2800" b="0" i="0" u="none" strike="noStrike" cap="none">
                <a:solidFill>
                  <a:srgbClr val="16AD85"/>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Aft>
                <a:spcPct val="0"/>
              </a:spcAft>
            </a:pPr>
            <a:r>
              <a:rPr lang="cy" b="1"/>
              <a:t>Gwaith </a:t>
            </a:r>
            <a:r>
              <a:rPr lang="cy" b="1" err="1"/>
              <a:t>grŵp</a:t>
            </a:r>
            <a:endParaRPr lang="en-US" b="1"/>
          </a:p>
        </p:txBody>
      </p:sp>
      <p:sp>
        <p:nvSpPr>
          <p:cNvPr id="8" name="Google Shape;211;p28"/>
          <p:cNvSpPr txBox="1">
            <a:spLocks noGrp="1"/>
          </p:cNvSpPr>
          <p:nvPr>
            <p:ph type="body" idx="2"/>
          </p:nvPr>
        </p:nvSpPr>
        <p:spPr>
          <a:xfrm>
            <a:off x="838200" y="1935164"/>
            <a:ext cx="4921200" cy="3480300"/>
          </a:xfrm>
          <a:prstGeom prst="rect">
            <a:avLst/>
          </a:prstGeom>
        </p:spPr>
        <p:txBody>
          <a:bodyPr spcFirstLastPara="1" wrap="square" lIns="91425" tIns="45700" rIns="91425" bIns="45700" anchor="t" anchorCtr="0">
            <a:normAutofit/>
          </a:bodyPr>
          <a:lstStyle/>
          <a:p>
            <a:pPr marL="0" indent="0">
              <a:spcAft>
                <a:spcPct val="0"/>
              </a:spcAft>
            </a:pPr>
            <a:r>
              <a:rPr lang="en-GB"/>
              <a:t>Gan </a:t>
            </a:r>
            <a:r>
              <a:rPr lang="en-GB" err="1"/>
              <a:t>ddefnyddio</a:t>
            </a:r>
            <a:r>
              <a:rPr lang="en-GB"/>
              <a:t> </a:t>
            </a:r>
            <a:r>
              <a:rPr lang="en-GB" err="1"/>
              <a:t>ffynonellau</a:t>
            </a:r>
            <a:r>
              <a:rPr lang="en-GB"/>
              <a:t> </a:t>
            </a:r>
            <a:r>
              <a:rPr lang="en-GB" err="1"/>
              <a:t>dibynadwy</a:t>
            </a:r>
            <a:r>
              <a:rPr lang="en-GB"/>
              <a:t>, </a:t>
            </a:r>
            <a:r>
              <a:rPr lang="en-GB" err="1"/>
              <a:t>ymchwiliwch</a:t>
            </a:r>
            <a:r>
              <a:rPr lang="en-GB"/>
              <a:t> i </a:t>
            </a:r>
            <a:r>
              <a:rPr lang="en-GB" err="1"/>
              <a:t>ddamcaniaethau</a:t>
            </a:r>
            <a:r>
              <a:rPr lang="en-GB"/>
              <a:t> </a:t>
            </a:r>
            <a:r>
              <a:rPr lang="en-GB" err="1"/>
              <a:t>awtistiaeth</a:t>
            </a:r>
            <a:r>
              <a:rPr lang="en-GB"/>
              <a:t> o </a:t>
            </a:r>
            <a:r>
              <a:rPr lang="en-GB" err="1"/>
              <a:t>safbwynt</a:t>
            </a:r>
            <a:r>
              <a:rPr lang="en-GB"/>
              <a:t> </a:t>
            </a:r>
          </a:p>
          <a:p>
            <a:pPr lvl="0" indent="-342900">
              <a:spcAft>
                <a:spcPct val="0"/>
              </a:spcAft>
              <a:buChar char="●"/>
            </a:pPr>
            <a:r>
              <a:rPr lang="en-GB" err="1"/>
              <a:t>Biolegol</a:t>
            </a:r>
            <a:endParaRPr lang="en-GB"/>
          </a:p>
          <a:p>
            <a:pPr lvl="0" indent="-342900">
              <a:spcBef>
                <a:spcPct val="0"/>
              </a:spcBef>
              <a:spcAft>
                <a:spcPct val="0"/>
              </a:spcAft>
              <a:buChar char="●"/>
            </a:pPr>
            <a:r>
              <a:rPr lang="en-GB"/>
              <a:t>Seicolegol neu</a:t>
            </a:r>
          </a:p>
          <a:p>
            <a:pPr lvl="0" indent="-342900">
              <a:spcBef>
                <a:spcPct val="0"/>
              </a:spcBef>
              <a:spcAft>
                <a:spcPct val="0"/>
              </a:spcAft>
              <a:buChar char="●"/>
            </a:pPr>
            <a:r>
              <a:rPr lang="en-GB" err="1"/>
              <a:t>Gymdeithasol</a:t>
            </a:r>
            <a:r>
              <a:rPr lang="en-GB"/>
              <a:t>.</a:t>
            </a:r>
          </a:p>
          <a:p>
            <a:pPr marL="0" lvl="0" indent="0">
              <a:spcAft>
                <a:spcPct val="0"/>
              </a:spcAft>
            </a:pPr>
            <a:endParaRPr lang="en-GB"/>
          </a:p>
          <a:p>
            <a:pPr marL="0" lvl="0" indent="0">
              <a:spcAft>
                <a:spcPct val="0"/>
              </a:spcAft>
            </a:pPr>
            <a:endParaRPr lang="en-GB" u="sng">
              <a:solidFill>
                <a:srgbClr val="0563C1"/>
              </a:solidFill>
              <a:uFill>
                <a:solidFill>
                  <a:srgbClr val="0563C1"/>
                </a:solidFill>
              </a:uFill>
            </a:endParaRPr>
          </a:p>
          <a:p>
            <a:pPr marL="0" lvl="0" indent="0" algn="l" rtl="0">
              <a:spcBef>
                <a:spcPts val="1000"/>
              </a:spcBef>
              <a:spcAft>
                <a:spcPts val="0"/>
              </a:spcAft>
              <a:buNone/>
            </a:pPr>
            <a:endParaRPr/>
          </a:p>
        </p:txBody>
      </p:sp>
      <p:pic>
        <p:nvPicPr>
          <p:cNvPr id="3" name="Picture 2">
            <a:extLst>
              <a:ext uri="{FF2B5EF4-FFF2-40B4-BE49-F238E27FC236}">
                <a16:creationId xmlns:a16="http://schemas.microsoft.com/office/drawing/2014/main" id="{2E957871-5388-16CE-B25E-172E85E9A5A9}"/>
              </a:ext>
            </a:extLst>
          </p:cNvPr>
          <p:cNvPicPr>
            <a:picLocks noChangeAspect="1"/>
          </p:cNvPicPr>
          <p:nvPr/>
        </p:nvPicPr>
        <p:blipFill>
          <a:blip r:embed="rId3"/>
          <a:stretch>
            <a:fillRect/>
          </a:stretch>
        </p:blipFill>
        <p:spPr>
          <a:xfrm>
            <a:off x="11063356" y="180008"/>
            <a:ext cx="689114" cy="689114"/>
          </a:xfrm>
          <a:prstGeom prst="rect">
            <a:avLst/>
          </a:prstGeom>
        </p:spPr>
      </p:pic>
      <p:pic>
        <p:nvPicPr>
          <p:cNvPr id="5" name="Picture 4">
            <a:extLst>
              <a:ext uri="{FF2B5EF4-FFF2-40B4-BE49-F238E27FC236}">
                <a16:creationId xmlns:a16="http://schemas.microsoft.com/office/drawing/2014/main" id="{4028A96E-F9A7-829F-B6E7-7028F4953DA2}"/>
              </a:ext>
            </a:extLst>
          </p:cNvPr>
          <p:cNvPicPr>
            <a:picLocks noChangeAspect="1"/>
          </p:cNvPicPr>
          <p:nvPr/>
        </p:nvPicPr>
        <p:blipFill>
          <a:blip r:embed="rId4"/>
          <a:stretch>
            <a:fillRect/>
          </a:stretch>
        </p:blipFill>
        <p:spPr>
          <a:xfrm>
            <a:off x="10124660" y="91661"/>
            <a:ext cx="788505" cy="777462"/>
          </a:xfrm>
          <a:prstGeom prst="rect">
            <a:avLst/>
          </a:prstGeom>
        </p:spPr>
      </p:pic>
      <p:pic>
        <p:nvPicPr>
          <p:cNvPr id="9" name="Picture 8">
            <a:extLst>
              <a:ext uri="{FF2B5EF4-FFF2-40B4-BE49-F238E27FC236}">
                <a16:creationId xmlns:a16="http://schemas.microsoft.com/office/drawing/2014/main" id="{754F8FBF-89FD-6B9E-1363-1687E20EAAC7}"/>
              </a:ext>
            </a:extLst>
          </p:cNvPr>
          <p:cNvPicPr>
            <a:picLocks noChangeAspect="1"/>
          </p:cNvPicPr>
          <p:nvPr/>
        </p:nvPicPr>
        <p:blipFill>
          <a:blip r:embed="rId5"/>
          <a:stretch>
            <a:fillRect/>
          </a:stretch>
        </p:blipFill>
        <p:spPr>
          <a:xfrm>
            <a:off x="9108660" y="91661"/>
            <a:ext cx="876853" cy="8658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64C6C7E9-CF8F-972A-B938-B5D4FDE1129A}"/>
            </a:ext>
          </a:extLst>
        </p:cNvPr>
        <p:cNvGrpSpPr/>
        <p:nvPr/>
      </p:nvGrpSpPr>
      <p:grpSpPr>
        <a:xfrm>
          <a:off x="0" y="0"/>
          <a:ext cx="0" cy="0"/>
          <a:chOff x="0" y="0"/>
          <a:chExt cx="0" cy="0"/>
        </a:xfrm>
      </p:grpSpPr>
      <p:sp>
        <p:nvSpPr>
          <p:cNvPr id="218" name="Google Shape;218;p29">
            <a:extLst>
              <a:ext uri="{FF2B5EF4-FFF2-40B4-BE49-F238E27FC236}">
                <a16:creationId xmlns:a16="http://schemas.microsoft.com/office/drawing/2014/main" id="{9E87BB6F-1E45-42F4-DBA5-8B8A73F7B116}"/>
              </a:ext>
            </a:extLst>
          </p:cNvPr>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7.6 The main characteristics of autism and what is meant by the ‘triad of impairments’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19" name="Google Shape;219;p29">
            <a:extLst>
              <a:ext uri="{FF2B5EF4-FFF2-40B4-BE49-F238E27FC236}">
                <a16:creationId xmlns:a16="http://schemas.microsoft.com/office/drawing/2014/main" id="{CC69C8E1-375A-DCD9-4F12-479517E24A75}"/>
              </a:ext>
            </a:extLst>
          </p:cNvPr>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20" name="Google Shape;220;p29">
            <a:extLst>
              <a:ext uri="{FF2B5EF4-FFF2-40B4-BE49-F238E27FC236}">
                <a16:creationId xmlns:a16="http://schemas.microsoft.com/office/drawing/2014/main" id="{CA822C8D-205C-1196-852C-8D448C71EB3C}"/>
              </a:ext>
            </a:extLst>
          </p:cNvPr>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21" name="Google Shape;221;p29">
            <a:extLst>
              <a:ext uri="{FF2B5EF4-FFF2-40B4-BE49-F238E27FC236}">
                <a16:creationId xmlns:a16="http://schemas.microsoft.com/office/drawing/2014/main" id="{FE6670A6-D193-BD0A-3314-373DC2E75AD5}"/>
              </a:ext>
            </a:extLst>
          </p:cNvPr>
          <p:cNvSpPr txBox="1">
            <a:spLocks noGrp="1"/>
          </p:cNvSpPr>
          <p:nvPr>
            <p:ph type="body" idx="2"/>
          </p:nvPr>
        </p:nvSpPr>
        <p:spPr>
          <a:xfrm>
            <a:off x="6484382" y="142009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000"/>
              <a:buNone/>
            </a:pPr>
            <a:r>
              <a:rPr lang="en-US" sz="2000" dirty="0"/>
              <a:t>Individuals with autism usually have difficulties in the following areas:</a:t>
            </a:r>
            <a:endParaRPr dirty="0"/>
          </a:p>
          <a:p>
            <a:pPr marL="0" lvl="0" indent="0" algn="l" rtl="0">
              <a:lnSpc>
                <a:spcPct val="90000"/>
              </a:lnSpc>
              <a:spcBef>
                <a:spcPts val="1000"/>
              </a:spcBef>
              <a:spcAft>
                <a:spcPts val="0"/>
              </a:spcAft>
              <a:buClr>
                <a:srgbClr val="16AD85"/>
              </a:buClr>
              <a:buSzPts val="1000"/>
              <a:buNone/>
            </a:pPr>
            <a:endParaRPr sz="1000" dirty="0"/>
          </a:p>
          <a:p>
            <a:pPr marL="285750" lvl="0" indent="-285750" algn="l" rtl="0">
              <a:lnSpc>
                <a:spcPct val="90000"/>
              </a:lnSpc>
              <a:spcBef>
                <a:spcPts val="1000"/>
              </a:spcBef>
              <a:spcAft>
                <a:spcPts val="0"/>
              </a:spcAft>
              <a:buSzPts val="2000"/>
              <a:buFont typeface="Arial"/>
              <a:buChar char="•"/>
            </a:pPr>
            <a:r>
              <a:rPr lang="en-US" sz="2000" dirty="0"/>
              <a:t>Social interaction</a:t>
            </a:r>
            <a:endParaRPr dirty="0"/>
          </a:p>
          <a:p>
            <a:pPr marL="285750" lvl="0" indent="-285750" algn="l" rtl="0">
              <a:lnSpc>
                <a:spcPct val="90000"/>
              </a:lnSpc>
              <a:spcBef>
                <a:spcPts val="1000"/>
              </a:spcBef>
              <a:spcAft>
                <a:spcPts val="0"/>
              </a:spcAft>
              <a:buSzPts val="2000"/>
              <a:buFont typeface="Arial"/>
              <a:buChar char="•"/>
            </a:pPr>
            <a:r>
              <a:rPr lang="en-US" sz="2000" dirty="0"/>
              <a:t>Communication</a:t>
            </a:r>
            <a:endParaRPr dirty="0"/>
          </a:p>
          <a:p>
            <a:pPr marL="285750" lvl="0" indent="-285750" algn="l" rtl="0">
              <a:lnSpc>
                <a:spcPct val="90000"/>
              </a:lnSpc>
              <a:spcBef>
                <a:spcPts val="1200"/>
              </a:spcBef>
              <a:spcAft>
                <a:spcPts val="0"/>
              </a:spcAft>
              <a:buSzPts val="2000"/>
              <a:buFont typeface="Arial"/>
              <a:buChar char="•"/>
            </a:pPr>
            <a:r>
              <a:rPr lang="en-US" sz="2000" dirty="0"/>
              <a:t>Restrictive/repetitive </a:t>
            </a:r>
            <a:endParaRPr dirty="0"/>
          </a:p>
          <a:p>
            <a:pPr marL="0" lvl="0" indent="0" algn="l" rtl="0">
              <a:lnSpc>
                <a:spcPct val="90000"/>
              </a:lnSpc>
              <a:spcBef>
                <a:spcPts val="0"/>
              </a:spcBef>
              <a:spcAft>
                <a:spcPts val="0"/>
              </a:spcAft>
              <a:buSzPts val="2000"/>
              <a:buNone/>
            </a:pPr>
            <a:r>
              <a:rPr lang="en-US" sz="2000" dirty="0"/>
              <a:t> interests, behaviors or </a:t>
            </a:r>
            <a:endParaRPr dirty="0"/>
          </a:p>
          <a:p>
            <a:pPr marL="0" lvl="0" indent="0" algn="l" rtl="0">
              <a:lnSpc>
                <a:spcPct val="90000"/>
              </a:lnSpc>
              <a:spcBef>
                <a:spcPts val="0"/>
              </a:spcBef>
              <a:spcAft>
                <a:spcPts val="0"/>
              </a:spcAft>
              <a:buSzPts val="2000"/>
              <a:buNone/>
            </a:pPr>
            <a:r>
              <a:rPr lang="en-US" sz="2000" dirty="0"/>
              <a:t>activities. </a:t>
            </a:r>
            <a:endParaRPr dirty="0"/>
          </a:p>
          <a:p>
            <a:pPr marL="0" lvl="0" indent="0" algn="l" rtl="0">
              <a:lnSpc>
                <a:spcPct val="90000"/>
              </a:lnSpc>
              <a:spcBef>
                <a:spcPts val="1000"/>
              </a:spcBef>
              <a:spcAft>
                <a:spcPts val="0"/>
              </a:spcAft>
              <a:buClr>
                <a:srgbClr val="16AD85"/>
              </a:buClr>
              <a:buSzPts val="2000"/>
              <a:buNone/>
            </a:pPr>
            <a:endParaRPr sz="2000" dirty="0"/>
          </a:p>
          <a:p>
            <a:pPr marL="0" lvl="0" indent="0" algn="l" rtl="0">
              <a:lnSpc>
                <a:spcPct val="90000"/>
              </a:lnSpc>
              <a:spcBef>
                <a:spcPts val="1000"/>
              </a:spcBef>
              <a:spcAft>
                <a:spcPts val="0"/>
              </a:spcAft>
              <a:buClr>
                <a:srgbClr val="16AD85"/>
              </a:buClr>
              <a:buSzPts val="2000"/>
              <a:buNone/>
            </a:pPr>
            <a:endParaRPr sz="2000" dirty="0"/>
          </a:p>
          <a:p>
            <a:pPr marL="0" lvl="0" indent="0" algn="ctr" rtl="0">
              <a:lnSpc>
                <a:spcPct val="90000"/>
              </a:lnSpc>
              <a:spcBef>
                <a:spcPts val="1000"/>
              </a:spcBef>
              <a:spcAft>
                <a:spcPts val="0"/>
              </a:spcAft>
              <a:buSzPts val="2000"/>
              <a:buNone/>
            </a:pPr>
            <a:r>
              <a:rPr lang="en-US" sz="2000" dirty="0"/>
              <a:t>This is known as the </a:t>
            </a:r>
            <a:r>
              <a:rPr lang="en-US" sz="2000" b="1" dirty="0">
                <a:solidFill>
                  <a:srgbClr val="16AD85"/>
                </a:solidFill>
              </a:rPr>
              <a:t>triad of impairments</a:t>
            </a:r>
            <a:r>
              <a:rPr lang="en-US" sz="2000" dirty="0"/>
              <a:t>.</a:t>
            </a:r>
            <a:endParaRPr dirty="0"/>
          </a:p>
          <a:p>
            <a:pPr marL="0" lvl="0" indent="0" algn="l" rtl="0">
              <a:lnSpc>
                <a:spcPct val="90000"/>
              </a:lnSpc>
              <a:spcBef>
                <a:spcPts val="1000"/>
              </a:spcBef>
              <a:spcAft>
                <a:spcPts val="0"/>
              </a:spcAft>
              <a:buClr>
                <a:srgbClr val="16AD85"/>
              </a:buClr>
              <a:buSzPts val="2000"/>
              <a:buNone/>
            </a:pPr>
            <a:r>
              <a:rPr lang="en-US" sz="2000" u="sng" dirty="0">
                <a:solidFill>
                  <a:schemeClr val="hlink"/>
                </a:solidFill>
                <a:hlinkClick r:id="rId3"/>
              </a:rPr>
              <a:t>https://bit.ly/3gSVPTu</a:t>
            </a:r>
            <a:endParaRPr sz="2000" dirty="0"/>
          </a:p>
          <a:p>
            <a:pPr marL="0" lvl="0" indent="0" algn="l" rtl="0">
              <a:lnSpc>
                <a:spcPct val="90000"/>
              </a:lnSpc>
              <a:spcBef>
                <a:spcPts val="1000"/>
              </a:spcBef>
              <a:spcAft>
                <a:spcPts val="0"/>
              </a:spcAft>
              <a:buClr>
                <a:srgbClr val="16AD85"/>
              </a:buClr>
              <a:buSzPts val="2000"/>
              <a:buNone/>
            </a:pPr>
            <a:endParaRPr sz="2000" dirty="0"/>
          </a:p>
          <a:p>
            <a:pPr marL="0" lvl="0" indent="0" algn="l" rtl="0">
              <a:lnSpc>
                <a:spcPct val="90000"/>
              </a:lnSpc>
              <a:spcBef>
                <a:spcPts val="1000"/>
              </a:spcBef>
              <a:spcAft>
                <a:spcPts val="0"/>
              </a:spcAft>
              <a:buClr>
                <a:srgbClr val="16AD85"/>
              </a:buClr>
              <a:buSzPts val="2000"/>
              <a:buNone/>
            </a:pPr>
            <a:endParaRPr sz="2000" dirty="0"/>
          </a:p>
        </p:txBody>
      </p:sp>
      <p:pic>
        <p:nvPicPr>
          <p:cNvPr id="222" name="Google Shape;222;p29" descr="Triad of impairments">
            <a:extLst>
              <a:ext uri="{FF2B5EF4-FFF2-40B4-BE49-F238E27FC236}">
                <a16:creationId xmlns:a16="http://schemas.microsoft.com/office/drawing/2014/main" id="{F14FA69A-24FD-A008-9F16-88399AF7F9DE}"/>
              </a:ext>
            </a:extLst>
          </p:cNvPr>
          <p:cNvPicPr preferRelativeResize="0"/>
          <p:nvPr/>
        </p:nvPicPr>
        <p:blipFill rotWithShape="1">
          <a:blip r:embed="rId4">
            <a:alphaModFix/>
          </a:blip>
          <a:srcRect/>
          <a:stretch/>
        </p:blipFill>
        <p:spPr>
          <a:xfrm>
            <a:off x="8627270" y="2098963"/>
            <a:ext cx="3029696" cy="2660073"/>
          </a:xfrm>
          <a:prstGeom prst="rect">
            <a:avLst/>
          </a:prstGeom>
          <a:noFill/>
          <a:ln>
            <a:noFill/>
          </a:ln>
        </p:spPr>
      </p:pic>
      <p:sp>
        <p:nvSpPr>
          <p:cNvPr id="7" name="Google Shape;218;p29">
            <a:extLst>
              <a:ext uri="{FF2B5EF4-FFF2-40B4-BE49-F238E27FC236}">
                <a16:creationId xmlns:a16="http://schemas.microsoft.com/office/drawing/2014/main" id="{BE1DFF8C-4AB1-5BDB-5674-72339D6CFAB4}"/>
              </a:ext>
            </a:extLst>
          </p:cNvPr>
          <p:cNvSpPr txBox="1">
            <a:spLocks noGrp="1"/>
          </p:cNvSpPr>
          <p:nvPr>
            <p:ph type="body" idx="1"/>
          </p:nvPr>
        </p:nvSpPr>
        <p:spPr>
          <a:xfrm>
            <a:off x="663504" y="312848"/>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ct val="100000"/>
            </a:pPr>
            <a:r>
              <a:rPr lang="cy" sz="2200" b="1"/>
              <a:t>7.6 Prif nodweddion awtistiaeth a’r hyn a olygir gan y ‘triawd o namau’ </a:t>
            </a:r>
            <a:endParaRPr lang="cy" sz="2200"/>
          </a:p>
          <a:p>
            <a:pPr marL="0" lvl="0" indent="0" algn="l" rtl="0">
              <a:lnSpc>
                <a:spcPct val="100000"/>
              </a:lnSpc>
              <a:spcBef>
                <a:spcPts val="0"/>
              </a:spcBef>
              <a:spcAft>
                <a:spcPts val="0"/>
              </a:spcAft>
              <a:buClr>
                <a:srgbClr val="16AD85"/>
              </a:buClr>
              <a:buSzPct val="100000"/>
              <a:buNone/>
            </a:pPr>
            <a:endParaRPr sz="2400"/>
          </a:p>
        </p:txBody>
      </p:sp>
      <p:sp>
        <p:nvSpPr>
          <p:cNvPr id="9" name="Google Shape;221;p29">
            <a:extLst>
              <a:ext uri="{FF2B5EF4-FFF2-40B4-BE49-F238E27FC236}">
                <a16:creationId xmlns:a16="http://schemas.microsoft.com/office/drawing/2014/main" id="{6683EEB7-3FDC-52AB-E8C2-D7463D313A4F}"/>
              </a:ext>
            </a:extLst>
          </p:cNvPr>
          <p:cNvSpPr txBox="1">
            <a:spLocks/>
          </p:cNvSpPr>
          <p:nvPr/>
        </p:nvSpPr>
        <p:spPr>
          <a:xfrm>
            <a:off x="773669" y="1473198"/>
            <a:ext cx="5098018" cy="4470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228600" algn="l" rtl="0">
              <a:lnSpc>
                <a:spcPct val="90000"/>
              </a:lnSpc>
              <a:spcBef>
                <a:spcPts val="10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1pPr>
            <a:lvl2pPr marL="914400" marR="0" lvl="1"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2pPr>
            <a:lvl3pPr marL="1371600" marR="0" lvl="2"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3pPr>
            <a:lvl4pPr marL="1828800" marR="0" lvl="3"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4pPr>
            <a:lvl5pPr marL="2286000" marR="0" lvl="4" indent="-228600" algn="l" rtl="0">
              <a:lnSpc>
                <a:spcPct val="90000"/>
              </a:lnSpc>
              <a:spcBef>
                <a:spcPts val="500"/>
              </a:spcBef>
              <a:spcAft>
                <a:spcPct val="0"/>
              </a:spcAft>
              <a:buClr>
                <a:srgbClr val="16AD85"/>
              </a:buClr>
              <a:buSzPts val="1800"/>
              <a:buFont typeface="Arial"/>
              <a:buNone/>
              <a:defRPr sz="1800" b="0" i="0" u="none" strike="noStrike" cap="none">
                <a:solidFill>
                  <a:srgbClr val="37394C"/>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dirty="0">
                <a:ln>
                  <a:noFill/>
                </a:ln>
                <a:solidFill>
                  <a:srgbClr val="37394C"/>
                </a:solidFill>
                <a:effectLst/>
                <a:uLnTx/>
                <a:uFillTx/>
                <a:latin typeface="Calibri"/>
                <a:cs typeface="Calibri"/>
                <a:sym typeface="Calibri"/>
              </a:rPr>
              <a:t>Mae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unigolion</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ag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awtistiaeth</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fel</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arfer</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cael</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anawsterau</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y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meysydd</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canlynol</a:t>
            </a:r>
            <a:r>
              <a:rPr kumimoji="0" lang="en-GB" sz="2000" b="0" i="0" u="none" strike="noStrike" kern="0" cap="none" spc="0" normalizeH="0" baseline="0" noProof="0" dirty="0">
                <a:ln>
                  <a:noFill/>
                </a:ln>
                <a:solidFill>
                  <a:srgbClr val="37394C"/>
                </a:solidFill>
                <a:effectLst/>
                <a:uLnTx/>
                <a:uFillTx/>
                <a:latin typeface="Calibri"/>
                <a:cs typeface="Calibri"/>
                <a:sym typeface="Calibri"/>
              </a:rPr>
              <a:t>:</a:t>
            </a:r>
          </a:p>
          <a:p>
            <a:pPr marL="0" marR="0" lvl="0" indent="0" algn="l" defTabSz="914400" rtl="0" eaLnBrk="1" fontAlgn="auto" latinLnBrk="0" hangingPunct="1">
              <a:lnSpc>
                <a:spcPct val="90000"/>
              </a:lnSpc>
              <a:spcBef>
                <a:spcPts val="1000"/>
              </a:spcBef>
              <a:spcAft>
                <a:spcPct val="0"/>
              </a:spcAft>
              <a:buClr>
                <a:srgbClr val="16AD85"/>
              </a:buClr>
              <a:buSzPts val="1000"/>
              <a:buFont typeface="Arial"/>
              <a:buNone/>
              <a:tabLst/>
              <a:defRPr/>
            </a:pPr>
            <a:endParaRPr kumimoji="0" lang="en-GB" sz="1000" b="0" i="0" u="none" strike="noStrike" kern="0" cap="none" spc="0" normalizeH="0" baseline="0" noProof="0" dirty="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ct val="0"/>
              </a:spcAft>
              <a:buClr>
                <a:srgbClr val="16AD85"/>
              </a:buClr>
              <a:buSzPts val="2000"/>
              <a:buFont typeface="Arial"/>
              <a:buChar char="•"/>
              <a:tabLst/>
              <a:defRPr/>
            </a:pP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Rhyngweithio</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cymdeithasol</a:t>
            </a:r>
            <a:endParaRPr kumimoji="0" lang="en-GB" sz="2000" b="0" i="0" u="none" strike="noStrike" kern="0" cap="none" spc="0" normalizeH="0" baseline="0" noProof="0" dirty="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ct val="0"/>
              </a:spcAft>
              <a:buClr>
                <a:srgbClr val="16AD85"/>
              </a:buClr>
              <a:buSzPts val="2000"/>
              <a:buFont typeface="Arial"/>
              <a:buChar char="•"/>
              <a:tabLst/>
              <a:defRPr/>
            </a:pP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Cyfathrebu</a:t>
            </a:r>
            <a:endParaRPr kumimoji="0" lang="en-GB" sz="2000" b="0" i="0" u="none" strike="noStrike" kern="0" cap="none" spc="0" normalizeH="0" baseline="0" noProof="0" dirty="0">
              <a:ln>
                <a:noFill/>
              </a:ln>
              <a:solidFill>
                <a:srgbClr val="37394C"/>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200"/>
              </a:spcBef>
              <a:spcAft>
                <a:spcPct val="0"/>
              </a:spcAft>
              <a:buClr>
                <a:srgbClr val="16AD85"/>
              </a:buClr>
              <a:buSzPts val="2000"/>
              <a:buFont typeface="Arial"/>
              <a:buChar char="•"/>
              <a:tabLst/>
              <a:defRPr/>
            </a:pP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Diddordebau</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br>
              <a:rPr kumimoji="0" lang="en-GB" sz="2000" b="0" i="0" u="none" strike="noStrike" kern="0" cap="none" spc="0" normalizeH="0" baseline="0" noProof="0" dirty="0">
                <a:ln>
                  <a:noFill/>
                </a:ln>
                <a:solidFill>
                  <a:srgbClr val="37394C"/>
                </a:solidFill>
                <a:effectLst/>
                <a:uLnTx/>
                <a:uFillTx/>
                <a:latin typeface="Calibri"/>
                <a:cs typeface="Calibri"/>
                <a:sym typeface="Calibri"/>
              </a:rPr>
            </a:b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ymddygiadau</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dirty="0">
                <a:ln>
                  <a:noFill/>
                </a:ln>
                <a:solidFill>
                  <a:srgbClr val="37394C"/>
                </a:solidFill>
                <a:effectLst/>
                <a:uLnTx/>
                <a:uFillTx/>
                <a:latin typeface="Calibri"/>
                <a:cs typeface="Calibri"/>
                <a:sym typeface="Calibri"/>
              </a:rPr>
              <a:t> neu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weithgareddau</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ct val="0"/>
              </a:spcBef>
              <a:spcAft>
                <a:spcPct val="0"/>
              </a:spcAft>
              <a:buClr>
                <a:srgbClr val="16AD85"/>
              </a:buClr>
              <a:buSzPts val="2000"/>
              <a:buFont typeface="Arial"/>
              <a:buNone/>
              <a:tabLst/>
              <a:defRPr/>
            </a:pP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cyfyngol</a:t>
            </a:r>
            <a:r>
              <a:rPr kumimoji="0" lang="en-GB" sz="2000" b="0" i="0" u="none" strike="noStrike" kern="0" cap="none" spc="0" normalizeH="0" baseline="0" noProof="0" dirty="0">
                <a:ln>
                  <a:noFill/>
                </a:ln>
                <a:solidFill>
                  <a:srgbClr val="37394C"/>
                </a:solidFill>
                <a:effectLst/>
                <a:uLnTx/>
                <a:uFillTx/>
                <a:latin typeface="Calibri"/>
                <a:cs typeface="Calibri"/>
                <a:sym typeface="Calibri"/>
              </a:rPr>
              <a:t>/</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ailadroddus</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dirty="0">
              <a:ln>
                <a:noFill/>
              </a:ln>
              <a:solidFill>
                <a:srgbClr val="37394C"/>
              </a:solidFill>
              <a:effectLst/>
              <a:uLnTx/>
              <a:uFillTx/>
              <a:latin typeface="Calibri"/>
              <a:cs typeface="Calibri"/>
              <a:sym typeface="Calibri"/>
            </a:endParaRPr>
          </a:p>
          <a:p>
            <a:pPr marL="0" marR="0" lvl="0" indent="0" algn="ctr" defTabSz="914400" rtl="0" eaLnBrk="1" fontAlgn="auto" latinLnBrk="0" hangingPunct="1">
              <a:lnSpc>
                <a:spcPct val="90000"/>
              </a:lnSpc>
              <a:spcBef>
                <a:spcPts val="1000"/>
              </a:spcBef>
              <a:spcAft>
                <a:spcPct val="0"/>
              </a:spcAft>
              <a:buClr>
                <a:srgbClr val="16AD85"/>
              </a:buClr>
              <a:buSzPts val="2000"/>
              <a:buFont typeface="Arial"/>
              <a:buNone/>
              <a:tabLst/>
              <a:defRPr/>
            </a:pP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Gelwir</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hyn</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a:t>
            </a:r>
            <a:r>
              <a:rPr kumimoji="0" lang="en-GB" sz="2000" b="0" i="0" u="none" strike="noStrike" kern="0" cap="none" spc="0" normalizeH="0" baseline="0" noProof="0" dirty="0" err="1">
                <a:ln>
                  <a:noFill/>
                </a:ln>
                <a:solidFill>
                  <a:srgbClr val="37394C"/>
                </a:solidFill>
                <a:effectLst/>
                <a:uLnTx/>
                <a:uFillTx/>
                <a:latin typeface="Calibri"/>
                <a:cs typeface="Calibri"/>
                <a:sym typeface="Calibri"/>
              </a:rPr>
              <a:t>yn</a:t>
            </a:r>
            <a:r>
              <a:rPr kumimoji="0" lang="en-GB" sz="2000" b="0" i="0" u="none" strike="noStrike" kern="0" cap="none" spc="0" normalizeH="0" baseline="0" noProof="0" dirty="0">
                <a:ln>
                  <a:noFill/>
                </a:ln>
                <a:solidFill>
                  <a:srgbClr val="37394C"/>
                </a:solidFill>
                <a:effectLst/>
                <a:uLnTx/>
                <a:uFillTx/>
                <a:latin typeface="Calibri"/>
                <a:cs typeface="Calibri"/>
                <a:sym typeface="Calibri"/>
              </a:rPr>
              <a:t> y </a:t>
            </a:r>
            <a:r>
              <a:rPr kumimoji="0" lang="en-GB" sz="2000" b="1" i="0" u="none" strike="noStrike" kern="0" cap="none" spc="0" normalizeH="0" baseline="0" noProof="0" dirty="0" err="1">
                <a:ln>
                  <a:noFill/>
                </a:ln>
                <a:solidFill>
                  <a:srgbClr val="16AD85"/>
                </a:solidFill>
                <a:effectLst/>
                <a:uLnTx/>
                <a:uFillTx/>
                <a:latin typeface="Calibri"/>
                <a:cs typeface="Calibri"/>
                <a:sym typeface="Calibri"/>
              </a:rPr>
              <a:t>triawd</a:t>
            </a:r>
            <a:r>
              <a:rPr kumimoji="0" lang="en-GB" sz="2000" b="1" i="0" u="none" strike="noStrike" kern="0" cap="none" spc="0" normalizeH="0" baseline="0" noProof="0" dirty="0">
                <a:ln>
                  <a:noFill/>
                </a:ln>
                <a:solidFill>
                  <a:srgbClr val="16AD85"/>
                </a:solidFill>
                <a:effectLst/>
                <a:uLnTx/>
                <a:uFillTx/>
                <a:latin typeface="Calibri"/>
                <a:cs typeface="Calibri"/>
                <a:sym typeface="Calibri"/>
              </a:rPr>
              <a:t> o </a:t>
            </a:r>
            <a:r>
              <a:rPr kumimoji="0" lang="en-GB" sz="2000" b="1" i="0" u="none" strike="noStrike" kern="0" cap="none" spc="0" normalizeH="0" baseline="0" noProof="0" dirty="0" err="1">
                <a:ln>
                  <a:noFill/>
                </a:ln>
                <a:solidFill>
                  <a:srgbClr val="16AD85"/>
                </a:solidFill>
                <a:effectLst/>
                <a:uLnTx/>
                <a:uFillTx/>
                <a:latin typeface="Calibri"/>
                <a:cs typeface="Calibri"/>
                <a:sym typeface="Calibri"/>
              </a:rPr>
              <a:t>namau</a:t>
            </a:r>
            <a:r>
              <a:rPr kumimoji="0" lang="en-GB" sz="2000" b="0" i="0" u="none" strike="noStrike" kern="0" cap="none" spc="0" normalizeH="0" baseline="0" noProof="0" dirty="0">
                <a:ln>
                  <a:noFill/>
                </a:ln>
                <a:solidFill>
                  <a:srgbClr val="37394C"/>
                </a:solidFill>
                <a:effectLst/>
                <a:uLnTx/>
                <a:uFillTx/>
                <a:latin typeface="Calibri"/>
                <a:cs typeface="Calibri"/>
                <a:sym typeface="Calibri"/>
              </a:rPr>
              <a:t>.</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r>
              <a:rPr kumimoji="0" lang="en-GB" sz="2000" b="0" i="0" u="sng" strike="noStrike" kern="0" cap="none" spc="0" normalizeH="0" baseline="0" noProof="0" dirty="0">
                <a:ln>
                  <a:noFill/>
                </a:ln>
                <a:solidFill>
                  <a:srgbClr val="0563C1"/>
                </a:solidFill>
                <a:effectLst/>
                <a:uLnTx/>
                <a:uFill>
                  <a:solidFill>
                    <a:srgbClr val="0563C1"/>
                  </a:solidFill>
                </a:uFill>
                <a:latin typeface="Calibri"/>
                <a:cs typeface="Calibri"/>
                <a:sym typeface="Calibri"/>
                <a:hlinkClick r:id="rId3" history="0"/>
              </a:rPr>
              <a:t>https://bit.ly/3gSVPTu</a:t>
            </a: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dirty="0">
              <a:ln>
                <a:noFill/>
              </a:ln>
              <a:solidFill>
                <a:srgbClr val="37394C"/>
              </a:solidFill>
              <a:effectLst/>
              <a:uLnTx/>
              <a:uFillTx/>
              <a:latin typeface="Calibri"/>
              <a:cs typeface="Calibri"/>
              <a:sym typeface="Calibri"/>
            </a:endParaRPr>
          </a:p>
          <a:p>
            <a:pPr marL="0" marR="0" lvl="0" indent="0" algn="l" defTabSz="914400" rtl="0" eaLnBrk="1" fontAlgn="auto" latinLnBrk="0" hangingPunct="1">
              <a:lnSpc>
                <a:spcPct val="90000"/>
              </a:lnSpc>
              <a:spcBef>
                <a:spcPts val="1000"/>
              </a:spcBef>
              <a:spcAft>
                <a:spcPct val="0"/>
              </a:spcAft>
              <a:buClr>
                <a:srgbClr val="16AD85"/>
              </a:buClr>
              <a:buSzPts val="2000"/>
              <a:buFont typeface="Arial"/>
              <a:buNone/>
              <a:tabLst/>
              <a:defRPr/>
            </a:pPr>
            <a:endParaRPr kumimoji="0" lang="en-GB" sz="2000" b="0" i="0" u="none" strike="noStrike" kern="0" cap="none" spc="0" normalizeH="0" baseline="0" noProof="0" dirty="0">
              <a:ln>
                <a:noFill/>
              </a:ln>
              <a:solidFill>
                <a:srgbClr val="37394C"/>
              </a:solidFill>
              <a:effectLst/>
              <a:uLnTx/>
              <a:uFillTx/>
              <a:latin typeface="Calibri"/>
              <a:cs typeface="Calibri"/>
              <a:sym typeface="Calibri"/>
            </a:endParaRPr>
          </a:p>
        </p:txBody>
      </p:sp>
      <p:grpSp>
        <p:nvGrpSpPr>
          <p:cNvPr id="8" name="Group 7">
            <a:extLst>
              <a:ext uri="{FF2B5EF4-FFF2-40B4-BE49-F238E27FC236}">
                <a16:creationId xmlns:a16="http://schemas.microsoft.com/office/drawing/2014/main" id="{450D4D9C-6D73-4A78-3513-F82B33D940F6}"/>
              </a:ext>
            </a:extLst>
          </p:cNvPr>
          <p:cNvGrpSpPr/>
          <p:nvPr/>
        </p:nvGrpSpPr>
        <p:grpSpPr>
          <a:xfrm>
            <a:off x="3217303" y="2054586"/>
            <a:ext cx="3141555" cy="2704450"/>
            <a:chOff x="3322678" y="2031467"/>
            <a:chExt cx="3141555" cy="2704450"/>
          </a:xfrm>
        </p:grpSpPr>
        <p:sp>
          <p:nvSpPr>
            <p:cNvPr id="4" name="Isosceles Triangle 3">
              <a:extLst>
                <a:ext uri="{FF2B5EF4-FFF2-40B4-BE49-F238E27FC236}">
                  <a16:creationId xmlns:a16="http://schemas.microsoft.com/office/drawing/2014/main" id="{CD30DF03-2EA0-7AB0-1748-4230604B41B5}"/>
                </a:ext>
              </a:extLst>
            </p:cNvPr>
            <p:cNvSpPr/>
            <p:nvPr/>
          </p:nvSpPr>
          <p:spPr>
            <a:xfrm>
              <a:off x="4872257" y="3383691"/>
              <a:ext cx="1591976" cy="1352225"/>
            </a:xfrm>
            <a:prstGeom prst="triangle">
              <a:avLst/>
            </a:prstGeom>
            <a:solidFill>
              <a:srgbClr val="66C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800" b="0" i="0" dirty="0" err="1">
                  <a:solidFill>
                    <a:schemeClr val="bg1"/>
                  </a:solidFill>
                  <a:effectLst/>
                </a:rPr>
                <a:t>Ymddygiad</a:t>
              </a:r>
              <a:r>
                <a:rPr lang="en-GB" sz="800" b="0" i="0" dirty="0">
                  <a:solidFill>
                    <a:srgbClr val="000000"/>
                  </a:solidFill>
                  <a:effectLst/>
                </a:rPr>
                <a:t>, </a:t>
              </a:r>
              <a:r>
                <a:rPr lang="en-GB" sz="800" b="0" i="0" dirty="0" err="1">
                  <a:solidFill>
                    <a:schemeClr val="bg1"/>
                  </a:solidFill>
                  <a:effectLst/>
                </a:rPr>
                <a:t>diddordebau</a:t>
              </a:r>
              <a:r>
                <a:rPr lang="en-GB" sz="800" b="0" i="0" dirty="0">
                  <a:solidFill>
                    <a:schemeClr val="bg1"/>
                  </a:solidFill>
                  <a:effectLst/>
                </a:rPr>
                <a:t> neu </a:t>
              </a:r>
              <a:r>
                <a:rPr lang="en-GB" sz="800" b="0" i="0" dirty="0" err="1">
                  <a:solidFill>
                    <a:schemeClr val="bg1"/>
                  </a:solidFill>
                  <a:effectLst/>
                </a:rPr>
                <a:t>weithgareddau</a:t>
              </a:r>
              <a:r>
                <a:rPr lang="en-GB" sz="800" b="0" i="0" dirty="0">
                  <a:solidFill>
                    <a:schemeClr val="bg1"/>
                  </a:solidFill>
                  <a:effectLst/>
                </a:rPr>
                <a:t> </a:t>
              </a:r>
              <a:r>
                <a:rPr lang="en-GB" sz="800" b="0" i="0" dirty="0" err="1">
                  <a:solidFill>
                    <a:schemeClr val="bg1"/>
                  </a:solidFill>
                  <a:effectLst/>
                </a:rPr>
                <a:t>cyfyngedig</a:t>
              </a:r>
              <a:r>
                <a:rPr lang="en-GB" sz="800" b="0" i="0" dirty="0">
                  <a:solidFill>
                    <a:schemeClr val="bg1"/>
                  </a:solidFill>
                  <a:effectLst/>
                </a:rPr>
                <a:t>/</a:t>
              </a:r>
              <a:r>
                <a:rPr lang="en-GB" sz="800" b="0" i="0" dirty="0" err="1">
                  <a:solidFill>
                    <a:schemeClr val="bg1"/>
                  </a:solidFill>
                  <a:effectLst/>
                </a:rPr>
                <a:t>ailadroddus</a:t>
              </a:r>
              <a:endParaRPr lang="en-GB" sz="800" dirty="0">
                <a:solidFill>
                  <a:schemeClr val="bg1"/>
                </a:solidFill>
              </a:endParaRPr>
            </a:p>
          </p:txBody>
        </p:sp>
        <p:sp>
          <p:nvSpPr>
            <p:cNvPr id="5" name="Isosceles Triangle 4">
              <a:extLst>
                <a:ext uri="{FF2B5EF4-FFF2-40B4-BE49-F238E27FC236}">
                  <a16:creationId xmlns:a16="http://schemas.microsoft.com/office/drawing/2014/main" id="{AA46FD7D-0436-879F-B924-278AD1DAB4AD}"/>
                </a:ext>
              </a:extLst>
            </p:cNvPr>
            <p:cNvSpPr/>
            <p:nvPr/>
          </p:nvSpPr>
          <p:spPr>
            <a:xfrm>
              <a:off x="3322678" y="3383692"/>
              <a:ext cx="1591976" cy="1352225"/>
            </a:xfrm>
            <a:prstGeom prst="triangl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36000" rtlCol="0" anchor="ctr"/>
            <a:lstStyle/>
            <a:p>
              <a:pPr algn="ctr"/>
              <a:r>
                <a:rPr lang="en-GB" sz="1050" b="0" i="0" dirty="0" err="1">
                  <a:solidFill>
                    <a:schemeClr val="bg1"/>
                  </a:solidFill>
                  <a:effectLst/>
                </a:rPr>
                <a:t>Cyfathrebu</a:t>
              </a:r>
              <a:endParaRPr lang="en-GB" sz="1050" dirty="0">
                <a:solidFill>
                  <a:schemeClr val="bg1"/>
                </a:solidFill>
              </a:endParaRPr>
            </a:p>
          </p:txBody>
        </p:sp>
        <p:sp>
          <p:nvSpPr>
            <p:cNvPr id="6" name="Isosceles Triangle 5">
              <a:extLst>
                <a:ext uri="{FF2B5EF4-FFF2-40B4-BE49-F238E27FC236}">
                  <a16:creationId xmlns:a16="http://schemas.microsoft.com/office/drawing/2014/main" id="{FB5DA2F7-340A-CF6A-8139-5AF0AB7460CA}"/>
                </a:ext>
              </a:extLst>
            </p:cNvPr>
            <p:cNvSpPr/>
            <p:nvPr/>
          </p:nvSpPr>
          <p:spPr>
            <a:xfrm>
              <a:off x="4118666" y="2031467"/>
              <a:ext cx="1549580" cy="1352223"/>
            </a:xfrm>
            <a:prstGeom prst="triangle">
              <a:avLst/>
            </a:prstGeom>
            <a:solidFill>
              <a:schemeClr val="accent1">
                <a:alpha val="78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000" dirty="0" err="1">
                  <a:solidFill>
                    <a:schemeClr val="bg1">
                      <a:alpha val="34000"/>
                    </a:schemeClr>
                  </a:solidFill>
                </a:rPr>
                <a:t>Rhyngweithio</a:t>
              </a:r>
              <a:r>
                <a:rPr lang="en-GB" sz="1000" dirty="0">
                  <a:solidFill>
                    <a:schemeClr val="bg1">
                      <a:alpha val="34000"/>
                    </a:schemeClr>
                  </a:solidFill>
                </a:rPr>
                <a:t> </a:t>
              </a:r>
              <a:r>
                <a:rPr lang="en-GB" sz="1000" dirty="0" err="1">
                  <a:solidFill>
                    <a:schemeClr val="bg1">
                      <a:alpha val="34000"/>
                    </a:schemeClr>
                  </a:solidFill>
                </a:rPr>
                <a:t>Cymdeithasol</a:t>
              </a:r>
              <a:endParaRPr lang="en-GB" sz="1000" dirty="0">
                <a:solidFill>
                  <a:schemeClr val="bg1">
                    <a:alpha val="34000"/>
                  </a:schemeClr>
                </a:solidFill>
              </a:endParaRPr>
            </a:p>
          </p:txBody>
        </p:sp>
        <p:grpSp>
          <p:nvGrpSpPr>
            <p:cNvPr id="2" name="Group 1">
              <a:extLst>
                <a:ext uri="{FF2B5EF4-FFF2-40B4-BE49-F238E27FC236}">
                  <a16:creationId xmlns:a16="http://schemas.microsoft.com/office/drawing/2014/main" id="{23A0D685-07C0-C23C-BEED-D8D91960704F}"/>
                </a:ext>
              </a:extLst>
            </p:cNvPr>
            <p:cNvGrpSpPr/>
            <p:nvPr/>
          </p:nvGrpSpPr>
          <p:grpSpPr>
            <a:xfrm>
              <a:off x="4096418" y="3383692"/>
              <a:ext cx="1591976" cy="1352225"/>
              <a:chOff x="4096418" y="3383692"/>
              <a:chExt cx="1591976" cy="1352225"/>
            </a:xfrm>
          </p:grpSpPr>
          <p:sp>
            <p:nvSpPr>
              <p:cNvPr id="3" name="Isosceles Triangle 2">
                <a:extLst>
                  <a:ext uri="{FF2B5EF4-FFF2-40B4-BE49-F238E27FC236}">
                    <a16:creationId xmlns:a16="http://schemas.microsoft.com/office/drawing/2014/main" id="{CA7F15F6-997E-49E2-264B-8A6F7E9276C3}"/>
                  </a:ext>
                </a:extLst>
              </p:cNvPr>
              <p:cNvSpPr/>
              <p:nvPr/>
            </p:nvSpPr>
            <p:spPr>
              <a:xfrm rot="10800000">
                <a:off x="4096418" y="3383692"/>
                <a:ext cx="1591976" cy="1352225"/>
              </a:xfrm>
              <a:prstGeom prst="triangle">
                <a:avLst/>
              </a:prstGeom>
              <a:solidFill>
                <a:schemeClr val="tx2">
                  <a:lumMod val="90000"/>
                </a:schemeClr>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lt1">
                      <a:alpha val="34000"/>
                    </a:schemeClr>
                  </a:solidFill>
                </a:endParaRPr>
              </a:p>
            </p:txBody>
          </p:sp>
          <p:sp>
            <p:nvSpPr>
              <p:cNvPr id="11" name="TextBox 10">
                <a:extLst>
                  <a:ext uri="{FF2B5EF4-FFF2-40B4-BE49-F238E27FC236}">
                    <a16:creationId xmlns:a16="http://schemas.microsoft.com/office/drawing/2014/main" id="{7D760A99-16C4-862F-FC02-6AD9D8B3B87E}"/>
                  </a:ext>
                </a:extLst>
              </p:cNvPr>
              <p:cNvSpPr txBox="1"/>
              <p:nvPr/>
            </p:nvSpPr>
            <p:spPr>
              <a:xfrm>
                <a:off x="4549621" y="3563816"/>
                <a:ext cx="744974" cy="600164"/>
              </a:xfrm>
              <a:prstGeom prst="rect">
                <a:avLst/>
              </a:prstGeom>
              <a:noFill/>
            </p:spPr>
            <p:txBody>
              <a:bodyPr wrap="square" rtlCol="0">
                <a:spAutoFit/>
              </a:bodyPr>
              <a:lstStyle/>
              <a:p>
                <a:pPr algn="ctr"/>
                <a:r>
                  <a:rPr lang="en-GB" sz="1100" b="0" i="0" dirty="0" err="1">
                    <a:solidFill>
                      <a:schemeClr val="bg1"/>
                    </a:solidFill>
                    <a:effectLst/>
                    <a:latin typeface="Segoe UI Web (West European)"/>
                  </a:rPr>
                  <a:t>Triawd</a:t>
                </a:r>
                <a:r>
                  <a:rPr lang="en-GB" sz="1100" b="0" i="0" dirty="0">
                    <a:solidFill>
                      <a:schemeClr val="bg1"/>
                    </a:solidFill>
                    <a:effectLst/>
                    <a:latin typeface="Segoe UI Web (West European)"/>
                  </a:rPr>
                  <a:t> o </a:t>
                </a:r>
                <a:r>
                  <a:rPr lang="en-GB" sz="1100" dirty="0">
                    <a:solidFill>
                      <a:schemeClr val="bg1"/>
                    </a:solidFill>
                    <a:latin typeface="Segoe UI Web (West European)"/>
                  </a:rPr>
                  <a:t>N</a:t>
                </a:r>
                <a:r>
                  <a:rPr lang="en-GB" sz="1100" b="0" i="0" dirty="0">
                    <a:solidFill>
                      <a:schemeClr val="bg1"/>
                    </a:solidFill>
                    <a:effectLst/>
                    <a:latin typeface="Segoe UI Web (West European)"/>
                  </a:rPr>
                  <a:t>amau</a:t>
                </a:r>
                <a:endParaRPr lang="en-GB" sz="1100" dirty="0">
                  <a:solidFill>
                    <a:schemeClr val="bg1"/>
                  </a:solidFill>
                </a:endParaRPr>
              </a:p>
              <a:p>
                <a:pPr algn="ctr"/>
                <a:endParaRPr lang="en-GB" sz="1100" dirty="0">
                  <a:solidFill>
                    <a:schemeClr val="bg1"/>
                  </a:solidFill>
                </a:endParaRPr>
              </a:p>
            </p:txBody>
          </p:sp>
        </p:grpSp>
      </p:grpSp>
    </p:spTree>
    <p:extLst>
      <p:ext uri="{BB962C8B-B14F-4D97-AF65-F5344CB8AC3E}">
        <p14:creationId xmlns:p14="http://schemas.microsoft.com/office/powerpoint/2010/main" val="109513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6484381" y="223917"/>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7.6 The main characteristics of autism and what is meant by the ‘triad of impairments’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29" name="Google Shape;229;p30"/>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30" name="Google Shape;230;p30"/>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31" name="Google Shape;231;p30"/>
          <p:cNvSpPr txBox="1">
            <a:spLocks noGrp="1"/>
          </p:cNvSpPr>
          <p:nvPr>
            <p:ph type="body" idx="2"/>
          </p:nvPr>
        </p:nvSpPr>
        <p:spPr>
          <a:xfrm>
            <a:off x="6484381" y="1099127"/>
            <a:ext cx="5365873" cy="4791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endParaRPr sz="1600" b="1"/>
          </a:p>
          <a:p>
            <a:pPr marL="0" lvl="0" indent="0" algn="l" rtl="0">
              <a:lnSpc>
                <a:spcPct val="90000"/>
              </a:lnSpc>
              <a:spcBef>
                <a:spcPts val="0"/>
              </a:spcBef>
              <a:spcAft>
                <a:spcPts val="0"/>
              </a:spcAft>
              <a:buSzPts val="1600"/>
              <a:buNone/>
            </a:pPr>
            <a:r>
              <a:rPr lang="en-US" sz="1600" b="1"/>
              <a:t>Social interaction </a:t>
            </a:r>
            <a:endParaRPr/>
          </a:p>
          <a:p>
            <a:pPr marL="285750" lvl="0" indent="-285750" algn="l" rtl="0">
              <a:lnSpc>
                <a:spcPct val="90000"/>
              </a:lnSpc>
              <a:spcBef>
                <a:spcPts val="600"/>
              </a:spcBef>
              <a:spcAft>
                <a:spcPts val="0"/>
              </a:spcAft>
              <a:buSzPts val="1600"/>
              <a:buFont typeface="Arial"/>
              <a:buChar char="•"/>
            </a:pPr>
            <a:r>
              <a:rPr lang="en-US" sz="1600"/>
              <a:t>the individual will find it hard to understand what others are thinking or feeling</a:t>
            </a:r>
            <a:endParaRPr/>
          </a:p>
          <a:p>
            <a:pPr marL="285750" lvl="0" indent="-285750" algn="l" rtl="0">
              <a:lnSpc>
                <a:spcPct val="90000"/>
              </a:lnSpc>
              <a:spcBef>
                <a:spcPts val="600"/>
              </a:spcBef>
              <a:spcAft>
                <a:spcPts val="0"/>
              </a:spcAft>
              <a:buSzPts val="1600"/>
              <a:buFont typeface="Arial"/>
              <a:buChar char="•"/>
            </a:pPr>
            <a:r>
              <a:rPr lang="en-US" sz="1600"/>
              <a:t>they may get very anxious about social situations</a:t>
            </a:r>
            <a:endParaRPr/>
          </a:p>
          <a:p>
            <a:pPr marL="285750" lvl="0" indent="-285750" algn="l" rtl="0">
              <a:lnSpc>
                <a:spcPct val="90000"/>
              </a:lnSpc>
              <a:spcBef>
                <a:spcPts val="600"/>
              </a:spcBef>
              <a:spcAft>
                <a:spcPts val="0"/>
              </a:spcAft>
              <a:buSzPts val="1600"/>
              <a:buFont typeface="Arial"/>
              <a:buChar char="•"/>
            </a:pPr>
            <a:r>
              <a:rPr lang="en-US" sz="1600"/>
              <a:t>they may find it hard to make friends and prefer to be on their own.</a:t>
            </a:r>
            <a:endParaRPr/>
          </a:p>
          <a:p>
            <a:pPr marL="0" lvl="0" indent="0" algn="l" rtl="0">
              <a:lnSpc>
                <a:spcPct val="90000"/>
              </a:lnSpc>
              <a:spcBef>
                <a:spcPts val="600"/>
              </a:spcBef>
              <a:spcAft>
                <a:spcPts val="0"/>
              </a:spcAft>
              <a:buSzPts val="1600"/>
              <a:buNone/>
            </a:pPr>
            <a:r>
              <a:rPr lang="en-US" sz="1600" b="1"/>
              <a:t>Communication</a:t>
            </a:r>
            <a:endParaRPr/>
          </a:p>
          <a:p>
            <a:pPr marL="285750" lvl="0" indent="-285750" algn="l" rtl="0">
              <a:lnSpc>
                <a:spcPct val="90000"/>
              </a:lnSpc>
              <a:spcBef>
                <a:spcPts val="600"/>
              </a:spcBef>
              <a:spcAft>
                <a:spcPts val="0"/>
              </a:spcAft>
              <a:buSzPts val="1600"/>
              <a:buFont typeface="Arial"/>
              <a:buChar char="•"/>
            </a:pPr>
            <a:r>
              <a:rPr lang="en-US" sz="1600"/>
              <a:t>the individual may find it difficult to explain their feelings</a:t>
            </a:r>
            <a:endParaRPr/>
          </a:p>
          <a:p>
            <a:pPr marL="285750" lvl="0" indent="-285750" algn="l" rtl="0">
              <a:lnSpc>
                <a:spcPct val="90000"/>
              </a:lnSpc>
              <a:spcBef>
                <a:spcPts val="600"/>
              </a:spcBef>
              <a:spcAft>
                <a:spcPts val="0"/>
              </a:spcAft>
              <a:buSzPts val="1600"/>
              <a:buFont typeface="Arial"/>
              <a:buChar char="•"/>
            </a:pPr>
            <a:r>
              <a:rPr lang="en-US" sz="1600"/>
              <a:t>they will take everything literally</a:t>
            </a:r>
            <a:endParaRPr/>
          </a:p>
          <a:p>
            <a:pPr marL="285750" lvl="0" indent="-285750" algn="l" rtl="0">
              <a:lnSpc>
                <a:spcPct val="90000"/>
              </a:lnSpc>
              <a:spcBef>
                <a:spcPts val="600"/>
              </a:spcBef>
              <a:spcAft>
                <a:spcPts val="0"/>
              </a:spcAft>
              <a:buSzPts val="1600"/>
              <a:buFont typeface="Arial"/>
              <a:buChar char="•"/>
            </a:pPr>
            <a:r>
              <a:rPr lang="en-US" sz="1600"/>
              <a:t>they may seem blunt or rude without meaning to.</a:t>
            </a:r>
            <a:endParaRPr/>
          </a:p>
          <a:p>
            <a:pPr marL="0" lvl="0" indent="0" algn="l" rtl="0">
              <a:lnSpc>
                <a:spcPct val="90000"/>
              </a:lnSpc>
              <a:spcBef>
                <a:spcPts val="600"/>
              </a:spcBef>
              <a:spcAft>
                <a:spcPts val="0"/>
              </a:spcAft>
              <a:buSzPts val="1600"/>
              <a:buNone/>
            </a:pPr>
            <a:r>
              <a:rPr lang="en-US" sz="1600" b="1"/>
              <a:t>Restricted/repetitive </a:t>
            </a:r>
            <a:r>
              <a:rPr lang="en-US" sz="1600" b="1" err="1"/>
              <a:t>behaviours</a:t>
            </a:r>
            <a:endParaRPr sz="1600" b="1"/>
          </a:p>
          <a:p>
            <a:pPr marL="285750" lvl="0" indent="-285750" algn="l" rtl="0">
              <a:lnSpc>
                <a:spcPct val="90000"/>
              </a:lnSpc>
              <a:spcBef>
                <a:spcPts val="600"/>
              </a:spcBef>
              <a:spcAft>
                <a:spcPts val="0"/>
              </a:spcAft>
              <a:buSzPts val="1600"/>
              <a:buFont typeface="Arial"/>
              <a:buChar char="•"/>
            </a:pPr>
            <a:r>
              <a:rPr lang="en-US" sz="1600"/>
              <a:t>the individual may exhibit repetitive movements such as hand flapping</a:t>
            </a:r>
            <a:endParaRPr/>
          </a:p>
          <a:p>
            <a:pPr marL="285750" lvl="0" indent="-285750" algn="l" rtl="0">
              <a:lnSpc>
                <a:spcPct val="90000"/>
              </a:lnSpc>
              <a:spcBef>
                <a:spcPts val="600"/>
              </a:spcBef>
              <a:spcAft>
                <a:spcPts val="0"/>
              </a:spcAft>
              <a:buSzPts val="1600"/>
              <a:buFont typeface="Arial"/>
              <a:buChar char="•"/>
            </a:pPr>
            <a:r>
              <a:rPr lang="en-US" sz="1600"/>
              <a:t>they do not cope well with change and may react badly to any alteration in their routine</a:t>
            </a:r>
            <a:endParaRPr/>
          </a:p>
          <a:p>
            <a:pPr marL="285750" lvl="0" indent="-285750" algn="l" rtl="0">
              <a:lnSpc>
                <a:spcPct val="90000"/>
              </a:lnSpc>
              <a:spcBef>
                <a:spcPts val="600"/>
              </a:spcBef>
              <a:spcAft>
                <a:spcPts val="0"/>
              </a:spcAft>
              <a:buSzPts val="1600"/>
              <a:buFont typeface="Arial"/>
              <a:buChar char="•"/>
            </a:pPr>
            <a:r>
              <a:rPr lang="en-US" sz="1600"/>
              <a:t>they may become fixated on an activity and insist on repeating the same thing over and over again.</a:t>
            </a:r>
            <a:endParaRPr sz="1600"/>
          </a:p>
          <a:p>
            <a:pPr marL="0" lvl="0" indent="0" algn="l" rtl="0">
              <a:lnSpc>
                <a:spcPct val="90000"/>
              </a:lnSpc>
              <a:spcBef>
                <a:spcPts val="1000"/>
              </a:spcBef>
              <a:spcAft>
                <a:spcPts val="0"/>
              </a:spcAft>
              <a:buClr>
                <a:srgbClr val="16AD85"/>
              </a:buClr>
              <a:buSzPts val="2000"/>
              <a:buNone/>
            </a:pPr>
            <a:endParaRPr sz="2000"/>
          </a:p>
        </p:txBody>
      </p:sp>
      <p:sp>
        <p:nvSpPr>
          <p:cNvPr id="6" name="Google Shape;228;p30"/>
          <p:cNvSpPr txBox="1">
            <a:spLocks noGrp="1"/>
          </p:cNvSpPr>
          <p:nvPr>
            <p:ph type="body" idx="1"/>
          </p:nvPr>
        </p:nvSpPr>
        <p:spPr>
          <a:xfrm>
            <a:off x="663504" y="223916"/>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ct val="0"/>
              </a:spcBef>
              <a:spcAft>
                <a:spcPct val="0"/>
              </a:spcAft>
              <a:buSzTx/>
            </a:pPr>
            <a:r>
              <a:rPr lang="cy" sz="2200" b="1" i="0" u="none" strike="noStrike" cap="none" baseline="0">
                <a:solidFill>
                  <a:srgbClr val="16AD85"/>
                </a:solidFill>
                <a:effectLst/>
                <a:uFillTx/>
                <a:latin typeface="Calibri"/>
              </a:rPr>
              <a:t>7.6 Prif nodweddion awtistiaeth a’r hyn a olygir gan y ‘triawd o namau’</a:t>
            </a:r>
            <a:r>
              <a:rPr lang="cy" sz="2200" b="1"/>
              <a:t> </a:t>
            </a:r>
            <a:endParaRPr lang="cy" sz="22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7" name="Google Shape;231;p30"/>
          <p:cNvSpPr txBox="1">
            <a:spLocks noGrp="1"/>
          </p:cNvSpPr>
          <p:nvPr>
            <p:ph type="body" idx="2"/>
          </p:nvPr>
        </p:nvSpPr>
        <p:spPr>
          <a:xfrm>
            <a:off x="551356" y="1226541"/>
            <a:ext cx="5621612" cy="49431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1600"/>
              <a:buNone/>
            </a:pPr>
            <a:endParaRPr sz="1600" b="1"/>
          </a:p>
          <a:p>
            <a:pPr marL="0" lvl="0" indent="0" algn="l" rtl="0">
              <a:lnSpc>
                <a:spcPct val="90000"/>
              </a:lnSpc>
              <a:spcBef>
                <a:spcPct val="0"/>
              </a:spcBef>
              <a:spcAft>
                <a:spcPct val="0"/>
              </a:spcAft>
              <a:buSzPts val="1600"/>
              <a:buNone/>
            </a:pPr>
            <a:r>
              <a:rPr lang="cy" sz="1400" b="1" i="0" u="none" strike="noStrike" cap="none" baseline="0">
                <a:solidFill>
                  <a:srgbClr val="37394C"/>
                </a:solidFill>
                <a:effectLst/>
                <a:uFillTx/>
                <a:latin typeface="Calibri"/>
              </a:rPr>
              <a:t>Rhyngweithio cymdeithasol </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bydd yr unigolyn yn ei chael hi'n anodd deall beth mae eraill yn ei feddwl neu'n ei deimlo</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byddant yn mynd yn bryderus iawn am sefyllfaoedd cymdeithasol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byddant yn ei chael hi'n anodd gwneud ffrindiau a'i bod yn well ganddynt fod ar eu pen eu hunain.</a:t>
            </a:r>
          </a:p>
          <a:p>
            <a:pPr marL="0" lvl="0" indent="0" algn="l" rtl="0">
              <a:lnSpc>
                <a:spcPct val="90000"/>
              </a:lnSpc>
              <a:spcBef>
                <a:spcPts val="600"/>
              </a:spcBef>
              <a:spcAft>
                <a:spcPct val="0"/>
              </a:spcAft>
              <a:buSzPts val="1600"/>
              <a:buNone/>
            </a:pPr>
            <a:r>
              <a:rPr lang="cy" sz="1400" b="1" i="0" u="none" strike="noStrike" cap="none" baseline="0">
                <a:solidFill>
                  <a:srgbClr val="37394C"/>
                </a:solidFill>
                <a:effectLst/>
                <a:uFillTx/>
                <a:latin typeface="Calibri"/>
              </a:rPr>
              <a:t>Cyfathrebu</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efallai y bydd yr unigolyn yn ei chael yn anodd esbonio ei deimladau</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byddant yn cymryd popeth yn llythrennol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gallant ymddangos yn ddi-flewyn-ar-dafod neu'n anghwrtais yn anfwriadol.</a:t>
            </a:r>
          </a:p>
          <a:p>
            <a:pPr marL="0" lvl="0" indent="0" algn="l" rtl="0">
              <a:lnSpc>
                <a:spcPct val="90000"/>
              </a:lnSpc>
              <a:spcBef>
                <a:spcPts val="600"/>
              </a:spcBef>
              <a:spcAft>
                <a:spcPct val="0"/>
              </a:spcAft>
              <a:buSzPts val="1600"/>
              <a:buNone/>
            </a:pPr>
            <a:r>
              <a:rPr lang="cy" sz="1400" b="1" i="0" u="none" strike="noStrike" cap="none" baseline="0">
                <a:solidFill>
                  <a:srgbClr val="37394C"/>
                </a:solidFill>
                <a:effectLst/>
                <a:uFillTx/>
                <a:latin typeface="Calibri"/>
              </a:rPr>
              <a:t>Ymddygiadau cyfyngol/ailadroddus</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gall yr unigolyn arddangos symudiadau ailadroddus fel chwifio dwylo</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nid ydynt yn ymdopi'n dda â newid a gallant ymateb yn wael i unrhyw newid yn eu trefn arferol</a:t>
            </a:r>
          </a:p>
          <a:p>
            <a:pPr marL="285750" lvl="0" indent="-285750" algn="l" rtl="0">
              <a:lnSpc>
                <a:spcPct val="90000"/>
              </a:lnSpc>
              <a:spcBef>
                <a:spcPts val="600"/>
              </a:spcBef>
              <a:spcAft>
                <a:spcPct val="0"/>
              </a:spcAft>
              <a:buSzPts val="1600"/>
              <a:buFont typeface="Arial"/>
              <a:buChar char="•"/>
            </a:pPr>
            <a:r>
              <a:rPr lang="cy" sz="1400" b="0" i="0" u="none" strike="noStrike" cap="none" baseline="0">
                <a:solidFill>
                  <a:srgbClr val="37394C"/>
                </a:solidFill>
                <a:effectLst/>
                <a:uFillTx/>
                <a:latin typeface="Calibri"/>
              </a:rPr>
              <a:t>mae'n bosibl y byddan nhw'n canolbwyntio ar weithgaredd ac yn mynnu ailadrodd yr un peth dro ar ôl tro.</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spcBef>
                <a:spcPts val="0"/>
              </a:spcBef>
              <a:buSzPct val="100000"/>
            </a:pPr>
            <a:r>
              <a:rPr lang="en-US" sz="2400" b="1"/>
              <a:t>7.7 Why autism can sometimes be a hidden disability and how this can impact on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38" name="Google Shape;238;p31"/>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39" name="Google Shape;239;p31"/>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40" name="Google Shape;240;p31"/>
          <p:cNvSpPr txBox="1">
            <a:spLocks noGrp="1"/>
          </p:cNvSpPr>
          <p:nvPr>
            <p:ph type="body" idx="2"/>
          </p:nvPr>
        </p:nvSpPr>
        <p:spPr>
          <a:xfrm>
            <a:off x="6484381" y="1383143"/>
            <a:ext cx="5338163"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600"/>
              <a:buNone/>
            </a:pPr>
            <a:r>
              <a:rPr lang="en-US" sz="1600"/>
              <a:t>It is not always possible to know that someone has autism as their outward appearance can look the same as everyone else’s. Because of this,</a:t>
            </a:r>
            <a:r>
              <a:rPr lang="en-US" sz="1600" b="1"/>
              <a:t> their condition may go undiagnosed </a:t>
            </a:r>
            <a:r>
              <a:rPr lang="en-US" sz="1600"/>
              <a:t>for many years and the vital support they need at the right time is missed.</a:t>
            </a:r>
            <a:endParaRPr/>
          </a:p>
          <a:p>
            <a:pPr marL="0" lvl="0" indent="0" algn="l" rtl="0">
              <a:lnSpc>
                <a:spcPct val="90000"/>
              </a:lnSpc>
              <a:spcBef>
                <a:spcPts val="1000"/>
              </a:spcBef>
              <a:spcAft>
                <a:spcPts val="0"/>
              </a:spcAft>
              <a:buClr>
                <a:srgbClr val="16AD85"/>
              </a:buClr>
              <a:buSzPts val="1600"/>
              <a:buNone/>
            </a:pPr>
            <a:r>
              <a:rPr lang="en-US" sz="1600"/>
              <a:t>Children with undiagnosed autism can be made to feel like the outsider at school because they behave differently to their peers and this can lead to name calling, teasing and bullying. </a:t>
            </a:r>
            <a:r>
              <a:rPr lang="en-US" sz="1600" b="1" err="1"/>
              <a:t>Behavioural</a:t>
            </a:r>
            <a:r>
              <a:rPr lang="en-US" sz="1600" b="1"/>
              <a:t> problems in undiagnosed autistic children can cause them to be excluded from school</a:t>
            </a:r>
            <a:r>
              <a:rPr lang="en-US" sz="1600"/>
              <a:t> which will have a detrimental impact on their life chances.</a:t>
            </a:r>
            <a:endParaRPr/>
          </a:p>
          <a:p>
            <a:pPr marL="0" lvl="0" indent="0" algn="l" rtl="0">
              <a:lnSpc>
                <a:spcPct val="90000"/>
              </a:lnSpc>
              <a:spcBef>
                <a:spcPts val="1000"/>
              </a:spcBef>
              <a:spcAft>
                <a:spcPts val="0"/>
              </a:spcAft>
              <a:buClr>
                <a:srgbClr val="16AD85"/>
              </a:buClr>
              <a:buSzPts val="1600"/>
              <a:buNone/>
            </a:pPr>
            <a:r>
              <a:rPr lang="en-US" sz="1600"/>
              <a:t>Adults with autism can struggle in social situations if those around them are not aware that they have the condition. Common traits of autism, such as</a:t>
            </a:r>
            <a:r>
              <a:rPr lang="en-US" sz="1600" b="1"/>
              <a:t> lack of emotion and inability to understand non-verbal communication, can cause them to act inappropriately and cause offence.</a:t>
            </a:r>
            <a:r>
              <a:rPr lang="en-US" sz="1600"/>
              <a:t> This can lead them to being </a:t>
            </a:r>
            <a:r>
              <a:rPr lang="en-US" sz="1600" err="1"/>
              <a:t>ostracised</a:t>
            </a:r>
            <a:r>
              <a:rPr lang="en-US" sz="1600"/>
              <a:t> or worse still, be subject to violence.</a:t>
            </a:r>
            <a:endParaRPr/>
          </a:p>
          <a:p>
            <a:pPr marL="0" lvl="0" indent="0" algn="l" rtl="0">
              <a:lnSpc>
                <a:spcPct val="90000"/>
              </a:lnSpc>
              <a:spcBef>
                <a:spcPts val="1000"/>
              </a:spcBef>
              <a:spcAft>
                <a:spcPts val="0"/>
              </a:spcAft>
              <a:buClr>
                <a:srgbClr val="16AD85"/>
              </a:buClr>
              <a:buSzPts val="2000"/>
              <a:buNone/>
            </a:pPr>
            <a:endParaRPr sz="2000"/>
          </a:p>
        </p:txBody>
      </p:sp>
      <p:sp>
        <p:nvSpPr>
          <p:cNvPr id="6" name="Google Shape;237;p31"/>
          <p:cNvSpPr txBox="1">
            <a:spLocks noGrp="1"/>
          </p:cNvSpPr>
          <p:nvPr>
            <p:ph type="body" idx="1"/>
          </p:nvPr>
        </p:nvSpPr>
        <p:spPr>
          <a:xfrm>
            <a:off x="773669" y="311692"/>
            <a:ext cx="5141578" cy="1071451"/>
          </a:xfrm>
          <a:prstGeom prst="rect">
            <a:avLst/>
          </a:prstGeom>
          <a:noFill/>
          <a:ln>
            <a:noFill/>
          </a:ln>
        </p:spPr>
        <p:txBody>
          <a:bodyPr spcFirstLastPara="1" wrap="square" lIns="91425" tIns="45700" rIns="91425" bIns="45700" anchor="t" anchorCtr="0">
            <a:normAutofit fontScale="97500" lnSpcReduction="10000"/>
          </a:bodyPr>
          <a:lstStyle/>
          <a:p>
            <a:pPr marL="0" indent="0">
              <a:lnSpc>
                <a:spcPct val="100000"/>
              </a:lnSpc>
              <a:spcBef>
                <a:spcPct val="0"/>
              </a:spcBef>
              <a:spcAft>
                <a:spcPct val="0"/>
              </a:spcAft>
              <a:buSzTx/>
            </a:pPr>
            <a:r>
              <a:rPr lang="cy" sz="2300" b="1" i="0" u="none" strike="noStrike" cap="none" baseline="0">
                <a:solidFill>
                  <a:srgbClr val="16AD85"/>
                </a:solidFill>
                <a:effectLst/>
                <a:uFillTx/>
                <a:latin typeface="Calibri"/>
              </a:rPr>
              <a:t>7.7 Pam y gall awtistiaeth fod yn anabledd cudd weithiau a sut y gall hyn effeithio ar unigolion</a:t>
            </a:r>
            <a:r>
              <a:rPr lang="cy" sz="2300" b="1"/>
              <a:t> </a:t>
            </a:r>
            <a:endParaRPr lang="cy" sz="23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8" name="Google Shape;240;p31"/>
          <p:cNvSpPr txBox="1">
            <a:spLocks noGrp="1"/>
          </p:cNvSpPr>
          <p:nvPr>
            <p:ph type="body" idx="2"/>
          </p:nvPr>
        </p:nvSpPr>
        <p:spPr>
          <a:xfrm>
            <a:off x="773669" y="1383143"/>
            <a:ext cx="5338163" cy="47554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600"/>
              <a:buNone/>
            </a:pPr>
            <a:r>
              <a:rPr lang="cy" sz="1550" b="0" i="0" u="none" strike="noStrike" cap="none" baseline="0">
                <a:solidFill>
                  <a:srgbClr val="37394C"/>
                </a:solidFill>
                <a:effectLst/>
                <a:uFillTx/>
                <a:latin typeface="Calibri"/>
              </a:rPr>
              <a:t>Nid yw bob amser yn bosibl gwybod bod gan rywun awtistiaeth oherwydd gall eu hymddangosiad allanol edrych yr un fath â phawb arall. Oherwydd hyn,</a:t>
            </a:r>
            <a:r>
              <a:rPr lang="cy" sz="1550" b="1" i="0" u="none" strike="noStrike" cap="none" baseline="0">
                <a:solidFill>
                  <a:srgbClr val="37394C"/>
                </a:solidFill>
                <a:effectLst/>
                <a:uFillTx/>
                <a:latin typeface="Calibri"/>
              </a:rPr>
              <a:t> efallai na fydd eu cyflwr yn cael ei ddiagnosio </a:t>
            </a:r>
            <a:r>
              <a:rPr lang="cy" sz="1550" b="0" i="0" u="none" strike="noStrike" cap="none" baseline="0">
                <a:solidFill>
                  <a:srgbClr val="37394C"/>
                </a:solidFill>
                <a:effectLst/>
                <a:uFillTx/>
                <a:latin typeface="Calibri"/>
              </a:rPr>
              <a:t>am flynyddoedd lawer ac mae’r cymorth hanfodol sydd ei angen arnynt ar yr adeg gywir yn cael ei golli.</a:t>
            </a:r>
          </a:p>
          <a:p>
            <a:pPr marL="0" lvl="0" indent="0" algn="l" rtl="0">
              <a:lnSpc>
                <a:spcPct val="90000"/>
              </a:lnSpc>
              <a:spcBef>
                <a:spcPts val="1000"/>
              </a:spcBef>
              <a:spcAft>
                <a:spcPct val="0"/>
              </a:spcAft>
              <a:buClr>
                <a:srgbClr val="16AD85"/>
              </a:buClr>
              <a:buSzPts val="1600"/>
              <a:buNone/>
            </a:pPr>
            <a:r>
              <a:rPr lang="cy" sz="1550" b="0" i="0" u="none" strike="noStrike" cap="none" baseline="0">
                <a:solidFill>
                  <a:srgbClr val="37394C"/>
                </a:solidFill>
                <a:effectLst/>
                <a:uFillTx/>
                <a:latin typeface="Calibri"/>
              </a:rPr>
              <a:t>Gall plant ag awtistiaeth sydd heb ddiagnosis gael eu gwneud i deimlo fel rhywun ar y tu allan yn yr ysgol oherwydd eu bod yn ymddwyn yn wahanol i'w cyfoedion a gall hyn arwain at alw enwau, pryfocio a bwlio. </a:t>
            </a:r>
            <a:r>
              <a:rPr lang="cy" sz="1550" b="1" i="0" u="none" strike="noStrike" cap="none" baseline="0">
                <a:solidFill>
                  <a:srgbClr val="37394C"/>
                </a:solidFill>
                <a:effectLst/>
                <a:uFillTx/>
                <a:latin typeface="Calibri"/>
              </a:rPr>
              <a:t>Gall problemau ymddygiad mewn plant awtistig sydd heb ddiagnosis achosi iddynt gael eu gwahardd o'r ysgol</a:t>
            </a:r>
            <a:r>
              <a:rPr lang="cy" sz="1550" b="0" i="0" u="none" strike="noStrike" cap="none" baseline="0">
                <a:solidFill>
                  <a:srgbClr val="37394C"/>
                </a:solidFill>
                <a:effectLst/>
                <a:uFillTx/>
                <a:latin typeface="Calibri"/>
              </a:rPr>
              <a:t> a fydd yn cael effaith andwyol ar eu cyfleoedd bywyd.</a:t>
            </a:r>
          </a:p>
          <a:p>
            <a:pPr marL="0" lvl="0" indent="0" algn="l" rtl="0">
              <a:lnSpc>
                <a:spcPct val="90000"/>
              </a:lnSpc>
              <a:spcBef>
                <a:spcPts val="1000"/>
              </a:spcBef>
              <a:spcAft>
                <a:spcPct val="0"/>
              </a:spcAft>
              <a:buClr>
                <a:srgbClr val="16AD85"/>
              </a:buClr>
              <a:buSzPts val="1600"/>
              <a:buNone/>
            </a:pPr>
            <a:r>
              <a:rPr lang="cy" sz="1550" b="0" i="0" u="none" strike="noStrike" cap="none" baseline="0">
                <a:solidFill>
                  <a:srgbClr val="37394C"/>
                </a:solidFill>
                <a:effectLst/>
                <a:uFillTx/>
                <a:latin typeface="Calibri"/>
              </a:rPr>
              <a:t>Gall oedolion ag awtistiaeth gael trafferth mewn sefyllfaoedd cymdeithasol os nad yw'r rhai o'u cwmpas yn ymwybodol bod y cyflwr arnynt. Gall nodweddion cyffredin awtistiaeth, megis</a:t>
            </a:r>
            <a:r>
              <a:rPr lang="cy" sz="1550" b="1" i="0" u="none" strike="noStrike" cap="none" baseline="0">
                <a:solidFill>
                  <a:srgbClr val="37394C"/>
                </a:solidFill>
                <a:effectLst/>
                <a:uFillTx/>
                <a:latin typeface="Calibri"/>
              </a:rPr>
              <a:t> diffyg emosiwn ac anallu i ddeall cyfathrebu di-eiriau, achosi iddynt ymddwyn yn amhriodol ac achosi tramgwydd.</a:t>
            </a:r>
            <a:r>
              <a:rPr lang="cy" sz="1550" b="0" i="0" u="none" strike="noStrike" cap="none" baseline="0">
                <a:solidFill>
                  <a:srgbClr val="37394C"/>
                </a:solidFill>
                <a:effectLst/>
                <a:uFillTx/>
                <a:latin typeface="Calibri"/>
              </a:rPr>
              <a:t> Gall hyn eu harwain at gael eu halltudio neu, yn waeth byth, fod yn destun trais.</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descr="Text&#10;&#10;Description automatically generated"/>
          <p:cNvPicPr preferRelativeResize="0"/>
          <p:nvPr/>
        </p:nvPicPr>
        <p:blipFill rotWithShape="1">
          <a:blip r:embed="rId3">
            <a:alphaModFix/>
          </a:blip>
          <a:srcRect/>
          <a:stretch/>
        </p:blipFill>
        <p:spPr>
          <a:xfrm>
            <a:off x="1143549" y="189484"/>
            <a:ext cx="10214515" cy="55666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644082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7.8 The range of services, agencies and professionals which provide support for individuals with learning disabilities and/or autistic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47" name="Google Shape;247;p32"/>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48" name="Google Shape;248;p32"/>
          <p:cNvSpPr txBox="1">
            <a:spLocks noGrp="1"/>
          </p:cNvSpPr>
          <p:nvPr>
            <p:ph type="body" idx="2"/>
          </p:nvPr>
        </p:nvSpPr>
        <p:spPr>
          <a:xfrm>
            <a:off x="6440822"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000"/>
              <a:buNone/>
            </a:pPr>
            <a:r>
              <a:rPr lang="en-US" sz="2000"/>
              <a:t>Many years ago people with a learning disability/autism were generally locked away in institutions which weren’t regulated.</a:t>
            </a:r>
            <a:endParaRPr/>
          </a:p>
          <a:p>
            <a:pPr marL="0" lvl="0" indent="0" algn="l" rtl="0">
              <a:lnSpc>
                <a:spcPct val="90000"/>
              </a:lnSpc>
              <a:spcBef>
                <a:spcPts val="1000"/>
              </a:spcBef>
              <a:spcAft>
                <a:spcPts val="0"/>
              </a:spcAft>
              <a:buClr>
                <a:srgbClr val="16AD85"/>
              </a:buClr>
              <a:buSzPts val="2000"/>
              <a:buNone/>
            </a:pPr>
            <a:r>
              <a:rPr lang="en-US" sz="2000"/>
              <a:t>Due to government legislation there have been huge changes in how individuals with a learning disability or autism are supported.</a:t>
            </a:r>
            <a:endParaRPr/>
          </a:p>
          <a:p>
            <a:pPr marL="0" lvl="0" indent="0" algn="l" rtl="0">
              <a:lnSpc>
                <a:spcPct val="90000"/>
              </a:lnSpc>
              <a:spcBef>
                <a:spcPts val="1000"/>
              </a:spcBef>
              <a:spcAft>
                <a:spcPts val="0"/>
              </a:spcAft>
              <a:buClr>
                <a:srgbClr val="16AD85"/>
              </a:buClr>
              <a:buSzPts val="2000"/>
              <a:buNone/>
            </a:pPr>
            <a:r>
              <a:rPr lang="en-US" sz="2000" b="1"/>
              <a:t>The Equality Act has put in place legislation to protect those with a disability and other protected characteristics.</a:t>
            </a:r>
            <a:r>
              <a:rPr lang="en-US" sz="2000"/>
              <a:t> Societal attitudes have evolved over the years and the social model is contributing to a changing view of disability and a focus on overcoming barriers. That said, there is still work to be done to create an equal society.</a:t>
            </a:r>
            <a:endParaRPr/>
          </a:p>
          <a:p>
            <a:pPr marL="0" lvl="0" indent="0" algn="l" rtl="0">
              <a:lnSpc>
                <a:spcPct val="90000"/>
              </a:lnSpc>
              <a:spcBef>
                <a:spcPts val="1000"/>
              </a:spcBef>
              <a:spcAft>
                <a:spcPts val="0"/>
              </a:spcAft>
              <a:buClr>
                <a:srgbClr val="16AD85"/>
              </a:buClr>
              <a:buSzPts val="2000"/>
              <a:buNone/>
            </a:pPr>
            <a:endParaRPr sz="2000"/>
          </a:p>
        </p:txBody>
      </p:sp>
      <p:sp>
        <p:nvSpPr>
          <p:cNvPr id="7" name="Google Shape;246;p32"/>
          <p:cNvSpPr txBox="1">
            <a:spLocks noGrp="1"/>
          </p:cNvSpPr>
          <p:nvPr>
            <p:ph type="body" idx="1"/>
          </p:nvPr>
        </p:nvSpPr>
        <p:spPr>
          <a:xfrm>
            <a:off x="585018" y="32090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7.8 Yr ystod o wasanaethau, asiantaethau a gweithwyr proffesiynol sy'n darparu cymorth i unigolion ag anableddau dysgu a/neu unigolion awtistig</a:t>
            </a:r>
            <a:r>
              <a:rPr lang="cy" sz="2400" b="1"/>
              <a:t> </a:t>
            </a:r>
            <a:endParaRPr lang="cy" sz="24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3" name="Rectangle 2"/>
          <p:cNvSpPr/>
          <p:nvPr/>
        </p:nvSpPr>
        <p:spPr>
          <a:xfrm>
            <a:off x="585018" y="1384300"/>
            <a:ext cx="5678130" cy="4503797"/>
          </a:xfrm>
          <a:prstGeom prst="rect">
            <a:avLst/>
          </a:prstGeom>
        </p:spPr>
        <p:txBody>
          <a:bodyPr wrap="square">
            <a:spAutoFit/>
          </a:bodyPr>
          <a:lstStyle/>
          <a:p>
            <a:pPr lvl="0">
              <a:lnSpc>
                <a:spcPct val="90000"/>
              </a:lnSpc>
              <a:spcBef>
                <a:spcPct val="0"/>
              </a:spcBef>
              <a:spcAft>
                <a:spcPct val="0"/>
              </a:spcAft>
              <a:buClr>
                <a:srgbClr val="16AD85"/>
              </a:buClr>
              <a:buSzPts val="2000"/>
            </a:pPr>
            <a:r>
              <a:rPr lang="cy" sz="2000">
                <a:solidFill>
                  <a:srgbClr val="37394C"/>
                </a:solidFill>
                <a:latin typeface="Calibri"/>
              </a:rPr>
              <a:t>Flynyddoedd lawer yn ôl roedd pobl ag anabledd dysgu/awtistiaeth yn cael eu cloi i ffwrdd yn gyffredinol mewn sefydliadau nad oeddent yn cael eu rheoleiddio.</a:t>
            </a:r>
          </a:p>
          <a:p>
            <a:pPr lvl="0">
              <a:lnSpc>
                <a:spcPct val="90000"/>
              </a:lnSpc>
              <a:spcBef>
                <a:spcPts val="1000"/>
              </a:spcBef>
              <a:spcAft>
                <a:spcPct val="0"/>
              </a:spcAft>
              <a:buClr>
                <a:srgbClr val="16AD85"/>
              </a:buClr>
              <a:buSzPts val="2000"/>
            </a:pPr>
            <a:r>
              <a:rPr lang="cy" sz="2000">
                <a:solidFill>
                  <a:srgbClr val="37394C"/>
                </a:solidFill>
                <a:latin typeface="Calibri"/>
              </a:rPr>
              <a:t>Oherwydd deddfwriaeth y llywodraeth bu newidiadau enfawr yn y modd y mae unigolion ag anabledd dysgu neu awtistiaeth yn cael eu cefnogi.</a:t>
            </a:r>
          </a:p>
          <a:p>
            <a:pPr lvl="0">
              <a:lnSpc>
                <a:spcPct val="90000"/>
              </a:lnSpc>
              <a:spcBef>
                <a:spcPts val="1000"/>
              </a:spcBef>
              <a:spcAft>
                <a:spcPct val="0"/>
              </a:spcAft>
              <a:buClr>
                <a:srgbClr val="16AD85"/>
              </a:buClr>
              <a:buSzPts val="2000"/>
            </a:pPr>
            <a:r>
              <a:rPr lang="cy" sz="2000" b="1">
                <a:solidFill>
                  <a:srgbClr val="37394C"/>
                </a:solidFill>
                <a:latin typeface="Calibri"/>
              </a:rPr>
              <a:t>Mae'r Ddeddf Cydraddoldeb wedi rhoi deddfwriaeth ar waith i amddiffyn y rhai ag anabledd a nodweddion gwarchodedig eraill.</a:t>
            </a:r>
            <a:r>
              <a:rPr lang="cy" sz="2000">
                <a:solidFill>
                  <a:srgbClr val="37394C"/>
                </a:solidFill>
                <a:latin typeface="Calibri"/>
              </a:rPr>
              <a:t> Mae agweddau cymdeithasol wedi esblygu dros y blynyddoedd ac mae'r model cymdeithasol yn cyfrannu at newid barn ar anabledd a ffocws ar oresgyn rhwystrau. Wedi dweud hynny, mae gwaith i’w wneud o hyd i greu cymdeithas gyfartal.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body" idx="1"/>
          </p:nvPr>
        </p:nvSpPr>
        <p:spPr>
          <a:xfrm>
            <a:off x="644082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ts val="0"/>
              </a:spcBef>
              <a:buSzPct val="100000"/>
            </a:pPr>
            <a:r>
              <a:rPr lang="en-US" sz="2400" b="1"/>
              <a:t>7.8 The range of services, agencies and professionals which provide support for individuals with learning disabilities and/or autistic individuals </a:t>
            </a:r>
            <a:endParaRPr lang="en-US"/>
          </a:p>
          <a:p>
            <a:pPr marL="0" lvl="0" indent="0" algn="l" rtl="0">
              <a:lnSpc>
                <a:spcPct val="100000"/>
              </a:lnSpc>
              <a:spcBef>
                <a:spcPts val="0"/>
              </a:spcBef>
              <a:spcAft>
                <a:spcPts val="0"/>
              </a:spcAft>
              <a:buClr>
                <a:srgbClr val="16AD85"/>
              </a:buClr>
              <a:buSzPct val="100000"/>
              <a:buNone/>
            </a:pPr>
            <a:endParaRPr sz="2400"/>
          </a:p>
        </p:txBody>
      </p:sp>
      <p:sp>
        <p:nvSpPr>
          <p:cNvPr id="255" name="Google Shape;255;p33"/>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56" name="Google Shape;256;p33"/>
          <p:cNvSpPr txBox="1">
            <a:spLocks noGrp="1"/>
          </p:cNvSpPr>
          <p:nvPr>
            <p:ph type="body" idx="2"/>
          </p:nvPr>
        </p:nvSpPr>
        <p:spPr>
          <a:xfrm>
            <a:off x="6440822" y="1559232"/>
            <a:ext cx="5098018" cy="44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endParaRPr sz="2400"/>
          </a:p>
          <a:p>
            <a:pPr marL="0" lvl="0" indent="0" algn="ctr" rtl="0">
              <a:lnSpc>
                <a:spcPct val="90000"/>
              </a:lnSpc>
              <a:spcBef>
                <a:spcPts val="1000"/>
              </a:spcBef>
              <a:spcAft>
                <a:spcPts val="0"/>
              </a:spcAft>
              <a:buSzPts val="2400"/>
              <a:buNone/>
            </a:pPr>
            <a:r>
              <a:rPr lang="en-US" sz="2400"/>
              <a:t>What services, agencies and professionals are available to support individuals with learning disabilities and/or autistic individuals?</a:t>
            </a:r>
            <a:endParaRPr sz="2400"/>
          </a:p>
          <a:p>
            <a:pPr marL="0" lvl="0" indent="0" algn="l" rtl="0">
              <a:lnSpc>
                <a:spcPct val="90000"/>
              </a:lnSpc>
              <a:spcBef>
                <a:spcPts val="1000"/>
              </a:spcBef>
              <a:spcAft>
                <a:spcPts val="0"/>
              </a:spcAft>
              <a:buClr>
                <a:srgbClr val="16AD85"/>
              </a:buClr>
              <a:buSzPts val="2000"/>
              <a:buNone/>
            </a:pPr>
            <a:endParaRPr sz="2000"/>
          </a:p>
        </p:txBody>
      </p:sp>
      <p:sp>
        <p:nvSpPr>
          <p:cNvPr id="5" name="Google Shape;254;p33"/>
          <p:cNvSpPr txBox="1">
            <a:spLocks noGrp="1"/>
          </p:cNvSpPr>
          <p:nvPr>
            <p:ph type="body" idx="1"/>
          </p:nvPr>
        </p:nvSpPr>
        <p:spPr>
          <a:xfrm>
            <a:off x="674202" y="312850"/>
            <a:ext cx="5141578" cy="107145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7.8 Yr ystod o wasanaethau, asiantaethau a gweithwyr proffesiynol sy'n darparu cymorth i unigolion ag anableddau dysgu a/neu unigolion awtistig</a:t>
            </a:r>
            <a:r>
              <a:rPr lang="cy" sz="2400" b="1"/>
              <a:t> </a:t>
            </a:r>
            <a:endParaRPr lang="cy" sz="2400" b="0" i="0" u="none" strike="noStrike" cap="none" baseline="0">
              <a:solidFill>
                <a:srgbClr val="16AD85"/>
              </a:solidFill>
              <a:effectLst/>
              <a:uFillTx/>
              <a:latin typeface="Calibri"/>
            </a:endParaRPr>
          </a:p>
          <a:p>
            <a:pPr marL="0" lvl="0" indent="0" algn="l" rtl="0">
              <a:lnSpc>
                <a:spcPct val="100000"/>
              </a:lnSpc>
              <a:spcBef>
                <a:spcPct val="0"/>
              </a:spcBef>
              <a:spcAft>
                <a:spcPct val="0"/>
              </a:spcAft>
              <a:buClr>
                <a:srgbClr val="16AD85"/>
              </a:buClr>
              <a:buSzTx/>
              <a:buNone/>
            </a:pPr>
            <a:endParaRPr sz="2400"/>
          </a:p>
        </p:txBody>
      </p:sp>
      <p:sp>
        <p:nvSpPr>
          <p:cNvPr id="6" name="Google Shape;256;p33"/>
          <p:cNvSpPr txBox="1">
            <a:spLocks noGrp="1"/>
          </p:cNvSpPr>
          <p:nvPr>
            <p:ph type="body" idx="2"/>
          </p:nvPr>
        </p:nvSpPr>
        <p:spPr>
          <a:xfrm>
            <a:off x="717762" y="1564967"/>
            <a:ext cx="5098018" cy="44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SzPts val="2400"/>
              <a:buNone/>
            </a:pPr>
            <a:endParaRPr sz="2400"/>
          </a:p>
          <a:p>
            <a:pPr marL="0" lvl="0" indent="0" algn="ctr" rtl="0">
              <a:lnSpc>
                <a:spcPct val="90000"/>
              </a:lnSpc>
              <a:spcBef>
                <a:spcPts val="1000"/>
              </a:spcBef>
              <a:spcAft>
                <a:spcPct val="0"/>
              </a:spcAft>
              <a:buSzPts val="2400"/>
              <a:buNone/>
            </a:pPr>
            <a:r>
              <a:rPr lang="cy" sz="2400" b="0" i="0" u="none" strike="noStrike" cap="none" baseline="0">
                <a:solidFill>
                  <a:srgbClr val="37394C"/>
                </a:solidFill>
                <a:effectLst/>
                <a:uFillTx/>
                <a:latin typeface="Calibri"/>
              </a:rPr>
              <a:t>Pa wasanaethau, asiantaethau a gweithwyr proffesiynol sydd ar gael i roi cymorth i unigolion ag anableddau dysgu a/neu unigolion awtistig?</a:t>
            </a:r>
          </a:p>
          <a:p>
            <a:pPr marL="0" lvl="0" indent="0" algn="l" rtl="0">
              <a:lnSpc>
                <a:spcPct val="90000"/>
              </a:lnSpc>
              <a:spcBef>
                <a:spcPts val="1000"/>
              </a:spcBef>
              <a:spcAft>
                <a:spcPct val="0"/>
              </a:spcAft>
              <a:buClr>
                <a:srgbClr val="16AD85"/>
              </a:buClr>
              <a:buSzPts val="2000"/>
              <a:buNone/>
            </a:pPr>
            <a:endParaRPr sz="2000"/>
          </a:p>
        </p:txBody>
      </p:sp>
      <p:pic>
        <p:nvPicPr>
          <p:cNvPr id="3" name="Picture 2">
            <a:extLst>
              <a:ext uri="{FF2B5EF4-FFF2-40B4-BE49-F238E27FC236}">
                <a16:creationId xmlns:a16="http://schemas.microsoft.com/office/drawing/2014/main" id="{9ECDFAA6-31B4-EF11-FD07-44CBECC8AD5C}"/>
              </a:ext>
            </a:extLst>
          </p:cNvPr>
          <p:cNvPicPr>
            <a:picLocks noChangeAspect="1"/>
          </p:cNvPicPr>
          <p:nvPr/>
        </p:nvPicPr>
        <p:blipFill>
          <a:blip r:embed="rId3"/>
          <a:stretch>
            <a:fillRect/>
          </a:stretch>
        </p:blipFill>
        <p:spPr>
          <a:xfrm>
            <a:off x="9649791" y="4917660"/>
            <a:ext cx="943114" cy="932070"/>
          </a:xfrm>
          <a:prstGeom prst="rect">
            <a:avLst/>
          </a:prstGeom>
        </p:spPr>
      </p:pic>
      <p:pic>
        <p:nvPicPr>
          <p:cNvPr id="4" name="Picture 3">
            <a:extLst>
              <a:ext uri="{FF2B5EF4-FFF2-40B4-BE49-F238E27FC236}">
                <a16:creationId xmlns:a16="http://schemas.microsoft.com/office/drawing/2014/main" id="{4FBCB70F-B855-66F7-F034-F92A710AFE5E}"/>
              </a:ext>
            </a:extLst>
          </p:cNvPr>
          <p:cNvPicPr>
            <a:picLocks noChangeAspect="1"/>
          </p:cNvPicPr>
          <p:nvPr/>
        </p:nvPicPr>
        <p:blipFill>
          <a:blip r:embed="rId4"/>
          <a:stretch>
            <a:fillRect/>
          </a:stretch>
        </p:blipFill>
        <p:spPr>
          <a:xfrm>
            <a:off x="10853530" y="4917661"/>
            <a:ext cx="887896" cy="86580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body" idx="1"/>
          </p:nvPr>
        </p:nvSpPr>
        <p:spPr>
          <a:xfrm>
            <a:off x="6440822" y="312848"/>
            <a:ext cx="5141578" cy="1071451"/>
          </a:xfrm>
          <a:prstGeom prst="rect">
            <a:avLst/>
          </a:prstGeom>
          <a:noFill/>
          <a:ln>
            <a:noFill/>
          </a:ln>
        </p:spPr>
        <p:txBody>
          <a:bodyPr spcFirstLastPara="1" wrap="square" lIns="91425" tIns="45700" rIns="91425" bIns="45700" anchor="t" anchorCtr="0">
            <a:normAutofit fontScale="62500" lnSpcReduction="20000"/>
          </a:bodyPr>
          <a:lstStyle/>
          <a:p>
            <a:pPr marL="0" indent="0">
              <a:lnSpc>
                <a:spcPct val="100000"/>
              </a:lnSpc>
              <a:spcBef>
                <a:spcPts val="0"/>
              </a:spcBef>
              <a:buSzPct val="100000"/>
            </a:pPr>
            <a:r>
              <a:rPr lang="en-US" sz="2400" b="1"/>
              <a:t>7.9 Models and approaches that can be used to support effective communication and engagement with: </a:t>
            </a:r>
            <a:endParaRPr lang="en-US" b="1"/>
          </a:p>
          <a:p>
            <a:pPr marL="285750" indent="-285750">
              <a:lnSpc>
                <a:spcPct val="100000"/>
              </a:lnSpc>
              <a:spcBef>
                <a:spcPts val="0"/>
              </a:spcBef>
              <a:buSzPct val="100000"/>
              <a:buFont typeface="Arial"/>
              <a:buChar char="•"/>
            </a:pPr>
            <a:r>
              <a:rPr lang="en-US" sz="2400" b="1"/>
              <a:t> individuals with a learning disability </a:t>
            </a:r>
            <a:endParaRPr lang="en-US" b="1"/>
          </a:p>
          <a:p>
            <a:pPr marL="285750" indent="-285750">
              <a:lnSpc>
                <a:spcPct val="100000"/>
              </a:lnSpc>
              <a:spcBef>
                <a:spcPts val="0"/>
              </a:spcBef>
              <a:buSzPct val="100000"/>
              <a:buFont typeface="Arial"/>
              <a:buChar char="•"/>
            </a:pPr>
            <a:r>
              <a:rPr lang="en-US" sz="2400" b="1"/>
              <a:t> autistic individuals</a:t>
            </a:r>
          </a:p>
        </p:txBody>
      </p:sp>
      <p:sp>
        <p:nvSpPr>
          <p:cNvPr id="263" name="Google Shape;263;p34"/>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64" name="Google Shape;264;p34"/>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65" name="Google Shape;265;p34"/>
          <p:cNvSpPr txBox="1">
            <a:spLocks noGrp="1"/>
          </p:cNvSpPr>
          <p:nvPr>
            <p:ph type="body" idx="2"/>
          </p:nvPr>
        </p:nvSpPr>
        <p:spPr>
          <a:xfrm>
            <a:off x="6462602"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It is important to </a:t>
            </a:r>
            <a:r>
              <a:rPr lang="en-US" err="1"/>
              <a:t>recognise</a:t>
            </a:r>
            <a:r>
              <a:rPr lang="en-US"/>
              <a:t> that no two individuals are the same. They will each have their own strengths and talents as well as specific needs, and because of this, it is important that even if the needs are similar, they are all treated on an individual basis.</a:t>
            </a:r>
            <a:endParaRPr/>
          </a:p>
          <a:p>
            <a:pPr marL="0" lvl="0" indent="0" algn="l" rtl="0">
              <a:lnSpc>
                <a:spcPct val="90000"/>
              </a:lnSpc>
              <a:spcBef>
                <a:spcPts val="1000"/>
              </a:spcBef>
              <a:spcAft>
                <a:spcPts val="0"/>
              </a:spcAft>
              <a:buClr>
                <a:srgbClr val="16AD85"/>
              </a:buClr>
              <a:buSzPts val="1800"/>
              <a:buNone/>
            </a:pPr>
            <a:r>
              <a:rPr lang="en-US"/>
              <a:t>It is important that the individual is </a:t>
            </a:r>
            <a:r>
              <a:rPr lang="en-US" err="1"/>
              <a:t>recognised</a:t>
            </a:r>
            <a:r>
              <a:rPr lang="en-US"/>
              <a:t> and supported, rather than the condition. They should be involved in all planning of their care, along with family and friends. This care plan should take into consideration what is important to the individual now and puts that into action. Those involved in the individual’s care should also keep on listening so that they understand the hopes the individual has for the future and so that they can put in place the support they will need.</a:t>
            </a:r>
            <a:endParaRPr/>
          </a:p>
          <a:p>
            <a:pPr marL="0" lvl="0" indent="0" algn="l" rtl="0">
              <a:lnSpc>
                <a:spcPct val="90000"/>
              </a:lnSpc>
              <a:spcBef>
                <a:spcPts val="1000"/>
              </a:spcBef>
              <a:spcAft>
                <a:spcPts val="0"/>
              </a:spcAft>
              <a:buClr>
                <a:srgbClr val="16AD85"/>
              </a:buClr>
              <a:buSzPts val="2000"/>
              <a:buNone/>
            </a:pPr>
            <a:endParaRPr sz="2000"/>
          </a:p>
        </p:txBody>
      </p:sp>
      <p:sp>
        <p:nvSpPr>
          <p:cNvPr id="6" name="Google Shape;262;p34"/>
          <p:cNvSpPr txBox="1">
            <a:spLocks noGrp="1"/>
          </p:cNvSpPr>
          <p:nvPr>
            <p:ph type="body" idx="1"/>
          </p:nvPr>
        </p:nvSpPr>
        <p:spPr>
          <a:xfrm>
            <a:off x="663504" y="312848"/>
            <a:ext cx="5141578" cy="1071451"/>
          </a:xfrm>
          <a:prstGeom prst="rect">
            <a:avLst/>
          </a:prstGeom>
          <a:noFill/>
          <a:ln>
            <a:noFill/>
          </a:ln>
        </p:spPr>
        <p:txBody>
          <a:bodyPr spcFirstLastPara="1" wrap="square" lIns="91425" tIns="45700" rIns="91425" bIns="45700" anchor="t" anchorCtr="0">
            <a:normAutofit fontScale="72500" lnSpcReduction="20000"/>
          </a:bodyPr>
          <a:lstStyle/>
          <a:p>
            <a:pPr marL="0" indent="0">
              <a:lnSpc>
                <a:spcPct val="100000"/>
              </a:lnSpc>
              <a:spcBef>
                <a:spcPct val="0"/>
              </a:spcBef>
              <a:spcAft>
                <a:spcPct val="0"/>
              </a:spcAft>
              <a:buSzTx/>
            </a:pPr>
            <a:r>
              <a:rPr lang="cy" sz="2400" b="1" i="0" u="none" strike="noStrike" cap="none" baseline="0">
                <a:solidFill>
                  <a:srgbClr val="16AD85"/>
                </a:solidFill>
                <a:effectLst/>
                <a:uFillTx/>
                <a:latin typeface="Calibri"/>
              </a:rPr>
              <a:t>7.9 Modelau a dulliau gweithredu y gellir eu defnyddio i gefnogi cyfathrebu ac ymgysylltu effeithiol ag:</a:t>
            </a:r>
            <a:r>
              <a:rPr lang="cy" sz="2400" b="1"/>
              <a:t> </a:t>
            </a:r>
            <a:endParaRPr lang="en-US" sz="2400" b="1" i="0" u="none" strike="noStrike" cap="none" baseline="0">
              <a:solidFill>
                <a:srgbClr val="16AD85"/>
              </a:solidFill>
              <a:effectLst/>
              <a:uFillTx/>
              <a:latin typeface="Calibri"/>
            </a:endParaRPr>
          </a:p>
          <a:p>
            <a:pPr marL="285750" indent="-285750">
              <a:lnSpc>
                <a:spcPct val="100000"/>
              </a:lnSpc>
              <a:spcBef>
                <a:spcPct val="0"/>
              </a:spcBef>
              <a:spcAft>
                <a:spcPct val="0"/>
              </a:spcAft>
              <a:buSzTx/>
              <a:buFont typeface="Arial"/>
              <a:buChar char="•"/>
            </a:pPr>
            <a:r>
              <a:rPr lang="cy" sz="2400" b="1"/>
              <a:t> </a:t>
            </a:r>
            <a:r>
              <a:rPr lang="cy" sz="2400" b="1" i="0" u="none" strike="noStrike" cap="none" baseline="0">
                <a:solidFill>
                  <a:srgbClr val="16AD85"/>
                </a:solidFill>
                <a:effectLst/>
                <a:uFillTx/>
                <a:latin typeface="Calibri"/>
              </a:rPr>
              <a:t>unigolion ag anabledd dysgu</a:t>
            </a:r>
            <a:r>
              <a:rPr lang="cy" sz="2400" b="1"/>
              <a:t> </a:t>
            </a:r>
            <a:endParaRPr lang="cy" sz="2400" b="1" i="0" u="none" strike="noStrike" cap="none" baseline="0">
              <a:solidFill>
                <a:srgbClr val="16AD85"/>
              </a:solidFill>
              <a:effectLst/>
              <a:uFillTx/>
              <a:latin typeface="Calibri"/>
            </a:endParaRPr>
          </a:p>
          <a:p>
            <a:pPr marL="285750" indent="-285750">
              <a:lnSpc>
                <a:spcPct val="100000"/>
              </a:lnSpc>
              <a:spcBef>
                <a:spcPct val="0"/>
              </a:spcBef>
              <a:spcAft>
                <a:spcPct val="0"/>
              </a:spcAft>
              <a:buSzTx/>
              <a:buFont typeface="Arial"/>
              <a:buChar char="•"/>
            </a:pPr>
            <a:r>
              <a:rPr lang="cy" sz="2400" b="1"/>
              <a:t> </a:t>
            </a:r>
            <a:r>
              <a:rPr lang="cy" sz="2400" b="1" i="0" u="none" strike="noStrike" cap="none" baseline="0">
                <a:solidFill>
                  <a:srgbClr val="16AD85"/>
                </a:solidFill>
                <a:effectLst/>
                <a:uFillTx/>
                <a:latin typeface="Calibri"/>
              </a:rPr>
              <a:t>unigolion awtistig</a:t>
            </a:r>
          </a:p>
        </p:txBody>
      </p:sp>
      <p:sp>
        <p:nvSpPr>
          <p:cNvPr id="7" name="Google Shape;265;p34"/>
          <p:cNvSpPr txBox="1">
            <a:spLocks noGrp="1"/>
          </p:cNvSpPr>
          <p:nvPr>
            <p:ph type="body" idx="2"/>
          </p:nvPr>
        </p:nvSpPr>
        <p:spPr>
          <a:xfrm>
            <a:off x="641724" y="1384300"/>
            <a:ext cx="509801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a:solidFill>
                  <a:srgbClr val="37394C"/>
                </a:solidFill>
                <a:effectLst/>
                <a:uFillTx/>
                <a:latin typeface="Calibri"/>
              </a:rPr>
              <a:t>Mae'n bwysig cydnabod nad oes dau unigolyn yr un peth. Bydd gan bob un ohonynt ei gryfderau a’i dalentau ei hun yn ogystal ag anghenion penodol, ac oherwydd hyn, mae’n bwysig, hyd yn oed os yw’r anghenion yn debyg, eu bod i gyd yn cael eu trin yn unigol.</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Mae’n bwysig bod yr unigolyn yn cael ei adnabod a’i gefnogi, yn hytrach na’r cyflwr. Dylent fod yn rhan o'r holl gynllunio ar gyfer eu gofal, ynghyd â theulu a ffrindiau. Dylai'r cynllun gofal hwn ystyried yr hyn sy'n bwysig i'r unigolyn nawr a rhoi hynny ar waith. Dylai'r rhai sy'n ymwneud â gofal yr unigolyn hefyd barhau i wrando fel eu bod yn deall gobeithion yr unigolyn ar gyfer y dyfodol ac fel y gallant roi'r cymorth y bydd ei angen arno yn ei le.</a:t>
            </a:r>
          </a:p>
          <a:p>
            <a:pPr marL="0" lvl="0" indent="0" algn="l" rtl="0">
              <a:lnSpc>
                <a:spcPct val="90000"/>
              </a:lnSpc>
              <a:spcBef>
                <a:spcPts val="1000"/>
              </a:spcBef>
              <a:spcAft>
                <a:spcPct val="0"/>
              </a:spcAft>
              <a:buClr>
                <a:srgbClr val="16AD85"/>
              </a:buClr>
              <a:buSzPts val="20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body" idx="1"/>
          </p:nvPr>
        </p:nvSpPr>
        <p:spPr>
          <a:xfrm>
            <a:off x="6440821"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800"/>
            </a:pPr>
            <a:r>
              <a:rPr lang="en-US" sz="1800" b="1"/>
              <a:t>7.9 Models and approaches that can be used to support effective communication and engagement with: </a:t>
            </a:r>
            <a:endParaRPr lang="en-US" b="1"/>
          </a:p>
          <a:p>
            <a:pPr marL="285750" indent="-285750">
              <a:lnSpc>
                <a:spcPct val="100000"/>
              </a:lnSpc>
              <a:spcBef>
                <a:spcPts val="0"/>
              </a:spcBef>
              <a:buSzPts val="1800"/>
              <a:buFont typeface="Arial"/>
              <a:buChar char="•"/>
            </a:pPr>
            <a:r>
              <a:rPr lang="en-US" sz="1800" b="1"/>
              <a:t> individuals with a learning disability </a:t>
            </a:r>
            <a:endParaRPr lang="en-US" b="1"/>
          </a:p>
          <a:p>
            <a:pPr marL="285750" indent="-285750">
              <a:lnSpc>
                <a:spcPct val="100000"/>
              </a:lnSpc>
              <a:spcBef>
                <a:spcPts val="0"/>
              </a:spcBef>
              <a:buSzPts val="1800"/>
              <a:buFont typeface="Arial"/>
              <a:buChar char="•"/>
            </a:pPr>
            <a:r>
              <a:rPr lang="en-US" sz="1800" b="1"/>
              <a:t> autistic individuals</a:t>
            </a:r>
          </a:p>
        </p:txBody>
      </p:sp>
      <p:sp>
        <p:nvSpPr>
          <p:cNvPr id="272" name="Google Shape;272;p35"/>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73" name="Google Shape;273;p35"/>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74" name="Google Shape;274;p35"/>
          <p:cNvSpPr txBox="1">
            <a:spLocks noGrp="1"/>
          </p:cNvSpPr>
          <p:nvPr>
            <p:ph type="body" idx="2"/>
          </p:nvPr>
        </p:nvSpPr>
        <p:spPr>
          <a:xfrm>
            <a:off x="6593221" y="1620870"/>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The </a:t>
            </a:r>
            <a:r>
              <a:rPr lang="en-US" b="1"/>
              <a:t>medical models </a:t>
            </a:r>
            <a:r>
              <a:rPr lang="en-US"/>
              <a:t>of disability look at what’s wrong with the individual and not what they need. It looks at curing or managing the illness and investing resources into the health care related services in order to do so.</a:t>
            </a:r>
            <a:endParaRPr/>
          </a:p>
          <a:p>
            <a:pPr marL="0" lvl="0" indent="0" algn="l" rtl="0">
              <a:lnSpc>
                <a:spcPct val="90000"/>
              </a:lnSpc>
              <a:spcBef>
                <a:spcPts val="1000"/>
              </a:spcBef>
              <a:spcAft>
                <a:spcPts val="0"/>
              </a:spcAft>
              <a:buClr>
                <a:srgbClr val="16AD85"/>
              </a:buClr>
              <a:buSzPts val="1800"/>
              <a:buNone/>
            </a:pPr>
            <a:r>
              <a:rPr lang="en-US"/>
              <a:t>The </a:t>
            </a:r>
            <a:r>
              <a:rPr lang="en-US" b="1"/>
              <a:t>social models </a:t>
            </a:r>
            <a:r>
              <a:rPr lang="en-US"/>
              <a:t>of a disability look at how society is </a:t>
            </a:r>
            <a:r>
              <a:rPr lang="en-US" err="1"/>
              <a:t>organised</a:t>
            </a:r>
            <a:r>
              <a:rPr lang="en-US"/>
              <a:t>. It looks at how society causes barriers, like access to buildings, disabled facilities and opportunities for employment etc.</a:t>
            </a:r>
            <a:endParaRPr/>
          </a:p>
          <a:p>
            <a:pPr marL="0" lvl="0" indent="0" algn="l" rtl="0">
              <a:lnSpc>
                <a:spcPct val="90000"/>
              </a:lnSpc>
              <a:spcBef>
                <a:spcPts val="1000"/>
              </a:spcBef>
              <a:spcAft>
                <a:spcPts val="0"/>
              </a:spcAft>
              <a:buClr>
                <a:srgbClr val="16AD85"/>
              </a:buClr>
              <a:buSzPts val="1800"/>
              <a:buNone/>
            </a:pPr>
            <a:r>
              <a:rPr lang="en-US"/>
              <a:t>Removing these barriers can give equal opportunities for those who are affected by a disability and allows them to be more independent and have more choice and control over their lives.</a:t>
            </a:r>
            <a:endParaRPr/>
          </a:p>
          <a:p>
            <a:pPr marL="0" lvl="0" indent="0" algn="l" rtl="0">
              <a:lnSpc>
                <a:spcPct val="90000"/>
              </a:lnSpc>
              <a:spcBef>
                <a:spcPts val="1000"/>
              </a:spcBef>
              <a:spcAft>
                <a:spcPts val="0"/>
              </a:spcAft>
              <a:buClr>
                <a:srgbClr val="16AD85"/>
              </a:buClr>
              <a:buSzPts val="1800"/>
              <a:buNone/>
            </a:pPr>
            <a:r>
              <a:rPr lang="en-US" u="sng">
                <a:solidFill>
                  <a:schemeClr val="hlink"/>
                </a:solidFill>
                <a:hlinkClick r:id="rId3"/>
              </a:rPr>
              <a:t>https://www.scope.org.uk/about-us/social-model-of-disability/</a:t>
            </a:r>
            <a:r>
              <a:rPr lang="en-US"/>
              <a:t> </a:t>
            </a:r>
            <a:endParaRPr/>
          </a:p>
        </p:txBody>
      </p:sp>
      <p:sp>
        <p:nvSpPr>
          <p:cNvPr id="6" name="Google Shape;271;p35"/>
          <p:cNvSpPr txBox="1">
            <a:spLocks noGrp="1"/>
          </p:cNvSpPr>
          <p:nvPr>
            <p:ph type="body" idx="1"/>
          </p:nvPr>
        </p:nvSpPr>
        <p:spPr>
          <a:xfrm>
            <a:off x="597278"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ct val="0"/>
              </a:spcBef>
              <a:spcAft>
                <a:spcPct val="0"/>
              </a:spcAft>
              <a:buSzPts val="1800"/>
            </a:pPr>
            <a:r>
              <a:rPr lang="cy" sz="1800" b="1" i="0" u="none" strike="noStrike" cap="none" baseline="0">
                <a:solidFill>
                  <a:srgbClr val="16AD85"/>
                </a:solidFill>
                <a:effectLst/>
                <a:uFillTx/>
                <a:latin typeface="Calibri"/>
              </a:rPr>
              <a:t>7.9 Modelau a dulliau gweithredu y gellir eu defnyddio i gefnogi cyfathrebu ac ymgysylltu effeithiol ag:</a:t>
            </a:r>
            <a:r>
              <a:rPr lang="cy" sz="1800" b="1"/>
              <a:t> </a:t>
            </a:r>
            <a:endParaRPr lang="en-US"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ag anabledd dysgu</a:t>
            </a:r>
            <a:r>
              <a:rPr lang="cy" sz="1800" b="1"/>
              <a:t> </a:t>
            </a:r>
            <a:endParaRPr lang="cy"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awtistig</a:t>
            </a:r>
          </a:p>
        </p:txBody>
      </p:sp>
      <p:sp>
        <p:nvSpPr>
          <p:cNvPr id="7" name="Google Shape;274;p35"/>
          <p:cNvSpPr txBox="1">
            <a:spLocks noGrp="1"/>
          </p:cNvSpPr>
          <p:nvPr>
            <p:ph type="body" idx="2"/>
          </p:nvPr>
        </p:nvSpPr>
        <p:spPr>
          <a:xfrm>
            <a:off x="685284" y="1620870"/>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a:solidFill>
                  <a:srgbClr val="37394C"/>
                </a:solidFill>
                <a:effectLst/>
                <a:uFillTx/>
                <a:latin typeface="Calibri"/>
              </a:rPr>
              <a:t>Mae </a:t>
            </a:r>
            <a:r>
              <a:rPr lang="cy" sz="1800" b="1" i="0" u="none" strike="noStrike" cap="none" baseline="0">
                <a:solidFill>
                  <a:srgbClr val="37394C"/>
                </a:solidFill>
                <a:effectLst/>
                <a:uFillTx/>
                <a:latin typeface="Calibri"/>
              </a:rPr>
              <a:t>modelau meddygol </a:t>
            </a:r>
            <a:r>
              <a:rPr lang="cy" sz="1800" b="0" i="0" u="none" strike="noStrike" cap="none" baseline="0">
                <a:solidFill>
                  <a:srgbClr val="37394C"/>
                </a:solidFill>
                <a:effectLst/>
                <a:uFillTx/>
                <a:latin typeface="Calibri"/>
              </a:rPr>
              <a:t>anabledd yn edrych ar beth sydd o'i le ar yr unigolyn ac nid yr hyn sydd ei angen arnynt. Mae'n edrych ar wella neu reoli'r salwch a buddsoddi adnoddau yn y gwasanaethau sy'n gysylltiedig â gofal iechyd er mwyn gwneud hynny.</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Mae </a:t>
            </a:r>
            <a:r>
              <a:rPr lang="cy" sz="1800" b="1" i="0" u="none" strike="noStrike" cap="none" baseline="0">
                <a:solidFill>
                  <a:srgbClr val="37394C"/>
                </a:solidFill>
                <a:effectLst/>
                <a:uFillTx/>
                <a:latin typeface="Calibri"/>
              </a:rPr>
              <a:t>modelau cymdeithasol </a:t>
            </a:r>
            <a:r>
              <a:rPr lang="cy" sz="1800" b="0" i="0" u="none" strike="noStrike" cap="none" baseline="0">
                <a:solidFill>
                  <a:srgbClr val="37394C"/>
                </a:solidFill>
                <a:effectLst/>
                <a:uFillTx/>
                <a:latin typeface="Calibri"/>
              </a:rPr>
              <a:t>anabledd yn edrych ar sut mae cymdeithas yn cael ei threfnu. Mae’n edrych ar sut mae cymdeithas yn achosi rhwystrau, fel mynediad i adeiladau, cyfleusterau i’r anabl a chyfleoedd cyflogaeth ac ati.</a:t>
            </a:r>
          </a:p>
          <a:p>
            <a:pPr marL="0" lvl="0" indent="0" algn="l" rtl="0">
              <a:lnSpc>
                <a:spcPct val="90000"/>
              </a:lnSpc>
              <a:spcBef>
                <a:spcPts val="1000"/>
              </a:spcBef>
              <a:spcAft>
                <a:spcPct val="0"/>
              </a:spcAft>
              <a:buClr>
                <a:srgbClr val="16AD85"/>
              </a:buClr>
              <a:buSzPts val="1800"/>
              <a:buNone/>
            </a:pPr>
            <a:r>
              <a:rPr lang="cy" sz="1800" b="0" i="0" u="none" strike="noStrike" cap="none" baseline="0">
                <a:solidFill>
                  <a:srgbClr val="37394C"/>
                </a:solidFill>
                <a:effectLst/>
                <a:uFillTx/>
                <a:latin typeface="Calibri"/>
              </a:rPr>
              <a:t>Gall cael gwared ar y rhwystrau hyn roi cyfle cyfartal i'r rhai y mae anabledd yn effeithio arnynt a'u galluogi i fod yn fwy annibynnol a chael mwy o ddewis a rheolaeth dros eu bywydau.</a:t>
            </a:r>
          </a:p>
          <a:p>
            <a:pPr marL="0" lvl="0" indent="0" algn="l" rtl="0">
              <a:lnSpc>
                <a:spcPct val="90000"/>
              </a:lnSpc>
              <a:spcBef>
                <a:spcPts val="1000"/>
              </a:spcBef>
              <a:spcAft>
                <a:spcPct val="0"/>
              </a:spcAft>
              <a:buClr>
                <a:srgbClr val="16AD85"/>
              </a:buClr>
              <a:buSzPts val="1800"/>
              <a:buNone/>
            </a:pPr>
            <a:r>
              <a:rPr lang="cy" sz="1800" b="0" i="0" u="sng" strike="noStrike" cap="none" baseline="0">
                <a:solidFill>
                  <a:srgbClr val="0563C1"/>
                </a:solidFill>
                <a:effectLst/>
                <a:uFill>
                  <a:solidFill>
                    <a:srgbClr val="0563C1"/>
                  </a:solidFill>
                </a:uFill>
                <a:latin typeface="Calibri"/>
                <a:hlinkClick r:id="rId3" history="0"/>
              </a:rPr>
              <a:t>https://www.scope.org.uk/about-us/social-model-of-disability/</a:t>
            </a:r>
            <a:r>
              <a:rPr lang="cy" sz="1800" b="0" i="0" u="none" strike="noStrike" cap="none" baseline="0">
                <a:solidFill>
                  <a:srgbClr val="37394C"/>
                </a:solidFill>
                <a:effectLst/>
                <a:uFillTx/>
                <a:latin typeface="Calibri"/>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body" idx="1"/>
          </p:nvPr>
        </p:nvSpPr>
        <p:spPr>
          <a:xfrm>
            <a:off x="6440821" y="223950"/>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800"/>
            </a:pPr>
            <a:r>
              <a:rPr lang="en-US" sz="1800" b="1"/>
              <a:t>7.9 Models and approaches that can be used to support effective communication and engagement with: </a:t>
            </a:r>
            <a:endParaRPr lang="en-US" b="1"/>
          </a:p>
          <a:p>
            <a:pPr marL="285750" indent="-285750">
              <a:lnSpc>
                <a:spcPct val="100000"/>
              </a:lnSpc>
              <a:spcBef>
                <a:spcPts val="0"/>
              </a:spcBef>
              <a:buSzPts val="1800"/>
              <a:buFont typeface="Arial"/>
              <a:buChar char="•"/>
            </a:pPr>
            <a:r>
              <a:rPr lang="en-US" sz="1800" b="1"/>
              <a:t> individuals with a learning disability </a:t>
            </a:r>
            <a:endParaRPr lang="en-US" b="1"/>
          </a:p>
          <a:p>
            <a:pPr marL="285750" indent="-285750">
              <a:lnSpc>
                <a:spcPct val="100000"/>
              </a:lnSpc>
              <a:spcBef>
                <a:spcPts val="0"/>
              </a:spcBef>
              <a:buSzPts val="1800"/>
              <a:buFont typeface="Arial"/>
              <a:buChar char="•"/>
            </a:pPr>
            <a:r>
              <a:rPr lang="en-US" sz="1800" b="1"/>
              <a:t> autistic individuals</a:t>
            </a:r>
          </a:p>
        </p:txBody>
      </p:sp>
      <p:sp>
        <p:nvSpPr>
          <p:cNvPr id="281" name="Google Shape;281;p36"/>
          <p:cNvSpPr txBox="1">
            <a:spLocks noGrp="1"/>
          </p:cNvSpPr>
          <p:nvPr>
            <p:ph type="body" idx="2"/>
          </p:nvPr>
        </p:nvSpPr>
        <p:spPr>
          <a:xfrm>
            <a:off x="6440822" y="1384300"/>
            <a:ext cx="5141578" cy="447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282" name="Google Shape;282;p36"/>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283" name="Google Shape;283;p36"/>
          <p:cNvSpPr txBox="1">
            <a:spLocks noGrp="1"/>
          </p:cNvSpPr>
          <p:nvPr>
            <p:ph type="body" idx="2"/>
          </p:nvPr>
        </p:nvSpPr>
        <p:spPr>
          <a:xfrm>
            <a:off x="6462602" y="1514764"/>
            <a:ext cx="5098018" cy="4339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a:t>A </a:t>
            </a:r>
            <a:r>
              <a:rPr lang="en-US" b="1"/>
              <a:t>rights based approach </a:t>
            </a:r>
            <a:r>
              <a:rPr lang="en-US"/>
              <a:t>empowers individuals to understand their rights and gives them greater opportunities to participate in shaping the decisions that impact upon them.</a:t>
            </a:r>
            <a:endParaRPr/>
          </a:p>
          <a:p>
            <a:pPr marL="0" lvl="0" indent="0" algn="l" rtl="0">
              <a:lnSpc>
                <a:spcPct val="90000"/>
              </a:lnSpc>
              <a:spcBef>
                <a:spcPts val="1000"/>
              </a:spcBef>
              <a:spcAft>
                <a:spcPts val="0"/>
              </a:spcAft>
              <a:buClr>
                <a:srgbClr val="16AD85"/>
              </a:buClr>
              <a:buSzPts val="1800"/>
              <a:buNone/>
            </a:pPr>
            <a:r>
              <a:rPr lang="en-US"/>
              <a:t>The individual, and their family where appropriate, should be an equal partner in the planning of their care and support, ensuring that their goals and aspirations are taken into account.</a:t>
            </a:r>
            <a:endParaRPr/>
          </a:p>
          <a:p>
            <a:pPr marL="0" lvl="0" indent="0" algn="l" rtl="0">
              <a:lnSpc>
                <a:spcPct val="90000"/>
              </a:lnSpc>
              <a:spcBef>
                <a:spcPts val="1000"/>
              </a:spcBef>
              <a:spcAft>
                <a:spcPts val="0"/>
              </a:spcAft>
              <a:buClr>
                <a:srgbClr val="16AD85"/>
              </a:buClr>
              <a:buSzPts val="1800"/>
              <a:buNone/>
            </a:pPr>
            <a:r>
              <a:rPr lang="en-US"/>
              <a:t>Care workers can help individuals have positive relationships and </a:t>
            </a:r>
            <a:r>
              <a:rPr lang="en-US" err="1"/>
              <a:t>minimise</a:t>
            </a:r>
            <a:r>
              <a:rPr lang="en-US"/>
              <a:t> the risk of exploitation by enabling adults with learning disabilities to define what they want and expect from a relationship.</a:t>
            </a:r>
            <a:endParaRPr/>
          </a:p>
          <a:p>
            <a:pPr marL="0" lvl="0" indent="0" algn="l" rtl="0">
              <a:lnSpc>
                <a:spcPct val="90000"/>
              </a:lnSpc>
              <a:spcBef>
                <a:spcPts val="1000"/>
              </a:spcBef>
              <a:spcAft>
                <a:spcPts val="0"/>
              </a:spcAft>
              <a:buClr>
                <a:srgbClr val="16AD85"/>
              </a:buClr>
              <a:buSzPts val="1800"/>
              <a:buNone/>
            </a:pPr>
            <a:r>
              <a:rPr lang="en-US"/>
              <a:t>Engaging individuals with learning disabilities in the planning and implementation of local services will ensure that they have the support they need to be an active member of the community.</a:t>
            </a:r>
            <a:endParaRPr/>
          </a:p>
        </p:txBody>
      </p:sp>
      <p:sp>
        <p:nvSpPr>
          <p:cNvPr id="6" name="Google Shape;280;p36"/>
          <p:cNvSpPr txBox="1">
            <a:spLocks noGrp="1"/>
          </p:cNvSpPr>
          <p:nvPr>
            <p:ph type="body" idx="1"/>
          </p:nvPr>
        </p:nvSpPr>
        <p:spPr>
          <a:xfrm>
            <a:off x="575308" y="223949"/>
            <a:ext cx="5492561" cy="1160350"/>
          </a:xfrm>
          <a:prstGeom prst="rect">
            <a:avLst/>
          </a:prstGeom>
          <a:noFill/>
          <a:ln>
            <a:noFill/>
          </a:ln>
        </p:spPr>
        <p:txBody>
          <a:bodyPr spcFirstLastPara="1" wrap="square" lIns="91425" tIns="45700" rIns="91425" bIns="45700" anchor="t" anchorCtr="0">
            <a:noAutofit/>
          </a:bodyPr>
          <a:lstStyle/>
          <a:p>
            <a:pPr marL="0" indent="0">
              <a:lnSpc>
                <a:spcPct val="100000"/>
              </a:lnSpc>
              <a:spcBef>
                <a:spcPct val="0"/>
              </a:spcBef>
              <a:spcAft>
                <a:spcPct val="0"/>
              </a:spcAft>
              <a:buSzPts val="1800"/>
            </a:pPr>
            <a:r>
              <a:rPr lang="cy" sz="1800" b="1" i="0" u="none" strike="noStrike" cap="none" baseline="0">
                <a:solidFill>
                  <a:srgbClr val="16AD85"/>
                </a:solidFill>
                <a:effectLst/>
                <a:uFillTx/>
                <a:latin typeface="Calibri"/>
              </a:rPr>
              <a:t>7.9 Modelau a dulliau gweithredu y gellir eu defnyddio i gefnogi cyfathrebu ac ymgysylltu effeithiol ag:</a:t>
            </a:r>
            <a:r>
              <a:rPr lang="cy" sz="1800" b="1"/>
              <a:t> </a:t>
            </a:r>
            <a:endParaRPr lang="en-US"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ag anabledd dysgu</a:t>
            </a:r>
            <a:r>
              <a:rPr lang="cy" sz="1800" b="1"/>
              <a:t> </a:t>
            </a:r>
            <a:endParaRPr lang="cy" sz="1800" b="1" i="0" u="none" strike="noStrike" cap="none" baseline="0">
              <a:solidFill>
                <a:srgbClr val="16AD85"/>
              </a:solidFill>
              <a:effectLst/>
              <a:uFillTx/>
              <a:latin typeface="Calibri"/>
            </a:endParaRPr>
          </a:p>
          <a:p>
            <a:pPr marL="285750" indent="-285750">
              <a:lnSpc>
                <a:spcPct val="100000"/>
              </a:lnSpc>
              <a:spcBef>
                <a:spcPct val="0"/>
              </a:spcBef>
              <a:spcAft>
                <a:spcPct val="0"/>
              </a:spcAft>
              <a:buSzPts val="1800"/>
              <a:buFont typeface="Arial"/>
              <a:buChar char="•"/>
            </a:pPr>
            <a:r>
              <a:rPr lang="cy" sz="1800" b="1"/>
              <a:t> </a:t>
            </a:r>
            <a:r>
              <a:rPr lang="cy" sz="1800" b="1" i="0" u="none" strike="noStrike" cap="none" baseline="0">
                <a:solidFill>
                  <a:srgbClr val="16AD85"/>
                </a:solidFill>
                <a:effectLst/>
                <a:uFillTx/>
                <a:latin typeface="Calibri"/>
              </a:rPr>
              <a:t>unigolion awtistig</a:t>
            </a:r>
          </a:p>
        </p:txBody>
      </p:sp>
      <p:sp>
        <p:nvSpPr>
          <p:cNvPr id="7" name="Google Shape;283;p36"/>
          <p:cNvSpPr txBox="1">
            <a:spLocks noGrp="1"/>
          </p:cNvSpPr>
          <p:nvPr>
            <p:ph type="body" idx="2"/>
          </p:nvPr>
        </p:nvSpPr>
        <p:spPr>
          <a:xfrm>
            <a:off x="575308" y="1514764"/>
            <a:ext cx="5098018" cy="46278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800"/>
              <a:buNone/>
            </a:pPr>
            <a:r>
              <a:rPr lang="cy" sz="1710" b="0" i="0" u="none" strike="noStrike" cap="none" baseline="0">
                <a:solidFill>
                  <a:srgbClr val="37394C"/>
                </a:solidFill>
                <a:effectLst/>
                <a:uFillTx/>
                <a:latin typeface="Calibri"/>
              </a:rPr>
              <a:t>Mae </a:t>
            </a:r>
            <a:r>
              <a:rPr lang="cy" sz="1710" b="1" i="0" u="none" strike="noStrike" cap="none" baseline="0">
                <a:solidFill>
                  <a:srgbClr val="37394C"/>
                </a:solidFill>
                <a:effectLst/>
                <a:uFillTx/>
                <a:latin typeface="Calibri"/>
              </a:rPr>
              <a:t>dull seiliedig ar hawliau </a:t>
            </a:r>
            <a:r>
              <a:rPr lang="cy" sz="1710" b="0" i="0" u="none" strike="noStrike" cap="none" baseline="0">
                <a:solidFill>
                  <a:srgbClr val="37394C"/>
                </a:solidFill>
                <a:effectLst/>
                <a:uFillTx/>
                <a:latin typeface="Calibri"/>
              </a:rPr>
              <a:t>yn grymuso unigolion i ddeall eu hawliau a rhoi mwy o gyfleoedd iddynt gymryd rhan yn y gwaith o lunio’r penderfyniadau sy’n effeithio arnynt.</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Dylai’r unigolyn, a’i deulu lle bo’n briodol, fod yn bartner cyfartal wrth gynllunio ei ofal a’i gymorth, gan sicrhau bod ei nodau a’i ddyheadau’n cael eu hystyried.</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Gall gweithwyr gofal helpu unigolion i gael perthnasoedd cadarnhaol a lleihau’r risg o gamfanteisio drwy alluogi oedolion ag anableddau dysgu i ddiffinio’r hyn y maent ei eisiau a’i ddisgwyl o berthynas.</a:t>
            </a:r>
          </a:p>
          <a:p>
            <a:pPr marL="0" lvl="0" indent="0" algn="l" rtl="0">
              <a:lnSpc>
                <a:spcPct val="90000"/>
              </a:lnSpc>
              <a:spcBef>
                <a:spcPts val="1000"/>
              </a:spcBef>
              <a:spcAft>
                <a:spcPct val="0"/>
              </a:spcAft>
              <a:buClr>
                <a:srgbClr val="16AD85"/>
              </a:buClr>
              <a:buSzPts val="1800"/>
              <a:buNone/>
            </a:pPr>
            <a:r>
              <a:rPr lang="cy" sz="1710" b="0" i="0" u="none" strike="noStrike" cap="none" baseline="0">
                <a:solidFill>
                  <a:srgbClr val="37394C"/>
                </a:solidFill>
                <a:effectLst/>
                <a:uFillTx/>
                <a:latin typeface="Calibri"/>
              </a:rPr>
              <a:t>Bydd cynnwys unigolion ag anableddau dysgu wrth gynllunio a gweithredu gwasanaethau lleol yn sicrhau bod ganddynt y cymorth sydd ei angen arnynt i fod yn aelod gweithgar o'r gymuned.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838200" y="221368"/>
            <a:ext cx="4908107" cy="1031283"/>
          </a:xfrm>
          <a:prstGeom prst="rect">
            <a:avLst/>
          </a:prstGeom>
          <a:noFill/>
          <a:ln>
            <a:noFill/>
          </a:ln>
        </p:spPr>
        <p:txBody>
          <a:bodyPr spcFirstLastPara="1" wrap="square" lIns="91425" tIns="45700" rIns="91425" bIns="45700" anchor="t" anchorCtr="0">
            <a:normAutofit/>
          </a:bodyPr>
          <a:lstStyle/>
          <a:p>
            <a:pPr algn="ctr"/>
            <a:r>
              <a:rPr lang="en-US" b="1"/>
              <a:t>Gwaith </a:t>
            </a:r>
            <a:r>
              <a:rPr lang="en-US" b="1" err="1"/>
              <a:t>Cartref</a:t>
            </a:r>
            <a:r>
              <a:rPr lang="en-US" b="1"/>
              <a:t> </a:t>
            </a:r>
            <a:endParaRPr/>
          </a:p>
        </p:txBody>
      </p:sp>
      <p:sp>
        <p:nvSpPr>
          <p:cNvPr id="290" name="Google Shape;290;p37"/>
          <p:cNvSpPr txBox="1">
            <a:spLocks noGrp="1"/>
          </p:cNvSpPr>
          <p:nvPr>
            <p:ph type="body" idx="1"/>
          </p:nvPr>
        </p:nvSpPr>
        <p:spPr>
          <a:xfrm>
            <a:off x="6483352" y="221251"/>
            <a:ext cx="4921200" cy="1031400"/>
          </a:xfrm>
          <a:prstGeom prst="rect">
            <a:avLst/>
          </a:prstGeom>
          <a:noFill/>
          <a:ln>
            <a:noFill/>
          </a:ln>
        </p:spPr>
        <p:txBody>
          <a:bodyPr spcFirstLastPara="1" wrap="square" lIns="91425" tIns="45700" rIns="91425" bIns="45700" anchor="t" anchorCtr="0">
            <a:normAutofit/>
          </a:bodyPr>
          <a:lstStyle/>
          <a:p>
            <a:pPr marL="0" indent="0" algn="ctr">
              <a:spcBef>
                <a:spcPts val="0"/>
              </a:spcBef>
            </a:pPr>
            <a:r>
              <a:rPr lang="en-US" b="1"/>
              <a:t>Home work </a:t>
            </a:r>
            <a:endParaRPr/>
          </a:p>
        </p:txBody>
      </p:sp>
      <p:sp>
        <p:nvSpPr>
          <p:cNvPr id="291" name="Google Shape;291;p37"/>
          <p:cNvSpPr txBox="1">
            <a:spLocks noGrp="1"/>
          </p:cNvSpPr>
          <p:nvPr>
            <p:ph type="body" idx="2"/>
          </p:nvPr>
        </p:nvSpPr>
        <p:spPr>
          <a:xfrm>
            <a:off x="6483350" y="559300"/>
            <a:ext cx="5246700" cy="536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b="1">
                <a:solidFill>
                  <a:schemeClr val="dk1"/>
                </a:solidFill>
              </a:rPr>
              <a:t>Reflection</a:t>
            </a:r>
            <a:endParaRPr>
              <a:solidFill>
                <a:schemeClr val="dk1"/>
              </a:solidFill>
            </a:endParaRPr>
          </a:p>
          <a:p>
            <a:pPr marL="0" lvl="0" indent="0" algn="l" rtl="0">
              <a:lnSpc>
                <a:spcPct val="90000"/>
              </a:lnSpc>
              <a:spcBef>
                <a:spcPts val="1000"/>
              </a:spcBef>
              <a:spcAft>
                <a:spcPts val="0"/>
              </a:spcAft>
              <a:buClr>
                <a:srgbClr val="16AD85"/>
              </a:buClr>
              <a:buSzPts val="2000"/>
              <a:buNone/>
            </a:pPr>
            <a:r>
              <a:rPr lang="en-US" sz="2000">
                <a:solidFill>
                  <a:schemeClr val="dk1"/>
                </a:solidFill>
              </a:rPr>
              <a:t>SOCIAL SERVICES AND WELL-BEING (WALES) ACT</a:t>
            </a:r>
            <a:endParaRPr/>
          </a:p>
          <a:p>
            <a:pPr marL="0" lvl="0" indent="0" algn="l" rtl="0">
              <a:lnSpc>
                <a:spcPct val="90000"/>
              </a:lnSpc>
              <a:spcBef>
                <a:spcPts val="1000"/>
              </a:spcBef>
              <a:spcAft>
                <a:spcPts val="0"/>
              </a:spcAft>
              <a:buClr>
                <a:srgbClr val="16AD85"/>
              </a:buClr>
              <a:buSzPts val="2000"/>
              <a:buNone/>
            </a:pPr>
            <a:r>
              <a:rPr lang="en-US" sz="2000">
                <a:solidFill>
                  <a:schemeClr val="dk1"/>
                </a:solidFill>
              </a:rPr>
              <a:t>CASE STUDY - </a:t>
            </a:r>
            <a:r>
              <a:rPr lang="en-US" sz="2000" b="1">
                <a:solidFill>
                  <a:srgbClr val="16AD85"/>
                </a:solidFill>
              </a:rPr>
              <a:t>Simon</a:t>
            </a:r>
            <a:endParaRPr sz="2000" b="1">
              <a:solidFill>
                <a:srgbClr val="16AD85"/>
              </a:solidFill>
            </a:endParaRPr>
          </a:p>
          <a:p>
            <a:pPr marL="0" lvl="0" indent="0" algn="l" rtl="0">
              <a:lnSpc>
                <a:spcPct val="100000"/>
              </a:lnSpc>
              <a:spcBef>
                <a:spcPts val="0"/>
              </a:spcBef>
              <a:spcAft>
                <a:spcPts val="0"/>
              </a:spcAft>
              <a:buSzPts val="2000"/>
              <a:buNone/>
            </a:pPr>
            <a:endParaRPr sz="2000" b="1">
              <a:solidFill>
                <a:schemeClr val="dk1"/>
              </a:solidFill>
            </a:endParaRPr>
          </a:p>
          <a:p>
            <a:pPr marL="0" lvl="0" indent="0" algn="l" rtl="0">
              <a:lnSpc>
                <a:spcPct val="100000"/>
              </a:lnSpc>
              <a:spcBef>
                <a:spcPts val="0"/>
              </a:spcBef>
              <a:spcAft>
                <a:spcPts val="0"/>
              </a:spcAft>
              <a:buNone/>
            </a:pPr>
            <a:r>
              <a:rPr lang="en-US" sz="1500">
                <a:solidFill>
                  <a:schemeClr val="dk1"/>
                </a:solidFill>
              </a:rPr>
              <a:t>Refection's are in relation to </a:t>
            </a:r>
            <a:r>
              <a:rPr lang="en-US" sz="1500" u="sng">
                <a:solidFill>
                  <a:schemeClr val="dk1"/>
                </a:solidFill>
              </a:rPr>
              <a:t>your own practice</a:t>
            </a:r>
            <a:r>
              <a:rPr lang="en-US" sz="1500">
                <a:solidFill>
                  <a:schemeClr val="dk1"/>
                </a:solidFill>
              </a:rPr>
              <a:t> within these circumstances you write about. Therefore, you need to be reflection on </a:t>
            </a:r>
            <a:r>
              <a:rPr lang="en-US" sz="1500" u="sng">
                <a:solidFill>
                  <a:schemeClr val="dk1"/>
                </a:solidFill>
              </a:rPr>
              <a:t>your own practice</a:t>
            </a:r>
            <a:r>
              <a:rPr lang="en-US" sz="1500">
                <a:solidFill>
                  <a:schemeClr val="dk1"/>
                </a:solidFill>
              </a:rPr>
              <a:t>, not just the situation and the outcome. </a:t>
            </a:r>
            <a:endParaRPr sz="1500">
              <a:solidFill>
                <a:schemeClr val="dk1"/>
              </a:solidFill>
            </a:endParaRPr>
          </a:p>
          <a:p>
            <a:pPr marL="0" lvl="0" indent="0" algn="l" rtl="0">
              <a:lnSpc>
                <a:spcPct val="100000"/>
              </a:lnSpc>
              <a:spcBef>
                <a:spcPts val="0"/>
              </a:spcBef>
              <a:spcAft>
                <a:spcPts val="0"/>
              </a:spcAft>
              <a:buClr>
                <a:schemeClr val="dk1"/>
              </a:buClr>
              <a:buFont typeface="Arial"/>
              <a:buNone/>
            </a:pPr>
            <a:r>
              <a:rPr lang="en-US" sz="1500">
                <a:solidFill>
                  <a:schemeClr val="dk1"/>
                </a:solidFill>
              </a:rPr>
              <a:t>When you are completing your reflections you need to consider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 </a:t>
            </a:r>
            <a:r>
              <a:rPr lang="en-US" sz="1500" u="sng">
                <a:solidFill>
                  <a:schemeClr val="dk1"/>
                </a:solidFill>
              </a:rPr>
              <a:t>your practice</a:t>
            </a:r>
            <a:r>
              <a:rPr lang="en-US" sz="1500">
                <a:solidFill>
                  <a:schemeClr val="dk1"/>
                </a:solidFill>
              </a:rPr>
              <a:t> </a:t>
            </a:r>
            <a:r>
              <a:rPr lang="en-US" sz="1500" b="1">
                <a:solidFill>
                  <a:schemeClr val="dk1"/>
                </a:solidFill>
              </a:rPr>
              <a:t>has been influenced</a:t>
            </a:r>
            <a:r>
              <a:rPr lang="en-US" sz="1500">
                <a:solidFill>
                  <a:schemeClr val="dk1"/>
                </a:solidFill>
              </a:rPr>
              <a:t> and </a:t>
            </a:r>
            <a:r>
              <a:rPr lang="en-US" sz="1500" b="1">
                <a:solidFill>
                  <a:schemeClr val="dk1"/>
                </a:solidFill>
              </a:rPr>
              <a:t>has reflected </a:t>
            </a:r>
            <a:r>
              <a:rPr lang="en-US" sz="1500">
                <a:solidFill>
                  <a:schemeClr val="dk1"/>
                </a:solidFill>
              </a:rPr>
              <a:t>the use of different models, theories and approaches.</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a:t>
            </a:r>
            <a:r>
              <a:rPr lang="en-US" sz="1500" u="sng">
                <a:solidFill>
                  <a:schemeClr val="dk1"/>
                </a:solidFill>
              </a:rPr>
              <a:t> your practice</a:t>
            </a:r>
            <a:r>
              <a:rPr lang="en-US" sz="1500">
                <a:solidFill>
                  <a:schemeClr val="dk1"/>
                </a:solidFill>
              </a:rPr>
              <a:t> </a:t>
            </a:r>
            <a:r>
              <a:rPr lang="en-US" sz="1500" b="1">
                <a:solidFill>
                  <a:schemeClr val="dk1"/>
                </a:solidFill>
              </a:rPr>
              <a:t>has been influenced </a:t>
            </a:r>
            <a:r>
              <a:rPr lang="en-US" sz="1500">
                <a:solidFill>
                  <a:schemeClr val="dk1"/>
                </a:solidFill>
              </a:rPr>
              <a:t>and </a:t>
            </a:r>
            <a:r>
              <a:rPr lang="en-US" sz="1500" b="1">
                <a:solidFill>
                  <a:schemeClr val="dk1"/>
                </a:solidFill>
              </a:rPr>
              <a:t>has reflected </a:t>
            </a:r>
            <a:r>
              <a:rPr lang="en-US" sz="1500">
                <a:solidFill>
                  <a:schemeClr val="dk1"/>
                </a:solidFill>
              </a:rPr>
              <a:t>the use of different legislation applicable to the role of Social Services Practitioner.</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How </a:t>
            </a:r>
            <a:r>
              <a:rPr lang="en-US" sz="1500" u="sng">
                <a:solidFill>
                  <a:schemeClr val="dk1"/>
                </a:solidFill>
              </a:rPr>
              <a:t>your practice</a:t>
            </a:r>
            <a:r>
              <a:rPr lang="en-US" sz="1500">
                <a:solidFill>
                  <a:schemeClr val="dk1"/>
                </a:solidFill>
              </a:rPr>
              <a:t> </a:t>
            </a:r>
            <a:r>
              <a:rPr lang="en-US" sz="1500" b="1">
                <a:solidFill>
                  <a:schemeClr val="dk1"/>
                </a:solidFill>
              </a:rPr>
              <a:t>has been informed</a:t>
            </a:r>
            <a:r>
              <a:rPr lang="en-US" sz="1500">
                <a:solidFill>
                  <a:schemeClr val="dk1"/>
                </a:solidFill>
              </a:rPr>
              <a:t>  and </a:t>
            </a:r>
            <a:r>
              <a:rPr lang="en-US" sz="1500" b="1">
                <a:solidFill>
                  <a:schemeClr val="dk1"/>
                </a:solidFill>
              </a:rPr>
              <a:t>has reflected</a:t>
            </a:r>
            <a:r>
              <a:rPr lang="en-US" sz="1500">
                <a:solidFill>
                  <a:schemeClr val="dk1"/>
                </a:solidFill>
              </a:rPr>
              <a:t> feedback received from supervision with your manager/supervisor, as well as others that you work with.</a:t>
            </a:r>
            <a:endParaRPr sz="2300" b="1">
              <a:solidFill>
                <a:schemeClr val="dk1"/>
              </a:solidFill>
            </a:endParaRPr>
          </a:p>
        </p:txBody>
      </p:sp>
      <p:sp>
        <p:nvSpPr>
          <p:cNvPr id="7" name="Google Shape;291;p37"/>
          <p:cNvSpPr txBox="1">
            <a:spLocks noGrp="1"/>
          </p:cNvSpPr>
          <p:nvPr>
            <p:ph type="body" idx="2"/>
          </p:nvPr>
        </p:nvSpPr>
        <p:spPr>
          <a:xfrm>
            <a:off x="746228" y="559300"/>
            <a:ext cx="5246700" cy="536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2000"/>
              <a:buNone/>
            </a:pPr>
            <a:r>
              <a:rPr lang="cy" sz="2000" b="1" i="0" u="none" strike="noStrike" cap="none" baseline="0">
                <a:solidFill>
                  <a:srgbClr val="000000"/>
                </a:solidFill>
                <a:effectLst/>
                <a:uFillTx/>
                <a:latin typeface="Calibri"/>
              </a:rPr>
              <a:t>Myfyrio</a:t>
            </a:r>
          </a:p>
          <a:p>
            <a:pPr marL="0" lvl="0" indent="0" algn="l" rtl="0">
              <a:lnSpc>
                <a:spcPct val="90000"/>
              </a:lnSpc>
              <a:spcBef>
                <a:spcPts val="1000"/>
              </a:spcBef>
              <a:spcAft>
                <a:spcPct val="0"/>
              </a:spcAft>
              <a:buClr>
                <a:srgbClr val="16AD85"/>
              </a:buClr>
              <a:buSzPts val="2000"/>
              <a:buNone/>
            </a:pPr>
            <a:r>
              <a:rPr lang="cy" sz="2000" b="0" i="0" u="none" strike="noStrike" cap="none" baseline="0">
                <a:solidFill>
                  <a:srgbClr val="000000"/>
                </a:solidFill>
                <a:effectLst/>
                <a:uFillTx/>
                <a:latin typeface="Calibri"/>
              </a:rPr>
              <a:t>DEDDF GWASANAETHAU CYMDEITHASOL A LLESIANT (CYMRU)</a:t>
            </a:r>
          </a:p>
          <a:p>
            <a:pPr marL="0" lvl="0" indent="0" algn="l" rtl="0">
              <a:lnSpc>
                <a:spcPct val="90000"/>
              </a:lnSpc>
              <a:spcBef>
                <a:spcPts val="1000"/>
              </a:spcBef>
              <a:spcAft>
                <a:spcPct val="0"/>
              </a:spcAft>
              <a:buClr>
                <a:srgbClr val="16AD85"/>
              </a:buClr>
              <a:buSzPts val="2000"/>
              <a:buNone/>
            </a:pPr>
            <a:r>
              <a:rPr lang="cy" sz="2000" b="0" i="0" u="none" strike="noStrike" cap="none" baseline="0">
                <a:solidFill>
                  <a:srgbClr val="000000"/>
                </a:solidFill>
                <a:effectLst/>
                <a:uFillTx/>
                <a:latin typeface="Calibri"/>
              </a:rPr>
              <a:t>ASTUDIAETH ACHOS - </a:t>
            </a:r>
            <a:r>
              <a:rPr lang="cy" sz="2000" b="1" i="0" u="none" strike="noStrike" cap="none" baseline="0">
                <a:solidFill>
                  <a:srgbClr val="16AD85"/>
                </a:solidFill>
                <a:effectLst/>
                <a:uFillTx/>
                <a:latin typeface="Calibri"/>
              </a:rPr>
              <a:t>Simon</a:t>
            </a:r>
          </a:p>
          <a:p>
            <a:pPr marL="0" lvl="0" indent="0" algn="l" rtl="0">
              <a:lnSpc>
                <a:spcPct val="100000"/>
              </a:lnSpc>
              <a:spcBef>
                <a:spcPct val="0"/>
              </a:spcBef>
              <a:spcAft>
                <a:spcPct val="0"/>
              </a:spcAft>
              <a:buSzPts val="2000"/>
              <a:buNone/>
            </a:pPr>
            <a:endParaRPr sz="2000" b="1">
              <a:solidFill>
                <a:schemeClr val="dk1"/>
              </a:solidFill>
            </a:endParaRPr>
          </a:p>
          <a:p>
            <a:pPr marL="0" lvl="0" indent="0" algn="l" rtl="0">
              <a:lnSpc>
                <a:spcPct val="100000"/>
              </a:lnSpc>
              <a:spcBef>
                <a:spcPct val="0"/>
              </a:spcBef>
              <a:spcAft>
                <a:spcPct val="0"/>
              </a:spcAft>
              <a:buNone/>
            </a:pPr>
            <a:r>
              <a:rPr lang="cy" sz="1500" b="0" i="0" u="none" strike="noStrike" cap="none" baseline="0">
                <a:solidFill>
                  <a:srgbClr val="000000"/>
                </a:solidFill>
                <a:effectLst/>
                <a:uFillTx/>
                <a:latin typeface="Calibri"/>
              </a:rPr>
              <a:t>Mae myfyrdodau mewn perthynas â'ch </a:t>
            </a:r>
            <a:r>
              <a:rPr lang="cy" sz="1500" b="0" i="0" u="sng" strike="noStrike" cap="none" baseline="0">
                <a:solidFill>
                  <a:srgbClr val="000000"/>
                </a:solidFill>
                <a:effectLst/>
                <a:uFill>
                  <a:solidFill>
                    <a:srgbClr val="000000"/>
                  </a:solidFill>
                </a:uFill>
                <a:latin typeface="Calibri"/>
              </a:rPr>
              <a:t>ymarfer eich hun</a:t>
            </a:r>
            <a:r>
              <a:rPr lang="cy" sz="1500" b="0" i="0" u="none" strike="noStrike" cap="none" baseline="0">
                <a:solidFill>
                  <a:srgbClr val="000000"/>
                </a:solidFill>
                <a:effectLst/>
                <a:uFillTx/>
                <a:latin typeface="Calibri"/>
              </a:rPr>
              <a:t> o fewn yr amgylchiadau yr ydych yn ysgrifennu amdanynt. Felly, mae angen ichi fyfyrio ar </a:t>
            </a:r>
            <a:r>
              <a:rPr lang="cy" sz="1500" b="0" i="0" u="sng" strike="noStrike" cap="none" baseline="0">
                <a:solidFill>
                  <a:srgbClr val="000000"/>
                </a:solidFill>
                <a:effectLst/>
                <a:uFill>
                  <a:solidFill>
                    <a:srgbClr val="000000"/>
                  </a:solidFill>
                </a:uFill>
                <a:latin typeface="Calibri"/>
              </a:rPr>
              <a:t>eich ymarfer eich hun</a:t>
            </a:r>
            <a:r>
              <a:rPr lang="cy" sz="1500" b="0" i="0" u="none" strike="noStrike" cap="none" baseline="0">
                <a:solidFill>
                  <a:srgbClr val="000000"/>
                </a:solidFill>
                <a:effectLst/>
                <a:uFillTx/>
                <a:latin typeface="Calibri"/>
              </a:rPr>
              <a:t>, nid y sefyllfa a’r canlyniad yn unig. </a:t>
            </a:r>
          </a:p>
          <a:p>
            <a:pPr marL="0" lvl="0" indent="0" algn="l" rtl="0">
              <a:lnSpc>
                <a:spcPct val="100000"/>
              </a:lnSpc>
              <a:spcBef>
                <a:spcPct val="0"/>
              </a:spcBef>
              <a:spcAft>
                <a:spcPct val="0"/>
              </a:spcAft>
              <a:buClr>
                <a:schemeClr val="dk1"/>
              </a:buClr>
              <a:buFont typeface="Arial"/>
              <a:buNone/>
            </a:pPr>
            <a:r>
              <a:rPr lang="cy" sz="1500" b="0" i="0" u="none" strike="noStrike" cap="none" baseline="0">
                <a:solidFill>
                  <a:srgbClr val="000000"/>
                </a:solidFill>
                <a:effectLst/>
                <a:uFillTx/>
                <a:latin typeface="Calibri"/>
              </a:rPr>
              <a:t>Pan fyddwch chi'n cwblhau eich myfyrdodau mae angen i chi ystyried ...</a:t>
            </a: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ddylanwadu</a:t>
            </a:r>
            <a:r>
              <a:rPr lang="cy" sz="1500" b="0" i="0" u="none" strike="noStrike" cap="none" baseline="0">
                <a:solidFill>
                  <a:srgbClr val="000000"/>
                </a:solidFill>
                <a:effectLst/>
                <a:uFillTx/>
                <a:latin typeface="Calibri"/>
              </a:rPr>
              <a:t> ac </a:t>
            </a:r>
            <a:r>
              <a:rPr lang="cy" sz="1500" b="1" i="0" u="none" strike="noStrike" cap="none" baseline="0">
                <a:solidFill>
                  <a:srgbClr val="000000"/>
                </a:solidFill>
                <a:effectLst/>
                <a:uFillTx/>
                <a:latin typeface="Calibri"/>
              </a:rPr>
              <a:t>wedi adlewyrchu</a:t>
            </a:r>
            <a:r>
              <a:rPr lang="cy" sz="1500" b="0" i="0" u="none" strike="noStrike" cap="none" baseline="0">
                <a:solidFill>
                  <a:srgbClr val="000000"/>
                </a:solidFill>
                <a:effectLst/>
                <a:uFillTx/>
                <a:latin typeface="Calibri"/>
              </a:rPr>
              <a:t> y defnydd o wahanol fodelau, damcaniaethau a dulliau.</a:t>
            </a:r>
            <a:endParaRPr sz="1500">
              <a:solidFill>
                <a:schemeClr val="dk1"/>
              </a:solidFill>
            </a:endParaRP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 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ddylanwadu </a:t>
            </a:r>
            <a:r>
              <a:rPr lang="cy" sz="1500" b="0" i="0" u="none" strike="noStrike" cap="none" baseline="0">
                <a:solidFill>
                  <a:srgbClr val="000000"/>
                </a:solidFill>
                <a:effectLst/>
                <a:uFillTx/>
                <a:latin typeface="Calibri"/>
              </a:rPr>
              <a:t>ac </a:t>
            </a:r>
            <a:r>
              <a:rPr lang="cy" sz="1500" b="1" i="0" u="none" strike="noStrike" cap="none" baseline="0">
                <a:solidFill>
                  <a:srgbClr val="000000"/>
                </a:solidFill>
                <a:effectLst/>
                <a:uFillTx/>
                <a:latin typeface="Calibri"/>
              </a:rPr>
              <a:t>wedi adlewyrchu </a:t>
            </a:r>
            <a:r>
              <a:rPr lang="cy" sz="1500" b="0" i="0" u="none" strike="noStrike" cap="none" baseline="0">
                <a:solidFill>
                  <a:srgbClr val="000000"/>
                </a:solidFill>
                <a:effectLst/>
                <a:uFillTx/>
                <a:latin typeface="Calibri"/>
              </a:rPr>
              <a:t>y defnydd o wahanol ddeddfwriaeth sy'n berthnasol i rôl Ymarferydd Gwasanaethau Cymdeithasol.</a:t>
            </a:r>
            <a:endParaRPr sz="1500">
              <a:solidFill>
                <a:schemeClr val="dk1"/>
              </a:solidFill>
            </a:endParaRPr>
          </a:p>
          <a:p>
            <a:pPr marL="457200" lvl="0" indent="-323850" algn="l" rtl="0">
              <a:lnSpc>
                <a:spcPct val="100000"/>
              </a:lnSpc>
              <a:spcBef>
                <a:spcPct val="0"/>
              </a:spcBef>
              <a:spcAft>
                <a:spcPct val="0"/>
              </a:spcAft>
              <a:buClr>
                <a:schemeClr val="dk1"/>
              </a:buClr>
              <a:buSzPts val="1500"/>
              <a:buChar char="●"/>
            </a:pPr>
            <a:r>
              <a:rPr lang="cy" sz="1500" b="0" i="0" u="none" strike="noStrike" cap="none" baseline="0">
                <a:solidFill>
                  <a:srgbClr val="000000"/>
                </a:solidFill>
                <a:effectLst/>
                <a:uFillTx/>
                <a:latin typeface="Calibri"/>
              </a:rPr>
              <a:t>Sut mae </a:t>
            </a:r>
            <a:r>
              <a:rPr lang="cy" sz="1500" b="0" i="0" u="sng" strike="noStrike" cap="none" baseline="0">
                <a:solidFill>
                  <a:srgbClr val="000000"/>
                </a:solidFill>
                <a:effectLst/>
                <a:uFill>
                  <a:solidFill>
                    <a:srgbClr val="000000"/>
                  </a:solidFill>
                </a:uFill>
                <a:latin typeface="Calibri"/>
              </a:rPr>
              <a:t>eich ymarfer</a:t>
            </a:r>
            <a:r>
              <a:rPr lang="cy" sz="1500" b="0" i="0" u="none" strike="noStrike" cap="none" baseline="0">
                <a:solidFill>
                  <a:srgbClr val="000000"/>
                </a:solidFill>
                <a:effectLst/>
                <a:uFillTx/>
                <a:latin typeface="Calibri"/>
              </a:rPr>
              <a:t> </a:t>
            </a:r>
            <a:r>
              <a:rPr lang="cy" sz="1500" b="1" i="0" u="none" strike="noStrike" cap="none" baseline="0">
                <a:solidFill>
                  <a:srgbClr val="000000"/>
                </a:solidFill>
                <a:effectLst/>
                <a:uFillTx/>
                <a:latin typeface="Calibri"/>
              </a:rPr>
              <a:t>wedi cael ei lywio</a:t>
            </a:r>
            <a:r>
              <a:rPr lang="cy" sz="1500" b="0" i="0" u="none" strike="noStrike" cap="none" baseline="0">
                <a:solidFill>
                  <a:srgbClr val="000000"/>
                </a:solidFill>
                <a:effectLst/>
                <a:uFillTx/>
                <a:latin typeface="Calibri"/>
              </a:rPr>
              <a:t> ac </a:t>
            </a:r>
            <a:r>
              <a:rPr lang="cy" sz="1500" b="1" i="0" u="none" strike="noStrike" cap="none" baseline="0">
                <a:solidFill>
                  <a:srgbClr val="000000"/>
                </a:solidFill>
                <a:effectLst/>
                <a:uFillTx/>
                <a:latin typeface="Calibri"/>
              </a:rPr>
              <a:t>wedi adlewyrchu</a:t>
            </a:r>
            <a:r>
              <a:rPr lang="cy" sz="1500" b="0" i="0" u="none" strike="noStrike" cap="none" baseline="0">
                <a:solidFill>
                  <a:srgbClr val="000000"/>
                </a:solidFill>
                <a:effectLst/>
                <a:uFillTx/>
                <a:latin typeface="Calibri"/>
              </a:rPr>
              <a:t> adborth a dderbyniwyd o oruchwyliaeth gyda'ch rheolwr/goruchwyliwr, yn ogystal ag eraill yr ydych yn gweithio gyda nhw.</a:t>
            </a:r>
          </a:p>
        </p:txBody>
      </p:sp>
      <p:pic>
        <p:nvPicPr>
          <p:cNvPr id="2" name="Picture 1">
            <a:extLst>
              <a:ext uri="{FF2B5EF4-FFF2-40B4-BE49-F238E27FC236}">
                <a16:creationId xmlns:a16="http://schemas.microsoft.com/office/drawing/2014/main" id="{D1754B94-99DB-8542-8619-A99B914CF64B}"/>
              </a:ext>
            </a:extLst>
          </p:cNvPr>
          <p:cNvPicPr>
            <a:picLocks noChangeAspect="1"/>
          </p:cNvPicPr>
          <p:nvPr/>
        </p:nvPicPr>
        <p:blipFill>
          <a:blip r:embed="rId3"/>
          <a:stretch>
            <a:fillRect/>
          </a:stretch>
        </p:blipFill>
        <p:spPr>
          <a:xfrm>
            <a:off x="5607877" y="80618"/>
            <a:ext cx="766419" cy="7885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5D0E11C3-BA00-00CA-2051-8E61117C2004}"/>
              </a:ext>
            </a:extLst>
          </p:cNvPr>
          <p:cNvPicPr>
            <a:picLocks noChangeAspect="1"/>
          </p:cNvPicPr>
          <p:nvPr/>
        </p:nvPicPr>
        <p:blipFill>
          <a:blip r:embed="rId2"/>
          <a:stretch>
            <a:fillRect/>
          </a:stretch>
        </p:blipFill>
        <p:spPr>
          <a:xfrm>
            <a:off x="8835" y="-4003"/>
            <a:ext cx="12185373" cy="6866006"/>
          </a:xfrm>
          <a:prstGeom prst="rect">
            <a:avLst/>
          </a:prstGeom>
        </p:spPr>
      </p:pic>
    </p:spTree>
    <p:extLst>
      <p:ext uri="{BB962C8B-B14F-4D97-AF65-F5344CB8AC3E}">
        <p14:creationId xmlns:p14="http://schemas.microsoft.com/office/powerpoint/2010/main" val="137837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AED8C-969F-460F-728A-3CD43D6A4980}"/>
              </a:ext>
            </a:extLst>
          </p:cNvPr>
          <p:cNvPicPr>
            <a:picLocks noChangeAspect="1"/>
          </p:cNvPicPr>
          <p:nvPr/>
        </p:nvPicPr>
        <p:blipFill>
          <a:blip r:embed="rId2"/>
          <a:stretch>
            <a:fillRect/>
          </a:stretch>
        </p:blipFill>
        <p:spPr>
          <a:xfrm>
            <a:off x="-2208" y="-4003"/>
            <a:ext cx="12196416" cy="6866006"/>
          </a:xfrm>
          <a:prstGeom prst="rect">
            <a:avLst/>
          </a:prstGeom>
        </p:spPr>
      </p:pic>
    </p:spTree>
    <p:extLst>
      <p:ext uri="{BB962C8B-B14F-4D97-AF65-F5344CB8AC3E}">
        <p14:creationId xmlns:p14="http://schemas.microsoft.com/office/powerpoint/2010/main" val="382522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6483353" y="125096"/>
            <a:ext cx="4921249" cy="1031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6AD85"/>
              </a:buClr>
              <a:buSzPts val="2600"/>
              <a:buNone/>
            </a:pPr>
            <a:r>
              <a:rPr lang="en-US" sz="2600" b="1"/>
              <a:t>Assessment criteria:</a:t>
            </a:r>
            <a:endParaRPr/>
          </a:p>
          <a:p>
            <a:pPr marL="0" lvl="0" indent="0" algn="ctr" rtl="0">
              <a:lnSpc>
                <a:spcPct val="90000"/>
              </a:lnSpc>
              <a:spcBef>
                <a:spcPts val="1000"/>
              </a:spcBef>
              <a:spcAft>
                <a:spcPts val="0"/>
              </a:spcAft>
              <a:buClr>
                <a:srgbClr val="16AD85"/>
              </a:buClr>
              <a:buSzPts val="2600"/>
              <a:buNone/>
            </a:pPr>
            <a:r>
              <a:rPr lang="en-US" sz="2600" b="1"/>
              <a:t>You understand:</a:t>
            </a:r>
            <a:endParaRPr/>
          </a:p>
        </p:txBody>
      </p:sp>
      <p:sp>
        <p:nvSpPr>
          <p:cNvPr id="128" name="Google Shape;128;p18"/>
          <p:cNvSpPr txBox="1">
            <a:spLocks noGrp="1"/>
          </p:cNvSpPr>
          <p:nvPr>
            <p:ph type="body" idx="2"/>
          </p:nvPr>
        </p:nvSpPr>
        <p:spPr>
          <a:xfrm>
            <a:off x="6382328" y="1156380"/>
            <a:ext cx="5514108" cy="47529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50"/>
              <a:buNone/>
            </a:pPr>
            <a:r>
              <a:rPr lang="en-US" sz="1550"/>
              <a:t>7.1 What is meant by the term ‘learning disability’ </a:t>
            </a:r>
            <a:endParaRPr sz="1550"/>
          </a:p>
          <a:p>
            <a:pPr marL="0" lvl="0" indent="0" algn="l" rtl="0">
              <a:lnSpc>
                <a:spcPct val="100000"/>
              </a:lnSpc>
              <a:spcBef>
                <a:spcPts val="0"/>
              </a:spcBef>
              <a:spcAft>
                <a:spcPts val="0"/>
              </a:spcAft>
              <a:buSzPts val="1550"/>
              <a:buNone/>
            </a:pPr>
            <a:r>
              <a:rPr lang="en-US" sz="1550"/>
              <a:t>7.2 Different types of learning disability and their potential causes </a:t>
            </a:r>
            <a:endParaRPr sz="1550"/>
          </a:p>
          <a:p>
            <a:pPr marL="0" lvl="0" indent="0" algn="l" rtl="0">
              <a:lnSpc>
                <a:spcPct val="100000"/>
              </a:lnSpc>
              <a:spcBef>
                <a:spcPts val="0"/>
              </a:spcBef>
              <a:spcAft>
                <a:spcPts val="0"/>
              </a:spcAft>
              <a:buSzPts val="1550"/>
              <a:buNone/>
            </a:pPr>
            <a:r>
              <a:rPr lang="en-US" sz="1550"/>
              <a:t>7.3 The prevalence of: </a:t>
            </a:r>
            <a:endParaRPr sz="1550"/>
          </a:p>
          <a:p>
            <a:pPr marL="285750" lvl="0" indent="-285750" algn="l" rtl="0">
              <a:lnSpc>
                <a:spcPct val="100000"/>
              </a:lnSpc>
              <a:spcBef>
                <a:spcPts val="0"/>
              </a:spcBef>
              <a:spcAft>
                <a:spcPts val="0"/>
              </a:spcAft>
              <a:buSzPts val="1550"/>
              <a:buFont typeface="Arial"/>
              <a:buChar char="•"/>
            </a:pPr>
            <a:r>
              <a:rPr lang="en-US" sz="1550"/>
              <a:t>individuals with a learning disability who are autistic </a:t>
            </a:r>
            <a:endParaRPr sz="1550"/>
          </a:p>
          <a:p>
            <a:pPr marL="285750" lvl="0" indent="-285750" algn="l" rtl="0">
              <a:lnSpc>
                <a:spcPct val="100000"/>
              </a:lnSpc>
              <a:spcBef>
                <a:spcPts val="0"/>
              </a:spcBef>
              <a:spcAft>
                <a:spcPts val="0"/>
              </a:spcAft>
              <a:buSzPts val="1550"/>
              <a:buFont typeface="Arial"/>
              <a:buChar char="•"/>
            </a:pPr>
            <a:r>
              <a:rPr lang="en-US" sz="1550"/>
              <a:t>autistic individuals who have a learning disability </a:t>
            </a:r>
            <a:endParaRPr sz="1550"/>
          </a:p>
          <a:p>
            <a:pPr marL="0" lvl="0" indent="0" algn="l" rtl="0">
              <a:lnSpc>
                <a:spcPct val="100000"/>
              </a:lnSpc>
              <a:spcBef>
                <a:spcPts val="0"/>
              </a:spcBef>
              <a:spcAft>
                <a:spcPts val="0"/>
              </a:spcAft>
              <a:buSzPts val="1550"/>
              <a:buNone/>
            </a:pPr>
            <a:r>
              <a:rPr lang="en-US" sz="1550"/>
              <a:t>7.4 What is meant by the term ‘autism’ </a:t>
            </a:r>
            <a:endParaRPr sz="1550"/>
          </a:p>
          <a:p>
            <a:pPr marL="0" lvl="0" indent="0" algn="l" rtl="0">
              <a:lnSpc>
                <a:spcPct val="100000"/>
              </a:lnSpc>
              <a:spcBef>
                <a:spcPts val="0"/>
              </a:spcBef>
              <a:spcAft>
                <a:spcPts val="0"/>
              </a:spcAft>
              <a:buSzPts val="1550"/>
              <a:buNone/>
            </a:pPr>
            <a:r>
              <a:rPr lang="en-US" sz="1550"/>
              <a:t>7.5 Theories about autism and the limited evidence related to its cause </a:t>
            </a:r>
            <a:endParaRPr sz="1550"/>
          </a:p>
          <a:p>
            <a:pPr marL="0" lvl="0" indent="0" algn="l" rtl="0">
              <a:lnSpc>
                <a:spcPct val="100000"/>
              </a:lnSpc>
              <a:spcBef>
                <a:spcPts val="0"/>
              </a:spcBef>
              <a:spcAft>
                <a:spcPts val="0"/>
              </a:spcAft>
              <a:buSzPts val="1550"/>
              <a:buNone/>
            </a:pPr>
            <a:r>
              <a:rPr lang="en-US" sz="1550"/>
              <a:t>7.6 The main characteristics of autism and what is meant by the ‘triad of impairments’ </a:t>
            </a:r>
            <a:endParaRPr sz="1550"/>
          </a:p>
          <a:p>
            <a:pPr marL="0" lvl="0" indent="0" algn="l" rtl="0">
              <a:lnSpc>
                <a:spcPct val="100000"/>
              </a:lnSpc>
              <a:spcBef>
                <a:spcPts val="0"/>
              </a:spcBef>
              <a:spcAft>
                <a:spcPts val="0"/>
              </a:spcAft>
              <a:buSzPts val="1550"/>
              <a:buNone/>
            </a:pPr>
            <a:r>
              <a:rPr lang="en-US" sz="1550"/>
              <a:t>7.7 Why autism can sometimes be a hidden disability and how this can impact on individuals </a:t>
            </a:r>
            <a:endParaRPr sz="1550"/>
          </a:p>
          <a:p>
            <a:pPr marL="0" lvl="0" indent="0" algn="l" rtl="0">
              <a:lnSpc>
                <a:spcPct val="100000"/>
              </a:lnSpc>
              <a:spcBef>
                <a:spcPts val="0"/>
              </a:spcBef>
              <a:spcAft>
                <a:spcPts val="0"/>
              </a:spcAft>
              <a:buSzPts val="1550"/>
              <a:buNone/>
            </a:pPr>
            <a:r>
              <a:rPr lang="en-US" sz="1550"/>
              <a:t>7.8 The range of services, agencies and professionals which provide support for individuals with learning disabilities and/or autistic individuals </a:t>
            </a:r>
            <a:endParaRPr sz="1550"/>
          </a:p>
          <a:p>
            <a:pPr marL="0" lvl="0" indent="0" algn="l" rtl="0">
              <a:lnSpc>
                <a:spcPct val="100000"/>
              </a:lnSpc>
              <a:spcBef>
                <a:spcPts val="0"/>
              </a:spcBef>
              <a:spcAft>
                <a:spcPts val="0"/>
              </a:spcAft>
              <a:buSzPts val="1550"/>
              <a:buNone/>
            </a:pPr>
            <a:r>
              <a:rPr lang="en-US" sz="1550"/>
              <a:t>7.9 Models and approaches that can be used to support effective communication and engagement with: </a:t>
            </a:r>
            <a:endParaRPr/>
          </a:p>
          <a:p>
            <a:pPr marL="285750" lvl="0" indent="-285750" algn="l" rtl="0">
              <a:lnSpc>
                <a:spcPct val="100000"/>
              </a:lnSpc>
              <a:spcBef>
                <a:spcPts val="0"/>
              </a:spcBef>
              <a:spcAft>
                <a:spcPts val="0"/>
              </a:spcAft>
              <a:buSzPts val="1550"/>
              <a:buFont typeface="Arial"/>
              <a:buChar char="•"/>
            </a:pPr>
            <a:r>
              <a:rPr lang="en-US" sz="1550"/>
              <a:t> individuals with a learning disability </a:t>
            </a:r>
            <a:endParaRPr/>
          </a:p>
          <a:p>
            <a:pPr marL="285750" lvl="0" indent="-285750" algn="l" rtl="0">
              <a:lnSpc>
                <a:spcPct val="100000"/>
              </a:lnSpc>
              <a:spcBef>
                <a:spcPts val="0"/>
              </a:spcBef>
              <a:spcAft>
                <a:spcPts val="0"/>
              </a:spcAft>
              <a:buSzPts val="1550"/>
              <a:buFont typeface="Arial"/>
              <a:buChar char="•"/>
            </a:pPr>
            <a:r>
              <a:rPr lang="en-US" sz="1550"/>
              <a:t> autistic individuals</a:t>
            </a:r>
            <a:endParaRPr/>
          </a:p>
        </p:txBody>
      </p:sp>
      <p:sp>
        <p:nvSpPr>
          <p:cNvPr id="129" name="Google Shape;129;p18"/>
          <p:cNvSpPr txBox="1">
            <a:spLocks noGrp="1"/>
          </p:cNvSpPr>
          <p:nvPr>
            <p:ph type="body" idx="1"/>
          </p:nvPr>
        </p:nvSpPr>
        <p:spPr>
          <a:xfrm>
            <a:off x="797560" y="125096"/>
            <a:ext cx="4921249" cy="1031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6AD85"/>
              </a:buClr>
              <a:buSzPts val="2600"/>
              <a:buNone/>
            </a:pPr>
            <a:r>
              <a:rPr lang="en-US" sz="2600" b="1" i="0" u="none" strike="noStrike" cap="none">
                <a:solidFill>
                  <a:srgbClr val="16AD85"/>
                </a:solidFill>
                <a:latin typeface="Calibri"/>
                <a:ea typeface="Calibri"/>
                <a:cs typeface="Calibri"/>
                <a:sym typeface="Calibri"/>
              </a:rPr>
              <a:t>Meini prawf asesu:</a:t>
            </a:r>
            <a:endParaRPr/>
          </a:p>
          <a:p>
            <a:pPr marL="0" lvl="0" indent="0" algn="ctr" rtl="0">
              <a:lnSpc>
                <a:spcPct val="90000"/>
              </a:lnSpc>
              <a:spcBef>
                <a:spcPts val="1000"/>
              </a:spcBef>
              <a:spcAft>
                <a:spcPts val="0"/>
              </a:spcAft>
              <a:buClr>
                <a:srgbClr val="16AD85"/>
              </a:buClr>
              <a:buSzPts val="2600"/>
              <a:buNone/>
            </a:pPr>
            <a:r>
              <a:rPr lang="en-US" sz="2600" b="1" i="0" u="none" strike="noStrike" cap="none">
                <a:solidFill>
                  <a:srgbClr val="16AD85"/>
                </a:solidFill>
                <a:latin typeface="Calibri"/>
                <a:ea typeface="Calibri"/>
                <a:cs typeface="Calibri"/>
                <a:sym typeface="Calibri"/>
              </a:rPr>
              <a:t>Rydych yn deall:</a:t>
            </a:r>
            <a:endParaRPr/>
          </a:p>
        </p:txBody>
      </p:sp>
      <p:sp>
        <p:nvSpPr>
          <p:cNvPr id="7" name="Google Shape;128;p18"/>
          <p:cNvSpPr txBox="1">
            <a:spLocks noGrp="1"/>
          </p:cNvSpPr>
          <p:nvPr>
            <p:ph type="body" idx="2"/>
          </p:nvPr>
        </p:nvSpPr>
        <p:spPr>
          <a:xfrm>
            <a:off x="586973" y="1156380"/>
            <a:ext cx="5514108" cy="4752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ct val="0"/>
              </a:spcBef>
              <a:spcAft>
                <a:spcPct val="0"/>
              </a:spcAft>
              <a:buSzPts val="1550"/>
            </a:pPr>
            <a:r>
              <a:rPr lang="cy" sz="1550"/>
              <a:t>7.1 Beth yw ystyr y term ‘anabledd dysgu’ </a:t>
            </a:r>
          </a:p>
          <a:p>
            <a:pPr marL="0" lvl="0" indent="0">
              <a:lnSpc>
                <a:spcPct val="100000"/>
              </a:lnSpc>
              <a:spcBef>
                <a:spcPct val="0"/>
              </a:spcBef>
              <a:spcAft>
                <a:spcPct val="0"/>
              </a:spcAft>
              <a:buSzPts val="1550"/>
            </a:pPr>
            <a:r>
              <a:rPr lang="cy" sz="1550"/>
              <a:t>7.2 Gwahanol fathau o anabledd dysgu a'u hachosion posibl </a:t>
            </a:r>
          </a:p>
          <a:p>
            <a:pPr marL="0" lvl="0" indent="0">
              <a:lnSpc>
                <a:spcPct val="100000"/>
              </a:lnSpc>
              <a:spcBef>
                <a:spcPct val="0"/>
              </a:spcBef>
              <a:spcAft>
                <a:spcPct val="0"/>
              </a:spcAft>
              <a:buSzPts val="1550"/>
            </a:pPr>
            <a:r>
              <a:rPr lang="cy" sz="1550"/>
              <a:t>7.3 Mynychder: </a:t>
            </a:r>
          </a:p>
          <a:p>
            <a:pPr marL="285750" lvl="0" indent="-285750">
              <a:lnSpc>
                <a:spcPct val="100000"/>
              </a:lnSpc>
              <a:spcBef>
                <a:spcPct val="0"/>
              </a:spcBef>
              <a:spcAft>
                <a:spcPct val="0"/>
              </a:spcAft>
              <a:buSzPts val="1550"/>
              <a:buFont typeface="Arial"/>
              <a:buChar char="•"/>
            </a:pPr>
            <a:r>
              <a:rPr lang="cy" sz="1550"/>
              <a:t>unigolion ag anabledd dysgu sy'n awtistig </a:t>
            </a:r>
          </a:p>
          <a:p>
            <a:pPr marL="285750" lvl="0" indent="-285750">
              <a:lnSpc>
                <a:spcPct val="100000"/>
              </a:lnSpc>
              <a:spcBef>
                <a:spcPct val="0"/>
              </a:spcBef>
              <a:spcAft>
                <a:spcPct val="0"/>
              </a:spcAft>
              <a:buSzPts val="1550"/>
              <a:buFont typeface="Arial"/>
              <a:buChar char="•"/>
            </a:pPr>
            <a:r>
              <a:rPr lang="cy" sz="1550"/>
              <a:t>unigolion awtistig sydd ag anabledd dysgu </a:t>
            </a:r>
          </a:p>
          <a:p>
            <a:pPr marL="0" lvl="0" indent="0">
              <a:lnSpc>
                <a:spcPct val="100000"/>
              </a:lnSpc>
              <a:spcBef>
                <a:spcPct val="0"/>
              </a:spcBef>
              <a:spcAft>
                <a:spcPct val="0"/>
              </a:spcAft>
              <a:buSzPts val="1550"/>
            </a:pPr>
            <a:r>
              <a:rPr lang="cy" sz="1550"/>
              <a:t>7.4 Beth yw ystyr y term ‘awtistiaeth’ </a:t>
            </a:r>
          </a:p>
          <a:p>
            <a:pPr marL="0" lvl="0" indent="0">
              <a:lnSpc>
                <a:spcPct val="100000"/>
              </a:lnSpc>
              <a:spcBef>
                <a:spcPct val="0"/>
              </a:spcBef>
              <a:spcAft>
                <a:spcPct val="0"/>
              </a:spcAft>
              <a:buSzPts val="1550"/>
            </a:pPr>
            <a:r>
              <a:rPr lang="cy" sz="1550"/>
              <a:t>7.5 Damcaniaethau am awtistiaeth a'r dystiolaeth gyfyngedig sy'n ymwneud â'i achos </a:t>
            </a:r>
          </a:p>
          <a:p>
            <a:pPr marL="0" lvl="0" indent="0">
              <a:lnSpc>
                <a:spcPct val="100000"/>
              </a:lnSpc>
              <a:spcBef>
                <a:spcPct val="0"/>
              </a:spcBef>
              <a:spcAft>
                <a:spcPct val="0"/>
              </a:spcAft>
              <a:buSzPts val="1550"/>
            </a:pPr>
            <a:r>
              <a:rPr lang="cy" sz="1550"/>
              <a:t>7.6 Prif nodweddion awtistiaeth a’r hyn a olygir gan y ‘triawd o namau’ </a:t>
            </a:r>
          </a:p>
          <a:p>
            <a:pPr marL="0" lvl="0" indent="0">
              <a:lnSpc>
                <a:spcPct val="100000"/>
              </a:lnSpc>
              <a:spcBef>
                <a:spcPct val="0"/>
              </a:spcBef>
              <a:spcAft>
                <a:spcPct val="0"/>
              </a:spcAft>
              <a:buSzPts val="1550"/>
            </a:pPr>
            <a:r>
              <a:rPr lang="cy" sz="1550"/>
              <a:t>7.7 Pam y gall awtistiaeth fod yn anabledd cudd weithiau a sut y gall hyn effeithio ar unigolion </a:t>
            </a:r>
          </a:p>
          <a:p>
            <a:pPr marL="0" lvl="0" indent="0">
              <a:lnSpc>
                <a:spcPct val="100000"/>
              </a:lnSpc>
              <a:spcBef>
                <a:spcPct val="0"/>
              </a:spcBef>
              <a:spcAft>
                <a:spcPct val="0"/>
              </a:spcAft>
              <a:buSzPts val="1550"/>
            </a:pPr>
            <a:r>
              <a:rPr lang="cy" sz="1550"/>
              <a:t>7.8 Yr ystod o wasanaethau, asiantaethau a gweithwyr proffesiynol sy'n darparu cymorth i unigolion ag anableddau dysgu a/neu unigolion awtistig </a:t>
            </a:r>
          </a:p>
          <a:p>
            <a:pPr marL="0" lvl="0" indent="0">
              <a:lnSpc>
                <a:spcPct val="100000"/>
              </a:lnSpc>
              <a:spcBef>
                <a:spcPct val="0"/>
              </a:spcBef>
              <a:spcAft>
                <a:spcPct val="0"/>
              </a:spcAft>
              <a:buSzPts val="1550"/>
            </a:pPr>
            <a:r>
              <a:rPr lang="cy" sz="1550"/>
              <a:t>7.9 Modelau a dulliau gweithredu y gellir eu defnyddio i gefnogi cyfathrebu ac ymgysylltu effeithiol ag: </a:t>
            </a:r>
          </a:p>
          <a:p>
            <a:pPr marL="285750" lvl="0" indent="-285750">
              <a:lnSpc>
                <a:spcPct val="100000"/>
              </a:lnSpc>
              <a:spcBef>
                <a:spcPct val="0"/>
              </a:spcBef>
              <a:spcAft>
                <a:spcPct val="0"/>
              </a:spcAft>
              <a:buSzPts val="1550"/>
              <a:buFont typeface="Arial"/>
              <a:buChar char="•"/>
            </a:pPr>
            <a:r>
              <a:rPr lang="cy" sz="1550"/>
              <a:t> unigolion ag anabledd dysgu </a:t>
            </a:r>
          </a:p>
          <a:p>
            <a:pPr marL="285750" lvl="0" indent="-285750">
              <a:lnSpc>
                <a:spcPct val="100000"/>
              </a:lnSpc>
              <a:spcBef>
                <a:spcPct val="0"/>
              </a:spcBef>
              <a:spcAft>
                <a:spcPct val="0"/>
              </a:spcAft>
              <a:buSzPts val="1550"/>
              <a:buFont typeface="Arial"/>
              <a:buChar char="•"/>
            </a:pPr>
            <a:r>
              <a:rPr lang="cy" sz="1550"/>
              <a:t> unigolion awtistig</a:t>
            </a:r>
          </a:p>
          <a:p>
            <a:pPr marL="0" lvl="0" indent="0" algn="l" rtl="0">
              <a:lnSpc>
                <a:spcPct val="100000"/>
              </a:lnSpc>
              <a:spcBef>
                <a:spcPts val="0"/>
              </a:spcBef>
              <a:spcAft>
                <a:spcPts val="0"/>
              </a:spcAft>
              <a:buSzPts val="155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7.1 What is meant by the term ‘learning disability’ </a:t>
            </a:r>
            <a:endParaRPr/>
          </a:p>
        </p:txBody>
      </p:sp>
      <p:sp>
        <p:nvSpPr>
          <p:cNvPr id="136" name="Google Shape;136;p19"/>
          <p:cNvSpPr txBox="1">
            <a:spLocks noGrp="1"/>
          </p:cNvSpPr>
          <p:nvPr>
            <p:ph type="body" idx="2"/>
          </p:nvPr>
        </p:nvSpPr>
        <p:spPr>
          <a:xfrm>
            <a:off x="6440822" y="1200727"/>
            <a:ext cx="5141578" cy="46539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800"/>
              <a:buNone/>
            </a:pPr>
            <a:r>
              <a:rPr lang="en-US" err="1"/>
              <a:t>Mencap</a:t>
            </a:r>
            <a:r>
              <a:rPr lang="en-US"/>
              <a:t> states that a learning disability is </a:t>
            </a:r>
            <a:endParaRPr/>
          </a:p>
          <a:p>
            <a:pPr marL="0" lvl="0" indent="0" algn="ctr" rtl="0">
              <a:lnSpc>
                <a:spcPct val="90000"/>
              </a:lnSpc>
              <a:spcBef>
                <a:spcPts val="1000"/>
              </a:spcBef>
              <a:spcAft>
                <a:spcPts val="0"/>
              </a:spcAft>
              <a:buSzPts val="1800"/>
              <a:buNone/>
            </a:pPr>
            <a:r>
              <a:rPr lang="en-US"/>
              <a:t>‘</a:t>
            </a:r>
            <a:r>
              <a:rPr lang="en-US" i="1"/>
              <a:t>a reduced intellectual ability and difficulty with everyday activities, which affects someone for their whole life</a:t>
            </a:r>
            <a:r>
              <a:rPr lang="en-US"/>
              <a:t>.’</a:t>
            </a:r>
            <a:endParaRPr/>
          </a:p>
          <a:p>
            <a:pPr marL="0" lvl="0" indent="0" algn="l" rtl="0">
              <a:lnSpc>
                <a:spcPct val="90000"/>
              </a:lnSpc>
              <a:spcBef>
                <a:spcPts val="1000"/>
              </a:spcBef>
              <a:spcAft>
                <a:spcPts val="0"/>
              </a:spcAft>
              <a:buClr>
                <a:srgbClr val="16AD85"/>
              </a:buClr>
              <a:buSzPts val="1800"/>
              <a:buNone/>
            </a:pPr>
            <a:r>
              <a:rPr lang="en-US"/>
              <a:t>Individuals with a learning disability can have difficulty:</a:t>
            </a:r>
            <a:endParaRPr/>
          </a:p>
          <a:p>
            <a:pPr marL="285750" lvl="0" indent="-285750" algn="l" rtl="0">
              <a:lnSpc>
                <a:spcPct val="90000"/>
              </a:lnSpc>
              <a:spcBef>
                <a:spcPts val="1000"/>
              </a:spcBef>
              <a:spcAft>
                <a:spcPts val="0"/>
              </a:spcAft>
              <a:buSzPts val="1800"/>
              <a:buFont typeface="Arial"/>
              <a:buChar char="•"/>
            </a:pPr>
            <a:r>
              <a:rPr lang="en-US"/>
              <a:t>understanding new or complex information</a:t>
            </a:r>
            <a:endParaRPr/>
          </a:p>
          <a:p>
            <a:pPr marL="285750" lvl="0" indent="-285750" algn="l" rtl="0">
              <a:lnSpc>
                <a:spcPct val="90000"/>
              </a:lnSpc>
              <a:spcBef>
                <a:spcPts val="1000"/>
              </a:spcBef>
              <a:spcAft>
                <a:spcPts val="0"/>
              </a:spcAft>
              <a:buSzPts val="1800"/>
              <a:buFont typeface="Arial"/>
              <a:buChar char="•"/>
            </a:pPr>
            <a:r>
              <a:rPr lang="en-US"/>
              <a:t>learning new skills</a:t>
            </a:r>
            <a:endParaRPr/>
          </a:p>
          <a:p>
            <a:pPr marL="285750" lvl="0" indent="-285750" algn="l" rtl="0">
              <a:lnSpc>
                <a:spcPct val="90000"/>
              </a:lnSpc>
              <a:spcBef>
                <a:spcPts val="1000"/>
              </a:spcBef>
              <a:spcAft>
                <a:spcPts val="0"/>
              </a:spcAft>
              <a:buSzPts val="1800"/>
              <a:buFont typeface="Arial"/>
              <a:buChar char="•"/>
            </a:pPr>
            <a:r>
              <a:rPr lang="en-US"/>
              <a:t>coping independently.</a:t>
            </a:r>
            <a:endParaRPr/>
          </a:p>
          <a:p>
            <a:pPr marL="0" lvl="0" indent="0" algn="l" rtl="0">
              <a:lnSpc>
                <a:spcPct val="90000"/>
              </a:lnSpc>
              <a:spcBef>
                <a:spcPts val="1000"/>
              </a:spcBef>
              <a:spcAft>
                <a:spcPts val="0"/>
              </a:spcAft>
              <a:buClr>
                <a:srgbClr val="16AD85"/>
              </a:buClr>
              <a:buSzPts val="1800"/>
              <a:buNone/>
            </a:pPr>
            <a:r>
              <a:rPr lang="en-US"/>
              <a:t>A learning disability is different for everyone. Lots of people who have a learning disability can work, have relationships, live alone and get qualifications.</a:t>
            </a:r>
            <a:endParaRPr/>
          </a:p>
          <a:p>
            <a:pPr marL="0" lvl="0" indent="0" algn="l" rtl="0">
              <a:lnSpc>
                <a:spcPct val="90000"/>
              </a:lnSpc>
              <a:spcBef>
                <a:spcPts val="1000"/>
              </a:spcBef>
              <a:spcAft>
                <a:spcPts val="0"/>
              </a:spcAft>
              <a:buClr>
                <a:srgbClr val="16AD85"/>
              </a:buClr>
              <a:buSzPts val="1800"/>
              <a:buNone/>
            </a:pPr>
            <a:r>
              <a:rPr lang="en-US"/>
              <a:t>Other people might need more support throughout their life.</a:t>
            </a:r>
            <a:endParaRPr/>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37" name="Google Shape;137;p19"/>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5" name="Google Shape;136;p19"/>
          <p:cNvSpPr txBox="1">
            <a:spLocks noGrp="1"/>
          </p:cNvSpPr>
          <p:nvPr>
            <p:ph type="body" idx="2"/>
          </p:nvPr>
        </p:nvSpPr>
        <p:spPr>
          <a:xfrm>
            <a:off x="663504" y="1200726"/>
            <a:ext cx="5141578" cy="4653973"/>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pPr>
            <a:r>
              <a:rPr lang="cy"/>
              <a:t>Dywed Mencap fod anabledd dysgu yn </a:t>
            </a:r>
          </a:p>
          <a:p>
            <a:pPr marL="0" lvl="0" indent="0" algn="ctr">
              <a:spcAft>
                <a:spcPct val="0"/>
              </a:spcAft>
            </a:pPr>
            <a:r>
              <a:rPr lang="cy"/>
              <a:t>'</a:t>
            </a:r>
            <a:r>
              <a:rPr lang="cy" i="1"/>
              <a:t>llai o allu deallusol ac anhawster gyda gweithgareddau bob dydd, sy'n effeithio ar rywun am eu bywyd cyfan</a:t>
            </a:r>
            <a:r>
              <a:rPr lang="cy"/>
              <a:t>.'</a:t>
            </a:r>
          </a:p>
          <a:p>
            <a:pPr marL="0" lvl="0" indent="0">
              <a:spcAft>
                <a:spcPct val="0"/>
              </a:spcAft>
            </a:pPr>
            <a:r>
              <a:rPr lang="cy"/>
              <a:t>Gall unigolion ag anabledd dysgu gael anhawster o ran:</a:t>
            </a:r>
          </a:p>
          <a:p>
            <a:pPr marL="285750" lvl="0" indent="-285750">
              <a:spcAft>
                <a:spcPct val="0"/>
              </a:spcAft>
              <a:buFont typeface="Arial"/>
              <a:buChar char="•"/>
            </a:pPr>
            <a:r>
              <a:rPr lang="cy"/>
              <a:t>deall gwybodaeth newydd neu gymhleth</a:t>
            </a:r>
          </a:p>
          <a:p>
            <a:pPr marL="285750" lvl="0" indent="-285750">
              <a:spcAft>
                <a:spcPct val="0"/>
              </a:spcAft>
              <a:buFont typeface="Arial"/>
              <a:buChar char="•"/>
            </a:pPr>
            <a:r>
              <a:rPr lang="cy"/>
              <a:t>dysgu sgiliau newydd</a:t>
            </a:r>
          </a:p>
          <a:p>
            <a:pPr marL="285750" lvl="0" indent="-285750">
              <a:spcAft>
                <a:spcPct val="0"/>
              </a:spcAft>
              <a:buFont typeface="Arial"/>
              <a:buChar char="•"/>
            </a:pPr>
            <a:r>
              <a:rPr lang="cy"/>
              <a:t>ymdopi'n annibynnol</a:t>
            </a:r>
          </a:p>
          <a:p>
            <a:pPr marL="0" lvl="0" indent="0">
              <a:spcAft>
                <a:spcPct val="0"/>
              </a:spcAft>
            </a:pPr>
            <a:r>
              <a:rPr lang="cy"/>
              <a:t>Mae anabledd dysgu yn wahanol i bawb. Gall llawer o bobl ag anabledd dysgu weithio, cael perthnasoedd, byw ar eu pen eu hunain ac ennill cymwysterau.</a:t>
            </a:r>
          </a:p>
          <a:p>
            <a:pPr marL="0" lvl="0" indent="0">
              <a:spcAft>
                <a:spcPct val="0"/>
              </a:spcAft>
            </a:pPr>
            <a:r>
              <a:rPr lang="cy"/>
              <a:t>Efallai y bydd angen mwy o gefnogaeth ar bobl eraill trwy gydol eu hoes.</a:t>
            </a:r>
          </a:p>
          <a:p>
            <a:pPr marL="0" lvl="0" indent="0" algn="l" rtl="0">
              <a:lnSpc>
                <a:spcPct val="90000"/>
              </a:lnSpc>
              <a:spcBef>
                <a:spcPts val="1000"/>
              </a:spcBef>
              <a:spcAft>
                <a:spcPts val="0"/>
              </a:spcAft>
              <a:buClr>
                <a:srgbClr val="16AD85"/>
              </a:buClr>
              <a:buSzPts val="1600"/>
              <a:buNone/>
            </a:pPr>
            <a:endParaRPr sz="1600"/>
          </a:p>
        </p:txBody>
      </p:sp>
      <p:sp>
        <p:nvSpPr>
          <p:cNvPr id="6" name="Google Shape;135;p19"/>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GB" sz="2400" b="1"/>
              <a:t>7.1 Beth </a:t>
            </a:r>
            <a:r>
              <a:rPr lang="en-GB" sz="2400" b="1" err="1"/>
              <a:t>yw</a:t>
            </a:r>
            <a:r>
              <a:rPr lang="en-GB" sz="2400" b="1"/>
              <a:t> </a:t>
            </a:r>
            <a:r>
              <a:rPr lang="en-GB" sz="2400" b="1" err="1"/>
              <a:t>ystyr</a:t>
            </a:r>
            <a:r>
              <a:rPr lang="en-GB" sz="2400" b="1"/>
              <a:t> y term ‘</a:t>
            </a:r>
            <a:r>
              <a:rPr lang="en-GB" sz="2400" b="1" err="1"/>
              <a:t>anabledd</a:t>
            </a:r>
            <a:r>
              <a:rPr lang="en-GB" sz="2400" b="1"/>
              <a:t> </a:t>
            </a:r>
            <a:r>
              <a:rPr lang="en-GB" sz="2400" b="1" err="1"/>
              <a:t>dysgu</a:t>
            </a:r>
            <a:r>
              <a:rPr lang="en-GB" sz="2400" b="1"/>
              <a:t>’ </a:t>
            </a:r>
            <a:endParaRPr lang="en-GB" sz="2400"/>
          </a:p>
          <a:p>
            <a:pPr marL="0" lvl="0" indent="0" algn="l" rtl="0">
              <a:lnSpc>
                <a:spcPct val="100000"/>
              </a:lnSpc>
              <a:spcBef>
                <a:spcPts val="0"/>
              </a:spcBef>
              <a:spcAft>
                <a:spcPts val="0"/>
              </a:spcAft>
              <a:buClr>
                <a:srgbClr val="16AD85"/>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descr="Vijay, James, Leroy, Amy and Emily talk about what having a learning disability means to them.&#10;&#10;Find out more: www.mencap.org.uk" title="What is a learning disability?">
            <a:hlinkClick r:id="rId3"/>
          </p:cNvPr>
          <p:cNvPicPr preferRelativeResize="0"/>
          <p:nvPr/>
        </p:nvPicPr>
        <p:blipFill>
          <a:blip r:embed="rId4">
            <a:alphaModFix/>
          </a:blip>
          <a:stretch>
            <a:fillRect/>
          </a:stretch>
        </p:blipFill>
        <p:spPr>
          <a:xfrm>
            <a:off x="1859800" y="337375"/>
            <a:ext cx="7246276" cy="543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 </a:t>
            </a:r>
            <a:endParaRPr lang="en-US"/>
          </a:p>
        </p:txBody>
      </p:sp>
      <p:sp>
        <p:nvSpPr>
          <p:cNvPr id="150" name="Google Shape;150;p21"/>
          <p:cNvSpPr txBox="1">
            <a:spLocks noGrp="1"/>
          </p:cNvSpPr>
          <p:nvPr>
            <p:ph type="body" idx="2"/>
          </p:nvPr>
        </p:nvSpPr>
        <p:spPr>
          <a:xfrm>
            <a:off x="6440821" y="1182255"/>
            <a:ext cx="5280123" cy="46724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sz="1600" dirty="0"/>
              <a:t>We do not always know why a person has a learning disability. Sometimes it is because a person's brain development is affected, either before they are born, during their birth or in early childhood. This can be caused by things such as:</a:t>
            </a:r>
            <a:endParaRPr dirty="0"/>
          </a:p>
          <a:p>
            <a:pPr marL="285750" lvl="0" indent="-285750" algn="l" rtl="0">
              <a:lnSpc>
                <a:spcPct val="90000"/>
              </a:lnSpc>
              <a:spcBef>
                <a:spcPts val="600"/>
              </a:spcBef>
              <a:spcAft>
                <a:spcPts val="0"/>
              </a:spcAft>
              <a:buSzPts val="1600"/>
              <a:buFont typeface="Arial"/>
              <a:buChar char="•"/>
            </a:pPr>
            <a:r>
              <a:rPr lang="en-US" sz="1600" dirty="0"/>
              <a:t>the mother becoming ill in pregnancy</a:t>
            </a:r>
            <a:endParaRPr dirty="0"/>
          </a:p>
          <a:p>
            <a:pPr marL="285750" lvl="0" indent="-285750" algn="l" rtl="0">
              <a:lnSpc>
                <a:spcPct val="90000"/>
              </a:lnSpc>
              <a:spcBef>
                <a:spcPts val="600"/>
              </a:spcBef>
              <a:spcAft>
                <a:spcPts val="0"/>
              </a:spcAft>
              <a:buSzPts val="1600"/>
              <a:buFont typeface="Arial"/>
              <a:buChar char="•"/>
            </a:pPr>
            <a:r>
              <a:rPr lang="en-US" sz="1600" dirty="0"/>
              <a:t>problems during the birth that stop enough oxygen getting to the brain</a:t>
            </a:r>
            <a:endParaRPr dirty="0"/>
          </a:p>
          <a:p>
            <a:pPr marL="285750" lvl="0" indent="-285750" algn="l" rtl="0">
              <a:lnSpc>
                <a:spcPct val="90000"/>
              </a:lnSpc>
              <a:spcBef>
                <a:spcPts val="600"/>
              </a:spcBef>
              <a:spcAft>
                <a:spcPts val="0"/>
              </a:spcAft>
              <a:buSzPts val="1600"/>
              <a:buFont typeface="Arial"/>
              <a:buChar char="•"/>
            </a:pPr>
            <a:r>
              <a:rPr lang="en-US" sz="1600" dirty="0"/>
              <a:t>the unborn baby having some genes passed on from its parents that make having a learning disability more likely</a:t>
            </a:r>
            <a:endParaRPr dirty="0"/>
          </a:p>
          <a:p>
            <a:pPr marL="285750" lvl="0" indent="-285750" algn="l" rtl="0">
              <a:lnSpc>
                <a:spcPct val="90000"/>
              </a:lnSpc>
              <a:spcBef>
                <a:spcPts val="600"/>
              </a:spcBef>
              <a:spcAft>
                <a:spcPts val="0"/>
              </a:spcAft>
              <a:buSzPts val="1600"/>
              <a:buFont typeface="Arial"/>
              <a:buChar char="•"/>
            </a:pPr>
            <a:r>
              <a:rPr lang="en-US" sz="1600" dirty="0"/>
              <a:t>illness, such as </a:t>
            </a:r>
            <a:r>
              <a:rPr lang="en-US" sz="1600" u="sng" dirty="0">
                <a:solidFill>
                  <a:schemeClr val="hlink"/>
                </a:solidFill>
                <a:hlinkClick r:id="rId3"/>
              </a:rPr>
              <a:t>meningitis</a:t>
            </a:r>
            <a:r>
              <a:rPr lang="en-US" sz="1600" dirty="0"/>
              <a:t>, or injury in early childhood</a:t>
            </a:r>
            <a:endParaRPr dirty="0"/>
          </a:p>
          <a:p>
            <a:pPr marL="0" lvl="0" indent="0" algn="l" rtl="0">
              <a:lnSpc>
                <a:spcPct val="90000"/>
              </a:lnSpc>
              <a:spcBef>
                <a:spcPts val="600"/>
              </a:spcBef>
              <a:spcAft>
                <a:spcPts val="0"/>
              </a:spcAft>
              <a:buSzPts val="1600"/>
              <a:buNone/>
            </a:pPr>
            <a:r>
              <a:rPr lang="en-US" sz="1600" dirty="0"/>
              <a:t>There are some health conditions where you may be more likely to have a learning disability.</a:t>
            </a:r>
            <a:endParaRPr dirty="0"/>
          </a:p>
          <a:p>
            <a:pPr marL="0" lvl="0" indent="0" algn="l" rtl="0">
              <a:lnSpc>
                <a:spcPct val="90000"/>
              </a:lnSpc>
              <a:spcBef>
                <a:spcPts val="600"/>
              </a:spcBef>
              <a:spcAft>
                <a:spcPts val="0"/>
              </a:spcAft>
              <a:buSzPts val="1600"/>
              <a:buNone/>
            </a:pPr>
            <a:r>
              <a:rPr lang="en-US" sz="1600" dirty="0"/>
              <a:t>For example, everyone with </a:t>
            </a:r>
            <a:r>
              <a:rPr lang="en-US" sz="1600" u="sng" dirty="0">
                <a:solidFill>
                  <a:schemeClr val="hlink"/>
                </a:solidFill>
                <a:hlinkClick r:id="rId4"/>
              </a:rPr>
              <a:t>Down's syndrome</a:t>
            </a:r>
            <a:r>
              <a:rPr lang="en-US" sz="1600" dirty="0"/>
              <a:t> has some level of learning disability, and so do many people with </a:t>
            </a:r>
            <a:r>
              <a:rPr lang="en-US" sz="1600" u="sng" dirty="0">
                <a:solidFill>
                  <a:schemeClr val="hlink"/>
                </a:solidFill>
                <a:hlinkClick r:id="rId5"/>
              </a:rPr>
              <a:t>cerebral palsy</a:t>
            </a:r>
            <a:r>
              <a:rPr lang="en-US" sz="1600" dirty="0"/>
              <a:t>.</a:t>
            </a:r>
            <a:endParaRPr dirty="0"/>
          </a:p>
          <a:p>
            <a:pPr marL="0" lvl="0" indent="0" algn="l" rtl="0">
              <a:lnSpc>
                <a:spcPct val="90000"/>
              </a:lnSpc>
              <a:spcBef>
                <a:spcPts val="600"/>
              </a:spcBef>
              <a:spcAft>
                <a:spcPts val="0"/>
              </a:spcAft>
              <a:buSzPts val="1600"/>
              <a:buNone/>
            </a:pPr>
            <a:r>
              <a:rPr lang="en-US" sz="1600" dirty="0"/>
              <a:t>Some people with </a:t>
            </a:r>
            <a:r>
              <a:rPr lang="en-US" sz="1600" u="sng" dirty="0">
                <a:solidFill>
                  <a:schemeClr val="hlink"/>
                </a:solidFill>
                <a:hlinkClick r:id="rId6"/>
              </a:rPr>
              <a:t>epilepsy</a:t>
            </a:r>
            <a:r>
              <a:rPr lang="en-US" sz="1600" dirty="0"/>
              <a:t> also have a learning disability and so do many autistic people.</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600"/>
              <a:buNone/>
            </a:pPr>
            <a:endParaRPr sz="1600" dirty="0"/>
          </a:p>
        </p:txBody>
      </p:sp>
      <p:sp>
        <p:nvSpPr>
          <p:cNvPr id="151" name="Google Shape;151;p21"/>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5" name="Google Shape;149;p21"/>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cy" sz="2400" b="1"/>
              <a:t>7.2 Gwahanol fathau o anabledd dysgu a'u hachosion posibl </a:t>
            </a:r>
            <a:endParaRPr lang="cy" sz="2400"/>
          </a:p>
          <a:p>
            <a:pPr marL="0" lvl="0" indent="0" algn="l" rtl="0">
              <a:lnSpc>
                <a:spcPct val="100000"/>
              </a:lnSpc>
              <a:spcBef>
                <a:spcPts val="0"/>
              </a:spcBef>
              <a:spcAft>
                <a:spcPts val="0"/>
              </a:spcAft>
              <a:buClr>
                <a:srgbClr val="16AD85"/>
              </a:buClr>
              <a:buSzPts val="2400"/>
              <a:buNone/>
            </a:pPr>
            <a:endParaRPr/>
          </a:p>
        </p:txBody>
      </p:sp>
      <p:sp>
        <p:nvSpPr>
          <p:cNvPr id="6" name="Google Shape;150;p21"/>
          <p:cNvSpPr txBox="1">
            <a:spLocks noGrp="1"/>
          </p:cNvSpPr>
          <p:nvPr>
            <p:ph type="body" idx="2"/>
          </p:nvPr>
        </p:nvSpPr>
        <p:spPr>
          <a:xfrm>
            <a:off x="594231" y="1120803"/>
            <a:ext cx="5280123" cy="4672445"/>
          </a:xfrm>
          <a:prstGeom prst="rect">
            <a:avLst/>
          </a:prstGeom>
          <a:noFill/>
          <a:ln>
            <a:noFill/>
          </a:ln>
        </p:spPr>
        <p:txBody>
          <a:bodyPr spcFirstLastPara="1" wrap="square" lIns="91425" tIns="45700" rIns="91425" bIns="45700" anchor="t" anchorCtr="0">
            <a:noAutofit/>
          </a:bodyPr>
          <a:lstStyle/>
          <a:p>
            <a:pPr marL="0" lvl="0" indent="0">
              <a:spcBef>
                <a:spcPct val="0"/>
              </a:spcBef>
              <a:spcAft>
                <a:spcPct val="0"/>
              </a:spcAft>
              <a:buSzPts val="1600"/>
            </a:pPr>
            <a:r>
              <a:rPr lang="cy" sz="1550"/>
              <a:t>Nid ydym bob amser yn gwybod pam fod gan berson anabledd dysgu. Weithiau mae hyn oherwydd bod datblygiad ymennydd person yn cael ei effeithio, naill ai cyn iddo gael ei eni, yn ystod ei enedigaeth neu yn ystod plentyndod cynnar. Gall hyn gael ei achosi gan bethau fel:</a:t>
            </a:r>
          </a:p>
          <a:p>
            <a:pPr marL="285750" lvl="0" indent="-285750">
              <a:spcBef>
                <a:spcPts val="600"/>
              </a:spcBef>
              <a:spcAft>
                <a:spcPct val="0"/>
              </a:spcAft>
              <a:buSzPts val="1600"/>
              <a:buFont typeface="Arial"/>
              <a:buChar char="•"/>
            </a:pPr>
            <a:r>
              <a:rPr lang="cy" sz="1550"/>
              <a:t>y fam yn mynd yn sâl yn ystod beichiogrwydd</a:t>
            </a:r>
          </a:p>
          <a:p>
            <a:pPr marL="285750" lvl="0" indent="-285750">
              <a:spcBef>
                <a:spcPts val="600"/>
              </a:spcBef>
              <a:spcAft>
                <a:spcPct val="0"/>
              </a:spcAft>
              <a:buSzPts val="1600"/>
              <a:buFont typeface="Arial"/>
              <a:buChar char="•"/>
            </a:pPr>
            <a:r>
              <a:rPr lang="cy" sz="1550"/>
              <a:t>problemau yn ystod yr enedigaeth sy'n atal digon o ocsigen rhag cyrraedd yr ymennydd</a:t>
            </a:r>
          </a:p>
          <a:p>
            <a:pPr marL="285750" lvl="0" indent="-285750">
              <a:spcBef>
                <a:spcPts val="600"/>
              </a:spcBef>
              <a:spcAft>
                <a:spcPct val="0"/>
              </a:spcAft>
              <a:buSzPts val="1600"/>
              <a:buFont typeface="Arial"/>
              <a:buChar char="•"/>
            </a:pPr>
            <a:r>
              <a:rPr lang="cy" sz="1550"/>
              <a:t>y baban heb ei eni yn cael rhai genynnau wedi'u trosglwyddo oddi wrth ei rieni sy'n gwneud anabledd dysgu yn fwy tebygol</a:t>
            </a:r>
          </a:p>
          <a:p>
            <a:pPr marL="285750" lvl="0" indent="-285750">
              <a:spcBef>
                <a:spcPts val="600"/>
              </a:spcBef>
              <a:spcAft>
                <a:spcPct val="0"/>
              </a:spcAft>
              <a:buSzPts val="1600"/>
              <a:buFont typeface="Arial"/>
              <a:buChar char="•"/>
            </a:pPr>
            <a:r>
              <a:rPr lang="cy" sz="1550"/>
              <a:t>salwch, megis </a:t>
            </a:r>
            <a:r>
              <a:rPr lang="cy" sz="1550" u="sng">
                <a:solidFill>
                  <a:srgbClr val="0563C1"/>
                </a:solidFill>
                <a:uFill>
                  <a:solidFill>
                    <a:srgbClr val="0563C1"/>
                  </a:solidFill>
                </a:uFill>
                <a:hlinkClick r:id="rId3" history="0"/>
              </a:rPr>
              <a:t>llid yr ymennydd</a:t>
            </a:r>
            <a:r>
              <a:rPr lang="cy" sz="1550"/>
              <a:t>, neu anaf yn ystod plentyndod cynnar</a:t>
            </a:r>
          </a:p>
          <a:p>
            <a:pPr marL="0" lvl="0" indent="0">
              <a:spcBef>
                <a:spcPts val="600"/>
              </a:spcBef>
              <a:spcAft>
                <a:spcPct val="0"/>
              </a:spcAft>
              <a:buSzPts val="1600"/>
            </a:pPr>
            <a:r>
              <a:rPr lang="cy" sz="1550"/>
              <a:t>Mae rhai cyflyrau iechyd lle gallech fod yn fwy tebygol o fod ag anabledd dysgu.</a:t>
            </a:r>
          </a:p>
          <a:p>
            <a:pPr marL="0" lvl="0" indent="0">
              <a:spcBef>
                <a:spcPts val="600"/>
              </a:spcBef>
              <a:spcAft>
                <a:spcPct val="0"/>
              </a:spcAft>
              <a:buSzPts val="1600"/>
            </a:pPr>
            <a:r>
              <a:rPr lang="cy" sz="1550"/>
              <a:t>Er enghraifft, mae gan bawb sydd â </a:t>
            </a:r>
            <a:r>
              <a:rPr lang="cy" sz="1550" u="sng">
                <a:solidFill>
                  <a:srgbClr val="0563C1"/>
                </a:solidFill>
                <a:uFill>
                  <a:solidFill>
                    <a:srgbClr val="0563C1"/>
                  </a:solidFill>
                </a:uFill>
                <a:hlinkClick r:id="rId4" history="0"/>
              </a:rPr>
              <a:t>syndrom Down</a:t>
            </a:r>
            <a:r>
              <a:rPr lang="cy" sz="1550"/>
              <a:t> ryw lefel o anabledd dysgu, ac felly hefyd llawer o bobl â</a:t>
            </a:r>
            <a:r>
              <a:rPr lang="cy" sz="1550" u="sng">
                <a:solidFill>
                  <a:srgbClr val="0563C1"/>
                </a:solidFill>
                <a:uFill>
                  <a:solidFill>
                    <a:srgbClr val="0563C1"/>
                  </a:solidFill>
                </a:uFill>
                <a:hlinkClick r:id="rId5" history="0"/>
              </a:rPr>
              <a:t> pharlys yr ymennydd</a:t>
            </a:r>
            <a:r>
              <a:rPr lang="cy" sz="1550"/>
              <a:t>.</a:t>
            </a:r>
          </a:p>
          <a:p>
            <a:pPr marL="0" lvl="0" indent="0">
              <a:spcBef>
                <a:spcPts val="600"/>
              </a:spcBef>
              <a:spcAft>
                <a:spcPct val="0"/>
              </a:spcAft>
              <a:buSzPts val="1600"/>
            </a:pPr>
            <a:r>
              <a:rPr lang="cy" sz="1550"/>
              <a:t>Mae gan rai pobl ag </a:t>
            </a:r>
            <a:r>
              <a:rPr lang="cy" sz="1550" u="sng">
                <a:solidFill>
                  <a:srgbClr val="0563C1"/>
                </a:solidFill>
                <a:uFill>
                  <a:solidFill>
                    <a:srgbClr val="0563C1"/>
                  </a:solidFill>
                </a:uFill>
                <a:hlinkClick r:id="rId6" history="0"/>
              </a:rPr>
              <a:t>epilepsi</a:t>
            </a:r>
            <a:r>
              <a:rPr lang="cy" sz="1550"/>
              <a:t>hefyd anabledd dysgu ac felly hefyd llawer o bobl awtistig.</a:t>
            </a:r>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body" idx="1"/>
          </p:nvPr>
        </p:nvSpPr>
        <p:spPr>
          <a:xfrm>
            <a:off x="6440822"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ts val="2400"/>
            </a:pPr>
            <a:r>
              <a:rPr lang="en-US" sz="2400" b="1"/>
              <a:t>7.2 Different types of learning disability and their potential causes </a:t>
            </a:r>
            <a:endParaRPr/>
          </a:p>
        </p:txBody>
      </p:sp>
      <p:sp>
        <p:nvSpPr>
          <p:cNvPr id="158" name="Google Shape;158;p22"/>
          <p:cNvSpPr txBox="1">
            <a:spLocks noGrp="1"/>
          </p:cNvSpPr>
          <p:nvPr>
            <p:ph type="body" idx="2"/>
          </p:nvPr>
        </p:nvSpPr>
        <p:spPr>
          <a:xfrm>
            <a:off x="6440822" y="1295400"/>
            <a:ext cx="5141578" cy="455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1700"/>
              <a:buNone/>
            </a:pPr>
            <a:r>
              <a:rPr lang="en-US" sz="1700"/>
              <a:t>There are some conditions that mean you are likely to have a learning disability but will also have other physical or emotional effects. A lot of people have more than one diagnosis and have a set of conditions that are unique to them.</a:t>
            </a:r>
            <a:endParaRPr/>
          </a:p>
          <a:p>
            <a:pPr marL="0" lvl="0" indent="0" algn="l" rtl="0">
              <a:lnSpc>
                <a:spcPct val="90000"/>
              </a:lnSpc>
              <a:spcBef>
                <a:spcPts val="1000"/>
              </a:spcBef>
              <a:spcAft>
                <a:spcPts val="0"/>
              </a:spcAft>
              <a:buClr>
                <a:srgbClr val="16AD85"/>
              </a:buClr>
              <a:buSzPts val="1700"/>
              <a:buNone/>
            </a:pPr>
            <a:r>
              <a:rPr lang="en-US" sz="1700" b="1"/>
              <a:t>Down's syndrome </a:t>
            </a:r>
            <a:r>
              <a:rPr lang="en-US" sz="1700"/>
              <a:t>is a genetic condition that usually causes some level of learning disability. It is caused by an additional chromosome. In every cell in the human body there is a nucleus, where genetic material is stored in genes. Genes relate to our inherited traits (i.e. hair </a:t>
            </a:r>
            <a:r>
              <a:rPr lang="en-US" sz="1700" err="1"/>
              <a:t>colour</a:t>
            </a:r>
            <a:r>
              <a:rPr lang="en-US" sz="1700"/>
              <a:t> and eye </a:t>
            </a:r>
            <a:r>
              <a:rPr lang="en-US" sz="1700" err="1"/>
              <a:t>colour</a:t>
            </a:r>
            <a:r>
              <a:rPr lang="en-US" sz="1700"/>
              <a:t>) and are grouped along rod-like structures called chromosomes. Typically, the nucleus of each cell contains 23 pairs of chromosomes, half of which are from the mother and half from the father. Down syndrome occurs when an individual has a full or partial extra copy of chromosome 21.</a:t>
            </a:r>
            <a:endParaRPr/>
          </a:p>
          <a:p>
            <a:pPr marL="0" lvl="0" indent="0" algn="l" rtl="0">
              <a:lnSpc>
                <a:spcPct val="90000"/>
              </a:lnSpc>
              <a:spcBef>
                <a:spcPts val="1000"/>
              </a:spcBef>
              <a:spcAft>
                <a:spcPts val="0"/>
              </a:spcAft>
              <a:buClr>
                <a:srgbClr val="16AD85"/>
              </a:buClr>
              <a:buSzPts val="1700"/>
              <a:buNone/>
            </a:pPr>
            <a:r>
              <a:rPr lang="en-US" sz="1700" u="sng">
                <a:solidFill>
                  <a:schemeClr val="hlink"/>
                </a:solidFill>
                <a:hlinkClick r:id="rId3"/>
              </a:rPr>
              <a:t>https://bit.ly/2XZitAS</a:t>
            </a:r>
            <a:endParaRPr sz="1700"/>
          </a:p>
          <a:p>
            <a:pPr marL="0" lvl="0" indent="0" algn="l" rtl="0">
              <a:lnSpc>
                <a:spcPct val="90000"/>
              </a:lnSpc>
              <a:spcBef>
                <a:spcPts val="1000"/>
              </a:spcBef>
              <a:spcAft>
                <a:spcPts val="0"/>
              </a:spcAft>
              <a:buClr>
                <a:srgbClr val="16AD85"/>
              </a:buClr>
              <a:buSzPts val="1800"/>
              <a:buNone/>
            </a:pPr>
            <a:endParaRPr/>
          </a:p>
          <a:p>
            <a:pPr marL="0" lvl="0" indent="0" algn="l" rtl="0">
              <a:lnSpc>
                <a:spcPct val="90000"/>
              </a:lnSpc>
              <a:spcBef>
                <a:spcPts val="1000"/>
              </a:spcBef>
              <a:spcAft>
                <a:spcPts val="0"/>
              </a:spcAft>
              <a:buClr>
                <a:srgbClr val="16AD85"/>
              </a:buClr>
              <a:buSzPts val="1600"/>
              <a:buNone/>
            </a:pPr>
            <a:endParaRPr sz="1600"/>
          </a:p>
        </p:txBody>
      </p:sp>
      <p:sp>
        <p:nvSpPr>
          <p:cNvPr id="159" name="Google Shape;159;p22"/>
          <p:cNvSpPr txBox="1">
            <a:spLocks noGrp="1"/>
          </p:cNvSpPr>
          <p:nvPr>
            <p:ph type="body" idx="1"/>
          </p:nvPr>
        </p:nvSpPr>
        <p:spPr>
          <a:xfrm>
            <a:off x="773669" y="223949"/>
            <a:ext cx="4921249" cy="10714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600"/>
              <a:buNone/>
            </a:pPr>
            <a:endParaRPr sz="2600"/>
          </a:p>
          <a:p>
            <a:pPr marL="0" lvl="0" indent="0" algn="l" rtl="0">
              <a:lnSpc>
                <a:spcPct val="90000"/>
              </a:lnSpc>
              <a:spcBef>
                <a:spcPts val="1000"/>
              </a:spcBef>
              <a:spcAft>
                <a:spcPts val="0"/>
              </a:spcAft>
              <a:buClr>
                <a:srgbClr val="16AD85"/>
              </a:buClr>
              <a:buSzPts val="2600"/>
              <a:buNone/>
            </a:pPr>
            <a:endParaRPr sz="2600"/>
          </a:p>
        </p:txBody>
      </p:sp>
      <p:sp>
        <p:nvSpPr>
          <p:cNvPr id="6" name="Google Shape;157;p22"/>
          <p:cNvSpPr txBox="1">
            <a:spLocks noGrp="1"/>
          </p:cNvSpPr>
          <p:nvPr>
            <p:ph type="body" idx="1"/>
          </p:nvPr>
        </p:nvSpPr>
        <p:spPr>
          <a:xfrm>
            <a:off x="663504" y="223949"/>
            <a:ext cx="5141578" cy="1071451"/>
          </a:xfrm>
          <a:prstGeom prst="rect">
            <a:avLst/>
          </a:prstGeom>
          <a:noFill/>
          <a:ln>
            <a:noFill/>
          </a:ln>
        </p:spPr>
        <p:txBody>
          <a:bodyPr spcFirstLastPara="1" wrap="square" lIns="91425" tIns="45700" rIns="91425" bIns="45700" anchor="t" anchorCtr="0">
            <a:normAutofit/>
          </a:bodyPr>
          <a:lstStyle/>
          <a:p>
            <a:pPr marL="0" indent="0">
              <a:lnSpc>
                <a:spcPct val="100000"/>
              </a:lnSpc>
              <a:spcBef>
                <a:spcPct val="0"/>
              </a:spcBef>
              <a:spcAft>
                <a:spcPct val="0"/>
              </a:spcAft>
              <a:buSzPts val="2400"/>
            </a:pPr>
            <a:r>
              <a:rPr lang="cy" sz="2400" b="1" i="0" u="none" strike="noStrike" cap="none" baseline="0">
                <a:solidFill>
                  <a:srgbClr val="16AD85"/>
                </a:solidFill>
                <a:effectLst/>
                <a:uFillTx/>
                <a:latin typeface="Calibri"/>
              </a:rPr>
              <a:t>7.2 Gwahanol fathau o anabledd dysgu a'u hachosion posibl</a:t>
            </a:r>
            <a:r>
              <a:rPr lang="cy" sz="2400" b="1"/>
              <a:t> </a:t>
            </a:r>
            <a:endParaRPr lang="cy" sz="2400" b="0" i="0" u="none" strike="noStrike" cap="none" baseline="0">
              <a:solidFill>
                <a:srgbClr val="16AD85"/>
              </a:solidFill>
              <a:effectLst/>
              <a:uFillTx/>
              <a:latin typeface="Calibri"/>
            </a:endParaRPr>
          </a:p>
        </p:txBody>
      </p:sp>
      <p:sp>
        <p:nvSpPr>
          <p:cNvPr id="7" name="Google Shape;158;p22"/>
          <p:cNvSpPr txBox="1">
            <a:spLocks noGrp="1"/>
          </p:cNvSpPr>
          <p:nvPr>
            <p:ph type="body" idx="2"/>
          </p:nvPr>
        </p:nvSpPr>
        <p:spPr>
          <a:xfrm>
            <a:off x="663504" y="1295400"/>
            <a:ext cx="5141578" cy="455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16AD85"/>
              </a:buClr>
              <a:buSzPts val="1700"/>
              <a:buNone/>
            </a:pPr>
            <a:r>
              <a:rPr lang="cy" sz="1700" b="0" i="0" u="none" strike="noStrike" cap="none" baseline="0">
                <a:solidFill>
                  <a:srgbClr val="37394C"/>
                </a:solidFill>
                <a:effectLst/>
                <a:uFillTx/>
                <a:latin typeface="Calibri"/>
              </a:rPr>
              <a:t>Mae rhai cyflyrau sy’n golygu eich bod yn debygol o fod ag anabledd dysgu ond a fydd hefyd yn cael effeithiau corfforol neu emosiynol eraill. Mae gan lawer o bobl fwy nag un diagnosis ac mae ganddyn nhw set o gyflyrau sy'n unigryw iddyn nhw.</a:t>
            </a:r>
          </a:p>
          <a:p>
            <a:pPr marL="0" lvl="0" indent="0" algn="l" rtl="0">
              <a:lnSpc>
                <a:spcPct val="90000"/>
              </a:lnSpc>
              <a:spcBef>
                <a:spcPts val="1000"/>
              </a:spcBef>
              <a:spcAft>
                <a:spcPct val="0"/>
              </a:spcAft>
              <a:buClr>
                <a:srgbClr val="16AD85"/>
              </a:buClr>
              <a:buSzPts val="1700"/>
              <a:buNone/>
            </a:pPr>
            <a:r>
              <a:rPr lang="cy" b="0" i="0" u="none" strike="noStrike" cap="none" baseline="0">
                <a:effectLst/>
                <a:uFillTx/>
              </a:rPr>
              <a:t>Mae </a:t>
            </a:r>
            <a:r>
              <a:rPr lang="cy" sz="1700" b="1" i="0" u="none" strike="noStrike" cap="none" baseline="0">
                <a:solidFill>
                  <a:srgbClr val="37394C"/>
                </a:solidFill>
                <a:effectLst/>
                <a:uFillTx/>
                <a:latin typeface="Calibri"/>
              </a:rPr>
              <a:t>syndrom Down </a:t>
            </a:r>
            <a:r>
              <a:rPr lang="cy" sz="1700" b="0" i="0" u="none" strike="noStrike" cap="none" baseline="0">
                <a:solidFill>
                  <a:srgbClr val="37394C"/>
                </a:solidFill>
                <a:effectLst/>
                <a:uFillTx/>
                <a:latin typeface="Calibri"/>
              </a:rPr>
              <a:t>yn gyflwr genetig sydd fel arfer yn achosi rhyw lefel o anabledd dysgu. Mae'n cael ei achosi gan gromosom ychwanegol. Ym mhob cell yn y corff dynol mae cnewyllyn, lle mae deunydd genetig yn cael ei storio mewn genynnau. Mae genynnau yn ymwneud â'n nodweddion etifeddol (hy lliw gwallt a lliw llygaid) ac yn cael eu grwpio ar hyd strwythurau tebyg i wialen a elwir yn gromosomau. Yn nodweddiadol, mae cnewyllyn pob cell yn cynnwys 23 pâr o gromosomau, hanner ohonynt gan y fam a hanner gan y tad. Mae syndrom Down yn digwydd pan fydd gan unigolyn gopi ychwanegol llawn neu rannol o gromosom 21.</a:t>
            </a:r>
          </a:p>
          <a:p>
            <a:pPr marL="0" lvl="0" indent="0" algn="l" rtl="0">
              <a:lnSpc>
                <a:spcPct val="90000"/>
              </a:lnSpc>
              <a:spcBef>
                <a:spcPts val="1000"/>
              </a:spcBef>
              <a:spcAft>
                <a:spcPct val="0"/>
              </a:spcAft>
              <a:buClr>
                <a:srgbClr val="16AD85"/>
              </a:buClr>
              <a:buSzPts val="1700"/>
              <a:buNone/>
            </a:pPr>
            <a:r>
              <a:rPr lang="cy" sz="1700" b="0" i="0" u="sng" strike="noStrike" cap="none" baseline="0">
                <a:solidFill>
                  <a:srgbClr val="0563C1"/>
                </a:solidFill>
                <a:effectLst/>
                <a:uFill>
                  <a:solidFill>
                    <a:srgbClr val="0563C1"/>
                  </a:solidFill>
                </a:uFill>
                <a:latin typeface="Calibri"/>
                <a:hlinkClick r:id="rId3" history="0"/>
              </a:rPr>
              <a:t>https://bit.ly/2XZitAS</a:t>
            </a:r>
          </a:p>
          <a:p>
            <a:pPr marL="0" lvl="0" indent="0" algn="l" rtl="0">
              <a:lnSpc>
                <a:spcPct val="90000"/>
              </a:lnSpc>
              <a:spcBef>
                <a:spcPts val="1000"/>
              </a:spcBef>
              <a:spcAft>
                <a:spcPct val="0"/>
              </a:spcAft>
              <a:buClr>
                <a:srgbClr val="16AD85"/>
              </a:buClr>
              <a:buSzPts val="1800"/>
              <a:buNone/>
            </a:pPr>
            <a:endParaRPr/>
          </a:p>
          <a:p>
            <a:pPr marL="0" lvl="0" indent="0" algn="l" rtl="0">
              <a:lnSpc>
                <a:spcPct val="90000"/>
              </a:lnSpc>
              <a:spcBef>
                <a:spcPts val="1000"/>
              </a:spcBef>
              <a:spcAft>
                <a:spcPct val="0"/>
              </a:spcAft>
              <a:buClr>
                <a:srgbClr val="16AD85"/>
              </a:buClr>
              <a:buSzPts val="1600"/>
              <a:buNone/>
            </a:pPr>
            <a:endParaRPr sz="1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6FEC90499014EB95A8E7C11FAF3CB" ma:contentTypeVersion="10" ma:contentTypeDescription="Create a new document." ma:contentTypeScope="" ma:versionID="8e94854c4939c6443b4f3616653f131e">
  <xsd:schema xmlns:xsd="http://www.w3.org/2001/XMLSchema" xmlns:xs="http://www.w3.org/2001/XMLSchema" xmlns:p="http://schemas.microsoft.com/office/2006/metadata/properties" xmlns:ns3="d4c39a4a-3514-4d61-b271-533bfd3e0244" targetNamespace="http://schemas.microsoft.com/office/2006/metadata/properties" ma:root="true" ma:fieldsID="427097ddbd6a3a29c7a05b499e5c1b92" ns3:_="">
    <xsd:import namespace="d4c39a4a-3514-4d61-b271-533bfd3e024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39a4a-3514-4d61-b271-533bfd3e024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4c39a4a-3514-4d61-b271-533bfd3e02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80214-4550-47EF-B88F-E90494637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39a4a-3514-4d61-b271-533bfd3e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C856AE-4EDA-49C6-8201-DB0909542788}">
  <ds:schemaRef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d4c39a4a-3514-4d61-b271-533bfd3e0244"/>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D37005F-8F3E-4C41-A3AF-C156FD763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4824</Words>
  <Application>Microsoft Office PowerPoint</Application>
  <PresentationFormat>Widescreen</PresentationFormat>
  <Paragraphs>333</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UI Web (West European)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Gwaith Cartref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Trinity Rees</dc:creator>
  <cp:lastModifiedBy>Hayley Abraham</cp:lastModifiedBy>
  <cp:revision>3</cp:revision>
  <dcterms:modified xsi:type="dcterms:W3CDTF">2025-04-29T13:50:22Z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0x0101000876FEC90499014EB95A8E7C11FAF3CB</vt:lpwstr>
  </property>
  <property fmtid="{D5CDD505-2E9C-101B-9397-08002B2CF9AE}" pid="3" name="MediaServiceImageTags">
    <vt:lpwstr/>
  </property>
  <property fmtid="{D5CDD505-2E9C-101B-9397-08002B2CF9AE}" pid="4" name="MSIP_Label_d3f1612d-fb9f-4910-9745-3218a93e4acc_Enabled">
    <vt:lpwstr>true</vt:lpwstr>
  </property>
  <property fmtid="{D5CDD505-2E9C-101B-9397-08002B2CF9AE}" pid="5" name="MSIP_Label_d3f1612d-fb9f-4910-9745-3218a93e4acc_SetDate">
    <vt:lpwstr>2025-04-22T13:43:48Z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e1180880-fbde-45ad-8cd7-fac503a96b1c</vt:lpwstr>
  </property>
  <property fmtid="{D5CDD505-2E9C-101B-9397-08002B2CF9AE}" pid="10" name="MSIP_Label_d3f1612d-fb9f-4910-9745-3218a93e4acc_ContentBits">
    <vt:lpwstr>0</vt:lpwstr>
  </property>
  <property fmtid="{D5CDD505-2E9C-101B-9397-08002B2CF9AE}" pid="11" name="MSIP_Label_d3f1612d-fb9f-4910-9745-3218a93e4acc_Tag">
    <vt:lpwstr>10, 3, 0, 1</vt:lpwstr>
  </property>
</Properties>
</file>