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omments/modernComment_16F_BF0BEA78.xml" ContentType="application/vnd.ms-powerpoint.comment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3.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364" r:id="rId5"/>
    <p:sldId id="367" r:id="rId6"/>
    <p:sldId id="369" r:id="rId7"/>
    <p:sldId id="368" r:id="rId8"/>
    <p:sldId id="365" r:id="rId9"/>
    <p:sldId id="362" r:id="rId10"/>
    <p:sldId id="355" r:id="rId11"/>
    <p:sldId id="357" r:id="rId12"/>
    <p:sldId id="358" r:id="rId13"/>
    <p:sldId id="359" r:id="rId14"/>
    <p:sldId id="360" r:id="rId15"/>
    <p:sldId id="361" r:id="rId16"/>
    <p:sldId id="272" r:id="rId17"/>
    <p:sldId id="356" r:id="rId18"/>
    <p:sldId id="352" r:id="rId19"/>
    <p:sldId id="349" r:id="rId20"/>
    <p:sldId id="366" r:id="rId21"/>
    <p:sldId id="266"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44DF3B6-3C9B-CD6F-B215-87F134321F7E}" name="karen.wakelin@socialcare.wales" initials="ka" userId="S::urn:spo:guest#karen.wakelin@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A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2524D0-C681-3EF4-9E2B-F90ACD24116A}" v="10" dt="2023-10-12T14:24:47.827"/>
    <p1510:client id="{43BB5A50-8916-FE6A-C214-FD1019F4B6E9}" v="1" dt="2023-10-30T14:52:24.042"/>
    <p1510:client id="{683FB8C5-BEDF-F336-7347-7CC1FD3904B4}" v="16" dt="2023-10-12T14:38:07.596"/>
    <p1510:client id="{862C712E-CBCB-DE3D-3BB9-33A947CE765F}" v="6" dt="2022-06-09T10:07:29.781"/>
    <p1510:client id="{890340B3-1764-6A84-1911-52C702A6F6F0}" v="12" dt="2022-06-09T09:52:41.574"/>
    <p1510:client id="{907D160B-14E0-BC26-C28F-BE0502E318D8}" v="2" dt="2022-05-12T07:56:06.076"/>
    <p1510:client id="{B01A99AC-4112-1421-F6D2-BE12CE7B52D7}" v="265" dt="2022-05-11T11:55:26.383"/>
    <p1510:client id="{D2540673-D2D4-8300-87A7-E88A56CC3182}" v="10" dt="2023-10-12T14:18:45.139"/>
    <p1510:client id="{E81A6765-10BB-2148-C0EC-DED7A98DBE8C}" v="10" dt="2024-01-10T11:42:38.557"/>
    <p1510:client id="{EA58C9F6-61A9-BAE6-038C-C87C42E29BF4}" v="11" dt="2022-06-06T11:20:06.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86634" autoAdjust="0"/>
  </p:normalViewPr>
  <p:slideViewPr>
    <p:cSldViewPr>
      <p:cViewPr varScale="1">
        <p:scale>
          <a:sx n="59" d="100"/>
          <a:sy n="59" d="100"/>
        </p:scale>
        <p:origin x="1504" y="64"/>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00" d="100"/>
          <a:sy n="100" d="100"/>
        </p:scale>
        <p:origin x="1890"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irian Williams" userId="129eb9f24f4ea4d5" providerId="LiveId" clId="{1FE040EC-CFF5-491B-BF44-611CCEE5CF54}"/>
    <pc:docChg chg="undo custSel modSld">
      <pc:chgData name="Eirian Williams" userId="129eb9f24f4ea4d5" providerId="LiveId" clId="{1FE040EC-CFF5-491B-BF44-611CCEE5CF54}" dt="2022-03-14T12:55:20.744" v="803" actId="15"/>
      <pc:docMkLst>
        <pc:docMk/>
      </pc:docMkLst>
      <pc:sldChg chg="addSp modSp mod">
        <pc:chgData name="Eirian Williams" userId="129eb9f24f4ea4d5" providerId="LiveId" clId="{1FE040EC-CFF5-491B-BF44-611CCEE5CF54}" dt="2022-03-14T08:54:30.768" v="10" actId="14100"/>
        <pc:sldMkLst>
          <pc:docMk/>
          <pc:sldMk cId="0" sldId="256"/>
        </pc:sldMkLst>
        <pc:spChg chg="mod">
          <ac:chgData name="Eirian Williams" userId="129eb9f24f4ea4d5" providerId="LiveId" clId="{1FE040EC-CFF5-491B-BF44-611CCEE5CF54}" dt="2022-03-14T08:52:50.394" v="1" actId="6549"/>
          <ac:spMkLst>
            <pc:docMk/>
            <pc:sldMk cId="0" sldId="256"/>
            <ac:spMk id="4" creationId="{5C7D3AAD-9EE2-4BDB-8C2C-0C6FB5BD793B}"/>
          </ac:spMkLst>
        </pc:spChg>
        <pc:spChg chg="add mod">
          <ac:chgData name="Eirian Williams" userId="129eb9f24f4ea4d5" providerId="LiveId" clId="{1FE040EC-CFF5-491B-BF44-611CCEE5CF54}" dt="2022-03-14T08:53:55.606" v="8" actId="108"/>
          <ac:spMkLst>
            <pc:docMk/>
            <pc:sldMk cId="0" sldId="256"/>
            <ac:spMk id="5" creationId="{EDF04864-3329-4C0C-A2B7-AF314F8B80C0}"/>
          </ac:spMkLst>
        </pc:spChg>
        <pc:spChg chg="add mod">
          <ac:chgData name="Eirian Williams" userId="129eb9f24f4ea4d5" providerId="LiveId" clId="{1FE040EC-CFF5-491B-BF44-611CCEE5CF54}" dt="2022-03-14T08:54:11.888" v="9" actId="108"/>
          <ac:spMkLst>
            <pc:docMk/>
            <pc:sldMk cId="0" sldId="256"/>
            <ac:spMk id="7" creationId="{A56ED1C8-5A94-4189-8AAD-0027A827373B}"/>
          </ac:spMkLst>
        </pc:spChg>
        <pc:picChg chg="mod">
          <ac:chgData name="Eirian Williams" userId="129eb9f24f4ea4d5" providerId="LiveId" clId="{1FE040EC-CFF5-491B-BF44-611CCEE5CF54}" dt="2022-03-14T08:54:30.768" v="10" actId="14100"/>
          <ac:picMkLst>
            <pc:docMk/>
            <pc:sldMk cId="0" sldId="256"/>
            <ac:picMk id="2" creationId="{00000000-0000-0000-0000-000000000000}"/>
          </ac:picMkLst>
        </pc:picChg>
      </pc:sldChg>
      <pc:sldChg chg="addSp modSp mod">
        <pc:chgData name="Eirian Williams" userId="129eb9f24f4ea4d5" providerId="LiveId" clId="{1FE040EC-CFF5-491B-BF44-611CCEE5CF54}" dt="2022-03-14T09:17:45.213" v="782" actId="14100"/>
        <pc:sldMkLst>
          <pc:docMk/>
          <pc:sldMk cId="0" sldId="258"/>
        </pc:sldMkLst>
        <pc:spChg chg="mod">
          <ac:chgData name="Eirian Williams" userId="129eb9f24f4ea4d5" providerId="LiveId" clId="{1FE040EC-CFF5-491B-BF44-611CCEE5CF54}" dt="2022-03-14T08:57:19.988" v="99" actId="20577"/>
          <ac:spMkLst>
            <pc:docMk/>
            <pc:sldMk cId="0" sldId="258"/>
            <ac:spMk id="3" creationId="{F97FE59E-6028-43AD-B5D4-D6A892D60148}"/>
          </ac:spMkLst>
        </pc:spChg>
        <pc:spChg chg="mod">
          <ac:chgData name="Eirian Williams" userId="129eb9f24f4ea4d5" providerId="LiveId" clId="{1FE040EC-CFF5-491B-BF44-611CCEE5CF54}" dt="2022-03-14T08:57:47.157" v="103" actId="27636"/>
          <ac:spMkLst>
            <pc:docMk/>
            <pc:sldMk cId="0" sldId="258"/>
            <ac:spMk id="4" creationId="{51CF7D0A-A57B-4AD7-B96E-27CFB40370E8}"/>
          </ac:spMkLst>
        </pc:spChg>
        <pc:spChg chg="add mod">
          <ac:chgData name="Eirian Williams" userId="129eb9f24f4ea4d5" providerId="LiveId" clId="{1FE040EC-CFF5-491B-BF44-611CCEE5CF54}" dt="2022-03-14T09:17:45.213" v="782" actId="14100"/>
          <ac:spMkLst>
            <pc:docMk/>
            <pc:sldMk cId="0" sldId="258"/>
            <ac:spMk id="12" creationId="{768E925F-7AF5-4604-978F-EDB65180C6F9}"/>
          </ac:spMkLst>
        </pc:spChg>
        <pc:picChg chg="mod">
          <ac:chgData name="Eirian Williams" userId="129eb9f24f4ea4d5" providerId="LiveId" clId="{1FE040EC-CFF5-491B-BF44-611CCEE5CF54}" dt="2022-03-14T08:58:03.037" v="105" actId="1076"/>
          <ac:picMkLst>
            <pc:docMk/>
            <pc:sldMk cId="0" sldId="258"/>
            <ac:picMk id="2" creationId="{00000000-0000-0000-0000-000000000000}"/>
          </ac:picMkLst>
        </pc:picChg>
      </pc:sldChg>
      <pc:sldChg chg="addSp modSp mod">
        <pc:chgData name="Eirian Williams" userId="129eb9f24f4ea4d5" providerId="LiveId" clId="{1FE040EC-CFF5-491B-BF44-611CCEE5CF54}" dt="2022-03-14T09:23:50.457" v="800" actId="1076"/>
        <pc:sldMkLst>
          <pc:docMk/>
          <pc:sldMk cId="307933659" sldId="272"/>
        </pc:sldMkLst>
        <pc:spChg chg="mod">
          <ac:chgData name="Eirian Williams" userId="129eb9f24f4ea4d5" providerId="LiveId" clId="{1FE040EC-CFF5-491B-BF44-611CCEE5CF54}" dt="2022-03-14T09:11:14.368" v="622" actId="20577"/>
          <ac:spMkLst>
            <pc:docMk/>
            <pc:sldMk cId="307933659" sldId="272"/>
            <ac:spMk id="3" creationId="{F97FE59E-6028-43AD-B5D4-D6A892D60148}"/>
          </ac:spMkLst>
        </pc:spChg>
        <pc:spChg chg="add mod">
          <ac:chgData name="Eirian Williams" userId="129eb9f24f4ea4d5" providerId="LiveId" clId="{1FE040EC-CFF5-491B-BF44-611CCEE5CF54}" dt="2022-03-14T09:23:48.885" v="799" actId="14100"/>
          <ac:spMkLst>
            <pc:docMk/>
            <pc:sldMk cId="307933659" sldId="272"/>
            <ac:spMk id="8" creationId="{FEF8245E-72A0-41F2-A0D5-DDD8B7302DF1}"/>
          </ac:spMkLst>
        </pc:spChg>
        <pc:spChg chg="mod">
          <ac:chgData name="Eirian Williams" userId="129eb9f24f4ea4d5" providerId="LiveId" clId="{1FE040EC-CFF5-491B-BF44-611CCEE5CF54}" dt="2022-03-14T09:11:37.910" v="626"/>
          <ac:spMkLst>
            <pc:docMk/>
            <pc:sldMk cId="307933659" sldId="272"/>
            <ac:spMk id="10" creationId="{7D48DCEB-A9E9-4AE5-844F-74A407BD232C}"/>
          </ac:spMkLst>
        </pc:spChg>
        <pc:picChg chg="mod">
          <ac:chgData name="Eirian Williams" userId="129eb9f24f4ea4d5" providerId="LiveId" clId="{1FE040EC-CFF5-491B-BF44-611CCEE5CF54}" dt="2022-03-14T09:23:50.457" v="800" actId="1076"/>
          <ac:picMkLst>
            <pc:docMk/>
            <pc:sldMk cId="307933659" sldId="272"/>
            <ac:picMk id="2" creationId="{00000000-0000-0000-0000-000000000000}"/>
          </ac:picMkLst>
        </pc:picChg>
      </pc:sldChg>
      <pc:sldChg chg="modSp mod">
        <pc:chgData name="Eirian Williams" userId="129eb9f24f4ea4d5" providerId="LiveId" clId="{1FE040EC-CFF5-491B-BF44-611CCEE5CF54}" dt="2022-03-14T09:16:00.238" v="780" actId="114"/>
        <pc:sldMkLst>
          <pc:docMk/>
          <pc:sldMk cId="4032093897" sldId="349"/>
        </pc:sldMkLst>
        <pc:spChg chg="mod">
          <ac:chgData name="Eirian Williams" userId="129eb9f24f4ea4d5" providerId="LiveId" clId="{1FE040EC-CFF5-491B-BF44-611CCEE5CF54}" dt="2022-03-14T09:16:00.238" v="780" actId="114"/>
          <ac:spMkLst>
            <pc:docMk/>
            <pc:sldMk cId="4032093897" sldId="349"/>
            <ac:spMk id="5" creationId="{2AB2186A-2ABA-4C39-B601-2639CE0402F8}"/>
          </ac:spMkLst>
        </pc:spChg>
      </pc:sldChg>
      <pc:sldChg chg="addSp modSp mod">
        <pc:chgData name="Eirian Williams" userId="129eb9f24f4ea4d5" providerId="LiveId" clId="{1FE040EC-CFF5-491B-BF44-611CCEE5CF54}" dt="2022-03-14T09:12:56.334" v="741" actId="108"/>
        <pc:sldMkLst>
          <pc:docMk/>
          <pc:sldMk cId="3683393775" sldId="352"/>
        </pc:sldMkLst>
        <pc:spChg chg="mod">
          <ac:chgData name="Eirian Williams" userId="129eb9f24f4ea4d5" providerId="LiveId" clId="{1FE040EC-CFF5-491B-BF44-611CCEE5CF54}" dt="2022-03-14T09:12:19.019" v="735" actId="20577"/>
          <ac:spMkLst>
            <pc:docMk/>
            <pc:sldMk cId="3683393775" sldId="352"/>
            <ac:spMk id="3" creationId="{F97FE59E-6028-43AD-B5D4-D6A892D60148}"/>
          </ac:spMkLst>
        </pc:spChg>
        <pc:spChg chg="mod">
          <ac:chgData name="Eirian Williams" userId="129eb9f24f4ea4d5" providerId="LiveId" clId="{1FE040EC-CFF5-491B-BF44-611CCEE5CF54}" dt="2022-03-14T09:12:40.094" v="739" actId="27636"/>
          <ac:spMkLst>
            <pc:docMk/>
            <pc:sldMk cId="3683393775" sldId="352"/>
            <ac:spMk id="4" creationId="{51CF7D0A-A57B-4AD7-B96E-27CFB40370E8}"/>
          </ac:spMkLst>
        </pc:spChg>
        <pc:spChg chg="add mod">
          <ac:chgData name="Eirian Williams" userId="129eb9f24f4ea4d5" providerId="LiveId" clId="{1FE040EC-CFF5-491B-BF44-611CCEE5CF54}" dt="2022-03-14T09:12:56.334" v="741" actId="108"/>
          <ac:spMkLst>
            <pc:docMk/>
            <pc:sldMk cId="3683393775" sldId="352"/>
            <ac:spMk id="7" creationId="{96728CD4-1D56-4964-AF93-98544E5B7ABB}"/>
          </ac:spMkLst>
        </pc:spChg>
      </pc:sldChg>
      <pc:sldChg chg="modSp mod">
        <pc:chgData name="Eirian Williams" userId="129eb9f24f4ea4d5" providerId="LiveId" clId="{1FE040EC-CFF5-491B-BF44-611CCEE5CF54}" dt="2022-03-14T09:19:07.978" v="784"/>
        <pc:sldMkLst>
          <pc:docMk/>
          <pc:sldMk cId="2390020331" sldId="357"/>
        </pc:sldMkLst>
        <pc:spChg chg="mod">
          <ac:chgData name="Eirian Williams" userId="129eb9f24f4ea4d5" providerId="LiveId" clId="{1FE040EC-CFF5-491B-BF44-611CCEE5CF54}" dt="2022-03-14T09:01:22.790" v="217" actId="20577"/>
          <ac:spMkLst>
            <pc:docMk/>
            <pc:sldMk cId="2390020331" sldId="357"/>
            <ac:spMk id="3" creationId="{F97FE59E-6028-43AD-B5D4-D6A892D60148}"/>
          </ac:spMkLst>
        </pc:spChg>
        <pc:spChg chg="mod">
          <ac:chgData name="Eirian Williams" userId="129eb9f24f4ea4d5" providerId="LiveId" clId="{1FE040EC-CFF5-491B-BF44-611CCEE5CF54}" dt="2022-03-14T09:19:07.978" v="784"/>
          <ac:spMkLst>
            <pc:docMk/>
            <pc:sldMk cId="2390020331" sldId="357"/>
            <ac:spMk id="4" creationId="{51CF7D0A-A57B-4AD7-B96E-27CFB40370E8}"/>
          </ac:spMkLst>
        </pc:spChg>
        <pc:spChg chg="mod">
          <ac:chgData name="Eirian Williams" userId="129eb9f24f4ea4d5" providerId="LiveId" clId="{1FE040EC-CFF5-491B-BF44-611CCEE5CF54}" dt="2022-03-14T09:00:31.976" v="158" actId="1076"/>
          <ac:spMkLst>
            <pc:docMk/>
            <pc:sldMk cId="2390020331" sldId="357"/>
            <ac:spMk id="10" creationId="{2B6417BC-A2B9-4654-A53B-637F2D1018D2}"/>
          </ac:spMkLst>
        </pc:spChg>
        <pc:picChg chg="mod">
          <ac:chgData name="Eirian Williams" userId="129eb9f24f4ea4d5" providerId="LiveId" clId="{1FE040EC-CFF5-491B-BF44-611CCEE5CF54}" dt="2022-03-14T08:58:54.555" v="107" actId="1076"/>
          <ac:picMkLst>
            <pc:docMk/>
            <pc:sldMk cId="2390020331" sldId="357"/>
            <ac:picMk id="2" creationId="{00000000-0000-0000-0000-000000000000}"/>
          </ac:picMkLst>
        </pc:picChg>
      </pc:sldChg>
      <pc:sldChg chg="addSp modSp mod">
        <pc:chgData name="Eirian Williams" userId="129eb9f24f4ea4d5" providerId="LiveId" clId="{1FE040EC-CFF5-491B-BF44-611CCEE5CF54}" dt="2022-03-14T09:02:20.423" v="245" actId="14100"/>
        <pc:sldMkLst>
          <pc:docMk/>
          <pc:sldMk cId="453708799" sldId="358"/>
        </pc:sldMkLst>
        <pc:spChg chg="mod">
          <ac:chgData name="Eirian Williams" userId="129eb9f24f4ea4d5" providerId="LiveId" clId="{1FE040EC-CFF5-491B-BF44-611CCEE5CF54}" dt="2022-03-14T09:02:07.457" v="243" actId="20577"/>
          <ac:spMkLst>
            <pc:docMk/>
            <pc:sldMk cId="453708799" sldId="358"/>
            <ac:spMk id="3" creationId="{F97FE59E-6028-43AD-B5D4-D6A892D60148}"/>
          </ac:spMkLst>
        </pc:spChg>
        <pc:spChg chg="mod">
          <ac:chgData name="Eirian Williams" userId="129eb9f24f4ea4d5" providerId="LiveId" clId="{1FE040EC-CFF5-491B-BF44-611CCEE5CF54}" dt="2022-03-14T09:02:20.423" v="245" actId="14100"/>
          <ac:spMkLst>
            <pc:docMk/>
            <pc:sldMk cId="453708799" sldId="358"/>
            <ac:spMk id="4" creationId="{51CF7D0A-A57B-4AD7-B96E-27CFB40370E8}"/>
          </ac:spMkLst>
        </pc:spChg>
        <pc:spChg chg="add mod">
          <ac:chgData name="Eirian Williams" userId="129eb9f24f4ea4d5" providerId="LiveId" clId="{1FE040EC-CFF5-491B-BF44-611CCEE5CF54}" dt="2022-03-14T09:01:52.909" v="220" actId="255"/>
          <ac:spMkLst>
            <pc:docMk/>
            <pc:sldMk cId="453708799" sldId="358"/>
            <ac:spMk id="7" creationId="{9CDF9DCD-0A75-4075-BEED-7961D2B30639}"/>
          </ac:spMkLst>
        </pc:spChg>
      </pc:sldChg>
      <pc:sldChg chg="addSp modSp mod">
        <pc:chgData name="Eirian Williams" userId="129eb9f24f4ea4d5" providerId="LiveId" clId="{1FE040EC-CFF5-491B-BF44-611CCEE5CF54}" dt="2022-03-14T09:21:07.614" v="791" actId="20577"/>
        <pc:sldMkLst>
          <pc:docMk/>
          <pc:sldMk cId="3139974837" sldId="359"/>
        </pc:sldMkLst>
        <pc:spChg chg="mod">
          <ac:chgData name="Eirian Williams" userId="129eb9f24f4ea4d5" providerId="LiveId" clId="{1FE040EC-CFF5-491B-BF44-611CCEE5CF54}" dt="2022-03-14T09:21:07.614" v="791" actId="20577"/>
          <ac:spMkLst>
            <pc:docMk/>
            <pc:sldMk cId="3139974837" sldId="359"/>
            <ac:spMk id="3" creationId="{F97FE59E-6028-43AD-B5D4-D6A892D60148}"/>
          </ac:spMkLst>
        </pc:spChg>
        <pc:spChg chg="mod">
          <ac:chgData name="Eirian Williams" userId="129eb9f24f4ea4d5" providerId="LiveId" clId="{1FE040EC-CFF5-491B-BF44-611CCEE5CF54}" dt="2022-03-14T09:05:23.698" v="386" actId="20577"/>
          <ac:spMkLst>
            <pc:docMk/>
            <pc:sldMk cId="3139974837" sldId="359"/>
            <ac:spMk id="4" creationId="{51CF7D0A-A57B-4AD7-B96E-27CFB40370E8}"/>
          </ac:spMkLst>
        </pc:spChg>
        <pc:spChg chg="mod">
          <ac:chgData name="Eirian Williams" userId="129eb9f24f4ea4d5" providerId="LiveId" clId="{1FE040EC-CFF5-491B-BF44-611CCEE5CF54}" dt="2022-03-14T09:06:38.735" v="398"/>
          <ac:spMkLst>
            <pc:docMk/>
            <pc:sldMk cId="3139974837" sldId="359"/>
            <ac:spMk id="7" creationId="{94CF5482-C5A3-4E1A-A022-493E14786A1E}"/>
          </ac:spMkLst>
        </pc:spChg>
        <pc:spChg chg="add mod">
          <ac:chgData name="Eirian Williams" userId="129eb9f24f4ea4d5" providerId="LiveId" clId="{1FE040EC-CFF5-491B-BF44-611CCEE5CF54}" dt="2022-03-14T09:06:33.958" v="397" actId="1076"/>
          <ac:spMkLst>
            <pc:docMk/>
            <pc:sldMk cId="3139974837" sldId="359"/>
            <ac:spMk id="8" creationId="{C3966B4A-E74C-408B-A363-356F55818D63}"/>
          </ac:spMkLst>
        </pc:spChg>
        <pc:picChg chg="mod">
          <ac:chgData name="Eirian Williams" userId="129eb9f24f4ea4d5" providerId="LiveId" clId="{1FE040EC-CFF5-491B-BF44-611CCEE5CF54}" dt="2022-03-14T09:20:40.568" v="785" actId="1076"/>
          <ac:picMkLst>
            <pc:docMk/>
            <pc:sldMk cId="3139974837" sldId="359"/>
            <ac:picMk id="2" creationId="{00000000-0000-0000-0000-000000000000}"/>
          </ac:picMkLst>
        </pc:picChg>
      </pc:sldChg>
      <pc:sldChg chg="addSp modSp mod">
        <pc:chgData name="Eirian Williams" userId="129eb9f24f4ea4d5" providerId="LiveId" clId="{1FE040EC-CFF5-491B-BF44-611CCEE5CF54}" dt="2022-03-14T09:22:22.226" v="798" actId="20577"/>
        <pc:sldMkLst>
          <pc:docMk/>
          <pc:sldMk cId="3469826098" sldId="360"/>
        </pc:sldMkLst>
        <pc:spChg chg="mod">
          <ac:chgData name="Eirian Williams" userId="129eb9f24f4ea4d5" providerId="LiveId" clId="{1FE040EC-CFF5-491B-BF44-611CCEE5CF54}" dt="2022-03-14T09:21:54.353" v="796" actId="20577"/>
          <ac:spMkLst>
            <pc:docMk/>
            <pc:sldMk cId="3469826098" sldId="360"/>
            <ac:spMk id="3" creationId="{F97FE59E-6028-43AD-B5D4-D6A892D60148}"/>
          </ac:spMkLst>
        </pc:spChg>
        <pc:spChg chg="add mod">
          <ac:chgData name="Eirian Williams" userId="129eb9f24f4ea4d5" providerId="LiveId" clId="{1FE040EC-CFF5-491B-BF44-611CCEE5CF54}" dt="2022-03-14T09:22:22.226" v="798" actId="20577"/>
          <ac:spMkLst>
            <pc:docMk/>
            <pc:sldMk cId="3469826098" sldId="360"/>
            <ac:spMk id="7" creationId="{02946B19-B2E5-4E7F-822C-17B9D3C8537A}"/>
          </ac:spMkLst>
        </pc:spChg>
        <pc:spChg chg="mod">
          <ac:chgData name="Eirian Williams" userId="129eb9f24f4ea4d5" providerId="LiveId" clId="{1FE040EC-CFF5-491B-BF44-611CCEE5CF54}" dt="2022-03-14T09:10:26.313" v="499"/>
          <ac:spMkLst>
            <pc:docMk/>
            <pc:sldMk cId="3469826098" sldId="360"/>
            <ac:spMk id="10" creationId="{2B6417BC-A2B9-4654-A53B-637F2D1018D2}"/>
          </ac:spMkLst>
        </pc:spChg>
        <pc:picChg chg="mod">
          <ac:chgData name="Eirian Williams" userId="129eb9f24f4ea4d5" providerId="LiveId" clId="{1FE040EC-CFF5-491B-BF44-611CCEE5CF54}" dt="2022-03-14T09:10:04.104" v="496" actId="1076"/>
          <ac:picMkLst>
            <pc:docMk/>
            <pc:sldMk cId="3469826098" sldId="360"/>
            <ac:picMk id="2" creationId="{00000000-0000-0000-0000-000000000000}"/>
          </ac:picMkLst>
        </pc:picChg>
      </pc:sldChg>
      <pc:sldChg chg="addSp modSp mod">
        <pc:chgData name="Eirian Williams" userId="129eb9f24f4ea4d5" providerId="LiveId" clId="{1FE040EC-CFF5-491B-BF44-611CCEE5CF54}" dt="2022-03-14T12:55:20.744" v="803" actId="15"/>
        <pc:sldMkLst>
          <pc:docMk/>
          <pc:sldMk cId="0" sldId="362"/>
        </pc:sldMkLst>
        <pc:spChg chg="mod">
          <ac:chgData name="Eirian Williams" userId="129eb9f24f4ea4d5" providerId="LiveId" clId="{1FE040EC-CFF5-491B-BF44-611CCEE5CF54}" dt="2022-03-14T08:55:55.046" v="42" actId="20577"/>
          <ac:spMkLst>
            <pc:docMk/>
            <pc:sldMk cId="0" sldId="362"/>
            <ac:spMk id="3" creationId="{F97FE59E-6028-43AD-B5D4-D6A892D60148}"/>
          </ac:spMkLst>
        </pc:spChg>
        <pc:spChg chg="mod">
          <ac:chgData name="Eirian Williams" userId="129eb9f24f4ea4d5" providerId="LiveId" clId="{1FE040EC-CFF5-491B-BF44-611CCEE5CF54}" dt="2022-03-14T08:55:30.627" v="13"/>
          <ac:spMkLst>
            <pc:docMk/>
            <pc:sldMk cId="0" sldId="362"/>
            <ac:spMk id="4" creationId="{51CF7D0A-A57B-4AD7-B96E-27CFB40370E8}"/>
          </ac:spMkLst>
        </pc:spChg>
        <pc:spChg chg="add mod">
          <ac:chgData name="Eirian Williams" userId="129eb9f24f4ea4d5" providerId="LiveId" clId="{1FE040EC-CFF5-491B-BF44-611CCEE5CF54}" dt="2022-03-14T12:55:20.744" v="803" actId="15"/>
          <ac:spMkLst>
            <pc:docMk/>
            <pc:sldMk cId="0" sldId="362"/>
            <ac:spMk id="6" creationId="{2913A625-9D36-429F-BEA5-0FCB80510B6C}"/>
          </ac:spMkLst>
        </pc:spChg>
        <pc:picChg chg="mod">
          <ac:chgData name="Eirian Williams" userId="129eb9f24f4ea4d5" providerId="LiveId" clId="{1FE040EC-CFF5-491B-BF44-611CCEE5CF54}" dt="2022-03-14T12:55:17.479" v="801" actId="1076"/>
          <ac:picMkLst>
            <pc:docMk/>
            <pc:sldMk cId="0" sldId="362"/>
            <ac:picMk id="2" creationId="{00000000-0000-0000-0000-000000000000}"/>
          </ac:picMkLst>
        </pc:picChg>
      </pc:sldChg>
    </pc:docChg>
  </pc:docChgLst>
  <pc:docChgLst>
    <pc:chgData name="Catherine Roberts" userId="S::c.roberts2@npt.gov.uk::32661960-39be-46fa-89c1-d86cab22c2f5" providerId="AD" clId="Web-{EA58C9F6-61A9-BAE6-038C-C87C42E29BF4}"/>
    <pc:docChg chg="addSld delSld modSld">
      <pc:chgData name="Catherine Roberts" userId="S::c.roberts2@npt.gov.uk::32661960-39be-46fa-89c1-d86cab22c2f5" providerId="AD" clId="Web-{EA58C9F6-61A9-BAE6-038C-C87C42E29BF4}" dt="2022-06-06T11:20:06.609" v="9" actId="14100"/>
      <pc:docMkLst>
        <pc:docMk/>
      </pc:docMkLst>
      <pc:sldChg chg="addSp delSp modSp modCm">
        <pc:chgData name="Catherine Roberts" userId="S::c.roberts2@npt.gov.uk::32661960-39be-46fa-89c1-d86cab22c2f5" providerId="AD" clId="Web-{EA58C9F6-61A9-BAE6-038C-C87C42E29BF4}" dt="2022-06-06T11:20:06.609" v="9" actId="14100"/>
        <pc:sldMkLst>
          <pc:docMk/>
          <pc:sldMk cId="3205229176" sldId="367"/>
        </pc:sldMkLst>
        <pc:spChg chg="del">
          <ac:chgData name="Catherine Roberts" userId="S::c.roberts2@npt.gov.uk::32661960-39be-46fa-89c1-d86cab22c2f5" providerId="AD" clId="Web-{EA58C9F6-61A9-BAE6-038C-C87C42E29BF4}" dt="2022-06-06T11:19:34.062" v="3"/>
          <ac:spMkLst>
            <pc:docMk/>
            <pc:sldMk cId="3205229176" sldId="367"/>
            <ac:spMk id="2" creationId="{34627C13-2AA1-6BBF-A4F0-A261E0BEBFF1}"/>
          </ac:spMkLst>
        </pc:spChg>
        <pc:spChg chg="del">
          <ac:chgData name="Catherine Roberts" userId="S::c.roberts2@npt.gov.uk::32661960-39be-46fa-89c1-d86cab22c2f5" providerId="AD" clId="Web-{EA58C9F6-61A9-BAE6-038C-C87C42E29BF4}" dt="2022-06-06T11:19:17.421" v="1"/>
          <ac:spMkLst>
            <pc:docMk/>
            <pc:sldMk cId="3205229176" sldId="367"/>
            <ac:spMk id="3" creationId="{3EB0EF41-6C6D-093B-D997-7C7717EB63A6}"/>
          </ac:spMkLst>
        </pc:spChg>
        <pc:spChg chg="add del mod">
          <ac:chgData name="Catherine Roberts" userId="S::c.roberts2@npt.gov.uk::32661960-39be-46fa-89c1-d86cab22c2f5" providerId="AD" clId="Web-{EA58C9F6-61A9-BAE6-038C-C87C42E29BF4}" dt="2022-06-06T11:19:58.656" v="7"/>
          <ac:spMkLst>
            <pc:docMk/>
            <pc:sldMk cId="3205229176" sldId="367"/>
            <ac:spMk id="6" creationId="{05844546-67FF-4AF7-C1B3-46EEA02E7903}"/>
          </ac:spMkLst>
        </pc:spChg>
        <pc:picChg chg="add mod ord">
          <ac:chgData name="Catherine Roberts" userId="S::c.roberts2@npt.gov.uk::32661960-39be-46fa-89c1-d86cab22c2f5" providerId="AD" clId="Web-{EA58C9F6-61A9-BAE6-038C-C87C42E29BF4}" dt="2022-06-06T11:20:06.609" v="9" actId="14100"/>
          <ac:picMkLst>
            <pc:docMk/>
            <pc:sldMk cId="3205229176" sldId="367"/>
            <ac:picMk id="4" creationId="{6E073C2F-6C76-96A4-4119-262143E6E213}"/>
          </ac:picMkLst>
        </pc:picChg>
      </pc:sldChg>
      <pc:sldChg chg="new del">
        <pc:chgData name="Catherine Roberts" userId="S::c.roberts2@npt.gov.uk::32661960-39be-46fa-89c1-d86cab22c2f5" providerId="AD" clId="Web-{EA58C9F6-61A9-BAE6-038C-C87C42E29BF4}" dt="2022-06-06T11:19:40.577" v="4"/>
        <pc:sldMkLst>
          <pc:docMk/>
          <pc:sldMk cId="743196114" sldId="368"/>
        </pc:sldMkLst>
      </pc:sldChg>
    </pc:docChg>
  </pc:docChgLst>
  <pc:docChgLst>
    <pc:chgData name="karen.wakelin@socialcare.wales" userId="S::urn:spo:guest#karen.wakelin@socialcare.wales::" providerId="AD" clId="Web-{890340B3-1764-6A84-1911-52C702A6F6F0}"/>
    <pc:docChg chg="modSld">
      <pc:chgData name="karen.wakelin@socialcare.wales" userId="S::urn:spo:guest#karen.wakelin@socialcare.wales::" providerId="AD" clId="Web-{890340B3-1764-6A84-1911-52C702A6F6F0}" dt="2022-06-09T09:52:41.574" v="11" actId="14100"/>
      <pc:docMkLst>
        <pc:docMk/>
      </pc:docMkLst>
      <pc:sldChg chg="modSp">
        <pc:chgData name="karen.wakelin@socialcare.wales" userId="S::urn:spo:guest#karen.wakelin@socialcare.wales::" providerId="AD" clId="Web-{890340B3-1764-6A84-1911-52C702A6F6F0}" dt="2022-06-09T09:52:41.574" v="11" actId="14100"/>
        <pc:sldMkLst>
          <pc:docMk/>
          <pc:sldMk cId="1338968810" sldId="364"/>
        </pc:sldMkLst>
        <pc:spChg chg="mod">
          <ac:chgData name="karen.wakelin@socialcare.wales" userId="S::urn:spo:guest#karen.wakelin@socialcare.wales::" providerId="AD" clId="Web-{890340B3-1764-6A84-1911-52C702A6F6F0}" dt="2022-06-09T09:52:16.245" v="8" actId="14100"/>
          <ac:spMkLst>
            <pc:docMk/>
            <pc:sldMk cId="1338968810" sldId="364"/>
            <ac:spMk id="12" creationId="{00000000-0000-0000-0000-000000000000}"/>
          </ac:spMkLst>
        </pc:spChg>
        <pc:spChg chg="mod">
          <ac:chgData name="karen.wakelin@socialcare.wales" userId="S::urn:spo:guest#karen.wakelin@socialcare.wales::" providerId="AD" clId="Web-{890340B3-1764-6A84-1911-52C702A6F6F0}" dt="2022-06-09T09:52:33.683" v="10" actId="14100"/>
          <ac:spMkLst>
            <pc:docMk/>
            <pc:sldMk cId="1338968810" sldId="364"/>
            <ac:spMk id="13" creationId="{00000000-0000-0000-0000-000000000000}"/>
          </ac:spMkLst>
        </pc:spChg>
        <pc:spChg chg="mod">
          <ac:chgData name="karen.wakelin@socialcare.wales" userId="S::urn:spo:guest#karen.wakelin@socialcare.wales::" providerId="AD" clId="Web-{890340B3-1764-6A84-1911-52C702A6F6F0}" dt="2022-06-09T09:52:41.574" v="11" actId="14100"/>
          <ac:spMkLst>
            <pc:docMk/>
            <pc:sldMk cId="1338968810" sldId="364"/>
            <ac:spMk id="14" creationId="{00000000-0000-0000-0000-000000000000}"/>
          </ac:spMkLst>
        </pc:spChg>
        <pc:spChg chg="mod">
          <ac:chgData name="karen.wakelin@socialcare.wales" userId="S::urn:spo:guest#karen.wakelin@socialcare.wales::" providerId="AD" clId="Web-{890340B3-1764-6A84-1911-52C702A6F6F0}" dt="2022-06-09T09:52:22.823" v="9" actId="14100"/>
          <ac:spMkLst>
            <pc:docMk/>
            <pc:sldMk cId="1338968810" sldId="364"/>
            <ac:spMk id="20484" creationId="{00000000-0000-0000-0000-000000000000}"/>
          </ac:spMkLst>
        </pc:spChg>
      </pc:sldChg>
    </pc:docChg>
  </pc:docChgLst>
  <pc:docChgLst>
    <pc:chgData name="Trinity Rees" userId="S::t.rees@npt.gov.uk::23ed69b1-c9cb-4295-a16f-e57105e4c724" providerId="AD" clId="Web-{262524D0-C681-3EF4-9E2B-F90ACD24116A}"/>
    <pc:docChg chg="addSld delSld modSld">
      <pc:chgData name="Trinity Rees" userId="S::t.rees@npt.gov.uk::23ed69b1-c9cb-4295-a16f-e57105e4c724" providerId="AD" clId="Web-{262524D0-C681-3EF4-9E2B-F90ACD24116A}" dt="2023-10-12T14:24:47.827" v="8"/>
      <pc:docMkLst>
        <pc:docMk/>
      </pc:docMkLst>
      <pc:sldChg chg="addSp delSp modSp new del">
        <pc:chgData name="Trinity Rees" userId="S::t.rees@npt.gov.uk::23ed69b1-c9cb-4295-a16f-e57105e4c724" providerId="AD" clId="Web-{262524D0-C681-3EF4-9E2B-F90ACD24116A}" dt="2023-10-12T14:23:49.075" v="6"/>
        <pc:sldMkLst>
          <pc:docMk/>
          <pc:sldMk cId="2221280928" sldId="368"/>
        </pc:sldMkLst>
        <pc:picChg chg="add del mod modCrop">
          <ac:chgData name="Trinity Rees" userId="S::t.rees@npt.gov.uk::23ed69b1-c9cb-4295-a16f-e57105e4c724" providerId="AD" clId="Web-{262524D0-C681-3EF4-9E2B-F90ACD24116A}" dt="2023-10-12T14:23:45.919" v="5"/>
          <ac:picMkLst>
            <pc:docMk/>
            <pc:sldMk cId="2221280928" sldId="368"/>
            <ac:picMk id="6" creationId="{8E59DCD0-3319-1818-19A3-DF49BF5B33CF}"/>
          </ac:picMkLst>
        </pc:picChg>
      </pc:sldChg>
      <pc:sldChg chg="new del">
        <pc:chgData name="Trinity Rees" userId="S::t.rees@npt.gov.uk::23ed69b1-c9cb-4295-a16f-e57105e4c724" providerId="AD" clId="Web-{262524D0-C681-3EF4-9E2B-F90ACD24116A}" dt="2023-10-12T14:24:47.827" v="8"/>
        <pc:sldMkLst>
          <pc:docMk/>
          <pc:sldMk cId="3097059843" sldId="368"/>
        </pc:sldMkLst>
      </pc:sldChg>
    </pc:docChg>
  </pc:docChgLst>
  <pc:docChgLst>
    <pc:chgData name="Catherine Roberts" userId="S::c.roberts2@npt.gov.uk::32661960-39be-46fa-89c1-d86cab22c2f5" providerId="AD" clId="Web-{43BB5A50-8916-FE6A-C214-FD1019F4B6E9}"/>
    <pc:docChg chg="sldOrd">
      <pc:chgData name="Catherine Roberts" userId="S::c.roberts2@npt.gov.uk::32661960-39be-46fa-89c1-d86cab22c2f5" providerId="AD" clId="Web-{43BB5A50-8916-FE6A-C214-FD1019F4B6E9}" dt="2023-10-30T14:52:24.042" v="0"/>
      <pc:docMkLst>
        <pc:docMk/>
      </pc:docMkLst>
      <pc:sldChg chg="ord">
        <pc:chgData name="Catherine Roberts" userId="S::c.roberts2@npt.gov.uk::32661960-39be-46fa-89c1-d86cab22c2f5" providerId="AD" clId="Web-{43BB5A50-8916-FE6A-C214-FD1019F4B6E9}" dt="2023-10-30T14:52:24.042" v="0"/>
        <pc:sldMkLst>
          <pc:docMk/>
          <pc:sldMk cId="0" sldId="362"/>
        </pc:sldMkLst>
      </pc:sldChg>
    </pc:docChg>
  </pc:docChgLst>
  <pc:docChgLst>
    <pc:chgData name="karen.wakelin@socialcare.wales" userId="S::urn:spo:guest#karen.wakelin@socialcare.wales::" providerId="AD" clId="Web-{862C712E-CBCB-DE3D-3BB9-33A947CE765F}"/>
    <pc:docChg chg="modSld">
      <pc:chgData name="karen.wakelin@socialcare.wales" userId="S::urn:spo:guest#karen.wakelin@socialcare.wales::" providerId="AD" clId="Web-{862C712E-CBCB-DE3D-3BB9-33A947CE765F}" dt="2022-06-09T10:07:29.781" v="4" actId="20577"/>
      <pc:docMkLst>
        <pc:docMk/>
      </pc:docMkLst>
      <pc:sldChg chg="modSp">
        <pc:chgData name="karen.wakelin@socialcare.wales" userId="S::urn:spo:guest#karen.wakelin@socialcare.wales::" providerId="AD" clId="Web-{862C712E-CBCB-DE3D-3BB9-33A947CE765F}" dt="2022-06-09T10:07:29.781" v="4" actId="20577"/>
        <pc:sldMkLst>
          <pc:docMk/>
          <pc:sldMk cId="1338968810" sldId="364"/>
        </pc:sldMkLst>
        <pc:spChg chg="mod">
          <ac:chgData name="karen.wakelin@socialcare.wales" userId="S::urn:spo:guest#karen.wakelin@socialcare.wales::" providerId="AD" clId="Web-{862C712E-CBCB-DE3D-3BB9-33A947CE765F}" dt="2022-06-09T10:07:29.781" v="4" actId="20577"/>
          <ac:spMkLst>
            <pc:docMk/>
            <pc:sldMk cId="1338968810" sldId="364"/>
            <ac:spMk id="13" creationId="{00000000-0000-0000-0000-000000000000}"/>
          </ac:spMkLst>
        </pc:spChg>
        <pc:spChg chg="mod">
          <ac:chgData name="karen.wakelin@socialcare.wales" userId="S::urn:spo:guest#karen.wakelin@socialcare.wales::" providerId="AD" clId="Web-{862C712E-CBCB-DE3D-3BB9-33A947CE765F}" dt="2022-06-09T10:07:10.327" v="1" actId="20577"/>
          <ac:spMkLst>
            <pc:docMk/>
            <pc:sldMk cId="1338968810" sldId="364"/>
            <ac:spMk id="14" creationId="{00000000-0000-0000-0000-000000000000}"/>
          </ac:spMkLst>
        </pc:spChg>
      </pc:sldChg>
    </pc:docChg>
  </pc:docChgLst>
  <pc:docChgLst>
    <pc:chgData name="karen.wakelin@socialcare.wales" userId="S::urn:spo:guest#karen.wakelin@socialcare.wales::" providerId="AD" clId="Web-{907D160B-14E0-BC26-C28F-BE0502E318D8}"/>
    <pc:docChg chg="mod">
      <pc:chgData name="karen.wakelin@socialcare.wales" userId="S::urn:spo:guest#karen.wakelin@socialcare.wales::" providerId="AD" clId="Web-{907D160B-14E0-BC26-C28F-BE0502E318D8}" dt="2022-05-12T07:56:06.076" v="1"/>
      <pc:docMkLst>
        <pc:docMk/>
      </pc:docMkLst>
      <pc:sldChg chg="addCm">
        <pc:chgData name="karen.wakelin@socialcare.wales" userId="S::urn:spo:guest#karen.wakelin@socialcare.wales::" providerId="AD" clId="Web-{907D160B-14E0-BC26-C28F-BE0502E318D8}" dt="2022-05-12T07:56:06.076" v="1"/>
        <pc:sldMkLst>
          <pc:docMk/>
          <pc:sldMk cId="3205229176" sldId="367"/>
        </pc:sldMkLst>
      </pc:sldChg>
    </pc:docChg>
  </pc:docChgLst>
  <pc:docChgLst>
    <pc:chgData name="Trinity Rees" userId="S::t.rees@npt.gov.uk::23ed69b1-c9cb-4295-a16f-e57105e4c724" providerId="AD" clId="Web-{D2540673-D2D4-8300-87A7-E88A56CC3182}"/>
    <pc:docChg chg="addSld delSld modSld">
      <pc:chgData name="Trinity Rees" userId="S::t.rees@npt.gov.uk::23ed69b1-c9cb-4295-a16f-e57105e4c724" providerId="AD" clId="Web-{D2540673-D2D4-8300-87A7-E88A56CC3182}" dt="2023-10-12T14:18:45.139" v="7"/>
      <pc:docMkLst>
        <pc:docMk/>
      </pc:docMkLst>
      <pc:sldChg chg="addSp delSp modSp new del">
        <pc:chgData name="Trinity Rees" userId="S::t.rees@npt.gov.uk::23ed69b1-c9cb-4295-a16f-e57105e4c724" providerId="AD" clId="Web-{D2540673-D2D4-8300-87A7-E88A56CC3182}" dt="2023-10-12T14:18:45.139" v="7"/>
        <pc:sldMkLst>
          <pc:docMk/>
          <pc:sldMk cId="471750534" sldId="368"/>
        </pc:sldMkLst>
        <pc:picChg chg="add del mod">
          <ac:chgData name="Trinity Rees" userId="S::t.rees@npt.gov.uk::23ed69b1-c9cb-4295-a16f-e57105e4c724" providerId="AD" clId="Web-{D2540673-D2D4-8300-87A7-E88A56CC3182}" dt="2023-10-12T14:18:27.483" v="2"/>
          <ac:picMkLst>
            <pc:docMk/>
            <pc:sldMk cId="471750534" sldId="368"/>
            <ac:picMk id="6" creationId="{EE920F84-03B9-2E10-C414-74820D004473}"/>
          </ac:picMkLst>
        </pc:picChg>
        <pc:picChg chg="add del mod">
          <ac:chgData name="Trinity Rees" userId="S::t.rees@npt.gov.uk::23ed69b1-c9cb-4295-a16f-e57105e4c724" providerId="AD" clId="Web-{D2540673-D2D4-8300-87A7-E88A56CC3182}" dt="2023-10-12T14:18:32.748" v="4"/>
          <ac:picMkLst>
            <pc:docMk/>
            <pc:sldMk cId="471750534" sldId="368"/>
            <ac:picMk id="7" creationId="{46669519-65F5-033B-A53D-D63B0F2E7922}"/>
          </ac:picMkLst>
        </pc:picChg>
      </pc:sldChg>
      <pc:sldChg chg="add del replId">
        <pc:chgData name="Trinity Rees" userId="S::t.rees@npt.gov.uk::23ed69b1-c9cb-4295-a16f-e57105e4c724" providerId="AD" clId="Web-{D2540673-D2D4-8300-87A7-E88A56CC3182}" dt="2023-10-12T14:18:37.983" v="6"/>
        <pc:sldMkLst>
          <pc:docMk/>
          <pc:sldMk cId="3332137613" sldId="369"/>
        </pc:sldMkLst>
      </pc:sldChg>
    </pc:docChg>
  </pc:docChgLst>
  <pc:docChgLst>
    <pc:chgData name="Trinity Rees" userId="S::t.rees@npt.gov.uk::23ed69b1-c9cb-4295-a16f-e57105e4c724" providerId="AD" clId="Web-{683FB8C5-BEDF-F336-7347-7CC1FD3904B4}"/>
    <pc:docChg chg="addSld modSld">
      <pc:chgData name="Trinity Rees" userId="S::t.rees@npt.gov.uk::23ed69b1-c9cb-4295-a16f-e57105e4c724" providerId="AD" clId="Web-{683FB8C5-BEDF-F336-7347-7CC1FD3904B4}" dt="2023-10-12T14:38:07.596" v="21" actId="14100"/>
      <pc:docMkLst>
        <pc:docMk/>
      </pc:docMkLst>
      <pc:sldChg chg="addSp delSp modSp new">
        <pc:chgData name="Trinity Rees" userId="S::t.rees@npt.gov.uk::23ed69b1-c9cb-4295-a16f-e57105e4c724" providerId="AD" clId="Web-{683FB8C5-BEDF-F336-7347-7CC1FD3904B4}" dt="2023-10-12T14:38:07.596" v="21" actId="14100"/>
        <pc:sldMkLst>
          <pc:docMk/>
          <pc:sldMk cId="2442201357" sldId="368"/>
        </pc:sldMkLst>
        <pc:spChg chg="del">
          <ac:chgData name="Trinity Rees" userId="S::t.rees@npt.gov.uk::23ed69b1-c9cb-4295-a16f-e57105e4c724" providerId="AD" clId="Web-{683FB8C5-BEDF-F336-7347-7CC1FD3904B4}" dt="2023-10-12T14:37:27.079" v="16"/>
          <ac:spMkLst>
            <pc:docMk/>
            <pc:sldMk cId="2442201357" sldId="368"/>
            <ac:spMk id="2" creationId="{28D0E043-EA4B-2754-3FD8-874D9B8C1B47}"/>
          </ac:spMkLst>
        </pc:spChg>
        <pc:spChg chg="del">
          <ac:chgData name="Trinity Rees" userId="S::t.rees@npt.gov.uk::23ed69b1-c9cb-4295-a16f-e57105e4c724" providerId="AD" clId="Web-{683FB8C5-BEDF-F336-7347-7CC1FD3904B4}" dt="2023-10-12T14:37:24.501" v="15"/>
          <ac:spMkLst>
            <pc:docMk/>
            <pc:sldMk cId="2442201357" sldId="368"/>
            <ac:spMk id="3" creationId="{F5594069-3832-C548-7B0A-0A09CE3D7674}"/>
          </ac:spMkLst>
        </pc:spChg>
        <pc:picChg chg="add mod ord">
          <ac:chgData name="Trinity Rees" userId="S::t.rees@npt.gov.uk::23ed69b1-c9cb-4295-a16f-e57105e4c724" providerId="AD" clId="Web-{683FB8C5-BEDF-F336-7347-7CC1FD3904B4}" dt="2023-10-12T14:38:07.596" v="21" actId="14100"/>
          <ac:picMkLst>
            <pc:docMk/>
            <pc:sldMk cId="2442201357" sldId="368"/>
            <ac:picMk id="4" creationId="{C53C8BC8-E739-D038-4ABA-D363C0A9090B}"/>
          </ac:picMkLst>
        </pc:picChg>
      </pc:sldChg>
      <pc:sldChg chg="addSp delSp modSp new mod setBg">
        <pc:chgData name="Trinity Rees" userId="S::t.rees@npt.gov.uk::23ed69b1-c9cb-4295-a16f-e57105e4c724" providerId="AD" clId="Web-{683FB8C5-BEDF-F336-7347-7CC1FD3904B4}" dt="2023-10-12T14:37:13.782" v="14" actId="14100"/>
        <pc:sldMkLst>
          <pc:docMk/>
          <pc:sldMk cId="1926436012" sldId="369"/>
        </pc:sldMkLst>
        <pc:spChg chg="del">
          <ac:chgData name="Trinity Rees" userId="S::t.rees@npt.gov.uk::23ed69b1-c9cb-4295-a16f-e57105e4c724" providerId="AD" clId="Web-{683FB8C5-BEDF-F336-7347-7CC1FD3904B4}" dt="2023-10-12T14:36:11.951" v="3"/>
          <ac:spMkLst>
            <pc:docMk/>
            <pc:sldMk cId="1926436012" sldId="369"/>
            <ac:spMk id="2" creationId="{E56E1847-8558-8AB5-956C-06FD651C3B24}"/>
          </ac:spMkLst>
        </pc:spChg>
        <pc:spChg chg="del">
          <ac:chgData name="Trinity Rees" userId="S::t.rees@npt.gov.uk::23ed69b1-c9cb-4295-a16f-e57105e4c724" providerId="AD" clId="Web-{683FB8C5-BEDF-F336-7347-7CC1FD3904B4}" dt="2023-10-12T14:36:09.123" v="2"/>
          <ac:spMkLst>
            <pc:docMk/>
            <pc:sldMk cId="1926436012" sldId="369"/>
            <ac:spMk id="3" creationId="{8168949D-8F4D-6A32-F8A4-998DC941AEE1}"/>
          </ac:spMkLst>
        </pc:spChg>
        <pc:spChg chg="add del">
          <ac:chgData name="Trinity Rees" userId="S::t.rees@npt.gov.uk::23ed69b1-c9cb-4295-a16f-e57105e4c724" providerId="AD" clId="Web-{683FB8C5-BEDF-F336-7347-7CC1FD3904B4}" dt="2023-10-12T14:36:37.687" v="9"/>
          <ac:spMkLst>
            <pc:docMk/>
            <pc:sldMk cId="1926436012" sldId="369"/>
            <ac:spMk id="6" creationId="{42A4FC2C-047E-45A5-965D-8E1E3BF09BC6}"/>
          </ac:spMkLst>
        </pc:spChg>
        <pc:spChg chg="add del">
          <ac:chgData name="Trinity Rees" userId="S::t.rees@npt.gov.uk::23ed69b1-c9cb-4295-a16f-e57105e4c724" providerId="AD" clId="Web-{683FB8C5-BEDF-F336-7347-7CC1FD3904B4}" dt="2023-10-12T14:36:30.889" v="5"/>
          <ac:spMkLst>
            <pc:docMk/>
            <pc:sldMk cId="1926436012" sldId="369"/>
            <ac:spMk id="9" creationId="{42A4FC2C-047E-45A5-965D-8E1E3BF09BC6}"/>
          </ac:spMkLst>
        </pc:spChg>
        <pc:picChg chg="add mod ord">
          <ac:chgData name="Trinity Rees" userId="S::t.rees@npt.gov.uk::23ed69b1-c9cb-4295-a16f-e57105e4c724" providerId="AD" clId="Web-{683FB8C5-BEDF-F336-7347-7CC1FD3904B4}" dt="2023-10-12T14:37:13.782" v="14" actId="14100"/>
          <ac:picMkLst>
            <pc:docMk/>
            <pc:sldMk cId="1926436012" sldId="369"/>
            <ac:picMk id="4" creationId="{6E667971-9FD5-0CC9-FF98-7D5D755F24F4}"/>
          </ac:picMkLst>
        </pc:picChg>
      </pc:sldChg>
    </pc:docChg>
  </pc:docChgLst>
  <pc:docChgLst>
    <pc:chgData name="Trinity Rees" userId="S::t.rees@npt.gov.uk::23ed69b1-c9cb-4295-a16f-e57105e4c724" providerId="AD" clId="Web-{E81A6765-10BB-2148-C0EC-DED7A98DBE8C}"/>
    <pc:docChg chg="modSld">
      <pc:chgData name="Trinity Rees" userId="S::t.rees@npt.gov.uk::23ed69b1-c9cb-4295-a16f-e57105e4c724" providerId="AD" clId="Web-{E81A6765-10BB-2148-C0EC-DED7A98DBE8C}" dt="2024-01-10T11:42:38.557" v="12" actId="20577"/>
      <pc:docMkLst>
        <pc:docMk/>
      </pc:docMkLst>
      <pc:sldChg chg="modSp">
        <pc:chgData name="Trinity Rees" userId="S::t.rees@npt.gov.uk::23ed69b1-c9cb-4295-a16f-e57105e4c724" providerId="AD" clId="Web-{E81A6765-10BB-2148-C0EC-DED7A98DBE8C}" dt="2024-01-10T11:42:38.557" v="12" actId="20577"/>
        <pc:sldMkLst>
          <pc:docMk/>
          <pc:sldMk cId="0" sldId="362"/>
        </pc:sldMkLst>
        <pc:spChg chg="mod">
          <ac:chgData name="Trinity Rees" userId="S::t.rees@npt.gov.uk::23ed69b1-c9cb-4295-a16f-e57105e4c724" providerId="AD" clId="Web-{E81A6765-10BB-2148-C0EC-DED7A98DBE8C}" dt="2024-01-10T11:42:38.557" v="12" actId="20577"/>
          <ac:spMkLst>
            <pc:docMk/>
            <pc:sldMk cId="0" sldId="362"/>
            <ac:spMk id="3" creationId="{F97FE59E-6028-43AD-B5D4-D6A892D60148}"/>
          </ac:spMkLst>
        </pc:spChg>
      </pc:sldChg>
      <pc:sldChg chg="modSp">
        <pc:chgData name="Trinity Rees" userId="S::t.rees@npt.gov.uk::23ed69b1-c9cb-4295-a16f-e57105e4c724" providerId="AD" clId="Web-{E81A6765-10BB-2148-C0EC-DED7A98DBE8C}" dt="2024-01-10T11:42:28.229" v="11" actId="1076"/>
        <pc:sldMkLst>
          <pc:docMk/>
          <pc:sldMk cId="4116366777" sldId="365"/>
        </pc:sldMkLst>
        <pc:spChg chg="mod">
          <ac:chgData name="Trinity Rees" userId="S::t.rees@npt.gov.uk::23ed69b1-c9cb-4295-a16f-e57105e4c724" providerId="AD" clId="Web-{E81A6765-10BB-2148-C0EC-DED7A98DBE8C}" dt="2024-01-10T11:42:28.229" v="11" actId="1076"/>
          <ac:spMkLst>
            <pc:docMk/>
            <pc:sldMk cId="4116366777" sldId="365"/>
            <ac:spMk id="3" creationId="{00000000-0000-0000-0000-000000000000}"/>
          </ac:spMkLst>
        </pc:spChg>
      </pc:sldChg>
    </pc:docChg>
  </pc:docChgLst>
  <pc:docChgLst>
    <pc:chgData name="karen.wakelin@socialcare.wales" userId="S::urn:spo:guest#karen.wakelin@socialcare.wales::" providerId="AD" clId="Web-{B01A99AC-4112-1421-F6D2-BE12CE7B52D7}"/>
    <pc:docChg chg="addSld modSld sldOrd">
      <pc:chgData name="karen.wakelin@socialcare.wales" userId="S::urn:spo:guest#karen.wakelin@socialcare.wales::" providerId="AD" clId="Web-{B01A99AC-4112-1421-F6D2-BE12CE7B52D7}" dt="2022-05-11T11:55:25.821" v="228" actId="20577"/>
      <pc:docMkLst>
        <pc:docMk/>
      </pc:docMkLst>
      <pc:sldChg chg="modSp">
        <pc:chgData name="karen.wakelin@socialcare.wales" userId="S::urn:spo:guest#karen.wakelin@socialcare.wales::" providerId="AD" clId="Web-{B01A99AC-4112-1421-F6D2-BE12CE7B52D7}" dt="2022-05-11T11:49:19.965" v="119" actId="20577"/>
        <pc:sldMkLst>
          <pc:docMk/>
          <pc:sldMk cId="307933659" sldId="272"/>
        </pc:sldMkLst>
        <pc:spChg chg="mod">
          <ac:chgData name="karen.wakelin@socialcare.wales" userId="S::urn:spo:guest#karen.wakelin@socialcare.wales::" providerId="AD" clId="Web-{B01A99AC-4112-1421-F6D2-BE12CE7B52D7}" dt="2022-05-11T11:48:57.932" v="115" actId="20577"/>
          <ac:spMkLst>
            <pc:docMk/>
            <pc:sldMk cId="307933659" sldId="272"/>
            <ac:spMk id="5" creationId="{00000000-0000-0000-0000-000000000000}"/>
          </ac:spMkLst>
        </pc:spChg>
        <pc:spChg chg="mod">
          <ac:chgData name="karen.wakelin@socialcare.wales" userId="S::urn:spo:guest#karen.wakelin@socialcare.wales::" providerId="AD" clId="Web-{B01A99AC-4112-1421-F6D2-BE12CE7B52D7}" dt="2022-05-11T11:49:19.965" v="119" actId="20577"/>
          <ac:spMkLst>
            <pc:docMk/>
            <pc:sldMk cId="307933659" sldId="272"/>
            <ac:spMk id="8" creationId="{FEF8245E-72A0-41F2-A0D5-DDD8B7302DF1}"/>
          </ac:spMkLst>
        </pc:spChg>
        <pc:spChg chg="mod">
          <ac:chgData name="karen.wakelin@socialcare.wales" userId="S::urn:spo:guest#karen.wakelin@socialcare.wales::" providerId="AD" clId="Web-{B01A99AC-4112-1421-F6D2-BE12CE7B52D7}" dt="2022-05-11T11:49:06.167" v="117" actId="20577"/>
          <ac:spMkLst>
            <pc:docMk/>
            <pc:sldMk cId="307933659" sldId="272"/>
            <ac:spMk id="9" creationId="{00000000-0000-0000-0000-000000000000}"/>
          </ac:spMkLst>
        </pc:spChg>
      </pc:sldChg>
      <pc:sldChg chg="modSp">
        <pc:chgData name="karen.wakelin@socialcare.wales" userId="S::urn:spo:guest#karen.wakelin@socialcare.wales::" providerId="AD" clId="Web-{B01A99AC-4112-1421-F6D2-BE12CE7B52D7}" dt="2022-05-11T11:51:34.172" v="139" actId="20577"/>
        <pc:sldMkLst>
          <pc:docMk/>
          <pc:sldMk cId="4032093897" sldId="349"/>
        </pc:sldMkLst>
        <pc:spChg chg="mod">
          <ac:chgData name="karen.wakelin@socialcare.wales" userId="S::urn:spo:guest#karen.wakelin@socialcare.wales::" providerId="AD" clId="Web-{B01A99AC-4112-1421-F6D2-BE12CE7B52D7}" dt="2022-05-11T11:51:34.172" v="139" actId="20577"/>
          <ac:spMkLst>
            <pc:docMk/>
            <pc:sldMk cId="4032093897" sldId="349"/>
            <ac:spMk id="5" creationId="{2AB2186A-2ABA-4C39-B601-2639CE0402F8}"/>
          </ac:spMkLst>
        </pc:spChg>
      </pc:sldChg>
      <pc:sldChg chg="modSp">
        <pc:chgData name="karen.wakelin@socialcare.wales" userId="S::urn:spo:guest#karen.wakelin@socialcare.wales::" providerId="AD" clId="Web-{B01A99AC-4112-1421-F6D2-BE12CE7B52D7}" dt="2022-05-11T11:50:29.232" v="129" actId="20577"/>
        <pc:sldMkLst>
          <pc:docMk/>
          <pc:sldMk cId="3683393775" sldId="352"/>
        </pc:sldMkLst>
        <pc:spChg chg="mod">
          <ac:chgData name="karen.wakelin@socialcare.wales" userId="S::urn:spo:guest#karen.wakelin@socialcare.wales::" providerId="AD" clId="Web-{B01A99AC-4112-1421-F6D2-BE12CE7B52D7}" dt="2022-05-11T11:50:13.326" v="127" actId="20577"/>
          <ac:spMkLst>
            <pc:docMk/>
            <pc:sldMk cId="3683393775" sldId="352"/>
            <ac:spMk id="4" creationId="{51CF7D0A-A57B-4AD7-B96E-27CFB40370E8}"/>
          </ac:spMkLst>
        </pc:spChg>
        <pc:spChg chg="mod">
          <ac:chgData name="karen.wakelin@socialcare.wales" userId="S::urn:spo:guest#karen.wakelin@socialcare.wales::" providerId="AD" clId="Web-{B01A99AC-4112-1421-F6D2-BE12CE7B52D7}" dt="2022-05-11T11:49:33.387" v="121" actId="20577"/>
          <ac:spMkLst>
            <pc:docMk/>
            <pc:sldMk cId="3683393775" sldId="352"/>
            <ac:spMk id="5" creationId="{00000000-0000-0000-0000-000000000000}"/>
          </ac:spMkLst>
        </pc:spChg>
        <pc:spChg chg="mod">
          <ac:chgData name="karen.wakelin@socialcare.wales" userId="S::urn:spo:guest#karen.wakelin@socialcare.wales::" providerId="AD" clId="Web-{B01A99AC-4112-1421-F6D2-BE12CE7B52D7}" dt="2022-05-11T11:50:29.232" v="129" actId="20577"/>
          <ac:spMkLst>
            <pc:docMk/>
            <pc:sldMk cId="3683393775" sldId="352"/>
            <ac:spMk id="7" creationId="{96728CD4-1D56-4964-AF93-98544E5B7ABB}"/>
          </ac:spMkLst>
        </pc:spChg>
        <pc:spChg chg="mod">
          <ac:chgData name="karen.wakelin@socialcare.wales" userId="S::urn:spo:guest#karen.wakelin@socialcare.wales::" providerId="AD" clId="Web-{B01A99AC-4112-1421-F6D2-BE12CE7B52D7}" dt="2022-05-11T11:49:42.262" v="123" actId="20577"/>
          <ac:spMkLst>
            <pc:docMk/>
            <pc:sldMk cId="3683393775" sldId="352"/>
            <ac:spMk id="11" creationId="{00000000-0000-0000-0000-000000000000}"/>
          </ac:spMkLst>
        </pc:spChg>
      </pc:sldChg>
      <pc:sldChg chg="modSp">
        <pc:chgData name="karen.wakelin@socialcare.wales" userId="S::urn:spo:guest#karen.wakelin@socialcare.wales::" providerId="AD" clId="Web-{B01A99AC-4112-1421-F6D2-BE12CE7B52D7}" dt="2022-05-11T11:41:40.574" v="42" actId="1076"/>
        <pc:sldMkLst>
          <pc:docMk/>
          <pc:sldMk cId="2390020331" sldId="357"/>
        </pc:sldMkLst>
        <pc:spChg chg="mod">
          <ac:chgData name="karen.wakelin@socialcare.wales" userId="S::urn:spo:guest#karen.wakelin@socialcare.wales::" providerId="AD" clId="Web-{B01A99AC-4112-1421-F6D2-BE12CE7B52D7}" dt="2022-05-11T11:40:32.978" v="28" actId="20577"/>
          <ac:spMkLst>
            <pc:docMk/>
            <pc:sldMk cId="2390020331" sldId="357"/>
            <ac:spMk id="3" creationId="{F97FE59E-6028-43AD-B5D4-D6A892D60148}"/>
          </ac:spMkLst>
        </pc:spChg>
        <pc:spChg chg="mod">
          <ac:chgData name="karen.wakelin@socialcare.wales" userId="S::urn:spo:guest#karen.wakelin@socialcare.wales::" providerId="AD" clId="Web-{B01A99AC-4112-1421-F6D2-BE12CE7B52D7}" dt="2022-05-11T11:41:40.574" v="42" actId="1076"/>
          <ac:spMkLst>
            <pc:docMk/>
            <pc:sldMk cId="2390020331" sldId="357"/>
            <ac:spMk id="4" creationId="{51CF7D0A-A57B-4AD7-B96E-27CFB40370E8}"/>
          </ac:spMkLst>
        </pc:spChg>
        <pc:spChg chg="mod">
          <ac:chgData name="karen.wakelin@socialcare.wales" userId="S::urn:spo:guest#karen.wakelin@socialcare.wales::" providerId="AD" clId="Web-{B01A99AC-4112-1421-F6D2-BE12CE7B52D7}" dt="2022-05-11T11:40:37.728" v="29" actId="20577"/>
          <ac:spMkLst>
            <pc:docMk/>
            <pc:sldMk cId="2390020331" sldId="357"/>
            <ac:spMk id="8" creationId="{F97FE59E-6028-43AD-B5D4-D6A892D60148}"/>
          </ac:spMkLst>
        </pc:spChg>
        <pc:spChg chg="mod">
          <ac:chgData name="karen.wakelin@socialcare.wales" userId="S::urn:spo:guest#karen.wakelin@socialcare.wales::" providerId="AD" clId="Web-{B01A99AC-4112-1421-F6D2-BE12CE7B52D7}" dt="2022-05-11T11:40:28.306" v="26" actId="20577"/>
          <ac:spMkLst>
            <pc:docMk/>
            <pc:sldMk cId="2390020331" sldId="357"/>
            <ac:spMk id="10" creationId="{2B6417BC-A2B9-4654-A53B-637F2D1018D2}"/>
          </ac:spMkLst>
        </pc:spChg>
        <pc:picChg chg="mod">
          <ac:chgData name="karen.wakelin@socialcare.wales" userId="S::urn:spo:guest#karen.wakelin@socialcare.wales::" providerId="AD" clId="Web-{B01A99AC-4112-1421-F6D2-BE12CE7B52D7}" dt="2022-05-11T11:40:21.602" v="25" actId="1076"/>
          <ac:picMkLst>
            <pc:docMk/>
            <pc:sldMk cId="2390020331" sldId="357"/>
            <ac:picMk id="2" creationId="{00000000-0000-0000-0000-000000000000}"/>
          </ac:picMkLst>
        </pc:picChg>
      </pc:sldChg>
      <pc:sldChg chg="delSp modSp">
        <pc:chgData name="karen.wakelin@socialcare.wales" userId="S::urn:spo:guest#karen.wakelin@socialcare.wales::" providerId="AD" clId="Web-{B01A99AC-4112-1421-F6D2-BE12CE7B52D7}" dt="2022-05-11T11:55:09.929" v="224" actId="1076"/>
        <pc:sldMkLst>
          <pc:docMk/>
          <pc:sldMk cId="453708799" sldId="358"/>
        </pc:sldMkLst>
        <pc:spChg chg="mod">
          <ac:chgData name="karen.wakelin@socialcare.wales" userId="S::urn:spo:guest#karen.wakelin@socialcare.wales::" providerId="AD" clId="Web-{B01A99AC-4112-1421-F6D2-BE12CE7B52D7}" dt="2022-05-11T11:54:35.663" v="218" actId="20577"/>
          <ac:spMkLst>
            <pc:docMk/>
            <pc:sldMk cId="453708799" sldId="358"/>
            <ac:spMk id="3" creationId="{F97FE59E-6028-43AD-B5D4-D6A892D60148}"/>
          </ac:spMkLst>
        </pc:spChg>
        <pc:spChg chg="mod">
          <ac:chgData name="karen.wakelin@socialcare.wales" userId="S::urn:spo:guest#karen.wakelin@socialcare.wales::" providerId="AD" clId="Web-{B01A99AC-4112-1421-F6D2-BE12CE7B52D7}" dt="2022-05-11T11:55:09.929" v="224" actId="1076"/>
          <ac:spMkLst>
            <pc:docMk/>
            <pc:sldMk cId="453708799" sldId="358"/>
            <ac:spMk id="4" creationId="{51CF7D0A-A57B-4AD7-B96E-27CFB40370E8}"/>
          </ac:spMkLst>
        </pc:spChg>
        <pc:spChg chg="mod">
          <ac:chgData name="karen.wakelin@socialcare.wales" userId="S::urn:spo:guest#karen.wakelin@socialcare.wales::" providerId="AD" clId="Web-{B01A99AC-4112-1421-F6D2-BE12CE7B52D7}" dt="2022-05-11T11:54:41.600" v="219" actId="1076"/>
          <ac:spMkLst>
            <pc:docMk/>
            <pc:sldMk cId="453708799" sldId="358"/>
            <ac:spMk id="7" creationId="{9CDF9DCD-0A75-4075-BEED-7961D2B30639}"/>
          </ac:spMkLst>
        </pc:spChg>
        <pc:spChg chg="del">
          <ac:chgData name="karen.wakelin@socialcare.wales" userId="S::urn:spo:guest#karen.wakelin@socialcare.wales::" providerId="AD" clId="Web-{B01A99AC-4112-1421-F6D2-BE12CE7B52D7}" dt="2022-05-11T11:42:08.528" v="44"/>
          <ac:spMkLst>
            <pc:docMk/>
            <pc:sldMk cId="453708799" sldId="358"/>
            <ac:spMk id="10" creationId="{2B6417BC-A2B9-4654-A53B-637F2D1018D2}"/>
          </ac:spMkLst>
        </pc:spChg>
        <pc:picChg chg="mod">
          <ac:chgData name="karen.wakelin@socialcare.wales" userId="S::urn:spo:guest#karen.wakelin@socialcare.wales::" providerId="AD" clId="Web-{B01A99AC-4112-1421-F6D2-BE12CE7B52D7}" dt="2022-05-11T11:42:50.186" v="58" actId="1076"/>
          <ac:picMkLst>
            <pc:docMk/>
            <pc:sldMk cId="453708799" sldId="358"/>
            <ac:picMk id="2" creationId="{00000000-0000-0000-0000-000000000000}"/>
          </ac:picMkLst>
        </pc:picChg>
      </pc:sldChg>
      <pc:sldChg chg="modSp">
        <pc:chgData name="karen.wakelin@socialcare.wales" userId="S::urn:spo:guest#karen.wakelin@socialcare.wales::" providerId="AD" clId="Web-{B01A99AC-4112-1421-F6D2-BE12CE7B52D7}" dt="2022-05-11T11:55:25.821" v="228" actId="20577"/>
        <pc:sldMkLst>
          <pc:docMk/>
          <pc:sldMk cId="3139974837" sldId="359"/>
        </pc:sldMkLst>
        <pc:spChg chg="mod">
          <ac:chgData name="karen.wakelin@socialcare.wales" userId="S::urn:spo:guest#karen.wakelin@socialcare.wales::" providerId="AD" clId="Web-{B01A99AC-4112-1421-F6D2-BE12CE7B52D7}" dt="2022-05-11T11:55:19.930" v="226" actId="20577"/>
          <ac:spMkLst>
            <pc:docMk/>
            <pc:sldMk cId="3139974837" sldId="359"/>
            <ac:spMk id="5" creationId="{00000000-0000-0000-0000-000000000000}"/>
          </ac:spMkLst>
        </pc:spChg>
        <pc:spChg chg="mod">
          <ac:chgData name="karen.wakelin@socialcare.wales" userId="S::urn:spo:guest#karen.wakelin@socialcare.wales::" providerId="AD" clId="Web-{B01A99AC-4112-1421-F6D2-BE12CE7B52D7}" dt="2022-05-11T11:44:52.283" v="72" actId="1076"/>
          <ac:spMkLst>
            <pc:docMk/>
            <pc:sldMk cId="3139974837" sldId="359"/>
            <ac:spMk id="7" creationId="{94CF5482-C5A3-4E1A-A022-493E14786A1E}"/>
          </ac:spMkLst>
        </pc:spChg>
        <pc:spChg chg="mod">
          <ac:chgData name="karen.wakelin@socialcare.wales" userId="S::urn:spo:guest#karen.wakelin@socialcare.wales::" providerId="AD" clId="Web-{B01A99AC-4112-1421-F6D2-BE12CE7B52D7}" dt="2022-05-11T11:44:57.518" v="73" actId="1076"/>
          <ac:spMkLst>
            <pc:docMk/>
            <pc:sldMk cId="3139974837" sldId="359"/>
            <ac:spMk id="8" creationId="{C3966B4A-E74C-408B-A363-356F55818D63}"/>
          </ac:spMkLst>
        </pc:spChg>
        <pc:spChg chg="mod">
          <ac:chgData name="karen.wakelin@socialcare.wales" userId="S::urn:spo:guest#karen.wakelin@socialcare.wales::" providerId="AD" clId="Web-{B01A99AC-4112-1421-F6D2-BE12CE7B52D7}" dt="2022-05-11T11:55:25.821" v="228" actId="20577"/>
          <ac:spMkLst>
            <pc:docMk/>
            <pc:sldMk cId="3139974837" sldId="359"/>
            <ac:spMk id="10" creationId="{00000000-0000-0000-0000-000000000000}"/>
          </ac:spMkLst>
        </pc:spChg>
      </pc:sldChg>
      <pc:sldChg chg="modSp">
        <pc:chgData name="karen.wakelin@socialcare.wales" userId="S::urn:spo:guest#karen.wakelin@socialcare.wales::" providerId="AD" clId="Web-{B01A99AC-4112-1421-F6D2-BE12CE7B52D7}" dt="2022-05-11T11:48:21.322" v="106" actId="20577"/>
        <pc:sldMkLst>
          <pc:docMk/>
          <pc:sldMk cId="3469826098" sldId="360"/>
        </pc:sldMkLst>
        <pc:spChg chg="mod">
          <ac:chgData name="karen.wakelin@socialcare.wales" userId="S::urn:spo:guest#karen.wakelin@socialcare.wales::" providerId="AD" clId="Web-{B01A99AC-4112-1421-F6D2-BE12CE7B52D7}" dt="2022-05-11T11:45:16.347" v="75" actId="20577"/>
          <ac:spMkLst>
            <pc:docMk/>
            <pc:sldMk cId="3469826098" sldId="360"/>
            <ac:spMk id="5" creationId="{00000000-0000-0000-0000-000000000000}"/>
          </ac:spMkLst>
        </pc:spChg>
        <pc:spChg chg="mod">
          <ac:chgData name="karen.wakelin@socialcare.wales" userId="S::urn:spo:guest#karen.wakelin@socialcare.wales::" providerId="AD" clId="Web-{B01A99AC-4112-1421-F6D2-BE12CE7B52D7}" dt="2022-05-11T11:48:10.384" v="104" actId="20577"/>
          <ac:spMkLst>
            <pc:docMk/>
            <pc:sldMk cId="3469826098" sldId="360"/>
            <ac:spMk id="7" creationId="{02946B19-B2E5-4E7F-822C-17B9D3C8537A}"/>
          </ac:spMkLst>
        </pc:spChg>
        <pc:spChg chg="mod">
          <ac:chgData name="karen.wakelin@socialcare.wales" userId="S::urn:spo:guest#karen.wakelin@socialcare.wales::" providerId="AD" clId="Web-{B01A99AC-4112-1421-F6D2-BE12CE7B52D7}" dt="2022-05-11T11:45:22.785" v="77" actId="20577"/>
          <ac:spMkLst>
            <pc:docMk/>
            <pc:sldMk cId="3469826098" sldId="360"/>
            <ac:spMk id="8" creationId="{00000000-0000-0000-0000-000000000000}"/>
          </ac:spMkLst>
        </pc:spChg>
        <pc:spChg chg="mod">
          <ac:chgData name="karen.wakelin@socialcare.wales" userId="S::urn:spo:guest#karen.wakelin@socialcare.wales::" providerId="AD" clId="Web-{B01A99AC-4112-1421-F6D2-BE12CE7B52D7}" dt="2022-05-11T11:48:21.322" v="106" actId="20577"/>
          <ac:spMkLst>
            <pc:docMk/>
            <pc:sldMk cId="3469826098" sldId="360"/>
            <ac:spMk id="10" creationId="{2B6417BC-A2B9-4654-A53B-637F2D1018D2}"/>
          </ac:spMkLst>
        </pc:spChg>
      </pc:sldChg>
      <pc:sldChg chg="modSp">
        <pc:chgData name="karen.wakelin@socialcare.wales" userId="S::urn:spo:guest#karen.wakelin@socialcare.wales::" providerId="AD" clId="Web-{B01A99AC-4112-1421-F6D2-BE12CE7B52D7}" dt="2022-05-11T11:48:49.385" v="113" actId="20577"/>
        <pc:sldMkLst>
          <pc:docMk/>
          <pc:sldMk cId="1026776645" sldId="361"/>
        </pc:sldMkLst>
        <pc:spChg chg="mod">
          <ac:chgData name="karen.wakelin@socialcare.wales" userId="S::urn:spo:guest#karen.wakelin@socialcare.wales::" providerId="AD" clId="Web-{B01A99AC-4112-1421-F6D2-BE12CE7B52D7}" dt="2022-05-11T11:48:49.385" v="113" actId="20577"/>
          <ac:spMkLst>
            <pc:docMk/>
            <pc:sldMk cId="1026776645" sldId="361"/>
            <ac:spMk id="3" creationId="{F97FE59E-6028-43AD-B5D4-D6A892D60148}"/>
          </ac:spMkLst>
        </pc:spChg>
      </pc:sldChg>
      <pc:sldChg chg="modSp">
        <pc:chgData name="karen.wakelin@socialcare.wales" userId="S::urn:spo:guest#karen.wakelin@socialcare.wales::" providerId="AD" clId="Web-{B01A99AC-4112-1421-F6D2-BE12CE7B52D7}" dt="2022-05-11T11:53:46.520" v="212" actId="20577"/>
        <pc:sldMkLst>
          <pc:docMk/>
          <pc:sldMk cId="0" sldId="362"/>
        </pc:sldMkLst>
        <pc:spChg chg="mod">
          <ac:chgData name="karen.wakelin@socialcare.wales" userId="S::urn:spo:guest#karen.wakelin@socialcare.wales::" providerId="AD" clId="Web-{B01A99AC-4112-1421-F6D2-BE12CE7B52D7}" dt="2022-05-11T11:53:46.520" v="212" actId="20577"/>
          <ac:spMkLst>
            <pc:docMk/>
            <pc:sldMk cId="0" sldId="362"/>
            <ac:spMk id="3" creationId="{F97FE59E-6028-43AD-B5D4-D6A892D60148}"/>
          </ac:spMkLst>
        </pc:spChg>
        <pc:spChg chg="mod">
          <ac:chgData name="karen.wakelin@socialcare.wales" userId="S::urn:spo:guest#karen.wakelin@socialcare.wales::" providerId="AD" clId="Web-{B01A99AC-4112-1421-F6D2-BE12CE7B52D7}" dt="2022-05-11T11:38:30.349" v="9" actId="1076"/>
          <ac:spMkLst>
            <pc:docMk/>
            <pc:sldMk cId="0" sldId="362"/>
            <ac:spMk id="4" creationId="{51CF7D0A-A57B-4AD7-B96E-27CFB40370E8}"/>
          </ac:spMkLst>
        </pc:spChg>
        <pc:spChg chg="mod">
          <ac:chgData name="karen.wakelin@socialcare.wales" userId="S::urn:spo:guest#karen.wakelin@socialcare.wales::" providerId="AD" clId="Web-{B01A99AC-4112-1421-F6D2-BE12CE7B52D7}" dt="2022-05-11T11:38:22.395" v="8" actId="1076"/>
          <ac:spMkLst>
            <pc:docMk/>
            <pc:sldMk cId="0" sldId="362"/>
            <ac:spMk id="6" creationId="{2913A625-9D36-429F-BEA5-0FCB80510B6C}"/>
          </ac:spMkLst>
        </pc:spChg>
      </pc:sldChg>
      <pc:sldChg chg="modSp">
        <pc:chgData name="karen.wakelin@socialcare.wales" userId="S::urn:spo:guest#karen.wakelin@socialcare.wales::" providerId="AD" clId="Web-{B01A99AC-4112-1421-F6D2-BE12CE7B52D7}" dt="2022-05-11T11:54:11.224" v="217" actId="20577"/>
        <pc:sldMkLst>
          <pc:docMk/>
          <pc:sldMk cId="4116366777" sldId="365"/>
        </pc:sldMkLst>
        <pc:spChg chg="mod">
          <ac:chgData name="karen.wakelin@socialcare.wales" userId="S::urn:spo:guest#karen.wakelin@socialcare.wales::" providerId="AD" clId="Web-{B01A99AC-4112-1421-F6D2-BE12CE7B52D7}" dt="2022-05-11T11:54:11.224" v="217" actId="20577"/>
          <ac:spMkLst>
            <pc:docMk/>
            <pc:sldMk cId="4116366777" sldId="365"/>
            <ac:spMk id="2" creationId="{00000000-0000-0000-0000-000000000000}"/>
          </ac:spMkLst>
        </pc:spChg>
        <pc:spChg chg="mod">
          <ac:chgData name="karen.wakelin@socialcare.wales" userId="S::urn:spo:guest#karen.wakelin@socialcare.wales::" providerId="AD" clId="Web-{B01A99AC-4112-1421-F6D2-BE12CE7B52D7}" dt="2022-05-11T11:39:50.586" v="22" actId="20577"/>
          <ac:spMkLst>
            <pc:docMk/>
            <pc:sldMk cId="4116366777" sldId="365"/>
            <ac:spMk id="3" creationId="{00000000-0000-0000-0000-000000000000}"/>
          </ac:spMkLst>
        </pc:spChg>
        <pc:spChg chg="mod">
          <ac:chgData name="karen.wakelin@socialcare.wales" userId="S::urn:spo:guest#karen.wakelin@socialcare.wales::" providerId="AD" clId="Web-{B01A99AC-4112-1421-F6D2-BE12CE7B52D7}" dt="2022-05-11T11:39:42.632" v="20" actId="20577"/>
          <ac:spMkLst>
            <pc:docMk/>
            <pc:sldMk cId="4116366777" sldId="365"/>
            <ac:spMk id="4" creationId="{00000000-0000-0000-0000-000000000000}"/>
          </ac:spMkLst>
        </pc:spChg>
      </pc:sldChg>
      <pc:sldChg chg="modSp">
        <pc:chgData name="karen.wakelin@socialcare.wales" userId="S::urn:spo:guest#karen.wakelin@socialcare.wales::" providerId="AD" clId="Web-{B01A99AC-4112-1421-F6D2-BE12CE7B52D7}" dt="2022-05-11T11:51:41.266" v="141" actId="20577"/>
        <pc:sldMkLst>
          <pc:docMk/>
          <pc:sldMk cId="1727027469" sldId="366"/>
        </pc:sldMkLst>
        <pc:spChg chg="mod">
          <ac:chgData name="karen.wakelin@socialcare.wales" userId="S::urn:spo:guest#karen.wakelin@socialcare.wales::" providerId="AD" clId="Web-{B01A99AC-4112-1421-F6D2-BE12CE7B52D7}" dt="2022-05-11T11:51:41.266" v="141" actId="20577"/>
          <ac:spMkLst>
            <pc:docMk/>
            <pc:sldMk cId="1727027469" sldId="366"/>
            <ac:spMk id="5" creationId="{2AB2186A-2ABA-4C39-B601-2639CE0402F8}"/>
          </ac:spMkLst>
        </pc:spChg>
      </pc:sldChg>
      <pc:sldChg chg="modSp new ord">
        <pc:chgData name="karen.wakelin@socialcare.wales" userId="S::urn:spo:guest#karen.wakelin@socialcare.wales::" providerId="AD" clId="Web-{B01A99AC-4112-1421-F6D2-BE12CE7B52D7}" dt="2022-05-11T11:53:01.769" v="203" actId="20577"/>
        <pc:sldMkLst>
          <pc:docMk/>
          <pc:sldMk cId="3205229176" sldId="367"/>
        </pc:sldMkLst>
        <pc:spChg chg="mod">
          <ac:chgData name="karen.wakelin@socialcare.wales" userId="S::urn:spo:guest#karen.wakelin@socialcare.wales::" providerId="AD" clId="Web-{B01A99AC-4112-1421-F6D2-BE12CE7B52D7}" dt="2022-05-11T11:53:01.769" v="203" actId="20577"/>
          <ac:spMkLst>
            <pc:docMk/>
            <pc:sldMk cId="3205229176" sldId="367"/>
            <ac:spMk id="2" creationId="{34627C13-2AA1-6BBF-A4F0-A261E0BEBFF1}"/>
          </ac:spMkLst>
        </pc:spChg>
      </pc:sldChg>
    </pc:docChg>
  </pc:docChgLst>
</pc:chgInfo>
</file>

<file path=ppt/comments/modernComment_16F_BF0BEA78.xml><?xml version="1.0" encoding="utf-8"?>
<p188:cmLst xmlns:a="http://schemas.openxmlformats.org/drawingml/2006/main" xmlns:r="http://schemas.openxmlformats.org/officeDocument/2006/relationships" xmlns:p188="http://schemas.microsoft.com/office/powerpoint/2018/8/main">
  <p188:cm id="{799F00D5-5317-4E16-BFE3-F99C8635D3AE}" authorId="{C44DF3B6-3C9B-CD6F-B215-87F134321F7E}" status="resolved" created="2022-05-12T07:56:06.076" complete="100000">
    <pc:sldMkLst xmlns:pc="http://schemas.microsoft.com/office/powerpoint/2013/main/command">
      <pc:docMk/>
      <pc:sldMk cId="3205229176" sldId="367"/>
    </pc:sldMkLst>
    <p188:txBody>
      <a:bodyPr/>
      <a:lstStyle/>
      <a:p>
        <a:r>
          <a:rPr lang="en-GB"/>
          <a:t>New slide to be added by Catherine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24D68-63D1-4057-884C-0714E93B0F81}" type="datetimeFigureOut">
              <a:rPr lang="en-GB" smtClean="0"/>
              <a:t>10/01/2024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2A91C-1306-4DC6-BF8F-F203FB6CA190}" type="slidenum">
              <a:rPr lang="en-GB" smtClean="0"/>
              <a:t>‹#›</a:t>
            </a:fld>
            <a:endParaRPr lang="en-GB"/>
          </a:p>
        </p:txBody>
      </p:sp>
    </p:spTree>
    <p:extLst>
      <p:ext uri="{BB962C8B-B14F-4D97-AF65-F5344CB8AC3E}">
        <p14:creationId xmlns:p14="http://schemas.microsoft.com/office/powerpoint/2010/main" val="1964872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slide" Target="../slides/slide14.xml"/><Relationship Id="rId4"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slide" Target="../slides/slide15.xml"/><Relationship Id="rId4"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 Target="../slides/slide16.xml"/><Relationship Id="rId4"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slide" Target="../slides/slide13.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sng" strike="noStrike" cap="none" baseline="0" dirty="0">
                <a:solidFill>
                  <a:srgbClr val="000000"/>
                </a:solidFill>
                <a:effectLst/>
                <a:uFillTx/>
                <a:latin typeface="Arial"/>
              </a:rPr>
              <a:t>WELSH</a:t>
            </a:r>
            <a:br>
              <a:rPr lang="cy" sz="1200" b="0" i="0" u="none" strike="noStrike" cap="none" baseline="0" dirty="0">
                <a:solidFill>
                  <a:srgbClr val="000000"/>
                </a:solidFill>
                <a:effectLst/>
                <a:uFillTx/>
                <a:latin typeface="Arial"/>
              </a:rPr>
            </a:br>
            <a:br>
              <a:rPr lang="cy" sz="1200" b="0" i="0" u="none" strike="noStrike" cap="none" baseline="0" dirty="0">
                <a:solidFill>
                  <a:srgbClr val="000000"/>
                </a:solidFill>
                <a:effectLst/>
                <a:uFillTx/>
                <a:latin typeface="Arial"/>
              </a:rPr>
            </a:br>
            <a:r>
              <a:rPr lang="cy"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r>
              <a:rPr lang="cy"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endParaRPr lang="cy" sz="1200" b="1" i="0" u="sng" strike="noStrike" cap="none" baseline="0" dirty="0">
              <a:solidFill>
                <a:srgbClr val="000000"/>
              </a:solidFill>
              <a:effectLst/>
              <a:uFillTx/>
              <a:latin typeface="Arial"/>
            </a:endParaRPr>
          </a:p>
          <a:p>
            <a:endParaRPr lang="cy"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1639E39-D34D-164C-8100-77BC79329E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9805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Gwyliwch y fideo</a:t>
            </a:r>
          </a:p>
          <a:p>
            <a:r>
              <a:rPr lang="cy" sz="1800" b="0" i="0" u="none" strike="noStrike" cap="none" baseline="0" dirty="0">
                <a:solidFill>
                  <a:srgbClr val="000000"/>
                </a:solidFill>
                <a:effectLst/>
                <a:uFillTx/>
                <a:latin typeface="Calibri"/>
              </a:rPr>
              <a:t>Sut gallwch chi wella cydraddoldeb?</a:t>
            </a:r>
          </a:p>
          <a:p>
            <a:r>
              <a:rPr lang="cy" sz="1800" b="0" i="0" u="none" strike="noStrike" cap="none" baseline="0" dirty="0">
                <a:solidFill>
                  <a:srgbClr val="000000"/>
                </a:solidFill>
                <a:effectLst/>
                <a:uFillTx/>
                <a:latin typeface="Calibri"/>
              </a:rPr>
              <a:t>Pa gamau y gallwch eu cymryd?</a:t>
            </a:r>
          </a:p>
          <a:p>
            <a:r>
              <a:rPr lang="cy" sz="1800" b="0" i="0" u="none" strike="noStrike" cap="none" baseline="0" dirty="0">
                <a:solidFill>
                  <a:srgbClr val="000000"/>
                </a:solidFill>
                <a:effectLst/>
                <a:uFillTx/>
                <a:latin typeface="Calibri"/>
              </a:rPr>
              <a:t>Sut gallwch chi wella cydraddoldeb i'r bobl rydych chi'n eu cefnogi a'u teulu?</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Watch the video</a:t>
            </a:r>
          </a:p>
          <a:p>
            <a:r>
              <a:rPr lang="en-GB" sz="1800" dirty="0"/>
              <a:t>How can you improve equality?</a:t>
            </a:r>
          </a:p>
          <a:p>
            <a:r>
              <a:rPr lang="en-GB" sz="1800" dirty="0"/>
              <a:t>What actions can you take?</a:t>
            </a:r>
          </a:p>
          <a:p>
            <a:r>
              <a:rPr lang="en-GB" sz="1800" dirty="0"/>
              <a:t>How can you improve equality for the people you support and their family?</a:t>
            </a:r>
          </a:p>
        </p:txBody>
      </p:sp>
      <p:sp>
        <p:nvSpPr>
          <p:cNvPr id="4" name="Slide Number Placeholder 3"/>
          <p:cNvSpPr>
            <a:spLocks noGrp="1"/>
          </p:cNvSpPr>
          <p:nvPr>
            <p:ph type="sldNum" sz="quarter" idx="5"/>
            <p:custDataLst>
              <p:tags r:id="rId3"/>
            </p:custDataLst>
          </p:nvPr>
        </p:nvSpPr>
        <p:spPr/>
        <p:txBody>
          <a:bodyPr/>
          <a:lstStyle/>
          <a:p>
            <a:fld id="{6B62A91C-1306-4DC6-BF8F-F203FB6CA190}" type="slidenum">
              <a:rPr lang="en-GB" smtClean="0"/>
              <a:t>14</a:t>
            </a:fld>
            <a:endParaRPr lang="en-GB"/>
          </a:p>
        </p:txBody>
      </p:sp>
    </p:spTree>
    <p:extLst>
      <p:ext uri="{BB962C8B-B14F-4D97-AF65-F5344CB8AC3E}">
        <p14:creationId xmlns:p14="http://schemas.microsoft.com/office/powerpoint/2010/main" val="2622209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Atgoffwch y myfyrwyr y bydd angen y wybodaeth hon arnynt</a:t>
            </a:r>
          </a:p>
          <a:p>
            <a:r>
              <a:rPr lang="cy" sz="1800" b="0" i="0" u="none" strike="noStrike" cap="none" baseline="0" dirty="0">
                <a:solidFill>
                  <a:srgbClr val="000000"/>
                </a:solidFill>
                <a:effectLst/>
                <a:uFillTx/>
                <a:latin typeface="Calibri"/>
              </a:rPr>
              <a:t>TASG B – Disgrifiad o'r ddeddfwriaeth Mae'n ofynnol i chi gynhyrchu disgrifiad sy'n dangos ac yn manylu ar sut mae deddfwriaeth yn sail i rôl yr Ymarferydd Gwasanaethau Cymdeithasol ac yn cael ei defnyddio i lywio eich ymarfer. Dylech ystyried: • Yr ystod o wahanol ddeddfwriaethau sy'n llywio rôl Ymarferydd Gwasanaethau Cymdeithasol • Pwysigrwydd deall ystod eang o ddeddfwriaeth fel Ymarferydd Gwasanaethau Cymdeithasol • Sut mae eich ymarfer wedi'i lywio gan gymhwyso dealltwriaeth o ddeddfwriaeth. Sylwch, rhaid i’ch ymateb gyfeirio at yr holl ddeddfwriaeth yr ydych wedi dysgu amdani fel rhan o’ch rhaglen ddysgu wrth ystyried sut mae deddfwriaeth yn sail i rôl Ymarferydd Gwasanaethau Cymdeithasol.</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dirty="0"/>
              <a:t>Remind students they will need this information for</a:t>
            </a:r>
          </a:p>
          <a:p>
            <a:r>
              <a:rPr lang="en-GB" dirty="0"/>
              <a:t>TASK B – Account of legislation You are required to produce an account that demonstrates and details how legislation underpins the role of Social Services Practitioner and is used to inform your practice. You should consider: • The range of different legislation that informs the role of a Social Services Practitioner • The importance of understanding a wide range of legislation as a Social Services Practitioner • How your practice has been informed by application of understanding of legislation. Note, your response must reference all of the legislation that you have learnt about as part of your learning programme when considering how legislation underpins the role of Social Services Practitioner</a:t>
            </a:r>
          </a:p>
        </p:txBody>
      </p:sp>
      <p:sp>
        <p:nvSpPr>
          <p:cNvPr id="4" name="Slide Number Placeholder 3"/>
          <p:cNvSpPr>
            <a:spLocks noGrp="1"/>
          </p:cNvSpPr>
          <p:nvPr>
            <p:ph type="sldNum" sz="quarter" idx="5"/>
            <p:custDataLst>
              <p:tags r:id="rId3"/>
            </p:custDataLst>
          </p:nvPr>
        </p:nvSpPr>
        <p:spPr/>
        <p:txBody>
          <a:bodyPr/>
          <a:lstStyle/>
          <a:p>
            <a:fld id="{6B62A91C-1306-4DC6-BF8F-F203FB6CA190}" type="slidenum">
              <a:rPr lang="en-GB" smtClean="0"/>
              <a:t>15</a:t>
            </a:fld>
            <a:endParaRPr lang="en-GB"/>
          </a:p>
        </p:txBody>
      </p:sp>
    </p:spTree>
    <p:extLst>
      <p:ext uri="{BB962C8B-B14F-4D97-AF65-F5344CB8AC3E}">
        <p14:creationId xmlns:p14="http://schemas.microsoft.com/office/powerpoint/2010/main" val="2893341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lang="en-US" sz="1200">
              <a:solidFill>
                <a:schemeClr val="tx1"/>
              </a:solidFill>
              <a:effectLst/>
            </a:endParaRPr>
          </a:p>
          <a:p>
            <a:endParaRPr lang="en-GB"/>
          </a:p>
        </p:txBody>
      </p:sp>
      <p:sp>
        <p:nvSpPr>
          <p:cNvPr id="4" name="Slide Number Placeholder 3"/>
          <p:cNvSpPr>
            <a:spLocks noGrp="1"/>
          </p:cNvSpPr>
          <p:nvPr>
            <p:ph type="sldNum" sz="quarter" idx="5"/>
            <p:custDataLst>
              <p:tags r:id="rId3"/>
            </p:custDataLst>
          </p:nvPr>
        </p:nvSpPr>
        <p:spPr/>
        <p:txBody>
          <a:bodyPr/>
          <a:lstStyle/>
          <a:p>
            <a:fld id="{6B62A91C-1306-4DC6-BF8F-F203FB6CA190}" type="slidenum">
              <a:rPr lang="en-GB" smtClean="0"/>
              <a:t>16</a:t>
            </a:fld>
            <a:endParaRPr lang="en-GB"/>
          </a:p>
        </p:txBody>
      </p:sp>
    </p:spTree>
    <p:extLst>
      <p:ext uri="{BB962C8B-B14F-4D97-AF65-F5344CB8AC3E}">
        <p14:creationId xmlns:p14="http://schemas.microsoft.com/office/powerpoint/2010/main" val="3218447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ffectLst/>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17</a:t>
            </a:fld>
            <a:endParaRPr lang="en-GB"/>
          </a:p>
        </p:txBody>
      </p:sp>
    </p:spTree>
    <p:extLst>
      <p:ext uri="{BB962C8B-B14F-4D97-AF65-F5344CB8AC3E}">
        <p14:creationId xmlns:p14="http://schemas.microsoft.com/office/powerpoint/2010/main" val="3902056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cy" sz="1800" b="1" i="0" u="sng" strike="noStrike" cap="none" baseline="0" dirty="0">
                <a:solidFill>
                  <a:srgbClr val="000000"/>
                </a:solidFill>
                <a:effectLst/>
                <a:uFillTx/>
                <a:latin typeface="Calibri"/>
              </a:rPr>
              <a:t>English</a:t>
            </a: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p:txBody>
      </p:sp>
      <p:sp>
        <p:nvSpPr>
          <p:cNvPr id="4" name="Slide Number Placeholder 3"/>
          <p:cNvSpPr>
            <a:spLocks noGrp="1"/>
          </p:cNvSpPr>
          <p:nvPr>
            <p:ph type="sldNum" sz="quarter" idx="5"/>
          </p:nvPr>
        </p:nvSpPr>
        <p:spPr/>
        <p:txBody>
          <a:bodyPr/>
          <a:lstStyle/>
          <a:p>
            <a:fld id="{6B62A91C-1306-4DC6-BF8F-F203FB6CA190}" type="slidenum">
              <a:rPr lang="en-GB" smtClean="0"/>
              <a:t>6</a:t>
            </a:fld>
            <a:endParaRPr lang="en-GB"/>
          </a:p>
        </p:txBody>
      </p:sp>
    </p:spTree>
    <p:extLst>
      <p:ext uri="{BB962C8B-B14F-4D97-AF65-F5344CB8AC3E}">
        <p14:creationId xmlns:p14="http://schemas.microsoft.com/office/powerpoint/2010/main" val="377949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Beth ydych chi'n ei wybod am y Ddeddf Cydraddoldeb?</a:t>
            </a:r>
          </a:p>
          <a:p>
            <a:r>
              <a:rPr lang="cy" sz="1800" b="0" i="0" u="none" strike="noStrike" cap="none" baseline="0" dirty="0">
                <a:solidFill>
                  <a:srgbClr val="000000"/>
                </a:solidFill>
                <a:effectLst/>
                <a:uFillTx/>
                <a:latin typeface="Calibri"/>
              </a:rPr>
              <a:t>Trafodwch sut rydych chi'n rhoi'r ddeddfwriaeth hon ar waith yn ymarferol.</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cy" sz="1800" b="1" i="0" u="sng" strike="noStrike" cap="none" baseline="0" dirty="0">
                <a:solidFill>
                  <a:srgbClr val="000000"/>
                </a:solidFill>
                <a:effectLst/>
                <a:uFillTx/>
                <a:latin typeface="Calibri"/>
              </a:rPr>
              <a:t>English</a:t>
            </a:r>
          </a:p>
          <a:p>
            <a:endParaRPr lang="cy" sz="1800" b="1" i="0" u="sng" strike="noStrike" cap="none" baseline="0" dirty="0">
              <a:solidFill>
                <a:srgbClr val="000000"/>
              </a:solidFill>
              <a:effectLst/>
              <a:uFillTx/>
              <a:latin typeface="Calibri"/>
            </a:endParaRPr>
          </a:p>
          <a:p>
            <a:r>
              <a:rPr lang="en-GB" sz="1800" dirty="0"/>
              <a:t>What do you know about the Equality Act?</a:t>
            </a:r>
          </a:p>
          <a:p>
            <a:r>
              <a:rPr lang="en-GB" sz="1800" dirty="0"/>
              <a:t>Discuss ways you implement this legislation in practice.</a:t>
            </a:r>
            <a:endParaRPr lang="cy" sz="1800" b="1" i="0" u="sng" strike="noStrike" cap="none" baseline="0" dirty="0">
              <a:solidFill>
                <a:srgbClr val="000000"/>
              </a:solidFill>
              <a:effectLst/>
              <a:uFillTx/>
              <a:latin typeface="Calibri"/>
            </a:endParaRPr>
          </a:p>
          <a:p>
            <a:endParaRPr lang="cy" sz="1800" b="1" i="0" u="sng" strike="noStrike" cap="none" baseline="0" dirty="0">
              <a:solidFill>
                <a:srgbClr val="000000"/>
              </a:solidFill>
              <a:effectLst/>
              <a:uFillTx/>
              <a:latin typeface="Calibri"/>
            </a:endParaRPr>
          </a:p>
          <a:p>
            <a:endParaRPr lang="cy" sz="1800" b="1" i="0" u="sng" strike="noStrike" cap="none" baseline="0" dirty="0">
              <a:solidFill>
                <a:srgbClr val="000000"/>
              </a:solidFill>
              <a:effectLst/>
              <a:uFillTx/>
              <a:latin typeface="Calibri"/>
            </a:endParaRPr>
          </a:p>
        </p:txBody>
      </p:sp>
      <p:sp>
        <p:nvSpPr>
          <p:cNvPr id="4" name="Slide Number Placeholder 3"/>
          <p:cNvSpPr>
            <a:spLocks noGrp="1"/>
          </p:cNvSpPr>
          <p:nvPr>
            <p:ph type="sldNum" sz="quarter" idx="5"/>
          </p:nvPr>
        </p:nvSpPr>
        <p:spPr/>
        <p:txBody>
          <a:bodyPr/>
          <a:lstStyle/>
          <a:p>
            <a:fld id="{6B62A91C-1306-4DC6-BF8F-F203FB6CA190}" type="slidenum">
              <a:rPr lang="en-GB" smtClean="0"/>
              <a:t>7</a:t>
            </a:fld>
            <a:endParaRPr lang="en-GB"/>
          </a:p>
        </p:txBody>
      </p:sp>
    </p:spTree>
    <p:extLst>
      <p:ext uri="{BB962C8B-B14F-4D97-AF65-F5344CB8AC3E}">
        <p14:creationId xmlns:p14="http://schemas.microsoft.com/office/powerpoint/2010/main" val="2947551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b="1" i="0" u="sng" strike="noStrike" cap="none" baseline="0" dirty="0">
                <a:effectLst/>
                <a:uFillTx/>
              </a:rPr>
              <a:t>Welsh</a:t>
            </a:r>
          </a:p>
          <a:p>
            <a:endParaRPr lang="cy" b="1" i="0" u="sng" strike="noStrike" cap="none" baseline="0" dirty="0">
              <a:effectLst/>
              <a:uFillTx/>
            </a:endParaRPr>
          </a:p>
          <a:p>
            <a:r>
              <a:rPr lang="cy" b="0" i="0" u="none" strike="noStrike" cap="none" baseline="0" dirty="0">
                <a:effectLst/>
                <a:uFillTx/>
              </a:rPr>
              <a:t>Disodlodd gyfreithiau gwrthwahaniaethu blaenorol gydag un </a:t>
            </a:r>
            <a:r>
              <a:rPr lang="cy" sz="1800" b="0" i="0" u="none" strike="noStrike" cap="none" baseline="0" dirty="0">
                <a:solidFill>
                  <a:srgbClr val="0B0C0C"/>
                </a:solidFill>
                <a:effectLst/>
                <a:uFillTx/>
                <a:latin typeface="nta"/>
              </a:rPr>
              <a:t>Ddeddf, gan wneud y gyfraith yn haws i'w deall a chryfhau diogelwch mewn rhai sefyllfaoedd. Mae'n nodi'r gwahanol ffyrdd y mae'n anghyfreithlon trin rhywun</a:t>
            </a:r>
          </a:p>
          <a:p>
            <a:pPr algn="l"/>
            <a:r>
              <a:rPr lang="cy" sz="1800" b="0" i="0" u="none" strike="noStrike" cap="none" baseline="0" dirty="0">
                <a:solidFill>
                  <a:srgbClr val="444444"/>
                </a:solidFill>
                <a:effectLst/>
                <a:uFillTx/>
                <a:latin typeface="nta"/>
              </a:rPr>
              <a:t>Mae naw prif ddarn o ddeddfwriaeth wedi uno. </a:t>
            </a:r>
          </a:p>
          <a:p>
            <a:pPr algn="l">
              <a:buFont typeface="Arial" pitchFamily="34" charset="0"/>
              <a:buChar char="•"/>
            </a:pPr>
            <a:r>
              <a:rPr lang="cy" sz="1800" b="0" i="0" u="none" strike="noStrike" cap="none" baseline="0" dirty="0">
                <a:solidFill>
                  <a:srgbClr val="444444"/>
                </a:solidFill>
                <a:effectLst/>
                <a:uFillTx/>
                <a:latin typeface="nta"/>
              </a:rPr>
              <a:t>Deddf Cydraddoldeb 2010</a:t>
            </a:r>
          </a:p>
          <a:p>
            <a:pPr algn="l">
              <a:buFont typeface="Arial" pitchFamily="34" charset="0"/>
              <a:buChar char="•"/>
            </a:pPr>
            <a:r>
              <a:rPr lang="cy" sz="1800" b="0" i="0" u="none" strike="noStrike" cap="none" baseline="0" dirty="0">
                <a:solidFill>
                  <a:srgbClr val="444444"/>
                </a:solidFill>
                <a:effectLst/>
                <a:uFillTx/>
                <a:latin typeface="nta"/>
              </a:rPr>
              <a:t>Deddf Gwahaniaethu ar sail Rhyw 1975</a:t>
            </a:r>
          </a:p>
          <a:p>
            <a:pPr algn="l">
              <a:buFont typeface="Arial" pitchFamily="34" charset="0"/>
              <a:buChar char="•"/>
            </a:pPr>
            <a:r>
              <a:rPr lang="cy" sz="1800" b="0" i="0" u="none" strike="noStrike" cap="none" baseline="0" dirty="0">
                <a:solidFill>
                  <a:srgbClr val="444444"/>
                </a:solidFill>
                <a:effectLst/>
                <a:uFillTx/>
                <a:latin typeface="nta"/>
              </a:rPr>
              <a:t>Deddf Cysylltiadau Hiliol 1976</a:t>
            </a:r>
          </a:p>
          <a:p>
            <a:pPr algn="l">
              <a:buFont typeface="Arial" pitchFamily="34" charset="0"/>
              <a:buChar char="•"/>
            </a:pPr>
            <a:r>
              <a:rPr lang="cy" sz="1800" b="0" i="0" u="none" strike="noStrike" cap="none" baseline="0" dirty="0">
                <a:solidFill>
                  <a:srgbClr val="444444"/>
                </a:solidFill>
                <a:effectLst/>
                <a:uFillTx/>
                <a:latin typeface="nta"/>
              </a:rPr>
              <a:t>Deddf Gwahaniaethu ar sail Anabledd 1995</a:t>
            </a:r>
          </a:p>
          <a:p>
            <a:pPr algn="l">
              <a:buFont typeface="Arial" pitchFamily="34" charset="0"/>
              <a:buChar char="•"/>
            </a:pPr>
            <a:r>
              <a:rPr lang="cy" sz="1800" b="0" i="0" u="none" strike="noStrike" cap="none" baseline="0" dirty="0">
                <a:solidFill>
                  <a:srgbClr val="444444"/>
                </a:solidFill>
                <a:effectLst/>
                <a:uFillTx/>
                <a:latin typeface="nta"/>
              </a:rPr>
              <a:t>Rheoliadau Cydraddoldeb Cyflogaeth (Crefydd neu Gred) 2003</a:t>
            </a:r>
          </a:p>
          <a:p>
            <a:pPr algn="l">
              <a:buFont typeface="Arial" pitchFamily="34" charset="0"/>
              <a:buChar char="•"/>
            </a:pPr>
            <a:r>
              <a:rPr lang="cy" sz="1800" b="0" i="0" u="none" strike="noStrike" cap="none" baseline="0" dirty="0">
                <a:solidFill>
                  <a:srgbClr val="444444"/>
                </a:solidFill>
                <a:effectLst/>
                <a:uFillTx/>
                <a:latin typeface="nta"/>
              </a:rPr>
              <a:t>Rheoliadau Cydraddoldeb Cyflogaeth (Cyfeiriadedd Rhywiol) 2003</a:t>
            </a:r>
          </a:p>
          <a:p>
            <a:pPr algn="l">
              <a:buFont typeface="Arial" pitchFamily="34" charset="0"/>
              <a:buChar char="•"/>
            </a:pPr>
            <a:r>
              <a:rPr lang="cy" sz="1800" b="0" i="0" u="none" strike="noStrike" cap="none" baseline="0" dirty="0">
                <a:solidFill>
                  <a:srgbClr val="444444"/>
                </a:solidFill>
                <a:effectLst/>
                <a:uFillTx/>
                <a:latin typeface="nta"/>
              </a:rPr>
              <a:t>Rheoliadau Cydraddoldeb Cyflogaeth (Oedran) 2006</a:t>
            </a:r>
          </a:p>
          <a:p>
            <a:pPr algn="l">
              <a:buFont typeface="Arial" pitchFamily="34" charset="0"/>
              <a:buChar char="•"/>
            </a:pPr>
            <a:r>
              <a:rPr lang="cy" sz="1800" b="0" i="0" u="none" strike="noStrike" cap="none" baseline="0" dirty="0">
                <a:solidFill>
                  <a:srgbClr val="444444"/>
                </a:solidFill>
                <a:effectLst/>
                <a:uFillTx/>
                <a:latin typeface="nta"/>
              </a:rPr>
              <a:t>Deddf Cydraddoldeb 2006, Rhan 2</a:t>
            </a:r>
          </a:p>
          <a:p>
            <a:pPr algn="l">
              <a:buFont typeface="Arial" pitchFamily="34" charset="0"/>
              <a:buChar char="•"/>
            </a:pPr>
            <a:r>
              <a:rPr lang="cy" sz="1800" b="0" i="0" u="none" strike="noStrike" cap="none" baseline="0" dirty="0">
                <a:solidFill>
                  <a:srgbClr val="444444"/>
                </a:solidFill>
                <a:effectLst/>
                <a:uFillTx/>
                <a:latin typeface="nta"/>
              </a:rPr>
              <a:t>Rheoliadau Deddf Cydraddoldeb (Cyfeiriadedd Rhywiol) 2007</a:t>
            </a:r>
          </a:p>
          <a:p>
            <a:pPr algn="l">
              <a:buFont typeface="Arial" pitchFamily="34" charset="0"/>
              <a:buChar char="•"/>
            </a:pPr>
            <a:endParaRPr lang="en-GB" dirty="0">
              <a:solidFill>
                <a:srgbClr val="444444"/>
              </a:solidFill>
              <a:latin typeface="nta"/>
              <a:cs typeface="Arial" pitchFamily="34" charset="0"/>
            </a:endParaRPr>
          </a:p>
          <a:p>
            <a:pPr algn="l"/>
            <a:r>
              <a:rPr lang="cy" sz="1800" b="0" i="0" u="none" strike="noStrike" cap="none" baseline="0" dirty="0">
                <a:solidFill>
                  <a:srgbClr val="444444"/>
                </a:solidFill>
                <a:effectLst/>
                <a:uFillTx/>
                <a:latin typeface="nta"/>
              </a:rPr>
              <a:t>Os bydd person yn codi trosedd yn erbyn cydraddoldeb a ddigwyddodd cyn 2010, bydd y ddeddfwriaeth wreiddiol yn cael ei defnyddio.</a:t>
            </a:r>
          </a:p>
          <a:p>
            <a:endParaRPr lang="en-GB" dirty="0"/>
          </a:p>
          <a:p>
            <a:endParaRPr lang="en-GB" dirty="0"/>
          </a:p>
          <a:p>
            <a:endParaRPr lang="en-GB" dirty="0"/>
          </a:p>
          <a:p>
            <a:r>
              <a:rPr lang="en-GB" b="1" u="sng" dirty="0"/>
              <a:t>English</a:t>
            </a:r>
          </a:p>
          <a:p>
            <a:endParaRPr lang="en-GB" b="1" u="sng" dirty="0"/>
          </a:p>
          <a:p>
            <a:r>
              <a:rPr lang="en-GB" b="0" i="0" dirty="0">
                <a:solidFill>
                  <a:srgbClr val="0B0C0C"/>
                </a:solidFill>
                <a:effectLst/>
                <a:latin typeface="nta"/>
              </a:rPr>
              <a:t>It replaced previous anti-discrimination laws with a single Act, making the law easier to understand and strengthening protection in some situations. It sets out the </a:t>
            </a:r>
            <a:r>
              <a:rPr lang="en-GB" b="0" i="0" dirty="0">
                <a:solidFill>
                  <a:srgbClr val="0B0C0C"/>
                </a:solidFill>
                <a:effectLst/>
                <a:latin typeface="nta"/>
                <a:cs typeface="Arial" panose="020B0604020202020204" pitchFamily="34" charset="0"/>
              </a:rPr>
              <a:t>different ways in which it’s unlawful to treat someone</a:t>
            </a:r>
          </a:p>
          <a:p>
            <a:pPr algn="l"/>
            <a:r>
              <a:rPr lang="en-GB" b="0" i="0" dirty="0">
                <a:solidFill>
                  <a:srgbClr val="444444"/>
                </a:solidFill>
                <a:effectLst/>
                <a:latin typeface="nta"/>
                <a:cs typeface="Arial" panose="020B0604020202020204" pitchFamily="34" charset="0"/>
              </a:rPr>
              <a:t>Nine main pieces of legislation have merged. </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Equal Pay Act 1970</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Sex Discrimination Act 1975</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Race Relations Act 1976</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Disability Discrimination Act 1995</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Employment Equality (Religion or Belief) Regulations 2003</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Employment Equality (Sexual Orientation) Regulations 2003</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Employment Equality (Age) Regulations 2006</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Equality Act 2006, Part 2</a:t>
            </a:r>
          </a:p>
          <a:p>
            <a:pPr algn="l">
              <a:buFont typeface="Arial" panose="020B0604020202020204" pitchFamily="34" charset="0"/>
              <a:buChar char="•"/>
            </a:pPr>
            <a:r>
              <a:rPr lang="en-GB" b="0" i="0" dirty="0">
                <a:solidFill>
                  <a:srgbClr val="444444"/>
                </a:solidFill>
                <a:effectLst/>
                <a:latin typeface="nta"/>
                <a:cs typeface="Arial" panose="020B0604020202020204" pitchFamily="34" charset="0"/>
              </a:rPr>
              <a:t>Equality Act (Sexual Orientation) Regulations 2007</a:t>
            </a:r>
          </a:p>
          <a:p>
            <a:pPr algn="l">
              <a:buFont typeface="Arial" panose="020B0604020202020204" pitchFamily="34" charset="0"/>
              <a:buChar char="•"/>
            </a:pPr>
            <a:endParaRPr lang="en-GB" dirty="0">
              <a:solidFill>
                <a:srgbClr val="444444"/>
              </a:solidFill>
              <a:latin typeface="nta"/>
              <a:cs typeface="Arial" panose="020B0604020202020204" pitchFamily="34" charset="0"/>
            </a:endParaRPr>
          </a:p>
          <a:p>
            <a:pPr algn="l"/>
            <a:r>
              <a:rPr lang="en-GB" dirty="0">
                <a:solidFill>
                  <a:srgbClr val="444444"/>
                </a:solidFill>
                <a:latin typeface="nta"/>
                <a:cs typeface="Arial" panose="020B0604020202020204" pitchFamily="34" charset="0"/>
              </a:rPr>
              <a:t>If a person raises an offence against equality that occurred prior to 2010, the original legislation will be used.</a:t>
            </a:r>
            <a:endParaRPr lang="en-GB" b="0" i="0" dirty="0">
              <a:solidFill>
                <a:srgbClr val="444444"/>
              </a:solidFill>
              <a:effectLst/>
              <a:latin typeface="nta"/>
              <a:cs typeface="Arial" panose="020B0604020202020204" pitchFamily="34" charset="0"/>
            </a:endParaRPr>
          </a:p>
        </p:txBody>
      </p:sp>
      <p:sp>
        <p:nvSpPr>
          <p:cNvPr id="4" name="Slide Number Placeholder 3"/>
          <p:cNvSpPr>
            <a:spLocks noGrp="1"/>
          </p:cNvSpPr>
          <p:nvPr>
            <p:ph type="sldNum" sz="quarter" idx="5"/>
          </p:nvPr>
        </p:nvSpPr>
        <p:spPr/>
        <p:txBody>
          <a:bodyPr/>
          <a:lstStyle/>
          <a:p>
            <a:fld id="{6B62A91C-1306-4DC6-BF8F-F203FB6CA190}" type="slidenum">
              <a:rPr lang="en-GB" smtClean="0"/>
              <a:t>8</a:t>
            </a:fld>
            <a:endParaRPr lang="en-GB"/>
          </a:p>
        </p:txBody>
      </p:sp>
    </p:spTree>
    <p:extLst>
      <p:ext uri="{BB962C8B-B14F-4D97-AF65-F5344CB8AC3E}">
        <p14:creationId xmlns:p14="http://schemas.microsoft.com/office/powerpoint/2010/main" val="1341252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en-GB" sz="1800" b="1" i="0" u="sng" strike="noStrike" cap="none" baseline="0" dirty="0">
                <a:solidFill>
                  <a:srgbClr val="000000"/>
                </a:solidFill>
                <a:effectLst/>
                <a:uFillTx/>
                <a:latin typeface="Times New Roman"/>
              </a:rPr>
              <a:t>W</a:t>
            </a:r>
            <a:r>
              <a:rPr lang="cy" sz="1800" b="1" i="0" u="sng" strike="noStrike" cap="none" baseline="0" dirty="0">
                <a:solidFill>
                  <a:srgbClr val="000000"/>
                </a:solidFill>
                <a:effectLst/>
                <a:uFillTx/>
                <a:latin typeface="Times New Roman"/>
              </a:rPr>
              <a:t>elsh</a:t>
            </a:r>
          </a:p>
          <a:p>
            <a:pPr marL="457200"/>
            <a:endParaRPr lang="cy" sz="1800" b="1" i="0" u="sng" strike="noStrike" cap="none" baseline="0" dirty="0">
              <a:solidFill>
                <a:srgbClr val="000000"/>
              </a:solidFill>
              <a:effectLst/>
              <a:uFillTx/>
              <a:latin typeface="Times New Roman"/>
            </a:endParaRPr>
          </a:p>
          <a:p>
            <a:pPr marL="457200"/>
            <a:r>
              <a:rPr lang="cy" sz="1800" b="1" i="0" u="none" strike="noStrike" cap="none" baseline="0" dirty="0">
                <a:solidFill>
                  <a:srgbClr val="000000"/>
                </a:solidFill>
                <a:effectLst/>
                <a:uFillTx/>
                <a:latin typeface="Times New Roman"/>
              </a:rPr>
              <a:t>Oed</a:t>
            </a:r>
          </a:p>
          <a:p>
            <a:pPr marL="457200"/>
            <a:r>
              <a:rPr lang="cy" sz="1800" b="0" i="0" u="none" strike="noStrike" cap="none" baseline="0" dirty="0">
                <a:solidFill>
                  <a:srgbClr val="000000"/>
                </a:solidFill>
                <a:effectLst/>
                <a:uFillTx/>
                <a:latin typeface="Times New Roman"/>
              </a:rPr>
              <a:t>Mae pob grŵp oedran yn cael ei warchod o dan y Ddeddf Cydraddoldeb.</a:t>
            </a:r>
          </a:p>
          <a:p>
            <a:pPr marL="342900" lvl="0" indent="-342900">
              <a:buFont typeface="Symbol" panose="05050102010706020507" pitchFamily="18" charset="2"/>
              <a:buChar char=""/>
              <a:tabLst>
                <a:tab pos="457200" algn="l"/>
              </a:tabLst>
            </a:pPr>
            <a:r>
              <a:rPr lang="cy" sz="1800" b="0" i="0" u="none" strike="noStrike" cap="none" baseline="0" dirty="0">
                <a:solidFill>
                  <a:srgbClr val="000000"/>
                </a:solidFill>
                <a:effectLst/>
                <a:uFillTx/>
                <a:latin typeface="Times New Roman"/>
              </a:rPr>
              <a:t> </a:t>
            </a:r>
            <a:r>
              <a:rPr lang="cy" sz="1800" b="1" i="0" u="none" strike="noStrike" cap="none" baseline="0" dirty="0">
                <a:solidFill>
                  <a:srgbClr val="000000"/>
                </a:solidFill>
                <a:effectLst/>
                <a:uFillTx/>
                <a:latin typeface="Times New Roman"/>
              </a:rPr>
              <a:t>Anabledd</a:t>
            </a:r>
          </a:p>
          <a:p>
            <a:pPr marL="457200"/>
            <a:r>
              <a:rPr lang="cy" sz="1800" b="0" i="0" u="none" strike="noStrike" cap="none" baseline="0" dirty="0">
                <a:solidFill>
                  <a:srgbClr val="000000"/>
                </a:solidFill>
                <a:effectLst/>
                <a:uFillTx/>
                <a:latin typeface="Times New Roman"/>
              </a:rPr>
              <a:t>O dan y Ddeddf Cydraddoldeb, mae person yn cael ei ystyried yn anabl os yw’n dioddef o unrhyw nam corfforol neu feddyliol sy’n achosi effaith hirdymor a sylweddol ar ei allu i gyflawni gweithgareddau dyddiol arferol.</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Ail-bennu Rhywedd</a:t>
            </a:r>
          </a:p>
          <a:p>
            <a:pPr marL="457200"/>
            <a:r>
              <a:rPr lang="cy" sz="1800" b="0" i="0" u="none" strike="noStrike" cap="none" baseline="0" dirty="0">
                <a:solidFill>
                  <a:srgbClr val="000000"/>
                </a:solidFill>
                <a:effectLst/>
                <a:uFillTx/>
                <a:latin typeface="Times New Roman"/>
              </a:rPr>
              <a:t>Gan fod ail-bennu rhywedd yn un o’r naw nodwedd warchodedig, mae pobl drawsrywiol yn cael eu hamddiffyn o dan y Ddeddf. Mae unrhyw berson sy'n bwriadu, yn dechrau neu wedi cwblhau'r broses o newid ei rywedd yn cael ei ddosbarthu fel trawsrywiol.</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Priodas neu bartneriaeth sifil </a:t>
            </a:r>
          </a:p>
          <a:p>
            <a:pPr marL="457200"/>
            <a:r>
              <a:rPr lang="cy" sz="1800" b="0" i="0" u="none" strike="noStrike" cap="none" baseline="0" dirty="0">
                <a:solidFill>
                  <a:srgbClr val="000000"/>
                </a:solidFill>
                <a:effectLst/>
                <a:uFillTx/>
                <a:latin typeface="Times New Roman"/>
              </a:rPr>
              <a:t>Mae gweithwyr sy'n briod neu mewn partneriaeth sifil yn cael eu hamddiffyn rhag gwahaniaethu o dan y Ddeddf</a:t>
            </a:r>
          </a:p>
          <a:p>
            <a:pPr marL="457200"/>
            <a:r>
              <a:rPr lang="en-GB" sz="1800" dirty="0">
                <a:effectLst/>
                <a:latin typeface="Times New Roman" panose="02020603050405020304" pitchFamily="18" charset="0"/>
                <a:ea typeface="Times New Roman" panose="02020603050405020304" pitchFamily="18" charset="0"/>
              </a:rPr>
              <a:t> </a:t>
            </a:r>
          </a:p>
          <a:p>
            <a:pPr marL="342900" lvl="0" indent="-342900">
              <a:buFont typeface="Symbol" panose="05050102010706020507" pitchFamily="18" charset="2"/>
              <a:buChar char=""/>
            </a:pPr>
            <a:r>
              <a:rPr lang="cy" sz="1800" b="1" i="0" u="none" strike="noStrike" cap="none" baseline="0" dirty="0">
                <a:solidFill>
                  <a:srgbClr val="000000"/>
                </a:solidFill>
                <a:effectLst/>
                <a:uFillTx/>
                <a:latin typeface="Times New Roman"/>
              </a:rPr>
              <a:t>Mamolaeth a beichiogrwydd</a:t>
            </a:r>
          </a:p>
          <a:p>
            <a:pPr marL="457200"/>
            <a:r>
              <a:rPr lang="cy" sz="1800" b="0" i="0" u="none" strike="noStrike" cap="none" baseline="0" dirty="0">
                <a:solidFill>
                  <a:srgbClr val="000000"/>
                </a:solidFill>
                <a:effectLst/>
                <a:uFillTx/>
                <a:latin typeface="Times New Roman"/>
              </a:rPr>
              <a:t>Yn ystod cyfnod beichiogrwydd menyw a'i habsenoldeb mamolaeth statudol, mae'n cael ei hamddiffyn o dan y Ddeddf Cydraddoldeb rhag gwahaniaethu ar sail naill ai beichiogrwydd neu famolaeth.</a:t>
            </a:r>
          </a:p>
          <a:p>
            <a:pPr marL="457200"/>
            <a:r>
              <a:rPr lang="cy" sz="1800" b="0" i="0" u="none" strike="noStrike" cap="none" baseline="0" dirty="0">
                <a:solidFill>
                  <a:srgbClr val="000000"/>
                </a:solidFill>
                <a:effectLst/>
                <a:uFillTx/>
                <a:latin typeface="Times New Roman"/>
              </a:rPr>
              <a:t>Mae hyn yn golygu na all cyflogwr gymryd materion yn ymwneud â beichiogrwydd neu famolaeth i ystyriaeth wrth wneud penderfyniadau cyflogaeth megis diswyddiadau, colli swyddi neu ddyrchafiadau.</a:t>
            </a:r>
          </a:p>
          <a:p>
            <a:pPr marL="457200"/>
            <a:r>
              <a:rPr lang="cy" sz="1800" b="0" i="0" u="none" strike="noStrike" cap="none" baseline="0" dirty="0">
                <a:solidFill>
                  <a:srgbClr val="000000"/>
                </a:solidFill>
                <a:effectLst/>
                <a:uFillTx/>
                <a:latin typeface="Times New Roman"/>
              </a:rPr>
              <a:t>Mae bwydo ar y fron hefyd bellach yn cael ei warchod yn benodol o dan y Ddeddf Cydraddoldeb.</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Hil</a:t>
            </a:r>
          </a:p>
          <a:p>
            <a:pPr marL="457200"/>
            <a:r>
              <a:rPr lang="cy" sz="1800" b="0" i="0" u="none" strike="noStrike" cap="none" baseline="0" dirty="0">
                <a:solidFill>
                  <a:srgbClr val="000000"/>
                </a:solidFill>
                <a:effectLst/>
                <a:uFillTx/>
                <a:latin typeface="Times New Roman"/>
              </a:rPr>
              <a:t>O dan y Ddeddf, mae'r term hil yn cynnwys cenedligrwydd, lliw a tharddiad cenedlaethol neu ethnig.</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Crefydd neu gred</a:t>
            </a:r>
          </a:p>
          <a:p>
            <a:pPr marL="457200"/>
            <a:r>
              <a:rPr lang="cy" sz="1800" b="0" i="0" u="none" strike="noStrike" cap="none" baseline="0" dirty="0">
                <a:solidFill>
                  <a:srgbClr val="000000"/>
                </a:solidFill>
                <a:effectLst/>
                <a:uFillTx/>
                <a:latin typeface="Times New Roman"/>
              </a:rPr>
              <a:t>O dan y Ddeddf Cydraddoldeb, mae pob crefydd yn cael ei hamddiffyn. Felly mae crefyddau amlwg fel Cristnogaeth a Hindŵaeth yn cael eu hamddiffyn yn yr un modd â chrefyddau lleiafrifol. Mae pobl nad oes ganddynt unrhyw grefydd neu nad ydynt yn dilyn unrhyw grŵp crefyddol penodol hefyd yn cael eu hamddiffyn.</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Rhyw</a:t>
            </a:r>
          </a:p>
          <a:p>
            <a:pPr marL="342900" lvl="0" indent="-342900">
              <a:buFont typeface="Symbol" panose="05050102010706020507" pitchFamily="18" charset="2"/>
              <a:buChar char=""/>
              <a:tabLst>
                <a:tab pos="457200" algn="l"/>
              </a:tabLst>
            </a:pPr>
            <a:r>
              <a:rPr lang="cy" sz="1800" b="0" i="0" u="none" strike="noStrike" cap="none" baseline="0" dirty="0">
                <a:solidFill>
                  <a:srgbClr val="000000"/>
                </a:solidFill>
                <a:effectLst/>
                <a:uFillTx/>
                <a:latin typeface="Times New Roman"/>
              </a:rPr>
              <a:t>Mae gwahaniaethu yn erbyn person ar sail eu rhyw yn anghyfreithlon. Mae'n berthnasol i ddynion a menywod. Mae hyn yn golygu na all cyflogwr dalu mwy yn gyfreithlon dalu mwy i  ddyn nac i fenyw am wneud yr un swydd os yw'r ddau yr un mor gymwys a phrofiadol.</a:t>
            </a:r>
          </a:p>
          <a:p>
            <a:pPr marL="342900" lvl="0" indent="-342900">
              <a:buFont typeface="Symbol" panose="05050102010706020507" pitchFamily="18" charset="2"/>
              <a:buChar char=""/>
              <a:tabLst>
                <a:tab pos="457200" algn="l"/>
              </a:tabLst>
            </a:pPr>
            <a:r>
              <a:rPr lang="cy" sz="1800" b="1" i="0" u="none" strike="noStrike" cap="none" baseline="0" dirty="0">
                <a:solidFill>
                  <a:srgbClr val="000000"/>
                </a:solidFill>
                <a:effectLst/>
                <a:uFillTx/>
                <a:latin typeface="Times New Roman"/>
              </a:rPr>
              <a:t>Cyfeiriadedd rhywiol</a:t>
            </a:r>
          </a:p>
          <a:p>
            <a:pPr marL="457200"/>
            <a:r>
              <a:rPr lang="cy" sz="1800" b="0" i="0" u="none" strike="noStrike" cap="none" baseline="0" dirty="0">
                <a:solidFill>
                  <a:srgbClr val="000000"/>
                </a:solidFill>
                <a:effectLst/>
                <a:uFillTx/>
                <a:latin typeface="Times New Roman"/>
              </a:rPr>
              <a:t>O dan y Ddeddf, mae pob cyfeiriadedd rhywiol yn cael ei amddiffyn yn gyfartal. Felly p'un a ydych yn heterorywiol, hoyw, lesbiaidd neu ddeurywiol, rydych wedi'ch amddiffyn rhag gwahaniaethu ar sail cyfeiriadedd rhywiol o dan y Ddeddf.</a:t>
            </a:r>
          </a:p>
          <a:p>
            <a:pPr marL="457200"/>
            <a:endParaRPr lang="cy" sz="1800" b="0" i="0" u="none" strike="noStrike" cap="none" baseline="0" dirty="0">
              <a:solidFill>
                <a:srgbClr val="000000"/>
              </a:solidFill>
              <a:effectLst/>
              <a:uFillTx/>
              <a:latin typeface="Times New Roman"/>
            </a:endParaRPr>
          </a:p>
          <a:p>
            <a:pPr marL="457200"/>
            <a:endParaRPr lang="cy" sz="1800" b="0" i="0" u="none" strike="noStrike" cap="none" baseline="0" dirty="0">
              <a:solidFill>
                <a:srgbClr val="000000"/>
              </a:solidFill>
              <a:effectLst/>
              <a:uFillTx/>
              <a:latin typeface="Times New Roman"/>
            </a:endParaRPr>
          </a:p>
          <a:p>
            <a:pPr marL="457200"/>
            <a:endParaRPr lang="cy" sz="1800" b="0" i="0" u="none" strike="noStrike" cap="none" baseline="0" dirty="0">
              <a:solidFill>
                <a:srgbClr val="000000"/>
              </a:solidFill>
              <a:effectLst/>
              <a:uFillTx/>
              <a:latin typeface="Times New Roman"/>
            </a:endParaRPr>
          </a:p>
          <a:p>
            <a:pPr marL="457200"/>
            <a:endParaRPr lang="cy" sz="1800" b="0" i="0" u="none" strike="noStrike" cap="none" baseline="0" dirty="0">
              <a:solidFill>
                <a:srgbClr val="000000"/>
              </a:solidFill>
              <a:effectLst/>
              <a:uFillTx/>
              <a:latin typeface="Times New Roman"/>
            </a:endParaRPr>
          </a:p>
          <a:p>
            <a:pPr marL="457200"/>
            <a:r>
              <a:rPr lang="cy" sz="1800" b="1" i="0" u="sng" strike="noStrike" cap="none" baseline="0" dirty="0">
                <a:solidFill>
                  <a:srgbClr val="000000"/>
                </a:solidFill>
                <a:effectLst/>
                <a:uFillTx/>
                <a:latin typeface="Times New Roman"/>
              </a:rPr>
              <a:t>English</a:t>
            </a:r>
          </a:p>
          <a:p>
            <a:pPr marL="457200"/>
            <a:endParaRPr lang="cy" sz="1800" b="1" i="0" u="sng" strike="noStrike" cap="none" baseline="0" dirty="0">
              <a:solidFill>
                <a:srgbClr val="000000"/>
              </a:solidFill>
              <a:effectLst/>
              <a:uFillTx/>
              <a:latin typeface="Times New Roman"/>
            </a:endParaRPr>
          </a:p>
          <a:p>
            <a:pPr marL="457200"/>
            <a:r>
              <a:rPr lang="en-GB" sz="1800" b="1" dirty="0">
                <a:effectLst/>
                <a:latin typeface="Times New Roman" panose="02020603050405020304" pitchFamily="18" charset="0"/>
                <a:ea typeface="Times New Roman" panose="02020603050405020304" pitchFamily="18" charset="0"/>
              </a:rPr>
              <a:t>Age</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All age groups are protected under the Equality Act.</a:t>
            </a:r>
          </a:p>
          <a:p>
            <a:pPr marL="342900" lvl="0" indent="-342900">
              <a:buFont typeface="Symbol" panose="05050102010706020507" pitchFamily="18" charset="2"/>
              <a:buChar char=""/>
              <a:tabLst>
                <a:tab pos="457200" algn="l"/>
              </a:tabLst>
            </a:pPr>
            <a:r>
              <a:rPr lang="en-GB" sz="1800" dirty="0">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Disability</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Under the Equality Act, a person is considered disabled if they suffer from any physical or mental impairment that causes a long term and substantial effect on their capacity to perform normal daily activities</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Gender reassignment</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As gender reassignment is one of the nine protected characteristics, transsexual people are given protection under the Act. Any person who proposes to, begins or has completed the process of changing his or her gender is classed as a transsexual.</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Marriage or civil partnership</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Employees who are married or in a civil partnership are protected against discrimination under the Act</a:t>
            </a:r>
          </a:p>
          <a:p>
            <a:pPr marL="457200"/>
            <a:r>
              <a:rPr lang="en-GB" sz="1800" dirty="0">
                <a:effectLst/>
                <a:latin typeface="Times New Roman" panose="02020603050405020304" pitchFamily="18" charset="0"/>
                <a:ea typeface="Times New Roman" panose="02020603050405020304" pitchFamily="18" charset="0"/>
              </a:rPr>
              <a:t> </a:t>
            </a:r>
          </a:p>
          <a:p>
            <a:pPr marL="342900" lvl="0" indent="-342900">
              <a:buFont typeface="Symbol" panose="05050102010706020507" pitchFamily="18" charset="2"/>
              <a:buChar char=""/>
            </a:pPr>
            <a:r>
              <a:rPr lang="en-GB" sz="1800" b="1" dirty="0">
                <a:effectLst/>
                <a:latin typeface="Times New Roman" panose="02020603050405020304" pitchFamily="18" charset="0"/>
                <a:ea typeface="Times New Roman" panose="02020603050405020304" pitchFamily="18" charset="0"/>
              </a:rPr>
              <a:t>Pregnancy and maternity</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During the period of a woman's pregnancy and her statutory maternity leave, she is protected under the Equality Act against discrimination on the grounds of either pregnancy or maternity.</a:t>
            </a:r>
          </a:p>
          <a:p>
            <a:pPr marL="457200"/>
            <a:r>
              <a:rPr lang="en-GB" sz="1800" dirty="0">
                <a:effectLst/>
                <a:latin typeface="Times New Roman" panose="02020603050405020304" pitchFamily="18" charset="0"/>
                <a:ea typeface="Times New Roman" panose="02020603050405020304" pitchFamily="18" charset="0"/>
              </a:rPr>
              <a:t>This means that an employer cannot take pregnancy or maternity related issues into account when making employment decisions such as dismissals, redundancies or promotions.</a:t>
            </a:r>
          </a:p>
          <a:p>
            <a:pPr marL="457200"/>
            <a:r>
              <a:rPr lang="en-GB" sz="1800" dirty="0">
                <a:effectLst/>
                <a:latin typeface="Times New Roman" panose="02020603050405020304" pitchFamily="18" charset="0"/>
                <a:ea typeface="Times New Roman" panose="02020603050405020304" pitchFamily="18" charset="0"/>
              </a:rPr>
              <a:t>Breastfeeding is also now explicitly protected under the Equality Act.</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Race</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Under the Act, the term race includes nationality, colour and national or ethnic origins.</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Religion or belief</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Under the Equality Act, all religions are protected. So prominent religions such as Christianity and Hinduism are protected in the same way as minority religions. People who have no religion or don't follow any particular religious group are also protected.</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Sex</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dirty="0">
                <a:effectLst/>
                <a:latin typeface="Times New Roman" panose="02020603050405020304" pitchFamily="18" charset="0"/>
                <a:ea typeface="Times New Roman" panose="02020603050405020304" pitchFamily="18" charset="0"/>
              </a:rPr>
              <a:t>Discriminating against a person based on their sex is unlawful. It applies to both men and women. This means that an employer cannot lawfully pay a man more than a woman for doing the same job if they are both equally qualified and experienced.</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Sexual orientation</a:t>
            </a:r>
            <a:endParaRPr lang="en-GB" sz="1800" dirty="0">
              <a:effectLst/>
              <a:latin typeface="Times New Roman" panose="02020603050405020304" pitchFamily="18" charset="0"/>
              <a:ea typeface="Times New Roman" panose="02020603050405020304" pitchFamily="18" charset="0"/>
            </a:endParaRPr>
          </a:p>
          <a:p>
            <a:pPr marL="457200"/>
            <a:r>
              <a:rPr lang="en-GB" sz="1800" dirty="0">
                <a:effectLst/>
                <a:latin typeface="Times New Roman" panose="02020603050405020304" pitchFamily="18" charset="0"/>
                <a:ea typeface="Times New Roman" panose="02020603050405020304" pitchFamily="18" charset="0"/>
              </a:rPr>
              <a:t>Under the Act, all sexual orientations are protected equally. So whether you are heterosexual, gay, lesbian or bisexual, you are protected against discrimination based on sexual orientation under the Act.</a:t>
            </a:r>
            <a:endParaRPr lang="cy" sz="1800" b="1" i="0" u="sng" strike="noStrike" cap="none" baseline="0" dirty="0">
              <a:solidFill>
                <a:srgbClr val="000000"/>
              </a:solidFill>
              <a:effectLst/>
              <a:uFillTx/>
              <a:latin typeface="Times New Roman"/>
            </a:endParaRPr>
          </a:p>
          <a:p>
            <a:pPr marL="457200"/>
            <a:endParaRPr lang="cy" sz="1800" b="1" i="0" u="sng" strike="noStrike" cap="none" baseline="0" dirty="0">
              <a:solidFill>
                <a:srgbClr val="000000"/>
              </a:solidFill>
              <a:effectLst/>
              <a:uFillTx/>
              <a:latin typeface="Times New Roman"/>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9</a:t>
            </a:fld>
            <a:endParaRPr lang="en-GB"/>
          </a:p>
        </p:txBody>
      </p:sp>
    </p:spTree>
    <p:extLst>
      <p:ext uri="{BB962C8B-B14F-4D97-AF65-F5344CB8AC3E}">
        <p14:creationId xmlns:p14="http://schemas.microsoft.com/office/powerpoint/2010/main" val="63555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303030"/>
                </a:solidFill>
                <a:effectLst/>
                <a:uFillTx/>
                <a:latin typeface="Open Sans"/>
              </a:rPr>
              <a:t>W</a:t>
            </a:r>
            <a:r>
              <a:rPr lang="cy" sz="1800" b="1" i="0" u="sng" strike="noStrike" cap="none" baseline="0" dirty="0">
                <a:solidFill>
                  <a:srgbClr val="303030"/>
                </a:solidFill>
                <a:effectLst/>
                <a:uFillTx/>
                <a:latin typeface="Open Sans"/>
              </a:rPr>
              <a:t>elsh</a:t>
            </a:r>
          </a:p>
          <a:p>
            <a:endParaRPr lang="cy" sz="1800" b="1" i="0" u="sng" strike="noStrike" cap="none" baseline="0" dirty="0">
              <a:solidFill>
                <a:srgbClr val="303030"/>
              </a:solidFill>
              <a:effectLst/>
              <a:uFillTx/>
              <a:latin typeface="Open Sans"/>
            </a:endParaRPr>
          </a:p>
          <a:p>
            <a:r>
              <a:rPr lang="cy" sz="1800" b="0" i="0" u="none" strike="noStrike" cap="none" baseline="0" dirty="0">
                <a:solidFill>
                  <a:srgbClr val="303030"/>
                </a:solidFill>
                <a:effectLst/>
                <a:uFillTx/>
                <a:latin typeface="Open Sans"/>
              </a:rPr>
              <a:t>Yn ymgorffori'r rheoliadau i gynnwys gofalwyr</a:t>
            </a:r>
          </a:p>
          <a:p>
            <a:pPr algn="l">
              <a:buFont typeface="Arial" pitchFamily="34" charset="0"/>
              <a:buChar char="•"/>
            </a:pPr>
            <a:r>
              <a:rPr lang="cy" sz="1800" b="0" i="0" u="none" strike="noStrike" cap="none" baseline="0" dirty="0">
                <a:solidFill>
                  <a:srgbClr val="303030"/>
                </a:solidFill>
                <a:effectLst/>
                <a:uFillTx/>
                <a:latin typeface="inherit"/>
              </a:rPr>
              <a:t>Rheoliadau Cydraddoldeb Cyflogaeth (Cyfeiriadedd Rhywiol) 2003</a:t>
            </a:r>
          </a:p>
          <a:p>
            <a:pPr algn="l">
              <a:buFont typeface="Arial" pitchFamily="34" charset="0"/>
              <a:buChar char="•"/>
            </a:pPr>
            <a:r>
              <a:rPr lang="cy" sz="1800" b="0" i="0" u="none" strike="noStrike" cap="none" baseline="0" dirty="0">
                <a:solidFill>
                  <a:srgbClr val="303030"/>
                </a:solidFill>
                <a:effectLst/>
                <a:uFillTx/>
                <a:latin typeface="inherit"/>
              </a:rPr>
              <a:t>Rheoliadau Cydraddoldeb Cyflogaeth (Crefydd neu Gred) 2003</a:t>
            </a:r>
          </a:p>
          <a:p>
            <a:pPr algn="l">
              <a:buFont typeface="Arial" pitchFamily="34" charset="0"/>
              <a:buChar char="•"/>
            </a:pPr>
            <a:r>
              <a:rPr lang="cy" sz="1800" b="0" i="0" u="none" strike="noStrike" cap="none" baseline="0" dirty="0">
                <a:solidFill>
                  <a:srgbClr val="303030"/>
                </a:solidFill>
                <a:effectLst/>
                <a:uFillTx/>
                <a:latin typeface="inherit"/>
              </a:rPr>
              <a:t>Rheoliadau Cydraddoldeb Cyflogaeth (Oedran) 2006</a:t>
            </a:r>
          </a:p>
          <a:p>
            <a:endParaRPr lang="en-GB" b="0" i="0" dirty="0">
              <a:solidFill>
                <a:srgbClr val="303030"/>
              </a:solidFill>
              <a:effectLst/>
              <a:latin typeface="Open Sans" panose="020B0606030504020204" pitchFamily="34" charset="0"/>
            </a:endParaRPr>
          </a:p>
          <a:p>
            <a:r>
              <a:rPr lang="cy" sz="1800" b="0" i="0" u="none" strike="noStrike" cap="none" baseline="0" dirty="0">
                <a:solidFill>
                  <a:srgbClr val="303030"/>
                </a:solidFill>
                <a:effectLst/>
                <a:uFillTx/>
                <a:latin typeface="Open Sans"/>
              </a:rPr>
              <a:t>Mae arfer gwrthwahaniaethol yn sylfaenol i sail foesegol darpariaeth gofal ac yn hanfodol i amddiffyn urddas pobl. Mae’r Ddeddf Cydraddoldeb yn amddiffyn y rhai sy’n derbyn gofal a’r gweithwyr sy’n ei ddarparu rhag cael eu trin yn annheg oherwydd unrhyw nodweddion a ddiogelir o dan y ddeddfwriaeth.</a:t>
            </a:r>
          </a:p>
          <a:p>
            <a:r>
              <a:rPr lang="cy" sz="1800" b="0" i="0" u="none" strike="noStrike" cap="none" baseline="0" dirty="0">
                <a:solidFill>
                  <a:srgbClr val="303030"/>
                </a:solidFill>
                <a:effectLst/>
                <a:uFillTx/>
                <a:latin typeface="Open Sans"/>
              </a:rPr>
              <a:t>Mae gwahaniaethu uniongyrchol yn digwydd pan fydd rhywun yn cael ei drin yn llai ffafriol na rhywun arall mewn amgylchiadau tebyg ar sail nodwedd warchodedig. Mae gwahaniaethu anuniongyrchol yn digwydd pan fydd amod neu ofyniad yn cael ei gymhwyso’n gyfartal i bawb, ond mae rhai yn methu â chydymffurfio oherwydd nodwedd warchodedig. Byddai hyn yn anghyfreithlon oni bai bod modd cyfiawnhau'r amod neu'r gofyniad yn wrthrychol.</a:t>
            </a:r>
          </a:p>
          <a:p>
            <a:pPr algn="l"/>
            <a:r>
              <a:rPr lang="cy" sz="1800" b="0" i="0" u="none" strike="noStrike" cap="none" baseline="0" dirty="0">
                <a:solidFill>
                  <a:srgbClr val="0099FF"/>
                </a:solidFill>
                <a:effectLst/>
                <a:uFillTx/>
                <a:latin typeface="Open Sans"/>
              </a:rPr>
              <a:t>Gofalwyr</a:t>
            </a:r>
          </a:p>
          <a:p>
            <a:pPr algn="l"/>
            <a:r>
              <a:rPr lang="cy" sz="1800" b="0" i="0" u="none" strike="noStrike" cap="none" baseline="0" dirty="0">
                <a:solidFill>
                  <a:srgbClr val="303030"/>
                </a:solidFill>
                <a:effectLst/>
                <a:uFillTx/>
                <a:latin typeface="Open Sans"/>
              </a:rPr>
              <a:t>Mae gofalwyr yn darparu gofal yn ddi-dâl i berthynas, ffrind neu gymydog sydd angen cymorth. Mae'r gyfraith yn amddiffyn gofalwyr rhag gwahaniaethu trwy gysylltiad â'r person y maent yn gofalu amdano. Mae gofalwyr yn cael eu hamddiffyn rhag gwahaniaethu yn y gwaith. Mae ganddynt yr hawl i ofyn am gael gweithio'n hyblyg fel y gallant reoli eu cyfrifoldebau gofalu. Mae ganddynt yr hawl i amser i ffwrdd mewn argyfwng neu i ymdrin â materion nas rhagwelwyd; fodd bynnag, nid oes hawl i gael eich talu am yr amser hwn. Mae gofalwyr hefyd yn cael eu hamddiffyn pan fyddant yn derbyn nwyddau, gwasanaethau a chyfleusterau. Mae’n anghyfreithlon i’r rhai sy’n darparu gwasanaethau, megis siopau neu drafnidiaeth, drin rhywun yn llai ffafriol oherwydd eu cysylltiad â pherson â ‘nodwedd warchodedig’.</a:t>
            </a:r>
          </a:p>
          <a:p>
            <a:pPr algn="l"/>
            <a:endParaRPr lang="cy" sz="1800" b="0" i="0" u="none" strike="noStrike" cap="none" baseline="0" dirty="0">
              <a:solidFill>
                <a:srgbClr val="303030"/>
              </a:solidFill>
              <a:effectLst/>
              <a:uFillTx/>
              <a:latin typeface="Open Sans"/>
            </a:endParaRPr>
          </a:p>
          <a:p>
            <a:pPr algn="l"/>
            <a:endParaRPr lang="cy" sz="1800" b="0" i="0" u="none" strike="noStrike" cap="none" baseline="0" dirty="0">
              <a:solidFill>
                <a:srgbClr val="303030"/>
              </a:solidFill>
              <a:effectLst/>
              <a:uFillTx/>
              <a:latin typeface="Open Sans"/>
            </a:endParaRPr>
          </a:p>
          <a:p>
            <a:pPr algn="l"/>
            <a:endParaRPr lang="cy" sz="1800" b="0" i="0" u="none" strike="noStrike" cap="none" baseline="0" dirty="0">
              <a:solidFill>
                <a:srgbClr val="303030"/>
              </a:solidFill>
              <a:effectLst/>
              <a:uFillTx/>
              <a:latin typeface="Open Sans"/>
            </a:endParaRPr>
          </a:p>
          <a:p>
            <a:pPr algn="l"/>
            <a:r>
              <a:rPr lang="en-GB" sz="1800" b="1" i="0" u="sng" strike="noStrike" cap="none" baseline="0" dirty="0">
                <a:solidFill>
                  <a:srgbClr val="303030"/>
                </a:solidFill>
                <a:effectLst/>
                <a:uFillTx/>
                <a:latin typeface="Open Sans"/>
              </a:rPr>
              <a:t>E</a:t>
            </a:r>
            <a:r>
              <a:rPr lang="cy" sz="1800" b="1" i="0" u="sng" strike="noStrike" cap="none" baseline="0" dirty="0">
                <a:solidFill>
                  <a:srgbClr val="303030"/>
                </a:solidFill>
                <a:effectLst/>
                <a:uFillTx/>
                <a:latin typeface="Open Sans"/>
              </a:rPr>
              <a:t>nglish</a:t>
            </a:r>
          </a:p>
          <a:p>
            <a:pPr algn="l"/>
            <a:endParaRPr lang="cy" sz="1800" b="1" i="0" u="sng" strike="noStrike" cap="none" baseline="0" dirty="0">
              <a:solidFill>
                <a:srgbClr val="303030"/>
              </a:solidFill>
              <a:effectLst/>
              <a:uFillTx/>
              <a:latin typeface="Open Sans"/>
            </a:endParaRPr>
          </a:p>
          <a:p>
            <a:r>
              <a:rPr lang="en-GB" sz="1800" b="0" i="0" dirty="0">
                <a:solidFill>
                  <a:srgbClr val="303030"/>
                </a:solidFill>
                <a:effectLst/>
                <a:latin typeface="Open Sans" panose="020B0606030504020204" pitchFamily="34" charset="0"/>
              </a:rPr>
              <a:t>Incorporates the regulations to include carers</a:t>
            </a:r>
          </a:p>
          <a:p>
            <a:pPr algn="l">
              <a:buFont typeface="Arial" panose="020B0604020202020204" pitchFamily="34" charset="0"/>
              <a:buChar char="•"/>
            </a:pPr>
            <a:r>
              <a:rPr lang="en-GB" sz="1800" b="0" i="0" dirty="0">
                <a:solidFill>
                  <a:srgbClr val="303030"/>
                </a:solidFill>
                <a:effectLst/>
                <a:latin typeface="inherit"/>
              </a:rPr>
              <a:t>Employment Equality (Sexual Orientation) Regulations 2003</a:t>
            </a:r>
          </a:p>
          <a:p>
            <a:pPr algn="l">
              <a:buFont typeface="Arial" panose="020B0604020202020204" pitchFamily="34" charset="0"/>
              <a:buChar char="•"/>
            </a:pPr>
            <a:r>
              <a:rPr lang="en-GB" sz="1800" b="0" i="0" dirty="0">
                <a:solidFill>
                  <a:srgbClr val="303030"/>
                </a:solidFill>
                <a:effectLst/>
                <a:latin typeface="inherit"/>
              </a:rPr>
              <a:t>Employment Equality (Religion or Belief) Regulations 2003</a:t>
            </a:r>
          </a:p>
          <a:p>
            <a:pPr algn="l">
              <a:buFont typeface="Arial" panose="020B0604020202020204" pitchFamily="34" charset="0"/>
              <a:buChar char="•"/>
            </a:pPr>
            <a:r>
              <a:rPr lang="en-GB" sz="1800" b="0" i="0" dirty="0">
                <a:solidFill>
                  <a:srgbClr val="303030"/>
                </a:solidFill>
                <a:effectLst/>
                <a:latin typeface="inherit"/>
              </a:rPr>
              <a:t>Employment Equality (Age) Regulations 2006</a:t>
            </a:r>
          </a:p>
          <a:p>
            <a:endParaRPr lang="en-GB" sz="1800" b="0" i="0" dirty="0">
              <a:solidFill>
                <a:srgbClr val="303030"/>
              </a:solidFill>
              <a:effectLst/>
              <a:latin typeface="Open Sans" panose="020B0606030504020204" pitchFamily="34" charset="0"/>
            </a:endParaRPr>
          </a:p>
          <a:p>
            <a:r>
              <a:rPr lang="en-GB" sz="1800" b="0" i="0" dirty="0">
                <a:solidFill>
                  <a:srgbClr val="303030"/>
                </a:solidFill>
                <a:effectLst/>
                <a:latin typeface="Open Sans" panose="020B0606030504020204" pitchFamily="34" charset="0"/>
              </a:rPr>
              <a:t>Anti-discriminatory practice is fundamental to the ethical basis of care provision and critical to the protection of people's dignity. The Equality Act protects those receiving care and the workers that provide it from being treated unfairly because of any characteristics that are protected under the legislation.</a:t>
            </a:r>
          </a:p>
          <a:p>
            <a:r>
              <a:rPr lang="en-GB" sz="1800" b="0" i="0" dirty="0">
                <a:solidFill>
                  <a:srgbClr val="303030"/>
                </a:solidFill>
                <a:effectLst/>
                <a:latin typeface="Open Sans" panose="020B0606030504020204" pitchFamily="34" charset="0"/>
              </a:rPr>
              <a:t>Direct discrimination occurs when someone is treated less favourably than someone else in similar circumstances on the grounds of a protected characteristic. Indirect discrimination occurs when a condition or requirement is applied equally to everyone, but some are unable to comply because of a protected characteristic. This would be unlawful unless the condition or requirement is objectively justifiable.</a:t>
            </a:r>
          </a:p>
          <a:p>
            <a:pPr algn="l"/>
            <a:r>
              <a:rPr lang="en-GB" sz="1800" b="0" i="0" dirty="0">
                <a:solidFill>
                  <a:srgbClr val="0099FF"/>
                </a:solidFill>
                <a:effectLst/>
                <a:latin typeface="Open Sans" panose="020B0606030504020204" pitchFamily="34" charset="0"/>
              </a:rPr>
              <a:t>Carers</a:t>
            </a:r>
          </a:p>
          <a:p>
            <a:pPr algn="l"/>
            <a:r>
              <a:rPr lang="en-GB" sz="1800" b="0" i="0" dirty="0">
                <a:solidFill>
                  <a:srgbClr val="303030"/>
                </a:solidFill>
                <a:effectLst/>
                <a:latin typeface="Open Sans" panose="020B0606030504020204" pitchFamily="34" charset="0"/>
              </a:rPr>
              <a:t>Carers provide care for a relative, friend or neighbour in need of support on an unpaid basis. The law protects carers from discrimination through association with the person they care for. Carers are protected from discrimination at work. They have the right to request flexible working so that they can manage their caring responsibilities. They have the right to time off in emergencies or to deal with unforeseen matters; however, there is no right to be paid for this time. Carers are also protected when they receive goods, services and facilities. It is unlawful for those providing services, such as shops or transport, to treat someone less favourably because of their association with a person with a ‘protected characteristic’</a:t>
            </a:r>
            <a:endParaRPr lang="cy" sz="1800" b="1" i="0" u="sng" strike="noStrike" cap="none" baseline="0" dirty="0">
              <a:solidFill>
                <a:srgbClr val="303030"/>
              </a:solidFill>
              <a:effectLst/>
              <a:uFillTx/>
              <a:latin typeface="Open Sans"/>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10</a:t>
            </a:fld>
            <a:endParaRPr lang="en-GB"/>
          </a:p>
        </p:txBody>
      </p:sp>
    </p:spTree>
    <p:extLst>
      <p:ext uri="{BB962C8B-B14F-4D97-AF65-F5344CB8AC3E}">
        <p14:creationId xmlns:p14="http://schemas.microsoft.com/office/powerpoint/2010/main" val="22751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Ymarfer; trafodwch yr ymddygiadau gwaharddedig ac annog myfyrwyr i ddarparu enghreifftiau o'r gweithle a'u profiadau personol eu hunain.</a:t>
            </a:r>
          </a:p>
          <a:p>
            <a:r>
              <a:rPr lang="cy" sz="1800" b="0" i="0" u="none" strike="noStrike" cap="none" baseline="0" dirty="0">
                <a:solidFill>
                  <a:srgbClr val="000000"/>
                </a:solidFill>
                <a:effectLst/>
                <a:uFillTx/>
                <a:latin typeface="Open Sans"/>
              </a:rPr>
              <a:t>Gwahaniaethu uniongyrchol yw pan fydd rhywun yn cael ei drin yn annheg oherwydd nodwedd warchodedig</a:t>
            </a:r>
          </a:p>
          <a:p>
            <a:r>
              <a:rPr lang="cy" sz="1800" b="0" i="0" u="none" strike="noStrike" cap="none" baseline="0" dirty="0">
                <a:solidFill>
                  <a:srgbClr val="000000"/>
                </a:solidFill>
                <a:effectLst/>
                <a:uFillTx/>
                <a:latin typeface="Open Sans"/>
              </a:rPr>
              <a:t>Gall gwahaniaethu anuniongyrchol ddigwydd pan fo rheolau neu drefniadau sy’n berthnasol i grŵp o weithwyr neu ymgeiswyr am swyddi, ond yn ymarferol maent yn llai teg i nodwedd warchodedig benodol.</a:t>
            </a:r>
          </a:p>
          <a:p>
            <a:r>
              <a:rPr lang="cy" sz="1800" b="0" i="0" u="none" strike="noStrike" cap="none" baseline="0" dirty="0">
                <a:solidFill>
                  <a:srgbClr val="444444"/>
                </a:solidFill>
                <a:effectLst/>
                <a:uFillTx/>
                <a:latin typeface="Roboto"/>
              </a:rPr>
              <a:t>Mae aflonyddu yn digwydd pan fyddwch chi’n ymddwyn mewn ffordd nas dymunir sy’n gysylltiedig â nodwedd warchodedig berthnasol ac sydd â’r diben neu’r effaith o: greu amgylchedd bygythiol, gelyniaethus, diraddiol, bychanol neu dramgwyddus i’r myfyriwr</a:t>
            </a:r>
          </a:p>
          <a:p>
            <a:r>
              <a:rPr lang="cy" sz="1800" b="0" i="0" u="none" strike="noStrike" cap="none" baseline="0" dirty="0">
                <a:solidFill>
                  <a:srgbClr val="444444"/>
                </a:solidFill>
                <a:effectLst/>
                <a:uFillTx/>
                <a:latin typeface="Roboto"/>
              </a:rPr>
              <a:t>Mae erledigaeth (a ddiffinnir yn Adran 27 o Ddeddf Cydraddoldeb 2010) yn digwydd pan fydd un person yn trin un arall yn llai ffafriol oherwydd ei fod ef neu hi wedi mynnu ei hawliau cyfreithiol yn unol â’r Ddeddf neu wedi helpu rhywun arall i wneud hynny.</a:t>
            </a:r>
          </a:p>
          <a:p>
            <a:endParaRPr lang="cy" sz="1800" b="0" i="0" u="none" strike="noStrike" cap="none" baseline="0" dirty="0">
              <a:solidFill>
                <a:srgbClr val="444444"/>
              </a:solidFill>
              <a:effectLst/>
              <a:uFillTx/>
              <a:latin typeface="Roboto"/>
            </a:endParaRPr>
          </a:p>
          <a:p>
            <a:endParaRPr lang="cy" sz="1800" b="0" i="0" u="none" strike="noStrike" cap="none" baseline="0" dirty="0">
              <a:solidFill>
                <a:srgbClr val="444444"/>
              </a:solidFill>
              <a:effectLst/>
              <a:uFillTx/>
              <a:latin typeface="Roboto"/>
            </a:endParaRPr>
          </a:p>
          <a:p>
            <a:endParaRPr lang="cy" sz="1800" b="0" i="0" u="none" strike="noStrike" cap="none" baseline="0" dirty="0">
              <a:solidFill>
                <a:srgbClr val="444444"/>
              </a:solidFill>
              <a:effectLst/>
              <a:uFillTx/>
              <a:latin typeface="Roboto"/>
            </a:endParaRPr>
          </a:p>
          <a:p>
            <a:r>
              <a:rPr lang="en-GB" sz="1800" b="1" i="0" u="sng" strike="noStrike" cap="none" baseline="0" dirty="0">
                <a:solidFill>
                  <a:srgbClr val="444444"/>
                </a:solidFill>
                <a:effectLst/>
                <a:uFillTx/>
                <a:latin typeface="Roboto"/>
              </a:rPr>
              <a:t>E</a:t>
            </a:r>
            <a:r>
              <a:rPr lang="cy" sz="1800" b="1" i="0" u="sng" strike="noStrike" cap="none" baseline="0" dirty="0">
                <a:solidFill>
                  <a:srgbClr val="444444"/>
                </a:solidFill>
                <a:effectLst/>
                <a:uFillTx/>
                <a:latin typeface="Roboto"/>
              </a:rPr>
              <a:t>nglish</a:t>
            </a:r>
          </a:p>
          <a:p>
            <a:endParaRPr lang="cy" sz="1800" b="1" i="0" u="sng" strike="noStrike" cap="none" baseline="0" dirty="0">
              <a:solidFill>
                <a:srgbClr val="444444"/>
              </a:solidFill>
              <a:effectLst/>
              <a:uFillTx/>
              <a:latin typeface="Roboto"/>
            </a:endParaRPr>
          </a:p>
          <a:p>
            <a:r>
              <a:rPr lang="en-GB" sz="1800" dirty="0"/>
              <a:t>Exercise; discuss the prohibited behaviours and encourage students to provide examples from the work place and their own personal experiences.</a:t>
            </a:r>
          </a:p>
          <a:p>
            <a:r>
              <a:rPr lang="en-GB" sz="1800" b="0" i="0" dirty="0">
                <a:solidFill>
                  <a:srgbClr val="000000"/>
                </a:solidFill>
                <a:effectLst/>
                <a:latin typeface="Open Sans" panose="020B0606030504020204" pitchFamily="34" charset="0"/>
              </a:rPr>
              <a:t>Direct discrimination is when someone is treated unfairly because of a protected characteristic</a:t>
            </a:r>
          </a:p>
          <a:p>
            <a:r>
              <a:rPr lang="en-GB" sz="1800" b="0" i="0" dirty="0">
                <a:solidFill>
                  <a:srgbClr val="000000"/>
                </a:solidFill>
                <a:effectLst/>
                <a:latin typeface="Open Sans" panose="020B0606030504020204" pitchFamily="34" charset="0"/>
              </a:rPr>
              <a:t>Indirect discrimination can happen when there are rules or arrangements that apply to a group of employees or job applicants, but in practice are less fair to a certain protected characteristic.</a:t>
            </a:r>
          </a:p>
          <a:p>
            <a:r>
              <a:rPr lang="en-GB" sz="1800" b="0" i="0" dirty="0">
                <a:solidFill>
                  <a:srgbClr val="444444"/>
                </a:solidFill>
                <a:effectLst/>
                <a:latin typeface="Roboto" panose="02000000000000000000" pitchFamily="2" charset="0"/>
              </a:rPr>
              <a:t>Harassment occurs when you engage in unwanted behaviour which is related to a relevant protected characteristic and which has the purpose or effect of: creating an intimidating, hostile, degrading, humiliating or offensive environment for the student</a:t>
            </a:r>
          </a:p>
          <a:p>
            <a:r>
              <a:rPr lang="en-GB" sz="1800" b="0" i="0" dirty="0">
                <a:solidFill>
                  <a:srgbClr val="444444"/>
                </a:solidFill>
                <a:effectLst/>
                <a:latin typeface="Roboto" panose="02000000000000000000" pitchFamily="2" charset="0"/>
              </a:rPr>
              <a:t>Victimisation (defined in Section 27 of the Equality Act 2010) takes place where one person treats another less favourably because he or she has asserted their legal rights in line with the Act or helped someone else to do so</a:t>
            </a:r>
            <a:endParaRPr lang="cy" sz="1800" b="1" i="0" u="sng" strike="noStrike" cap="none" baseline="0" dirty="0">
              <a:solidFill>
                <a:srgbClr val="444444"/>
              </a:solidFill>
              <a:effectLst/>
              <a:uFillTx/>
              <a:latin typeface="Roboto"/>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11</a:t>
            </a:fld>
            <a:endParaRPr lang="en-GB"/>
          </a:p>
        </p:txBody>
      </p:sp>
    </p:spTree>
    <p:extLst>
      <p:ext uri="{BB962C8B-B14F-4D97-AF65-F5344CB8AC3E}">
        <p14:creationId xmlns:p14="http://schemas.microsoft.com/office/powerpoint/2010/main" val="785478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Ystyriwch ddyletswydd gyhoeddus eich sefydliad, sut ydych chi'n gweithredu hyn yn ymarferol</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Consider your organisations public duty, how do you implement this in practice</a:t>
            </a:r>
          </a:p>
          <a:p>
            <a:endParaRPr lang="cy" sz="1800" b="1" i="0" u="sng" strike="noStrike" cap="none" baseline="0" dirty="0">
              <a:solidFill>
                <a:srgbClr val="000000"/>
              </a:solidFill>
              <a:effectLst/>
              <a:uFillTx/>
              <a:latin typeface="Calibri"/>
            </a:endParaRPr>
          </a:p>
        </p:txBody>
      </p:sp>
      <p:sp>
        <p:nvSpPr>
          <p:cNvPr id="4" name="Slide Number Placeholder 3"/>
          <p:cNvSpPr>
            <a:spLocks noGrp="1"/>
          </p:cNvSpPr>
          <p:nvPr>
            <p:ph type="sldNum" sz="quarter" idx="5"/>
          </p:nvPr>
        </p:nvSpPr>
        <p:spPr/>
        <p:txBody>
          <a:bodyPr/>
          <a:lstStyle/>
          <a:p>
            <a:fld id="{6B62A91C-1306-4DC6-BF8F-F203FB6CA190}" type="slidenum">
              <a:rPr lang="en-GB" smtClean="0"/>
              <a:t>12</a:t>
            </a:fld>
            <a:endParaRPr lang="en-GB"/>
          </a:p>
        </p:txBody>
      </p:sp>
    </p:spTree>
    <p:extLst>
      <p:ext uri="{BB962C8B-B14F-4D97-AF65-F5344CB8AC3E}">
        <p14:creationId xmlns:p14="http://schemas.microsoft.com/office/powerpoint/2010/main" val="3637953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r>
              <a:rPr lang="en-GB" sz="1800" b="1" i="0" u="sng" strike="noStrike" cap="none" baseline="0" dirty="0">
                <a:solidFill>
                  <a:srgbClr val="0B0C0C"/>
                </a:solidFill>
                <a:effectLst/>
                <a:uFillTx/>
                <a:latin typeface="nta"/>
              </a:rPr>
              <a:t>W</a:t>
            </a:r>
            <a:r>
              <a:rPr lang="cy" sz="1800" b="1" i="0" u="sng" strike="noStrike" cap="none" baseline="0" dirty="0">
                <a:solidFill>
                  <a:srgbClr val="0B0C0C"/>
                </a:solidFill>
                <a:effectLst/>
                <a:uFillTx/>
                <a:latin typeface="nta"/>
              </a:rPr>
              <a:t>elsh</a:t>
            </a:r>
          </a:p>
          <a:p>
            <a:endParaRPr lang="cy" sz="1800" b="1" i="0" u="sng" strike="noStrike" cap="none" baseline="0" dirty="0">
              <a:solidFill>
                <a:srgbClr val="0B0C0C"/>
              </a:solidFill>
              <a:effectLst/>
              <a:uFillTx/>
              <a:latin typeface="nta"/>
            </a:endParaRPr>
          </a:p>
          <a:p>
            <a:r>
              <a:rPr lang="cy" sz="1800" b="0" i="0" u="none" strike="noStrike" cap="none" baseline="0" dirty="0">
                <a:solidFill>
                  <a:srgbClr val="0B0C0C"/>
                </a:solidFill>
                <a:effectLst/>
                <a:uFillTx/>
                <a:latin typeface="nta"/>
              </a:rPr>
              <a:t>Gall addasiadau rhesymol olygu newidiadau i adeiladau drwy ddarparu lifftiau, drysau llydan, rampiau ac arwyddion cyffyrddol, ond gallant hefyd olygu newidiadau i bolisïau, gweithdrefnau a hyfforddiant staff i sicrhau bod gwasanaethau’n gweithio’r un mor dda i bobl ag anableddau dysgu.</a:t>
            </a:r>
          </a:p>
          <a:p>
            <a:r>
              <a:rPr lang="cy" sz="1800" b="0" i="0" u="none" strike="noStrike" cap="none" baseline="0" dirty="0">
                <a:solidFill>
                  <a:srgbClr val="0B0C0C"/>
                </a:solidFill>
                <a:effectLst/>
                <a:uFillTx/>
                <a:latin typeface="nta"/>
              </a:rPr>
              <a:t>Ystyriwch yr addasiadau y gallech fod wedi eu cefnogi yn eich rôl bresennol</a:t>
            </a:r>
          </a:p>
          <a:p>
            <a:endParaRPr lang="cy" sz="1800" b="0" i="0" u="none" strike="noStrike" cap="none" baseline="0" dirty="0">
              <a:solidFill>
                <a:srgbClr val="0B0C0C"/>
              </a:solidFill>
              <a:effectLst/>
              <a:uFillTx/>
              <a:latin typeface="nta"/>
            </a:endParaRPr>
          </a:p>
          <a:p>
            <a:endParaRPr lang="cy" sz="1800" b="0" i="0" u="none" strike="noStrike" cap="none" baseline="0" dirty="0">
              <a:solidFill>
                <a:srgbClr val="0B0C0C"/>
              </a:solidFill>
              <a:effectLst/>
              <a:uFillTx/>
              <a:latin typeface="nta"/>
            </a:endParaRPr>
          </a:p>
          <a:p>
            <a:endParaRPr lang="cy" sz="1800" b="0" i="0" u="none" strike="noStrike" cap="none" baseline="0" dirty="0">
              <a:solidFill>
                <a:srgbClr val="0B0C0C"/>
              </a:solidFill>
              <a:effectLst/>
              <a:uFillTx/>
              <a:latin typeface="nta"/>
            </a:endParaRPr>
          </a:p>
          <a:p>
            <a:r>
              <a:rPr lang="en-GB" sz="1800" b="1" i="0" u="sng" strike="noStrike" cap="none" baseline="0" dirty="0">
                <a:solidFill>
                  <a:srgbClr val="0B0C0C"/>
                </a:solidFill>
                <a:effectLst/>
                <a:uFillTx/>
                <a:latin typeface="nta"/>
              </a:rPr>
              <a:t>E</a:t>
            </a:r>
            <a:r>
              <a:rPr lang="cy" sz="1800" b="1" i="0" u="sng" strike="noStrike" cap="none" baseline="0" dirty="0">
                <a:solidFill>
                  <a:srgbClr val="0B0C0C"/>
                </a:solidFill>
                <a:effectLst/>
                <a:uFillTx/>
                <a:latin typeface="nta"/>
              </a:rPr>
              <a:t>nglish</a:t>
            </a:r>
          </a:p>
          <a:p>
            <a:endParaRPr lang="cy" sz="1800" b="1" i="0" u="sng" strike="noStrike" cap="none" baseline="0" dirty="0">
              <a:solidFill>
                <a:srgbClr val="0B0C0C"/>
              </a:solidFill>
              <a:effectLst/>
              <a:uFillTx/>
              <a:latin typeface="nta"/>
            </a:endParaRPr>
          </a:p>
          <a:p>
            <a:r>
              <a:rPr lang="en-GB" sz="1800" b="0" i="0" dirty="0">
                <a:solidFill>
                  <a:srgbClr val="0B0C0C"/>
                </a:solidFill>
                <a:effectLst/>
                <a:latin typeface="nta"/>
              </a:rPr>
              <a:t>Reasonable adjustments can mean alterations to buildings by providing lifts, wide doors, ramps and tactile signage, but may also mean changes to policies, procedures and staff training to ensure that services work equally well for people with learning disabilities.</a:t>
            </a:r>
          </a:p>
          <a:p>
            <a:r>
              <a:rPr lang="en-GB" sz="1800" b="0" i="0" dirty="0">
                <a:solidFill>
                  <a:srgbClr val="0B0C0C"/>
                </a:solidFill>
                <a:effectLst/>
                <a:latin typeface="nta"/>
              </a:rPr>
              <a:t>Consider the adjustments you may have supported in your current role</a:t>
            </a:r>
            <a:endParaRPr lang="en-GB" sz="1800" dirty="0"/>
          </a:p>
        </p:txBody>
      </p:sp>
      <p:sp>
        <p:nvSpPr>
          <p:cNvPr id="4" name="Slide Number Placeholder 3"/>
          <p:cNvSpPr>
            <a:spLocks noGrp="1"/>
          </p:cNvSpPr>
          <p:nvPr>
            <p:ph type="sldNum" sz="quarter" idx="5"/>
            <p:custDataLst>
              <p:tags r:id="rId3"/>
            </p:custDataLst>
          </p:nvPr>
        </p:nvSpPr>
        <p:spPr/>
        <p:txBody>
          <a:bodyPr/>
          <a:lstStyle/>
          <a:p>
            <a:fld id="{6B62A91C-1306-4DC6-BF8F-F203FB6CA190}" type="slidenum">
              <a:rPr lang="en-GB" smtClean="0"/>
              <a:t>13</a:t>
            </a:fld>
            <a:endParaRPr lang="en-GB"/>
          </a:p>
        </p:txBody>
      </p:sp>
    </p:spTree>
    <p:extLst>
      <p:ext uri="{BB962C8B-B14F-4D97-AF65-F5344CB8AC3E}">
        <p14:creationId xmlns:p14="http://schemas.microsoft.com/office/powerpoint/2010/main" val="328453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6B8AC14A-1A3D-467A-A2EF-DF70F6E974D6}"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EDF53B8-D151-4ECF-A767-4C99951B92B9}"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82DF88F-9CB1-43B7-A979-0228C8EFC4BE}"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448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2528F547-F7FB-4E52-88D0-BB7D51FE83EA}"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C98138F1-AFA7-4E69-B4FC-3BFF030265A5}"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7783D59C-FAB7-4B83-AEC2-FB7CEBF16266}"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273FF731-3EF8-4A1D-9894-56E821FB1B21}" type="datetimeFigureOut">
              <a:rPr lang="en-US" smtClean="0"/>
              <a:t>1/10/2024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AE9A2BCB-B571-4595-9220-A69264CB389E}" type="datetimeFigureOut">
              <a:rPr lang="en-US" smtClean="0"/>
              <a:t>1/10/2024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DF712AD6-9E75-4F06-AFC1-DFCC3D41AF89}" type="datetimeFigureOut">
              <a:rPr lang="en-US" smtClean="0"/>
              <a:t>1/10/2024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456311EA-7E0D-4B13-92E3-A1D441C02C68}"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9D97CF15-CBE5-4DCF-97AA-83720C5B9503}"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12.xml"/><Relationship Id="rId7"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4.xml"/><Relationship Id="rId5" Type="http://schemas.openxmlformats.org/officeDocument/2006/relationships/video" Target="https://www.youtube.com/embed/W3nZ7iL6IeM?feature=oembed" TargetMode="External"/><Relationship Id="rId10" Type="http://schemas.openxmlformats.org/officeDocument/2006/relationships/image" Target="../media/image11.jpeg"/><Relationship Id="rId4" Type="http://schemas.openxmlformats.org/officeDocument/2006/relationships/tags" Target="../tags/tag13.xml"/><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tags" Target="../tags/tag17.xml"/><Relationship Id="rId7" Type="http://schemas.openxmlformats.org/officeDocument/2006/relationships/image" Target="../media/image7.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notesSlide" Target="../notesSlides/notesSlide9.xml"/><Relationship Id="rId5" Type="http://schemas.openxmlformats.org/officeDocument/2006/relationships/slideLayout" Target="../slideLayouts/slideLayout1.xml"/><Relationship Id="rId4" Type="http://schemas.openxmlformats.org/officeDocument/2006/relationships/tags" Target="../tags/tag18.xm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4.xml"/><Relationship Id="rId7" Type="http://schemas.openxmlformats.org/officeDocument/2006/relationships/notesSlide" Target="../notesSlides/notesSlide10.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Layout" Target="../slideLayouts/slideLayout2.xml"/><Relationship Id="rId5" Type="http://schemas.openxmlformats.org/officeDocument/2006/relationships/tags" Target="../tags/tag25.xml"/><Relationship Id="rId4" Type="http://schemas.openxmlformats.org/officeDocument/2006/relationships/video" Target="https://www.youtube.com/embed/Oh-7t-zVWQ0?feature=oembed" TargetMode="External"/><Relationship Id="rId9"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7.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notesSlide" Target="../notesSlides/notesSlide11.xml"/><Relationship Id="rId5" Type="http://schemas.openxmlformats.org/officeDocument/2006/relationships/slideLayout" Target="../slideLayouts/slideLayout1.xml"/><Relationship Id="rId4" Type="http://schemas.openxmlformats.org/officeDocument/2006/relationships/tags" Target="../tags/tag32.xml"/></Relationships>
</file>

<file path=ppt/slides/_rels/slide16.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image" Target="../media/image8.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3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3.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6F_BF0BEA7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10.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21693" y="2260006"/>
            <a:ext cx="3875894" cy="1619720"/>
          </a:xfrm>
        </p:spPr>
        <p:txBody>
          <a:bodyPr vert="horz" lIns="91440" tIns="45720" rIns="91440" bIns="45720" rtlCol="0" anchor="t">
            <a:normAutofit lnSpcReduction="10000"/>
          </a:bodyPr>
          <a:lstStyle/>
          <a:p>
            <a:r>
              <a:rPr lang="cy-GB">
                <a:latin typeface="Arial"/>
                <a:cs typeface="Arial"/>
              </a:rPr>
              <a:t>Deall deddfwriaeth yng </a:t>
            </a:r>
            <a:r>
              <a:rPr lang="cy-GB" dirty="0">
                <a:latin typeface="Arial"/>
                <a:cs typeface="Arial"/>
              </a:rPr>
              <a:t>nghyd-destun rôl yr Ymarferydd Gwasanaethau Cymdeithasol</a:t>
            </a:r>
          </a:p>
          <a:p>
            <a:endParaRPr lang="cy-GB" dirty="0">
              <a:latin typeface="Arial" panose="020B0604020202020204" pitchFamily="34" charset="0"/>
              <a:cs typeface="Arial" panose="020B0604020202020204" pitchFamily="34" charset="0"/>
            </a:endParaRPr>
          </a:p>
          <a:p>
            <a:r>
              <a:rPr lang="cy-GB" b="1" dirty="0">
                <a:latin typeface="Arial"/>
                <a:cs typeface="Arial"/>
              </a:rPr>
              <a:t>Nod, pwrpas a chymhwysiad Deddf Cydraddoldeb 2010</a:t>
            </a:r>
            <a:r>
              <a:rPr lang="cy-GB" dirty="0">
                <a:latin typeface="Arial"/>
                <a:cs typeface="Arial"/>
              </a:rPr>
              <a:t> </a:t>
            </a:r>
            <a:endParaRPr lang="cy" sz="1600" b="0" i="0" u="none" strike="noStrike" cap="none" baseline="0" dirty="0">
              <a:solidFill>
                <a:srgbClr val="16AD85"/>
              </a:solidFill>
              <a:effectLst/>
              <a:uFillTx/>
              <a:latin typeface="Arial" panose="020B0604020202020204" pitchFamily="34" charset="0"/>
              <a:cs typeface="Arial" panose="020B0604020202020204" pitchFamily="34" charset="0"/>
            </a:endParaRPr>
          </a:p>
          <a:p>
            <a:endParaRPr lang="cy" sz="1600" b="0" i="0" u="none" strike="noStrike" cap="none" baseline="0" dirty="0">
              <a:solidFill>
                <a:srgbClr val="16AD85"/>
              </a:solidFill>
              <a:effectLst/>
              <a:uFillTx/>
              <a:latin typeface="Arial"/>
            </a:endParaRPr>
          </a:p>
          <a:p>
            <a:endParaRPr lang="en-GB" dirty="0"/>
          </a:p>
        </p:txBody>
      </p:sp>
      <p:sp>
        <p:nvSpPr>
          <p:cNvPr id="12" name="Title 11"/>
          <p:cNvSpPr>
            <a:spLocks noGrp="1"/>
          </p:cNvSpPr>
          <p:nvPr>
            <p:ph type="title"/>
          </p:nvPr>
        </p:nvSpPr>
        <p:spPr>
          <a:xfrm>
            <a:off x="621692" y="1268145"/>
            <a:ext cx="4867256" cy="496076"/>
          </a:xfrm>
        </p:spPr>
        <p:txBody>
          <a:bodyPr>
            <a:normAutofit fontScale="90000"/>
          </a:bodyPr>
          <a:lstStyle/>
          <a:p>
            <a:pPr algn="l"/>
            <a:r>
              <a:rPr lang="cy" b="1" dirty="0">
                <a:latin typeface="Arial"/>
                <a:cs typeface="Arial"/>
              </a:rPr>
              <a:t>Yr Ymarferydd Gwasanaethau Cymdeithasol</a:t>
            </a:r>
            <a:br>
              <a:rPr lang="en-GB" b="1" dirty="0"/>
            </a:br>
            <a:endParaRPr lang="cy" sz="2800" b="0" i="0" u="none" strike="noStrike" cap="none" baseline="0" dirty="0">
              <a:solidFill>
                <a:srgbClr val="37394C"/>
              </a:solidFill>
              <a:effectLst/>
              <a:uFillTx/>
              <a:latin typeface="Arial"/>
            </a:endParaRPr>
          </a:p>
        </p:txBody>
      </p:sp>
      <p:sp>
        <p:nvSpPr>
          <p:cNvPr id="20484" name="Text Placeholder 4"/>
          <p:cNvSpPr>
            <a:spLocks noGrp="1"/>
          </p:cNvSpPr>
          <p:nvPr>
            <p:ph type="body" sz="quarter" idx="13"/>
          </p:nvPr>
        </p:nvSpPr>
        <p:spPr>
          <a:xfrm>
            <a:off x="623183" y="3879726"/>
            <a:ext cx="4530336" cy="485378"/>
          </a:xfrm>
        </p:spPr>
        <p:txBody>
          <a:bodyPr vert="horz" lIns="91440" tIns="45720" rIns="91440" bIns="45720" rtlCol="0" anchor="t">
            <a:noAutofit/>
          </a:bodyPr>
          <a:lstStyle/>
          <a:p>
            <a:pPr lvl="0" fontAlgn="base">
              <a:lnSpc>
                <a:spcPct val="90000"/>
              </a:lnSpc>
              <a:spcBef>
                <a:spcPts val="1000"/>
              </a:spcBef>
              <a:spcAft>
                <a:spcPct val="0"/>
              </a:spcAft>
            </a:pPr>
            <a:r>
              <a:rPr lang="en-GB" altLang="x-none" b="1" dirty="0">
                <a:latin typeface="Arial" panose="020B0604020202020204"/>
                <a:cs typeface="Arial"/>
              </a:rPr>
              <a:t>Social Services Practitioner</a:t>
            </a:r>
            <a:endParaRPr lang="x-none" altLang="x-none" b="1">
              <a:latin typeface="Arial" panose="020B0604020202020204"/>
              <a:cs typeface="Arial"/>
            </a:endParaRPr>
          </a:p>
        </p:txBody>
      </p:sp>
      <p:sp>
        <p:nvSpPr>
          <p:cNvPr id="14" name="Text Placeholder 13"/>
          <p:cNvSpPr>
            <a:spLocks noGrp="1"/>
          </p:cNvSpPr>
          <p:nvPr>
            <p:ph type="body" sz="quarter" idx="14"/>
          </p:nvPr>
        </p:nvSpPr>
        <p:spPr>
          <a:xfrm>
            <a:off x="616225" y="4725144"/>
            <a:ext cx="3564947" cy="1662731"/>
          </a:xfrm>
        </p:spPr>
        <p:txBody>
          <a:bodyPr vert="horz" lIns="91440" tIns="45720" rIns="91440" bIns="45720" rtlCol="0" anchor="t">
            <a:normAutofit/>
          </a:bodyPr>
          <a:lstStyle/>
          <a:p>
            <a:r>
              <a:rPr lang="en-GB" sz="1500" dirty="0">
                <a:latin typeface="Arial"/>
                <a:cs typeface="Arial"/>
              </a:rPr>
              <a:t>Understanding legislation in the context of the Social Services Practitioner role </a:t>
            </a:r>
            <a:endParaRPr lang="en-GB" sz="1500" dirty="0">
              <a:latin typeface="Arial" panose="020B0604020202020204" pitchFamily="34" charset="0"/>
              <a:cs typeface="Arial" panose="020B0604020202020204" pitchFamily="34" charset="0"/>
            </a:endParaRPr>
          </a:p>
          <a:p>
            <a:endParaRPr lang="en-GB" sz="1500" dirty="0">
              <a:latin typeface="Arial" panose="020B0604020202020204" pitchFamily="34" charset="0"/>
              <a:cs typeface="Arial" panose="020B0604020202020204" pitchFamily="34" charset="0"/>
            </a:endParaRPr>
          </a:p>
          <a:p>
            <a:r>
              <a:rPr lang="en-GB" sz="1500" b="1" dirty="0">
                <a:latin typeface="Arial"/>
                <a:cs typeface="Arial"/>
              </a:rPr>
              <a:t>The aim, purpose and application of the Equality Act 2010 </a:t>
            </a:r>
            <a:endParaRPr lang="en-GB" sz="1500" b="1" dirty="0">
              <a:latin typeface="Arial" panose="020B0604020202020204" pitchFamily="34" charset="0"/>
              <a:cs typeface="Arial" panose="020B0604020202020204" pitchFamily="34" charset="0"/>
            </a:endParaRPr>
          </a:p>
          <a:p>
            <a:endParaRPr lang="en-GB" dirty="0"/>
          </a:p>
          <a:p>
            <a:endParaRPr lang="en-GB" dirty="0"/>
          </a:p>
        </p:txBody>
      </p:sp>
    </p:spTree>
    <p:custDataLst>
      <p:tags r:id="rId1"/>
    </p:custDataLst>
    <p:extLst>
      <p:ext uri="{BB962C8B-B14F-4D97-AF65-F5344CB8AC3E}">
        <p14:creationId xmlns:p14="http://schemas.microsoft.com/office/powerpoint/2010/main" val="133896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0" y="116632"/>
            <a:ext cx="9144000" cy="6578497"/>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5381562" y="1106404"/>
            <a:ext cx="3440112" cy="4873772"/>
          </a:xfrm>
        </p:spPr>
        <p:txBody>
          <a:bodyPr vert="horz" lIns="91440" tIns="45720" rIns="91440" bIns="45720" rtlCol="0" anchor="ctr">
            <a:normAutofit/>
          </a:bodyPr>
          <a:lstStyle/>
          <a:p>
            <a:pPr algn="l">
              <a:buFont typeface="Arial" pitchFamily="34" charset="0"/>
              <a:buChar char="•"/>
            </a:pPr>
            <a:endParaRPr lang="en-GB" sz="2800" b="0" i="0" dirty="0">
              <a:solidFill>
                <a:srgbClr val="373F45"/>
              </a:solidFill>
              <a:effectLst/>
              <a:latin typeface="Arial" pitchFamily="34" charset="0"/>
              <a:cs typeface="Arial" pitchFamily="34" charset="0"/>
            </a:endParaRPr>
          </a:p>
          <a:p>
            <a:pPr algn="l">
              <a:buFont typeface="Arial" pitchFamily="34" charset="0"/>
              <a:buChar char="•"/>
            </a:pPr>
            <a:endParaRPr lang="en-GB" sz="2800" b="0" i="0" dirty="0">
              <a:solidFill>
                <a:srgbClr val="373F45"/>
              </a:solidFill>
              <a:effectLst/>
              <a:latin typeface="Arial" pitchFamily="34" charset="0"/>
              <a:cs typeface="Arial" pitchFamily="34" charset="0"/>
            </a:endParaRPr>
          </a:p>
          <a:p>
            <a:pPr algn="l">
              <a:buFont typeface="Arial" pitchFamily="34" charset="0"/>
              <a:buChar char="•"/>
            </a:pPr>
            <a:endParaRPr lang="en-GB" sz="2800" b="0" i="0" dirty="0">
              <a:solidFill>
                <a:srgbClr val="373F45"/>
              </a:solidFill>
              <a:effectLst/>
              <a:latin typeface="Arial" pitchFamily="34" charset="0"/>
              <a:cs typeface="Arial" pitchFamily="34" charset="0"/>
            </a:endParaRPr>
          </a:p>
          <a:p>
            <a:pPr algn="l">
              <a:buFont typeface="Arial" pitchFamily="34" charset="0"/>
              <a:buChar char="•"/>
            </a:pPr>
            <a:endParaRPr lang="en-GB" sz="2800" dirty="0">
              <a:solidFill>
                <a:srgbClr val="373F45"/>
              </a:solidFill>
              <a:latin typeface="Arial" pitchFamily="34" charset="0"/>
              <a:cs typeface="Arial" pitchFamily="34" charset="0"/>
            </a:endParaRPr>
          </a:p>
          <a:p>
            <a:pPr algn="l">
              <a:buFont typeface="Arial" pitchFamily="34" charset="0"/>
              <a:buChar char="•"/>
            </a:pPr>
            <a:endParaRPr lang="en-GB" sz="2800" b="0" i="0" dirty="0">
              <a:solidFill>
                <a:srgbClr val="373F45"/>
              </a:solidFill>
              <a:effectLst/>
              <a:latin typeface="Arial" pitchFamily="34" charset="0"/>
              <a:cs typeface="Arial" pitchFamily="34" charset="0"/>
            </a:endParaRPr>
          </a:p>
          <a:p>
            <a:pPr algn="l">
              <a:buFont typeface="Arial" pitchFamily="34" charset="0"/>
              <a:buChar char="•"/>
            </a:pPr>
            <a:endParaRPr lang="en-GB" sz="2800" b="0" i="0" dirty="0">
              <a:solidFill>
                <a:srgbClr val="373F45"/>
              </a:solidFill>
              <a:effectLst/>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US" sz="2000" dirty="0">
              <a:solidFill>
                <a:schemeClr val="tx1"/>
              </a:solidFill>
              <a:latin typeface="Arial" pitchFamily="34" charset="0"/>
              <a:cs typeface="Arial" pitchFamily="34" charset="0"/>
            </a:endParaRPr>
          </a:p>
        </p:txBody>
      </p:sp>
      <p:sp>
        <p:nvSpPr>
          <p:cNvPr id="7" name="TextBox 6">
            <a:extLst>
              <a:ext uri="{FF2B5EF4-FFF2-40B4-BE49-F238E27FC236}">
                <a16:creationId xmlns:a16="http://schemas.microsoft.com/office/drawing/2014/main" id="{94CF5482-C5A3-4E1A-A022-493E14786A1E}"/>
              </a:ext>
            </a:extLst>
          </p:cNvPr>
          <p:cNvSpPr txBox="1"/>
          <p:nvPr/>
        </p:nvSpPr>
        <p:spPr>
          <a:xfrm>
            <a:off x="4573222" y="1585956"/>
            <a:ext cx="4445379" cy="4126606"/>
          </a:xfrm>
          <a:prstGeom prst="rect">
            <a:avLst/>
          </a:prstGeom>
          <a:noFill/>
        </p:spPr>
        <p:txBody>
          <a:bodyPr wrap="square" lIns="91440" tIns="45720" rIns="91440" bIns="45720" anchor="t">
            <a:spAutoFit/>
          </a:bodyPr>
          <a:lstStyle/>
          <a:p>
            <a:endParaRPr lang="en-GB" dirty="0">
              <a:solidFill>
                <a:srgbClr val="303030"/>
              </a:solidFill>
              <a:latin typeface="inherit"/>
            </a:endParaRPr>
          </a:p>
          <a:p>
            <a:pPr algn="l">
              <a:buFont typeface="Arial" pitchFamily="34" charset="0"/>
              <a:buChar char="•"/>
            </a:pPr>
            <a:r>
              <a:rPr lang="en-GB" sz="2000" b="0" i="0" dirty="0">
                <a:solidFill>
                  <a:srgbClr val="303030"/>
                </a:solidFill>
                <a:effectLst/>
                <a:latin typeface="Arial"/>
                <a:cs typeface="Arial"/>
              </a:rPr>
              <a:t>Rebuilding a more equal and fairer Wales: Focus on the unequal impact of the coronavirus pandemic</a:t>
            </a:r>
          </a:p>
          <a:p>
            <a:pPr algn="l"/>
            <a:endParaRPr lang="en-GB" b="0" i="0" dirty="0">
              <a:solidFill>
                <a:srgbClr val="303030"/>
              </a:solidFill>
              <a:effectLst/>
              <a:latin typeface="Arial" panose="020B0604020202020204" pitchFamily="34" charset="0"/>
              <a:cs typeface="Arial" panose="020B0604020202020204" pitchFamily="34" charset="0"/>
            </a:endParaRPr>
          </a:p>
          <a:p>
            <a:pPr algn="l"/>
            <a:endParaRPr lang="en-GB" dirty="0">
              <a:solidFill>
                <a:srgbClr val="303030"/>
              </a:solidFill>
              <a:latin typeface="Arial" panose="020B0604020202020204" pitchFamily="34" charset="0"/>
              <a:cs typeface="Arial" panose="020B0604020202020204" pitchFamily="34" charset="0"/>
            </a:endParaRPr>
          </a:p>
          <a:p>
            <a:r>
              <a:rPr lang="en-GB" sz="2000" dirty="0">
                <a:solidFill>
                  <a:srgbClr val="16AD85"/>
                </a:solidFill>
                <a:latin typeface="Arial"/>
                <a:cs typeface="Arial"/>
              </a:rPr>
              <a:t>SCW draft equality objectives for 2022 to 2027: </a:t>
            </a:r>
            <a:endParaRPr lang="en-GB" sz="2000" dirty="0">
              <a:solidFill>
                <a:srgbClr val="16AD85"/>
              </a:solidFill>
              <a:latin typeface="Arial" panose="020B0604020202020204" pitchFamily="34" charset="0"/>
              <a:cs typeface="Arial" panose="020B0604020202020204" pitchFamily="34" charset="0"/>
            </a:endParaRPr>
          </a:p>
          <a:p>
            <a:endParaRPr lang="en-GB" sz="2000" b="1" kern="0" dirty="0">
              <a:solidFill>
                <a:srgbClr val="00B050"/>
              </a:solidFill>
              <a:effectLst/>
              <a:latin typeface="Arial" panose="020B0604020202020204" pitchFamily="34" charset="0"/>
              <a:cs typeface="Arial" panose="020B0604020202020204" pitchFamily="34" charset="0"/>
            </a:endParaRPr>
          </a:p>
          <a:p>
            <a:pPr>
              <a:lnSpc>
                <a:spcPct val="107000"/>
              </a:lnSpc>
              <a:spcAft>
                <a:spcPts val="800"/>
              </a:spcAft>
            </a:pPr>
            <a:r>
              <a:rPr lang="en-GB" sz="2000" dirty="0">
                <a:effectLst/>
                <a:latin typeface="Arial"/>
                <a:ea typeface="Calibri"/>
                <a:cs typeface="Arial"/>
              </a:rPr>
              <a:t>Becoming an anti-discrimination Wales promoting equality, valuing diversity in social care</a:t>
            </a:r>
          </a:p>
          <a:p>
            <a:pPr algn="l"/>
            <a:endParaRPr lang="en-GB" dirty="0">
              <a:solidFill>
                <a:srgbClr val="303030"/>
              </a:solidFill>
              <a:latin typeface="inherit"/>
            </a:endParaRPr>
          </a:p>
        </p:txBody>
      </p:sp>
      <p:sp>
        <p:nvSpPr>
          <p:cNvPr id="8" name="TextBox 7">
            <a:extLst>
              <a:ext uri="{FF2B5EF4-FFF2-40B4-BE49-F238E27FC236}">
                <a16:creationId xmlns:a16="http://schemas.microsoft.com/office/drawing/2014/main" id="{C3966B4A-E74C-408B-A363-356F55818D63}"/>
              </a:ext>
            </a:extLst>
          </p:cNvPr>
          <p:cNvSpPr txBox="1"/>
          <p:nvPr/>
        </p:nvSpPr>
        <p:spPr>
          <a:xfrm>
            <a:off x="304686" y="1585956"/>
            <a:ext cx="3960440" cy="4118050"/>
          </a:xfrm>
          <a:prstGeom prst="rect">
            <a:avLst/>
          </a:prstGeom>
          <a:noFill/>
        </p:spPr>
        <p:txBody>
          <a:bodyPr wrap="square" lIns="91440" tIns="45720" rIns="91440" bIns="45720" anchor="t">
            <a:spAutoFit/>
          </a:bodyPr>
          <a:lstStyle/>
          <a:p>
            <a:endParaRPr lang="en-GB" b="1" dirty="0">
              <a:solidFill>
                <a:srgbClr val="303030"/>
              </a:solidFill>
              <a:latin typeface="inherit"/>
            </a:endParaRPr>
          </a:p>
          <a:p>
            <a:pPr algn="l">
              <a:buFont typeface="Arial" pitchFamily="34" charset="0"/>
              <a:buChar char="•"/>
            </a:pPr>
            <a:r>
              <a:rPr lang="cy" sz="2000" b="0" i="0" u="none" strike="noStrike" cap="none" baseline="0" dirty="0">
                <a:solidFill>
                  <a:srgbClr val="303030"/>
                </a:solidFill>
                <a:effectLst/>
                <a:uFillTx/>
                <a:latin typeface="Arial"/>
                <a:cs typeface="Arial"/>
              </a:rPr>
              <a:t>Ailadeiladu Cymru fwy cyfartal a thecach: Canolbwyntiwch ar effaith anghyfartal y pandemig coronafeirws</a:t>
            </a:r>
          </a:p>
          <a:p>
            <a:pPr algn="l"/>
            <a:endParaRPr lang="cy" dirty="0">
              <a:solidFill>
                <a:srgbClr val="303030"/>
              </a:solidFill>
              <a:latin typeface="Arial"/>
              <a:cs typeface="Arial"/>
            </a:endParaRPr>
          </a:p>
          <a:p>
            <a:r>
              <a:rPr lang="cy" sz="2000" dirty="0">
                <a:solidFill>
                  <a:srgbClr val="16AD85"/>
                </a:solidFill>
                <a:latin typeface="Arial"/>
                <a:cs typeface="Arial"/>
              </a:rPr>
              <a:t>Amcanion cydraddoldeb drafft GCC ar gyfer 2022 i 2027: </a:t>
            </a:r>
            <a:endParaRPr lang="cy" sz="2000" dirty="0">
              <a:solidFill>
                <a:srgbClr val="16AD85"/>
              </a:solidFill>
              <a:latin typeface="Arial" panose="020B0604020202020204" pitchFamily="34" charset="0"/>
              <a:cs typeface="Arial" panose="020B0604020202020204" pitchFamily="34" charset="0"/>
            </a:endParaRPr>
          </a:p>
          <a:p>
            <a:endParaRPr lang="cy" sz="2000" b="1" i="0" u="none" strike="noStrike" cap="none" baseline="0" dirty="0">
              <a:solidFill>
                <a:srgbClr val="00B050"/>
              </a:solidFill>
              <a:effectLst/>
              <a:uFillTx/>
              <a:latin typeface="Arial"/>
              <a:cs typeface="Arial"/>
            </a:endParaRPr>
          </a:p>
          <a:p>
            <a:pPr>
              <a:lnSpc>
                <a:spcPct val="107000"/>
              </a:lnSpc>
              <a:spcAft>
                <a:spcPts val="800"/>
              </a:spcAft>
            </a:pPr>
            <a:r>
              <a:rPr lang="cy" sz="2000" b="0" i="0" u="none" strike="noStrike" cap="none" baseline="0" dirty="0">
                <a:solidFill>
                  <a:srgbClr val="000000"/>
                </a:solidFill>
                <a:effectLst/>
                <a:uFillTx/>
                <a:latin typeface="Arial"/>
                <a:cs typeface="Arial"/>
              </a:rPr>
              <a:t>Dod yn Gymru gwrthwahaniaethu yn hyrwyddo cydraddoldeb, gan werthfawrogi amrywiaeth mewn gofal cymdeithasol</a:t>
            </a:r>
          </a:p>
        </p:txBody>
      </p:sp>
      <p:sp>
        <p:nvSpPr>
          <p:cNvPr id="5" name="TextBox 4"/>
          <p:cNvSpPr txBox="1"/>
          <p:nvPr/>
        </p:nvSpPr>
        <p:spPr>
          <a:xfrm>
            <a:off x="-175128" y="547092"/>
            <a:ext cx="4800793" cy="1477328"/>
          </a:xfrm>
          <a:prstGeom prst="rect">
            <a:avLst/>
          </a:prstGeom>
          <a:noFill/>
        </p:spPr>
        <p:txBody>
          <a:bodyPr wrap="square" lIns="91440" tIns="45720" rIns="91440" bIns="45720" rtlCol="0" anchor="t">
            <a:spAutoFit/>
          </a:bodyPr>
          <a:lstStyle/>
          <a:p>
            <a:pPr algn="ctr"/>
            <a:r>
              <a:rPr lang="en-GB" sz="2400" b="1" dirty="0" err="1">
                <a:solidFill>
                  <a:srgbClr val="16AD85"/>
                </a:solidFill>
                <a:latin typeface="Arial"/>
                <a:cs typeface="Arial"/>
              </a:rPr>
              <a:t>Cydraddoldeb</a:t>
            </a:r>
            <a:r>
              <a:rPr lang="en-GB" sz="2400" b="1" dirty="0">
                <a:solidFill>
                  <a:srgbClr val="16AD85"/>
                </a:solidFill>
                <a:latin typeface="Arial"/>
                <a:cs typeface="Arial"/>
              </a:rPr>
              <a:t> ac </a:t>
            </a:r>
            <a:r>
              <a:rPr lang="en-GB" sz="2400" b="1" dirty="0" err="1">
                <a:solidFill>
                  <a:srgbClr val="16AD85"/>
                </a:solidFill>
                <a:latin typeface="Arial"/>
                <a:cs typeface="Arial"/>
              </a:rPr>
              <a:t>arfer</a:t>
            </a:r>
            <a:r>
              <a:rPr lang="en-GB" sz="2400" b="1" dirty="0">
                <a:solidFill>
                  <a:srgbClr val="16AD85"/>
                </a:solidFill>
                <a:latin typeface="Arial"/>
                <a:cs typeface="Arial"/>
              </a:rPr>
              <a:t> </a:t>
            </a:r>
            <a:r>
              <a:rPr lang="en-GB" sz="2400" b="1" dirty="0" err="1">
                <a:solidFill>
                  <a:srgbClr val="16AD85"/>
                </a:solidFill>
                <a:latin typeface="Arial"/>
                <a:cs typeface="Arial"/>
              </a:rPr>
              <a:t>gwrthwahaniaethol</a:t>
            </a:r>
            <a:r>
              <a:rPr lang="en-GB" sz="2400" b="1" dirty="0">
                <a:solidFill>
                  <a:srgbClr val="16AD85"/>
                </a:solidFill>
                <a:latin typeface="Arial"/>
                <a:cs typeface="Arial"/>
              </a:rPr>
              <a:t>   </a:t>
            </a:r>
            <a:br>
              <a:rPr lang="en-GB" sz="2400" b="1" dirty="0">
                <a:latin typeface="Arial" panose="020B0604020202020204" pitchFamily="34" charset="0"/>
                <a:cs typeface="Arial" panose="020B0604020202020204" pitchFamily="34" charset="0"/>
              </a:rPr>
            </a:br>
            <a:r>
              <a:rPr lang="en-GB" sz="2400" b="1" dirty="0" err="1">
                <a:solidFill>
                  <a:srgbClr val="16AD85"/>
                </a:solidFill>
                <a:latin typeface="Arial"/>
                <a:cs typeface="Arial"/>
              </a:rPr>
              <a:t>datblygiad</a:t>
            </a:r>
            <a:r>
              <a:rPr lang="en-GB" sz="2400" b="1" dirty="0">
                <a:solidFill>
                  <a:srgbClr val="16AD85"/>
                </a:solidFill>
                <a:latin typeface="Arial"/>
                <a:cs typeface="Arial"/>
              </a:rPr>
              <a:t> </a:t>
            </a:r>
            <a:r>
              <a:rPr lang="en-GB" sz="2400" b="1" dirty="0" err="1">
                <a:solidFill>
                  <a:srgbClr val="16AD85"/>
                </a:solidFill>
                <a:latin typeface="Arial"/>
                <a:cs typeface="Arial"/>
              </a:rPr>
              <a:t>yn</a:t>
            </a:r>
            <a:r>
              <a:rPr lang="en-GB" sz="2400" b="1" dirty="0">
                <a:solidFill>
                  <a:srgbClr val="16AD85"/>
                </a:solidFill>
                <a:latin typeface="Arial"/>
                <a:cs typeface="Arial"/>
              </a:rPr>
              <a:t> y Du</a:t>
            </a:r>
          </a:p>
          <a:p>
            <a:endParaRPr lang="en-GB" dirty="0">
              <a:solidFill>
                <a:srgbClr val="00B050"/>
              </a:solidFill>
            </a:endParaRPr>
          </a:p>
        </p:txBody>
      </p:sp>
      <p:sp>
        <p:nvSpPr>
          <p:cNvPr id="10" name="TextBox 9"/>
          <p:cNvSpPr txBox="1"/>
          <p:nvPr/>
        </p:nvSpPr>
        <p:spPr>
          <a:xfrm>
            <a:off x="4450540" y="547092"/>
            <a:ext cx="4288884" cy="1477328"/>
          </a:xfrm>
          <a:prstGeom prst="rect">
            <a:avLst/>
          </a:prstGeom>
          <a:noFill/>
        </p:spPr>
        <p:txBody>
          <a:bodyPr wrap="square" lIns="91440" tIns="45720" rIns="91440" bIns="45720" rtlCol="0" anchor="t">
            <a:spAutoFit/>
          </a:bodyPr>
          <a:lstStyle/>
          <a:p>
            <a:pPr algn="ctr"/>
            <a:r>
              <a:rPr lang="en-GB" sz="2400" b="1" dirty="0">
                <a:solidFill>
                  <a:srgbClr val="16AD85"/>
                </a:solidFill>
                <a:latin typeface="Arial"/>
                <a:cs typeface="Arial"/>
              </a:rPr>
              <a:t>Equality and anti-discriminatory practice</a:t>
            </a:r>
            <a:br>
              <a:rPr lang="en-GB" sz="2400" b="1" dirty="0">
                <a:latin typeface="Arial" panose="020B0604020202020204" pitchFamily="34" charset="0"/>
                <a:cs typeface="Arial" panose="020B0604020202020204" pitchFamily="34" charset="0"/>
              </a:rPr>
            </a:br>
            <a:r>
              <a:rPr lang="en-GB" sz="2400" b="1" dirty="0">
                <a:solidFill>
                  <a:srgbClr val="16AD85"/>
                </a:solidFill>
                <a:latin typeface="Arial"/>
                <a:cs typeface="Arial"/>
              </a:rPr>
              <a:t>development of in the UK</a:t>
            </a:r>
          </a:p>
          <a:p>
            <a:endParaRPr lang="en-GB" dirty="0"/>
          </a:p>
        </p:txBody>
      </p:sp>
    </p:spTree>
    <p:custDataLst>
      <p:tags r:id="rId1"/>
    </p:custDataLst>
    <p:extLst>
      <p:ext uri="{BB962C8B-B14F-4D97-AF65-F5344CB8AC3E}">
        <p14:creationId xmlns:p14="http://schemas.microsoft.com/office/powerpoint/2010/main" val="3139974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76" y="-84351"/>
            <a:ext cx="9119218"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5381562" y="1106404"/>
            <a:ext cx="3440112" cy="4873772"/>
          </a:xfrm>
        </p:spPr>
        <p:txBody>
          <a:bodyPr vert="horz" lIns="91440" tIns="45720" rIns="91440" bIns="45720" rtlCol="0" anchor="ctr">
            <a:normAutofit/>
          </a:bodyPr>
          <a:lstStyle/>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US" sz="2000" dirty="0">
              <a:solidFill>
                <a:schemeClr val="tx1"/>
              </a:solidFill>
              <a:latin typeface="Arial" pitchFamily="34" charset="0"/>
              <a:cs typeface="Arial" pitchFamily="34" charset="0"/>
            </a:endParaRPr>
          </a:p>
        </p:txBody>
      </p:sp>
      <p:sp>
        <p:nvSpPr>
          <p:cNvPr id="10" name="TextBox 9">
            <a:extLst>
              <a:ext uri="{FF2B5EF4-FFF2-40B4-BE49-F238E27FC236}">
                <a16:creationId xmlns:a16="http://schemas.microsoft.com/office/drawing/2014/main" id="{2B6417BC-A2B9-4654-A53B-637F2D1018D2}"/>
              </a:ext>
            </a:extLst>
          </p:cNvPr>
          <p:cNvSpPr txBox="1"/>
          <p:nvPr/>
        </p:nvSpPr>
        <p:spPr>
          <a:xfrm>
            <a:off x="4695048" y="854026"/>
            <a:ext cx="4359983" cy="5847755"/>
          </a:xfrm>
          <a:prstGeom prst="rect">
            <a:avLst/>
          </a:prstGeom>
          <a:noFill/>
        </p:spPr>
        <p:txBody>
          <a:bodyPr wrap="square" lIns="91440" tIns="45720" rIns="91440" bIns="45720" anchor="t">
            <a:spAutoFit/>
          </a:bodyPr>
          <a:lstStyle/>
          <a:p>
            <a:pPr algn="l" fontAlgn="base"/>
            <a:r>
              <a:rPr lang="en-GB" sz="2000" b="1" i="0" dirty="0">
                <a:solidFill>
                  <a:srgbClr val="3A3A3B"/>
                </a:solidFill>
                <a:effectLst/>
                <a:latin typeface="Arial"/>
                <a:cs typeface="Arial"/>
              </a:rPr>
              <a:t>Discrimination</a:t>
            </a:r>
          </a:p>
          <a:p>
            <a:pPr algn="l" fontAlgn="base">
              <a:buFont typeface="Arial" panose="020B0604020202020204" pitchFamily="34" charset="0"/>
              <a:buChar char="•"/>
            </a:pPr>
            <a:r>
              <a:rPr lang="en-GB" sz="2000" dirty="0">
                <a:solidFill>
                  <a:srgbClr val="3A3A3B"/>
                </a:solidFill>
                <a:latin typeface="Arial"/>
                <a:cs typeface="Arial"/>
              </a:rPr>
              <a:t>D</a:t>
            </a:r>
            <a:r>
              <a:rPr lang="en-GB" sz="2000" b="0" i="0" dirty="0">
                <a:solidFill>
                  <a:srgbClr val="3A3A3B"/>
                </a:solidFill>
                <a:effectLst/>
                <a:latin typeface="Arial"/>
                <a:cs typeface="Arial"/>
              </a:rPr>
              <a:t>irect discrimination</a:t>
            </a:r>
          </a:p>
          <a:p>
            <a:pPr algn="l" fontAlgn="base">
              <a:buFont typeface="Arial" panose="020B0604020202020204" pitchFamily="34" charset="0"/>
              <a:buChar char="•"/>
            </a:pPr>
            <a:r>
              <a:rPr lang="en-GB" sz="2000" dirty="0">
                <a:solidFill>
                  <a:srgbClr val="3A3A3B"/>
                </a:solidFill>
                <a:latin typeface="Arial"/>
                <a:cs typeface="Arial"/>
              </a:rPr>
              <a:t>D</a:t>
            </a:r>
            <a:r>
              <a:rPr lang="en-GB" sz="2000" b="0" i="0" dirty="0">
                <a:solidFill>
                  <a:srgbClr val="3A3A3B"/>
                </a:solidFill>
                <a:effectLst/>
                <a:latin typeface="Arial"/>
                <a:cs typeface="Arial"/>
              </a:rPr>
              <a:t>iscrimination arising from disability</a:t>
            </a:r>
          </a:p>
          <a:p>
            <a:pPr fontAlgn="base">
              <a:buFont typeface="Arial" panose="020B0604020202020204" pitchFamily="34" charset="0"/>
              <a:buChar char="•"/>
            </a:pPr>
            <a:r>
              <a:rPr lang="en-GB" sz="2000" dirty="0">
                <a:solidFill>
                  <a:srgbClr val="3A3A3B"/>
                </a:solidFill>
                <a:latin typeface="Arial"/>
                <a:cs typeface="Arial"/>
              </a:rPr>
              <a:t>G</a:t>
            </a:r>
            <a:r>
              <a:rPr lang="en-GB" sz="2000" b="0" i="0" dirty="0">
                <a:solidFill>
                  <a:srgbClr val="3A3A3B"/>
                </a:solidFill>
                <a:effectLst/>
                <a:latin typeface="Arial"/>
                <a:cs typeface="Arial"/>
              </a:rPr>
              <a:t>ender reassignment discrimination:</a:t>
            </a:r>
            <a:r>
              <a:rPr lang="en-GB" sz="2000" dirty="0">
                <a:solidFill>
                  <a:srgbClr val="3A3A3B"/>
                </a:solidFill>
                <a:latin typeface="Arial"/>
                <a:cs typeface="Arial"/>
              </a:rPr>
              <a:t> </a:t>
            </a:r>
            <a:endParaRPr lang="en-GB" sz="2000" b="0" i="0" dirty="0">
              <a:solidFill>
                <a:srgbClr val="3A3A3B"/>
              </a:solidFill>
              <a:effectLst/>
              <a:latin typeface="Arial"/>
              <a:cs typeface="Arial"/>
            </a:endParaRPr>
          </a:p>
          <a:p>
            <a:pPr algn="l" fontAlgn="base">
              <a:buFont typeface="Arial" panose="020B0604020202020204" pitchFamily="34" charset="0"/>
              <a:buChar char="•"/>
            </a:pPr>
            <a:r>
              <a:rPr lang="en-GB" sz="2000" dirty="0">
                <a:solidFill>
                  <a:srgbClr val="3A3A3B"/>
                </a:solidFill>
                <a:latin typeface="Arial"/>
                <a:cs typeface="Arial"/>
              </a:rPr>
              <a:t>P</a:t>
            </a:r>
            <a:r>
              <a:rPr lang="en-GB" sz="2000" b="0" i="0" dirty="0">
                <a:solidFill>
                  <a:srgbClr val="3A3A3B"/>
                </a:solidFill>
                <a:effectLst/>
                <a:latin typeface="Arial"/>
                <a:cs typeface="Arial"/>
              </a:rPr>
              <a:t>regnancy and maternity discrimination</a:t>
            </a:r>
          </a:p>
          <a:p>
            <a:pPr algn="l" fontAlgn="base"/>
            <a:endParaRPr lang="en-GB" sz="2000" b="1" i="0" dirty="0">
              <a:solidFill>
                <a:srgbClr val="3A3A3B"/>
              </a:solidFill>
              <a:effectLst/>
              <a:latin typeface="Arial"/>
              <a:cs typeface="Arial"/>
            </a:endParaRPr>
          </a:p>
          <a:p>
            <a:pPr algn="l" fontAlgn="base"/>
            <a:r>
              <a:rPr lang="en-GB" sz="2000" b="1" i="0" dirty="0">
                <a:solidFill>
                  <a:srgbClr val="3A3A3B"/>
                </a:solidFill>
                <a:effectLst/>
                <a:latin typeface="Arial"/>
                <a:cs typeface="Arial"/>
              </a:rPr>
              <a:t>Indirect discrimination</a:t>
            </a:r>
          </a:p>
          <a:p>
            <a:pPr algn="l" fontAlgn="base"/>
            <a:r>
              <a:rPr lang="en-GB" sz="2000" b="0" i="0" dirty="0">
                <a:solidFill>
                  <a:srgbClr val="3A3A3B"/>
                </a:solidFill>
                <a:effectLst/>
                <a:latin typeface="Arial"/>
                <a:cs typeface="Arial"/>
              </a:rPr>
              <a:t>Adjustments for disabled persons</a:t>
            </a:r>
          </a:p>
          <a:p>
            <a:pPr algn="l" fontAlgn="base">
              <a:buFont typeface="Arial" panose="020B0604020202020204" pitchFamily="34" charset="0"/>
              <a:buChar char="•"/>
            </a:pPr>
            <a:r>
              <a:rPr lang="en-GB" sz="2000" b="0" i="0" dirty="0">
                <a:solidFill>
                  <a:srgbClr val="3A3A3B"/>
                </a:solidFill>
                <a:effectLst/>
                <a:latin typeface="Arial"/>
                <a:cs typeface="Arial"/>
              </a:rPr>
              <a:t>a duty to make reasonable adjustments</a:t>
            </a:r>
          </a:p>
          <a:p>
            <a:pPr algn="l" fontAlgn="base">
              <a:buFont typeface="Arial" panose="020B0604020202020204" pitchFamily="34" charset="0"/>
              <a:buChar char="•"/>
            </a:pPr>
            <a:r>
              <a:rPr lang="en-GB" sz="2000" b="0" i="0" dirty="0">
                <a:solidFill>
                  <a:srgbClr val="3A3A3B"/>
                </a:solidFill>
                <a:effectLst/>
                <a:latin typeface="Arial"/>
                <a:cs typeface="Arial"/>
              </a:rPr>
              <a:t>a failure to comply with the duty</a:t>
            </a:r>
          </a:p>
          <a:p>
            <a:pPr algn="l" fontAlgn="base"/>
            <a:endParaRPr lang="en-GB" sz="2000" b="0" i="0" dirty="0">
              <a:solidFill>
                <a:srgbClr val="3A3A3B"/>
              </a:solidFill>
              <a:effectLst/>
              <a:latin typeface="Arial"/>
              <a:cs typeface="Arial"/>
            </a:endParaRPr>
          </a:p>
          <a:p>
            <a:pPr algn="l" fontAlgn="base"/>
            <a:r>
              <a:rPr lang="en-GB" sz="2000" b="0" i="0" dirty="0">
                <a:solidFill>
                  <a:srgbClr val="3A3A3B"/>
                </a:solidFill>
                <a:effectLst/>
                <a:latin typeface="Arial"/>
                <a:cs typeface="Arial"/>
              </a:rPr>
              <a:t>Harassment</a:t>
            </a:r>
          </a:p>
          <a:p>
            <a:pPr algn="l" fontAlgn="base"/>
            <a:r>
              <a:rPr lang="en-GB" sz="2000" b="0" i="0" dirty="0">
                <a:solidFill>
                  <a:srgbClr val="3A3A3B"/>
                </a:solidFill>
                <a:effectLst/>
                <a:latin typeface="Arial"/>
                <a:cs typeface="Arial"/>
              </a:rPr>
              <a:t>Victimisation</a:t>
            </a:r>
          </a:p>
          <a:p>
            <a:pPr algn="l" fontAlgn="base"/>
            <a:endParaRPr lang="en-GB" dirty="0">
              <a:solidFill>
                <a:srgbClr val="3A3A3B"/>
              </a:solidFill>
              <a:latin typeface="Source Sans Pro" panose="020B0503030403020204" pitchFamily="34" charset="0"/>
            </a:endParaRPr>
          </a:p>
          <a:p>
            <a:pPr algn="l" fontAlgn="base"/>
            <a:endParaRPr lang="en-GB" b="0" i="0" dirty="0">
              <a:solidFill>
                <a:srgbClr val="3A3A3B"/>
              </a:solidFill>
              <a:effectLst/>
              <a:latin typeface="Source Sans Pro" panose="020B0503030403020204" pitchFamily="34" charset="0"/>
            </a:endParaRPr>
          </a:p>
          <a:p>
            <a:pPr algn="l" fontAlgn="base"/>
            <a:endParaRPr lang="en-GB" b="0" i="0" dirty="0">
              <a:solidFill>
                <a:srgbClr val="3A3A3B"/>
              </a:solidFill>
              <a:effectLst/>
              <a:latin typeface="Source Sans Pro" panose="020B0503030403020204" pitchFamily="34" charset="0"/>
            </a:endParaRPr>
          </a:p>
        </p:txBody>
      </p:sp>
      <p:sp>
        <p:nvSpPr>
          <p:cNvPr id="7" name="TextBox 6">
            <a:extLst>
              <a:ext uri="{FF2B5EF4-FFF2-40B4-BE49-F238E27FC236}">
                <a16:creationId xmlns:a16="http://schemas.microsoft.com/office/drawing/2014/main" id="{02946B19-B2E5-4E7F-822C-17B9D3C8537A}"/>
              </a:ext>
            </a:extLst>
          </p:cNvPr>
          <p:cNvSpPr txBox="1"/>
          <p:nvPr/>
        </p:nvSpPr>
        <p:spPr>
          <a:xfrm>
            <a:off x="59383" y="897740"/>
            <a:ext cx="4837198" cy="5016758"/>
          </a:xfrm>
          <a:prstGeom prst="rect">
            <a:avLst/>
          </a:prstGeom>
          <a:noFill/>
        </p:spPr>
        <p:txBody>
          <a:bodyPr wrap="square" lIns="91440" tIns="45720" rIns="91440" bIns="45720" anchor="t">
            <a:spAutoFit/>
          </a:bodyPr>
          <a:lstStyle/>
          <a:p>
            <a:pPr algn="l" fontAlgn="base"/>
            <a:r>
              <a:rPr lang="cy" sz="2000" b="1" i="0" u="none" strike="noStrike" cap="none" baseline="0" dirty="0">
                <a:solidFill>
                  <a:srgbClr val="3A3A3B"/>
                </a:solidFill>
                <a:effectLst/>
                <a:uFillTx/>
                <a:latin typeface="Arial"/>
                <a:cs typeface="Arial"/>
              </a:rPr>
              <a:t>Gwahaniaethu</a:t>
            </a:r>
            <a:endParaRPr lang="en-US" sz="2000" b="1" i="0" u="none" strike="noStrike" cap="none" baseline="0">
              <a:solidFill>
                <a:srgbClr val="3A3A3B"/>
              </a:solidFill>
              <a:effectLst/>
              <a:uFillTx/>
              <a:latin typeface="Arial"/>
              <a:cs typeface="Arial"/>
            </a:endParaRPr>
          </a:p>
          <a:p>
            <a:pPr algn="l" fontAlgn="base">
              <a:buFont typeface="Arial" pitchFamily="34" charset="0"/>
              <a:buChar char="•"/>
            </a:pPr>
            <a:r>
              <a:rPr lang="cy" sz="2000" b="0" i="0" u="none" strike="noStrike" cap="none" baseline="0" dirty="0">
                <a:solidFill>
                  <a:srgbClr val="3A3A3B"/>
                </a:solidFill>
                <a:effectLst/>
                <a:uFillTx/>
                <a:latin typeface="Arial"/>
                <a:cs typeface="Arial"/>
              </a:rPr>
              <a:t>Gwahaniaethu uniongyrchol</a:t>
            </a:r>
          </a:p>
          <a:p>
            <a:pPr algn="l" fontAlgn="base">
              <a:buFont typeface="Arial" pitchFamily="34" charset="0"/>
              <a:buChar char="•"/>
            </a:pPr>
            <a:r>
              <a:rPr lang="cy" sz="2000" b="0" i="0" u="none" strike="noStrike" cap="none" baseline="0" dirty="0">
                <a:solidFill>
                  <a:srgbClr val="3A3A3B"/>
                </a:solidFill>
                <a:effectLst/>
                <a:uFillTx/>
                <a:latin typeface="Arial"/>
                <a:cs typeface="Arial"/>
              </a:rPr>
              <a:t>Gwahaniaethu yn deillio o anabledd</a:t>
            </a:r>
          </a:p>
          <a:p>
            <a:pPr fontAlgn="base">
              <a:buFont typeface="Arial" pitchFamily="34" charset="0"/>
              <a:buChar char="•"/>
            </a:pPr>
            <a:r>
              <a:rPr lang="cy" sz="2000" b="0" i="0" u="none" strike="noStrike" cap="none" baseline="0" dirty="0">
                <a:solidFill>
                  <a:srgbClr val="3A3A3B"/>
                </a:solidFill>
                <a:effectLst/>
                <a:uFillTx/>
                <a:latin typeface="Arial"/>
                <a:cs typeface="Arial"/>
              </a:rPr>
              <a:t>Gwahaniaethu ar sail ail-bennu rhywedd</a:t>
            </a:r>
            <a:r>
              <a:rPr lang="cy" sz="2000" dirty="0">
                <a:solidFill>
                  <a:srgbClr val="3A3A3B"/>
                </a:solidFill>
                <a:latin typeface="Arial"/>
                <a:cs typeface="Arial"/>
              </a:rPr>
              <a:t> </a:t>
            </a:r>
            <a:endParaRPr lang="cy" sz="2000" b="0" i="0" u="none" strike="noStrike" cap="none" baseline="0" dirty="0">
              <a:solidFill>
                <a:srgbClr val="3A3A3B"/>
              </a:solidFill>
              <a:effectLst/>
              <a:uFillTx/>
              <a:latin typeface="Arial"/>
              <a:cs typeface="Arial"/>
            </a:endParaRPr>
          </a:p>
          <a:p>
            <a:pPr algn="l" fontAlgn="base">
              <a:buFont typeface="Arial" pitchFamily="34" charset="0"/>
              <a:buChar char="•"/>
            </a:pPr>
            <a:r>
              <a:rPr lang="cy" sz="2000" b="0" i="0" u="none" strike="noStrike" cap="none" baseline="0" dirty="0">
                <a:solidFill>
                  <a:srgbClr val="3A3A3B"/>
                </a:solidFill>
                <a:effectLst/>
                <a:uFillTx/>
                <a:latin typeface="Arial"/>
                <a:cs typeface="Arial"/>
              </a:rPr>
              <a:t>Gwahaniaethu ar sail beichiogrwydd a mamolaeth</a:t>
            </a:r>
          </a:p>
          <a:p>
            <a:pPr algn="l" fontAlgn="base"/>
            <a:endParaRPr lang="en-GB" sz="2000" b="0" i="0" dirty="0">
              <a:solidFill>
                <a:srgbClr val="3A3A3B"/>
              </a:solidFill>
              <a:effectLst/>
              <a:latin typeface="Arial"/>
              <a:cs typeface="Arial"/>
            </a:endParaRPr>
          </a:p>
          <a:p>
            <a:pPr algn="l" fontAlgn="base"/>
            <a:r>
              <a:rPr lang="cy" sz="2000" b="1" i="0" u="none" strike="noStrike" cap="none" baseline="0" dirty="0">
                <a:solidFill>
                  <a:srgbClr val="3A3A3B"/>
                </a:solidFill>
                <a:effectLst/>
                <a:uFillTx/>
                <a:latin typeface="Arial"/>
                <a:cs typeface="Arial"/>
              </a:rPr>
              <a:t>Gwahaniaethu anuniongyrchol</a:t>
            </a:r>
          </a:p>
          <a:p>
            <a:pPr algn="l" fontAlgn="base"/>
            <a:r>
              <a:rPr lang="cy" sz="2000" b="0" i="0" u="none" strike="noStrike" cap="none" baseline="0" dirty="0">
                <a:solidFill>
                  <a:srgbClr val="3A3A3B"/>
                </a:solidFill>
                <a:effectLst/>
                <a:uFillTx/>
                <a:latin typeface="Arial"/>
                <a:cs typeface="Arial"/>
              </a:rPr>
              <a:t>Addasiadau ar gyfer pobl anabl</a:t>
            </a:r>
          </a:p>
          <a:p>
            <a:pPr algn="l" fontAlgn="base">
              <a:buFont typeface="Arial" pitchFamily="34" charset="0"/>
              <a:buChar char="•"/>
            </a:pPr>
            <a:r>
              <a:rPr lang="cy" sz="2000" b="0" i="0" u="none" strike="noStrike" cap="none" baseline="0" dirty="0">
                <a:solidFill>
                  <a:srgbClr val="3A3A3B"/>
                </a:solidFill>
                <a:effectLst/>
                <a:uFillTx/>
                <a:latin typeface="Arial"/>
                <a:cs typeface="Arial"/>
              </a:rPr>
              <a:t>dyletswydd i wneud addasiadau </a:t>
            </a:r>
            <a:br>
              <a:rPr lang="cy" sz="2000" b="0" i="0" u="none" strike="noStrike" cap="none" baseline="0" dirty="0">
                <a:effectLst/>
                <a:uFillTx/>
                <a:latin typeface="Arial"/>
              </a:rPr>
            </a:br>
            <a:r>
              <a:rPr lang="cy" sz="2000" b="0" i="0" u="none" strike="noStrike" cap="none" baseline="0" dirty="0">
                <a:solidFill>
                  <a:srgbClr val="3A3A3B"/>
                </a:solidFill>
                <a:effectLst/>
                <a:uFillTx/>
                <a:latin typeface="Arial"/>
                <a:cs typeface="Arial"/>
              </a:rPr>
              <a:t>rhesymol</a:t>
            </a:r>
          </a:p>
          <a:p>
            <a:pPr algn="l" fontAlgn="base">
              <a:buFont typeface="Arial" pitchFamily="34" charset="0"/>
              <a:buChar char="•"/>
            </a:pPr>
            <a:r>
              <a:rPr lang="cy" sz="2000" b="0" i="0" u="none" strike="noStrike" cap="none" baseline="0" dirty="0">
                <a:solidFill>
                  <a:srgbClr val="3A3A3B"/>
                </a:solidFill>
                <a:effectLst/>
                <a:uFillTx/>
                <a:latin typeface="Arial"/>
                <a:cs typeface="Arial"/>
              </a:rPr>
              <a:t>methiant i gydymffurfio â’r ddyletswydd</a:t>
            </a:r>
          </a:p>
          <a:p>
            <a:pPr algn="l" fontAlgn="base"/>
            <a:endParaRPr lang="en-GB" sz="2000" b="0" i="0" dirty="0">
              <a:solidFill>
                <a:srgbClr val="3A3A3B"/>
              </a:solidFill>
              <a:effectLst/>
              <a:latin typeface="Arial"/>
              <a:cs typeface="Arial"/>
            </a:endParaRPr>
          </a:p>
          <a:p>
            <a:pPr algn="l" fontAlgn="base"/>
            <a:r>
              <a:rPr lang="cy" sz="2000" b="0" i="0" u="none" strike="noStrike" cap="none" baseline="0" dirty="0">
                <a:solidFill>
                  <a:srgbClr val="3A3A3B"/>
                </a:solidFill>
                <a:effectLst/>
                <a:uFillTx/>
                <a:latin typeface="Arial"/>
                <a:cs typeface="Arial"/>
              </a:rPr>
              <a:t>Aflonyddu</a:t>
            </a:r>
          </a:p>
          <a:p>
            <a:pPr algn="l" fontAlgn="base"/>
            <a:r>
              <a:rPr lang="cy" sz="2000" b="0" i="0" u="none" strike="noStrike" cap="none" baseline="0">
                <a:solidFill>
                  <a:srgbClr val="3A3A3B"/>
                </a:solidFill>
                <a:effectLst/>
                <a:uFillTx/>
                <a:latin typeface="Arial"/>
                <a:cs typeface="Arial"/>
              </a:rPr>
              <a:t>Erledigaeth</a:t>
            </a:r>
            <a:endParaRPr lang="en-GB" sz="2000" b="0" i="0" u="none" strike="noStrike" cap="none" baseline="0">
              <a:solidFill>
                <a:srgbClr val="3A3A3B"/>
              </a:solidFill>
              <a:effectLst/>
              <a:uFillTx/>
              <a:latin typeface="Arial"/>
              <a:cs typeface="Arial"/>
            </a:endParaRPr>
          </a:p>
        </p:txBody>
      </p:sp>
      <p:sp>
        <p:nvSpPr>
          <p:cNvPr id="5" name="Rectangle 4"/>
          <p:cNvSpPr/>
          <p:nvPr/>
        </p:nvSpPr>
        <p:spPr>
          <a:xfrm>
            <a:off x="179512" y="260648"/>
            <a:ext cx="4011034" cy="461665"/>
          </a:xfrm>
          <a:prstGeom prst="rect">
            <a:avLst/>
          </a:prstGeom>
        </p:spPr>
        <p:txBody>
          <a:bodyPr wrap="none" lIns="91440" tIns="45720" rIns="91440" bIns="45720" anchor="t">
            <a:spAutoFit/>
          </a:bodyPr>
          <a:lstStyle/>
          <a:p>
            <a:r>
              <a:rPr lang="cy" sz="2400" b="1" dirty="0">
                <a:solidFill>
                  <a:srgbClr val="16AD85"/>
                </a:solidFill>
                <a:latin typeface="Arial"/>
                <a:cs typeface="Arial"/>
              </a:rPr>
              <a:t>Ymddygiad gwaharddedig</a:t>
            </a:r>
            <a:endParaRPr lang="en-GB" sz="2400" b="1">
              <a:solidFill>
                <a:srgbClr val="16AD85"/>
              </a:solidFill>
              <a:latin typeface="Arial"/>
              <a:cs typeface="Arial"/>
            </a:endParaRPr>
          </a:p>
        </p:txBody>
      </p:sp>
      <p:sp>
        <p:nvSpPr>
          <p:cNvPr id="8" name="Rectangle 7"/>
          <p:cNvSpPr/>
          <p:nvPr/>
        </p:nvSpPr>
        <p:spPr>
          <a:xfrm>
            <a:off x="4880991" y="260648"/>
            <a:ext cx="4317176" cy="461665"/>
          </a:xfrm>
          <a:prstGeom prst="rect">
            <a:avLst/>
          </a:prstGeom>
        </p:spPr>
        <p:txBody>
          <a:bodyPr wrap="square" lIns="91440" tIns="45720" rIns="91440" bIns="45720" anchor="t">
            <a:spAutoFit/>
          </a:bodyPr>
          <a:lstStyle/>
          <a:p>
            <a:r>
              <a:rPr lang="cy" sz="2400" b="1" dirty="0">
                <a:solidFill>
                  <a:srgbClr val="16AD85"/>
                </a:solidFill>
                <a:latin typeface="Arial"/>
                <a:cs typeface="Arial"/>
              </a:rPr>
              <a:t>Prohibited behaviour</a:t>
            </a:r>
            <a:endParaRPr lang="en-GB" sz="2400" b="1">
              <a:solidFill>
                <a:srgbClr val="16AD85"/>
              </a:solidFill>
              <a:latin typeface="Arial"/>
              <a:cs typeface="Arial"/>
            </a:endParaRPr>
          </a:p>
        </p:txBody>
      </p:sp>
    </p:spTree>
    <p:custDataLst>
      <p:tags r:id="rId1"/>
    </p:custDataLst>
    <p:extLst>
      <p:ext uri="{BB962C8B-B14F-4D97-AF65-F5344CB8AC3E}">
        <p14:creationId xmlns:p14="http://schemas.microsoft.com/office/powerpoint/2010/main" val="34698260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custDataLst>
              <p:tags r:id="rId2"/>
            </p:custDataLst>
          </p:nvPr>
        </p:nvPicPr>
        <p:blipFill>
          <a:blip r:embed="rId9"/>
          <a:stretch>
            <a:fillRect/>
          </a:stretch>
        </p:blipFill>
        <p:spPr>
          <a:xfrm>
            <a:off x="0" y="25287"/>
            <a:ext cx="9143999" cy="6858000"/>
          </a:xfrm>
          <a:prstGeom prst="rect">
            <a:avLst/>
          </a:prstGeom>
        </p:spPr>
      </p:pic>
      <p:sp>
        <p:nvSpPr>
          <p:cNvPr id="3" name="Title 2">
            <a:extLst>
              <a:ext uri="{FF2B5EF4-FFF2-40B4-BE49-F238E27FC236}">
                <a16:creationId xmlns:a16="http://schemas.microsoft.com/office/drawing/2014/main" id="{F97FE59E-6028-43AD-B5D4-D6A892D60148}"/>
              </a:ext>
            </a:extLst>
          </p:cNvPr>
          <p:cNvSpPr>
            <a:spLocks noGrp="1"/>
          </p:cNvSpPr>
          <p:nvPr>
            <p:ph type="ctrTitle"/>
            <p:custDataLst>
              <p:tags r:id="rId3"/>
            </p:custDataLst>
          </p:nvPr>
        </p:nvSpPr>
        <p:spPr>
          <a:xfrm>
            <a:off x="149338" y="234343"/>
            <a:ext cx="8887157" cy="1106424"/>
          </a:xfrm>
        </p:spPr>
        <p:txBody>
          <a:bodyPr vert="horz" lIns="91440" tIns="45720" rIns="91440" bIns="45720" rtlCol="0" anchor="ctr">
            <a:normAutofit/>
          </a:bodyPr>
          <a:lstStyle/>
          <a:p>
            <a:pPr algn="l">
              <a:lnSpc>
                <a:spcPct val="90000"/>
              </a:lnSpc>
            </a:pPr>
            <a:r>
              <a:rPr lang="cy" sz="2400" b="1" dirty="0" err="1">
                <a:solidFill>
                  <a:srgbClr val="16AD85"/>
                </a:solidFill>
                <a:latin typeface="Arial"/>
                <a:ea typeface="+mn-ea"/>
                <a:cs typeface="Arial"/>
              </a:rPr>
              <a:t>Dyletswydd</a:t>
            </a:r>
            <a:r>
              <a:rPr lang="cy" sz="2400" b="1" dirty="0">
                <a:solidFill>
                  <a:srgbClr val="16AD85"/>
                </a:solidFill>
                <a:latin typeface="Arial"/>
                <a:ea typeface="+mn-ea"/>
                <a:cs typeface="Arial"/>
              </a:rPr>
              <a:t> sector </a:t>
            </a:r>
            <a:r>
              <a:rPr lang="cy" sz="2400" b="1" dirty="0" err="1">
                <a:solidFill>
                  <a:srgbClr val="16AD85"/>
                </a:solidFill>
                <a:latin typeface="Arial"/>
                <a:ea typeface="+mn-ea"/>
                <a:cs typeface="Arial"/>
              </a:rPr>
              <a:t>cyhoeddus</a:t>
            </a:r>
            <a:r>
              <a:rPr lang="en-US" sz="2400" dirty="0">
                <a:cs typeface="Arial"/>
              </a:rPr>
              <a:t>   </a:t>
            </a:r>
            <a:r>
              <a:rPr lang="en-US" sz="2400" dirty="0">
                <a:solidFill>
                  <a:srgbClr val="000000"/>
                </a:solidFill>
                <a:latin typeface="Calibri"/>
                <a:ea typeface="+mn-ea"/>
                <a:cs typeface="Arial"/>
              </a:rPr>
              <a:t>    </a:t>
            </a:r>
            <a:r>
              <a:rPr lang="en-US" sz="2400" b="1">
                <a:solidFill>
                  <a:srgbClr val="16AD85"/>
                </a:solidFill>
                <a:latin typeface="Arial"/>
                <a:ea typeface="+mn-ea"/>
                <a:cs typeface="Arial"/>
              </a:rPr>
              <a:t>Public sector duty</a:t>
            </a:r>
            <a:r>
              <a:rPr lang="cy" sz="2400" b="1" dirty="0">
                <a:solidFill>
                  <a:srgbClr val="16AD85"/>
                </a:solidFill>
                <a:latin typeface="Arial"/>
                <a:ea typeface="+mn-ea"/>
                <a:cs typeface="Arial"/>
              </a:rPr>
              <a:t> </a:t>
            </a:r>
            <a:endParaRPr lang="cy" sz="2400" b="1" dirty="0">
              <a:solidFill>
                <a:srgbClr val="16AD85"/>
              </a:solidFill>
              <a:latin typeface="Arial" panose="020B0604020202020204" pitchFamily="34" charset="0"/>
              <a:ea typeface="+mn-ea"/>
              <a:cs typeface="Arial" panose="020B0604020202020204" pitchFamily="34" charset="0"/>
            </a:endParaRPr>
          </a:p>
        </p:txBody>
      </p:sp>
      <p:sp>
        <p:nvSpPr>
          <p:cNvPr id="4" name="Subtitle 3">
            <a:extLst>
              <a:ext uri="{FF2B5EF4-FFF2-40B4-BE49-F238E27FC236}">
                <a16:creationId xmlns:a16="http://schemas.microsoft.com/office/drawing/2014/main" id="{51CF7D0A-A57B-4AD7-B96E-27CFB40370E8}"/>
              </a:ext>
            </a:extLst>
          </p:cNvPr>
          <p:cNvSpPr>
            <a:spLocks noGrp="1"/>
          </p:cNvSpPr>
          <p:nvPr>
            <p:ph type="subTitle" idx="1"/>
            <p:custDataLst>
              <p:tags r:id="rId4"/>
            </p:custDataLst>
          </p:nvPr>
        </p:nvSpPr>
        <p:spPr>
          <a:xfrm>
            <a:off x="5148064" y="1340768"/>
            <a:ext cx="3397322" cy="4639408"/>
          </a:xfrm>
        </p:spPr>
        <p:txBody>
          <a:bodyPr vert="horz" lIns="91440" tIns="45720" rIns="91440" bIns="45720" rtlCol="0" anchor="ctr">
            <a:noAutofit/>
          </a:bodyPr>
          <a:lstStyle/>
          <a:p>
            <a:pPr marL="285750" indent="-285750" algn="l">
              <a:lnSpc>
                <a:spcPct val="90000"/>
              </a:lnSpc>
              <a:buFont typeface="Arial" pitchFamily="34" charset="0"/>
              <a:buChar char="•"/>
            </a:pPr>
            <a:r>
              <a:rPr lang="en-GB" sz="2400" b="0" i="0">
                <a:solidFill>
                  <a:srgbClr val="37394B"/>
                </a:solidFill>
                <a:effectLst/>
                <a:latin typeface="Arial" pitchFamily="34" charset="0"/>
                <a:cs typeface="Arial" pitchFamily="34" charset="0"/>
              </a:rPr>
              <a:t>.</a:t>
            </a:r>
          </a:p>
        </p:txBody>
      </p:sp>
      <p:pic>
        <p:nvPicPr>
          <p:cNvPr id="5" name="Online Media 4" title="What is the Public Sector Equality Duty? | Equality law: discrimination explained">
            <a:hlinkClick r:id="" action="ppaction://media"/>
            <a:extLst>
              <a:ext uri="{FF2B5EF4-FFF2-40B4-BE49-F238E27FC236}">
                <a16:creationId xmlns:a16="http://schemas.microsoft.com/office/drawing/2014/main" id="{1A98D761-92B9-471A-8D20-93C73A196149}"/>
              </a:ext>
            </a:extLst>
          </p:cNvPr>
          <p:cNvPicPr>
            <a:picLocks noRot="1" noChangeAspect="1"/>
          </p:cNvPicPr>
          <p:nvPr>
            <a:videoFile r:link="rId5"/>
            <p:custDataLst>
              <p:tags r:id="rId6"/>
            </p:custDataLst>
          </p:nvPr>
        </p:nvPicPr>
        <p:blipFill>
          <a:blip r:embed="rId10"/>
          <a:stretch>
            <a:fillRect/>
          </a:stretch>
        </p:blipFill>
        <p:spPr>
          <a:xfrm>
            <a:off x="827584" y="1978841"/>
            <a:ext cx="6940114" cy="3363261"/>
          </a:xfrm>
          <a:prstGeom prst="rect">
            <a:avLst/>
          </a:prstGeom>
        </p:spPr>
      </p:pic>
    </p:spTree>
    <p:custDataLst>
      <p:tags r:id="rId1"/>
    </p:custDataLst>
    <p:extLst>
      <p:ext uri="{BB962C8B-B14F-4D97-AF65-F5344CB8AC3E}">
        <p14:creationId xmlns:p14="http://schemas.microsoft.com/office/powerpoint/2010/main" val="10267766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nodeType="clickPar">
                      <p:stCondLst>
                        <p:cond delay="indefinite"/>
                      </p:stCondLst>
                      <p:childTnLst>
                        <p:par>
                          <p:cTn id="9" fill="hold" nodeType="afterGroup">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p:cTn id="12" fill="hold" display="0">
                  <p:stCondLst>
                    <p:cond delay="indefinite"/>
                  </p:stCondLst>
                </p:cTn>
                <p:tgtEl>
                  <p:spTgt spid="5"/>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custDataLst>
              <p:tags r:id="rId2"/>
            </p:custDataLst>
          </p:nvPr>
        </p:nvPicPr>
        <p:blipFill>
          <a:blip r:embed="rId7"/>
          <a:stretch>
            <a:fillRect/>
          </a:stretch>
        </p:blipFill>
        <p:spPr>
          <a:xfrm>
            <a:off x="-25648" y="0"/>
            <a:ext cx="9169648" cy="6861696"/>
          </a:xfrm>
          <a:prstGeom prst="rect">
            <a:avLst/>
          </a:prstGeom>
        </p:spPr>
      </p:pic>
      <p:sp>
        <p:nvSpPr>
          <p:cNvPr id="10" name="TextBox 9">
            <a:extLst>
              <a:ext uri="{FF2B5EF4-FFF2-40B4-BE49-F238E27FC236}">
                <a16:creationId xmlns:a16="http://schemas.microsoft.com/office/drawing/2014/main" id="{7D48DCEB-A9E9-4AE5-844F-74A407BD232C}"/>
              </a:ext>
            </a:extLst>
          </p:cNvPr>
          <p:cNvSpPr txBox="1"/>
          <p:nvPr>
            <p:custDataLst>
              <p:tags r:id="rId3"/>
            </p:custDataLst>
          </p:nvPr>
        </p:nvSpPr>
        <p:spPr>
          <a:xfrm>
            <a:off x="4788024" y="1674540"/>
            <a:ext cx="3960440" cy="2246769"/>
          </a:xfrm>
          <a:prstGeom prst="rect">
            <a:avLst/>
          </a:prstGeom>
          <a:noFill/>
        </p:spPr>
        <p:txBody>
          <a:bodyPr wrap="square">
            <a:spAutoFit/>
          </a:bodyPr>
          <a:lstStyle/>
          <a:p>
            <a:r>
              <a:rPr lang="en-GB" sz="2000" b="0" i="0" dirty="0">
                <a:solidFill>
                  <a:srgbClr val="0B0C0C"/>
                </a:solidFill>
                <a:effectLst/>
                <a:latin typeface="Arial" panose="020B0604020202020204" pitchFamily="34" charset="0"/>
                <a:cs typeface="Arial" panose="020B0604020202020204" pitchFamily="34" charset="0"/>
              </a:rPr>
              <a:t>Under the Equality Act </a:t>
            </a:r>
            <a:r>
              <a:rPr lang="en-GB" sz="2000" b="0" i="0" dirty="0">
                <a:solidFill>
                  <a:srgbClr val="0B0C0C"/>
                </a:solidFill>
                <a:effectLst/>
                <a:cs typeface="Arial" panose="020B0604020202020204" pitchFamily="34" charset="0"/>
              </a:rPr>
              <a:t>2010</a:t>
            </a:r>
            <a:r>
              <a:rPr lang="en-GB" sz="2000" b="0" i="0" dirty="0">
                <a:solidFill>
                  <a:srgbClr val="0B0C0C"/>
                </a:solidFill>
                <a:effectLst/>
                <a:latin typeface="Arial" panose="020B0604020202020204" pitchFamily="34" charset="0"/>
                <a:cs typeface="Arial" panose="020B0604020202020204" pitchFamily="34" charset="0"/>
              </a:rPr>
              <a:t> public sector organisations have to make changes in their approach or provision to ensure that services are accessible to disabled people as well as everybody else..</a:t>
            </a:r>
            <a:endParaRPr lang="en-GB" sz="2000" dirty="0">
              <a:latin typeface="Arial" panose="020B0604020202020204" pitchFamily="34" charset="0"/>
              <a:cs typeface="Arial" panose="020B0604020202020204" pitchFamily="34" charset="0"/>
            </a:endParaRPr>
          </a:p>
        </p:txBody>
      </p:sp>
      <p:pic>
        <p:nvPicPr>
          <p:cNvPr id="6146" name="Picture 2" descr="Image result for clip art reasonable adjustments equality">
            <a:extLst>
              <a:ext uri="{FF2B5EF4-FFF2-40B4-BE49-F238E27FC236}">
                <a16:creationId xmlns:a16="http://schemas.microsoft.com/office/drawing/2014/main" id="{115FDBAA-868D-423A-AD80-B6AE1B2B462C}"/>
              </a:ext>
            </a:extLst>
          </p:cNvPr>
          <p:cNvPicPr>
            <a:picLocks noChangeAspect="1" noChangeArrowheads="1"/>
          </p:cNvPicPr>
          <p:nvPr>
            <p:custDataLst>
              <p:tags r:id="rId4"/>
            </p:custDataLst>
          </p:nvPr>
        </p:nvPicPr>
        <p:blipFill>
          <a:blip r:embed="rId8">
            <a:extLst>
              <a:ext uri="{28A0092B-C50C-407E-A947-70E740481C1C}">
                <a14:useLocalDpi xmlns:a14="http://schemas.microsoft.com/office/drawing/2010/main" val="0"/>
              </a:ext>
            </a:extLst>
          </a:blip>
          <a:stretch>
            <a:fillRect/>
          </a:stretch>
        </p:blipFill>
        <p:spPr bwMode="auto">
          <a:xfrm rot="20267497">
            <a:off x="5417378" y="4107463"/>
            <a:ext cx="3076575" cy="1266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EF8245E-72A0-41F2-A0D5-DDD8B7302DF1}"/>
              </a:ext>
            </a:extLst>
          </p:cNvPr>
          <p:cNvSpPr txBox="1"/>
          <p:nvPr/>
        </p:nvSpPr>
        <p:spPr>
          <a:xfrm>
            <a:off x="356792" y="1674540"/>
            <a:ext cx="3760760" cy="2554545"/>
          </a:xfrm>
          <a:prstGeom prst="rect">
            <a:avLst/>
          </a:prstGeom>
          <a:noFill/>
        </p:spPr>
        <p:txBody>
          <a:bodyPr wrap="square" lIns="91440" tIns="45720" rIns="91440" bIns="45720" anchor="t">
            <a:spAutoFit/>
          </a:bodyPr>
          <a:lstStyle/>
          <a:p>
            <a:r>
              <a:rPr lang="cy" sz="2000" b="0" i="0" u="none" strike="noStrike" cap="none" baseline="0" dirty="0">
                <a:solidFill>
                  <a:srgbClr val="0B0C0C"/>
                </a:solidFill>
                <a:effectLst/>
                <a:uFillTx/>
                <a:latin typeface="Arial"/>
                <a:cs typeface="Arial"/>
              </a:rPr>
              <a:t>O dan Ddeddf Cydraddoldeb 2010 mae’n rhaid i sefydliadau’r sector cyhoeddus wneud newidiadau i’w dull neu eu darpariaeth er mwyn sicrhau bod gwasanaethau’n hygyrch i bobl anabl yn ogystal â phawb arall.</a:t>
            </a:r>
            <a:endParaRPr lang="en-US" sz="2000" b="0" i="0" u="none" strike="noStrike" cap="none" baseline="0" dirty="0">
              <a:solidFill>
                <a:srgbClr val="0B0C0C"/>
              </a:solidFill>
              <a:effectLst/>
              <a:uFillTx/>
              <a:latin typeface="Arial"/>
              <a:cs typeface="Arial"/>
            </a:endParaRPr>
          </a:p>
        </p:txBody>
      </p:sp>
      <p:sp>
        <p:nvSpPr>
          <p:cNvPr id="5" name="Rectangle 4"/>
          <p:cNvSpPr/>
          <p:nvPr/>
        </p:nvSpPr>
        <p:spPr>
          <a:xfrm>
            <a:off x="276539" y="861423"/>
            <a:ext cx="3382657" cy="461665"/>
          </a:xfrm>
          <a:prstGeom prst="rect">
            <a:avLst/>
          </a:prstGeom>
        </p:spPr>
        <p:txBody>
          <a:bodyPr wrap="none" lIns="91440" tIns="45720" rIns="91440" bIns="45720" anchor="t">
            <a:spAutoFit/>
          </a:bodyPr>
          <a:lstStyle/>
          <a:p>
            <a:r>
              <a:rPr lang="cy" sz="2400" b="1" dirty="0">
                <a:solidFill>
                  <a:srgbClr val="16AD85"/>
                </a:solidFill>
                <a:latin typeface="Arial"/>
                <a:cs typeface="Arial"/>
              </a:rPr>
              <a:t>Addasiadau rhesymol</a:t>
            </a:r>
            <a:endParaRPr lang="en-GB" sz="2400" b="1">
              <a:solidFill>
                <a:srgbClr val="16AD85"/>
              </a:solidFill>
              <a:latin typeface="Arial"/>
              <a:cs typeface="Arial"/>
            </a:endParaRPr>
          </a:p>
        </p:txBody>
      </p:sp>
      <p:sp>
        <p:nvSpPr>
          <p:cNvPr id="9" name="Rectangle 8"/>
          <p:cNvSpPr/>
          <p:nvPr/>
        </p:nvSpPr>
        <p:spPr>
          <a:xfrm>
            <a:off x="4499992" y="861423"/>
            <a:ext cx="4644008" cy="461665"/>
          </a:xfrm>
          <a:prstGeom prst="rect">
            <a:avLst/>
          </a:prstGeom>
        </p:spPr>
        <p:txBody>
          <a:bodyPr wrap="square" lIns="91440" tIns="45720" rIns="91440" bIns="45720" anchor="t">
            <a:spAutoFit/>
          </a:bodyPr>
          <a:lstStyle/>
          <a:p>
            <a:r>
              <a:rPr lang="cy" sz="2400" b="1" dirty="0">
                <a:solidFill>
                  <a:srgbClr val="16AD85"/>
                </a:solidFill>
                <a:latin typeface="Arial"/>
                <a:cs typeface="Arial"/>
              </a:rPr>
              <a:t>Reasonable adjustments</a:t>
            </a:r>
            <a:endParaRPr lang="en-GB" sz="2400" b="1">
              <a:solidFill>
                <a:srgbClr val="16AD85"/>
              </a:solidFill>
              <a:latin typeface="Arial"/>
              <a:cs typeface="Arial"/>
            </a:endParaRPr>
          </a:p>
        </p:txBody>
      </p:sp>
    </p:spTree>
    <p:custDataLst>
      <p:tags r:id="rId1"/>
    </p:custDataLst>
    <p:extLst>
      <p:ext uri="{BB962C8B-B14F-4D97-AF65-F5344CB8AC3E}">
        <p14:creationId xmlns:p14="http://schemas.microsoft.com/office/powerpoint/2010/main" val="3079336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custDataLst>
              <p:tags r:id="rId2"/>
            </p:custDataLst>
          </p:nvPr>
        </p:nvPicPr>
        <p:blipFill>
          <a:blip r:embed="rId8"/>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82002A9F-FC74-483F-ADA9-8281A3F9CBD5}"/>
              </a:ext>
            </a:extLst>
          </p:cNvPr>
          <p:cNvSpPr>
            <a:spLocks noGrp="1"/>
          </p:cNvSpPr>
          <p:nvPr>
            <p:ph type="title"/>
            <p:custDataLst>
              <p:tags r:id="rId3"/>
            </p:custDataLst>
          </p:nvPr>
        </p:nvSpPr>
        <p:spPr/>
        <p:txBody>
          <a:bodyPr>
            <a:normAutofit fontScale="90000"/>
          </a:bodyPr>
          <a:lstStyle/>
          <a:p>
            <a:br>
              <a:rPr lang="en-GB" b="0" i="0">
                <a:solidFill>
                  <a:srgbClr val="37394B"/>
                </a:solidFill>
                <a:effectLst/>
                <a:latin typeface="canada-type-gibson"/>
              </a:rPr>
            </a:br>
            <a:br>
              <a:rPr lang="en-GB" b="0" i="0">
                <a:solidFill>
                  <a:srgbClr val="37394B"/>
                </a:solidFill>
                <a:effectLst/>
                <a:latin typeface="canada-type-gibson"/>
              </a:rPr>
            </a:br>
            <a:endParaRPr lang="en-GB"/>
          </a:p>
        </p:txBody>
      </p:sp>
      <p:pic>
        <p:nvPicPr>
          <p:cNvPr id="4" name="Online Media 3" title="Talk DVD">
            <a:hlinkClick r:id="" action="ppaction://media"/>
            <a:extLst>
              <a:ext uri="{FF2B5EF4-FFF2-40B4-BE49-F238E27FC236}">
                <a16:creationId xmlns:a16="http://schemas.microsoft.com/office/drawing/2014/main" id="{AB876538-7768-4C37-9109-88E1FB9961D4}"/>
              </a:ext>
            </a:extLst>
          </p:cNvPr>
          <p:cNvPicPr>
            <a:picLocks noGrp="1" noRot="1" noChangeAspect="1"/>
          </p:cNvPicPr>
          <p:nvPr>
            <p:ph idx="1"/>
            <a:videoFile r:link="rId4"/>
            <p:custDataLst>
              <p:tags r:id="rId5"/>
            </p:custDataLst>
          </p:nvPr>
        </p:nvPicPr>
        <p:blipFill>
          <a:blip r:embed="rId9"/>
          <a:stretch>
            <a:fillRect/>
          </a:stretch>
        </p:blipFill>
        <p:spPr>
          <a:xfrm>
            <a:off x="457200" y="300534"/>
            <a:ext cx="7859216" cy="5505475"/>
          </a:xfrm>
          <a:prstGeom prst="rect">
            <a:avLst/>
          </a:prstGeom>
        </p:spPr>
      </p:pic>
    </p:spTree>
    <p:custDataLst>
      <p:tags r:id="rId1"/>
    </p:custDataLst>
    <p:extLst>
      <p:ext uri="{BB962C8B-B14F-4D97-AF65-F5344CB8AC3E}">
        <p14:creationId xmlns:p14="http://schemas.microsoft.com/office/powerpoint/2010/main" val="29625449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nodeType="clickPar">
                      <p:stCondLst>
                        <p:cond delay="indefinite"/>
                      </p:stCondLst>
                      <p:childTnLst>
                        <p:par>
                          <p:cTn id="9" fill="hold" nodeType="afterGroup">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p:cTn id="12" fill="hold" display="0">
                  <p:stCondLst>
                    <p:cond delay="indefinite"/>
                  </p:stCondLst>
                </p:cTn>
                <p:tgtEl>
                  <p:spTgt spid="4"/>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custDataLst>
              <p:tags r:id="rId2"/>
            </p:custDataLst>
          </p:nvPr>
        </p:nvPicPr>
        <p:blipFill>
          <a:blip r:embed="rId7"/>
          <a:stretch>
            <a:fillRect/>
          </a:stretch>
        </p:blipFill>
        <p:spPr>
          <a:xfrm>
            <a:off x="0" y="15105"/>
            <a:ext cx="9143999" cy="6842895"/>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custDataLst>
              <p:tags r:id="rId3"/>
            </p:custDataLst>
          </p:nvPr>
        </p:nvSpPr>
        <p:spPr>
          <a:xfrm>
            <a:off x="4841249" y="1214374"/>
            <a:ext cx="4112772" cy="4873772"/>
          </a:xfrm>
        </p:spPr>
        <p:txBody>
          <a:bodyPr vert="horz" lIns="91440" tIns="45720" rIns="91440" bIns="45720" rtlCol="0" anchor="ctr">
            <a:normAutofit fontScale="87500" lnSpcReduction="10000"/>
          </a:bodyPr>
          <a:lstStyle/>
          <a:p>
            <a:pPr marL="285750" indent="-285750" algn="l">
              <a:buFont typeface="Arial" panose="020B0604020202020204" pitchFamily="34" charset="0"/>
              <a:buChar char="•"/>
            </a:pPr>
            <a:r>
              <a:rPr lang="en-GB" sz="2100" dirty="0">
                <a:solidFill>
                  <a:schemeClr val="tx1"/>
                </a:solidFill>
                <a:latin typeface="Arial"/>
                <a:cs typeface="Arial"/>
              </a:rPr>
              <a:t>The aim, purpose and application of the Equality Act 2010 </a:t>
            </a:r>
            <a:endParaRPr lang="en-GB" sz="2100" dirty="0">
              <a:solidFill>
                <a:schemeClr val="tx1"/>
              </a:solidFill>
              <a:latin typeface="Arial"/>
              <a:cs typeface="Arial" panose="020B0604020202020204" pitchFamily="34" charset="0"/>
            </a:endParaRPr>
          </a:p>
          <a:p>
            <a:pPr marL="285750" indent="-285750" algn="l">
              <a:buFont typeface="Arial" panose="020B0604020202020204" pitchFamily="34" charset="0"/>
              <a:buChar char="•"/>
            </a:pPr>
            <a:r>
              <a:rPr lang="en-GB" sz="2100" dirty="0">
                <a:solidFill>
                  <a:schemeClr val="tx1"/>
                </a:solidFill>
                <a:latin typeface="Arial"/>
                <a:cs typeface="Arial"/>
              </a:rPr>
              <a:t>Protected characteristics and how these are defined</a:t>
            </a:r>
          </a:p>
          <a:p>
            <a:pPr marL="285750" indent="-285750" algn="l">
              <a:buFont typeface="Arial" panose="020B0604020202020204" pitchFamily="34" charset="0"/>
              <a:buChar char="•"/>
            </a:pPr>
            <a:r>
              <a:rPr lang="en-GB" sz="2100" dirty="0">
                <a:solidFill>
                  <a:schemeClr val="tx1"/>
                </a:solidFill>
                <a:latin typeface="Arial"/>
                <a:cs typeface="Arial"/>
              </a:rPr>
              <a:t>How the Equality Act has been used to further the development of equality and anti-discriminatory practice in the UK </a:t>
            </a:r>
            <a:endParaRPr lang="en-GB" sz="2100" dirty="0">
              <a:solidFill>
                <a:schemeClr val="tx1"/>
              </a:solidFill>
              <a:latin typeface="Arial"/>
              <a:cs typeface="Arial" panose="020B0604020202020204" pitchFamily="34" charset="0"/>
            </a:endParaRPr>
          </a:p>
          <a:p>
            <a:pPr marL="285750" indent="-285750" algn="l">
              <a:buFont typeface="Arial" panose="020B0604020202020204" pitchFamily="34" charset="0"/>
              <a:buChar char="•"/>
            </a:pPr>
            <a:r>
              <a:rPr lang="en-GB" sz="2100" dirty="0">
                <a:solidFill>
                  <a:schemeClr val="tx1"/>
                </a:solidFill>
                <a:latin typeface="Arial"/>
                <a:cs typeface="Arial"/>
              </a:rPr>
              <a:t>Types of prohibited behaviour and how these are defined</a:t>
            </a:r>
          </a:p>
          <a:p>
            <a:pPr marL="285750" indent="-285750" algn="l">
              <a:buFont typeface="Arial" panose="020B0604020202020204" pitchFamily="34" charset="0"/>
              <a:buChar char="•"/>
            </a:pPr>
            <a:r>
              <a:rPr lang="en-GB" sz="2100" dirty="0">
                <a:solidFill>
                  <a:schemeClr val="tx1"/>
                </a:solidFill>
                <a:latin typeface="Arial"/>
                <a:cs typeface="Arial"/>
              </a:rPr>
              <a:t>Reasonable adjustments and how these should be used to ensure that disabled individuals are not disadvantaged</a:t>
            </a:r>
          </a:p>
          <a:p>
            <a:pPr marL="285750" indent="-285750" algn="l">
              <a:buFont typeface="Arial" panose="020B0604020202020204" pitchFamily="34" charset="0"/>
              <a:buChar char="•"/>
            </a:pPr>
            <a:r>
              <a:rPr lang="en-GB" sz="2100" dirty="0">
                <a:solidFill>
                  <a:schemeClr val="tx1"/>
                </a:solidFill>
                <a:latin typeface="Arial"/>
                <a:cs typeface="Arial"/>
              </a:rPr>
              <a:t>Specific duties under the Equality Act for public sector bodies in Wales</a:t>
            </a:r>
          </a:p>
          <a:p>
            <a:pPr indent="-228600" algn="l">
              <a:lnSpc>
                <a:spcPct val="90000"/>
              </a:lnSpc>
              <a:buFont typeface="Arial" pitchFamily="34" charset="0"/>
              <a:buChar char="•"/>
            </a:pPr>
            <a:endParaRPr lang="en-US" sz="1600" dirty="0">
              <a:solidFill>
                <a:schemeClr val="tx1"/>
              </a:solidFill>
            </a:endParaRPr>
          </a:p>
        </p:txBody>
      </p:sp>
      <p:sp>
        <p:nvSpPr>
          <p:cNvPr id="10" name="TextBox 9">
            <a:extLst>
              <a:ext uri="{FF2B5EF4-FFF2-40B4-BE49-F238E27FC236}">
                <a16:creationId xmlns:a16="http://schemas.microsoft.com/office/drawing/2014/main" id="{2B6417BC-A2B9-4654-A53B-637F2D1018D2}"/>
              </a:ext>
            </a:extLst>
          </p:cNvPr>
          <p:cNvSpPr txBox="1"/>
          <p:nvPr>
            <p:custDataLst>
              <p:tags r:id="rId4"/>
            </p:custDataLst>
          </p:nvPr>
        </p:nvSpPr>
        <p:spPr>
          <a:xfrm>
            <a:off x="2286000" y="1582341"/>
            <a:ext cx="4572000" cy="369332"/>
          </a:xfrm>
          <a:prstGeom prst="rect">
            <a:avLst/>
          </a:prstGeom>
          <a:noFill/>
        </p:spPr>
        <p:txBody>
          <a:bodyPr wrap="square">
            <a:spAutoFit/>
          </a:bodyPr>
          <a:lstStyle/>
          <a:p>
            <a:r>
              <a:rPr lang="en-GB"/>
              <a:t>. </a:t>
            </a:r>
          </a:p>
        </p:txBody>
      </p:sp>
      <p:sp>
        <p:nvSpPr>
          <p:cNvPr id="7" name="TextBox 6">
            <a:extLst>
              <a:ext uri="{FF2B5EF4-FFF2-40B4-BE49-F238E27FC236}">
                <a16:creationId xmlns:a16="http://schemas.microsoft.com/office/drawing/2014/main" id="{96728CD4-1D56-4964-AF93-98544E5B7ABB}"/>
              </a:ext>
            </a:extLst>
          </p:cNvPr>
          <p:cNvSpPr txBox="1"/>
          <p:nvPr/>
        </p:nvSpPr>
        <p:spPr>
          <a:xfrm>
            <a:off x="67179" y="1197133"/>
            <a:ext cx="4437641" cy="4524315"/>
          </a:xfrm>
          <a:prstGeom prst="rect">
            <a:avLst/>
          </a:prstGeom>
          <a:noFill/>
        </p:spPr>
        <p:txBody>
          <a:bodyPr wrap="square" lIns="91440" tIns="45720" rIns="91440" bIns="45720" anchor="t">
            <a:spAutoFit/>
          </a:bodyPr>
          <a:lstStyle/>
          <a:p>
            <a:pPr marL="285750" indent="-285750">
              <a:buFont typeface="Arial" pitchFamily="34" charset="0"/>
              <a:buChar char="•"/>
            </a:pPr>
            <a:r>
              <a:rPr lang="cy" dirty="0">
                <a:latin typeface="Arial"/>
                <a:cs typeface="Arial"/>
              </a:rPr>
              <a:t>Nod, pwrpas a chymhwysiad Deddf Cydraddoldeb 2010 </a:t>
            </a:r>
            <a:endParaRPr lang="en-US" dirty="0">
              <a:latin typeface="Arial"/>
              <a:cs typeface="Arial" panose="020B0604020202020204" pitchFamily="34" charset="0"/>
            </a:endParaRPr>
          </a:p>
          <a:p>
            <a:pPr marL="285750" indent="-285750" algn="l">
              <a:buFont typeface="Arial" pitchFamily="34" charset="0"/>
              <a:buChar char="•"/>
            </a:pPr>
            <a:r>
              <a:rPr lang="cy" dirty="0">
                <a:latin typeface="Arial"/>
                <a:cs typeface="Arial"/>
              </a:rPr>
              <a:t>Nodweddion gwarchodedig a sut y cânt eu diffinio</a:t>
            </a:r>
          </a:p>
          <a:p>
            <a:pPr marL="285750" indent="-285750">
              <a:buFont typeface="Arial" pitchFamily="34" charset="0"/>
              <a:buChar char="•"/>
            </a:pPr>
            <a:r>
              <a:rPr lang="cy" dirty="0">
                <a:latin typeface="Arial"/>
                <a:cs typeface="Arial"/>
              </a:rPr>
              <a:t>Sut mae'r Ddeddf Cydraddoldeb wedi cael ei defnyddio i hybu datblygiad cydraddoldeb ac </a:t>
            </a:r>
            <a:r>
              <a:rPr lang="cy" dirty="0" err="1">
                <a:latin typeface="Arial"/>
                <a:cs typeface="Arial"/>
              </a:rPr>
              <a:t>ymarfer</a:t>
            </a:r>
            <a:r>
              <a:rPr lang="cy" dirty="0">
                <a:latin typeface="Arial"/>
                <a:cs typeface="Arial"/>
              </a:rPr>
              <a:t> </a:t>
            </a:r>
            <a:r>
              <a:rPr lang="cy" dirty="0" err="1">
                <a:latin typeface="Arial"/>
                <a:cs typeface="Arial"/>
              </a:rPr>
              <a:t>gwrth-wahaniaethu</a:t>
            </a:r>
            <a:r>
              <a:rPr lang="cy" dirty="0">
                <a:latin typeface="Arial"/>
                <a:cs typeface="Arial"/>
              </a:rPr>
              <a:t> </a:t>
            </a:r>
            <a:r>
              <a:rPr lang="cy" dirty="0" err="1">
                <a:latin typeface="Arial"/>
                <a:cs typeface="Arial"/>
              </a:rPr>
              <a:t>yn</a:t>
            </a:r>
            <a:r>
              <a:rPr lang="cy" dirty="0">
                <a:latin typeface="Arial"/>
                <a:cs typeface="Arial"/>
              </a:rPr>
              <a:t> y DU </a:t>
            </a:r>
            <a:endParaRPr lang="cy" dirty="0">
              <a:latin typeface="Arial"/>
              <a:cs typeface="Arial" panose="020B0604020202020204" pitchFamily="34" charset="0"/>
            </a:endParaRPr>
          </a:p>
          <a:p>
            <a:pPr marL="285750" indent="-285750" algn="l">
              <a:buFont typeface="Arial" pitchFamily="34" charset="0"/>
              <a:buChar char="•"/>
            </a:pPr>
            <a:r>
              <a:rPr lang="cy" dirty="0">
                <a:latin typeface="Arial"/>
                <a:cs typeface="Arial"/>
              </a:rPr>
              <a:t>Mathau o ymddygiad gwaharddedig a sut y cânt eu diffinio</a:t>
            </a:r>
          </a:p>
          <a:p>
            <a:pPr marL="285750" indent="-285750" algn="l">
              <a:buFont typeface="Arial" pitchFamily="34" charset="0"/>
              <a:buChar char="•"/>
            </a:pPr>
            <a:r>
              <a:rPr lang="cy" dirty="0">
                <a:latin typeface="Arial"/>
                <a:cs typeface="Arial"/>
              </a:rPr>
              <a:t>Addasiadau rhesymol a sut y dylid eu defnyddio i sicrhau nad yw unigolion anabl dan anfantais</a:t>
            </a:r>
          </a:p>
          <a:p>
            <a:pPr marL="285750" indent="-285750" algn="l">
              <a:buFont typeface="Arial" pitchFamily="34" charset="0"/>
              <a:buChar char="•"/>
            </a:pPr>
            <a:r>
              <a:rPr lang="cy" dirty="0">
                <a:latin typeface="Arial"/>
                <a:cs typeface="Arial"/>
              </a:rPr>
              <a:t>Dyletswyddau penodol o dan y Ddeddf Cydraddoldeb ar gyfer cyrff y sector cyhoeddus yng Nghymru</a:t>
            </a:r>
          </a:p>
        </p:txBody>
      </p:sp>
      <p:sp>
        <p:nvSpPr>
          <p:cNvPr id="5" name="Rectangle 4"/>
          <p:cNvSpPr/>
          <p:nvPr/>
        </p:nvSpPr>
        <p:spPr>
          <a:xfrm>
            <a:off x="323528" y="400393"/>
            <a:ext cx="2952328" cy="461665"/>
          </a:xfrm>
          <a:prstGeom prst="rect">
            <a:avLst/>
          </a:prstGeom>
        </p:spPr>
        <p:txBody>
          <a:bodyPr wrap="square" lIns="91440" tIns="45720" rIns="91440" bIns="45720" anchor="t">
            <a:spAutoFit/>
          </a:bodyPr>
          <a:lstStyle/>
          <a:p>
            <a:r>
              <a:rPr lang="cy" sz="2400" b="1" dirty="0">
                <a:solidFill>
                  <a:srgbClr val="16AD85"/>
                </a:solidFill>
                <a:latin typeface="Arial"/>
                <a:cs typeface="Arial"/>
              </a:rPr>
              <a:t>Deilliant dysgu</a:t>
            </a:r>
            <a:endParaRPr lang="en-GB" sz="2400" b="1">
              <a:solidFill>
                <a:srgbClr val="16AD85"/>
              </a:solidFill>
              <a:latin typeface="Arial"/>
              <a:cs typeface="Arial"/>
            </a:endParaRPr>
          </a:p>
        </p:txBody>
      </p:sp>
      <p:sp>
        <p:nvSpPr>
          <p:cNvPr id="11" name="Rectangle 10"/>
          <p:cNvSpPr/>
          <p:nvPr/>
        </p:nvSpPr>
        <p:spPr>
          <a:xfrm>
            <a:off x="5076056" y="400393"/>
            <a:ext cx="3874922" cy="461665"/>
          </a:xfrm>
          <a:prstGeom prst="rect">
            <a:avLst/>
          </a:prstGeom>
        </p:spPr>
        <p:txBody>
          <a:bodyPr wrap="square" lIns="91440" tIns="45720" rIns="91440" bIns="45720" anchor="t">
            <a:spAutoFit/>
          </a:bodyPr>
          <a:lstStyle/>
          <a:p>
            <a:r>
              <a:rPr lang="cy" sz="2400" b="1" dirty="0">
                <a:solidFill>
                  <a:srgbClr val="16AD85"/>
                </a:solidFill>
                <a:latin typeface="Arial"/>
                <a:cs typeface="Arial"/>
              </a:rPr>
              <a:t>Learning outcome</a:t>
            </a:r>
            <a:endParaRPr lang="en-GB" sz="2400" b="1">
              <a:solidFill>
                <a:srgbClr val="16AD85"/>
              </a:solidFill>
              <a:latin typeface="Arial"/>
              <a:cs typeface="Arial"/>
            </a:endParaRPr>
          </a:p>
        </p:txBody>
      </p:sp>
    </p:spTree>
    <p:custDataLst>
      <p:tags r:id="rId1"/>
    </p:custDataLst>
    <p:extLst>
      <p:ext uri="{BB962C8B-B14F-4D97-AF65-F5344CB8AC3E}">
        <p14:creationId xmlns:p14="http://schemas.microsoft.com/office/powerpoint/2010/main" val="368339377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custDataLst>
              <p:tags r:id="rId2"/>
            </p:custDataLst>
          </p:nvPr>
        </p:nvPicPr>
        <p:blipFill>
          <a:blip r:embed="rId7"/>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82002A9F-FC74-483F-ADA9-8281A3F9CBD5}"/>
              </a:ext>
            </a:extLst>
          </p:cNvPr>
          <p:cNvSpPr>
            <a:spLocks noGrp="1"/>
          </p:cNvSpPr>
          <p:nvPr>
            <p:ph type="title"/>
            <p:custDataLst>
              <p:tags r:id="rId3"/>
            </p:custDataLst>
          </p:nvPr>
        </p:nvSpPr>
        <p:spPr/>
        <p:txBody>
          <a:bodyPr>
            <a:normAutofit fontScale="90000"/>
          </a:bodyPr>
          <a:lstStyle/>
          <a:p>
            <a:br>
              <a:rPr lang="en-GB" b="0" i="0">
                <a:solidFill>
                  <a:srgbClr val="37394B"/>
                </a:solidFill>
                <a:effectLst/>
                <a:latin typeface="canada-type-gibson"/>
              </a:rPr>
            </a:br>
            <a:br>
              <a:rPr lang="en-GB" b="0" i="0">
                <a:solidFill>
                  <a:srgbClr val="37394B"/>
                </a:solidFill>
                <a:effectLst/>
                <a:latin typeface="canada-type-gibson"/>
              </a:rPr>
            </a:br>
            <a:endParaRPr lang="en-GB"/>
          </a:p>
        </p:txBody>
      </p:sp>
      <p:sp>
        <p:nvSpPr>
          <p:cNvPr id="5" name="Content Placeholder 4">
            <a:extLst>
              <a:ext uri="{FF2B5EF4-FFF2-40B4-BE49-F238E27FC236}">
                <a16:creationId xmlns:a16="http://schemas.microsoft.com/office/drawing/2014/main" id="{2AB2186A-2ABA-4C39-B601-2639CE0402F8}"/>
              </a:ext>
            </a:extLst>
          </p:cNvPr>
          <p:cNvSpPr>
            <a:spLocks noGrp="1"/>
          </p:cNvSpPr>
          <p:nvPr>
            <p:ph idx="1"/>
            <p:custDataLst>
              <p:tags r:id="rId4"/>
            </p:custDataLst>
          </p:nvPr>
        </p:nvSpPr>
        <p:spPr>
          <a:xfrm>
            <a:off x="107504" y="116632"/>
            <a:ext cx="8928992" cy="6009531"/>
          </a:xfrm>
        </p:spPr>
        <p:txBody>
          <a:bodyPr vert="horz" lIns="91440" tIns="45720" rIns="91440" bIns="45720" rtlCol="0" anchor="t">
            <a:normAutofit fontScale="55000" lnSpcReduction="20000"/>
          </a:bodyPr>
          <a:lstStyle/>
          <a:p>
            <a:pPr marL="0" indent="0">
              <a:buNone/>
            </a:pPr>
            <a:r>
              <a:rPr lang="cy" sz="5300" b="1" i="0" u="none" strike="noStrike" cap="none" baseline="0" dirty="0">
                <a:effectLst/>
                <a:uFillTx/>
                <a:latin typeface="Arial"/>
                <a:cs typeface="Arial"/>
              </a:rPr>
              <a:t>Cyfeiriadau</a:t>
            </a:r>
            <a:endParaRPr lang="en-US" sz="5300" b="1" i="0" u="none" strike="noStrike" cap="none" baseline="0">
              <a:effectLst/>
              <a:uFillTx/>
              <a:latin typeface="Arial"/>
              <a:cs typeface="Arial"/>
            </a:endParaRPr>
          </a:p>
          <a:p>
            <a:r>
              <a:rPr lang="cy" sz="2500" dirty="0">
                <a:latin typeface="Arial"/>
                <a:ea typeface="Open Sans"/>
                <a:cs typeface="Open Sans"/>
              </a:rPr>
              <a:t>D</a:t>
            </a:r>
            <a:r>
              <a:rPr lang="cy" sz="2500" b="0" i="0" u="none" strike="noStrike" cap="none" baseline="0" dirty="0">
                <a:effectLst/>
                <a:uFillTx/>
                <a:latin typeface="Arial"/>
                <a:ea typeface="Open Sans"/>
                <a:cs typeface="Open Sans"/>
              </a:rPr>
              <a:t>ysguiechydagofal.cymru. 2021. </a:t>
            </a:r>
            <a:r>
              <a:rPr lang="cy" sz="2500" b="0" i="1" u="none" strike="noStrike" cap="none" baseline="0" dirty="0">
                <a:effectLst/>
                <a:uFillTx/>
                <a:latin typeface="Arial"/>
                <a:ea typeface="Open Sans"/>
                <a:cs typeface="Open Sans"/>
              </a:rPr>
              <a:t>Deall deddfwriaeth yng nghyd-destun rôl yr Ymarferydd Gwasanaethau Cymdeithasol </a:t>
            </a:r>
            <a:r>
              <a:rPr lang="cy" sz="2500" b="0" u="none" strike="noStrike" cap="none" baseline="0" dirty="0">
                <a:effectLst/>
                <a:uFillTx/>
                <a:latin typeface="Arial"/>
                <a:ea typeface="Open Sans"/>
                <a:cs typeface="Open Sans"/>
              </a:rPr>
              <a:t>[ar-lein] Ar gael yn: </a:t>
            </a:r>
            <a:r>
              <a:rPr lang="cy" sz="2500" b="0" i="1" u="none" strike="noStrike" cap="none" baseline="0" dirty="0">
                <a:effectLst/>
                <a:uFillTx/>
                <a:latin typeface="Arial"/>
                <a:ea typeface="Open Sans"/>
                <a:cs typeface="Open Sans"/>
              </a:rPr>
              <a:t>&lt;https://www.healthandcarelearning.wales/media/2287/8040-13-l4_ssp_qual-handbook_eng_v11.pdf&gt;[Cyrchwyd 12 Awst 2021].</a:t>
            </a:r>
          </a:p>
          <a:p>
            <a:pPr marL="0" indent="0">
              <a:buNone/>
            </a:pPr>
            <a:endParaRPr lang="cy" sz="2500" b="0" i="1" u="none" strike="noStrike" cap="none" baseline="0" dirty="0">
              <a:effectLst/>
              <a:uFillTx/>
              <a:latin typeface="Arial"/>
              <a:ea typeface="Open Sans" panose="020B0606030504020204" pitchFamily="34" charset="0"/>
              <a:cs typeface="Open Sans" panose="020B0606030504020204" pitchFamily="34" charset="0"/>
            </a:endParaRPr>
          </a:p>
          <a:p>
            <a:r>
              <a:rPr lang="cy" sz="2500" dirty="0">
                <a:latin typeface="Arial"/>
                <a:ea typeface="Open Sans"/>
                <a:cs typeface="Open Sans"/>
              </a:rPr>
              <a:t>LocalSolicitors. 2021</a:t>
            </a:r>
            <a:r>
              <a:rPr lang="cy" sz="2500" b="0" i="0" u="none" strike="noStrike" cap="none" baseline="0" dirty="0">
                <a:solidFill>
                  <a:srgbClr val="000000"/>
                </a:solidFill>
                <a:effectLst/>
                <a:uFillTx/>
                <a:latin typeface="Arial"/>
                <a:cs typeface="Arial"/>
              </a:rPr>
              <a:t>. </a:t>
            </a:r>
            <a:r>
              <a:rPr lang="cy" sz="2500" i="1" dirty="0">
                <a:latin typeface="Arial"/>
                <a:ea typeface="Open Sans"/>
                <a:cs typeface="Open Sans"/>
              </a:rPr>
              <a:t>The Nine Protected Characteristics Under the Equality Act 2010 - LocalSolicitors.com</a:t>
            </a:r>
            <a:r>
              <a:rPr lang="cy" sz="2500" b="0" i="0" u="none" strike="noStrike" cap="none" baseline="0" dirty="0">
                <a:solidFill>
                  <a:srgbClr val="000000"/>
                </a:solidFill>
                <a:effectLst/>
                <a:uFillTx/>
                <a:latin typeface="Arial"/>
                <a:cs typeface="Arial"/>
              </a:rPr>
              <a:t>. [ar-lein] Ar gael yn: &lt;https://www.localsolicitors.com/employment-guides/the-nine-protected-characteristics-under-the-equality-act-2010&gt; [Cyrchwyd 21 Awst 2021].</a:t>
            </a:r>
          </a:p>
          <a:p>
            <a:endParaRPr lang="en-GB" sz="2500" b="0" i="0" dirty="0">
              <a:solidFill>
                <a:srgbClr val="000000"/>
              </a:solidFill>
              <a:effectLst/>
              <a:latin typeface="Arial"/>
              <a:cs typeface="Arial"/>
            </a:endParaRPr>
          </a:p>
          <a:p>
            <a:r>
              <a:rPr lang="cy" sz="2500" b="0" i="0" u="none" strike="noStrike" cap="none" baseline="0" dirty="0">
                <a:solidFill>
                  <a:srgbClr val="000000"/>
                </a:solidFill>
                <a:effectLst/>
                <a:uFillTx/>
                <a:latin typeface="Arial"/>
                <a:cs typeface="Arial"/>
              </a:rPr>
              <a:t>legislation, K., 2020. </a:t>
            </a:r>
            <a:r>
              <a:rPr lang="cy" sz="2500" b="0" i="1" u="none" strike="noStrike" cap="none" baseline="0" dirty="0">
                <a:solidFill>
                  <a:srgbClr val="000000"/>
                </a:solidFill>
                <a:effectLst/>
                <a:uFillTx/>
                <a:latin typeface="Arial"/>
                <a:cs typeface="Arial"/>
              </a:rPr>
              <a:t>Equality Act 2010 - overview for social care</a:t>
            </a:r>
            <a:r>
              <a:rPr lang="cy" sz="2500" b="0" i="0" u="none" strike="noStrike" cap="none" baseline="0" dirty="0">
                <a:solidFill>
                  <a:srgbClr val="000000"/>
                </a:solidFill>
                <a:effectLst/>
                <a:uFillTx/>
                <a:latin typeface="Arial"/>
                <a:cs typeface="Arial"/>
              </a:rPr>
              <a:t>. [ar-lein] Sefydliad Gofal Cymdeithasol er Rhagoriaeth (SCIE). Ar gael yn: &lt;https://www.scie.org.uk/key-social-care-legislation/equality-act&gt; [Cyrchwyd 18 Awst 2021].</a:t>
            </a:r>
          </a:p>
          <a:p>
            <a:endParaRPr lang="en-GB" sz="2500" dirty="0">
              <a:solidFill>
                <a:srgbClr val="000000"/>
              </a:solidFill>
              <a:latin typeface="Arial"/>
              <a:cs typeface="Arial"/>
            </a:endParaRPr>
          </a:p>
          <a:p>
            <a:r>
              <a:rPr lang="cy" sz="2500" b="0" i="0" u="none" strike="noStrike" cap="none" baseline="0" dirty="0">
                <a:solidFill>
                  <a:srgbClr val="000000"/>
                </a:solidFill>
                <a:effectLst/>
                <a:uFillTx/>
                <a:latin typeface="Arial"/>
                <a:cs typeface="Arial"/>
              </a:rPr>
              <a:t>My.ucu.org.uk. 2021.</a:t>
            </a:r>
            <a:r>
              <a:rPr lang="cy" sz="2500" b="0" i="1" u="none" strike="noStrike" cap="none" baseline="0" dirty="0">
                <a:solidFill>
                  <a:srgbClr val="000000"/>
                </a:solidFill>
                <a:effectLst/>
                <a:uFillTx/>
                <a:latin typeface="Arial"/>
                <a:cs typeface="Arial"/>
              </a:rPr>
              <a:t>[teitl y dudalen]</a:t>
            </a:r>
            <a:r>
              <a:rPr lang="cy" sz="2500" b="0" i="0" u="none" strike="noStrike" cap="none" baseline="0" dirty="0">
                <a:solidFill>
                  <a:srgbClr val="000000"/>
                </a:solidFill>
                <a:effectLst/>
                <a:uFillTx/>
                <a:latin typeface="Arial"/>
                <a:cs typeface="Arial"/>
              </a:rPr>
              <a:t>. [ar-lein] Ar gael yn: &lt;https://my.ucu.org.uk/app/answers/detail/a_id/343/~/prohibited-conduct-under-the-equality-act-2010&gt;[Cyrchwyd 20 Awst 2021].</a:t>
            </a:r>
          </a:p>
          <a:p>
            <a:endParaRPr lang="en-GB" sz="2500" b="0" i="0" dirty="0">
              <a:solidFill>
                <a:srgbClr val="000000"/>
              </a:solidFill>
              <a:effectLst/>
              <a:latin typeface="Arial"/>
              <a:cs typeface="Arial"/>
            </a:endParaRPr>
          </a:p>
          <a:p>
            <a:r>
              <a:rPr lang="cy" sz="2500" b="0" i="0" u="none" strike="noStrike" cap="none" baseline="0" dirty="0">
                <a:solidFill>
                  <a:srgbClr val="000000"/>
                </a:solidFill>
                <a:effectLst/>
                <a:uFillTx/>
                <a:latin typeface="Arial"/>
                <a:cs typeface="Arial"/>
              </a:rPr>
              <a:t>UK, G., 2020. </a:t>
            </a:r>
            <a:r>
              <a:rPr lang="cy" sz="2500" b="0" i="1" u="none" strike="noStrike" cap="none" baseline="0" dirty="0">
                <a:solidFill>
                  <a:srgbClr val="000000"/>
                </a:solidFill>
                <a:effectLst/>
                <a:uFillTx/>
                <a:latin typeface="Arial"/>
                <a:cs typeface="Arial"/>
              </a:rPr>
              <a:t>Reasonable adjustments: a legal duty</a:t>
            </a:r>
            <a:r>
              <a:rPr lang="cy" sz="2500" b="0" i="0" u="none" strike="noStrike" cap="none" baseline="0" dirty="0">
                <a:solidFill>
                  <a:srgbClr val="000000"/>
                </a:solidFill>
                <a:effectLst/>
                <a:uFillTx/>
                <a:latin typeface="Arial"/>
                <a:cs typeface="Arial"/>
              </a:rPr>
              <a:t>. [ar-lein] GOV.UK. Ar gael yn: &lt;https://www.gov.uk/government/publications/reasonable-adjustments-a-legal-duty/reasonable-adjustments-a-legal-duty&gt; [Cyrchwyd 18 Awst 2021].</a:t>
            </a:r>
          </a:p>
          <a:p>
            <a:endParaRPr lang="en-GB" sz="2500" b="0" i="0" dirty="0">
              <a:solidFill>
                <a:srgbClr val="000000"/>
              </a:solidFill>
              <a:effectLst/>
              <a:latin typeface="Arial"/>
              <a:cs typeface="Arial"/>
            </a:endParaRPr>
          </a:p>
          <a:p>
            <a:r>
              <a:rPr lang="cy" sz="2500" b="0" i="0" u="none" strike="noStrike" cap="none" baseline="0" dirty="0">
                <a:solidFill>
                  <a:srgbClr val="000000"/>
                </a:solidFill>
                <a:effectLst/>
                <a:uFillTx/>
                <a:latin typeface="Arial"/>
                <a:cs typeface="Arial"/>
              </a:rPr>
              <a:t>Equality Commissioner UK,., 2018. </a:t>
            </a:r>
            <a:r>
              <a:rPr lang="cy" sz="2500" b="0" i="1" u="none" strike="noStrike" cap="none" baseline="0" dirty="0">
                <a:solidFill>
                  <a:srgbClr val="000000"/>
                </a:solidFill>
                <a:effectLst/>
                <a:uFillTx/>
                <a:latin typeface="Arial"/>
                <a:cs typeface="Arial"/>
              </a:rPr>
              <a:t>What is the Public Sector Equality Duty? | Equality law: discrimination explained</a:t>
            </a:r>
            <a:r>
              <a:rPr lang="cy" sz="2500" b="0" i="0" u="none" strike="noStrike" cap="none" baseline="0" dirty="0">
                <a:solidFill>
                  <a:srgbClr val="000000"/>
                </a:solidFill>
                <a:effectLst/>
                <a:uFillTx/>
                <a:latin typeface="Arial"/>
                <a:cs typeface="Arial"/>
              </a:rPr>
              <a:t>. [ar-lein] Youtube.com. Ar gael yn: &lt;https://www.youtube.com/watch?v=W3nZ7iL6IeM&gt;[Cyrchwyd 18 Awst 2021].</a:t>
            </a:r>
          </a:p>
          <a:p>
            <a:endParaRPr lang="en-GB" sz="2500" dirty="0">
              <a:solidFill>
                <a:srgbClr val="000000"/>
              </a:solidFill>
              <a:latin typeface="Arial"/>
              <a:cs typeface="Arial" pitchFamily="34" charset="0"/>
            </a:endParaRPr>
          </a:p>
          <a:p>
            <a:r>
              <a:rPr lang="cy" sz="2500" b="0" i="0" u="none" strike="noStrike" cap="none" baseline="0" dirty="0">
                <a:effectLst/>
                <a:uFillTx/>
                <a:latin typeface="Arial"/>
                <a:cs typeface="Arial"/>
              </a:rPr>
              <a:t>https://gofalcymdeithasol.cymru/ 2021. </a:t>
            </a:r>
            <a:r>
              <a:rPr lang="cy" sz="2500" b="0" i="1" u="none" strike="noStrike" cap="none" baseline="0" dirty="0">
                <a:effectLst/>
                <a:uFillTx/>
                <a:latin typeface="Arial"/>
                <a:cs typeface="Arial"/>
              </a:rPr>
              <a:t>Ein hamcanion cydraddoldeb drafft ar gyfer 2022 i 2027| Gofal Cymdeithasol Cymru.</a:t>
            </a:r>
            <a:r>
              <a:rPr lang="cy" sz="2500" b="0" i="0" u="none" strike="noStrike" cap="none" baseline="0" dirty="0">
                <a:effectLst/>
                <a:uFillTx/>
                <a:latin typeface="Arial"/>
                <a:cs typeface="Arial"/>
              </a:rPr>
              <a:t> [ar-lein] Ar gael yn: &lt;https://gofalcymdeithasol.cymru/ymgynghoriadau/ein-hamcanion-cydraddoldeb-drafft-ar-gyfer-2022-i-2027&gt; [Cyrchwyd 18 Awst 2021].</a:t>
            </a:r>
          </a:p>
          <a:p>
            <a:endParaRPr lang="en-GB" sz="1500" dirty="0">
              <a:cs typeface="Arial" pitchFamily="34" charset="0"/>
            </a:endParaRPr>
          </a:p>
        </p:txBody>
      </p:sp>
    </p:spTree>
    <p:custDataLst>
      <p:tags r:id="rId1"/>
    </p:custDataLst>
    <p:extLst>
      <p:ext uri="{BB962C8B-B14F-4D97-AF65-F5344CB8AC3E}">
        <p14:creationId xmlns:p14="http://schemas.microsoft.com/office/powerpoint/2010/main" val="403209389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4"/>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82002A9F-FC74-483F-ADA9-8281A3F9CBD5}"/>
              </a:ext>
            </a:extLst>
          </p:cNvPr>
          <p:cNvSpPr>
            <a:spLocks noGrp="1"/>
          </p:cNvSpPr>
          <p:nvPr>
            <p:ph type="title"/>
          </p:nvPr>
        </p:nvSpPr>
        <p:spPr/>
        <p:txBody>
          <a:bodyPr>
            <a:normAutofit fontScale="90000"/>
          </a:bodyPr>
          <a:lstStyle/>
          <a:p>
            <a:br>
              <a:rPr lang="en-GB" b="0" i="0" dirty="0">
                <a:solidFill>
                  <a:srgbClr val="37394B"/>
                </a:solidFill>
                <a:effectLst/>
                <a:latin typeface="canada-type-gibson"/>
              </a:rPr>
            </a:br>
            <a:br>
              <a:rPr lang="en-GB" b="0" i="0" dirty="0">
                <a:solidFill>
                  <a:srgbClr val="37394B"/>
                </a:solidFill>
                <a:effectLst/>
                <a:latin typeface="canada-type-gibson"/>
              </a:rPr>
            </a:br>
            <a:endParaRPr lang="en-GB" dirty="0"/>
          </a:p>
        </p:txBody>
      </p:sp>
      <p:sp>
        <p:nvSpPr>
          <p:cNvPr id="5" name="Content Placeholder 4">
            <a:extLst>
              <a:ext uri="{FF2B5EF4-FFF2-40B4-BE49-F238E27FC236}">
                <a16:creationId xmlns:a16="http://schemas.microsoft.com/office/drawing/2014/main" id="{2AB2186A-2ABA-4C39-B601-2639CE0402F8}"/>
              </a:ext>
            </a:extLst>
          </p:cNvPr>
          <p:cNvSpPr>
            <a:spLocks noGrp="1"/>
          </p:cNvSpPr>
          <p:nvPr>
            <p:ph idx="1"/>
          </p:nvPr>
        </p:nvSpPr>
        <p:spPr>
          <a:xfrm>
            <a:off x="179512" y="116632"/>
            <a:ext cx="8964488" cy="6009531"/>
          </a:xfrm>
        </p:spPr>
        <p:txBody>
          <a:bodyPr vert="horz" lIns="91440" tIns="45720" rIns="91440" bIns="45720" rtlCol="0" anchor="t">
            <a:normAutofit/>
          </a:bodyPr>
          <a:lstStyle/>
          <a:p>
            <a:pPr marL="0" indent="0">
              <a:buNone/>
            </a:pPr>
            <a:r>
              <a:rPr lang="en-GB" sz="2400" b="1" dirty="0">
                <a:latin typeface="Arial"/>
                <a:cs typeface="Arial"/>
              </a:rPr>
              <a:t>References</a:t>
            </a:r>
          </a:p>
          <a:p>
            <a:r>
              <a:rPr lang="en-GB" sz="1300" b="0" i="0" dirty="0" err="1">
                <a:solidFill>
                  <a:srgbClr val="000000"/>
                </a:solidFill>
                <a:effectLst/>
                <a:latin typeface="Arial"/>
                <a:cs typeface="Arial"/>
              </a:rPr>
              <a:t>Healthandcarelearning.wales</a:t>
            </a:r>
            <a:r>
              <a:rPr lang="en-GB" sz="1300" b="0" i="0" dirty="0">
                <a:solidFill>
                  <a:srgbClr val="000000"/>
                </a:solidFill>
                <a:effectLst/>
                <a:latin typeface="Arial"/>
                <a:cs typeface="Arial"/>
              </a:rPr>
              <a:t>. 2021. </a:t>
            </a:r>
            <a:r>
              <a:rPr lang="en-GB" sz="1300" b="0" i="1" dirty="0">
                <a:solidFill>
                  <a:srgbClr val="000000"/>
                </a:solidFill>
                <a:effectLst/>
                <a:latin typeface="Arial"/>
                <a:cs typeface="Arial"/>
              </a:rPr>
              <a:t>Understanding legislation in the context of the Social Services Practitioner role</a:t>
            </a:r>
            <a:r>
              <a:rPr lang="en-GB" sz="1300" b="0" i="0" dirty="0">
                <a:solidFill>
                  <a:srgbClr val="000000"/>
                </a:solidFill>
                <a:effectLst/>
                <a:latin typeface="Arial"/>
                <a:cs typeface="Arial"/>
              </a:rPr>
              <a:t>. [online] Available at: &lt;https://www.healthandcarelearning.wales/media/2287/8040-13-l4_ssp_qual-handbook_eng_v11.pdf&gt; [Accessed 12 August 2021].</a:t>
            </a:r>
          </a:p>
          <a:p>
            <a:pPr marL="0" indent="0">
              <a:buNone/>
            </a:pPr>
            <a:endParaRPr lang="en-GB" sz="1300" b="0" i="0" dirty="0">
              <a:solidFill>
                <a:srgbClr val="000000"/>
              </a:solidFill>
              <a:effectLst/>
              <a:latin typeface="Arial"/>
              <a:cs typeface="Arial"/>
            </a:endParaRPr>
          </a:p>
          <a:p>
            <a:r>
              <a:rPr lang="en-GB" sz="1300" b="0" i="0" dirty="0" err="1">
                <a:solidFill>
                  <a:srgbClr val="000000"/>
                </a:solidFill>
                <a:effectLst/>
                <a:latin typeface="Arial"/>
                <a:cs typeface="Arial"/>
              </a:rPr>
              <a:t>LocalSolicitors</a:t>
            </a:r>
            <a:r>
              <a:rPr lang="en-GB" sz="1300" b="0" i="0" dirty="0">
                <a:solidFill>
                  <a:srgbClr val="000000"/>
                </a:solidFill>
                <a:effectLst/>
                <a:latin typeface="Arial"/>
                <a:cs typeface="Arial"/>
              </a:rPr>
              <a:t>. 2021. </a:t>
            </a:r>
            <a:r>
              <a:rPr lang="en-GB" sz="1300" b="0" i="1" dirty="0">
                <a:solidFill>
                  <a:srgbClr val="000000"/>
                </a:solidFill>
                <a:effectLst/>
                <a:latin typeface="Arial"/>
                <a:cs typeface="Arial"/>
              </a:rPr>
              <a:t>The Nine Protected Characteristics Under the Equality Act 2010 - LocalSolicitors.com</a:t>
            </a:r>
            <a:r>
              <a:rPr lang="en-GB" sz="1300" b="0" i="0" dirty="0">
                <a:solidFill>
                  <a:srgbClr val="000000"/>
                </a:solidFill>
                <a:effectLst/>
                <a:latin typeface="Arial"/>
                <a:cs typeface="Arial"/>
              </a:rPr>
              <a:t>. [online] Available at: &lt;https://www.localsolicitors.com/employment-guides/the-nine-protected-characteristics-under-the-equality-act-2010&gt; [Accessed 21 August 2021].</a:t>
            </a:r>
          </a:p>
          <a:p>
            <a:endParaRPr lang="en-GB" sz="1300" b="0" i="0" dirty="0">
              <a:solidFill>
                <a:srgbClr val="000000"/>
              </a:solidFill>
              <a:effectLst/>
              <a:latin typeface="Arial"/>
              <a:cs typeface="Arial"/>
            </a:endParaRPr>
          </a:p>
          <a:p>
            <a:r>
              <a:rPr lang="en-GB" sz="1300" b="0" i="0" dirty="0">
                <a:solidFill>
                  <a:srgbClr val="000000"/>
                </a:solidFill>
                <a:effectLst/>
                <a:latin typeface="Arial"/>
                <a:cs typeface="Arial"/>
              </a:rPr>
              <a:t>legislation, K., 2020. </a:t>
            </a:r>
            <a:r>
              <a:rPr lang="en-GB" sz="1300" b="0" i="1" dirty="0">
                <a:solidFill>
                  <a:srgbClr val="000000"/>
                </a:solidFill>
                <a:effectLst/>
                <a:latin typeface="Arial"/>
                <a:cs typeface="Arial"/>
              </a:rPr>
              <a:t>Equality Act 2010 - overview for social care</a:t>
            </a:r>
            <a:r>
              <a:rPr lang="en-GB" sz="1300" b="0" i="0" dirty="0">
                <a:solidFill>
                  <a:srgbClr val="000000"/>
                </a:solidFill>
                <a:effectLst/>
                <a:latin typeface="Arial"/>
                <a:cs typeface="Arial"/>
              </a:rPr>
              <a:t>. [online] Social Care Institute for Excellence (SCIE). Available at: &lt;https://www.scie.org.uk/key-social-care-legislation/equality-act&gt; [Accessed 18 August 2021].</a:t>
            </a:r>
          </a:p>
          <a:p>
            <a:endParaRPr lang="en-GB" sz="1300" dirty="0">
              <a:solidFill>
                <a:srgbClr val="000000"/>
              </a:solidFill>
              <a:latin typeface="Arial"/>
              <a:cs typeface="Arial"/>
            </a:endParaRPr>
          </a:p>
          <a:p>
            <a:r>
              <a:rPr lang="en-GB" sz="1300" b="0" i="0" dirty="0">
                <a:solidFill>
                  <a:srgbClr val="000000"/>
                </a:solidFill>
                <a:effectLst/>
                <a:latin typeface="Arial"/>
                <a:cs typeface="Arial"/>
              </a:rPr>
              <a:t>My.ucu.org.uk. 2021. </a:t>
            </a:r>
            <a:r>
              <a:rPr lang="en-GB" sz="1300" b="0" i="1" dirty="0">
                <a:solidFill>
                  <a:srgbClr val="000000"/>
                </a:solidFill>
                <a:effectLst/>
                <a:latin typeface="Arial"/>
                <a:cs typeface="Arial"/>
              </a:rPr>
              <a:t>[page title]</a:t>
            </a:r>
            <a:r>
              <a:rPr lang="en-GB" sz="1300" b="0" i="0" dirty="0">
                <a:solidFill>
                  <a:srgbClr val="000000"/>
                </a:solidFill>
                <a:effectLst/>
                <a:latin typeface="Arial"/>
                <a:cs typeface="Arial"/>
              </a:rPr>
              <a:t>. [online] Available at: &lt;https://my.ucu.org.uk/app/answers/detail/a_id/343/~/prohibited-conduct-under-the-equality-act-2010&gt; [Accessed 20 August 2021].</a:t>
            </a:r>
          </a:p>
          <a:p>
            <a:endParaRPr lang="en-GB" sz="1300" b="0" i="0" dirty="0">
              <a:solidFill>
                <a:srgbClr val="000000"/>
              </a:solidFill>
              <a:effectLst/>
              <a:latin typeface="Arial"/>
              <a:cs typeface="Arial"/>
            </a:endParaRPr>
          </a:p>
          <a:p>
            <a:r>
              <a:rPr lang="en-GB" sz="1300" b="0" i="0" dirty="0">
                <a:solidFill>
                  <a:srgbClr val="000000"/>
                </a:solidFill>
                <a:effectLst/>
                <a:latin typeface="Arial"/>
                <a:cs typeface="Arial"/>
              </a:rPr>
              <a:t>UK, G., 2020. </a:t>
            </a:r>
            <a:r>
              <a:rPr lang="en-GB" sz="1300" b="0" i="1" dirty="0">
                <a:solidFill>
                  <a:srgbClr val="000000"/>
                </a:solidFill>
                <a:effectLst/>
                <a:latin typeface="Arial"/>
                <a:cs typeface="Arial"/>
              </a:rPr>
              <a:t>Reasonable adjustments: a legal duty</a:t>
            </a:r>
            <a:r>
              <a:rPr lang="en-GB" sz="1300" b="0" i="0" dirty="0">
                <a:solidFill>
                  <a:srgbClr val="000000"/>
                </a:solidFill>
                <a:effectLst/>
                <a:latin typeface="Arial"/>
                <a:cs typeface="Arial"/>
              </a:rPr>
              <a:t>. [online] GOV.UK. Available at: &lt;https://www.gov.uk/government/publications/reasonable-adjustments-a-legal-duty/reasonable-adjustments-a-legal-duty&gt; [Accessed 18 August 2021].</a:t>
            </a:r>
          </a:p>
          <a:p>
            <a:endParaRPr lang="en-GB" sz="1300" b="0" i="0" dirty="0">
              <a:solidFill>
                <a:srgbClr val="000000"/>
              </a:solidFill>
              <a:effectLst/>
              <a:latin typeface="Arial"/>
              <a:cs typeface="Arial"/>
            </a:endParaRPr>
          </a:p>
          <a:p>
            <a:r>
              <a:rPr lang="en-GB" sz="1300" b="0" i="0" dirty="0">
                <a:solidFill>
                  <a:srgbClr val="000000"/>
                </a:solidFill>
                <a:effectLst/>
                <a:latin typeface="Arial"/>
                <a:cs typeface="Arial"/>
              </a:rPr>
              <a:t>Equality Commissioner UK,., 2018. </a:t>
            </a:r>
            <a:r>
              <a:rPr lang="en-GB" sz="1300" b="0" i="1" dirty="0">
                <a:solidFill>
                  <a:srgbClr val="000000"/>
                </a:solidFill>
                <a:effectLst/>
                <a:latin typeface="Arial"/>
                <a:cs typeface="Arial"/>
              </a:rPr>
              <a:t>What is the Public Sector Equality Duty? | Equality law: discrimination explained</a:t>
            </a:r>
            <a:r>
              <a:rPr lang="en-GB" sz="1300" b="0" i="0" dirty="0">
                <a:solidFill>
                  <a:srgbClr val="000000"/>
                </a:solidFill>
                <a:effectLst/>
                <a:latin typeface="Arial"/>
                <a:cs typeface="Arial"/>
              </a:rPr>
              <a:t>. [online] Youtube.com. Available at: &lt;https://www.youtube.com/watch?v=W3nZ7iL6IeM&gt; [Accessed 18 August 2021].</a:t>
            </a:r>
            <a:endParaRPr lang="en-GB" sz="1300" dirty="0">
              <a:solidFill>
                <a:srgbClr val="000000"/>
              </a:solidFill>
              <a:latin typeface="Arial"/>
              <a:cs typeface="Arial"/>
            </a:endParaRPr>
          </a:p>
          <a:p>
            <a:endParaRPr lang="en-GB" sz="1300" dirty="0">
              <a:solidFill>
                <a:srgbClr val="000000"/>
              </a:solidFill>
              <a:latin typeface="Arial"/>
              <a:cs typeface="Arial" panose="020B0604020202020204" pitchFamily="34" charset="0"/>
            </a:endParaRPr>
          </a:p>
          <a:p>
            <a:r>
              <a:rPr lang="en-GB" sz="1300" b="0" i="0" err="1">
                <a:solidFill>
                  <a:srgbClr val="000000"/>
                </a:solidFill>
                <a:effectLst/>
                <a:latin typeface="Arial"/>
                <a:cs typeface="Arial"/>
              </a:rPr>
              <a:t>Socialcare.wales</a:t>
            </a:r>
            <a:r>
              <a:rPr lang="en-GB" sz="1300" b="0" i="0" dirty="0">
                <a:solidFill>
                  <a:srgbClr val="000000"/>
                </a:solidFill>
                <a:effectLst/>
                <a:latin typeface="Arial"/>
                <a:cs typeface="Arial"/>
              </a:rPr>
              <a:t>. 2021. </a:t>
            </a:r>
            <a:r>
              <a:rPr lang="en-GB" sz="1300" b="0" i="1" dirty="0">
                <a:solidFill>
                  <a:srgbClr val="000000"/>
                </a:solidFill>
                <a:effectLst/>
                <a:latin typeface="Arial"/>
                <a:cs typeface="Arial"/>
              </a:rPr>
              <a:t>Our draft equality objectives for 2022 to 2027 | Social Care Wales</a:t>
            </a:r>
            <a:r>
              <a:rPr lang="en-GB" sz="1300" b="0" i="0" dirty="0">
                <a:solidFill>
                  <a:srgbClr val="000000"/>
                </a:solidFill>
                <a:effectLst/>
                <a:latin typeface="Arial"/>
                <a:cs typeface="Arial"/>
              </a:rPr>
              <a:t>. [online] Available at:</a:t>
            </a:r>
            <a:r>
              <a:rPr lang="en-GB" sz="1300" b="0" i="0" dirty="0">
                <a:solidFill>
                  <a:srgbClr val="000000"/>
                </a:solidFill>
                <a:effectLst/>
                <a:latin typeface="+mj-lt"/>
                <a:cs typeface="Arial"/>
              </a:rPr>
              <a:t> &lt;https://socialcare.wales/consultations/our-draft-equality-objectives-for-2022-to-2027&gt; [Accessed 18 August 2021].</a:t>
            </a:r>
            <a:endParaRPr lang="en-GB" sz="1300" dirty="0">
              <a:solidFill>
                <a:srgbClr val="000000"/>
              </a:solidFill>
              <a:latin typeface="+mj-lt"/>
              <a:cs typeface="Arial"/>
            </a:endParaRPr>
          </a:p>
          <a:p>
            <a:endParaRPr lang="en-GB" sz="12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72702746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custDataLst>
              <p:tags r:id="rId2"/>
            </p:custDataLst>
          </p:nvPr>
        </p:nvPicPr>
        <p:blipFill>
          <a:blip r:embed="rId4"/>
          <a:stretch>
            <a:fillRect/>
          </a:stretch>
        </p:blipFill>
        <p:spPr>
          <a:xfrm>
            <a:off x="0" y="0"/>
            <a:ext cx="9144000" cy="6858000"/>
          </a:xfrm>
          <a:prstGeom prst="rect">
            <a:avLst/>
          </a:prstGeom>
        </p:spPr>
      </p:pic>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ext&#10;&#10;Description automatically generated">
            <a:extLst>
              <a:ext uri="{FF2B5EF4-FFF2-40B4-BE49-F238E27FC236}">
                <a16:creationId xmlns:a16="http://schemas.microsoft.com/office/drawing/2014/main" id="{6E073C2F-6C76-96A4-4119-262143E6E213}"/>
              </a:ext>
            </a:extLst>
          </p:cNvPr>
          <p:cNvPicPr>
            <a:picLocks noGrp="1" noChangeAspect="1"/>
          </p:cNvPicPr>
          <p:nvPr>
            <p:ph idx="1"/>
          </p:nvPr>
        </p:nvPicPr>
        <p:blipFill>
          <a:blip r:embed="rId3"/>
          <a:stretch>
            <a:fillRect/>
          </a:stretch>
        </p:blipFill>
        <p:spPr>
          <a:xfrm>
            <a:off x="-3773" y="417207"/>
            <a:ext cx="9151544" cy="5930018"/>
          </a:xfrm>
        </p:spPr>
      </p:pic>
    </p:spTree>
    <p:extLst>
      <p:ext uri="{BB962C8B-B14F-4D97-AF65-F5344CB8AC3E}">
        <p14:creationId xmlns:p14="http://schemas.microsoft.com/office/powerpoint/2010/main" val="3205229176"/>
      </p:ext>
    </p:extLst>
  </p:cSld>
  <p:clrMapOvr>
    <a:masterClrMapping/>
  </p:clrMapOvr>
  <p:transition/>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group of black and white icons&#10;&#10;Description automatically generated">
            <a:extLst>
              <a:ext uri="{FF2B5EF4-FFF2-40B4-BE49-F238E27FC236}">
                <a16:creationId xmlns:a16="http://schemas.microsoft.com/office/drawing/2014/main" id="{6E667971-9FD5-0CC9-FF98-7D5D755F24F4}"/>
              </a:ext>
            </a:extLst>
          </p:cNvPr>
          <p:cNvPicPr>
            <a:picLocks noGrp="1" noChangeAspect="1"/>
          </p:cNvPicPr>
          <p:nvPr>
            <p:ph idx="1"/>
          </p:nvPr>
        </p:nvPicPr>
        <p:blipFill>
          <a:blip r:embed="rId2"/>
          <a:stretch>
            <a:fillRect/>
          </a:stretch>
        </p:blipFill>
        <p:spPr>
          <a:xfrm>
            <a:off x="-725" y="5308"/>
            <a:ext cx="9145449" cy="6834320"/>
          </a:xfrm>
          <a:prstGeom prst="rect">
            <a:avLst/>
          </a:prstGeom>
        </p:spPr>
      </p:pic>
    </p:spTree>
    <p:extLst>
      <p:ext uri="{BB962C8B-B14F-4D97-AF65-F5344CB8AC3E}">
        <p14:creationId xmlns:p14="http://schemas.microsoft.com/office/powerpoint/2010/main" val="192643601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C53C8BC8-E739-D038-4ABA-D363C0A9090B}"/>
              </a:ext>
            </a:extLst>
          </p:cNvPr>
          <p:cNvPicPr>
            <a:picLocks noGrp="1" noChangeAspect="1"/>
          </p:cNvPicPr>
          <p:nvPr>
            <p:ph idx="1"/>
          </p:nvPr>
        </p:nvPicPr>
        <p:blipFill>
          <a:blip r:embed="rId2"/>
          <a:stretch>
            <a:fillRect/>
          </a:stretch>
        </p:blipFill>
        <p:spPr>
          <a:xfrm>
            <a:off x="-4354" y="6373"/>
            <a:ext cx="9165770" cy="6838405"/>
          </a:xfrm>
        </p:spPr>
      </p:pic>
    </p:spTree>
    <p:extLst>
      <p:ext uri="{BB962C8B-B14F-4D97-AF65-F5344CB8AC3E}">
        <p14:creationId xmlns:p14="http://schemas.microsoft.com/office/powerpoint/2010/main" val="24422013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New picture" descr="Graphical user interface, application&#10;&#10;Description automatically generated"/>
          <p:cNvPicPr/>
          <p:nvPr/>
        </p:nvPicPr>
        <p:blipFill>
          <a:blip r:embed="rId3"/>
          <a:stretch>
            <a:fillRect/>
          </a:stretch>
        </p:blipFill>
        <p:spPr>
          <a:xfrm>
            <a:off x="0" y="0"/>
            <a:ext cx="9108504" cy="6580736"/>
          </a:xfrm>
          <a:prstGeom prst="rect">
            <a:avLst/>
          </a:prstGeom>
        </p:spPr>
      </p:pic>
      <p:sp>
        <p:nvSpPr>
          <p:cNvPr id="2" name="Title 1"/>
          <p:cNvSpPr>
            <a:spLocks noGrp="1"/>
          </p:cNvSpPr>
          <p:nvPr>
            <p:ph type="ctrTitle"/>
          </p:nvPr>
        </p:nvSpPr>
        <p:spPr>
          <a:xfrm>
            <a:off x="475010" y="66750"/>
            <a:ext cx="8229600" cy="1143000"/>
          </a:xfrm>
        </p:spPr>
        <p:txBody>
          <a:bodyPr>
            <a:normAutofit/>
          </a:bodyPr>
          <a:lstStyle/>
          <a:p>
            <a:pPr algn="l"/>
            <a:r>
              <a:rPr lang="cy" sz="2400" b="1" dirty="0" err="1">
                <a:solidFill>
                  <a:srgbClr val="16AD85"/>
                </a:solidFill>
                <a:latin typeface="Arial"/>
                <a:cs typeface="Arial"/>
              </a:rPr>
              <a:t>Deilliant</a:t>
            </a:r>
            <a:r>
              <a:rPr lang="cy" sz="2400" b="1" dirty="0">
                <a:solidFill>
                  <a:srgbClr val="16AD85"/>
                </a:solidFill>
                <a:latin typeface="Arial"/>
                <a:cs typeface="Arial"/>
              </a:rPr>
              <a:t> </a:t>
            </a:r>
            <a:r>
              <a:rPr lang="cy" sz="2400" b="1" dirty="0" err="1">
                <a:solidFill>
                  <a:srgbClr val="16AD85"/>
                </a:solidFill>
                <a:latin typeface="Arial"/>
                <a:cs typeface="Arial"/>
              </a:rPr>
              <a:t>dysgu</a:t>
            </a:r>
            <a:r>
              <a:rPr lang="cy" sz="2400" b="1">
                <a:solidFill>
                  <a:srgbClr val="16AD85"/>
                </a:solidFill>
                <a:latin typeface="Arial"/>
                <a:cs typeface="Arial"/>
              </a:rPr>
              <a:t>                          Learning outcome</a:t>
            </a:r>
            <a:endParaRPr lang="en-GB" sz="2400" b="1">
              <a:solidFill>
                <a:srgbClr val="16AD85"/>
              </a:solidFill>
              <a:latin typeface="Arial"/>
              <a:cs typeface="Arial"/>
            </a:endParaRPr>
          </a:p>
        </p:txBody>
      </p:sp>
      <p:sp>
        <p:nvSpPr>
          <p:cNvPr id="3" name="Subtitle 2"/>
          <p:cNvSpPr>
            <a:spLocks noGrp="1"/>
          </p:cNvSpPr>
          <p:nvPr>
            <p:ph type="subTitle" idx="1"/>
          </p:nvPr>
        </p:nvSpPr>
        <p:spPr>
          <a:xfrm>
            <a:off x="-43911" y="937197"/>
            <a:ext cx="4831182" cy="5276101"/>
          </a:xfrm>
        </p:spPr>
        <p:txBody>
          <a:bodyPr vert="horz" lIns="91440" tIns="45720" rIns="91440" bIns="45720" rtlCol="0" anchor="t">
            <a:normAutofit fontScale="47500" lnSpcReduction="20000"/>
          </a:bodyPr>
          <a:lstStyle/>
          <a:p>
            <a:pPr marL="285750" lvl="0" indent="-285750" algn="l">
              <a:lnSpc>
                <a:spcPct val="120000"/>
              </a:lnSpc>
              <a:spcBef>
                <a:spcPts val="0"/>
              </a:spcBef>
              <a:buFont typeface="Arial" pitchFamily="34" charset="0"/>
              <a:buChar char="•"/>
            </a:pPr>
            <a:r>
              <a:rPr lang="cy" sz="4200" dirty="0">
                <a:solidFill>
                  <a:schemeClr val="tx1"/>
                </a:solidFill>
                <a:latin typeface="Arial"/>
                <a:cs typeface="Arial"/>
              </a:rPr>
              <a:t>Nodweddion gwarchodedig a sut y cânt eu diffinio</a:t>
            </a:r>
            <a:endParaRPr lang="en-US" sz="4200">
              <a:solidFill>
                <a:schemeClr val="tx1"/>
              </a:solidFill>
              <a:latin typeface="Arial"/>
              <a:cs typeface="Arial"/>
            </a:endParaRPr>
          </a:p>
          <a:p>
            <a:pPr marL="285750" indent="-285750" algn="l">
              <a:lnSpc>
                <a:spcPct val="120000"/>
              </a:lnSpc>
              <a:spcBef>
                <a:spcPts val="0"/>
              </a:spcBef>
              <a:buFont typeface="Arial" pitchFamily="34" charset="0"/>
              <a:buChar char="•"/>
            </a:pPr>
            <a:r>
              <a:rPr lang="cy" sz="4200" dirty="0">
                <a:solidFill>
                  <a:schemeClr val="tx1"/>
                </a:solidFill>
                <a:latin typeface="Arial"/>
                <a:cs typeface="Arial"/>
              </a:rPr>
              <a:t>Sut mae'r Ddeddf Cydraddoldeb wedi cael ei defnyddio i hybu datblygiad cydraddoldeb ac </a:t>
            </a:r>
            <a:r>
              <a:rPr lang="cy" sz="4200" err="1">
                <a:solidFill>
                  <a:schemeClr val="tx1"/>
                </a:solidFill>
                <a:latin typeface="Arial"/>
                <a:cs typeface="Arial"/>
              </a:rPr>
              <a:t>ymarfer</a:t>
            </a:r>
            <a:r>
              <a:rPr lang="cy" sz="4200" dirty="0">
                <a:solidFill>
                  <a:schemeClr val="tx1"/>
                </a:solidFill>
                <a:latin typeface="Arial"/>
                <a:cs typeface="Arial"/>
              </a:rPr>
              <a:t> </a:t>
            </a:r>
            <a:r>
              <a:rPr lang="cy" sz="4200" err="1">
                <a:solidFill>
                  <a:schemeClr val="tx1"/>
                </a:solidFill>
                <a:latin typeface="Arial"/>
                <a:cs typeface="Arial"/>
              </a:rPr>
              <a:t>gwrth-wahaniaethu</a:t>
            </a:r>
            <a:r>
              <a:rPr lang="cy" sz="4200" dirty="0">
                <a:solidFill>
                  <a:schemeClr val="tx1"/>
                </a:solidFill>
                <a:latin typeface="Arial"/>
                <a:cs typeface="Arial"/>
              </a:rPr>
              <a:t> </a:t>
            </a:r>
            <a:r>
              <a:rPr lang="cy" sz="4200" err="1">
                <a:solidFill>
                  <a:schemeClr val="tx1"/>
                </a:solidFill>
                <a:latin typeface="Arial"/>
                <a:cs typeface="Arial"/>
              </a:rPr>
              <a:t>yn</a:t>
            </a:r>
            <a:r>
              <a:rPr lang="cy" sz="4200" dirty="0">
                <a:solidFill>
                  <a:schemeClr val="tx1"/>
                </a:solidFill>
                <a:latin typeface="Arial"/>
                <a:cs typeface="Arial"/>
              </a:rPr>
              <a:t> y DU </a:t>
            </a:r>
          </a:p>
          <a:p>
            <a:pPr marL="285750" lvl="0" indent="-285750" algn="l">
              <a:lnSpc>
                <a:spcPct val="120000"/>
              </a:lnSpc>
              <a:spcBef>
                <a:spcPts val="0"/>
              </a:spcBef>
              <a:buFont typeface="Arial" pitchFamily="34" charset="0"/>
              <a:buChar char="•"/>
            </a:pPr>
            <a:r>
              <a:rPr lang="cy" sz="4200" dirty="0">
                <a:solidFill>
                  <a:schemeClr val="tx1"/>
                </a:solidFill>
                <a:latin typeface="Arial"/>
                <a:cs typeface="Arial"/>
              </a:rPr>
              <a:t>Mathau o ymddygiad gwaharddedig a sut y cânt eu diffinio</a:t>
            </a:r>
          </a:p>
          <a:p>
            <a:pPr marL="285750" lvl="0" indent="-285750" algn="l">
              <a:lnSpc>
                <a:spcPct val="120000"/>
              </a:lnSpc>
              <a:spcBef>
                <a:spcPts val="0"/>
              </a:spcBef>
              <a:buFont typeface="Arial" pitchFamily="34" charset="0"/>
              <a:buChar char="•"/>
            </a:pPr>
            <a:r>
              <a:rPr lang="cy" sz="4200" dirty="0">
                <a:solidFill>
                  <a:schemeClr val="tx1"/>
                </a:solidFill>
                <a:latin typeface="Arial"/>
                <a:cs typeface="Arial"/>
              </a:rPr>
              <a:t>Addasiadau rhesymol a sut y dylid eu defnyddio i sicrhau nad yw unigolion anabl dan anfantais</a:t>
            </a:r>
          </a:p>
          <a:p>
            <a:pPr marL="285750" lvl="0" indent="-285750" algn="l">
              <a:lnSpc>
                <a:spcPct val="120000"/>
              </a:lnSpc>
              <a:spcBef>
                <a:spcPts val="0"/>
              </a:spcBef>
              <a:buFont typeface="Arial" pitchFamily="34" charset="0"/>
              <a:buChar char="•"/>
            </a:pPr>
            <a:r>
              <a:rPr lang="cy" sz="4200" dirty="0">
                <a:solidFill>
                  <a:schemeClr val="tx1"/>
                </a:solidFill>
                <a:latin typeface="Arial"/>
                <a:cs typeface="Arial"/>
              </a:rPr>
              <a:t>Dyletswyddau penodol o dan y Ddeddf Cydraddoldeb ar gyfer cyrff y sector cyhoeddus yng Nghymru</a:t>
            </a:r>
          </a:p>
          <a:p>
            <a:endParaRPr lang="en-GB" dirty="0">
              <a:solidFill>
                <a:schemeClr val="tx1"/>
              </a:solidFill>
              <a:latin typeface="Arial"/>
              <a:cs typeface="Arial"/>
            </a:endParaRPr>
          </a:p>
        </p:txBody>
      </p:sp>
      <p:sp>
        <p:nvSpPr>
          <p:cNvPr id="4" name="TextBox 3"/>
          <p:cNvSpPr txBox="1"/>
          <p:nvPr/>
        </p:nvSpPr>
        <p:spPr>
          <a:xfrm>
            <a:off x="4644008" y="935877"/>
            <a:ext cx="4262549" cy="470898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2000" dirty="0">
                <a:latin typeface="Arial"/>
                <a:cs typeface="Arial"/>
              </a:rPr>
              <a:t>Protected characteristics and how these are defined</a:t>
            </a:r>
          </a:p>
          <a:p>
            <a:pPr marL="285750" indent="-285750">
              <a:buFont typeface="Arial" panose="020B0604020202020204" pitchFamily="34" charset="0"/>
              <a:buChar char="•"/>
            </a:pPr>
            <a:r>
              <a:rPr lang="en-GB" sz="2000" dirty="0">
                <a:latin typeface="Arial"/>
                <a:cs typeface="Arial"/>
              </a:rPr>
              <a:t>How the Equality Act has been used to further the development of equality and anti-discriminatory practice in the UK </a:t>
            </a:r>
          </a:p>
          <a:p>
            <a:pPr marL="285750" indent="-285750">
              <a:buFont typeface="Arial" panose="020B0604020202020204" pitchFamily="34" charset="0"/>
              <a:buChar char="•"/>
            </a:pPr>
            <a:r>
              <a:rPr lang="en-GB" sz="2000" dirty="0">
                <a:latin typeface="Arial"/>
                <a:cs typeface="Arial"/>
              </a:rPr>
              <a:t>Types of prohibited behaviour and how these are defined</a:t>
            </a:r>
          </a:p>
          <a:p>
            <a:pPr marL="285750" indent="-285750">
              <a:buFont typeface="Arial" panose="020B0604020202020204" pitchFamily="34" charset="0"/>
              <a:buChar char="•"/>
            </a:pPr>
            <a:r>
              <a:rPr lang="en-GB" sz="2000" dirty="0">
                <a:latin typeface="Arial"/>
                <a:cs typeface="Arial"/>
              </a:rPr>
              <a:t>Reasonable adjustments and how these should be used to ensure that disabled individuals are not disadvantaged</a:t>
            </a:r>
          </a:p>
          <a:p>
            <a:pPr marL="285750" indent="-285750">
              <a:buFont typeface="Arial" panose="020B0604020202020204" pitchFamily="34" charset="0"/>
              <a:buChar char="•"/>
            </a:pPr>
            <a:r>
              <a:rPr lang="en-GB" sz="2000" dirty="0">
                <a:latin typeface="Arial"/>
                <a:cs typeface="Arial"/>
              </a:rPr>
              <a:t>Specific duties under the Equality Act for public sector bodies in Wales</a:t>
            </a:r>
          </a:p>
        </p:txBody>
      </p:sp>
    </p:spTree>
    <p:custDataLst>
      <p:tags r:id="rId1"/>
    </p:custDataLst>
    <p:extLst>
      <p:ext uri="{BB962C8B-B14F-4D97-AF65-F5344CB8AC3E}">
        <p14:creationId xmlns:p14="http://schemas.microsoft.com/office/powerpoint/2010/main" val="411636677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33660" y="0"/>
            <a:ext cx="9177660" cy="6858000"/>
          </a:xfrm>
          <a:prstGeom prst="rect">
            <a:avLst/>
          </a:prstGeom>
        </p:spPr>
      </p:pic>
      <p:sp>
        <p:nvSpPr>
          <p:cNvPr id="3" name="Title 2">
            <a:extLst>
              <a:ext uri="{FF2B5EF4-FFF2-40B4-BE49-F238E27FC236}">
                <a16:creationId xmlns:a16="http://schemas.microsoft.com/office/drawing/2014/main" id="{F97FE59E-6028-43AD-B5D4-D6A892D60148}"/>
              </a:ext>
            </a:extLst>
          </p:cNvPr>
          <p:cNvSpPr>
            <a:spLocks noGrp="1"/>
          </p:cNvSpPr>
          <p:nvPr>
            <p:ph type="ctrTitle"/>
          </p:nvPr>
        </p:nvSpPr>
        <p:spPr>
          <a:xfrm>
            <a:off x="322326" y="411480"/>
            <a:ext cx="8714170" cy="857280"/>
          </a:xfrm>
        </p:spPr>
        <p:txBody>
          <a:bodyPr vert="horz" lIns="91440" tIns="45720" rIns="91440" bIns="45720" rtlCol="0" anchor="ctr">
            <a:normAutofit fontScale="90000"/>
          </a:bodyPr>
          <a:lstStyle/>
          <a:p>
            <a:pPr algn="l">
              <a:lnSpc>
                <a:spcPct val="90000"/>
              </a:lnSpc>
            </a:pPr>
            <a:br>
              <a:rPr sz="1200" dirty="0"/>
            </a:br>
            <a:br>
              <a:rPr sz="1200" dirty="0"/>
            </a:br>
            <a:r>
              <a:rPr lang="cy" sz="2800" b="0" i="0" u="none" strike="noStrike" cap="none" baseline="0" dirty="0">
                <a:solidFill>
                  <a:srgbClr val="000000"/>
                </a:solidFill>
                <a:effectLst/>
                <a:uFillTx/>
                <a:latin typeface="Calibri"/>
                <a:cs typeface="Arial"/>
              </a:rPr>
              <a:t> </a:t>
            </a:r>
            <a:r>
              <a:rPr lang="cy" sz="3100" b="1" i="0" u="none" strike="noStrike" cap="none" baseline="0" dirty="0">
                <a:solidFill>
                  <a:srgbClr val="16AD85"/>
                </a:solidFill>
                <a:effectLst/>
                <a:uFillTx/>
                <a:latin typeface="Arial"/>
                <a:cs typeface="Arial"/>
              </a:rPr>
              <a:t>Contract dysgu</a:t>
            </a:r>
            <a:r>
              <a:rPr lang="cy" sz="2800" b="1" dirty="0">
                <a:solidFill>
                  <a:srgbClr val="000000"/>
                </a:solidFill>
                <a:latin typeface="Arial"/>
                <a:cs typeface="Arial"/>
              </a:rPr>
              <a:t>               </a:t>
            </a:r>
            <a:r>
              <a:rPr lang="cy" sz="2800" b="1" dirty="0">
                <a:solidFill>
                  <a:srgbClr val="000000"/>
                </a:solidFill>
                <a:latin typeface="Arial"/>
                <a:ea typeface="+mn-ea"/>
                <a:cs typeface="Arial"/>
              </a:rPr>
              <a:t>         </a:t>
            </a:r>
            <a:r>
              <a:rPr lang="cy" sz="3100" b="1" dirty="0">
                <a:solidFill>
                  <a:srgbClr val="16AD85"/>
                </a:solidFill>
                <a:latin typeface="Arial"/>
                <a:ea typeface="+mn-ea"/>
                <a:cs typeface="Arial"/>
              </a:rPr>
              <a:t>Learning contract</a:t>
            </a:r>
            <a:br>
              <a:rPr sz="3100" b="1" dirty="0">
                <a:latin typeface="Arial" panose="020B0604020202020204" pitchFamily="34" charset="0"/>
                <a:cs typeface="Arial" panose="020B0604020202020204" pitchFamily="34" charset="0"/>
              </a:rPr>
            </a:br>
            <a:br>
              <a:rPr sz="3100" dirty="0">
                <a:latin typeface="Arial" panose="020B0604020202020204" pitchFamily="34" charset="0"/>
                <a:cs typeface="Arial" panose="020B0604020202020204" pitchFamily="34" charset="0"/>
              </a:rPr>
            </a:br>
            <a:endParaRPr sz="3100" dirty="0">
              <a:solidFill>
                <a:srgbClr val="00B050"/>
              </a:solidFill>
              <a:latin typeface="Arial" panose="020B0604020202020204" pitchFamily="34" charset="0"/>
              <a:cs typeface="Arial" panose="020B0604020202020204" pitchFamily="34" charset="0"/>
            </a:endParaRPr>
          </a:p>
        </p:txBody>
      </p:sp>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762306" y="1129301"/>
            <a:ext cx="4033846" cy="4474278"/>
          </a:xfrm>
          <a:solidFill>
            <a:schemeClr val="bg1"/>
          </a:solidFill>
        </p:spPr>
        <p:txBody>
          <a:bodyPr vert="horz" lIns="91440" tIns="45720" rIns="91440" bIns="45720" rtlCol="0" anchor="ctr">
            <a:normAutofit/>
          </a:bodyPr>
          <a:lstStyle/>
          <a:p>
            <a:pPr marL="285750" indent="-285750" algn="l">
              <a:buFont typeface="Arial" panose="020B0604020202020204" pitchFamily="34" charset="0"/>
              <a:buChar char="•"/>
            </a:pPr>
            <a:r>
              <a:rPr lang="en-US" sz="2000" dirty="0">
                <a:solidFill>
                  <a:schemeClr val="tx1"/>
                </a:solidFill>
                <a:latin typeface="Arial"/>
                <a:cs typeface="Arial"/>
              </a:rPr>
              <a:t>Can you keep your cameras on please</a:t>
            </a:r>
          </a:p>
          <a:p>
            <a:pPr marL="285750" indent="-285750" algn="l">
              <a:buFont typeface="Arial" panose="020B0604020202020204" pitchFamily="34" charset="0"/>
              <a:buChar char="•"/>
            </a:pPr>
            <a:r>
              <a:rPr lang="en-US" sz="2000" dirty="0">
                <a:solidFill>
                  <a:schemeClr val="tx1"/>
                </a:solidFill>
                <a:latin typeface="Arial"/>
                <a:cs typeface="Arial"/>
              </a:rPr>
              <a:t>Can you turn off your microphones please if there is background noise.</a:t>
            </a:r>
          </a:p>
          <a:p>
            <a:pPr marL="285750" indent="-285750" algn="l">
              <a:buFont typeface="Arial" panose="020B0604020202020204" pitchFamily="34" charset="0"/>
              <a:buChar char="•"/>
            </a:pPr>
            <a:r>
              <a:rPr lang="en-US" sz="2000" dirty="0">
                <a:solidFill>
                  <a:schemeClr val="tx1"/>
                </a:solidFill>
                <a:latin typeface="Arial"/>
                <a:cs typeface="Arial"/>
              </a:rPr>
              <a:t>Can  you raise your hand if you want to ask a question</a:t>
            </a:r>
          </a:p>
          <a:p>
            <a:pPr marL="285750" indent="-285750" algn="l">
              <a:buFont typeface="Arial" panose="020B0604020202020204" pitchFamily="34" charset="0"/>
              <a:buChar char="•"/>
            </a:pPr>
            <a:r>
              <a:rPr lang="en-US" sz="2000" dirty="0">
                <a:solidFill>
                  <a:schemeClr val="tx1"/>
                </a:solidFill>
                <a:latin typeface="Arial"/>
                <a:cs typeface="Arial"/>
              </a:rPr>
              <a:t>Confidentiality</a:t>
            </a:r>
          </a:p>
          <a:p>
            <a:pPr marL="285750" indent="-285750" algn="l">
              <a:buFont typeface="Arial" panose="020B0604020202020204" pitchFamily="34" charset="0"/>
              <a:buChar char="•"/>
            </a:pPr>
            <a:r>
              <a:rPr lang="en-US" sz="2000" dirty="0">
                <a:solidFill>
                  <a:schemeClr val="tx1"/>
                </a:solidFill>
                <a:latin typeface="Arial"/>
                <a:cs typeface="Arial"/>
              </a:rPr>
              <a:t>Respect</a:t>
            </a:r>
          </a:p>
          <a:p>
            <a:pPr marL="285750" indent="-285750" algn="l">
              <a:buFont typeface="Arial" panose="020B0604020202020204" pitchFamily="34" charset="0"/>
              <a:buChar char="•"/>
            </a:pPr>
            <a:r>
              <a:rPr lang="en-US" sz="2000" dirty="0">
                <a:solidFill>
                  <a:schemeClr val="tx1"/>
                </a:solidFill>
                <a:latin typeface="Arial"/>
                <a:cs typeface="Arial"/>
              </a:rPr>
              <a:t>Mobile phones</a:t>
            </a:r>
            <a:endParaRPr lang="en-US" sz="2000">
              <a:solidFill>
                <a:schemeClr val="tx1"/>
              </a:solidFill>
              <a:latin typeface="Arial"/>
              <a:cs typeface="Arial"/>
            </a:endParaRPr>
          </a:p>
          <a:p>
            <a:pPr marL="285750" indent="-285750" algn="l">
              <a:buFont typeface="Arial" panose="020B0604020202020204" pitchFamily="34" charset="0"/>
              <a:buChar char="•"/>
            </a:pPr>
            <a:r>
              <a:rPr lang="en-US" sz="2000" dirty="0">
                <a:solidFill>
                  <a:schemeClr val="tx1"/>
                </a:solidFill>
                <a:latin typeface="Arial"/>
                <a:cs typeface="Arial"/>
              </a:rPr>
              <a:t>Breaktime</a:t>
            </a:r>
          </a:p>
          <a:p>
            <a:pPr marL="285750" indent="-285750" algn="l">
              <a:buFont typeface="Arial" panose="020B0604020202020204" pitchFamily="34" charset="0"/>
              <a:buChar char="•"/>
            </a:pPr>
            <a:r>
              <a:rPr lang="en-US" sz="2000" dirty="0">
                <a:solidFill>
                  <a:schemeClr val="tx1"/>
                </a:solidFill>
                <a:latin typeface="Arial"/>
                <a:cs typeface="Arial"/>
              </a:rPr>
              <a:t>Evaluation</a:t>
            </a:r>
          </a:p>
          <a:p>
            <a:pPr indent="-228600">
              <a:lnSpc>
                <a:spcPct val="90000"/>
              </a:lnSpc>
              <a:buFont typeface="Arial" pitchFamily="34" charset="0"/>
              <a:buChar char="•"/>
            </a:pPr>
            <a:endParaRPr lang="en-US" sz="1600" dirty="0">
              <a:solidFill>
                <a:schemeClr val="tx1"/>
              </a:solidFill>
            </a:endParaRPr>
          </a:p>
        </p:txBody>
      </p:sp>
      <p:sp>
        <p:nvSpPr>
          <p:cNvPr id="6" name="TextBox 5">
            <a:extLst>
              <a:ext uri="{FF2B5EF4-FFF2-40B4-BE49-F238E27FC236}">
                <a16:creationId xmlns:a16="http://schemas.microsoft.com/office/drawing/2014/main" id="{2913A625-9D36-429F-BEA5-0FCB80510B6C}"/>
              </a:ext>
            </a:extLst>
          </p:cNvPr>
          <p:cNvSpPr txBox="1"/>
          <p:nvPr/>
        </p:nvSpPr>
        <p:spPr>
          <a:xfrm>
            <a:off x="395536" y="1129301"/>
            <a:ext cx="4010784" cy="4093428"/>
          </a:xfrm>
          <a:prstGeom prst="rect">
            <a:avLst/>
          </a:prstGeom>
          <a:solidFill>
            <a:schemeClr val="bg1"/>
          </a:solidFill>
        </p:spPr>
        <p:txBody>
          <a:bodyPr wrap="square" lIns="91440" tIns="45720" rIns="91440" bIns="45720" anchor="t">
            <a:spAutoFit/>
          </a:bodyPr>
          <a:lstStyle/>
          <a:p>
            <a:pPr marL="285750" indent="-285750" algn="l">
              <a:buFont typeface="Arial" pitchFamily="34" charset="0"/>
              <a:buChar char="•"/>
            </a:pPr>
            <a:r>
              <a:rPr lang="cy" sz="2000" b="0" i="0" u="none" strike="noStrike" cap="none" baseline="0" dirty="0">
                <a:effectLst/>
                <a:uFillTx/>
                <a:latin typeface="Arial"/>
                <a:cs typeface="Calibri"/>
              </a:rPr>
              <a:t>A wnewch chi gadw eich camerâu ymlaen os gwelwch yn dda</a:t>
            </a:r>
            <a:endParaRPr lang="en-US" sz="2000" b="0" i="0" u="none" strike="noStrike" cap="none" baseline="0" dirty="0">
              <a:effectLst/>
              <a:uFillTx/>
              <a:latin typeface="Arial"/>
              <a:cs typeface="Calibri"/>
            </a:endParaRPr>
          </a:p>
          <a:p>
            <a:pPr marL="285750" indent="-285750" algn="l">
              <a:buFont typeface="Arial" pitchFamily="34" charset="0"/>
              <a:buChar char="•"/>
            </a:pPr>
            <a:r>
              <a:rPr lang="cy" sz="2000" b="0" i="0" u="none" strike="noStrike" cap="none" baseline="0" dirty="0">
                <a:effectLst/>
                <a:uFillTx/>
                <a:latin typeface="Arial"/>
                <a:cs typeface="Calibri"/>
              </a:rPr>
              <a:t>A wnewch chi ddiffodd eich meicroffonau os gwelwch yn dda os oes sŵn cefndir.</a:t>
            </a:r>
          </a:p>
          <a:p>
            <a:pPr marL="285750" indent="-285750" algn="l">
              <a:buFont typeface="Arial" pitchFamily="34" charset="0"/>
              <a:buChar char="•"/>
            </a:pPr>
            <a:r>
              <a:rPr lang="cy" sz="2000" b="0" i="0" u="none" strike="noStrike" cap="none" baseline="0" dirty="0">
                <a:effectLst/>
                <a:uFillTx/>
                <a:latin typeface="Arial"/>
                <a:cs typeface="Calibri"/>
              </a:rPr>
              <a:t>A wnewch chi godi eich llaw os ydych am ofyn cwestiwn</a:t>
            </a:r>
          </a:p>
          <a:p>
            <a:pPr marL="285750" indent="-285750" algn="l">
              <a:buFont typeface="Arial" pitchFamily="34" charset="0"/>
              <a:buChar char="•"/>
            </a:pPr>
            <a:r>
              <a:rPr lang="cy" sz="2000" b="0" i="0" u="none" strike="noStrike" cap="none" baseline="0" dirty="0">
                <a:effectLst/>
                <a:uFillTx/>
                <a:latin typeface="Arial"/>
                <a:cs typeface="Calibri"/>
              </a:rPr>
              <a:t>Cyfrinachedd</a:t>
            </a:r>
          </a:p>
          <a:p>
            <a:pPr marL="285750" indent="-285750" algn="l">
              <a:buFont typeface="Arial" pitchFamily="34" charset="0"/>
              <a:buChar char="•"/>
            </a:pPr>
            <a:r>
              <a:rPr lang="cy" sz="2000" b="0" i="0" u="none" strike="noStrike" cap="none" baseline="0" dirty="0">
                <a:effectLst/>
                <a:uFillTx/>
                <a:latin typeface="Arial"/>
                <a:cs typeface="Calibri"/>
              </a:rPr>
              <a:t>Parch</a:t>
            </a:r>
          </a:p>
          <a:p>
            <a:pPr marL="285750" indent="-285750" algn="l">
              <a:buFont typeface="Arial" pitchFamily="34" charset="0"/>
              <a:buChar char="•"/>
            </a:pPr>
            <a:r>
              <a:rPr lang="cy" sz="2000" b="0" i="0" u="none" strike="noStrike" cap="none" baseline="0" dirty="0">
                <a:effectLst/>
                <a:uFillTx/>
                <a:latin typeface="Arial"/>
                <a:cs typeface="Calibri"/>
              </a:rPr>
              <a:t>Ffonau symudol</a:t>
            </a:r>
          </a:p>
          <a:p>
            <a:pPr marL="285750" indent="-285750" algn="l">
              <a:buFont typeface="Arial" pitchFamily="34" charset="0"/>
              <a:buChar char="•"/>
            </a:pPr>
            <a:r>
              <a:rPr lang="cy" sz="2000" b="0" i="0" u="none" strike="noStrike" cap="none" baseline="0" dirty="0">
                <a:effectLst/>
                <a:uFillTx/>
                <a:latin typeface="Arial"/>
                <a:cs typeface="Calibri"/>
              </a:rPr>
              <a:t>Amser egwyl</a:t>
            </a:r>
          </a:p>
          <a:p>
            <a:pPr marL="285750" indent="-285750" algn="l">
              <a:buFont typeface="Arial" pitchFamily="34" charset="0"/>
              <a:buChar char="•"/>
            </a:pPr>
            <a:r>
              <a:rPr lang="cy" sz="2000" b="0" i="0" u="none" strike="noStrike" cap="none" baseline="0" dirty="0">
                <a:effectLst/>
                <a:uFillTx/>
                <a:latin typeface="Arial"/>
                <a:cs typeface="Calibri"/>
              </a:rPr>
              <a:t>Gwerthusiad</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4"/>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82002A9F-FC74-483F-ADA9-8281A3F9CBD5}"/>
              </a:ext>
            </a:extLst>
          </p:cNvPr>
          <p:cNvSpPr>
            <a:spLocks noGrp="1"/>
          </p:cNvSpPr>
          <p:nvPr>
            <p:ph type="title"/>
          </p:nvPr>
        </p:nvSpPr>
        <p:spPr/>
        <p:txBody>
          <a:bodyPr>
            <a:normAutofit fontScale="90000"/>
          </a:bodyPr>
          <a:lstStyle/>
          <a:p>
            <a:br>
              <a:rPr lang="en-GB" b="0" i="0">
                <a:solidFill>
                  <a:srgbClr val="37394B"/>
                </a:solidFill>
                <a:effectLst/>
                <a:latin typeface="canada-type-gibson"/>
              </a:rPr>
            </a:br>
            <a:br>
              <a:rPr lang="en-GB" b="0" i="0">
                <a:solidFill>
                  <a:srgbClr val="37394B"/>
                </a:solidFill>
                <a:effectLst/>
                <a:latin typeface="canada-type-gibson"/>
              </a:rPr>
            </a:br>
            <a:endParaRPr lang="en-GB"/>
          </a:p>
        </p:txBody>
      </p:sp>
      <p:pic>
        <p:nvPicPr>
          <p:cNvPr id="6" name="Picture 2" descr="Image result for Social Equality Symbol">
            <a:extLst>
              <a:ext uri="{FF2B5EF4-FFF2-40B4-BE49-F238E27FC236}">
                <a16:creationId xmlns:a16="http://schemas.microsoft.com/office/drawing/2014/main" id="{864AA55B-4F20-4ABD-83DF-CE5D886D6147}"/>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tretch>
            <a:fillRect/>
          </a:stretch>
        </p:blipFill>
        <p:spPr bwMode="auto">
          <a:xfrm>
            <a:off x="1619672" y="1268760"/>
            <a:ext cx="5902737" cy="410445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931298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204" y="-109378"/>
            <a:ext cx="9144000" cy="6847458"/>
          </a:xfrm>
          <a:prstGeom prst="rect">
            <a:avLst/>
          </a:prstGeom>
        </p:spPr>
      </p:pic>
      <p:sp>
        <p:nvSpPr>
          <p:cNvPr id="3" name="Title 2">
            <a:extLst>
              <a:ext uri="{FF2B5EF4-FFF2-40B4-BE49-F238E27FC236}">
                <a16:creationId xmlns:a16="http://schemas.microsoft.com/office/drawing/2014/main" id="{F97FE59E-6028-43AD-B5D4-D6A892D60148}"/>
              </a:ext>
            </a:extLst>
          </p:cNvPr>
          <p:cNvSpPr>
            <a:spLocks noGrp="1"/>
          </p:cNvSpPr>
          <p:nvPr>
            <p:ph type="ctrTitle"/>
          </p:nvPr>
        </p:nvSpPr>
        <p:spPr>
          <a:xfrm>
            <a:off x="274299" y="596796"/>
            <a:ext cx="3529981" cy="1106424"/>
          </a:xfrm>
        </p:spPr>
        <p:txBody>
          <a:bodyPr vert="horz" lIns="91440" tIns="45720" rIns="91440" bIns="45720" rtlCol="0" anchor="ctr">
            <a:normAutofit/>
          </a:bodyPr>
          <a:lstStyle/>
          <a:p>
            <a:pPr algn="l">
              <a:lnSpc>
                <a:spcPct val="90000"/>
              </a:lnSpc>
            </a:pPr>
            <a:r>
              <a:rPr lang="en-GB" sz="2000" b="1" dirty="0" err="1">
                <a:solidFill>
                  <a:srgbClr val="16AD85"/>
                </a:solidFill>
                <a:latin typeface="Arial"/>
                <a:ea typeface="+mn-ea"/>
                <a:cs typeface="Arial"/>
              </a:rPr>
              <a:t>Deddf</a:t>
            </a:r>
            <a:r>
              <a:rPr lang="en-GB" sz="2000" b="1" dirty="0">
                <a:solidFill>
                  <a:srgbClr val="16AD85"/>
                </a:solidFill>
                <a:latin typeface="Arial"/>
                <a:ea typeface="+mn-ea"/>
                <a:cs typeface="Arial"/>
              </a:rPr>
              <a:t> </a:t>
            </a:r>
            <a:r>
              <a:rPr lang="en-GB" sz="2000" b="1" dirty="0" err="1">
                <a:solidFill>
                  <a:srgbClr val="16AD85"/>
                </a:solidFill>
                <a:latin typeface="Arial"/>
                <a:ea typeface="+mn-ea"/>
                <a:cs typeface="Arial"/>
              </a:rPr>
              <a:t>Cydraddoldeb</a:t>
            </a:r>
            <a:r>
              <a:rPr lang="en-GB" sz="2000" b="1" dirty="0">
                <a:solidFill>
                  <a:srgbClr val="16AD85"/>
                </a:solidFill>
                <a:latin typeface="Arial"/>
                <a:ea typeface="+mn-ea"/>
                <a:cs typeface="Arial"/>
              </a:rPr>
              <a:t> 2010</a:t>
            </a:r>
            <a:endParaRPr lang="en-US" sz="2000" b="1">
              <a:solidFill>
                <a:srgbClr val="16AD85"/>
              </a:solidFill>
              <a:latin typeface="Arial"/>
              <a:ea typeface="+mn-ea"/>
              <a:cs typeface="Arial"/>
            </a:endParaRPr>
          </a:p>
        </p:txBody>
      </p:sp>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319234" y="3961330"/>
            <a:ext cx="3440112" cy="4873772"/>
          </a:xfrm>
        </p:spPr>
        <p:txBody>
          <a:bodyPr vert="horz" lIns="91440" tIns="45720" rIns="91440" bIns="45720" rtlCol="0" anchor="ctr">
            <a:normAutofit/>
          </a:bodyPr>
          <a:lstStyle/>
          <a:p>
            <a:pPr algn="l">
              <a:lnSpc>
                <a:spcPct val="90000"/>
              </a:lnSpc>
            </a:pPr>
            <a:r>
              <a:rPr lang="en-GB" sz="2000" b="0" i="0" dirty="0">
                <a:solidFill>
                  <a:srgbClr val="0B0C0C"/>
                </a:solidFill>
                <a:effectLst/>
                <a:latin typeface="Arial"/>
                <a:cs typeface="Arial"/>
              </a:rPr>
              <a:t>The Equality Act 2010 legally protects people from discrimination in the workplace and in wider society.</a:t>
            </a: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GB" sz="2000" dirty="0">
              <a:solidFill>
                <a:srgbClr val="0B0C0C"/>
              </a:solidFill>
              <a:latin typeface="Arial" pitchFamily="34" charset="0"/>
              <a:cs typeface="Arial" pitchFamily="34" charset="0"/>
            </a:endParaRPr>
          </a:p>
          <a:p>
            <a:pPr algn="l">
              <a:lnSpc>
                <a:spcPct val="90000"/>
              </a:lnSpc>
            </a:pPr>
            <a:endParaRPr lang="en-US" sz="2000" dirty="0">
              <a:solidFill>
                <a:schemeClr val="tx1"/>
              </a:solidFill>
              <a:latin typeface="Arial" pitchFamily="34" charset="0"/>
              <a:cs typeface="Arial" pitchFamily="34" charset="0"/>
            </a:endParaRPr>
          </a:p>
        </p:txBody>
      </p:sp>
      <p:sp>
        <p:nvSpPr>
          <p:cNvPr id="10" name="TextBox 9">
            <a:extLst>
              <a:ext uri="{FF2B5EF4-FFF2-40B4-BE49-F238E27FC236}">
                <a16:creationId xmlns:a16="http://schemas.microsoft.com/office/drawing/2014/main" id="{2B6417BC-A2B9-4654-A53B-637F2D1018D2}"/>
              </a:ext>
            </a:extLst>
          </p:cNvPr>
          <p:cNvSpPr txBox="1"/>
          <p:nvPr/>
        </p:nvSpPr>
        <p:spPr>
          <a:xfrm>
            <a:off x="319234" y="1432843"/>
            <a:ext cx="3676702" cy="1477328"/>
          </a:xfrm>
          <a:prstGeom prst="rect">
            <a:avLst/>
          </a:prstGeom>
          <a:noFill/>
        </p:spPr>
        <p:txBody>
          <a:bodyPr wrap="square" lIns="91440" tIns="45720" rIns="91440" bIns="45720" anchor="t">
            <a:spAutoFit/>
          </a:bodyPr>
          <a:lstStyle/>
          <a:p>
            <a:pPr algn="l">
              <a:lnSpc>
                <a:spcPct val="90000"/>
              </a:lnSpc>
            </a:pPr>
            <a:r>
              <a:rPr lang="cy" sz="2000" b="0" i="0" u="none" strike="noStrike" cap="none" baseline="0" dirty="0">
                <a:solidFill>
                  <a:srgbClr val="0B0C0C"/>
                </a:solidFill>
                <a:effectLst/>
                <a:uFillTx/>
                <a:latin typeface="Arial"/>
                <a:cs typeface="Arial"/>
              </a:rPr>
              <a:t>Mae Deddf Cydraddoldeb 2010 yn amddiffyn pobl yn gyfreithiol rhag gwahaniaethu yn y gweithle ac yn y gymdeithas ehangach.</a:t>
            </a:r>
            <a:endParaRPr lang="en-US" sz="2000" b="0" i="0" u="none" strike="noStrike" cap="none" baseline="0">
              <a:solidFill>
                <a:srgbClr val="0B0C0C"/>
              </a:solidFill>
              <a:effectLst/>
              <a:uFillTx/>
              <a:latin typeface="Arial"/>
              <a:cs typeface="Arial"/>
            </a:endParaRPr>
          </a:p>
        </p:txBody>
      </p:sp>
      <p:sp>
        <p:nvSpPr>
          <p:cNvPr id="17" name="Subtitle 3">
            <a:extLst>
              <a:ext uri="{FF2B5EF4-FFF2-40B4-BE49-F238E27FC236}">
                <a16:creationId xmlns:a16="http://schemas.microsoft.com/office/drawing/2014/main" id="{B79AB8C4-F98D-4CE8-B01B-74C67E9ECB8A}"/>
              </a:ext>
            </a:extLst>
          </p:cNvPr>
          <p:cNvSpPr txBox="1"/>
          <p:nvPr/>
        </p:nvSpPr>
        <p:spPr>
          <a:xfrm>
            <a:off x="9138327" y="2765981"/>
            <a:ext cx="2916373" cy="2386276"/>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90000"/>
              </a:lnSpc>
            </a:pPr>
            <a:r>
              <a:rPr lang="en-GB" sz="2000">
                <a:solidFill>
                  <a:srgbClr val="0B0C0C"/>
                </a:solidFill>
                <a:latin typeface="Arial" pitchFamily="34" charset="0"/>
                <a:cs typeface="Arial" pitchFamily="34" charset="0"/>
              </a:rPr>
              <a:t>.</a:t>
            </a: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GB" sz="2000">
              <a:solidFill>
                <a:srgbClr val="0B0C0C"/>
              </a:solidFill>
              <a:latin typeface="Arial" pitchFamily="34" charset="0"/>
              <a:cs typeface="Arial" pitchFamily="34" charset="0"/>
            </a:endParaRPr>
          </a:p>
          <a:p>
            <a:pPr algn="l">
              <a:lnSpc>
                <a:spcPct val="90000"/>
              </a:lnSpc>
            </a:pPr>
            <a:endParaRPr lang="en-US" sz="2000">
              <a:solidFill>
                <a:schemeClr val="tx1"/>
              </a:solidFill>
              <a:latin typeface="Arial" pitchFamily="34" charset="0"/>
              <a:cs typeface="Arial" pitchFamily="34" charset="0"/>
            </a:endParaRPr>
          </a:p>
        </p:txBody>
      </p:sp>
      <p:pic>
        <p:nvPicPr>
          <p:cNvPr id="18" name="Picture 4" descr="Disability discrimination">
            <a:extLst>
              <a:ext uri="{FF2B5EF4-FFF2-40B4-BE49-F238E27FC236}">
                <a16:creationId xmlns:a16="http://schemas.microsoft.com/office/drawing/2014/main" id="{589D15DB-9B54-4805-8452-6DC15033345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4095421" y="1796035"/>
            <a:ext cx="4547988" cy="3138115"/>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F97FE59E-6028-43AD-B5D4-D6A892D60148}"/>
              </a:ext>
            </a:extLst>
          </p:cNvPr>
          <p:cNvSpPr txBox="1">
            <a:spLocks/>
          </p:cNvSpPr>
          <p:nvPr/>
        </p:nvSpPr>
        <p:spPr>
          <a:xfrm>
            <a:off x="319233" y="3284983"/>
            <a:ext cx="2369723" cy="10819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en-GB" sz="2000" b="1" dirty="0">
                <a:solidFill>
                  <a:srgbClr val="16AD85"/>
                </a:solidFill>
                <a:latin typeface="Arial"/>
                <a:ea typeface="+mn-ea"/>
                <a:cs typeface="Arial"/>
              </a:rPr>
              <a:t>Equality Act</a:t>
            </a:r>
            <a:r>
              <a:rPr lang="cy" sz="2000" b="1" dirty="0">
                <a:solidFill>
                  <a:srgbClr val="16AD85"/>
                </a:solidFill>
                <a:latin typeface="Arial"/>
                <a:ea typeface="+mn-ea"/>
                <a:cs typeface="Arial"/>
              </a:rPr>
              <a:t> 2010</a:t>
            </a:r>
            <a:endParaRPr lang="en-US" sz="2000" b="1" dirty="0">
              <a:solidFill>
                <a:srgbClr val="16AD85"/>
              </a:solidFill>
              <a:latin typeface="Arial"/>
              <a:ea typeface="+mn-ea"/>
              <a:cs typeface="Arial"/>
            </a:endParaRPr>
          </a:p>
        </p:txBody>
      </p:sp>
    </p:spTree>
    <p:custDataLst>
      <p:tags r:id="rId1"/>
    </p:custDataLst>
    <p:extLst>
      <p:ext uri="{BB962C8B-B14F-4D97-AF65-F5344CB8AC3E}">
        <p14:creationId xmlns:p14="http://schemas.microsoft.com/office/powerpoint/2010/main" val="239002033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32609" y="-426575"/>
            <a:ext cx="9111596" cy="6858001"/>
          </a:xfrm>
          <a:prstGeom prst="rect">
            <a:avLst/>
          </a:prstGeom>
        </p:spPr>
      </p:pic>
      <p:sp>
        <p:nvSpPr>
          <p:cNvPr id="3" name="Title 2">
            <a:extLst>
              <a:ext uri="{FF2B5EF4-FFF2-40B4-BE49-F238E27FC236}">
                <a16:creationId xmlns:a16="http://schemas.microsoft.com/office/drawing/2014/main" id="{F97FE59E-6028-43AD-B5D4-D6A892D60148}"/>
              </a:ext>
            </a:extLst>
          </p:cNvPr>
          <p:cNvSpPr>
            <a:spLocks noGrp="1"/>
          </p:cNvSpPr>
          <p:nvPr>
            <p:ph type="ctrTitle"/>
          </p:nvPr>
        </p:nvSpPr>
        <p:spPr>
          <a:xfrm>
            <a:off x="0" y="0"/>
            <a:ext cx="9108504" cy="1106424"/>
          </a:xfrm>
        </p:spPr>
        <p:txBody>
          <a:bodyPr vert="horz" lIns="91440" tIns="45720" rIns="91440" bIns="45720" rtlCol="0" anchor="ctr">
            <a:normAutofit/>
          </a:bodyPr>
          <a:lstStyle/>
          <a:p>
            <a:pPr algn="l">
              <a:lnSpc>
                <a:spcPct val="90000"/>
              </a:lnSpc>
            </a:pPr>
            <a:r>
              <a:rPr lang="en-GB" sz="2400" b="1" dirty="0" err="1">
                <a:solidFill>
                  <a:srgbClr val="16AD85"/>
                </a:solidFill>
                <a:latin typeface="Arial"/>
                <a:ea typeface="+mn-ea"/>
                <a:cs typeface="Arial"/>
              </a:rPr>
              <a:t>Nodweddion</a:t>
            </a:r>
            <a:r>
              <a:rPr lang="en-GB" sz="2400" b="1" dirty="0">
                <a:solidFill>
                  <a:srgbClr val="16AD85"/>
                </a:solidFill>
                <a:latin typeface="Arial"/>
                <a:ea typeface="+mn-ea"/>
                <a:cs typeface="Arial"/>
              </a:rPr>
              <a:t> </a:t>
            </a:r>
            <a:r>
              <a:rPr lang="en-GB" sz="2400" b="1" dirty="0" err="1">
                <a:solidFill>
                  <a:srgbClr val="16AD85"/>
                </a:solidFill>
                <a:latin typeface="Arial"/>
                <a:ea typeface="+mn-ea"/>
                <a:cs typeface="Arial"/>
              </a:rPr>
              <a:t>gwarchodedig</a:t>
            </a:r>
            <a:r>
              <a:rPr lang="en-GB" sz="2400" b="1" dirty="0">
                <a:solidFill>
                  <a:srgbClr val="16AD85"/>
                </a:solidFill>
                <a:latin typeface="Arial"/>
                <a:ea typeface="+mn-ea"/>
                <a:cs typeface="Arial"/>
              </a:rPr>
              <a:t>      Protected </a:t>
            </a:r>
            <a:r>
              <a:rPr lang="en-US" sz="2400" b="1" dirty="0">
                <a:solidFill>
                  <a:srgbClr val="16AD85"/>
                </a:solidFill>
                <a:latin typeface="Arial"/>
                <a:ea typeface="+mn-ea"/>
                <a:cs typeface="Arial"/>
              </a:rPr>
              <a:t>characteristics</a:t>
            </a:r>
            <a:r>
              <a:rPr lang="en-GB" sz="2800" b="1" dirty="0">
                <a:solidFill>
                  <a:srgbClr val="16AD85"/>
                </a:solidFill>
                <a:latin typeface="Arial"/>
                <a:ea typeface="+mn-ea"/>
                <a:cs typeface="Arial"/>
              </a:rPr>
              <a:t> </a:t>
            </a:r>
            <a:endParaRPr lang="en-US" sz="1500" b="1">
              <a:solidFill>
                <a:srgbClr val="16AD85"/>
              </a:solidFill>
              <a:latin typeface="Arial" panose="020B0604020202020204" pitchFamily="34" charset="0"/>
              <a:ea typeface="+mn-ea"/>
              <a:cs typeface="Arial" panose="020B0604020202020204" pitchFamily="34" charset="0"/>
            </a:endParaRPr>
          </a:p>
        </p:txBody>
      </p:sp>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311419" y="1142561"/>
            <a:ext cx="4492780" cy="3371742"/>
          </a:xfrm>
        </p:spPr>
        <p:txBody>
          <a:bodyPr vert="horz" lIns="91440" tIns="45720" rIns="91440" bIns="45720" rtlCol="0" anchor="ctr">
            <a:normAutofit fontScale="92500" lnSpcReduction="10000"/>
          </a:bodyPr>
          <a:lstStyle/>
          <a:p>
            <a:pPr algn="l"/>
            <a:endParaRPr lang="en-GB" sz="2800" b="0" i="0" dirty="0">
              <a:solidFill>
                <a:srgbClr val="373F45"/>
              </a:solidFill>
              <a:effectLst/>
              <a:latin typeface="Arial" pitchFamily="34" charset="0"/>
              <a:cs typeface="Arial" pitchFamily="34" charset="0"/>
            </a:endParaRPr>
          </a:p>
          <a:p>
            <a:pPr algn="l">
              <a:buFont typeface="Arial" pitchFamily="34" charset="0"/>
              <a:buChar char="•"/>
            </a:pPr>
            <a:r>
              <a:rPr lang="en-GB" sz="2000" b="0" i="0" dirty="0">
                <a:solidFill>
                  <a:schemeClr val="tx1"/>
                </a:solidFill>
                <a:effectLst/>
                <a:latin typeface="Arial"/>
                <a:cs typeface="Arial"/>
              </a:rPr>
              <a:t>Age</a:t>
            </a:r>
          </a:p>
          <a:p>
            <a:pPr algn="l">
              <a:buFont typeface="Arial" pitchFamily="34" charset="0"/>
              <a:buChar char="•"/>
            </a:pPr>
            <a:r>
              <a:rPr lang="en-GB" sz="2000" b="0" i="0" dirty="0">
                <a:solidFill>
                  <a:schemeClr val="tx1"/>
                </a:solidFill>
                <a:effectLst/>
                <a:latin typeface="Arial"/>
                <a:cs typeface="Arial"/>
              </a:rPr>
              <a:t>Disability</a:t>
            </a:r>
          </a:p>
          <a:p>
            <a:pPr algn="l">
              <a:buFont typeface="Arial" pitchFamily="34" charset="0"/>
              <a:buChar char="•"/>
            </a:pPr>
            <a:r>
              <a:rPr lang="en-GB" sz="2000" b="0" i="0" dirty="0">
                <a:solidFill>
                  <a:schemeClr val="tx1"/>
                </a:solidFill>
                <a:effectLst/>
                <a:latin typeface="Arial"/>
                <a:cs typeface="Arial"/>
              </a:rPr>
              <a:t>Gender reassignment</a:t>
            </a:r>
          </a:p>
          <a:p>
            <a:pPr algn="l">
              <a:buFont typeface="Arial" pitchFamily="34" charset="0"/>
              <a:buChar char="•"/>
            </a:pPr>
            <a:r>
              <a:rPr lang="en-GB" sz="2000" b="0" i="0" dirty="0">
                <a:solidFill>
                  <a:schemeClr val="tx1"/>
                </a:solidFill>
                <a:effectLst/>
                <a:latin typeface="Arial"/>
                <a:cs typeface="Arial"/>
              </a:rPr>
              <a:t>Marriage or civil partnership</a:t>
            </a:r>
          </a:p>
          <a:p>
            <a:pPr algn="l">
              <a:buFont typeface="Arial" pitchFamily="34" charset="0"/>
              <a:buChar char="•"/>
            </a:pPr>
            <a:r>
              <a:rPr lang="en-GB" sz="2000" b="0" i="0" dirty="0">
                <a:solidFill>
                  <a:schemeClr val="tx1"/>
                </a:solidFill>
                <a:effectLst/>
                <a:latin typeface="Arial"/>
                <a:cs typeface="Arial"/>
              </a:rPr>
              <a:t>Pregnancy and maternity</a:t>
            </a:r>
          </a:p>
          <a:p>
            <a:pPr algn="l">
              <a:buFont typeface="Arial" pitchFamily="34" charset="0"/>
              <a:buChar char="•"/>
            </a:pPr>
            <a:r>
              <a:rPr lang="en-GB" sz="2000" b="0" i="0" dirty="0">
                <a:solidFill>
                  <a:schemeClr val="tx1"/>
                </a:solidFill>
                <a:effectLst/>
                <a:latin typeface="Arial"/>
                <a:cs typeface="Arial"/>
              </a:rPr>
              <a:t>Race</a:t>
            </a:r>
          </a:p>
          <a:p>
            <a:pPr algn="l">
              <a:buFont typeface="Arial" pitchFamily="34" charset="0"/>
              <a:buChar char="•"/>
            </a:pPr>
            <a:r>
              <a:rPr lang="en-GB" sz="2000" b="0" i="0" dirty="0">
                <a:solidFill>
                  <a:schemeClr val="tx1"/>
                </a:solidFill>
                <a:effectLst/>
                <a:latin typeface="Arial"/>
                <a:cs typeface="Arial"/>
              </a:rPr>
              <a:t>Religion or belief</a:t>
            </a:r>
          </a:p>
          <a:p>
            <a:pPr algn="l">
              <a:buFont typeface="Arial" pitchFamily="34" charset="0"/>
              <a:buChar char="•"/>
            </a:pPr>
            <a:r>
              <a:rPr lang="en-GB" sz="2000" b="0" i="0" dirty="0">
                <a:solidFill>
                  <a:schemeClr val="tx1"/>
                </a:solidFill>
                <a:effectLst/>
                <a:latin typeface="Arial"/>
                <a:cs typeface="Arial"/>
              </a:rPr>
              <a:t>Sex</a:t>
            </a:r>
          </a:p>
          <a:p>
            <a:pPr algn="l">
              <a:buFont typeface="Arial" pitchFamily="34" charset="0"/>
              <a:buChar char="•"/>
            </a:pPr>
            <a:r>
              <a:rPr lang="en-GB" sz="2000" b="0" i="0" dirty="0">
                <a:solidFill>
                  <a:schemeClr val="tx1"/>
                </a:solidFill>
                <a:effectLst/>
                <a:latin typeface="Arial"/>
                <a:cs typeface="Arial"/>
              </a:rPr>
              <a:t>Sexual orientation</a:t>
            </a:r>
            <a:endParaRPr lang="en-GB" sz="2000" dirty="0">
              <a:solidFill>
                <a:schemeClr val="tx1"/>
              </a:solidFill>
              <a:latin typeface="Arial"/>
              <a:cs typeface="Arial"/>
            </a:endParaRPr>
          </a:p>
        </p:txBody>
      </p:sp>
      <p:sp>
        <p:nvSpPr>
          <p:cNvPr id="7" name="TextBox 6">
            <a:extLst>
              <a:ext uri="{FF2B5EF4-FFF2-40B4-BE49-F238E27FC236}">
                <a16:creationId xmlns:a16="http://schemas.microsoft.com/office/drawing/2014/main" id="{9CDF9DCD-0A75-4075-BEED-7961D2B30639}"/>
              </a:ext>
            </a:extLst>
          </p:cNvPr>
          <p:cNvSpPr txBox="1"/>
          <p:nvPr/>
        </p:nvSpPr>
        <p:spPr>
          <a:xfrm>
            <a:off x="264433" y="1533121"/>
            <a:ext cx="4572000" cy="3077766"/>
          </a:xfrm>
          <a:prstGeom prst="rect">
            <a:avLst/>
          </a:prstGeom>
          <a:noFill/>
        </p:spPr>
        <p:txBody>
          <a:bodyPr wrap="square" lIns="91440" tIns="45720" rIns="91440" bIns="45720" anchor="t">
            <a:spAutoFit/>
          </a:bodyPr>
          <a:lstStyle/>
          <a:p>
            <a:pPr algn="l">
              <a:buFont typeface="Arial" pitchFamily="34" charset="0"/>
              <a:buChar char="•"/>
            </a:pPr>
            <a:r>
              <a:rPr lang="cy" sz="2000" dirty="0">
                <a:latin typeface="Arial"/>
                <a:cs typeface="Arial"/>
              </a:rPr>
              <a:t>Oed</a:t>
            </a:r>
            <a:endParaRPr lang="en-GB" sz="2000">
              <a:latin typeface="Arial"/>
              <a:cs typeface="Arial"/>
            </a:endParaRPr>
          </a:p>
          <a:p>
            <a:pPr algn="l">
              <a:buFont typeface="Arial" pitchFamily="34" charset="0"/>
              <a:buChar char="•"/>
            </a:pPr>
            <a:r>
              <a:rPr lang="cy" sz="2000" dirty="0">
                <a:latin typeface="Arial"/>
                <a:cs typeface="Arial"/>
              </a:rPr>
              <a:t>Anabledd</a:t>
            </a:r>
            <a:endParaRPr lang="en-GB" sz="2000">
              <a:latin typeface="Arial"/>
              <a:cs typeface="Arial"/>
            </a:endParaRPr>
          </a:p>
          <a:p>
            <a:pPr algn="l">
              <a:buFont typeface="Arial" pitchFamily="34" charset="0"/>
              <a:buChar char="•"/>
            </a:pPr>
            <a:r>
              <a:rPr lang="cy" sz="2000" dirty="0">
                <a:latin typeface="Arial"/>
                <a:cs typeface="Arial"/>
              </a:rPr>
              <a:t>Ail-bennu Rhywedd</a:t>
            </a:r>
            <a:endParaRPr lang="en-GB" sz="2000">
              <a:latin typeface="Arial"/>
              <a:cs typeface="Arial"/>
            </a:endParaRPr>
          </a:p>
          <a:p>
            <a:pPr>
              <a:buFont typeface="Arial" pitchFamily="34" charset="0"/>
              <a:buChar char="•"/>
            </a:pPr>
            <a:r>
              <a:rPr lang="cy" sz="2000" dirty="0">
                <a:latin typeface="Arial"/>
                <a:cs typeface="Arial"/>
              </a:rPr>
              <a:t>Priodas neu bartneriaeth sifil </a:t>
            </a:r>
            <a:endParaRPr lang="en-GB" sz="2000">
              <a:latin typeface="Arial"/>
              <a:cs typeface="Arial" panose="020B0604020202020204" pitchFamily="34" charset="0"/>
            </a:endParaRPr>
          </a:p>
          <a:p>
            <a:pPr algn="l">
              <a:buFont typeface="Arial" pitchFamily="34" charset="0"/>
              <a:buChar char="•"/>
            </a:pPr>
            <a:r>
              <a:rPr lang="cy" sz="2000" dirty="0">
                <a:latin typeface="Arial"/>
                <a:cs typeface="Arial"/>
              </a:rPr>
              <a:t>Mamolaeth a beichiogrwydd</a:t>
            </a:r>
            <a:endParaRPr lang="en-GB" sz="2000">
              <a:latin typeface="Arial"/>
              <a:cs typeface="Arial"/>
            </a:endParaRPr>
          </a:p>
          <a:p>
            <a:pPr algn="l">
              <a:buFont typeface="Arial" pitchFamily="34" charset="0"/>
              <a:buChar char="•"/>
            </a:pPr>
            <a:r>
              <a:rPr lang="cy" sz="2000" dirty="0">
                <a:latin typeface="Arial"/>
                <a:cs typeface="Arial"/>
              </a:rPr>
              <a:t>Hil</a:t>
            </a:r>
            <a:endParaRPr lang="en-GB" sz="2000">
              <a:latin typeface="Arial"/>
              <a:cs typeface="Arial"/>
            </a:endParaRPr>
          </a:p>
          <a:p>
            <a:pPr algn="l">
              <a:buFont typeface="Arial" pitchFamily="34" charset="0"/>
              <a:buChar char="•"/>
            </a:pPr>
            <a:r>
              <a:rPr lang="cy" sz="2000" dirty="0">
                <a:latin typeface="Arial"/>
                <a:cs typeface="Arial"/>
              </a:rPr>
              <a:t>Crefydd neu gred</a:t>
            </a:r>
            <a:endParaRPr lang="en-GB" sz="2000">
              <a:latin typeface="Arial"/>
              <a:cs typeface="Arial"/>
            </a:endParaRPr>
          </a:p>
          <a:p>
            <a:pPr algn="l">
              <a:buFont typeface="Arial" pitchFamily="34" charset="0"/>
              <a:buChar char="•"/>
            </a:pPr>
            <a:r>
              <a:rPr lang="cy" sz="2000" dirty="0">
                <a:latin typeface="Arial"/>
                <a:cs typeface="Arial"/>
              </a:rPr>
              <a:t>Rhyw</a:t>
            </a:r>
            <a:endParaRPr lang="en-GB" sz="2000">
              <a:latin typeface="Arial"/>
              <a:cs typeface="Arial"/>
            </a:endParaRPr>
          </a:p>
          <a:p>
            <a:pPr algn="l">
              <a:buFont typeface="Arial" pitchFamily="34" charset="0"/>
              <a:buChar char="•"/>
            </a:pPr>
            <a:r>
              <a:rPr lang="cy" sz="2000" dirty="0">
                <a:latin typeface="Arial"/>
                <a:cs typeface="Arial"/>
              </a:rPr>
              <a:t>Cyfeiriadedd rhywiol</a:t>
            </a:r>
          </a:p>
          <a:p>
            <a:pPr algn="l">
              <a:buFont typeface="Arial" pitchFamily="34" charset="0"/>
              <a:buChar char="•"/>
            </a:pPr>
            <a:endParaRPr lang="en-GB" sz="1400" dirty="0">
              <a:solidFill>
                <a:srgbClr val="373F45"/>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45370879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7.10.31"/>
  <p:tag name="AS_TITLE" val="Aspose.Slides for Java"/>
  <p:tag name="AS_VERSION" val="17.10"/>
  <p:tag name="ARTICULATE_SLIDE_COUNT" val="1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S_UNIQUEID" val="3"/>
</p:tagLst>
</file>

<file path=ppt/tags/tag12.xml><?xml version="1.0" encoding="utf-8"?>
<p:tagLst xmlns:a="http://schemas.openxmlformats.org/drawingml/2006/main" xmlns:r="http://schemas.openxmlformats.org/officeDocument/2006/relationships" xmlns:p="http://schemas.openxmlformats.org/presentationml/2006/main">
  <p:tag name="AS_UNIQUEID" val="2"/>
</p:tagLst>
</file>

<file path=ppt/tags/tag13.xml><?xml version="1.0" encoding="utf-8"?>
<p:tagLst xmlns:a="http://schemas.openxmlformats.org/drawingml/2006/main" xmlns:r="http://schemas.openxmlformats.org/officeDocument/2006/relationships" xmlns:p="http://schemas.openxmlformats.org/presentationml/2006/main">
  <p:tag name="AS_UNIQUEID" val="4"/>
</p:tagLst>
</file>

<file path=ppt/tags/tag14.xml><?xml version="1.0" encoding="utf-8"?>
<p:tagLst xmlns:a="http://schemas.openxmlformats.org/drawingml/2006/main" xmlns:r="http://schemas.openxmlformats.org/officeDocument/2006/relationships" xmlns:p="http://schemas.openxmlformats.org/presentationml/2006/main">
  <p:tag name="AS_UNIQUEID" val="0"/>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S_UNIQUEID" val="11"/>
</p:tagLst>
</file>

<file path=ppt/tags/tag17.xml><?xml version="1.0" encoding="utf-8"?>
<p:tagLst xmlns:a="http://schemas.openxmlformats.org/drawingml/2006/main" xmlns:r="http://schemas.openxmlformats.org/officeDocument/2006/relationships" xmlns:p="http://schemas.openxmlformats.org/presentationml/2006/main">
  <p:tag name="AS_UNIQUEID" val="13"/>
</p:tagLst>
</file>

<file path=ppt/tags/tag18.xml><?xml version="1.0" encoding="utf-8"?>
<p:tagLst xmlns:a="http://schemas.openxmlformats.org/drawingml/2006/main" xmlns:r="http://schemas.openxmlformats.org/officeDocument/2006/relationships" xmlns:p="http://schemas.openxmlformats.org/presentationml/2006/main">
  <p:tag name="AS_UNIQUEID" val="14"/>
</p:tagLst>
</file>

<file path=ppt/tags/tag19.xml><?xml version="1.0" encoding="utf-8"?>
<p:tagLst xmlns:a="http://schemas.openxmlformats.org/drawingml/2006/main" xmlns:r="http://schemas.openxmlformats.org/officeDocument/2006/relationships" xmlns:p="http://schemas.openxmlformats.org/presentationml/2006/main">
  <p:tag name="AS_UNIQUEID" val="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S_UNIQUEID" val="7"/>
</p:tagLst>
</file>

<file path=ppt/tags/tag21.xml><?xml version="1.0" encoding="utf-8"?>
<p:tagLst xmlns:a="http://schemas.openxmlformats.org/drawingml/2006/main" xmlns:r="http://schemas.openxmlformats.org/officeDocument/2006/relationships" xmlns:p="http://schemas.openxmlformats.org/presentationml/2006/main">
  <p:tag name="AS_UNIQUEID" val="8"/>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S_UNIQUEID" val="21"/>
</p:tagLst>
</file>

<file path=ppt/tags/tag24.xml><?xml version="1.0" encoding="utf-8"?>
<p:tagLst xmlns:a="http://schemas.openxmlformats.org/drawingml/2006/main" xmlns:r="http://schemas.openxmlformats.org/officeDocument/2006/relationships" xmlns:p="http://schemas.openxmlformats.org/presentationml/2006/main">
  <p:tag name="AS_UNIQUEID" val="22"/>
</p:tagLst>
</file>

<file path=ppt/tags/tag25.xml><?xml version="1.0" encoding="utf-8"?>
<p:tagLst xmlns:a="http://schemas.openxmlformats.org/drawingml/2006/main" xmlns:r="http://schemas.openxmlformats.org/officeDocument/2006/relationships" xmlns:p="http://schemas.openxmlformats.org/presentationml/2006/main">
  <p:tag name="AS_UNIQUEID" val="19"/>
</p:tagLst>
</file>

<file path=ppt/tags/tag26.xml><?xml version="1.0" encoding="utf-8"?>
<p:tagLst xmlns:a="http://schemas.openxmlformats.org/drawingml/2006/main" xmlns:r="http://schemas.openxmlformats.org/officeDocument/2006/relationships" xmlns:p="http://schemas.openxmlformats.org/presentationml/2006/main">
  <p:tag name="AS_UNIQUEID" val="16"/>
</p:tagLst>
</file>

<file path=ppt/tags/tag27.xml><?xml version="1.0" encoding="utf-8"?>
<p:tagLst xmlns:a="http://schemas.openxmlformats.org/drawingml/2006/main" xmlns:r="http://schemas.openxmlformats.org/officeDocument/2006/relationships" xmlns:p="http://schemas.openxmlformats.org/presentationml/2006/main">
  <p:tag name="AS_UNIQUEID" val="17"/>
</p:tagLst>
</file>

<file path=ppt/tags/tag28.xml><?xml version="1.0" encoding="utf-8"?>
<p:tagLst xmlns:a="http://schemas.openxmlformats.org/drawingml/2006/main" xmlns:r="http://schemas.openxmlformats.org/officeDocument/2006/relationships" xmlns:p="http://schemas.openxmlformats.org/presentationml/2006/main">
  <p:tag name="AS_UNIQUEID" val="18"/>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S_UNIQUEID" val="29"/>
</p:tagLst>
</file>

<file path=ppt/tags/tag31.xml><?xml version="1.0" encoding="utf-8"?>
<p:tagLst xmlns:a="http://schemas.openxmlformats.org/drawingml/2006/main" xmlns:r="http://schemas.openxmlformats.org/officeDocument/2006/relationships" xmlns:p="http://schemas.openxmlformats.org/presentationml/2006/main">
  <p:tag name="AS_UNIQUEID" val="30"/>
</p:tagLst>
</file>

<file path=ppt/tags/tag32.xml><?xml version="1.0" encoding="utf-8"?>
<p:tagLst xmlns:a="http://schemas.openxmlformats.org/drawingml/2006/main" xmlns:r="http://schemas.openxmlformats.org/officeDocument/2006/relationships" xmlns:p="http://schemas.openxmlformats.org/presentationml/2006/main">
  <p:tag name="AS_UNIQUEID" val="31"/>
</p:tagLst>
</file>

<file path=ppt/tags/tag33.xml><?xml version="1.0" encoding="utf-8"?>
<p:tagLst xmlns:a="http://schemas.openxmlformats.org/drawingml/2006/main" xmlns:r="http://schemas.openxmlformats.org/officeDocument/2006/relationships" xmlns:p="http://schemas.openxmlformats.org/presentationml/2006/main">
  <p:tag name="AS_UNIQUEID" val="24"/>
</p:tagLst>
</file>

<file path=ppt/tags/tag34.xml><?xml version="1.0" encoding="utf-8"?>
<p:tagLst xmlns:a="http://schemas.openxmlformats.org/drawingml/2006/main" xmlns:r="http://schemas.openxmlformats.org/officeDocument/2006/relationships" xmlns:p="http://schemas.openxmlformats.org/presentationml/2006/main">
  <p:tag name="AS_UNIQUEID" val="25"/>
</p:tagLst>
</file>

<file path=ppt/tags/tag35.xml><?xml version="1.0" encoding="utf-8"?>
<p:tagLst xmlns:a="http://schemas.openxmlformats.org/drawingml/2006/main" xmlns:r="http://schemas.openxmlformats.org/officeDocument/2006/relationships" xmlns:p="http://schemas.openxmlformats.org/presentationml/2006/main">
  <p:tag name="AS_UNIQUEID" val="26"/>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S_UNIQUEID" val="37"/>
</p:tagLst>
</file>

<file path=ppt/tags/tag38.xml><?xml version="1.0" encoding="utf-8"?>
<p:tagLst xmlns:a="http://schemas.openxmlformats.org/drawingml/2006/main" xmlns:r="http://schemas.openxmlformats.org/officeDocument/2006/relationships" xmlns:p="http://schemas.openxmlformats.org/presentationml/2006/main">
  <p:tag name="AS_UNIQUEID" val="38"/>
</p:tagLst>
</file>

<file path=ppt/tags/tag39.xml><?xml version="1.0" encoding="utf-8"?>
<p:tagLst xmlns:a="http://schemas.openxmlformats.org/drawingml/2006/main" xmlns:r="http://schemas.openxmlformats.org/officeDocument/2006/relationships" xmlns:p="http://schemas.openxmlformats.org/presentationml/2006/main">
  <p:tag name="AS_UNIQUEID" val="39"/>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S_UNIQUEID" val="33"/>
</p:tagLst>
</file>

<file path=ppt/tags/tag41.xml><?xml version="1.0" encoding="utf-8"?>
<p:tagLst xmlns:a="http://schemas.openxmlformats.org/drawingml/2006/main" xmlns:r="http://schemas.openxmlformats.org/officeDocument/2006/relationships" xmlns:p="http://schemas.openxmlformats.org/presentationml/2006/main">
  <p:tag name="AS_UNIQUEID" val="34"/>
</p:tagLst>
</file>

<file path=ppt/tags/tag42.xml><?xml version="1.0" encoding="utf-8"?>
<p:tagLst xmlns:a="http://schemas.openxmlformats.org/drawingml/2006/main" xmlns:r="http://schemas.openxmlformats.org/officeDocument/2006/relationships" xmlns:p="http://schemas.openxmlformats.org/presentationml/2006/main">
  <p:tag name="AS_UNIQUEID" val="35"/>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S_UNIQUEID" val="4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1A14AC-853A-457C-AB31-225C34E8294F}">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F5E02EA0-B351-4B25-8CA8-84E0CD0829BB}"/>
</file>

<file path=customXml/itemProps3.xml><?xml version="1.0" encoding="utf-8"?>
<ds:datastoreItem xmlns:ds="http://schemas.openxmlformats.org/officeDocument/2006/customXml" ds:itemID="{68D66298-95BB-4B86-8476-378A826EB9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2051</TotalTime>
  <Words>3752</Words>
  <Application>Microsoft Office PowerPoint</Application>
  <PresentationFormat>On-screen Show (4:3)</PresentationFormat>
  <Paragraphs>405</Paragraphs>
  <Slides>18</Slides>
  <Notes>13</Notes>
  <HiddenSlides>0</HiddenSlides>
  <MMClips>2</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Yr Ymarferydd Gwasanaethau Cymdeithasol </vt:lpstr>
      <vt:lpstr>PowerPoint Presentation</vt:lpstr>
      <vt:lpstr>PowerPoint Presentation</vt:lpstr>
      <vt:lpstr>PowerPoint Presentation</vt:lpstr>
      <vt:lpstr>Deilliant dysgu                          Learning outcome</vt:lpstr>
      <vt:lpstr>   Contract dysgu                        Learning contract  </vt:lpstr>
      <vt:lpstr>  </vt:lpstr>
      <vt:lpstr>Deddf Cydraddoldeb 2010</vt:lpstr>
      <vt:lpstr>Nodweddion gwarchodedig      Protected characteristics </vt:lpstr>
      <vt:lpstr>PowerPoint Presentation</vt:lpstr>
      <vt:lpstr>PowerPoint Presentation</vt:lpstr>
      <vt:lpstr>Dyletswydd sector cyhoeddus       Public sector duty </vt:lpstr>
      <vt:lpstr>PowerPoint Presentation</vt:lpstr>
      <vt:lpstr>  </vt:lpstr>
      <vt:lpstr>PowerPoint Presentation</vt:lpstr>
      <vt:lpstr>  </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Coy</dc:creator>
  <cp:lastModifiedBy>Catherine Roberts</cp:lastModifiedBy>
  <cp:revision>205</cp:revision>
  <cp:lastPrinted>2021-06-04T11:01:49Z</cp:lastPrinted>
  <dcterms:created xsi:type="dcterms:W3CDTF">2021-06-04T10:01:49Z</dcterms:created>
  <dcterms:modified xsi:type="dcterms:W3CDTF">2024-01-10T11:42:42Z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80B60F4C-E116-4FB8-BF14-616899033776</vt:lpwstr>
  </property>
  <property fmtid="{D5CDD505-2E9C-101B-9397-08002B2CF9AE}" pid="3" name="ArticulatePath">
    <vt:lpwstr>V1.0 BILINGUAL Unit 440 Equality Act 2010 (002)</vt:lpwstr>
  </property>
  <property fmtid="{D5CDD505-2E9C-101B-9397-08002B2CF9AE}" pid="4" name="ContentTypeId">
    <vt:lpwstr>0x010100FF53B4BBA26A92419C87554409A01F6C</vt:lpwstr>
  </property>
  <property fmtid="{D5CDD505-2E9C-101B-9397-08002B2CF9AE}" pid="5" name="MediaServiceImageTags">
    <vt:lpwstr/>
  </property>
</Properties>
</file>