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 id="2147483648" r:id="rId5"/>
  </p:sldMasterIdLst>
  <p:notesMasterIdLst>
    <p:notesMasterId r:id="rId60"/>
  </p:notesMasterIdLst>
  <p:handoutMasterIdLst>
    <p:handoutMasterId r:id="rId61"/>
  </p:handoutMasterIdLst>
  <p:sldIdLst>
    <p:sldId id="258" r:id="rId6"/>
    <p:sldId id="302" r:id="rId7"/>
    <p:sldId id="320" r:id="rId8"/>
    <p:sldId id="319" r:id="rId9"/>
    <p:sldId id="265" r:id="rId10"/>
    <p:sldId id="281" r:id="rId11"/>
    <p:sldId id="266" r:id="rId12"/>
    <p:sldId id="264" r:id="rId13"/>
    <p:sldId id="269" r:id="rId14"/>
    <p:sldId id="267" r:id="rId15"/>
    <p:sldId id="274" r:id="rId16"/>
    <p:sldId id="271" r:id="rId17"/>
    <p:sldId id="268" r:id="rId18"/>
    <p:sldId id="270" r:id="rId19"/>
    <p:sldId id="272" r:id="rId20"/>
    <p:sldId id="273" r:id="rId21"/>
    <p:sldId id="275" r:id="rId22"/>
    <p:sldId id="276" r:id="rId23"/>
    <p:sldId id="280" r:id="rId24"/>
    <p:sldId id="277" r:id="rId25"/>
    <p:sldId id="321" r:id="rId26"/>
    <p:sldId id="322" r:id="rId27"/>
    <p:sldId id="298" r:id="rId28"/>
    <p:sldId id="303" r:id="rId29"/>
    <p:sldId id="282" r:id="rId30"/>
    <p:sldId id="283" r:id="rId31"/>
    <p:sldId id="286" r:id="rId32"/>
    <p:sldId id="287" r:id="rId33"/>
    <p:sldId id="310" r:id="rId34"/>
    <p:sldId id="312" r:id="rId35"/>
    <p:sldId id="300" r:id="rId36"/>
    <p:sldId id="284" r:id="rId37"/>
    <p:sldId id="288" r:id="rId38"/>
    <p:sldId id="304" r:id="rId39"/>
    <p:sldId id="292" r:id="rId40"/>
    <p:sldId id="291" r:id="rId41"/>
    <p:sldId id="305" r:id="rId42"/>
    <p:sldId id="306" r:id="rId43"/>
    <p:sldId id="307" r:id="rId44"/>
    <p:sldId id="285" r:id="rId45"/>
    <p:sldId id="289" r:id="rId46"/>
    <p:sldId id="309" r:id="rId47"/>
    <p:sldId id="308" r:id="rId48"/>
    <p:sldId id="313" r:id="rId49"/>
    <p:sldId id="317" r:id="rId50"/>
    <p:sldId id="318" r:id="rId51"/>
    <p:sldId id="314" r:id="rId52"/>
    <p:sldId id="297" r:id="rId53"/>
    <p:sldId id="296" r:id="rId54"/>
    <p:sldId id="290" r:id="rId55"/>
    <p:sldId id="260" r:id="rId56"/>
    <p:sldId id="293" r:id="rId57"/>
    <p:sldId id="316" r:id="rId58"/>
    <p:sldId id="263" r:id="rId59"/>
  </p:sldIdLst>
  <p:sldSz cx="9144000" cy="6858000" type="screen4x3"/>
  <p:notesSz cx="6858000" cy="9144000"/>
  <p:custDataLst>
    <p:tags r:id="rId62"/>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D3C52-7CD5-A715-F102-4687D812AA86}" name="cpark@bridgend.ac.uk" initials="cp" userId="S::urn:spo:guest#cpark@bridgend.ac.uk::" providerId="AD"/>
  <p188:author id="{C44DF3B6-3C9B-CD6F-B215-87F134321F7E}" name="karen.wakelin@socialcare.wales" initials="ka" userId="S::urn:spo:guest#karen.wakelin@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4C"/>
    <a:srgbClr val="16AD85"/>
    <a:srgbClr val="46CE97"/>
    <a:srgbClr val="EB5E57"/>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7B177-A232-4BF0-9419-46DDA7103ECE}" v="2" dt="2025-04-29T13:45:0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72445" autoAdjust="0"/>
  </p:normalViewPr>
  <p:slideViewPr>
    <p:cSldViewPr snapToGrid="0" snapToObjects="1">
      <p:cViewPr varScale="1">
        <p:scale>
          <a:sx n="80" d="100"/>
          <a:sy n="80" d="100"/>
        </p:scale>
        <p:origin x="2136" y="84"/>
      </p:cViewPr>
      <p:guideLst>
        <p:guide orient="horz" pos="2160"/>
        <p:guide pos="2880"/>
      </p:guideLst>
    </p:cSldViewPr>
  </p:slideViewPr>
  <p:outlineViewPr>
    <p:cViewPr>
      <p:scale>
        <a:sx n="33" d="100"/>
        <a:sy n="33" d="100"/>
      </p:scale>
      <p:origin x="0" y="-3582"/>
    </p:cViewPr>
  </p:outlineViewPr>
  <p:notesTextViewPr>
    <p:cViewPr>
      <p:scale>
        <a:sx n="1" d="1"/>
        <a:sy n="1" d="1"/>
      </p:scale>
      <p:origin x="0" y="-30"/>
    </p:cViewPr>
  </p:notesTextViewPr>
  <p:sorterViewPr>
    <p:cViewPr>
      <p:scale>
        <a:sx n="100" d="100"/>
        <a:sy n="100" d="100"/>
      </p:scale>
      <p:origin x="0" y="0"/>
    </p:cViewPr>
  </p:sorterViewPr>
  <p:notesViewPr>
    <p:cSldViewPr snapToGrid="0" snapToObjects="1">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B2582-A2AD-478B-92A2-4D788340481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7010651-52DD-436C-955A-871C4216555E}">
      <dgm:prSet phldrT="[Text]" custT="1"/>
      <dgm:spPr>
        <a:solidFill>
          <a:srgbClr val="16AD85"/>
        </a:solidFill>
      </dgm:spPr>
      <dgm:t>
        <a:bodyPr/>
        <a:lstStyle/>
        <a:p>
          <a:r>
            <a:rPr lang="en-US" sz="1600" dirty="0"/>
            <a:t>Cam </a:t>
          </a:r>
          <a:r>
            <a:rPr lang="en-US" sz="1600" dirty="0" err="1"/>
            <a:t>profiadau</a:t>
          </a:r>
          <a:r>
            <a:rPr lang="en-US" sz="1600" dirty="0"/>
            <a:t> </a:t>
          </a:r>
          <a:r>
            <a:rPr lang="en-US" sz="1600" dirty="0" err="1"/>
            <a:t>concrit</a:t>
          </a:r>
          <a:endParaRPr lang="en-US" sz="1600" dirty="0"/>
        </a:p>
        <a:p>
          <a:r>
            <a:rPr lang="en-US" sz="1600" dirty="0"/>
            <a:t>Concrete experiences stage</a:t>
          </a:r>
        </a:p>
      </dgm:t>
    </dgm:pt>
    <dgm:pt modelId="{84F1CCA7-9AC2-46F3-9871-EC3054A741B7}" type="parTrans" cxnId="{A49B15F8-32F9-483B-8A78-BAEB05B778BD}">
      <dgm:prSet/>
      <dgm:spPr/>
      <dgm:t>
        <a:bodyPr/>
        <a:lstStyle/>
        <a:p>
          <a:endParaRPr lang="en-US"/>
        </a:p>
      </dgm:t>
    </dgm:pt>
    <dgm:pt modelId="{B99C4103-876A-4BD6-BCAB-9756E5BEA897}" type="sibTrans" cxnId="{A49B15F8-32F9-483B-8A78-BAEB05B778BD}">
      <dgm:prSet/>
      <dgm:spPr>
        <a:solidFill>
          <a:srgbClr val="46CE97"/>
        </a:solidFill>
      </dgm:spPr>
      <dgm:t>
        <a:bodyPr/>
        <a:lstStyle/>
        <a:p>
          <a:endParaRPr lang="en-US"/>
        </a:p>
      </dgm:t>
    </dgm:pt>
    <dgm:pt modelId="{BEC7B169-30FD-4942-9B6C-3B8479D3B7E3}">
      <dgm:prSet phldrT="[Text]" custT="1"/>
      <dgm:spPr>
        <a:solidFill>
          <a:srgbClr val="16AD85"/>
        </a:solidFill>
      </dgm:spPr>
      <dgm:t>
        <a:bodyPr/>
        <a:lstStyle/>
        <a:p>
          <a:r>
            <a:rPr lang="en-US" sz="1600" dirty="0"/>
            <a:t>Cam </a:t>
          </a:r>
          <a:r>
            <a:rPr lang="en-US" sz="1600" dirty="0" err="1"/>
            <a:t>Arsylwi</a:t>
          </a:r>
          <a:r>
            <a:rPr lang="en-US" sz="1600" dirty="0"/>
            <a:t> a </a:t>
          </a:r>
          <a:r>
            <a:rPr lang="en-US" sz="1600" dirty="0" err="1"/>
            <a:t>Myfyrio</a:t>
          </a:r>
          <a:endParaRPr lang="en-US" sz="1600" dirty="0"/>
        </a:p>
        <a:p>
          <a:r>
            <a:rPr lang="en-US" sz="1600" dirty="0"/>
            <a:t>Observational and Reflective stage</a:t>
          </a:r>
        </a:p>
      </dgm:t>
    </dgm:pt>
    <dgm:pt modelId="{74BFFA9C-376B-4BDE-A233-72A6956E4E7E}" type="parTrans" cxnId="{825EC133-C88F-4974-8580-461A8345CE55}">
      <dgm:prSet/>
      <dgm:spPr/>
      <dgm:t>
        <a:bodyPr/>
        <a:lstStyle/>
        <a:p>
          <a:endParaRPr lang="en-US"/>
        </a:p>
      </dgm:t>
    </dgm:pt>
    <dgm:pt modelId="{93AD4E81-BDB5-4BE6-B449-42F147352B3B}" type="sibTrans" cxnId="{825EC133-C88F-4974-8580-461A8345CE55}">
      <dgm:prSet/>
      <dgm:spPr>
        <a:solidFill>
          <a:srgbClr val="46CE97"/>
        </a:solidFill>
      </dgm:spPr>
      <dgm:t>
        <a:bodyPr/>
        <a:lstStyle/>
        <a:p>
          <a:endParaRPr lang="en-US"/>
        </a:p>
      </dgm:t>
    </dgm:pt>
    <dgm:pt modelId="{36952403-5B66-4DA1-A648-B2C825F2D3D2}">
      <dgm:prSet phldrT="[Text]" custT="1"/>
      <dgm:spPr>
        <a:solidFill>
          <a:srgbClr val="16AD85"/>
        </a:solidFill>
      </dgm:spPr>
      <dgm:t>
        <a:bodyPr/>
        <a:lstStyle/>
        <a:p>
          <a:r>
            <a:rPr lang="en-US" sz="1600" dirty="0"/>
            <a:t>Cam </a:t>
          </a:r>
          <a:r>
            <a:rPr lang="en-US" sz="1600" dirty="0" err="1"/>
            <a:t>cysyniadoli</a:t>
          </a:r>
          <a:r>
            <a:rPr lang="en-US" sz="1600" dirty="0"/>
            <a:t> </a:t>
          </a:r>
          <a:r>
            <a:rPr lang="en-US" sz="1600" dirty="0" err="1"/>
            <a:t>haniaethol</a:t>
          </a:r>
          <a:r>
            <a:rPr lang="en-US" sz="1600" dirty="0"/>
            <a:t> </a:t>
          </a:r>
        </a:p>
        <a:p>
          <a:r>
            <a:rPr lang="en-US" sz="1600" dirty="0"/>
            <a:t>Abstract conceptualisation stage</a:t>
          </a:r>
        </a:p>
      </dgm:t>
    </dgm:pt>
    <dgm:pt modelId="{B707DA4F-54AD-40DD-9A0B-C53F6DD396E4}" type="parTrans" cxnId="{122BF4E9-9F44-4761-800D-542E75FDA31A}">
      <dgm:prSet/>
      <dgm:spPr/>
      <dgm:t>
        <a:bodyPr/>
        <a:lstStyle/>
        <a:p>
          <a:endParaRPr lang="en-US"/>
        </a:p>
      </dgm:t>
    </dgm:pt>
    <dgm:pt modelId="{FDEF2E24-EAA7-48AF-89E2-82311DB01DA2}" type="sibTrans" cxnId="{122BF4E9-9F44-4761-800D-542E75FDA31A}">
      <dgm:prSet/>
      <dgm:spPr>
        <a:solidFill>
          <a:srgbClr val="46CE97"/>
        </a:solidFill>
      </dgm:spPr>
      <dgm:t>
        <a:bodyPr/>
        <a:lstStyle/>
        <a:p>
          <a:endParaRPr lang="en-US"/>
        </a:p>
      </dgm:t>
    </dgm:pt>
    <dgm:pt modelId="{5A142B46-AFA7-467C-86D7-1E90A25D6A23}">
      <dgm:prSet phldrT="[Text]" custT="1"/>
      <dgm:spPr>
        <a:solidFill>
          <a:srgbClr val="16AD85"/>
        </a:solidFill>
      </dgm:spPr>
      <dgm:t>
        <a:bodyPr/>
        <a:lstStyle/>
        <a:p>
          <a:r>
            <a:rPr lang="en-US" sz="1800" dirty="0"/>
            <a:t>Cam </a:t>
          </a:r>
          <a:r>
            <a:rPr lang="en-US" sz="1800" dirty="0" err="1"/>
            <a:t>arbrofi</a:t>
          </a:r>
          <a:r>
            <a:rPr lang="en-US" sz="1800" dirty="0"/>
            <a:t> </a:t>
          </a:r>
          <a:r>
            <a:rPr lang="en-US" sz="1800" dirty="0" err="1"/>
            <a:t>gweithredol</a:t>
          </a:r>
          <a:br>
            <a:rPr lang="en-US" sz="1800" dirty="0"/>
          </a:br>
          <a:r>
            <a:rPr lang="en-US" sz="1800" dirty="0"/>
            <a:t>Active experimental stage</a:t>
          </a:r>
        </a:p>
      </dgm:t>
    </dgm:pt>
    <dgm:pt modelId="{C53BF33D-4A22-468E-ADE1-49F4EF666F0D}" type="parTrans" cxnId="{287CC04C-89CD-45EE-A10C-BE35DDA66671}">
      <dgm:prSet/>
      <dgm:spPr/>
      <dgm:t>
        <a:bodyPr/>
        <a:lstStyle/>
        <a:p>
          <a:endParaRPr lang="en-US"/>
        </a:p>
      </dgm:t>
    </dgm:pt>
    <dgm:pt modelId="{04B3F8A3-58CA-40CA-B8B8-9C438C9D23EA}" type="sibTrans" cxnId="{287CC04C-89CD-45EE-A10C-BE35DDA66671}">
      <dgm:prSet/>
      <dgm:spPr>
        <a:solidFill>
          <a:srgbClr val="46CE97"/>
        </a:solidFill>
      </dgm:spPr>
      <dgm:t>
        <a:bodyPr/>
        <a:lstStyle/>
        <a:p>
          <a:endParaRPr lang="en-US"/>
        </a:p>
      </dgm:t>
    </dgm:pt>
    <dgm:pt modelId="{4D709414-3995-4A93-A12B-260BFB49623C}" type="pres">
      <dgm:prSet presAssocID="{2A7B2582-A2AD-478B-92A2-4D788340481E}" presName="cycle" presStyleCnt="0">
        <dgm:presLayoutVars>
          <dgm:dir/>
          <dgm:resizeHandles val="exact"/>
        </dgm:presLayoutVars>
      </dgm:prSet>
      <dgm:spPr/>
    </dgm:pt>
    <dgm:pt modelId="{5CBEEC11-7C2C-46FB-A8AD-E953F91669C5}" type="pres">
      <dgm:prSet presAssocID="{37010651-52DD-436C-955A-871C4216555E}" presName="node" presStyleLbl="node1" presStyleIdx="0" presStyleCnt="4" custScaleX="176144" custRadScaleRad="100085" custRadScaleInc="1516">
        <dgm:presLayoutVars>
          <dgm:bulletEnabled val="1"/>
        </dgm:presLayoutVars>
      </dgm:prSet>
      <dgm:spPr/>
    </dgm:pt>
    <dgm:pt modelId="{FC6E3C83-2397-4B01-B476-EAB919E2734C}" type="pres">
      <dgm:prSet presAssocID="{B99C4103-876A-4BD6-BCAB-9756E5BEA897}" presName="sibTrans" presStyleLbl="sibTrans2D1" presStyleIdx="0" presStyleCnt="4"/>
      <dgm:spPr/>
    </dgm:pt>
    <dgm:pt modelId="{C9EFA1D5-4DD5-4356-8D29-93AB4890F703}" type="pres">
      <dgm:prSet presAssocID="{B99C4103-876A-4BD6-BCAB-9756E5BEA897}" presName="connectorText" presStyleLbl="sibTrans2D1" presStyleIdx="0" presStyleCnt="4"/>
      <dgm:spPr/>
    </dgm:pt>
    <dgm:pt modelId="{DDA32511-1CF1-49FD-8905-BAA979F95AFE}" type="pres">
      <dgm:prSet presAssocID="{BEC7B169-30FD-4942-9B6C-3B8479D3B7E3}" presName="node" presStyleLbl="node1" presStyleIdx="1" presStyleCnt="4" custScaleX="186085" custRadScaleRad="145563" custRadScaleInc="-2414">
        <dgm:presLayoutVars>
          <dgm:bulletEnabled val="1"/>
        </dgm:presLayoutVars>
      </dgm:prSet>
      <dgm:spPr/>
    </dgm:pt>
    <dgm:pt modelId="{8644E7E9-678A-42F4-AD0D-D57D57147838}" type="pres">
      <dgm:prSet presAssocID="{93AD4E81-BDB5-4BE6-B449-42F147352B3B}" presName="sibTrans" presStyleLbl="sibTrans2D1" presStyleIdx="1" presStyleCnt="4"/>
      <dgm:spPr/>
    </dgm:pt>
    <dgm:pt modelId="{3C35AAE9-B723-4E60-9B24-D5D0593FACDD}" type="pres">
      <dgm:prSet presAssocID="{93AD4E81-BDB5-4BE6-B449-42F147352B3B}" presName="connectorText" presStyleLbl="sibTrans2D1" presStyleIdx="1" presStyleCnt="4"/>
      <dgm:spPr/>
    </dgm:pt>
    <dgm:pt modelId="{987B74E4-A21F-434F-829E-4FF86F6D303C}" type="pres">
      <dgm:prSet presAssocID="{36952403-5B66-4DA1-A648-B2C825F2D3D2}" presName="node" presStyleLbl="node1" presStyleIdx="2" presStyleCnt="4" custScaleX="169009" custRadScaleRad="76551" custRadScaleInc="-1982">
        <dgm:presLayoutVars>
          <dgm:bulletEnabled val="1"/>
        </dgm:presLayoutVars>
      </dgm:prSet>
      <dgm:spPr/>
    </dgm:pt>
    <dgm:pt modelId="{5A49F9D8-0ED9-4832-B43C-DC5E81B00355}" type="pres">
      <dgm:prSet presAssocID="{FDEF2E24-EAA7-48AF-89E2-82311DB01DA2}" presName="sibTrans" presStyleLbl="sibTrans2D1" presStyleIdx="2" presStyleCnt="4"/>
      <dgm:spPr/>
    </dgm:pt>
    <dgm:pt modelId="{576158EE-7F7D-46FA-805F-15739F121EF5}" type="pres">
      <dgm:prSet presAssocID="{FDEF2E24-EAA7-48AF-89E2-82311DB01DA2}" presName="connectorText" presStyleLbl="sibTrans2D1" presStyleIdx="2" presStyleCnt="4"/>
      <dgm:spPr/>
    </dgm:pt>
    <dgm:pt modelId="{588A5677-8914-4AB3-9647-FD7434971473}" type="pres">
      <dgm:prSet presAssocID="{5A142B46-AFA7-467C-86D7-1E90A25D6A23}" presName="node" presStyleLbl="node1" presStyleIdx="3" presStyleCnt="4" custScaleX="171063" custRadScaleRad="152764">
        <dgm:presLayoutVars>
          <dgm:bulletEnabled val="1"/>
        </dgm:presLayoutVars>
      </dgm:prSet>
      <dgm:spPr/>
    </dgm:pt>
    <dgm:pt modelId="{AF7F004A-AFD6-4C5D-8711-CDE6FD22EB7B}" type="pres">
      <dgm:prSet presAssocID="{04B3F8A3-58CA-40CA-B8B8-9C438C9D23EA}" presName="sibTrans" presStyleLbl="sibTrans2D1" presStyleIdx="3" presStyleCnt="4"/>
      <dgm:spPr/>
    </dgm:pt>
    <dgm:pt modelId="{DBC209A3-6E8A-434F-9C5B-A2B8F66DE40A}" type="pres">
      <dgm:prSet presAssocID="{04B3F8A3-58CA-40CA-B8B8-9C438C9D23EA}" presName="connectorText" presStyleLbl="sibTrans2D1" presStyleIdx="3" presStyleCnt="4"/>
      <dgm:spPr/>
    </dgm:pt>
  </dgm:ptLst>
  <dgm:cxnLst>
    <dgm:cxn modelId="{C562B815-E400-4C5F-A1B5-68D3B702A9CD}" type="presOf" srcId="{93AD4E81-BDB5-4BE6-B449-42F147352B3B}" destId="{8644E7E9-678A-42F4-AD0D-D57D57147838}" srcOrd="0" destOrd="0" presId="urn:microsoft.com/office/officeart/2005/8/layout/cycle2"/>
    <dgm:cxn modelId="{C63F921D-FB6A-49DD-AC7B-C7EF15A3363A}" type="presOf" srcId="{B99C4103-876A-4BD6-BCAB-9756E5BEA897}" destId="{FC6E3C83-2397-4B01-B476-EAB919E2734C}" srcOrd="0" destOrd="0" presId="urn:microsoft.com/office/officeart/2005/8/layout/cycle2"/>
    <dgm:cxn modelId="{B875D82C-BB0A-46A2-B34D-1595308F534C}" type="presOf" srcId="{93AD4E81-BDB5-4BE6-B449-42F147352B3B}" destId="{3C35AAE9-B723-4E60-9B24-D5D0593FACDD}" srcOrd="1" destOrd="0" presId="urn:microsoft.com/office/officeart/2005/8/layout/cycle2"/>
    <dgm:cxn modelId="{825EC133-C88F-4974-8580-461A8345CE55}" srcId="{2A7B2582-A2AD-478B-92A2-4D788340481E}" destId="{BEC7B169-30FD-4942-9B6C-3B8479D3B7E3}" srcOrd="1" destOrd="0" parTransId="{74BFFA9C-376B-4BDE-A233-72A6956E4E7E}" sibTransId="{93AD4E81-BDB5-4BE6-B449-42F147352B3B}"/>
    <dgm:cxn modelId="{CF13653F-71D7-4687-A59C-29493DC3E2F4}" type="presOf" srcId="{36952403-5B66-4DA1-A648-B2C825F2D3D2}" destId="{987B74E4-A21F-434F-829E-4FF86F6D303C}" srcOrd="0" destOrd="0" presId="urn:microsoft.com/office/officeart/2005/8/layout/cycle2"/>
    <dgm:cxn modelId="{287CC04C-89CD-45EE-A10C-BE35DDA66671}" srcId="{2A7B2582-A2AD-478B-92A2-4D788340481E}" destId="{5A142B46-AFA7-467C-86D7-1E90A25D6A23}" srcOrd="3" destOrd="0" parTransId="{C53BF33D-4A22-468E-ADE1-49F4EF666F0D}" sibTransId="{04B3F8A3-58CA-40CA-B8B8-9C438C9D23EA}"/>
    <dgm:cxn modelId="{CAEA6F55-65FC-4646-91C1-CC3B48820DF7}" type="presOf" srcId="{04B3F8A3-58CA-40CA-B8B8-9C438C9D23EA}" destId="{DBC209A3-6E8A-434F-9C5B-A2B8F66DE40A}" srcOrd="1" destOrd="0" presId="urn:microsoft.com/office/officeart/2005/8/layout/cycle2"/>
    <dgm:cxn modelId="{DE99AF58-154D-428C-82BE-4419A7934B28}" type="presOf" srcId="{FDEF2E24-EAA7-48AF-89E2-82311DB01DA2}" destId="{5A49F9D8-0ED9-4832-B43C-DC5E81B00355}" srcOrd="0" destOrd="0" presId="urn:microsoft.com/office/officeart/2005/8/layout/cycle2"/>
    <dgm:cxn modelId="{C4EC7D59-0EFA-4FEE-91E4-E9907025B601}" type="presOf" srcId="{37010651-52DD-436C-955A-871C4216555E}" destId="{5CBEEC11-7C2C-46FB-A8AD-E953F91669C5}" srcOrd="0" destOrd="0" presId="urn:microsoft.com/office/officeart/2005/8/layout/cycle2"/>
    <dgm:cxn modelId="{30536685-25C6-41B7-8719-6A3B04F0C251}" type="presOf" srcId="{BEC7B169-30FD-4942-9B6C-3B8479D3B7E3}" destId="{DDA32511-1CF1-49FD-8905-BAA979F95AFE}" srcOrd="0" destOrd="0" presId="urn:microsoft.com/office/officeart/2005/8/layout/cycle2"/>
    <dgm:cxn modelId="{38CE4EA1-00CE-488F-9A8F-53FDAC38E333}" type="presOf" srcId="{04B3F8A3-58CA-40CA-B8B8-9C438C9D23EA}" destId="{AF7F004A-AFD6-4C5D-8711-CDE6FD22EB7B}" srcOrd="0" destOrd="0" presId="urn:microsoft.com/office/officeart/2005/8/layout/cycle2"/>
    <dgm:cxn modelId="{EE4F61AF-D45A-4499-8821-AF5318F22C53}" type="presOf" srcId="{5A142B46-AFA7-467C-86D7-1E90A25D6A23}" destId="{588A5677-8914-4AB3-9647-FD7434971473}" srcOrd="0" destOrd="0" presId="urn:microsoft.com/office/officeart/2005/8/layout/cycle2"/>
    <dgm:cxn modelId="{A94570C5-0677-48A5-AA31-C291ACB3763C}" type="presOf" srcId="{FDEF2E24-EAA7-48AF-89E2-82311DB01DA2}" destId="{576158EE-7F7D-46FA-805F-15739F121EF5}" srcOrd="1" destOrd="0" presId="urn:microsoft.com/office/officeart/2005/8/layout/cycle2"/>
    <dgm:cxn modelId="{BD63CBCE-D5B3-4F25-9425-E1607A077FC7}" type="presOf" srcId="{2A7B2582-A2AD-478B-92A2-4D788340481E}" destId="{4D709414-3995-4A93-A12B-260BFB49623C}" srcOrd="0" destOrd="0" presId="urn:microsoft.com/office/officeart/2005/8/layout/cycle2"/>
    <dgm:cxn modelId="{DB2B02CF-9452-4E68-ACC6-C59E71FBB397}" type="presOf" srcId="{B99C4103-876A-4BD6-BCAB-9756E5BEA897}" destId="{C9EFA1D5-4DD5-4356-8D29-93AB4890F703}" srcOrd="1" destOrd="0" presId="urn:microsoft.com/office/officeart/2005/8/layout/cycle2"/>
    <dgm:cxn modelId="{122BF4E9-9F44-4761-800D-542E75FDA31A}" srcId="{2A7B2582-A2AD-478B-92A2-4D788340481E}" destId="{36952403-5B66-4DA1-A648-B2C825F2D3D2}" srcOrd="2" destOrd="0" parTransId="{B707DA4F-54AD-40DD-9A0B-C53F6DD396E4}" sibTransId="{FDEF2E24-EAA7-48AF-89E2-82311DB01DA2}"/>
    <dgm:cxn modelId="{A49B15F8-32F9-483B-8A78-BAEB05B778BD}" srcId="{2A7B2582-A2AD-478B-92A2-4D788340481E}" destId="{37010651-52DD-436C-955A-871C4216555E}" srcOrd="0" destOrd="0" parTransId="{84F1CCA7-9AC2-46F3-9871-EC3054A741B7}" sibTransId="{B99C4103-876A-4BD6-BCAB-9756E5BEA897}"/>
    <dgm:cxn modelId="{7BF62C36-F624-4AA6-A3DA-CECC5BFFB980}" type="presParOf" srcId="{4D709414-3995-4A93-A12B-260BFB49623C}" destId="{5CBEEC11-7C2C-46FB-A8AD-E953F91669C5}" srcOrd="0" destOrd="0" presId="urn:microsoft.com/office/officeart/2005/8/layout/cycle2"/>
    <dgm:cxn modelId="{4F1FDEA4-6363-4FC1-BD39-4E3A4FE18EA5}" type="presParOf" srcId="{4D709414-3995-4A93-A12B-260BFB49623C}" destId="{FC6E3C83-2397-4B01-B476-EAB919E2734C}" srcOrd="1" destOrd="0" presId="urn:microsoft.com/office/officeart/2005/8/layout/cycle2"/>
    <dgm:cxn modelId="{F8BE61DA-ADD6-47BB-B61A-760E18529199}" type="presParOf" srcId="{FC6E3C83-2397-4B01-B476-EAB919E2734C}" destId="{C9EFA1D5-4DD5-4356-8D29-93AB4890F703}" srcOrd="0" destOrd="0" presId="urn:microsoft.com/office/officeart/2005/8/layout/cycle2"/>
    <dgm:cxn modelId="{A135B825-3F95-4B6C-B38A-DA7FDBD3DFC9}" type="presParOf" srcId="{4D709414-3995-4A93-A12B-260BFB49623C}" destId="{DDA32511-1CF1-49FD-8905-BAA979F95AFE}" srcOrd="2" destOrd="0" presId="urn:microsoft.com/office/officeart/2005/8/layout/cycle2"/>
    <dgm:cxn modelId="{7113C508-0881-48AA-95F2-2D395D53C0C4}" type="presParOf" srcId="{4D709414-3995-4A93-A12B-260BFB49623C}" destId="{8644E7E9-678A-42F4-AD0D-D57D57147838}" srcOrd="3" destOrd="0" presId="urn:microsoft.com/office/officeart/2005/8/layout/cycle2"/>
    <dgm:cxn modelId="{BA2EEF20-849F-4BE4-8483-CF16A9AB3CE8}" type="presParOf" srcId="{8644E7E9-678A-42F4-AD0D-D57D57147838}" destId="{3C35AAE9-B723-4E60-9B24-D5D0593FACDD}" srcOrd="0" destOrd="0" presId="urn:microsoft.com/office/officeart/2005/8/layout/cycle2"/>
    <dgm:cxn modelId="{720D7F46-B0B4-45FB-B947-751956BDD45A}" type="presParOf" srcId="{4D709414-3995-4A93-A12B-260BFB49623C}" destId="{987B74E4-A21F-434F-829E-4FF86F6D303C}" srcOrd="4" destOrd="0" presId="urn:microsoft.com/office/officeart/2005/8/layout/cycle2"/>
    <dgm:cxn modelId="{E642D913-492C-41FC-9E7E-23F36E98353A}" type="presParOf" srcId="{4D709414-3995-4A93-A12B-260BFB49623C}" destId="{5A49F9D8-0ED9-4832-B43C-DC5E81B00355}" srcOrd="5" destOrd="0" presId="urn:microsoft.com/office/officeart/2005/8/layout/cycle2"/>
    <dgm:cxn modelId="{9DF622FC-B190-4268-90AA-6B9E5754CECA}" type="presParOf" srcId="{5A49F9D8-0ED9-4832-B43C-DC5E81B00355}" destId="{576158EE-7F7D-46FA-805F-15739F121EF5}" srcOrd="0" destOrd="0" presId="urn:microsoft.com/office/officeart/2005/8/layout/cycle2"/>
    <dgm:cxn modelId="{2E597D7D-1B83-4811-94CC-3583A1032464}" type="presParOf" srcId="{4D709414-3995-4A93-A12B-260BFB49623C}" destId="{588A5677-8914-4AB3-9647-FD7434971473}" srcOrd="6" destOrd="0" presId="urn:microsoft.com/office/officeart/2005/8/layout/cycle2"/>
    <dgm:cxn modelId="{B96A71A0-D58B-45C3-A2D1-1EEB8D5D996B}" type="presParOf" srcId="{4D709414-3995-4A93-A12B-260BFB49623C}" destId="{AF7F004A-AFD6-4C5D-8711-CDE6FD22EB7B}" srcOrd="7" destOrd="0" presId="urn:microsoft.com/office/officeart/2005/8/layout/cycle2"/>
    <dgm:cxn modelId="{A265B930-A715-40DA-BF95-3321EF984D29}" type="presParOf" srcId="{AF7F004A-AFD6-4C5D-8711-CDE6FD22EB7B}" destId="{DBC209A3-6E8A-434F-9C5B-A2B8F66DE40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EEC11-7C2C-46FB-A8AD-E953F91669C5}">
      <dsp:nvSpPr>
        <dsp:cNvPr id="0" name=""/>
        <dsp:cNvSpPr/>
      </dsp:nvSpPr>
      <dsp:spPr>
        <a:xfrm>
          <a:off x="2857773" y="0"/>
          <a:ext cx="2654915"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profiadau</a:t>
          </a:r>
          <a:r>
            <a:rPr lang="en-US" sz="1600" kern="1200" dirty="0"/>
            <a:t> </a:t>
          </a:r>
          <a:r>
            <a:rPr lang="en-US" sz="1600" kern="1200" dirty="0" err="1"/>
            <a:t>concrit</a:t>
          </a:r>
          <a:endParaRPr lang="en-US" sz="1600" kern="1200" dirty="0"/>
        </a:p>
        <a:p>
          <a:pPr marL="0" lvl="0" indent="0" algn="ctr" defTabSz="711200">
            <a:lnSpc>
              <a:spcPct val="90000"/>
            </a:lnSpc>
            <a:spcBef>
              <a:spcPct val="0"/>
            </a:spcBef>
            <a:spcAft>
              <a:spcPct val="35000"/>
            </a:spcAft>
            <a:buNone/>
          </a:pPr>
          <a:r>
            <a:rPr lang="en-US" sz="1600" kern="1200" dirty="0"/>
            <a:t>Concrete experiences stage</a:t>
          </a:r>
        </a:p>
      </dsp:txBody>
      <dsp:txXfrm>
        <a:off x="3246576" y="220730"/>
        <a:ext cx="1877309" cy="1065781"/>
      </dsp:txXfrm>
    </dsp:sp>
    <dsp:sp modelId="{FC6E3C83-2397-4B01-B476-EAB919E2734C}">
      <dsp:nvSpPr>
        <dsp:cNvPr id="0" name=""/>
        <dsp:cNvSpPr/>
      </dsp:nvSpPr>
      <dsp:spPr>
        <a:xfrm rot="2038664">
          <a:off x="5136788" y="1265974"/>
          <a:ext cx="372153"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46320" y="1336515"/>
        <a:ext cx="260507" cy="305215"/>
      </dsp:txXfrm>
    </dsp:sp>
    <dsp:sp modelId="{DDA32511-1CF1-49FD-8905-BAA979F95AFE}">
      <dsp:nvSpPr>
        <dsp:cNvPr id="0" name=""/>
        <dsp:cNvSpPr/>
      </dsp:nvSpPr>
      <dsp:spPr>
        <a:xfrm>
          <a:off x="5094669" y="1558031"/>
          <a:ext cx="2804750"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Arsylwi</a:t>
          </a:r>
          <a:r>
            <a:rPr lang="en-US" sz="1600" kern="1200" dirty="0"/>
            <a:t> a </a:t>
          </a:r>
          <a:r>
            <a:rPr lang="en-US" sz="1600" kern="1200" dirty="0" err="1"/>
            <a:t>Myfyrio</a:t>
          </a:r>
          <a:endParaRPr lang="en-US" sz="1600" kern="1200" dirty="0"/>
        </a:p>
        <a:p>
          <a:pPr marL="0" lvl="0" indent="0" algn="ctr" defTabSz="711200">
            <a:lnSpc>
              <a:spcPct val="90000"/>
            </a:lnSpc>
            <a:spcBef>
              <a:spcPct val="0"/>
            </a:spcBef>
            <a:spcAft>
              <a:spcPct val="35000"/>
            </a:spcAft>
            <a:buNone/>
          </a:pPr>
          <a:r>
            <a:rPr lang="en-US" sz="1600" kern="1200" dirty="0"/>
            <a:t>Observational and Reflective stage</a:t>
          </a:r>
        </a:p>
      </dsp:txBody>
      <dsp:txXfrm>
        <a:off x="5505415" y="1778761"/>
        <a:ext cx="1983258" cy="1065781"/>
      </dsp:txXfrm>
    </dsp:sp>
    <dsp:sp modelId="{8644E7E9-678A-42F4-AD0D-D57D57147838}">
      <dsp:nvSpPr>
        <dsp:cNvPr id="0" name=""/>
        <dsp:cNvSpPr/>
      </dsp:nvSpPr>
      <dsp:spPr>
        <a:xfrm rot="9072971">
          <a:off x="5203198" y="2702044"/>
          <a:ext cx="240566"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270909" y="2786408"/>
        <a:ext cx="168396" cy="305215"/>
      </dsp:txXfrm>
    </dsp:sp>
    <dsp:sp modelId="{987B74E4-A21F-434F-829E-4FF86F6D303C}">
      <dsp:nvSpPr>
        <dsp:cNvPr id="0" name=""/>
        <dsp:cNvSpPr/>
      </dsp:nvSpPr>
      <dsp:spPr>
        <a:xfrm>
          <a:off x="2911543" y="2828111"/>
          <a:ext cx="2547373"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 </a:t>
          </a:r>
          <a:r>
            <a:rPr lang="en-US" sz="1600" kern="1200" dirty="0" err="1"/>
            <a:t>cysyniadoli</a:t>
          </a:r>
          <a:r>
            <a:rPr lang="en-US" sz="1600" kern="1200" dirty="0"/>
            <a:t> </a:t>
          </a:r>
          <a:r>
            <a:rPr lang="en-US" sz="1600" kern="1200" dirty="0" err="1"/>
            <a:t>haniaethol</a:t>
          </a:r>
          <a:r>
            <a:rPr lang="en-US" sz="1600" kern="1200" dirty="0"/>
            <a:t> </a:t>
          </a:r>
        </a:p>
        <a:p>
          <a:pPr marL="0" lvl="0" indent="0" algn="ctr" defTabSz="711200">
            <a:lnSpc>
              <a:spcPct val="90000"/>
            </a:lnSpc>
            <a:spcBef>
              <a:spcPct val="0"/>
            </a:spcBef>
            <a:spcAft>
              <a:spcPct val="35000"/>
            </a:spcAft>
            <a:buNone/>
          </a:pPr>
          <a:r>
            <a:rPr lang="en-US" sz="1600" kern="1200" dirty="0"/>
            <a:t>Abstract conceptualisation stage</a:t>
          </a:r>
        </a:p>
      </dsp:txBody>
      <dsp:txXfrm>
        <a:off x="3284597" y="3048841"/>
        <a:ext cx="1801265" cy="1065781"/>
      </dsp:txXfrm>
    </dsp:sp>
    <dsp:sp modelId="{5A49F9D8-0ED9-4832-B43C-DC5E81B00355}">
      <dsp:nvSpPr>
        <dsp:cNvPr id="0" name=""/>
        <dsp:cNvSpPr/>
      </dsp:nvSpPr>
      <dsp:spPr>
        <a:xfrm rot="12386104">
          <a:off x="2812936" y="2719950"/>
          <a:ext cx="301004"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898516" y="2841789"/>
        <a:ext cx="210703" cy="305215"/>
      </dsp:txXfrm>
    </dsp:sp>
    <dsp:sp modelId="{588A5677-8914-4AB3-9647-FD7434971473}">
      <dsp:nvSpPr>
        <dsp:cNvPr id="0" name=""/>
        <dsp:cNvSpPr/>
      </dsp:nvSpPr>
      <dsp:spPr>
        <a:xfrm>
          <a:off x="430330" y="1602229"/>
          <a:ext cx="2578332" cy="1507241"/>
        </a:xfrm>
        <a:prstGeom prst="ellipse">
          <a:avLst/>
        </a:prstGeom>
        <a:solidFill>
          <a:srgbClr val="16A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Cam </a:t>
          </a:r>
          <a:r>
            <a:rPr lang="en-US" sz="1800" kern="1200" dirty="0" err="1"/>
            <a:t>arbrofi</a:t>
          </a:r>
          <a:r>
            <a:rPr lang="en-US" sz="1800" kern="1200" dirty="0"/>
            <a:t> </a:t>
          </a:r>
          <a:r>
            <a:rPr lang="en-US" sz="1800" kern="1200" dirty="0" err="1"/>
            <a:t>gweithredol</a:t>
          </a:r>
          <a:br>
            <a:rPr lang="en-US" sz="1800" kern="1200" dirty="0"/>
          </a:br>
          <a:r>
            <a:rPr lang="en-US" sz="1800" kern="1200" dirty="0"/>
            <a:t>Active experimental stage</a:t>
          </a:r>
        </a:p>
      </dsp:txBody>
      <dsp:txXfrm>
        <a:off x="807918" y="1822959"/>
        <a:ext cx="1823156" cy="1065781"/>
      </dsp:txXfrm>
    </dsp:sp>
    <dsp:sp modelId="{AF7F004A-AFD6-4C5D-8711-CDE6FD22EB7B}">
      <dsp:nvSpPr>
        <dsp:cNvPr id="0" name=""/>
        <dsp:cNvSpPr/>
      </dsp:nvSpPr>
      <dsp:spPr>
        <a:xfrm rot="19619056">
          <a:off x="2705077" y="1311136"/>
          <a:ext cx="461490" cy="508693"/>
        </a:xfrm>
        <a:prstGeom prst="rightArrow">
          <a:avLst>
            <a:gd name="adj1" fmla="val 60000"/>
            <a:gd name="adj2" fmla="val 50000"/>
          </a:avLst>
        </a:prstGeom>
        <a:solidFill>
          <a:srgbClr val="46CE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716255" y="1450593"/>
        <a:ext cx="323043" cy="3052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4/29/2025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4/29/2025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cialcare.wales/cms_assets/file-uploads/29.-Practice-Review-Adult-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7" Type="http://schemas.openxmlformats.org/officeDocument/2006/relationships/hyperlink" Target="https://www.cysur.wales/child-practice-review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ysur.wales/adult-practice-reviews/" TargetMode="External"/><Relationship Id="rId5" Type="http://schemas.openxmlformats.org/officeDocument/2006/relationships/hyperlink" Target="http://www.wales.nhs.uk/sitesplus/documents/888/PHW%20Learning%20from%20Reviews%20Report_2017-2018..pdf" TargetMode="External"/><Relationship Id="rId4" Type="http://schemas.openxmlformats.org/officeDocument/2006/relationships/hyperlink" Target="https://socialcare.wales/dealing-with-concerns/hearing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cms_assets/file-uploads/CCPD-toolkit-for-social-care-ENGv0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forcare.org.uk/Documents/Learning-and-development/ASYE-adults/Tool-5.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outube.com/watch?v=SU4tGEHZ4A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1097/guide-to-the-general-data-protection-regulation-gdpr-1-0.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qG5F1rC_dN4"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D0lQsYZy9mo"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LKh5fHAy2y8"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socialcare.wales/hub/sswbact" TargetMode="External"/><Relationship Id="rId3" Type="http://schemas.openxmlformats.org/officeDocument/2006/relationships/hyperlink" Target="https://careinspectorate.wales/legislation" TargetMode="External"/><Relationship Id="rId7" Type="http://schemas.openxmlformats.org/officeDocument/2006/relationships/hyperlink" Target="http://www.wales.nhs.uk/documents/Code_of_Practice_for_NHS_Wales_Employers.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wales.nhs.uk/documents/Code_of_Conduct_for_Healthcare_Support_Workers_in_Wales.pdf" TargetMode="External"/><Relationship Id="rId11" Type="http://schemas.openxmlformats.org/officeDocument/2006/relationships/hyperlink" Target="https://socialcare.wales/dealing-with-concerns/codes-of-practice-and-guidance" TargetMode="External"/><Relationship Id="rId5" Type="http://schemas.openxmlformats.org/officeDocument/2006/relationships/hyperlink" Target="https://socialcare.wales/cms_assets/file-uploads/Employers-code.pdf" TargetMode="External"/><Relationship Id="rId10" Type="http://schemas.openxmlformats.org/officeDocument/2006/relationships/hyperlink" Target="https://gov.wales/sites/default/files/publications/2021-09/a-healthier-wales-our-plan-for-health-and-social-care.pdf" TargetMode="External"/><Relationship Id="rId4" Type="http://schemas.openxmlformats.org/officeDocument/2006/relationships/hyperlink" Target="https://socialcare.wales/cms_assets/file-uploads/Code-of-Professional-Practice-for-Social-Care-web-version.pdf" TargetMode="External"/><Relationship Id="rId9" Type="http://schemas.openxmlformats.org/officeDocument/2006/relationships/hyperlink" Target="http://www.wales.nhs.uk/sitesplus/documents/1064/24729_Health%20Standards%20Framework_2015_E1.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cialcare.wales/cms_assets/file-uploads/SCW-DutyofCandour-ENG-V01.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gov.wales/health-and-social-care-quality-and-engagement-wales-act-summary-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elensandersonassociates.co.uk/person-centred-practice/person-centred-thinking-tools/doughnu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ources.collins.co.uk/free/hsc.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RZWf2_2L2v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267499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1.3 </a:t>
            </a:r>
            <a:r>
              <a:rPr lang="cy" sz="1200" b="0" i="0" u="none" strike="noStrike" cap="none" baseline="0" dirty="0">
                <a:solidFill>
                  <a:srgbClr val="000000"/>
                </a:solidFill>
                <a:effectLst/>
                <a:uFillTx/>
                <a:latin typeface="Arial"/>
              </a:rPr>
              <a:t>Pwysigrwydd cydnabod a chadw at ffiniau eich rôl a'ch cyfrifoldebau eich hun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nodi ei atebolrwydd, a sut mae hyn yn berthnasol i atebolrwydd ansawdd ei ymarfer ei hun.</a:t>
            </a:r>
          </a:p>
          <a:p>
            <a:r>
              <a:rPr lang="cy" sz="1200" b="0" i="0" u="none" strike="noStrike" cap="none" baseline="0" dirty="0">
                <a:solidFill>
                  <a:srgbClr val="000000"/>
                </a:solidFill>
                <a:effectLst/>
                <a:uFillTx/>
                <a:latin typeface="Arial"/>
              </a:rPr>
              <a:t>Hyrwyddwch drafodaeth grŵp ar atebolrwydd a rhowch adborth fel grŵp.</a:t>
            </a:r>
          </a:p>
          <a:p>
            <a:endParaRPr lang="en-GB" baseline="0" dirty="0"/>
          </a:p>
          <a:p>
            <a:r>
              <a:rPr lang="cy" sz="1200" b="0" i="0" u="none" strike="noStrike" cap="none" baseline="0" dirty="0">
                <a:solidFill>
                  <a:srgbClr val="000000"/>
                </a:solidFill>
                <a:effectLst/>
                <a:uFillTx/>
                <a:latin typeface="Arial"/>
              </a:rPr>
              <a:t>Hybwch y defnydd o Godau i nodi rhesymau dros atebolrwydd.</a:t>
            </a:r>
          </a:p>
          <a:p>
            <a:endParaRPr lang="en-GB" baseline="0" dirty="0"/>
          </a:p>
          <a:p>
            <a:r>
              <a:rPr lang="cy" sz="1200" b="0" i="0" u="none" strike="noStrike" cap="none" baseline="0" dirty="0">
                <a:solidFill>
                  <a:srgbClr val="000000"/>
                </a:solidFill>
                <a:effectLst/>
                <a:uFillTx/>
                <a:latin typeface="Arial"/>
              </a:rPr>
              <a:t>Defnyddiwch yr adolygiad Ymarfer </a:t>
            </a:r>
            <a:r>
              <a:rPr lang="cy" sz="1200" b="0" i="0" u="none" strike="noStrike" cap="none" baseline="0" dirty="0">
                <a:solidFill>
                  <a:srgbClr val="000000"/>
                </a:solidFill>
                <a:effectLst/>
                <a:uFillTx/>
                <a:latin typeface="Arial"/>
                <a:hlinkClick r:id="rId3" history="0"/>
              </a:rPr>
              <a:t>https://socialcare.wales/cms_assets/file-uploads/29.-Practice-Review-Adult-C.pdf</a:t>
            </a:r>
            <a:r>
              <a:rPr lang="cy" sz="1200" b="0" i="0" u="none" strike="noStrike" cap="none" baseline="0" dirty="0">
                <a:solidFill>
                  <a:srgbClr val="000000"/>
                </a:solidFill>
                <a:effectLst/>
                <a:uFillTx/>
                <a:latin typeface="Arial"/>
              </a:rPr>
              <a:t> i drafod atebolrwydd y gwahanol bartïon.</a:t>
            </a:r>
          </a:p>
          <a:p>
            <a:endParaRPr lang="en-GB" baseline="0" dirty="0"/>
          </a:p>
          <a:p>
            <a:endParaRPr lang="en-GB" baseline="0" dirty="0"/>
          </a:p>
          <a:p>
            <a:endParaRPr lang="en-GB" baseline="0" dirty="0"/>
          </a:p>
          <a:p>
            <a:endParaRPr lang="en-GB" baseline="0" dirty="0"/>
          </a:p>
          <a:p>
            <a:r>
              <a:rPr lang="en-GB" b="1" u="sng" baseline="0" dirty="0"/>
              <a:t>ENGLISH</a:t>
            </a:r>
          </a:p>
          <a:p>
            <a:endParaRPr lang="en-GB" b="1" u="sng"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1.3 </a:t>
            </a:r>
            <a:r>
              <a:rPr lang="en-GB" dirty="0"/>
              <a:t>The importance of recognising and adhering to the boundaries of own role and responsibilities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identify their accountability, and how does this apply to the accountability of quality of own practice.</a:t>
            </a:r>
            <a:endParaRPr lang="en-GB" b="1" dirty="0"/>
          </a:p>
          <a:p>
            <a:r>
              <a:rPr lang="en-GB" dirty="0"/>
              <a:t>Promote</a:t>
            </a:r>
            <a:r>
              <a:rPr lang="en-GB" baseline="0" dirty="0"/>
              <a:t> group discussion of accountability and feedback as a group.</a:t>
            </a:r>
          </a:p>
          <a:p>
            <a:endParaRPr lang="en-GB" baseline="0" dirty="0"/>
          </a:p>
          <a:p>
            <a:r>
              <a:rPr lang="en-GB" baseline="0" dirty="0"/>
              <a:t>Prompt use of Codes to identify reasons for accountability.</a:t>
            </a:r>
          </a:p>
          <a:p>
            <a:endParaRPr lang="en-GB" baseline="0" dirty="0"/>
          </a:p>
          <a:p>
            <a:r>
              <a:rPr lang="en-GB" baseline="0" dirty="0"/>
              <a:t>Use the Practice review </a:t>
            </a:r>
            <a:r>
              <a:rPr lang="en-GB" dirty="0">
                <a:hlinkClick r:id="rId3"/>
              </a:rPr>
              <a:t>https://socialcare.wales/cms_assets/file-uploads/29.-Practice-Review-Adult-C.pdf</a:t>
            </a:r>
            <a:r>
              <a:rPr lang="en-GB" dirty="0"/>
              <a:t>to discuss how could accountability</a:t>
            </a:r>
            <a:r>
              <a:rPr lang="en-GB" baseline="0" dirty="0"/>
              <a:t> of the different parties</a:t>
            </a:r>
            <a:r>
              <a:rPr lang="en-GB" dirty="0"/>
              <a:t>.</a:t>
            </a:r>
          </a:p>
          <a:p>
            <a:endParaRPr lang="en-GB" b="1" u="sng" baseline="0"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268479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1.7</a:t>
            </a:r>
            <a:r>
              <a:rPr lang="cy" sz="1200" b="0" i="0" u="none" strike="noStrike" cap="none" baseline="0" dirty="0">
                <a:solidFill>
                  <a:srgbClr val="000000"/>
                </a:solidFill>
                <a:effectLst/>
                <a:uFillTx/>
                <a:latin typeface="Arial"/>
              </a:rPr>
              <a:t> Yr ystod o gyfleoedd dysgu a sut i gael mynediad atynt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DPP.</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ddarllen drwy'r ddogfen atodedig i nodi pam mae DPP yn bwysig a dulliau dysgu a datblygu.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1.7</a:t>
            </a:r>
            <a:r>
              <a:rPr lang="en-GB" dirty="0"/>
              <a:t> The range of learning opportunities and how to access them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CPD.</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to read through the attached document to identify why CPD is important and methods of learning and development.</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68109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1.7</a:t>
            </a:r>
            <a:r>
              <a:rPr lang="cy" sz="1200" b="0" i="0" u="none" strike="noStrike" cap="none" baseline="0" dirty="0">
                <a:solidFill>
                  <a:srgbClr val="000000"/>
                </a:solidFill>
                <a:effectLst/>
                <a:uFillTx/>
                <a:latin typeface="Arial"/>
              </a:rPr>
              <a:t> Yr ystod o gyfleoedd dysgu a sut i gael mynediad atynt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bob dysgwr nodi cyfleoedd dysgu o fewn eu rolau a sut i'w defnyddio.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Canllawiau cyflwyno i roi enghreifftiau o: weithgareddau hyfforddi, mentora, hyfforddi, cysgodi, sefydlu, goruchwylio, darllen dan arweiniad, ymchwil, setiau dysgu gweithredol, trafodaethau grŵp cyfoedion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rannu'r hyn maen nhw wedi'i ymchwilio.</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1.7</a:t>
            </a:r>
            <a:r>
              <a:rPr lang="en-GB" dirty="0"/>
              <a:t> The range of learning opportunities and how to access them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for all learners to identify learning opportunities within their roles and how to use them.</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Guidance for delivery to gives examples of: </a:t>
            </a:r>
            <a:r>
              <a:rPr lang="en-GB" dirty="0"/>
              <a:t>training activities, mentoring, coaching, shadowing, induction, supervision, guided reading, research, action learning sets, peer group discussions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share what they have researched.</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47855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1.6,</a:t>
            </a:r>
            <a:r>
              <a:rPr lang="cy" sz="1200" b="0" i="0" u="none" strike="noStrike" cap="none" baseline="0" dirty="0">
                <a:solidFill>
                  <a:srgbClr val="000000"/>
                </a:solidFill>
                <a:effectLst/>
                <a:uFillTx/>
                <a:latin typeface="Arial"/>
              </a:rPr>
              <a:t> Pwrpas ymgymryd â datblygiad personol a phroffesiynol a'ch cyfrifoldeb personol o ran gwneud hynny </a:t>
            </a:r>
            <a:r>
              <a:rPr lang="cy" sz="1200" b="1" i="0" u="none" strike="noStrike" cap="none" baseline="0" dirty="0">
                <a:solidFill>
                  <a:srgbClr val="000000"/>
                </a:solidFill>
                <a:effectLst/>
                <a:uFillTx/>
                <a:latin typeface="Arial"/>
              </a:rPr>
              <a:t>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bob dysgwr nodi ffynonellau gwybodaeth i ddatblygu ymarfer wedi'i lywio gan dystiolaeth a sut i'w defnyddio.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Cysylltwch yn ôl â sleidiau Dyletswydd Gonestrwydd a nodwch pa mor aml yn y canlyniadau gwrandawiadau y cynhelir y ddyletswydd hon.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Mae hefyd yn anelu at gyflwyno dysgwyr i Dasg A a dechrau dyddlyfr dysgwr (gweler y sleid nesaf) a fydd yn cefnogi'r meini prawf na ellir eu bodloni trwy dasgau B-E.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hlinkClick r:id="rId3" history="0"/>
              </a:rPr>
              <a:t>https://socialcare.wales/cms_assets/file-uploads/CCPD-toolkit-for-social-care-ENGv01.pdf</a:t>
            </a:r>
          </a:p>
          <a:p>
            <a:endParaRPr lang="en-GB" dirty="0"/>
          </a:p>
          <a:p>
            <a:r>
              <a:rPr lang="cy" sz="1200" b="0" i="0" u="none" strike="noStrike" cap="none" baseline="0" dirty="0">
                <a:solidFill>
                  <a:srgbClr val="000000"/>
                </a:solidFill>
                <a:effectLst/>
                <a:uFillTx/>
                <a:latin typeface="Arial"/>
              </a:rPr>
              <a:t>Gofynnwch i'r dysgwyr rannu'r hyn maen nhw wedi'i ymchwilio.</a:t>
            </a:r>
          </a:p>
          <a:p>
            <a:endParaRPr lang="en-GB" baseline="0" dirty="0"/>
          </a:p>
          <a:p>
            <a:r>
              <a:rPr lang="cy" sz="1200" b="0" i="1" u="none" strike="noStrike" cap="none" baseline="0" dirty="0">
                <a:solidFill>
                  <a:srgbClr val="000000"/>
                </a:solidFill>
                <a:effectLst/>
                <a:uFillTx/>
                <a:latin typeface="Arial"/>
              </a:rPr>
              <a:t>Disgwylir i ddysgwyr ymchwilio i arfer gorau eu hunain gan ddefnyddio'r pwyntiau fel cyfeiriad, o bosibl mewn 3 grŵp ac yna rhannu o fewn y sesiwn.  Isod mae dolenni i gefnogi'r hyfforddwr os oes angen cyfeiriad ychwanegol ar ddysgwyr.</a:t>
            </a:r>
            <a:endParaRPr lang="cy" sz="1200" b="0" i="0" u="none"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hlinkClick r:id="rId4" history="0"/>
              </a:rPr>
              <a:t>https://socialcare.wales/dealing-with-concerns/hearings</a:t>
            </a:r>
          </a:p>
          <a:p>
            <a:r>
              <a:rPr lang="cy" sz="1200" b="0" i="0" u="none" strike="noStrike" cap="none" baseline="0" dirty="0">
                <a:solidFill>
                  <a:srgbClr val="000000"/>
                </a:solidFill>
                <a:effectLst/>
                <a:uFillTx/>
                <a:latin typeface="Arial"/>
                <a:hlinkClick r:id="rId5" history="0"/>
              </a:rPr>
              <a:t>http://www.wales.nhs.uk/sitesplus/documents/888/PHW%20Learning%20from%20Reviews%20Report_2017-2018..pdf</a:t>
            </a:r>
          </a:p>
          <a:p>
            <a:r>
              <a:rPr lang="cy" sz="1200" b="0" i="0" u="none" strike="noStrike" cap="none" baseline="0" dirty="0">
                <a:solidFill>
                  <a:srgbClr val="000000"/>
                </a:solidFill>
                <a:effectLst/>
                <a:uFillTx/>
                <a:latin typeface="Arial"/>
                <a:hlinkClick r:id="rId6" history="0"/>
              </a:rPr>
              <a:t>https://www.cysur.wales/adult-practice-reviews/</a:t>
            </a:r>
          </a:p>
          <a:p>
            <a:r>
              <a:rPr lang="cy" sz="1200" b="0" i="0" u="none" strike="noStrike" cap="none" baseline="0" dirty="0">
                <a:solidFill>
                  <a:srgbClr val="000000"/>
                </a:solidFill>
                <a:effectLst/>
                <a:uFillTx/>
                <a:latin typeface="Arial"/>
                <a:hlinkClick r:id="rId7" history="0"/>
              </a:rPr>
              <a:t>https://www.cysur.wales/child-practice-reviews/</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1.6, </a:t>
            </a:r>
            <a:r>
              <a:rPr lang="en-GB" dirty="0"/>
              <a:t>The purpose of undertaking personal and professional development and own responsibility for doing so </a:t>
            </a:r>
            <a:r>
              <a:rPr lang="en-GB" b="1" dirty="0"/>
              <a:t>and 1.8</a:t>
            </a:r>
            <a:r>
              <a:rPr lang="en-GB" dirty="0"/>
              <a:t> How to use learning opportunities effectively to improve own knowledge, understanding, skills and practice, including learning from day to day experiences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for all learners to identify sources of information to develop evidence informed practice and how to use them.</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Link back to Duty of Candour slides and note how often in the hearing outcomes this duty is upheld.</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It also aims to introduce learners to Task A and start a learner journal (see next slide) which will support the criteria which cannot be met through tasks B-E.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hlinkClick r:id="rId3"/>
              </a:rPr>
              <a:t>https://socialcare.wales/cms_assets/file-uploads/CCPD-toolkit-for-social-care-ENGv01.pdf</a:t>
            </a:r>
            <a:endParaRPr lang="en-GB" dirty="0"/>
          </a:p>
          <a:p>
            <a:endParaRPr lang="en-GB" dirty="0"/>
          </a:p>
          <a:p>
            <a:r>
              <a:rPr lang="en-GB" dirty="0"/>
              <a:t>Ask</a:t>
            </a:r>
            <a:r>
              <a:rPr lang="en-GB" baseline="0" dirty="0"/>
              <a:t> learners share what they have researched.</a:t>
            </a:r>
          </a:p>
          <a:p>
            <a:endParaRPr lang="en-GB" baseline="0" dirty="0"/>
          </a:p>
          <a:p>
            <a:r>
              <a:rPr lang="en-GB" i="1" baseline="0" dirty="0"/>
              <a:t>Learners are expected to research best practice themselves using the points as direction, possibly in 3 groups and then share within session.  Below are links to support the trainer if learners require additional direction.</a:t>
            </a:r>
          </a:p>
          <a:p>
            <a:r>
              <a:rPr lang="en-GB" dirty="0">
                <a:hlinkClick r:id="rId4"/>
              </a:rPr>
              <a:t>https://socialcare.wales/dealing-with-concerns/hearings</a:t>
            </a:r>
            <a:endParaRPr lang="en-GB" dirty="0"/>
          </a:p>
          <a:p>
            <a:r>
              <a:rPr lang="en-GB" dirty="0">
                <a:hlinkClick r:id="rId5"/>
              </a:rPr>
              <a:t>http://www.wales.nhs.uk/</a:t>
            </a:r>
            <a:r>
              <a:rPr lang="en-GB" dirty="0" err="1">
                <a:hlinkClick r:id="rId5"/>
              </a:rPr>
              <a:t>sitesplus</a:t>
            </a:r>
            <a:r>
              <a:rPr lang="en-GB" dirty="0">
                <a:hlinkClick r:id="rId5"/>
              </a:rPr>
              <a:t>/documents/888/PHW%20Learning%20from%20Reviews%20Report_2017-2018..pdf</a:t>
            </a:r>
            <a:endParaRPr lang="en-GB" dirty="0"/>
          </a:p>
          <a:p>
            <a:r>
              <a:rPr lang="en-GB" dirty="0">
                <a:hlinkClick r:id="rId6"/>
              </a:rPr>
              <a:t>https://www.cysur.wales/adult-practice-reviews/</a:t>
            </a:r>
            <a:endParaRPr lang="en-GB" dirty="0"/>
          </a:p>
          <a:p>
            <a:r>
              <a:rPr lang="en-GB" dirty="0">
                <a:hlinkClick r:id="rId7"/>
              </a:rPr>
              <a:t>https://www.cysur.wales/child-practice-reviews/</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8581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1.8</a:t>
            </a:r>
            <a:r>
              <a:rPr lang="cy" sz="1200" b="0" i="0" u="none" strike="noStrike" cap="none" baseline="0" dirty="0">
                <a:solidFill>
                  <a:srgbClr val="000000"/>
                </a:solidFill>
                <a:effectLst/>
                <a:uFillTx/>
                <a:latin typeface="Arial"/>
              </a:rPr>
              <a:t> Sut i ddefnyddio cyfleoedd dysgu yn effeithiol i wella eich gwybodaeth, dealltwriaeth, sgiliau ac ymarfer eich hun, gan gynnwys dysgu o brofiadau dydd i ddydd </a:t>
            </a:r>
            <a:r>
              <a:rPr lang="cy" sz="1200" b="1" i="0" u="none" strike="noStrike" cap="none" baseline="0" dirty="0">
                <a:solidFill>
                  <a:srgbClr val="000000"/>
                </a:solidFill>
                <a:effectLst/>
                <a:uFillTx/>
                <a:latin typeface="Arial"/>
              </a:rPr>
              <a:t>ac 1.9</a:t>
            </a:r>
            <a:r>
              <a:rPr lang="cy" sz="1200" b="0" i="0" u="none" strike="noStrike" cap="none" baseline="0" dirty="0">
                <a:solidFill>
                  <a:srgbClr val="000000"/>
                </a:solidFill>
                <a:effectLst/>
                <a:uFillTx/>
                <a:latin typeface="Arial"/>
              </a:rPr>
              <a:t> Sut i ddefnyddio ffynonellau dysgu i ddatblygu ymarfer wedi'i lywio gan dystiolaeth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cyflwyno dysgwyr i Dasg A a dechrau dyddlyfr dysgwr a fydd yn cefnogi'r meini prawf na ellir eu bodloni trwy dasgau B-E. Bydd y sleidiau canlynol yn cyflwyno cylch dysgu a model adfyfyriol.</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indent="0">
              <a:buNone/>
            </a:pPr>
            <a:r>
              <a:rPr lang="cy" sz="1200" b="0" i="0" u="none" strike="noStrike" cap="none" baseline="0" dirty="0">
                <a:solidFill>
                  <a:srgbClr val="000000"/>
                </a:solidFill>
                <a:effectLst/>
                <a:uFillTx/>
                <a:latin typeface="Arial"/>
              </a:rPr>
              <a:t>Mae Tasg A yn gofyn i chi gadw portffolio o dystiolaeth a dylai adlewyrchu eich dysgu wrth baratoi ar gyfer tasgau B-E. Bydd hefyd yn cefnogi unrhyw feini prawf efallai na chânt eu bodloni drwy dasgau B-E, er enghraifft, bydd adolygu rolau a chyfrifoldebau yn cefnogi meini prawf Uned 441, AC 1.13.</a:t>
            </a:r>
          </a:p>
          <a:p>
            <a:pPr marL="0" indent="0">
              <a:buNone/>
            </a:pPr>
            <a:r>
              <a:rPr lang="cy" sz="1200" b="0" i="0" u="none" strike="noStrike" cap="none" baseline="0" dirty="0">
                <a:solidFill>
                  <a:srgbClr val="000000"/>
                </a:solidFill>
                <a:effectLst/>
                <a:uFillTx/>
                <a:latin typeface="Arial"/>
              </a:rPr>
              <a:t>Ôl-ddyddiwch hyn i'r sesiwn ar gyfer Uned 440.</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Gellir gweld enghraifft o hyn yn </a:t>
            </a:r>
            <a:r>
              <a:rPr lang="cy" sz="1200" b="0" i="0" u="none" strike="noStrike" cap="none" baseline="0" dirty="0">
                <a:solidFill>
                  <a:srgbClr val="000000"/>
                </a:solidFill>
                <a:effectLst/>
                <a:uFillTx/>
                <a:latin typeface="Arial"/>
                <a:hlinkClick r:id="rId3" history="0"/>
              </a:rPr>
              <a:t>https://gofalcymdeithasol.cymru/cms_assets/file-uploads/CCPD-toolkit-for-social-care-ENGv01.pdf</a:t>
            </a:r>
            <a:r>
              <a:rPr lang="cy" sz="1200" b="0" i="0" u="none" strike="noStrike" cap="none" baseline="0" dirty="0">
                <a:solidFill>
                  <a:srgbClr val="000000"/>
                </a:solidFill>
                <a:effectLst/>
                <a:uFillTx/>
                <a:latin typeface="Arial"/>
              </a:rPr>
              <a:t> a ddefnyddiwyd yn flaenorol ar sleid 10, neu gall canolfannau ddarparu eu fformat eu hunain.</a:t>
            </a:r>
          </a:p>
          <a:p>
            <a:pPr marL="0" indent="0">
              <a:buNone/>
            </a:pPr>
            <a:endParaRPr lang="en-GB" dirty="0"/>
          </a:p>
          <a:p>
            <a:pPr marL="0" indent="0">
              <a:buNone/>
            </a:pPr>
            <a:r>
              <a:rPr lang="cy" sz="1200" b="0" i="0" u="none" strike="noStrike" cap="none" baseline="0" dirty="0">
                <a:solidFill>
                  <a:srgbClr val="000000"/>
                </a:solidFill>
                <a:effectLst/>
                <a:uFillTx/>
                <a:latin typeface="Arial"/>
              </a:rPr>
              <a:t>Drwy gydol y cymhwyster byddwch yn cadw dyddlyfr dysgwr ac yn cofnodi unrhyw brofiadau dysgu megis:</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Hyfforddiant (gan gynnwys sesiynau SSP)</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Hyfforddi/mentora</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Goruchwyliaeth</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Cyfarfodydd tîm</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Myfyrio ar eich ymarfer eich hun gan gynnwys enghreifftiau nodedig neu ddangosol</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Ymchwilio a myfyrio ar hyn, e.e., adolygiadau Achosion Difrifol, astudiaethau gofal, ymchwil, canlyniadau gwrandawiadau, ac ati</a:t>
            </a:r>
          </a:p>
          <a:p>
            <a:pPr marL="0" indent="0">
              <a:buFont typeface="Arial" panose="020B0604020202020204" pitchFamily="34" charset="0"/>
              <a:buNone/>
            </a:pPr>
            <a:endParaRPr lang="en-GB" baseline="0" dirty="0"/>
          </a:p>
          <a:p>
            <a:pPr marL="0" indent="0">
              <a:buFont typeface="Arial" panose="020B0604020202020204" pitchFamily="34" charset="0"/>
              <a:buNone/>
            </a:pPr>
            <a:r>
              <a:rPr lang="cy" sz="1200" b="0" i="0" u="none" strike="noStrike" cap="none" baseline="0" dirty="0">
                <a:solidFill>
                  <a:srgbClr val="000000"/>
                </a:solidFill>
                <a:effectLst/>
                <a:uFillTx/>
                <a:latin typeface="Arial"/>
              </a:rPr>
              <a:t>Bydd angen i chi gofnodi'r hyn rydych wedi'i ddysgu, myfyrdod gan ddefnyddio amrywiaeth o ddamcaniaethau myfyrio, a sut y bydd hyn yn dylanwadu ar eich ymarfer yn y dyfodol.</a:t>
            </a:r>
          </a:p>
          <a:p>
            <a:pPr marL="0" marR="0" lvl="0" indent="0" algn="l" defTabSz="912813" rtl="0" eaLnBrk="1" fontAlgn="base" latinLnBrk="0" hangingPunct="1">
              <a:lnSpc>
                <a:spcPct val="100000"/>
              </a:lnSpc>
              <a:spcBef>
                <a:spcPct val="30000"/>
              </a:spcBef>
              <a:spcAft>
                <a:spcPct val="0"/>
              </a:spcAft>
              <a:buClrTx/>
              <a:buSzTx/>
              <a:buFont typeface="Arial" panose="020B0604020202020204" pitchFamily="34" charset="0"/>
              <a:buNone/>
              <a:defRPr/>
            </a:pPr>
            <a:r>
              <a:rPr lang="cy" sz="1200" b="0" i="0" u="none" strike="noStrike" cap="none" baseline="0" dirty="0">
                <a:solidFill>
                  <a:srgbClr val="000000"/>
                </a:solidFill>
                <a:effectLst/>
                <a:uFillTx/>
                <a:latin typeface="Arial"/>
              </a:rPr>
              <a:t>Dylai myfyrdod cyffredinol gynnwys: beth aeth yn dda, neu ddim cystal, a'u meddyliau a'u teimladau ar sut i wella eu hymarfer i gefnogi canlyniadau i unigolion. </a:t>
            </a:r>
          </a:p>
          <a:p>
            <a:pPr marL="0" indent="0">
              <a:buFont typeface="Arial" panose="020B0604020202020204" pitchFamily="34" charset="0"/>
              <a:buNone/>
            </a:pPr>
            <a:endParaRPr lang="en-GB" dirty="0"/>
          </a:p>
          <a:p>
            <a:r>
              <a:rPr lang="cy" sz="1200" b="0" i="0" u="none" strike="noStrike" cap="none" baseline="0" dirty="0">
                <a:solidFill>
                  <a:srgbClr val="000000"/>
                </a:solidFill>
                <a:effectLst/>
                <a:uFillTx/>
                <a:latin typeface="Arial"/>
              </a:rPr>
              <a:t>Gallai hyn fod yn fuddiol hefyd wrth gofnodi eich dysgu yn unol â chofrestru.</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1.8</a:t>
            </a:r>
            <a:r>
              <a:rPr lang="en-GB" b="1" baseline="0" dirty="0"/>
              <a:t> </a:t>
            </a:r>
            <a:r>
              <a:rPr lang="en-GB" dirty="0"/>
              <a:t>How to use learning opportunities effectively to improve own knowledge, understanding, skills and practice, including learning from day to day experiences</a:t>
            </a:r>
            <a:r>
              <a:rPr lang="en-GB" baseline="0" dirty="0"/>
              <a:t> </a:t>
            </a:r>
            <a:r>
              <a:rPr lang="en-GB" b="1" baseline="0" dirty="0"/>
              <a:t>and 1.9 </a:t>
            </a:r>
            <a:r>
              <a:rPr lang="en-GB" dirty="0"/>
              <a:t>How to use sources of information to develop evidence informed practice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aim here is to introduce learners to Task A and start a learner journal which will support the criteria which cannot be met through tasks B-E. The following slides will introduce learning cycle and reflective model.</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indent="0">
              <a:buNone/>
            </a:pPr>
            <a:r>
              <a:rPr lang="en-GB" dirty="0"/>
              <a:t>Task A requires you to keep a portfolio of evidence and should reflect your learning in preparation for tasks B-E. It will also support any</a:t>
            </a:r>
            <a:r>
              <a:rPr lang="en-GB" baseline="0" dirty="0"/>
              <a:t> criteria that may not be met through tasks B-E, for example, reviewing of roles and responsibilities will support the criteria Unit 441, AC 1.13.</a:t>
            </a:r>
            <a:endParaRPr lang="en-GB" dirty="0"/>
          </a:p>
          <a:p>
            <a:pPr marL="0" indent="0">
              <a:buNone/>
            </a:pPr>
            <a:r>
              <a:rPr lang="en-GB" dirty="0"/>
              <a:t>Backdate</a:t>
            </a:r>
            <a:r>
              <a:rPr lang="en-GB" baseline="0" dirty="0"/>
              <a:t> this to session for Unit 440.</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An example of this can be accesses at </a:t>
            </a:r>
            <a:r>
              <a:rPr lang="en-GB" dirty="0">
                <a:hlinkClick r:id="rId3"/>
              </a:rPr>
              <a:t>https://socialcare.wales/cms_assets/file-uploads/CCPD-toolkit-for-social-care-ENGv01.pdf</a:t>
            </a:r>
            <a:r>
              <a:rPr lang="en-GB" dirty="0"/>
              <a:t> previously used in slide 10,</a:t>
            </a:r>
            <a:r>
              <a:rPr lang="en-GB" baseline="0" dirty="0"/>
              <a:t> or Centres may provide their own format.</a:t>
            </a:r>
            <a:endParaRPr lang="en-GB" dirty="0"/>
          </a:p>
          <a:p>
            <a:pPr marL="0" indent="0">
              <a:buNone/>
            </a:pPr>
            <a:endParaRPr lang="en-GB" dirty="0"/>
          </a:p>
          <a:p>
            <a:pPr marL="0" indent="0">
              <a:buNone/>
            </a:pPr>
            <a:r>
              <a:rPr lang="en-GB" dirty="0"/>
              <a:t>Throughout the qualification you will keep a learner journal and record any</a:t>
            </a:r>
            <a:r>
              <a:rPr lang="en-GB" baseline="0" dirty="0"/>
              <a:t> learning experiences such as:</a:t>
            </a:r>
          </a:p>
          <a:p>
            <a:pPr marL="171450" indent="-171450">
              <a:buFont typeface="Arial" panose="020B0604020202020204" pitchFamily="34" charset="0"/>
              <a:buChar char="•"/>
            </a:pPr>
            <a:r>
              <a:rPr lang="en-GB" baseline="0" dirty="0"/>
              <a:t>Training (including SSP sessions)</a:t>
            </a:r>
          </a:p>
          <a:p>
            <a:pPr marL="171450" indent="-171450">
              <a:buFont typeface="Arial" panose="020B0604020202020204" pitchFamily="34" charset="0"/>
              <a:buChar char="•"/>
            </a:pPr>
            <a:r>
              <a:rPr lang="en-GB" baseline="0" dirty="0"/>
              <a:t>Coaching/mentoring</a:t>
            </a:r>
          </a:p>
          <a:p>
            <a:pPr marL="171450" indent="-171450">
              <a:buFont typeface="Arial" panose="020B0604020202020204" pitchFamily="34" charset="0"/>
              <a:buChar char="•"/>
            </a:pPr>
            <a:r>
              <a:rPr lang="en-GB" baseline="0" dirty="0"/>
              <a:t>Supervisions</a:t>
            </a:r>
          </a:p>
          <a:p>
            <a:pPr marL="171450" indent="-171450">
              <a:buFont typeface="Arial" panose="020B0604020202020204" pitchFamily="34" charset="0"/>
              <a:buChar char="•"/>
            </a:pPr>
            <a:r>
              <a:rPr lang="en-GB" baseline="0" dirty="0"/>
              <a:t>Team meetings</a:t>
            </a:r>
          </a:p>
          <a:p>
            <a:pPr marL="171450" indent="-171450">
              <a:buFont typeface="Arial" panose="020B0604020202020204" pitchFamily="34" charset="0"/>
              <a:buChar char="•"/>
            </a:pPr>
            <a:r>
              <a:rPr lang="en-GB" baseline="0" dirty="0"/>
              <a:t>Reflection on your own practice including standout or showcase examples</a:t>
            </a:r>
          </a:p>
          <a:p>
            <a:pPr marL="171450" indent="-171450">
              <a:buFont typeface="Arial" panose="020B0604020202020204" pitchFamily="34" charset="0"/>
              <a:buChar char="•"/>
            </a:pPr>
            <a:r>
              <a:rPr lang="en-GB" baseline="0" dirty="0"/>
              <a:t>Research and reflection on this, </a:t>
            </a:r>
            <a:r>
              <a:rPr lang="en-GB" baseline="0" dirty="0" err="1"/>
              <a:t>eg</a:t>
            </a:r>
            <a:r>
              <a:rPr lang="en-GB" baseline="0" dirty="0"/>
              <a:t>, Serious Case reviews, care studies, research, hearing outcomes, </a:t>
            </a:r>
            <a:r>
              <a:rPr lang="en-GB" baseline="0" dirty="0" err="1"/>
              <a:t>etc</a:t>
            </a: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You will need to record what you have learned, a reflection using a range of reflection theories, and how this will influence your practice in the future.</a:t>
            </a:r>
          </a:p>
          <a:p>
            <a:pPr marL="0" marR="0" lvl="0" indent="0" algn="l" defTabSz="912813"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a:t>Reflection overall should cover: </a:t>
            </a:r>
            <a:r>
              <a:rPr lang="en-GB" dirty="0"/>
              <a:t>what has gone well, or less well, and their thoughts and feelings on how to improve their practice to support outcomes for individuals. </a:t>
            </a:r>
            <a:endParaRPr lang="en-GB" baseline="0" dirty="0"/>
          </a:p>
          <a:p>
            <a:pPr marL="0" indent="0">
              <a:buFont typeface="Arial" panose="020B0604020202020204" pitchFamily="34" charset="0"/>
              <a:buNone/>
            </a:pPr>
            <a:endParaRPr lang="en-GB" dirty="0"/>
          </a:p>
          <a:p>
            <a:r>
              <a:rPr lang="en-GB" dirty="0"/>
              <a:t>This could also be beneficial when logging your learning in line with registration</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341716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cyflwyno dysgwyr i gylch dysgu Kolb ac offeryn myfyriol Rayner y gellir eu hymgorffori yn y Dyddlyfr Dysgwr (Tasg A).</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to introduce learners to Kolb learning cycle and Rayner’s reflective tool that can be incorporated into Learner Journal (Task A).</a:t>
            </a:r>
            <a:endParaRPr lang="en-GB" b="1" u="sng"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90091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gymhwyso'r cylch dysgu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cylch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 sz="1200" b="0" i="0" u="none" strike="noStrike" cap="none" baseline="0" dirty="0">
                <a:solidFill>
                  <a:srgbClr val="000000"/>
                </a:solidFill>
                <a:effectLst/>
                <a:uFillTx/>
                <a:latin typeface="Arial"/>
              </a:rPr>
              <a:t>CAM PROFIADAU CONCRIT profi sefyllfa neu weithgaredd</a:t>
            </a:r>
          </a:p>
          <a:p>
            <a:r>
              <a:rPr lang="cy" sz="1200" b="0" i="0" u="none" strike="noStrike" cap="none" baseline="0" dirty="0">
                <a:solidFill>
                  <a:srgbClr val="000000"/>
                </a:solidFill>
                <a:effectLst/>
                <a:uFillTx/>
                <a:latin typeface="Arial"/>
              </a:rPr>
              <a:t>CAM ARSYLWI A MYFYRIO myfyrdod cychwynnol ar y gweithgaredd</a:t>
            </a:r>
          </a:p>
          <a:p>
            <a:r>
              <a:rPr lang="cy" sz="1200" b="0" i="0" u="none" strike="noStrike" cap="none" baseline="0" dirty="0">
                <a:solidFill>
                  <a:srgbClr val="000000"/>
                </a:solidFill>
                <a:effectLst/>
                <a:uFillTx/>
                <a:latin typeface="Arial"/>
              </a:rPr>
              <a:t>CAM CYSYNIADOLI HANIAETHOL adolygu'r gweithgaredd a dod i gasgliadau</a:t>
            </a:r>
          </a:p>
          <a:p>
            <a:r>
              <a:rPr lang="cy" sz="1200" b="0" i="0" u="none" strike="noStrike" cap="none" baseline="0" dirty="0">
                <a:solidFill>
                  <a:srgbClr val="000000"/>
                </a:solidFill>
                <a:effectLst/>
                <a:uFillTx/>
                <a:latin typeface="Arial"/>
              </a:rPr>
              <a:t>CAM ARBROFI GWEITHREDOL rhoi cynnig ar ddamcaniaethau a syniadau trwy brofi mewn sefyllfa newydd</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the cycle of learning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cycle using examples from their</a:t>
            </a:r>
            <a:r>
              <a:rPr lang="en-GB" b="0" baseline="0" dirty="0"/>
              <a:t> own practice learning from the start of their role/new systems in place.</a:t>
            </a: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r>
              <a:rPr lang="en-GB" dirty="0"/>
              <a:t>CONCRETE</a:t>
            </a:r>
            <a:r>
              <a:rPr lang="en-GB" baseline="0" dirty="0"/>
              <a:t> EXPERIENCES STAGE experience situation or activity</a:t>
            </a:r>
          </a:p>
          <a:p>
            <a:r>
              <a:rPr lang="en-GB" baseline="0" dirty="0"/>
              <a:t>OBSERVATIONAL AND REFELCTIVE STAGE initial reflection of activity</a:t>
            </a:r>
          </a:p>
          <a:p>
            <a:r>
              <a:rPr lang="en-GB" baseline="0" dirty="0"/>
              <a:t>ABSTRACT CONCEPTUALISATON STAGE review activity and draw conclusions</a:t>
            </a:r>
          </a:p>
          <a:p>
            <a:r>
              <a:rPr lang="en-GB" baseline="0" dirty="0"/>
              <a:t>ACTIVE EXPERIMENTATION STAGE try out theories and ideas by testing in a new situation</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365041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model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Efallai y bydd y dysgwyr hefyd am ymgorffori hyn yn eu hymarfer gyda'r unigolion y maent yn eu cefnogi i wella cyfathrebu a chanlyniadau.</a:t>
            </a: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https://www.skillsforcare.org.uk/Documents/Learning-and-development/ASYE-adults/Tool-5.pdf</a:t>
            </a: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i="0" u="none"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defRPr/>
            </a:pPr>
            <a:r>
              <a:rPr lang="en-GB" sz="1200" b="1" i="0" u="sng" strike="noStrike" cap="none" baseline="0" dirty="0">
                <a:solidFill>
                  <a:schemeClr val="tx1"/>
                </a:solidFill>
                <a:effectLst/>
                <a:uFillTx/>
                <a:latin typeface="+mn-lt"/>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1" i="0" u="sng"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model using examples from their</a:t>
            </a:r>
            <a:r>
              <a:rPr lang="en-GB" b="0" baseline="0" dirty="0"/>
              <a:t> own practice learning from the start of their role/new systems in place.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learners may also wish to embed this in their practice with the individuals they support to improve communication and outcomes.</a:t>
            </a:r>
            <a:endParaRPr lang="en-GB" b="0" dirty="0"/>
          </a:p>
          <a:p>
            <a:endParaRPr lang="en-GB" dirty="0">
              <a:hlinkClick r:id="rId3"/>
            </a:endParaRPr>
          </a:p>
          <a:p>
            <a:r>
              <a:rPr lang="en-GB" dirty="0">
                <a:hlinkClick r:id="rId3"/>
              </a:rPr>
              <a:t>https://www.skillsforcare.org.uk/Documents/Learning-and-development/ASYE-adults/Tool-5.pdf</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41841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93CC-5D7B-EBAD-6046-5F75C2034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B0966-0EFB-8D5F-98DD-A86AC0269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25017-29F9-B9AF-01D2-6804B761BE6A}"/>
              </a:ext>
            </a:extLst>
          </p:cNvPr>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model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Efallai y bydd y dysgwyr hefyd am ymgorffori hyn yn eu hymarfer gyda'r unigolion y maent yn eu cefnogi i wella cyfathrebu a chanlyniadau.</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model using examples from their</a:t>
            </a:r>
            <a:r>
              <a:rPr lang="en-GB" b="0" baseline="0" dirty="0"/>
              <a:t> own practice learning from the start of their role/new systems in place.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learners may also wish to embed this in their practice with the individuals they support to improve communication and outcomes.</a:t>
            </a: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p:txBody>
      </p:sp>
      <p:sp>
        <p:nvSpPr>
          <p:cNvPr id="4" name="Slide Number Placeholder 3">
            <a:extLst>
              <a:ext uri="{FF2B5EF4-FFF2-40B4-BE49-F238E27FC236}">
                <a16:creationId xmlns:a16="http://schemas.microsoft.com/office/drawing/2014/main" id="{75C53CCC-0273-B22A-44AD-5F0E34E5A240}"/>
              </a:ext>
            </a:extLst>
          </p:cNvPr>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364062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52C0-9A60-C65C-E6F3-17CCD6023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E63CB-F919-8BD4-2BF1-92EC6E136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30465-C8D9-6465-1E35-1B7C68C02337}"/>
              </a:ext>
            </a:extLst>
          </p:cNvPr>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Trafodwch y model gan ddefnyddio enghreifftiau o'u dysgu yn eu hymarfer eu hunain, o ddechrau eu rôl/systemau newydd yn eu lle.</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Efallai y bydd y dysgwyr hefyd am ymgorffori hyn yn eu hymarfer gyda'r unigolion y maent yn eu cefnogi i wella cyfathrebu a chanlyniadau.</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Discuss the model using examples from their</a:t>
            </a:r>
            <a:r>
              <a:rPr lang="en-GB" b="0" baseline="0" dirty="0"/>
              <a:t> own practice learning from the start of their role/new systems in place.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The learners may also wish to embed this in their practice with the individuals they support to improve communication and outcomes.</a:t>
            </a: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p:txBody>
      </p:sp>
      <p:sp>
        <p:nvSpPr>
          <p:cNvPr id="4" name="Slide Number Placeholder 3">
            <a:extLst>
              <a:ext uri="{FF2B5EF4-FFF2-40B4-BE49-F238E27FC236}">
                <a16:creationId xmlns:a16="http://schemas.microsoft.com/office/drawing/2014/main" id="{D2526F64-CD07-C32B-B256-1BF72D78F90F}"/>
              </a:ext>
            </a:extLst>
          </p:cNvPr>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343414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rPr>
              <a:t>Yn hollbwysig i unrhyw sesiynau a addysgir, mae disgwyliad y bydd unigolion yn rhannu profiadau o ymarfer sy’n ymwneud â phynciau a drafodir.</a:t>
            </a:r>
          </a:p>
          <a:p>
            <a:r>
              <a:rPr lang="cy" sz="1200" b="0" i="0" u="none" strike="noStrike" cap="none" baseline="0" dirty="0">
                <a:solidFill>
                  <a:srgbClr val="000000"/>
                </a:solidFill>
                <a:effectLst/>
                <a:uFillTx/>
                <a:latin typeface="Arial"/>
              </a:rPr>
              <a:t>Rhaid cadw at gyfrinachedd, yn gyntaf trwy i'r siaradwr beidio â datgelu manylion personol yr unigolion/eraill dan sylw, ac yn ail gan gyfranogwyr eraill. Rhaid i brofiadau a rennir o fewn y grŵp aros o fewn y sesiwn a pheidio â chael eu datgelu gyda phartïon allanol, ac eithrio lle mae pryder diogelu.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dirty="0"/>
              <a:t>Paramount</a:t>
            </a:r>
            <a:r>
              <a:rPr lang="en-GB" baseline="0" dirty="0"/>
              <a:t> to any taught sessions, there is an expectation that individuals will share experiences of practice that relate to discussed topics.</a:t>
            </a:r>
          </a:p>
          <a:p>
            <a:r>
              <a:rPr lang="en-GB" baseline="0" dirty="0"/>
              <a:t>Confidentiality must be adhered to, firstly from the speaker not disclosing personal details of individuals/others involved, and secondly form other participants. Experiences shared within the group must remain within the session and not disclosed with outside parties, with the exception of where there is a safeguarding concern.</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68636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1.10 </a:t>
            </a:r>
            <a:r>
              <a:rPr lang="cy" sz="1200" b="0" i="0" u="none" strike="noStrike" cap="none" baseline="0" dirty="0">
                <a:solidFill>
                  <a:srgbClr val="000000"/>
                </a:solidFill>
                <a:effectLst/>
                <a:uFillTx/>
                <a:latin typeface="Arial"/>
              </a:rPr>
              <a:t>Sut i gymhwyso dysgu a throsglwyddo sgiliau i sefyllfaoedd newydd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gymhwyso offeryn myfyriol i'w rolau eu hunain.</a:t>
            </a:r>
          </a:p>
          <a:p>
            <a:endParaRPr lang="en-GB" dirty="0"/>
          </a:p>
          <a:p>
            <a:r>
              <a:rPr lang="cy" sz="1200" b="0" i="0" u="none" strike="noStrike" cap="none" baseline="0" dirty="0">
                <a:solidFill>
                  <a:srgbClr val="000000"/>
                </a:solidFill>
                <a:effectLst/>
                <a:uFillTx/>
                <a:latin typeface="Arial"/>
                <a:hlinkClick r:id="rId3" history="0"/>
              </a:rPr>
              <a:t>https://m.youtube.com/watch?v=SU4tGEHZ4Ag</a:t>
            </a:r>
            <a:r>
              <a:rPr lang="cy" sz="1200" b="0" i="0" u="none" strike="noStrike" cap="none" baseline="0" dirty="0">
                <a:solidFill>
                  <a:srgbClr val="000000"/>
                </a:solidFill>
                <a:effectLst/>
                <a:uFillTx/>
                <a:latin typeface="Arial"/>
              </a:rPr>
              <a:t> – Cardiau Annog Ymarfer Myfyriol</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1.10 </a:t>
            </a:r>
            <a:r>
              <a:rPr lang="en-GB" dirty="0"/>
              <a:t>How to apply learning and transfer skills into new situations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a:t>
            </a:r>
            <a:r>
              <a:rPr lang="en-GB" b="0" baseline="0" dirty="0"/>
              <a:t> to apply a reflective tool to their own roles.</a:t>
            </a:r>
          </a:p>
          <a:p>
            <a:endParaRPr lang="en-GB" dirty="0"/>
          </a:p>
          <a:p>
            <a:r>
              <a:rPr lang="en-GB" dirty="0">
                <a:hlinkClick r:id="rId3"/>
              </a:rPr>
              <a:t>https://m.youtube.com/watch?v=SU4tGEHZ4Ag</a:t>
            </a:r>
            <a:r>
              <a:rPr lang="en-GB" dirty="0"/>
              <a:t> – Reflective</a:t>
            </a:r>
            <a:r>
              <a:rPr lang="en-GB" baseline="0" dirty="0"/>
              <a:t> Practice Prompt Cards</a:t>
            </a:r>
            <a:endParaRPr lang="en-GB" dirty="0"/>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90446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2.1</a:t>
            </a:r>
            <a:r>
              <a:rPr lang="cy" sz="1200" b="0" i="0" u="none" strike="noStrike" cap="none" baseline="0" dirty="0">
                <a:solidFill>
                  <a:srgbClr val="000000"/>
                </a:solidFill>
                <a:effectLst/>
                <a:uFillTx/>
                <a:latin typeface="Arial"/>
              </a:rPr>
              <a:t> Gofynion deddfwriaethol ar gyfer trin gwybodaeth </a:t>
            </a: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adolygu GDPR a deddfwriaeth arall yn ymwneud â thrin gwybodaeth.</a:t>
            </a:r>
          </a:p>
          <a:p>
            <a:r>
              <a:rPr lang="cy" sz="1200" b="0" i="0" u="none" strike="noStrike" cap="none" baseline="0" dirty="0">
                <a:solidFill>
                  <a:srgbClr val="000000"/>
                </a:solidFill>
                <a:effectLst/>
                <a:uFillTx/>
                <a:latin typeface="Arial"/>
              </a:rPr>
              <a:t>Dylai fod gan bob dysgwr wybodaeth dda am GDPR yn barod a diben y sleid hon yn unig yw ailedrych ar ddeddfwriaeth a chysylltu â chodau proffesiynol.</a:t>
            </a:r>
          </a:p>
          <a:p>
            <a:endParaRPr lang="en-GB" dirty="0"/>
          </a:p>
          <a:p>
            <a:r>
              <a:rPr lang="cy" sz="1200" b="0" i="0" u="none" strike="noStrike" cap="none" baseline="0" dirty="0">
                <a:solidFill>
                  <a:srgbClr val="000000"/>
                </a:solidFill>
                <a:effectLst/>
                <a:uFillTx/>
                <a:latin typeface="Arial"/>
              </a:rPr>
              <a:t>Canllaw i GDPR</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https://assets.publishing.service.gov.uk/government/uploads/system/uploads/attachment_data/file/711097/guide-to-the-general-data-protection-regulation-gdpr-1-0.pdf</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2.1</a:t>
            </a:r>
            <a:r>
              <a:rPr lang="en-GB" dirty="0"/>
              <a:t> Legislative requirements for handling information </a:t>
            </a:r>
            <a:r>
              <a:rPr lang="en-GB" b="1" dirty="0"/>
              <a:t>and</a:t>
            </a:r>
            <a:r>
              <a:rPr lang="en-GB" b="1" baseline="0" dirty="0"/>
              <a:t> 2.3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review GDPR</a:t>
            </a:r>
            <a:r>
              <a:rPr lang="en-GB" b="0" baseline="0" dirty="0"/>
              <a:t> and other legislation relating to handling information.</a:t>
            </a:r>
            <a:endParaRPr lang="en-GB" b="0" dirty="0"/>
          </a:p>
          <a:p>
            <a:r>
              <a:rPr lang="en-GB" dirty="0"/>
              <a:t>All</a:t>
            </a:r>
            <a:r>
              <a:rPr lang="en-GB" baseline="0" dirty="0"/>
              <a:t> learners should already have a good grounding of GDPR and this slide is solely to revisit legislation and link to professional codes.</a:t>
            </a:r>
            <a:endParaRPr lang="en-GB" dirty="0"/>
          </a:p>
          <a:p>
            <a:endParaRPr lang="en-GB" dirty="0"/>
          </a:p>
          <a:p>
            <a:r>
              <a:rPr lang="en-GB" dirty="0"/>
              <a:t>Guide to GDPR</a:t>
            </a:r>
          </a:p>
          <a:p>
            <a:r>
              <a:rPr lang="en-GB" dirty="0">
                <a:hlinkClick r:id="rId3"/>
              </a:rPr>
              <a:t>https://assets.publishing.service.gov.uk/government/uploads/system/uploads/attachment_data/file/711097/guide-to-the-general-data-protection-regulation-gdpr-1-0.pdf</a:t>
            </a:r>
            <a:endParaRPr lang="en-GB" b="1" u="sng"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17834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2.6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Sicrhewch fod eich cofnodion ac adroddiadau eich hun yn:  cywir   dyddiedig  gwrthrychol  dealladwy  darllenadwy  hygyrch  adlewyrchu barn unigolion a/neu deuluoedd/gofalwyr  parchu unigolion a/neu deuluoedd/gofalwyr  wedi'u hysgrifennu mewn ffyrdd nad ydynt yn stigmateiddio nac yn atgyfnerthu canfyddiadau negyddol o unigolion a/neu deuluoedd/gofalwyr  defnyddio iaith gywir a disgrifyddion ar gyfer cyflyrau penodol  gwahaniaethu rhwng ffaith a barn  wedi'u cyflwyno i’r rhai sydd angen gwneud penderfyniadau neu gymryd camau  wedi'u storio, eu rhannu a’u cadw yn unol â pholisïau sefydliadol, gofynion cyfreithiol a diogelu data</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atgoffa dysgwyr o ofynion 2.6 wrth baratoi ar gyfer arsylwi.</a:t>
            </a:r>
          </a:p>
          <a:p>
            <a:endParaRPr lang="en-GB" dirty="0"/>
          </a:p>
          <a:p>
            <a:r>
              <a:rPr lang="cy" sz="1200" b="0" i="0" u="none" strike="noStrike" cap="none" baseline="0" dirty="0">
                <a:solidFill>
                  <a:srgbClr val="000000"/>
                </a:solidFill>
                <a:effectLst/>
                <a:uFillTx/>
                <a:latin typeface="Arial"/>
              </a:rPr>
              <a:t>Gellid rhagflaenu'r sleid hon drwy nodi y gwahanol ofynion yn dilyn y ddeddfwriaeth.</a:t>
            </a:r>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endParaRPr lang="en-GB" sz="1200" b="0" i="0" u="none" strike="noStrike" cap="none" baseline="0" dirty="0">
              <a:solidFill>
                <a:schemeClr val="tx1"/>
              </a:solidFill>
              <a:effectLst/>
              <a:uFillTx/>
              <a:latin typeface="+mn-lt"/>
            </a:endParaRPr>
          </a:p>
          <a:p>
            <a:r>
              <a:rPr lang="en-GB" sz="1200" b="1" i="0" u="sng" strike="noStrike" cap="none" baseline="0" dirty="0">
                <a:solidFill>
                  <a:schemeClr val="tx1"/>
                </a:solidFill>
                <a:effectLst/>
                <a:uFillTx/>
                <a:latin typeface="+mn-lt"/>
              </a:rPr>
              <a:t>ENGLISH</a:t>
            </a:r>
          </a:p>
          <a:p>
            <a:endParaRPr lang="en-GB" sz="1200" b="1" i="0" u="sng" strike="noStrike" cap="none" baseline="0" dirty="0">
              <a:solidFill>
                <a:schemeClr val="tx1"/>
              </a:solidFill>
              <a:effectLst/>
              <a:uFillTx/>
              <a:latin typeface="+mn-lt"/>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2.6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Ensure that own records and reports are:  accurate  dated  objective  understandable  legible  accessible  reflect the views of individuals and/or families/carers  respectful of individuals and/or families/carers   written in ways that do not stigmatise or reinforce negative perceptions of individuals and/or families/carers  use accurate language and descriptors for specific conditions  differentiate between fact and opinion  presented to those who need to make decisions or take actions  stored, shared and retained in accordance with organisational policies, legal requirements and data protection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And 2.3</a:t>
            </a:r>
            <a:r>
              <a:rPr lang="en-GB" b="1" baseline="0" dirty="0"/>
              <a:t>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remind learners of the requirements for 2.6 in preparation for observation.</a:t>
            </a:r>
            <a:endParaRPr lang="en-GB" b="0" baseline="0" dirty="0"/>
          </a:p>
          <a:p>
            <a:endParaRPr lang="en-GB" dirty="0"/>
          </a:p>
          <a:p>
            <a:r>
              <a:rPr lang="en-GB" dirty="0"/>
              <a:t>This slide could be preceded with a shout out of the different requirements following</a:t>
            </a:r>
            <a:r>
              <a:rPr lang="en-GB" baseline="0" dirty="0"/>
              <a:t> the legislation.</a:t>
            </a:r>
          </a:p>
          <a:p>
            <a:endParaRPr lang="en-GB" dirty="0">
              <a:cs typeface="Calibri" panose="020F0502020204030204"/>
            </a:endParaRPr>
          </a:p>
          <a:p>
            <a:r>
              <a:rPr lang="en-GB" dirty="0"/>
              <a:t>Discuss Objective -  can we put opinion in case notes?  What is the danger here? </a:t>
            </a:r>
            <a:endParaRPr lang="en-GB" dirty="0">
              <a:cs typeface="Calibri" panose="020F0502020204030204"/>
            </a:endParaRPr>
          </a:p>
          <a:p>
            <a:r>
              <a:rPr lang="en-GB" dirty="0"/>
              <a:t>Legible  - Family court in case Re M and N (Children)(Local authority gathering , preserving and disclosing evidence). </a:t>
            </a:r>
            <a:endParaRPr lang="en-GB">
              <a:cs typeface="Calibri"/>
            </a:endParaRPr>
          </a:p>
          <a:p>
            <a:r>
              <a:rPr lang="en-GB" dirty="0"/>
              <a:t>Contemporaneous coherent notes   LA ended up withdrawing application  backlog case notes to write up - any significant  discussion record on system asap </a:t>
            </a:r>
          </a:p>
          <a:p>
            <a:br>
              <a:rPr lang="en-US" dirty="0"/>
            </a:br>
            <a:endParaRPr lang="en-US"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93759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2.6</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Sicrhewch fod eich cofnodion ac adroddiadau eich hun yn:  cywir  dyddiedig  gwrthrychol  dealladwy  darllenadwy  hygyrch  adlewyrchu barn unigolion a/neu deuluoedd/gofalwyr  parchu unigolion a/neu deuluoedd/gofalwyr  wedi'u hysgrifennu mewn ffyrdd nad ydynt yn stigmateiddio nac yn atgyfnerthu canfyddiadau negyddol o unigolion a/neu deuluoedd/gofalwyr  defnyddio iaith gywir a disgrifyddion ar gyfer cyflyrau penodol  gwahaniaethu rhwng ffaith a barn  wedi'u cyflwyno i’r rhai sydd angen gwneud penderfyniadau neu gymryd camau  wedi'u storio, eu rhannu a’u cadw yn unol â pholisïau sefydliadol, gofynion cyfreithiol a diogelu data</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 2.3 </a:t>
            </a:r>
            <a:r>
              <a:rPr lang="cy" sz="1200" b="0" i="0" u="none" strike="noStrike" cap="none" baseline="0" dirty="0">
                <a:solidFill>
                  <a:srgbClr val="000000"/>
                </a:solidFill>
                <a:effectLst/>
                <a:uFillTx/>
                <a:latin typeface="Arial"/>
              </a:rPr>
              <a:t>Fformat a phwrpas cofnodion, adroddiadau a rhannu gwybodaeth a sut y dylid eu cyflwyno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atgoffa dysgwyr o ofynion 2.6 wrth baratoi ar gyfer arsylwi.</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2.6</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Ensure that own records and reports are:  accurate  dated  objective  understandable  legible  accessible  reflect the views of individuals and/or families/carers  respectful of individuals and/or families/carers   written in ways that do not stigmatise or reinforce negative perceptions of individuals and/or families/carers  use accurate language and descriptors for specific conditions  differentiate between fact and opinion  presented to those who need to make decisions or take actions  stored, shared and retained in accordance with organisational policies, legal requirements and data protection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And 2.3</a:t>
            </a:r>
            <a:r>
              <a:rPr lang="en-GB" b="1" baseline="0" dirty="0"/>
              <a:t> </a:t>
            </a:r>
            <a:r>
              <a:rPr lang="en-GB" dirty="0"/>
              <a:t>The format and purpose of records, reports and sharing of information and how this should be presented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remind learners of the requirements for 2.6 in preparation for observation.</a:t>
            </a:r>
            <a:endParaRPr lang="en-GB" b="1" u="sng" baseline="0" dirty="0"/>
          </a:p>
          <a:p>
            <a:endParaRPr lang="en-GB" dirty="0">
              <a:cs typeface="Calibri"/>
            </a:endParaRPr>
          </a:p>
          <a:p>
            <a:r>
              <a:rPr lang="en-GB" dirty="0"/>
              <a:t>Case study exercise - 10 mins to look at  example case note - highlight the issues - what would you want to know if you were picking up this case </a:t>
            </a:r>
            <a:endParaRPr lang="en-GB" dirty="0">
              <a:cs typeface="Calibri"/>
            </a:endParaRPr>
          </a:p>
          <a:p>
            <a:r>
              <a:rPr lang="en-GB" dirty="0"/>
              <a:t>5 minutes to look at improved case note </a:t>
            </a:r>
            <a:endParaRPr lang="en-GB" dirty="0">
              <a:cs typeface="Calibri"/>
            </a:endParaRPr>
          </a:p>
          <a:p>
            <a:br>
              <a:rPr lang="en-US" dirty="0"/>
            </a:br>
            <a:endParaRPr lang="en-US"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102447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Avoiding the language of deficits - Think about</a:t>
            </a:r>
            <a:r>
              <a:rPr lang="en-GB" baseline="0" dirty="0"/>
              <a:t> the way statements are worded. How would you feel to reading them?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29</a:t>
            </a:fld>
            <a:endParaRPr lang="en-US"/>
          </a:p>
        </p:txBody>
      </p:sp>
    </p:spTree>
    <p:extLst>
      <p:ext uri="{BB962C8B-B14F-4D97-AF65-F5344CB8AC3E}">
        <p14:creationId xmlns:p14="http://schemas.microsoft.com/office/powerpoint/2010/main" val="275516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to work in groups, to look at a section of the document and make notes of the key points to share with others</a:t>
            </a:r>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31</a:t>
            </a:fld>
            <a:endParaRPr lang="en-US"/>
          </a:p>
        </p:txBody>
      </p:sp>
    </p:spTree>
    <p:extLst>
      <p:ext uri="{BB962C8B-B14F-4D97-AF65-F5344CB8AC3E}">
        <p14:creationId xmlns:p14="http://schemas.microsoft.com/office/powerpoint/2010/main" val="265110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2.2</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drafod eu gwahanol ddulliau o gael caniatâd fel y gall dysgwyr eraill eu defnyddio os yw'n briodol, a thrafod unrhyw gyfyng-gyngor i wella myfyrio ac ymarfer.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Protocolau ar gyfer cael a chadarnhau caniatâd:  unigolion a theuluoedd/gofalwyr wrth rannu gwybodaeth â gwasanaethau a gweithwyr proffesiynol  unigolion wrth rannu gwybodaeth â theuluoedd/gofalwyr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Dylid hefyd ystyried y Ddeddf Galluedd Meddyliol</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2.2</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discuss their</a:t>
            </a:r>
            <a:r>
              <a:rPr lang="en-GB" b="0" baseline="0" dirty="0"/>
              <a:t> different approaches of gaining consent so that other learners can utilise if appropriate, and dilemmas discussed to improve reflection and practice.</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Protocols for gaining and confirming consent:  of individuals and families/carers when sharing information with services and professionals  of individuals when sharing information with families/carers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Should also consider Mental Capacity Act</a:t>
            </a:r>
            <a:endParaRPr lang="cy" sz="1200" b="1" i="0" u="sng"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391090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3.3 </a:t>
            </a:r>
            <a:r>
              <a:rPr lang="cy" sz="1200" b="0" i="0" u="none" strike="noStrike" cap="none" baseline="0" dirty="0">
                <a:solidFill>
                  <a:srgbClr val="000000"/>
                </a:solidFill>
                <a:effectLst/>
                <a:uFillTx/>
                <a:latin typeface="Arial"/>
              </a:rPr>
              <a:t>Ystod a rôl partneriaid, gweithwyr proffesiynol ac asiantaethau ym maes iechyd a gofal cymdeithasol</a:t>
            </a:r>
          </a:p>
          <a:p>
            <a:endParaRPr lang="en-GB" b="1" dirty="0"/>
          </a:p>
          <a:p>
            <a:r>
              <a:rPr lang="cy" sz="1200" b="0" i="0" u="none" strike="noStrike" cap="none" baseline="0" dirty="0">
                <a:solidFill>
                  <a:srgbClr val="000000"/>
                </a:solidFill>
                <a:effectLst/>
                <a:uFillTx/>
                <a:latin typeface="Arial"/>
              </a:rPr>
              <a:t>Y nod yma yw i ddysgwyr ystyried ystod a rôl partneriaid, gweithwyr proffesiynol ac asiantaethau a gallai gynnwys:</a:t>
            </a:r>
          </a:p>
          <a:p>
            <a:endParaRPr lang="en-GB" b="0" dirty="0"/>
          </a:p>
          <a:p>
            <a:r>
              <a:rPr lang="cy" sz="1200" b="0" i="0" u="none" strike="noStrike" cap="none" baseline="0" dirty="0">
                <a:solidFill>
                  <a:srgbClr val="000000"/>
                </a:solidFill>
                <a:effectLst/>
                <a:uFillTx/>
                <a:latin typeface="Arial"/>
              </a:rPr>
              <a:t> Grwpiau a rhwydweithiau cymunedol </a:t>
            </a:r>
          </a:p>
          <a:p>
            <a:r>
              <a:rPr lang="cy" sz="1200" b="0" i="0" u="none" strike="noStrike" cap="none" baseline="0" dirty="0">
                <a:solidFill>
                  <a:srgbClr val="000000"/>
                </a:solidFill>
                <a:effectLst/>
                <a:uFillTx/>
                <a:latin typeface="Arial"/>
              </a:rPr>
              <a:t> Trydydd sector/sector gwirfoddol </a:t>
            </a:r>
          </a:p>
          <a:p>
            <a:r>
              <a:rPr lang="cy" sz="1200" b="0" i="0" u="none" strike="noStrike" cap="none" baseline="0" dirty="0">
                <a:solidFill>
                  <a:srgbClr val="000000"/>
                </a:solidFill>
                <a:effectLst/>
                <a:uFillTx/>
                <a:latin typeface="Arial"/>
              </a:rPr>
              <a:t> Statudol gan gynnwys gwasanaethau tai a digartrefedd </a:t>
            </a:r>
          </a:p>
          <a:p>
            <a:r>
              <a:rPr lang="cy" sz="1200" b="0" i="0" u="none" strike="noStrike" cap="none" baseline="0" dirty="0">
                <a:solidFill>
                  <a:srgbClr val="000000"/>
                </a:solidFill>
                <a:effectLst/>
                <a:uFillTx/>
                <a:latin typeface="Arial"/>
              </a:rPr>
              <a:t> Sector preifat/annibynnol </a:t>
            </a:r>
          </a:p>
          <a:p>
            <a:r>
              <a:rPr lang="cy" sz="1200" b="0" i="0" u="none" strike="noStrike" cap="none" baseline="0" dirty="0">
                <a:solidFill>
                  <a:srgbClr val="000000"/>
                </a:solidFill>
                <a:effectLst/>
                <a:uFillTx/>
                <a:latin typeface="Arial"/>
              </a:rPr>
              <a:t> Yr Heddlu a gwasanaethau cyfiawnder troseddol  </a:t>
            </a:r>
          </a:p>
          <a:p>
            <a:r>
              <a:rPr lang="cy" sz="1200" b="0" i="0" u="none" strike="noStrike" cap="none" baseline="0" dirty="0">
                <a:solidFill>
                  <a:srgbClr val="000000"/>
                </a:solidFill>
                <a:effectLst/>
                <a:uFillTx/>
                <a:latin typeface="Arial"/>
              </a:rPr>
              <a:t> Addysg  </a:t>
            </a:r>
          </a:p>
          <a:p>
            <a:r>
              <a:rPr lang="cy" sz="1200" b="0" i="0" u="none" strike="noStrike" cap="none" baseline="0" dirty="0">
                <a:solidFill>
                  <a:srgbClr val="000000"/>
                </a:solidFill>
                <a:effectLst/>
                <a:uFillTx/>
                <a:latin typeface="Arial"/>
              </a:rPr>
              <a:t> Cyngor lles </a:t>
            </a:r>
          </a:p>
          <a:p>
            <a:r>
              <a:rPr lang="cy" sz="1200" b="0" i="0" u="none" strike="noStrike" cap="none" baseline="0" dirty="0">
                <a:solidFill>
                  <a:srgbClr val="000000"/>
                </a:solidFill>
                <a:effectLst/>
                <a:uFillTx/>
                <a:latin typeface="Arial"/>
              </a:rPr>
              <a:t> Gofal sylfaenol </a:t>
            </a:r>
          </a:p>
          <a:p>
            <a:r>
              <a:rPr lang="cy" sz="1200" b="0" i="0" u="none" strike="noStrike" cap="none" baseline="0" dirty="0">
                <a:solidFill>
                  <a:srgbClr val="000000"/>
                </a:solidFill>
                <a:effectLst/>
                <a:uFillTx/>
                <a:latin typeface="Arial"/>
              </a:rPr>
              <a:t> Gweithwyr iechyd proffesiynol </a:t>
            </a:r>
          </a:p>
          <a:p>
            <a:r>
              <a:rPr lang="cy" sz="1200" b="0" i="0" u="none" strike="noStrike" cap="none" baseline="0" dirty="0">
                <a:solidFill>
                  <a:srgbClr val="000000"/>
                </a:solidFill>
                <a:effectLst/>
                <a:uFillTx/>
                <a:latin typeface="Arial"/>
              </a:rPr>
              <a:t> Gweithwyr Cymdeithasol </a:t>
            </a:r>
          </a:p>
          <a:p>
            <a:r>
              <a:rPr lang="cy" sz="1200" b="0" i="0" u="none" strike="noStrike" cap="none" baseline="0" dirty="0">
                <a:solidFill>
                  <a:srgbClr val="000000"/>
                </a:solidFill>
                <a:effectLst/>
                <a:uFillTx/>
                <a:latin typeface="Arial"/>
              </a:rPr>
              <a:t>  Therapyddion galwedigaethol </a:t>
            </a:r>
          </a:p>
          <a:p>
            <a:r>
              <a:rPr lang="cy" sz="1200" b="0" i="0" u="none" strike="noStrike" cap="none" baseline="0" dirty="0">
                <a:solidFill>
                  <a:srgbClr val="000000"/>
                </a:solidFill>
                <a:effectLst/>
                <a:uFillTx/>
                <a:latin typeface="Arial"/>
              </a:rPr>
              <a:t> Ffisiotherapyddion </a:t>
            </a:r>
          </a:p>
          <a:p>
            <a:r>
              <a:rPr lang="cy" sz="1200" b="0" i="0" u="none" strike="noStrike" cap="none" baseline="0" dirty="0">
                <a:solidFill>
                  <a:srgbClr val="000000"/>
                </a:solidFill>
                <a:effectLst/>
                <a:uFillTx/>
                <a:latin typeface="Arial"/>
              </a:rPr>
              <a:t> Gwasanaethau offer cymunedol </a:t>
            </a:r>
          </a:p>
          <a:p>
            <a:r>
              <a:rPr lang="cy" sz="1200" b="0" i="0" u="none" strike="noStrike" cap="none" baseline="0" dirty="0">
                <a:solidFill>
                  <a:srgbClr val="000000"/>
                </a:solidFill>
                <a:effectLst/>
                <a:uFillTx/>
                <a:latin typeface="Arial"/>
              </a:rPr>
              <a:t> Gwasanaethau technoleg gynorthwyol electronig </a:t>
            </a:r>
          </a:p>
          <a:p>
            <a:r>
              <a:rPr lang="cy" sz="1200" b="0" i="0" u="none" strike="noStrike" cap="none" baseline="0" dirty="0">
                <a:solidFill>
                  <a:srgbClr val="000000"/>
                </a:solidFill>
                <a:effectLst/>
                <a:uFillTx/>
                <a:latin typeface="Arial"/>
              </a:rPr>
              <a:t> Seiciatryddion </a:t>
            </a:r>
          </a:p>
          <a:p>
            <a:r>
              <a:rPr lang="cy" sz="1200" b="0" i="0" u="none" strike="noStrike" cap="none" baseline="0" dirty="0">
                <a:solidFill>
                  <a:srgbClr val="000000"/>
                </a:solidFill>
                <a:effectLst/>
                <a:uFillTx/>
                <a:latin typeface="Arial"/>
              </a:rPr>
              <a:t> Seicolegwyr </a:t>
            </a:r>
          </a:p>
          <a:p>
            <a:r>
              <a:rPr lang="cy" sz="1200" b="0" i="0" u="none" strike="noStrike" cap="none" baseline="0" dirty="0">
                <a:solidFill>
                  <a:srgbClr val="000000"/>
                </a:solidFill>
                <a:effectLst/>
                <a:uFillTx/>
                <a:latin typeface="Arial"/>
              </a:rPr>
              <a:t> Fferyllwyr</a:t>
            </a:r>
          </a:p>
          <a:p>
            <a:r>
              <a:rPr lang="cy" sz="1200" b="0" i="0" u="none" strike="noStrike" cap="none" baseline="0" dirty="0">
                <a:solidFill>
                  <a:srgbClr val="000000"/>
                </a:solidFill>
                <a:effectLst/>
                <a:uFillTx/>
                <a:latin typeface="Arial"/>
              </a:rPr>
              <a:t> Rheolwyr gwasanaeth </a:t>
            </a:r>
          </a:p>
          <a:p>
            <a:r>
              <a:rPr lang="cy" sz="1200" b="0" i="0" u="none" strike="noStrike" cap="none" baseline="0" dirty="0">
                <a:solidFill>
                  <a:srgbClr val="000000"/>
                </a:solidFill>
                <a:effectLst/>
                <a:uFillTx/>
                <a:latin typeface="Arial"/>
              </a:rPr>
              <a:t> Gweithwyr gofal a chymorth</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 to AC 3.3 </a:t>
            </a:r>
            <a:r>
              <a:rPr lang="en-GB" dirty="0"/>
              <a:t>The range and role of partners, professionals and agencies in health and social care</a:t>
            </a:r>
          </a:p>
          <a:p>
            <a:endParaRPr lang="en-GB" b="1" dirty="0"/>
          </a:p>
          <a:p>
            <a:r>
              <a:rPr lang="en-GB" b="0" dirty="0"/>
              <a:t>The aim here is for learners to consider range and role of partners,</a:t>
            </a:r>
            <a:r>
              <a:rPr lang="en-GB" b="0" baseline="0" dirty="0"/>
              <a:t> professionals and agencies and could include:</a:t>
            </a:r>
            <a:endParaRPr lang="en-GB" b="0" dirty="0"/>
          </a:p>
          <a:p>
            <a:endParaRPr lang="en-GB" b="0" dirty="0"/>
          </a:p>
          <a:p>
            <a:r>
              <a:rPr lang="en-GB" dirty="0"/>
              <a:t> Community groups and networks </a:t>
            </a:r>
          </a:p>
          <a:p>
            <a:r>
              <a:rPr lang="en-GB" dirty="0"/>
              <a:t> Third/voluntary sector </a:t>
            </a:r>
          </a:p>
          <a:p>
            <a:r>
              <a:rPr lang="en-GB" dirty="0"/>
              <a:t> Statutory including housing and homelessness services </a:t>
            </a:r>
          </a:p>
          <a:p>
            <a:r>
              <a:rPr lang="en-GB" dirty="0"/>
              <a:t> Private/independent sector </a:t>
            </a:r>
          </a:p>
          <a:p>
            <a:r>
              <a:rPr lang="en-GB" dirty="0"/>
              <a:t> Police and criminal justice services </a:t>
            </a:r>
          </a:p>
          <a:p>
            <a:r>
              <a:rPr lang="en-GB" dirty="0"/>
              <a:t> Education </a:t>
            </a:r>
          </a:p>
          <a:p>
            <a:r>
              <a:rPr lang="en-GB" dirty="0"/>
              <a:t> Welfare advice </a:t>
            </a:r>
          </a:p>
          <a:p>
            <a:r>
              <a:rPr lang="en-GB" dirty="0"/>
              <a:t> Primary care </a:t>
            </a:r>
          </a:p>
          <a:p>
            <a:r>
              <a:rPr lang="en-GB" dirty="0"/>
              <a:t> Health professionals </a:t>
            </a:r>
          </a:p>
          <a:p>
            <a:r>
              <a:rPr lang="en-GB" dirty="0"/>
              <a:t> Social workers </a:t>
            </a:r>
          </a:p>
          <a:p>
            <a:r>
              <a:rPr lang="en-GB" dirty="0"/>
              <a:t> Occupational therapists </a:t>
            </a:r>
          </a:p>
          <a:p>
            <a:r>
              <a:rPr lang="en-GB" dirty="0"/>
              <a:t> Physiotherapists </a:t>
            </a:r>
          </a:p>
          <a:p>
            <a:r>
              <a:rPr lang="en-GB" dirty="0"/>
              <a:t> Community equipment services </a:t>
            </a:r>
          </a:p>
          <a:p>
            <a:r>
              <a:rPr lang="en-GB" dirty="0"/>
              <a:t> Electronic assistive technology services </a:t>
            </a:r>
          </a:p>
          <a:p>
            <a:r>
              <a:rPr lang="en-GB" dirty="0"/>
              <a:t> Psychiatrists </a:t>
            </a:r>
          </a:p>
          <a:p>
            <a:r>
              <a:rPr lang="en-GB" dirty="0"/>
              <a:t> Psychologists </a:t>
            </a:r>
          </a:p>
          <a:p>
            <a:r>
              <a:rPr lang="en-GB" dirty="0"/>
              <a:t> Pharmacists</a:t>
            </a:r>
          </a:p>
          <a:p>
            <a:r>
              <a:rPr lang="en-GB" dirty="0"/>
              <a:t> Service managers </a:t>
            </a:r>
          </a:p>
          <a:p>
            <a:r>
              <a:rPr lang="en-GB" dirty="0"/>
              <a:t> Care and support workers </a:t>
            </a:r>
            <a:r>
              <a:rPr lang="cy" sz="1200" b="0" i="0" u="none" strike="noStrike" cap="none" baseline="0" dirty="0">
                <a:solidFill>
                  <a:srgbClr val="000000"/>
                </a:solidFill>
                <a:effectLst/>
                <a:uFillTx/>
                <a:latin typeface="Arial"/>
              </a:rPr>
              <a:t>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1342858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 </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3.1, </a:t>
            </a:r>
            <a:r>
              <a:rPr lang="cy" sz="1200" b="0" i="0" u="none" strike="noStrike" cap="none" baseline="0" dirty="0">
                <a:solidFill>
                  <a:srgbClr val="000000"/>
                </a:solidFill>
                <a:effectLst/>
                <a:uFillTx/>
                <a:latin typeface="Arial"/>
              </a:rPr>
              <a:t>Yr egwyddorion a’r protocolau ar gyfer gweithio mewn partneriaeth, </a:t>
            </a:r>
            <a:r>
              <a:rPr lang="cy" sz="1200" b="1" i="0" u="none" strike="noStrike" cap="none" baseline="0" dirty="0">
                <a:solidFill>
                  <a:srgbClr val="000000"/>
                </a:solidFill>
                <a:effectLst/>
                <a:uFillTx/>
                <a:latin typeface="Arial"/>
              </a:rPr>
              <a:t>3.4 </a:t>
            </a:r>
            <a:r>
              <a:rPr lang="cy" sz="1200" b="0" i="0" u="none" strike="noStrike" cap="none" baseline="0" dirty="0">
                <a:solidFill>
                  <a:srgbClr val="000000"/>
                </a:solidFill>
                <a:effectLst/>
                <a:uFillTx/>
                <a:latin typeface="Arial"/>
              </a:rPr>
              <a:t>Sut mae deddfwriaeth yn llywio'r angen i weithio mewn partneriaeth ar gyfer unigolion a gofalwyr </a:t>
            </a:r>
            <a:r>
              <a:rPr lang="cy" sz="1200" b="1" i="0" u="none" strike="noStrike" cap="none" baseline="0" dirty="0">
                <a:solidFill>
                  <a:srgbClr val="000000"/>
                </a:solidFill>
                <a:effectLst/>
                <a:uFillTx/>
                <a:latin typeface="Arial"/>
              </a:rPr>
              <a:t>a 3.5</a:t>
            </a:r>
            <a:r>
              <a:rPr lang="cy" sz="1200" b="0" i="0" u="none" strike="noStrike" cap="none" baseline="0" dirty="0">
                <a:solidFill>
                  <a:srgbClr val="000000"/>
                </a:solidFill>
                <a:effectLst/>
                <a:uFillTx/>
                <a:latin typeface="Arial"/>
              </a:rPr>
              <a:t> Gwerth partneriaid, gweithwyr proffesiynol ac asiantaethau yn cydweithio i gefnogi unigolion a/neu ofalwyr i gyflawni canlyniadau cadarnhaol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i ddysgwyr ystyried yr egwyddorion a'r protocolau ar gyfer gweithio mewn partneriaeth.</a:t>
            </a:r>
          </a:p>
          <a:p>
            <a:endParaRPr lang="en-GB" b="0" dirty="0"/>
          </a:p>
          <a:p>
            <a:r>
              <a:rPr lang="cy" sz="1200" b="0" i="0" u="none" strike="noStrike" cap="none" baseline="0" dirty="0">
                <a:solidFill>
                  <a:srgbClr val="000000"/>
                </a:solidFill>
                <a:effectLst/>
                <a:uFillTx/>
                <a:latin typeface="Arial"/>
              </a:rPr>
              <a:t>Dylent ystyried:</a:t>
            </a:r>
          </a:p>
          <a:p>
            <a:r>
              <a:rPr lang="cy" b="0" i="0" u="none" strike="noStrike" cap="none" baseline="0" dirty="0">
                <a:effectLst/>
                <a:uFillTx/>
              </a:rPr>
              <a:t>PAM? Deddfwriaeth, codau, polisïau, gwerthoedd, </a:t>
            </a:r>
          </a:p>
          <a:p>
            <a:r>
              <a:rPr lang="cy" sz="1200" b="0" i="0" u="none" strike="noStrike" cap="none" baseline="0" dirty="0">
                <a:solidFill>
                  <a:srgbClr val="000000"/>
                </a:solidFill>
                <a:effectLst/>
                <a:uFillTx/>
                <a:latin typeface="Arial"/>
              </a:rPr>
              <a:t>SUT? Cyfrinachedd a rhannu gwybodaeth, cadw cofnodion</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 relating to AC 3.1, </a:t>
            </a:r>
            <a:r>
              <a:rPr lang="en-GB" dirty="0"/>
              <a:t>The principles and protocols for partnership working, </a:t>
            </a:r>
            <a:r>
              <a:rPr lang="en-GB" b="1" dirty="0"/>
              <a:t>3.4 </a:t>
            </a:r>
            <a:r>
              <a:rPr lang="en-GB" dirty="0"/>
              <a:t>How legislation informs the need to work in partnership for individuals and carers </a:t>
            </a:r>
            <a:r>
              <a:rPr lang="en-GB" b="1" dirty="0"/>
              <a:t>and 3.5</a:t>
            </a:r>
            <a:r>
              <a:rPr lang="en-GB" dirty="0"/>
              <a:t> The value of partners, professionals and agencies working together to support individuals and/or carers to achieve positive outcomes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for learners to consider the principles and protocols for partnership working.</a:t>
            </a:r>
          </a:p>
          <a:p>
            <a:endParaRPr lang="en-GB" b="0" dirty="0"/>
          </a:p>
          <a:p>
            <a:r>
              <a:rPr lang="en-GB" b="0" dirty="0"/>
              <a:t>They</a:t>
            </a:r>
            <a:r>
              <a:rPr lang="en-GB" b="0" baseline="0" dirty="0"/>
              <a:t> should consider:</a:t>
            </a:r>
          </a:p>
          <a:p>
            <a:r>
              <a:rPr lang="en-GB" b="0" baseline="0" dirty="0"/>
              <a:t>WHY? Legislation, codes, policies, values, </a:t>
            </a:r>
          </a:p>
          <a:p>
            <a:r>
              <a:rPr lang="en-GB" b="0" baseline="0" dirty="0"/>
              <a:t>HOW? Confidentiality and information sharing, record keeping</a:t>
            </a:r>
          </a:p>
          <a:p>
            <a:endParaRPr lang="en-GB" sz="1200" b="0" i="0" u="sng" strike="noStrike" cap="none" baseline="0" dirty="0">
              <a:solidFill>
                <a:srgbClr val="000000"/>
              </a:solidFill>
              <a:effectLst/>
              <a:uFillTx/>
              <a:latin typeface="Arial"/>
            </a:endParaRPr>
          </a:p>
          <a:p>
            <a:r>
              <a:rPr lang="en-GB" sz="1200" b="0" i="0" u="none" strike="noStrike" kern="1200" dirty="0">
                <a:solidFill>
                  <a:schemeClr val="tx1"/>
                </a:solidFill>
                <a:effectLst/>
                <a:latin typeface="+mn-lt"/>
                <a:ea typeface="+mn-ea"/>
                <a:cs typeface="+mn-cs"/>
              </a:rPr>
              <a:t>JAMBOARD -  Consider Benefits and barriers of partnership working,  </a:t>
            </a:r>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748066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confidentiality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289851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1316868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gydgynhyrchu. </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3.2 </a:t>
            </a:r>
            <a:r>
              <a:rPr lang="en-GB" dirty="0"/>
              <a:t>What the term ‘co-production’ means in relation to partnership working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co-production. </a:t>
            </a: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3883820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â 3.6 </a:t>
            </a:r>
            <a:r>
              <a:rPr lang="cy" sz="1200" b="0" i="0" u="none" strike="noStrike" cap="none" baseline="0" dirty="0">
                <a:solidFill>
                  <a:srgbClr val="000000"/>
                </a:solidFill>
                <a:effectLst/>
                <a:uFillTx/>
                <a:latin typeface="Arial"/>
              </a:rPr>
              <a:t>Pwysigrwydd sicrhau bod yr holl waith partneriaeth yn cynnwys unigolion a/neu eu gofalwyr</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tynnu sylw at rai o'r rhwystrau y gallai unigolion fod wedi'u hwynebu yn hanesyddol i ddylanwadu ar eu disgwyliadau o weithio mewn partneriaeth.</a:t>
            </a:r>
          </a:p>
          <a:p>
            <a:endParaRPr lang="en-GB" b="1" dirty="0"/>
          </a:p>
          <a:p>
            <a:r>
              <a:rPr lang="cy" sz="1200" b="0" i="0" u="none" strike="noStrike" cap="none" baseline="0" dirty="0">
                <a:solidFill>
                  <a:srgbClr val="000000"/>
                </a:solidFill>
                <a:effectLst/>
                <a:uFillTx/>
                <a:latin typeface="Arial"/>
              </a:rPr>
              <a:t>Yn y fideo hwn, fe welwch amrywiaeth o bartneriaid yn trafod beth mae cydgynhyrchu yn ei olygu iddyn nhw. </a:t>
            </a:r>
          </a:p>
          <a:p>
            <a:r>
              <a:rPr lang="cy" sz="1200" b="0" i="0" u="none" strike="noStrike" cap="none" baseline="0" dirty="0">
                <a:solidFill>
                  <a:srgbClr val="000000"/>
                </a:solidFill>
                <a:effectLst/>
                <a:uFillTx/>
                <a:latin typeface="Arial"/>
              </a:rPr>
              <a:t>Pa mor bwysig yw hi i gael y derminoleg yn gywir, a’r gwerth yn iawn i’r rhai sy’n derbyn gwasanaethau?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a:t>
            </a:r>
            <a:r>
              <a:rPr lang="en-GB" b="1" baseline="0" dirty="0"/>
              <a:t> to 3.6 </a:t>
            </a:r>
            <a:r>
              <a:rPr lang="en-GB" dirty="0"/>
              <a:t>The importance of ensuring that all partnership working involves individuals and/or their carers</a:t>
            </a:r>
            <a:endParaRPr lang="en-GB" b="1"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 aim here is to highlight some of the barriers individuals may have faced historically to influence their</a:t>
            </a:r>
            <a:r>
              <a:rPr lang="en-GB" b="0" baseline="0" dirty="0"/>
              <a:t> expectations of partnership working.</a:t>
            </a:r>
            <a:endParaRPr lang="en-GB" b="0" dirty="0"/>
          </a:p>
          <a:p>
            <a:endParaRPr lang="en-GB" b="1" dirty="0"/>
          </a:p>
          <a:p>
            <a:r>
              <a:rPr lang="en-GB" b="0" dirty="0"/>
              <a:t>In</a:t>
            </a:r>
            <a:r>
              <a:rPr lang="en-GB" b="0" baseline="0" dirty="0"/>
              <a:t> this video, you will see a range of partners discuss what coproduction means to them. </a:t>
            </a:r>
          </a:p>
          <a:p>
            <a:r>
              <a:rPr lang="en-GB" b="0" baseline="0" dirty="0"/>
              <a:t>How important is it to get the terminology right, and the value right to those receiving services?</a:t>
            </a:r>
          </a:p>
          <a:p>
            <a:endParaRPr lang="en-GB" sz="1200" b="0" i="0" u="sng" strike="noStrike" cap="none" baseline="0" dirty="0">
              <a:solidFill>
                <a:srgbClr val="000000"/>
              </a:solidFill>
              <a:effectLst/>
              <a:uFillTx/>
              <a:latin typeface="Arial"/>
            </a:endParaRPr>
          </a:p>
          <a:p>
            <a:pPr rtl="0"/>
            <a:r>
              <a:rPr lang="en-GB" sz="1200" b="0" i="0" u="none" strike="noStrike" kern="1200" dirty="0">
                <a:solidFill>
                  <a:schemeClr val="tx1"/>
                </a:solidFill>
                <a:effectLst/>
                <a:latin typeface="+mn-lt"/>
                <a:ea typeface="+mn-ea"/>
                <a:cs typeface="+mn-cs"/>
              </a:rPr>
              <a:t>Definitions and language are important. But the move toward co-production needs to be more than just a change in words, because there is a danger of assuming that the right words will be followed by the right actions. Real change is accompanied by a movement of resources to people who draw on care and support and to frontline staff.</a:t>
            </a:r>
            <a:endParaRPr lang="en-GB" b="0" dirty="0">
              <a:effectLst/>
            </a:endParaRPr>
          </a:p>
          <a:p>
            <a:pPr rtl="0"/>
            <a:r>
              <a:rPr lang="en-GB" sz="1200" b="0" i="0" u="none" strike="noStrike" kern="1200" dirty="0">
                <a:solidFill>
                  <a:schemeClr val="tx1"/>
                </a:solidFill>
                <a:effectLst/>
                <a:latin typeface="+mn-lt"/>
                <a:ea typeface="+mn-ea"/>
                <a:cs typeface="+mn-cs"/>
              </a:rPr>
              <a:t>There is a difference between co-production and involvement: involvement means being consulted, while co-production means being equal partners and co-creators.</a:t>
            </a:r>
            <a:endParaRPr lang="en-GB" b="0" dirty="0">
              <a:effectLst/>
            </a:endParaRPr>
          </a:p>
          <a:p>
            <a:endParaRPr lang="en-GB" dirty="0">
              <a:cs typeface="Calibri" panose="020F0502020204030204"/>
            </a:endParaRPr>
          </a:p>
          <a:p>
            <a:r>
              <a:rPr lang="en-GB" dirty="0">
                <a:cs typeface="Calibri" panose="020F0502020204030204"/>
              </a:rPr>
              <a:t>Video Link </a:t>
            </a:r>
            <a:r>
              <a:rPr lang="en-GB" dirty="0">
                <a:hlinkClick r:id="rId3"/>
              </a:rPr>
              <a:t>https://www.youtube.com/watch?v=qG5F1rC_dN4</a:t>
            </a:r>
            <a:r>
              <a:rPr lang="en-GB" dirty="0"/>
              <a:t> </a:t>
            </a:r>
          </a:p>
          <a:p>
            <a:br>
              <a:rPr lang="en-GB" dirty="0"/>
            </a:br>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418779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care has traditionally been very ‘provider-led’. Providers of services, managers politicians, researchers</a:t>
            </a:r>
            <a:r>
              <a:rPr lang="en-GB" b="0" i="0" u="none" strike="noStrike" kern="1200" dirty="0">
                <a:effectLst/>
              </a:rPr>
              <a:t>, </a:t>
            </a:r>
            <a:r>
              <a:rPr lang="en-GB" dirty="0"/>
              <a:t>practitioners have shaped services and not those </a:t>
            </a:r>
            <a:r>
              <a:rPr lang="en-GB" b="0" i="0" u="none" strike="noStrike" kern="1200" dirty="0">
                <a:effectLst/>
              </a:rPr>
              <a:t>using </a:t>
            </a:r>
            <a:r>
              <a:rPr lang="en-GB" dirty="0"/>
              <a:t>it. This has been linked to issues such as institutionalisation and paternalism</a:t>
            </a:r>
            <a:endParaRPr lang="en-US"/>
          </a:p>
          <a:p>
            <a:br>
              <a:rPr lang="en-GB" dirty="0">
                <a:cs typeface="+mn-lt"/>
              </a:rPr>
            </a:br>
            <a:r>
              <a:rPr lang="en-GB" dirty="0"/>
              <a:t>SSWBA  encourages </a:t>
            </a:r>
            <a:r>
              <a:rPr lang="en-GB" b="0" i="0" u="none" strike="noStrike" kern="1200" dirty="0">
                <a:effectLst/>
              </a:rPr>
              <a:t>a </a:t>
            </a:r>
            <a:r>
              <a:rPr lang="en-GB" dirty="0"/>
              <a:t>move away from needs based to rights based support. A focus on </a:t>
            </a:r>
            <a:r>
              <a:rPr lang="en-GB" u="none" strike="noStrike" kern="1200" dirty="0">
                <a:effectLst/>
              </a:rPr>
              <a:t>personal</a:t>
            </a:r>
            <a:r>
              <a:rPr lang="en-GB" dirty="0"/>
              <a:t> outcomes/ voice and control ensures practice is person centred </a:t>
            </a:r>
            <a:r>
              <a:rPr lang="en-GB" i="0" u="none" strike="noStrike" kern="1200" dirty="0">
                <a:effectLst/>
              </a:rPr>
              <a:t>and</a:t>
            </a:r>
            <a:r>
              <a:rPr lang="en-GB" dirty="0"/>
              <a:t> individuals </a:t>
            </a:r>
            <a:r>
              <a:rPr lang="en-GB" b="0" i="0" u="none" strike="noStrike" kern="1200" dirty="0">
                <a:effectLst/>
              </a:rPr>
              <a:t>are </a:t>
            </a:r>
            <a:r>
              <a:rPr lang="en-GB" dirty="0"/>
              <a:t>recognized as experts in their own life. </a:t>
            </a:r>
            <a:endParaRPr lang="en-US"/>
          </a:p>
          <a:p>
            <a:r>
              <a:rPr lang="en-GB" dirty="0"/>
              <a:t>This translates into co-production. Individuals should be involved in planning </a:t>
            </a:r>
            <a:r>
              <a:rPr lang="en-GB" b="0" i="0" u="none" strike="noStrike" kern="1200" dirty="0">
                <a:effectLst/>
              </a:rPr>
              <a:t>and </a:t>
            </a:r>
            <a:r>
              <a:rPr lang="en-GB" dirty="0"/>
              <a:t>designing the services they </a:t>
            </a:r>
            <a:r>
              <a:rPr lang="en-GB" dirty="0">
                <a:cs typeface="Calibri"/>
              </a:rPr>
              <a:t>receive </a:t>
            </a:r>
            <a:endParaRPr lang="en-GB"/>
          </a:p>
          <a:p>
            <a:br>
              <a:rPr lang="en-GB" dirty="0"/>
            </a:b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119911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Work with people when carrying out interventions - do not act for them  (unless required)</a:t>
            </a:r>
          </a:p>
          <a:p>
            <a:pPr>
              <a:spcBef>
                <a:spcPts val="0"/>
              </a:spcBef>
              <a:spcAft>
                <a:spcPts val="0"/>
              </a:spcAft>
            </a:pPr>
            <a:r>
              <a:rPr lang="en-US" dirty="0"/>
              <a:t>Do not rely on stereotypes </a:t>
            </a:r>
            <a:endParaRPr lang="en-GB" dirty="0"/>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44</a:t>
            </a:fld>
            <a:endParaRPr lang="en-US"/>
          </a:p>
        </p:txBody>
      </p:sp>
    </p:spTree>
    <p:extLst>
      <p:ext uri="{BB962C8B-B14F-4D97-AF65-F5344CB8AC3E}">
        <p14:creationId xmlns:p14="http://schemas.microsoft.com/office/powerpoint/2010/main" val="2609361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According to Thompson, the workings of oppression can be </a:t>
            </a:r>
            <a:r>
              <a:rPr lang="en-US" dirty="0" err="1"/>
              <a:t>analysed</a:t>
            </a:r>
            <a:r>
              <a:rPr lang="en-US" dirty="0"/>
              <a:t> using a model that examines three levels:</a:t>
            </a:r>
          </a:p>
          <a:p>
            <a:pPr>
              <a:spcBef>
                <a:spcPts val="0"/>
              </a:spcBef>
              <a:spcAft>
                <a:spcPts val="0"/>
              </a:spcAft>
            </a:pPr>
            <a:r>
              <a:rPr lang="en-US" b="1" dirty="0"/>
              <a:t>P (</a:t>
            </a:r>
            <a:r>
              <a:rPr lang="en-US" b="1" i="1" dirty="0"/>
              <a:t>personal)  </a:t>
            </a:r>
            <a:endParaRPr lang="en-GB"/>
          </a:p>
          <a:p>
            <a:pPr>
              <a:spcBef>
                <a:spcPts val="0"/>
              </a:spcBef>
              <a:spcAft>
                <a:spcPts val="0"/>
              </a:spcAft>
            </a:pPr>
            <a:r>
              <a:rPr lang="en-US" b="1" dirty="0"/>
              <a:t>C (</a:t>
            </a:r>
            <a:r>
              <a:rPr lang="en-US" b="1" i="1" dirty="0"/>
              <a:t>cultural) </a:t>
            </a:r>
            <a:r>
              <a:rPr lang="en-US" b="1" dirty="0"/>
              <a:t>and    </a:t>
            </a:r>
            <a:endParaRPr lang="en-GB"/>
          </a:p>
          <a:p>
            <a:pPr>
              <a:spcBef>
                <a:spcPts val="0"/>
              </a:spcBef>
              <a:spcAft>
                <a:spcPts val="0"/>
              </a:spcAft>
            </a:pPr>
            <a:r>
              <a:rPr lang="en-US" b="1" dirty="0"/>
              <a:t>S (</a:t>
            </a:r>
            <a:r>
              <a:rPr lang="en-US" b="1" i="1" dirty="0"/>
              <a:t>structural)</a:t>
            </a:r>
            <a:r>
              <a:rPr lang="en-US" dirty="0"/>
              <a:t>:  </a:t>
            </a:r>
            <a:endParaRPr lang="en-GB"/>
          </a:p>
          <a:p>
            <a:pPr>
              <a:spcBef>
                <a:spcPts val="0"/>
              </a:spcBef>
              <a:spcAft>
                <a:spcPts val="0"/>
              </a:spcAft>
            </a:pPr>
            <a:r>
              <a:rPr lang="en-US" dirty="0"/>
              <a:t>Three levels that are closely interlinked and constantly interact with each other</a:t>
            </a:r>
            <a:endParaRPr lang="en-GB" dirty="0"/>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47</a:t>
            </a:fld>
            <a:endParaRPr lang="en-US"/>
          </a:p>
        </p:txBody>
      </p:sp>
    </p:spTree>
    <p:extLst>
      <p:ext uri="{BB962C8B-B14F-4D97-AF65-F5344CB8AC3E}">
        <p14:creationId xmlns:p14="http://schemas.microsoft.com/office/powerpoint/2010/main" val="52242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gydgynhyrchu. </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3.2 </a:t>
            </a:r>
            <a:r>
              <a:rPr lang="en-GB" dirty="0"/>
              <a:t>What the term ‘co-production’ means in relation to partnership working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co-production.</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4000362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3.2 </a:t>
            </a:r>
            <a:r>
              <a:rPr lang="cy" sz="1200" b="0" i="0" u="none" strike="noStrike" cap="none" baseline="0" dirty="0">
                <a:solidFill>
                  <a:srgbClr val="000000"/>
                </a:solidFill>
                <a:effectLst/>
                <a:uFillTx/>
                <a:latin typeface="Arial"/>
              </a:rPr>
              <a:t>Yr hyn y mae'r term 'cydgynhyrchu' yn ei olygu mewn perthynas â gweithio mewn partneriaeth </a:t>
            </a:r>
          </a:p>
          <a:p>
            <a:r>
              <a:rPr lang="cy" sz="1200" b="0" i="0" u="none" strike="noStrike" cap="none" baseline="0" dirty="0">
                <a:solidFill>
                  <a:srgbClr val="000000"/>
                </a:solidFill>
                <a:effectLst/>
                <a:uFillTx/>
                <a:latin typeface="Arial"/>
              </a:rPr>
              <a:t>Y nod yma yw i ddysgwyr archwilio beth mae cydgynhyrchu yn ei olygu i'w rôl.</a:t>
            </a:r>
          </a:p>
          <a:p>
            <a:endParaRPr lang="cy" sz="1200" b="0" i="0" u="none" strike="noStrike" cap="none" baseline="0" dirty="0">
              <a:solidFill>
                <a:srgbClr val="000000"/>
              </a:solidFill>
              <a:effectLst/>
              <a:uFillTx/>
              <a:latin typeface="Arial"/>
            </a:endParaRPr>
          </a:p>
          <a:p>
            <a:r>
              <a:rPr lang="en-US" dirty="0">
                <a:hlinkClick r:id="rId3"/>
              </a:rPr>
              <a:t>https://www.youtube.com/watch?v=D0lQsYZy9mo</a:t>
            </a:r>
            <a:r>
              <a:rPr lang="en-US" dirty="0"/>
              <a:t> Video Link </a:t>
            </a:r>
            <a:endParaRPr lang="cy" dirty="0">
              <a:cs typeface="Calibri" panose="020F0502020204030204"/>
            </a:endParaRPr>
          </a:p>
          <a:p>
            <a:endParaRPr lang="cy" sz="1200" b="0" i="0" u="none" strike="noStrike" cap="none" baseline="0" dirty="0">
              <a:solidFill>
                <a:srgbClr val="000000"/>
              </a:solidFill>
              <a:effectLst/>
              <a:uFillTx/>
              <a:latin typeface="Arial"/>
            </a:endParaRPr>
          </a:p>
          <a:p>
            <a:r>
              <a:rPr lang="en-GB" b="1" u="sng" dirty="0"/>
              <a:t>ENGLISH</a:t>
            </a:r>
          </a:p>
          <a:p>
            <a:endParaRPr lang="en-GB" b="1" u="sng" dirty="0"/>
          </a:p>
          <a:p>
            <a:r>
              <a:rPr lang="en-GB" b="1" dirty="0"/>
              <a:t>Slide relating to AC 3.2 </a:t>
            </a:r>
            <a:r>
              <a:rPr lang="en-GB" dirty="0"/>
              <a:t>What the term ‘co-production’ means in relation to partnership working </a:t>
            </a:r>
            <a:endParaRPr lang="en-GB" b="1" dirty="0"/>
          </a:p>
          <a:p>
            <a:r>
              <a:rPr lang="en-GB" dirty="0"/>
              <a:t>The aim here is for</a:t>
            </a:r>
            <a:r>
              <a:rPr lang="en-GB" baseline="0" dirty="0"/>
              <a:t> leaners to explore what co-production means for their role.</a:t>
            </a: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50</a:t>
            </a:fld>
            <a:endParaRPr lang="en-US"/>
          </a:p>
        </p:txBody>
      </p:sp>
    </p:spTree>
    <p:extLst>
      <p:ext uri="{BB962C8B-B14F-4D97-AF65-F5344CB8AC3E}">
        <p14:creationId xmlns:p14="http://schemas.microsoft.com/office/powerpoint/2010/main" val="326923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3.3 </a:t>
            </a:r>
            <a:r>
              <a:rPr lang="cy" sz="1200" b="0" i="0" u="none" strike="noStrike" cap="none" baseline="0" dirty="0">
                <a:solidFill>
                  <a:srgbClr val="000000"/>
                </a:solidFill>
                <a:effectLst/>
                <a:uFillTx/>
                <a:latin typeface="Arial"/>
              </a:rPr>
              <a:t>Ystod a rôl partneriaid, gweithwyr proffesiynol ac asiantaethau ym maes iechyd a gofal cymdeithasol</a:t>
            </a:r>
          </a:p>
          <a:p>
            <a:r>
              <a:rPr lang="cy" sz="1200" b="0" i="0" u="none" strike="noStrike" cap="none" baseline="0" dirty="0">
                <a:solidFill>
                  <a:srgbClr val="000000"/>
                </a:solidFill>
                <a:effectLst/>
                <a:uFillTx/>
                <a:latin typeface="Arial"/>
              </a:rPr>
              <a:t>Y nod yma yw amlygu sut y gall dysgwyr oresgyn rhwystrau trwy weithio mewn partneriaeth.</a:t>
            </a:r>
          </a:p>
          <a:p>
            <a:r>
              <a:rPr lang="cy" sz="1200" b="0" i="0" u="none" strike="noStrike" cap="none" baseline="0" dirty="0">
                <a:solidFill>
                  <a:srgbClr val="000000"/>
                </a:solidFill>
                <a:effectLst/>
                <a:uFillTx/>
                <a:latin typeface="Arial"/>
              </a:rPr>
              <a:t>Bydd yr hyfforddwr yn trafod gyda'r dysgwyr ar ddiwedd y fideo sut mae hyn yn berthnasol i'w hymarfer.</a:t>
            </a:r>
          </a:p>
          <a:p>
            <a:endParaRPr lang="cy" sz="1200" b="0" i="0" u="none" strike="noStrike" cap="none" baseline="0" dirty="0">
              <a:solidFill>
                <a:srgbClr val="000000"/>
              </a:solidFill>
              <a:effectLst/>
              <a:uFillTx/>
              <a:latin typeface="Arial"/>
            </a:endParaRPr>
          </a:p>
          <a:p>
            <a:r>
              <a:rPr lang="en-US" dirty="0">
                <a:hlinkClick r:id="rId3"/>
              </a:rPr>
              <a:t>https://www.youtube.com/watch?v=LKh5fHAy2y8</a:t>
            </a:r>
            <a:r>
              <a:rPr lang="en-US" dirty="0"/>
              <a:t> Video link </a:t>
            </a:r>
            <a:endParaRPr lang="cy" dirty="0"/>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 relating to AC 3.3 </a:t>
            </a:r>
            <a:r>
              <a:rPr lang="en-GB" dirty="0"/>
              <a:t>The range and role of partners, professionals and agencies in health and social care</a:t>
            </a:r>
            <a:endParaRPr lang="en-GB" b="1" dirty="0"/>
          </a:p>
          <a:p>
            <a:r>
              <a:rPr lang="en-GB" b="0" dirty="0"/>
              <a:t>The aim here is highlight</a:t>
            </a:r>
            <a:r>
              <a:rPr lang="en-GB" b="0" baseline="0" dirty="0"/>
              <a:t> how learners can overcome barriers through partnership working.</a:t>
            </a:r>
            <a:endParaRPr lang="en-GB" b="0" dirty="0"/>
          </a:p>
          <a:p>
            <a:r>
              <a:rPr lang="en-GB" dirty="0"/>
              <a:t>The trainer will discuss at the end of the video with the learners of how this relates to their practice.</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855393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8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8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800" b="1" i="0" u="none" strike="noStrike" cap="none" baseline="0" dirty="0">
                <a:solidFill>
                  <a:srgbClr val="000000"/>
                </a:solidFill>
                <a:effectLst/>
                <a:uFillTx/>
                <a:latin typeface="Arial"/>
              </a:rPr>
              <a:t>Sleid yn ymwneud â 3.6 </a:t>
            </a:r>
            <a:r>
              <a:rPr lang="cy" sz="1800" b="0" i="0" u="none" strike="noStrike" cap="none" baseline="0" dirty="0">
                <a:solidFill>
                  <a:srgbClr val="000000"/>
                </a:solidFill>
                <a:effectLst/>
                <a:uFillTx/>
                <a:latin typeface="Arial"/>
              </a:rPr>
              <a:t>Pwysigrwydd sicrhau bod yr holl waith partneriaeth yn cynnwys unigolion a/neu eu gofalwyr</a:t>
            </a:r>
          </a:p>
          <a:p>
            <a:r>
              <a:rPr lang="cy" sz="1800" b="0" i="0" u="none" strike="noStrike" cap="none" baseline="0" dirty="0">
                <a:solidFill>
                  <a:srgbClr val="000000"/>
                </a:solidFill>
                <a:effectLst/>
                <a:uFillTx/>
                <a:latin typeface="Arial"/>
              </a:rPr>
              <a:t>Y nod yma yw i ddysgwyr fyfyrio ar </a:t>
            </a:r>
            <a:r>
              <a:rPr lang="cy" sz="1200" b="0" i="0" u="none" strike="noStrike" cap="none" baseline="0" dirty="0">
                <a:solidFill>
                  <a:srgbClr val="000000"/>
                </a:solidFill>
                <a:effectLst/>
                <a:uFillTx/>
                <a:latin typeface="Arial"/>
              </a:rPr>
              <a:t>pam ei bod yn bwysig bod yr holl waith partneriaeth yn cynnwys unigolion a/neu eu gofalwyr.</a:t>
            </a:r>
          </a:p>
          <a:p>
            <a:endParaRPr lang="en-GB" sz="1200" dirty="0"/>
          </a:p>
          <a:p>
            <a:r>
              <a:rPr lang="cy" sz="1200" b="0" i="0" u="none" strike="noStrike" cap="none" baseline="0" dirty="0">
                <a:solidFill>
                  <a:srgbClr val="000000"/>
                </a:solidFill>
                <a:effectLst/>
                <a:uFillTx/>
                <a:latin typeface="Arial"/>
              </a:rPr>
              <a:t>Dylai’r hyfforddwr drafod egwyddor Llais a Rheolaeth y Ddeddf Gwasanaethau Cymdeithasol a Llesiant a chanlyniadau sy’n canolbwyntio ar yr unigolyn/plentyn.</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 relating</a:t>
            </a:r>
            <a:r>
              <a:rPr lang="en-GB" b="1" baseline="0" dirty="0"/>
              <a:t> to 3.6 </a:t>
            </a:r>
            <a:r>
              <a:rPr lang="en-GB" dirty="0"/>
              <a:t>The importance of ensuring that all partnership working involves individuals and/or their carers</a:t>
            </a:r>
            <a:endParaRPr lang="en-GB" b="1" baseline="0" dirty="0"/>
          </a:p>
          <a:p>
            <a:r>
              <a:rPr lang="en-GB" dirty="0"/>
              <a:t>The aim here is for learners to reflect on</a:t>
            </a:r>
            <a:r>
              <a:rPr lang="en-GB" baseline="0" dirty="0"/>
              <a:t> </a:t>
            </a:r>
            <a:r>
              <a:rPr lang="en-GB" sz="1200" baseline="0" dirty="0"/>
              <a:t>w</a:t>
            </a:r>
            <a:r>
              <a:rPr lang="en-GB" sz="1200" dirty="0"/>
              <a:t>hy it is important that all partnership working involves individuals and/or their carers.</a:t>
            </a:r>
          </a:p>
          <a:p>
            <a:endParaRPr lang="en-GB" sz="1200" dirty="0"/>
          </a:p>
          <a:p>
            <a:r>
              <a:rPr lang="en-GB" sz="1200" dirty="0"/>
              <a:t>The trainer should</a:t>
            </a:r>
            <a:r>
              <a:rPr lang="en-GB" sz="1200" baseline="0" dirty="0"/>
              <a:t> discuss Social Services and Wellbeing Act principle Voice and Control and person/child centred outcomes.</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52</a:t>
            </a:fld>
            <a:endParaRPr lang="en-US"/>
          </a:p>
        </p:txBody>
      </p:sp>
    </p:spTree>
    <p:extLst>
      <p:ext uri="{BB962C8B-B14F-4D97-AF65-F5344CB8AC3E}">
        <p14:creationId xmlns:p14="http://schemas.microsoft.com/office/powerpoint/2010/main" val="76689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p>
          <a:p>
            <a:endParaRPr lang="cy" sz="1200" b="1" i="0" u="sng" strike="noStrike" cap="none" baseline="0" dirty="0">
              <a:solidFill>
                <a:srgbClr val="000000"/>
              </a:solidFill>
              <a:effectLst/>
              <a:uFillTx/>
              <a:latin typeface="Arial"/>
            </a:endParaRPr>
          </a:p>
          <a:p>
            <a:r>
              <a:rPr lang="cy" sz="1200" b="1" i="0" u="none" strike="noStrike" cap="none" baseline="0" dirty="0">
                <a:solidFill>
                  <a:srgbClr val="000000"/>
                </a:solidFill>
                <a:effectLst/>
                <a:uFillTx/>
                <a:latin typeface="Arial"/>
              </a:rPr>
              <a:t>Sleid yn ymwneud ag AC 1.1 </a:t>
            </a:r>
            <a:r>
              <a:rPr lang="cy" sz="1200" b="0" i="0" u="none" strike="noStrike" cap="none" baseline="0" dirty="0">
                <a:solidFill>
                  <a:srgbClr val="000000"/>
                </a:solidFill>
                <a:effectLst/>
                <a:uFillTx/>
                <a:latin typeface="Arial"/>
              </a:rPr>
              <a:t>Cyfrifoldebau ac atebolrwydd proffesiynol o fewn cyd-destun fframweithiau deddfwriaethol, safonau a Chodau Ymddygiad ac Ymarfer Proffesiynol perthnasol</a:t>
            </a:r>
          </a:p>
          <a:p>
            <a:r>
              <a:rPr lang="cy" sz="1200" b="0" i="0" u="none" strike="noStrike" cap="none" baseline="0" dirty="0">
                <a:solidFill>
                  <a:srgbClr val="000000"/>
                </a:solidFill>
                <a:effectLst/>
                <a:uFillTx/>
                <a:latin typeface="Arial"/>
              </a:rPr>
              <a:t>Y nod yma yw bod pob dysgwr yn cael mynediad at y ddeddfwriaeth sy'n llywio eu hymarfer gan y bydd hyn yn cael ei ddefnyddio trwy gydol y sesiwn.</a:t>
            </a:r>
          </a:p>
          <a:p>
            <a:endParaRPr lang="en-GB" b="1" dirty="0"/>
          </a:p>
          <a:p>
            <a:r>
              <a:rPr lang="cy" sz="1200" b="0" i="0" u="none" strike="noStrike" cap="none" baseline="0" dirty="0">
                <a:solidFill>
                  <a:srgbClr val="000000"/>
                </a:solidFill>
                <a:effectLst/>
                <a:uFillTx/>
                <a:latin typeface="Arial"/>
              </a:rPr>
              <a:t>Dewch o hyd i reoliadau RISCA perthnasol yn: </a:t>
            </a:r>
            <a:r>
              <a:rPr lang="cy" sz="1200" b="0" i="0" u="none" strike="noStrike" cap="none" baseline="0" dirty="0">
                <a:solidFill>
                  <a:srgbClr val="000000"/>
                </a:solidFill>
                <a:effectLst/>
                <a:uFillTx/>
                <a:latin typeface="Arial"/>
                <a:hlinkClick r:id="rId3" history="0"/>
              </a:rPr>
              <a:t>https://careinspectorate.wales/legislation</a:t>
            </a:r>
          </a:p>
          <a:p>
            <a:endParaRPr lang="en-GB" dirty="0"/>
          </a:p>
          <a:p>
            <a:r>
              <a:rPr lang="cy" sz="1200" b="0" i="0" u="none" strike="noStrike" cap="none" baseline="0" dirty="0">
                <a:solidFill>
                  <a:srgbClr val="000000"/>
                </a:solidFill>
                <a:effectLst/>
                <a:uFillTx/>
                <a:latin typeface="Arial"/>
              </a:rPr>
              <a:t>Cod Ymarfer Proffesiynol Gofal Cymdeithasol </a:t>
            </a:r>
            <a:r>
              <a:rPr lang="cy" sz="1200" b="0" i="0" u="none" strike="noStrike" cap="none" baseline="0" dirty="0">
                <a:solidFill>
                  <a:srgbClr val="000000"/>
                </a:solidFill>
                <a:effectLst/>
                <a:uFillTx/>
                <a:latin typeface="Arial"/>
                <a:hlinkClick r:id="rId4" history="0"/>
              </a:rPr>
              <a:t>https://gofalcymdeithasol.cymru/cms_assets/file-uploads/Code-of-Professional-Practice-for-Social-Care-web-version.pdf</a:t>
            </a:r>
          </a:p>
          <a:p>
            <a:endParaRPr lang="en-GB" baseline="0" dirty="0"/>
          </a:p>
          <a:p>
            <a:r>
              <a:rPr lang="cy" sz="1200" b="0" i="0" u="none" strike="noStrike" cap="none" baseline="0" dirty="0">
                <a:solidFill>
                  <a:srgbClr val="000000"/>
                </a:solidFill>
                <a:effectLst/>
                <a:uFillTx/>
                <a:latin typeface="Arial"/>
              </a:rPr>
              <a:t>Cod Ymarfer Proffesiynol i Gyflogwyr </a:t>
            </a:r>
            <a:r>
              <a:rPr lang="cy" sz="1200" b="0" i="0" u="none" strike="noStrike" cap="none" baseline="0" dirty="0">
                <a:solidFill>
                  <a:srgbClr val="000000"/>
                </a:solidFill>
                <a:effectLst/>
                <a:uFillTx/>
                <a:latin typeface="Arial"/>
                <a:hlinkClick r:id="rId5" history="0"/>
              </a:rPr>
              <a:t>https://gofalcymdeithasol.cymru/cms_assets/file-uploads/Employers-code.pdf</a:t>
            </a:r>
          </a:p>
          <a:p>
            <a:endParaRPr lang="en-GB" baseline="0" dirty="0"/>
          </a:p>
          <a:p>
            <a:r>
              <a:rPr lang="cy" sz="1200" b="0" i="0" u="none" strike="noStrike" cap="none" baseline="0" dirty="0">
                <a:solidFill>
                  <a:srgbClr val="000000"/>
                </a:solidFill>
                <a:effectLst/>
                <a:uFillTx/>
                <a:latin typeface="Arial"/>
              </a:rPr>
              <a:t>Cod Ymddygiad y GIG ar gyfer Gweithwyr Cymorth Gofal Iechyd yng Nghymru </a:t>
            </a:r>
            <a:r>
              <a:rPr lang="cy" sz="1200" b="0" i="0" u="none" strike="noStrike" cap="none" baseline="0" dirty="0">
                <a:solidFill>
                  <a:srgbClr val="000000"/>
                </a:solidFill>
                <a:effectLst/>
                <a:uFillTx/>
                <a:latin typeface="Arial"/>
                <a:hlinkClick r:id="rId6" history="0"/>
              </a:rPr>
              <a:t>http://www.wales.nhs.uk/documents/Code_of_Conduct_for_Healthcare_Support_Workers_in_Wales.pdf</a:t>
            </a:r>
          </a:p>
          <a:p>
            <a:endParaRPr lang="en-GB" baseline="0" dirty="0"/>
          </a:p>
          <a:p>
            <a:r>
              <a:rPr lang="cy" sz="1200" b="0" i="0" u="none" strike="noStrike" cap="none" baseline="0" dirty="0">
                <a:solidFill>
                  <a:srgbClr val="000000"/>
                </a:solidFill>
                <a:effectLst/>
                <a:uFillTx/>
                <a:latin typeface="Arial"/>
              </a:rPr>
              <a:t>Cod Ymarfer ar gyfer Cyflogwyr GIG Cymru </a:t>
            </a:r>
            <a:r>
              <a:rPr lang="cy" sz="1200" b="0" i="0" u="none" strike="noStrike" cap="none" baseline="0" dirty="0">
                <a:solidFill>
                  <a:srgbClr val="000000"/>
                </a:solidFill>
                <a:effectLst/>
                <a:uFillTx/>
                <a:latin typeface="Arial"/>
                <a:hlinkClick r:id="rId7" history="0"/>
              </a:rPr>
              <a:t>http://www.wales.nhs.uk/documents/Code_of_Practice_for_NHS_Wales_Employers.pdf</a:t>
            </a:r>
          </a:p>
          <a:p>
            <a:endParaRPr lang="en-GB" baseline="0" dirty="0"/>
          </a:p>
          <a:p>
            <a:r>
              <a:rPr lang="cy" b="0" i="0" u="none" strike="noStrike" cap="none" baseline="0" dirty="0">
                <a:effectLst/>
                <a:uFillTx/>
              </a:rPr>
              <a:t>Deddf Gwasanaethau Cymdeithasol a Llesiant </a:t>
            </a:r>
            <a:r>
              <a:rPr lang="cy" b="0" i="0" u="none" strike="noStrike" cap="none" baseline="0" dirty="0">
                <a:effectLst/>
                <a:uFillTx/>
                <a:hlinkClick r:id="rId8" history="0"/>
              </a:rPr>
              <a:t>https://socialcare.wales/hub/sswbact</a:t>
            </a:r>
          </a:p>
          <a:p>
            <a:endParaRPr lang="en-GB" baseline="0" dirty="0"/>
          </a:p>
          <a:p>
            <a:r>
              <a:rPr lang="cy" sz="1200" b="0" i="0" u="none" strike="noStrike" cap="none" baseline="0" dirty="0">
                <a:solidFill>
                  <a:srgbClr val="000000"/>
                </a:solidFill>
                <a:effectLst/>
                <a:uFillTx/>
                <a:latin typeface="Arial"/>
              </a:rPr>
              <a:t>Fframwaith Safonau Iechyd a Gofal </a:t>
            </a:r>
            <a:r>
              <a:rPr lang="cy" sz="1200" b="0" i="0" u="none" strike="noStrike" cap="none" baseline="0" dirty="0">
                <a:solidFill>
                  <a:srgbClr val="000000"/>
                </a:solidFill>
                <a:effectLst/>
                <a:uFillTx/>
                <a:latin typeface="Arial"/>
                <a:hlinkClick r:id="rId9" history="0"/>
              </a:rPr>
              <a:t>http://www.wales.nhs.uk/sitesplus/documents/1064/24729_Health%20Standards%20Framework_2015_E1.pdf</a:t>
            </a:r>
          </a:p>
          <a:p>
            <a:endParaRPr lang="en-GB" dirty="0"/>
          </a:p>
          <a:p>
            <a:r>
              <a:rPr lang="cy" sz="1200" b="0" i="0" u="none" strike="noStrike" cap="none" baseline="0" dirty="0">
                <a:solidFill>
                  <a:srgbClr val="000000"/>
                </a:solidFill>
                <a:effectLst/>
                <a:uFillTx/>
                <a:latin typeface="Arial"/>
              </a:rPr>
              <a:t>Cymru Iachach </a:t>
            </a:r>
            <a:r>
              <a:rPr lang="cy" sz="1200" b="0" i="0" u="none" strike="noStrike" cap="none" baseline="0" dirty="0">
                <a:solidFill>
                  <a:srgbClr val="000000"/>
                </a:solidFill>
                <a:effectLst/>
                <a:uFillTx/>
                <a:latin typeface="Arial"/>
                <a:hlinkClick r:id="rId10" history="0"/>
              </a:rPr>
              <a:t>https://gov.wales/sites/default/files/publications/2021-09/a-healthier-wales-our-plan-for-health-and-social-care.pdf</a:t>
            </a:r>
          </a:p>
          <a:p>
            <a:endParaRPr lang="en-GB" dirty="0"/>
          </a:p>
          <a:p>
            <a:r>
              <a:rPr lang="cy" sz="1200" b="0" i="0" u="none" strike="noStrike" cap="none" baseline="0" dirty="0">
                <a:solidFill>
                  <a:srgbClr val="000000"/>
                </a:solidFill>
                <a:effectLst/>
                <a:uFillTx/>
                <a:latin typeface="Arial"/>
              </a:rPr>
              <a:t>Mae canllawiau Ymarfer Pellach ar gyfer pob rôl ar gael yn : </a:t>
            </a:r>
            <a:r>
              <a:rPr lang="cy" sz="1200" b="0" i="0" u="none" strike="noStrike" cap="none" baseline="0" dirty="0">
                <a:solidFill>
                  <a:srgbClr val="000000"/>
                </a:solidFill>
                <a:effectLst/>
                <a:uFillTx/>
                <a:latin typeface="Arial"/>
                <a:hlinkClick r:id="rId11" history="0"/>
              </a:rPr>
              <a:t>https://gofalcymdeithasol.cymru/dealing-with-concerns/codes-of-pactice-and-guidance</a:t>
            </a:r>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r>
              <a:rPr lang="en-GB" b="1" dirty="0"/>
              <a:t>Slide</a:t>
            </a:r>
            <a:r>
              <a:rPr lang="en-GB" b="1" baseline="0" dirty="0"/>
              <a:t> relating to </a:t>
            </a:r>
            <a:r>
              <a:rPr lang="en-GB" b="1" dirty="0"/>
              <a:t>AC 1.1 </a:t>
            </a:r>
            <a:r>
              <a:rPr lang="en-GB" dirty="0"/>
              <a:t>Professional responsibilities and accountabilities within the context of relevant legislative frameworks, standards and Codes of Conduct and Professional Practice</a:t>
            </a:r>
            <a:endParaRPr lang="en-GB" b="1" dirty="0"/>
          </a:p>
          <a:p>
            <a:r>
              <a:rPr lang="en-GB" b="0" dirty="0"/>
              <a:t>The</a:t>
            </a:r>
            <a:r>
              <a:rPr lang="en-GB" b="0" baseline="0" dirty="0"/>
              <a:t> aim here is that all learners have access to the legislation that informs their practice as this will be used through the session.</a:t>
            </a:r>
            <a:endParaRPr lang="en-GB" b="0" dirty="0"/>
          </a:p>
          <a:p>
            <a:endParaRPr lang="en-GB" b="1" dirty="0"/>
          </a:p>
          <a:p>
            <a:r>
              <a:rPr lang="en-GB" b="1" dirty="0"/>
              <a:t>ENGLISH LINKS (links also available</a:t>
            </a:r>
            <a:r>
              <a:rPr lang="en-GB" b="1" baseline="0" dirty="0"/>
              <a:t> on last slide)</a:t>
            </a:r>
            <a:endParaRPr lang="en-GB" b="1" dirty="0"/>
          </a:p>
          <a:p>
            <a:r>
              <a:rPr lang="en-GB" dirty="0"/>
              <a:t>Find relevant</a:t>
            </a:r>
            <a:r>
              <a:rPr lang="en-GB" baseline="0" dirty="0"/>
              <a:t> RISCA </a:t>
            </a:r>
            <a:r>
              <a:rPr lang="en-GB" baseline="0" dirty="0" err="1"/>
              <a:t>regs</a:t>
            </a:r>
            <a:r>
              <a:rPr lang="en-GB" baseline="0" dirty="0"/>
              <a:t> at: </a:t>
            </a:r>
            <a:r>
              <a:rPr lang="en-GB" dirty="0">
                <a:hlinkClick r:id="rId3"/>
              </a:rPr>
              <a:t>https://careinspectorate.wales/legislation</a:t>
            </a:r>
            <a:endParaRPr lang="en-GB" dirty="0"/>
          </a:p>
          <a:p>
            <a:endParaRPr lang="en-GB" dirty="0"/>
          </a:p>
          <a:p>
            <a:r>
              <a:rPr lang="en-GB" dirty="0"/>
              <a:t>Code</a:t>
            </a:r>
            <a:r>
              <a:rPr lang="en-GB" baseline="0" dirty="0"/>
              <a:t> of Professional Practice for Social Care </a:t>
            </a:r>
            <a:r>
              <a:rPr lang="en-GB" dirty="0">
                <a:hlinkClick r:id="rId4"/>
              </a:rPr>
              <a:t>https://socialcare.wales/cms_assets/file-uploads/Code-of-Professional-Practice-for-Social-Care-web-version.pdf</a:t>
            </a:r>
            <a:endParaRPr lang="en-GB" dirty="0"/>
          </a:p>
          <a:p>
            <a:endParaRPr lang="en-GB" baseline="0" dirty="0"/>
          </a:p>
          <a:p>
            <a:r>
              <a:rPr lang="en-GB" baseline="0" dirty="0"/>
              <a:t>Code of Professional Practice for Employers </a:t>
            </a:r>
            <a:r>
              <a:rPr lang="en-GB" dirty="0">
                <a:hlinkClick r:id="rId5"/>
              </a:rPr>
              <a:t>https://socialcare.wales/cms_assets/file-uploads/Employers-code.pdf</a:t>
            </a:r>
            <a:endParaRPr lang="en-GB" dirty="0"/>
          </a:p>
          <a:p>
            <a:endParaRPr lang="en-GB" baseline="0" dirty="0"/>
          </a:p>
          <a:p>
            <a:r>
              <a:rPr lang="en-GB" baseline="0" dirty="0"/>
              <a:t>NHS Code of Conduct for Healthcare Support Workers in Wales </a:t>
            </a:r>
            <a:r>
              <a:rPr lang="en-GB" dirty="0">
                <a:hlinkClick r:id="rId6"/>
              </a:rPr>
              <a:t>http://www.wales.nhs.uk/documents/Code_of_Conduct_for_Healthcare_Support_Workers_in_Wales.pdf</a:t>
            </a:r>
            <a:endParaRPr lang="en-GB" dirty="0"/>
          </a:p>
          <a:p>
            <a:endParaRPr lang="en-GB" baseline="0" dirty="0"/>
          </a:p>
          <a:p>
            <a:r>
              <a:rPr lang="en-GB" baseline="0" dirty="0"/>
              <a:t>Code of Practice for NHS Wales Employers </a:t>
            </a:r>
            <a:r>
              <a:rPr lang="en-GB" dirty="0">
                <a:hlinkClick r:id="rId7"/>
              </a:rPr>
              <a:t>http://www.wales.nhs.uk/documents/Code_of_Practice_for_NHS_Wales_Employers.pdf</a:t>
            </a:r>
            <a:endParaRPr lang="en-GB" baseline="0" dirty="0"/>
          </a:p>
          <a:p>
            <a:endParaRPr lang="en-GB" baseline="0" dirty="0"/>
          </a:p>
          <a:p>
            <a:r>
              <a:rPr lang="en-GB" baseline="0" dirty="0"/>
              <a:t>Social Services and Wellbeing Act </a:t>
            </a:r>
            <a:r>
              <a:rPr lang="en-GB" dirty="0">
                <a:hlinkClick r:id="rId8"/>
              </a:rPr>
              <a:t>https://socialcare.wales/hub/sswbact</a:t>
            </a:r>
            <a:endParaRPr lang="en-GB" dirty="0"/>
          </a:p>
          <a:p>
            <a:endParaRPr lang="en-GB" baseline="0" dirty="0"/>
          </a:p>
          <a:p>
            <a:r>
              <a:rPr lang="en-GB" baseline="0" dirty="0"/>
              <a:t>Heath and Care Standards Framework </a:t>
            </a:r>
            <a:r>
              <a:rPr lang="en-GB" dirty="0">
                <a:hlinkClick r:id="rId9"/>
              </a:rPr>
              <a:t>http://www.wales.nhs.uk/sitesplus/documents/1064/24729_Health%20Standards%20Framework_2015_E1.pdf</a:t>
            </a:r>
            <a:endParaRPr lang="en-GB" dirty="0"/>
          </a:p>
          <a:p>
            <a:endParaRPr lang="en-GB" dirty="0"/>
          </a:p>
          <a:p>
            <a:r>
              <a:rPr lang="en-GB" dirty="0"/>
              <a:t>A Healthier Wales </a:t>
            </a:r>
            <a:r>
              <a:rPr lang="en-GB" dirty="0">
                <a:hlinkClick r:id="rId10"/>
              </a:rPr>
              <a:t>https://gov.wales/sites/default/files/publications/2021-09/a-healthier-wales-our-plan-for-health-and-social-care.pdf</a:t>
            </a:r>
            <a:endParaRPr lang="en-GB" dirty="0"/>
          </a:p>
          <a:p>
            <a:endParaRPr lang="en-GB" dirty="0"/>
          </a:p>
          <a:p>
            <a:r>
              <a:rPr lang="en-GB" dirty="0"/>
              <a:t>Further</a:t>
            </a:r>
            <a:r>
              <a:rPr lang="en-GB" baseline="0" dirty="0"/>
              <a:t> Practice Guidance for each role available at : </a:t>
            </a:r>
            <a:r>
              <a:rPr lang="en-GB" dirty="0">
                <a:hlinkClick r:id="rId11"/>
              </a:rPr>
              <a:t>https://socialcare.wales/dealing-with-concerns/codes-of-practice-and-guidance</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86151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1.2 </a:t>
            </a:r>
            <a:r>
              <a:rPr lang="cy" sz="1200" b="0" i="0" u="none" strike="noStrike" cap="none" baseline="0" dirty="0">
                <a:solidFill>
                  <a:srgbClr val="000000"/>
                </a:solidFill>
                <a:effectLst/>
                <a:uFillTx/>
                <a:latin typeface="Arial"/>
              </a:rPr>
              <a:t>Gofynion deddfwriaethol, rheoleiddiol a sefydliadol yn ymwneud â Dyletswydd Gonestrwydd a phwysigrwydd bod yn agored ac yn onest os aiff pethau o chwith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ei rôl o ran datgeliad llawn, didwylledd a gonestrwydd, pan nad yw safonau ac arfer da wedi'u cynnal. Byddant yn edrych yn ddiweddarach ar ganlyniadau Gwrandawiadau i ehangu eu dealltwriaeth.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Rhannwch y ddogfen (dogfennau) isod a thrafodwch gyda'r dysgwyr.</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Dyletswydd Gonestrwydd Gofal Cymdeithasol</a:t>
            </a:r>
          </a:p>
          <a:p>
            <a:r>
              <a:rPr lang="cy" sz="1200" b="0" i="0" u="none" strike="noStrike" cap="none" baseline="0" dirty="0">
                <a:solidFill>
                  <a:srgbClr val="000000"/>
                </a:solidFill>
                <a:effectLst/>
                <a:uFillTx/>
                <a:latin typeface="Arial"/>
                <a:hlinkClick r:id="rId3" history="0"/>
              </a:rPr>
              <a:t>https://socialcare.wales/cms_assets/file-uploads/SCW-DutyofCandour-ENG-V01.pdf</a:t>
            </a:r>
          </a:p>
          <a:p>
            <a:endParaRPr lang="en-GB" dirty="0"/>
          </a:p>
          <a:p>
            <a:r>
              <a:rPr lang="cy" sz="1200" b="0" i="0" u="none" strike="noStrike" cap="none" baseline="0" dirty="0">
                <a:solidFill>
                  <a:srgbClr val="000000"/>
                </a:solidFill>
                <a:effectLst/>
                <a:uFillTx/>
                <a:latin typeface="Arial"/>
              </a:rPr>
              <a:t>Dyletswydd Gonestrwydd GIG Cymru</a:t>
            </a:r>
          </a:p>
          <a:p>
            <a:r>
              <a:rPr lang="cy" sz="1200" b="0" i="0" u="none" strike="noStrike" cap="none" baseline="0" dirty="0">
                <a:solidFill>
                  <a:srgbClr val="000000"/>
                </a:solidFill>
                <a:effectLst/>
                <a:uFillTx/>
                <a:latin typeface="Arial"/>
                <a:hlinkClick r:id="rId4" history="0"/>
              </a:rPr>
              <a:t>https://gov.wales/health-and-social-care-quality-and-engagement-wales-act-summary-html</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1.2 </a:t>
            </a:r>
            <a:r>
              <a:rPr lang="en-GB" dirty="0"/>
              <a:t>Legislative, regulatory and organisational requirements related to Duty of Candour and the importance of being open and honest if things go wrong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in full disclosure, openness and honesty, while standards and good practice has not been upheld. They will later look at Hearing outcomes to extend their understanding.</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Please share the below document(s) and discuss with learners.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Duty of Candour</a:t>
            </a:r>
            <a:r>
              <a:rPr lang="en-GB" baseline="0" dirty="0"/>
              <a:t> Social Care</a:t>
            </a:r>
          </a:p>
          <a:p>
            <a:r>
              <a:rPr lang="en-GB" dirty="0">
                <a:hlinkClick r:id="rId3"/>
              </a:rPr>
              <a:t>https://socialcare.wales/cms_assets/file-uploads/SCW-DutyofCandour-ENG-V01.pdf</a:t>
            </a:r>
            <a:endParaRPr lang="en-GB" dirty="0"/>
          </a:p>
          <a:p>
            <a:endParaRPr lang="en-GB" dirty="0"/>
          </a:p>
          <a:p>
            <a:r>
              <a:rPr lang="en-GB" baseline="0" dirty="0"/>
              <a:t>Duty of Candour NHS Wales</a:t>
            </a:r>
          </a:p>
          <a:p>
            <a:r>
              <a:rPr lang="en-GB" dirty="0">
                <a:hlinkClick r:id="rId4"/>
              </a:rPr>
              <a:t>https://gov.wales/health-and-social-care-quality-and-engagement-wales-act-summary-html</a:t>
            </a:r>
            <a:endParaRPr lang="en-GB" b="1" u="sng"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41917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1.2 </a:t>
            </a:r>
            <a:r>
              <a:rPr lang="cy" sz="1200" b="0" i="0" u="none" strike="noStrike" cap="none" baseline="0" dirty="0">
                <a:solidFill>
                  <a:srgbClr val="000000"/>
                </a:solidFill>
                <a:effectLst/>
                <a:uFillTx/>
                <a:latin typeface="Arial"/>
              </a:rPr>
              <a:t>Gofynion deddfwriaethol, rheoleiddiol a sefydliadol yn ymwneud â Dyletswydd Gonestrwydd a phwysigrwydd bod yn agored ac yn onest os aiff pethau o chwith </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ei rôl o ran datgeliad llawn, didwylledd a gonestrwydd, pan nad yw safonau ac arfer da wedi'u cynnal. Byddant yn edrych yn ddiweddarach ar ganlyniadau Gwrandawiadau i ehangu eu dealltwriaeth.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Atgoffa am gyfrinachedd.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Anogwch y dysgwyr i fynegi sut maen nhw yn eu hymarfer eu hunain wedi ymrwymo i ddyletswydd gonestrwydd trwy gydol eu hymarfer mewn gofal cymdeithasol.</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Gofynnwch a yw unrhyw un yn dymuno rhannu.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Ychwanegu enghreifftiau o ymarfer?</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1.2 </a:t>
            </a:r>
            <a:r>
              <a:rPr lang="en-GB" dirty="0"/>
              <a:t>Legislative, regulatory and organisational requirements related to Duty of Candour and the importance of being open and honest if things go wrong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in full disclosure, openness and honesty, while standards and good practice has not been upheld. They will later look at Hearing outcomes to extend their understanding.</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Reminder of confidentiality.</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Encourage</a:t>
            </a:r>
            <a:r>
              <a:rPr lang="en-GB" baseline="0" dirty="0"/>
              <a:t> the learners to express how in their own practice they have committed to duty candour throughout their practice in social care.</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Ask if anyone wishes to share.</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aseline="0" dirty="0"/>
              <a:t>Add practice examples?</a:t>
            </a:r>
            <a:endParaRPr lang="cy"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29868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1.4 </a:t>
            </a:r>
            <a:r>
              <a:rPr lang="cy" sz="1200" b="0" i="0" u="none" strike="noStrike" cap="none" baseline="0" dirty="0">
                <a:solidFill>
                  <a:srgbClr val="000000"/>
                </a:solidFill>
                <a:effectLst/>
                <a:uFillTx/>
                <a:latin typeface="Arial"/>
              </a:rPr>
              <a:t>Pwysigrwydd cydnabod a chadw at ffiniau eich rôl a'ch cyfrifoldebau eich hun </a:t>
            </a:r>
            <a:r>
              <a:rPr lang="cy" sz="1200" b="1" i="0" u="none" strike="noStrike" cap="none" baseline="0" dirty="0">
                <a:solidFill>
                  <a:srgbClr val="000000"/>
                </a:solidFill>
                <a:effectLst/>
                <a:uFillTx/>
                <a:latin typeface="Arial"/>
              </a:rPr>
              <a:t>ac 1.5 </a:t>
            </a:r>
            <a:r>
              <a:rPr lang="cy" sz="1200" b="0" i="0" u="none" strike="noStrike" cap="none" baseline="0" dirty="0">
                <a:solidFill>
                  <a:srgbClr val="000000"/>
                </a:solidFill>
                <a:effectLst/>
                <a:uFillTx/>
                <a:latin typeface="Arial"/>
              </a:rPr>
              <a:t>Sut a phryd i geisio cymorth ychwanegol mewn sefyllfaoedd y tu hwnt i’ch rôl, cyfrifoldebau, lefel profiad ac arbenigedd eich hun neu os oes ansicrwydd ynghylch sut i symud ymlaen â mater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eu rôl a'u cyfrifoldebau ac yn gallu nodi meysydd sydd angen eu datblygu.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Cefnogi dysgwyr i ymchwilio i'w Cod a'u rheoliadau perthnasol, a'u swydd ddisgrifiad i archwilio eu cyfrifoldebau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At bwy maen nhw'n mynd/ble maen nhw’n chwilio am gymorth ac arweiniad pan nad ydyn nhw’n siŵr sut i symud ymlaen gyda mater gwaith, am gymorth ychwanegol neu lle mae cam gweithredu gofynnol y tu allan i’w cylch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Bydd hyn yn achosi peth trafodaeth ynghylch gorgyffwrdd cyfrifoldeb a gellir ei gymhwyso o fewn y sleid nesaf.</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1.4 </a:t>
            </a:r>
            <a:r>
              <a:rPr lang="en-GB" dirty="0"/>
              <a:t>The importance of recognising and adhering to the boundaries of own role and responsibilities </a:t>
            </a:r>
            <a:r>
              <a:rPr lang="en-GB" b="1" dirty="0"/>
              <a:t>and 1.5 </a:t>
            </a:r>
            <a:r>
              <a:rPr lang="en-GB" dirty="0"/>
              <a:t>How and when to seek additional support in situations beyond own role, responsibilities, level of experience and expertise or unsure as to how to proceed in a work matter</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and responsibilities and be able to identify areas which require development.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Support learners to research their</a:t>
            </a:r>
            <a:r>
              <a:rPr lang="en-GB" b="0" baseline="0" dirty="0"/>
              <a:t> relevant Code and regulations, and job description to explore their responsibilities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Who do they approach/where do they look for support and guidance when they are unsure on how to proceed in a work matter, for additional support or where a required action is outside of their remit?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baseline="0" dirty="0"/>
              <a:t>This will cause some discussion around crossover of responsibility and that can be applied within the next slide.</a:t>
            </a:r>
            <a:endParaRPr lang="cy"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172448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1.4 </a:t>
            </a:r>
            <a:r>
              <a:rPr lang="cy" sz="1200" b="0" i="0" u="none" strike="noStrike" cap="none" baseline="0" dirty="0">
                <a:solidFill>
                  <a:srgbClr val="000000"/>
                </a:solidFill>
                <a:effectLst/>
                <a:uFillTx/>
                <a:latin typeface="Arial"/>
              </a:rPr>
              <a:t>Pwysigrwydd cydnabod a chadw at ffiniau eich rôl a'ch cyfrifoldebau eich hun </a:t>
            </a:r>
            <a:r>
              <a:rPr lang="cy" sz="1200" b="1" i="0" u="none" strike="noStrike" cap="none" baseline="0" dirty="0">
                <a:solidFill>
                  <a:srgbClr val="000000"/>
                </a:solidFill>
                <a:effectLst/>
                <a:uFillTx/>
                <a:latin typeface="Arial"/>
              </a:rPr>
              <a:t>ac 1.5 </a:t>
            </a:r>
            <a:r>
              <a:rPr lang="cy" sz="1200" b="0" i="0" u="none" strike="noStrike" cap="none" baseline="0" dirty="0">
                <a:solidFill>
                  <a:srgbClr val="000000"/>
                </a:solidFill>
                <a:effectLst/>
                <a:uFillTx/>
                <a:latin typeface="Arial"/>
              </a:rPr>
              <a:t>Sut a phryd i geisio cymorth ychwanegol mewn sefyllfaoedd y tu hwnt i’ch rôl, cyfrifoldebau, lefel profiad ac arbenigedd eich hun neu os oes ansicrwydd ynghylch sut i symud ymlaen â mater gwaith</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bod pob dysgwr yn deall eu rôl a'u cyfrifoldebau ac yn gallu nodi ffiniau.</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0" baseline="0" dirty="0"/>
          </a:p>
          <a:p>
            <a:r>
              <a:rPr lang="cy" sz="1200" b="0" i="0" u="none" strike="noStrike" cap="none" baseline="0" dirty="0">
                <a:solidFill>
                  <a:srgbClr val="000000"/>
                </a:solidFill>
                <a:effectLst/>
                <a:uFillTx/>
                <a:latin typeface="Arial"/>
              </a:rPr>
              <a:t>Anaml y mae pob cyfrifoldeb ar ysgwyddau un person mewn IGC. Yn aml mae gorgyffwrdd, ac mae angen hyblygrwydd i sicrhau bod canlyniadau yn canolbwyntio ar yr unigolyn.</a:t>
            </a:r>
          </a:p>
          <a:p>
            <a:r>
              <a:rPr lang="cy" sz="1200" b="0" i="0" u="none" strike="noStrike" cap="none" baseline="0" dirty="0">
                <a:solidFill>
                  <a:srgbClr val="000000"/>
                </a:solidFill>
                <a:effectLst/>
                <a:uFillTx/>
                <a:latin typeface="Arial"/>
              </a:rPr>
              <a:t>Mae'r Toesen yn ein cefnogi i gymhwyso ein rolau a'n cyfrifoldebau mewn ffordd fwy cyfannol na rhestru.</a:t>
            </a:r>
          </a:p>
          <a:p>
            <a:r>
              <a:rPr lang="cy" sz="1200" b="0" i="0" u="none" strike="noStrike" cap="none" baseline="0" dirty="0">
                <a:solidFill>
                  <a:srgbClr val="000000"/>
                </a:solidFill>
                <a:effectLst/>
                <a:uFillTx/>
                <a:latin typeface="Arial"/>
              </a:rPr>
              <a:t>Edrychwch ar eich cyfrifoldebau a'u cymhwyso ar draws y 3 chategori.</a:t>
            </a:r>
          </a:p>
          <a:p>
            <a:endParaRPr lang="en-GB" i="0" baseline="0" dirty="0"/>
          </a:p>
          <a:p>
            <a:r>
              <a:rPr lang="cy" sz="1200" b="0" i="0" u="none" strike="noStrike" cap="none" baseline="0" dirty="0">
                <a:solidFill>
                  <a:srgbClr val="FF0000"/>
                </a:solidFill>
                <a:effectLst/>
                <a:uFillTx/>
                <a:latin typeface="Arial"/>
              </a:rPr>
              <a:t>Yma byddwn yn defnyddio teclyn The Doughnut Management gan Charles Handy i grwpio ein cyfrifoldebau.</a:t>
            </a:r>
          </a:p>
          <a:p>
            <a:r>
              <a:rPr lang="cy" sz="1200" b="0" i="0" u="none" strike="noStrike" cap="none" baseline="0" dirty="0">
                <a:solidFill>
                  <a:srgbClr val="FF0000"/>
                </a:solidFill>
                <a:effectLst/>
                <a:uFillTx/>
                <a:latin typeface="Arial"/>
              </a:rPr>
              <a:t>Y Craidd yw ein cyfrifoldebau craidd - y dyletswyddau sydd angen eu cyflawni, ee asesiad anghenion ar gyfer pob unigolyn.</a:t>
            </a:r>
          </a:p>
          <a:p>
            <a:r>
              <a:rPr lang="cy" sz="1200" b="0" i="0" u="none" strike="noStrike" cap="none" baseline="0" dirty="0">
                <a:solidFill>
                  <a:srgbClr val="FF0000"/>
                </a:solidFill>
                <a:effectLst/>
                <a:uFillTx/>
                <a:latin typeface="Arial"/>
              </a:rPr>
              <a:t>Mae'r tu allan yn gyfrifoldebau nad ydynt yn perthyn i ni, ee pa gwmni fydd yn gofalu am yr unigolyn</a:t>
            </a:r>
          </a:p>
          <a:p>
            <a:r>
              <a:rPr lang="cy" sz="1200" b="0" i="0" u="none" strike="noStrike" cap="none" baseline="0" dirty="0">
                <a:solidFill>
                  <a:srgbClr val="FF0000"/>
                </a:solidFill>
                <a:effectLst/>
                <a:uFillTx/>
                <a:latin typeface="Arial"/>
              </a:rPr>
              <a:t>Y rhan fwyaf o'r toesen yw barn a chreadigrwydd o ran sut i gyflawni canlyniadau.</a:t>
            </a:r>
          </a:p>
          <a:p>
            <a:endParaRPr lang="en-GB" i="1" dirty="0"/>
          </a:p>
          <a:p>
            <a:r>
              <a:rPr lang="cy" b="0" i="0" u="none" strike="noStrike" cap="none" baseline="0" dirty="0">
                <a:effectLst/>
                <a:uFillTx/>
              </a:rPr>
              <a:t>Mae </a:t>
            </a:r>
            <a:r>
              <a:rPr lang="cy" sz="1200" b="0" i="1" u="none" strike="noStrike" cap="none" baseline="0" dirty="0">
                <a:solidFill>
                  <a:srgbClr val="000000"/>
                </a:solidFill>
                <a:effectLst/>
                <a:uFillTx/>
                <a:latin typeface="Arial"/>
              </a:rPr>
              <a:t>Y Toesen</a:t>
            </a:r>
            <a:r>
              <a:rPr lang="cy" sz="1200" b="0" i="0" u="none" strike="noStrike" cap="none" baseline="0" dirty="0">
                <a:solidFill>
                  <a:srgbClr val="000000"/>
                </a:solidFill>
                <a:effectLst/>
                <a:uFillTx/>
                <a:latin typeface="Arial"/>
              </a:rPr>
              <a:t> yn ddamcaniaeth a gymerwyd o The</a:t>
            </a:r>
            <a:r>
              <a:rPr lang="cy" sz="1200" b="0" i="1" u="none" strike="noStrike" cap="none" baseline="0" dirty="0">
                <a:solidFill>
                  <a:srgbClr val="000000"/>
                </a:solidFill>
                <a:effectLst/>
                <a:uFillTx/>
                <a:latin typeface="Arial"/>
              </a:rPr>
              <a:t> Empty Raincoat </a:t>
            </a:r>
            <a:r>
              <a:rPr lang="cy" sz="1200" b="0" i="0" u="none" strike="noStrike" cap="none" baseline="0" dirty="0">
                <a:solidFill>
                  <a:srgbClr val="000000"/>
                </a:solidFill>
                <a:effectLst/>
                <a:uFillTx/>
                <a:latin typeface="Arial"/>
              </a:rPr>
              <a:t>Charles Handy</a:t>
            </a:r>
          </a:p>
          <a:p>
            <a:r>
              <a:rPr lang="cy" sz="1200" b="0" i="0" u="none" strike="noStrike" cap="none" baseline="0" dirty="0">
                <a:solidFill>
                  <a:srgbClr val="000000"/>
                </a:solidFill>
                <a:effectLst/>
                <a:uFillTx/>
                <a:latin typeface="Arial"/>
                <a:hlinkClick r:id="rId3" history="0"/>
              </a:rPr>
              <a:t>http://helensandersonassociates.co.uk/person-centred-practice/person-centred-thinking-tools/doughnut/</a:t>
            </a:r>
          </a:p>
          <a:p>
            <a:endParaRPr lang="en-GB" dirty="0"/>
          </a:p>
          <a:p>
            <a:endParaRPr lang="en-GB" dirty="0"/>
          </a:p>
          <a:p>
            <a:endParaRPr lang="en-GB" dirty="0"/>
          </a:p>
          <a:p>
            <a:r>
              <a:rPr lang="en-GB" b="1" u="sng" dirty="0"/>
              <a:t>ENGLISH</a:t>
            </a:r>
          </a:p>
          <a:p>
            <a:endParaRPr lang="en-GB"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1.4 </a:t>
            </a:r>
            <a:r>
              <a:rPr lang="en-GB" dirty="0"/>
              <a:t>The importance of recognising and adhering to the boundaries of own role and responsibilities </a:t>
            </a:r>
            <a:r>
              <a:rPr lang="en-GB" b="1" dirty="0"/>
              <a:t>and 1.5 </a:t>
            </a:r>
            <a:r>
              <a:rPr lang="en-GB" dirty="0"/>
              <a:t>How and when to seek additional support in situations beyond own role, responsibilities, level of experience and expertise or unsure as to how to proceed in a work matter</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is that all learners understand their role and responsibilities and be able to identify boundaries.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baseline="0" dirty="0"/>
          </a:p>
          <a:p>
            <a:r>
              <a:rPr lang="en-GB" i="0" dirty="0"/>
              <a:t>Rarely</a:t>
            </a:r>
            <a:r>
              <a:rPr lang="en-GB" i="0" baseline="0" dirty="0"/>
              <a:t> are all responsibilities one person’s in HSC. There is often cross over, and flexibility required to ensure outcomes are person centred.</a:t>
            </a:r>
          </a:p>
          <a:p>
            <a:r>
              <a:rPr lang="en-GB" i="0" baseline="0" dirty="0"/>
              <a:t>The Doughnut supports us to apply our roles and responsibilities in a more holistic way than listing.</a:t>
            </a:r>
          </a:p>
          <a:p>
            <a:r>
              <a:rPr lang="en-GB" i="0" baseline="0" dirty="0"/>
              <a:t>Look at your responsibilities and apply then across the 3 categories.</a:t>
            </a:r>
          </a:p>
          <a:p>
            <a:endParaRPr lang="en-GB" i="0" baseline="0" dirty="0"/>
          </a:p>
          <a:p>
            <a:r>
              <a:rPr lang="en-GB" b="0" dirty="0">
                <a:solidFill>
                  <a:srgbClr val="FF0000"/>
                </a:solidFill>
              </a:rPr>
              <a:t>Here</a:t>
            </a:r>
            <a:r>
              <a:rPr lang="en-GB" b="0" baseline="0" dirty="0">
                <a:solidFill>
                  <a:srgbClr val="FF0000"/>
                </a:solidFill>
              </a:rPr>
              <a:t> we will apply Charles </a:t>
            </a:r>
            <a:r>
              <a:rPr lang="en-GB" b="0" baseline="0" dirty="0" err="1">
                <a:solidFill>
                  <a:srgbClr val="FF0000"/>
                </a:solidFill>
              </a:rPr>
              <a:t>Handy’s</a:t>
            </a:r>
            <a:r>
              <a:rPr lang="en-GB" b="0" baseline="0" dirty="0">
                <a:solidFill>
                  <a:srgbClr val="FF0000"/>
                </a:solidFill>
              </a:rPr>
              <a:t> The Doughnut Management tool to group our responsibilities.</a:t>
            </a:r>
          </a:p>
          <a:p>
            <a:r>
              <a:rPr lang="en-GB" b="0" baseline="0" dirty="0">
                <a:solidFill>
                  <a:srgbClr val="FF0000"/>
                </a:solidFill>
              </a:rPr>
              <a:t>The Core is our core responsibilities- the duties that need to be done, </a:t>
            </a:r>
            <a:r>
              <a:rPr lang="en-GB" b="0" baseline="0" dirty="0" err="1">
                <a:solidFill>
                  <a:srgbClr val="FF0000"/>
                </a:solidFill>
              </a:rPr>
              <a:t>eg</a:t>
            </a:r>
            <a:r>
              <a:rPr lang="en-GB" b="0" baseline="0" dirty="0">
                <a:solidFill>
                  <a:srgbClr val="FF0000"/>
                </a:solidFill>
              </a:rPr>
              <a:t>, a needs assessment for each individual.</a:t>
            </a:r>
          </a:p>
          <a:p>
            <a:r>
              <a:rPr lang="en-GB" b="0" baseline="0" dirty="0">
                <a:solidFill>
                  <a:srgbClr val="FF0000"/>
                </a:solidFill>
              </a:rPr>
              <a:t>The outside are responsibilities that don’t belong to us, </a:t>
            </a:r>
            <a:r>
              <a:rPr lang="en-GB" b="0" baseline="0" dirty="0" err="1">
                <a:solidFill>
                  <a:srgbClr val="FF0000"/>
                </a:solidFill>
              </a:rPr>
              <a:t>eg</a:t>
            </a:r>
            <a:r>
              <a:rPr lang="en-GB" b="0" baseline="0" dirty="0">
                <a:solidFill>
                  <a:srgbClr val="FF0000"/>
                </a:solidFill>
              </a:rPr>
              <a:t>, which company will provide the care for the individual</a:t>
            </a:r>
          </a:p>
          <a:p>
            <a:r>
              <a:rPr lang="en-GB" b="0" baseline="0" dirty="0">
                <a:solidFill>
                  <a:srgbClr val="FF0000"/>
                </a:solidFill>
              </a:rPr>
              <a:t>The bulk of the doughnut is the judgement and creativity of how to achieve outcomes.</a:t>
            </a:r>
            <a:endParaRPr lang="en-GB" b="0" dirty="0">
              <a:solidFill>
                <a:srgbClr val="FF0000"/>
              </a:solidFill>
            </a:endParaRPr>
          </a:p>
          <a:p>
            <a:endParaRPr lang="en-GB" i="1" dirty="0"/>
          </a:p>
          <a:p>
            <a:r>
              <a:rPr lang="en-GB" i="1" dirty="0"/>
              <a:t>The</a:t>
            </a:r>
            <a:r>
              <a:rPr lang="en-GB" i="1" baseline="0" dirty="0"/>
              <a:t> Doughnut</a:t>
            </a:r>
            <a:r>
              <a:rPr lang="en-GB" i="0" baseline="0" dirty="0"/>
              <a:t> is a theory taken from </a:t>
            </a:r>
            <a:r>
              <a:rPr lang="en-GB" i="0" dirty="0"/>
              <a:t>The</a:t>
            </a:r>
            <a:r>
              <a:rPr lang="en-GB" i="1" baseline="0" dirty="0"/>
              <a:t> Empty Raincoat </a:t>
            </a:r>
            <a:r>
              <a:rPr lang="en-GB" baseline="0" dirty="0"/>
              <a:t>Charles Handy</a:t>
            </a:r>
          </a:p>
          <a:p>
            <a:r>
              <a:rPr lang="en-GB" dirty="0">
                <a:hlinkClick r:id="rId3"/>
              </a:rPr>
              <a:t>http://helensandersonassociates.co.uk/person-centred-practice/person-centred-thinking-tools/doughnut/</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49369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Sleid yn ymwneud ag AC 1.3. </a:t>
            </a:r>
            <a:r>
              <a:rPr lang="cy" sz="1200" b="0" i="0" u="none" strike="noStrike" cap="none" baseline="0" dirty="0">
                <a:solidFill>
                  <a:srgbClr val="000000"/>
                </a:solidFill>
                <a:effectLst/>
                <a:uFillTx/>
                <a:latin typeface="Arial"/>
              </a:rPr>
              <a:t>Pwysigrwydd cydnabod a chadw at ffiniau eich rôl a'ch cyfrifoldebau eich hun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Y nod yma yw cyflwyniad i atebolrwydd.</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hlinkClick r:id="rId3" history="0"/>
              </a:rPr>
              <a:t>https://resources.collins.co.uk/free/hsc.pdf</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none" strike="noStrike" cap="none" baseline="0" dirty="0">
              <a:solidFill>
                <a:srgbClr val="000000"/>
              </a:solidFill>
              <a:effectLst/>
              <a:uFillTx/>
              <a:latin typeface="Arial"/>
            </a:endParaRPr>
          </a:p>
          <a:p>
            <a:pPr>
              <a:defRPr/>
            </a:pPr>
            <a:r>
              <a:rPr lang="cy" b="1" dirty="0">
                <a:solidFill>
                  <a:srgbClr val="000000"/>
                </a:solidFill>
                <a:latin typeface="Arial"/>
                <a:cs typeface="Arial"/>
              </a:rPr>
              <a:t>Discuss accountability – is this the same as blame?  </a:t>
            </a:r>
            <a:r>
              <a:rPr lang="en-US" dirty="0"/>
              <a:t>Accountability in a everyday life context - </a:t>
            </a:r>
            <a:r>
              <a:rPr lang="en-US" dirty="0">
                <a:hlinkClick r:id="rId4"/>
              </a:rPr>
              <a:t>Brené Brown on Blame - YouTube</a:t>
            </a:r>
            <a:endParaRPr lang="cy" sz="1200" b="1"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dirty="0"/>
              <a:t>Slide</a:t>
            </a:r>
            <a:r>
              <a:rPr lang="en-GB" b="1" baseline="0" dirty="0"/>
              <a:t> relating to </a:t>
            </a:r>
            <a:r>
              <a:rPr lang="en-GB" b="1" dirty="0"/>
              <a:t>AC 1.3. </a:t>
            </a:r>
            <a:r>
              <a:rPr lang="en-GB" dirty="0"/>
              <a:t>The importance of recognising and adhering to the boundaries of own role and responsibilities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The</a:t>
            </a:r>
            <a:r>
              <a:rPr lang="en-GB" b="0" baseline="0" dirty="0"/>
              <a:t> aim here an introduction to accountability.</a:t>
            </a:r>
          </a:p>
          <a:p>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hlinkClick r:id="rId3"/>
              </a:rPr>
              <a:t>https://resources.collins.co.uk/free/hsc.pdf</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731600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4/29/2025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4/29/2025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4/29/2025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4/29/2025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4/29/2025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4/29/2025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4/29/2025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 General">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8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ollins.co.uk/free/hsc.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m.youtube.com/watch?v=_1w4AyRNFDU&amp;list=PL-VvBcDnqAcXuRVZWAHW0BmTOhGFoU3sw&amp;index=6"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ocialcare.wales/cms_assets/file-uploads/Friend-not-Foe-English.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socialcare.wales/cms_assets/file-uploads/Friend-not-Foe-Cymraeg.pdf"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3.jpg"/><Relationship Id="rId4" Type="http://schemas.openxmlformats.org/officeDocument/2006/relationships/hyperlink" Target="https://www.youtube.com/watch?v=qG5F1rC_dN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cie.org.uk/co-production/what-how" TargetMode="External"/><Relationship Id="rId2" Type="http://schemas.openxmlformats.org/officeDocument/2006/relationships/hyperlink" Target="https://www.scie.org.uk/co-production/what-how#benefits"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7.jpg"/><Relationship Id="rId4" Type="http://schemas.openxmlformats.org/officeDocument/2006/relationships/hyperlink" Target="https://www.youtube.com/watch?v=D0lQsYZy9mo"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8.jpeg"/><Relationship Id="rId4" Type="http://schemas.openxmlformats.org/officeDocument/2006/relationships/hyperlink" Target="https://youtu.be/LKh5fHAy2y8"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628650" y="2763683"/>
            <a:ext cx="3765220" cy="765627"/>
          </a:xfrm>
        </p:spPr>
        <p:txBody>
          <a:bodyPr vert="horz" wrap="square" lIns="91440" tIns="45720" rIns="91440" bIns="45720" numCol="1" anchor="t" anchorCtr="0" compatLnSpc="1">
            <a:prstTxWarp prst="textNoShape">
              <a:avLst/>
            </a:prstTxWarp>
            <a:noAutofit/>
          </a:bodyPr>
          <a:lstStyle/>
          <a:p>
            <a:r>
              <a:rPr lang="cy" sz="2000" b="1" i="0" u="none" strike="noStrike" cap="none" baseline="0" dirty="0">
                <a:solidFill>
                  <a:srgbClr val="16AD85"/>
                </a:solidFill>
                <a:effectLst/>
                <a:uFillTx/>
                <a:latin typeface="Arial"/>
              </a:rPr>
              <a:t>Ymarfer Proffesiynol</a:t>
            </a:r>
            <a:endParaRPr lang="cy" sz="2000" b="1" i="0" u="none" strike="noStrike" cap="none" baseline="0">
              <a:solidFill>
                <a:srgbClr val="16AD85"/>
              </a:solidFill>
              <a:effectLst/>
              <a:uFillTx/>
              <a:latin typeface="Arial"/>
              <a:cs typeface="Arial"/>
            </a:endParaRPr>
          </a:p>
          <a:p>
            <a:endParaRPr lang="en-GB" dirty="0"/>
          </a:p>
        </p:txBody>
      </p:sp>
      <p:sp>
        <p:nvSpPr>
          <p:cNvPr id="12" name="Title 11"/>
          <p:cNvSpPr>
            <a:spLocks noGrp="1"/>
          </p:cNvSpPr>
          <p:nvPr>
            <p:ph type="title"/>
          </p:nvPr>
        </p:nvSpPr>
        <p:spPr/>
        <p:txBody>
          <a:bodyPr>
            <a:normAutofit fontScale="90000"/>
          </a:bodyPr>
          <a:lstStyle/>
          <a:p>
            <a:r>
              <a:rPr lang="cy" sz="2800" b="0" i="0" u="none" strike="noStrike" cap="none" baseline="0" dirty="0">
                <a:solidFill>
                  <a:srgbClr val="37394C"/>
                </a:solidFill>
                <a:effectLst/>
                <a:uFillTx/>
                <a:latin typeface="Arial"/>
              </a:rPr>
              <a:t>Yr Ymarferydd Gwasanaethau Cymdeithasol</a:t>
            </a:r>
          </a:p>
        </p:txBody>
      </p:sp>
      <p:sp>
        <p:nvSpPr>
          <p:cNvPr id="20484" name="Text Placeholder 4"/>
          <p:cNvSpPr>
            <a:spLocks noGrp="1"/>
          </p:cNvSpPr>
          <p:nvPr>
            <p:ph type="body" sz="quarter" idx="13"/>
          </p:nvPr>
        </p:nvSpPr>
        <p:spPr/>
        <p:txBody>
          <a:bodyPr/>
          <a:lstStyle/>
          <a:p>
            <a:r>
              <a:rPr lang="en-GB" altLang="x-none" dirty="0"/>
              <a:t>Social Services Practitioner</a:t>
            </a:r>
            <a:endParaRPr lang="x-none" altLang="x-none" dirty="0"/>
          </a:p>
        </p:txBody>
      </p:sp>
      <p:sp>
        <p:nvSpPr>
          <p:cNvPr id="14" name="Text Placeholder 13"/>
          <p:cNvSpPr>
            <a:spLocks noGrp="1"/>
          </p:cNvSpPr>
          <p:nvPr>
            <p:ph type="body" sz="quarter" idx="14"/>
          </p:nvPr>
        </p:nvSpPr>
        <p:spPr>
          <a:xfrm>
            <a:off x="628486" y="5150645"/>
            <a:ext cx="3764915" cy="842985"/>
          </a:xfrm>
        </p:spPr>
        <p:txBody>
          <a:bodyPr>
            <a:normAutofit/>
          </a:bodyPr>
          <a:lstStyle/>
          <a:p>
            <a:r>
              <a:rPr lang="en-GB" sz="2000" b="1" dirty="0"/>
              <a:t>Professional Practice</a:t>
            </a:r>
            <a:endParaRPr lang="en-GB" sz="2000" b="1">
              <a:cs typeface="Arial" panose="020B0604020202020204"/>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Rolau a chyfrifoldebau</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730818" y="364296"/>
            <a:ext cx="3909692" cy="1031284"/>
          </a:xfrm>
        </p:spPr>
        <p:txBody>
          <a:bodyPr/>
          <a:lstStyle/>
          <a:p>
            <a:r>
              <a:rPr lang="en-GB" sz="2400" b="1" dirty="0"/>
              <a:t>Role and  responsibilities</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Defnyddiwch eich Cod a Swydd Ddisgrifiad i ystyried:</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Eich rôl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Eich cyfrifoldebau</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Yr hyn sydd y tu allan i'ch rôl/cyfrifoldeb a ble i geisio cymorth ar gyfer arweiniad y tu allan i'ch cyfrifoldeb neu lefel arbenigedd/profiad.</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sz="2000" dirty="0"/>
              <a:t>Use your Code and Job description to consider:</a:t>
            </a:r>
            <a:endParaRPr lang="en-GB" sz="2000" dirty="0">
              <a:cs typeface="Arial"/>
            </a:endParaRPr>
          </a:p>
          <a:p>
            <a:r>
              <a:rPr lang="en-GB" sz="2000" dirty="0"/>
              <a:t>Your role</a:t>
            </a:r>
            <a:endParaRPr lang="en-GB" sz="2000" dirty="0">
              <a:cs typeface="Arial"/>
            </a:endParaRPr>
          </a:p>
          <a:p>
            <a:r>
              <a:rPr lang="en-GB" sz="2000" dirty="0"/>
              <a:t>Your responsibilities</a:t>
            </a:r>
            <a:endParaRPr lang="en-GB" sz="2000" dirty="0">
              <a:cs typeface="Arial"/>
            </a:endParaRPr>
          </a:p>
          <a:p>
            <a:r>
              <a:rPr lang="en-GB" sz="2000" dirty="0"/>
              <a:t>What is outside your role/responsibility and where to seek support for guidance outside your responsibility or level of expertise/experience.</a:t>
            </a:r>
            <a:endParaRPr lang="en-GB" sz="2000" dirty="0">
              <a:cs typeface="Arial"/>
            </a:endParaRPr>
          </a:p>
          <a:p>
            <a:endParaRPr lang="en-GB" dirty="0"/>
          </a:p>
        </p:txBody>
      </p:sp>
    </p:spTree>
    <p:extLst>
      <p:ext uri="{BB962C8B-B14F-4D97-AF65-F5344CB8AC3E}">
        <p14:creationId xmlns:p14="http://schemas.microsoft.com/office/powerpoint/2010/main" val="103847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Y Toesen</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1"/>
          </p:nvPr>
        </p:nvSpPr>
        <p:spPr/>
        <p:txBody>
          <a:bodyPr/>
          <a:lstStyle/>
          <a:p>
            <a:r>
              <a:rPr lang="en-GB" sz="2400" b="1" dirty="0"/>
              <a:t>The Doughnut</a:t>
            </a:r>
            <a:endParaRPr lang="en-GB" sz="2400" b="1">
              <a:cs typeface="Arial"/>
            </a:endParaRPr>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9959" b="19959"/>
          <a:stretch>
            <a:fillRect/>
          </a:stretch>
        </p:blipFill>
        <p:spPr bwMode="auto">
          <a:xfrm>
            <a:off x="623888" y="1550988"/>
            <a:ext cx="7929562" cy="40259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588669" y="1865376"/>
            <a:ext cx="3787235" cy="3401568"/>
          </a:xfrm>
          <a:prstGeom prst="rect">
            <a:avLst/>
          </a:prstGeom>
        </p:spPr>
        <p:txBody>
          <a:bodyPr vert="horz" wrap="square" lIns="91440" tIns="45720" rIns="91440" bIns="45720" rtlCol="0" anchor="ctr">
            <a:normAutofit/>
          </a:bodyPr>
          <a:lstStyle/>
          <a:p>
            <a:r>
              <a:rPr lang="en-GB" dirty="0" err="1"/>
              <a:t>Craidd</a:t>
            </a:r>
            <a:r>
              <a:rPr lang="en-GB" dirty="0"/>
              <a:t> – </a:t>
            </a:r>
            <a:r>
              <a:rPr lang="en-GB" dirty="0" err="1"/>
              <a:t>eich</a:t>
            </a:r>
            <a:r>
              <a:rPr lang="en-GB" dirty="0"/>
              <a:t> </a:t>
            </a:r>
            <a:r>
              <a:rPr lang="en-GB" dirty="0" err="1"/>
              <a:t>cyfrifoldebau</a:t>
            </a:r>
            <a:r>
              <a:rPr lang="en-GB" dirty="0"/>
              <a:t> </a:t>
            </a:r>
            <a:r>
              <a:rPr lang="en-GB" dirty="0" err="1"/>
              <a:t>craidd</a:t>
            </a:r>
            <a:endParaRPr lang="en-GB" dirty="0"/>
          </a:p>
          <a:p>
            <a:r>
              <a:rPr lang="en-GB" dirty="0"/>
              <a:t>Core - your core responsibilities</a:t>
            </a:r>
          </a:p>
          <a:p>
            <a:endParaRPr lang="en-GB" dirty="0"/>
          </a:p>
          <a:p>
            <a:r>
              <a:rPr lang="en-GB" dirty="0" err="1"/>
              <a:t>Creadigrwydd</a:t>
            </a:r>
            <a:r>
              <a:rPr lang="en-GB" dirty="0"/>
              <a:t> a barn</a:t>
            </a:r>
          </a:p>
          <a:p>
            <a:r>
              <a:rPr lang="en-GB" dirty="0"/>
              <a:t>Creativity and judgement </a:t>
            </a:r>
          </a:p>
          <a:p>
            <a:endParaRPr lang="en-GB" dirty="0"/>
          </a:p>
          <a:p>
            <a:r>
              <a:rPr lang="en-GB" dirty="0"/>
              <a:t>Tu </a:t>
            </a:r>
            <a:r>
              <a:rPr lang="en-GB" dirty="0" err="1"/>
              <a:t>allan</a:t>
            </a:r>
            <a:r>
              <a:rPr lang="en-GB" dirty="0"/>
              <a:t> – </a:t>
            </a:r>
            <a:r>
              <a:rPr lang="en-GB" dirty="0" err="1"/>
              <a:t>cyfrifoldebau</a:t>
            </a:r>
            <a:r>
              <a:rPr lang="en-GB" dirty="0"/>
              <a:t> </a:t>
            </a:r>
            <a:r>
              <a:rPr lang="en-GB" dirty="0" err="1"/>
              <a:t>pobl</a:t>
            </a:r>
            <a:r>
              <a:rPr lang="en-GB" dirty="0"/>
              <a:t> eraill</a:t>
            </a:r>
          </a:p>
          <a:p>
            <a:r>
              <a:rPr lang="en-GB" dirty="0"/>
              <a:t>Outside - other’s responsibilities</a:t>
            </a:r>
          </a:p>
          <a:p>
            <a:endParaRPr lang="en-GB" dirty="0"/>
          </a:p>
        </p:txBody>
      </p:sp>
      <p:cxnSp>
        <p:nvCxnSpPr>
          <p:cNvPr id="26" name="Straight Arrow Connector 25"/>
          <p:cNvCxnSpPr/>
          <p:nvPr/>
        </p:nvCxnSpPr>
        <p:spPr>
          <a:xfrm flipH="1">
            <a:off x="2463032" y="2615184"/>
            <a:ext cx="2138078" cy="822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p:nvPr/>
        </p:nvCxnSpPr>
        <p:spPr>
          <a:xfrm flipH="1">
            <a:off x="3328416" y="3438144"/>
            <a:ext cx="1349026" cy="2651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p:nvPr/>
        </p:nvCxnSpPr>
        <p:spPr>
          <a:xfrm flipH="1">
            <a:off x="2940725" y="4224528"/>
            <a:ext cx="1647944" cy="8778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7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Atebolrwydd</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Accountability</a:t>
            </a:r>
            <a:endParaRPr lang="en-GB" sz="2400" b="1">
              <a:cs typeface="Arial"/>
            </a:endParaRPr>
          </a:p>
        </p:txBody>
      </p:sp>
      <p:sp>
        <p:nvSpPr>
          <p:cNvPr id="4" name="Text Placeholder 3"/>
          <p:cNvSpPr>
            <a:spLocks noGrp="1"/>
          </p:cNvSpPr>
          <p:nvPr>
            <p:ph type="body" sz="quarter" idx="11"/>
          </p:nvPr>
        </p:nvSpPr>
        <p:spPr/>
        <p:txBody>
          <a:bodyPr>
            <a:normAutofit lnSpcReduction="10000"/>
          </a:bodyPr>
          <a:lstStyle/>
          <a:p>
            <a:pPr marL="0" indent="0">
              <a:buNone/>
            </a:pPr>
            <a:r>
              <a:rPr lang="cy" sz="2400" b="1" i="1" u="none" strike="noStrike" cap="none" baseline="0" dirty="0">
                <a:solidFill>
                  <a:srgbClr val="37394C"/>
                </a:solidFill>
                <a:effectLst/>
                <a:uFillTx/>
                <a:latin typeface="Arial"/>
              </a:rPr>
              <a:t>“</a:t>
            </a:r>
            <a:r>
              <a:rPr lang="cy" sz="2200" b="0" i="1" u="none" strike="noStrike" cap="none" baseline="0" dirty="0">
                <a:solidFill>
                  <a:srgbClr val="37394C"/>
                </a:solidFill>
                <a:effectLst/>
                <a:uFillTx/>
                <a:latin typeface="Arial"/>
              </a:rPr>
              <a:t>Mae atebolrwydd yn golygu bod yn gyfrifol i rywun, neu am ryw weithred, a'ch bod yn gallu egluro beth rydych yn ei wneud. ... Mae gweithwyr proffesiynol ym maes iechyd a gofal cymdeithasol yn cael eu dal yn atebol am eu gwaith gan eu cyrff rheoleiddio.'”</a:t>
            </a:r>
            <a:endParaRPr lang="en-US" sz="2200" b="0" i="1" u="none" strike="noStrike" cap="none" baseline="0">
              <a:solidFill>
                <a:srgbClr val="37394C"/>
              </a:solidFill>
              <a:effectLst/>
              <a:uFillTx/>
              <a:latin typeface="Arial"/>
              <a:cs typeface="Arial"/>
            </a:endParaRPr>
          </a:p>
          <a:p>
            <a:pPr marL="0" indent="0" algn="r">
              <a:buNone/>
            </a:pPr>
            <a:r>
              <a:rPr lang="cy" sz="2200" b="0" i="0" u="none" strike="noStrike" cap="none" baseline="0" dirty="0">
                <a:solidFill>
                  <a:srgbClr val="37394C"/>
                </a:solidFill>
                <a:effectLst/>
                <a:uFillTx/>
                <a:latin typeface="Arial"/>
                <a:hlinkClick r:id="rId3" history="0"/>
              </a:rPr>
              <a:t>https://resources.collins.co.uk/free/hsc.pdf</a:t>
            </a:r>
            <a:endParaRPr lang="cy" sz="2200" b="0" i="0" u="none" strike="noStrike" cap="none" baseline="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862513" y="1649413"/>
            <a:ext cx="3559243" cy="3763772"/>
          </a:xfrm>
        </p:spPr>
        <p:txBody>
          <a:bodyPr>
            <a:normAutofit fontScale="92500" lnSpcReduction="10000"/>
          </a:bodyPr>
          <a:lstStyle/>
          <a:p>
            <a:pPr marL="0" indent="0">
              <a:buNone/>
            </a:pPr>
            <a:r>
              <a:rPr lang="en-GB" b="1" i="1" dirty="0"/>
              <a:t>“</a:t>
            </a:r>
            <a:r>
              <a:rPr lang="en-GB" i="1" dirty="0"/>
              <a:t>Accountability means being responsible to someone, or for some action, and that you are able to explain what you do. ... Professionals in health and social care are held accountable for their work by their regulatory bodies.’”</a:t>
            </a:r>
          </a:p>
          <a:p>
            <a:pPr marL="0" indent="0" algn="r">
              <a:buNone/>
            </a:pPr>
            <a:r>
              <a:rPr lang="en-GB" dirty="0">
                <a:hlinkClick r:id="rId3"/>
              </a:rPr>
              <a:t>https://resources.collins.co.uk/free/hsc.pdf</a:t>
            </a:r>
            <a:endParaRPr lang="en-GB" i="1" dirty="0"/>
          </a:p>
        </p:txBody>
      </p:sp>
    </p:spTree>
    <p:extLst>
      <p:ext uri="{BB962C8B-B14F-4D97-AF65-F5344CB8AC3E}">
        <p14:creationId xmlns:p14="http://schemas.microsoft.com/office/powerpoint/2010/main" val="15677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Atebolrwydd</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Accountability</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Ystyriwch:</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Am beth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Sut, pryd a ble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Pam ydych chi'n atebol?</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Sut ydych chi'n atebol am ansawdd eich ymarfer eich hun?</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Trafodaeth Adolygu Ymarfer</a:t>
            </a:r>
            <a:endParaRPr lang="cy" sz="2000" b="0" i="0" u="none" strike="noStrike" cap="none" baseline="0" dirty="0">
              <a:solidFill>
                <a:srgbClr val="37394C"/>
              </a:solidFill>
              <a:effectLst/>
              <a:uFillTx/>
              <a:latin typeface="Arial"/>
              <a:cs typeface="Arial"/>
            </a:endParaRPr>
          </a:p>
          <a:p>
            <a:endParaRPr lang="en-GB" sz="2000" dirty="0">
              <a:cs typeface="Arial"/>
            </a:endParaRPr>
          </a:p>
        </p:txBody>
      </p:sp>
      <p:sp>
        <p:nvSpPr>
          <p:cNvPr id="5" name="Text Placeholder 4"/>
          <p:cNvSpPr>
            <a:spLocks noGrp="1"/>
          </p:cNvSpPr>
          <p:nvPr>
            <p:ph type="body" sz="quarter" idx="12"/>
          </p:nvPr>
        </p:nvSpPr>
        <p:spPr/>
        <p:txBody>
          <a:bodyPr>
            <a:normAutofit fontScale="85000" lnSpcReduction="10000"/>
          </a:bodyPr>
          <a:lstStyle/>
          <a:p>
            <a:pPr marL="0" indent="0">
              <a:buNone/>
            </a:pPr>
            <a:r>
              <a:rPr lang="en-GB" dirty="0"/>
              <a:t>Consider:</a:t>
            </a:r>
          </a:p>
          <a:p>
            <a:r>
              <a:rPr lang="en-GB" dirty="0"/>
              <a:t>What are you accountable for?</a:t>
            </a:r>
          </a:p>
          <a:p>
            <a:r>
              <a:rPr lang="en-GB" dirty="0"/>
              <a:t>How, when and where are you accountable?</a:t>
            </a:r>
          </a:p>
          <a:p>
            <a:r>
              <a:rPr lang="en-GB" dirty="0"/>
              <a:t>Why are you accountable?</a:t>
            </a:r>
          </a:p>
          <a:p>
            <a:r>
              <a:rPr lang="en-GB" dirty="0"/>
              <a:t>How are you accountable for the quality of your own practice?</a:t>
            </a:r>
          </a:p>
          <a:p>
            <a:endParaRPr lang="en-GB" dirty="0"/>
          </a:p>
          <a:p>
            <a:r>
              <a:rPr lang="en-GB" dirty="0"/>
              <a:t>Practice Review Discussion</a:t>
            </a:r>
          </a:p>
        </p:txBody>
      </p:sp>
    </p:spTree>
    <p:extLst>
      <p:ext uri="{BB962C8B-B14F-4D97-AF65-F5344CB8AC3E}">
        <p14:creationId xmlns:p14="http://schemas.microsoft.com/office/powerpoint/2010/main" val="402985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4106572"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400" b="0" i="1"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Datblygiad Proffesiynol Parhaus (DPP) yw datblygiad wedi’i gynllunio, parhaus o wybodaeth a sgiliau proffesiynol trwy gydol eich bywyd gwaith. Mae’n ddull cyfannol o ddysgu sy’n cydnabod profiadau bob dydd fel cyfleoedd dysgu.”</a:t>
            </a:r>
            <a:endParaRPr lang="en-US" sz="2000" b="0" i="1" u="none" strike="noStrike" cap="none" baseline="0" dirty="0">
              <a:solidFill>
                <a:srgbClr val="37394C"/>
              </a:solidFill>
              <a:effectLst/>
              <a:uFillTx/>
              <a:latin typeface="Arial"/>
              <a:cs typeface="Arial"/>
            </a:endParaRPr>
          </a:p>
          <a:p>
            <a:pPr marL="0" indent="0" algn="r">
              <a:buNone/>
            </a:pPr>
            <a:r>
              <a:rPr lang="cy" sz="2000" b="0" i="0" u="none" strike="noStrike" cap="none" baseline="0" dirty="0">
                <a:solidFill>
                  <a:srgbClr val="37394C"/>
                </a:solidFill>
                <a:effectLst/>
                <a:uFillTx/>
                <a:latin typeface="Arial"/>
              </a:rPr>
              <a:t>Gofal Cymdeithasol Cymru</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i="1" dirty="0"/>
              <a:t>“</a:t>
            </a:r>
            <a:r>
              <a:rPr lang="en-GB" sz="2000" i="1" dirty="0"/>
              <a:t>Continuing Professional Development (CPD) is planned, ongoing development of professional knowledge and skills throughout your working life. It is a holistic approach to learning which recognises every day experiences as learning opportunities.”</a:t>
            </a:r>
            <a:endParaRPr lang="en-GB" sz="2000" i="1" dirty="0">
              <a:cs typeface="Arial"/>
            </a:endParaRPr>
          </a:p>
          <a:p>
            <a:pPr marL="0" indent="0" algn="r">
              <a:buNone/>
            </a:pPr>
            <a:r>
              <a:rPr lang="en-GB" sz="2000" dirty="0"/>
              <a:t>Social Care Wales</a:t>
            </a:r>
            <a:endParaRPr lang="en-GB" sz="2000" dirty="0">
              <a:cs typeface="Arial"/>
            </a:endParaRPr>
          </a:p>
        </p:txBody>
      </p:sp>
    </p:spTree>
    <p:extLst>
      <p:ext uri="{BB962C8B-B14F-4D97-AF65-F5344CB8AC3E}">
        <p14:creationId xmlns:p14="http://schemas.microsoft.com/office/powerpoint/2010/main" val="319844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a:xfrm>
            <a:off x="4567193" y="365126"/>
            <a:ext cx="4194075"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a:xfrm>
            <a:off x="628650" y="1719291"/>
            <a:ext cx="3681413" cy="3851275"/>
          </a:xfrm>
        </p:spPr>
        <p:txBody>
          <a:bodyPr/>
          <a:lstStyle/>
          <a:p>
            <a:pPr marL="0" indent="0">
              <a:buNone/>
            </a:pPr>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Pam fod DPP yn bwysig?</a:t>
            </a:r>
            <a:endParaRPr lang="cy"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Beth yw dulliau dysgu a datblygu?</a:t>
            </a:r>
            <a:endParaRPr lang="cy" sz="2000" b="0" i="0" u="none" strike="noStrike" cap="none" baseline="0" dirty="0">
              <a:solidFill>
                <a:srgbClr val="37394C"/>
              </a:solidFill>
              <a:effectLst/>
              <a:uFillTx/>
              <a:latin typeface="Arial"/>
              <a:cs typeface="Arial"/>
            </a:endParaRPr>
          </a:p>
          <a:p>
            <a:endParaRPr lang="en-GB" sz="2000" dirty="0">
              <a:cs typeface="Arial"/>
            </a:endParaRPr>
          </a:p>
        </p:txBody>
      </p:sp>
      <p:sp>
        <p:nvSpPr>
          <p:cNvPr id="5" name="Text Placeholder 4"/>
          <p:cNvSpPr>
            <a:spLocks noGrp="1"/>
          </p:cNvSpPr>
          <p:nvPr>
            <p:ph type="body" sz="quarter" idx="12"/>
          </p:nvPr>
        </p:nvSpPr>
        <p:spPr/>
        <p:txBody>
          <a:bodyPr>
            <a:normAutofit/>
          </a:bodyPr>
          <a:lstStyle/>
          <a:p>
            <a:pPr marL="0" indent="0">
              <a:buNone/>
            </a:pPr>
            <a:r>
              <a:rPr lang="en-GB" sz="2000" dirty="0"/>
              <a:t>Quick Think!</a:t>
            </a:r>
            <a:endParaRPr lang="en-GB" sz="2000" dirty="0">
              <a:cs typeface="Arial"/>
            </a:endParaRPr>
          </a:p>
          <a:p>
            <a:pPr marL="0" indent="0">
              <a:buNone/>
            </a:pPr>
            <a:endParaRPr lang="en-GB" sz="2000" dirty="0">
              <a:cs typeface="Arial"/>
            </a:endParaRPr>
          </a:p>
          <a:p>
            <a:pPr marL="0" indent="0">
              <a:buNone/>
            </a:pPr>
            <a:r>
              <a:rPr lang="en-GB" sz="2000" dirty="0"/>
              <a:t>Why is CPD important?</a:t>
            </a:r>
            <a:endParaRPr lang="en-GB" sz="2000" dirty="0">
              <a:cs typeface="Arial"/>
            </a:endParaRPr>
          </a:p>
          <a:p>
            <a:pPr marL="0" indent="0">
              <a:buNone/>
            </a:pPr>
            <a:endParaRPr lang="en-GB" sz="2000" dirty="0">
              <a:cs typeface="Arial"/>
            </a:endParaRPr>
          </a:p>
          <a:p>
            <a:pPr marL="0" indent="0">
              <a:buNone/>
            </a:pPr>
            <a:r>
              <a:rPr lang="en-GB" sz="2000" dirty="0"/>
              <a:t>What are methods of learning and development?</a:t>
            </a:r>
            <a:endParaRPr lang="en-GB" sz="2000" dirty="0">
              <a:cs typeface="Arial"/>
            </a:endParaRPr>
          </a:p>
        </p:txBody>
      </p:sp>
    </p:spTree>
    <p:extLst>
      <p:ext uri="{BB962C8B-B14F-4D97-AF65-F5344CB8AC3E}">
        <p14:creationId xmlns:p14="http://schemas.microsoft.com/office/powerpoint/2010/main" val="168512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 sz="2400" b="1" i="0" u="none" strike="noStrike" cap="none" baseline="0" dirty="0">
                <a:solidFill>
                  <a:srgbClr val="16AD85"/>
                </a:solidFill>
                <a:effectLst/>
                <a:uFillTx/>
                <a:latin typeface="Arial"/>
              </a:rPr>
              <a:t>Datblygiad Proffesiynol</a:t>
            </a:r>
            <a:r>
              <a:rPr lang="cy" sz="2400" b="1" dirty="0">
                <a:latin typeface="Arial"/>
              </a:rPr>
              <a:t> </a:t>
            </a:r>
            <a:r>
              <a:rPr lang="cy" sz="2400" b="1" i="0" u="none" strike="noStrike" cap="none" baseline="0" dirty="0">
                <a:solidFill>
                  <a:srgbClr val="16AD85"/>
                </a:solidFill>
                <a:effectLst/>
                <a:uFillTx/>
                <a:latin typeface="Arial"/>
              </a:rPr>
              <a:t> </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561723" y="365126"/>
            <a:ext cx="4232358" cy="1031284"/>
          </a:xfrm>
        </p:spPr>
        <p:txBody>
          <a:bodyPr/>
          <a:lstStyle/>
          <a:p>
            <a:r>
              <a:rPr lang="en-GB" sz="2400" b="1" dirty="0"/>
              <a:t>Professional Development </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000" b="0" i="0" u="none" strike="noStrike" cap="none" baseline="0" dirty="0">
                <a:solidFill>
                  <a:srgbClr val="37394C"/>
                </a:solidFill>
                <a:effectLst/>
                <a:uFillTx/>
                <a:latin typeface="Arial"/>
              </a:rPr>
              <a:t>Dylai dysgwyr L4 hefyd edrych ar y canlynol i ddangos tystiolaeth o arfer wedi’i lywio gan dystiolaeth:</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Adolygiadau Ymarfer</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Canlyniadau gwrandawiadau</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Ymchwil</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Ble gallwch chi ddod o hyd i'r rhain?</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normAutofit/>
          </a:bodyPr>
          <a:lstStyle/>
          <a:p>
            <a:pPr marL="0" indent="0">
              <a:buNone/>
            </a:pPr>
            <a:r>
              <a:rPr lang="en-GB" sz="2000" dirty="0"/>
              <a:t>L4 learners should also look at the following to evidence informed practice:</a:t>
            </a:r>
            <a:endParaRPr lang="en-GB" sz="2000" dirty="0">
              <a:cs typeface="Arial"/>
            </a:endParaRPr>
          </a:p>
          <a:p>
            <a:r>
              <a:rPr lang="en-GB" sz="2000" dirty="0"/>
              <a:t>Practice Reviews</a:t>
            </a:r>
            <a:endParaRPr lang="en-GB" sz="2000" dirty="0">
              <a:cs typeface="Arial"/>
            </a:endParaRPr>
          </a:p>
          <a:p>
            <a:r>
              <a:rPr lang="en-GB" sz="2000" dirty="0"/>
              <a:t>Hearing outcomes</a:t>
            </a:r>
            <a:endParaRPr lang="en-GB" sz="2000" dirty="0">
              <a:cs typeface="Arial"/>
            </a:endParaRPr>
          </a:p>
          <a:p>
            <a:r>
              <a:rPr lang="en-GB" sz="2000" dirty="0"/>
              <a:t>Research</a:t>
            </a:r>
            <a:endParaRPr lang="en-GB" sz="2000" dirty="0">
              <a:cs typeface="Arial"/>
            </a:endParaRPr>
          </a:p>
          <a:p>
            <a:endParaRPr lang="en-GB" sz="2000" dirty="0">
              <a:cs typeface="Arial"/>
            </a:endParaRPr>
          </a:p>
          <a:p>
            <a:r>
              <a:rPr lang="en-GB" sz="2000" dirty="0"/>
              <a:t>Where can you find these?</a:t>
            </a:r>
            <a:endParaRPr lang="en-GB" sz="2000" dirty="0">
              <a:cs typeface="Arial"/>
            </a:endParaRPr>
          </a:p>
        </p:txBody>
      </p:sp>
    </p:spTree>
    <p:extLst>
      <p:ext uri="{BB962C8B-B14F-4D97-AF65-F5344CB8AC3E}">
        <p14:creationId xmlns:p14="http://schemas.microsoft.com/office/powerpoint/2010/main" val="74358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Dyddlyfr Dysgwr</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Learner Journal</a:t>
            </a:r>
            <a:endParaRPr lang="en-GB" sz="2400" b="1">
              <a:cs typeface="Arial"/>
            </a:endParaRPr>
          </a:p>
        </p:txBody>
      </p:sp>
      <p:sp>
        <p:nvSpPr>
          <p:cNvPr id="4" name="Text Placeholder 3"/>
          <p:cNvSpPr>
            <a:spLocks noGrp="1"/>
          </p:cNvSpPr>
          <p:nvPr>
            <p:ph type="body" sz="quarter" idx="11"/>
          </p:nvPr>
        </p:nvSpPr>
        <p:spPr/>
        <p:txBody>
          <a:bodyPr/>
          <a:lstStyle/>
          <a:p>
            <a:pPr marL="0" indent="0">
              <a:buNone/>
            </a:pPr>
            <a:r>
              <a:rPr lang="cy" sz="2000" b="0" i="0" u="none" strike="noStrike" cap="none" baseline="0" dirty="0">
                <a:solidFill>
                  <a:srgbClr val="37394C"/>
                </a:solidFill>
                <a:effectLst/>
                <a:uFillTx/>
                <a:latin typeface="Arial"/>
              </a:rPr>
              <a:t>Tasg A</a:t>
            </a:r>
            <a:endParaRPr lang="en-US"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Portffolio o dystiolaeth</a:t>
            </a:r>
            <a:endParaRPr lang="cy" sz="2000" b="0" i="0" u="none" strike="noStrike" cap="none" baseline="0" dirty="0">
              <a:solidFill>
                <a:srgbClr val="37394C"/>
              </a:solidFill>
              <a:effectLst/>
              <a:uFillTx/>
              <a:latin typeface="Arial"/>
              <a:cs typeface="Arial"/>
            </a:endParaRPr>
          </a:p>
          <a:p>
            <a:pPr marL="0" indent="0">
              <a:buNone/>
            </a:pPr>
            <a:endParaRPr lang="en-GB" sz="2000" dirty="0">
              <a:cs typeface="Arial"/>
            </a:endParaRPr>
          </a:p>
          <a:p>
            <a:pPr marL="0" indent="0">
              <a:buNone/>
            </a:pPr>
            <a:r>
              <a:rPr lang="cy" sz="2000" b="0" i="0" u="none" strike="noStrike" cap="none" baseline="0" dirty="0">
                <a:solidFill>
                  <a:srgbClr val="37394C"/>
                </a:solidFill>
                <a:effectLst/>
                <a:uFillTx/>
                <a:latin typeface="Arial"/>
              </a:rPr>
              <a:t>Cadwch ddyddlyfr dysgwr i ddarparu tystiolaeth ar gyfer unrhyw ddeilliannau dysgu nad ydynt wedi'u harsylwi'n llawn trwy dasgau B-D.</a:t>
            </a:r>
            <a:r>
              <a:rPr lang="cy" sz="2000" dirty="0">
                <a:latin typeface="Arial"/>
              </a:rPr>
              <a:t> </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pPr marL="0" indent="0">
              <a:buNone/>
            </a:pPr>
            <a:r>
              <a:rPr lang="en-GB" sz="2000" dirty="0"/>
              <a:t>Task A</a:t>
            </a:r>
            <a:endParaRPr lang="en-GB" sz="2000" dirty="0">
              <a:cs typeface="Arial"/>
            </a:endParaRPr>
          </a:p>
          <a:p>
            <a:pPr marL="0" indent="0">
              <a:buNone/>
            </a:pPr>
            <a:r>
              <a:rPr lang="en-GB" sz="2000" dirty="0"/>
              <a:t>Portfolio of evidence</a:t>
            </a:r>
            <a:endParaRPr lang="en-GB" sz="2000" dirty="0">
              <a:cs typeface="Arial"/>
            </a:endParaRPr>
          </a:p>
          <a:p>
            <a:pPr marL="0" indent="0">
              <a:buNone/>
            </a:pPr>
            <a:endParaRPr lang="en-GB" sz="2000" dirty="0">
              <a:cs typeface="Arial"/>
            </a:endParaRPr>
          </a:p>
          <a:p>
            <a:pPr marL="0" indent="0">
              <a:buNone/>
            </a:pPr>
            <a:r>
              <a:rPr lang="en-GB" sz="2000" dirty="0"/>
              <a:t>Keep a learner journal to provide evidence for any learning outcomes not fully observed through tasks B-D. </a:t>
            </a:r>
            <a:endParaRPr lang="en-GB" sz="2000" dirty="0">
              <a:cs typeface="Arial"/>
            </a:endParaRPr>
          </a:p>
        </p:txBody>
      </p:sp>
    </p:spTree>
    <p:extLst>
      <p:ext uri="{BB962C8B-B14F-4D97-AF65-F5344CB8AC3E}">
        <p14:creationId xmlns:p14="http://schemas.microsoft.com/office/powerpoint/2010/main" val="307360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Rhoi dysgu ar waith</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Applying learning into practice</a:t>
            </a:r>
            <a:endParaRPr lang="en-GB" sz="2400" b="1">
              <a:cs typeface="Arial"/>
            </a:endParaRPr>
          </a:p>
        </p:txBody>
      </p:sp>
      <p:sp>
        <p:nvSpPr>
          <p:cNvPr id="4" name="Text Placeholder 3"/>
          <p:cNvSpPr>
            <a:spLocks noGrp="1"/>
          </p:cNvSpPr>
          <p:nvPr>
            <p:ph type="body" sz="quarter" idx="11"/>
          </p:nvPr>
        </p:nvSpPr>
        <p:spPr/>
        <p:txBody>
          <a:bodyPr/>
          <a:lstStyle/>
          <a:p>
            <a:r>
              <a:rPr lang="cy" sz="2000" b="0" i="0" u="none" strike="noStrike" cap="none" baseline="0" dirty="0">
                <a:solidFill>
                  <a:srgbClr val="37394C"/>
                </a:solidFill>
                <a:effectLst/>
                <a:uFillTx/>
                <a:latin typeface="Arial"/>
              </a:rPr>
              <a:t>Cylch Dysgu Kolb</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Cylch datblygiad parhaus</a:t>
            </a:r>
            <a:r>
              <a:rPr lang="cy" sz="2000" dirty="0">
                <a:latin typeface="Arial"/>
              </a:rPr>
              <a:t> </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Dysgu trwy brofiad a myfyrio</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r>
              <a:rPr lang="en-GB" sz="2000" dirty="0"/>
              <a:t>Kolb Learning Cycle</a:t>
            </a:r>
            <a:endParaRPr lang="en-GB" sz="2000" dirty="0">
              <a:cs typeface="Arial"/>
            </a:endParaRPr>
          </a:p>
          <a:p>
            <a:r>
              <a:rPr lang="en-GB" sz="2000" dirty="0"/>
              <a:t>Continuous cycle of development </a:t>
            </a:r>
            <a:endParaRPr lang="en-GB" sz="2000" dirty="0">
              <a:cs typeface="Arial"/>
            </a:endParaRPr>
          </a:p>
          <a:p>
            <a:r>
              <a:rPr lang="en-GB" sz="2000" dirty="0"/>
              <a:t>Learning through experience and reflection</a:t>
            </a:r>
            <a:endParaRPr lang="en-GB" sz="2000" dirty="0">
              <a:cs typeface="Arial"/>
            </a:endParaRPr>
          </a:p>
        </p:txBody>
      </p:sp>
    </p:spTree>
    <p:extLst>
      <p:ext uri="{BB962C8B-B14F-4D97-AF65-F5344CB8AC3E}">
        <p14:creationId xmlns:p14="http://schemas.microsoft.com/office/powerpoint/2010/main" val="110042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Cylch Dysgu Kolb</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1"/>
          </p:nvPr>
        </p:nvSpPr>
        <p:spPr/>
        <p:txBody>
          <a:bodyPr/>
          <a:lstStyle/>
          <a:p>
            <a:r>
              <a:rPr lang="cy" sz="2400" b="1" i="0" u="none" strike="noStrike" cap="none" baseline="0" dirty="0">
                <a:solidFill>
                  <a:srgbClr val="16AD85"/>
                </a:solidFill>
                <a:effectLst/>
                <a:uFillTx/>
                <a:latin typeface="Arial"/>
              </a:rPr>
              <a:t>Kolb Learning Cycle</a:t>
            </a:r>
            <a:endParaRPr lang="en-US" sz="2400" b="1" i="0" u="none" strike="noStrike" cap="none" baseline="0">
              <a:solidFill>
                <a:srgbClr val="16AD85"/>
              </a:solidFill>
              <a:effectLst/>
              <a:uFillTx/>
              <a:latin typeface="Arial"/>
              <a:cs typeface="Arial"/>
            </a:endParaRPr>
          </a:p>
        </p:txBody>
      </p:sp>
      <p:graphicFrame>
        <p:nvGraphicFramePr>
          <p:cNvPr id="5" name="Diagram 4"/>
          <p:cNvGraphicFramePr/>
          <p:nvPr>
            <p:extLst>
              <p:ext uri="{D42A27DB-BD31-4B8C-83A1-F6EECF244321}">
                <p14:modId xmlns:p14="http://schemas.microsoft.com/office/powerpoint/2010/main" val="4223420677"/>
              </p:ext>
            </p:extLst>
          </p:nvPr>
        </p:nvGraphicFramePr>
        <p:xfrm>
          <a:off x="419100" y="952501"/>
          <a:ext cx="8445500" cy="4711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11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10;&#10;Description automatically generated">
            <a:extLst>
              <a:ext uri="{FF2B5EF4-FFF2-40B4-BE49-F238E27FC236}">
                <a16:creationId xmlns:a16="http://schemas.microsoft.com/office/drawing/2014/main" id="{3B2F4DE6-72DD-4A86-6CA0-8FFC17254DDE}"/>
              </a:ext>
            </a:extLst>
          </p:cNvPr>
          <p:cNvPicPr>
            <a:picLocks noChangeAspect="1"/>
          </p:cNvPicPr>
          <p:nvPr/>
        </p:nvPicPr>
        <p:blipFill>
          <a:blip r:embed="rId2"/>
          <a:stretch>
            <a:fillRect/>
          </a:stretch>
        </p:blipFill>
        <p:spPr>
          <a:xfrm>
            <a:off x="224075" y="159569"/>
            <a:ext cx="8684534" cy="6527546"/>
          </a:xfrm>
          <a:prstGeom prst="rect">
            <a:avLst/>
          </a:prstGeom>
        </p:spPr>
      </p:pic>
    </p:spTree>
    <p:extLst>
      <p:ext uri="{BB962C8B-B14F-4D97-AF65-F5344CB8AC3E}">
        <p14:creationId xmlns:p14="http://schemas.microsoft.com/office/powerpoint/2010/main" val="23716113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Ymarfer Myfyriol</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Reflective Practice</a:t>
            </a:r>
            <a:endParaRPr lang="en-GB" sz="2400" b="1">
              <a:cs typeface="Arial"/>
            </a:endParaRPr>
          </a:p>
          <a:p>
            <a:endParaRPr lang="en-GB" dirty="0"/>
          </a:p>
        </p:txBody>
      </p:sp>
      <p:sp>
        <p:nvSpPr>
          <p:cNvPr id="4" name="Text Placeholder 3"/>
          <p:cNvSpPr>
            <a:spLocks noGrp="1"/>
          </p:cNvSpPr>
          <p:nvPr>
            <p:ph type="body" sz="quarter" idx="11"/>
          </p:nvPr>
        </p:nvSpPr>
        <p:spPr/>
        <p:txBody>
          <a:bodyPr>
            <a:normAutofit/>
          </a:bodyPr>
          <a:lstStyle/>
          <a:p>
            <a:r>
              <a:rPr lang="en-GB" sz="2000" i="0" u="none" strike="noStrike" cap="none" baseline="0" dirty="0">
                <a:effectLst/>
                <a:uFillTx/>
                <a:latin typeface="Arial"/>
              </a:rPr>
              <a:t>Model Pen, Calon, Bol, </a:t>
            </a:r>
            <a:r>
              <a:rPr lang="en-GB" sz="2000" i="0" u="none" strike="noStrike" cap="none" baseline="0" dirty="0" err="1">
                <a:effectLst/>
                <a:uFillTx/>
                <a:latin typeface="Arial"/>
              </a:rPr>
              <a:t>Bysedd</a:t>
            </a:r>
            <a:r>
              <a:rPr lang="en-GB" sz="2000" i="0" u="none" strike="noStrike" cap="none" baseline="0" dirty="0">
                <a:effectLst/>
                <a:uFillTx/>
                <a:latin typeface="Arial"/>
              </a:rPr>
              <a:t> </a:t>
            </a:r>
            <a:r>
              <a:rPr lang="en-GB" sz="2000" i="0" u="none" strike="noStrike" cap="none" baseline="0" dirty="0" err="1">
                <a:effectLst/>
                <a:uFillTx/>
                <a:latin typeface="Arial"/>
              </a:rPr>
              <a:t>Traed</a:t>
            </a:r>
            <a:r>
              <a:rPr lang="en-GB" sz="2000" i="0" u="none" strike="noStrike" cap="none" baseline="0" dirty="0">
                <a:effectLst/>
                <a:uFillTx/>
                <a:latin typeface="Arial"/>
              </a:rPr>
              <a:t> </a:t>
            </a:r>
            <a:r>
              <a:rPr lang="en-GB" sz="2000" i="0" u="none" strike="noStrike" cap="none" baseline="0" dirty="0" err="1">
                <a:effectLst/>
                <a:uFillTx/>
                <a:latin typeface="Arial"/>
              </a:rPr>
              <a:t>gan</a:t>
            </a:r>
            <a:r>
              <a:rPr lang="en-GB" sz="2000" dirty="0">
                <a:latin typeface="Arial"/>
              </a:rPr>
              <a:t> </a:t>
            </a:r>
            <a:r>
              <a:rPr lang="en-GB" sz="2000" i="0" u="none" strike="noStrike" cap="none" baseline="0" dirty="0">
                <a:effectLst/>
                <a:uFillTx/>
                <a:latin typeface="Arial"/>
              </a:rPr>
              <a:t>Rayner. </a:t>
            </a:r>
            <a:endParaRPr lang="en-US" sz="2000" i="0" u="none" strike="noStrike" cap="none" baseline="0" dirty="0">
              <a:effectLst/>
              <a:uFillTx/>
              <a:latin typeface="Arial"/>
              <a:cs typeface="Arial"/>
            </a:endParaRPr>
          </a:p>
          <a:p>
            <a:r>
              <a:rPr lang="cy" sz="2000" b="0" i="0" u="none" strike="noStrike" cap="none" baseline="0" dirty="0">
                <a:solidFill>
                  <a:srgbClr val="37394C"/>
                </a:solidFill>
                <a:effectLst/>
                <a:uFillTx/>
                <a:latin typeface="Arial"/>
              </a:rPr>
              <a:t>Iaith symlach i'w defnyddio yn eich gweithle gyda phob unigolyn gan gynnwys plant.</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Crëwyd ar gyfer gofal gan yr addysgwr ymarfer Rachel Rayner ac mae'n ystyried bod newidiadau ffisiolegol yn gallu arwain myfyrdod.</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950015" y="1649413"/>
            <a:ext cx="3296736" cy="3282512"/>
          </a:xfrm>
        </p:spPr>
        <p:txBody>
          <a:bodyPr>
            <a:normAutofit fontScale="85000" lnSpcReduction="20000"/>
          </a:bodyPr>
          <a:lstStyle/>
          <a:p>
            <a:r>
              <a:rPr lang="en-GB" dirty="0"/>
              <a:t>Rayner’s Head Heart Tummy Toes Model</a:t>
            </a:r>
          </a:p>
          <a:p>
            <a:r>
              <a:rPr lang="en-GB" dirty="0"/>
              <a:t>Simplified language to use within your workplace with all individuals including children.</a:t>
            </a:r>
          </a:p>
          <a:p>
            <a:r>
              <a:rPr lang="en-GB" dirty="0"/>
              <a:t>Created for care by practice educator Rachel Rayner and considers physiological changes being able to lead reflection.</a:t>
            </a:r>
          </a:p>
        </p:txBody>
      </p:sp>
    </p:spTree>
    <p:extLst>
      <p:ext uri="{BB962C8B-B14F-4D97-AF65-F5344CB8AC3E}">
        <p14:creationId xmlns:p14="http://schemas.microsoft.com/office/powerpoint/2010/main" val="16595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25866-424D-F877-E6E9-C094F11AE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07A30-5BF0-07FD-C03D-35209BD643D6}"/>
              </a:ext>
            </a:extLst>
          </p:cNvPr>
          <p:cNvSpPr>
            <a:spLocks noGrp="1"/>
          </p:cNvSpPr>
          <p:nvPr>
            <p:ph type="title"/>
          </p:nvPr>
        </p:nvSpPr>
        <p:spPr>
          <a:xfrm>
            <a:off x="565484" y="548483"/>
            <a:ext cx="7507706" cy="570453"/>
          </a:xfrm>
        </p:spPr>
        <p:txBody>
          <a:bodyPr vert="horz" wrap="square" lIns="91440" tIns="45720" rIns="91440" bIns="45720" numCol="1" anchor="t" anchorCtr="0" compatLnSpc="1">
            <a:prstTxWarp prst="textNoShape">
              <a:avLst/>
            </a:prstTxWarp>
            <a:noAutofit/>
          </a:bodyPr>
          <a:lstStyle/>
          <a:p>
            <a:pPr algn="ctr"/>
            <a:r>
              <a:rPr lang="en-GB" sz="2400" b="1" i="0" u="none" strike="noStrike" cap="none" baseline="0" dirty="0">
                <a:solidFill>
                  <a:srgbClr val="16AD85"/>
                </a:solidFill>
                <a:effectLst/>
                <a:uFillTx/>
                <a:latin typeface="Arial"/>
              </a:rPr>
              <a:t> Model Pen, Calon, Bol, </a:t>
            </a:r>
            <a:r>
              <a:rPr lang="en-GB" sz="2400" b="1" i="0" u="none" strike="noStrike" cap="none" baseline="0" dirty="0" err="1">
                <a:solidFill>
                  <a:srgbClr val="16AD85"/>
                </a:solidFill>
                <a:effectLst/>
                <a:uFillTx/>
                <a:latin typeface="Arial"/>
              </a:rPr>
              <a:t>Bysedd</a:t>
            </a:r>
            <a:r>
              <a:rPr lang="en-GB" sz="2400" b="1" i="0" u="none" strike="noStrike" cap="none" baseline="0" dirty="0">
                <a:solidFill>
                  <a:srgbClr val="16AD85"/>
                </a:solidFill>
                <a:effectLst/>
                <a:uFillTx/>
                <a:latin typeface="Arial"/>
              </a:rPr>
              <a:t> </a:t>
            </a:r>
            <a:r>
              <a:rPr lang="en-GB" sz="2400" b="1" i="0" u="none" strike="noStrike" cap="none" baseline="0" dirty="0" err="1">
                <a:solidFill>
                  <a:srgbClr val="16AD85"/>
                </a:solidFill>
                <a:effectLst/>
                <a:uFillTx/>
                <a:latin typeface="Arial"/>
              </a:rPr>
              <a:t>Traed</a:t>
            </a:r>
            <a:r>
              <a:rPr lang="en-GB" sz="2400" b="1" i="0" u="none" strike="noStrike" cap="none" baseline="0" dirty="0">
                <a:solidFill>
                  <a:srgbClr val="16AD85"/>
                </a:solidFill>
                <a:effectLst/>
                <a:uFillTx/>
                <a:latin typeface="Arial"/>
              </a:rPr>
              <a:t> </a:t>
            </a:r>
            <a:r>
              <a:rPr lang="en-GB" sz="2400" b="1" i="0" u="none" strike="noStrike" cap="none" baseline="0" dirty="0" err="1">
                <a:solidFill>
                  <a:srgbClr val="16AD85"/>
                </a:solidFill>
                <a:effectLst/>
                <a:uFillTx/>
                <a:latin typeface="Arial"/>
              </a:rPr>
              <a:t>gan</a:t>
            </a:r>
            <a:r>
              <a:rPr lang="en-GB" sz="2400" b="1" dirty="0">
                <a:latin typeface="Arial"/>
              </a:rPr>
              <a:t> </a:t>
            </a:r>
            <a:r>
              <a:rPr lang="en-GB" sz="2400" b="1" i="0" u="none" strike="noStrike" cap="none" baseline="0" dirty="0">
                <a:solidFill>
                  <a:srgbClr val="16AD85"/>
                </a:solidFill>
                <a:effectLst/>
                <a:uFillTx/>
                <a:latin typeface="Arial"/>
              </a:rPr>
              <a:t>Rayner.</a:t>
            </a:r>
            <a:endParaRPr lang="en-GB" sz="2400" b="1" dirty="0">
              <a:cs typeface="Arial"/>
            </a:endParaRPr>
          </a:p>
        </p:txBody>
      </p:sp>
      <p:pic>
        <p:nvPicPr>
          <p:cNvPr id="6" name="Picture 5">
            <a:extLst>
              <a:ext uri="{FF2B5EF4-FFF2-40B4-BE49-F238E27FC236}">
                <a16:creationId xmlns:a16="http://schemas.microsoft.com/office/drawing/2014/main" id="{87CD32F9-46B3-7690-6669-6A601A4AF923}"/>
              </a:ext>
            </a:extLst>
          </p:cNvPr>
          <p:cNvPicPr>
            <a:picLocks noChangeAspect="1"/>
          </p:cNvPicPr>
          <p:nvPr/>
        </p:nvPicPr>
        <p:blipFill>
          <a:blip r:embed="rId4"/>
          <a:stretch>
            <a:fillRect/>
          </a:stretch>
        </p:blipFill>
        <p:spPr>
          <a:xfrm>
            <a:off x="806116" y="1386662"/>
            <a:ext cx="7122695" cy="4484749"/>
          </a:xfrm>
          <a:prstGeom prst="rect">
            <a:avLst/>
          </a:prstGeom>
        </p:spPr>
      </p:pic>
    </p:spTree>
    <p:custDataLst>
      <p:tags r:id="rId1"/>
    </p:custDataLst>
    <p:extLst>
      <p:ext uri="{BB962C8B-B14F-4D97-AF65-F5344CB8AC3E}">
        <p14:creationId xmlns:p14="http://schemas.microsoft.com/office/powerpoint/2010/main" val="415659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8333-AD6E-851D-F98D-87F63ECEE8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A537A-C803-17BC-D897-1A31662C9914}"/>
              </a:ext>
            </a:extLst>
          </p:cNvPr>
          <p:cNvSpPr>
            <a:spLocks noGrp="1"/>
          </p:cNvSpPr>
          <p:nvPr>
            <p:ph type="body" sz="quarter" idx="11"/>
          </p:nvPr>
        </p:nvSpPr>
        <p:spPr>
          <a:xfrm>
            <a:off x="974559" y="430300"/>
            <a:ext cx="7074568" cy="544258"/>
          </a:xfrm>
        </p:spPr>
        <p:txBody>
          <a:bodyPr/>
          <a:lstStyle/>
          <a:p>
            <a:pPr algn="ctr"/>
            <a:r>
              <a:rPr lang="en-GB" sz="2400" b="1" dirty="0"/>
              <a:t>Rayner’s Head, Heart, Tummy, Toes Model.</a:t>
            </a:r>
            <a:endParaRPr lang="en-GB" sz="2400" b="1" dirty="0">
              <a:cs typeface="Arial"/>
            </a:endParaRPr>
          </a:p>
        </p:txBody>
      </p:sp>
      <p:pic>
        <p:nvPicPr>
          <p:cNvPr id="5" name="Picture 4">
            <a:extLst>
              <a:ext uri="{FF2B5EF4-FFF2-40B4-BE49-F238E27FC236}">
                <a16:creationId xmlns:a16="http://schemas.microsoft.com/office/drawing/2014/main" id="{22480CBE-3281-ABF5-C376-865A04CDD9EC}"/>
              </a:ext>
            </a:extLst>
          </p:cNvPr>
          <p:cNvPicPr>
            <a:picLocks noChangeAspect="1"/>
          </p:cNvPicPr>
          <p:nvPr/>
        </p:nvPicPr>
        <p:blipFill>
          <a:blip r:embed="rId4"/>
          <a:stretch>
            <a:fillRect/>
          </a:stretch>
        </p:blipFill>
        <p:spPr>
          <a:xfrm>
            <a:off x="878306" y="1076826"/>
            <a:ext cx="7170821" cy="4704347"/>
          </a:xfrm>
          <a:prstGeom prst="rect">
            <a:avLst/>
          </a:prstGeom>
        </p:spPr>
      </p:pic>
    </p:spTree>
    <p:custDataLst>
      <p:tags r:id="rId1"/>
    </p:custDataLst>
    <p:extLst>
      <p:ext uri="{BB962C8B-B14F-4D97-AF65-F5344CB8AC3E}">
        <p14:creationId xmlns:p14="http://schemas.microsoft.com/office/powerpoint/2010/main" val="319012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Myfyrdod gyda Siobhan Maclean</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Reflection with Siobhan Maclean</a:t>
            </a:r>
            <a:endParaRPr lang="en-GB" sz="2400" b="1">
              <a:cs typeface="Arial"/>
            </a:endParaRPr>
          </a:p>
        </p:txBody>
      </p:sp>
      <p:sp>
        <p:nvSpPr>
          <p:cNvPr id="4" name="Text Placeholder 3"/>
          <p:cNvSpPr>
            <a:spLocks noGrp="1"/>
          </p:cNvSpPr>
          <p:nvPr>
            <p:ph type="body" sz="quarter" idx="11"/>
          </p:nvPr>
        </p:nvSpPr>
        <p:spPr/>
        <p:txBody>
          <a:bodyPr/>
          <a:lstStyle/>
          <a:p>
            <a:r>
              <a:rPr lang="en-GB" sz="2000" dirty="0"/>
              <a:t>Watch</a:t>
            </a:r>
            <a:endParaRPr lang="en-GB" sz="2000" dirty="0">
              <a:cs typeface="Arial"/>
            </a:endParaRPr>
          </a:p>
          <a:p>
            <a:r>
              <a:rPr lang="en-GB" sz="2000" dirty="0">
                <a:hlinkClick r:id="rId3"/>
              </a:rPr>
              <a:t>Component Models of Reflection</a:t>
            </a:r>
            <a:endParaRPr lang="en-GB" sz="2000" dirty="0">
              <a:cs typeface="Arial"/>
            </a:endParaRPr>
          </a:p>
          <a:p>
            <a:endParaRPr lang="en-GB" sz="2000" dirty="0">
              <a:cs typeface="Arial"/>
            </a:endParaRPr>
          </a:p>
          <a:p>
            <a:r>
              <a:rPr lang="en-GB" sz="2000" dirty="0"/>
              <a:t>Siobhan discusses Korthagen reflective Onion here but has produced Reflective Practice Prompt Cards which contains 52 Cards to improve profession Practice</a:t>
            </a:r>
            <a:endParaRPr lang="en-GB" sz="2000" dirty="0">
              <a:cs typeface="Arial"/>
            </a:endParaRPr>
          </a:p>
        </p:txBody>
      </p:sp>
      <p:sp>
        <p:nvSpPr>
          <p:cNvPr id="5" name="Text Placeholder 4"/>
          <p:cNvSpPr>
            <a:spLocks noGrp="1"/>
          </p:cNvSpPr>
          <p:nvPr>
            <p:ph type="body" sz="quarter" idx="12"/>
          </p:nvPr>
        </p:nvSpPr>
        <p:spPr/>
        <p:txBody>
          <a:bodyPr vert="horz" wrap="square" lIns="91440" tIns="45720" rIns="91440" bIns="45720" numCol="1" anchor="t" anchorCtr="0" compatLnSpc="1">
            <a:prstTxWarp prst="textNoShape">
              <a:avLst/>
            </a:prstTxWarp>
            <a:noAutofit/>
          </a:bodyPr>
          <a:lstStyle/>
          <a:p>
            <a:r>
              <a:rPr lang="cy" sz="2000" b="0" i="0" u="none" strike="noStrike" cap="none" baseline="0" dirty="0">
                <a:solidFill>
                  <a:srgbClr val="37394C"/>
                </a:solidFill>
                <a:effectLst/>
                <a:uFillTx/>
                <a:latin typeface="Arial"/>
              </a:rPr>
              <a:t>Gwyliwch</a:t>
            </a:r>
            <a:endParaRPr lang="en-US" sz="2000" b="0" i="0" u="none" strike="noStrike" cap="none" baseline="0" dirty="0">
              <a:solidFill>
                <a:srgbClr val="37394C"/>
              </a:solidFill>
              <a:effectLst/>
              <a:uFillTx/>
              <a:latin typeface="Arial"/>
              <a:cs typeface="Arial"/>
            </a:endParaRPr>
          </a:p>
          <a:p>
            <a:r>
              <a:rPr lang="cy" sz="2000" dirty="0">
                <a:latin typeface="Arial"/>
                <a:hlinkClick r:id="rId3" history="0"/>
              </a:rPr>
              <a:t>Component Models of Reflection</a:t>
            </a:r>
            <a:endParaRPr lang="cy" sz="2000" b="0" i="0" u="none" strike="noStrike" cap="none" baseline="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Mae Siobhan yn trafod ‘Korthagen reflective Onion’ yma ond mae wedi cynhyrchu Cardiau Annog Ymarfer Myfyriol sy'n cynnwys 52 o Gardiau i wella Ymarfer proffesiynol</a:t>
            </a:r>
            <a:endParaRPr lang="cy" sz="2000" b="0" i="0" u="none" strike="noStrike" cap="none" baseline="0" dirty="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361226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18BA-1DE8-829E-862B-D371DE7643B2}"/>
              </a:ext>
            </a:extLst>
          </p:cNvPr>
          <p:cNvSpPr>
            <a:spLocks noGrp="1"/>
          </p:cNvSpPr>
          <p:nvPr>
            <p:ph type="title"/>
          </p:nvPr>
        </p:nvSpPr>
        <p:spPr/>
        <p:txBody>
          <a:bodyPr/>
          <a:lstStyle/>
          <a:p>
            <a:r>
              <a:rPr lang="en-GB" sz="2500" dirty="0" err="1">
                <a:cs typeface="Arial"/>
              </a:rPr>
              <a:t>Astudiaethau</a:t>
            </a:r>
            <a:r>
              <a:rPr lang="en-GB" sz="2500" dirty="0">
                <a:cs typeface="Arial"/>
              </a:rPr>
              <a:t> dan </a:t>
            </a:r>
            <a:r>
              <a:rPr lang="en-GB" sz="2500" dirty="0" err="1">
                <a:cs typeface="Arial"/>
              </a:rPr>
              <a:t>gyfarwyddyd</a:t>
            </a:r>
            <a:endParaRPr lang="en-US" dirty="0" err="1"/>
          </a:p>
        </p:txBody>
      </p:sp>
      <p:sp>
        <p:nvSpPr>
          <p:cNvPr id="3" name="Text Placeholder 2">
            <a:extLst>
              <a:ext uri="{FF2B5EF4-FFF2-40B4-BE49-F238E27FC236}">
                <a16:creationId xmlns:a16="http://schemas.microsoft.com/office/drawing/2014/main" id="{0023896E-61A5-391E-A859-CCAAB111988D}"/>
              </a:ext>
            </a:extLst>
          </p:cNvPr>
          <p:cNvSpPr>
            <a:spLocks noGrp="1"/>
          </p:cNvSpPr>
          <p:nvPr>
            <p:ph type="body" sz="quarter" idx="10"/>
          </p:nvPr>
        </p:nvSpPr>
        <p:spPr/>
        <p:txBody>
          <a:bodyPr/>
          <a:lstStyle/>
          <a:p>
            <a:r>
              <a:rPr lang="en-GB" dirty="0">
                <a:cs typeface="Arial"/>
              </a:rPr>
              <a:t>Directed study</a:t>
            </a:r>
          </a:p>
        </p:txBody>
      </p:sp>
      <p:sp>
        <p:nvSpPr>
          <p:cNvPr id="4" name="Text Placeholder 3">
            <a:extLst>
              <a:ext uri="{FF2B5EF4-FFF2-40B4-BE49-F238E27FC236}">
                <a16:creationId xmlns:a16="http://schemas.microsoft.com/office/drawing/2014/main" id="{74342504-8A3C-003E-4655-08D784AD528D}"/>
              </a:ext>
            </a:extLst>
          </p:cNvPr>
          <p:cNvSpPr>
            <a:spLocks noGrp="1"/>
          </p:cNvSpPr>
          <p:nvPr>
            <p:ph type="body" sz="quarter" idx="11"/>
          </p:nvPr>
        </p:nvSpPr>
        <p:spPr/>
        <p:txBody>
          <a:bodyPr/>
          <a:lstStyle/>
          <a:p>
            <a:r>
              <a:rPr lang="en-GB" dirty="0">
                <a:cs typeface="Arial"/>
              </a:rPr>
              <a:t>Research reflective models, there are many different models. Try and find one that works for you.  </a:t>
            </a:r>
          </a:p>
          <a:p>
            <a:endParaRPr lang="en-GB" dirty="0">
              <a:cs typeface="Arial"/>
            </a:endParaRPr>
          </a:p>
          <a:p>
            <a:r>
              <a:rPr lang="en-GB" dirty="0">
                <a:cs typeface="Arial"/>
              </a:rPr>
              <a:t>Have a go at following your chosen model and applying it to a practice issue.  </a:t>
            </a:r>
          </a:p>
        </p:txBody>
      </p:sp>
      <p:sp>
        <p:nvSpPr>
          <p:cNvPr id="5" name="Text Placeholder 4">
            <a:extLst>
              <a:ext uri="{FF2B5EF4-FFF2-40B4-BE49-F238E27FC236}">
                <a16:creationId xmlns:a16="http://schemas.microsoft.com/office/drawing/2014/main" id="{3C5FBC17-2DAA-0138-1723-FD471019B8BC}"/>
              </a:ext>
            </a:extLst>
          </p:cNvPr>
          <p:cNvSpPr>
            <a:spLocks noGrp="1"/>
          </p:cNvSpPr>
          <p:nvPr>
            <p:ph type="body" sz="quarter" idx="12"/>
          </p:nvPr>
        </p:nvSpPr>
        <p:spPr/>
        <p:txBody>
          <a:bodyPr/>
          <a:lstStyle/>
          <a:p>
            <a:r>
              <a:rPr lang="en-GB" dirty="0" err="1">
                <a:latin typeface="Calibri"/>
                <a:cs typeface="Calibri"/>
              </a:rPr>
              <a:t>Y</a:t>
            </a:r>
            <a:r>
              <a:rPr lang="en-GB" dirty="0" err="1">
                <a:cs typeface="Arial"/>
              </a:rPr>
              <a:t>mchwiliwch</a:t>
            </a:r>
            <a:r>
              <a:rPr lang="en-GB" dirty="0">
                <a:cs typeface="Arial"/>
              </a:rPr>
              <a:t> </a:t>
            </a:r>
            <a:r>
              <a:rPr lang="en-GB" dirty="0" err="1">
                <a:cs typeface="Arial"/>
              </a:rPr>
              <a:t>i</a:t>
            </a:r>
            <a:r>
              <a:rPr lang="en-GB" dirty="0">
                <a:cs typeface="Arial"/>
              </a:rPr>
              <a:t> </a:t>
            </a:r>
            <a:r>
              <a:rPr lang="en-GB" dirty="0" err="1">
                <a:cs typeface="Arial"/>
              </a:rPr>
              <a:t>fodelau</a:t>
            </a:r>
            <a:r>
              <a:rPr lang="en-GB" dirty="0">
                <a:cs typeface="Arial"/>
              </a:rPr>
              <a:t> </a:t>
            </a:r>
            <a:r>
              <a:rPr lang="en-GB" dirty="0" err="1">
                <a:cs typeface="Arial"/>
              </a:rPr>
              <a:t>myfyriol</a:t>
            </a:r>
            <a:r>
              <a:rPr lang="en-GB" dirty="0">
                <a:cs typeface="Arial"/>
              </a:rPr>
              <a:t>, </a:t>
            </a:r>
            <a:r>
              <a:rPr lang="en-GB" dirty="0" err="1">
                <a:cs typeface="Arial"/>
              </a:rPr>
              <a:t>mae</a:t>
            </a:r>
            <a:r>
              <a:rPr lang="en-GB" dirty="0">
                <a:cs typeface="Arial"/>
              </a:rPr>
              <a:t> </a:t>
            </a:r>
            <a:r>
              <a:rPr lang="en-GB" dirty="0" err="1">
                <a:cs typeface="Arial"/>
              </a:rPr>
              <a:t>yna</a:t>
            </a:r>
            <a:r>
              <a:rPr lang="en-GB" dirty="0">
                <a:cs typeface="Arial"/>
              </a:rPr>
              <a:t> </a:t>
            </a:r>
            <a:r>
              <a:rPr lang="en-GB" dirty="0" err="1">
                <a:cs typeface="Arial"/>
              </a:rPr>
              <a:t>lawer</a:t>
            </a:r>
            <a:r>
              <a:rPr lang="en-GB" dirty="0">
                <a:cs typeface="Arial"/>
              </a:rPr>
              <a:t> o </a:t>
            </a:r>
            <a:r>
              <a:rPr lang="en-GB" dirty="0" err="1">
                <a:cs typeface="Arial"/>
              </a:rPr>
              <a:t>wahanol</a:t>
            </a:r>
            <a:r>
              <a:rPr lang="en-GB" dirty="0">
                <a:cs typeface="Arial"/>
              </a:rPr>
              <a:t> </a:t>
            </a:r>
            <a:r>
              <a:rPr lang="en-GB" dirty="0" err="1">
                <a:cs typeface="Arial"/>
              </a:rPr>
              <a:t>fodelau</a:t>
            </a:r>
            <a:r>
              <a:rPr lang="en-GB" dirty="0">
                <a:cs typeface="Arial"/>
              </a:rPr>
              <a:t>. </a:t>
            </a:r>
            <a:r>
              <a:rPr lang="en-GB" dirty="0" err="1">
                <a:cs typeface="Arial"/>
              </a:rPr>
              <a:t>Ceisiwch</a:t>
            </a:r>
            <a:r>
              <a:rPr lang="en-GB" dirty="0">
                <a:cs typeface="Arial"/>
              </a:rPr>
              <a:t> </a:t>
            </a:r>
            <a:r>
              <a:rPr lang="en-GB" dirty="0" err="1">
                <a:cs typeface="Arial"/>
              </a:rPr>
              <a:t>ddod</a:t>
            </a:r>
            <a:r>
              <a:rPr lang="en-GB" dirty="0">
                <a:cs typeface="Arial"/>
              </a:rPr>
              <a:t> o </a:t>
            </a:r>
            <a:r>
              <a:rPr lang="en-GB" dirty="0" err="1">
                <a:cs typeface="Arial"/>
              </a:rPr>
              <a:t>hyd</a:t>
            </a:r>
            <a:r>
              <a:rPr lang="en-GB" dirty="0">
                <a:cs typeface="Arial"/>
              </a:rPr>
              <a:t> </a:t>
            </a:r>
            <a:r>
              <a:rPr lang="en-GB" dirty="0" err="1">
                <a:cs typeface="Arial"/>
              </a:rPr>
              <a:t>i</a:t>
            </a:r>
            <a:r>
              <a:rPr lang="en-GB" dirty="0">
                <a:cs typeface="Arial"/>
              </a:rPr>
              <a:t> un </a:t>
            </a:r>
            <a:r>
              <a:rPr lang="en-GB" dirty="0" err="1">
                <a:cs typeface="Arial"/>
              </a:rPr>
              <a:t>sy'n</a:t>
            </a:r>
            <a:r>
              <a:rPr lang="en-GB" dirty="0">
                <a:cs typeface="Arial"/>
              </a:rPr>
              <a:t> </a:t>
            </a:r>
            <a:r>
              <a:rPr lang="en-GB" dirty="0" err="1">
                <a:cs typeface="Arial"/>
              </a:rPr>
              <a:t>gweithio</a:t>
            </a:r>
            <a:r>
              <a:rPr lang="en-GB" dirty="0">
                <a:cs typeface="Arial"/>
              </a:rPr>
              <a:t> </a:t>
            </a:r>
            <a:r>
              <a:rPr lang="en-GB" dirty="0" err="1">
                <a:cs typeface="Arial"/>
              </a:rPr>
              <a:t>i</a:t>
            </a:r>
            <a:r>
              <a:rPr lang="en-GB" dirty="0">
                <a:cs typeface="Arial"/>
              </a:rPr>
              <a:t> chi.  </a:t>
            </a:r>
            <a:endParaRPr lang="en-US" dirty="0"/>
          </a:p>
          <a:p>
            <a:r>
              <a:rPr lang="en-GB" dirty="0" err="1">
                <a:cs typeface="Arial"/>
              </a:rPr>
              <a:t>Rhowch</a:t>
            </a:r>
            <a:r>
              <a:rPr lang="en-GB" dirty="0">
                <a:cs typeface="Arial"/>
              </a:rPr>
              <a:t> </a:t>
            </a:r>
            <a:r>
              <a:rPr lang="en-GB" dirty="0" err="1">
                <a:cs typeface="Arial"/>
              </a:rPr>
              <a:t>gynnig</a:t>
            </a:r>
            <a:r>
              <a:rPr lang="en-GB" dirty="0">
                <a:cs typeface="Arial"/>
              </a:rPr>
              <a:t> </a:t>
            </a:r>
            <a:r>
              <a:rPr lang="en-GB" dirty="0" err="1">
                <a:cs typeface="Arial"/>
              </a:rPr>
              <a:t>ar</a:t>
            </a:r>
            <a:r>
              <a:rPr lang="en-GB" dirty="0">
                <a:cs typeface="Arial"/>
              </a:rPr>
              <a:t> </a:t>
            </a:r>
            <a:r>
              <a:rPr lang="en-GB" dirty="0" err="1">
                <a:cs typeface="Arial"/>
              </a:rPr>
              <a:t>ddilyn</a:t>
            </a:r>
            <a:r>
              <a:rPr lang="en-GB" dirty="0">
                <a:cs typeface="Arial"/>
              </a:rPr>
              <a:t> </a:t>
            </a:r>
            <a:r>
              <a:rPr lang="en-GB" dirty="0" err="1">
                <a:cs typeface="Arial"/>
              </a:rPr>
              <a:t>eich</a:t>
            </a:r>
            <a:r>
              <a:rPr lang="en-GB" dirty="0">
                <a:cs typeface="Arial"/>
              </a:rPr>
              <a:t> model </a:t>
            </a:r>
            <a:r>
              <a:rPr lang="en-GB" dirty="0" err="1">
                <a:cs typeface="Arial"/>
              </a:rPr>
              <a:t>dewisol</a:t>
            </a:r>
            <a:r>
              <a:rPr lang="en-GB" dirty="0">
                <a:cs typeface="Arial"/>
              </a:rPr>
              <a:t> </a:t>
            </a:r>
            <a:r>
              <a:rPr lang="en-GB" dirty="0" err="1">
                <a:cs typeface="Arial"/>
              </a:rPr>
              <a:t>a'i</a:t>
            </a:r>
            <a:r>
              <a:rPr lang="en-GB" dirty="0">
                <a:cs typeface="Arial"/>
              </a:rPr>
              <a:t> </a:t>
            </a:r>
            <a:r>
              <a:rPr lang="en-GB" dirty="0" err="1">
                <a:cs typeface="Arial"/>
              </a:rPr>
              <a:t>gymhwyso</a:t>
            </a:r>
            <a:r>
              <a:rPr lang="en-GB" dirty="0">
                <a:cs typeface="Arial"/>
              </a:rPr>
              <a:t> </a:t>
            </a:r>
            <a:r>
              <a:rPr lang="en-GB" dirty="0" err="1">
                <a:cs typeface="Arial"/>
              </a:rPr>
              <a:t>i</a:t>
            </a:r>
            <a:r>
              <a:rPr lang="en-GB" dirty="0">
                <a:cs typeface="Arial"/>
              </a:rPr>
              <a:t> </a:t>
            </a:r>
            <a:r>
              <a:rPr lang="en-GB" dirty="0" err="1">
                <a:cs typeface="Arial"/>
              </a:rPr>
              <a:t>fater</a:t>
            </a:r>
            <a:r>
              <a:rPr lang="en-GB" dirty="0">
                <a:cs typeface="Arial"/>
              </a:rPr>
              <a:t> </a:t>
            </a:r>
            <a:r>
              <a:rPr lang="en-GB" dirty="0" err="1">
                <a:cs typeface="Arial"/>
              </a:rPr>
              <a:t>ymarfer</a:t>
            </a:r>
            <a:r>
              <a:rPr lang="en-GB" dirty="0">
                <a:cs typeface="Arial"/>
              </a:rPr>
              <a:t>.  </a:t>
            </a:r>
            <a:endParaRPr lang="en-GB" dirty="0"/>
          </a:p>
          <a:p>
            <a:endParaRPr lang="en-GB" dirty="0">
              <a:cs typeface="Arial"/>
            </a:endParaRPr>
          </a:p>
        </p:txBody>
      </p:sp>
      <p:pic>
        <p:nvPicPr>
          <p:cNvPr id="6" name="Picture 5">
            <a:extLst>
              <a:ext uri="{FF2B5EF4-FFF2-40B4-BE49-F238E27FC236}">
                <a16:creationId xmlns:a16="http://schemas.microsoft.com/office/drawing/2014/main" id="{EBC4AF75-F7CE-93CC-88B3-9A2DDBB57E1D}"/>
              </a:ext>
            </a:extLst>
          </p:cNvPr>
          <p:cNvPicPr>
            <a:picLocks noChangeAspect="1"/>
          </p:cNvPicPr>
          <p:nvPr/>
        </p:nvPicPr>
        <p:blipFill>
          <a:blip r:embed="rId2"/>
          <a:stretch>
            <a:fillRect/>
          </a:stretch>
        </p:blipFill>
        <p:spPr>
          <a:xfrm>
            <a:off x="7915965" y="224182"/>
            <a:ext cx="655984" cy="655983"/>
          </a:xfrm>
          <a:prstGeom prst="rect">
            <a:avLst/>
          </a:prstGeom>
        </p:spPr>
      </p:pic>
    </p:spTree>
    <p:extLst>
      <p:ext uri="{BB962C8B-B14F-4D97-AF65-F5344CB8AC3E}">
        <p14:creationId xmlns:p14="http://schemas.microsoft.com/office/powerpoint/2010/main" val="312790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sz="2400" b="1" i="0" u="none" strike="noStrike" cap="none" baseline="0" dirty="0">
                <a:solidFill>
                  <a:srgbClr val="16AD85"/>
                </a:solidFill>
                <a:effectLst/>
                <a:uFillTx/>
                <a:latin typeface="Arial"/>
              </a:rPr>
              <a:t>Deilliant Dysgu</a:t>
            </a:r>
            <a:r>
              <a:rPr lang="cy-GB" sz="2400" b="1" dirty="0">
                <a:latin typeface="Arial"/>
              </a:rPr>
              <a:t> </a:t>
            </a:r>
            <a:r>
              <a:rPr lang="cy-GB" sz="2400" b="1" i="0" u="none" strike="noStrike" cap="none" baseline="0" dirty="0">
                <a:solidFill>
                  <a:srgbClr val="16AD85"/>
                </a:solidFill>
                <a:effectLst/>
                <a:uFillTx/>
                <a:latin typeface="Arial"/>
              </a:rPr>
              <a:t>2</a:t>
            </a:r>
            <a:br>
              <a:rPr lang="cy-GB" sz="2800" b="0" i="0" u="none" strike="noStrike" cap="none" baseline="0" dirty="0">
                <a:effectLst/>
                <a:uFillTx/>
                <a:latin typeface="Arial"/>
              </a:rPr>
            </a:br>
            <a:endParaRPr lang="cy-GB">
              <a:cs typeface="Arial"/>
            </a:endParaRPr>
          </a:p>
        </p:txBody>
      </p:sp>
      <p:sp>
        <p:nvSpPr>
          <p:cNvPr id="3" name="Text Placeholder 2"/>
          <p:cNvSpPr>
            <a:spLocks noGrp="1"/>
          </p:cNvSpPr>
          <p:nvPr>
            <p:ph type="body" sz="quarter" idx="10"/>
          </p:nvPr>
        </p:nvSpPr>
        <p:spPr/>
        <p:txBody>
          <a:bodyPr/>
          <a:lstStyle/>
          <a:p>
            <a:r>
              <a:rPr lang="en-GB" sz="2400" b="1" dirty="0"/>
              <a:t>Learning Outcome 2</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Meet requirements for presenting, recording, reporting and storing information</a:t>
            </a:r>
            <a:endParaRPr lang="en-GB" sz="2000" dirty="0">
              <a:cs typeface="Arial"/>
            </a:endParaRPr>
          </a:p>
        </p:txBody>
      </p:sp>
      <p:sp>
        <p:nvSpPr>
          <p:cNvPr id="5" name="Text Placeholder 4"/>
          <p:cNvSpPr>
            <a:spLocks noGrp="1"/>
          </p:cNvSpPr>
          <p:nvPr>
            <p:ph type="body" sz="quarter" idx="12"/>
          </p:nvPr>
        </p:nvSpPr>
        <p:spPr/>
        <p:txBody>
          <a:bodyPr/>
          <a:lstStyle/>
          <a:p>
            <a:r>
              <a:rPr lang="cy" sz="2000" dirty="0"/>
              <a:t>Bodloni gofynion ar gyfer cyflwyno, cofnodi, adrodd a storio gwybodaeth</a:t>
            </a:r>
            <a:endParaRPr lang="en-US" sz="2000" dirty="0">
              <a:cs typeface="Arial"/>
            </a:endParaRPr>
          </a:p>
          <a:p>
            <a:endParaRPr lang="en-GB" dirty="0"/>
          </a:p>
        </p:txBody>
      </p:sp>
    </p:spTree>
    <p:extLst>
      <p:ext uri="{BB962C8B-B14F-4D97-AF65-F5344CB8AC3E}">
        <p14:creationId xmlns:p14="http://schemas.microsoft.com/office/powerpoint/2010/main" val="2980595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Deddfwriaeth</a:t>
            </a:r>
            <a:br>
              <a:rPr lang="cy" sz="2400" b="1" i="0" u="none" strike="noStrike" cap="none" baseline="0" dirty="0">
                <a:effectLst/>
                <a:uFillTx/>
                <a:latin typeface="Arial"/>
              </a:rPr>
            </a:br>
            <a:endParaRPr lang="en-GB" sz="2400" b="1">
              <a:cs typeface="Arial"/>
            </a:endParaRPr>
          </a:p>
        </p:txBody>
      </p:sp>
      <p:sp>
        <p:nvSpPr>
          <p:cNvPr id="3" name="Text Placeholder 2"/>
          <p:cNvSpPr>
            <a:spLocks noGrp="1"/>
          </p:cNvSpPr>
          <p:nvPr>
            <p:ph type="body" sz="quarter" idx="10"/>
          </p:nvPr>
        </p:nvSpPr>
        <p:spPr/>
        <p:txBody>
          <a:bodyPr/>
          <a:lstStyle/>
          <a:p>
            <a:r>
              <a:rPr lang="en-GB" sz="2400" b="1" dirty="0"/>
              <a:t>Legislation</a:t>
            </a:r>
            <a:endParaRPr lang="en-GB" sz="2400" b="1">
              <a:cs typeface="Arial"/>
            </a:endParaRPr>
          </a:p>
        </p:txBody>
      </p:sp>
      <p:sp>
        <p:nvSpPr>
          <p:cNvPr id="4" name="Text Placeholder 3"/>
          <p:cNvSpPr>
            <a:spLocks noGrp="1"/>
          </p:cNvSpPr>
          <p:nvPr>
            <p:ph type="body" sz="quarter" idx="11"/>
          </p:nvPr>
        </p:nvSpPr>
        <p:spPr>
          <a:xfrm>
            <a:off x="4523442" y="1082017"/>
            <a:ext cx="4215950" cy="4639757"/>
          </a:xfrm>
        </p:spPr>
        <p:txBody>
          <a:bodyPr>
            <a:normAutofit/>
          </a:bodyPr>
          <a:lstStyle/>
          <a:p>
            <a:r>
              <a:rPr lang="en-GB" sz="2000" dirty="0"/>
              <a:t>You have previously covered:</a:t>
            </a:r>
            <a:endParaRPr lang="en-GB" sz="2000" dirty="0">
              <a:cs typeface="Arial"/>
            </a:endParaRPr>
          </a:p>
          <a:p>
            <a:pPr marL="285750" indent="-285750">
              <a:buFont typeface="Arial" panose="020B0604020202020204" pitchFamily="34" charset="0"/>
              <a:buChar char="•"/>
            </a:pPr>
            <a:r>
              <a:rPr lang="en-GB" sz="2000" dirty="0"/>
              <a:t>GDPR and Data Protection Act 2018</a:t>
            </a:r>
            <a:endParaRPr lang="en-GB" sz="2000" dirty="0">
              <a:cs typeface="Arial"/>
            </a:endParaRPr>
          </a:p>
          <a:p>
            <a:pPr marL="285750" indent="-285750">
              <a:buFont typeface="Arial" panose="020B0604020202020204" pitchFamily="34" charset="0"/>
              <a:buChar char="•"/>
            </a:pPr>
            <a:r>
              <a:rPr lang="en-GB" sz="2000" dirty="0"/>
              <a:t>Human Rights and Equality Acts</a:t>
            </a:r>
            <a:endParaRPr lang="en-GB" sz="2000" dirty="0">
              <a:cs typeface="Arial"/>
            </a:endParaRPr>
          </a:p>
          <a:p>
            <a:pPr marL="285750" indent="-285750">
              <a:buFont typeface="Arial" panose="020B0604020202020204" pitchFamily="34" charset="0"/>
              <a:buChar char="•"/>
            </a:pPr>
            <a:r>
              <a:rPr lang="en-GB" sz="2000" dirty="0"/>
              <a:t>Code of Practice/Conduct</a:t>
            </a:r>
            <a:endParaRPr lang="en-GB" sz="2000" dirty="0">
              <a:cs typeface="Arial" panose="020B0604020202020204"/>
            </a:endParaRPr>
          </a:p>
          <a:p>
            <a:endParaRPr lang="en-GB" sz="2000" dirty="0">
              <a:cs typeface="Arial" panose="020B0604020202020204"/>
            </a:endParaRPr>
          </a:p>
          <a:p>
            <a:r>
              <a:rPr lang="en-GB" sz="2000" dirty="0"/>
              <a:t>Review and discuss what they say about presenting, recording, reporting, sharing and storing information.</a:t>
            </a:r>
            <a:endParaRPr lang="en-GB" sz="2000" dirty="0">
              <a:cs typeface="Arial" panose="020B0604020202020204"/>
            </a:endParaRPr>
          </a:p>
          <a:p>
            <a:r>
              <a:rPr lang="en-GB" sz="2000" dirty="0"/>
              <a:t>Consider confidentiality.</a:t>
            </a:r>
            <a:endParaRPr lang="en-GB" sz="2000" dirty="0">
              <a:cs typeface="Arial" panose="020B0604020202020204"/>
            </a:endParaRPr>
          </a:p>
        </p:txBody>
      </p:sp>
      <p:sp>
        <p:nvSpPr>
          <p:cNvPr id="5" name="Text Placeholder 4"/>
          <p:cNvSpPr>
            <a:spLocks noGrp="1"/>
          </p:cNvSpPr>
          <p:nvPr>
            <p:ph type="body" sz="quarter" idx="12"/>
          </p:nvPr>
        </p:nvSpPr>
        <p:spPr>
          <a:xfrm>
            <a:off x="508334" y="1082015"/>
            <a:ext cx="3681413" cy="4235061"/>
          </a:xfrm>
        </p:spPr>
        <p:txBody>
          <a:bodyPr>
            <a:normAutofit fontScale="92500" lnSpcReduction="10000"/>
          </a:bodyPr>
          <a:lstStyle/>
          <a:p>
            <a:r>
              <a:rPr lang="cy" sz="2000" b="0" i="0" u="none" strike="noStrike" cap="none" baseline="0" dirty="0">
                <a:solidFill>
                  <a:srgbClr val="37394C"/>
                </a:solidFill>
                <a:effectLst/>
                <a:uFillTx/>
                <a:latin typeface="Arial"/>
              </a:rPr>
              <a:t>Rydych chi eisoes wedi rhoi sylw i:</a:t>
            </a:r>
            <a:endParaRPr lang="en-US"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GDPR a Deddf Diogelu Data 2018</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Deddfau Hawliau Dynol a Chydraddoldeb</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Cod Ymarfer/Ymddygiad</a:t>
            </a:r>
            <a:endParaRPr lang="cy" sz="2000" b="0" i="0" u="none" strike="noStrike" cap="none" baseline="0" dirty="0">
              <a:solidFill>
                <a:srgbClr val="37394C"/>
              </a:solidFill>
              <a:effectLst/>
              <a:uFillTx/>
              <a:latin typeface="Arial"/>
              <a:cs typeface="Arial"/>
            </a:endParaRPr>
          </a:p>
          <a:p>
            <a:endParaRPr lang="en-GB" sz="2000" dirty="0">
              <a:cs typeface="Arial"/>
            </a:endParaRPr>
          </a:p>
          <a:p>
            <a:r>
              <a:rPr lang="cy" sz="2000" b="0" i="0" u="none" strike="noStrike" cap="none" baseline="0" dirty="0">
                <a:solidFill>
                  <a:srgbClr val="37394C"/>
                </a:solidFill>
                <a:effectLst/>
                <a:uFillTx/>
                <a:latin typeface="Arial"/>
              </a:rPr>
              <a:t>Adolygwch a thrafodwch yr hyn y maent yn ei ddweud am gyflwyno, cofnodi, adrodd, rhannu a storio gwybodaeth.</a:t>
            </a:r>
            <a:endParaRPr lang="cy"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Ystyriwch gyfrinachedd.</a:t>
            </a:r>
            <a:endParaRPr lang="cy" sz="2000"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21076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4" y="365127"/>
            <a:ext cx="4140466" cy="1031283"/>
          </a:xfrm>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Rhaid i'r cofnodion fod yn:</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Records must be:</a:t>
            </a:r>
            <a:endParaRPr lang="en-GB" sz="2400" b="1">
              <a:cs typeface="Arial"/>
            </a:endParaRPr>
          </a:p>
        </p:txBody>
      </p:sp>
      <p:sp>
        <p:nvSpPr>
          <p:cNvPr id="4" name="Text Placeholder 3"/>
          <p:cNvSpPr>
            <a:spLocks noGrp="1"/>
          </p:cNvSpPr>
          <p:nvPr>
            <p:ph type="body" sz="quarter" idx="11"/>
          </p:nvPr>
        </p:nvSpPr>
        <p:spPr>
          <a:xfrm>
            <a:off x="4862513" y="1655652"/>
            <a:ext cx="3690937" cy="3480353"/>
          </a:xfrm>
        </p:spPr>
        <p:txBody>
          <a:bodyPr>
            <a:normAutofit/>
          </a:bodyPr>
          <a:lstStyle/>
          <a:p>
            <a:pPr marL="285750" indent="-285750">
              <a:buFont typeface="Arial" panose="020B0604020202020204" pitchFamily="34" charset="0"/>
              <a:buChar char="•"/>
            </a:pPr>
            <a:r>
              <a:rPr lang="en-GB" sz="2000" dirty="0"/>
              <a:t>Accurate</a:t>
            </a:r>
            <a:endParaRPr lang="en-GB" sz="2000" dirty="0">
              <a:cs typeface="Arial"/>
            </a:endParaRPr>
          </a:p>
          <a:p>
            <a:pPr marL="285750" indent="-285750">
              <a:buFont typeface="Arial" panose="020B0604020202020204" pitchFamily="34" charset="0"/>
              <a:buChar char="•"/>
            </a:pPr>
            <a:r>
              <a:rPr lang="en-GB" sz="2000" dirty="0"/>
              <a:t>Dated</a:t>
            </a:r>
            <a:endParaRPr lang="en-GB" sz="2000" dirty="0">
              <a:cs typeface="Arial"/>
            </a:endParaRPr>
          </a:p>
          <a:p>
            <a:pPr marL="285750" indent="-285750">
              <a:buFont typeface="Arial" panose="020B0604020202020204" pitchFamily="34" charset="0"/>
              <a:buChar char="•"/>
            </a:pPr>
            <a:r>
              <a:rPr lang="en-GB" sz="2000" dirty="0"/>
              <a:t>Objective</a:t>
            </a:r>
            <a:endParaRPr lang="en-GB" sz="2000" dirty="0">
              <a:cs typeface="Arial"/>
            </a:endParaRPr>
          </a:p>
          <a:p>
            <a:pPr marL="285750" indent="-285750">
              <a:buFont typeface="Arial" panose="020B0604020202020204" pitchFamily="34" charset="0"/>
              <a:buChar char="•"/>
            </a:pPr>
            <a:r>
              <a:rPr lang="en-GB" sz="2000" dirty="0"/>
              <a:t>Understandable</a:t>
            </a:r>
            <a:endParaRPr lang="en-GB" sz="2000" dirty="0">
              <a:cs typeface="Arial"/>
            </a:endParaRPr>
          </a:p>
          <a:p>
            <a:pPr marL="285750" indent="-285750">
              <a:buFont typeface="Arial" panose="020B0604020202020204" pitchFamily="34" charset="0"/>
              <a:buChar char="•"/>
            </a:pPr>
            <a:r>
              <a:rPr lang="en-GB" sz="2000" dirty="0"/>
              <a:t>Legible</a:t>
            </a:r>
            <a:endParaRPr lang="en-GB" sz="2000" dirty="0">
              <a:cs typeface="Arial"/>
            </a:endParaRPr>
          </a:p>
          <a:p>
            <a:pPr marL="285750" indent="-285750">
              <a:buFont typeface="Arial" panose="020B0604020202020204" pitchFamily="34" charset="0"/>
              <a:buChar char="•"/>
            </a:pPr>
            <a:r>
              <a:rPr lang="en-GB" sz="2000" dirty="0"/>
              <a:t>Accessible</a:t>
            </a:r>
            <a:endParaRPr lang="en-GB" sz="2000" dirty="0">
              <a:cs typeface="Arial"/>
            </a:endParaRPr>
          </a:p>
          <a:p>
            <a:pPr marL="285750" indent="-285750">
              <a:buFont typeface="Arial" panose="020B0604020202020204" pitchFamily="34" charset="0"/>
              <a:buChar char="•"/>
            </a:pPr>
            <a:r>
              <a:rPr lang="en-GB" sz="2000" dirty="0"/>
              <a:t>Reflect the views of individuals and/or families/carers</a:t>
            </a:r>
            <a:endParaRPr lang="en-GB" sz="2000" dirty="0">
              <a:cs typeface="Arial"/>
            </a:endParaRPr>
          </a:p>
        </p:txBody>
      </p:sp>
      <p:sp>
        <p:nvSpPr>
          <p:cNvPr id="5" name="Text Placeholder 4"/>
          <p:cNvSpPr>
            <a:spLocks noGrp="1"/>
          </p:cNvSpPr>
          <p:nvPr>
            <p:ph type="body" sz="quarter" idx="12"/>
          </p:nvPr>
        </p:nvSpPr>
        <p:spPr>
          <a:xfrm>
            <a:off x="628650" y="1715547"/>
            <a:ext cx="3681413" cy="3480353"/>
          </a:xfrm>
        </p:spPr>
        <p:txBody>
          <a:bodyPr/>
          <a:lstStyle/>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Cywir</a:t>
            </a:r>
            <a:endParaRPr lang="en-US"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Dyddiedig</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Gwrthrychol</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Dealladwy</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Darllenadwy</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Hygyrch</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2000" b="0" i="0" u="none" strike="noStrike" cap="none" baseline="0" dirty="0">
                <a:solidFill>
                  <a:srgbClr val="37394C"/>
                </a:solidFill>
                <a:effectLst/>
                <a:uFillTx/>
                <a:latin typeface="Arial"/>
              </a:rPr>
              <a:t>Adlewyrchu barn unigolion a/neu deuluoedd/gofalwyr</a:t>
            </a:r>
            <a:endParaRPr lang="cy" sz="2000" b="0" i="0" u="none" strike="noStrike" cap="none" baseline="0" dirty="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40495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637329" cy="932843"/>
          </a:xfrm>
        </p:spPr>
        <p:txBody>
          <a:bodyPr>
            <a:normAutofit fontScale="90000"/>
          </a:bodyPr>
          <a:lstStyle/>
          <a:p>
            <a:r>
              <a:rPr lang="cy" sz="2800" b="1" i="0" u="none" strike="noStrike" cap="none" baseline="0" dirty="0">
                <a:solidFill>
                  <a:srgbClr val="16AD85"/>
                </a:solidFill>
                <a:effectLst/>
                <a:uFillTx/>
                <a:latin typeface="Arial"/>
              </a:rPr>
              <a:t>Rhaid i'r cofnodion fod yn (parhad)</a:t>
            </a:r>
            <a:br>
              <a:rPr lang="cy" sz="2800" b="1" i="0" u="none" strike="noStrike" cap="none" baseline="0" dirty="0">
                <a:effectLst/>
                <a:uFillTx/>
                <a:latin typeface="Arial"/>
              </a:rPr>
            </a:b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Records must be:</a:t>
            </a:r>
            <a:endParaRPr lang="en-GB" sz="2400" b="1">
              <a:cs typeface="Arial"/>
            </a:endParaRPr>
          </a:p>
          <a:p>
            <a:r>
              <a:rPr lang="en-GB" sz="2400" b="1" dirty="0"/>
              <a:t>(cont.)</a:t>
            </a:r>
            <a:endParaRPr lang="en-GB" sz="2400" b="1">
              <a:cs typeface="Arial"/>
            </a:endParaRPr>
          </a:p>
        </p:txBody>
      </p:sp>
      <p:sp>
        <p:nvSpPr>
          <p:cNvPr id="4" name="Text Placeholder 3"/>
          <p:cNvSpPr>
            <a:spLocks noGrp="1"/>
          </p:cNvSpPr>
          <p:nvPr>
            <p:ph type="body" sz="quarter" idx="11"/>
          </p:nvPr>
        </p:nvSpPr>
        <p:spPr>
          <a:xfrm>
            <a:off x="4567196" y="1224208"/>
            <a:ext cx="4396421" cy="5492905"/>
          </a:xfrm>
        </p:spPr>
        <p:txBody>
          <a:bodyPr>
            <a:normAutofit/>
          </a:bodyPr>
          <a:lstStyle/>
          <a:p>
            <a:pPr marL="285750" indent="-285750">
              <a:buFont typeface="Arial" panose="020B0604020202020204" pitchFamily="34" charset="0"/>
              <a:buChar char="•"/>
            </a:pPr>
            <a:r>
              <a:rPr lang="en-GB" dirty="0"/>
              <a:t>Written in ways that do not stigmatise or reinforce negative perceptions of individuals and/or families/carers</a:t>
            </a:r>
          </a:p>
          <a:p>
            <a:pPr marL="285750" indent="-285750">
              <a:buFont typeface="Arial" panose="020B0604020202020204" pitchFamily="34" charset="0"/>
              <a:buChar char="•"/>
            </a:pPr>
            <a:r>
              <a:rPr lang="en-GB" dirty="0"/>
              <a:t>Use accurate language and descriptions for specific conditions</a:t>
            </a:r>
          </a:p>
          <a:p>
            <a:pPr marL="285750" indent="-285750">
              <a:buFont typeface="Arial" panose="020B0604020202020204" pitchFamily="34" charset="0"/>
              <a:buChar char="•"/>
            </a:pPr>
            <a:r>
              <a:rPr lang="en-GB" dirty="0"/>
              <a:t>Differentiate between fact and opinion</a:t>
            </a:r>
          </a:p>
          <a:p>
            <a:pPr marL="285750" indent="-285750">
              <a:buFont typeface="Arial" panose="020B0604020202020204" pitchFamily="34" charset="0"/>
              <a:buChar char="•"/>
            </a:pPr>
            <a:r>
              <a:rPr lang="en-GB" dirty="0"/>
              <a:t>Presented to those who need to make decisions or take actions</a:t>
            </a:r>
          </a:p>
          <a:p>
            <a:pPr marL="285750" indent="-285750">
              <a:buFont typeface="Arial" panose="020B0604020202020204" pitchFamily="34" charset="0"/>
              <a:buChar char="•"/>
            </a:pPr>
            <a:r>
              <a:rPr lang="en-GB" dirty="0"/>
              <a:t>Stored, shared and retained in accordance with the organisational policies, legal requirements and data protection</a:t>
            </a:r>
          </a:p>
          <a:p>
            <a:endParaRPr lang="en-GB" dirty="0"/>
          </a:p>
        </p:txBody>
      </p:sp>
      <p:sp>
        <p:nvSpPr>
          <p:cNvPr id="5" name="Text Placeholder 4"/>
          <p:cNvSpPr>
            <a:spLocks noGrp="1"/>
          </p:cNvSpPr>
          <p:nvPr>
            <p:ph type="body" sz="quarter" idx="12"/>
          </p:nvPr>
        </p:nvSpPr>
        <p:spPr>
          <a:xfrm>
            <a:off x="169263" y="1224206"/>
            <a:ext cx="4392369" cy="3480353"/>
          </a:xfrm>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hysgrifennu mewn ffyrdd nad ydynt yn stigmateiddio nac yn atgyfnerthu canfyddiadau negyddol o unigolion a/neu deuluoedd/gofalwyr</a:t>
            </a:r>
            <a:endParaRPr lang="en-US"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Defnyddio iaith a disgrifiadau cywir ar gyfer cyflyrau penodol</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Gwahaniaethu rhwng ffaith a barn</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cyflwyno i'r rhai sydd angen gwneud penderfyniadau neu gymryd camau</a:t>
            </a:r>
            <a:endParaRPr lang="cy"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Wedi'u storio, eu rhannu a'u cadw yn unol â pholisïau'r sefydliad, gofynion cyfreithiol a diogelu data</a:t>
            </a:r>
            <a:endParaRPr lang="cy"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33668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err="1">
                <a:cs typeface="Arial"/>
              </a:rPr>
              <a:t>Ystyriwch</a:t>
            </a:r>
            <a:r>
              <a:rPr lang="en-GB" sz="2500" dirty="0">
                <a:cs typeface="Arial"/>
              </a:rPr>
              <a:t> </a:t>
            </a:r>
            <a:r>
              <a:rPr lang="en-GB" sz="2500" dirty="0" err="1">
                <a:cs typeface="Arial"/>
              </a:rPr>
              <a:t>yr</a:t>
            </a:r>
            <a:r>
              <a:rPr lang="en-GB" sz="2500" dirty="0">
                <a:cs typeface="Arial"/>
              </a:rPr>
              <a:t> </a:t>
            </a:r>
            <a:r>
              <a:rPr lang="en-GB" sz="2500" dirty="0" err="1">
                <a:cs typeface="Arial"/>
              </a:rPr>
              <a:t>iaith</a:t>
            </a:r>
            <a:r>
              <a:rPr lang="en-GB" sz="2500" dirty="0">
                <a:cs typeface="Arial"/>
              </a:rPr>
              <a:t> a </a:t>
            </a:r>
            <a:r>
              <a:rPr lang="en-GB" sz="2500" dirty="0" err="1">
                <a:cs typeface="Arial"/>
              </a:rPr>
              <a:t>ddefnyddiwn</a:t>
            </a:r>
            <a:endParaRPr lang="en-US" dirty="0" err="1"/>
          </a:p>
        </p:txBody>
      </p:sp>
      <p:sp>
        <p:nvSpPr>
          <p:cNvPr id="3" name="Text Placeholder 2"/>
          <p:cNvSpPr>
            <a:spLocks noGrp="1"/>
          </p:cNvSpPr>
          <p:nvPr>
            <p:ph type="body" sz="quarter" idx="10"/>
          </p:nvPr>
        </p:nvSpPr>
        <p:spPr/>
        <p:txBody>
          <a:bodyPr/>
          <a:lstStyle/>
          <a:p>
            <a:r>
              <a:rPr lang="en-GB" dirty="0"/>
              <a:t>Consider the language we use</a:t>
            </a:r>
          </a:p>
        </p:txBody>
      </p:sp>
      <p:sp>
        <p:nvSpPr>
          <p:cNvPr id="4" name="Text Placeholder 3"/>
          <p:cNvSpPr>
            <a:spLocks noGrp="1"/>
          </p:cNvSpPr>
          <p:nvPr>
            <p:ph type="body" sz="quarter" idx="11"/>
          </p:nvPr>
        </p:nvSpPr>
        <p:spPr/>
        <p:txBody>
          <a:bodyPr/>
          <a:lstStyle/>
          <a:p>
            <a:r>
              <a:rPr lang="en-GB" dirty="0"/>
              <a:t>- Stigmatising labels and personal behaviour descriptors </a:t>
            </a:r>
            <a:r>
              <a:rPr lang="en-GB" b="1" dirty="0"/>
              <a:t>must be avoided</a:t>
            </a:r>
            <a:r>
              <a:rPr lang="en-GB" dirty="0"/>
              <a:t>, for example:</a:t>
            </a:r>
            <a:endParaRPr lang="en-GB">
              <a:cs typeface="Arial"/>
            </a:endParaRPr>
          </a:p>
          <a:p>
            <a:pPr marL="285750" indent="-285750">
              <a:buFont typeface="Arial" panose="020B0604020202020204" pitchFamily="34" charset="0"/>
              <a:buChar char="•"/>
            </a:pPr>
            <a:r>
              <a:rPr lang="en-GB" dirty="0"/>
              <a:t>non-compliant</a:t>
            </a:r>
            <a:endParaRPr lang="en-GB">
              <a:cs typeface="Arial"/>
            </a:endParaRPr>
          </a:p>
          <a:p>
            <a:pPr marL="285750" indent="-285750">
              <a:buFont typeface="Arial" panose="020B0604020202020204" pitchFamily="34" charset="0"/>
              <a:buChar char="•"/>
            </a:pPr>
            <a:r>
              <a:rPr lang="en-GB" dirty="0"/>
              <a:t>dysfunctional</a:t>
            </a:r>
            <a:endParaRPr lang="en-GB">
              <a:cs typeface="Arial"/>
            </a:endParaRPr>
          </a:p>
          <a:p>
            <a:pPr marL="285750" indent="-285750">
              <a:buFont typeface="Arial" panose="020B0604020202020204" pitchFamily="34" charset="0"/>
              <a:buChar char="•"/>
            </a:pPr>
            <a:r>
              <a:rPr lang="en-GB" dirty="0"/>
              <a:t>unmotivated</a:t>
            </a:r>
            <a:endParaRPr lang="en-GB">
              <a:cs typeface="Arial"/>
            </a:endParaRPr>
          </a:p>
          <a:p>
            <a:pPr marL="285750" indent="-285750">
              <a:buFont typeface="Arial" panose="020B0604020202020204" pitchFamily="34" charset="0"/>
              <a:buChar char="•"/>
            </a:pPr>
            <a:r>
              <a:rPr lang="en-GB" dirty="0"/>
              <a:t>lazy</a:t>
            </a:r>
            <a:endParaRPr lang="en-GB">
              <a:cs typeface="Arial"/>
            </a:endParaRPr>
          </a:p>
          <a:p>
            <a:pPr marL="285750" indent="-285750">
              <a:buFont typeface="Arial" panose="020B0604020202020204" pitchFamily="34" charset="0"/>
              <a:buChar char="•"/>
            </a:pPr>
            <a:r>
              <a:rPr lang="en-GB" dirty="0"/>
              <a:t>manipulative</a:t>
            </a:r>
            <a:endParaRPr lang="en-GB" dirty="0">
              <a:cs typeface="Arial"/>
            </a:endParaRPr>
          </a:p>
        </p:txBody>
      </p:sp>
      <p:sp>
        <p:nvSpPr>
          <p:cNvPr id="5" name="Text Placeholder 4"/>
          <p:cNvSpPr>
            <a:spLocks noGrp="1"/>
          </p:cNvSpPr>
          <p:nvPr>
            <p:ph type="body" sz="quarter" idx="12"/>
          </p:nvPr>
        </p:nvSpPr>
        <p:spPr/>
        <p:txBody>
          <a:bodyPr/>
          <a:lstStyle/>
          <a:p>
            <a:r>
              <a:rPr lang="en-GB" sz="1700" dirty="0">
                <a:latin typeface="Calibri"/>
                <a:cs typeface="Calibri"/>
              </a:rPr>
              <a:t>- </a:t>
            </a:r>
            <a:r>
              <a:rPr lang="en-GB" b="1" dirty="0" err="1">
                <a:cs typeface="Arial"/>
              </a:rPr>
              <a:t>Rhaid</a:t>
            </a:r>
            <a:r>
              <a:rPr lang="en-GB" b="1" dirty="0">
                <a:cs typeface="Arial"/>
              </a:rPr>
              <a:t> </a:t>
            </a:r>
            <a:r>
              <a:rPr lang="en-GB" b="1" dirty="0" err="1">
                <a:cs typeface="Arial"/>
              </a:rPr>
              <a:t>osgoi</a:t>
            </a:r>
            <a:r>
              <a:rPr lang="en-GB" b="1" dirty="0">
                <a:cs typeface="Arial"/>
              </a:rPr>
              <a:t> </a:t>
            </a:r>
            <a:r>
              <a:rPr lang="en-GB" dirty="0" err="1">
                <a:cs typeface="Arial"/>
              </a:rPr>
              <a:t>labeli</a:t>
            </a:r>
            <a:r>
              <a:rPr lang="en-GB" dirty="0">
                <a:cs typeface="Arial"/>
              </a:rPr>
              <a:t> </a:t>
            </a:r>
            <a:r>
              <a:rPr lang="en-GB" dirty="0" err="1">
                <a:cs typeface="Arial"/>
              </a:rPr>
              <a:t>sy'n</a:t>
            </a:r>
            <a:r>
              <a:rPr lang="en-GB" dirty="0">
                <a:cs typeface="Arial"/>
              </a:rPr>
              <a:t> </a:t>
            </a:r>
            <a:r>
              <a:rPr lang="en-GB" dirty="0" err="1">
                <a:cs typeface="Arial"/>
              </a:rPr>
              <a:t>stigmateiddio</a:t>
            </a:r>
            <a:r>
              <a:rPr lang="en-GB" dirty="0">
                <a:cs typeface="Arial"/>
              </a:rPr>
              <a:t> a </a:t>
            </a:r>
            <a:r>
              <a:rPr lang="en-GB" dirty="0" err="1">
                <a:cs typeface="Arial"/>
              </a:rPr>
              <a:t>disgrifyddion</a:t>
            </a:r>
            <a:r>
              <a:rPr lang="en-GB" dirty="0">
                <a:cs typeface="Arial"/>
              </a:rPr>
              <a:t> </a:t>
            </a:r>
            <a:r>
              <a:rPr lang="en-GB" dirty="0" err="1">
                <a:cs typeface="Arial"/>
              </a:rPr>
              <a:t>ymddygiad</a:t>
            </a:r>
            <a:r>
              <a:rPr lang="en-GB" dirty="0">
                <a:cs typeface="Arial"/>
              </a:rPr>
              <a:t> </a:t>
            </a:r>
            <a:r>
              <a:rPr lang="en-GB" dirty="0" err="1">
                <a:cs typeface="Arial"/>
              </a:rPr>
              <a:t>personol</a:t>
            </a:r>
            <a:r>
              <a:rPr lang="en-GB" dirty="0">
                <a:cs typeface="Arial"/>
              </a:rPr>
              <a:t>, er </a:t>
            </a:r>
            <a:r>
              <a:rPr lang="en-GB" dirty="0" err="1">
                <a:cs typeface="Arial"/>
              </a:rPr>
              <a:t>enghraifft</a:t>
            </a:r>
            <a:r>
              <a:rPr lang="en-GB" dirty="0">
                <a:cs typeface="Arial"/>
              </a:rPr>
              <a:t>:</a:t>
            </a:r>
            <a:endParaRPr lang="en-US" dirty="0"/>
          </a:p>
          <a:p>
            <a:r>
              <a:rPr lang="en-GB" dirty="0">
                <a:solidFill>
                  <a:srgbClr val="16AD85"/>
                </a:solidFill>
                <a:cs typeface="Arial"/>
              </a:rPr>
              <a:t>•</a:t>
            </a:r>
            <a:r>
              <a:rPr lang="en-GB" dirty="0" err="1">
                <a:cs typeface="Arial"/>
              </a:rPr>
              <a:t>ddim</a:t>
            </a:r>
            <a:r>
              <a:rPr lang="en-GB" dirty="0">
                <a:cs typeface="Arial"/>
              </a:rPr>
              <a:t> </a:t>
            </a:r>
            <a:r>
              <a:rPr lang="en-GB" dirty="0" err="1">
                <a:cs typeface="Arial"/>
              </a:rPr>
              <a:t>yn</a:t>
            </a:r>
            <a:r>
              <a:rPr lang="en-GB" dirty="0">
                <a:cs typeface="Arial"/>
              </a:rPr>
              <a:t> </a:t>
            </a:r>
            <a:r>
              <a:rPr lang="en-GB" dirty="0" err="1">
                <a:cs typeface="Arial"/>
              </a:rPr>
              <a:t>cydymffurfio</a:t>
            </a:r>
            <a:endParaRPr lang="en-GB" dirty="0" err="1"/>
          </a:p>
          <a:p>
            <a:r>
              <a:rPr lang="en-GB" dirty="0">
                <a:solidFill>
                  <a:srgbClr val="16AD85"/>
                </a:solidFill>
                <a:cs typeface="Arial"/>
              </a:rPr>
              <a:t>•</a:t>
            </a:r>
            <a:r>
              <a:rPr lang="en-GB" dirty="0" err="1">
                <a:cs typeface="Arial"/>
              </a:rPr>
              <a:t>camweithredol</a:t>
            </a:r>
            <a:endParaRPr lang="en-GB" dirty="0" err="1"/>
          </a:p>
          <a:p>
            <a:r>
              <a:rPr lang="en-GB" dirty="0">
                <a:solidFill>
                  <a:srgbClr val="16AD85"/>
                </a:solidFill>
                <a:cs typeface="Arial"/>
              </a:rPr>
              <a:t>•</a:t>
            </a:r>
            <a:r>
              <a:rPr lang="en-GB" dirty="0" err="1">
                <a:cs typeface="Arial"/>
              </a:rPr>
              <a:t>digymell</a:t>
            </a:r>
            <a:endParaRPr lang="en-GB" dirty="0" err="1"/>
          </a:p>
          <a:p>
            <a:r>
              <a:rPr lang="en-GB" dirty="0">
                <a:solidFill>
                  <a:srgbClr val="16AD85"/>
                </a:solidFill>
                <a:cs typeface="Arial"/>
              </a:rPr>
              <a:t>•</a:t>
            </a:r>
            <a:r>
              <a:rPr lang="en-GB" dirty="0" err="1">
                <a:cs typeface="Arial"/>
              </a:rPr>
              <a:t>Diog</a:t>
            </a:r>
            <a:endParaRPr lang="en-GB" dirty="0" err="1"/>
          </a:p>
          <a:p>
            <a:r>
              <a:rPr lang="en-GB" dirty="0" err="1">
                <a:cs typeface="Arial"/>
              </a:rPr>
              <a:t>Ystrywgar</a:t>
            </a:r>
            <a:endParaRPr lang="en-GB" dirty="0" err="1"/>
          </a:p>
        </p:txBody>
      </p:sp>
    </p:spTree>
    <p:extLst>
      <p:ext uri="{BB962C8B-B14F-4D97-AF65-F5344CB8AC3E}">
        <p14:creationId xmlns:p14="http://schemas.microsoft.com/office/powerpoint/2010/main" val="313520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and white icons&#10;&#10;Description automatically generated">
            <a:extLst>
              <a:ext uri="{FF2B5EF4-FFF2-40B4-BE49-F238E27FC236}">
                <a16:creationId xmlns:a16="http://schemas.microsoft.com/office/drawing/2014/main" id="{A15AFC3C-BA8E-C3A8-8657-6E2C6F5F07C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13792934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err="1">
                <a:cs typeface="Arial"/>
              </a:rPr>
              <a:t>Dadbersonoli'r</a:t>
            </a:r>
            <a:r>
              <a:rPr lang="en-GB" sz="1600" dirty="0">
                <a:latin typeface="Calibri"/>
                <a:cs typeface="Calibri"/>
              </a:rPr>
              <a:t> </a:t>
            </a:r>
            <a:r>
              <a:rPr lang="en-GB" sz="2500" err="1">
                <a:cs typeface="Arial"/>
              </a:rPr>
              <a:t>unigolyn</a:t>
            </a:r>
            <a:br>
              <a:rPr lang="en-GB" sz="2500" dirty="0">
                <a:cs typeface="Arial"/>
              </a:rPr>
            </a:br>
            <a:r>
              <a:rPr lang="en-GB" sz="2500" dirty="0">
                <a:cs typeface="Arial"/>
              </a:rPr>
              <a:t> </a:t>
            </a:r>
            <a:endParaRPr lang="en-US"/>
          </a:p>
        </p:txBody>
      </p:sp>
      <p:sp>
        <p:nvSpPr>
          <p:cNvPr id="3" name="Text Placeholder 2"/>
          <p:cNvSpPr>
            <a:spLocks noGrp="1"/>
          </p:cNvSpPr>
          <p:nvPr>
            <p:ph type="body" sz="quarter" idx="10"/>
          </p:nvPr>
        </p:nvSpPr>
        <p:spPr/>
        <p:txBody>
          <a:bodyPr/>
          <a:lstStyle/>
          <a:p>
            <a:r>
              <a:rPr lang="en-GB" dirty="0"/>
              <a:t>Depersonalising the individual </a:t>
            </a:r>
          </a:p>
          <a:p>
            <a:br>
              <a:rPr lang="en-GB" dirty="0"/>
            </a:br>
            <a:endParaRPr lang="en-GB" dirty="0"/>
          </a:p>
        </p:txBody>
      </p:sp>
      <p:sp>
        <p:nvSpPr>
          <p:cNvPr id="4" name="Text Placeholder 3"/>
          <p:cNvSpPr>
            <a:spLocks noGrp="1"/>
          </p:cNvSpPr>
          <p:nvPr>
            <p:ph type="body" sz="quarter" idx="11"/>
          </p:nvPr>
        </p:nvSpPr>
        <p:spPr/>
        <p:txBody>
          <a:bodyPr>
            <a:normAutofit fontScale="92500" lnSpcReduction="20000"/>
          </a:bodyPr>
          <a:lstStyle/>
          <a:p>
            <a:r>
              <a:rPr lang="en-GB" dirty="0"/>
              <a:t>Similarly, we should avoid referring to the individual as (for example)  “mum” or “dad” or “gran” etc. and refer to them by their proper names. – (the  children’s father , Mr. Jones etc.)</a:t>
            </a:r>
            <a:endParaRPr lang="en-GB">
              <a:cs typeface="Arial"/>
            </a:endParaRPr>
          </a:p>
          <a:p>
            <a:r>
              <a:rPr lang="en-GB" dirty="0"/>
              <a:t>He/she is LAC (Looked After Child)</a:t>
            </a:r>
            <a:endParaRPr lang="en-GB">
              <a:cs typeface="Arial"/>
            </a:endParaRPr>
          </a:p>
          <a:p>
            <a:r>
              <a:rPr lang="en-GB" dirty="0"/>
              <a:t>They/them/client/service user/patient</a:t>
            </a:r>
            <a:endParaRPr lang="en-GB">
              <a:cs typeface="Arial"/>
            </a:endParaRPr>
          </a:p>
          <a:p>
            <a:r>
              <a:rPr lang="en-GB" dirty="0"/>
              <a:t>This is important not only in practice but also in terms of how you write up reflective accounts.</a:t>
            </a:r>
            <a:endParaRPr lang="en-GB" dirty="0">
              <a:cs typeface="Arial"/>
            </a:endParaRPr>
          </a:p>
          <a:p>
            <a:br>
              <a:rPr lang="en-GB" dirty="0"/>
            </a:br>
            <a:endParaRPr lang="en-GB" dirty="0"/>
          </a:p>
        </p:txBody>
      </p:sp>
      <p:sp>
        <p:nvSpPr>
          <p:cNvPr id="5" name="Text Placeholder 4"/>
          <p:cNvSpPr>
            <a:spLocks noGrp="1"/>
          </p:cNvSpPr>
          <p:nvPr>
            <p:ph type="body" sz="quarter" idx="12"/>
          </p:nvPr>
        </p:nvSpPr>
        <p:spPr/>
        <p:txBody>
          <a:bodyPr/>
          <a:lstStyle/>
          <a:p>
            <a:r>
              <a:rPr lang="en-GB" sz="1700" dirty="0">
                <a:cs typeface="Arial"/>
              </a:rPr>
              <a:t>Yn </a:t>
            </a:r>
            <a:r>
              <a:rPr lang="en-GB" sz="1700" dirty="0" err="1">
                <a:cs typeface="Arial"/>
              </a:rPr>
              <a:t>yr</a:t>
            </a:r>
            <a:r>
              <a:rPr lang="en-GB" sz="1700" dirty="0">
                <a:cs typeface="Arial"/>
              </a:rPr>
              <a:t> un </a:t>
            </a:r>
            <a:r>
              <a:rPr lang="en-GB" sz="1700" dirty="0" err="1">
                <a:cs typeface="Arial"/>
              </a:rPr>
              <a:t>modd</a:t>
            </a:r>
            <a:r>
              <a:rPr lang="en-GB" sz="1700" dirty="0">
                <a:cs typeface="Arial"/>
              </a:rPr>
              <a:t>, </a:t>
            </a:r>
            <a:r>
              <a:rPr lang="en-GB" sz="1700" dirty="0" err="1">
                <a:cs typeface="Arial"/>
              </a:rPr>
              <a:t>dylem</a:t>
            </a:r>
            <a:r>
              <a:rPr lang="en-GB" sz="1700" dirty="0">
                <a:cs typeface="Arial"/>
              </a:rPr>
              <a:t> </a:t>
            </a:r>
            <a:r>
              <a:rPr lang="en-GB" sz="1700" dirty="0" err="1">
                <a:cs typeface="Arial"/>
              </a:rPr>
              <a:t>osgoi</a:t>
            </a:r>
            <a:r>
              <a:rPr lang="en-GB" sz="1700" dirty="0">
                <a:cs typeface="Arial"/>
              </a:rPr>
              <a:t> </a:t>
            </a:r>
            <a:r>
              <a:rPr lang="en-GB" sz="1700" dirty="0" err="1">
                <a:cs typeface="Arial"/>
              </a:rPr>
              <a:t>cyfeirio</a:t>
            </a:r>
            <a:r>
              <a:rPr lang="en-GB" sz="1700" dirty="0">
                <a:cs typeface="Arial"/>
              </a:rPr>
              <a:t> at </a:t>
            </a:r>
            <a:r>
              <a:rPr lang="en-GB" sz="1700" dirty="0" err="1">
                <a:cs typeface="Arial"/>
              </a:rPr>
              <a:t>yr</a:t>
            </a:r>
            <a:r>
              <a:rPr lang="en-GB" sz="1700" dirty="0">
                <a:cs typeface="Arial"/>
              </a:rPr>
              <a:t> </a:t>
            </a:r>
            <a:r>
              <a:rPr lang="en-GB" sz="1700" dirty="0" err="1">
                <a:cs typeface="Arial"/>
              </a:rPr>
              <a:t>unigolyn</a:t>
            </a:r>
            <a:r>
              <a:rPr lang="en-GB" sz="1700" dirty="0">
                <a:cs typeface="Arial"/>
              </a:rPr>
              <a:t> </a:t>
            </a:r>
            <a:r>
              <a:rPr lang="en-GB" sz="1700" dirty="0" err="1">
                <a:cs typeface="Arial"/>
              </a:rPr>
              <a:t>fel</a:t>
            </a:r>
            <a:r>
              <a:rPr lang="en-GB" sz="1700" dirty="0">
                <a:cs typeface="Arial"/>
              </a:rPr>
              <a:t> (er </a:t>
            </a:r>
            <a:r>
              <a:rPr lang="en-GB" sz="1700" dirty="0" err="1">
                <a:cs typeface="Arial"/>
              </a:rPr>
              <a:t>enghraifft</a:t>
            </a:r>
            <a:r>
              <a:rPr lang="en-GB" sz="1700" dirty="0">
                <a:cs typeface="Arial"/>
              </a:rPr>
              <a:t>) “mam” neu “dad” neu “mam-</a:t>
            </a:r>
            <a:r>
              <a:rPr lang="en-GB" sz="1700" dirty="0" err="1">
                <a:cs typeface="Arial"/>
              </a:rPr>
              <a:t>gu</a:t>
            </a:r>
            <a:r>
              <a:rPr lang="en-GB" sz="1700" dirty="0">
                <a:cs typeface="Arial"/>
              </a:rPr>
              <a:t>” ac </a:t>
            </a:r>
            <a:r>
              <a:rPr lang="en-GB" sz="1700" dirty="0" err="1">
                <a:cs typeface="Arial"/>
              </a:rPr>
              <a:t>ati</a:t>
            </a:r>
            <a:r>
              <a:rPr lang="en-GB" sz="1700" dirty="0">
                <a:cs typeface="Arial"/>
              </a:rPr>
              <a:t> a </a:t>
            </a:r>
            <a:r>
              <a:rPr lang="en-GB" sz="1700" dirty="0" err="1">
                <a:cs typeface="Arial"/>
              </a:rPr>
              <a:t>chyfeirio</a:t>
            </a:r>
            <a:r>
              <a:rPr lang="en-GB" sz="1700" dirty="0">
                <a:cs typeface="Arial"/>
              </a:rPr>
              <a:t> </a:t>
            </a:r>
            <a:r>
              <a:rPr lang="en-GB" sz="1700" dirty="0" err="1">
                <a:cs typeface="Arial"/>
              </a:rPr>
              <a:t>atynt</a:t>
            </a:r>
            <a:r>
              <a:rPr lang="en-GB" sz="1700" dirty="0">
                <a:cs typeface="Arial"/>
              </a:rPr>
              <a:t> </a:t>
            </a:r>
            <a:r>
              <a:rPr lang="en-GB" sz="1700" dirty="0" err="1">
                <a:cs typeface="Arial"/>
              </a:rPr>
              <a:t>wrth</a:t>
            </a:r>
            <a:r>
              <a:rPr lang="en-GB" sz="1700" dirty="0">
                <a:cs typeface="Arial"/>
              </a:rPr>
              <a:t> </a:t>
            </a:r>
            <a:r>
              <a:rPr lang="en-GB" sz="1700" dirty="0" err="1">
                <a:cs typeface="Arial"/>
              </a:rPr>
              <a:t>eu</a:t>
            </a:r>
            <a:r>
              <a:rPr lang="en-GB" sz="1700" dirty="0">
                <a:cs typeface="Arial"/>
              </a:rPr>
              <a:t> </a:t>
            </a:r>
            <a:r>
              <a:rPr lang="en-GB" sz="1700" dirty="0" err="1">
                <a:cs typeface="Arial"/>
              </a:rPr>
              <a:t>henwau</a:t>
            </a:r>
            <a:r>
              <a:rPr lang="en-GB" sz="1700" dirty="0">
                <a:cs typeface="Arial"/>
              </a:rPr>
              <a:t> </a:t>
            </a:r>
            <a:r>
              <a:rPr lang="en-GB" sz="1700" dirty="0" err="1">
                <a:cs typeface="Arial"/>
              </a:rPr>
              <a:t>priodol</a:t>
            </a:r>
            <a:r>
              <a:rPr lang="en-GB" sz="1700" dirty="0">
                <a:cs typeface="Arial"/>
              </a:rPr>
              <a:t> (tad y plant , Mr. Jones etc.)</a:t>
            </a:r>
            <a:endParaRPr lang="en-US" sz="1700" dirty="0">
              <a:cs typeface="Arial"/>
            </a:endParaRPr>
          </a:p>
          <a:p>
            <a:r>
              <a:rPr lang="en-GB" sz="1700" dirty="0">
                <a:cs typeface="Arial"/>
              </a:rPr>
              <a:t>Mae </a:t>
            </a:r>
            <a:r>
              <a:rPr lang="en-GB" sz="1700" dirty="0" err="1">
                <a:cs typeface="Arial"/>
              </a:rPr>
              <a:t>ef</a:t>
            </a:r>
            <a:r>
              <a:rPr lang="en-GB" sz="1700" dirty="0">
                <a:cs typeface="Arial"/>
              </a:rPr>
              <a:t>/hi </a:t>
            </a:r>
            <a:r>
              <a:rPr lang="en-GB" sz="1700" dirty="0" err="1">
                <a:cs typeface="Arial"/>
              </a:rPr>
              <a:t>yn</a:t>
            </a:r>
            <a:r>
              <a:rPr lang="en-GB" sz="1700" dirty="0">
                <a:cs typeface="Arial"/>
              </a:rPr>
              <a:t> LAC (</a:t>
            </a:r>
            <a:r>
              <a:rPr lang="en-GB" sz="1700" dirty="0" err="1">
                <a:cs typeface="Arial"/>
              </a:rPr>
              <a:t>Plentyn</a:t>
            </a:r>
            <a:r>
              <a:rPr lang="en-GB" sz="1700" dirty="0">
                <a:cs typeface="Arial"/>
              </a:rPr>
              <a:t> </a:t>
            </a:r>
            <a:r>
              <a:rPr lang="en-GB" sz="1700" dirty="0" err="1">
                <a:cs typeface="Arial"/>
              </a:rPr>
              <a:t>sy'n</a:t>
            </a:r>
            <a:r>
              <a:rPr lang="en-GB" sz="1700" dirty="0">
                <a:cs typeface="Arial"/>
              </a:rPr>
              <a:t> </a:t>
            </a:r>
            <a:r>
              <a:rPr lang="en-GB" sz="1700" dirty="0" err="1">
                <a:cs typeface="Arial"/>
              </a:rPr>
              <a:t>Derbyn</a:t>
            </a:r>
            <a:r>
              <a:rPr lang="en-GB" sz="1700" dirty="0">
                <a:cs typeface="Arial"/>
              </a:rPr>
              <a:t> </a:t>
            </a:r>
            <a:r>
              <a:rPr lang="en-GB" sz="1700" dirty="0" err="1">
                <a:cs typeface="Arial"/>
              </a:rPr>
              <a:t>Gofal</a:t>
            </a:r>
            <a:r>
              <a:rPr lang="en-GB" sz="1700" dirty="0">
                <a:cs typeface="Arial"/>
              </a:rPr>
              <a:t>)</a:t>
            </a:r>
            <a:endParaRPr lang="en-GB" sz="1700">
              <a:cs typeface="Arial"/>
            </a:endParaRPr>
          </a:p>
          <a:p>
            <a:r>
              <a:rPr lang="en-GB" sz="1700" dirty="0" err="1">
                <a:cs typeface="Arial"/>
              </a:rPr>
              <a:t>Nhw</a:t>
            </a:r>
            <a:r>
              <a:rPr lang="en-GB" sz="1700" dirty="0">
                <a:cs typeface="Arial"/>
              </a:rPr>
              <a:t>/</a:t>
            </a:r>
            <a:r>
              <a:rPr lang="en-GB" sz="1700" dirty="0" err="1">
                <a:cs typeface="Arial"/>
              </a:rPr>
              <a:t>cleient</a:t>
            </a:r>
            <a:r>
              <a:rPr lang="en-GB" sz="1700" dirty="0">
                <a:cs typeface="Arial"/>
              </a:rPr>
              <a:t>/</a:t>
            </a:r>
            <a:r>
              <a:rPr lang="en-GB" sz="1700" dirty="0" err="1">
                <a:cs typeface="Arial"/>
              </a:rPr>
              <a:t>defnyddiwr</a:t>
            </a:r>
            <a:r>
              <a:rPr lang="en-GB" sz="1700" dirty="0">
                <a:cs typeface="Arial"/>
              </a:rPr>
              <a:t> </a:t>
            </a:r>
            <a:r>
              <a:rPr lang="en-GB" sz="1700" dirty="0" err="1">
                <a:cs typeface="Arial"/>
              </a:rPr>
              <a:t>gwasanaeth</a:t>
            </a:r>
            <a:r>
              <a:rPr lang="en-GB" sz="1700" dirty="0">
                <a:cs typeface="Arial"/>
              </a:rPr>
              <a:t>/</a:t>
            </a:r>
            <a:r>
              <a:rPr lang="en-GB" sz="1700" dirty="0" err="1">
                <a:cs typeface="Arial"/>
              </a:rPr>
              <a:t>claf</a:t>
            </a:r>
            <a:endParaRPr lang="en-GB" sz="1700">
              <a:cs typeface="Arial"/>
            </a:endParaRPr>
          </a:p>
          <a:p>
            <a:r>
              <a:rPr lang="en-GB" sz="1700" dirty="0">
                <a:cs typeface="Arial"/>
              </a:rPr>
              <a:t>Mae </a:t>
            </a:r>
            <a:r>
              <a:rPr lang="en-GB" sz="1700" dirty="0" err="1">
                <a:cs typeface="Arial"/>
              </a:rPr>
              <a:t>hyn</a:t>
            </a:r>
            <a:r>
              <a:rPr lang="en-GB" sz="1700" dirty="0">
                <a:cs typeface="Arial"/>
              </a:rPr>
              <a:t> </a:t>
            </a:r>
            <a:r>
              <a:rPr lang="en-GB" sz="1700" dirty="0" err="1">
                <a:cs typeface="Arial"/>
              </a:rPr>
              <a:t>yn</a:t>
            </a:r>
            <a:r>
              <a:rPr lang="en-GB" sz="1700" dirty="0">
                <a:cs typeface="Arial"/>
              </a:rPr>
              <a:t> </a:t>
            </a:r>
            <a:r>
              <a:rPr lang="en-GB" sz="1700" dirty="0" err="1">
                <a:cs typeface="Arial"/>
              </a:rPr>
              <a:t>bwysig</a:t>
            </a:r>
            <a:r>
              <a:rPr lang="en-GB" sz="1700" dirty="0">
                <a:cs typeface="Arial"/>
              </a:rPr>
              <a:t> </a:t>
            </a:r>
            <a:r>
              <a:rPr lang="en-GB" sz="1700" dirty="0" err="1">
                <a:cs typeface="Arial"/>
              </a:rPr>
              <a:t>nid</a:t>
            </a:r>
            <a:r>
              <a:rPr lang="en-GB" sz="1700" dirty="0">
                <a:cs typeface="Arial"/>
              </a:rPr>
              <a:t> </a:t>
            </a:r>
            <a:r>
              <a:rPr lang="en-GB" sz="1700" dirty="0" err="1">
                <a:cs typeface="Arial"/>
              </a:rPr>
              <a:t>yn</a:t>
            </a:r>
            <a:r>
              <a:rPr lang="en-GB" sz="1700" dirty="0">
                <a:cs typeface="Arial"/>
              </a:rPr>
              <a:t> </a:t>
            </a:r>
            <a:r>
              <a:rPr lang="en-GB" sz="1700" dirty="0" err="1">
                <a:cs typeface="Arial"/>
              </a:rPr>
              <a:t>unig</a:t>
            </a:r>
            <a:r>
              <a:rPr lang="en-GB" sz="1700" dirty="0">
                <a:cs typeface="Arial"/>
              </a:rPr>
              <a:t> </a:t>
            </a:r>
            <a:r>
              <a:rPr lang="en-GB" sz="1700" dirty="0" err="1">
                <a:cs typeface="Arial"/>
              </a:rPr>
              <a:t>yn</a:t>
            </a:r>
            <a:r>
              <a:rPr lang="en-GB" sz="1700" dirty="0">
                <a:cs typeface="Arial"/>
              </a:rPr>
              <a:t> </a:t>
            </a:r>
            <a:r>
              <a:rPr lang="en-GB" sz="1700" dirty="0" err="1">
                <a:cs typeface="Arial"/>
              </a:rPr>
              <a:t>ymarferol</a:t>
            </a:r>
            <a:r>
              <a:rPr lang="en-GB" sz="1700" dirty="0">
                <a:cs typeface="Arial"/>
              </a:rPr>
              <a:t> </a:t>
            </a:r>
            <a:r>
              <a:rPr lang="en-GB" sz="1700" dirty="0" err="1">
                <a:cs typeface="Arial"/>
              </a:rPr>
              <a:t>ond</a:t>
            </a:r>
            <a:r>
              <a:rPr lang="en-GB" sz="1700" dirty="0">
                <a:cs typeface="Arial"/>
              </a:rPr>
              <a:t> </a:t>
            </a:r>
            <a:r>
              <a:rPr lang="en-GB" sz="1700" dirty="0" err="1">
                <a:cs typeface="Arial"/>
              </a:rPr>
              <a:t>hefyd</a:t>
            </a:r>
            <a:r>
              <a:rPr lang="en-GB" sz="1700" dirty="0">
                <a:cs typeface="Arial"/>
              </a:rPr>
              <a:t> o ran </a:t>
            </a:r>
            <a:r>
              <a:rPr lang="en-GB" sz="1700" dirty="0" err="1">
                <a:cs typeface="Arial"/>
              </a:rPr>
              <a:t>sut</a:t>
            </a:r>
            <a:r>
              <a:rPr lang="en-GB" sz="1700" dirty="0">
                <a:cs typeface="Arial"/>
              </a:rPr>
              <a:t> </a:t>
            </a:r>
            <a:r>
              <a:rPr lang="en-GB" sz="1700" dirty="0" err="1">
                <a:cs typeface="Arial"/>
              </a:rPr>
              <a:t>i</a:t>
            </a:r>
            <a:r>
              <a:rPr lang="en-GB" sz="1700" dirty="0">
                <a:cs typeface="Arial"/>
              </a:rPr>
              <a:t> </a:t>
            </a:r>
            <a:r>
              <a:rPr lang="en-GB" sz="1700" dirty="0" err="1">
                <a:cs typeface="Arial"/>
              </a:rPr>
              <a:t>ysgrifennu</a:t>
            </a:r>
            <a:r>
              <a:rPr lang="en-GB" sz="1700" dirty="0">
                <a:cs typeface="Arial"/>
              </a:rPr>
              <a:t> </a:t>
            </a:r>
            <a:r>
              <a:rPr lang="en-GB" sz="1700" dirty="0" err="1">
                <a:cs typeface="Arial"/>
              </a:rPr>
              <a:t>adroddiadau</a:t>
            </a:r>
            <a:r>
              <a:rPr lang="en-GB" sz="1700" dirty="0">
                <a:cs typeface="Arial"/>
              </a:rPr>
              <a:t> </a:t>
            </a:r>
            <a:r>
              <a:rPr lang="en-GB" sz="1700" dirty="0" err="1">
                <a:cs typeface="Arial"/>
              </a:rPr>
              <a:t>myfyriol</a:t>
            </a:r>
            <a:r>
              <a:rPr lang="en-GB" sz="1700" dirty="0">
                <a:cs typeface="Arial"/>
              </a:rPr>
              <a:t>.</a:t>
            </a:r>
            <a:endParaRPr lang="en-GB" sz="1700" dirty="0"/>
          </a:p>
          <a:p>
            <a:endParaRPr lang="en-GB" dirty="0">
              <a:cs typeface="Arial"/>
            </a:endParaRPr>
          </a:p>
        </p:txBody>
      </p:sp>
    </p:spTree>
    <p:extLst>
      <p:ext uri="{BB962C8B-B14F-4D97-AF65-F5344CB8AC3E}">
        <p14:creationId xmlns:p14="http://schemas.microsoft.com/office/powerpoint/2010/main" val="426510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5101-7D99-4C75-88D6-5134E3A2ECA0}"/>
              </a:ext>
            </a:extLst>
          </p:cNvPr>
          <p:cNvSpPr>
            <a:spLocks noGrp="1"/>
          </p:cNvSpPr>
          <p:nvPr>
            <p:ph type="title"/>
          </p:nvPr>
        </p:nvSpPr>
        <p:spPr/>
        <p:txBody>
          <a:bodyPr>
            <a:normAutofit fontScale="90000"/>
          </a:bodyPr>
          <a:lstStyle/>
          <a:p>
            <a:r>
              <a:rPr lang="cy" sz="2800" b="1" i="0" u="none" strike="noStrike" cap="none" baseline="0" dirty="0">
                <a:solidFill>
                  <a:srgbClr val="16AD85"/>
                </a:solidFill>
                <a:effectLst/>
                <a:uFillTx/>
                <a:latin typeface="Arial"/>
              </a:rPr>
              <a:t>Ffrind nid Gelyn -</a:t>
            </a:r>
            <a:br>
              <a:rPr lang="cy" sz="2800" b="1" i="0" u="none" strike="noStrike" cap="none" baseline="0" dirty="0">
                <a:effectLst/>
                <a:uFillTx/>
                <a:latin typeface="Arial"/>
              </a:rPr>
            </a:br>
            <a:r>
              <a:rPr lang="cy" sz="2800" b="1" i="0" u="none" strike="noStrike" cap="none" baseline="0" dirty="0">
                <a:solidFill>
                  <a:srgbClr val="16AD85"/>
                </a:solidFill>
                <a:effectLst/>
                <a:uFillTx/>
                <a:latin typeface="Arial"/>
              </a:rPr>
              <a:t>Gofal Cymdeithasol Cymru</a:t>
            </a:r>
            <a:br>
              <a:rPr lang="cy" sz="2800" b="1" i="0" u="none" strike="noStrike" cap="none" baseline="0" dirty="0">
                <a:effectLst/>
                <a:uFillTx/>
                <a:latin typeface="Arial"/>
              </a:rPr>
            </a:br>
            <a:endParaRPr lang="cy-GB" dirty="0"/>
          </a:p>
        </p:txBody>
      </p:sp>
      <p:sp>
        <p:nvSpPr>
          <p:cNvPr id="3" name="Text Placeholder 2">
            <a:extLst>
              <a:ext uri="{FF2B5EF4-FFF2-40B4-BE49-F238E27FC236}">
                <a16:creationId xmlns:a16="http://schemas.microsoft.com/office/drawing/2014/main" id="{93B205F2-CA08-4894-B44E-ED9FDC3FC3FC}"/>
              </a:ext>
            </a:extLst>
          </p:cNvPr>
          <p:cNvSpPr>
            <a:spLocks noGrp="1"/>
          </p:cNvSpPr>
          <p:nvPr>
            <p:ph type="body" sz="quarter" idx="10"/>
          </p:nvPr>
        </p:nvSpPr>
        <p:spPr/>
        <p:txBody>
          <a:bodyPr/>
          <a:lstStyle/>
          <a:p>
            <a:r>
              <a:rPr lang="en-GB" sz="2400" b="1" dirty="0"/>
              <a:t>Friend Not Foe -  Social Care Wales</a:t>
            </a:r>
            <a:endParaRPr lang="en-US" sz="2400" b="1">
              <a:cs typeface="Arial"/>
            </a:endParaRPr>
          </a:p>
          <a:p>
            <a:endParaRPr lang="cy-GB" dirty="0"/>
          </a:p>
        </p:txBody>
      </p:sp>
      <p:sp>
        <p:nvSpPr>
          <p:cNvPr id="4" name="Text Placeholder 3">
            <a:extLst>
              <a:ext uri="{FF2B5EF4-FFF2-40B4-BE49-F238E27FC236}">
                <a16:creationId xmlns:a16="http://schemas.microsoft.com/office/drawing/2014/main" id="{338FEBAA-C4DE-434A-B50C-B804AE98D5DD}"/>
              </a:ext>
            </a:extLst>
          </p:cNvPr>
          <p:cNvSpPr>
            <a:spLocks noGrp="1"/>
          </p:cNvSpPr>
          <p:nvPr>
            <p:ph type="body" sz="quarter" idx="11"/>
          </p:nvPr>
        </p:nvSpPr>
        <p:spPr>
          <a:xfrm>
            <a:off x="4720446" y="1573537"/>
            <a:ext cx="3833004" cy="4177775"/>
          </a:xfrm>
        </p:spPr>
        <p:txBody>
          <a:bodyPr/>
          <a:lstStyle/>
          <a:p>
            <a:r>
              <a:rPr lang="en-GB" dirty="0"/>
              <a:t>Supporting meaningful outcome focused recording in social care in Wales.</a:t>
            </a:r>
          </a:p>
          <a:p>
            <a:endParaRPr lang="en-GB" dirty="0"/>
          </a:p>
          <a:p>
            <a:r>
              <a:rPr lang="en-GB" dirty="0"/>
              <a:t>Released in 2021, the document offers guidance on supporting relational and outcomes-focussed recording.</a:t>
            </a:r>
          </a:p>
          <a:p>
            <a:endParaRPr lang="en-GB" dirty="0"/>
          </a:p>
          <a:p>
            <a:r>
              <a:rPr lang="en-GB" dirty="0">
                <a:hlinkClick r:id="rId3"/>
              </a:rPr>
              <a:t>Friend not Foe</a:t>
            </a:r>
            <a:endParaRPr lang="en-GB" dirty="0"/>
          </a:p>
          <a:p>
            <a:endParaRPr lang="cy-GB" dirty="0"/>
          </a:p>
        </p:txBody>
      </p:sp>
      <p:sp>
        <p:nvSpPr>
          <p:cNvPr id="5" name="Text Placeholder 4">
            <a:extLst>
              <a:ext uri="{FF2B5EF4-FFF2-40B4-BE49-F238E27FC236}">
                <a16:creationId xmlns:a16="http://schemas.microsoft.com/office/drawing/2014/main" id="{3782B9C8-0DF6-4BDE-BB66-C3FB783FC4B5}"/>
              </a:ext>
            </a:extLst>
          </p:cNvPr>
          <p:cNvSpPr>
            <a:spLocks noGrp="1"/>
          </p:cNvSpPr>
          <p:nvPr>
            <p:ph type="body" sz="quarter" idx="12"/>
          </p:nvPr>
        </p:nvSpPr>
        <p:spPr>
          <a:xfrm>
            <a:off x="383261" y="1573536"/>
            <a:ext cx="3926802" cy="4177776"/>
          </a:xfrm>
        </p:spPr>
        <p:txBody>
          <a:bodyPr>
            <a:normAutofit/>
          </a:bodyPr>
          <a:lstStyle/>
          <a:p>
            <a:r>
              <a:rPr lang="cy" sz="1800" b="0" i="0" u="none" strike="noStrike" cap="none" baseline="0" dirty="0">
                <a:solidFill>
                  <a:srgbClr val="37394C"/>
                </a:solidFill>
                <a:effectLst/>
                <a:uFillTx/>
                <a:latin typeface="Arial"/>
              </a:rPr>
              <a:t>Cefnogi gwaith cofnodi ystyrlon sy’n canolbwyntio ar ganlyniadau ym maes gofal cymdeithasol yng Nghymru.</a:t>
            </a:r>
          </a:p>
          <a:p>
            <a:endParaRPr lang="en-GB" dirty="0"/>
          </a:p>
          <a:p>
            <a:r>
              <a:rPr lang="cy" sz="1800" b="0" i="0" u="none" strike="noStrike" cap="none" baseline="0" dirty="0">
                <a:solidFill>
                  <a:srgbClr val="37394C"/>
                </a:solidFill>
                <a:effectLst/>
                <a:uFillTx/>
                <a:latin typeface="Arial"/>
              </a:rPr>
              <a:t>Wedi'i rhyddhau yn 2021, mae'r ddogfen yn cynnig arweiniad ar gefnogi cofnodion perthynol a chofnodi sy'n canolbwyntio ar ganlyniadau.</a:t>
            </a:r>
          </a:p>
          <a:p>
            <a:endParaRPr lang="en-GB" dirty="0"/>
          </a:p>
          <a:p>
            <a:r>
              <a:rPr lang="cy" sz="1800" b="0" i="0" u="none" strike="noStrike" cap="none" baseline="0" dirty="0">
                <a:solidFill>
                  <a:srgbClr val="37394C"/>
                </a:solidFill>
                <a:effectLst/>
                <a:uFillTx/>
                <a:latin typeface="Arial"/>
                <a:hlinkClick r:id="rId4"/>
              </a:rPr>
              <a:t>Cyfaill nid Gelyn </a:t>
            </a:r>
            <a:endParaRPr lang="cy" sz="1800" b="0" i="0" u="none" strike="noStrike" cap="none" baseline="0" dirty="0">
              <a:solidFill>
                <a:srgbClr val="37394C"/>
              </a:solidFill>
              <a:effectLst/>
              <a:uFillTx/>
              <a:latin typeface="Arial"/>
              <a:hlinkClick r:id="rId3" history="0"/>
            </a:endParaRPr>
          </a:p>
          <a:p>
            <a:endParaRPr lang="cy-GB" dirty="0"/>
          </a:p>
        </p:txBody>
      </p:sp>
    </p:spTree>
    <p:extLst>
      <p:ext uri="{BB962C8B-B14F-4D97-AF65-F5344CB8AC3E}">
        <p14:creationId xmlns:p14="http://schemas.microsoft.com/office/powerpoint/2010/main" val="312240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681080" cy="1129723"/>
          </a:xfrm>
        </p:spPr>
        <p:txBody>
          <a:bodyPr>
            <a:normAutofit fontScale="90000"/>
          </a:bodyPr>
          <a:lstStyle/>
          <a:p>
            <a:r>
              <a:rPr lang="cy" sz="2400" b="1" i="0" u="none" strike="noStrike" cap="none" baseline="0" dirty="0">
                <a:solidFill>
                  <a:srgbClr val="16AD85"/>
                </a:solidFill>
                <a:effectLst/>
                <a:uFillTx/>
                <a:latin typeface="Arial"/>
              </a:rPr>
              <a:t>Sut ydych chi'n cael caniatâd wrth rannu gwybodaeth?</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690937" cy="1135193"/>
          </a:xfrm>
        </p:spPr>
        <p:txBody>
          <a:bodyPr/>
          <a:lstStyle/>
          <a:p>
            <a:r>
              <a:rPr lang="en-GB" sz="2400" b="1" dirty="0"/>
              <a:t>How do you gain consent when sharing information?</a:t>
            </a:r>
          </a:p>
        </p:txBody>
      </p:sp>
      <p:sp>
        <p:nvSpPr>
          <p:cNvPr id="4" name="Text Placeholder 3"/>
          <p:cNvSpPr>
            <a:spLocks noGrp="1"/>
          </p:cNvSpPr>
          <p:nvPr>
            <p:ph type="body" sz="quarter" idx="11"/>
          </p:nvPr>
        </p:nvSpPr>
        <p:spPr>
          <a:xfrm>
            <a:off x="5070330" y="1935163"/>
            <a:ext cx="3286241" cy="3436602"/>
          </a:xfrm>
        </p:spPr>
        <p:txBody>
          <a:bodyPr>
            <a:normAutofit fontScale="85000" lnSpcReduction="20000"/>
          </a:bodyPr>
          <a:lstStyle/>
          <a:p>
            <a:r>
              <a:rPr lang="en-GB" sz="2400" dirty="0"/>
              <a:t>Quick Think!</a:t>
            </a:r>
          </a:p>
          <a:p>
            <a:r>
              <a:rPr lang="en-GB" sz="2400" dirty="0"/>
              <a:t>Discuss in small groups the protocols for gaining and confirming consent. Consider consent of:</a:t>
            </a:r>
          </a:p>
          <a:p>
            <a:pPr marL="342900" indent="-342900">
              <a:buFont typeface="Arial" panose="020B0604020202020204" pitchFamily="34" charset="0"/>
              <a:buChar char="•"/>
            </a:pPr>
            <a:r>
              <a:rPr lang="en-GB" sz="2400" dirty="0"/>
              <a:t>Individuals and families/carers when sharing information with services and professionals</a:t>
            </a:r>
          </a:p>
          <a:p>
            <a:pPr marL="342900" indent="-342900">
              <a:buFont typeface="Arial" panose="020B0604020202020204" pitchFamily="34" charset="0"/>
              <a:buChar char="•"/>
            </a:pPr>
            <a:r>
              <a:rPr lang="en-GB" sz="2400" dirty="0"/>
              <a:t>Individuals when sharing information with families/carers </a:t>
            </a:r>
          </a:p>
        </p:txBody>
      </p:sp>
      <p:sp>
        <p:nvSpPr>
          <p:cNvPr id="5" name="Text Placeholder 4"/>
          <p:cNvSpPr>
            <a:spLocks noGrp="1"/>
          </p:cNvSpPr>
          <p:nvPr>
            <p:ph type="body" sz="quarter" idx="12"/>
          </p:nvPr>
        </p:nvSpPr>
        <p:spPr>
          <a:xfrm>
            <a:off x="628650" y="1935163"/>
            <a:ext cx="3681413" cy="3950678"/>
          </a:xfrm>
        </p:spPr>
        <p:txBody>
          <a:bodyPr>
            <a:normAutofit lnSpcReduction="10000"/>
          </a:bodyPr>
          <a:lstStyle/>
          <a:p>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r>
              <a:rPr lang="cy" sz="2000" b="0" i="0" u="none" strike="noStrike" cap="none" baseline="0" dirty="0">
                <a:solidFill>
                  <a:srgbClr val="37394C"/>
                </a:solidFill>
                <a:effectLst/>
                <a:uFillTx/>
                <a:latin typeface="Arial"/>
              </a:rPr>
              <a:t>Trafodwch mewn grwpiau bach y protocolau ar gyfer cael a chadarnhau caniatâd. Ystyriwch ganiatâd:</a:t>
            </a:r>
            <a:endParaRPr lang="cy" sz="2000" b="0" i="0" u="none" strike="noStrike" cap="none" baseline="0" dirty="0">
              <a:solidFill>
                <a:srgbClr val="37394C"/>
              </a:solidFill>
              <a:effectLst/>
              <a:uFillTx/>
              <a:latin typeface="Arial"/>
              <a:cs typeface="Arial"/>
            </a:endParaRPr>
          </a:p>
          <a:p>
            <a:pPr marL="342900" indent="-342900">
              <a:buFont typeface="Arial" panose="020B0604020202020204" pitchFamily="34" charset="0"/>
              <a:buChar char="•"/>
            </a:pPr>
            <a:r>
              <a:rPr lang="cy" sz="2000" b="0" i="0" u="none" strike="noStrike" cap="none" baseline="0" dirty="0">
                <a:solidFill>
                  <a:srgbClr val="37394C"/>
                </a:solidFill>
                <a:effectLst/>
                <a:uFillTx/>
                <a:latin typeface="Arial"/>
              </a:rPr>
              <a:t>Unigolion a theuluoedd/gofalwyr wrth rannu gwybodaeth â gwasanaethau a gweithwyr proffesiynol</a:t>
            </a:r>
            <a:endParaRPr lang="cy" sz="2000" b="0" i="0" u="none" strike="noStrike" cap="none" baseline="0" dirty="0">
              <a:solidFill>
                <a:srgbClr val="37394C"/>
              </a:solidFill>
              <a:effectLst/>
              <a:uFillTx/>
              <a:latin typeface="Arial"/>
              <a:cs typeface="Arial"/>
            </a:endParaRPr>
          </a:p>
          <a:p>
            <a:pPr marL="342900" indent="-342900">
              <a:buFont typeface="Arial" panose="020B0604020202020204" pitchFamily="34" charset="0"/>
              <a:buChar char="•"/>
            </a:pPr>
            <a:r>
              <a:rPr lang="cy" sz="2000" b="0" i="0" u="none" strike="noStrike" cap="none" baseline="0" dirty="0">
                <a:solidFill>
                  <a:srgbClr val="37394C"/>
                </a:solidFill>
                <a:effectLst/>
                <a:uFillTx/>
                <a:latin typeface="Arial"/>
              </a:rPr>
              <a:t>Unigolion wrth rannu gwybodaeth â theuluoedd/gofalwyr</a:t>
            </a:r>
            <a:r>
              <a:rPr lang="cy" sz="2000" dirty="0">
                <a:latin typeface="Arial"/>
              </a:rPr>
              <a:t> </a:t>
            </a:r>
            <a:endParaRPr lang="cy" sz="2000" b="0" i="0" u="none" strike="noStrike" cap="none" baseline="0" dirty="0">
              <a:solidFill>
                <a:srgbClr val="37394C"/>
              </a:solidFill>
              <a:effectLst/>
              <a:uFillTx/>
              <a:latin typeface="Arial"/>
              <a:cs typeface="Arial"/>
            </a:endParaRPr>
          </a:p>
          <a:p>
            <a:endParaRPr lang="en-GB" dirty="0"/>
          </a:p>
        </p:txBody>
      </p:sp>
    </p:spTree>
    <p:custDataLst>
      <p:tags r:id="rId1"/>
    </p:custDataLst>
    <p:extLst>
      <p:ext uri="{BB962C8B-B14F-4D97-AF65-F5344CB8AC3E}">
        <p14:creationId xmlns:p14="http://schemas.microsoft.com/office/powerpoint/2010/main" val="2128337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Deilliant Dysgu 3</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Learning Outcome 3</a:t>
            </a:r>
          </a:p>
        </p:txBody>
      </p:sp>
      <p:sp>
        <p:nvSpPr>
          <p:cNvPr id="4" name="Text Placeholder 3"/>
          <p:cNvSpPr>
            <a:spLocks noGrp="1"/>
          </p:cNvSpPr>
          <p:nvPr>
            <p:ph type="body" sz="quarter" idx="11"/>
          </p:nvPr>
        </p:nvSpPr>
        <p:spPr/>
        <p:txBody>
          <a:bodyPr>
            <a:normAutofit/>
          </a:bodyPr>
          <a:lstStyle/>
          <a:p>
            <a:r>
              <a:rPr lang="en-GB" sz="2400" dirty="0"/>
              <a:t>Develop Effective Partnership Working</a:t>
            </a:r>
            <a:endParaRPr lang="en-GB" sz="2400" dirty="0">
              <a:cs typeface="Arial"/>
            </a:endParaRPr>
          </a:p>
        </p:txBody>
      </p:sp>
      <p:sp>
        <p:nvSpPr>
          <p:cNvPr id="5" name="Text Placeholder 4"/>
          <p:cNvSpPr>
            <a:spLocks noGrp="1"/>
          </p:cNvSpPr>
          <p:nvPr>
            <p:ph type="body" sz="quarter" idx="12"/>
          </p:nvPr>
        </p:nvSpPr>
        <p:spPr/>
        <p:txBody>
          <a:bodyPr/>
          <a:lstStyle/>
          <a:p>
            <a:r>
              <a:rPr lang="cy" sz="2400" dirty="0"/>
              <a:t>Datblygu Gweithio mewn Partneriaeth Effeithiol</a:t>
            </a:r>
          </a:p>
          <a:p>
            <a:endParaRPr lang="en-GB" dirty="0"/>
          </a:p>
        </p:txBody>
      </p:sp>
    </p:spTree>
    <p:custDataLst>
      <p:tags r:id="rId1"/>
    </p:custDataLst>
    <p:extLst>
      <p:ext uri="{BB962C8B-B14F-4D97-AF65-F5344CB8AC3E}">
        <p14:creationId xmlns:p14="http://schemas.microsoft.com/office/powerpoint/2010/main" val="155636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62512" y="2654339"/>
            <a:ext cx="3690937" cy="1031284"/>
          </a:xfrm>
        </p:spPr>
        <p:txBody>
          <a:bodyPr/>
          <a:lstStyle/>
          <a:p>
            <a:r>
              <a:rPr lang="en-GB" dirty="0"/>
              <a:t>What is Partnership Working? </a:t>
            </a:r>
          </a:p>
          <a:p>
            <a:br>
              <a:rPr lang="en-GB" dirty="0"/>
            </a:br>
            <a:endParaRPr lang="en-GB" dirty="0"/>
          </a:p>
        </p:txBody>
      </p:sp>
      <p:sp>
        <p:nvSpPr>
          <p:cNvPr id="5" name="Text Placeholder 4"/>
          <p:cNvSpPr>
            <a:spLocks noGrp="1"/>
          </p:cNvSpPr>
          <p:nvPr>
            <p:ph type="body" sz="quarter" idx="12"/>
          </p:nvPr>
        </p:nvSpPr>
        <p:spPr>
          <a:xfrm>
            <a:off x="671782" y="2657625"/>
            <a:ext cx="3681413" cy="1183570"/>
          </a:xfrm>
        </p:spPr>
        <p:txBody>
          <a:bodyPr/>
          <a:lstStyle/>
          <a:p>
            <a:r>
              <a:rPr lang="en-GB" sz="2800" dirty="0">
                <a:solidFill>
                  <a:srgbClr val="16AD85"/>
                </a:solidFill>
                <a:cs typeface="Arial"/>
              </a:rPr>
              <a:t>Beth </a:t>
            </a:r>
            <a:r>
              <a:rPr lang="en-GB" sz="2800" dirty="0" err="1">
                <a:solidFill>
                  <a:srgbClr val="16AD85"/>
                </a:solidFill>
                <a:cs typeface="Arial"/>
              </a:rPr>
              <a:t>yw</a:t>
            </a:r>
            <a:r>
              <a:rPr lang="en-GB" sz="2800" dirty="0">
                <a:solidFill>
                  <a:srgbClr val="16AD85"/>
                </a:solidFill>
                <a:cs typeface="Arial"/>
              </a:rPr>
              <a:t> </a:t>
            </a:r>
            <a:r>
              <a:rPr lang="en-GB" sz="2800" dirty="0" err="1">
                <a:solidFill>
                  <a:srgbClr val="16AD85"/>
                </a:solidFill>
                <a:cs typeface="Arial"/>
              </a:rPr>
              <a:t>Gweithio</a:t>
            </a:r>
            <a:r>
              <a:rPr lang="en-GB" sz="2800" dirty="0">
                <a:solidFill>
                  <a:srgbClr val="16AD85"/>
                </a:solidFill>
                <a:cs typeface="Arial"/>
              </a:rPr>
              <a:t> </a:t>
            </a:r>
            <a:r>
              <a:rPr lang="en-GB" sz="2800" dirty="0" err="1">
                <a:solidFill>
                  <a:srgbClr val="16AD85"/>
                </a:solidFill>
                <a:cs typeface="Arial"/>
              </a:rPr>
              <a:t>mewn</a:t>
            </a:r>
            <a:r>
              <a:rPr lang="en-GB" sz="2800" dirty="0">
                <a:solidFill>
                  <a:srgbClr val="16AD85"/>
                </a:solidFill>
                <a:cs typeface="Arial"/>
              </a:rPr>
              <a:t> </a:t>
            </a:r>
            <a:r>
              <a:rPr lang="en-GB" sz="2800" dirty="0" err="1">
                <a:solidFill>
                  <a:srgbClr val="16AD85"/>
                </a:solidFill>
                <a:cs typeface="Arial"/>
              </a:rPr>
              <a:t>Partneriaeth</a:t>
            </a:r>
            <a:r>
              <a:rPr lang="en-GB" sz="2800" dirty="0">
                <a:solidFill>
                  <a:srgbClr val="16AD85"/>
                </a:solidFill>
                <a:cs typeface="Arial"/>
              </a:rPr>
              <a:t>?</a:t>
            </a:r>
            <a:endParaRPr lang="en-US" dirty="0"/>
          </a:p>
          <a:p>
            <a:endParaRPr lang="en-GB" dirty="0">
              <a:cs typeface="Arial"/>
            </a:endParaRPr>
          </a:p>
        </p:txBody>
      </p:sp>
      <p:sp>
        <p:nvSpPr>
          <p:cNvPr id="6" name="Rectangle 5"/>
          <p:cNvSpPr/>
          <p:nvPr/>
        </p:nvSpPr>
        <p:spPr>
          <a:xfrm>
            <a:off x="1310185" y="2047164"/>
            <a:ext cx="3386208"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109648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7" y="365127"/>
            <a:ext cx="4326408" cy="1031283"/>
          </a:xfrm>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Gweithio mewn partneriaeth</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Partnership working</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Who?</a:t>
            </a:r>
            <a:endParaRPr lang="en-GB" sz="2000" dirty="0">
              <a:cs typeface="Arial"/>
            </a:endParaRPr>
          </a:p>
          <a:p>
            <a:r>
              <a:rPr lang="en-GB" sz="2000" dirty="0"/>
              <a:t>What are the principles of partnership working?</a:t>
            </a:r>
            <a:endParaRPr lang="en-GB" sz="2000" dirty="0">
              <a:cs typeface="Arial"/>
            </a:endParaRPr>
          </a:p>
          <a:p>
            <a:endParaRPr lang="en-GB" sz="2000" dirty="0">
              <a:cs typeface="Arial"/>
            </a:endParaRPr>
          </a:p>
          <a:p>
            <a:r>
              <a:rPr lang="en-GB" sz="2000" dirty="0"/>
              <a:t>What?</a:t>
            </a:r>
            <a:endParaRPr lang="en-GB" sz="2000" dirty="0">
              <a:cs typeface="Arial"/>
            </a:endParaRPr>
          </a:p>
          <a:p>
            <a:r>
              <a:rPr lang="en-GB" sz="2000" dirty="0"/>
              <a:t>What is the role of partners?</a:t>
            </a:r>
            <a:endParaRPr lang="en-GB" sz="2000" dirty="0">
              <a:cs typeface="Arial"/>
            </a:endParaRPr>
          </a:p>
          <a:p>
            <a:endParaRPr lang="en-GB" sz="2400" dirty="0"/>
          </a:p>
        </p:txBody>
      </p:sp>
      <p:sp>
        <p:nvSpPr>
          <p:cNvPr id="5" name="Text Placeholder 4"/>
          <p:cNvSpPr>
            <a:spLocks noGrp="1"/>
          </p:cNvSpPr>
          <p:nvPr>
            <p:ph type="body" sz="quarter" idx="12"/>
          </p:nvPr>
        </p:nvSpPr>
        <p:spPr>
          <a:xfrm>
            <a:off x="368135" y="1935163"/>
            <a:ext cx="4203865" cy="3480353"/>
          </a:xfrm>
        </p:spPr>
        <p:txBody>
          <a:bodyPr/>
          <a:lstStyle/>
          <a:p>
            <a:r>
              <a:rPr lang="cy" sz="2000" dirty="0"/>
              <a:t>Pwy?</a:t>
            </a:r>
            <a:endParaRPr lang="en-US" sz="2000" dirty="0">
              <a:cs typeface="Arial"/>
            </a:endParaRPr>
          </a:p>
          <a:p>
            <a:r>
              <a:rPr lang="cy" sz="2000" dirty="0"/>
              <a:t>Beth yw egwyddorion gweithio mewn partneriaeth?</a:t>
            </a:r>
            <a:endParaRPr lang="cy" sz="2000" dirty="0">
              <a:cs typeface="Arial"/>
            </a:endParaRPr>
          </a:p>
          <a:p>
            <a:br>
              <a:rPr lang="cy" sz="2000" dirty="0"/>
            </a:br>
            <a:r>
              <a:rPr lang="cy" sz="2000" dirty="0"/>
              <a:t>Beth?</a:t>
            </a:r>
            <a:endParaRPr lang="cy" sz="2000" dirty="0">
              <a:cs typeface="Arial"/>
            </a:endParaRPr>
          </a:p>
          <a:p>
            <a:r>
              <a:rPr lang="cy" sz="2000" dirty="0"/>
              <a:t>Beth yw rôl partneriaid?</a:t>
            </a:r>
            <a:endParaRPr lang="cy" sz="2000" dirty="0">
              <a:cs typeface="Arial"/>
            </a:endParaRPr>
          </a:p>
          <a:p>
            <a:endParaRPr lang="en-GB" dirty="0"/>
          </a:p>
        </p:txBody>
      </p:sp>
    </p:spTree>
    <p:custDataLst>
      <p:tags r:id="rId1"/>
    </p:custDataLst>
    <p:extLst>
      <p:ext uri="{BB962C8B-B14F-4D97-AF65-F5344CB8AC3E}">
        <p14:creationId xmlns:p14="http://schemas.microsoft.com/office/powerpoint/2010/main" val="1655567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73" y="365127"/>
            <a:ext cx="3877959" cy="1031283"/>
          </a:xfrm>
        </p:spPr>
        <p:txBody>
          <a:bodyPr>
            <a:normAutofit fontScale="90000"/>
          </a:bodyPr>
          <a:lstStyle/>
          <a:p>
            <a:r>
              <a:rPr lang="cy" sz="2800" b="1" i="0" u="none" strike="noStrike" cap="none" baseline="0" dirty="0">
                <a:solidFill>
                  <a:srgbClr val="16AD85"/>
                </a:solidFill>
                <a:effectLst/>
                <a:uFillTx/>
                <a:latin typeface="Arial"/>
              </a:rPr>
              <a:t>Gweithio mewn partneriaeth</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Partnership Working</a:t>
            </a:r>
            <a:endParaRPr lang="en-GB" sz="2400" b="1">
              <a:cs typeface="Arial"/>
            </a:endParaRPr>
          </a:p>
        </p:txBody>
      </p:sp>
      <p:sp>
        <p:nvSpPr>
          <p:cNvPr id="4" name="Text Placeholder 3"/>
          <p:cNvSpPr>
            <a:spLocks noGrp="1"/>
          </p:cNvSpPr>
          <p:nvPr>
            <p:ph type="body" sz="quarter" idx="11"/>
          </p:nvPr>
        </p:nvSpPr>
        <p:spPr/>
        <p:txBody>
          <a:bodyPr>
            <a:normAutofit/>
          </a:bodyPr>
          <a:lstStyle/>
          <a:p>
            <a:r>
              <a:rPr lang="en-GB" sz="2000" dirty="0"/>
              <a:t>Why?</a:t>
            </a:r>
            <a:endParaRPr lang="en-GB" sz="2000" dirty="0">
              <a:cs typeface="Arial"/>
            </a:endParaRPr>
          </a:p>
          <a:p>
            <a:r>
              <a:rPr lang="en-GB" sz="2000" dirty="0"/>
              <a:t>What are the principles of partnership working?</a:t>
            </a:r>
            <a:endParaRPr lang="en-GB" sz="2000" dirty="0">
              <a:cs typeface="Arial"/>
            </a:endParaRPr>
          </a:p>
          <a:p>
            <a:endParaRPr lang="en-GB" sz="2000" dirty="0">
              <a:cs typeface="Arial"/>
            </a:endParaRPr>
          </a:p>
          <a:p>
            <a:r>
              <a:rPr lang="en-GB" sz="2000" dirty="0"/>
              <a:t>How?</a:t>
            </a:r>
            <a:endParaRPr lang="en-GB" sz="2000" dirty="0">
              <a:cs typeface="Arial"/>
            </a:endParaRPr>
          </a:p>
          <a:p>
            <a:r>
              <a:rPr lang="en-GB" sz="2000" dirty="0"/>
              <a:t>What are the protocols of partnership working?</a:t>
            </a:r>
            <a:endParaRPr lang="en-GB" sz="2000" dirty="0">
              <a:cs typeface="Arial"/>
            </a:endParaRPr>
          </a:p>
        </p:txBody>
      </p:sp>
      <p:sp>
        <p:nvSpPr>
          <p:cNvPr id="5" name="Text Placeholder 4"/>
          <p:cNvSpPr>
            <a:spLocks noGrp="1"/>
          </p:cNvSpPr>
          <p:nvPr>
            <p:ph type="body" sz="quarter" idx="12"/>
          </p:nvPr>
        </p:nvSpPr>
        <p:spPr/>
        <p:txBody>
          <a:bodyPr>
            <a:normAutofit/>
          </a:bodyPr>
          <a:lstStyle/>
          <a:p>
            <a:r>
              <a:rPr lang="cy" sz="2000" dirty="0"/>
              <a:t>Pam?</a:t>
            </a:r>
            <a:endParaRPr lang="en-US" sz="2000" dirty="0">
              <a:cs typeface="Arial"/>
            </a:endParaRPr>
          </a:p>
          <a:p>
            <a:r>
              <a:rPr lang="cy" sz="2000" dirty="0"/>
              <a:t>Beth yw egwyddorion gweithio mewn partneriaeth?</a:t>
            </a:r>
            <a:endParaRPr lang="cy" sz="2000" dirty="0">
              <a:cs typeface="Arial"/>
            </a:endParaRPr>
          </a:p>
          <a:p>
            <a:endParaRPr lang="en-GB" sz="2000" dirty="0">
              <a:cs typeface="Arial"/>
            </a:endParaRPr>
          </a:p>
          <a:p>
            <a:r>
              <a:rPr lang="cy" sz="2000" dirty="0"/>
              <a:t>Sut?</a:t>
            </a:r>
            <a:endParaRPr lang="cy" sz="2000" dirty="0">
              <a:cs typeface="Arial"/>
            </a:endParaRPr>
          </a:p>
          <a:p>
            <a:r>
              <a:rPr lang="cy" sz="2000" dirty="0"/>
              <a:t>Beth yw protocolau gweithio mewn partneriaeth</a:t>
            </a:r>
            <a:r>
              <a:rPr lang="cy" sz="2400" dirty="0"/>
              <a:t>?</a:t>
            </a:r>
            <a:endParaRPr lang="cy" sz="2400" dirty="0">
              <a:cs typeface="Arial"/>
            </a:endParaRPr>
          </a:p>
          <a:p>
            <a:endParaRPr lang="en-GB" dirty="0"/>
          </a:p>
        </p:txBody>
      </p:sp>
    </p:spTree>
    <p:custDataLst>
      <p:tags r:id="rId1"/>
    </p:custDataLst>
    <p:extLst>
      <p:ext uri="{BB962C8B-B14F-4D97-AF65-F5344CB8AC3E}">
        <p14:creationId xmlns:p14="http://schemas.microsoft.com/office/powerpoint/2010/main" val="2944016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cs typeface="Arial"/>
              </a:rPr>
              <a:t>Rhwystrau</a:t>
            </a:r>
            <a:endParaRPr lang="en-US" dirty="0" err="1"/>
          </a:p>
        </p:txBody>
      </p:sp>
      <p:sp>
        <p:nvSpPr>
          <p:cNvPr id="3" name="Text Placeholder 2"/>
          <p:cNvSpPr>
            <a:spLocks noGrp="1"/>
          </p:cNvSpPr>
          <p:nvPr>
            <p:ph type="body" sz="quarter" idx="10"/>
          </p:nvPr>
        </p:nvSpPr>
        <p:spPr/>
        <p:txBody>
          <a:bodyPr/>
          <a:lstStyle/>
          <a:p>
            <a:r>
              <a:rPr lang="en-GB" dirty="0"/>
              <a:t>Barriers</a:t>
            </a:r>
          </a:p>
        </p:txBody>
      </p:sp>
      <p:sp>
        <p:nvSpPr>
          <p:cNvPr id="4" name="Text Placeholder 3"/>
          <p:cNvSpPr>
            <a:spLocks noGrp="1"/>
          </p:cNvSpPr>
          <p:nvPr>
            <p:ph type="body" sz="quarter" idx="11"/>
          </p:nvPr>
        </p:nvSpPr>
        <p:spPr>
          <a:xfrm>
            <a:off x="4862513" y="1635687"/>
            <a:ext cx="3690937" cy="3480353"/>
          </a:xfrm>
        </p:spPr>
        <p:txBody>
          <a:bodyPr vert="horz" wrap="square" lIns="91440" tIns="45720" rIns="91440" bIns="45720" numCol="1" anchor="t" anchorCtr="0" compatLnSpc="1">
            <a:prstTxWarp prst="textNoShape">
              <a:avLst/>
            </a:prstTxWarp>
            <a:noAutofit/>
          </a:bodyPr>
          <a:lstStyle/>
          <a:p>
            <a:pPr>
              <a:lnSpc>
                <a:spcPct val="100000"/>
              </a:lnSpc>
            </a:pPr>
            <a:r>
              <a:rPr lang="en-GB" sz="1500" dirty="0"/>
              <a:t>Different values</a:t>
            </a:r>
            <a:endParaRPr lang="en-GB" sz="1500">
              <a:cs typeface="Arial"/>
            </a:endParaRPr>
          </a:p>
          <a:p>
            <a:pPr>
              <a:lnSpc>
                <a:spcPct val="100000"/>
              </a:lnSpc>
            </a:pPr>
            <a:r>
              <a:rPr lang="en-GB" sz="1500" dirty="0"/>
              <a:t> (Medical/social model)</a:t>
            </a:r>
            <a:endParaRPr lang="en-GB" sz="1500">
              <a:cs typeface="Arial"/>
            </a:endParaRPr>
          </a:p>
          <a:p>
            <a:pPr>
              <a:lnSpc>
                <a:spcPct val="100000"/>
              </a:lnSpc>
            </a:pPr>
            <a:r>
              <a:rPr lang="en-GB" sz="1500" dirty="0"/>
              <a:t>Training</a:t>
            </a:r>
            <a:endParaRPr lang="en-GB" sz="1500">
              <a:cs typeface="Arial"/>
            </a:endParaRPr>
          </a:p>
          <a:p>
            <a:pPr>
              <a:lnSpc>
                <a:spcPct val="100000"/>
              </a:lnSpc>
            </a:pPr>
            <a:r>
              <a:rPr lang="en-GB" sz="1500" dirty="0"/>
              <a:t>Resources</a:t>
            </a:r>
            <a:endParaRPr lang="en-GB" sz="1500">
              <a:cs typeface="Arial"/>
            </a:endParaRPr>
          </a:p>
          <a:p>
            <a:pPr>
              <a:lnSpc>
                <a:spcPct val="100000"/>
              </a:lnSpc>
            </a:pPr>
            <a:r>
              <a:rPr lang="en-GB" sz="1500" dirty="0"/>
              <a:t>Lack of clarity around roles </a:t>
            </a:r>
            <a:endParaRPr lang="en-GB" sz="1500">
              <a:cs typeface="Arial"/>
            </a:endParaRPr>
          </a:p>
          <a:p>
            <a:pPr>
              <a:lnSpc>
                <a:spcPct val="100000"/>
              </a:lnSpc>
            </a:pPr>
            <a:r>
              <a:rPr lang="en-GB" sz="1500" dirty="0"/>
              <a:t>Poor communication</a:t>
            </a:r>
            <a:endParaRPr lang="en-GB" sz="1500">
              <a:cs typeface="Arial"/>
            </a:endParaRPr>
          </a:p>
          <a:p>
            <a:pPr>
              <a:lnSpc>
                <a:spcPct val="100000"/>
              </a:lnSpc>
            </a:pPr>
            <a:r>
              <a:rPr lang="en-GB" sz="1500" dirty="0"/>
              <a:t>Poor coordination</a:t>
            </a:r>
            <a:endParaRPr lang="en-GB" sz="1500">
              <a:cs typeface="Arial"/>
            </a:endParaRPr>
          </a:p>
          <a:p>
            <a:pPr>
              <a:lnSpc>
                <a:spcPct val="100000"/>
              </a:lnSpc>
            </a:pPr>
            <a:r>
              <a:rPr lang="en-GB" sz="1500" dirty="0"/>
              <a:t>Inconsistent/ inaccurate record keeping </a:t>
            </a:r>
            <a:endParaRPr lang="en-GB" sz="1500">
              <a:cs typeface="Arial"/>
            </a:endParaRPr>
          </a:p>
          <a:p>
            <a:pPr>
              <a:lnSpc>
                <a:spcPct val="100000"/>
              </a:lnSpc>
            </a:pPr>
            <a:r>
              <a:rPr lang="en-GB" sz="1500" dirty="0"/>
              <a:t>IT systems </a:t>
            </a:r>
            <a:endParaRPr lang="en-GB" sz="1500">
              <a:cs typeface="Arial"/>
            </a:endParaRPr>
          </a:p>
          <a:p>
            <a:pPr>
              <a:lnSpc>
                <a:spcPct val="100000"/>
              </a:lnSpc>
            </a:pPr>
            <a:r>
              <a:rPr lang="en-GB" sz="1500" dirty="0"/>
              <a:t>Power imbalance </a:t>
            </a:r>
            <a:endParaRPr lang="en-GB" sz="1500">
              <a:cs typeface="Arial"/>
            </a:endParaRPr>
          </a:p>
          <a:p>
            <a:pPr>
              <a:lnSpc>
                <a:spcPct val="100000"/>
              </a:lnSpc>
            </a:pPr>
            <a:r>
              <a:rPr lang="en-GB" sz="1500" dirty="0"/>
              <a:t>Organisational protocols</a:t>
            </a:r>
            <a:endParaRPr lang="en-GB" sz="1500" dirty="0">
              <a:cs typeface="Arial"/>
            </a:endParaRPr>
          </a:p>
        </p:txBody>
      </p:sp>
      <p:sp>
        <p:nvSpPr>
          <p:cNvPr id="5" name="Text Placeholder 4"/>
          <p:cNvSpPr>
            <a:spLocks noGrp="1"/>
          </p:cNvSpPr>
          <p:nvPr>
            <p:ph type="body" sz="quarter" idx="12"/>
          </p:nvPr>
        </p:nvSpPr>
        <p:spPr>
          <a:xfrm>
            <a:off x="337508" y="1677596"/>
            <a:ext cx="4263696" cy="4245946"/>
          </a:xfrm>
        </p:spPr>
        <p:txBody>
          <a:bodyPr>
            <a:normAutofit/>
          </a:bodyPr>
          <a:lstStyle/>
          <a:p>
            <a:pPr>
              <a:lnSpc>
                <a:spcPct val="150000"/>
              </a:lnSpc>
            </a:pPr>
            <a:r>
              <a:rPr lang="cy-GB" sz="1500" kern="1200" dirty="0">
                <a:solidFill>
                  <a:srgbClr val="37394C"/>
                </a:solidFill>
                <a:latin typeface="Arial"/>
                <a:ea typeface="+mn-ea"/>
                <a:cs typeface="+mn-cs"/>
              </a:rPr>
              <a:t>Gwerthoedd gwahanol</a:t>
            </a:r>
            <a:br>
              <a:rPr lang="cy-GB" sz="1500" kern="1200" dirty="0">
                <a:latin typeface="Arial"/>
              </a:rPr>
            </a:br>
            <a:r>
              <a:rPr lang="cy-GB" sz="1500" kern="1200" dirty="0">
                <a:solidFill>
                  <a:srgbClr val="37394C"/>
                </a:solidFill>
                <a:latin typeface="Arial"/>
                <a:ea typeface="+mn-ea"/>
                <a:cs typeface="+mn-cs"/>
              </a:rPr>
              <a:t> (Model meddygol/cymdeithasol)</a:t>
            </a:r>
            <a:br>
              <a:rPr lang="cy-GB" sz="1500" kern="1200" dirty="0">
                <a:latin typeface="Arial"/>
              </a:rPr>
            </a:br>
            <a:r>
              <a:rPr lang="cy-GB" sz="1500" kern="1200" dirty="0">
                <a:solidFill>
                  <a:srgbClr val="37394C"/>
                </a:solidFill>
                <a:latin typeface="Arial"/>
                <a:ea typeface="+mn-ea"/>
                <a:cs typeface="+mn-cs"/>
              </a:rPr>
              <a:t>Hyfforddiant</a:t>
            </a:r>
            <a:br>
              <a:rPr lang="cy-GB" sz="1500" kern="1200" dirty="0">
                <a:latin typeface="Arial"/>
              </a:rPr>
            </a:br>
            <a:r>
              <a:rPr lang="cy-GB" sz="1500" kern="1200" dirty="0">
                <a:solidFill>
                  <a:srgbClr val="37394C"/>
                </a:solidFill>
                <a:latin typeface="Arial"/>
                <a:ea typeface="+mn-ea"/>
                <a:cs typeface="+mn-cs"/>
              </a:rPr>
              <a:t>Adnoddau</a:t>
            </a:r>
            <a:br>
              <a:rPr lang="cy-GB" sz="1500" kern="1200" dirty="0">
                <a:latin typeface="Arial"/>
              </a:rPr>
            </a:br>
            <a:r>
              <a:rPr lang="cy-GB" sz="1500" kern="1200" dirty="0">
                <a:solidFill>
                  <a:srgbClr val="37394C"/>
                </a:solidFill>
                <a:latin typeface="Arial"/>
                <a:ea typeface="+mn-ea"/>
                <a:cs typeface="+mn-cs"/>
              </a:rPr>
              <a:t>Diffyg eglurder ynghylch rolau </a:t>
            </a:r>
            <a:br>
              <a:rPr lang="cy-GB" sz="1500" kern="1200" dirty="0">
                <a:latin typeface="Arial"/>
              </a:rPr>
            </a:br>
            <a:r>
              <a:rPr lang="cy-GB" sz="1500" kern="1200" dirty="0">
                <a:solidFill>
                  <a:srgbClr val="37394C"/>
                </a:solidFill>
                <a:latin typeface="Arial"/>
                <a:ea typeface="+mn-ea"/>
                <a:cs typeface="+mn-cs"/>
              </a:rPr>
              <a:t>Cyfathrebu gwael</a:t>
            </a:r>
            <a:br>
              <a:rPr lang="cy-GB" sz="1500" kern="1200" dirty="0">
                <a:latin typeface="Arial"/>
              </a:rPr>
            </a:br>
            <a:r>
              <a:rPr lang="cy-GB" sz="1500" kern="1200" dirty="0">
                <a:solidFill>
                  <a:srgbClr val="37394C"/>
                </a:solidFill>
                <a:latin typeface="Arial"/>
                <a:ea typeface="+mn-ea"/>
                <a:cs typeface="+mn-cs"/>
              </a:rPr>
              <a:t>Cydlynu gwael</a:t>
            </a:r>
            <a:br>
              <a:rPr lang="cy-GB" sz="1500" kern="1200" dirty="0">
                <a:latin typeface="Arial"/>
              </a:rPr>
            </a:br>
            <a:r>
              <a:rPr lang="cy-GB" sz="1500" kern="1200" dirty="0">
                <a:solidFill>
                  <a:srgbClr val="37394C"/>
                </a:solidFill>
                <a:latin typeface="Arial"/>
                <a:ea typeface="+mn-ea"/>
                <a:cs typeface="+mn-cs"/>
              </a:rPr>
              <a:t>Cadw cofnodion anghyson/anghywir </a:t>
            </a:r>
            <a:br>
              <a:rPr lang="cy-GB" sz="1500" kern="1200" dirty="0">
                <a:latin typeface="Arial"/>
              </a:rPr>
            </a:br>
            <a:r>
              <a:rPr lang="cy-GB" sz="1500" kern="1200" dirty="0">
                <a:solidFill>
                  <a:srgbClr val="37394C"/>
                </a:solidFill>
                <a:latin typeface="Arial"/>
                <a:ea typeface="+mn-ea"/>
                <a:cs typeface="+mn-cs"/>
              </a:rPr>
              <a:t>Systemau TG </a:t>
            </a:r>
            <a:br>
              <a:rPr lang="cy-GB" sz="1500" kern="1200" dirty="0">
                <a:latin typeface="Arial"/>
              </a:rPr>
            </a:br>
            <a:r>
              <a:rPr lang="cy-GB" sz="1500" kern="1200" dirty="0">
                <a:solidFill>
                  <a:srgbClr val="37394C"/>
                </a:solidFill>
                <a:latin typeface="Arial"/>
                <a:ea typeface="+mn-ea"/>
                <a:cs typeface="+mn-cs"/>
              </a:rPr>
              <a:t>Anghydbwysedd pŵer </a:t>
            </a:r>
            <a:br>
              <a:rPr lang="cy-GB" sz="1500" kern="1200" dirty="0">
                <a:latin typeface="Arial"/>
              </a:rPr>
            </a:br>
            <a:r>
              <a:rPr lang="cy-GB" sz="1500" kern="1200" dirty="0">
                <a:solidFill>
                  <a:srgbClr val="37394C"/>
                </a:solidFill>
                <a:latin typeface="Arial"/>
                <a:ea typeface="+mn-ea"/>
                <a:cs typeface="+mn-cs"/>
              </a:rPr>
              <a:t>Protocolau sefydliadol</a:t>
            </a:r>
            <a:endParaRPr lang="en-GB" dirty="0">
              <a:cs typeface="Arial"/>
            </a:endParaRPr>
          </a:p>
        </p:txBody>
      </p:sp>
    </p:spTree>
    <p:extLst>
      <p:ext uri="{BB962C8B-B14F-4D97-AF65-F5344CB8AC3E}">
        <p14:creationId xmlns:p14="http://schemas.microsoft.com/office/powerpoint/2010/main" val="120574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cs typeface="Arial"/>
              </a:rPr>
              <a:t>Sut </a:t>
            </a:r>
            <a:r>
              <a:rPr lang="en-GB" sz="2500" dirty="0" err="1">
                <a:cs typeface="Arial"/>
              </a:rPr>
              <a:t>gallwn</a:t>
            </a:r>
            <a:r>
              <a:rPr lang="en-GB" sz="2500" dirty="0">
                <a:cs typeface="Arial"/>
              </a:rPr>
              <a:t> </a:t>
            </a:r>
            <a:r>
              <a:rPr lang="en-GB" sz="2500" dirty="0" err="1">
                <a:cs typeface="Arial"/>
              </a:rPr>
              <a:t>ni</a:t>
            </a:r>
            <a:r>
              <a:rPr lang="en-GB" sz="2500" dirty="0">
                <a:cs typeface="Arial"/>
              </a:rPr>
              <a:t> oresgyn y </a:t>
            </a:r>
            <a:r>
              <a:rPr lang="en-GB" sz="2500" dirty="0" err="1">
                <a:cs typeface="Arial"/>
              </a:rPr>
              <a:t>rhwystrau</a:t>
            </a:r>
            <a:r>
              <a:rPr lang="en-GB" sz="2500" dirty="0">
                <a:cs typeface="Arial"/>
              </a:rPr>
              <a:t> </a:t>
            </a:r>
            <a:r>
              <a:rPr lang="en-GB" sz="2500" dirty="0" err="1">
                <a:cs typeface="Arial"/>
              </a:rPr>
              <a:t>hyn</a:t>
            </a:r>
            <a:r>
              <a:rPr lang="en-GB" sz="2500" dirty="0">
                <a:cs typeface="Arial"/>
              </a:rPr>
              <a:t>?</a:t>
            </a:r>
            <a:endParaRPr lang="en-US"/>
          </a:p>
        </p:txBody>
      </p:sp>
      <p:sp>
        <p:nvSpPr>
          <p:cNvPr id="3" name="Text Placeholder 2"/>
          <p:cNvSpPr>
            <a:spLocks noGrp="1"/>
          </p:cNvSpPr>
          <p:nvPr>
            <p:ph type="body" sz="quarter" idx="10"/>
          </p:nvPr>
        </p:nvSpPr>
        <p:spPr>
          <a:xfrm>
            <a:off x="4862513" y="365126"/>
            <a:ext cx="4186955" cy="1031284"/>
          </a:xfrm>
        </p:spPr>
        <p:txBody>
          <a:bodyPr/>
          <a:lstStyle/>
          <a:p>
            <a:r>
              <a:rPr lang="en-GB" dirty="0"/>
              <a:t>How can we overcome these barriers?</a:t>
            </a:r>
          </a:p>
        </p:txBody>
      </p:sp>
      <p:sp>
        <p:nvSpPr>
          <p:cNvPr id="4" name="Text Placeholder 3"/>
          <p:cNvSpPr>
            <a:spLocks noGrp="1"/>
          </p:cNvSpPr>
          <p:nvPr>
            <p:ph type="body" sz="quarter" idx="11"/>
          </p:nvPr>
        </p:nvSpPr>
        <p:spPr>
          <a:xfrm>
            <a:off x="4862513" y="1715547"/>
            <a:ext cx="3690937" cy="3480353"/>
          </a:xfrm>
        </p:spPr>
        <p:txBody>
          <a:bodyPr>
            <a:normAutofit fontScale="85000" lnSpcReduction="20000"/>
          </a:bodyPr>
          <a:lstStyle/>
          <a:p>
            <a:r>
              <a:rPr lang="en-GB" dirty="0"/>
              <a:t>Resources</a:t>
            </a:r>
            <a:endParaRPr lang="en-GB">
              <a:cs typeface="Arial"/>
            </a:endParaRPr>
          </a:p>
          <a:p>
            <a:r>
              <a:rPr lang="en-GB" dirty="0"/>
              <a:t>Organisational protocols in place </a:t>
            </a:r>
            <a:endParaRPr lang="en-GB">
              <a:cs typeface="Arial"/>
            </a:endParaRPr>
          </a:p>
          <a:p>
            <a:r>
              <a:rPr lang="en-GB" dirty="0"/>
              <a:t>Inter-professional training </a:t>
            </a:r>
            <a:endParaRPr lang="en-GB">
              <a:cs typeface="Arial"/>
            </a:endParaRPr>
          </a:p>
          <a:p>
            <a:r>
              <a:rPr lang="en-GB" dirty="0"/>
              <a:t>Shared systems </a:t>
            </a:r>
            <a:endParaRPr lang="en-GB">
              <a:cs typeface="Arial"/>
            </a:endParaRPr>
          </a:p>
          <a:p>
            <a:r>
              <a:rPr lang="en-GB" dirty="0"/>
              <a:t>Respect </a:t>
            </a:r>
            <a:endParaRPr lang="en-GB">
              <a:cs typeface="Arial"/>
            </a:endParaRPr>
          </a:p>
          <a:p>
            <a:r>
              <a:rPr lang="en-GB" dirty="0"/>
              <a:t>Trust </a:t>
            </a:r>
            <a:endParaRPr lang="en-GB">
              <a:cs typeface="Arial"/>
            </a:endParaRPr>
          </a:p>
          <a:p>
            <a:r>
              <a:rPr lang="en-GB" dirty="0"/>
              <a:t>Clear knowledge of roles and responsibilities</a:t>
            </a:r>
            <a:endParaRPr lang="en-GB">
              <a:cs typeface="Arial"/>
            </a:endParaRPr>
          </a:p>
          <a:p>
            <a:r>
              <a:rPr lang="en-GB" dirty="0"/>
              <a:t>Good communication </a:t>
            </a:r>
            <a:endParaRPr lang="en-GB">
              <a:cs typeface="Arial"/>
            </a:endParaRPr>
          </a:p>
          <a:p>
            <a:r>
              <a:rPr lang="en-GB" dirty="0"/>
              <a:t> Flexibility </a:t>
            </a:r>
            <a:endParaRPr lang="en-GB">
              <a:cs typeface="Arial"/>
            </a:endParaRPr>
          </a:p>
          <a:p>
            <a:r>
              <a:rPr lang="en-GB" dirty="0"/>
              <a:t>Open mindedness </a:t>
            </a:r>
            <a:endParaRPr lang="en-GB">
              <a:cs typeface="Arial"/>
            </a:endParaRPr>
          </a:p>
          <a:p>
            <a:r>
              <a:rPr lang="en-GB" dirty="0"/>
              <a:t>Reflection </a:t>
            </a:r>
            <a:endParaRPr lang="en-GB" dirty="0">
              <a:cs typeface="Arial"/>
            </a:endParaRPr>
          </a:p>
        </p:txBody>
      </p:sp>
      <p:sp>
        <p:nvSpPr>
          <p:cNvPr id="5" name="Text Placeholder 4"/>
          <p:cNvSpPr>
            <a:spLocks noGrp="1"/>
          </p:cNvSpPr>
          <p:nvPr>
            <p:ph type="body" sz="quarter" idx="12"/>
          </p:nvPr>
        </p:nvSpPr>
        <p:spPr>
          <a:xfrm>
            <a:off x="628650" y="1715547"/>
            <a:ext cx="4490139" cy="4181249"/>
          </a:xfrm>
        </p:spPr>
        <p:txBody>
          <a:bodyPr>
            <a:normAutofit lnSpcReduction="10000"/>
          </a:bodyPr>
          <a:lstStyle/>
          <a:p>
            <a:pPr>
              <a:lnSpc>
                <a:spcPct val="150000"/>
              </a:lnSpc>
            </a:pPr>
            <a:r>
              <a:rPr lang="en-GB" sz="1500" err="1">
                <a:cs typeface="Arial"/>
              </a:rPr>
              <a:t>Adnoddau</a:t>
            </a:r>
            <a:br>
              <a:rPr lang="en-GB" sz="1500" dirty="0">
                <a:cs typeface="Arial"/>
              </a:rPr>
            </a:br>
            <a:r>
              <a:rPr lang="en-GB" sz="1500" dirty="0">
                <a:cs typeface="Arial"/>
              </a:rPr>
              <a:t> </a:t>
            </a:r>
            <a:r>
              <a:rPr lang="en-GB" sz="1500" err="1">
                <a:cs typeface="Arial"/>
              </a:rPr>
              <a:t>Protocolau</a:t>
            </a:r>
            <a:r>
              <a:rPr lang="en-GB" sz="1500" dirty="0">
                <a:cs typeface="Arial"/>
              </a:rPr>
              <a:t> </a:t>
            </a:r>
            <a:r>
              <a:rPr lang="en-GB" sz="1500" err="1">
                <a:cs typeface="Arial"/>
              </a:rPr>
              <a:t>sefydliadol</a:t>
            </a:r>
            <a:r>
              <a:rPr lang="en-GB" sz="1500" dirty="0">
                <a:cs typeface="Arial"/>
              </a:rPr>
              <a:t> </a:t>
            </a:r>
            <a:r>
              <a:rPr lang="en-GB" sz="1500" err="1">
                <a:cs typeface="Arial"/>
              </a:rPr>
              <a:t>yn</a:t>
            </a:r>
            <a:r>
              <a:rPr lang="en-GB" sz="1500" dirty="0">
                <a:cs typeface="Arial"/>
              </a:rPr>
              <a:t> </a:t>
            </a:r>
            <a:r>
              <a:rPr lang="en-GB" sz="1500" err="1">
                <a:cs typeface="Arial"/>
              </a:rPr>
              <a:t>eu</a:t>
            </a:r>
            <a:r>
              <a:rPr lang="en-GB" sz="1500" dirty="0">
                <a:cs typeface="Arial"/>
              </a:rPr>
              <a:t> </a:t>
            </a:r>
            <a:r>
              <a:rPr lang="en-GB" sz="1500" err="1">
                <a:cs typeface="Arial"/>
              </a:rPr>
              <a:t>lle</a:t>
            </a:r>
            <a:r>
              <a:rPr lang="en-GB" sz="1500" dirty="0">
                <a:cs typeface="Arial"/>
              </a:rPr>
              <a:t> </a:t>
            </a:r>
            <a:br>
              <a:rPr lang="en-GB" sz="1500" dirty="0">
                <a:cs typeface="Arial"/>
              </a:rPr>
            </a:br>
            <a:r>
              <a:rPr lang="en-GB" sz="1500" dirty="0">
                <a:cs typeface="Arial"/>
              </a:rPr>
              <a:t> </a:t>
            </a:r>
            <a:r>
              <a:rPr lang="en-GB" sz="1500" err="1">
                <a:cs typeface="Arial"/>
              </a:rPr>
              <a:t>Hyfforddiant</a:t>
            </a:r>
            <a:r>
              <a:rPr lang="en-GB" sz="1500" dirty="0">
                <a:cs typeface="Arial"/>
              </a:rPr>
              <a:t> </a:t>
            </a:r>
            <a:r>
              <a:rPr lang="en-GB" sz="1500" err="1">
                <a:cs typeface="Arial"/>
              </a:rPr>
              <a:t>rhyngbroffesiynol</a:t>
            </a:r>
            <a:r>
              <a:rPr lang="en-GB" sz="1500" dirty="0">
                <a:cs typeface="Arial"/>
              </a:rPr>
              <a:t> </a:t>
            </a:r>
            <a:br>
              <a:rPr lang="en-GB" sz="1500" dirty="0">
                <a:cs typeface="Arial"/>
              </a:rPr>
            </a:br>
            <a:r>
              <a:rPr lang="en-GB" sz="1500" dirty="0">
                <a:cs typeface="Arial"/>
              </a:rPr>
              <a:t> </a:t>
            </a:r>
            <a:r>
              <a:rPr lang="en-GB" sz="1500" err="1">
                <a:cs typeface="Arial"/>
              </a:rPr>
              <a:t>Systemau</a:t>
            </a:r>
            <a:r>
              <a:rPr lang="en-GB" sz="1500" dirty="0">
                <a:cs typeface="Arial"/>
              </a:rPr>
              <a:t> a </a:t>
            </a:r>
            <a:r>
              <a:rPr lang="en-GB" sz="1500" err="1">
                <a:cs typeface="Arial"/>
              </a:rPr>
              <a:t>rennir</a:t>
            </a:r>
            <a:r>
              <a:rPr lang="en-GB" sz="1500" dirty="0">
                <a:cs typeface="Arial"/>
              </a:rPr>
              <a:t> </a:t>
            </a:r>
            <a:br>
              <a:rPr lang="en-GB" sz="1500" dirty="0">
                <a:cs typeface="Arial"/>
              </a:rPr>
            </a:br>
            <a:r>
              <a:rPr lang="en-GB" sz="1500" dirty="0">
                <a:cs typeface="Arial"/>
              </a:rPr>
              <a:t> Parch </a:t>
            </a:r>
            <a:br>
              <a:rPr lang="en-GB" sz="1500" dirty="0">
                <a:cs typeface="Arial"/>
              </a:rPr>
            </a:br>
            <a:r>
              <a:rPr lang="en-GB" sz="1500" dirty="0">
                <a:cs typeface="Arial"/>
              </a:rPr>
              <a:t> </a:t>
            </a:r>
            <a:r>
              <a:rPr lang="en-GB" sz="1500" err="1">
                <a:cs typeface="Arial"/>
              </a:rPr>
              <a:t>Ymddiriedolaeth</a:t>
            </a:r>
            <a:r>
              <a:rPr lang="en-GB" sz="1500" dirty="0">
                <a:cs typeface="Arial"/>
              </a:rPr>
              <a:t> </a:t>
            </a:r>
            <a:br>
              <a:rPr lang="en-GB" sz="1500" dirty="0">
                <a:cs typeface="Arial"/>
              </a:rPr>
            </a:br>
            <a:r>
              <a:rPr lang="en-GB" sz="1500" dirty="0">
                <a:cs typeface="Arial"/>
              </a:rPr>
              <a:t> </a:t>
            </a:r>
            <a:r>
              <a:rPr lang="en-GB" sz="1500" err="1">
                <a:cs typeface="Arial"/>
              </a:rPr>
              <a:t>Gwybodaeth</a:t>
            </a:r>
            <a:r>
              <a:rPr lang="en-GB" sz="1500" dirty="0">
                <a:cs typeface="Arial"/>
              </a:rPr>
              <a:t> </a:t>
            </a:r>
            <a:r>
              <a:rPr lang="en-GB" sz="1500" err="1">
                <a:cs typeface="Arial"/>
              </a:rPr>
              <a:t>glir</a:t>
            </a:r>
            <a:r>
              <a:rPr lang="en-GB" sz="1500" dirty="0">
                <a:cs typeface="Arial"/>
              </a:rPr>
              <a:t> am </a:t>
            </a:r>
            <a:r>
              <a:rPr lang="en-GB" sz="1500" err="1">
                <a:cs typeface="Arial"/>
              </a:rPr>
              <a:t>rolau</a:t>
            </a:r>
            <a:r>
              <a:rPr lang="en-GB" sz="1500" dirty="0">
                <a:cs typeface="Arial"/>
              </a:rPr>
              <a:t> a </a:t>
            </a:r>
            <a:r>
              <a:rPr lang="en-GB" sz="1500" err="1">
                <a:cs typeface="Arial"/>
              </a:rPr>
              <a:t>chyfrifoldebau</a:t>
            </a:r>
            <a:br>
              <a:rPr lang="en-GB" sz="1500" dirty="0">
                <a:cs typeface="Arial"/>
              </a:rPr>
            </a:br>
            <a:r>
              <a:rPr lang="en-GB" sz="1500" dirty="0">
                <a:cs typeface="Arial"/>
              </a:rPr>
              <a:t> </a:t>
            </a:r>
            <a:r>
              <a:rPr lang="en-GB" sz="1500" err="1">
                <a:cs typeface="Arial"/>
              </a:rPr>
              <a:t>Cyfathrebu</a:t>
            </a:r>
            <a:r>
              <a:rPr lang="en-GB" sz="1500" dirty="0">
                <a:cs typeface="Arial"/>
              </a:rPr>
              <a:t> da </a:t>
            </a:r>
            <a:br>
              <a:rPr lang="en-GB" sz="1500" dirty="0">
                <a:cs typeface="Arial"/>
              </a:rPr>
            </a:br>
            <a:r>
              <a:rPr lang="en-GB" sz="1500" dirty="0">
                <a:cs typeface="Arial"/>
              </a:rPr>
              <a:t>  </a:t>
            </a:r>
            <a:r>
              <a:rPr lang="en-GB" sz="1500" err="1">
                <a:cs typeface="Arial"/>
              </a:rPr>
              <a:t>Hyblygrwydd</a:t>
            </a:r>
            <a:r>
              <a:rPr lang="en-GB" sz="1500" dirty="0">
                <a:cs typeface="Arial"/>
              </a:rPr>
              <a:t> </a:t>
            </a:r>
            <a:br>
              <a:rPr lang="en-GB" sz="1500" dirty="0">
                <a:cs typeface="Arial"/>
              </a:rPr>
            </a:br>
            <a:r>
              <a:rPr lang="en-GB" sz="1500" dirty="0">
                <a:cs typeface="Arial"/>
              </a:rPr>
              <a:t> </a:t>
            </a:r>
            <a:r>
              <a:rPr lang="en-GB" sz="1500" err="1">
                <a:cs typeface="Arial"/>
              </a:rPr>
              <a:t>Meddwl</a:t>
            </a:r>
            <a:r>
              <a:rPr lang="en-GB" sz="1500" dirty="0">
                <a:cs typeface="Arial"/>
              </a:rPr>
              <a:t> </a:t>
            </a:r>
            <a:r>
              <a:rPr lang="en-GB" sz="1500" err="1">
                <a:cs typeface="Arial"/>
              </a:rPr>
              <a:t>agored</a:t>
            </a:r>
            <a:r>
              <a:rPr lang="en-GB" sz="1500" dirty="0">
                <a:cs typeface="Arial"/>
              </a:rPr>
              <a:t> </a:t>
            </a:r>
            <a:br>
              <a:rPr lang="en-GB" sz="1500" dirty="0">
                <a:cs typeface="Arial"/>
              </a:rPr>
            </a:br>
            <a:r>
              <a:rPr lang="en-GB" sz="1500" dirty="0">
                <a:cs typeface="Arial"/>
              </a:rPr>
              <a:t> </a:t>
            </a:r>
            <a:r>
              <a:rPr lang="en-GB" sz="1500" err="1">
                <a:cs typeface="Arial"/>
              </a:rPr>
              <a:t>Myfyrio</a:t>
            </a:r>
            <a:r>
              <a:rPr lang="en-GB" sz="1500" dirty="0">
                <a:cs typeface="Arial"/>
              </a:rPr>
              <a:t> </a:t>
            </a:r>
            <a:br>
              <a:rPr lang="en-GB" sz="1500" dirty="0">
                <a:cs typeface="Arial"/>
              </a:rPr>
            </a:br>
            <a:r>
              <a:rPr lang="en-GB" sz="1500" dirty="0">
                <a:cs typeface="Arial"/>
              </a:rPr>
              <a:t> </a:t>
            </a:r>
            <a:endParaRPr lang="en-US">
              <a:cs typeface="Arial" panose="020B0604020202020204"/>
            </a:endParaRPr>
          </a:p>
          <a:p>
            <a:endParaRPr lang="en-GB" dirty="0">
              <a:cs typeface="Arial"/>
            </a:endParaRPr>
          </a:p>
        </p:txBody>
      </p:sp>
    </p:spTree>
    <p:extLst>
      <p:ext uri="{BB962C8B-B14F-4D97-AF65-F5344CB8AC3E}">
        <p14:creationId xmlns:p14="http://schemas.microsoft.com/office/powerpoint/2010/main" val="2085300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cs typeface="Arial"/>
              </a:rPr>
              <a:t>Tasg</a:t>
            </a:r>
            <a:endParaRPr lang="en-GB">
              <a:cs typeface="Arial"/>
            </a:endParaRPr>
          </a:p>
        </p:txBody>
      </p:sp>
      <p:sp>
        <p:nvSpPr>
          <p:cNvPr id="3" name="Text Placeholder 2"/>
          <p:cNvSpPr>
            <a:spLocks noGrp="1"/>
          </p:cNvSpPr>
          <p:nvPr>
            <p:ph type="body" sz="quarter" idx="10"/>
          </p:nvPr>
        </p:nvSpPr>
        <p:spPr/>
        <p:txBody>
          <a:bodyPr/>
          <a:lstStyle/>
          <a:p>
            <a:r>
              <a:rPr lang="en-GB" dirty="0"/>
              <a:t>Task</a:t>
            </a:r>
          </a:p>
        </p:txBody>
      </p:sp>
      <p:sp>
        <p:nvSpPr>
          <p:cNvPr id="4" name="Text Placeholder 3"/>
          <p:cNvSpPr>
            <a:spLocks noGrp="1"/>
          </p:cNvSpPr>
          <p:nvPr>
            <p:ph type="body" sz="quarter" idx="11"/>
          </p:nvPr>
        </p:nvSpPr>
        <p:spPr/>
        <p:txBody>
          <a:bodyPr>
            <a:normAutofit fontScale="92500" lnSpcReduction="10000"/>
          </a:bodyPr>
          <a:lstStyle/>
          <a:p>
            <a:r>
              <a:rPr lang="en-GB" dirty="0"/>
              <a:t>Think in small groups</a:t>
            </a:r>
            <a:endParaRPr lang="en-GB">
              <a:cs typeface="Arial"/>
            </a:endParaRPr>
          </a:p>
          <a:p>
            <a:br>
              <a:rPr lang="en-GB" dirty="0"/>
            </a:br>
            <a:r>
              <a:rPr lang="en-GB" dirty="0"/>
              <a:t>Consider a case you have worked on where there has been conflict between partner agencies </a:t>
            </a:r>
            <a:endParaRPr lang="en-GB">
              <a:cs typeface="Arial"/>
            </a:endParaRPr>
          </a:p>
          <a:p>
            <a:br>
              <a:rPr lang="en-GB" dirty="0"/>
            </a:br>
            <a:r>
              <a:rPr lang="en-GB" dirty="0"/>
              <a:t>How, if at all was this resolved? What do you think could have been done differently? Were there any strengths demonstrated? </a:t>
            </a:r>
            <a:endParaRPr lang="en-GB">
              <a:cs typeface="Arial"/>
            </a:endParaRPr>
          </a:p>
          <a:p>
            <a:br>
              <a:rPr lang="en-GB" dirty="0"/>
            </a:br>
            <a:r>
              <a:rPr lang="en-GB" dirty="0"/>
              <a:t>What was the outcome for the individual receiving care and support ?</a:t>
            </a:r>
            <a:endParaRPr lang="en-GB" dirty="0">
              <a:cs typeface="Arial"/>
            </a:endParaRPr>
          </a:p>
        </p:txBody>
      </p:sp>
      <p:sp>
        <p:nvSpPr>
          <p:cNvPr id="5" name="Text Placeholder 4"/>
          <p:cNvSpPr>
            <a:spLocks noGrp="1"/>
          </p:cNvSpPr>
          <p:nvPr>
            <p:ph type="body" sz="quarter" idx="12"/>
          </p:nvPr>
        </p:nvSpPr>
        <p:spPr/>
        <p:txBody>
          <a:bodyPr/>
          <a:lstStyle/>
          <a:p>
            <a:pPr algn="l" rtl="0"/>
            <a:r>
              <a:rPr lang="cy-GB" sz="1600" kern="1200">
                <a:solidFill>
                  <a:srgbClr val="37394C"/>
                </a:solidFill>
                <a:latin typeface="Arial"/>
                <a:ea typeface="+mn-ea"/>
                <a:cs typeface="+mn-cs"/>
              </a:rPr>
              <a:t>Meddyliwch mewn grwpiau bach</a:t>
            </a:r>
          </a:p>
          <a:p>
            <a:pPr algn="l" rtl="0"/>
            <a:br>
              <a:rPr lang="cy-GB" sz="1200" kern="1200">
                <a:solidFill>
                  <a:srgbClr val="37394C"/>
                </a:solidFill>
                <a:latin typeface="Arial"/>
                <a:ea typeface="+mn-ea"/>
                <a:cs typeface="+mn-cs"/>
              </a:rPr>
            </a:br>
            <a:r>
              <a:rPr lang="cy-GB" sz="1600" kern="1200">
                <a:solidFill>
                  <a:srgbClr val="37394C"/>
                </a:solidFill>
                <a:latin typeface="Arial"/>
                <a:ea typeface="+mn-ea"/>
                <a:cs typeface="+mn-cs"/>
              </a:rPr>
              <a:t>Ystyriwch achos rydych wedi gweithio arno lle bu gwrthdaro rhwng asiantaethau partner </a:t>
            </a:r>
          </a:p>
          <a:p>
            <a:pPr algn="l" rtl="0"/>
            <a:br>
              <a:rPr lang="cy-GB" sz="1600" kern="1200">
                <a:solidFill>
                  <a:srgbClr val="37394C"/>
                </a:solidFill>
                <a:latin typeface="Arial"/>
                <a:ea typeface="+mn-ea"/>
                <a:cs typeface="+mn-cs"/>
              </a:rPr>
            </a:br>
            <a:r>
              <a:rPr lang="cy-GB" sz="1600" kern="1200">
                <a:solidFill>
                  <a:srgbClr val="37394C"/>
                </a:solidFill>
                <a:latin typeface="Arial"/>
                <a:ea typeface="+mn-ea"/>
                <a:cs typeface="+mn-cs"/>
              </a:rPr>
              <a:t>Sut, os o gwbl y cafodd hyn ei ddatrys? Beth ydych chi'n meddwl y gellid bod wedi'i wneud yn wahanol? A ddangoswyd unrhyw gryfderau? </a:t>
            </a:r>
          </a:p>
          <a:p>
            <a:pPr algn="l" rtl="0"/>
            <a:br>
              <a:rPr lang="cy-GB" sz="1600" kern="1200">
                <a:solidFill>
                  <a:srgbClr val="37394C"/>
                </a:solidFill>
                <a:latin typeface="Arial"/>
                <a:ea typeface="+mn-ea"/>
                <a:cs typeface="+mn-cs"/>
              </a:rPr>
            </a:br>
            <a:r>
              <a:rPr lang="cy-GB" sz="1600" kern="1200">
                <a:solidFill>
                  <a:srgbClr val="37394C"/>
                </a:solidFill>
                <a:latin typeface="Arial"/>
                <a:ea typeface="+mn-ea"/>
                <a:cs typeface="+mn-cs"/>
              </a:rPr>
              <a:t>Beth oedd y canlyniad i'r unigolyn a oedd yn derbyn gofal a chymorth?</a:t>
            </a:r>
            <a:endParaRPr lang="en-GB"/>
          </a:p>
        </p:txBody>
      </p:sp>
      <p:pic>
        <p:nvPicPr>
          <p:cNvPr id="6" name="Picture 5">
            <a:extLst>
              <a:ext uri="{FF2B5EF4-FFF2-40B4-BE49-F238E27FC236}">
                <a16:creationId xmlns:a16="http://schemas.microsoft.com/office/drawing/2014/main" id="{32F3F0C4-15AA-AB75-B2CC-FBC015346BDB}"/>
              </a:ext>
            </a:extLst>
          </p:cNvPr>
          <p:cNvPicPr>
            <a:picLocks noChangeAspect="1"/>
          </p:cNvPicPr>
          <p:nvPr/>
        </p:nvPicPr>
        <p:blipFill>
          <a:blip r:embed="rId3"/>
          <a:stretch>
            <a:fillRect/>
          </a:stretch>
        </p:blipFill>
        <p:spPr>
          <a:xfrm>
            <a:off x="7684053" y="157922"/>
            <a:ext cx="998330" cy="965200"/>
          </a:xfrm>
          <a:prstGeom prst="rect">
            <a:avLst/>
          </a:prstGeom>
        </p:spPr>
      </p:pic>
    </p:spTree>
    <p:extLst>
      <p:ext uri="{BB962C8B-B14F-4D97-AF65-F5344CB8AC3E}">
        <p14:creationId xmlns:p14="http://schemas.microsoft.com/office/powerpoint/2010/main" val="349265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43FA5-F3EE-7CCE-3C99-3D6A134B054B}"/>
              </a:ext>
            </a:extLst>
          </p:cNvPr>
          <p:cNvPicPr>
            <a:picLocks noChangeAspect="1"/>
          </p:cNvPicPr>
          <p:nvPr/>
        </p:nvPicPr>
        <p:blipFill>
          <a:blip r:embed="rId2"/>
          <a:stretch>
            <a:fillRect/>
          </a:stretch>
        </p:blipFill>
        <p:spPr>
          <a:xfrm>
            <a:off x="-2208" y="327301"/>
            <a:ext cx="9148416" cy="6534702"/>
          </a:xfrm>
          <a:prstGeom prst="rect">
            <a:avLst/>
          </a:prstGeom>
        </p:spPr>
      </p:pic>
    </p:spTree>
    <p:extLst>
      <p:ext uri="{BB962C8B-B14F-4D97-AF65-F5344CB8AC3E}">
        <p14:creationId xmlns:p14="http://schemas.microsoft.com/office/powerpoint/2010/main" val="15756615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Cydgynhyrchu</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a:t>
            </a:r>
            <a:endParaRPr lang="en-GB" sz="2400" b="1">
              <a:cs typeface="Arial"/>
            </a:endParaRPr>
          </a:p>
        </p:txBody>
      </p:sp>
      <p:sp>
        <p:nvSpPr>
          <p:cNvPr id="4" name="Text Placeholder 3"/>
          <p:cNvSpPr>
            <a:spLocks noGrp="1"/>
          </p:cNvSpPr>
          <p:nvPr>
            <p:ph type="body" sz="quarter" idx="11"/>
          </p:nvPr>
        </p:nvSpPr>
        <p:spPr>
          <a:xfrm>
            <a:off x="4862513" y="1002123"/>
            <a:ext cx="3690937" cy="4729206"/>
          </a:xfrm>
        </p:spPr>
        <p:txBody>
          <a:bodyPr>
            <a:normAutofit fontScale="92500" lnSpcReduction="20000"/>
          </a:bodyPr>
          <a:lstStyle/>
          <a:p>
            <a:pPr>
              <a:lnSpc>
                <a:spcPct val="110000"/>
              </a:lnSpc>
            </a:pPr>
            <a:r>
              <a:rPr lang="en-GB" i="1" dirty="0"/>
              <a:t>Co-production recognises that people are experts in their own lives. Working with people in this way means pushing the power in the relationship towards the person and putting them at the centre of their care and support planning.</a:t>
            </a:r>
          </a:p>
          <a:p>
            <a:pPr>
              <a:lnSpc>
                <a:spcPct val="110000"/>
              </a:lnSpc>
            </a:pPr>
            <a:r>
              <a:rPr lang="en-GB" i="1" dirty="0"/>
              <a:t>We do this as people are experts in their own lives and are best placed to tell us what’s important to them and what gives them a sense of wellbeing. Peoples own strengths are important and need to be acknowledged. Meaningful conversations are at the heart of co-production. </a:t>
            </a:r>
          </a:p>
          <a:p>
            <a:pPr algn="r">
              <a:lnSpc>
                <a:spcPct val="110000"/>
              </a:lnSpc>
            </a:pPr>
            <a:r>
              <a:rPr lang="en-GB" dirty="0"/>
              <a:t>Social Care Wales</a:t>
            </a:r>
          </a:p>
        </p:txBody>
      </p:sp>
      <p:sp>
        <p:nvSpPr>
          <p:cNvPr id="5" name="Text Placeholder 4"/>
          <p:cNvSpPr>
            <a:spLocks noGrp="1"/>
          </p:cNvSpPr>
          <p:nvPr>
            <p:ph type="body" sz="quarter" idx="12"/>
          </p:nvPr>
        </p:nvSpPr>
        <p:spPr>
          <a:xfrm>
            <a:off x="590550" y="999743"/>
            <a:ext cx="3681413" cy="4574131"/>
          </a:xfrm>
        </p:spPr>
        <p:txBody>
          <a:bodyPr>
            <a:normAutofit fontScale="92500" lnSpcReduction="20000"/>
          </a:bodyPr>
          <a:lstStyle/>
          <a:p>
            <a:pPr>
              <a:lnSpc>
                <a:spcPct val="110000"/>
              </a:lnSpc>
            </a:pPr>
            <a:r>
              <a:rPr lang="cy" sz="1800" b="0" i="1" u="none" strike="noStrike" cap="none" baseline="0" dirty="0">
                <a:solidFill>
                  <a:srgbClr val="37394C"/>
                </a:solidFill>
                <a:effectLst/>
                <a:uFillTx/>
                <a:latin typeface="Arial"/>
              </a:rPr>
              <a:t>Mae cydgynhyrchu yn cydnabod bod pobl yn arbenigwyr yn eu bywydau eu hunain. Mae gweithio gyda phobl yn y modd hwn yn golygu gwthio’r pŵer yn y berthynas tuag at y person a’i roi wrth wraidd cynllunio ei ofal a'i gymorth.</a:t>
            </a:r>
          </a:p>
          <a:p>
            <a:pPr>
              <a:lnSpc>
                <a:spcPct val="110000"/>
              </a:lnSpc>
            </a:pPr>
            <a:r>
              <a:rPr lang="cy" sz="1800" b="0" i="1" u="none" strike="noStrike" cap="none" baseline="0" dirty="0">
                <a:solidFill>
                  <a:srgbClr val="37394C"/>
                </a:solidFill>
                <a:effectLst/>
                <a:uFillTx/>
                <a:latin typeface="Arial"/>
              </a:rPr>
              <a:t>Rydym yn gwneud hyn gan fod pobl yn arbenigwyr yn eu bywydau eu hunain ac yn y sefyllfa orau i ddweud wrthym beth sy'n bwysig iddynt a beth sy'n rhoi ymdeimlad o lesiant iddynt. Mae cryfderau pobl eu hunain yn bwysig ac mae angen eu cydnabod. Mae sgyrsiau ystyrlon wrth wraidd cydgynhyrchu. </a:t>
            </a:r>
          </a:p>
          <a:p>
            <a:pPr algn="r">
              <a:lnSpc>
                <a:spcPct val="110000"/>
              </a:lnSpc>
            </a:pPr>
            <a:r>
              <a:rPr lang="cy" sz="1800" b="0" i="0" u="none" strike="noStrike" cap="none" baseline="0" dirty="0">
                <a:solidFill>
                  <a:srgbClr val="37394C"/>
                </a:solidFill>
                <a:effectLst/>
                <a:uFillTx/>
                <a:latin typeface="Arial"/>
              </a:rPr>
              <a:t>Gofal Cymdeithasol Cymru</a:t>
            </a:r>
          </a:p>
          <a:p>
            <a:endParaRPr lang="en-GB" dirty="0"/>
          </a:p>
        </p:txBody>
      </p:sp>
    </p:spTree>
    <p:extLst>
      <p:ext uri="{BB962C8B-B14F-4D97-AF65-F5344CB8AC3E}">
        <p14:creationId xmlns:p14="http://schemas.microsoft.com/office/powerpoint/2010/main" val="37459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5" y="1794601"/>
            <a:ext cx="3681080" cy="1031283"/>
          </a:xfrm>
        </p:spPr>
        <p:txBody>
          <a:bodyPr>
            <a:noAutofit/>
          </a:bodyPr>
          <a:lstStyle/>
          <a:p>
            <a:r>
              <a:rPr lang="en-GB" sz="2400" b="1" dirty="0"/>
              <a:t>Gweithio </a:t>
            </a:r>
            <a:r>
              <a:rPr lang="en-GB" sz="2400" b="1" dirty="0" err="1"/>
              <a:t>gydag</a:t>
            </a:r>
            <a:r>
              <a:rPr lang="en-GB" sz="2400" b="1" dirty="0"/>
              <a:t> </a:t>
            </a:r>
            <a:r>
              <a:rPr lang="en-GB" sz="2400" b="1" dirty="0" err="1"/>
              <a:t>unigolion</a:t>
            </a:r>
            <a:r>
              <a:rPr lang="en-GB" sz="2400" b="1" dirty="0"/>
              <a:t> a/neu </a:t>
            </a:r>
            <a:r>
              <a:rPr lang="en-GB" sz="2400" b="1" dirty="0" err="1"/>
              <a:t>ofalwyr</a:t>
            </a:r>
            <a:endParaRPr lang="en-GB" sz="2400" b="1">
              <a:cs typeface="Arial"/>
            </a:endParaRPr>
          </a:p>
        </p:txBody>
      </p:sp>
      <p:sp>
        <p:nvSpPr>
          <p:cNvPr id="3" name="Text Placeholder 2"/>
          <p:cNvSpPr>
            <a:spLocks noGrp="1"/>
          </p:cNvSpPr>
          <p:nvPr>
            <p:ph type="body" sz="quarter" idx="10"/>
          </p:nvPr>
        </p:nvSpPr>
        <p:spPr>
          <a:xfrm>
            <a:off x="271057" y="3416562"/>
            <a:ext cx="3860472" cy="1014878"/>
          </a:xfrm>
        </p:spPr>
        <p:txBody>
          <a:bodyPr/>
          <a:lstStyle/>
          <a:p>
            <a:r>
              <a:rPr lang="en-GB" sz="2400" b="1" dirty="0"/>
              <a:t>Working with individuals and/or carers</a:t>
            </a:r>
            <a:endParaRPr lang="en-GB" sz="2400" b="1">
              <a:cs typeface="Arial"/>
            </a:endParaRPr>
          </a:p>
        </p:txBody>
      </p:sp>
      <p:pic>
        <p:nvPicPr>
          <p:cNvPr id="6" name="Picture 5">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6197" r="15211"/>
          <a:stretch/>
        </p:blipFill>
        <p:spPr>
          <a:xfrm>
            <a:off x="4127235" y="1432500"/>
            <a:ext cx="4588748" cy="3284285"/>
          </a:xfrm>
          <a:prstGeom prst="rect">
            <a:avLst/>
          </a:prstGeom>
        </p:spPr>
      </p:pic>
    </p:spTree>
    <p:custDataLst>
      <p:tags r:id="rId1"/>
    </p:custDataLst>
    <p:extLst>
      <p:ext uri="{BB962C8B-B14F-4D97-AF65-F5344CB8AC3E}">
        <p14:creationId xmlns:p14="http://schemas.microsoft.com/office/powerpoint/2010/main" val="1972273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862513" y="1610437"/>
            <a:ext cx="3690937" cy="3805080"/>
          </a:xfrm>
        </p:spPr>
        <p:txBody>
          <a:bodyPr>
            <a:normAutofit fontScale="92500" lnSpcReduction="10000"/>
          </a:bodyPr>
          <a:lstStyle/>
          <a:p>
            <a:r>
              <a:rPr lang="en-GB" dirty="0"/>
              <a:t>Co-production has been broken down into the following activities:</a:t>
            </a:r>
            <a:endParaRPr lang="en-GB">
              <a:cs typeface="Arial"/>
            </a:endParaRPr>
          </a:p>
          <a:p>
            <a:r>
              <a:rPr lang="en-GB" b="1" dirty="0"/>
              <a:t>co-design</a:t>
            </a:r>
            <a:r>
              <a:rPr lang="en-GB" dirty="0"/>
              <a:t>, including planning of services</a:t>
            </a:r>
            <a:endParaRPr lang="en-GB">
              <a:cs typeface="Arial"/>
            </a:endParaRPr>
          </a:p>
          <a:p>
            <a:r>
              <a:rPr lang="en-GB" b="1" dirty="0"/>
              <a:t>co-decision making</a:t>
            </a:r>
            <a:r>
              <a:rPr lang="en-GB" dirty="0"/>
              <a:t> in the allocation of resources</a:t>
            </a:r>
            <a:endParaRPr lang="en-GB">
              <a:cs typeface="Arial"/>
            </a:endParaRPr>
          </a:p>
          <a:p>
            <a:r>
              <a:rPr lang="en-GB" b="1" dirty="0"/>
              <a:t>co-delivery of services</a:t>
            </a:r>
            <a:r>
              <a:rPr lang="en-GB" dirty="0"/>
              <a:t>, including the role of volunteers in providing the service</a:t>
            </a:r>
            <a:endParaRPr lang="en-GB">
              <a:cs typeface="Arial"/>
            </a:endParaRPr>
          </a:p>
          <a:p>
            <a:r>
              <a:rPr lang="en-GB" b="1" dirty="0"/>
              <a:t>co-evaluation</a:t>
            </a:r>
            <a:r>
              <a:rPr lang="en-GB" dirty="0"/>
              <a:t> of the service</a:t>
            </a:r>
            <a:endParaRPr lang="en-GB">
              <a:cs typeface="Arial"/>
            </a:endParaRPr>
          </a:p>
          <a:p>
            <a:endParaRPr lang="en-GB" dirty="0"/>
          </a:p>
          <a:p>
            <a:r>
              <a:rPr lang="en-GB" u="sng" dirty="0">
                <a:hlinkClick r:id="rId2"/>
              </a:rPr>
              <a:t>Co-production: what it is and how to do it | SCIE</a:t>
            </a:r>
            <a:r>
              <a:rPr lang="en-GB" dirty="0"/>
              <a:t>.</a:t>
            </a:r>
          </a:p>
        </p:txBody>
      </p:sp>
      <p:sp>
        <p:nvSpPr>
          <p:cNvPr id="5" name="Text Placeholder 4"/>
          <p:cNvSpPr>
            <a:spLocks noGrp="1"/>
          </p:cNvSpPr>
          <p:nvPr>
            <p:ph type="body" sz="quarter" idx="12"/>
          </p:nvPr>
        </p:nvSpPr>
        <p:spPr>
          <a:xfrm>
            <a:off x="628650" y="1611672"/>
            <a:ext cx="3681413" cy="3803843"/>
          </a:xfrm>
        </p:spPr>
        <p:txBody>
          <a:bodyPr/>
          <a:lstStyle/>
          <a:p>
            <a:r>
              <a:rPr lang="cy-GB" sz="1700" kern="100" dirty="0">
                <a:solidFill>
                  <a:srgbClr val="37394C"/>
                </a:solidFill>
                <a:latin typeface="Arial"/>
                <a:ea typeface="Calibri"/>
                <a:cs typeface="Arial"/>
              </a:rPr>
              <a:t>Mae </a:t>
            </a:r>
            <a:r>
              <a:rPr lang="cy-GB" sz="1700" kern="100" err="1">
                <a:solidFill>
                  <a:srgbClr val="37394C"/>
                </a:solidFill>
                <a:latin typeface="Arial"/>
                <a:ea typeface="Calibri"/>
                <a:cs typeface="Arial"/>
              </a:rPr>
              <a:t>cydgynhyrchu</a:t>
            </a:r>
            <a:r>
              <a:rPr lang="cy-GB" sz="1700" kern="100" dirty="0">
                <a:solidFill>
                  <a:srgbClr val="37394C"/>
                </a:solidFill>
                <a:latin typeface="Arial"/>
                <a:ea typeface="Calibri"/>
                <a:cs typeface="Arial"/>
              </a:rPr>
              <a:t> wedi’i rannu’n weithgareddau fel a ganlyn:</a:t>
            </a:r>
            <a:br>
              <a:rPr lang="cy-GB" sz="1700" kern="100" dirty="0">
                <a:latin typeface="Arial"/>
                <a:ea typeface="Calibri"/>
                <a:cs typeface="Arial"/>
              </a:rPr>
            </a:br>
            <a:r>
              <a:rPr lang="cy-GB" sz="1700" b="1" kern="100" dirty="0">
                <a:solidFill>
                  <a:srgbClr val="37394C"/>
                </a:solidFill>
                <a:latin typeface="Arial"/>
                <a:ea typeface="Calibri"/>
                <a:cs typeface="Arial"/>
              </a:rPr>
              <a:t>dylunio ar y cyd</a:t>
            </a:r>
            <a:r>
              <a:rPr lang="cy-GB" sz="1700" kern="100" dirty="0">
                <a:solidFill>
                  <a:srgbClr val="37394C"/>
                </a:solidFill>
                <a:latin typeface="Arial"/>
                <a:ea typeface="Calibri"/>
                <a:cs typeface="Arial"/>
              </a:rPr>
              <a:t>, gan gynnwys cynllunio gwasanaethau</a:t>
            </a:r>
            <a:br>
              <a:rPr lang="cy-GB" sz="1700" kern="100" dirty="0">
                <a:latin typeface="Arial"/>
                <a:ea typeface="Calibri"/>
                <a:cs typeface="Arial"/>
              </a:rPr>
            </a:br>
            <a:r>
              <a:rPr lang="cy-GB" sz="1700" b="1" kern="100" dirty="0">
                <a:solidFill>
                  <a:srgbClr val="37394C"/>
                </a:solidFill>
                <a:latin typeface="Arial"/>
                <a:ea typeface="Calibri"/>
                <a:cs typeface="Arial"/>
              </a:rPr>
              <a:t>gwneud penderfyniadau ar y cyd</a:t>
            </a:r>
            <a:r>
              <a:rPr lang="cy-GB" sz="1700" kern="100" dirty="0">
                <a:solidFill>
                  <a:srgbClr val="37394C"/>
                </a:solidFill>
                <a:latin typeface="Arial"/>
                <a:ea typeface="Calibri"/>
                <a:cs typeface="Arial"/>
              </a:rPr>
              <a:t> wrth ddyrannu adnoddau</a:t>
            </a:r>
            <a:br>
              <a:rPr lang="cy-GB" sz="1700" kern="100" dirty="0">
                <a:latin typeface="Arial"/>
                <a:ea typeface="Calibri"/>
                <a:cs typeface="Arial"/>
              </a:rPr>
            </a:br>
            <a:r>
              <a:rPr lang="cy-GB" sz="1700" b="1" kern="100" dirty="0">
                <a:solidFill>
                  <a:srgbClr val="37394C"/>
                </a:solidFill>
                <a:latin typeface="Arial"/>
                <a:ea typeface="Calibri"/>
                <a:cs typeface="Arial"/>
              </a:rPr>
              <a:t>darparu gwasanaethau ar y cyd</a:t>
            </a:r>
            <a:r>
              <a:rPr lang="cy-GB" sz="1700" kern="100" dirty="0">
                <a:solidFill>
                  <a:srgbClr val="37394C"/>
                </a:solidFill>
                <a:latin typeface="Arial"/>
                <a:ea typeface="Calibri"/>
                <a:cs typeface="Arial"/>
              </a:rPr>
              <a:t>, gan gynnwys rôl gwirfoddolwyr wrth ddarparu'r gwasanaeth</a:t>
            </a:r>
            <a:br>
              <a:rPr lang="cy-GB" sz="1700" kern="100" dirty="0">
                <a:latin typeface="Arial"/>
                <a:ea typeface="Calibri"/>
                <a:cs typeface="Arial"/>
              </a:rPr>
            </a:br>
            <a:r>
              <a:rPr lang="cy-GB" sz="1700" b="1" kern="100" dirty="0">
                <a:solidFill>
                  <a:srgbClr val="37394C"/>
                </a:solidFill>
                <a:latin typeface="Arial"/>
                <a:ea typeface="Calibri"/>
                <a:cs typeface="Arial"/>
              </a:rPr>
              <a:t>cyd-werthuso'r</a:t>
            </a:r>
            <a:r>
              <a:rPr lang="cy-GB" sz="1700" kern="100" dirty="0">
                <a:solidFill>
                  <a:srgbClr val="37394C"/>
                </a:solidFill>
                <a:latin typeface="Arial"/>
                <a:ea typeface="Calibri"/>
                <a:cs typeface="Arial"/>
              </a:rPr>
              <a:t> gwasanaeth</a:t>
            </a:r>
            <a:endParaRPr lang="cy-GB">
              <a:cs typeface="Arial"/>
            </a:endParaRPr>
          </a:p>
          <a:p>
            <a:pPr algn="l" rtl="0"/>
            <a:br>
              <a:rPr lang="cy-GB" sz="1800" kern="100" dirty="0">
                <a:latin typeface="Arial"/>
                <a:ea typeface="Calibri"/>
                <a:cs typeface="Calibri"/>
              </a:rPr>
            </a:br>
            <a:r>
              <a:rPr lang="en-GB" sz="1700" u="sng" kern="1200" dirty="0">
                <a:solidFill>
                  <a:srgbClr val="37394C"/>
                </a:solidFill>
                <a:latin typeface="Arial"/>
                <a:ea typeface="+mn-ea"/>
                <a:cs typeface="+mn-cs"/>
                <a:hlinkClick r:id="rId3"/>
              </a:rPr>
              <a:t>Co-production: what it is and how to do it | SCIE</a:t>
            </a:r>
            <a:r>
              <a:rPr lang="en-GB" sz="1700" kern="1200" dirty="0">
                <a:solidFill>
                  <a:srgbClr val="37394C"/>
                </a:solidFill>
                <a:latin typeface="Arial"/>
                <a:ea typeface="+mn-ea"/>
                <a:cs typeface="+mn-cs"/>
              </a:rPr>
              <a:t>.</a:t>
            </a:r>
            <a:endParaRPr lang="en-GB" dirty="0"/>
          </a:p>
        </p:txBody>
      </p:sp>
    </p:spTree>
    <p:extLst>
      <p:ext uri="{BB962C8B-B14F-4D97-AF65-F5344CB8AC3E}">
        <p14:creationId xmlns:p14="http://schemas.microsoft.com/office/powerpoint/2010/main" val="384178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pic>
        <p:nvPicPr>
          <p:cNvPr id="1026" name="Picture 2" descr="https://lh6.googleusercontent.com/rcd0We_ShVTvVrGuobbpzGH501J-Gl92JizCv28F0y-vz4-Y8saqtt_kE-pOQ-rbl8JqXYNBhQS0-zp8eAvwLQL1AnJe9-6F546qO_pd_daTONmqCy0N-1EZVZQKk-tplF8WHDJ1s7ONPFFSpUBbiQA0e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68" y="514277"/>
            <a:ext cx="8713314" cy="490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55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13663F-8363-AA28-EB21-8FBC4343ABD7}"/>
              </a:ext>
            </a:extLst>
          </p:cNvPr>
          <p:cNvSpPr>
            <a:spLocks noGrp="1"/>
          </p:cNvSpPr>
          <p:nvPr>
            <p:ph type="body" sz="quarter" idx="11"/>
          </p:nvPr>
        </p:nvSpPr>
        <p:spPr>
          <a:xfrm>
            <a:off x="4873296" y="1234267"/>
            <a:ext cx="3690937" cy="3480353"/>
          </a:xfrm>
        </p:spPr>
        <p:txBody>
          <a:bodyPr>
            <a:normAutofit fontScale="92500" lnSpcReduction="20000"/>
          </a:bodyPr>
          <a:lstStyle/>
          <a:p>
            <a:pPr>
              <a:lnSpc>
                <a:spcPct val="120000"/>
              </a:lnSpc>
            </a:pPr>
            <a:r>
              <a:rPr lang="en-GB" sz="1600" i="1" dirty="0">
                <a:solidFill>
                  <a:srgbClr val="222222"/>
                </a:solidFill>
                <a:cs typeface="Arial"/>
              </a:rPr>
              <a:t>“Collaborative working is hard work. People think short-term. They think it is easier to do it themselves. It’s easier to tie the shoelace of a child than show them how to do it.</a:t>
            </a:r>
            <a:endParaRPr lang="en-US" sz="1600">
              <a:cs typeface="Arial" panose="020B0604020202020204"/>
            </a:endParaRPr>
          </a:p>
          <a:p>
            <a:pPr>
              <a:lnSpc>
                <a:spcPct val="120000"/>
              </a:lnSpc>
            </a:pPr>
            <a:r>
              <a:rPr lang="en-GB" sz="1600" i="1" dirty="0">
                <a:solidFill>
                  <a:srgbClr val="222222"/>
                </a:solidFill>
                <a:cs typeface="Arial"/>
              </a:rPr>
              <a:t>“It requires investment of time to make it work well, but once you have these relationships established it’s effective.” Alex Clapson, BASW 2015</a:t>
            </a:r>
            <a:endParaRPr lang="en-GB" sz="1600">
              <a:cs typeface="Arial" panose="020B0604020202020204"/>
            </a:endParaRPr>
          </a:p>
          <a:p>
            <a:pPr marL="285750" indent="-285750">
              <a:lnSpc>
                <a:spcPct val="120000"/>
              </a:lnSpc>
              <a:buChar char="•"/>
            </a:pPr>
            <a:r>
              <a:rPr lang="en-GB" sz="1600" dirty="0">
                <a:solidFill>
                  <a:srgbClr val="222222"/>
                </a:solidFill>
                <a:cs typeface="Arial"/>
              </a:rPr>
              <a:t>How can you support co-production in your work? </a:t>
            </a:r>
            <a:endParaRPr lang="en-GB" sz="1600">
              <a:cs typeface="Arial" panose="020B0604020202020204"/>
            </a:endParaRPr>
          </a:p>
          <a:p>
            <a:pPr marL="285750" indent="-285750">
              <a:lnSpc>
                <a:spcPct val="120000"/>
              </a:lnSpc>
              <a:buChar char="•"/>
            </a:pPr>
            <a:r>
              <a:rPr lang="en-GB" sz="1600" dirty="0">
                <a:solidFill>
                  <a:srgbClr val="222222"/>
                </a:solidFill>
                <a:cs typeface="Arial"/>
              </a:rPr>
              <a:t>Consider skills and values that support co-production.  </a:t>
            </a:r>
            <a:endParaRPr lang="en-GB" dirty="0">
              <a:cs typeface="Arial" panose="020B0604020202020204"/>
            </a:endParaRPr>
          </a:p>
          <a:p>
            <a:endParaRPr lang="en-US" dirty="0"/>
          </a:p>
        </p:txBody>
      </p:sp>
      <p:sp>
        <p:nvSpPr>
          <p:cNvPr id="5" name="Text Placeholder 4">
            <a:extLst>
              <a:ext uri="{FF2B5EF4-FFF2-40B4-BE49-F238E27FC236}">
                <a16:creationId xmlns:a16="http://schemas.microsoft.com/office/drawing/2014/main" id="{AC28A425-B40C-BEFC-B29F-7CF0354170C7}"/>
              </a:ext>
            </a:extLst>
          </p:cNvPr>
          <p:cNvSpPr>
            <a:spLocks noGrp="1"/>
          </p:cNvSpPr>
          <p:nvPr>
            <p:ph type="body" sz="quarter" idx="12"/>
          </p:nvPr>
        </p:nvSpPr>
        <p:spPr>
          <a:xfrm>
            <a:off x="617867" y="1234267"/>
            <a:ext cx="3681413" cy="3480353"/>
          </a:xfrm>
        </p:spPr>
        <p:txBody>
          <a:bodyPr>
            <a:normAutofit lnSpcReduction="10000"/>
          </a:bodyPr>
          <a:lstStyle/>
          <a:p>
            <a:pPr algn="l" rtl="0"/>
            <a:r>
              <a:rPr lang="cy-GB" sz="1500" i="1" kern="100">
                <a:solidFill>
                  <a:srgbClr val="37394C"/>
                </a:solidFill>
                <a:latin typeface="Arial"/>
                <a:ea typeface="Calibri"/>
                <a:cs typeface="Arial"/>
              </a:rPr>
              <a:t>“Mae gweithio ar y cyd yn waith caled. Mae pobl yn meddwl yn y tymor byr. Maen nhw'n meddwl ei bod hi'n haws gwneud pethau eu hunain. Mae'n haws clymu careiau esgid plentyn na dangos iddynt sut i'w wneud.</a:t>
            </a:r>
          </a:p>
          <a:p>
            <a:pPr algn="l" rtl="0"/>
            <a:r>
              <a:rPr lang="cy-GB" sz="1500" i="1" kern="100">
                <a:solidFill>
                  <a:srgbClr val="37394C"/>
                </a:solidFill>
                <a:latin typeface="Arial"/>
                <a:ea typeface="Calibri"/>
                <a:cs typeface="Arial"/>
              </a:rPr>
              <a:t>“Mae angen buddsoddi amser i wneud iddo weithio’n dda, ond unwaith y byddwch wedi sefydlu’r perthnasoedd hyn mae’n effeithiol.” Alex Clapson, BASW 2015</a:t>
            </a:r>
          </a:p>
          <a:p>
            <a:pPr algn="l" rtl="0"/>
            <a:r>
              <a:rPr lang="cy-GB" sz="1500" kern="100">
                <a:solidFill>
                  <a:srgbClr val="37394C"/>
                </a:solidFill>
                <a:latin typeface="Arial"/>
                <a:ea typeface="Calibri"/>
                <a:cs typeface="Arial"/>
              </a:rPr>
              <a:t>Sut gallwch chi gefnogi cydgynhyrchu yn eich gwaith? </a:t>
            </a:r>
          </a:p>
          <a:p>
            <a:pPr algn="l" rtl="0"/>
            <a:r>
              <a:rPr lang="cy-GB" sz="1500" kern="100">
                <a:solidFill>
                  <a:srgbClr val="37394C"/>
                </a:solidFill>
                <a:latin typeface="Arial"/>
                <a:ea typeface="Calibri"/>
                <a:cs typeface="Arial"/>
              </a:rPr>
              <a:t>Ystyriwch sgiliau a gwerthoedd sy'n cefnogi cydgynhyrchu.  </a:t>
            </a:r>
            <a:endParaRPr lang="en-GB"/>
          </a:p>
        </p:txBody>
      </p:sp>
    </p:spTree>
    <p:extLst>
      <p:ext uri="{BB962C8B-B14F-4D97-AF65-F5344CB8AC3E}">
        <p14:creationId xmlns:p14="http://schemas.microsoft.com/office/powerpoint/2010/main" val="2162748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B97A88-59D5-ABE9-6A73-FE46509A54D1}"/>
              </a:ext>
            </a:extLst>
          </p:cNvPr>
          <p:cNvSpPr>
            <a:spLocks noGrp="1"/>
          </p:cNvSpPr>
          <p:nvPr>
            <p:ph type="body" sz="quarter" idx="11"/>
          </p:nvPr>
        </p:nvSpPr>
        <p:spPr>
          <a:xfrm>
            <a:off x="5275862" y="885616"/>
            <a:ext cx="3076305" cy="3106542"/>
          </a:xfrm>
        </p:spPr>
        <p:txBody>
          <a:bodyPr>
            <a:normAutofit fontScale="92500" lnSpcReduction="10000"/>
          </a:bodyPr>
          <a:lstStyle/>
          <a:p>
            <a:r>
              <a:rPr lang="en-GB" sz="2600" i="1" dirty="0">
                <a:solidFill>
                  <a:srgbClr val="000000"/>
                </a:solidFill>
                <a:cs typeface="Arial"/>
              </a:rPr>
              <a:t>“Most People do not listen with the intent to understand; </a:t>
            </a:r>
            <a:endParaRPr lang="en-US" dirty="0">
              <a:cs typeface="Arial"/>
            </a:endParaRPr>
          </a:p>
          <a:p>
            <a:r>
              <a:rPr lang="en-GB" sz="2600" i="1" dirty="0">
                <a:solidFill>
                  <a:srgbClr val="000000"/>
                </a:solidFill>
                <a:cs typeface="Arial"/>
              </a:rPr>
              <a:t> They listen with the intent to reply.”</a:t>
            </a:r>
            <a:endParaRPr lang="en-GB" dirty="0">
              <a:cs typeface="Arial"/>
            </a:endParaRPr>
          </a:p>
          <a:p>
            <a:br>
              <a:rPr lang="en-US" dirty="0"/>
            </a:br>
            <a:r>
              <a:rPr lang="en-GB" sz="1400" dirty="0">
                <a:solidFill>
                  <a:srgbClr val="000000"/>
                </a:solidFill>
                <a:cs typeface="Arial"/>
              </a:rPr>
              <a:t>                                                                </a:t>
            </a:r>
            <a:r>
              <a:rPr lang="en-GB" sz="1500" dirty="0">
                <a:solidFill>
                  <a:srgbClr val="000000"/>
                </a:solidFill>
                <a:cs typeface="Arial"/>
              </a:rPr>
              <a:t> Stephen Covey </a:t>
            </a:r>
            <a:endParaRPr lang="en-GB" sz="1500" dirty="0">
              <a:cs typeface="Arial"/>
            </a:endParaRPr>
          </a:p>
          <a:p>
            <a:br>
              <a:rPr lang="en-US" dirty="0"/>
            </a:br>
            <a:endParaRPr lang="en-US" dirty="0"/>
          </a:p>
        </p:txBody>
      </p:sp>
      <p:pic>
        <p:nvPicPr>
          <p:cNvPr id="6" name="Picture 6" descr="A close-up of a hearing aid&#10;&#10;Description automatically generated">
            <a:extLst>
              <a:ext uri="{FF2B5EF4-FFF2-40B4-BE49-F238E27FC236}">
                <a16:creationId xmlns:a16="http://schemas.microsoft.com/office/drawing/2014/main" id="{09115A8D-61F6-F846-0731-42F15C5CFEFA}"/>
              </a:ext>
            </a:extLst>
          </p:cNvPr>
          <p:cNvPicPr>
            <a:picLocks noChangeAspect="1"/>
          </p:cNvPicPr>
          <p:nvPr/>
        </p:nvPicPr>
        <p:blipFill>
          <a:blip r:embed="rId2"/>
          <a:stretch>
            <a:fillRect/>
          </a:stretch>
        </p:blipFill>
        <p:spPr>
          <a:xfrm>
            <a:off x="2969818" y="3992158"/>
            <a:ext cx="2793701" cy="1437197"/>
          </a:xfrm>
          <a:prstGeom prst="rect">
            <a:avLst/>
          </a:prstGeom>
        </p:spPr>
      </p:pic>
      <p:sp>
        <p:nvSpPr>
          <p:cNvPr id="2" name="TextBox 1">
            <a:extLst>
              <a:ext uri="{FF2B5EF4-FFF2-40B4-BE49-F238E27FC236}">
                <a16:creationId xmlns:a16="http://schemas.microsoft.com/office/drawing/2014/main" id="{6A12E3E4-A4A5-985F-064C-1C17AE344442}"/>
              </a:ext>
            </a:extLst>
          </p:cNvPr>
          <p:cNvSpPr txBox="1"/>
          <p:nvPr/>
        </p:nvSpPr>
        <p:spPr>
          <a:xfrm>
            <a:off x="283054" y="870227"/>
            <a:ext cx="4367122" cy="280076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2400" i="1" dirty="0">
                <a:solidFill>
                  <a:srgbClr val="37394C"/>
                </a:solidFill>
                <a:latin typeface="Arial"/>
                <a:cs typeface="Arial"/>
              </a:rPr>
              <a:t>“</a:t>
            </a:r>
            <a:r>
              <a:rPr lang="en-GB" sz="2400" i="1" dirty="0" err="1">
                <a:solidFill>
                  <a:srgbClr val="37394C"/>
                </a:solidFill>
                <a:latin typeface="Arial"/>
                <a:cs typeface="Arial"/>
              </a:rPr>
              <a:t>Nid</a:t>
            </a:r>
            <a:r>
              <a:rPr lang="en-GB" sz="2400" i="1" dirty="0">
                <a:solidFill>
                  <a:srgbClr val="37394C"/>
                </a:solidFill>
                <a:latin typeface="Arial"/>
                <a:cs typeface="Arial"/>
              </a:rPr>
              <a:t> </a:t>
            </a:r>
            <a:r>
              <a:rPr lang="en-GB" sz="2400" i="1" dirty="0" err="1">
                <a:solidFill>
                  <a:srgbClr val="37394C"/>
                </a:solidFill>
                <a:latin typeface="Arial"/>
                <a:cs typeface="Arial"/>
              </a:rPr>
              <a:t>yw'r</a:t>
            </a:r>
            <a:r>
              <a:rPr lang="en-GB" sz="2400" i="1" dirty="0">
                <a:solidFill>
                  <a:srgbClr val="37394C"/>
                </a:solidFill>
                <a:latin typeface="Arial"/>
                <a:cs typeface="Arial"/>
              </a:rPr>
              <a:t> </a:t>
            </a:r>
            <a:r>
              <a:rPr lang="en-GB" sz="2400" i="1" dirty="0" err="1">
                <a:solidFill>
                  <a:srgbClr val="37394C"/>
                </a:solidFill>
                <a:latin typeface="Arial"/>
                <a:cs typeface="Arial"/>
              </a:rPr>
              <a:t>rhan</a:t>
            </a:r>
            <a:r>
              <a:rPr lang="en-GB" sz="2400" i="1" dirty="0">
                <a:solidFill>
                  <a:srgbClr val="37394C"/>
                </a:solidFill>
                <a:latin typeface="Arial"/>
                <a:cs typeface="Arial"/>
              </a:rPr>
              <a:t> </a:t>
            </a:r>
            <a:r>
              <a:rPr lang="en-GB" sz="2400" i="1" dirty="0" err="1">
                <a:solidFill>
                  <a:srgbClr val="37394C"/>
                </a:solidFill>
                <a:latin typeface="Arial"/>
                <a:cs typeface="Arial"/>
              </a:rPr>
              <a:t>fwyaf</a:t>
            </a:r>
            <a:r>
              <a:rPr lang="en-GB" sz="2400" i="1" dirty="0">
                <a:solidFill>
                  <a:srgbClr val="37394C"/>
                </a:solidFill>
                <a:latin typeface="Arial"/>
                <a:cs typeface="Arial"/>
              </a:rPr>
              <a:t> o </a:t>
            </a:r>
            <a:r>
              <a:rPr lang="en-GB" sz="2400" i="1" dirty="0" err="1">
                <a:solidFill>
                  <a:srgbClr val="37394C"/>
                </a:solidFill>
                <a:latin typeface="Arial"/>
                <a:cs typeface="Arial"/>
              </a:rPr>
              <a:t>bobl</a:t>
            </a:r>
            <a:r>
              <a:rPr lang="en-GB" sz="2400" i="1" dirty="0">
                <a:solidFill>
                  <a:srgbClr val="37394C"/>
                </a:solidFill>
                <a:latin typeface="Arial"/>
                <a:cs typeface="Arial"/>
              </a:rPr>
              <a:t> </a:t>
            </a:r>
            <a:r>
              <a:rPr lang="en-GB" sz="2400" i="1" dirty="0" err="1">
                <a:solidFill>
                  <a:srgbClr val="37394C"/>
                </a:solidFill>
                <a:latin typeface="Arial"/>
                <a:cs typeface="Arial"/>
              </a:rPr>
              <a:t>yn</a:t>
            </a:r>
            <a:r>
              <a:rPr lang="en-GB" sz="2400" i="1" dirty="0">
                <a:solidFill>
                  <a:srgbClr val="37394C"/>
                </a:solidFill>
                <a:latin typeface="Arial"/>
                <a:cs typeface="Arial"/>
              </a:rPr>
              <a:t> </a:t>
            </a:r>
            <a:r>
              <a:rPr lang="en-GB" sz="2400" i="1" dirty="0" err="1">
                <a:solidFill>
                  <a:srgbClr val="37394C"/>
                </a:solidFill>
                <a:latin typeface="Arial"/>
                <a:cs typeface="Arial"/>
              </a:rPr>
              <a:t>gwrando</a:t>
            </a:r>
            <a:r>
              <a:rPr lang="en-GB" sz="2400" i="1" dirty="0">
                <a:solidFill>
                  <a:srgbClr val="37394C"/>
                </a:solidFill>
                <a:latin typeface="Arial"/>
                <a:cs typeface="Arial"/>
              </a:rPr>
              <a:t> </a:t>
            </a:r>
            <a:r>
              <a:rPr lang="en-GB" sz="2400" i="1" dirty="0" err="1">
                <a:solidFill>
                  <a:srgbClr val="37394C"/>
                </a:solidFill>
                <a:latin typeface="Arial"/>
                <a:cs typeface="Arial"/>
              </a:rPr>
              <a:t>gyda'r</a:t>
            </a:r>
            <a:r>
              <a:rPr lang="en-GB" sz="2400" i="1" dirty="0">
                <a:solidFill>
                  <a:srgbClr val="37394C"/>
                </a:solidFill>
                <a:latin typeface="Arial"/>
                <a:cs typeface="Arial"/>
              </a:rPr>
              <a:t> </a:t>
            </a:r>
            <a:r>
              <a:rPr lang="en-GB" sz="2400" i="1" dirty="0" err="1">
                <a:solidFill>
                  <a:srgbClr val="37394C"/>
                </a:solidFill>
                <a:latin typeface="Arial"/>
                <a:cs typeface="Arial"/>
              </a:rPr>
              <a:t>bwriad</a:t>
            </a:r>
            <a:r>
              <a:rPr lang="en-GB" sz="2400" i="1" dirty="0">
                <a:solidFill>
                  <a:srgbClr val="37394C"/>
                </a:solidFill>
                <a:latin typeface="Arial"/>
                <a:cs typeface="Arial"/>
              </a:rPr>
              <a:t> o </a:t>
            </a:r>
            <a:r>
              <a:rPr lang="en-GB" sz="2400" i="1" dirty="0" err="1">
                <a:solidFill>
                  <a:srgbClr val="37394C"/>
                </a:solidFill>
                <a:latin typeface="Arial"/>
                <a:cs typeface="Arial"/>
              </a:rPr>
              <a:t>ddeall</a:t>
            </a:r>
            <a:r>
              <a:rPr lang="en-GB" sz="2400" i="1" dirty="0">
                <a:solidFill>
                  <a:srgbClr val="37394C"/>
                </a:solidFill>
                <a:latin typeface="Arial"/>
                <a:cs typeface="Arial"/>
              </a:rPr>
              <a:t>; </a:t>
            </a:r>
            <a:endParaRPr lang="en-US" dirty="0">
              <a:latin typeface="Arial"/>
            </a:endParaRPr>
          </a:p>
          <a:p>
            <a:r>
              <a:rPr lang="en-GB" sz="2400" i="1" dirty="0">
                <a:solidFill>
                  <a:srgbClr val="37394C"/>
                </a:solidFill>
                <a:latin typeface="Arial"/>
                <a:cs typeface="Arial"/>
              </a:rPr>
              <a:t> Maen </a:t>
            </a:r>
            <a:r>
              <a:rPr lang="en-GB" sz="2400" i="1" dirty="0" err="1">
                <a:solidFill>
                  <a:srgbClr val="37394C"/>
                </a:solidFill>
                <a:latin typeface="Arial"/>
                <a:cs typeface="Arial"/>
              </a:rPr>
              <a:t>nhw’n</a:t>
            </a:r>
            <a:r>
              <a:rPr lang="en-GB" sz="2400" i="1" dirty="0">
                <a:solidFill>
                  <a:srgbClr val="37394C"/>
                </a:solidFill>
                <a:latin typeface="Arial"/>
                <a:cs typeface="Arial"/>
              </a:rPr>
              <a:t> </a:t>
            </a:r>
            <a:r>
              <a:rPr lang="en-GB" sz="2400" i="1" dirty="0" err="1">
                <a:solidFill>
                  <a:srgbClr val="37394C"/>
                </a:solidFill>
                <a:latin typeface="Arial"/>
                <a:cs typeface="Arial"/>
              </a:rPr>
              <a:t>gwrando</a:t>
            </a:r>
            <a:r>
              <a:rPr lang="en-GB" sz="2400" i="1" dirty="0">
                <a:solidFill>
                  <a:srgbClr val="37394C"/>
                </a:solidFill>
                <a:latin typeface="Arial"/>
                <a:cs typeface="Arial"/>
              </a:rPr>
              <a:t> </a:t>
            </a:r>
            <a:r>
              <a:rPr lang="en-GB" sz="2400" i="1" dirty="0" err="1">
                <a:solidFill>
                  <a:srgbClr val="37394C"/>
                </a:solidFill>
                <a:latin typeface="Arial"/>
                <a:cs typeface="Arial"/>
              </a:rPr>
              <a:t>gyda’r</a:t>
            </a:r>
            <a:r>
              <a:rPr lang="en-GB" sz="2400" i="1" dirty="0">
                <a:solidFill>
                  <a:srgbClr val="37394C"/>
                </a:solidFill>
                <a:latin typeface="Arial"/>
                <a:cs typeface="Arial"/>
              </a:rPr>
              <a:t> </a:t>
            </a:r>
            <a:r>
              <a:rPr lang="en-GB" sz="2400" i="1" dirty="0" err="1">
                <a:solidFill>
                  <a:srgbClr val="37394C"/>
                </a:solidFill>
                <a:latin typeface="Arial"/>
                <a:cs typeface="Arial"/>
              </a:rPr>
              <a:t>bwriad</a:t>
            </a:r>
            <a:r>
              <a:rPr lang="en-GB" sz="2400" i="1" dirty="0">
                <a:solidFill>
                  <a:srgbClr val="37394C"/>
                </a:solidFill>
                <a:latin typeface="Arial"/>
                <a:cs typeface="Arial"/>
              </a:rPr>
              <a:t> o </a:t>
            </a:r>
            <a:r>
              <a:rPr lang="en-GB" sz="2400" i="1" dirty="0" err="1">
                <a:solidFill>
                  <a:srgbClr val="37394C"/>
                </a:solidFill>
                <a:latin typeface="Arial"/>
                <a:cs typeface="Arial"/>
              </a:rPr>
              <a:t>ymateb</a:t>
            </a:r>
            <a:r>
              <a:rPr lang="en-GB" sz="2400" i="1" dirty="0">
                <a:solidFill>
                  <a:srgbClr val="37394C"/>
                </a:solidFill>
                <a:latin typeface="Arial"/>
                <a:cs typeface="Arial"/>
              </a:rPr>
              <a:t>.”</a:t>
            </a:r>
            <a:endParaRPr lang="en-GB" dirty="0">
              <a:latin typeface="Arial"/>
            </a:endParaRPr>
          </a:p>
          <a:p>
            <a:r>
              <a:rPr lang="en-GB" sz="2400" dirty="0">
                <a:solidFill>
                  <a:srgbClr val="37394C"/>
                </a:solidFill>
                <a:latin typeface="Arial"/>
                <a:cs typeface="Arial"/>
              </a:rPr>
              <a:t>                                                  </a:t>
            </a:r>
            <a:r>
              <a:rPr lang="en-GB" sz="1400" dirty="0">
                <a:solidFill>
                  <a:srgbClr val="37394C"/>
                </a:solidFill>
                <a:latin typeface="Arial"/>
                <a:cs typeface="Arial"/>
              </a:rPr>
              <a:t>Stephen Covey </a:t>
            </a:r>
            <a:endParaRPr lang="en-GB" sz="1400" dirty="0">
              <a:latin typeface="Arial"/>
            </a:endParaRPr>
          </a:p>
          <a:p>
            <a:pPr algn="l"/>
            <a:endParaRPr lang="en-GB" dirty="0">
              <a:cs typeface="Arial"/>
            </a:endParaRPr>
          </a:p>
        </p:txBody>
      </p:sp>
    </p:spTree>
    <p:extLst>
      <p:ext uri="{BB962C8B-B14F-4D97-AF65-F5344CB8AC3E}">
        <p14:creationId xmlns:p14="http://schemas.microsoft.com/office/powerpoint/2010/main" val="1841209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73BA-1561-231B-1637-673497D04EBD}"/>
              </a:ext>
            </a:extLst>
          </p:cNvPr>
          <p:cNvSpPr>
            <a:spLocks noGrp="1"/>
          </p:cNvSpPr>
          <p:nvPr>
            <p:ph type="title"/>
          </p:nvPr>
        </p:nvSpPr>
        <p:spPr/>
        <p:txBody>
          <a:bodyPr/>
          <a:lstStyle/>
          <a:p>
            <a:r>
              <a:rPr lang="en-GB" sz="2800" kern="1200" baseline="0">
                <a:solidFill>
                  <a:srgbClr val="16AD85"/>
                </a:solidFill>
                <a:latin typeface="Arial"/>
                <a:ea typeface="+mj-ea"/>
                <a:cs typeface="+mj-cs"/>
              </a:rPr>
              <a:t>Rhwystrau i gyfathrebu effeithiol</a:t>
            </a:r>
            <a:endParaRPr lang="en-GB"/>
          </a:p>
        </p:txBody>
      </p:sp>
      <p:sp>
        <p:nvSpPr>
          <p:cNvPr id="3" name="Text Placeholder 2">
            <a:extLst>
              <a:ext uri="{FF2B5EF4-FFF2-40B4-BE49-F238E27FC236}">
                <a16:creationId xmlns:a16="http://schemas.microsoft.com/office/drawing/2014/main" id="{00FBCFD0-1E25-576A-BD31-F49E7214DDEF}"/>
              </a:ext>
            </a:extLst>
          </p:cNvPr>
          <p:cNvSpPr>
            <a:spLocks noGrp="1"/>
          </p:cNvSpPr>
          <p:nvPr>
            <p:ph type="body" sz="quarter" idx="10"/>
          </p:nvPr>
        </p:nvSpPr>
        <p:spPr/>
        <p:txBody>
          <a:bodyPr/>
          <a:lstStyle/>
          <a:p>
            <a:r>
              <a:rPr lang="en-GB" dirty="0">
                <a:cs typeface="Arial"/>
              </a:rPr>
              <a:t>Barriers to effective communication</a:t>
            </a:r>
            <a:endParaRPr lang="en-GB" dirty="0"/>
          </a:p>
        </p:txBody>
      </p:sp>
      <p:sp>
        <p:nvSpPr>
          <p:cNvPr id="4" name="Text Placeholder 3">
            <a:extLst>
              <a:ext uri="{FF2B5EF4-FFF2-40B4-BE49-F238E27FC236}">
                <a16:creationId xmlns:a16="http://schemas.microsoft.com/office/drawing/2014/main" id="{A8B164FB-5881-7B8C-B351-9C8DB4354AED}"/>
              </a:ext>
            </a:extLst>
          </p:cNvPr>
          <p:cNvSpPr>
            <a:spLocks noGrp="1"/>
          </p:cNvSpPr>
          <p:nvPr>
            <p:ph type="body" sz="quarter" idx="11"/>
          </p:nvPr>
        </p:nvSpPr>
        <p:spPr/>
        <p:txBody>
          <a:bodyPr>
            <a:normAutofit fontScale="77500" lnSpcReduction="20000"/>
          </a:bodyPr>
          <a:lstStyle/>
          <a:p>
            <a:r>
              <a:rPr lang="en-GB" sz="2400" dirty="0">
                <a:solidFill>
                  <a:srgbClr val="002060"/>
                </a:solidFill>
                <a:cs typeface="Arial"/>
              </a:rPr>
              <a:t>Make a list of some of the barriers to communication with individuals we work with, our colleagues, partner agencies.</a:t>
            </a:r>
            <a:endParaRPr lang="en-US">
              <a:cs typeface="Arial"/>
            </a:endParaRPr>
          </a:p>
          <a:p>
            <a:br>
              <a:rPr lang="en-US" dirty="0"/>
            </a:br>
            <a:endParaRPr lang="en-US">
              <a:cs typeface="Arial"/>
            </a:endParaRPr>
          </a:p>
          <a:p>
            <a:r>
              <a:rPr lang="en-GB" sz="2400" dirty="0">
                <a:solidFill>
                  <a:srgbClr val="002060"/>
                </a:solidFill>
                <a:cs typeface="Arial"/>
              </a:rPr>
              <a:t>How do we/ can we overcome these barriers?</a:t>
            </a:r>
            <a:endParaRPr lang="en-GB">
              <a:cs typeface="Arial"/>
            </a:endParaRPr>
          </a:p>
          <a:p>
            <a:br>
              <a:rPr lang="en-US" dirty="0"/>
            </a:br>
            <a:endParaRPr lang="en-US">
              <a:cs typeface="Arial"/>
            </a:endParaRPr>
          </a:p>
          <a:p>
            <a:r>
              <a:rPr lang="en-GB" sz="2400" dirty="0">
                <a:solidFill>
                  <a:srgbClr val="002060"/>
                </a:solidFill>
                <a:cs typeface="Arial"/>
              </a:rPr>
              <a:t>What are the positives and challenges of virtual communication?</a:t>
            </a:r>
            <a:endParaRPr lang="en-GB" dirty="0"/>
          </a:p>
          <a:p>
            <a:br>
              <a:rPr lang="en-US" dirty="0"/>
            </a:br>
            <a:endParaRPr lang="en-US" dirty="0"/>
          </a:p>
        </p:txBody>
      </p:sp>
      <p:sp>
        <p:nvSpPr>
          <p:cNvPr id="5" name="Text Placeholder 4">
            <a:extLst>
              <a:ext uri="{FF2B5EF4-FFF2-40B4-BE49-F238E27FC236}">
                <a16:creationId xmlns:a16="http://schemas.microsoft.com/office/drawing/2014/main" id="{78CE6CB8-8C34-3491-4077-9CC57D680D5B}"/>
              </a:ext>
            </a:extLst>
          </p:cNvPr>
          <p:cNvSpPr>
            <a:spLocks noGrp="1"/>
          </p:cNvSpPr>
          <p:nvPr>
            <p:ph type="body" sz="quarter" idx="12"/>
          </p:nvPr>
        </p:nvSpPr>
        <p:spPr>
          <a:xfrm>
            <a:off x="585518" y="1935163"/>
            <a:ext cx="3681413" cy="3480353"/>
          </a:xfrm>
        </p:spPr>
        <p:txBody>
          <a:bodyPr/>
          <a:lstStyle/>
          <a:p>
            <a:r>
              <a:rPr lang="en-GB" sz="1900" dirty="0" err="1">
                <a:solidFill>
                  <a:srgbClr val="002060"/>
                </a:solidFill>
                <a:cs typeface="Arial"/>
              </a:rPr>
              <a:t>Gwnewch</a:t>
            </a:r>
            <a:r>
              <a:rPr lang="en-GB" sz="1900" dirty="0">
                <a:solidFill>
                  <a:srgbClr val="002060"/>
                </a:solidFill>
                <a:cs typeface="Arial"/>
              </a:rPr>
              <a:t> </a:t>
            </a:r>
            <a:r>
              <a:rPr lang="en-GB" sz="1900" dirty="0" err="1">
                <a:solidFill>
                  <a:srgbClr val="002060"/>
                </a:solidFill>
                <a:cs typeface="Arial"/>
              </a:rPr>
              <a:t>restr</a:t>
            </a:r>
            <a:r>
              <a:rPr lang="en-GB" sz="1900" dirty="0">
                <a:solidFill>
                  <a:srgbClr val="002060"/>
                </a:solidFill>
                <a:cs typeface="Arial"/>
              </a:rPr>
              <a:t> o rai </a:t>
            </a:r>
            <a:r>
              <a:rPr lang="en-GB" sz="1900" dirty="0" err="1">
                <a:solidFill>
                  <a:srgbClr val="002060"/>
                </a:solidFill>
                <a:cs typeface="Arial"/>
              </a:rPr>
              <a:t>o'r</a:t>
            </a:r>
            <a:r>
              <a:rPr lang="en-GB" sz="1900" dirty="0">
                <a:solidFill>
                  <a:srgbClr val="002060"/>
                </a:solidFill>
                <a:cs typeface="Arial"/>
              </a:rPr>
              <a:t> </a:t>
            </a:r>
            <a:r>
              <a:rPr lang="en-GB" sz="1900" dirty="0" err="1">
                <a:solidFill>
                  <a:srgbClr val="002060"/>
                </a:solidFill>
                <a:cs typeface="Arial"/>
              </a:rPr>
              <a:t>rhwystrau</a:t>
            </a:r>
            <a:r>
              <a:rPr lang="en-GB" sz="1900" dirty="0">
                <a:solidFill>
                  <a:srgbClr val="002060"/>
                </a:solidFill>
                <a:cs typeface="Arial"/>
              </a:rPr>
              <a:t> </a:t>
            </a:r>
            <a:r>
              <a:rPr lang="en-GB" sz="1900" dirty="0" err="1">
                <a:solidFill>
                  <a:srgbClr val="002060"/>
                </a:solidFill>
                <a:cs typeface="Arial"/>
              </a:rPr>
              <a:t>i</a:t>
            </a:r>
            <a:r>
              <a:rPr lang="en-GB" sz="1900" dirty="0">
                <a:solidFill>
                  <a:srgbClr val="002060"/>
                </a:solidFill>
                <a:cs typeface="Arial"/>
              </a:rPr>
              <a:t> </a:t>
            </a:r>
            <a:r>
              <a:rPr lang="en-GB" sz="1900" dirty="0" err="1">
                <a:solidFill>
                  <a:srgbClr val="002060"/>
                </a:solidFill>
                <a:cs typeface="Arial"/>
              </a:rPr>
              <a:t>gyfathrebu</a:t>
            </a:r>
            <a:r>
              <a:rPr lang="en-GB" sz="1900" dirty="0">
                <a:solidFill>
                  <a:srgbClr val="002060"/>
                </a:solidFill>
                <a:cs typeface="Arial"/>
              </a:rPr>
              <a:t> ag </a:t>
            </a:r>
            <a:r>
              <a:rPr lang="en-GB" sz="1900" dirty="0" err="1">
                <a:solidFill>
                  <a:srgbClr val="002060"/>
                </a:solidFill>
                <a:cs typeface="Arial"/>
              </a:rPr>
              <a:t>unigolion</a:t>
            </a:r>
            <a:r>
              <a:rPr lang="en-GB" sz="1900" dirty="0">
                <a:solidFill>
                  <a:srgbClr val="002060"/>
                </a:solidFill>
                <a:cs typeface="Arial"/>
              </a:rPr>
              <a:t> </a:t>
            </a:r>
            <a:r>
              <a:rPr lang="en-GB" sz="1900" dirty="0" err="1">
                <a:solidFill>
                  <a:srgbClr val="002060"/>
                </a:solidFill>
                <a:cs typeface="Arial"/>
              </a:rPr>
              <a:t>rydym</a:t>
            </a:r>
            <a:r>
              <a:rPr lang="en-GB" sz="1900" dirty="0">
                <a:solidFill>
                  <a:srgbClr val="002060"/>
                </a:solidFill>
                <a:cs typeface="Arial"/>
              </a:rPr>
              <a:t> </a:t>
            </a:r>
            <a:r>
              <a:rPr lang="en-GB" sz="1900" dirty="0" err="1">
                <a:solidFill>
                  <a:srgbClr val="002060"/>
                </a:solidFill>
                <a:cs typeface="Arial"/>
              </a:rPr>
              <a:t>yn</a:t>
            </a:r>
            <a:r>
              <a:rPr lang="en-GB" sz="1900" dirty="0">
                <a:solidFill>
                  <a:srgbClr val="002060"/>
                </a:solidFill>
                <a:cs typeface="Arial"/>
              </a:rPr>
              <a:t> </a:t>
            </a:r>
            <a:r>
              <a:rPr lang="en-GB" sz="1900" dirty="0" err="1">
                <a:solidFill>
                  <a:srgbClr val="002060"/>
                </a:solidFill>
                <a:cs typeface="Arial"/>
              </a:rPr>
              <a:t>gweithio</a:t>
            </a:r>
            <a:r>
              <a:rPr lang="en-GB" sz="1900" dirty="0">
                <a:solidFill>
                  <a:srgbClr val="002060"/>
                </a:solidFill>
                <a:cs typeface="Arial"/>
              </a:rPr>
              <a:t> </a:t>
            </a:r>
            <a:r>
              <a:rPr lang="en-GB" sz="1900" dirty="0" err="1">
                <a:solidFill>
                  <a:srgbClr val="002060"/>
                </a:solidFill>
                <a:cs typeface="Arial"/>
              </a:rPr>
              <a:t>gyda</a:t>
            </a:r>
            <a:r>
              <a:rPr lang="en-GB" sz="1900" dirty="0">
                <a:solidFill>
                  <a:srgbClr val="002060"/>
                </a:solidFill>
                <a:cs typeface="Arial"/>
              </a:rPr>
              <a:t> </a:t>
            </a:r>
            <a:r>
              <a:rPr lang="en-GB" sz="1900" dirty="0" err="1">
                <a:solidFill>
                  <a:srgbClr val="002060"/>
                </a:solidFill>
                <a:cs typeface="Arial"/>
              </a:rPr>
              <a:t>nhw</a:t>
            </a:r>
            <a:r>
              <a:rPr lang="en-GB" sz="1900" dirty="0">
                <a:solidFill>
                  <a:srgbClr val="002060"/>
                </a:solidFill>
                <a:cs typeface="Arial"/>
              </a:rPr>
              <a:t>, </a:t>
            </a:r>
            <a:r>
              <a:rPr lang="en-GB" sz="1900" dirty="0" err="1">
                <a:solidFill>
                  <a:srgbClr val="002060"/>
                </a:solidFill>
                <a:cs typeface="Arial"/>
              </a:rPr>
              <a:t>ein</a:t>
            </a:r>
            <a:r>
              <a:rPr lang="en-GB" sz="1900" dirty="0">
                <a:solidFill>
                  <a:srgbClr val="002060"/>
                </a:solidFill>
                <a:cs typeface="Arial"/>
              </a:rPr>
              <a:t> </a:t>
            </a:r>
            <a:r>
              <a:rPr lang="en-GB" sz="1900" dirty="0" err="1">
                <a:solidFill>
                  <a:srgbClr val="002060"/>
                </a:solidFill>
                <a:cs typeface="Arial"/>
              </a:rPr>
              <a:t>cydweithwyr</a:t>
            </a:r>
            <a:r>
              <a:rPr lang="en-GB" sz="1900" dirty="0">
                <a:solidFill>
                  <a:srgbClr val="002060"/>
                </a:solidFill>
                <a:cs typeface="Arial"/>
              </a:rPr>
              <a:t>, </a:t>
            </a:r>
            <a:r>
              <a:rPr lang="en-GB" sz="1900" dirty="0" err="1">
                <a:solidFill>
                  <a:srgbClr val="002060"/>
                </a:solidFill>
                <a:cs typeface="Arial"/>
              </a:rPr>
              <a:t>asiantaethau</a:t>
            </a:r>
            <a:r>
              <a:rPr lang="en-GB" sz="1900" dirty="0">
                <a:solidFill>
                  <a:srgbClr val="002060"/>
                </a:solidFill>
                <a:cs typeface="Arial"/>
              </a:rPr>
              <a:t> partner. </a:t>
            </a:r>
            <a:endParaRPr lang="en-US" dirty="0"/>
          </a:p>
          <a:p>
            <a:endParaRPr lang="en-GB" sz="1900" dirty="0">
              <a:solidFill>
                <a:srgbClr val="002060"/>
              </a:solidFill>
              <a:cs typeface="Arial"/>
            </a:endParaRPr>
          </a:p>
          <a:p>
            <a:r>
              <a:rPr lang="en-GB" sz="1900" dirty="0">
                <a:solidFill>
                  <a:srgbClr val="002060"/>
                </a:solidFill>
                <a:cs typeface="Arial"/>
              </a:rPr>
              <a:t>Sut </a:t>
            </a:r>
            <a:r>
              <a:rPr lang="en-GB" sz="1900" dirty="0" err="1">
                <a:solidFill>
                  <a:srgbClr val="002060"/>
                </a:solidFill>
                <a:cs typeface="Arial"/>
              </a:rPr>
              <a:t>ydym</a:t>
            </a:r>
            <a:r>
              <a:rPr lang="en-GB" sz="1900" dirty="0">
                <a:solidFill>
                  <a:srgbClr val="002060"/>
                </a:solidFill>
                <a:cs typeface="Arial"/>
              </a:rPr>
              <a:t> </a:t>
            </a:r>
            <a:r>
              <a:rPr lang="en-GB" sz="1900" dirty="0" err="1">
                <a:solidFill>
                  <a:srgbClr val="002060"/>
                </a:solidFill>
                <a:cs typeface="Arial"/>
              </a:rPr>
              <a:t>ni</a:t>
            </a:r>
            <a:r>
              <a:rPr lang="en-GB" sz="1900" dirty="0">
                <a:solidFill>
                  <a:srgbClr val="002060"/>
                </a:solidFill>
                <a:cs typeface="Arial"/>
              </a:rPr>
              <a:t> / </a:t>
            </a:r>
            <a:r>
              <a:rPr lang="en-GB" sz="1900" dirty="0" err="1">
                <a:solidFill>
                  <a:srgbClr val="002060"/>
                </a:solidFill>
                <a:cs typeface="Arial"/>
              </a:rPr>
              <a:t>gallwn</a:t>
            </a:r>
            <a:r>
              <a:rPr lang="en-GB" sz="1900" dirty="0">
                <a:solidFill>
                  <a:srgbClr val="002060"/>
                </a:solidFill>
                <a:cs typeface="Arial"/>
              </a:rPr>
              <a:t> </a:t>
            </a:r>
            <a:r>
              <a:rPr lang="en-GB" sz="1900" dirty="0" err="1">
                <a:solidFill>
                  <a:srgbClr val="002060"/>
                </a:solidFill>
                <a:cs typeface="Arial"/>
              </a:rPr>
              <a:t>ni</a:t>
            </a:r>
            <a:r>
              <a:rPr lang="en-GB" sz="1900" dirty="0">
                <a:solidFill>
                  <a:srgbClr val="002060"/>
                </a:solidFill>
                <a:cs typeface="Arial"/>
              </a:rPr>
              <a:t> </a:t>
            </a:r>
            <a:r>
              <a:rPr lang="en-GB" sz="1900" dirty="0" err="1">
                <a:solidFill>
                  <a:srgbClr val="002060"/>
                </a:solidFill>
                <a:cs typeface="Arial"/>
              </a:rPr>
              <a:t>oresgyn</a:t>
            </a:r>
            <a:r>
              <a:rPr lang="en-GB" sz="1900" dirty="0">
                <a:solidFill>
                  <a:srgbClr val="002060"/>
                </a:solidFill>
                <a:cs typeface="Arial"/>
              </a:rPr>
              <a:t> y </a:t>
            </a:r>
            <a:r>
              <a:rPr lang="en-GB" sz="1900" dirty="0" err="1">
                <a:solidFill>
                  <a:srgbClr val="002060"/>
                </a:solidFill>
                <a:cs typeface="Arial"/>
              </a:rPr>
              <a:t>rhwystrau</a:t>
            </a:r>
            <a:r>
              <a:rPr lang="en-GB" sz="1900" dirty="0">
                <a:solidFill>
                  <a:srgbClr val="002060"/>
                </a:solidFill>
                <a:cs typeface="Arial"/>
              </a:rPr>
              <a:t> </a:t>
            </a:r>
            <a:r>
              <a:rPr lang="en-GB" sz="1900" dirty="0" err="1">
                <a:solidFill>
                  <a:srgbClr val="002060"/>
                </a:solidFill>
                <a:cs typeface="Arial"/>
              </a:rPr>
              <a:t>hyn</a:t>
            </a:r>
            <a:r>
              <a:rPr lang="en-GB" sz="1900" dirty="0">
                <a:solidFill>
                  <a:srgbClr val="002060"/>
                </a:solidFill>
                <a:cs typeface="Arial"/>
              </a:rPr>
              <a:t>? </a:t>
            </a:r>
            <a:endParaRPr lang="en-GB">
              <a:cs typeface="Arial"/>
            </a:endParaRPr>
          </a:p>
          <a:p>
            <a:endParaRPr lang="en-GB" sz="1900" dirty="0">
              <a:solidFill>
                <a:srgbClr val="002060"/>
              </a:solidFill>
              <a:cs typeface="Arial"/>
            </a:endParaRPr>
          </a:p>
          <a:p>
            <a:r>
              <a:rPr lang="en-GB" sz="1900" dirty="0">
                <a:solidFill>
                  <a:srgbClr val="002060"/>
                </a:solidFill>
                <a:cs typeface="Arial"/>
              </a:rPr>
              <a:t>Beth </a:t>
            </a:r>
            <a:r>
              <a:rPr lang="en-GB" sz="1900" dirty="0" err="1">
                <a:solidFill>
                  <a:srgbClr val="002060"/>
                </a:solidFill>
                <a:cs typeface="Arial"/>
              </a:rPr>
              <a:t>yw</a:t>
            </a:r>
            <a:r>
              <a:rPr lang="en-GB" sz="1900" dirty="0">
                <a:solidFill>
                  <a:srgbClr val="002060"/>
                </a:solidFill>
                <a:cs typeface="Arial"/>
              </a:rPr>
              <a:t> </a:t>
            </a:r>
            <a:r>
              <a:rPr lang="en-GB" sz="1900" dirty="0" err="1">
                <a:solidFill>
                  <a:srgbClr val="002060"/>
                </a:solidFill>
                <a:cs typeface="Arial"/>
              </a:rPr>
              <a:t>manteision</a:t>
            </a:r>
            <a:r>
              <a:rPr lang="en-GB" sz="1900" dirty="0">
                <a:solidFill>
                  <a:srgbClr val="002060"/>
                </a:solidFill>
                <a:cs typeface="Arial"/>
              </a:rPr>
              <a:t> a </a:t>
            </a:r>
            <a:r>
              <a:rPr lang="en-GB" sz="1900" dirty="0" err="1">
                <a:solidFill>
                  <a:srgbClr val="002060"/>
                </a:solidFill>
                <a:cs typeface="Arial"/>
              </a:rPr>
              <a:t>heriau</a:t>
            </a:r>
            <a:r>
              <a:rPr lang="en-GB" sz="1900" dirty="0">
                <a:solidFill>
                  <a:srgbClr val="002060"/>
                </a:solidFill>
                <a:cs typeface="Arial"/>
              </a:rPr>
              <a:t> </a:t>
            </a:r>
            <a:r>
              <a:rPr lang="en-GB" sz="1900" dirty="0" err="1">
                <a:solidFill>
                  <a:srgbClr val="002060"/>
                </a:solidFill>
                <a:cs typeface="Arial"/>
              </a:rPr>
              <a:t>cyfathrebu</a:t>
            </a:r>
            <a:r>
              <a:rPr lang="en-GB" sz="1900" dirty="0">
                <a:solidFill>
                  <a:srgbClr val="002060"/>
                </a:solidFill>
                <a:cs typeface="Arial"/>
              </a:rPr>
              <a:t> </a:t>
            </a:r>
            <a:r>
              <a:rPr lang="en-GB" sz="1900" dirty="0" err="1">
                <a:solidFill>
                  <a:srgbClr val="002060"/>
                </a:solidFill>
                <a:cs typeface="Arial"/>
              </a:rPr>
              <a:t>rhithwir</a:t>
            </a:r>
            <a:r>
              <a:rPr lang="en-GB" sz="1900" dirty="0">
                <a:solidFill>
                  <a:srgbClr val="002060"/>
                </a:solidFill>
                <a:cs typeface="Arial"/>
              </a:rPr>
              <a:t>?</a:t>
            </a:r>
            <a:endParaRPr lang="en-GB">
              <a:cs typeface="Arial"/>
            </a:endParaRPr>
          </a:p>
          <a:p>
            <a:endParaRPr lang="en-GB" dirty="0">
              <a:cs typeface="Arial"/>
            </a:endParaRPr>
          </a:p>
        </p:txBody>
      </p:sp>
    </p:spTree>
    <p:extLst>
      <p:ext uri="{BB962C8B-B14F-4D97-AF65-F5344CB8AC3E}">
        <p14:creationId xmlns:p14="http://schemas.microsoft.com/office/powerpoint/2010/main" val="1521331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blue circle with letters and numbers&#10;&#10;Description automatically generated">
            <a:extLst>
              <a:ext uri="{FF2B5EF4-FFF2-40B4-BE49-F238E27FC236}">
                <a16:creationId xmlns:a16="http://schemas.microsoft.com/office/drawing/2014/main" id="{254F08A8-5A2B-D170-4266-B4746DE00309}"/>
              </a:ext>
            </a:extLst>
          </p:cNvPr>
          <p:cNvPicPr>
            <a:picLocks noChangeAspect="1"/>
          </p:cNvPicPr>
          <p:nvPr/>
        </p:nvPicPr>
        <p:blipFill>
          <a:blip r:embed="rId3"/>
          <a:stretch>
            <a:fillRect/>
          </a:stretch>
        </p:blipFill>
        <p:spPr>
          <a:xfrm>
            <a:off x="3204083" y="3724096"/>
            <a:ext cx="1988209" cy="1997734"/>
          </a:xfrm>
          <a:prstGeom prst="rect">
            <a:avLst/>
          </a:prstGeom>
        </p:spPr>
      </p:pic>
      <p:sp>
        <p:nvSpPr>
          <p:cNvPr id="3" name="Text Placeholder 2">
            <a:extLst>
              <a:ext uri="{FF2B5EF4-FFF2-40B4-BE49-F238E27FC236}">
                <a16:creationId xmlns:a16="http://schemas.microsoft.com/office/drawing/2014/main" id="{4D0E7EDA-F430-3B8F-AA38-CB80B27954CE}"/>
              </a:ext>
            </a:extLst>
          </p:cNvPr>
          <p:cNvSpPr>
            <a:spLocks noGrp="1"/>
          </p:cNvSpPr>
          <p:nvPr>
            <p:ph type="body" sz="quarter" idx="10"/>
          </p:nvPr>
        </p:nvSpPr>
        <p:spPr>
          <a:xfrm>
            <a:off x="5498711" y="203381"/>
            <a:ext cx="3378229" cy="1031284"/>
          </a:xfrm>
        </p:spPr>
        <p:txBody>
          <a:bodyPr/>
          <a:lstStyle/>
          <a:p>
            <a:r>
              <a:rPr lang="en-GB" sz="2400" dirty="0">
                <a:cs typeface="Arial"/>
              </a:rPr>
              <a:t>Stereotypes</a:t>
            </a:r>
            <a:r>
              <a:rPr lang="en-GB" sz="3600" dirty="0">
                <a:cs typeface="Arial"/>
              </a:rPr>
              <a:t> </a:t>
            </a:r>
            <a:r>
              <a:rPr lang="en-GB" sz="2400" dirty="0">
                <a:cs typeface="Arial"/>
              </a:rPr>
              <a:t>and anti-oppressive practice </a:t>
            </a:r>
            <a:endParaRPr lang="en-US" sz="2400">
              <a:cs typeface="Arial"/>
            </a:endParaRPr>
          </a:p>
        </p:txBody>
      </p:sp>
      <p:sp>
        <p:nvSpPr>
          <p:cNvPr id="4" name="Text Placeholder 3">
            <a:extLst>
              <a:ext uri="{FF2B5EF4-FFF2-40B4-BE49-F238E27FC236}">
                <a16:creationId xmlns:a16="http://schemas.microsoft.com/office/drawing/2014/main" id="{F65A72C8-C6DC-7A8A-D941-8FBDD1198678}"/>
              </a:ext>
            </a:extLst>
          </p:cNvPr>
          <p:cNvSpPr>
            <a:spLocks noGrp="1"/>
          </p:cNvSpPr>
          <p:nvPr>
            <p:ph type="body" sz="quarter" idx="11"/>
          </p:nvPr>
        </p:nvSpPr>
        <p:spPr>
          <a:xfrm>
            <a:off x="5200381" y="1316935"/>
            <a:ext cx="3856276" cy="3580995"/>
          </a:xfrm>
        </p:spPr>
        <p:txBody>
          <a:bodyPr>
            <a:normAutofit fontScale="92500" lnSpcReduction="10000"/>
          </a:bodyPr>
          <a:lstStyle/>
          <a:p>
            <a:pPr>
              <a:lnSpc>
                <a:spcPct val="120000"/>
              </a:lnSpc>
            </a:pPr>
            <a:r>
              <a:rPr lang="en-GB" dirty="0">
                <a:solidFill>
                  <a:srgbClr val="002060"/>
                </a:solidFill>
                <a:latin typeface="Calibri"/>
                <a:cs typeface="Arial"/>
              </a:rPr>
              <a:t>Power- consider Thompson’s (2006) PCS model and our role as agents of the local authority</a:t>
            </a:r>
            <a:endParaRPr lang="en-US">
              <a:latin typeface="Calibri"/>
              <a:cs typeface="Arial" panose="020B0604020202020204"/>
            </a:endParaRPr>
          </a:p>
          <a:p>
            <a:pPr>
              <a:lnSpc>
                <a:spcPct val="120000"/>
              </a:lnSpc>
            </a:pPr>
            <a:r>
              <a:rPr lang="en-GB" dirty="0">
                <a:solidFill>
                  <a:srgbClr val="002060"/>
                </a:solidFill>
                <a:latin typeface="Calibri"/>
                <a:cs typeface="Arial"/>
              </a:rPr>
              <a:t>‘</a:t>
            </a:r>
            <a:r>
              <a:rPr lang="en-GB" i="1" dirty="0">
                <a:solidFill>
                  <a:srgbClr val="002060"/>
                </a:solidFill>
                <a:latin typeface="Calibri"/>
                <a:cs typeface="Arial"/>
              </a:rPr>
              <a:t>A barrier to good communication is any action, behaviour, attitude, world view or physical arrangement (such as room layout) that discourages the other person from feeling comfortable, accepted and valued, and their, ability to communicate positively and effectively’</a:t>
            </a:r>
            <a:endParaRPr lang="en-GB">
              <a:latin typeface="Calibri"/>
              <a:cs typeface="Arial" panose="020B0604020202020204"/>
            </a:endParaRPr>
          </a:p>
          <a:p>
            <a:pPr>
              <a:lnSpc>
                <a:spcPct val="120000"/>
              </a:lnSpc>
            </a:pPr>
            <a:r>
              <a:rPr lang="en-GB" dirty="0">
                <a:solidFill>
                  <a:srgbClr val="002060"/>
                </a:solidFill>
                <a:latin typeface="Calibri"/>
                <a:cs typeface="Arial"/>
              </a:rPr>
              <a:t>(Moss,2017,p.39)</a:t>
            </a:r>
            <a:endParaRPr lang="en-GB" dirty="0">
              <a:latin typeface="Calibri"/>
              <a:cs typeface="Arial" panose="020B0604020202020204"/>
            </a:endParaRPr>
          </a:p>
        </p:txBody>
      </p:sp>
      <p:sp>
        <p:nvSpPr>
          <p:cNvPr id="5" name="Text Placeholder 4">
            <a:extLst>
              <a:ext uri="{FF2B5EF4-FFF2-40B4-BE49-F238E27FC236}">
                <a16:creationId xmlns:a16="http://schemas.microsoft.com/office/drawing/2014/main" id="{13339241-D253-F9E7-BE49-06AF9C3B5AF0}"/>
              </a:ext>
            </a:extLst>
          </p:cNvPr>
          <p:cNvSpPr>
            <a:spLocks noGrp="1"/>
          </p:cNvSpPr>
          <p:nvPr>
            <p:ph type="body" sz="quarter" idx="12"/>
          </p:nvPr>
        </p:nvSpPr>
        <p:spPr>
          <a:xfrm>
            <a:off x="161386" y="1424327"/>
            <a:ext cx="3681413" cy="3480353"/>
          </a:xfrm>
        </p:spPr>
        <p:txBody>
          <a:bodyPr/>
          <a:lstStyle/>
          <a:p>
            <a:pPr algn="l" rtl="0"/>
            <a:r>
              <a:rPr lang="cy-GB" sz="1650" kern="1200" dirty="0">
                <a:solidFill>
                  <a:schemeClr val="tx1"/>
                </a:solidFill>
                <a:latin typeface="Calibri"/>
                <a:ea typeface="+mn-ea"/>
                <a:cs typeface="Arial"/>
              </a:rPr>
              <a:t>Pŵer - ystyriwch fodel PCS Thompson (2006) a'n rôl fel asiantau'r awdurdod lleol</a:t>
            </a:r>
            <a:endParaRPr lang="cy-GB" sz="1650" kern="1200" dirty="0">
              <a:solidFill>
                <a:schemeClr val="tx1"/>
              </a:solidFill>
              <a:latin typeface="Calibri"/>
              <a:cs typeface="Arial"/>
            </a:endParaRPr>
          </a:p>
          <a:p>
            <a:pPr algn="l" rtl="0"/>
            <a:r>
              <a:rPr lang="cy-GB" sz="1650" i="1" kern="1200" dirty="0">
                <a:solidFill>
                  <a:schemeClr val="tx1"/>
                </a:solidFill>
                <a:latin typeface="Calibri"/>
                <a:ea typeface="+mn-ea"/>
                <a:cs typeface="Arial"/>
              </a:rPr>
              <a:t>'Rhwystr i gyfathrebu da yw unrhyw weithred, ymddygiad, agwedd, golwg ar y byd neu drefniant ffisegol (fel cynllun yr ystafell) sy’n atal y person arall rhag teimlo’n gyfforddus, cael ei dderbyn a chael ei werthfawrogi, a’i allu i gyfathrebu’n gadarnhaol ac yn effeithiol’</a:t>
            </a:r>
            <a:endParaRPr lang="cy-GB" sz="1650" i="1" kern="1200" dirty="0">
              <a:solidFill>
                <a:schemeClr val="tx1"/>
              </a:solidFill>
              <a:latin typeface="Calibri"/>
              <a:cs typeface="Arial"/>
            </a:endParaRPr>
          </a:p>
          <a:p>
            <a:pPr algn="l" rtl="0"/>
            <a:r>
              <a:rPr lang="cy-GB" sz="1650" i="1" kern="1200" dirty="0">
                <a:solidFill>
                  <a:schemeClr val="tx1"/>
                </a:solidFill>
                <a:latin typeface="Calibri"/>
                <a:ea typeface="+mn-ea"/>
                <a:cs typeface="Arial"/>
              </a:rPr>
              <a:t>(Moss,2017, t.39)</a:t>
            </a:r>
            <a:endParaRPr lang="en-GB" dirty="0">
              <a:solidFill>
                <a:schemeClr val="tx1"/>
              </a:solidFill>
              <a:cs typeface="Arial" panose="020B0604020202020204"/>
            </a:endParaRPr>
          </a:p>
        </p:txBody>
      </p:sp>
      <p:sp>
        <p:nvSpPr>
          <p:cNvPr id="2" name="TextBox 1">
            <a:extLst>
              <a:ext uri="{FF2B5EF4-FFF2-40B4-BE49-F238E27FC236}">
                <a16:creationId xmlns:a16="http://schemas.microsoft.com/office/drawing/2014/main" id="{D8ADA0A4-09F9-6ADD-0F38-75F5C862E7A7}"/>
              </a:ext>
            </a:extLst>
          </p:cNvPr>
          <p:cNvSpPr txBox="1"/>
          <p:nvPr/>
        </p:nvSpPr>
        <p:spPr>
          <a:xfrm>
            <a:off x="161745" y="207552"/>
            <a:ext cx="3908844" cy="110799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2400" dirty="0" err="1">
                <a:solidFill>
                  <a:srgbClr val="16AD85"/>
                </a:solidFill>
                <a:latin typeface="Arial"/>
                <a:cs typeface="Arial"/>
              </a:rPr>
              <a:t>Stereoteipiau</a:t>
            </a:r>
            <a:r>
              <a:rPr lang="en-GB" sz="2400" dirty="0">
                <a:solidFill>
                  <a:srgbClr val="16AD85"/>
                </a:solidFill>
                <a:latin typeface="Arial"/>
                <a:cs typeface="Arial"/>
              </a:rPr>
              <a:t> ac </a:t>
            </a:r>
            <a:r>
              <a:rPr lang="en-GB" sz="2400" dirty="0" err="1">
                <a:solidFill>
                  <a:srgbClr val="16AD85"/>
                </a:solidFill>
                <a:latin typeface="Arial"/>
                <a:cs typeface="Arial"/>
              </a:rPr>
              <a:t>arferion</a:t>
            </a:r>
            <a:r>
              <a:rPr lang="en-GB" sz="2400" dirty="0">
                <a:solidFill>
                  <a:srgbClr val="16AD85"/>
                </a:solidFill>
                <a:latin typeface="Arial"/>
                <a:cs typeface="Arial"/>
              </a:rPr>
              <a:t> </a:t>
            </a:r>
            <a:r>
              <a:rPr lang="en-GB" sz="2400" dirty="0" err="1">
                <a:solidFill>
                  <a:srgbClr val="16AD85"/>
                </a:solidFill>
                <a:latin typeface="Arial"/>
                <a:cs typeface="Arial"/>
              </a:rPr>
              <a:t>gwrth-ormesol</a:t>
            </a:r>
            <a:r>
              <a:rPr lang="en-GB" sz="2400" dirty="0">
                <a:solidFill>
                  <a:srgbClr val="16AD85"/>
                </a:solidFill>
                <a:latin typeface="Arial"/>
                <a:cs typeface="Arial"/>
              </a:rPr>
              <a:t> </a:t>
            </a:r>
            <a:endParaRPr lang="en-US" sz="2400" dirty="0">
              <a:latin typeface="Arial"/>
            </a:endParaRPr>
          </a:p>
          <a:p>
            <a:pPr algn="l"/>
            <a:endParaRPr lang="en-GB" dirty="0">
              <a:cs typeface="Arial"/>
            </a:endParaRPr>
          </a:p>
        </p:txBody>
      </p:sp>
    </p:spTree>
    <p:extLst>
      <p:ext uri="{BB962C8B-B14F-4D97-AF65-F5344CB8AC3E}">
        <p14:creationId xmlns:p14="http://schemas.microsoft.com/office/powerpoint/2010/main" val="4174574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Cydgynhyrchu yn y Ddeddf Gwasanaethau Cymdeithasol a Llesiant</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 in Social Services and Well-being Act</a:t>
            </a:r>
            <a:endParaRPr lang="en-GB" sz="2400" b="1" dirty="0">
              <a:cs typeface="Arial"/>
            </a:endParaRPr>
          </a:p>
        </p:txBody>
      </p:sp>
      <p:sp>
        <p:nvSpPr>
          <p:cNvPr id="4" name="Text Placeholder 3"/>
          <p:cNvSpPr>
            <a:spLocks noGrp="1"/>
          </p:cNvSpPr>
          <p:nvPr>
            <p:ph type="body" sz="quarter" idx="11"/>
          </p:nvPr>
        </p:nvSpPr>
        <p:spPr>
          <a:xfrm>
            <a:off x="4862513" y="1579685"/>
            <a:ext cx="3964381" cy="4328031"/>
          </a:xfrm>
        </p:spPr>
        <p:txBody>
          <a:bodyPr>
            <a:normAutofit fontScale="92500"/>
          </a:bodyPr>
          <a:lstStyle/>
          <a:p>
            <a:r>
              <a:rPr lang="en-GB" dirty="0"/>
              <a:t>“</a:t>
            </a:r>
            <a:r>
              <a:rPr lang="en-GB" i="1" dirty="0"/>
              <a:t>Well-being”, in relation to a person, means well-being in relation to any of the following—</a:t>
            </a:r>
          </a:p>
          <a:p>
            <a:r>
              <a:rPr lang="en-GB" i="1" dirty="0"/>
              <a:t>(a)physical and mental health and emotional well-being;</a:t>
            </a:r>
          </a:p>
          <a:p>
            <a:r>
              <a:rPr lang="en-GB" i="1" dirty="0"/>
              <a:t>(b)protection from abuse and neglect;</a:t>
            </a:r>
          </a:p>
          <a:p>
            <a:r>
              <a:rPr lang="en-GB" i="1" dirty="0"/>
              <a:t>(c)education, training and recreation;</a:t>
            </a:r>
          </a:p>
          <a:p>
            <a:r>
              <a:rPr lang="en-GB" i="1" dirty="0"/>
              <a:t>(d)domestic, family and personal relationships;</a:t>
            </a:r>
          </a:p>
          <a:p>
            <a:r>
              <a:rPr lang="en-GB" i="1" dirty="0"/>
              <a:t>(e)contribution made to society;</a:t>
            </a:r>
          </a:p>
          <a:p>
            <a:r>
              <a:rPr lang="en-GB" i="1" dirty="0"/>
              <a:t>(f)securing rights and entitlements;</a:t>
            </a:r>
          </a:p>
          <a:p>
            <a:r>
              <a:rPr lang="en-GB" i="1" dirty="0"/>
              <a:t>(g)social and economic well-being;</a:t>
            </a:r>
          </a:p>
          <a:p>
            <a:r>
              <a:rPr lang="en-GB" i="1" dirty="0"/>
              <a:t>(h)suitability of living accommodation.</a:t>
            </a:r>
          </a:p>
        </p:txBody>
      </p:sp>
      <p:sp>
        <p:nvSpPr>
          <p:cNvPr id="5" name="Text Placeholder 4"/>
          <p:cNvSpPr>
            <a:spLocks noGrp="1"/>
          </p:cNvSpPr>
          <p:nvPr>
            <p:ph type="body" sz="quarter" idx="12"/>
          </p:nvPr>
        </p:nvSpPr>
        <p:spPr>
          <a:xfrm>
            <a:off x="355206" y="1579683"/>
            <a:ext cx="3954857" cy="4273344"/>
          </a:xfrm>
        </p:spPr>
        <p:txBody>
          <a:bodyPr>
            <a:normAutofit fontScale="85000" lnSpcReduction="20000"/>
          </a:bodyPr>
          <a:lstStyle/>
          <a:p>
            <a:r>
              <a:rPr lang="cy" sz="1800" b="0" i="0"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Ystyr llesiant, mewn perthynas â pherson, yw llesiant mewn perthynas ag unrhyw un o’r canlynol—</a:t>
            </a:r>
            <a:endParaRPr lang="en-US"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(a) iechyd corfforol a meddyliol a llesiant emosiynol;</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(b) amddiffyn rhag camdriniaeth ac esgeulustod;</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(c) addysg, hyfforddiant a hamdden;</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(d) perthnasoedd domestig, teuluol a phersonol;</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(e) cyfraniad a wneir i gymdeithas;</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(f) sicrhau hawliau a'r hyn y mae gan rywun hawl iddo;</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(g) llesiant cymdeithasol ac economaidd;</a:t>
            </a:r>
            <a:endParaRPr lang="cy" sz="2000" b="0" i="1" u="none" strike="noStrike" cap="none" baseline="0" dirty="0">
              <a:solidFill>
                <a:srgbClr val="37394C"/>
              </a:solidFill>
              <a:effectLst/>
              <a:uFillTx/>
              <a:latin typeface="Arial"/>
              <a:cs typeface="Arial"/>
            </a:endParaRPr>
          </a:p>
          <a:p>
            <a:r>
              <a:rPr lang="cy" sz="2000" b="0" i="1" u="none" strike="noStrike" cap="none" baseline="0" dirty="0">
                <a:solidFill>
                  <a:srgbClr val="37394C"/>
                </a:solidFill>
                <a:effectLst/>
                <a:uFillTx/>
                <a:latin typeface="Arial"/>
              </a:rPr>
              <a:t>(f) addasrwydd llety byw.</a:t>
            </a:r>
            <a:endParaRPr lang="cy" sz="2000" b="0" i="1" u="none" strike="noStrike" cap="none" baseline="0" dirty="0">
              <a:solidFill>
                <a:srgbClr val="37394C"/>
              </a:solidFill>
              <a:effectLst/>
              <a:uFillTx/>
              <a:latin typeface="Arial"/>
              <a:cs typeface="Arial"/>
            </a:endParaRPr>
          </a:p>
          <a:p>
            <a:endParaRPr lang="en-GB" dirty="0"/>
          </a:p>
        </p:txBody>
      </p:sp>
    </p:spTree>
    <p:custDataLst>
      <p:tags r:id="rId1"/>
    </p:custDataLst>
    <p:extLst>
      <p:ext uri="{BB962C8B-B14F-4D97-AF65-F5344CB8AC3E}">
        <p14:creationId xmlns:p14="http://schemas.microsoft.com/office/powerpoint/2010/main" val="2263809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Autofit/>
          </a:bodyPr>
          <a:lstStyle/>
          <a:p>
            <a:r>
              <a:rPr lang="cy" sz="2400" b="1" i="0" u="none" strike="noStrike" cap="none" baseline="0" dirty="0">
                <a:solidFill>
                  <a:srgbClr val="16AD85"/>
                </a:solidFill>
                <a:effectLst/>
                <a:uFillTx/>
                <a:latin typeface="Arial"/>
              </a:rPr>
              <a:t>Cydgynhyrchu yn y Ddeddf Gwasanaethau Cymdeithasol a Llesiant</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690937" cy="1284060"/>
          </a:xfrm>
        </p:spPr>
        <p:txBody>
          <a:bodyPr/>
          <a:lstStyle/>
          <a:p>
            <a:r>
              <a:rPr lang="en-GB" sz="2400" b="1" dirty="0"/>
              <a:t>Co-Production in Social Services </a:t>
            </a:r>
            <a:r>
              <a:rPr lang="en-GB" sz="2400" b="1"/>
              <a:t>and Well-being </a:t>
            </a:r>
            <a:r>
              <a:rPr lang="en-GB" sz="2400" b="1" dirty="0"/>
              <a:t>Act</a:t>
            </a:r>
            <a:endParaRPr lang="en-GB" sz="2400" b="1" dirty="0">
              <a:cs typeface="Arial"/>
            </a:endParaRPr>
          </a:p>
        </p:txBody>
      </p:sp>
      <p:sp>
        <p:nvSpPr>
          <p:cNvPr id="4" name="Text Placeholder 3"/>
          <p:cNvSpPr>
            <a:spLocks noGrp="1"/>
          </p:cNvSpPr>
          <p:nvPr>
            <p:ph type="body" sz="quarter" idx="11"/>
          </p:nvPr>
        </p:nvSpPr>
        <p:spPr>
          <a:xfrm>
            <a:off x="4572000" y="1553903"/>
            <a:ext cx="4369080" cy="4049118"/>
          </a:xfrm>
        </p:spPr>
        <p:txBody>
          <a:bodyPr>
            <a:normAutofit fontScale="92500" lnSpcReduction="10000"/>
          </a:bodyPr>
          <a:lstStyle/>
          <a:p>
            <a:r>
              <a:rPr lang="en-GB" dirty="0" err="1"/>
              <a:t>Cont</a:t>
            </a:r>
            <a:r>
              <a:rPr lang="en-GB" dirty="0"/>
              <a:t>…</a:t>
            </a:r>
          </a:p>
          <a:p>
            <a:r>
              <a:rPr lang="en-GB" i="1" dirty="0"/>
              <a:t>(3)In relation to a child, “well-being” also includes—</a:t>
            </a:r>
          </a:p>
          <a:p>
            <a:r>
              <a:rPr lang="en-GB" i="1" dirty="0"/>
              <a:t>(a)physical, intellectual, emotional, social and behavioural development;</a:t>
            </a:r>
          </a:p>
          <a:p>
            <a:r>
              <a:rPr lang="en-GB" i="1" dirty="0"/>
              <a:t>(b)“welfare” as that word is interpreted for the purposes of the Children Act 1989.</a:t>
            </a:r>
          </a:p>
          <a:p>
            <a:r>
              <a:rPr lang="en-GB" i="1" dirty="0"/>
              <a:t>(4)In relation to an adult, “well-being” also includes—</a:t>
            </a:r>
          </a:p>
          <a:p>
            <a:r>
              <a:rPr lang="en-GB" i="1" dirty="0"/>
              <a:t>(a)control over day to day life;</a:t>
            </a:r>
          </a:p>
          <a:p>
            <a:r>
              <a:rPr lang="en-GB" i="1" dirty="0"/>
              <a:t>(b)participation in work.</a:t>
            </a:r>
          </a:p>
          <a:p>
            <a:endParaRPr lang="en-GB" dirty="0"/>
          </a:p>
          <a:p>
            <a:pPr algn="r"/>
            <a:r>
              <a:rPr lang="en-GB" dirty="0"/>
              <a:t>Social Services and Wellbeing (Wales) Act 2014</a:t>
            </a:r>
          </a:p>
        </p:txBody>
      </p:sp>
      <p:sp>
        <p:nvSpPr>
          <p:cNvPr id="5" name="Text Placeholder 4"/>
          <p:cNvSpPr>
            <a:spLocks noGrp="1"/>
          </p:cNvSpPr>
          <p:nvPr>
            <p:ph type="body" sz="quarter" idx="12"/>
          </p:nvPr>
        </p:nvSpPr>
        <p:spPr>
          <a:xfrm>
            <a:off x="267703" y="1552340"/>
            <a:ext cx="4042360" cy="3480353"/>
          </a:xfrm>
        </p:spPr>
        <p:txBody>
          <a:bodyPr vert="horz" wrap="square" lIns="91440" tIns="45720" rIns="91440" bIns="45720" numCol="1" anchor="t" anchorCtr="0" compatLnSpc="1">
            <a:prstTxWarp prst="textNoShape">
              <a:avLst/>
            </a:prstTxWarp>
            <a:noAutofit/>
          </a:bodyPr>
          <a:lstStyle/>
          <a:p>
            <a:r>
              <a:rPr lang="cy" sz="1700" i="1" dirty="0" err="1">
                <a:latin typeface="Arial"/>
              </a:rPr>
              <a:t>P</a:t>
            </a:r>
            <a:r>
              <a:rPr lang="cy" sz="1700" b="0" i="1" u="none" strike="noStrike" cap="none" baseline="0" dirty="0" err="1">
                <a:solidFill>
                  <a:srgbClr val="37394C"/>
                </a:solidFill>
                <a:effectLst/>
                <a:uFillTx/>
                <a:latin typeface="Arial"/>
              </a:rPr>
              <a:t>arhad</a:t>
            </a:r>
            <a:r>
              <a:rPr lang="cy" sz="1700" b="0" i="1" u="none" strike="noStrike" cap="none" baseline="0" dirty="0">
                <a:solidFill>
                  <a:srgbClr val="37394C"/>
                </a:solidFill>
                <a:effectLst/>
                <a:uFillTx/>
                <a:latin typeface="Arial"/>
              </a:rPr>
              <a:t>...</a:t>
            </a:r>
            <a:br>
              <a:rPr lang="cy" sz="1700" b="0" i="1" u="none" strike="noStrike" cap="none" baseline="0" dirty="0">
                <a:effectLst/>
                <a:uFillTx/>
                <a:latin typeface="Arial"/>
              </a:rPr>
            </a:br>
            <a:r>
              <a:rPr lang="cy" sz="1700" b="0" i="1" u="none" strike="noStrike" cap="none" baseline="0" dirty="0">
                <a:solidFill>
                  <a:srgbClr val="37394C"/>
                </a:solidFill>
                <a:effectLst/>
                <a:uFillTx/>
                <a:latin typeface="Arial"/>
              </a:rPr>
              <a:t>(3) </a:t>
            </a:r>
            <a:r>
              <a:rPr lang="cy" sz="1700" b="0" i="1" u="none" strike="noStrike" cap="none" baseline="0" dirty="0" err="1">
                <a:solidFill>
                  <a:srgbClr val="37394C"/>
                </a:solidFill>
                <a:effectLst/>
                <a:uFillTx/>
                <a:latin typeface="Arial"/>
              </a:rPr>
              <a:t>Mewn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perthynas</a:t>
            </a:r>
            <a:r>
              <a:rPr lang="cy" sz="1700" b="0" i="1" u="none" strike="noStrike" cap="none" baseline="0" dirty="0">
                <a:solidFill>
                  <a:srgbClr val="37394C"/>
                </a:solidFill>
                <a:effectLst/>
                <a:uFillTx/>
                <a:latin typeface="Arial"/>
              </a:rPr>
              <a:t> â </a:t>
            </a:r>
            <a:r>
              <a:rPr lang="cy" sz="1700" b="0" i="1" u="none" strike="noStrike" cap="none" baseline="0" dirty="0" err="1">
                <a:solidFill>
                  <a:srgbClr val="37394C"/>
                </a:solidFill>
                <a:effectLst/>
                <a:uFillTx/>
                <a:latin typeface="Arial"/>
              </a:rPr>
              <a:t>phlentyn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mae</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llesiant</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hefyd</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yn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cynnwys</a:t>
            </a:r>
            <a:r>
              <a:rPr lang="cy" sz="1700" b="0" i="1" u="none" strike="noStrike" cap="none" baseline="0" dirty="0">
                <a:solidFill>
                  <a:srgbClr val="37394C"/>
                </a:solidFill>
                <a:effectLst/>
                <a:uFillTx/>
                <a:latin typeface="Arial"/>
              </a:rPr>
              <a:t>—</a:t>
            </a:r>
            <a:endParaRPr lang="en-US"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(a) datblygiad corfforol, deallusol, emosiynol, cymdeithasol ac ymddygiadol;</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(b) “lles” fel y dehonglir y gair hwnnw at ddibenion Deddf Plant 1989.</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(4) Mewn perthynas ag oedolyn, mae “llesiant” hefyd yn cynnwys—</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(a) rheolaeth dros fywyd o ddydd i ddydd;</a:t>
            </a:r>
            <a:endParaRPr lang="cy" sz="1700" b="0" i="1" u="none" strike="noStrike" cap="none" baseline="0">
              <a:solidFill>
                <a:srgbClr val="37394C"/>
              </a:solidFill>
              <a:effectLst/>
              <a:uFillTx/>
              <a:latin typeface="Arial"/>
              <a:cs typeface="Arial"/>
            </a:endParaRPr>
          </a:p>
          <a:p>
            <a:r>
              <a:rPr lang="cy" sz="1700" b="0" i="1" u="none" strike="noStrike" cap="none" baseline="0" dirty="0">
                <a:solidFill>
                  <a:srgbClr val="37394C"/>
                </a:solidFill>
                <a:effectLst/>
                <a:uFillTx/>
                <a:latin typeface="Arial"/>
              </a:rPr>
              <a:t>(b) cymryd </a:t>
            </a:r>
            <a:r>
              <a:rPr lang="cy" sz="1700" b="0" i="1" u="none" strike="noStrike" cap="none" baseline="0" dirty="0" err="1">
                <a:solidFill>
                  <a:srgbClr val="37394C"/>
                </a:solidFill>
                <a:effectLst/>
                <a:uFillTx/>
                <a:latin typeface="Arial"/>
              </a:rPr>
              <a:t>rhan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mewn</a:t>
            </a:r>
            <a:r>
              <a:rPr lang="cy" sz="1700" b="0" i="1" u="none" strike="noStrike" cap="none" baseline="0" dirty="0">
                <a:solidFill>
                  <a:srgbClr val="37394C"/>
                </a:solidFill>
                <a:effectLst/>
                <a:uFillTx/>
                <a:latin typeface="Arial"/>
              </a:rPr>
              <a:t> </a:t>
            </a:r>
            <a:r>
              <a:rPr lang="cy" sz="1700" b="0" i="1" u="none" strike="noStrike" cap="none" baseline="0" dirty="0" err="1">
                <a:solidFill>
                  <a:srgbClr val="37394C"/>
                </a:solidFill>
                <a:effectLst/>
                <a:uFillTx/>
                <a:latin typeface="Arial"/>
              </a:rPr>
              <a:t>gwaith</a:t>
            </a:r>
            <a:r>
              <a:rPr lang="cy" sz="1700" b="0" i="1" u="none" strike="noStrike" cap="none" baseline="0" dirty="0">
                <a:solidFill>
                  <a:srgbClr val="37394C"/>
                </a:solidFill>
                <a:effectLst/>
                <a:uFillTx/>
                <a:latin typeface="Arial"/>
              </a:rPr>
              <a:t>.</a:t>
            </a:r>
            <a:endParaRPr lang="cy" sz="1700" b="0" i="1" u="none" strike="noStrike" cap="none" baseline="0" dirty="0">
              <a:solidFill>
                <a:srgbClr val="37394C"/>
              </a:solidFill>
              <a:effectLst/>
              <a:uFillTx/>
              <a:latin typeface="Arial"/>
              <a:cs typeface="Arial"/>
            </a:endParaRPr>
          </a:p>
          <a:p>
            <a:pPr algn="r"/>
            <a:r>
              <a:rPr lang="cy" sz="1700" b="0" i="0" u="none" strike="noStrike" cap="none" baseline="0" dirty="0">
                <a:solidFill>
                  <a:srgbClr val="37394C"/>
                </a:solidFill>
                <a:effectLst/>
                <a:uFillTx/>
                <a:latin typeface="Arial"/>
              </a:rPr>
              <a:t>Deddf Gwasanaethau Cymdeithasol a Llesiant (Cymru) 2014</a:t>
            </a:r>
            <a:endParaRPr lang="cy" sz="1700" b="0" i="0" u="none" strike="noStrike" cap="none" baseline="0">
              <a:solidFill>
                <a:srgbClr val="37394C"/>
              </a:solidFill>
              <a:effectLst/>
              <a:uFillTx/>
              <a:latin typeface="Arial"/>
              <a:cs typeface="Arial"/>
            </a:endParaRPr>
          </a:p>
          <a:p>
            <a:endParaRPr lang="en-GB" dirty="0"/>
          </a:p>
        </p:txBody>
      </p:sp>
    </p:spTree>
    <p:extLst>
      <p:ext uri="{BB962C8B-B14F-4D97-AF65-F5344CB8AC3E}">
        <p14:creationId xmlns:p14="http://schemas.microsoft.com/office/powerpoint/2010/main" val="254982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529194"/>
            <a:ext cx="3681080" cy="1031283"/>
          </a:xfrm>
        </p:spPr>
        <p:txBody>
          <a:bodyPr/>
          <a:lstStyle/>
          <a:p>
            <a:r>
              <a:rPr lang="cy" sz="2400" b="1" i="0" u="none" strike="noStrike" cap="none" baseline="0" dirty="0">
                <a:solidFill>
                  <a:srgbClr val="16AD85"/>
                </a:solidFill>
                <a:effectLst/>
                <a:uFillTx/>
                <a:latin typeface="Arial"/>
              </a:rPr>
              <a:t>Deilliannau dysgu </a:t>
            </a:r>
            <a:br>
              <a:rPr lang="cy" sz="2400" b="1" i="0" u="none" strike="noStrike" cap="none" baseline="0" dirty="0">
                <a:effectLst/>
                <a:uFillTx/>
                <a:latin typeface="Arial"/>
              </a:rPr>
            </a:br>
            <a:endParaRPr lang="en-GB" dirty="0"/>
          </a:p>
        </p:txBody>
      </p:sp>
      <p:sp>
        <p:nvSpPr>
          <p:cNvPr id="7" name="Text Placeholder 6"/>
          <p:cNvSpPr>
            <a:spLocks noGrp="1"/>
          </p:cNvSpPr>
          <p:nvPr>
            <p:ph type="body" sz="quarter" idx="10"/>
          </p:nvPr>
        </p:nvSpPr>
        <p:spPr>
          <a:xfrm>
            <a:off x="4862513" y="529193"/>
            <a:ext cx="3690937" cy="1031284"/>
          </a:xfrm>
        </p:spPr>
        <p:txBody>
          <a:bodyPr/>
          <a:lstStyle/>
          <a:p>
            <a:r>
              <a:rPr lang="en-GB" sz="2400" b="1"/>
              <a:t>Learning outcomes</a:t>
            </a:r>
            <a:endParaRPr lang="en-GB" sz="2400" b="1">
              <a:cs typeface="Arial"/>
            </a:endParaRPr>
          </a:p>
          <a:p>
            <a:endParaRPr lang="en-GB" dirty="0"/>
          </a:p>
        </p:txBody>
      </p:sp>
      <p:sp>
        <p:nvSpPr>
          <p:cNvPr id="8" name="Text Placeholder 7"/>
          <p:cNvSpPr>
            <a:spLocks noGrp="1"/>
          </p:cNvSpPr>
          <p:nvPr>
            <p:ph type="body" sz="quarter" idx="11"/>
          </p:nvPr>
        </p:nvSpPr>
        <p:spPr/>
        <p:txBody>
          <a:bodyPr/>
          <a:lstStyle/>
          <a:p>
            <a:pPr marL="342900" indent="-342900">
              <a:buFont typeface="+mj-lt"/>
              <a:buChar char="•"/>
            </a:pPr>
            <a:r>
              <a:rPr lang="en-GB" sz="2000" dirty="0"/>
              <a:t>Understand how CPD guides and improves practice</a:t>
            </a:r>
            <a:endParaRPr lang="en-GB" sz="2000" dirty="0">
              <a:cs typeface="Arial"/>
            </a:endParaRPr>
          </a:p>
          <a:p>
            <a:pPr marL="342900" indent="-342900">
              <a:buChar char="•"/>
            </a:pPr>
            <a:r>
              <a:rPr lang="en-GB" sz="2000" dirty="0"/>
              <a:t>Be able to use codes, legislation and regulations to inform and improve your practice</a:t>
            </a:r>
            <a:endParaRPr lang="en-GB" sz="2000" dirty="0">
              <a:cs typeface="Arial"/>
            </a:endParaRPr>
          </a:p>
          <a:p>
            <a:pPr marL="342900" indent="-342900">
              <a:buFont typeface="+mj-lt"/>
              <a:buChar char="•"/>
            </a:pPr>
            <a:r>
              <a:rPr lang="en-GB" sz="2000" dirty="0"/>
              <a:t>Understand data handling</a:t>
            </a:r>
            <a:endParaRPr lang="en-GB" sz="2000" dirty="0">
              <a:cs typeface="Arial"/>
            </a:endParaRPr>
          </a:p>
          <a:p>
            <a:pPr marL="342900" indent="-342900">
              <a:buFont typeface="+mj-lt"/>
              <a:buChar char="•"/>
            </a:pPr>
            <a:r>
              <a:rPr lang="en-GB" sz="2000" dirty="0"/>
              <a:t>Understand partnership working</a:t>
            </a:r>
            <a:endParaRPr lang="en-GB" sz="2000" dirty="0">
              <a:cs typeface="Arial"/>
            </a:endParaRPr>
          </a:p>
          <a:p>
            <a:endParaRPr lang="en-GB" dirty="0"/>
          </a:p>
        </p:txBody>
      </p:sp>
      <p:sp>
        <p:nvSpPr>
          <p:cNvPr id="9" name="Text Placeholder 8"/>
          <p:cNvSpPr>
            <a:spLocks noGrp="1"/>
          </p:cNvSpPr>
          <p:nvPr>
            <p:ph type="body" sz="quarter" idx="12"/>
          </p:nvPr>
        </p:nvSpPr>
        <p:spPr>
          <a:xfrm>
            <a:off x="628650" y="1935163"/>
            <a:ext cx="3484533" cy="3480353"/>
          </a:xfrm>
        </p:spPr>
        <p:txBody>
          <a:bodyPr/>
          <a:lstStyle/>
          <a:p>
            <a:pPr marL="342900" indent="-342900">
              <a:buFont typeface="+mj-lt"/>
              <a:buChar char="•"/>
            </a:pPr>
            <a:r>
              <a:rPr lang="cy" sz="2000" b="0" i="0" u="none" strike="noStrike" cap="none" baseline="0" dirty="0">
                <a:solidFill>
                  <a:srgbClr val="37394C"/>
                </a:solidFill>
                <a:effectLst/>
                <a:uFillTx/>
                <a:latin typeface="Arial"/>
              </a:rPr>
              <a:t>Deall sut mae DPP yn arwain ac yn gwella ymarfer</a:t>
            </a:r>
            <a:endParaRPr lang="en-US" sz="2000" b="0" i="0" u="none" strike="noStrike" cap="none" baseline="0" dirty="0">
              <a:solidFill>
                <a:srgbClr val="37394C"/>
              </a:solidFill>
              <a:effectLst/>
              <a:uFillTx/>
              <a:latin typeface="Arial"/>
              <a:cs typeface="Arial"/>
            </a:endParaRPr>
          </a:p>
          <a:p>
            <a:pPr marL="342900" indent="-342900">
              <a:buFont typeface="Arial" panose="020B0604020202020204"/>
              <a:buChar char="•"/>
            </a:pPr>
            <a:r>
              <a:rPr lang="cy" sz="2000" b="0" i="0" u="none" strike="noStrike" cap="none" baseline="0" dirty="0">
                <a:solidFill>
                  <a:srgbClr val="37394C"/>
                </a:solidFill>
                <a:effectLst/>
                <a:uFillTx/>
                <a:latin typeface="Arial"/>
              </a:rPr>
              <a:t>Gallu defnyddio codau, deddfwriaeth a rheoliadau i lywio a gwella eich ymarfer</a:t>
            </a:r>
            <a:endParaRPr lang="cy" sz="2000" b="0" i="0" u="none" strike="noStrike" cap="none" baseline="0" dirty="0">
              <a:solidFill>
                <a:srgbClr val="37394C"/>
              </a:solidFill>
              <a:effectLst/>
              <a:uFillTx/>
              <a:latin typeface="Arial"/>
              <a:cs typeface="Arial"/>
            </a:endParaRPr>
          </a:p>
          <a:p>
            <a:pPr marL="342900" indent="-342900">
              <a:buFont typeface="+mj-lt"/>
              <a:buChar char="•"/>
            </a:pPr>
            <a:r>
              <a:rPr lang="cy" sz="2000" b="0" i="0" u="none" strike="noStrike" cap="none" baseline="0" dirty="0">
                <a:solidFill>
                  <a:srgbClr val="37394C"/>
                </a:solidFill>
                <a:effectLst/>
                <a:uFillTx/>
                <a:latin typeface="Arial"/>
              </a:rPr>
              <a:t>Deall trin data</a:t>
            </a:r>
            <a:endParaRPr lang="cy" sz="2000" b="0" i="0" u="none" strike="noStrike" cap="none" baseline="0" dirty="0">
              <a:solidFill>
                <a:srgbClr val="37394C"/>
              </a:solidFill>
              <a:effectLst/>
              <a:uFillTx/>
              <a:latin typeface="Arial"/>
              <a:cs typeface="Arial"/>
            </a:endParaRPr>
          </a:p>
          <a:p>
            <a:pPr marL="342900" indent="-342900">
              <a:buFont typeface="+mj-lt"/>
              <a:buChar char="•"/>
            </a:pPr>
            <a:r>
              <a:rPr lang="cy" sz="2000" b="0" i="0" u="none" strike="noStrike" cap="none" baseline="0" dirty="0">
                <a:solidFill>
                  <a:srgbClr val="37394C"/>
                </a:solidFill>
                <a:effectLst/>
                <a:uFillTx/>
                <a:latin typeface="Arial"/>
              </a:rPr>
              <a:t>Deall gweithio mewn partneriaeth</a:t>
            </a:r>
            <a:endParaRPr lang="cy" sz="20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5534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Cydgynhyrchu</a:t>
            </a:r>
            <a:br>
              <a:rPr lang="cy" sz="2800" b="0"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Co-production</a:t>
            </a:r>
          </a:p>
        </p:txBody>
      </p:sp>
      <p:sp>
        <p:nvSpPr>
          <p:cNvPr id="5" name="Text Placeholder 4"/>
          <p:cNvSpPr>
            <a:spLocks noGrp="1"/>
          </p:cNvSpPr>
          <p:nvPr>
            <p:ph type="body" sz="quarter" idx="12"/>
          </p:nvPr>
        </p:nvSpPr>
        <p:spPr/>
        <p:txBody>
          <a:bodyPr>
            <a:normAutofit/>
          </a:bodyPr>
          <a:lstStyle/>
          <a:p>
            <a:endParaRPr lang="cy" sz="1800" b="0" i="0" u="none" strike="noStrike" cap="none" baseline="0" dirty="0">
              <a:solidFill>
                <a:srgbClr val="37394C"/>
              </a:solidFill>
              <a:effectLst/>
              <a:uFillTx/>
              <a:latin typeface="Arial"/>
            </a:endParaRPr>
          </a:p>
          <a:p>
            <a:endParaRPr lang="cy" dirty="0">
              <a:latin typeface="Arial"/>
            </a:endParaRPr>
          </a:p>
          <a:p>
            <a:endParaRPr lang="cy" sz="1800" b="0" i="0" u="none" strike="noStrike" cap="none" baseline="0" dirty="0">
              <a:solidFill>
                <a:srgbClr val="37394C"/>
              </a:solidFill>
              <a:effectLst/>
              <a:uFillTx/>
              <a:latin typeface="Arial"/>
            </a:endParaRPr>
          </a:p>
          <a:p>
            <a:endParaRPr lang="cy" dirty="0">
              <a:latin typeface="Arial"/>
            </a:endParaRPr>
          </a:p>
          <a:p>
            <a:endParaRPr lang="cy" sz="1800" b="0" i="0" u="none" strike="noStrike" cap="none" baseline="0" dirty="0">
              <a:solidFill>
                <a:srgbClr val="37394C"/>
              </a:solidFill>
              <a:effectLst/>
              <a:uFillTx/>
              <a:latin typeface="Arial"/>
            </a:endParaRPr>
          </a:p>
          <a:p>
            <a:r>
              <a:rPr lang="cy" sz="2000" dirty="0"/>
              <a:t>Meddyliwch yn Gyflym!</a:t>
            </a:r>
            <a:endParaRPr lang="cy" sz="2000" dirty="0">
              <a:cs typeface="Arial"/>
            </a:endParaRPr>
          </a:p>
          <a:p>
            <a:r>
              <a:rPr lang="cy" sz="2000" dirty="0"/>
              <a:t>Beth mae 'Cydgynhyrchu' yn ei olygu mewn perthynas â gweithio mewn partneriaeth?</a:t>
            </a:r>
            <a:endParaRPr lang="cy" sz="2000" dirty="0">
              <a:cs typeface="Arial"/>
            </a:endParaRPr>
          </a:p>
        </p:txBody>
      </p:sp>
      <p:sp>
        <p:nvSpPr>
          <p:cNvPr id="6" name="AutoShape 2" descr="Co-production at SCIE and beyond: Part I - YouTube"/>
          <p:cNvSpPr>
            <a:spLocks noGrp="1" noChangeAspect="1" noChangeArrowheads="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r>
              <a:rPr lang="en-GB" sz="2000" dirty="0"/>
              <a:t>Quick Think!</a:t>
            </a:r>
            <a:endParaRPr lang="en-GB" sz="2000" dirty="0">
              <a:cs typeface="Arial"/>
            </a:endParaRPr>
          </a:p>
          <a:p>
            <a:r>
              <a:rPr lang="en-GB" sz="2000" dirty="0"/>
              <a:t>What does Co-production mean in relation to partnership working?</a:t>
            </a:r>
            <a:endParaRPr lang="en-GB" sz="2000" dirty="0">
              <a:cs typeface="Arial"/>
            </a:endParaRP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102" y="1967820"/>
            <a:ext cx="2857500" cy="1600200"/>
          </a:xfrm>
          <a:prstGeom prst="rect">
            <a:avLst/>
          </a:prstGeom>
        </p:spPr>
      </p:pic>
      <p:pic>
        <p:nvPicPr>
          <p:cNvPr id="8" name="Picture 7">
            <a:hlinkClick r:id="rId4"/>
            <a:extLst>
              <a:ext uri="{FF2B5EF4-FFF2-40B4-BE49-F238E27FC236}">
                <a16:creationId xmlns:a16="http://schemas.microsoft.com/office/drawing/2014/main" id="{4EAB3494-7015-4976-A7AF-A75D22486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33" y="2075139"/>
            <a:ext cx="2857500" cy="1600200"/>
          </a:xfrm>
          <a:prstGeom prst="rect">
            <a:avLst/>
          </a:prstGeom>
        </p:spPr>
      </p:pic>
    </p:spTree>
    <p:custDataLst>
      <p:tags r:id="rId1"/>
    </p:custDataLst>
    <p:extLst>
      <p:ext uri="{BB962C8B-B14F-4D97-AF65-F5344CB8AC3E}">
        <p14:creationId xmlns:p14="http://schemas.microsoft.com/office/powerpoint/2010/main" val="969075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636587" y="464695"/>
            <a:ext cx="3665537" cy="862480"/>
          </a:xfrm>
        </p:spPr>
        <p:txBody>
          <a:bodyPr/>
          <a:lstStyle/>
          <a:p>
            <a:r>
              <a:rPr lang="cy" sz="2400" b="1" i="0" u="none" strike="noStrike" cap="none" baseline="0" dirty="0">
                <a:solidFill>
                  <a:srgbClr val="16AD85"/>
                </a:solidFill>
                <a:effectLst/>
                <a:uFillTx/>
                <a:latin typeface="Arial"/>
              </a:rPr>
              <a:t>Goresgyn Rhwystrau i Weithio mewn Partneriaeth</a:t>
            </a:r>
            <a:endParaRPr lang="en-US" sz="2400" b="1" i="0" u="none" strike="noStrike" cap="none" baseline="0">
              <a:solidFill>
                <a:srgbClr val="16AD85"/>
              </a:solidFill>
              <a:effectLst/>
              <a:uFillTx/>
              <a:latin typeface="Arial"/>
              <a:cs typeface="Arial"/>
            </a:endParaRPr>
          </a:p>
        </p:txBody>
      </p:sp>
      <p:sp>
        <p:nvSpPr>
          <p:cNvPr id="14" name="Text Placeholder 13"/>
          <p:cNvSpPr>
            <a:spLocks noGrp="1"/>
          </p:cNvSpPr>
          <p:nvPr>
            <p:ph type="body" sz="quarter" idx="12"/>
          </p:nvPr>
        </p:nvSpPr>
        <p:spPr>
          <a:xfrm>
            <a:off x="636588" y="1644423"/>
            <a:ext cx="3665537" cy="1376095"/>
          </a:xfrm>
        </p:spPr>
        <p:txBody>
          <a:bodyPr/>
          <a:lstStyle/>
          <a:p>
            <a:r>
              <a:rPr lang="cy" sz="1800" b="0" i="0" u="none" strike="noStrike" cap="none" baseline="0" dirty="0">
                <a:solidFill>
                  <a:srgbClr val="37394C"/>
                </a:solidFill>
                <a:effectLst/>
                <a:uFillTx/>
                <a:latin typeface="Arial"/>
              </a:rPr>
              <a:t>Gwrandewch ar Keri yn siarad am sut roedd hi'n annog newid diwylliant yn y gwasanaethau plant trwy gydweithio â theuluoedd a staff rheng flaen.</a:t>
            </a:r>
          </a:p>
        </p:txBody>
      </p:sp>
      <p:pic>
        <p:nvPicPr>
          <p:cNvPr id="2050" name="Picture 2" descr="Partnership working and case conference. Listen to Keri talk about how she  encouraged culture change in children&amp;#39;s services by collaborating with  families and front-line staff | Social Care Wales">
            <a:hlinkClick r:id="rId4"/>
          </p:cNvPr>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27072" r="270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1"/>
          </p:nvPr>
        </p:nvSpPr>
        <p:spPr>
          <a:xfrm>
            <a:off x="636588" y="3279167"/>
            <a:ext cx="3665537" cy="862480"/>
          </a:xfrm>
        </p:spPr>
        <p:txBody>
          <a:bodyPr/>
          <a:lstStyle/>
          <a:p>
            <a:r>
              <a:rPr lang="en-GB" sz="2400" b="1" dirty="0"/>
              <a:t>Overcoming Barriers of Partnership Working</a:t>
            </a:r>
            <a:endParaRPr lang="en-GB" sz="2400" b="1">
              <a:cs typeface="Arial"/>
            </a:endParaRPr>
          </a:p>
        </p:txBody>
      </p:sp>
      <p:sp>
        <p:nvSpPr>
          <p:cNvPr id="9" name="Text Placeholder 13"/>
          <p:cNvSpPr>
            <a:spLocks noGrp="1"/>
          </p:cNvSpPr>
          <p:nvPr>
            <p:ph type="body" sz="quarter" idx="12"/>
          </p:nvPr>
        </p:nvSpPr>
        <p:spPr>
          <a:xfrm>
            <a:off x="636588" y="4384624"/>
            <a:ext cx="3665537" cy="1376095"/>
          </a:xfrm>
        </p:spPr>
        <p:txBody>
          <a:bodyPr/>
          <a:lstStyle/>
          <a:p>
            <a:r>
              <a:rPr lang="en-GB" dirty="0"/>
              <a:t>Listen to Keri talk about how she encouraged culture change in children’s services by collaborating with families and front-line staff.</a:t>
            </a:r>
          </a:p>
        </p:txBody>
      </p:sp>
    </p:spTree>
    <p:custDataLst>
      <p:tags r:id="rId1"/>
    </p:custDataLst>
    <p:extLst>
      <p:ext uri="{BB962C8B-B14F-4D97-AF65-F5344CB8AC3E}">
        <p14:creationId xmlns:p14="http://schemas.microsoft.com/office/powerpoint/2010/main" val="7952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795926" cy="1031283"/>
          </a:xfrm>
        </p:spPr>
        <p:txBody>
          <a:bodyPr>
            <a:normAutofit fontScale="90000"/>
          </a:bodyPr>
          <a:lstStyle/>
          <a:p>
            <a:r>
              <a:rPr lang="cy" sz="2800" b="1" i="0" u="none" strike="noStrike" cap="none" baseline="0" dirty="0">
                <a:solidFill>
                  <a:srgbClr val="16AD85"/>
                </a:solidFill>
                <a:effectLst/>
                <a:uFillTx/>
                <a:latin typeface="Arial"/>
              </a:rPr>
              <a:t>Gweithio gydag unigolion a/neu ofalwyr</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a:xfrm>
            <a:off x="4862513" y="365126"/>
            <a:ext cx="3789377" cy="1031284"/>
          </a:xfrm>
        </p:spPr>
        <p:txBody>
          <a:bodyPr/>
          <a:lstStyle/>
          <a:p>
            <a:r>
              <a:rPr lang="en-GB" sz="2400" b="1" dirty="0"/>
              <a:t>Working with individuals and/or carers</a:t>
            </a:r>
            <a:endParaRPr lang="en-GB" sz="2400" b="1">
              <a:cs typeface="Arial"/>
            </a:endParaRPr>
          </a:p>
          <a:p>
            <a:endParaRPr lang="en-GB" dirty="0"/>
          </a:p>
        </p:txBody>
      </p:sp>
      <p:sp>
        <p:nvSpPr>
          <p:cNvPr id="4" name="Text Placeholder 3"/>
          <p:cNvSpPr>
            <a:spLocks noGrp="1"/>
          </p:cNvSpPr>
          <p:nvPr>
            <p:ph type="body" sz="quarter" idx="11"/>
          </p:nvPr>
        </p:nvSpPr>
        <p:spPr/>
        <p:txBody>
          <a:bodyPr>
            <a:normAutofit/>
          </a:bodyPr>
          <a:lstStyle/>
          <a:p>
            <a:r>
              <a:rPr lang="en-GB" sz="2000" dirty="0"/>
              <a:t>Quick Think!</a:t>
            </a:r>
            <a:endParaRPr lang="en-GB" sz="2000" dirty="0">
              <a:cs typeface="Arial"/>
            </a:endParaRPr>
          </a:p>
          <a:p>
            <a:r>
              <a:rPr lang="en-GB" sz="2000" dirty="0"/>
              <a:t>Why is it important that all partnership working involves individuals and/or their carers?</a:t>
            </a:r>
            <a:endParaRPr lang="en-GB" sz="2000" dirty="0">
              <a:cs typeface="Arial"/>
            </a:endParaRPr>
          </a:p>
        </p:txBody>
      </p:sp>
      <p:sp>
        <p:nvSpPr>
          <p:cNvPr id="5" name="Text Placeholder 4"/>
          <p:cNvSpPr>
            <a:spLocks noGrp="1"/>
          </p:cNvSpPr>
          <p:nvPr>
            <p:ph type="body" sz="quarter" idx="12"/>
          </p:nvPr>
        </p:nvSpPr>
        <p:spPr/>
        <p:txBody>
          <a:bodyPr/>
          <a:lstStyle/>
          <a:p>
            <a:r>
              <a:rPr lang="cy" sz="2000" dirty="0"/>
              <a:t>Meddyliwch yn Gyflym!</a:t>
            </a:r>
            <a:endParaRPr lang="en-US" sz="2000" dirty="0">
              <a:cs typeface="Arial"/>
            </a:endParaRPr>
          </a:p>
          <a:p>
            <a:r>
              <a:rPr lang="cy" sz="2000" dirty="0"/>
              <a:t>Pam ei bod yn bwysig bod yr holl waith partneriaeth yn cynnwys unigolion a/neu eu gofalwyr?</a:t>
            </a:r>
            <a:endParaRPr lang="cy" sz="2000" dirty="0">
              <a:cs typeface="Arial"/>
            </a:endParaRPr>
          </a:p>
          <a:p>
            <a:endParaRPr lang="en-GB" dirty="0"/>
          </a:p>
        </p:txBody>
      </p:sp>
    </p:spTree>
    <p:custDataLst>
      <p:tags r:id="rId1"/>
    </p:custDataLst>
    <p:extLst>
      <p:ext uri="{BB962C8B-B14F-4D97-AF65-F5344CB8AC3E}">
        <p14:creationId xmlns:p14="http://schemas.microsoft.com/office/powerpoint/2010/main" val="2028773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20D-DF93-CB41-FBCF-6FB55DB3A026}"/>
              </a:ext>
            </a:extLst>
          </p:cNvPr>
          <p:cNvSpPr>
            <a:spLocks noGrp="1"/>
          </p:cNvSpPr>
          <p:nvPr>
            <p:ph type="title"/>
          </p:nvPr>
        </p:nvSpPr>
        <p:spPr>
          <a:xfrm>
            <a:off x="5966244" y="311212"/>
            <a:ext cx="2290071" cy="1031283"/>
          </a:xfrm>
        </p:spPr>
        <p:txBody>
          <a:bodyPr/>
          <a:lstStyle/>
          <a:p>
            <a:r>
              <a:rPr lang="en-GB" dirty="0">
                <a:cs typeface="Arial"/>
              </a:rPr>
              <a:t>References </a:t>
            </a:r>
            <a:endParaRPr lang="en-GB" dirty="0">
              <a:highlight>
                <a:srgbClr val="FFFF00"/>
              </a:highlight>
              <a:cs typeface="Arial" panose="020B0604020202020204"/>
            </a:endParaRPr>
          </a:p>
        </p:txBody>
      </p:sp>
      <p:sp>
        <p:nvSpPr>
          <p:cNvPr id="3" name="Text Placeholder 2">
            <a:extLst>
              <a:ext uri="{FF2B5EF4-FFF2-40B4-BE49-F238E27FC236}">
                <a16:creationId xmlns:a16="http://schemas.microsoft.com/office/drawing/2014/main" id="{C50A0171-FA50-C61D-46B2-5CD9A1355E9B}"/>
              </a:ext>
            </a:extLst>
          </p:cNvPr>
          <p:cNvSpPr>
            <a:spLocks noGrp="1"/>
          </p:cNvSpPr>
          <p:nvPr>
            <p:ph type="body" sz="quarter" idx="10"/>
          </p:nvPr>
        </p:nvSpPr>
        <p:spPr>
          <a:xfrm>
            <a:off x="624787" y="311211"/>
            <a:ext cx="2170532" cy="1031284"/>
          </a:xfrm>
        </p:spPr>
        <p:txBody>
          <a:bodyPr/>
          <a:lstStyle/>
          <a:p>
            <a:r>
              <a:rPr lang="en-GB" dirty="0" err="1">
                <a:cs typeface="Arial"/>
              </a:rPr>
              <a:t>Cyfeiriadau</a:t>
            </a:r>
            <a:r>
              <a:rPr lang="en-GB" dirty="0">
                <a:cs typeface="Arial"/>
              </a:rPr>
              <a:t> </a:t>
            </a:r>
            <a:endParaRPr lang="en-US" dirty="0"/>
          </a:p>
        </p:txBody>
      </p:sp>
      <p:sp>
        <p:nvSpPr>
          <p:cNvPr id="5" name="Text Placeholder 4">
            <a:extLst>
              <a:ext uri="{FF2B5EF4-FFF2-40B4-BE49-F238E27FC236}">
                <a16:creationId xmlns:a16="http://schemas.microsoft.com/office/drawing/2014/main" id="{41C27CC1-B1EC-F4B8-5669-40B481EA5292}"/>
              </a:ext>
            </a:extLst>
          </p:cNvPr>
          <p:cNvSpPr>
            <a:spLocks noGrp="1"/>
          </p:cNvSpPr>
          <p:nvPr>
            <p:ph type="body" sz="quarter" idx="12"/>
          </p:nvPr>
        </p:nvSpPr>
        <p:spPr>
          <a:xfrm>
            <a:off x="5179084" y="1600890"/>
            <a:ext cx="3609526" cy="3480353"/>
          </a:xfrm>
        </p:spPr>
        <p:txBody>
          <a:bodyPr/>
          <a:lstStyle/>
          <a:p>
            <a:r>
              <a:rPr lang="en-GB" sz="1600" dirty="0">
                <a:solidFill>
                  <a:srgbClr val="000000"/>
                </a:solidFill>
                <a:cs typeface="Arial"/>
              </a:rPr>
              <a:t>Moss, B.(2017) </a:t>
            </a:r>
            <a:r>
              <a:rPr lang="en-GB" sz="1600" i="1" dirty="0">
                <a:solidFill>
                  <a:srgbClr val="000000"/>
                </a:solidFill>
                <a:cs typeface="Arial"/>
              </a:rPr>
              <a:t>Communication Skills in Health and Social Care</a:t>
            </a:r>
            <a:r>
              <a:rPr lang="en-GB" sz="1600" dirty="0">
                <a:solidFill>
                  <a:srgbClr val="000000"/>
                </a:solidFill>
                <a:cs typeface="Arial"/>
              </a:rPr>
              <a:t>. 4</a:t>
            </a:r>
            <a:r>
              <a:rPr lang="en-GB" sz="1600" baseline="30000" dirty="0">
                <a:solidFill>
                  <a:srgbClr val="000000"/>
                </a:solidFill>
                <a:cs typeface="Arial"/>
              </a:rPr>
              <a:t>th</a:t>
            </a:r>
            <a:r>
              <a:rPr lang="en-GB" sz="1600" dirty="0">
                <a:solidFill>
                  <a:srgbClr val="000000"/>
                </a:solidFill>
                <a:cs typeface="Arial"/>
              </a:rPr>
              <a:t> </a:t>
            </a:r>
            <a:r>
              <a:rPr lang="en-GB" sz="1600" dirty="0" err="1">
                <a:solidFill>
                  <a:srgbClr val="000000"/>
                </a:solidFill>
                <a:cs typeface="Arial"/>
              </a:rPr>
              <a:t>Edn</a:t>
            </a:r>
            <a:r>
              <a:rPr lang="en-GB" sz="1600" dirty="0">
                <a:solidFill>
                  <a:srgbClr val="000000"/>
                </a:solidFill>
                <a:cs typeface="Arial"/>
              </a:rPr>
              <a:t>. </a:t>
            </a:r>
            <a:r>
              <a:rPr lang="en-GB" sz="1600" dirty="0" err="1">
                <a:solidFill>
                  <a:srgbClr val="000000"/>
                </a:solidFill>
                <a:cs typeface="Arial"/>
              </a:rPr>
              <a:t>London:Sage</a:t>
            </a:r>
            <a:endParaRPr lang="en-US" sz="1600" dirty="0">
              <a:cs typeface="Arial"/>
            </a:endParaRPr>
          </a:p>
          <a:p>
            <a:r>
              <a:rPr lang="en-GB" sz="1600" dirty="0">
                <a:solidFill>
                  <a:srgbClr val="000000"/>
                </a:solidFill>
                <a:cs typeface="Arial"/>
              </a:rPr>
              <a:t>Sloper, P. 2004. Facilitators and barriers for co-ordinated multi-agency services. </a:t>
            </a:r>
            <a:r>
              <a:rPr lang="en-GB" sz="1600" i="1" dirty="0">
                <a:solidFill>
                  <a:srgbClr val="000000"/>
                </a:solidFill>
                <a:cs typeface="Arial"/>
              </a:rPr>
              <a:t>Child: Care, Health and Development</a:t>
            </a:r>
            <a:r>
              <a:rPr lang="en-GB" sz="1600" dirty="0">
                <a:solidFill>
                  <a:srgbClr val="000000"/>
                </a:solidFill>
                <a:cs typeface="Arial"/>
              </a:rPr>
              <a:t> 30(6), pp. 571–580</a:t>
            </a:r>
            <a:endParaRPr lang="en-GB" sz="1600">
              <a:cs typeface="Arial"/>
            </a:endParaRPr>
          </a:p>
          <a:p>
            <a:r>
              <a:rPr lang="en-GB" sz="1600" dirty="0">
                <a:solidFill>
                  <a:srgbClr val="000000"/>
                </a:solidFill>
                <a:cs typeface="Arial"/>
              </a:rPr>
              <a:t>Thompson, N. (2006) </a:t>
            </a:r>
            <a:r>
              <a:rPr lang="en-GB" sz="1600" i="1" dirty="0">
                <a:solidFill>
                  <a:srgbClr val="000000"/>
                </a:solidFill>
                <a:cs typeface="Arial"/>
              </a:rPr>
              <a:t>Anti-Discriminatory Practice.</a:t>
            </a:r>
            <a:r>
              <a:rPr lang="en-GB" sz="1600" dirty="0">
                <a:solidFill>
                  <a:srgbClr val="000000"/>
                </a:solidFill>
                <a:cs typeface="Arial"/>
              </a:rPr>
              <a:t> 4th </a:t>
            </a:r>
            <a:r>
              <a:rPr lang="en-GB" sz="1600" dirty="0" err="1">
                <a:solidFill>
                  <a:srgbClr val="000000"/>
                </a:solidFill>
                <a:cs typeface="Arial"/>
              </a:rPr>
              <a:t>Edn</a:t>
            </a:r>
            <a:r>
              <a:rPr lang="en-GB" sz="1600" dirty="0">
                <a:solidFill>
                  <a:srgbClr val="000000"/>
                </a:solidFill>
                <a:cs typeface="Arial"/>
              </a:rPr>
              <a:t>. Basingstoke: Palgrave Macmillan.</a:t>
            </a:r>
            <a:r>
              <a:rPr lang="en-GB" sz="1400" dirty="0">
                <a:solidFill>
                  <a:srgbClr val="000000"/>
                </a:solidFill>
                <a:cs typeface="Arial"/>
              </a:rPr>
              <a:t> </a:t>
            </a:r>
            <a:endParaRPr lang="en-GB" sz="1400" dirty="0"/>
          </a:p>
        </p:txBody>
      </p:sp>
      <p:sp>
        <p:nvSpPr>
          <p:cNvPr id="4" name="TextBox 3">
            <a:extLst>
              <a:ext uri="{FF2B5EF4-FFF2-40B4-BE49-F238E27FC236}">
                <a16:creationId xmlns:a16="http://schemas.microsoft.com/office/drawing/2014/main" id="{39310AEC-10CE-4E26-4D26-6A84F842F56B}"/>
              </a:ext>
            </a:extLst>
          </p:cNvPr>
          <p:cNvSpPr txBox="1"/>
          <p:nvPr/>
        </p:nvSpPr>
        <p:spPr>
          <a:xfrm>
            <a:off x="511605" y="2639160"/>
            <a:ext cx="3231844"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dirty="0">
                <a:latin typeface="Arial"/>
                <a:cs typeface="Arial"/>
              </a:rPr>
              <a:t>Unable to translate to Welsh due to publications</a:t>
            </a:r>
          </a:p>
          <a:p>
            <a:endParaRPr lang="en-GB" dirty="0">
              <a:cs typeface="Arial"/>
            </a:endParaRPr>
          </a:p>
        </p:txBody>
      </p:sp>
    </p:spTree>
    <p:extLst>
      <p:ext uri="{BB962C8B-B14F-4D97-AF65-F5344CB8AC3E}">
        <p14:creationId xmlns:p14="http://schemas.microsoft.com/office/powerpoint/2010/main" val="23950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25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 sz="2400" b="1" i="0" u="none" strike="noStrike" cap="none" baseline="0" dirty="0">
                <a:solidFill>
                  <a:srgbClr val="16AD85"/>
                </a:solidFill>
                <a:effectLst/>
                <a:uFillTx/>
                <a:latin typeface="Arial"/>
              </a:rPr>
              <a:t>Deilliant Dysgu 1</a:t>
            </a:r>
            <a:br>
              <a:rPr lang="cy" sz="24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Learning Outcome 1</a:t>
            </a:r>
            <a:endParaRPr lang="en-GB" sz="2400" b="1">
              <a:cs typeface="Arial"/>
            </a:endParaRPr>
          </a:p>
        </p:txBody>
      </p:sp>
      <p:sp>
        <p:nvSpPr>
          <p:cNvPr id="4" name="Text Placeholder 3"/>
          <p:cNvSpPr>
            <a:spLocks noGrp="1"/>
          </p:cNvSpPr>
          <p:nvPr>
            <p:ph type="body" sz="quarter" idx="11"/>
          </p:nvPr>
        </p:nvSpPr>
        <p:spPr>
          <a:xfrm>
            <a:off x="4862512" y="1516200"/>
            <a:ext cx="3690937" cy="4236293"/>
          </a:xfrm>
        </p:spPr>
        <p:txBody>
          <a:bodyPr>
            <a:noAutofit/>
          </a:bodyPr>
          <a:lstStyle/>
          <a:p>
            <a:r>
              <a:rPr lang="en-GB" sz="2000" dirty="0"/>
              <a:t>Ensure that own continual professional development meets standards and requirements and reflects best practice in the context of working in Wales</a:t>
            </a:r>
            <a:endParaRPr lang="en-GB" sz="2000" dirty="0">
              <a:cs typeface="Arial"/>
            </a:endParaRPr>
          </a:p>
          <a:p>
            <a:r>
              <a:rPr lang="en-GB" sz="2000" dirty="0"/>
              <a:t>Additionally, be able to use codes, legislation and regulations to inform and improve your practice</a:t>
            </a:r>
          </a:p>
        </p:txBody>
      </p:sp>
      <p:sp>
        <p:nvSpPr>
          <p:cNvPr id="5" name="Text Placeholder 4"/>
          <p:cNvSpPr>
            <a:spLocks noGrp="1"/>
          </p:cNvSpPr>
          <p:nvPr>
            <p:ph type="body" sz="quarter" idx="12"/>
          </p:nvPr>
        </p:nvSpPr>
        <p:spPr>
          <a:xfrm>
            <a:off x="628650" y="1520043"/>
            <a:ext cx="3681413" cy="3895474"/>
          </a:xfrm>
        </p:spPr>
        <p:txBody>
          <a:bodyPr>
            <a:normAutofit/>
          </a:bodyPr>
          <a:lstStyle/>
          <a:p>
            <a:r>
              <a:rPr lang="cy" sz="2000" dirty="0"/>
              <a:t>Sicrhau bod eich datblygiad proffesiynol parhaus eich hun yn bodloni safonau a gofynion ac yn adlewyrchu arfer gorau yng nghyd-destun gweithio yng Nghymru</a:t>
            </a:r>
            <a:endParaRPr lang="en-US" sz="2000" dirty="0">
              <a:cs typeface="Arial"/>
            </a:endParaRPr>
          </a:p>
          <a:p>
            <a:br>
              <a:rPr lang="cy" sz="2000" dirty="0"/>
            </a:br>
            <a:r>
              <a:rPr lang="cy" sz="2000" dirty="0"/>
              <a:t>Yn ogystal, gallu defnyddio codau, deddfwriaeth a rheoliadau i lywio a gwella eich ymarfer</a:t>
            </a:r>
            <a:endParaRPr lang="cy" sz="2000" dirty="0">
              <a:cs typeface="Arial"/>
            </a:endParaRPr>
          </a:p>
          <a:p>
            <a:endParaRPr lang="en-GB" dirty="0"/>
          </a:p>
        </p:txBody>
      </p:sp>
    </p:spTree>
    <p:extLst>
      <p:ext uri="{BB962C8B-B14F-4D97-AF65-F5344CB8AC3E}">
        <p14:creationId xmlns:p14="http://schemas.microsoft.com/office/powerpoint/2010/main" val="19548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6588" y="260805"/>
            <a:ext cx="3665537" cy="631628"/>
          </a:xfrm>
        </p:spPr>
        <p:txBody>
          <a:bodyPr/>
          <a:lstStyle/>
          <a:p>
            <a:r>
              <a:rPr lang="cy" sz="2400" i="0" u="none" strike="noStrike" cap="none" baseline="0" dirty="0">
                <a:solidFill>
                  <a:srgbClr val="16AD85"/>
                </a:solidFill>
                <a:effectLst/>
                <a:uFillTx/>
                <a:latin typeface="Arial"/>
              </a:rPr>
              <a:t>Ar gyfer yr uned hon bydd angen:</a:t>
            </a:r>
            <a:endParaRPr lang="en-US" sz="2400" i="0" u="none" strike="noStrike" cap="none" baseline="0">
              <a:solidFill>
                <a:srgbClr val="16AD85"/>
              </a:solidFill>
              <a:effectLst/>
              <a:uFillTx/>
              <a:latin typeface="Arial"/>
              <a:cs typeface="Arial"/>
            </a:endParaRPr>
          </a:p>
          <a:p>
            <a:r>
              <a:rPr lang="en-GB" sz="2200" dirty="0"/>
              <a:t>:</a:t>
            </a:r>
          </a:p>
        </p:txBody>
      </p:sp>
      <p:sp>
        <p:nvSpPr>
          <p:cNvPr id="13" name="Text Placeholder 12"/>
          <p:cNvSpPr>
            <a:spLocks noGrp="1"/>
          </p:cNvSpPr>
          <p:nvPr>
            <p:ph type="body" sz="quarter" idx="12"/>
          </p:nvPr>
        </p:nvSpPr>
        <p:spPr>
          <a:xfrm>
            <a:off x="636587" y="931657"/>
            <a:ext cx="3665537" cy="2313154"/>
          </a:xfrm>
        </p:spPr>
        <p:txBody>
          <a:bodyPr/>
          <a:lstStyle/>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Eich swydd ddisgrifiad</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Eich Cod Ymddygiad neu Ymarfer perthnasol, gan gynnwys canllawiau’r Cyflogwr a chanllawiau Ymarfer</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Rheoliadau RISCA perthnasol</a:t>
            </a:r>
          </a:p>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Fframwaith Safonau Iechyd a Gofal</a:t>
            </a:r>
          </a:p>
        </p:txBody>
      </p:sp>
      <p:pic>
        <p:nvPicPr>
          <p:cNvPr id="1026" name="Picture 2" descr="Social Care Workers Code by Care Council for Wal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463" b="34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de of Conduct for Healthcare Support Workers in Wales - PDF Free Download"/>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28947" b="289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t="4345" b="16689"/>
          <a:stretch/>
        </p:blipFill>
        <p:spPr bwMode="auto">
          <a:xfrm>
            <a:off x="4580174" y="2598739"/>
            <a:ext cx="4264025" cy="28693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62466" y="3316848"/>
            <a:ext cx="3749365" cy="640135"/>
          </a:xfrm>
          <a:prstGeom prst="rect">
            <a:avLst/>
          </a:prstGeom>
        </p:spPr>
      </p:pic>
      <p:pic>
        <p:nvPicPr>
          <p:cNvPr id="4" name="Picture 3"/>
          <p:cNvPicPr>
            <a:picLocks noChangeAspect="1"/>
          </p:cNvPicPr>
          <p:nvPr/>
        </p:nvPicPr>
        <p:blipFill>
          <a:blip r:embed="rId7"/>
          <a:stretch>
            <a:fillRect/>
          </a:stretch>
        </p:blipFill>
        <p:spPr>
          <a:xfrm>
            <a:off x="562018" y="3831287"/>
            <a:ext cx="3700593" cy="2353260"/>
          </a:xfrm>
          <a:prstGeom prst="rect">
            <a:avLst/>
          </a:prstGeom>
        </p:spPr>
      </p:pic>
    </p:spTree>
    <p:extLst>
      <p:ext uri="{BB962C8B-B14F-4D97-AF65-F5344CB8AC3E}">
        <p14:creationId xmlns:p14="http://schemas.microsoft.com/office/powerpoint/2010/main" val="8805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7" y="365127"/>
            <a:ext cx="4173279" cy="1031283"/>
          </a:xfrm>
        </p:spPr>
        <p:txBody>
          <a:bodyPr>
            <a:normAutofit fontScale="90000"/>
          </a:bodyPr>
          <a:lstStyle/>
          <a:p>
            <a:r>
              <a:rPr lang="cy-GB" sz="2800" b="1" i="0" u="none" strike="noStrike" cap="none" baseline="0" dirty="0">
                <a:solidFill>
                  <a:srgbClr val="16AD85"/>
                </a:solidFill>
                <a:effectLst/>
                <a:uFillTx/>
                <a:latin typeface="Arial"/>
              </a:rPr>
              <a:t>Dyletswydd</a:t>
            </a:r>
            <a:r>
              <a:rPr lang="cy-GB" b="1" dirty="0">
                <a:latin typeface="Arial"/>
              </a:rPr>
              <a:t>  </a:t>
            </a:r>
            <a:r>
              <a:rPr lang="cy-GB" sz="2800" b="1" i="0" u="none" strike="noStrike" cap="none" baseline="0" dirty="0">
                <a:solidFill>
                  <a:srgbClr val="16AD85"/>
                </a:solidFill>
                <a:effectLst/>
                <a:uFillTx/>
                <a:latin typeface="Arial"/>
              </a:rPr>
              <a:t>Gonestrwydd</a:t>
            </a:r>
            <a:br>
              <a:rPr lang="cy-GB" sz="2800" b="1" i="0" u="none" strike="noStrike" cap="none" baseline="0" dirty="0">
                <a:effectLst/>
                <a:uFillTx/>
                <a:latin typeface="Arial"/>
              </a:rPr>
            </a:br>
            <a:endParaRPr lang="cy-GB">
              <a:cs typeface="Arial"/>
            </a:endParaRPr>
          </a:p>
        </p:txBody>
      </p:sp>
      <p:sp>
        <p:nvSpPr>
          <p:cNvPr id="3" name="Text Placeholder 2"/>
          <p:cNvSpPr>
            <a:spLocks noGrp="1"/>
          </p:cNvSpPr>
          <p:nvPr>
            <p:ph type="body" sz="quarter" idx="10"/>
          </p:nvPr>
        </p:nvSpPr>
        <p:spPr/>
        <p:txBody>
          <a:bodyPr/>
          <a:lstStyle/>
          <a:p>
            <a:r>
              <a:rPr lang="en-GB" sz="2400" b="1" dirty="0"/>
              <a:t>Duty of Candour</a:t>
            </a:r>
            <a:endParaRPr lang="en-GB" sz="2400" b="1">
              <a:cs typeface="Arial"/>
            </a:endParaRPr>
          </a:p>
        </p:txBody>
      </p:sp>
      <p:sp>
        <p:nvSpPr>
          <p:cNvPr id="4" name="Text Placeholder 3"/>
          <p:cNvSpPr>
            <a:spLocks noGrp="1"/>
          </p:cNvSpPr>
          <p:nvPr>
            <p:ph type="body" sz="quarter" idx="11"/>
          </p:nvPr>
        </p:nvSpPr>
        <p:spPr/>
        <p:txBody>
          <a:bodyPr>
            <a:normAutofit/>
          </a:bodyPr>
          <a:lstStyle/>
          <a:p>
            <a:pPr marL="0" indent="0">
              <a:buNone/>
            </a:pPr>
            <a:r>
              <a:rPr lang="cy" sz="2400" b="0" i="1" u="none" strike="noStrike" cap="none" baseline="0" dirty="0">
                <a:solidFill>
                  <a:srgbClr val="37394C"/>
                </a:solidFill>
                <a:effectLst/>
                <a:uFillTx/>
                <a:latin typeface="Arial"/>
              </a:rPr>
              <a:t>“</a:t>
            </a:r>
            <a:r>
              <a:rPr lang="cy" sz="2000" b="0" i="1" u="none" strike="noStrike" cap="none" baseline="0" dirty="0">
                <a:solidFill>
                  <a:srgbClr val="37394C"/>
                </a:solidFill>
                <a:effectLst/>
                <a:uFillTx/>
                <a:latin typeface="Arial"/>
              </a:rPr>
              <a:t>Fel gweithiwr gofal cymdeithasol proffesiynol mae’n rhaid i chi fod yn agored ac yn onest gydag unigolion pan fydd rhywbeth sy’n mynd o’i le gyda’u gofal neu gymorth yn cael, neu sydd â’r potensial i gael, effaith andwyol ar eu llesiant.”</a:t>
            </a:r>
            <a:endParaRPr lang="en-US" sz="2000" b="0" i="1" u="none" strike="noStrike" cap="none" baseline="0" dirty="0">
              <a:solidFill>
                <a:srgbClr val="37394C"/>
              </a:solidFill>
              <a:effectLst/>
              <a:uFillTx/>
              <a:latin typeface="Arial"/>
              <a:cs typeface="Arial"/>
            </a:endParaRPr>
          </a:p>
          <a:p>
            <a:pPr marL="0" indent="0" algn="r">
              <a:buNone/>
            </a:pPr>
            <a:r>
              <a:rPr lang="cy" sz="2000" b="0" i="1" u="none" strike="noStrike" cap="none" baseline="0" dirty="0">
                <a:solidFill>
                  <a:srgbClr val="37394C"/>
                </a:solidFill>
                <a:effectLst/>
                <a:uFillTx/>
                <a:latin typeface="Arial"/>
              </a:rPr>
              <a:t>Gofal Cymdeithasol Cymru</a:t>
            </a:r>
            <a:endParaRPr lang="cy" sz="2000" b="0" i="1"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p:txBody>
          <a:bodyPr/>
          <a:lstStyle/>
          <a:p>
            <a:pPr marL="0" indent="0">
              <a:buNone/>
            </a:pPr>
            <a:r>
              <a:rPr lang="en-GB" i="1" dirty="0"/>
              <a:t>“</a:t>
            </a:r>
            <a:r>
              <a:rPr lang="en-GB" sz="2000" i="1" dirty="0"/>
              <a:t>As a social care professional you must be open and honest with individuals when something that goes wrong with their care or support has, or has the potential to have, an adverse effect on their well-being.”</a:t>
            </a:r>
            <a:endParaRPr lang="en-GB" sz="2000" i="1" dirty="0">
              <a:cs typeface="Arial"/>
            </a:endParaRPr>
          </a:p>
          <a:p>
            <a:pPr marL="0" indent="0" algn="r">
              <a:buNone/>
            </a:pPr>
            <a:r>
              <a:rPr lang="en-GB" sz="2000" i="1" dirty="0"/>
              <a:t>Social Care Wales</a:t>
            </a:r>
            <a:endParaRPr lang="en-GB" sz="2000" i="1" dirty="0">
              <a:cs typeface="Arial"/>
            </a:endParaRPr>
          </a:p>
        </p:txBody>
      </p:sp>
    </p:spTree>
    <p:extLst>
      <p:ext uri="{BB962C8B-B14F-4D97-AF65-F5344CB8AC3E}">
        <p14:creationId xmlns:p14="http://schemas.microsoft.com/office/powerpoint/2010/main" val="412311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03" y="365127"/>
            <a:ext cx="4184218" cy="1031283"/>
          </a:xfrm>
        </p:spPr>
        <p:txBody>
          <a:bodyPr>
            <a:normAutofit fontScale="90000"/>
          </a:bodyPr>
          <a:lstStyle/>
          <a:p>
            <a:r>
              <a:rPr lang="cy" sz="2800" b="1" i="0" u="none" strike="noStrike" cap="none" baseline="0" dirty="0">
                <a:solidFill>
                  <a:srgbClr val="16AD85"/>
                </a:solidFill>
                <a:effectLst/>
                <a:uFillTx/>
                <a:latin typeface="Arial"/>
              </a:rPr>
              <a:t>Dyletswydd Gonestrwydd</a:t>
            </a:r>
            <a:br>
              <a:rPr lang="cy" sz="2800" b="1" i="0" u="none" strike="noStrike" cap="none" baseline="0" dirty="0">
                <a:effectLst/>
                <a:uFillTx/>
                <a:latin typeface="Arial"/>
              </a:rPr>
            </a:br>
            <a:endParaRPr lang="en-GB" dirty="0"/>
          </a:p>
        </p:txBody>
      </p:sp>
      <p:sp>
        <p:nvSpPr>
          <p:cNvPr id="3" name="Text Placeholder 2"/>
          <p:cNvSpPr>
            <a:spLocks noGrp="1"/>
          </p:cNvSpPr>
          <p:nvPr>
            <p:ph type="body" sz="quarter" idx="10"/>
          </p:nvPr>
        </p:nvSpPr>
        <p:spPr/>
        <p:txBody>
          <a:bodyPr/>
          <a:lstStyle/>
          <a:p>
            <a:r>
              <a:rPr lang="en-GB" sz="2400" b="1" dirty="0"/>
              <a:t>Duty of Candour</a:t>
            </a:r>
            <a:endParaRPr lang="en-GB" sz="2400" b="1">
              <a:cs typeface="Arial"/>
            </a:endParaRPr>
          </a:p>
        </p:txBody>
      </p:sp>
      <p:sp>
        <p:nvSpPr>
          <p:cNvPr id="4" name="Text Placeholder 3"/>
          <p:cNvSpPr>
            <a:spLocks noGrp="1"/>
          </p:cNvSpPr>
          <p:nvPr>
            <p:ph type="body" sz="quarter" idx="11"/>
          </p:nvPr>
        </p:nvSpPr>
        <p:spPr>
          <a:xfrm>
            <a:off x="366143" y="1649413"/>
            <a:ext cx="3681413" cy="3851275"/>
          </a:xfrm>
        </p:spPr>
        <p:txBody>
          <a:bodyPr/>
          <a:lstStyle/>
          <a:p>
            <a:pPr marL="0" indent="0">
              <a:buNone/>
            </a:pPr>
            <a:r>
              <a:rPr lang="cy" sz="2000" b="0" i="0" u="none" strike="noStrike" cap="none" baseline="0" dirty="0">
                <a:solidFill>
                  <a:srgbClr val="37394C"/>
                </a:solidFill>
                <a:effectLst/>
                <a:uFillTx/>
                <a:latin typeface="Arial"/>
              </a:rPr>
              <a:t>Meddyliwch yn Gyflym!</a:t>
            </a:r>
            <a:endParaRPr lang="en-US"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Myfyriwch ar eich profiadau eich hun pan rydych wedi cyflawni eich dyletswydd gonestrwydd.</a:t>
            </a:r>
            <a:endParaRPr lang="cy" sz="2000" b="0" i="0" u="none" strike="noStrike" cap="none" baseline="0" dirty="0">
              <a:solidFill>
                <a:srgbClr val="37394C"/>
              </a:solidFill>
              <a:effectLst/>
              <a:uFillTx/>
              <a:latin typeface="Arial"/>
              <a:cs typeface="Arial"/>
            </a:endParaRPr>
          </a:p>
          <a:p>
            <a:pPr marL="0" indent="0">
              <a:buNone/>
            </a:pPr>
            <a:r>
              <a:rPr lang="cy" sz="2000" b="0" i="0" u="none" strike="noStrike" cap="none" baseline="0" dirty="0">
                <a:solidFill>
                  <a:srgbClr val="37394C"/>
                </a:solidFill>
                <a:effectLst/>
                <a:uFillTx/>
                <a:latin typeface="Arial"/>
              </a:rPr>
              <a:t>Beth oedd eich meddyliau a'ch teimladau?</a:t>
            </a:r>
            <a:endParaRPr lang="cy" sz="2000" b="0" i="0" u="none" strike="noStrike" cap="none" baseline="0" dirty="0">
              <a:solidFill>
                <a:srgbClr val="37394C"/>
              </a:solidFill>
              <a:effectLst/>
              <a:uFillTx/>
              <a:latin typeface="Arial"/>
              <a:cs typeface="Arial"/>
            </a:endParaRPr>
          </a:p>
          <a:p>
            <a:endParaRPr lang="en-GB" dirty="0"/>
          </a:p>
        </p:txBody>
      </p:sp>
      <p:sp>
        <p:nvSpPr>
          <p:cNvPr id="5" name="Text Placeholder 4"/>
          <p:cNvSpPr>
            <a:spLocks noGrp="1"/>
          </p:cNvSpPr>
          <p:nvPr>
            <p:ph type="body" sz="quarter" idx="12"/>
          </p:nvPr>
        </p:nvSpPr>
        <p:spPr>
          <a:xfrm>
            <a:off x="4734497" y="1649412"/>
            <a:ext cx="3690495" cy="3851275"/>
          </a:xfrm>
        </p:spPr>
        <p:txBody>
          <a:bodyPr/>
          <a:lstStyle/>
          <a:p>
            <a:pPr marL="0" indent="0">
              <a:buNone/>
            </a:pPr>
            <a:r>
              <a:rPr lang="en-GB" sz="2000" dirty="0"/>
              <a:t>Quick Think!</a:t>
            </a:r>
            <a:endParaRPr lang="en-GB" sz="2000" dirty="0">
              <a:cs typeface="Arial"/>
            </a:endParaRPr>
          </a:p>
          <a:p>
            <a:pPr marL="0" indent="0">
              <a:buNone/>
            </a:pPr>
            <a:r>
              <a:rPr lang="en-GB" sz="2000" dirty="0"/>
              <a:t>Reflect on your own experiences when you have fulfilled your duty of candour.</a:t>
            </a:r>
            <a:endParaRPr lang="en-GB" sz="2000" dirty="0">
              <a:cs typeface="Arial"/>
            </a:endParaRPr>
          </a:p>
          <a:p>
            <a:pPr marL="0" indent="0">
              <a:buNone/>
            </a:pPr>
            <a:r>
              <a:rPr lang="en-GB" sz="2000" dirty="0"/>
              <a:t>What were your thoughts and feelings?</a:t>
            </a:r>
            <a:endParaRPr lang="en-GB" sz="2000" dirty="0">
              <a:cs typeface="Arial"/>
            </a:endParaRPr>
          </a:p>
        </p:txBody>
      </p:sp>
    </p:spTree>
    <p:extLst>
      <p:ext uri="{BB962C8B-B14F-4D97-AF65-F5344CB8AC3E}">
        <p14:creationId xmlns:p14="http://schemas.microsoft.com/office/powerpoint/2010/main" val="896192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C4F1F-4879-439F-B51B-6377D5C8BC49}">
  <ds:schemaRefs>
    <ds:schemaRef ds:uri="http://schemas.microsoft.com/sharepoint/v3/contenttype/forms"/>
  </ds:schemaRefs>
</ds:datastoreItem>
</file>

<file path=customXml/itemProps2.xml><?xml version="1.0" encoding="utf-8"?>
<ds:datastoreItem xmlns:ds="http://schemas.openxmlformats.org/officeDocument/2006/customXml" ds:itemID="{B8B22F4A-9B96-4BD0-9DC3-32FEAFB572D0}">
  <ds:schemaRefs>
    <ds:schemaRef ds:uri="http://purl.org/dc/dcmitype/"/>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2f33f0b9-e468-4913-ae1d-192484410d9f"/>
    <ds:schemaRef ds:uri="http://purl.org/dc/elements/1.1/"/>
    <ds:schemaRef ds:uri="ca6487ab-a953-456b-ba74-c92e137f6b23"/>
  </ds:schemaRefs>
</ds:datastoreItem>
</file>

<file path=customXml/itemProps3.xml><?xml version="1.0" encoding="utf-8"?>
<ds:datastoreItem xmlns:ds="http://schemas.openxmlformats.org/officeDocument/2006/customXml" ds:itemID="{2ACF9572-C01B-44F4-9CD6-FF660F34D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3f0b9-e468-4913-ae1d-192484410d9f"/>
    <ds:schemaRef ds:uri="ca6487ab-a953-456b-ba74-c92e137f6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11061</Words>
  <Application>Microsoft Office PowerPoint</Application>
  <PresentationFormat>On-screen Show (4:3)</PresentationFormat>
  <Paragraphs>1206</Paragraphs>
  <Slides>54</Slides>
  <Notes>38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54</vt:i4>
      </vt:variant>
    </vt:vector>
  </HeadingPairs>
  <TitlesOfParts>
    <vt:vector size="58" baseType="lpstr">
      <vt:lpstr>Arial</vt:lpstr>
      <vt:lpstr>Calibri</vt:lpstr>
      <vt:lpstr>SCW Slide Templates Bilingual0417 (2)</vt:lpstr>
      <vt:lpstr>Office Theme</vt:lpstr>
      <vt:lpstr>Yr Ymarferydd Gwasanaethau Cymdeithasol</vt:lpstr>
      <vt:lpstr>PowerPoint Presentation</vt:lpstr>
      <vt:lpstr>PowerPoint Presentation</vt:lpstr>
      <vt:lpstr>PowerPoint Presentation</vt:lpstr>
      <vt:lpstr>Deilliannau dysgu  </vt:lpstr>
      <vt:lpstr>Deilliant Dysgu 1 </vt:lpstr>
      <vt:lpstr>PowerPoint Presentation</vt:lpstr>
      <vt:lpstr>Dyletswydd  Gonestrwydd </vt:lpstr>
      <vt:lpstr>Dyletswydd Gonestrwydd </vt:lpstr>
      <vt:lpstr>Rolau a chyfrifoldebau </vt:lpstr>
      <vt:lpstr>Y Toesen </vt:lpstr>
      <vt:lpstr>Atebolrwydd </vt:lpstr>
      <vt:lpstr>Atebolrwydd </vt:lpstr>
      <vt:lpstr>Datblygiad Proffesiynol   </vt:lpstr>
      <vt:lpstr>Datblygiad Proffesiynol   </vt:lpstr>
      <vt:lpstr>Datblygiad Proffesiynol   </vt:lpstr>
      <vt:lpstr>Dyddlyfr Dysgwr </vt:lpstr>
      <vt:lpstr>Rhoi dysgu ar waith </vt:lpstr>
      <vt:lpstr>Cylch Dysgu Kolb </vt:lpstr>
      <vt:lpstr>Ymarfer Myfyriol </vt:lpstr>
      <vt:lpstr> Model Pen, Calon, Bol, Bysedd Traed gan Rayner.</vt:lpstr>
      <vt:lpstr>PowerPoint Presentation</vt:lpstr>
      <vt:lpstr>Myfyrdod gyda Siobhan Maclean </vt:lpstr>
      <vt:lpstr>Astudiaethau dan gyfarwyddyd</vt:lpstr>
      <vt:lpstr>Deilliant Dysgu 2 </vt:lpstr>
      <vt:lpstr>Deddfwriaeth </vt:lpstr>
      <vt:lpstr>Rhaid i'r cofnodion fod yn: </vt:lpstr>
      <vt:lpstr>Rhaid i'r cofnodion fod yn (parhad)  </vt:lpstr>
      <vt:lpstr>Ystyriwch yr iaith a ddefnyddiwn</vt:lpstr>
      <vt:lpstr>Dadbersonoli'r unigolyn  </vt:lpstr>
      <vt:lpstr>Ffrind nid Gelyn - Gofal Cymdeithasol Cymru </vt:lpstr>
      <vt:lpstr>Sut ydych chi'n cael caniatâd wrth rannu gwybodaeth? </vt:lpstr>
      <vt:lpstr>Deilliant Dysgu 3 </vt:lpstr>
      <vt:lpstr>PowerPoint Presentation</vt:lpstr>
      <vt:lpstr>Gweithio mewn partneriaeth </vt:lpstr>
      <vt:lpstr>Gweithio mewn partneriaeth </vt:lpstr>
      <vt:lpstr>Rhwystrau</vt:lpstr>
      <vt:lpstr>Sut gallwn ni oresgyn y rhwystrau hyn?</vt:lpstr>
      <vt:lpstr>Tasg</vt:lpstr>
      <vt:lpstr>Cydgynhyrchu </vt:lpstr>
      <vt:lpstr>Gweithio gydag unigolion a/neu ofalwyr</vt:lpstr>
      <vt:lpstr>PowerPoint Presentation</vt:lpstr>
      <vt:lpstr>PowerPoint Presentation</vt:lpstr>
      <vt:lpstr>PowerPoint Presentation</vt:lpstr>
      <vt:lpstr>PowerPoint Presentation</vt:lpstr>
      <vt:lpstr>Rhwystrau i gyfathrebu effeithiol</vt:lpstr>
      <vt:lpstr>PowerPoint Presentation</vt:lpstr>
      <vt:lpstr>Cydgynhyrchu yn y Ddeddf Gwasanaethau Cymdeithasol a Llesiant </vt:lpstr>
      <vt:lpstr>Cydgynhyrchu yn y Ddeddf Gwasanaethau Cymdeithasol a Llesiant </vt:lpstr>
      <vt:lpstr>Cydgynhyrchu </vt:lpstr>
      <vt:lpstr>PowerPoint Presentation</vt:lpstr>
      <vt:lpstr>Gweithio gydag unigolion a/neu ofalwyr </vt:lpstr>
      <vt:lpstr>References </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Hayley Abraham</cp:lastModifiedBy>
  <cp:revision>680</cp:revision>
  <dcterms:created xsi:type="dcterms:W3CDTF">2017-04-11T14:08:19Z</dcterms:created>
  <dcterms:modified xsi:type="dcterms:W3CDTF">2025-04-29T13:45:54Z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DF834044-7A81-46C1-8036-4B628CF4C89A</vt:lpwstr>
  </property>
  <property fmtid="{D5CDD505-2E9C-101B-9397-08002B2CF9AE}" pid="4" name="ArticulatePath">
    <vt:lpwstr>SSP Unit 441 bilingual Presentation</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2025-04-10T09:55:15Z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a59b6e19-f085-4cd0-b6ea-91c700eb09d7</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