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62"/>
  </p:notesMasterIdLst>
  <p:handoutMasterIdLst>
    <p:handoutMasterId r:id="rId63"/>
  </p:handoutMasterIdLst>
  <p:sldIdLst>
    <p:sldId id="405" r:id="rId5"/>
    <p:sldId id="715" r:id="rId6"/>
    <p:sldId id="679" r:id="rId7"/>
    <p:sldId id="716" r:id="rId8"/>
    <p:sldId id="751" r:id="rId9"/>
    <p:sldId id="699" r:id="rId10"/>
    <p:sldId id="718" r:id="rId11"/>
    <p:sldId id="752" r:id="rId12"/>
    <p:sldId id="719" r:id="rId13"/>
    <p:sldId id="720" r:id="rId14"/>
    <p:sldId id="753" r:id="rId15"/>
    <p:sldId id="721" r:id="rId16"/>
    <p:sldId id="722" r:id="rId17"/>
    <p:sldId id="754" r:id="rId18"/>
    <p:sldId id="723" r:id="rId19"/>
    <p:sldId id="724" r:id="rId20"/>
    <p:sldId id="755" r:id="rId21"/>
    <p:sldId id="725" r:id="rId22"/>
    <p:sldId id="727" r:id="rId23"/>
    <p:sldId id="756" r:id="rId24"/>
    <p:sldId id="757" r:id="rId25"/>
    <p:sldId id="726" r:id="rId26"/>
    <p:sldId id="728" r:id="rId27"/>
    <p:sldId id="729" r:id="rId28"/>
    <p:sldId id="730" r:id="rId29"/>
    <p:sldId id="758" r:id="rId30"/>
    <p:sldId id="731" r:id="rId31"/>
    <p:sldId id="759" r:id="rId32"/>
    <p:sldId id="732" r:id="rId33"/>
    <p:sldId id="733" r:id="rId34"/>
    <p:sldId id="760" r:id="rId35"/>
    <p:sldId id="734" r:id="rId36"/>
    <p:sldId id="735" r:id="rId37"/>
    <p:sldId id="736" r:id="rId38"/>
    <p:sldId id="761" r:id="rId39"/>
    <p:sldId id="737" r:id="rId40"/>
    <p:sldId id="738" r:id="rId41"/>
    <p:sldId id="762" r:id="rId42"/>
    <p:sldId id="739" r:id="rId43"/>
    <p:sldId id="740" r:id="rId44"/>
    <p:sldId id="763" r:id="rId45"/>
    <p:sldId id="741" r:id="rId46"/>
    <p:sldId id="742" r:id="rId47"/>
    <p:sldId id="764" r:id="rId48"/>
    <p:sldId id="743" r:id="rId49"/>
    <p:sldId id="744" r:id="rId50"/>
    <p:sldId id="765" r:id="rId51"/>
    <p:sldId id="745" r:id="rId52"/>
    <p:sldId id="746" r:id="rId53"/>
    <p:sldId id="766" r:id="rId54"/>
    <p:sldId id="747" r:id="rId55"/>
    <p:sldId id="748" r:id="rId56"/>
    <p:sldId id="767" r:id="rId57"/>
    <p:sldId id="749" r:id="rId58"/>
    <p:sldId id="769" r:id="rId59"/>
    <p:sldId id="750" r:id="rId60"/>
    <p:sldId id="768" r:id="rId61"/>
  </p:sldIdLst>
  <p:sldSz cx="12192000" cy="6858000"/>
  <p:notesSz cx="6805613" cy="9944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5" orient="horz" pos="1457" userDrawn="1">
          <p15:clr>
            <a:srgbClr val="A4A3A4"/>
          </p15:clr>
        </p15:guide>
        <p15:guide id="16"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ifer Onuzuruike" initials="JO" lastIdx="2" clrIdx="0"/>
  <p:cmAuthor id="2" name="Jenna Redelinghuys" initials="JR" lastIdx="8" clrIdx="1"/>
  <p:cmAuthor id="3" name="William Nightingale" initials="WN" lastIdx="1" clrIdx="2"/>
  <p:cmAuthor id="4" name="Suzi Gray" initials="SG" lastIdx="1" clrIdx="3">
    <p:extLst>
      <p:ext uri="{19B8F6BF-5375-455C-9EA6-DF929625EA0E}">
        <p15:presenceInfo xmlns:p15="http://schemas.microsoft.com/office/powerpoint/2012/main" userId="S-1-5-21-1308356437-3399562541-1039870623-3914" providerId="AD"/>
      </p:ext>
    </p:extLst>
  </p:cmAuthor>
  <p:cmAuthor id="5" name="Lucas, Tania" initials="LT" lastIdx="3" clrIdx="4">
    <p:extLst>
      <p:ext uri="{19B8F6BF-5375-455C-9EA6-DF929625EA0E}">
        <p15:presenceInfo xmlns:p15="http://schemas.microsoft.com/office/powerpoint/2012/main" userId="S::lucast@wjec.co.uk::232b37cb-a817-446c-b5f8-6c2be3ba9e7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C8"/>
    <a:srgbClr val="0070C0"/>
    <a:srgbClr val="0096FF"/>
    <a:srgbClr val="FFC000"/>
    <a:srgbClr val="65B2E6"/>
    <a:srgbClr val="CBD6EB"/>
    <a:srgbClr val="CB076E"/>
    <a:srgbClr val="E7ECF5"/>
    <a:srgbClr val="00B0F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37DD7AB-9591-4E8B-9722-CD346CF7A8EE}" v="1" dt="2021-03-18T15:56:33.18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225" autoAdjust="0"/>
    <p:restoredTop sz="94660"/>
  </p:normalViewPr>
  <p:slideViewPr>
    <p:cSldViewPr snapToGrid="0">
      <p:cViewPr varScale="1">
        <p:scale>
          <a:sx n="59" d="100"/>
          <a:sy n="59" d="100"/>
        </p:scale>
        <p:origin x="960" y="28"/>
      </p:cViewPr>
      <p:guideLst>
        <p:guide orient="horz" pos="1457"/>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handoutMaster" Target="handoutMasters/handoutMaster1.xml"/><Relationship Id="rId68"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commentAuthors" Target="commentAuthors.xml"/><Relationship Id="rId69" Type="http://schemas.microsoft.com/office/2015/10/relationships/revisionInfo" Target="revisionInfo.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54939" y="1"/>
            <a:ext cx="2949099" cy="498932"/>
          </a:xfrm>
          <a:prstGeom prst="rect">
            <a:avLst/>
          </a:prstGeom>
        </p:spPr>
        <p:txBody>
          <a:bodyPr vert="horz" lIns="91440" tIns="45720" rIns="91440" bIns="45720" rtlCol="0"/>
          <a:lstStyle>
            <a:lvl1pPr algn="r">
              <a:defRPr sz="1200"/>
            </a:lvl1pPr>
          </a:lstStyle>
          <a:p>
            <a:fld id="{9E66266E-4E78-3640-B76A-2EF766CBB339}" type="datetimeFigureOut">
              <a:rPr lang="en-US" smtClean="0"/>
              <a:t>3/18/2021</a:t>
            </a:fld>
            <a:endParaRPr lang="en-US"/>
          </a:p>
        </p:txBody>
      </p:sp>
      <p:sp>
        <p:nvSpPr>
          <p:cNvPr id="4" name="Footer Placeholder 3"/>
          <p:cNvSpPr>
            <a:spLocks noGrp="1"/>
          </p:cNvSpPr>
          <p:nvPr>
            <p:ph type="ftr" sz="quarter" idx="2"/>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54939" y="9445170"/>
            <a:ext cx="2949099" cy="498931"/>
          </a:xfrm>
          <a:prstGeom prst="rect">
            <a:avLst/>
          </a:prstGeom>
        </p:spPr>
        <p:txBody>
          <a:bodyPr vert="horz" lIns="91440" tIns="45720" rIns="91440" bIns="45720" rtlCol="0" anchor="b"/>
          <a:lstStyle>
            <a:lvl1pPr algn="r">
              <a:defRPr sz="1200"/>
            </a:lvl1pPr>
          </a:lstStyle>
          <a:p>
            <a:fld id="{B4CDD846-EDA4-934F-A7DD-C369F9C78BDA}" type="slidenum">
              <a:rPr lang="en-US" smtClean="0"/>
              <a:t>‹#›</a:t>
            </a:fld>
            <a:endParaRPr lang="en-US"/>
          </a:p>
        </p:txBody>
      </p:sp>
    </p:spTree>
    <p:extLst>
      <p:ext uri="{BB962C8B-B14F-4D97-AF65-F5344CB8AC3E}">
        <p14:creationId xmlns:p14="http://schemas.microsoft.com/office/powerpoint/2010/main" val="7325421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4939" y="1"/>
            <a:ext cx="2949099" cy="498932"/>
          </a:xfrm>
          <a:prstGeom prst="rect">
            <a:avLst/>
          </a:prstGeom>
        </p:spPr>
        <p:txBody>
          <a:bodyPr vert="horz" lIns="91440" tIns="45720" rIns="91440" bIns="45720" rtlCol="0"/>
          <a:lstStyle>
            <a:lvl1pPr algn="r">
              <a:defRPr sz="1200"/>
            </a:lvl1pPr>
          </a:lstStyle>
          <a:p>
            <a:fld id="{6745DA57-288E-CC44-A088-C970FBF5ECE8}" type="datetimeFigureOut">
              <a:rPr lang="en-US" smtClean="0"/>
              <a:t>3/18/2021</a:t>
            </a:fld>
            <a:endParaRPr lang="en-US"/>
          </a:p>
        </p:txBody>
      </p:sp>
      <p:sp>
        <p:nvSpPr>
          <p:cNvPr id="4" name="Slide Image Placeholder 3"/>
          <p:cNvSpPr>
            <a:spLocks noGrp="1" noRot="1" noChangeAspect="1"/>
          </p:cNvSpPr>
          <p:nvPr>
            <p:ph type="sldImg" idx="2"/>
          </p:nvPr>
        </p:nvSpPr>
        <p:spPr>
          <a:xfrm>
            <a:off x="420688" y="1243013"/>
            <a:ext cx="5964237" cy="33559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0562" y="4785598"/>
            <a:ext cx="5444490" cy="391549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4939" y="9445170"/>
            <a:ext cx="2949099" cy="498931"/>
          </a:xfrm>
          <a:prstGeom prst="rect">
            <a:avLst/>
          </a:prstGeom>
        </p:spPr>
        <p:txBody>
          <a:bodyPr vert="horz" lIns="91440" tIns="45720" rIns="91440" bIns="45720" rtlCol="0" anchor="b"/>
          <a:lstStyle>
            <a:lvl1pPr algn="r">
              <a:defRPr sz="1200"/>
            </a:lvl1pPr>
          </a:lstStyle>
          <a:p>
            <a:fld id="{CC573A14-1418-8445-A355-C4659B6B9114}" type="slidenum">
              <a:rPr lang="en-US" smtClean="0"/>
              <a:t>‹#›</a:t>
            </a:fld>
            <a:endParaRPr lang="en-US"/>
          </a:p>
        </p:txBody>
      </p:sp>
    </p:spTree>
    <p:extLst>
      <p:ext uri="{BB962C8B-B14F-4D97-AF65-F5344CB8AC3E}">
        <p14:creationId xmlns:p14="http://schemas.microsoft.com/office/powerpoint/2010/main" val="53281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573A14-1418-8445-A355-C4659B6B91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91627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CC573A14-1418-8445-A355-C4659B6B9114}" type="slidenum">
              <a:rPr lang="en-US" smtClean="0"/>
              <a:t>2</a:t>
            </a:fld>
            <a:endParaRPr lang="en-US"/>
          </a:p>
        </p:txBody>
      </p:sp>
    </p:spTree>
    <p:extLst>
      <p:ext uri="{BB962C8B-B14F-4D97-AF65-F5344CB8AC3E}">
        <p14:creationId xmlns:p14="http://schemas.microsoft.com/office/powerpoint/2010/main" val="37930210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a:t>Click to edit Master title style</a:t>
            </a:r>
          </a:p>
        </p:txBody>
      </p:sp>
    </p:spTree>
    <p:extLst>
      <p:ext uri="{BB962C8B-B14F-4D97-AF65-F5344CB8AC3E}">
        <p14:creationId xmlns:p14="http://schemas.microsoft.com/office/powerpoint/2010/main" val="2070225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3109736"/>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115479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700887908"/>
      </p:ext>
    </p:extLst>
  </p:cSld>
  <p:clrMap bg1="lt1" tx1="dk1" bg2="lt2" tx2="dk2" accent1="accent1" accent2="accent2" accent3="accent3" accent4="accent4" accent5="accent5" accent6="accent6" hlink="hlink" folHlink="folHlink"/>
  <p:sldLayoutIdLst>
    <p:sldLayoutId id="2147483671" r:id="rId1"/>
    <p:sldLayoutId id="2147483739" r:id="rId2"/>
    <p:sldLayoutId id="2147483743" r:id="rId3"/>
  </p:sldLayoutIdLst>
  <p:hf sldNum="0" hdr="0" dt="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orient="horz" userDrawn="1">
          <p15:clr>
            <a:srgbClr val="F26B43"/>
          </p15:clr>
        </p15:guide>
        <p15:guide id="4" orient="horz" pos="4320" userDrawn="1">
          <p15:clr>
            <a:srgbClr val="F26B43"/>
          </p15:clr>
        </p15:guide>
        <p15:guide id="5" userDrawn="1">
          <p15:clr>
            <a:srgbClr val="F26B43"/>
          </p15:clr>
        </p15:guide>
        <p15:guide id="6" pos="7680" userDrawn="1">
          <p15:clr>
            <a:srgbClr val="F26B43"/>
          </p15:clr>
        </p15:guide>
        <p15:guide id="7" pos="7355" userDrawn="1">
          <p15:clr>
            <a:srgbClr val="F26B43"/>
          </p15:clr>
        </p15:guide>
        <p15:guide id="9" orient="horz" pos="3997" userDrawn="1">
          <p15:clr>
            <a:srgbClr val="F26B43"/>
          </p15:clr>
        </p15:guide>
        <p15:guide id="10" pos="325" userDrawn="1">
          <p15:clr>
            <a:srgbClr val="F26B43"/>
          </p15:clr>
        </p15:guide>
        <p15:guide id="11" orient="horz" pos="618" userDrawn="1">
          <p15:clr>
            <a:srgbClr val="F26B43"/>
          </p15:clr>
        </p15:guide>
        <p15:guide id="12" orient="horz" pos="1449"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https://oer.wjec.co.uk/" TargetMode="Externa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hyperlink" Target="https://oer.wjec.co.uk/" TargetMode="Externa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0" y="6642686"/>
            <a:ext cx="7742191"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lvl="0" defTabSz="457200">
              <a:lnSpc>
                <a:spcPct val="100000"/>
              </a:lnSpc>
              <a:spcBef>
                <a:spcPct val="20000"/>
              </a:spcBef>
              <a:defRPr/>
            </a:pPr>
            <a:endParaRPr lang="en-US" sz="2800" b="1">
              <a:latin typeface="Lato" charset="0"/>
              <a:ea typeface="Lato" charset="0"/>
              <a:cs typeface="Lato" charset="0"/>
            </a:endParaRPr>
          </a:p>
        </p:txBody>
      </p:sp>
      <p:pic>
        <p:nvPicPr>
          <p:cNvPr id="8" name="Picture 7" descr="A picture containing person, indoor, room, table&#10;&#10;Description automatically generated">
            <a:extLst>
              <a:ext uri="{FF2B5EF4-FFF2-40B4-BE49-F238E27FC236}">
                <a16:creationId xmlns:a16="http://schemas.microsoft.com/office/drawing/2014/main" id="{534306A1-B89C-4137-92C8-311D67698D8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59789" y="1959727"/>
            <a:ext cx="7072040" cy="4766554"/>
          </a:xfrm>
          <a:prstGeom prst="rect">
            <a:avLst/>
          </a:prstGeom>
        </p:spPr>
      </p:pic>
      <p:sp>
        <p:nvSpPr>
          <p:cNvPr id="6" name="Title 1">
            <a:extLst>
              <a:ext uri="{FF2B5EF4-FFF2-40B4-BE49-F238E27FC236}">
                <a16:creationId xmlns:a16="http://schemas.microsoft.com/office/drawing/2014/main" id="{C03DDF0E-AD73-4D07-9A4B-4EE5600D20B4}"/>
              </a:ext>
            </a:extLst>
          </p:cNvPr>
          <p:cNvSpPr txBox="1">
            <a:spLocks/>
          </p:cNvSpPr>
          <p:nvPr/>
        </p:nvSpPr>
        <p:spPr>
          <a:xfrm>
            <a:off x="297080" y="1051131"/>
            <a:ext cx="10745293"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defTabSz="457200">
              <a:lnSpc>
                <a:spcPct val="100000"/>
              </a:lnSpc>
              <a:spcBef>
                <a:spcPts val="150"/>
              </a:spcBef>
              <a:defRPr/>
            </a:pPr>
            <a:r>
              <a:rPr lang="en-US" sz="2400" dirty="0" err="1">
                <a:solidFill>
                  <a:srgbClr val="0077C8"/>
                </a:solidFill>
                <a:latin typeface="Arial" panose="020B0604020202020204" pitchFamily="34" charset="0"/>
                <a:ea typeface="Lato" charset="0"/>
                <a:cs typeface="Arial" panose="020B0604020202020204" pitchFamily="34" charset="0"/>
              </a:rPr>
              <a:t>Lefel</a:t>
            </a:r>
            <a:r>
              <a:rPr lang="en-US" sz="2400" dirty="0">
                <a:solidFill>
                  <a:srgbClr val="0077C8"/>
                </a:solidFill>
                <a:latin typeface="Arial" panose="020B0604020202020204" pitchFamily="34" charset="0"/>
                <a:ea typeface="Lato" charset="0"/>
                <a:cs typeface="Arial" panose="020B0604020202020204" pitchFamily="34" charset="0"/>
              </a:rPr>
              <a:t> </a:t>
            </a:r>
            <a:r>
              <a:rPr lang="en-US" sz="2400" dirty="0">
                <a:solidFill>
                  <a:srgbClr val="0070C0"/>
                </a:solidFill>
                <a:latin typeface="Arial" panose="020B0604020202020204" pitchFamily="34" charset="0"/>
                <a:ea typeface="Lato" charset="0"/>
                <a:cs typeface="Arial" panose="020B0604020202020204" pitchFamily="34" charset="0"/>
              </a:rPr>
              <a:t>2 </a:t>
            </a:r>
            <a:r>
              <a:rPr lang="en-GB" sz="2400" i="0" dirty="0" err="1">
                <a:solidFill>
                  <a:srgbClr val="0070C0"/>
                </a:solidFill>
                <a:effectLst/>
                <a:latin typeface="Lato"/>
              </a:rPr>
              <a:t>Gofal</a:t>
            </a:r>
            <a:r>
              <a:rPr lang="en-GB" sz="2400" i="0" dirty="0">
                <a:solidFill>
                  <a:srgbClr val="0070C0"/>
                </a:solidFill>
                <a:effectLst/>
                <a:latin typeface="Lato"/>
              </a:rPr>
              <a:t>, </a:t>
            </a:r>
            <a:r>
              <a:rPr lang="en-GB" sz="2400" i="0" dirty="0" err="1">
                <a:solidFill>
                  <a:srgbClr val="0070C0"/>
                </a:solidFill>
                <a:effectLst/>
                <a:latin typeface="Lato"/>
              </a:rPr>
              <a:t>Chwarae</a:t>
            </a:r>
            <a:r>
              <a:rPr lang="en-GB" sz="2400" i="0" dirty="0">
                <a:solidFill>
                  <a:srgbClr val="0070C0"/>
                </a:solidFill>
                <a:effectLst/>
                <a:latin typeface="Lato"/>
              </a:rPr>
              <a:t>, </a:t>
            </a:r>
            <a:r>
              <a:rPr lang="en-GB" sz="2400" i="0" dirty="0" err="1">
                <a:solidFill>
                  <a:srgbClr val="0070C0"/>
                </a:solidFill>
                <a:effectLst/>
                <a:latin typeface="Lato"/>
              </a:rPr>
              <a:t>Dysgu</a:t>
            </a:r>
            <a:r>
              <a:rPr lang="en-GB" sz="2400" i="0" dirty="0">
                <a:solidFill>
                  <a:srgbClr val="0070C0"/>
                </a:solidFill>
                <a:effectLst/>
                <a:latin typeface="Lato"/>
              </a:rPr>
              <a:t>, a </a:t>
            </a:r>
            <a:r>
              <a:rPr lang="en-GB" sz="2400" i="0" dirty="0" err="1">
                <a:solidFill>
                  <a:srgbClr val="0070C0"/>
                </a:solidFill>
                <a:effectLst/>
                <a:latin typeface="Lato"/>
              </a:rPr>
              <a:t>Datblygiad</a:t>
            </a:r>
            <a:r>
              <a:rPr lang="en-GB" sz="2400" i="0" dirty="0">
                <a:solidFill>
                  <a:srgbClr val="0070C0"/>
                </a:solidFill>
                <a:effectLst/>
                <a:latin typeface="Lato"/>
              </a:rPr>
              <a:t> Plant: </a:t>
            </a:r>
            <a:r>
              <a:rPr lang="en-GB" sz="2400" i="0" dirty="0" err="1">
                <a:solidFill>
                  <a:srgbClr val="0070C0"/>
                </a:solidFill>
                <a:effectLst/>
                <a:latin typeface="Lato"/>
              </a:rPr>
              <a:t>Ymarfer</a:t>
            </a:r>
            <a:r>
              <a:rPr lang="en-GB" sz="2400" i="0" dirty="0">
                <a:solidFill>
                  <a:srgbClr val="0070C0"/>
                </a:solidFill>
                <a:effectLst/>
                <a:latin typeface="Lato"/>
              </a:rPr>
              <a:t> a </a:t>
            </a:r>
            <a:r>
              <a:rPr lang="en-GB" sz="2400" i="0" dirty="0" err="1">
                <a:solidFill>
                  <a:srgbClr val="0070C0"/>
                </a:solidFill>
                <a:effectLst/>
                <a:latin typeface="Lato"/>
              </a:rPr>
              <a:t>Theori</a:t>
            </a:r>
            <a:endParaRPr lang="en-US" sz="2400" dirty="0">
              <a:solidFill>
                <a:srgbClr val="0070C0"/>
              </a:solidFill>
              <a:latin typeface="Arial" panose="020B0604020202020204" pitchFamily="34" charset="0"/>
              <a:ea typeface="Lato" charset="0"/>
              <a:cs typeface="Arial" panose="020B0604020202020204" pitchFamily="34" charset="0"/>
            </a:endParaRPr>
          </a:p>
          <a:p>
            <a:pPr algn="l"/>
            <a:r>
              <a:rPr lang="en-US" sz="2400" dirty="0" err="1">
                <a:solidFill>
                  <a:srgbClr val="0077C8"/>
                </a:solidFill>
              </a:rPr>
              <a:t>Uned</a:t>
            </a:r>
            <a:r>
              <a:rPr lang="en-US" sz="2400" dirty="0">
                <a:solidFill>
                  <a:srgbClr val="0077C8"/>
                </a:solidFill>
              </a:rPr>
              <a:t> 216 – </a:t>
            </a:r>
            <a:r>
              <a:rPr lang="en-GB" sz="1800" b="0" i="0" u="none" strike="noStrike" baseline="0" dirty="0">
                <a:solidFill>
                  <a:srgbClr val="000000"/>
                </a:solidFill>
                <a:latin typeface="Arial WGL"/>
              </a:rPr>
              <a:t> </a:t>
            </a:r>
            <a:r>
              <a:rPr lang="en-GB" sz="2400" i="0" u="none" strike="noStrike" baseline="0" dirty="0" err="1">
                <a:solidFill>
                  <a:srgbClr val="0070C0"/>
                </a:solidFill>
                <a:latin typeface="Arial WGL"/>
              </a:rPr>
              <a:t>Deall</a:t>
            </a:r>
            <a:r>
              <a:rPr lang="en-GB" sz="2400" i="0" u="none" strike="noStrike" baseline="0" dirty="0">
                <a:solidFill>
                  <a:srgbClr val="0070C0"/>
                </a:solidFill>
                <a:latin typeface="Arial WGL"/>
              </a:rPr>
              <a:t> </a:t>
            </a:r>
            <a:r>
              <a:rPr lang="en-GB" sz="2400" i="0" u="none" strike="noStrike" baseline="0" dirty="0" err="1">
                <a:solidFill>
                  <a:srgbClr val="0070C0"/>
                </a:solidFill>
                <a:latin typeface="Arial WGL"/>
              </a:rPr>
              <a:t>Gofal</a:t>
            </a:r>
            <a:r>
              <a:rPr lang="en-GB" sz="2400" i="0" u="none" strike="noStrike" baseline="0" dirty="0">
                <a:solidFill>
                  <a:srgbClr val="0070C0"/>
                </a:solidFill>
                <a:latin typeface="Arial WGL"/>
              </a:rPr>
              <a:t>, </a:t>
            </a:r>
            <a:r>
              <a:rPr lang="en-GB" sz="2400" i="0" u="none" strike="noStrike" baseline="0" dirty="0" err="1">
                <a:solidFill>
                  <a:srgbClr val="0070C0"/>
                </a:solidFill>
                <a:latin typeface="Arial WGL"/>
              </a:rPr>
              <a:t>Chwarae</a:t>
            </a:r>
            <a:r>
              <a:rPr lang="en-GB" sz="2400" i="0" u="none" strike="noStrike" baseline="0" dirty="0">
                <a:solidFill>
                  <a:srgbClr val="0070C0"/>
                </a:solidFill>
                <a:latin typeface="Arial WGL"/>
              </a:rPr>
              <a:t>, </a:t>
            </a:r>
            <a:r>
              <a:rPr lang="en-GB" sz="2400" i="0" u="none" strike="noStrike" baseline="0" dirty="0" err="1">
                <a:solidFill>
                  <a:srgbClr val="0070C0"/>
                </a:solidFill>
                <a:latin typeface="Arial WGL"/>
              </a:rPr>
              <a:t>Dysgu</a:t>
            </a:r>
            <a:r>
              <a:rPr lang="en-GB" sz="2400" i="0" u="none" strike="noStrike" baseline="0" dirty="0">
                <a:solidFill>
                  <a:srgbClr val="0070C0"/>
                </a:solidFill>
                <a:latin typeface="Arial WGL"/>
              </a:rPr>
              <a:t> a </a:t>
            </a:r>
            <a:r>
              <a:rPr lang="en-GB" sz="2400" i="0" u="none" strike="noStrike" baseline="0" dirty="0" err="1">
                <a:solidFill>
                  <a:srgbClr val="0070C0"/>
                </a:solidFill>
                <a:latin typeface="Arial WGL"/>
              </a:rPr>
              <a:t>Datblygiad</a:t>
            </a:r>
            <a:r>
              <a:rPr lang="en-GB" sz="2400" i="0" u="none" strike="noStrike" baseline="0" dirty="0">
                <a:solidFill>
                  <a:srgbClr val="0070C0"/>
                </a:solidFill>
                <a:latin typeface="Arial WGL"/>
              </a:rPr>
              <a:t> Plant</a:t>
            </a:r>
            <a:endParaRPr lang="en-US" sz="2400" dirty="0">
              <a:solidFill>
                <a:srgbClr val="0070C0"/>
              </a:solidFill>
            </a:endParaRPr>
          </a:p>
          <a:p>
            <a:pPr defTabSz="457200">
              <a:lnSpc>
                <a:spcPct val="100000"/>
              </a:lnSpc>
              <a:spcBef>
                <a:spcPts val="150"/>
              </a:spcBef>
              <a:defRPr/>
            </a:pPr>
            <a:r>
              <a:rPr lang="en-US" sz="2400" dirty="0">
                <a:latin typeface="Arial" panose="020B0604020202020204" pitchFamily="34" charset="0"/>
                <a:ea typeface="Lato" charset="0"/>
                <a:cs typeface="Arial" panose="020B0604020202020204" pitchFamily="34" charset="0"/>
              </a:rPr>
              <a:t> </a:t>
            </a:r>
          </a:p>
        </p:txBody>
      </p:sp>
      <p:sp>
        <p:nvSpPr>
          <p:cNvPr id="11" name="TextBox 10">
            <a:extLst>
              <a:ext uri="{FF2B5EF4-FFF2-40B4-BE49-F238E27FC236}">
                <a16:creationId xmlns:a16="http://schemas.microsoft.com/office/drawing/2014/main" id="{BF2ED801-3755-4034-B896-4040B00EC643}"/>
              </a:ext>
            </a:extLst>
          </p:cNvPr>
          <p:cNvSpPr txBox="1"/>
          <p:nvPr/>
        </p:nvSpPr>
        <p:spPr>
          <a:xfrm>
            <a:off x="257324" y="416418"/>
            <a:ext cx="4349214" cy="461665"/>
          </a:xfrm>
          <a:prstGeom prst="rect">
            <a:avLst/>
          </a:prstGeom>
          <a:noFill/>
        </p:spPr>
        <p:txBody>
          <a:bodyPr wrap="square" rtlCol="0">
            <a:spAutoFit/>
          </a:bodyPr>
          <a:lstStyle/>
          <a:p>
            <a:r>
              <a:rPr lang="en-GB" sz="2400" err="1">
                <a:solidFill>
                  <a:srgbClr val="0070C0"/>
                </a:solidFill>
                <a:hlinkClick r:id="rId4">
                  <a:extLst>
                    <a:ext uri="{A12FA001-AC4F-418D-AE19-62706E023703}">
                      <ahyp:hlinkClr xmlns:ahyp="http://schemas.microsoft.com/office/drawing/2018/hyperlinkcolor" val="tx"/>
                    </a:ext>
                  </a:extLst>
                </a:hlinkClick>
              </a:rPr>
              <a:t>Adolygiad</a:t>
            </a:r>
            <a:r>
              <a:rPr lang="en-GB" sz="2400">
                <a:solidFill>
                  <a:srgbClr val="0070C0"/>
                </a:solidFill>
                <a:hlinkClick r:id="rId4">
                  <a:extLst>
                    <a:ext uri="{A12FA001-AC4F-418D-AE19-62706E023703}">
                      <ahyp:hlinkClr xmlns:ahyp="http://schemas.microsoft.com/office/drawing/2018/hyperlinkcolor" val="tx"/>
                    </a:ext>
                  </a:extLst>
                </a:hlinkClick>
              </a:rPr>
              <a:t> </a:t>
            </a:r>
            <a:r>
              <a:rPr lang="en-GB" sz="2400" err="1">
                <a:solidFill>
                  <a:srgbClr val="0070C0"/>
                </a:solidFill>
                <a:hlinkClick r:id="rId4">
                  <a:extLst>
                    <a:ext uri="{A12FA001-AC4F-418D-AE19-62706E023703}">
                      <ahyp:hlinkClr xmlns:ahyp="http://schemas.microsoft.com/office/drawing/2018/hyperlinkcolor" val="tx"/>
                    </a:ext>
                  </a:extLst>
                </a:hlinkClick>
              </a:rPr>
              <a:t>Arholiad</a:t>
            </a:r>
            <a:r>
              <a:rPr lang="en-GB" sz="2400">
                <a:solidFill>
                  <a:srgbClr val="0070C0"/>
                </a:solidFill>
                <a:hlinkClick r:id="rId4">
                  <a:extLst>
                    <a:ext uri="{A12FA001-AC4F-418D-AE19-62706E023703}">
                      <ahyp:hlinkClr xmlns:ahyp="http://schemas.microsoft.com/office/drawing/2018/hyperlinkcolor" val="tx"/>
                    </a:ext>
                  </a:extLst>
                </a:hlinkClick>
              </a:rPr>
              <a:t> </a:t>
            </a:r>
            <a:r>
              <a:rPr lang="en-GB" sz="2400" err="1">
                <a:solidFill>
                  <a:srgbClr val="0070C0"/>
                </a:solidFill>
                <a:hlinkClick r:id="rId4">
                  <a:extLst>
                    <a:ext uri="{A12FA001-AC4F-418D-AE19-62706E023703}">
                      <ahyp:hlinkClr xmlns:ahyp="http://schemas.microsoft.com/office/drawing/2018/hyperlinkcolor" val="tx"/>
                    </a:ext>
                  </a:extLst>
                </a:hlinkClick>
              </a:rPr>
              <a:t>Ar-lein</a:t>
            </a:r>
            <a:r>
              <a:rPr lang="en-GB" sz="2400">
                <a:solidFill>
                  <a:srgbClr val="0070C0"/>
                </a:solidFill>
              </a:rPr>
              <a:t> </a:t>
            </a:r>
            <a:endParaRPr lang="en-US" sz="2400">
              <a:solidFill>
                <a:srgbClr val="0070C0"/>
              </a:solidFill>
              <a:latin typeface="+mj-lt"/>
              <a:ea typeface="Lato" charset="0"/>
              <a:cs typeface="Lato" charset="0"/>
            </a:endParaRPr>
          </a:p>
        </p:txBody>
      </p:sp>
    </p:spTree>
    <p:extLst>
      <p:ext uri="{BB962C8B-B14F-4D97-AF65-F5344CB8AC3E}">
        <p14:creationId xmlns:p14="http://schemas.microsoft.com/office/powerpoint/2010/main" val="1614504874"/>
      </p:ext>
    </p:extLst>
  </p:cSld>
  <p:clrMapOvr>
    <a:masterClrMapping/>
  </p:clrMapOvr>
  <mc:AlternateContent xmlns:mc="http://schemas.openxmlformats.org/markup-compatibility/2006" xmlns:p14="http://schemas.microsoft.com/office/powerpoint/2010/main">
    <mc:Choice Requires="p14">
      <p:transition spd="slow" p14:dur="2000" advTm="10492"/>
    </mc:Choice>
    <mc:Fallback xmlns="">
      <p:transition spd="slow" advTm="10492"/>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solidFill>
                  <a:srgbClr val="0077C8"/>
                </a:solidFill>
              </a:rPr>
              <a:t>C</a:t>
            </a:r>
            <a:r>
              <a:rPr lang="x-none" sz="1800" dirty="0"/>
              <a:t>westiwn 1 </a:t>
            </a:r>
            <a:r>
              <a:rPr lang="en-GB" sz="1800" dirty="0"/>
              <a:t>(c) </a:t>
            </a:r>
            <a:r>
              <a:rPr lang="cy-GB" sz="1800" dirty="0"/>
              <a:t>gyda sylwadau’r Arholwr</a:t>
            </a:r>
            <a:endParaRPr lang="en-GB" sz="1800" dirty="0"/>
          </a:p>
        </p:txBody>
      </p:sp>
      <p:sp>
        <p:nvSpPr>
          <p:cNvPr id="5" name="Speech Bubble: Rectangle with Corners Rounded 4">
            <a:extLst>
              <a:ext uri="{FF2B5EF4-FFF2-40B4-BE49-F238E27FC236}">
                <a16:creationId xmlns:a16="http://schemas.microsoft.com/office/drawing/2014/main" id="{CAB1EEB2-F455-4CAC-B760-320A8E900E12}"/>
              </a:ext>
            </a:extLst>
          </p:cNvPr>
          <p:cNvSpPr/>
          <p:nvPr/>
        </p:nvSpPr>
        <p:spPr>
          <a:xfrm>
            <a:off x="7415869" y="872002"/>
            <a:ext cx="4352062"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r>
              <a:rPr lang="cy-GB" i="1" dirty="0">
                <a:solidFill>
                  <a:srgbClr val="0070C0"/>
                </a:solidFill>
              </a:rPr>
              <a:t>Cw.1c Mae hwn yn ateb sylfaenol </a:t>
            </a:r>
          </a:p>
          <a:p>
            <a:r>
              <a:rPr lang="cy-GB" i="1" dirty="0">
                <a:solidFill>
                  <a:srgbClr val="0070C0"/>
                </a:solidFill>
              </a:rPr>
              <a:t>sy’n dangos bod y dysgwr yn deall </a:t>
            </a:r>
          </a:p>
          <a:p>
            <a:r>
              <a:rPr lang="cy-GB" i="1" dirty="0">
                <a:solidFill>
                  <a:srgbClr val="0070C0"/>
                </a:solidFill>
              </a:rPr>
              <a:t>gofynion y cwestiwn ond nid yw’n </a:t>
            </a:r>
          </a:p>
          <a:p>
            <a:r>
              <a:rPr lang="cy-GB" i="1" dirty="0">
                <a:solidFill>
                  <a:srgbClr val="0070C0"/>
                </a:solidFill>
              </a:rPr>
              <a:t>datblygu archwiliad. Mae’r ymateb wedi’i </a:t>
            </a:r>
          </a:p>
          <a:p>
            <a:r>
              <a:rPr lang="cy-GB" i="1" dirty="0">
                <a:solidFill>
                  <a:srgbClr val="0070C0"/>
                </a:solidFill>
              </a:rPr>
              <a:t>rannu yn adrannau perthnasol, fodd </a:t>
            </a:r>
          </a:p>
          <a:p>
            <a:r>
              <a:rPr lang="cy-GB" i="1" dirty="0">
                <a:solidFill>
                  <a:srgbClr val="0070C0"/>
                </a:solidFill>
              </a:rPr>
              <a:t>bynnag, nid yw’n llawer mwy na rhestr o </a:t>
            </a:r>
          </a:p>
          <a:p>
            <a:r>
              <a:rPr lang="cy-GB" i="1" dirty="0">
                <a:solidFill>
                  <a:srgbClr val="0070C0"/>
                </a:solidFill>
              </a:rPr>
              <a:t>osodiadau. I ennill mwy o farciau, gallai’r </a:t>
            </a:r>
          </a:p>
          <a:p>
            <a:r>
              <a:rPr lang="cy-GB" i="1" dirty="0">
                <a:solidFill>
                  <a:srgbClr val="0070C0"/>
                </a:solidFill>
              </a:rPr>
              <a:t>dysgwr fod wedi cefnogi’r ymateb ag </a:t>
            </a:r>
          </a:p>
          <a:p>
            <a:r>
              <a:rPr lang="cy-GB" i="1" dirty="0">
                <a:solidFill>
                  <a:srgbClr val="0070C0"/>
                </a:solidFill>
              </a:rPr>
              <a:t>enghreifftiau penodol o’r math o eirfa a </a:t>
            </a:r>
          </a:p>
          <a:p>
            <a:r>
              <a:rPr lang="cy-GB" i="1" dirty="0">
                <a:solidFill>
                  <a:srgbClr val="0070C0"/>
                </a:solidFill>
              </a:rPr>
              <a:t>ddefnyddir wrth drafod e.e. termau </a:t>
            </a:r>
          </a:p>
          <a:p>
            <a:r>
              <a:rPr lang="cy-GB" i="1" dirty="0">
                <a:solidFill>
                  <a:srgbClr val="0070C0"/>
                </a:solidFill>
              </a:rPr>
              <a:t>mathemategol, yr iaith Gymraeg, </a:t>
            </a:r>
          </a:p>
          <a:p>
            <a:r>
              <a:rPr lang="cy-GB" i="1" dirty="0">
                <a:solidFill>
                  <a:srgbClr val="0070C0"/>
                </a:solidFill>
              </a:rPr>
              <a:t>tystiolaeth o greadigrwydd ac </a:t>
            </a:r>
          </a:p>
          <a:p>
            <a:r>
              <a:rPr lang="cy-GB" i="1" dirty="0">
                <a:solidFill>
                  <a:srgbClr val="0070C0"/>
                </a:solidFill>
              </a:rPr>
              <a:t>awgrymiadau ar gyfer gemau a sut </a:t>
            </a:r>
          </a:p>
          <a:p>
            <a:r>
              <a:rPr lang="cy-GB" i="1" dirty="0">
                <a:solidFill>
                  <a:srgbClr val="0070C0"/>
                </a:solidFill>
              </a:rPr>
              <a:t>byddent yn cefnogi datblygiad iaith a </a:t>
            </a:r>
          </a:p>
          <a:p>
            <a:r>
              <a:rPr lang="cy-GB" i="1" dirty="0">
                <a:solidFill>
                  <a:srgbClr val="0070C0"/>
                </a:solidFill>
              </a:rPr>
              <a:t>datblygiad gwybyddol.</a:t>
            </a:r>
          </a:p>
          <a:p>
            <a:endParaRPr lang="cy-GB" i="1" dirty="0">
              <a:solidFill>
                <a:srgbClr val="0070C0"/>
              </a:solidFill>
            </a:endParaRPr>
          </a:p>
          <a:p>
            <a:r>
              <a:rPr lang="cy-GB" i="1" dirty="0">
                <a:solidFill>
                  <a:srgbClr val="0070C0"/>
                </a:solidFill>
              </a:rPr>
              <a:t>Dyfarnwyd 2 farc.</a:t>
            </a:r>
            <a:endParaRPr lang="en-GB" sz="1800" i="1" dirty="0">
              <a:solidFill>
                <a:srgbClr val="0070C0"/>
              </a:solidFill>
            </a:endParaRPr>
          </a:p>
        </p:txBody>
      </p:sp>
      <p:pic>
        <p:nvPicPr>
          <p:cNvPr id="4" name="Picture 3">
            <a:extLst>
              <a:ext uri="{FF2B5EF4-FFF2-40B4-BE49-F238E27FC236}">
                <a16:creationId xmlns:a16="http://schemas.microsoft.com/office/drawing/2014/main" id="{A1D441A0-6084-424E-939D-E80C5CBC6C5A}"/>
              </a:ext>
            </a:extLst>
          </p:cNvPr>
          <p:cNvPicPr>
            <a:picLocks noChangeAspect="1"/>
          </p:cNvPicPr>
          <p:nvPr/>
        </p:nvPicPr>
        <p:blipFill>
          <a:blip r:embed="rId2"/>
          <a:stretch>
            <a:fillRect/>
          </a:stretch>
        </p:blipFill>
        <p:spPr>
          <a:xfrm>
            <a:off x="169099" y="1054554"/>
            <a:ext cx="6724578" cy="741589"/>
          </a:xfrm>
          <a:prstGeom prst="rect">
            <a:avLst/>
          </a:prstGeom>
        </p:spPr>
      </p:pic>
      <p:sp>
        <p:nvSpPr>
          <p:cNvPr id="9" name="Blwch Testun 8">
            <a:extLst>
              <a:ext uri="{FF2B5EF4-FFF2-40B4-BE49-F238E27FC236}">
                <a16:creationId xmlns:a16="http://schemas.microsoft.com/office/drawing/2014/main" id="{BAD3DC97-4075-4A38-90E0-212D281CBF69}"/>
              </a:ext>
            </a:extLst>
          </p:cNvPr>
          <p:cNvSpPr txBox="1"/>
          <p:nvPr/>
        </p:nvSpPr>
        <p:spPr>
          <a:xfrm>
            <a:off x="424070" y="2149376"/>
            <a:ext cx="6680818" cy="2031325"/>
          </a:xfrm>
          <a:prstGeom prst="rect">
            <a:avLst/>
          </a:prstGeom>
          <a:solidFill>
            <a:schemeClr val="bg1"/>
          </a:solidFill>
        </p:spPr>
        <p:txBody>
          <a:bodyPr wrap="square" rtlCol="0">
            <a:spAutoFit/>
          </a:bodyPr>
          <a:lstStyle/>
          <a:p>
            <a:r>
              <a:rPr lang="cy-GB" dirty="0"/>
              <a:t>Iaith – </a:t>
            </a:r>
            <a:r>
              <a:rPr lang="cy-GB" dirty="0" err="1"/>
              <a:t>gallant</a:t>
            </a:r>
            <a:r>
              <a:rPr lang="cy-GB" dirty="0"/>
              <a:t> siarad â’i gilydd, trafod pethau, trafod yr hyn maen nhw’n chwarae ag ef, esgus bod yn llais tegan a chwarae rôl yn yr hambwrdd dŵr. </a:t>
            </a:r>
          </a:p>
          <a:p>
            <a:endParaRPr lang="cy-GB" dirty="0"/>
          </a:p>
          <a:p>
            <a:r>
              <a:rPr lang="cy-GB" dirty="0"/>
              <a:t>Gwybyddol – </a:t>
            </a:r>
            <a:r>
              <a:rPr lang="cy-GB" dirty="0" err="1"/>
              <a:t>gallant</a:t>
            </a:r>
            <a:r>
              <a:rPr lang="cy-GB" dirty="0"/>
              <a:t> ddefnyddio eu dychymyg a chreu gêm wrth chwarae yn y dŵr, a defnyddio eu creadigrwydd wrth wneud hynny.</a:t>
            </a:r>
          </a:p>
        </p:txBody>
      </p:sp>
    </p:spTree>
    <p:extLst>
      <p:ext uri="{BB962C8B-B14F-4D97-AF65-F5344CB8AC3E}">
        <p14:creationId xmlns:p14="http://schemas.microsoft.com/office/powerpoint/2010/main" val="3604085569"/>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7558481" y="1397726"/>
            <a:ext cx="4483769" cy="4257639"/>
          </a:xfrm>
          <a:prstGeom prst="wedgeRectCallout">
            <a:avLst>
              <a:gd name="adj1" fmla="val -56642"/>
              <a:gd name="adj2" fmla="val 69057"/>
            </a:avLst>
          </a:prstGeom>
        </p:spPr>
        <p:txBody>
          <a:bodyPr wrap="none" lIns="0" tIns="0" rIns="0" bIns="0" rtlCol="0" anchor="ctr">
            <a:noAutofit/>
          </a:bodyPr>
          <a:lstStyle/>
          <a:p>
            <a:r>
              <a:rPr lang="en-GB" sz="1600" i="1" dirty="0">
                <a:solidFill>
                  <a:srgbClr val="0070C0"/>
                </a:solidFill>
              </a:rPr>
              <a:t> </a:t>
            </a:r>
            <a:r>
              <a:rPr lang="cy-GB" sz="1600" i="1" dirty="0">
                <a:solidFill>
                  <a:srgbClr val="0070C0"/>
                </a:solidFill>
              </a:rPr>
              <a:t>Cw.1c Mae’r ymateb hwn yn perthyn i’r </a:t>
            </a:r>
          </a:p>
          <a:p>
            <a:r>
              <a:rPr lang="cy-GB" sz="1600" i="1" dirty="0">
                <a:solidFill>
                  <a:srgbClr val="0070C0"/>
                </a:solidFill>
              </a:rPr>
              <a:t>band canol lle mae’r dystiolaeth yn dangos </a:t>
            </a:r>
          </a:p>
          <a:p>
            <a:r>
              <a:rPr lang="cy-GB" sz="1600" i="1" dirty="0">
                <a:solidFill>
                  <a:srgbClr val="0070C0"/>
                </a:solidFill>
              </a:rPr>
              <a:t>gwybodaeth a dealltwriaeth dda o’r testun. </a:t>
            </a:r>
          </a:p>
          <a:p>
            <a:r>
              <a:rPr lang="cy-GB" sz="1600" i="1" dirty="0">
                <a:solidFill>
                  <a:srgbClr val="0070C0"/>
                </a:solidFill>
              </a:rPr>
              <a:t>Mae’r dysgwr yn sôn am blant yn dysgu </a:t>
            </a:r>
          </a:p>
          <a:p>
            <a:r>
              <a:rPr lang="cy-GB" sz="1600" i="1" dirty="0">
                <a:solidFill>
                  <a:srgbClr val="0070C0"/>
                </a:solidFill>
              </a:rPr>
              <a:t>geiriau newydd, gellid bod wedi datblygu hyn </a:t>
            </a:r>
          </a:p>
          <a:p>
            <a:r>
              <a:rPr lang="cy-GB" sz="1600" i="1" dirty="0">
                <a:solidFill>
                  <a:srgbClr val="0070C0"/>
                </a:solidFill>
              </a:rPr>
              <a:t>gydag enghreifftiau i ennill marciau yn y band </a:t>
            </a:r>
          </a:p>
          <a:p>
            <a:r>
              <a:rPr lang="cy-GB" sz="1600" i="1" dirty="0">
                <a:solidFill>
                  <a:srgbClr val="0070C0"/>
                </a:solidFill>
              </a:rPr>
              <a:t>uchaf. Gall hynny fod yn wir hefyd lle mae’r </a:t>
            </a:r>
          </a:p>
          <a:p>
            <a:r>
              <a:rPr lang="cy-GB" sz="1600" i="1" dirty="0">
                <a:solidFill>
                  <a:srgbClr val="0070C0"/>
                </a:solidFill>
              </a:rPr>
              <a:t>dysgwr yn sôn am feithrin gwybodaeth yn </a:t>
            </a:r>
          </a:p>
          <a:p>
            <a:r>
              <a:rPr lang="cy-GB" sz="1600" i="1" dirty="0">
                <a:solidFill>
                  <a:srgbClr val="0070C0"/>
                </a:solidFill>
              </a:rPr>
              <a:t>seiliedig ar yr adnoddau a ddefnyddiwyd. </a:t>
            </a:r>
          </a:p>
          <a:p>
            <a:r>
              <a:rPr lang="cy-GB" sz="1600" i="1" dirty="0">
                <a:solidFill>
                  <a:srgbClr val="0070C0"/>
                </a:solidFill>
              </a:rPr>
              <a:t>Roedd y cysylltau at arnofio a suddo yn </a:t>
            </a:r>
          </a:p>
          <a:p>
            <a:r>
              <a:rPr lang="cy-GB" sz="1600" i="1" dirty="0">
                <a:solidFill>
                  <a:srgbClr val="0070C0"/>
                </a:solidFill>
              </a:rPr>
              <a:t>cefnogi’r marc a ddyfarnwyd ond gellid bod </a:t>
            </a:r>
          </a:p>
          <a:p>
            <a:r>
              <a:rPr lang="cy-GB" sz="1600" i="1" dirty="0">
                <a:solidFill>
                  <a:srgbClr val="0070C0"/>
                </a:solidFill>
              </a:rPr>
              <a:t>wedi datblygu hyn ymhellach i gefnogi </a:t>
            </a:r>
          </a:p>
          <a:p>
            <a:r>
              <a:rPr lang="cy-GB" sz="1600" i="1" dirty="0">
                <a:solidFill>
                  <a:srgbClr val="0070C0"/>
                </a:solidFill>
              </a:rPr>
              <a:t>dealltwriaeth o gysyniadau </a:t>
            </a:r>
          </a:p>
          <a:p>
            <a:r>
              <a:rPr lang="cy-GB" sz="1600" i="1" dirty="0">
                <a:solidFill>
                  <a:srgbClr val="0070C0"/>
                </a:solidFill>
              </a:rPr>
              <a:t>mathemategol/gwyddonol. Collwyd marciau lle </a:t>
            </a:r>
          </a:p>
          <a:p>
            <a:r>
              <a:rPr lang="cy-GB" sz="1600" i="1" dirty="0">
                <a:solidFill>
                  <a:srgbClr val="0070C0"/>
                </a:solidFill>
              </a:rPr>
              <a:t>cyflwynodd y dysgwr feysydd datblygiad eraill </a:t>
            </a:r>
          </a:p>
          <a:p>
            <a:r>
              <a:rPr lang="cy-GB" sz="1600" i="1" dirty="0">
                <a:solidFill>
                  <a:srgbClr val="0070C0"/>
                </a:solidFill>
              </a:rPr>
              <a:t>nad oedd yn </a:t>
            </a:r>
          </a:p>
          <a:p>
            <a:r>
              <a:rPr lang="cy-GB" sz="1600" i="1" dirty="0">
                <a:solidFill>
                  <a:srgbClr val="0070C0"/>
                </a:solidFill>
              </a:rPr>
              <a:t>rhan o’r cwestiwn.</a:t>
            </a:r>
            <a:r>
              <a:rPr lang="en-GB" sz="1600" i="1" dirty="0">
                <a:solidFill>
                  <a:srgbClr val="0070C0"/>
                </a:solidFill>
              </a:rPr>
              <a:t> </a:t>
            </a:r>
          </a:p>
          <a:p>
            <a:r>
              <a:rPr lang="en-GB" sz="1600" i="1" dirty="0" err="1">
                <a:solidFill>
                  <a:srgbClr val="0070C0"/>
                </a:solidFill>
              </a:rPr>
              <a:t>Dyfarnwyd</a:t>
            </a:r>
            <a:r>
              <a:rPr lang="en-GB" sz="1600" i="1" dirty="0">
                <a:solidFill>
                  <a:srgbClr val="0070C0"/>
                </a:solidFill>
              </a:rPr>
              <a:t> 3 marc</a:t>
            </a: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solidFill>
                  <a:srgbClr val="0077C8"/>
                </a:solidFill>
              </a:rPr>
              <a:t>C</a:t>
            </a:r>
            <a:r>
              <a:rPr lang="x-none" sz="1800" dirty="0"/>
              <a:t>westiwn 1 </a:t>
            </a:r>
            <a:r>
              <a:rPr lang="en-GB" sz="1800" dirty="0"/>
              <a:t>(c) </a:t>
            </a:r>
            <a:r>
              <a:rPr lang="cy-GB" sz="1800" dirty="0"/>
              <a:t>gyda sylwadau’r Arholwr</a:t>
            </a:r>
            <a:endParaRPr lang="en-GB" sz="1800" dirty="0"/>
          </a:p>
        </p:txBody>
      </p:sp>
      <p:sp>
        <p:nvSpPr>
          <p:cNvPr id="5" name="Speech Bubble: Rectangle with Corners Rounded 4">
            <a:extLst>
              <a:ext uri="{FF2B5EF4-FFF2-40B4-BE49-F238E27FC236}">
                <a16:creationId xmlns:a16="http://schemas.microsoft.com/office/drawing/2014/main" id="{EE382206-52C1-4F0B-92B3-1439784D8BA0}"/>
              </a:ext>
            </a:extLst>
          </p:cNvPr>
          <p:cNvSpPr/>
          <p:nvPr/>
        </p:nvSpPr>
        <p:spPr>
          <a:xfrm>
            <a:off x="7399090" y="954157"/>
            <a:ext cx="4371750"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pPr algn="ctr"/>
            <a:endParaRPr lang="en-GB">
              <a:solidFill>
                <a:srgbClr val="000000"/>
              </a:solidFill>
            </a:endParaRPr>
          </a:p>
        </p:txBody>
      </p:sp>
      <p:pic>
        <p:nvPicPr>
          <p:cNvPr id="4" name="Picture 3">
            <a:extLst>
              <a:ext uri="{FF2B5EF4-FFF2-40B4-BE49-F238E27FC236}">
                <a16:creationId xmlns:a16="http://schemas.microsoft.com/office/drawing/2014/main" id="{110DC0E6-5329-4B51-AC07-5BE38C388578}"/>
              </a:ext>
            </a:extLst>
          </p:cNvPr>
          <p:cNvPicPr>
            <a:picLocks noChangeAspect="1"/>
          </p:cNvPicPr>
          <p:nvPr/>
        </p:nvPicPr>
        <p:blipFill>
          <a:blip r:embed="rId2"/>
          <a:stretch>
            <a:fillRect/>
          </a:stretch>
        </p:blipFill>
        <p:spPr>
          <a:xfrm>
            <a:off x="147698" y="954157"/>
            <a:ext cx="6572250" cy="724790"/>
          </a:xfrm>
          <a:prstGeom prst="rect">
            <a:avLst/>
          </a:prstGeom>
        </p:spPr>
      </p:pic>
      <p:sp>
        <p:nvSpPr>
          <p:cNvPr id="9" name="Blwch Testun 8">
            <a:extLst>
              <a:ext uri="{FF2B5EF4-FFF2-40B4-BE49-F238E27FC236}">
                <a16:creationId xmlns:a16="http://schemas.microsoft.com/office/drawing/2014/main" id="{4425DBF6-2936-4252-853C-8DE0FB5D29EE}"/>
              </a:ext>
            </a:extLst>
          </p:cNvPr>
          <p:cNvSpPr txBox="1"/>
          <p:nvPr/>
        </p:nvSpPr>
        <p:spPr>
          <a:xfrm>
            <a:off x="453808" y="1750513"/>
            <a:ext cx="6680818" cy="3139321"/>
          </a:xfrm>
          <a:prstGeom prst="rect">
            <a:avLst/>
          </a:prstGeom>
          <a:solidFill>
            <a:schemeClr val="bg1"/>
          </a:solidFill>
        </p:spPr>
        <p:txBody>
          <a:bodyPr wrap="square" rtlCol="0">
            <a:spAutoFit/>
          </a:bodyPr>
          <a:lstStyle/>
          <a:p>
            <a:r>
              <a:rPr lang="cy-GB" dirty="0"/>
              <a:t>Gall chwarae â dŵr gefnogi iaith ac ymddygiad gwybyddol drwy ddysgu beth sy’n gywir ac yn anghywir wrth chwarae gyda’r gweithgaredd. Gall helpu plant i ddysgu geiriau newydd a meithrin sgiliau cyfathrebu a hyder wrth chwarae’r gweithgaredd ag eraill drwy sgwrsio. Bydd datblygiad gwybyddol a chorfforol yn gallu cael eu cyflawni gan eu bod yn dysgu drwy gyfrwng chwarae. Byddant yn dysgu sgiliau bywyd newydd ac yn meithrin gwybodaeth fel gwybod pa adnoddau y </a:t>
            </a:r>
            <a:r>
              <a:rPr lang="cy-GB" dirty="0" err="1"/>
              <a:t>gallant</a:t>
            </a:r>
            <a:r>
              <a:rPr lang="cy-GB" dirty="0"/>
              <a:t> feddwl amdanynt i’w defnyddio i adeiladu ar weithgaredd fel beth sy’n arnofio/suddo.</a:t>
            </a:r>
          </a:p>
          <a:p>
            <a:endParaRPr lang="cy-GB" dirty="0"/>
          </a:p>
        </p:txBody>
      </p:sp>
    </p:spTree>
    <p:extLst>
      <p:ext uri="{BB962C8B-B14F-4D97-AF65-F5344CB8AC3E}">
        <p14:creationId xmlns:p14="http://schemas.microsoft.com/office/powerpoint/2010/main" val="4178270383"/>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a:extLst>
              <a:ext uri="{FF2B5EF4-FFF2-40B4-BE49-F238E27FC236}">
                <a16:creationId xmlns:a16="http://schemas.microsoft.com/office/drawing/2014/main" id="{FFB5E3EB-7213-431F-A161-31009DF587E1}"/>
              </a:ext>
            </a:extLst>
          </p:cNvPr>
          <p:cNvSpPr>
            <a:spLocks noGrp="1"/>
          </p:cNvSpPr>
          <p:nvPr>
            <p:ph type="title"/>
          </p:nvPr>
        </p:nvSpPr>
        <p:spPr>
          <a:xfrm>
            <a:off x="282011" y="208722"/>
            <a:ext cx="5215275" cy="447261"/>
          </a:xfrm>
        </p:spPr>
        <p:txBody>
          <a:bodyPr/>
          <a:lstStyle/>
          <a:p>
            <a:pPr>
              <a:defRPr b="0" i="0"/>
            </a:pPr>
            <a:r>
              <a:rPr lang="x-none" sz="1800" dirty="0"/>
              <a:t>Cwestiwn </a:t>
            </a:r>
            <a:r>
              <a:rPr lang="en-GB" sz="1800" dirty="0"/>
              <a:t>2 </a:t>
            </a:r>
            <a:r>
              <a:rPr lang="en-GB" sz="1800" dirty="0" err="1"/>
              <a:t>a’r</a:t>
            </a:r>
            <a:r>
              <a:rPr lang="en-GB" sz="1800" dirty="0"/>
              <a:t> </a:t>
            </a:r>
            <a:r>
              <a:rPr lang="en-GB" sz="1800" dirty="0" err="1"/>
              <a:t>Cynllun</a:t>
            </a:r>
            <a:r>
              <a:rPr lang="en-GB" sz="1800" dirty="0"/>
              <a:t> Marcio </a:t>
            </a:r>
            <a:endParaRPr lang="x-none" sz="1800" dirty="0"/>
          </a:p>
        </p:txBody>
      </p:sp>
      <p:sp>
        <p:nvSpPr>
          <p:cNvPr id="8" name="TextBox 7">
            <a:extLst>
              <a:ext uri="{FF2B5EF4-FFF2-40B4-BE49-F238E27FC236}">
                <a16:creationId xmlns:a16="http://schemas.microsoft.com/office/drawing/2014/main" id="{F61D34BE-BDE7-47DA-8B0D-AE7A20CA912C}"/>
              </a:ext>
            </a:extLst>
          </p:cNvPr>
          <p:cNvSpPr txBox="1"/>
          <p:nvPr/>
        </p:nvSpPr>
        <p:spPr>
          <a:xfrm>
            <a:off x="230709" y="1083158"/>
            <a:ext cx="6094070" cy="523220"/>
          </a:xfrm>
          <a:prstGeom prst="rect">
            <a:avLst/>
          </a:prstGeom>
          <a:noFill/>
        </p:spPr>
        <p:txBody>
          <a:bodyPr wrap="square">
            <a:spAutoFit/>
          </a:bodyPr>
          <a:lstStyle/>
          <a:p>
            <a:r>
              <a:rPr lang="en-GB" sz="1400" dirty="0" err="1"/>
              <a:t>Disgrifiwch</a:t>
            </a:r>
            <a:r>
              <a:rPr lang="en-GB" sz="1400" dirty="0"/>
              <a:t> </a:t>
            </a:r>
          </a:p>
          <a:p>
            <a:r>
              <a:rPr lang="en-GB" sz="1400" dirty="0" err="1"/>
              <a:t>Nodwch</a:t>
            </a:r>
            <a:r>
              <a:rPr lang="en-GB" sz="1400" dirty="0"/>
              <a:t> </a:t>
            </a:r>
            <a:r>
              <a:rPr lang="en-GB" sz="1400" dirty="0" err="1"/>
              <a:t>nodweddion</a:t>
            </a:r>
            <a:r>
              <a:rPr lang="en-GB" sz="1400" dirty="0"/>
              <a:t>/</a:t>
            </a:r>
            <a:r>
              <a:rPr lang="en-GB" sz="1400" dirty="0" err="1"/>
              <a:t>prif</a:t>
            </a:r>
            <a:r>
              <a:rPr lang="en-GB" sz="1400" dirty="0"/>
              <a:t> </a:t>
            </a:r>
            <a:r>
              <a:rPr lang="en-GB" sz="1400" dirty="0" err="1"/>
              <a:t>nodweddion</a:t>
            </a:r>
            <a:r>
              <a:rPr lang="en-GB" sz="1400" dirty="0"/>
              <a:t> neu </a:t>
            </a:r>
            <a:r>
              <a:rPr lang="en-GB" sz="1400" dirty="0" err="1"/>
              <a:t>rhowch</a:t>
            </a:r>
            <a:r>
              <a:rPr lang="en-GB" sz="1400" dirty="0"/>
              <a:t> </a:t>
            </a:r>
            <a:r>
              <a:rPr lang="en-GB" sz="1400" dirty="0" err="1"/>
              <a:t>ddisgrifiad</a:t>
            </a:r>
            <a:r>
              <a:rPr lang="en-GB" sz="1400" dirty="0"/>
              <a:t> </a:t>
            </a:r>
            <a:r>
              <a:rPr lang="en-GB" sz="1400" dirty="0" err="1"/>
              <a:t>byr</a:t>
            </a:r>
            <a:endParaRPr lang="en-GB" sz="1400" i="1" dirty="0"/>
          </a:p>
        </p:txBody>
      </p:sp>
      <p:pic>
        <p:nvPicPr>
          <p:cNvPr id="4" name="Picture 3">
            <a:extLst>
              <a:ext uri="{FF2B5EF4-FFF2-40B4-BE49-F238E27FC236}">
                <a16:creationId xmlns:a16="http://schemas.microsoft.com/office/drawing/2014/main" id="{57F98F6A-78DD-4FD0-98BF-F3648C49CACE}"/>
              </a:ext>
            </a:extLst>
          </p:cNvPr>
          <p:cNvPicPr>
            <a:picLocks noChangeAspect="1"/>
          </p:cNvPicPr>
          <p:nvPr/>
        </p:nvPicPr>
        <p:blipFill>
          <a:blip r:embed="rId2"/>
          <a:stretch>
            <a:fillRect/>
          </a:stretch>
        </p:blipFill>
        <p:spPr>
          <a:xfrm>
            <a:off x="230709" y="2277806"/>
            <a:ext cx="5978333" cy="3943380"/>
          </a:xfrm>
          <a:prstGeom prst="rect">
            <a:avLst/>
          </a:prstGeom>
        </p:spPr>
      </p:pic>
      <p:sp>
        <p:nvSpPr>
          <p:cNvPr id="9" name="TextBox 8">
            <a:extLst>
              <a:ext uri="{FF2B5EF4-FFF2-40B4-BE49-F238E27FC236}">
                <a16:creationId xmlns:a16="http://schemas.microsoft.com/office/drawing/2014/main" id="{3E63BE53-2EB9-431A-906E-2E8E0D366DAB}"/>
              </a:ext>
            </a:extLst>
          </p:cNvPr>
          <p:cNvSpPr txBox="1"/>
          <p:nvPr/>
        </p:nvSpPr>
        <p:spPr>
          <a:xfrm>
            <a:off x="6453299" y="1083158"/>
            <a:ext cx="5627735" cy="5711307"/>
          </a:xfrm>
          <a:prstGeom prst="rect">
            <a:avLst/>
          </a:prstGeom>
          <a:noFill/>
        </p:spPr>
        <p:txBody>
          <a:bodyPr wrap="square">
            <a:spAutoFit/>
          </a:bodyPr>
          <a:lstStyle/>
          <a:p>
            <a:pPr>
              <a:lnSpc>
                <a:spcPct val="115000"/>
              </a:lnSpc>
              <a:spcAft>
                <a:spcPts val="1000"/>
              </a:spcAft>
            </a:pPr>
            <a:r>
              <a:rPr lang="cy-GB" sz="1100" dirty="0">
                <a:effectLst/>
                <a:latin typeface="Arial Narrow" panose="020B0606020202030204" pitchFamily="34" charset="0"/>
                <a:ea typeface="Calibri" panose="020F0502020204030204" pitchFamily="34" charset="0"/>
                <a:cs typeface="Times New Roman" panose="02020603050405020304" pitchFamily="18" charset="0"/>
              </a:rPr>
              <a:t>Rhowch hyd at </a:t>
            </a:r>
            <a:r>
              <a:rPr lang="cy-GB" sz="1100" b="1" dirty="0">
                <a:effectLst/>
                <a:latin typeface="Arial Narrow" panose="020B0606020202030204" pitchFamily="34" charset="0"/>
                <a:ea typeface="Calibri" panose="020F0502020204030204" pitchFamily="34" charset="0"/>
                <a:cs typeface="Times New Roman" panose="02020603050405020304" pitchFamily="18" charset="0"/>
              </a:rPr>
              <a:t>4 marc</a:t>
            </a:r>
            <a:r>
              <a:rPr lang="cy-GB" sz="1100" dirty="0">
                <a:effectLst/>
                <a:latin typeface="Arial Narrow" panose="020B0606020202030204" pitchFamily="34" charset="0"/>
                <a:ea typeface="Calibri" panose="020F0502020204030204" pitchFamily="34" charset="0"/>
                <a:cs typeface="Times New Roman" panose="02020603050405020304" pitchFamily="18" charset="0"/>
              </a:rPr>
              <a:t>. </a:t>
            </a:r>
            <a:endParaRPr lang="en-GB" sz="1100" dirty="0">
              <a:effectLst/>
              <a:latin typeface="Arial Narrow" panose="020B0606020202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cy-GB" sz="1100" b="1" dirty="0">
                <a:effectLst/>
                <a:latin typeface="Arial Narrow" panose="020B0606020202030204" pitchFamily="34" charset="0"/>
                <a:ea typeface="Calibri" panose="020F0502020204030204" pitchFamily="34" charset="0"/>
                <a:cs typeface="Times New Roman" panose="02020603050405020304" pitchFamily="18" charset="0"/>
              </a:rPr>
              <a:t>Rhowch 0 marc </a:t>
            </a:r>
            <a:r>
              <a:rPr lang="cy-GB" sz="1100" dirty="0">
                <a:effectLst/>
                <a:latin typeface="Arial Narrow" panose="020B0606020202030204" pitchFamily="34" charset="0"/>
                <a:ea typeface="Calibri" panose="020F0502020204030204" pitchFamily="34" charset="0"/>
                <a:cs typeface="Times New Roman" panose="02020603050405020304" pitchFamily="18" charset="0"/>
              </a:rPr>
              <a:t>os nad yw'r ymateb yn haeddu ennill marciau. </a:t>
            </a:r>
            <a:br>
              <a:rPr lang="en-GB" sz="1100" dirty="0">
                <a:latin typeface="Arial Narrow" panose="020B0606020202030204" pitchFamily="34" charset="0"/>
                <a:ea typeface="Calibri" panose="020F0502020204030204" pitchFamily="34" charset="0"/>
                <a:cs typeface="Times New Roman" panose="02020603050405020304" pitchFamily="18" charset="0"/>
              </a:rPr>
            </a:br>
            <a:r>
              <a:rPr lang="cy-GB" sz="1100" b="1" dirty="0">
                <a:effectLst/>
                <a:latin typeface="Arial Narrow" panose="020B0606020202030204" pitchFamily="34" charset="0"/>
                <a:ea typeface="Calibri" panose="020F0502020204030204" pitchFamily="34" charset="0"/>
                <a:cs typeface="Times New Roman" panose="02020603050405020304" pitchFamily="18" charset="0"/>
              </a:rPr>
              <a:t>Rhowch 1 marc </a:t>
            </a:r>
            <a:r>
              <a:rPr lang="cy-GB" sz="1100" dirty="0">
                <a:effectLst/>
                <a:latin typeface="Arial Narrow" panose="020B0606020202030204" pitchFamily="34" charset="0"/>
                <a:ea typeface="Calibri" panose="020F0502020204030204" pitchFamily="34" charset="0"/>
                <a:cs typeface="Times New Roman" panose="02020603050405020304" pitchFamily="18" charset="0"/>
              </a:rPr>
              <a:t>am ddisgrifiad sylfaenol â rhywfaint o wybodaeth a dealltwriaeth ynglŷn â'r camau disgwyliedig a phatrymau cyffredinol datblygiad synhwyraidd</a:t>
            </a:r>
            <a:br>
              <a:rPr lang="en-GB" sz="1100" dirty="0">
                <a:latin typeface="Arial Narrow" panose="020B0606020202030204" pitchFamily="34" charset="0"/>
                <a:ea typeface="Calibri" panose="020F0502020204030204" pitchFamily="34" charset="0"/>
                <a:cs typeface="Times New Roman" panose="02020603050405020304" pitchFamily="18" charset="0"/>
              </a:rPr>
            </a:br>
            <a:r>
              <a:rPr lang="cy-GB" sz="1100" b="1" dirty="0">
                <a:effectLst/>
                <a:latin typeface="Arial Narrow" panose="020B0606020202030204" pitchFamily="34" charset="0"/>
                <a:ea typeface="Calibri" panose="020F0502020204030204" pitchFamily="34" charset="0"/>
                <a:cs typeface="Times New Roman" panose="02020603050405020304" pitchFamily="18" charset="0"/>
              </a:rPr>
              <a:t>Rhowch 2-3 marc </a:t>
            </a:r>
            <a:r>
              <a:rPr lang="cy-GB" sz="1100" dirty="0">
                <a:effectLst/>
                <a:latin typeface="Arial Narrow" panose="020B0606020202030204" pitchFamily="34" charset="0"/>
                <a:ea typeface="Calibri" panose="020F0502020204030204" pitchFamily="34" charset="0"/>
                <a:cs typeface="Times New Roman" panose="02020603050405020304" pitchFamily="18" charset="0"/>
              </a:rPr>
              <a:t>am ddisgrifiad da sy'n dangos gwybodaeth a dealltwriaeth</a:t>
            </a:r>
            <a:br>
              <a:rPr lang="cy-GB" sz="1100" dirty="0">
                <a:effectLst/>
                <a:latin typeface="Arial Narrow" panose="020B0606020202030204" pitchFamily="34" charset="0"/>
                <a:ea typeface="Calibri" panose="020F0502020204030204" pitchFamily="34" charset="0"/>
                <a:cs typeface="Times New Roman" panose="02020603050405020304" pitchFamily="18" charset="0"/>
              </a:rPr>
            </a:br>
            <a:r>
              <a:rPr lang="cy-GB" sz="1100" dirty="0">
                <a:effectLst/>
                <a:latin typeface="Arial Narrow" panose="020B0606020202030204" pitchFamily="34" charset="0"/>
                <a:ea typeface="Calibri" panose="020F0502020204030204" pitchFamily="34" charset="0"/>
                <a:cs typeface="Times New Roman" panose="02020603050405020304" pitchFamily="18" charset="0"/>
              </a:rPr>
              <a:t>dda ynglŷn â'r camau disgwyliedig a phatrymau cyffredinol datblygiad synhwyraidd.</a:t>
            </a:r>
            <a:br>
              <a:rPr lang="en-GB" sz="1100" dirty="0">
                <a:latin typeface="Arial Narrow" panose="020B0606020202030204" pitchFamily="34" charset="0"/>
                <a:ea typeface="Calibri" panose="020F0502020204030204" pitchFamily="34" charset="0"/>
                <a:cs typeface="Times New Roman" panose="02020603050405020304" pitchFamily="18" charset="0"/>
              </a:rPr>
            </a:br>
            <a:r>
              <a:rPr lang="cy-GB" sz="1100" b="1" dirty="0">
                <a:effectLst/>
                <a:latin typeface="Arial Narrow" panose="020B0606020202030204" pitchFamily="34" charset="0"/>
                <a:ea typeface="Calibri" panose="020F0502020204030204" pitchFamily="34" charset="0"/>
                <a:cs typeface="Times New Roman" panose="02020603050405020304" pitchFamily="18" charset="0"/>
              </a:rPr>
              <a:t>Rhowch 4 marc </a:t>
            </a:r>
            <a:r>
              <a:rPr lang="cy-GB" sz="1100" dirty="0">
                <a:effectLst/>
                <a:latin typeface="Arial Narrow" panose="020B0606020202030204" pitchFamily="34" charset="0"/>
                <a:ea typeface="Calibri" panose="020F0502020204030204" pitchFamily="34" charset="0"/>
                <a:cs typeface="Times New Roman" panose="02020603050405020304" pitchFamily="18" charset="0"/>
              </a:rPr>
              <a:t>am ddisgrifiad da iawn â gwybodaeth a dealltwriaeth fanwl ynglŷn â'r camau disgwyliedig a phatrymau cyffredinol datblygiad synhwyraidd.</a:t>
            </a:r>
            <a:endParaRPr lang="en-GB" sz="1100" dirty="0">
              <a:effectLst/>
              <a:latin typeface="Arial Narrow" panose="020B0606020202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cy-GB" sz="1100" b="1" dirty="0">
                <a:effectLst/>
                <a:latin typeface="Arial Narrow" panose="020B0606020202030204" pitchFamily="34" charset="0"/>
                <a:ea typeface="Calibri" panose="020F0502020204030204" pitchFamily="34" charset="0"/>
                <a:cs typeface="Times New Roman" panose="02020603050405020304" pitchFamily="18" charset="0"/>
              </a:rPr>
              <a:t>Rhowch uchafswm o 2 farc </a:t>
            </a:r>
            <a:r>
              <a:rPr lang="cy-GB" sz="1100" dirty="0">
                <a:effectLst/>
                <a:latin typeface="Arial Narrow" panose="020B0606020202030204" pitchFamily="34" charset="0"/>
                <a:ea typeface="Calibri" panose="020F0502020204030204" pitchFamily="34" charset="0"/>
                <a:cs typeface="Times New Roman" panose="02020603050405020304" pitchFamily="18" charset="0"/>
              </a:rPr>
              <a:t>os mai dim ond un cam datblygiad sy'n cael ei ddisgrifio.</a:t>
            </a:r>
            <a:endParaRPr lang="en-GB" sz="1100" dirty="0">
              <a:effectLst/>
              <a:latin typeface="Arial Narrow" panose="020B0606020202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cy-GB" sz="1100" dirty="0">
                <a:effectLst/>
                <a:latin typeface="Arial Narrow" panose="020B0606020202030204" pitchFamily="34" charset="0"/>
                <a:ea typeface="Calibri" panose="020F0502020204030204" pitchFamily="34" charset="0"/>
                <a:cs typeface="Times New Roman" panose="02020603050405020304" pitchFamily="18" charset="0"/>
              </a:rPr>
              <a:t>Gall ymateb gyfeirio at:</a:t>
            </a:r>
            <a:endParaRPr lang="en-GB" sz="1100" dirty="0">
              <a:effectLst/>
              <a:latin typeface="Arial Narrow" panose="020B0606020202030204" pitchFamily="34" charset="0"/>
              <a:ea typeface="Calibri" panose="020F0502020204030204" pitchFamily="34" charset="0"/>
              <a:cs typeface="Times New Roman" panose="02020603050405020304" pitchFamily="18" charset="0"/>
            </a:endParaRPr>
          </a:p>
          <a:p>
            <a:pPr marL="342900" lvl="0" indent="-342900">
              <a:lnSpc>
                <a:spcPct val="115000"/>
              </a:lnSpc>
              <a:buFont typeface="+mj-lt"/>
              <a:buAutoNum type="romanLcParenBoth"/>
            </a:pPr>
            <a:r>
              <a:rPr lang="cy-GB" sz="1100" dirty="0">
                <a:effectLst/>
                <a:latin typeface="Arial Narrow" panose="020B0606020202030204" pitchFamily="34" charset="0"/>
                <a:ea typeface="Calibri" panose="020F0502020204030204" pitchFamily="34" charset="0"/>
                <a:cs typeface="Times New Roman" panose="02020603050405020304" pitchFamily="18" charset="0"/>
              </a:rPr>
              <a:t>0-3 mis</a:t>
            </a:r>
            <a:endParaRPr lang="en-GB" sz="1100" dirty="0">
              <a:effectLst/>
              <a:latin typeface="Arial Narrow" panose="020B0606020202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Narrow" panose="020B0606020202030204" pitchFamily="34" charset="0"/>
                <a:ea typeface="Calibri" panose="020F0502020204030204" pitchFamily="34" charset="0"/>
                <a:cs typeface="Times New Roman" panose="02020603050405020304" pitchFamily="18" charset="0"/>
              </a:rPr>
              <a:t>bydd yn dechrau gwneud cyswllt llygaid</a:t>
            </a:r>
            <a:endParaRPr lang="en-GB" sz="1100" dirty="0">
              <a:effectLst/>
              <a:latin typeface="Arial Narrow" panose="020B0606020202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Narrow" panose="020B0606020202030204" pitchFamily="34" charset="0"/>
                <a:ea typeface="Calibri" panose="020F0502020204030204" pitchFamily="34" charset="0"/>
                <a:cs typeface="Times New Roman" panose="02020603050405020304" pitchFamily="18" charset="0"/>
              </a:rPr>
              <a:t>bydd yn troi at arogl bwyd</a:t>
            </a:r>
            <a:endParaRPr lang="en-GB" sz="1100" dirty="0">
              <a:effectLst/>
              <a:latin typeface="Arial Narrow" panose="020B0606020202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Narrow" panose="020B0606020202030204" pitchFamily="34" charset="0"/>
                <a:ea typeface="Calibri" panose="020F0502020204030204" pitchFamily="34" charset="0"/>
                <a:cs typeface="Times New Roman" panose="02020603050405020304" pitchFamily="18" charset="0"/>
              </a:rPr>
              <a:t>ymateb i synau cyfarwydd</a:t>
            </a:r>
            <a:endParaRPr lang="en-GB" sz="1100" dirty="0">
              <a:effectLst/>
              <a:latin typeface="Arial Narrow" panose="020B0606020202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Narrow" panose="020B0606020202030204" pitchFamily="34" charset="0"/>
                <a:ea typeface="Calibri" panose="020F0502020204030204" pitchFamily="34" charset="0"/>
                <a:cs typeface="Times New Roman" panose="02020603050405020304" pitchFamily="18" charset="0"/>
              </a:rPr>
              <a:t>mwynhau cysylltiad â'r croen</a:t>
            </a:r>
            <a:endParaRPr lang="en-GB" sz="1100" dirty="0">
              <a:effectLst/>
              <a:latin typeface="Arial Narrow" panose="020B0606020202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Narrow" panose="020B0606020202030204" pitchFamily="34" charset="0"/>
                <a:ea typeface="Calibri" panose="020F0502020204030204" pitchFamily="34" charset="0"/>
                <a:cs typeface="Times New Roman" panose="02020603050405020304" pitchFamily="18" charset="0"/>
              </a:rPr>
              <a:t>mwynhau llaeth o'r fron neu laeth fformiwla</a:t>
            </a:r>
            <a:endParaRPr lang="en-GB" sz="1100" dirty="0">
              <a:effectLst/>
              <a:latin typeface="Arial Narrow" panose="020B0606020202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Symbol" panose="05050102010706020507" pitchFamily="18" charset="2"/>
              <a:buChar char=""/>
            </a:pPr>
            <a:r>
              <a:rPr lang="cy-GB" sz="1100" dirty="0">
                <a:effectLst/>
                <a:latin typeface="Arial Narrow" panose="020B0606020202030204" pitchFamily="34" charset="0"/>
                <a:ea typeface="Calibri" panose="020F0502020204030204" pitchFamily="34" charset="0"/>
                <a:cs typeface="Times New Roman" panose="02020603050405020304" pitchFamily="18" charset="0"/>
              </a:rPr>
              <a:t>ymateb i sŵn uchel </a:t>
            </a:r>
            <a:endParaRPr lang="en-GB" sz="1100" dirty="0">
              <a:effectLst/>
              <a:latin typeface="Arial Narrow" panose="020B0606020202030204" pitchFamily="34" charset="0"/>
              <a:ea typeface="Calibri" panose="020F0502020204030204" pitchFamily="34" charset="0"/>
              <a:cs typeface="Times New Roman" panose="02020603050405020304" pitchFamily="18" charset="0"/>
            </a:endParaRPr>
          </a:p>
          <a:p>
            <a:pPr marL="342900" lvl="0" indent="-342900">
              <a:lnSpc>
                <a:spcPct val="115000"/>
              </a:lnSpc>
              <a:buFont typeface="+mj-lt"/>
              <a:buAutoNum type="romanLcParenBoth"/>
            </a:pPr>
            <a:r>
              <a:rPr lang="cy-GB" sz="1100" dirty="0">
                <a:effectLst/>
                <a:latin typeface="Arial Narrow" panose="020B0606020202030204" pitchFamily="34" charset="0"/>
                <a:ea typeface="Calibri" panose="020F0502020204030204" pitchFamily="34" charset="0"/>
                <a:cs typeface="Times New Roman" panose="02020603050405020304" pitchFamily="18" charset="0"/>
              </a:rPr>
              <a:t>3-6 mis</a:t>
            </a:r>
            <a:endParaRPr lang="en-GB" sz="1100" dirty="0">
              <a:effectLst/>
              <a:latin typeface="Arial Narrow" panose="020B0606020202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Narrow" panose="020B0606020202030204" pitchFamily="34" charset="0"/>
                <a:ea typeface="Calibri" panose="020F0502020204030204" pitchFamily="34" charset="0"/>
                <a:cs typeface="Times New Roman" panose="02020603050405020304" pitchFamily="18" charset="0"/>
              </a:rPr>
              <a:t>bydd yn dechrau dilyn symudiad</a:t>
            </a:r>
            <a:endParaRPr lang="en-GB" sz="1100" dirty="0">
              <a:effectLst/>
              <a:latin typeface="Arial Narrow" panose="020B0606020202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Narrow" panose="020B0606020202030204" pitchFamily="34" charset="0"/>
                <a:ea typeface="Calibri" panose="020F0502020204030204" pitchFamily="34" charset="0"/>
                <a:cs typeface="Times New Roman" panose="02020603050405020304" pitchFamily="18" charset="0"/>
              </a:rPr>
              <a:t>bydd yn ymateb i arogl bwyd cryf</a:t>
            </a:r>
            <a:endParaRPr lang="en-GB" sz="1100" dirty="0">
              <a:effectLst/>
              <a:latin typeface="Arial Narrow" panose="020B0606020202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Narrow" panose="020B0606020202030204" pitchFamily="34" charset="0"/>
                <a:ea typeface="Calibri" panose="020F0502020204030204" pitchFamily="34" charset="0"/>
                <a:cs typeface="Times New Roman" panose="02020603050405020304" pitchFamily="18" charset="0"/>
              </a:rPr>
              <a:t>dynwared sain</a:t>
            </a:r>
            <a:endParaRPr lang="en-GB" sz="1100" dirty="0">
              <a:effectLst/>
              <a:latin typeface="Arial Narrow" panose="020B0606020202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Narrow" panose="020B0606020202030204" pitchFamily="34" charset="0"/>
                <a:ea typeface="Calibri" panose="020F0502020204030204" pitchFamily="34" charset="0"/>
                <a:cs typeface="Times New Roman" panose="02020603050405020304" pitchFamily="18" charset="0"/>
              </a:rPr>
              <a:t>cysylltu sain â gwrthrychau</a:t>
            </a:r>
            <a:endParaRPr lang="en-GB" sz="1100" dirty="0">
              <a:effectLst/>
              <a:latin typeface="Arial Narrow" panose="020B0606020202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Symbol" panose="05050102010706020507" pitchFamily="18" charset="2"/>
              <a:buChar char=""/>
            </a:pPr>
            <a:r>
              <a:rPr lang="cy-GB" sz="1100" dirty="0">
                <a:effectLst/>
                <a:latin typeface="Arial Narrow" panose="020B0606020202030204" pitchFamily="34" charset="0"/>
                <a:ea typeface="Calibri" panose="020F0502020204030204" pitchFamily="34" charset="0"/>
                <a:cs typeface="Times New Roman" panose="02020603050405020304" pitchFamily="18" charset="0"/>
              </a:rPr>
              <a:t>dechrau dangos diddordeb mewn bwyd.</a:t>
            </a:r>
            <a:endParaRPr lang="en-GB" sz="1100" dirty="0">
              <a:effectLst/>
              <a:latin typeface="Arial Narrow" panose="020B0606020202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100" dirty="0">
                <a:effectLst/>
                <a:latin typeface="Arial Narrow" panose="020B0606020202030204" pitchFamily="34" charset="0"/>
                <a:ea typeface="Calibri" panose="020F0502020204030204" pitchFamily="34" charset="0"/>
                <a:cs typeface="Times New Roman" panose="02020603050405020304" pitchFamily="18" charset="0"/>
              </a:rPr>
              <a:t> </a:t>
            </a:r>
            <a:r>
              <a:rPr lang="cy-GB" sz="1100" dirty="0">
                <a:effectLst/>
                <a:latin typeface="Arial Narrow" panose="020B0606020202030204" pitchFamily="34" charset="0"/>
                <a:ea typeface="Calibri" panose="020F0502020204030204" pitchFamily="34" charset="0"/>
                <a:cs typeface="Times New Roman" panose="02020603050405020304" pitchFamily="18" charset="0"/>
              </a:rPr>
              <a:t>Nid yw'r rhestr hon yn cynnwys popeth</a:t>
            </a:r>
            <a:br>
              <a:rPr lang="en-GB" sz="1100" dirty="0">
                <a:latin typeface="Arial Narrow" panose="020B0606020202030204" pitchFamily="34" charset="0"/>
                <a:ea typeface="Calibri" panose="020F0502020204030204" pitchFamily="34" charset="0"/>
                <a:cs typeface="Times New Roman" panose="02020603050405020304" pitchFamily="18" charset="0"/>
              </a:rPr>
            </a:br>
            <a:r>
              <a:rPr lang="cy-GB" sz="1100" dirty="0">
                <a:effectLst/>
                <a:latin typeface="Arial Narrow" panose="020B0606020202030204" pitchFamily="34" charset="0"/>
                <a:ea typeface="Calibri" panose="020F0502020204030204" pitchFamily="34" charset="0"/>
                <a:cs typeface="Times New Roman" panose="02020603050405020304" pitchFamily="18" charset="0"/>
              </a:rPr>
              <a:t>Rhowch farciau am unrhyw ymateb perthnasol arall</a:t>
            </a:r>
            <a:endParaRPr lang="en-GB" sz="1100" dirty="0">
              <a:effectLst/>
              <a:latin typeface="Arial Narrow" panose="020B0606020202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98428940"/>
      </p:ext>
    </p:extLst>
  </p:cSld>
  <p:clrMapOvr>
    <a:masterClrMapping/>
  </p:clrMapOvr>
  <mc:AlternateContent xmlns:mc="http://schemas.openxmlformats.org/markup-compatibility/2006" xmlns:p14="http://schemas.microsoft.com/office/powerpoint/2010/main">
    <mc:Choice Requires="p14">
      <p:transition spd="slow" p14:dur="2000" advTm="26875"/>
    </mc:Choice>
    <mc:Fallback xmlns="">
      <p:transition spd="slow" advTm="26875"/>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solidFill>
                  <a:srgbClr val="0077C8"/>
                </a:solidFill>
              </a:rPr>
              <a:t>C</a:t>
            </a:r>
            <a:r>
              <a:rPr lang="x-none" sz="1800" dirty="0"/>
              <a:t>westiwn </a:t>
            </a:r>
            <a:r>
              <a:rPr lang="en-GB" sz="1800" dirty="0"/>
              <a:t>2 </a:t>
            </a:r>
            <a:r>
              <a:rPr lang="cy-GB" sz="1800" dirty="0"/>
              <a:t>gyda sylwadau’r Arholwr</a:t>
            </a:r>
            <a:endParaRPr lang="en-GB" sz="1800" dirty="0"/>
          </a:p>
        </p:txBody>
      </p:sp>
      <p:pic>
        <p:nvPicPr>
          <p:cNvPr id="3" name="Picture 2">
            <a:extLst>
              <a:ext uri="{FF2B5EF4-FFF2-40B4-BE49-F238E27FC236}">
                <a16:creationId xmlns:a16="http://schemas.microsoft.com/office/drawing/2014/main" id="{84A01739-812C-4895-8599-A199EFB89025}"/>
              </a:ext>
            </a:extLst>
          </p:cNvPr>
          <p:cNvPicPr>
            <a:picLocks noChangeAspect="1"/>
          </p:cNvPicPr>
          <p:nvPr/>
        </p:nvPicPr>
        <p:blipFill rotWithShape="1">
          <a:blip r:embed="rId2"/>
          <a:srcRect t="23995"/>
          <a:stretch/>
        </p:blipFill>
        <p:spPr>
          <a:xfrm>
            <a:off x="235026" y="2565951"/>
            <a:ext cx="6886575" cy="3069535"/>
          </a:xfrm>
          <a:prstGeom prst="rect">
            <a:avLst/>
          </a:prstGeom>
        </p:spPr>
      </p:pic>
      <p:sp>
        <p:nvSpPr>
          <p:cNvPr id="9" name="Speech Bubble: Rectangle with Corners Rounded 8">
            <a:extLst>
              <a:ext uri="{FF2B5EF4-FFF2-40B4-BE49-F238E27FC236}">
                <a16:creationId xmlns:a16="http://schemas.microsoft.com/office/drawing/2014/main" id="{D7722F14-69F7-44D2-A8D9-E6A75E1C0999}"/>
              </a:ext>
            </a:extLst>
          </p:cNvPr>
          <p:cNvSpPr/>
          <p:nvPr/>
        </p:nvSpPr>
        <p:spPr>
          <a:xfrm>
            <a:off x="8023788" y="954157"/>
            <a:ext cx="3747052"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r>
              <a:rPr lang="cy-GB" i="1" dirty="0">
                <a:solidFill>
                  <a:srgbClr val="0070C0"/>
                </a:solidFill>
              </a:rPr>
              <a:t>Cw.2 Mae’r dysgwr yn ateb y </a:t>
            </a:r>
          </a:p>
          <a:p>
            <a:r>
              <a:rPr lang="cy-GB" i="1" dirty="0">
                <a:solidFill>
                  <a:srgbClr val="0070C0"/>
                </a:solidFill>
              </a:rPr>
              <a:t>cwestiwn mewn perthynas â </a:t>
            </a:r>
          </a:p>
          <a:p>
            <a:r>
              <a:rPr lang="cy-GB" i="1" dirty="0">
                <a:solidFill>
                  <a:srgbClr val="0070C0"/>
                </a:solidFill>
              </a:rPr>
              <a:t>datblygiad synhwyraidd h.y. </a:t>
            </a:r>
          </a:p>
          <a:p>
            <a:r>
              <a:rPr lang="cy-GB" i="1" dirty="0">
                <a:solidFill>
                  <a:srgbClr val="0070C0"/>
                </a:solidFill>
              </a:rPr>
              <a:t>clywed a chyffwrdd. Mae hwn yn </a:t>
            </a:r>
          </a:p>
          <a:p>
            <a:r>
              <a:rPr lang="cy-GB" i="1" dirty="0">
                <a:solidFill>
                  <a:srgbClr val="0070C0"/>
                </a:solidFill>
              </a:rPr>
              <a:t>ateb sylfaenol sydd ddim yn </a:t>
            </a:r>
          </a:p>
          <a:p>
            <a:r>
              <a:rPr lang="cy-GB" i="1" dirty="0">
                <a:solidFill>
                  <a:srgbClr val="0070C0"/>
                </a:solidFill>
              </a:rPr>
              <a:t>disgrifio digon i ennill marciau yn y </a:t>
            </a:r>
          </a:p>
          <a:p>
            <a:r>
              <a:rPr lang="cy-GB" i="1" dirty="0">
                <a:solidFill>
                  <a:srgbClr val="0070C0"/>
                </a:solidFill>
              </a:rPr>
              <a:t>band uchaf. Er mwyn ennill mwy o </a:t>
            </a:r>
          </a:p>
          <a:p>
            <a:r>
              <a:rPr lang="cy-GB" i="1" dirty="0">
                <a:solidFill>
                  <a:srgbClr val="0070C0"/>
                </a:solidFill>
              </a:rPr>
              <a:t>farciau</a:t>
            </a:r>
            <a:r>
              <a:rPr lang="en-GB" i="1" dirty="0">
                <a:solidFill>
                  <a:srgbClr val="0070C0"/>
                </a:solidFill>
              </a:rPr>
              <a:t> </a:t>
            </a:r>
            <a:r>
              <a:rPr lang="cy-GB" i="1" dirty="0">
                <a:solidFill>
                  <a:srgbClr val="0070C0"/>
                </a:solidFill>
              </a:rPr>
              <a:t>byddai angen i’r dysgwr </a:t>
            </a:r>
          </a:p>
          <a:p>
            <a:r>
              <a:rPr lang="cy-GB" i="1" dirty="0">
                <a:solidFill>
                  <a:srgbClr val="0070C0"/>
                </a:solidFill>
              </a:rPr>
              <a:t>ystyried y ferf orchmynnol a </a:t>
            </a:r>
          </a:p>
          <a:p>
            <a:r>
              <a:rPr lang="cy-GB" i="1" dirty="0">
                <a:solidFill>
                  <a:srgbClr val="0070C0"/>
                </a:solidFill>
              </a:rPr>
              <a:t>datblygu’r ymateb yn briodol. </a:t>
            </a:r>
          </a:p>
          <a:p>
            <a:r>
              <a:rPr lang="cy-GB" i="1" dirty="0">
                <a:solidFill>
                  <a:srgbClr val="0070C0"/>
                </a:solidFill>
              </a:rPr>
              <a:t>Gellid ennill mwy o farciau hefyd </a:t>
            </a:r>
          </a:p>
          <a:p>
            <a:r>
              <a:rPr lang="cy-GB" i="1" dirty="0">
                <a:solidFill>
                  <a:srgbClr val="0070C0"/>
                </a:solidFill>
              </a:rPr>
              <a:t>drwy ddatblygu’r ateb i gynnwys </a:t>
            </a:r>
          </a:p>
          <a:p>
            <a:r>
              <a:rPr lang="cy-GB" i="1" dirty="0">
                <a:solidFill>
                  <a:srgbClr val="0070C0"/>
                </a:solidFill>
              </a:rPr>
              <a:t>enghreifftiau penodol fel cyswllt </a:t>
            </a:r>
          </a:p>
          <a:p>
            <a:r>
              <a:rPr lang="cy-GB" i="1" dirty="0">
                <a:solidFill>
                  <a:srgbClr val="0070C0"/>
                </a:solidFill>
              </a:rPr>
              <a:t>croen wrth groen a datblygiad blas </a:t>
            </a:r>
          </a:p>
          <a:p>
            <a:endParaRPr lang="cy-GB" i="1" dirty="0">
              <a:solidFill>
                <a:srgbClr val="0070C0"/>
              </a:solidFill>
            </a:endParaRPr>
          </a:p>
          <a:p>
            <a:r>
              <a:rPr lang="cy-GB" i="1" dirty="0">
                <a:solidFill>
                  <a:srgbClr val="0070C0"/>
                </a:solidFill>
              </a:rPr>
              <a:t>Dyfarnwyd 2 farc</a:t>
            </a:r>
          </a:p>
        </p:txBody>
      </p:sp>
      <p:pic>
        <p:nvPicPr>
          <p:cNvPr id="4" name="Picture 3">
            <a:extLst>
              <a:ext uri="{FF2B5EF4-FFF2-40B4-BE49-F238E27FC236}">
                <a16:creationId xmlns:a16="http://schemas.microsoft.com/office/drawing/2014/main" id="{C2A75EB1-4562-4BD5-9049-4E700F5577BA}"/>
              </a:ext>
            </a:extLst>
          </p:cNvPr>
          <p:cNvPicPr>
            <a:picLocks noChangeAspect="1"/>
          </p:cNvPicPr>
          <p:nvPr/>
        </p:nvPicPr>
        <p:blipFill>
          <a:blip r:embed="rId3"/>
          <a:stretch>
            <a:fillRect/>
          </a:stretch>
        </p:blipFill>
        <p:spPr>
          <a:xfrm>
            <a:off x="279101" y="1038224"/>
            <a:ext cx="6842500" cy="1443719"/>
          </a:xfrm>
          <a:prstGeom prst="rect">
            <a:avLst/>
          </a:prstGeom>
        </p:spPr>
      </p:pic>
      <p:sp>
        <p:nvSpPr>
          <p:cNvPr id="10" name="Blwch Testun 9">
            <a:extLst>
              <a:ext uri="{FF2B5EF4-FFF2-40B4-BE49-F238E27FC236}">
                <a16:creationId xmlns:a16="http://schemas.microsoft.com/office/drawing/2014/main" id="{558AD922-30DA-4831-98B0-50EA6F1D03CF}"/>
              </a:ext>
            </a:extLst>
          </p:cNvPr>
          <p:cNvSpPr txBox="1"/>
          <p:nvPr/>
        </p:nvSpPr>
        <p:spPr>
          <a:xfrm>
            <a:off x="602391" y="2565951"/>
            <a:ext cx="6519210" cy="1477328"/>
          </a:xfrm>
          <a:prstGeom prst="rect">
            <a:avLst/>
          </a:prstGeom>
          <a:solidFill>
            <a:schemeClr val="bg1"/>
          </a:solidFill>
        </p:spPr>
        <p:txBody>
          <a:bodyPr wrap="square" rtlCol="0">
            <a:spAutoFit/>
          </a:bodyPr>
          <a:lstStyle/>
          <a:p>
            <a:r>
              <a:rPr lang="cy-GB" dirty="0"/>
              <a:t>Clywed lleisiau ei theulu ond ddim yn ymateb.</a:t>
            </a:r>
          </a:p>
          <a:p>
            <a:r>
              <a:rPr lang="cy-GB" dirty="0"/>
              <a:t>Teimlo cyffyrddiad ei theulu.</a:t>
            </a:r>
          </a:p>
          <a:p>
            <a:endParaRPr lang="cy-GB" dirty="0"/>
          </a:p>
          <a:p>
            <a:endParaRPr lang="cy-GB" dirty="0"/>
          </a:p>
          <a:p>
            <a:endParaRPr lang="cy-GB" dirty="0"/>
          </a:p>
        </p:txBody>
      </p:sp>
      <p:sp>
        <p:nvSpPr>
          <p:cNvPr id="13" name="Blwch Testun 12">
            <a:extLst>
              <a:ext uri="{FF2B5EF4-FFF2-40B4-BE49-F238E27FC236}">
                <a16:creationId xmlns:a16="http://schemas.microsoft.com/office/drawing/2014/main" id="{54240B25-2802-404F-AD3C-DBAF7A2C378D}"/>
              </a:ext>
            </a:extLst>
          </p:cNvPr>
          <p:cNvSpPr txBox="1"/>
          <p:nvPr/>
        </p:nvSpPr>
        <p:spPr>
          <a:xfrm>
            <a:off x="602391" y="4242166"/>
            <a:ext cx="6519210" cy="1477328"/>
          </a:xfrm>
          <a:prstGeom prst="rect">
            <a:avLst/>
          </a:prstGeom>
          <a:solidFill>
            <a:schemeClr val="bg1"/>
          </a:solidFill>
        </p:spPr>
        <p:txBody>
          <a:bodyPr wrap="square" rtlCol="0">
            <a:spAutoFit/>
          </a:bodyPr>
          <a:lstStyle/>
          <a:p>
            <a:r>
              <a:rPr lang="cy-GB" dirty="0"/>
              <a:t>Gwneud synau.</a:t>
            </a:r>
          </a:p>
          <a:p>
            <a:r>
              <a:rPr lang="cy-GB" dirty="0"/>
              <a:t>Cyffwrdd pethau sy’n agos ati.</a:t>
            </a:r>
          </a:p>
          <a:p>
            <a:endParaRPr lang="cy-GB" dirty="0"/>
          </a:p>
          <a:p>
            <a:endParaRPr lang="cy-GB" dirty="0"/>
          </a:p>
          <a:p>
            <a:endParaRPr lang="cy-GB" dirty="0"/>
          </a:p>
        </p:txBody>
      </p:sp>
    </p:spTree>
    <p:extLst>
      <p:ext uri="{BB962C8B-B14F-4D97-AF65-F5344CB8AC3E}">
        <p14:creationId xmlns:p14="http://schemas.microsoft.com/office/powerpoint/2010/main" val="137322689"/>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solidFill>
                  <a:srgbClr val="0077C8"/>
                </a:solidFill>
              </a:rPr>
              <a:t>C</a:t>
            </a:r>
            <a:r>
              <a:rPr lang="x-none" sz="1800" dirty="0"/>
              <a:t>westiwn </a:t>
            </a:r>
            <a:r>
              <a:rPr lang="en-GB" sz="1800" dirty="0"/>
              <a:t>2 </a:t>
            </a:r>
            <a:r>
              <a:rPr lang="cy-GB" sz="1800" dirty="0"/>
              <a:t>gyda sylwadau’r Arholwr</a:t>
            </a:r>
            <a:endParaRPr lang="en-GB" sz="1800" dirty="0"/>
          </a:p>
        </p:txBody>
      </p:sp>
      <p:pic>
        <p:nvPicPr>
          <p:cNvPr id="4" name="Picture 3">
            <a:extLst>
              <a:ext uri="{FF2B5EF4-FFF2-40B4-BE49-F238E27FC236}">
                <a16:creationId xmlns:a16="http://schemas.microsoft.com/office/drawing/2014/main" id="{632FD8A9-7D4A-4D90-9AED-963AD961C0EB}"/>
              </a:ext>
            </a:extLst>
          </p:cNvPr>
          <p:cNvPicPr>
            <a:picLocks noChangeAspect="1"/>
          </p:cNvPicPr>
          <p:nvPr/>
        </p:nvPicPr>
        <p:blipFill rotWithShape="1">
          <a:blip r:embed="rId2"/>
          <a:srcRect t="24110"/>
          <a:stretch/>
        </p:blipFill>
        <p:spPr>
          <a:xfrm>
            <a:off x="327019" y="2609920"/>
            <a:ext cx="6886575" cy="3238362"/>
          </a:xfrm>
          <a:prstGeom prst="rect">
            <a:avLst/>
          </a:prstGeom>
        </p:spPr>
      </p:pic>
      <p:sp>
        <p:nvSpPr>
          <p:cNvPr id="9" name="Speech Bubble: Rectangle with Corners Rounded 8">
            <a:extLst>
              <a:ext uri="{FF2B5EF4-FFF2-40B4-BE49-F238E27FC236}">
                <a16:creationId xmlns:a16="http://schemas.microsoft.com/office/drawing/2014/main" id="{641583C2-AF69-4119-808A-BFE8979956FD}"/>
              </a:ext>
            </a:extLst>
          </p:cNvPr>
          <p:cNvSpPr/>
          <p:nvPr/>
        </p:nvSpPr>
        <p:spPr>
          <a:xfrm>
            <a:off x="8020878" y="1488453"/>
            <a:ext cx="3747052" cy="3881093"/>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r>
              <a:rPr lang="cy-GB" sz="1600" i="1" dirty="0">
                <a:solidFill>
                  <a:srgbClr val="0070C0"/>
                </a:solidFill>
              </a:rPr>
              <a:t>Cw.2 Mae’r ymateb hwn yn dangos </a:t>
            </a:r>
          </a:p>
          <a:p>
            <a:r>
              <a:rPr lang="cy-GB" sz="1600" i="1" dirty="0">
                <a:solidFill>
                  <a:srgbClr val="0070C0"/>
                </a:solidFill>
              </a:rPr>
              <a:t>dealltwriaeth dda o’r ferf orchmynnol, </a:t>
            </a:r>
          </a:p>
          <a:p>
            <a:r>
              <a:rPr lang="cy-GB" sz="1600" i="1" dirty="0">
                <a:solidFill>
                  <a:srgbClr val="0070C0"/>
                </a:solidFill>
              </a:rPr>
              <a:t>fodd bynnag, nid yw’r cynnwys yn glir </a:t>
            </a:r>
          </a:p>
          <a:p>
            <a:r>
              <a:rPr lang="cy-GB" sz="1600" i="1" dirty="0">
                <a:solidFill>
                  <a:srgbClr val="0070C0"/>
                </a:solidFill>
              </a:rPr>
              <a:t>nac yn berthnasol. Dyfarnwyd marciau </a:t>
            </a:r>
          </a:p>
          <a:p>
            <a:r>
              <a:rPr lang="cy-GB" sz="1600" i="1" dirty="0">
                <a:solidFill>
                  <a:srgbClr val="0070C0"/>
                </a:solidFill>
              </a:rPr>
              <a:t>am gydnabod datblygiad golwg ond </a:t>
            </a:r>
          </a:p>
          <a:p>
            <a:r>
              <a:rPr lang="cy-GB" sz="1600" i="1" dirty="0">
                <a:solidFill>
                  <a:srgbClr val="0070C0"/>
                </a:solidFill>
              </a:rPr>
              <a:t>collwyd marciau lle cyfeiriwyd at </a:t>
            </a:r>
          </a:p>
          <a:p>
            <a:r>
              <a:rPr lang="cy-GB" sz="1600" i="1" dirty="0">
                <a:solidFill>
                  <a:srgbClr val="0070C0"/>
                </a:solidFill>
              </a:rPr>
              <a:t>gyfathrebu a mynegi anghenion. Dylai </a:t>
            </a:r>
          </a:p>
          <a:p>
            <a:r>
              <a:rPr lang="cy-GB" sz="1600" i="1" dirty="0">
                <a:solidFill>
                  <a:srgbClr val="0070C0"/>
                </a:solidFill>
              </a:rPr>
              <a:t>dysgwyr ganolbwyntio ar gynnwys y </a:t>
            </a:r>
          </a:p>
          <a:p>
            <a:r>
              <a:rPr lang="cy-GB" sz="1600" i="1" dirty="0">
                <a:solidFill>
                  <a:srgbClr val="0070C0"/>
                </a:solidFill>
              </a:rPr>
              <a:t>cwestiwn a datblygu atebion yn </a:t>
            </a:r>
          </a:p>
          <a:p>
            <a:r>
              <a:rPr lang="cy-GB" sz="1600" i="1" dirty="0">
                <a:solidFill>
                  <a:srgbClr val="0070C0"/>
                </a:solidFill>
              </a:rPr>
              <a:t>seiliedig ar y geiriau allweddol, yn yr </a:t>
            </a:r>
          </a:p>
          <a:p>
            <a:r>
              <a:rPr lang="cy-GB" sz="1600" i="1" dirty="0">
                <a:solidFill>
                  <a:srgbClr val="0070C0"/>
                </a:solidFill>
              </a:rPr>
              <a:t>achos hwn, </a:t>
            </a:r>
            <a:r>
              <a:rPr lang="cy-GB" sz="1600" b="1" i="1" dirty="0">
                <a:solidFill>
                  <a:srgbClr val="0070C0"/>
                </a:solidFill>
              </a:rPr>
              <a:t>datblygiad synhwyraidd</a:t>
            </a:r>
            <a:r>
              <a:rPr lang="cy-GB" sz="1600" i="1" dirty="0">
                <a:solidFill>
                  <a:srgbClr val="0070C0"/>
                </a:solidFill>
              </a:rPr>
              <a:t>.</a:t>
            </a:r>
          </a:p>
          <a:p>
            <a:endParaRPr lang="cy-GB" sz="1600" i="1" dirty="0">
              <a:solidFill>
                <a:srgbClr val="0070C0"/>
              </a:solidFill>
            </a:endParaRPr>
          </a:p>
          <a:p>
            <a:r>
              <a:rPr lang="cy-GB" sz="1600" i="1" dirty="0">
                <a:solidFill>
                  <a:srgbClr val="0070C0"/>
                </a:solidFill>
              </a:rPr>
              <a:t>Dyfarnwyd 2 farc.</a:t>
            </a:r>
            <a:endParaRPr lang="en-GB" sz="1600" i="1" dirty="0">
              <a:solidFill>
                <a:srgbClr val="0070C0"/>
              </a:solidFill>
            </a:endParaRPr>
          </a:p>
        </p:txBody>
      </p:sp>
      <p:pic>
        <p:nvPicPr>
          <p:cNvPr id="3" name="Picture 2">
            <a:extLst>
              <a:ext uri="{FF2B5EF4-FFF2-40B4-BE49-F238E27FC236}">
                <a16:creationId xmlns:a16="http://schemas.microsoft.com/office/drawing/2014/main" id="{B6FF17F2-EA36-47B6-8C60-FDDE5C1A50A4}"/>
              </a:ext>
            </a:extLst>
          </p:cNvPr>
          <p:cNvPicPr>
            <a:picLocks noChangeAspect="1"/>
          </p:cNvPicPr>
          <p:nvPr/>
        </p:nvPicPr>
        <p:blipFill>
          <a:blip r:embed="rId3"/>
          <a:stretch>
            <a:fillRect/>
          </a:stretch>
        </p:blipFill>
        <p:spPr>
          <a:xfrm>
            <a:off x="421159" y="1202635"/>
            <a:ext cx="6759777" cy="1426265"/>
          </a:xfrm>
          <a:prstGeom prst="rect">
            <a:avLst/>
          </a:prstGeom>
        </p:spPr>
      </p:pic>
      <p:sp>
        <p:nvSpPr>
          <p:cNvPr id="10" name="Blwch Testun 9">
            <a:extLst>
              <a:ext uri="{FF2B5EF4-FFF2-40B4-BE49-F238E27FC236}">
                <a16:creationId xmlns:a16="http://schemas.microsoft.com/office/drawing/2014/main" id="{B43A607B-D4FB-4D43-B0C3-F1656CF45401}"/>
              </a:ext>
            </a:extLst>
          </p:cNvPr>
          <p:cNvSpPr txBox="1"/>
          <p:nvPr/>
        </p:nvSpPr>
        <p:spPr>
          <a:xfrm>
            <a:off x="541442" y="2609920"/>
            <a:ext cx="6567812" cy="1323439"/>
          </a:xfrm>
          <a:prstGeom prst="rect">
            <a:avLst/>
          </a:prstGeom>
          <a:solidFill>
            <a:schemeClr val="bg1"/>
          </a:solidFill>
        </p:spPr>
        <p:txBody>
          <a:bodyPr wrap="square" rtlCol="0">
            <a:spAutoFit/>
          </a:bodyPr>
          <a:lstStyle/>
          <a:p>
            <a:r>
              <a:rPr lang="cy-GB" dirty="0"/>
              <a:t>Bydd Anwen ddim ond yn gallu gweld mewn du a gwyn ac efallai na fydd yn gallu deall/clywed yr hyn sy’n digwydd o’i chwmpas gan fod ei chlustiau yn dal i fod yn llawn hylif. Bydd Anwen yn cyfathrebu drwy ddefnyddio synau.</a:t>
            </a:r>
          </a:p>
          <a:p>
            <a:endParaRPr lang="cy-GB" sz="800" dirty="0"/>
          </a:p>
        </p:txBody>
      </p:sp>
      <p:sp>
        <p:nvSpPr>
          <p:cNvPr id="12" name="Blwch Testun 11">
            <a:extLst>
              <a:ext uri="{FF2B5EF4-FFF2-40B4-BE49-F238E27FC236}">
                <a16:creationId xmlns:a16="http://schemas.microsoft.com/office/drawing/2014/main" id="{6A91D6B4-1BAB-4CD6-B625-E5EC9C4FA41C}"/>
              </a:ext>
            </a:extLst>
          </p:cNvPr>
          <p:cNvSpPr txBox="1"/>
          <p:nvPr/>
        </p:nvSpPr>
        <p:spPr>
          <a:xfrm>
            <a:off x="590044" y="4329718"/>
            <a:ext cx="6567812" cy="2031325"/>
          </a:xfrm>
          <a:prstGeom prst="rect">
            <a:avLst/>
          </a:prstGeom>
          <a:solidFill>
            <a:schemeClr val="bg1"/>
          </a:solidFill>
        </p:spPr>
        <p:txBody>
          <a:bodyPr wrap="square" rtlCol="0">
            <a:spAutoFit/>
          </a:bodyPr>
          <a:lstStyle/>
          <a:p>
            <a:r>
              <a:rPr lang="cy-GB" dirty="0"/>
              <a:t>Bydd Anwen yn gallu dechrau mynegi ei hanghenion drwy synau, cyswllt llygad. Fel arfer, bydd Anwen yn gallu gweld mewn lliw erbyn yr oedran hwn ac yn adnabod wynebau neu amgylcheddau cyfarwydd.</a:t>
            </a:r>
          </a:p>
          <a:p>
            <a:endParaRPr lang="cy-GB" dirty="0"/>
          </a:p>
          <a:p>
            <a:endParaRPr lang="cy-GB" dirty="0"/>
          </a:p>
          <a:p>
            <a:endParaRPr lang="cy-GB" dirty="0"/>
          </a:p>
        </p:txBody>
      </p:sp>
    </p:spTree>
    <p:extLst>
      <p:ext uri="{BB962C8B-B14F-4D97-AF65-F5344CB8AC3E}">
        <p14:creationId xmlns:p14="http://schemas.microsoft.com/office/powerpoint/2010/main" val="685122670"/>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a:extLst>
              <a:ext uri="{FF2B5EF4-FFF2-40B4-BE49-F238E27FC236}">
                <a16:creationId xmlns:a16="http://schemas.microsoft.com/office/drawing/2014/main" id="{FFB5E3EB-7213-431F-A161-31009DF587E1}"/>
              </a:ext>
            </a:extLst>
          </p:cNvPr>
          <p:cNvSpPr>
            <a:spLocks noGrp="1"/>
          </p:cNvSpPr>
          <p:nvPr>
            <p:ph type="title"/>
          </p:nvPr>
        </p:nvSpPr>
        <p:spPr>
          <a:xfrm>
            <a:off x="282011" y="208722"/>
            <a:ext cx="10223323" cy="447261"/>
          </a:xfrm>
        </p:spPr>
        <p:txBody>
          <a:bodyPr/>
          <a:lstStyle/>
          <a:p>
            <a:pPr>
              <a:defRPr b="0" i="0"/>
            </a:pPr>
            <a:r>
              <a:rPr lang="x-none" sz="1800" dirty="0"/>
              <a:t>Cwestiwn </a:t>
            </a:r>
            <a:r>
              <a:rPr lang="en-GB" sz="1800" dirty="0"/>
              <a:t>3 </a:t>
            </a:r>
            <a:r>
              <a:rPr lang="en-GB" sz="1800" dirty="0" err="1"/>
              <a:t>a’r</a:t>
            </a:r>
            <a:r>
              <a:rPr lang="en-GB" sz="1800" dirty="0"/>
              <a:t> </a:t>
            </a:r>
            <a:r>
              <a:rPr lang="en-GB" sz="1800" dirty="0" err="1"/>
              <a:t>Cynllun</a:t>
            </a:r>
            <a:r>
              <a:rPr lang="en-GB" sz="1800" dirty="0"/>
              <a:t> Marcio </a:t>
            </a:r>
            <a:endParaRPr lang="x-none" sz="1800" dirty="0"/>
          </a:p>
        </p:txBody>
      </p:sp>
      <p:sp>
        <p:nvSpPr>
          <p:cNvPr id="8" name="TextBox 7">
            <a:extLst>
              <a:ext uri="{FF2B5EF4-FFF2-40B4-BE49-F238E27FC236}">
                <a16:creationId xmlns:a16="http://schemas.microsoft.com/office/drawing/2014/main" id="{E88760F5-96C6-4C12-B4AD-6E6E3C28A54A}"/>
              </a:ext>
            </a:extLst>
          </p:cNvPr>
          <p:cNvSpPr txBox="1"/>
          <p:nvPr/>
        </p:nvSpPr>
        <p:spPr>
          <a:xfrm>
            <a:off x="282011" y="1013710"/>
            <a:ext cx="4857148" cy="738664"/>
          </a:xfrm>
          <a:prstGeom prst="rect">
            <a:avLst/>
          </a:prstGeom>
          <a:noFill/>
        </p:spPr>
        <p:txBody>
          <a:bodyPr wrap="square">
            <a:spAutoFit/>
          </a:bodyPr>
          <a:lstStyle/>
          <a:p>
            <a:r>
              <a:rPr lang="en-GB" sz="1400" dirty="0" err="1"/>
              <a:t>Trafodwch</a:t>
            </a:r>
            <a:r>
              <a:rPr lang="en-GB" sz="1400" dirty="0"/>
              <a:t> </a:t>
            </a:r>
          </a:p>
          <a:p>
            <a:r>
              <a:rPr lang="en-GB" sz="1400" dirty="0" err="1"/>
              <a:t>Archwiliwch</a:t>
            </a:r>
            <a:r>
              <a:rPr lang="en-GB" sz="1400" dirty="0"/>
              <a:t> </a:t>
            </a:r>
            <a:r>
              <a:rPr lang="en-GB" sz="1400" dirty="0" err="1"/>
              <a:t>fater</a:t>
            </a:r>
            <a:r>
              <a:rPr lang="en-GB" sz="1400" dirty="0"/>
              <a:t> </a:t>
            </a:r>
            <a:r>
              <a:rPr lang="en-GB" sz="1400" dirty="0" err="1"/>
              <a:t>yn</a:t>
            </a:r>
            <a:r>
              <a:rPr lang="en-GB" sz="1400" dirty="0"/>
              <a:t> </a:t>
            </a:r>
            <a:r>
              <a:rPr lang="en-GB" sz="1400" dirty="0" err="1"/>
              <a:t>fanwl</a:t>
            </a:r>
            <a:r>
              <a:rPr lang="en-GB" sz="1400" dirty="0"/>
              <a:t>/</a:t>
            </a:r>
            <a:r>
              <a:rPr lang="en-GB" sz="1400" dirty="0" err="1"/>
              <a:t>mewn</a:t>
            </a:r>
            <a:r>
              <a:rPr lang="en-GB" sz="1400" dirty="0"/>
              <a:t> </a:t>
            </a:r>
            <a:r>
              <a:rPr lang="en-GB" sz="1400" dirty="0" err="1"/>
              <a:t>ffordd</a:t>
            </a:r>
            <a:r>
              <a:rPr lang="en-GB" sz="1400" dirty="0"/>
              <a:t> </a:t>
            </a:r>
            <a:r>
              <a:rPr lang="en-GB" sz="1400" dirty="0" err="1"/>
              <a:t>strwythuredig</a:t>
            </a:r>
            <a:r>
              <a:rPr lang="en-GB" sz="1400" dirty="0"/>
              <a:t>, </a:t>
            </a:r>
            <a:r>
              <a:rPr lang="en-GB" sz="1400" dirty="0" err="1"/>
              <a:t>gan</a:t>
            </a:r>
            <a:r>
              <a:rPr lang="en-GB" sz="1400" dirty="0"/>
              <a:t> </a:t>
            </a:r>
            <a:r>
              <a:rPr lang="en-GB" sz="1400" dirty="0" err="1"/>
              <a:t>ystyried</a:t>
            </a:r>
            <a:r>
              <a:rPr lang="en-GB" sz="1400" dirty="0"/>
              <a:t> </a:t>
            </a:r>
            <a:r>
              <a:rPr lang="en-GB" sz="1400" dirty="0" err="1"/>
              <a:t>syniadau</a:t>
            </a:r>
            <a:r>
              <a:rPr lang="en-GB" sz="1400" dirty="0"/>
              <a:t> </a:t>
            </a:r>
            <a:r>
              <a:rPr lang="en-GB" sz="1400" dirty="0" err="1"/>
              <a:t>gwahanol</a:t>
            </a:r>
            <a:r>
              <a:rPr lang="en-GB" sz="1400" dirty="0"/>
              <a:t> </a:t>
            </a:r>
            <a:endParaRPr lang="en-GB" sz="1400" i="1" dirty="0"/>
          </a:p>
        </p:txBody>
      </p:sp>
      <p:pic>
        <p:nvPicPr>
          <p:cNvPr id="4" name="Picture 3">
            <a:extLst>
              <a:ext uri="{FF2B5EF4-FFF2-40B4-BE49-F238E27FC236}">
                <a16:creationId xmlns:a16="http://schemas.microsoft.com/office/drawing/2014/main" id="{5AC8BAEA-DC38-4AFF-AA39-33A5CFD11D92}"/>
              </a:ext>
            </a:extLst>
          </p:cNvPr>
          <p:cNvPicPr>
            <a:picLocks noChangeAspect="1"/>
          </p:cNvPicPr>
          <p:nvPr/>
        </p:nvPicPr>
        <p:blipFill>
          <a:blip r:embed="rId2"/>
          <a:stretch>
            <a:fillRect/>
          </a:stretch>
        </p:blipFill>
        <p:spPr>
          <a:xfrm>
            <a:off x="282010" y="2110101"/>
            <a:ext cx="5813989" cy="4208321"/>
          </a:xfrm>
          <a:prstGeom prst="rect">
            <a:avLst/>
          </a:prstGeom>
        </p:spPr>
      </p:pic>
      <p:sp>
        <p:nvSpPr>
          <p:cNvPr id="6" name="TextBox 5">
            <a:extLst>
              <a:ext uri="{FF2B5EF4-FFF2-40B4-BE49-F238E27FC236}">
                <a16:creationId xmlns:a16="http://schemas.microsoft.com/office/drawing/2014/main" id="{D38449B8-AAB0-4329-A49A-E84D9D3F4702}"/>
              </a:ext>
            </a:extLst>
          </p:cNvPr>
          <p:cNvSpPr txBox="1"/>
          <p:nvPr/>
        </p:nvSpPr>
        <p:spPr>
          <a:xfrm>
            <a:off x="6463860" y="970821"/>
            <a:ext cx="5352749" cy="5878532"/>
          </a:xfrm>
          <a:prstGeom prst="rect">
            <a:avLst/>
          </a:prstGeom>
          <a:noFill/>
        </p:spPr>
        <p:txBody>
          <a:bodyPr wrap="square">
            <a:spAutoFit/>
          </a:bodyPr>
          <a:lstStyle/>
          <a:p>
            <a:pPr fontAlgn="base">
              <a:defRPr b="0" i="0"/>
            </a:pPr>
            <a:r>
              <a:rPr lang="1106" sz="800" dirty="0">
                <a:effectLst/>
                <a:latin typeface="Arial" panose="020B0604020202020204" pitchFamily="34" charset="0"/>
                <a:ea typeface="Calibri" panose="020F0502020204030204" pitchFamily="34" charset="0"/>
                <a:cs typeface="Times New Roman" panose="02020603050405020304" pitchFamily="18" charset="0"/>
              </a:rPr>
              <a:t> </a:t>
            </a:r>
            <a:r>
              <a:rPr lang="1106"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Rhowch hyd at </a:t>
            </a:r>
            <a:r>
              <a:rPr lang="1106" sz="12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6 marc.</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fontAlgn="base">
              <a:defRPr b="0" i="0"/>
            </a:pPr>
            <a:r>
              <a:rPr lang="1106" sz="800" dirty="0">
                <a:effectLst/>
                <a:latin typeface="Arial" panose="020B0604020202020204" pitchFamily="34" charset="0"/>
                <a:ea typeface="Calibri" panose="020F0502020204030204" pitchFamily="34" charset="0"/>
                <a:cs typeface="Times New Roman" panose="02020603050405020304" pitchFamily="18" charset="0"/>
              </a:rPr>
              <a:t> </a:t>
            </a:r>
            <a:endParaRPr lang="en-GB" sz="800" dirty="0">
              <a:effectLst/>
              <a:latin typeface="Calibri" panose="020F0502020204030204" pitchFamily="34" charset="0"/>
              <a:ea typeface="Calibri" panose="020F0502020204030204" pitchFamily="34" charset="0"/>
              <a:cs typeface="Times New Roman" panose="02020603050405020304" pitchFamily="18" charset="0"/>
            </a:endParaRPr>
          </a:p>
          <a:p>
            <a:pPr>
              <a:defRPr b="0" i="0"/>
            </a:pPr>
            <a:r>
              <a:rPr lang="1106" sz="1200" b="1" dirty="0">
                <a:effectLst/>
                <a:latin typeface="Arial" panose="020B0604020202020204" pitchFamily="34" charset="0"/>
                <a:ea typeface="Calibri" panose="020F0502020204030204" pitchFamily="34" charset="0"/>
                <a:cs typeface="Times New Roman" panose="02020603050405020304" pitchFamily="18" charset="0"/>
              </a:rPr>
              <a:t>Dyfarnwch 0 marc </a:t>
            </a:r>
            <a:r>
              <a:rPr lang="1106" sz="1200" b="0" dirty="0">
                <a:effectLst/>
                <a:latin typeface="Arial" panose="020B0604020202020204" pitchFamily="34" charset="0"/>
                <a:ea typeface="Calibri" panose="020F0502020204030204" pitchFamily="34" charset="0"/>
                <a:cs typeface="Times New Roman" panose="02020603050405020304" pitchFamily="18" charset="0"/>
              </a:rPr>
              <a:t>os nad yw'r ymateb yn haeddu ennill marciau</a:t>
            </a:r>
            <a:r>
              <a:rPr lang="1106"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defRPr b="0" i="0"/>
            </a:pPr>
            <a:r>
              <a:rPr lang="1106" sz="12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Dyfarnwch 1-2 farc </a:t>
            </a:r>
            <a:r>
              <a:rPr lang="1106" sz="1200" b="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am drafodaeth sylfaenol sy'n dangos peth gwybodaeth a dealltwriaeth o sut i gynllunio ar gyfer amgylchedd dysgu mewn lleoliad gofal plant.</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defRPr b="0" i="0"/>
            </a:pPr>
            <a:r>
              <a:rPr lang="1106" sz="12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Dyfarnwch 3-4 marc </a:t>
            </a:r>
            <a:r>
              <a:rPr lang="1106" sz="1200" b="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am drafodaeth dda sy'n dangos gwybodaeth a dealltwriaeth o sut i gynllunio ar gyfer amgylchedd dysgu mewn lleoliad gofal plant.</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defRPr b="0" i="0"/>
            </a:pPr>
            <a:r>
              <a:rPr lang="1106" sz="12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Dyfarnwch 5-6 marc</a:t>
            </a:r>
            <a:r>
              <a:rPr lang="1106" sz="1200" b="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am drafodaeth dda iawn sy'n dangos gwybodaeth a dealltwriaeth fanwl o sut i gynllunio ar gyfer amgylchedd dysgu mewn lleoliad gofal plant.</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fontAlgn="base">
              <a:defRPr b="0" i="0"/>
            </a:pPr>
            <a:r>
              <a:rPr lang="1106" sz="800" dirty="0">
                <a:effectLst/>
                <a:latin typeface="Arial" panose="020B0604020202020204" pitchFamily="34" charset="0"/>
                <a:ea typeface="Calibri" panose="020F0502020204030204" pitchFamily="34" charset="0"/>
                <a:cs typeface="Times New Roman" panose="02020603050405020304" pitchFamily="18" charset="0"/>
              </a:rPr>
              <a:t> </a:t>
            </a:r>
            <a:endParaRPr lang="en-GB" sz="800" dirty="0">
              <a:effectLst/>
              <a:latin typeface="Calibri" panose="020F0502020204030204" pitchFamily="34" charset="0"/>
              <a:ea typeface="Calibri" panose="020F0502020204030204" pitchFamily="34" charset="0"/>
              <a:cs typeface="Times New Roman" panose="02020603050405020304" pitchFamily="18" charset="0"/>
            </a:endParaRPr>
          </a:p>
          <a:p>
            <a:pPr fontAlgn="base">
              <a:defRPr b="0" i="0"/>
            </a:pPr>
            <a:r>
              <a:rPr lang="1106"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Gall yr ymateb gyfeirio at:</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fontAlgn="base">
              <a:buFont typeface="Symbol" panose="05050102010706020507" pitchFamily="18" charset="2"/>
              <a:buChar char=""/>
              <a:defRPr b="0" i="0"/>
            </a:pPr>
            <a:r>
              <a:rPr lang="1106"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cyfforddusrwydd – tymheredd, dodrefn cyfforddus ac addas, goleuo, addurno</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fontAlgn="base">
              <a:buFont typeface="Symbol" panose="05050102010706020507" pitchFamily="18" charset="2"/>
              <a:buChar char=""/>
              <a:defRPr b="0" i="0"/>
            </a:pPr>
            <a:r>
              <a:rPr lang="1106"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iechyd a diogelwch – gwaredu ar beryglon, polisïau, asesiadau risg, yr angen i deimlo'n ddiogel, teimlo eu bod yn cael eu gwerthfawrogi</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fontAlgn="base">
              <a:buFont typeface="Symbol" panose="05050102010706020507" pitchFamily="18" charset="2"/>
              <a:buChar char=""/>
              <a:defRPr b="0" i="0"/>
            </a:pPr>
            <a:r>
              <a:rPr lang="1106"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gwaith arddangos – amgylchedd croesawgar, cefnogi hunan-barch, ymdeimlad o berthyn</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fontAlgn="base">
              <a:buFont typeface="Symbol" panose="05050102010706020507" pitchFamily="18" charset="2"/>
              <a:buChar char=""/>
              <a:defRPr b="0" i="0"/>
            </a:pPr>
            <a:r>
              <a:rPr lang="1106"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cymhelliant – strategaethau ymddygiad, annog dysgu, defnyddio canmoliaeth</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fontAlgn="base">
              <a:buFont typeface="Symbol" panose="05050102010706020507" pitchFamily="18" charset="2"/>
              <a:buChar char=""/>
              <a:defRPr b="0" i="0"/>
            </a:pPr>
            <a:r>
              <a:rPr lang="1106"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trefn – mannau sy'n addas ar gyfer plant, ardaloedd tawel, dan do, yn yr awyr agored, labeli</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fontAlgn="base">
              <a:buFont typeface="Symbol" panose="05050102010706020507" pitchFamily="18" charset="2"/>
              <a:buChar char=""/>
              <a:defRPr b="0" i="0"/>
            </a:pPr>
            <a:r>
              <a:rPr lang="1106"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adnoddau – yn briodol i oedran, wedi'u gwirio ar gyfer diogelwch, nad ydynt yn ystrydebol, amrywiaeth</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fontAlgn="base">
              <a:buFont typeface="Symbol" panose="05050102010706020507" pitchFamily="18" charset="2"/>
              <a:buChar char=""/>
              <a:defRPr b="0" i="0"/>
            </a:pPr>
            <a:r>
              <a:rPr lang="1106"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staffio – cymarebau, cymwysterau, profiad, addasrwydd.</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fontAlgn="base">
              <a:buFont typeface="Symbol" panose="05050102010706020507" pitchFamily="18" charset="2"/>
              <a:buChar char=""/>
              <a:defRPr b="0" i="0"/>
            </a:pPr>
            <a:r>
              <a:rPr lang="1106"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addasu – tablau isel, man cadair olwyn, ardal toiled, cyfarpar arbenigol</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fontAlgn="base">
              <a:buFont typeface="Symbol" panose="05050102010706020507" pitchFamily="18" charset="2"/>
              <a:buChar char=""/>
              <a:defRPr b="0" i="0"/>
            </a:pPr>
            <a:r>
              <a:rPr lang="1106" sz="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cysylltiadau â'r cartref – cynnwys teuluoedd, dyddiaduron, tasgau cartref, rhannu gwybodaeth, hoff a chas bethau.</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defRPr b="0" i="0"/>
            </a:pPr>
            <a:r>
              <a:rPr lang="1106" sz="1200" dirty="0">
                <a:effectLst/>
                <a:latin typeface="Arial" panose="020B0604020202020204" pitchFamily="34" charset="0"/>
                <a:ea typeface="Calibri" panose="020F0502020204030204" pitchFamily="34" charset="0"/>
                <a:cs typeface="Times New Roman" panose="02020603050405020304" pitchFamily="18" charset="0"/>
              </a:rPr>
              <a:t>Nid yw'r rhestr hon yn gynhwysfawr. 
Rhowch farciau am unrhyw ymateb perthnasol arall</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18517045"/>
      </p:ext>
    </p:extLst>
  </p:cSld>
  <p:clrMapOvr>
    <a:masterClrMapping/>
  </p:clrMapOvr>
  <mc:AlternateContent xmlns:mc="http://schemas.openxmlformats.org/markup-compatibility/2006" xmlns:p14="http://schemas.microsoft.com/office/powerpoint/2010/main">
    <mc:Choice Requires="p14">
      <p:transition spd="slow" p14:dur="2000" advTm="26875"/>
    </mc:Choice>
    <mc:Fallback xmlns="">
      <p:transition spd="slow" advTm="26875"/>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solidFill>
                  <a:srgbClr val="0077C8"/>
                </a:solidFill>
              </a:rPr>
              <a:t>C</a:t>
            </a:r>
            <a:r>
              <a:rPr lang="x-none" sz="1800" dirty="0"/>
              <a:t>westiwn </a:t>
            </a:r>
            <a:r>
              <a:rPr lang="en-GB" sz="1800" dirty="0"/>
              <a:t>3 </a:t>
            </a:r>
            <a:r>
              <a:rPr lang="cy-GB" sz="1800" dirty="0"/>
              <a:t>gyda sylwadau’r Arholwr</a:t>
            </a:r>
            <a:endParaRPr lang="en-GB" sz="1800" dirty="0"/>
          </a:p>
        </p:txBody>
      </p:sp>
      <p:sp>
        <p:nvSpPr>
          <p:cNvPr id="5" name="Speech Bubble: Rectangle with Corners Rounded 4">
            <a:extLst>
              <a:ext uri="{FF2B5EF4-FFF2-40B4-BE49-F238E27FC236}">
                <a16:creationId xmlns:a16="http://schemas.microsoft.com/office/drawing/2014/main" id="{F382F922-9B05-4492-BFD0-CFBD274088A5}"/>
              </a:ext>
            </a:extLst>
          </p:cNvPr>
          <p:cNvSpPr/>
          <p:nvPr/>
        </p:nvSpPr>
        <p:spPr>
          <a:xfrm>
            <a:off x="7540060" y="954157"/>
            <a:ext cx="4230779"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pPr>
              <a:defRPr b="0" i="0"/>
            </a:pPr>
            <a:r>
              <a:rPr lang="1106" sz="1600" i="1" dirty="0">
                <a:solidFill>
                  <a:srgbClr val="0070C0"/>
                </a:solidFill>
              </a:rPr>
              <a:t>Cw</a:t>
            </a:r>
            <a:r>
              <a:rPr lang="cy-GB" sz="1600" i="1" dirty="0">
                <a:solidFill>
                  <a:srgbClr val="0070C0"/>
                </a:solidFill>
              </a:rPr>
              <a:t>.</a:t>
            </a:r>
            <a:r>
              <a:rPr lang="1106" sz="1600" i="1" dirty="0">
                <a:solidFill>
                  <a:srgbClr val="0070C0"/>
                </a:solidFill>
              </a:rPr>
              <a:t>3 Mae'r dysgwr hwn wedi cyflwyno </a:t>
            </a:r>
          </a:p>
          <a:p>
            <a:pPr>
              <a:defRPr b="0" i="0"/>
            </a:pPr>
            <a:r>
              <a:rPr lang="1106" sz="1600" i="1" dirty="0">
                <a:solidFill>
                  <a:srgbClr val="0070C0"/>
                </a:solidFill>
              </a:rPr>
              <a:t>peth tystiolaeth dda sy'n caniatáu ar gyfer</a:t>
            </a:r>
            <a:endParaRPr lang="cy-GB" sz="1600" i="1" dirty="0">
              <a:solidFill>
                <a:srgbClr val="0070C0"/>
              </a:solidFill>
            </a:endParaRPr>
          </a:p>
          <a:p>
            <a:pPr>
              <a:defRPr b="0" i="0"/>
            </a:pPr>
            <a:r>
              <a:rPr lang="1106" sz="1600" i="1" dirty="0">
                <a:solidFill>
                  <a:srgbClr val="0070C0"/>
                </a:solidFill>
              </a:rPr>
              <a:t>dyfarnu marc band canol.</a:t>
            </a:r>
            <a:r>
              <a:rPr lang="cy-GB" sz="1600" i="1" dirty="0">
                <a:solidFill>
                  <a:srgbClr val="0070C0"/>
                </a:solidFill>
              </a:rPr>
              <a:t> </a:t>
            </a:r>
            <a:r>
              <a:rPr lang="1106" sz="1600" i="1" dirty="0">
                <a:solidFill>
                  <a:srgbClr val="0070C0"/>
                </a:solidFill>
              </a:rPr>
              <a:t>Cyflawnir </a:t>
            </a:r>
            <a:endParaRPr lang="cy-GB" sz="1600" i="1" dirty="0">
              <a:solidFill>
                <a:srgbClr val="0070C0"/>
              </a:solidFill>
            </a:endParaRPr>
          </a:p>
          <a:p>
            <a:pPr>
              <a:defRPr b="0" i="0"/>
            </a:pPr>
            <a:r>
              <a:rPr lang="1106" sz="1600" i="1" dirty="0">
                <a:solidFill>
                  <a:srgbClr val="0070C0"/>
                </a:solidFill>
              </a:rPr>
              <a:t>datblygiad trafodaeth</a:t>
            </a:r>
            <a:r>
              <a:rPr lang="1106" sz="1600" i="0" dirty="0">
                <a:solidFill>
                  <a:srgbClr val="0070C0"/>
                </a:solidFill>
              </a:rPr>
              <a:t> </a:t>
            </a:r>
            <a:r>
              <a:rPr lang="1106" sz="1600" i="1" dirty="0">
                <a:solidFill>
                  <a:srgbClr val="0070C0"/>
                </a:solidFill>
              </a:rPr>
              <a:t>pan fo'r dysgwr yn </a:t>
            </a:r>
            <a:endParaRPr lang="cy-GB" sz="1600" i="1" dirty="0">
              <a:solidFill>
                <a:srgbClr val="0070C0"/>
              </a:solidFill>
            </a:endParaRPr>
          </a:p>
          <a:p>
            <a:pPr>
              <a:defRPr b="0" i="0"/>
            </a:pPr>
            <a:r>
              <a:rPr lang="1106" sz="1600" i="1" dirty="0">
                <a:solidFill>
                  <a:srgbClr val="0070C0"/>
                </a:solidFill>
              </a:rPr>
              <a:t>gwneud cysylltiadau perthnasol â sut mae </a:t>
            </a:r>
            <a:endParaRPr lang="cy-GB" sz="1600" i="1" dirty="0">
              <a:solidFill>
                <a:srgbClr val="0070C0"/>
              </a:solidFill>
            </a:endParaRPr>
          </a:p>
          <a:p>
            <a:pPr>
              <a:defRPr b="0" i="0"/>
            </a:pPr>
            <a:r>
              <a:rPr lang="1106" sz="1600" i="1" dirty="0">
                <a:solidFill>
                  <a:srgbClr val="0070C0"/>
                </a:solidFill>
              </a:rPr>
              <a:t>plant yn teimlo</a:t>
            </a:r>
            <a:r>
              <a:rPr lang="cy-GB" sz="1600" i="1" dirty="0">
                <a:solidFill>
                  <a:srgbClr val="0070C0"/>
                </a:solidFill>
              </a:rPr>
              <a:t> </a:t>
            </a:r>
            <a:r>
              <a:rPr lang="1106" sz="1600" i="1" dirty="0">
                <a:solidFill>
                  <a:srgbClr val="0070C0"/>
                </a:solidFill>
              </a:rPr>
              <a:t>lle mae’r amgylchedd yn </a:t>
            </a:r>
            <a:endParaRPr lang="cy-GB" sz="1600" i="1" dirty="0">
              <a:solidFill>
                <a:srgbClr val="0070C0"/>
              </a:solidFill>
            </a:endParaRPr>
          </a:p>
          <a:p>
            <a:pPr>
              <a:defRPr b="0" i="0"/>
            </a:pPr>
            <a:r>
              <a:rPr lang="1106" sz="1600" i="1" dirty="0">
                <a:solidFill>
                  <a:srgbClr val="0070C0"/>
                </a:solidFill>
              </a:rPr>
              <a:t>cynnwys</a:t>
            </a:r>
            <a:r>
              <a:rPr lang="cy-GB" sz="1600" i="1" dirty="0">
                <a:solidFill>
                  <a:srgbClr val="0070C0"/>
                </a:solidFill>
              </a:rPr>
              <a:t> </a:t>
            </a:r>
            <a:r>
              <a:rPr lang="1106" sz="1600" i="1" dirty="0">
                <a:solidFill>
                  <a:srgbClr val="0070C0"/>
                </a:solidFill>
              </a:rPr>
              <a:t>eu gwaith eu hunain.</a:t>
            </a:r>
            <a:r>
              <a:rPr lang="1106" sz="1600" i="0" dirty="0">
                <a:solidFill>
                  <a:srgbClr val="0070C0"/>
                </a:solidFill>
              </a:rPr>
              <a:t> </a:t>
            </a:r>
            <a:r>
              <a:rPr lang="1106" sz="1600" i="1" dirty="0">
                <a:solidFill>
                  <a:srgbClr val="0070C0"/>
                </a:solidFill>
              </a:rPr>
              <a:t>Mae hyn yn </a:t>
            </a:r>
            <a:endParaRPr lang="cy-GB" sz="1600" i="1" dirty="0">
              <a:solidFill>
                <a:srgbClr val="0070C0"/>
              </a:solidFill>
            </a:endParaRPr>
          </a:p>
          <a:p>
            <a:pPr>
              <a:defRPr b="0" i="0"/>
            </a:pPr>
            <a:r>
              <a:rPr lang="1106" sz="1600" i="1" dirty="0">
                <a:solidFill>
                  <a:srgbClr val="0070C0"/>
                </a:solidFill>
              </a:rPr>
              <a:t>parhau gydag</a:t>
            </a:r>
            <a:r>
              <a:rPr lang="cy-GB" sz="1600" i="1" dirty="0">
                <a:solidFill>
                  <a:srgbClr val="0070C0"/>
                </a:solidFill>
              </a:rPr>
              <a:t> </a:t>
            </a:r>
            <a:r>
              <a:rPr lang="1106" sz="1600" i="1" dirty="0">
                <a:solidFill>
                  <a:srgbClr val="0070C0"/>
                </a:solidFill>
              </a:rPr>
              <a:t>ystyriaeth yn cael ei dangos </a:t>
            </a:r>
            <a:endParaRPr lang="cy-GB" sz="1600" i="1" dirty="0">
              <a:solidFill>
                <a:srgbClr val="0070C0"/>
              </a:solidFill>
            </a:endParaRPr>
          </a:p>
          <a:p>
            <a:pPr>
              <a:defRPr b="0" i="0"/>
            </a:pPr>
            <a:r>
              <a:rPr lang="1106" sz="1600" i="1" dirty="0">
                <a:solidFill>
                  <a:srgbClr val="0070C0"/>
                </a:solidFill>
              </a:rPr>
              <a:t>ar gyfer sawl</a:t>
            </a:r>
            <a:r>
              <a:rPr lang="cy-GB" sz="1600" i="1" dirty="0">
                <a:solidFill>
                  <a:srgbClr val="0070C0"/>
                </a:solidFill>
              </a:rPr>
              <a:t> </a:t>
            </a:r>
            <a:r>
              <a:rPr lang="1106" sz="1600" i="1" dirty="0">
                <a:solidFill>
                  <a:srgbClr val="0070C0"/>
                </a:solidFill>
              </a:rPr>
              <a:t>ffactor arall, megis diogelwch </a:t>
            </a:r>
            <a:endParaRPr lang="cy-GB" sz="1600" i="1" dirty="0">
              <a:solidFill>
                <a:srgbClr val="0070C0"/>
              </a:solidFill>
            </a:endParaRPr>
          </a:p>
          <a:p>
            <a:pPr>
              <a:defRPr b="0" i="0"/>
            </a:pPr>
            <a:r>
              <a:rPr lang="1106" sz="1600" i="1" dirty="0">
                <a:solidFill>
                  <a:srgbClr val="0070C0"/>
                </a:solidFill>
              </a:rPr>
              <a:t>ac adnoddau.</a:t>
            </a:r>
            <a:r>
              <a:rPr lang="cy-GB" sz="1600" i="1" dirty="0">
                <a:solidFill>
                  <a:srgbClr val="0070C0"/>
                </a:solidFill>
              </a:rPr>
              <a:t> </a:t>
            </a:r>
            <a:r>
              <a:rPr lang="1106" sz="1600" i="1" dirty="0">
                <a:solidFill>
                  <a:srgbClr val="0070C0"/>
                </a:solidFill>
              </a:rPr>
              <a:t>Fodd bynnag mae strwythur </a:t>
            </a:r>
            <a:endParaRPr lang="cy-GB" sz="1600" i="1" dirty="0">
              <a:solidFill>
                <a:srgbClr val="0070C0"/>
              </a:solidFill>
            </a:endParaRPr>
          </a:p>
          <a:p>
            <a:pPr>
              <a:defRPr b="0" i="0"/>
            </a:pPr>
            <a:r>
              <a:rPr lang="1106" sz="1600" i="1" dirty="0">
                <a:solidFill>
                  <a:srgbClr val="0070C0"/>
                </a:solidFill>
              </a:rPr>
              <a:t>brawddegau yn amharu ar ddatblygiad y</a:t>
            </a:r>
          </a:p>
          <a:p>
            <a:pPr>
              <a:defRPr b="0" i="0"/>
            </a:pPr>
            <a:r>
              <a:rPr lang="1106" sz="1600" i="1" dirty="0">
                <a:solidFill>
                  <a:srgbClr val="0070C0"/>
                </a:solidFill>
              </a:rPr>
              <a:t>drafodaeth ac mae hyn wedi colli marciau ar </a:t>
            </a:r>
          </a:p>
          <a:p>
            <a:pPr>
              <a:defRPr b="0" i="0"/>
            </a:pPr>
            <a:r>
              <a:rPr lang="1106" sz="1600" i="1" dirty="0">
                <a:solidFill>
                  <a:srgbClr val="0070C0"/>
                </a:solidFill>
              </a:rPr>
              <a:t>fand uwch i'r dysgwr.</a:t>
            </a:r>
          </a:p>
          <a:p>
            <a:pPr>
              <a:defRPr b="0" i="0"/>
            </a:pPr>
            <a:r>
              <a:rPr lang="1106" sz="1600" i="1" dirty="0">
                <a:solidFill>
                  <a:srgbClr val="0070C0"/>
                </a:solidFill>
              </a:rPr>
              <a:t>I ennill marciau uwch mae angen i'r</a:t>
            </a:r>
          </a:p>
          <a:p>
            <a:pPr>
              <a:defRPr b="0" i="0"/>
            </a:pPr>
            <a:r>
              <a:rPr lang="1106" sz="1600" i="1" dirty="0">
                <a:solidFill>
                  <a:srgbClr val="0070C0"/>
                </a:solidFill>
              </a:rPr>
              <a:t>dysgwr ystyried y ferf orchmynnol</a:t>
            </a:r>
          </a:p>
          <a:p>
            <a:pPr>
              <a:defRPr b="0" i="0"/>
            </a:pPr>
            <a:r>
              <a:rPr lang="1106" sz="1600" i="1" dirty="0">
                <a:solidFill>
                  <a:srgbClr val="0070C0"/>
                </a:solidFill>
              </a:rPr>
              <a:t>drwyddi draw.</a:t>
            </a:r>
            <a:endParaRPr lang="cy-GB" sz="1600" dirty="0">
              <a:solidFill>
                <a:srgbClr val="0070C0"/>
              </a:solidFill>
            </a:endParaRPr>
          </a:p>
          <a:p>
            <a:pPr>
              <a:defRPr b="0" i="0"/>
            </a:pPr>
            <a:endParaRPr lang="1106" sz="1600" i="1" dirty="0">
              <a:solidFill>
                <a:srgbClr val="0070C0"/>
              </a:solidFill>
            </a:endParaRPr>
          </a:p>
          <a:p>
            <a:pPr>
              <a:defRPr b="0" i="0"/>
            </a:pPr>
            <a:r>
              <a:rPr lang="1106" sz="1600" i="1" dirty="0">
                <a:solidFill>
                  <a:srgbClr val="0070C0"/>
                </a:solidFill>
              </a:rPr>
              <a:t>Dyfarnwyd 3 marc</a:t>
            </a:r>
          </a:p>
        </p:txBody>
      </p:sp>
      <p:pic>
        <p:nvPicPr>
          <p:cNvPr id="3" name="Picture 2">
            <a:extLst>
              <a:ext uri="{FF2B5EF4-FFF2-40B4-BE49-F238E27FC236}">
                <a16:creationId xmlns:a16="http://schemas.microsoft.com/office/drawing/2014/main" id="{08138BAD-8E3D-4688-AA75-B90D9B71BF1E}"/>
              </a:ext>
            </a:extLst>
          </p:cNvPr>
          <p:cNvPicPr>
            <a:picLocks noChangeAspect="1"/>
          </p:cNvPicPr>
          <p:nvPr/>
        </p:nvPicPr>
        <p:blipFill rotWithShape="1">
          <a:blip r:embed="rId2"/>
          <a:srcRect t="17690"/>
          <a:stretch/>
        </p:blipFill>
        <p:spPr>
          <a:xfrm>
            <a:off x="282011" y="2114582"/>
            <a:ext cx="7258050" cy="3771041"/>
          </a:xfrm>
          <a:prstGeom prst="rect">
            <a:avLst/>
          </a:prstGeom>
        </p:spPr>
      </p:pic>
      <p:pic>
        <p:nvPicPr>
          <p:cNvPr id="4" name="Picture 3">
            <a:extLst>
              <a:ext uri="{FF2B5EF4-FFF2-40B4-BE49-F238E27FC236}">
                <a16:creationId xmlns:a16="http://schemas.microsoft.com/office/drawing/2014/main" id="{7B925973-99D0-44E0-AAA2-EE997EC2D0A1}"/>
              </a:ext>
            </a:extLst>
          </p:cNvPr>
          <p:cNvPicPr>
            <a:picLocks noChangeAspect="1"/>
          </p:cNvPicPr>
          <p:nvPr/>
        </p:nvPicPr>
        <p:blipFill>
          <a:blip r:embed="rId3"/>
          <a:stretch>
            <a:fillRect/>
          </a:stretch>
        </p:blipFill>
        <p:spPr>
          <a:xfrm>
            <a:off x="421160" y="972377"/>
            <a:ext cx="6864120" cy="1096266"/>
          </a:xfrm>
          <a:prstGeom prst="rect">
            <a:avLst/>
          </a:prstGeom>
        </p:spPr>
      </p:pic>
      <p:sp>
        <p:nvSpPr>
          <p:cNvPr id="9" name="Blwch Testun 8">
            <a:extLst>
              <a:ext uri="{FF2B5EF4-FFF2-40B4-BE49-F238E27FC236}">
                <a16:creationId xmlns:a16="http://schemas.microsoft.com/office/drawing/2014/main" id="{EE729BC6-2BCC-4AE8-B40E-ABCA5C6EEDB0}"/>
              </a:ext>
            </a:extLst>
          </p:cNvPr>
          <p:cNvSpPr txBox="1"/>
          <p:nvPr/>
        </p:nvSpPr>
        <p:spPr>
          <a:xfrm>
            <a:off x="651431" y="2114582"/>
            <a:ext cx="6864120" cy="3970318"/>
          </a:xfrm>
          <a:prstGeom prst="rect">
            <a:avLst/>
          </a:prstGeom>
          <a:solidFill>
            <a:schemeClr val="bg1"/>
          </a:solidFill>
        </p:spPr>
        <p:txBody>
          <a:bodyPr wrap="square" rtlCol="0">
            <a:spAutoFit/>
          </a:bodyPr>
          <a:lstStyle/>
          <a:p>
            <a:r>
              <a:rPr lang="cy-GB" dirty="0"/>
              <a:t>Gwneud y byrddau arddangos yn llachar, lliwgar a pherthnasol. Gwneud yn siŵr bod gwaith plant yn cael ei arddangos fel eu bod yn teimlo’u bod yn cael eu gwobrwyo. Gwneud yn siŵr ei fod yn amgylchedd diogel i’r plant fod ynddo. Gwneud yn siŵr bod digon o adnoddau i bawb a’r adnoddau cywir ar eu cyfer. Gwneud yn siŵr bod yr holl gyfarpar, adnoddau, llyfrau darllen yn addas ar gyfer y grŵp oedran a’u bod yn gallu cael gafael arnynt pan fo angen.</a:t>
            </a:r>
          </a:p>
          <a:p>
            <a:endParaRPr lang="cy-GB" dirty="0"/>
          </a:p>
          <a:p>
            <a:endParaRPr lang="cy-GB" dirty="0"/>
          </a:p>
          <a:p>
            <a:endParaRPr lang="cy-GB" dirty="0"/>
          </a:p>
          <a:p>
            <a:endParaRPr lang="cy-GB" dirty="0"/>
          </a:p>
          <a:p>
            <a:endParaRPr lang="cy-GB" dirty="0"/>
          </a:p>
          <a:p>
            <a:endParaRPr lang="cy-GB" dirty="0"/>
          </a:p>
        </p:txBody>
      </p:sp>
    </p:spTree>
    <p:extLst>
      <p:ext uri="{BB962C8B-B14F-4D97-AF65-F5344CB8AC3E}">
        <p14:creationId xmlns:p14="http://schemas.microsoft.com/office/powerpoint/2010/main" val="2763808123"/>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solidFill>
                  <a:srgbClr val="0077C8"/>
                </a:solidFill>
              </a:rPr>
              <a:t>C</a:t>
            </a:r>
            <a:r>
              <a:rPr lang="x-none" sz="1800" dirty="0"/>
              <a:t>westiwn </a:t>
            </a:r>
            <a:r>
              <a:rPr lang="en-GB" sz="1800" dirty="0"/>
              <a:t>3 </a:t>
            </a:r>
            <a:r>
              <a:rPr lang="cy-GB" sz="1800" dirty="0"/>
              <a:t>gyda sylwadau’r Arholwr</a:t>
            </a:r>
            <a:endParaRPr lang="en-GB" sz="1800" dirty="0"/>
          </a:p>
        </p:txBody>
      </p:sp>
      <p:sp>
        <p:nvSpPr>
          <p:cNvPr id="5" name="Speech Bubble: Rectangle with Corners Rounded 4">
            <a:extLst>
              <a:ext uri="{FF2B5EF4-FFF2-40B4-BE49-F238E27FC236}">
                <a16:creationId xmlns:a16="http://schemas.microsoft.com/office/drawing/2014/main" id="{E080D8D8-37C9-4FEE-B806-90F5187C4B7E}"/>
              </a:ext>
            </a:extLst>
          </p:cNvPr>
          <p:cNvSpPr/>
          <p:nvPr/>
        </p:nvSpPr>
        <p:spPr>
          <a:xfrm>
            <a:off x="8023788" y="954157"/>
            <a:ext cx="3747052"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pPr>
              <a:defRPr b="0" i="0"/>
            </a:pPr>
            <a:r>
              <a:rPr lang="1106" sz="1600" i="1" dirty="0">
                <a:solidFill>
                  <a:srgbClr val="0070C0"/>
                </a:solidFill>
              </a:rPr>
              <a:t>Cw</a:t>
            </a:r>
            <a:r>
              <a:rPr lang="cy-GB" sz="1600" i="1" dirty="0">
                <a:solidFill>
                  <a:srgbClr val="0070C0"/>
                </a:solidFill>
              </a:rPr>
              <a:t>.</a:t>
            </a:r>
            <a:r>
              <a:rPr lang="1106" sz="1600" i="1" dirty="0">
                <a:solidFill>
                  <a:srgbClr val="0070C0"/>
                </a:solidFill>
              </a:rPr>
              <a:t>3 Mae amrywiaeth o ffactorau </a:t>
            </a:r>
            <a:endParaRPr lang="cy-GB" sz="1600" i="1" dirty="0">
              <a:solidFill>
                <a:srgbClr val="0070C0"/>
              </a:solidFill>
            </a:endParaRPr>
          </a:p>
          <a:p>
            <a:pPr>
              <a:defRPr b="0" i="0"/>
            </a:pPr>
            <a:r>
              <a:rPr lang="1106" sz="1600" i="1" dirty="0">
                <a:solidFill>
                  <a:srgbClr val="0070C0"/>
                </a:solidFill>
              </a:rPr>
              <a:t>wedi'u trafod a'u datblygu yn unol â </a:t>
            </a:r>
            <a:endParaRPr lang="cy-GB" sz="1600" i="1" dirty="0">
              <a:solidFill>
                <a:srgbClr val="0070C0"/>
              </a:solidFill>
            </a:endParaRPr>
          </a:p>
          <a:p>
            <a:pPr>
              <a:defRPr b="0" i="0"/>
            </a:pPr>
            <a:r>
              <a:rPr lang="cy-GB" sz="1600" i="1" dirty="0">
                <a:solidFill>
                  <a:srgbClr val="0070C0"/>
                </a:solidFill>
              </a:rPr>
              <a:t>g</a:t>
            </a:r>
            <a:r>
              <a:rPr lang="1106" sz="1600" i="1" dirty="0">
                <a:solidFill>
                  <a:srgbClr val="0070C0"/>
                </a:solidFill>
              </a:rPr>
              <a:t>ofynion y cwestiwn.</a:t>
            </a:r>
            <a:r>
              <a:rPr lang="cy-GB" sz="1600" i="1" dirty="0">
                <a:solidFill>
                  <a:srgbClr val="0070C0"/>
                </a:solidFill>
              </a:rPr>
              <a:t> </a:t>
            </a:r>
            <a:r>
              <a:rPr lang="1106" sz="1600" i="1" dirty="0">
                <a:solidFill>
                  <a:srgbClr val="0070C0"/>
                </a:solidFill>
              </a:rPr>
              <a:t>Mae'r dysgwr </a:t>
            </a:r>
            <a:endParaRPr lang="cy-GB" sz="1600" i="1" dirty="0">
              <a:solidFill>
                <a:srgbClr val="0070C0"/>
              </a:solidFill>
            </a:endParaRPr>
          </a:p>
          <a:p>
            <a:pPr>
              <a:defRPr b="0" i="0"/>
            </a:pPr>
            <a:r>
              <a:rPr lang="1106" sz="1600" i="1" dirty="0">
                <a:solidFill>
                  <a:srgbClr val="0070C0"/>
                </a:solidFill>
              </a:rPr>
              <a:t>wedi cefnogi’r</a:t>
            </a:r>
            <a:r>
              <a:rPr lang="cy-GB" sz="1600" i="1" dirty="0">
                <a:solidFill>
                  <a:srgbClr val="0070C0"/>
                </a:solidFill>
              </a:rPr>
              <a:t> </a:t>
            </a:r>
            <a:r>
              <a:rPr lang="1106" sz="1600" i="1" dirty="0">
                <a:solidFill>
                  <a:srgbClr val="0070C0"/>
                </a:solidFill>
              </a:rPr>
              <a:t>drafodaeth yn glir gyda </a:t>
            </a:r>
            <a:endParaRPr lang="cy-GB" sz="1600" i="1" dirty="0">
              <a:solidFill>
                <a:srgbClr val="0070C0"/>
              </a:solidFill>
            </a:endParaRPr>
          </a:p>
          <a:p>
            <a:pPr>
              <a:defRPr b="0" i="0"/>
            </a:pPr>
            <a:r>
              <a:rPr lang="cy-GB" sz="1600" i="1" dirty="0">
                <a:solidFill>
                  <a:srgbClr val="0070C0"/>
                </a:solidFill>
              </a:rPr>
              <a:t>r</a:t>
            </a:r>
            <a:r>
              <a:rPr lang="1106" sz="1600" i="1" dirty="0">
                <a:solidFill>
                  <a:srgbClr val="0070C0"/>
                </a:solidFill>
              </a:rPr>
              <a:t>hesymau</a:t>
            </a:r>
            <a:r>
              <a:rPr lang="cy-GB" sz="1600" i="1" dirty="0">
                <a:solidFill>
                  <a:srgbClr val="0070C0"/>
                </a:solidFill>
              </a:rPr>
              <a:t> </a:t>
            </a:r>
            <a:r>
              <a:rPr lang="1106" sz="1600" i="1" dirty="0">
                <a:solidFill>
                  <a:srgbClr val="0070C0"/>
                </a:solidFill>
              </a:rPr>
              <a:t>pam dylid ystyried y</a:t>
            </a:r>
            <a:endParaRPr lang="cy-GB" sz="1600" i="1" dirty="0">
              <a:solidFill>
                <a:srgbClr val="0070C0"/>
              </a:solidFill>
            </a:endParaRPr>
          </a:p>
          <a:p>
            <a:pPr>
              <a:defRPr b="0" i="0"/>
            </a:pPr>
            <a:r>
              <a:rPr lang="1106" sz="1600" i="1" dirty="0">
                <a:solidFill>
                  <a:srgbClr val="0070C0"/>
                </a:solidFill>
              </a:rPr>
              <a:t>ffactorau hyn.</a:t>
            </a:r>
            <a:r>
              <a:rPr lang="1106" sz="1600" i="0" dirty="0">
                <a:solidFill>
                  <a:srgbClr val="0070C0"/>
                </a:solidFill>
              </a:rPr>
              <a:t> </a:t>
            </a:r>
            <a:r>
              <a:rPr lang="1106" sz="1600" i="1" dirty="0">
                <a:solidFill>
                  <a:srgbClr val="0070C0"/>
                </a:solidFill>
              </a:rPr>
              <a:t>Er enghraifft,</a:t>
            </a:r>
            <a:r>
              <a:rPr lang="cy-GB" sz="1600" i="1" dirty="0">
                <a:solidFill>
                  <a:srgbClr val="0070C0"/>
                </a:solidFill>
              </a:rPr>
              <a:t> </a:t>
            </a:r>
          </a:p>
          <a:p>
            <a:pPr>
              <a:defRPr b="0" i="0"/>
            </a:pPr>
            <a:r>
              <a:rPr lang="1106" sz="1600" i="1" dirty="0">
                <a:solidFill>
                  <a:srgbClr val="0070C0"/>
                </a:solidFill>
              </a:rPr>
              <a:t>pwysigrwydd gweithgareddau priodol</a:t>
            </a:r>
          </a:p>
          <a:p>
            <a:pPr>
              <a:defRPr b="0" i="0"/>
            </a:pPr>
            <a:r>
              <a:rPr lang="1106" sz="1600" i="1" dirty="0">
                <a:solidFill>
                  <a:srgbClr val="0070C0"/>
                </a:solidFill>
              </a:rPr>
              <a:t>i oedran a chyfnod er mwynhad</a:t>
            </a:r>
            <a:r>
              <a:rPr lang="cy-GB" sz="1600" i="1" dirty="0">
                <a:solidFill>
                  <a:srgbClr val="0070C0"/>
                </a:solidFill>
              </a:rPr>
              <a:t> </a:t>
            </a:r>
            <a:r>
              <a:rPr lang="1106" sz="1600" i="1" dirty="0">
                <a:solidFill>
                  <a:srgbClr val="0070C0"/>
                </a:solidFill>
              </a:rPr>
              <a:t>a </a:t>
            </a:r>
            <a:endParaRPr lang="cy-GB" sz="1600" i="1" dirty="0">
              <a:solidFill>
                <a:srgbClr val="0070C0"/>
              </a:solidFill>
            </a:endParaRPr>
          </a:p>
          <a:p>
            <a:pPr>
              <a:defRPr b="0" i="0"/>
            </a:pPr>
            <a:r>
              <a:rPr lang="1106" sz="1600" i="1" dirty="0">
                <a:solidFill>
                  <a:srgbClr val="0070C0"/>
                </a:solidFill>
              </a:rPr>
              <a:t>datblygiad a'r defnydd o</a:t>
            </a:r>
            <a:r>
              <a:rPr lang="cy-GB" sz="1600" i="1" dirty="0">
                <a:solidFill>
                  <a:srgbClr val="0070C0"/>
                </a:solidFill>
              </a:rPr>
              <a:t> </a:t>
            </a:r>
            <a:r>
              <a:rPr lang="1106" sz="1600" i="1" dirty="0">
                <a:solidFill>
                  <a:srgbClr val="0070C0"/>
                </a:solidFill>
              </a:rPr>
              <a:t>olau i gefnogi </a:t>
            </a:r>
            <a:endParaRPr lang="cy-GB" sz="1600" i="1" dirty="0">
              <a:solidFill>
                <a:srgbClr val="0070C0"/>
              </a:solidFill>
            </a:endParaRPr>
          </a:p>
          <a:p>
            <a:pPr>
              <a:defRPr b="0" i="0"/>
            </a:pPr>
            <a:r>
              <a:rPr lang="1106" sz="1600" i="1" dirty="0">
                <a:solidFill>
                  <a:srgbClr val="0070C0"/>
                </a:solidFill>
              </a:rPr>
              <a:t>cyfforddusrwydd.</a:t>
            </a:r>
            <a:r>
              <a:rPr lang="cy-GB" sz="1600" i="1" dirty="0">
                <a:solidFill>
                  <a:srgbClr val="0070C0"/>
                </a:solidFill>
              </a:rPr>
              <a:t> </a:t>
            </a:r>
            <a:r>
              <a:rPr lang="1106" sz="1600" i="1" dirty="0">
                <a:solidFill>
                  <a:srgbClr val="0070C0"/>
                </a:solidFill>
              </a:rPr>
              <a:t>I ennill marciau llawn </a:t>
            </a:r>
            <a:endParaRPr lang="cy-GB" sz="1600" i="1" dirty="0">
              <a:solidFill>
                <a:srgbClr val="0070C0"/>
              </a:solidFill>
            </a:endParaRPr>
          </a:p>
          <a:p>
            <a:pPr>
              <a:defRPr b="0" i="0"/>
            </a:pPr>
            <a:r>
              <a:rPr lang="cy-GB" sz="1600" i="1" dirty="0">
                <a:solidFill>
                  <a:srgbClr val="0070C0"/>
                </a:solidFill>
              </a:rPr>
              <a:t>byddai</a:t>
            </a:r>
            <a:r>
              <a:rPr lang="1106" sz="1600" i="1" dirty="0">
                <a:solidFill>
                  <a:srgbClr val="0070C0"/>
                </a:solidFill>
              </a:rPr>
              <a:t> angen i’r dysgwr drafod </a:t>
            </a:r>
            <a:endParaRPr lang="cy-GB" sz="1600" i="1" dirty="0">
              <a:solidFill>
                <a:srgbClr val="0070C0"/>
              </a:solidFill>
            </a:endParaRPr>
          </a:p>
          <a:p>
            <a:pPr>
              <a:defRPr b="0" i="0"/>
            </a:pPr>
            <a:r>
              <a:rPr lang="1106" sz="1600" i="1" dirty="0">
                <a:solidFill>
                  <a:srgbClr val="0070C0"/>
                </a:solidFill>
              </a:rPr>
              <a:t>ymhellach ffactorau sydd efallai’n </a:t>
            </a:r>
            <a:endParaRPr lang="cy-GB" sz="1600" i="1" dirty="0">
              <a:solidFill>
                <a:srgbClr val="0070C0"/>
              </a:solidFill>
            </a:endParaRPr>
          </a:p>
          <a:p>
            <a:pPr>
              <a:defRPr b="0" i="0"/>
            </a:pPr>
            <a:r>
              <a:rPr lang="1106" sz="1600" i="1" dirty="0">
                <a:solidFill>
                  <a:srgbClr val="0070C0"/>
                </a:solidFill>
              </a:rPr>
              <a:t>ymwneud ag addasu'r amgylchedd </a:t>
            </a:r>
            <a:endParaRPr lang="cy-GB" sz="1600" i="1" dirty="0">
              <a:solidFill>
                <a:srgbClr val="0070C0"/>
              </a:solidFill>
            </a:endParaRPr>
          </a:p>
          <a:p>
            <a:pPr>
              <a:defRPr b="0" i="0"/>
            </a:pPr>
            <a:r>
              <a:rPr lang="en-GB" sz="1600" i="1" dirty="0">
                <a:solidFill>
                  <a:srgbClr val="0070C0"/>
                </a:solidFill>
              </a:rPr>
              <a:t>n</a:t>
            </a:r>
            <a:r>
              <a:rPr lang="1106" sz="1600" i="1" dirty="0">
                <a:solidFill>
                  <a:srgbClr val="0070C0"/>
                </a:solidFill>
              </a:rPr>
              <a:t>eu'r awyr agored.</a:t>
            </a:r>
            <a:endParaRPr lang="cy-GB" sz="1600" i="1" dirty="0">
              <a:solidFill>
                <a:srgbClr val="0070C0"/>
              </a:solidFill>
            </a:endParaRPr>
          </a:p>
          <a:p>
            <a:pPr>
              <a:defRPr b="0" i="0"/>
            </a:pPr>
            <a:endParaRPr lang="1106" sz="1600" i="1" dirty="0">
              <a:solidFill>
                <a:srgbClr val="0070C0"/>
              </a:solidFill>
            </a:endParaRPr>
          </a:p>
          <a:p>
            <a:pPr>
              <a:defRPr b="0" i="0"/>
            </a:pPr>
            <a:r>
              <a:rPr lang="1106" sz="1600" i="1" dirty="0">
                <a:solidFill>
                  <a:srgbClr val="0070C0"/>
                </a:solidFill>
              </a:rPr>
              <a:t>Dyfarnwyd 5 marc</a:t>
            </a:r>
          </a:p>
        </p:txBody>
      </p:sp>
      <p:pic>
        <p:nvPicPr>
          <p:cNvPr id="4" name="Picture 3">
            <a:extLst>
              <a:ext uri="{FF2B5EF4-FFF2-40B4-BE49-F238E27FC236}">
                <a16:creationId xmlns:a16="http://schemas.microsoft.com/office/drawing/2014/main" id="{3AB44A1A-A767-4C55-8CB0-E66466D20D37}"/>
              </a:ext>
            </a:extLst>
          </p:cNvPr>
          <p:cNvPicPr>
            <a:picLocks noChangeAspect="1"/>
          </p:cNvPicPr>
          <p:nvPr/>
        </p:nvPicPr>
        <p:blipFill>
          <a:blip r:embed="rId2"/>
          <a:stretch>
            <a:fillRect/>
          </a:stretch>
        </p:blipFill>
        <p:spPr>
          <a:xfrm>
            <a:off x="282011" y="972377"/>
            <a:ext cx="6957978" cy="1111256"/>
          </a:xfrm>
          <a:prstGeom prst="rect">
            <a:avLst/>
          </a:prstGeom>
        </p:spPr>
      </p:pic>
      <p:sp>
        <p:nvSpPr>
          <p:cNvPr id="9" name="Blwch Testun 8">
            <a:extLst>
              <a:ext uri="{FF2B5EF4-FFF2-40B4-BE49-F238E27FC236}">
                <a16:creationId xmlns:a16="http://schemas.microsoft.com/office/drawing/2014/main" id="{5D246736-81F0-43B6-B2BA-C1F8168E9A70}"/>
              </a:ext>
            </a:extLst>
          </p:cNvPr>
          <p:cNvSpPr txBox="1"/>
          <p:nvPr/>
        </p:nvSpPr>
        <p:spPr>
          <a:xfrm>
            <a:off x="486606" y="2039665"/>
            <a:ext cx="6679581" cy="2585323"/>
          </a:xfrm>
          <a:prstGeom prst="rect">
            <a:avLst/>
          </a:prstGeom>
          <a:solidFill>
            <a:schemeClr val="bg1"/>
          </a:solidFill>
        </p:spPr>
        <p:txBody>
          <a:bodyPr wrap="square" rtlCol="0">
            <a:spAutoFit/>
          </a:bodyPr>
          <a:lstStyle/>
          <a:p>
            <a:r>
              <a:rPr lang="cy-GB" dirty="0"/>
              <a:t>Ffactorau fel gwneud yn siŵr bod gweithgareddau sy’n briodol i oedran a cham i’r holl blant eu mwynhau a datblygu oddi wrthynt. Rhaid i’r lleoliad fod â darpariaeth barhaus ar gael i blant allu herio eu hunain a mynd yn ôl ato/ei ailadrodd os na gwnaethant ei gyflawni y tro cyntaf. Dylai fod digon o le i bob gweithgaredd gael ei gyflawni heb risg. Dylai’r lleoliad fod yn olau a bod y tymheredd ar y gosodiad cywir fel ei bod yn gyfforddus i blant. Rhaid darparu adnoddau/dodrefn addas i’r rhai hynny sydd yn y lleoliad allu cyflawni heb risg.</a:t>
            </a:r>
          </a:p>
        </p:txBody>
      </p:sp>
    </p:spTree>
    <p:extLst>
      <p:ext uri="{BB962C8B-B14F-4D97-AF65-F5344CB8AC3E}">
        <p14:creationId xmlns:p14="http://schemas.microsoft.com/office/powerpoint/2010/main" val="1712066283"/>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a:extLst>
              <a:ext uri="{FF2B5EF4-FFF2-40B4-BE49-F238E27FC236}">
                <a16:creationId xmlns:a16="http://schemas.microsoft.com/office/drawing/2014/main" id="{FFB5E3EB-7213-431F-A161-31009DF587E1}"/>
              </a:ext>
            </a:extLst>
          </p:cNvPr>
          <p:cNvSpPr>
            <a:spLocks noGrp="1"/>
          </p:cNvSpPr>
          <p:nvPr>
            <p:ph type="title"/>
          </p:nvPr>
        </p:nvSpPr>
        <p:spPr>
          <a:xfrm>
            <a:off x="282011" y="208722"/>
            <a:ext cx="10223323" cy="447261"/>
          </a:xfrm>
        </p:spPr>
        <p:txBody>
          <a:bodyPr/>
          <a:lstStyle/>
          <a:p>
            <a:pPr>
              <a:defRPr b="0" i="0"/>
            </a:pPr>
            <a:r>
              <a:rPr lang="x-none" sz="1800" dirty="0"/>
              <a:t>Cwestiwn </a:t>
            </a:r>
            <a:r>
              <a:rPr lang="en-GB" sz="1800" dirty="0"/>
              <a:t>4 </a:t>
            </a:r>
            <a:r>
              <a:rPr lang="en-GB" sz="1800" dirty="0" err="1"/>
              <a:t>a’r</a:t>
            </a:r>
            <a:r>
              <a:rPr lang="en-GB" sz="1800" dirty="0"/>
              <a:t> </a:t>
            </a:r>
            <a:r>
              <a:rPr lang="en-GB" sz="1800" dirty="0" err="1"/>
              <a:t>Cynllun</a:t>
            </a:r>
            <a:r>
              <a:rPr lang="en-GB" sz="1800" dirty="0"/>
              <a:t> Marcio </a:t>
            </a:r>
            <a:endParaRPr lang="x-none" sz="1800" dirty="0"/>
          </a:p>
        </p:txBody>
      </p:sp>
      <p:sp>
        <p:nvSpPr>
          <p:cNvPr id="12" name="TextBox 11">
            <a:extLst>
              <a:ext uri="{FF2B5EF4-FFF2-40B4-BE49-F238E27FC236}">
                <a16:creationId xmlns:a16="http://schemas.microsoft.com/office/drawing/2014/main" id="{BDDEE383-7922-4BA2-B1FF-AF53529A790E}"/>
              </a:ext>
            </a:extLst>
          </p:cNvPr>
          <p:cNvSpPr txBox="1"/>
          <p:nvPr/>
        </p:nvSpPr>
        <p:spPr>
          <a:xfrm>
            <a:off x="167108" y="1059612"/>
            <a:ext cx="6266349" cy="523220"/>
          </a:xfrm>
          <a:prstGeom prst="rect">
            <a:avLst/>
          </a:prstGeom>
          <a:noFill/>
        </p:spPr>
        <p:txBody>
          <a:bodyPr wrap="square">
            <a:spAutoFit/>
          </a:bodyPr>
          <a:lstStyle/>
          <a:p>
            <a:r>
              <a:rPr lang="en-GB" sz="1400" dirty="0" err="1"/>
              <a:t>Cymharwch</a:t>
            </a:r>
            <a:r>
              <a:rPr lang="en-GB" sz="1400" dirty="0"/>
              <a:t> </a:t>
            </a:r>
          </a:p>
          <a:p>
            <a:r>
              <a:rPr lang="en-GB" sz="1400" dirty="0" err="1"/>
              <a:t>Nodwch</a:t>
            </a:r>
            <a:r>
              <a:rPr lang="en-GB" sz="1400" dirty="0"/>
              <a:t> ac </a:t>
            </a:r>
            <a:r>
              <a:rPr lang="en-GB" sz="1400" dirty="0" err="1"/>
              <a:t>esboniwch</a:t>
            </a:r>
            <a:r>
              <a:rPr lang="en-GB" sz="1400" dirty="0"/>
              <a:t> </a:t>
            </a:r>
            <a:r>
              <a:rPr lang="en-GB" sz="1400" dirty="0" err="1"/>
              <a:t>elfennau</a:t>
            </a:r>
            <a:r>
              <a:rPr lang="en-GB" sz="1400" dirty="0"/>
              <a:t> </a:t>
            </a:r>
            <a:r>
              <a:rPr lang="en-GB" sz="1400" dirty="0" err="1"/>
              <a:t>tebyg</a:t>
            </a:r>
            <a:r>
              <a:rPr lang="en-GB" sz="1400" dirty="0"/>
              <a:t> a </a:t>
            </a:r>
            <a:r>
              <a:rPr lang="en-GB" sz="1400" dirty="0" err="1"/>
              <a:t>gwnewch</a:t>
            </a:r>
            <a:r>
              <a:rPr lang="en-GB" sz="1400" dirty="0"/>
              <a:t> </a:t>
            </a:r>
            <a:r>
              <a:rPr lang="en-GB" sz="1400" dirty="0" err="1"/>
              <a:t>sylwadau</a:t>
            </a:r>
            <a:r>
              <a:rPr lang="en-GB" sz="1400" dirty="0"/>
              <a:t> </a:t>
            </a:r>
            <a:r>
              <a:rPr lang="en-GB" sz="1400" dirty="0" err="1"/>
              <a:t>arnyn</a:t>
            </a:r>
            <a:r>
              <a:rPr lang="en-GB" sz="1400" dirty="0"/>
              <a:t> </a:t>
            </a:r>
            <a:r>
              <a:rPr lang="en-GB" sz="1400" dirty="0" err="1"/>
              <a:t>nhw</a:t>
            </a:r>
            <a:endParaRPr lang="en-GB" sz="1400" i="1" dirty="0"/>
          </a:p>
        </p:txBody>
      </p:sp>
      <p:pic>
        <p:nvPicPr>
          <p:cNvPr id="4" name="Picture 3">
            <a:extLst>
              <a:ext uri="{FF2B5EF4-FFF2-40B4-BE49-F238E27FC236}">
                <a16:creationId xmlns:a16="http://schemas.microsoft.com/office/drawing/2014/main" id="{0303444C-7792-4B36-BF17-5D500CA0636B}"/>
              </a:ext>
            </a:extLst>
          </p:cNvPr>
          <p:cNvPicPr>
            <a:picLocks noChangeAspect="1"/>
          </p:cNvPicPr>
          <p:nvPr/>
        </p:nvPicPr>
        <p:blipFill>
          <a:blip r:embed="rId2"/>
          <a:stretch>
            <a:fillRect/>
          </a:stretch>
        </p:blipFill>
        <p:spPr>
          <a:xfrm>
            <a:off x="282012" y="1986461"/>
            <a:ext cx="5480070" cy="3510825"/>
          </a:xfrm>
          <a:prstGeom prst="rect">
            <a:avLst/>
          </a:prstGeom>
        </p:spPr>
      </p:pic>
      <p:sp>
        <p:nvSpPr>
          <p:cNvPr id="9" name="TextBox 8">
            <a:extLst>
              <a:ext uri="{FF2B5EF4-FFF2-40B4-BE49-F238E27FC236}">
                <a16:creationId xmlns:a16="http://schemas.microsoft.com/office/drawing/2014/main" id="{500E9AA0-0C41-4156-8E12-CED17D440E04}"/>
              </a:ext>
            </a:extLst>
          </p:cNvPr>
          <p:cNvSpPr txBox="1"/>
          <p:nvPr/>
        </p:nvSpPr>
        <p:spPr>
          <a:xfrm>
            <a:off x="5928892" y="497668"/>
            <a:ext cx="6096000" cy="6411371"/>
          </a:xfrm>
          <a:prstGeom prst="rect">
            <a:avLst/>
          </a:prstGeom>
          <a:noFill/>
        </p:spPr>
        <p:txBody>
          <a:bodyPr wrap="square">
            <a:spAutoFit/>
          </a:bodyPr>
          <a:lstStyle/>
          <a:p>
            <a:pPr fontAlgn="base">
              <a:lnSpc>
                <a:spcPct val="115000"/>
              </a:lnSpc>
              <a:spcAft>
                <a:spcPts val="1000"/>
              </a:spcAft>
            </a:pPr>
            <a:r>
              <a:rPr lang="cy-GB" sz="105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Rhowch hyd at </a:t>
            </a:r>
            <a:r>
              <a:rPr lang="cy-GB" sz="105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6 marc</a:t>
            </a:r>
            <a:r>
              <a:rPr lang="cy-GB" sz="105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br>
              <a:rPr lang="en-GB" sz="1050" dirty="0">
                <a:solidFill>
                  <a:srgbClr val="000000"/>
                </a:solidFill>
                <a:latin typeface="Calibri" panose="020F0502020204030204" pitchFamily="34" charset="0"/>
                <a:ea typeface="Calibri" panose="020F0502020204030204" pitchFamily="34" charset="0"/>
                <a:cs typeface="Times New Roman" panose="02020603050405020304" pitchFamily="18" charset="0"/>
              </a:rPr>
            </a:br>
            <a:r>
              <a:rPr lang="cy-GB" sz="1050" b="1" dirty="0">
                <a:effectLst/>
                <a:latin typeface="Arial" panose="020B0604020202020204" pitchFamily="34" charset="0"/>
                <a:ea typeface="Calibri" panose="020F0502020204030204" pitchFamily="34" charset="0"/>
                <a:cs typeface="Times New Roman" panose="02020603050405020304" pitchFamily="18" charset="0"/>
              </a:rPr>
              <a:t>Rhowch 0 marc </a:t>
            </a:r>
            <a:r>
              <a:rPr lang="cy-GB" sz="1050" dirty="0">
                <a:effectLst/>
                <a:latin typeface="Arial" panose="020B0604020202020204" pitchFamily="34" charset="0"/>
                <a:ea typeface="Calibri" panose="020F0502020204030204" pitchFamily="34" charset="0"/>
                <a:cs typeface="Times New Roman" panose="02020603050405020304" pitchFamily="18" charset="0"/>
              </a:rPr>
              <a:t>os nad yw'r ymateb yn haeddu ennill marciau. </a:t>
            </a:r>
            <a:br>
              <a:rPr lang="en-GB" sz="1050" dirty="0">
                <a:latin typeface="Calibri" panose="020F0502020204030204" pitchFamily="34" charset="0"/>
                <a:ea typeface="Calibri" panose="020F0502020204030204" pitchFamily="34" charset="0"/>
                <a:cs typeface="Times New Roman" panose="02020603050405020304" pitchFamily="18" charset="0"/>
              </a:rPr>
            </a:br>
            <a:r>
              <a:rPr lang="cy-GB" sz="1050" b="1" dirty="0">
                <a:effectLst/>
                <a:latin typeface="Arial" panose="020B0604020202020204" pitchFamily="34" charset="0"/>
                <a:ea typeface="Calibri" panose="020F0502020204030204" pitchFamily="34" charset="0"/>
                <a:cs typeface="Times New Roman" panose="02020603050405020304" pitchFamily="18" charset="0"/>
              </a:rPr>
              <a:t>Rhowch 1-2 farc </a:t>
            </a:r>
            <a:r>
              <a:rPr lang="cy-GB" sz="1050" dirty="0">
                <a:effectLst/>
                <a:latin typeface="Arial" panose="020B0604020202020204" pitchFamily="34" charset="0"/>
                <a:ea typeface="Calibri" panose="020F0502020204030204" pitchFamily="34" charset="0"/>
                <a:cs typeface="Times New Roman" panose="02020603050405020304" pitchFamily="18" charset="0"/>
              </a:rPr>
              <a:t>am gymhariaeth sylfaenol heb fawr o wybodaeth na dealltwriaeth ynglŷn â sut mae pob lleoliad yn cefnogi ac yn hybu iechyd, llesiant a datblygiad plant.</a:t>
            </a:r>
            <a:br>
              <a:rPr lang="en-GB" sz="1050" dirty="0">
                <a:latin typeface="Calibri" panose="020F0502020204030204" pitchFamily="34" charset="0"/>
                <a:ea typeface="Calibri" panose="020F0502020204030204" pitchFamily="34" charset="0"/>
                <a:cs typeface="Times New Roman" panose="02020603050405020304" pitchFamily="18" charset="0"/>
              </a:rPr>
            </a:br>
            <a:r>
              <a:rPr lang="cy-GB" sz="1050" b="1" dirty="0">
                <a:effectLst/>
                <a:latin typeface="Arial" panose="020B0604020202020204" pitchFamily="34" charset="0"/>
                <a:ea typeface="Calibri" panose="020F0502020204030204" pitchFamily="34" charset="0"/>
                <a:cs typeface="Times New Roman" panose="02020603050405020304" pitchFamily="18" charset="0"/>
              </a:rPr>
              <a:t>Rhowch 3-4 marc </a:t>
            </a:r>
            <a:r>
              <a:rPr lang="cy-GB" sz="1050" dirty="0">
                <a:effectLst/>
                <a:latin typeface="Arial" panose="020B0604020202020204" pitchFamily="34" charset="0"/>
                <a:ea typeface="Calibri" panose="020F0502020204030204" pitchFamily="34" charset="0"/>
                <a:cs typeface="Times New Roman" panose="02020603050405020304" pitchFamily="18" charset="0"/>
              </a:rPr>
              <a:t>am gymhariaeth dda â gwybodaeth a dealltwriaeth dda ynglŷn â sut mae pob lleoliad yn cefnogi ac yn hybu iechyd, llesiant a datblygiad plant.</a:t>
            </a:r>
            <a:br>
              <a:rPr lang="en-GB" sz="1050" dirty="0">
                <a:latin typeface="Calibri" panose="020F0502020204030204" pitchFamily="34" charset="0"/>
                <a:ea typeface="Calibri" panose="020F0502020204030204" pitchFamily="34" charset="0"/>
                <a:cs typeface="Times New Roman" panose="02020603050405020304" pitchFamily="18" charset="0"/>
              </a:rPr>
            </a:br>
            <a:r>
              <a:rPr lang="cy-GB" sz="1050" b="1" dirty="0">
                <a:effectLst/>
                <a:latin typeface="Arial" panose="020B0604020202020204" pitchFamily="34" charset="0"/>
                <a:ea typeface="Calibri" panose="020F0502020204030204" pitchFamily="34" charset="0"/>
                <a:cs typeface="Times New Roman" panose="02020603050405020304" pitchFamily="18" charset="0"/>
              </a:rPr>
              <a:t>Rhowch 5-6 marc </a:t>
            </a:r>
            <a:r>
              <a:rPr lang="cy-GB" sz="1050" dirty="0">
                <a:effectLst/>
                <a:latin typeface="Arial" panose="020B0604020202020204" pitchFamily="34" charset="0"/>
                <a:ea typeface="Calibri" panose="020F0502020204030204" pitchFamily="34" charset="0"/>
                <a:cs typeface="Times New Roman" panose="02020603050405020304" pitchFamily="18" charset="0"/>
              </a:rPr>
              <a:t>am gymhariaeth dda iawn â gwybodaeth a dealltwriaeth fanwl ynglŷn â sut mae pob lleoliad yn cefnogi ac yn hybu iechyd, llesiant a datblygiad plant.</a:t>
            </a:r>
            <a:br>
              <a:rPr lang="en-GB" sz="1050" dirty="0">
                <a:latin typeface="Calibri" panose="020F0502020204030204" pitchFamily="34" charset="0"/>
                <a:ea typeface="Calibri" panose="020F0502020204030204" pitchFamily="34" charset="0"/>
                <a:cs typeface="Times New Roman" panose="02020603050405020304" pitchFamily="18" charset="0"/>
              </a:rPr>
            </a:br>
            <a:br>
              <a:rPr lang="en-GB" sz="1050" dirty="0">
                <a:latin typeface="Calibri" panose="020F0502020204030204" pitchFamily="34" charset="0"/>
                <a:ea typeface="Calibri" panose="020F0502020204030204" pitchFamily="34" charset="0"/>
                <a:cs typeface="Times New Roman" panose="02020603050405020304" pitchFamily="18" charset="0"/>
              </a:rPr>
            </a:br>
            <a:r>
              <a:rPr lang="cy-GB" sz="1050" dirty="0">
                <a:effectLst/>
                <a:latin typeface="Arial" panose="020B0604020202020204" pitchFamily="34" charset="0"/>
                <a:ea typeface="Calibri" panose="020F0502020204030204" pitchFamily="34" charset="0"/>
                <a:cs typeface="Times New Roman" panose="02020603050405020304" pitchFamily="18" charset="0"/>
              </a:rPr>
              <a:t>Rhowch uchafswm o 4 marc os mai dim ond un lleoliad sy'n cael ei ystyried.</a:t>
            </a:r>
            <a:br>
              <a:rPr lang="en-GB" sz="1050" dirty="0">
                <a:latin typeface="Calibri" panose="020F0502020204030204" pitchFamily="34" charset="0"/>
                <a:ea typeface="Calibri" panose="020F0502020204030204" pitchFamily="34" charset="0"/>
                <a:cs typeface="Times New Roman" panose="02020603050405020304" pitchFamily="18" charset="0"/>
              </a:rPr>
            </a:br>
            <a:r>
              <a:rPr lang="cy-GB" sz="1050" dirty="0">
                <a:effectLst/>
                <a:latin typeface="Arial" panose="020B0604020202020204" pitchFamily="34" charset="0"/>
                <a:ea typeface="Calibri" panose="020F0502020204030204" pitchFamily="34" charset="0"/>
                <a:cs typeface="Times New Roman" panose="02020603050405020304" pitchFamily="18" charset="0"/>
              </a:rPr>
              <a:t>Gallai'r ymatebion gyfeirio at bethau sy'n debyg a /neu yn wahanol i gael marciau llawn </a:t>
            </a:r>
            <a:br>
              <a:rPr lang="en-GB" sz="1050" dirty="0">
                <a:latin typeface="Calibri" panose="020F0502020204030204" pitchFamily="34" charset="0"/>
                <a:ea typeface="Calibri" panose="020F0502020204030204" pitchFamily="34" charset="0"/>
                <a:cs typeface="Times New Roman" panose="02020603050405020304" pitchFamily="18" charset="0"/>
              </a:rPr>
            </a:br>
            <a:r>
              <a:rPr lang="cy-GB" sz="1050" dirty="0">
                <a:effectLst/>
                <a:latin typeface="Arial" panose="020B0604020202020204" pitchFamily="34" charset="0"/>
                <a:ea typeface="Calibri" panose="020F0502020204030204" pitchFamily="34" charset="0"/>
                <a:cs typeface="Times New Roman" panose="02020603050405020304" pitchFamily="18" charset="0"/>
              </a:rPr>
              <a:t>Gallai'r ymatebion gyfeirio at:</a:t>
            </a:r>
            <a:endParaRPr lang="en-GB" sz="105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cy-GB" sz="1050" b="1" dirty="0">
                <a:effectLst/>
                <a:latin typeface="Arial" panose="020B0604020202020204" pitchFamily="34" charset="0"/>
                <a:ea typeface="Calibri" panose="020F0502020204030204" pitchFamily="34" charset="0"/>
                <a:cs typeface="Times New Roman" panose="02020603050405020304" pitchFamily="18" charset="0"/>
              </a:rPr>
              <a:t>Meithrinfa Ddydd</a:t>
            </a:r>
            <a:endParaRPr lang="en-GB" sz="105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050" dirty="0">
                <a:effectLst/>
                <a:latin typeface="Arial" panose="020B0604020202020204" pitchFamily="34" charset="0"/>
                <a:ea typeface="Calibri" panose="020F0502020204030204" pitchFamily="34" charset="0"/>
                <a:cs typeface="Times New Roman" panose="02020603050405020304" pitchFamily="18" charset="0"/>
              </a:rPr>
              <a:t>Cynnig gofal dydd llawn – gofal cofleidiol, yn gynnar yn y bore tan gyda'r nos, gall rhieni/gofalwyr gadw eu cyflogaeth, lleoedd llawn-amser neu ran-amser, gwasanaeth codi a gollwng gydag ysgolion lleol</a:t>
            </a:r>
            <a:endParaRPr lang="en-GB" sz="105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050" dirty="0">
                <a:effectLst/>
                <a:latin typeface="Arial" panose="020B0604020202020204" pitchFamily="34" charset="0"/>
                <a:ea typeface="Calibri" panose="020F0502020204030204" pitchFamily="34" charset="0"/>
                <a:cs typeface="Times New Roman" panose="02020603050405020304" pitchFamily="18" charset="0"/>
              </a:rPr>
              <a:t>Amrediad oed – cyfleusterau ar gyfer babanod a phlant hyd at 11 mlwydd oed, gofal sy'n briodol i'w hoed, cyfleusterau ar wahân i amrediadau oed</a:t>
            </a:r>
            <a:endParaRPr lang="en-GB" sz="105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050" dirty="0">
                <a:effectLst/>
                <a:latin typeface="Arial" panose="020B0604020202020204" pitchFamily="34" charset="0"/>
                <a:ea typeface="Calibri" panose="020F0502020204030204" pitchFamily="34" charset="0"/>
                <a:cs typeface="Times New Roman" panose="02020603050405020304" pitchFamily="18" charset="0"/>
              </a:rPr>
              <a:t>Rhyngweithio cymdeithasol – cefnogi ac annog ymddygiad priodol, cyfleoedd i rannu a rhyngweithio ag eraill drwy brofiadau chwarae</a:t>
            </a:r>
            <a:endParaRPr lang="en-GB" sz="105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050" dirty="0">
                <a:effectLst/>
                <a:latin typeface="Arial" panose="020B0604020202020204" pitchFamily="34" charset="0"/>
                <a:ea typeface="Calibri" panose="020F0502020204030204" pitchFamily="34" charset="0"/>
                <a:cs typeface="Times New Roman" panose="02020603050405020304" pitchFamily="18" charset="0"/>
              </a:rPr>
              <a:t>Gwell profiadau dysgu – cefnogi datblygiad gwybyddol a datblygiad iaith</a:t>
            </a:r>
            <a:endParaRPr lang="en-GB" sz="105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050" dirty="0">
                <a:effectLst/>
                <a:latin typeface="Arial" panose="020B0604020202020204" pitchFamily="34" charset="0"/>
                <a:ea typeface="Calibri" panose="020F0502020204030204" pitchFamily="34" charset="0"/>
                <a:cs typeface="Times New Roman" panose="02020603050405020304" pitchFamily="18" charset="0"/>
              </a:rPr>
              <a:t>Gweithwyr allweddol yn eu lle – cefnogi llesiant emosiynol ac ymlyniad, cefnogaeth wrth symud o ystafell i ystafell a pharatoi am yr ysgol</a:t>
            </a:r>
            <a:endParaRPr lang="en-GB" sz="105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050" dirty="0">
                <a:effectLst/>
                <a:latin typeface="Arial" panose="020B0604020202020204" pitchFamily="34" charset="0"/>
                <a:ea typeface="Calibri" panose="020F0502020204030204" pitchFamily="34" charset="0"/>
                <a:cs typeface="Times New Roman" panose="02020603050405020304" pitchFamily="18" charset="0"/>
              </a:rPr>
              <a:t>Ymgysylltu â theuluoedd – cyfleoedd i rieni drafod datblygiad eu plant a chefnogi dysgu, tasgau cartref, annog gwaith tîm.</a:t>
            </a:r>
            <a:endParaRPr lang="en-GB" sz="105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050" dirty="0">
                <a:effectLst/>
                <a:latin typeface="Arial" panose="020B0604020202020204" pitchFamily="34" charset="0"/>
                <a:ea typeface="Calibri" panose="020F0502020204030204" pitchFamily="34" charset="0"/>
                <a:cs typeface="Times New Roman" panose="02020603050405020304" pitchFamily="18" charset="0"/>
              </a:rPr>
              <a:t>Cysylltiadau ag ysgol – rhannu gwybodaeth er mwyn bod yn barod i symud i'r ysgol</a:t>
            </a:r>
            <a:endParaRPr lang="en-GB" sz="105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050" dirty="0">
                <a:effectLst/>
                <a:latin typeface="Arial" panose="020B0604020202020204" pitchFamily="34" charset="0"/>
                <a:ea typeface="Calibri" panose="020F0502020204030204" pitchFamily="34" charset="0"/>
                <a:cs typeface="Times New Roman" panose="02020603050405020304" pitchFamily="18" charset="0"/>
              </a:rPr>
              <a:t>Trefn reolaidd – cefnogi datblygiad emosiynol a hybu annibyniaeth</a:t>
            </a:r>
            <a:endParaRPr lang="en-GB" sz="105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Symbol" panose="05050102010706020507" pitchFamily="18" charset="2"/>
              <a:buChar char=""/>
            </a:pPr>
            <a:r>
              <a:rPr lang="cy-GB" sz="1050" dirty="0">
                <a:effectLst/>
                <a:latin typeface="Arial" panose="020B0604020202020204" pitchFamily="34" charset="0"/>
                <a:ea typeface="Calibri" panose="020F0502020204030204" pitchFamily="34" charset="0"/>
                <a:cs typeface="Times New Roman" panose="02020603050405020304" pitchFamily="18" charset="0"/>
              </a:rPr>
              <a:t>Adeilad pwrpasol – amgylchedd addas i blant</a:t>
            </a:r>
          </a:p>
          <a:p>
            <a:pPr marL="342900" lvl="0" indent="-342900">
              <a:lnSpc>
                <a:spcPct val="115000"/>
              </a:lnSpc>
              <a:buFont typeface="Symbol" panose="05050102010706020507" pitchFamily="18" charset="2"/>
              <a:buChar char=""/>
            </a:pPr>
            <a:r>
              <a:rPr lang="cy-GB" sz="1050" dirty="0">
                <a:effectLst/>
                <a:latin typeface="Arial" panose="020B0604020202020204" pitchFamily="34" charset="0"/>
                <a:ea typeface="Calibri" panose="020F0502020204030204" pitchFamily="34" charset="0"/>
                <a:cs typeface="Times New Roman" panose="02020603050405020304" pitchFamily="18" charset="0"/>
              </a:rPr>
              <a:t>Proses gofrestru – wedi cofrestru gydag AGC ac Estyn ac yn cael arolygon, sicrhau ansawdd gofal ac addysg i gefnogi iechyd a datblygiad</a:t>
            </a:r>
            <a:endParaRPr lang="en-GB" sz="105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Symbol" panose="05050102010706020507" pitchFamily="18" charset="2"/>
              <a:buChar char=""/>
            </a:pPr>
            <a:r>
              <a:rPr lang="cy-GB" sz="1050" dirty="0">
                <a:effectLst/>
                <a:latin typeface="Arial" panose="020B0604020202020204" pitchFamily="34" charset="0"/>
                <a:ea typeface="Calibri" panose="020F0502020204030204" pitchFamily="34" charset="0"/>
                <a:cs typeface="Times New Roman" panose="02020603050405020304" pitchFamily="18" charset="0"/>
              </a:rPr>
              <a:t>Bwyd iach – darparu dewisiadau bwyd iach, cefnogi gwahaniaethau diwylliannol o ran deiet, sicrhau ymwybyddiaeth o anghenion deietegol,</a:t>
            </a:r>
            <a:endParaRPr lang="en-GB" sz="105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92587790"/>
      </p:ext>
    </p:extLst>
  </p:cSld>
  <p:clrMapOvr>
    <a:masterClrMapping/>
  </p:clrMapOvr>
  <mc:AlternateContent xmlns:mc="http://schemas.openxmlformats.org/markup-compatibility/2006" xmlns:p14="http://schemas.microsoft.com/office/powerpoint/2010/main">
    <mc:Choice Requires="p14">
      <p:transition spd="slow" p14:dur="2000" advTm="26875"/>
    </mc:Choice>
    <mc:Fallback xmlns="">
      <p:transition spd="slow" advTm="26875"/>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a:extLst>
              <a:ext uri="{FF2B5EF4-FFF2-40B4-BE49-F238E27FC236}">
                <a16:creationId xmlns:a16="http://schemas.microsoft.com/office/drawing/2014/main" id="{FFB5E3EB-7213-431F-A161-31009DF587E1}"/>
              </a:ext>
            </a:extLst>
          </p:cNvPr>
          <p:cNvSpPr>
            <a:spLocks noGrp="1"/>
          </p:cNvSpPr>
          <p:nvPr>
            <p:ph type="title"/>
          </p:nvPr>
        </p:nvSpPr>
        <p:spPr>
          <a:xfrm>
            <a:off x="282011" y="208722"/>
            <a:ext cx="10223323" cy="447261"/>
          </a:xfrm>
        </p:spPr>
        <p:txBody>
          <a:bodyPr/>
          <a:lstStyle/>
          <a:p>
            <a:r>
              <a:rPr lang="x-none" sz="1800" dirty="0"/>
              <a:t>Cwestiwn </a:t>
            </a:r>
            <a:r>
              <a:rPr lang="en-GB" sz="1800" dirty="0"/>
              <a:t>4 </a:t>
            </a:r>
            <a:r>
              <a:rPr lang="en-GB" sz="1800" dirty="0" err="1"/>
              <a:t>a’r</a:t>
            </a:r>
            <a:r>
              <a:rPr lang="en-GB" sz="1800" dirty="0"/>
              <a:t> </a:t>
            </a:r>
            <a:r>
              <a:rPr lang="en-GB" sz="1800" dirty="0" err="1"/>
              <a:t>Cynllun</a:t>
            </a:r>
            <a:r>
              <a:rPr lang="en-GB" sz="1800" dirty="0"/>
              <a:t> Marcio </a:t>
            </a:r>
          </a:p>
        </p:txBody>
      </p:sp>
      <p:pic>
        <p:nvPicPr>
          <p:cNvPr id="4" name="Picture 3">
            <a:extLst>
              <a:ext uri="{FF2B5EF4-FFF2-40B4-BE49-F238E27FC236}">
                <a16:creationId xmlns:a16="http://schemas.microsoft.com/office/drawing/2014/main" id="{00B3623C-EA55-4081-B6DB-1034BBB33845}"/>
              </a:ext>
            </a:extLst>
          </p:cNvPr>
          <p:cNvPicPr>
            <a:picLocks noChangeAspect="1"/>
          </p:cNvPicPr>
          <p:nvPr/>
        </p:nvPicPr>
        <p:blipFill>
          <a:blip r:embed="rId2"/>
          <a:stretch>
            <a:fillRect/>
          </a:stretch>
        </p:blipFill>
        <p:spPr>
          <a:xfrm>
            <a:off x="326372" y="1303519"/>
            <a:ext cx="5073236" cy="2364967"/>
          </a:xfrm>
          <a:prstGeom prst="rect">
            <a:avLst/>
          </a:prstGeom>
        </p:spPr>
      </p:pic>
      <p:sp>
        <p:nvSpPr>
          <p:cNvPr id="6" name="TextBox 5">
            <a:extLst>
              <a:ext uri="{FF2B5EF4-FFF2-40B4-BE49-F238E27FC236}">
                <a16:creationId xmlns:a16="http://schemas.microsoft.com/office/drawing/2014/main" id="{C464BB7C-2BF6-416B-B65E-2BC2DF8AD1C3}"/>
              </a:ext>
            </a:extLst>
          </p:cNvPr>
          <p:cNvSpPr txBox="1"/>
          <p:nvPr/>
        </p:nvSpPr>
        <p:spPr>
          <a:xfrm>
            <a:off x="5878286" y="1303519"/>
            <a:ext cx="6096000" cy="5203027"/>
          </a:xfrm>
          <a:prstGeom prst="rect">
            <a:avLst/>
          </a:prstGeom>
          <a:noFill/>
        </p:spPr>
        <p:txBody>
          <a:bodyPr wrap="square">
            <a:spAutoFit/>
          </a:bodyPr>
          <a:lstStyle/>
          <a:p>
            <a:pPr>
              <a:lnSpc>
                <a:spcPct val="115000"/>
              </a:lnSpc>
              <a:spcAft>
                <a:spcPts val="1000"/>
              </a:spcAft>
            </a:pPr>
            <a:r>
              <a:rPr lang="cy-GB" sz="1100" b="1" dirty="0">
                <a:effectLst/>
                <a:latin typeface="Arial" panose="020B0604020202020204" pitchFamily="34" charset="0"/>
                <a:ea typeface="Calibri" panose="020F0502020204030204" pitchFamily="34" charset="0"/>
                <a:cs typeface="Times New Roman" panose="02020603050405020304" pitchFamily="18" charset="0"/>
              </a:rPr>
              <a:t>Cylch Meithrin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Cynnig gofal rhan-amser – bydd sesiynau bore neu brynhawn ar gael i deuluoedd.</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Strwythur – mae grwpiau'n aelodau o'r Mudiad Meithrin, mae hyfforddiant a datblygiad staff ar gael drwy eu hacademi hyfforddiant eu hunain, cefnogaeth i wneud ceisiadau am gyllid, cefnogaeth ymsefydlu i staff newydd, sicrhau ansawdd y ddarpariaeth i blant a theuluoedd.</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Amrediad oed – darparu cyfleusterau i blant dan oed ysgol o 2 flwydd oed ymlaen.</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Profiadau chwarae – Cynnig amrywiaeth eang o brofiadau dysgu drwy weithgareddau chwarae, y tu mewn a thu allan (lle bo'n bosibl, bydd cyfleusterau awyr agored ar y safle), annog rhyngweithio cymdeithasol</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Datblygiad iaith – caiff datblygiad iaith y plant ei gefnogi drwy gyfrwng y Gymraeg. Caiff ethos Cymraeg ei hybu drwy weithgareddau a chysylltiadau â theuluoedd a sefydliadau eraill.</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Rhyngweithio cymdeithasol – annog rhannu a chymryd tro, gweithgareddau grŵp, cefnogi ymddygiad, pwyslais ar ofal ac annibyniaeth</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Staffio – staff cymwysedig wedi'u hyfforddi'n llawn sy'n siarad Cymraeg, cefnogi datblygiad iaith</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Paratoi am yr ysgol – caiff plant eu paratoi a'u cefnogi drwy gyfnodau pontio, ymweliadau â'r ysgol, athrawon yn ymweld â'r grŵp.</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Cysylltiadau â rhieni – cyfleoedd i godi arian, aelodaeth o'r pwyllgor, cefnogi perthynas dda</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Gwaith amlasiantaethol – cysylltau â'r ymwelydd iechyd lleol, therapydd lleferydd ac iaith a gwasanaethau deintyddol yn cefnogi gofal iechyd a llesiant y plant.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cy-GB" sz="1100" dirty="0">
                <a:effectLst/>
                <a:latin typeface="Arial" panose="020B0604020202020204" pitchFamily="34" charset="0"/>
                <a:ea typeface="Calibri" panose="020F0502020204030204" pitchFamily="34" charset="0"/>
                <a:cs typeface="Times New Roman" panose="02020603050405020304" pitchFamily="18" charset="0"/>
              </a:rPr>
              <a:t>Nid yw'r rhestr hon yn cynnwys popeth.</a:t>
            </a:r>
            <a:br>
              <a:rPr lang="en-GB" sz="1100" dirty="0">
                <a:latin typeface="Calibri" panose="020F0502020204030204" pitchFamily="34" charset="0"/>
                <a:ea typeface="Calibri" panose="020F0502020204030204" pitchFamily="34" charset="0"/>
                <a:cs typeface="Times New Roman" panose="02020603050405020304" pitchFamily="18" charset="0"/>
              </a:rPr>
            </a:b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Rhowch farciau am unrhyw ymateb perthnasol arall.</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60112335"/>
      </p:ext>
    </p:extLst>
  </p:cSld>
  <p:clrMapOvr>
    <a:masterClrMapping/>
  </p:clrMapOvr>
  <mc:AlternateContent xmlns:mc="http://schemas.openxmlformats.org/markup-compatibility/2006" xmlns:p14="http://schemas.microsoft.com/office/powerpoint/2010/main">
    <mc:Choice Requires="p14">
      <p:transition spd="slow" p14:dur="2000" advTm="26875"/>
    </mc:Choice>
    <mc:Fallback xmlns="">
      <p:transition spd="slow" advTm="26875"/>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97159D2-ABEC-4203-AD91-3751F6D76650}"/>
              </a:ext>
            </a:extLst>
          </p:cNvPr>
          <p:cNvSpPr/>
          <p:nvPr/>
        </p:nvSpPr>
        <p:spPr>
          <a:xfrm>
            <a:off x="6096000" y="882869"/>
            <a:ext cx="6096000" cy="5975131"/>
          </a:xfrm>
          <a:prstGeom prst="rect">
            <a:avLst/>
          </a:prstGeom>
          <a:solidFill>
            <a:schemeClr val="accent3"/>
          </a:solidFill>
          <a:effectLst>
            <a:outerShdw blurRad="50800" dist="50800" dir="5400000" algn="ctr" rotWithShape="0">
              <a:schemeClr val="accent3"/>
            </a:outerShdw>
          </a:effectLst>
        </p:spPr>
        <p:txBody>
          <a:bodyPr wrap="none" lIns="0" tIns="0" rIns="0" bIns="0" rtlCol="0" anchor="ctr">
            <a:noAutofit/>
          </a:bodyPr>
          <a:lstStyle/>
          <a:p>
            <a:pPr algn="ctr"/>
            <a:endParaRPr lang="en-GB">
              <a:solidFill>
                <a:srgbClr val="000000"/>
              </a:solidFill>
            </a:endParaRPr>
          </a:p>
        </p:txBody>
      </p:sp>
      <p:pic>
        <p:nvPicPr>
          <p:cNvPr id="9" name="Picture 8">
            <a:extLst>
              <a:ext uri="{FF2B5EF4-FFF2-40B4-BE49-F238E27FC236}">
                <a16:creationId xmlns:a16="http://schemas.microsoft.com/office/drawing/2014/main" id="{D0D25735-823F-4728-8EDA-51AB7473F8FA}"/>
              </a:ext>
            </a:extLst>
          </p:cNvPr>
          <p:cNvPicPr>
            <a:picLocks noChangeAspect="1"/>
          </p:cNvPicPr>
          <p:nvPr/>
        </p:nvPicPr>
        <p:blipFill>
          <a:blip r:embed="rId3"/>
          <a:stretch>
            <a:fillRect/>
          </a:stretch>
        </p:blipFill>
        <p:spPr>
          <a:xfrm>
            <a:off x="7220058" y="1743310"/>
            <a:ext cx="3807976" cy="3371380"/>
          </a:xfrm>
          <a:prstGeom prst="rect">
            <a:avLst/>
          </a:prstGeom>
          <a:effectLst/>
        </p:spPr>
      </p:pic>
      <p:pic>
        <p:nvPicPr>
          <p:cNvPr id="10" name="Picture 9">
            <a:extLst>
              <a:ext uri="{FF2B5EF4-FFF2-40B4-BE49-F238E27FC236}">
                <a16:creationId xmlns:a16="http://schemas.microsoft.com/office/drawing/2014/main" id="{1369E370-338B-43E3-AE9E-D53C22329B18}"/>
              </a:ext>
            </a:extLst>
          </p:cNvPr>
          <p:cNvPicPr>
            <a:picLocks noChangeAspect="1"/>
          </p:cNvPicPr>
          <p:nvPr/>
        </p:nvPicPr>
        <p:blipFill>
          <a:blip r:embed="rId4"/>
          <a:stretch>
            <a:fillRect/>
          </a:stretch>
        </p:blipFill>
        <p:spPr>
          <a:xfrm>
            <a:off x="1174226" y="1047972"/>
            <a:ext cx="3784218" cy="5644923"/>
          </a:xfrm>
          <a:prstGeom prst="rect">
            <a:avLst/>
          </a:prstGeom>
        </p:spPr>
      </p:pic>
      <p:sp>
        <p:nvSpPr>
          <p:cNvPr id="11" name="Title 2">
            <a:extLst>
              <a:ext uri="{FF2B5EF4-FFF2-40B4-BE49-F238E27FC236}">
                <a16:creationId xmlns:a16="http://schemas.microsoft.com/office/drawing/2014/main" id="{163DF474-BE96-4339-AA0A-573F83921145}"/>
              </a:ext>
            </a:extLst>
          </p:cNvPr>
          <p:cNvSpPr txBox="1">
            <a:spLocks/>
          </p:cNvSpPr>
          <p:nvPr/>
        </p:nvSpPr>
        <p:spPr>
          <a:xfrm>
            <a:off x="271380" y="325680"/>
            <a:ext cx="10020936" cy="447261"/>
          </a:xfrm>
          <a:prstGeom prst="rect">
            <a:avLst/>
          </a:prstGeom>
        </p:spPr>
        <p:txBody>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pPr algn="l"/>
            <a:r>
              <a:rPr lang="en-US" sz="1800" dirty="0" err="1">
                <a:solidFill>
                  <a:srgbClr val="0077C8"/>
                </a:solidFill>
              </a:rPr>
              <a:t>Uned</a:t>
            </a:r>
            <a:r>
              <a:rPr lang="en-US" sz="1800" dirty="0">
                <a:solidFill>
                  <a:srgbClr val="0077C8"/>
                </a:solidFill>
              </a:rPr>
              <a:t> 216 – </a:t>
            </a:r>
            <a:r>
              <a:rPr lang="en-GB" sz="1400" b="0" i="0" u="none" strike="noStrike" baseline="0" dirty="0">
                <a:solidFill>
                  <a:srgbClr val="000000"/>
                </a:solidFill>
                <a:latin typeface="Arial WGL"/>
              </a:rPr>
              <a:t> </a:t>
            </a:r>
            <a:r>
              <a:rPr lang="en-GB" sz="1800" i="0" u="none" strike="noStrike" baseline="0" dirty="0" err="1">
                <a:solidFill>
                  <a:srgbClr val="0070C0"/>
                </a:solidFill>
                <a:latin typeface="Arial WGL"/>
              </a:rPr>
              <a:t>Deall</a:t>
            </a:r>
            <a:r>
              <a:rPr lang="en-GB" sz="1800" i="0" u="none" strike="noStrike" baseline="0" dirty="0">
                <a:solidFill>
                  <a:srgbClr val="0070C0"/>
                </a:solidFill>
                <a:latin typeface="Arial WGL"/>
              </a:rPr>
              <a:t> </a:t>
            </a:r>
            <a:r>
              <a:rPr lang="en-GB" sz="1800" i="0" u="none" strike="noStrike" baseline="0" dirty="0" err="1">
                <a:solidFill>
                  <a:srgbClr val="0070C0"/>
                </a:solidFill>
                <a:latin typeface="Arial WGL"/>
              </a:rPr>
              <a:t>Gofal</a:t>
            </a:r>
            <a:r>
              <a:rPr lang="en-GB" sz="1800" i="0" u="none" strike="noStrike" baseline="0" dirty="0">
                <a:solidFill>
                  <a:srgbClr val="0070C0"/>
                </a:solidFill>
                <a:latin typeface="Arial WGL"/>
              </a:rPr>
              <a:t>, </a:t>
            </a:r>
            <a:r>
              <a:rPr lang="en-GB" sz="1800" i="0" u="none" strike="noStrike" baseline="0" dirty="0" err="1">
                <a:solidFill>
                  <a:srgbClr val="0070C0"/>
                </a:solidFill>
                <a:latin typeface="Arial WGL"/>
              </a:rPr>
              <a:t>Chwarae</a:t>
            </a:r>
            <a:r>
              <a:rPr lang="en-GB" sz="1800" i="0" u="none" strike="noStrike" baseline="0" dirty="0">
                <a:solidFill>
                  <a:srgbClr val="0070C0"/>
                </a:solidFill>
                <a:latin typeface="Arial WGL"/>
              </a:rPr>
              <a:t>, </a:t>
            </a:r>
            <a:r>
              <a:rPr lang="en-GB" sz="1800" i="0" u="none" strike="noStrike" baseline="0" dirty="0" err="1">
                <a:solidFill>
                  <a:srgbClr val="0070C0"/>
                </a:solidFill>
                <a:latin typeface="Arial WGL"/>
              </a:rPr>
              <a:t>Dysgu</a:t>
            </a:r>
            <a:r>
              <a:rPr lang="en-GB" sz="1800" i="0" u="none" strike="noStrike" baseline="0" dirty="0">
                <a:solidFill>
                  <a:srgbClr val="0070C0"/>
                </a:solidFill>
                <a:latin typeface="Arial WGL"/>
              </a:rPr>
              <a:t> a </a:t>
            </a:r>
            <a:r>
              <a:rPr lang="en-GB" sz="1800" i="0" u="none" strike="noStrike" baseline="0" dirty="0" err="1">
                <a:solidFill>
                  <a:srgbClr val="0070C0"/>
                </a:solidFill>
                <a:latin typeface="Arial WGL"/>
              </a:rPr>
              <a:t>Datblygiad</a:t>
            </a:r>
            <a:r>
              <a:rPr lang="en-GB" sz="1800" i="0" u="none" strike="noStrike" baseline="0" dirty="0">
                <a:solidFill>
                  <a:srgbClr val="0070C0"/>
                </a:solidFill>
                <a:latin typeface="Arial WGL"/>
              </a:rPr>
              <a:t> Plant</a:t>
            </a:r>
            <a:endParaRPr lang="en-US" sz="1800" dirty="0">
              <a:solidFill>
                <a:srgbClr val="0070C0"/>
              </a:solidFill>
            </a:endParaRPr>
          </a:p>
        </p:txBody>
      </p:sp>
      <p:sp>
        <p:nvSpPr>
          <p:cNvPr id="12" name="TextBox 11">
            <a:extLst>
              <a:ext uri="{FF2B5EF4-FFF2-40B4-BE49-F238E27FC236}">
                <a16:creationId xmlns:a16="http://schemas.microsoft.com/office/drawing/2014/main" id="{CF49AE20-C90F-4E03-B312-172C20477369}"/>
              </a:ext>
            </a:extLst>
          </p:cNvPr>
          <p:cNvSpPr txBox="1"/>
          <p:nvPr/>
        </p:nvSpPr>
        <p:spPr>
          <a:xfrm>
            <a:off x="6510845" y="5615756"/>
            <a:ext cx="5489818" cy="523220"/>
          </a:xfrm>
          <a:prstGeom prst="rect">
            <a:avLst/>
          </a:prstGeom>
          <a:noFill/>
        </p:spPr>
        <p:txBody>
          <a:bodyPr wrap="square" rtlCol="0">
            <a:spAutoFit/>
          </a:bodyPr>
          <a:lstStyle/>
          <a:p>
            <a:r>
              <a:rPr lang="en-GB" sz="2800" dirty="0" err="1">
                <a:solidFill>
                  <a:schemeClr val="bg1"/>
                </a:solidFill>
                <a:hlinkClick r:id="rId5">
                  <a:extLst>
                    <a:ext uri="{A12FA001-AC4F-418D-AE19-62706E023703}">
                      <ahyp:hlinkClr xmlns:ahyp="http://schemas.microsoft.com/office/drawing/2018/hyperlinkcolor" val="tx"/>
                    </a:ext>
                  </a:extLst>
                </a:hlinkClick>
              </a:rPr>
              <a:t>Adolygiad</a:t>
            </a:r>
            <a:r>
              <a:rPr lang="en-GB" sz="2800" dirty="0">
                <a:solidFill>
                  <a:schemeClr val="bg1"/>
                </a:solidFill>
                <a:hlinkClick r:id="rId5">
                  <a:extLst>
                    <a:ext uri="{A12FA001-AC4F-418D-AE19-62706E023703}">
                      <ahyp:hlinkClr xmlns:ahyp="http://schemas.microsoft.com/office/drawing/2018/hyperlinkcolor" val="tx"/>
                    </a:ext>
                  </a:extLst>
                </a:hlinkClick>
              </a:rPr>
              <a:t> </a:t>
            </a:r>
            <a:r>
              <a:rPr lang="en-GB" sz="2800" dirty="0" err="1">
                <a:solidFill>
                  <a:schemeClr val="bg1"/>
                </a:solidFill>
                <a:hlinkClick r:id="rId5">
                  <a:extLst>
                    <a:ext uri="{A12FA001-AC4F-418D-AE19-62706E023703}">
                      <ahyp:hlinkClr xmlns:ahyp="http://schemas.microsoft.com/office/drawing/2018/hyperlinkcolor" val="tx"/>
                    </a:ext>
                  </a:extLst>
                </a:hlinkClick>
              </a:rPr>
              <a:t>Arholiad</a:t>
            </a:r>
            <a:r>
              <a:rPr lang="en-GB" sz="2800" dirty="0">
                <a:solidFill>
                  <a:schemeClr val="bg1"/>
                </a:solidFill>
                <a:hlinkClick r:id="rId5">
                  <a:extLst>
                    <a:ext uri="{A12FA001-AC4F-418D-AE19-62706E023703}">
                      <ahyp:hlinkClr xmlns:ahyp="http://schemas.microsoft.com/office/drawing/2018/hyperlinkcolor" val="tx"/>
                    </a:ext>
                  </a:extLst>
                </a:hlinkClick>
              </a:rPr>
              <a:t> </a:t>
            </a:r>
            <a:r>
              <a:rPr lang="en-GB" sz="2800" dirty="0" err="1">
                <a:solidFill>
                  <a:schemeClr val="bg1"/>
                </a:solidFill>
                <a:hlinkClick r:id="rId5">
                  <a:extLst>
                    <a:ext uri="{A12FA001-AC4F-418D-AE19-62706E023703}">
                      <ahyp:hlinkClr xmlns:ahyp="http://schemas.microsoft.com/office/drawing/2018/hyperlinkcolor" val="tx"/>
                    </a:ext>
                  </a:extLst>
                </a:hlinkClick>
              </a:rPr>
              <a:t>Ar-lein</a:t>
            </a:r>
            <a:r>
              <a:rPr lang="en-GB" sz="2800" dirty="0">
                <a:solidFill>
                  <a:schemeClr val="bg1"/>
                </a:solidFill>
              </a:rPr>
              <a:t> (AAA)</a:t>
            </a:r>
            <a:endParaRPr lang="en-GB" sz="2800" b="1" dirty="0">
              <a:solidFill>
                <a:schemeClr val="bg1"/>
              </a:solidFill>
            </a:endParaRPr>
          </a:p>
        </p:txBody>
      </p:sp>
    </p:spTree>
    <p:extLst>
      <p:ext uri="{BB962C8B-B14F-4D97-AF65-F5344CB8AC3E}">
        <p14:creationId xmlns:p14="http://schemas.microsoft.com/office/powerpoint/2010/main" val="1643471483"/>
      </p:ext>
    </p:extLst>
  </p:cSld>
  <p:clrMapOvr>
    <a:masterClrMapping/>
  </p:clrMapOvr>
  <mc:AlternateContent xmlns:mc="http://schemas.openxmlformats.org/markup-compatibility/2006" xmlns:p14="http://schemas.microsoft.com/office/powerpoint/2010/main">
    <mc:Choice Requires="p14">
      <p:transition spd="slow" p14:dur="2000" advTm="124445"/>
    </mc:Choice>
    <mc:Fallback xmlns="">
      <p:transition spd="slow" advTm="124445"/>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7775933" y="1411356"/>
            <a:ext cx="3907446" cy="4244009"/>
          </a:xfrm>
          <a:prstGeom prst="wedgeRectCallout">
            <a:avLst>
              <a:gd name="adj1" fmla="val -56642"/>
              <a:gd name="adj2" fmla="val 69057"/>
            </a:avLst>
          </a:prstGeom>
        </p:spPr>
        <p:txBody>
          <a:bodyPr wrap="none" lIns="0" tIns="0" rIns="0" bIns="0" rtlCol="0" anchor="ctr">
            <a:noAutofit/>
          </a:bodyPr>
          <a:lstStyle/>
          <a:p>
            <a:r>
              <a:rPr lang="cy-GB" i="1" dirty="0">
                <a:solidFill>
                  <a:srgbClr val="0070C0"/>
                </a:solidFill>
              </a:rPr>
              <a:t>Cw.4 Mae’r cwestiwn hwn yn gofyn i </a:t>
            </a:r>
          </a:p>
          <a:p>
            <a:r>
              <a:rPr lang="cy-GB" i="1" dirty="0">
                <a:solidFill>
                  <a:srgbClr val="0070C0"/>
                </a:solidFill>
              </a:rPr>
              <a:t>ddysgwyr gymharu’r ddau fath o </a:t>
            </a:r>
          </a:p>
          <a:p>
            <a:r>
              <a:rPr lang="cy-GB" i="1" dirty="0">
                <a:solidFill>
                  <a:srgbClr val="0070C0"/>
                </a:solidFill>
              </a:rPr>
              <a:t>leoliad. Yn yr adran gyntaf, mae’r </a:t>
            </a:r>
          </a:p>
          <a:p>
            <a:r>
              <a:rPr lang="cy-GB" i="1" dirty="0">
                <a:solidFill>
                  <a:srgbClr val="0070C0"/>
                </a:solidFill>
              </a:rPr>
              <a:t>dysgwr hwn yn gwneud cysylltau</a:t>
            </a:r>
          </a:p>
          <a:p>
            <a:r>
              <a:rPr lang="cy-GB" i="1" dirty="0">
                <a:solidFill>
                  <a:srgbClr val="0070C0"/>
                </a:solidFill>
              </a:rPr>
              <a:t>sylfaenol â sut mae’r meithrinfa ddydd </a:t>
            </a:r>
          </a:p>
          <a:p>
            <a:r>
              <a:rPr lang="cy-GB" i="1" dirty="0">
                <a:solidFill>
                  <a:srgbClr val="0070C0"/>
                </a:solidFill>
              </a:rPr>
              <a:t>yn cefnogi iechyd a llesiant plant i </a:t>
            </a:r>
          </a:p>
          <a:p>
            <a:r>
              <a:rPr lang="cy-GB" i="1" dirty="0">
                <a:solidFill>
                  <a:srgbClr val="0070C0"/>
                </a:solidFill>
              </a:rPr>
              <a:t>ffurfio clymau. Mae’r ateb i’w weld yn </a:t>
            </a:r>
          </a:p>
          <a:p>
            <a:r>
              <a:rPr lang="cy-GB" i="1" dirty="0">
                <a:solidFill>
                  <a:srgbClr val="0070C0"/>
                </a:solidFill>
              </a:rPr>
              <a:t>canolbwyntio ar rôl y myfyriwr yn </a:t>
            </a:r>
          </a:p>
          <a:p>
            <a:r>
              <a:rPr lang="cy-GB" i="1" dirty="0">
                <a:solidFill>
                  <a:srgbClr val="0070C0"/>
                </a:solidFill>
              </a:rPr>
              <a:t>hytrach na’r ddarpariaeth sef yr hyn </a:t>
            </a:r>
          </a:p>
          <a:p>
            <a:r>
              <a:rPr lang="cy-GB" i="1" dirty="0">
                <a:solidFill>
                  <a:srgbClr val="0070C0"/>
                </a:solidFill>
              </a:rPr>
              <a:t>mae’r cwestiwn yn ei ofyn. Mae’r </a:t>
            </a:r>
          </a:p>
          <a:p>
            <a:r>
              <a:rPr lang="cy-GB" i="1" dirty="0">
                <a:solidFill>
                  <a:srgbClr val="0070C0"/>
                </a:solidFill>
              </a:rPr>
              <a:t>diffyg canolbwyntio hwn wedi colli </a:t>
            </a:r>
          </a:p>
          <a:p>
            <a:r>
              <a:rPr lang="cy-GB" i="1" dirty="0">
                <a:solidFill>
                  <a:srgbClr val="0070C0"/>
                </a:solidFill>
              </a:rPr>
              <a:t>marciau i’r dysgwr. Gall enghreifftiau o </a:t>
            </a:r>
          </a:p>
          <a:p>
            <a:r>
              <a:rPr lang="cy-GB" i="1" dirty="0">
                <a:solidFill>
                  <a:srgbClr val="0070C0"/>
                </a:solidFill>
              </a:rPr>
              <a:t>ddarpariaeth fel cysylltau ag ysgolion </a:t>
            </a:r>
          </a:p>
          <a:p>
            <a:r>
              <a:rPr lang="cy-GB" i="1" dirty="0">
                <a:solidFill>
                  <a:srgbClr val="0070C0"/>
                </a:solidFill>
              </a:rPr>
              <a:t>neu gefnogaeth wedi’i chynnig drwy’r </a:t>
            </a:r>
          </a:p>
          <a:p>
            <a:r>
              <a:rPr lang="cy-GB" i="1" dirty="0">
                <a:solidFill>
                  <a:srgbClr val="0070C0"/>
                </a:solidFill>
              </a:rPr>
              <a:t>system gweithwyr allweddol fod wedi </a:t>
            </a:r>
          </a:p>
          <a:p>
            <a:r>
              <a:rPr lang="cy-GB" i="1" dirty="0">
                <a:solidFill>
                  <a:srgbClr val="0070C0"/>
                </a:solidFill>
              </a:rPr>
              <a:t>cefnogi marciau ychwanegol.</a:t>
            </a:r>
            <a:endParaRPr lang="en-GB" i="1" dirty="0">
              <a:solidFill>
                <a:srgbClr val="0070C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solidFill>
                  <a:srgbClr val="0077C8"/>
                </a:solidFill>
              </a:rPr>
              <a:t>C</a:t>
            </a:r>
            <a:r>
              <a:rPr lang="x-none" sz="1800" dirty="0"/>
              <a:t>westiwn </a:t>
            </a:r>
            <a:r>
              <a:rPr lang="en-GB" sz="1800" dirty="0"/>
              <a:t>4 </a:t>
            </a:r>
            <a:r>
              <a:rPr lang="cy-GB" sz="1800" dirty="0"/>
              <a:t>gyda sylwadau’r Arholwr</a:t>
            </a:r>
            <a:endParaRPr lang="en-GB" sz="1800" dirty="0"/>
          </a:p>
        </p:txBody>
      </p:sp>
      <p:sp>
        <p:nvSpPr>
          <p:cNvPr id="5" name="Speech Bubble: Rectangle with Corners Rounded 4">
            <a:extLst>
              <a:ext uri="{FF2B5EF4-FFF2-40B4-BE49-F238E27FC236}">
                <a16:creationId xmlns:a16="http://schemas.microsoft.com/office/drawing/2014/main" id="{34D27C30-D4F8-4ED2-8EE5-910007F7D0D5}"/>
              </a:ext>
            </a:extLst>
          </p:cNvPr>
          <p:cNvSpPr/>
          <p:nvPr/>
        </p:nvSpPr>
        <p:spPr>
          <a:xfrm>
            <a:off x="7644449" y="954157"/>
            <a:ext cx="4170414"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i="1" dirty="0">
              <a:solidFill>
                <a:srgbClr val="FF0000"/>
              </a:solidFill>
            </a:endParaRPr>
          </a:p>
        </p:txBody>
      </p:sp>
      <p:pic>
        <p:nvPicPr>
          <p:cNvPr id="4" name="Picture 3">
            <a:extLst>
              <a:ext uri="{FF2B5EF4-FFF2-40B4-BE49-F238E27FC236}">
                <a16:creationId xmlns:a16="http://schemas.microsoft.com/office/drawing/2014/main" id="{D32656B3-52B7-4E0C-AECB-335BDB897FFF}"/>
              </a:ext>
            </a:extLst>
          </p:cNvPr>
          <p:cNvPicPr>
            <a:picLocks noChangeAspect="1"/>
          </p:cNvPicPr>
          <p:nvPr/>
        </p:nvPicPr>
        <p:blipFill>
          <a:blip r:embed="rId2"/>
          <a:stretch>
            <a:fillRect/>
          </a:stretch>
        </p:blipFill>
        <p:spPr>
          <a:xfrm>
            <a:off x="377137" y="1087487"/>
            <a:ext cx="6674717" cy="1484612"/>
          </a:xfrm>
          <a:prstGeom prst="rect">
            <a:avLst/>
          </a:prstGeom>
        </p:spPr>
      </p:pic>
      <p:sp>
        <p:nvSpPr>
          <p:cNvPr id="10" name="Blwch Testun 9">
            <a:extLst>
              <a:ext uri="{FF2B5EF4-FFF2-40B4-BE49-F238E27FC236}">
                <a16:creationId xmlns:a16="http://schemas.microsoft.com/office/drawing/2014/main" id="{035F0C3F-319B-477C-85B6-D3F1A1217D57}"/>
              </a:ext>
            </a:extLst>
          </p:cNvPr>
          <p:cNvSpPr txBox="1"/>
          <p:nvPr/>
        </p:nvSpPr>
        <p:spPr>
          <a:xfrm>
            <a:off x="668570" y="2830498"/>
            <a:ext cx="6679581" cy="2308324"/>
          </a:xfrm>
          <a:prstGeom prst="rect">
            <a:avLst/>
          </a:prstGeom>
          <a:solidFill>
            <a:schemeClr val="bg1"/>
          </a:solidFill>
        </p:spPr>
        <p:txBody>
          <a:bodyPr wrap="square" rtlCol="0">
            <a:spAutoFit/>
          </a:bodyPr>
          <a:lstStyle/>
          <a:p>
            <a:r>
              <a:rPr lang="cy-GB" dirty="0"/>
              <a:t>Bydd gan feithrinfeydd dydd preifat lai o fyfyrwyr sy’n galluogi’r staff i weithio’n agosach gyda phob plentyn gan wneud yn siŵr eu bod yn cael pob cyfle i gyrraedd eu targedau. Bydd plant yn ffurfio clymau yn gyflymach gan fod llai o fyfyrwyr sy’n galluogi iddynt deimlo’n hapusach, yn saff ac yn ddiogel yn eu hamgylchedd. Mae mwy o gyfle ar gyfer gwaith un i un gyda myfyrwyr a rhieni a bydd yn helpu’r staff, y myfyrwyr a’r rhieni i gyfathrebu’n haws ac yn helpu datblygiad y plentyn.</a:t>
            </a:r>
          </a:p>
        </p:txBody>
      </p:sp>
    </p:spTree>
    <p:extLst>
      <p:ext uri="{BB962C8B-B14F-4D97-AF65-F5344CB8AC3E}">
        <p14:creationId xmlns:p14="http://schemas.microsoft.com/office/powerpoint/2010/main" val="1381242924"/>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solidFill>
                  <a:srgbClr val="0077C8"/>
                </a:solidFill>
              </a:rPr>
              <a:t>C</a:t>
            </a:r>
            <a:r>
              <a:rPr lang="x-none" sz="1800" dirty="0"/>
              <a:t>westiwn </a:t>
            </a:r>
            <a:r>
              <a:rPr lang="en-GB" sz="1800" dirty="0"/>
              <a:t>4 </a:t>
            </a:r>
            <a:r>
              <a:rPr lang="cy-GB" sz="1800" dirty="0"/>
              <a:t>gyda sylwadau’r Arholwr</a:t>
            </a:r>
            <a:endParaRPr lang="en-GB" sz="1800" dirty="0"/>
          </a:p>
        </p:txBody>
      </p:sp>
      <p:sp>
        <p:nvSpPr>
          <p:cNvPr id="5" name="Speech Bubble: Rectangle with Corners Rounded 4">
            <a:extLst>
              <a:ext uri="{FF2B5EF4-FFF2-40B4-BE49-F238E27FC236}">
                <a16:creationId xmlns:a16="http://schemas.microsoft.com/office/drawing/2014/main" id="{CFFC17B4-C015-4E5F-8805-ED75D95B5CB6}"/>
              </a:ext>
            </a:extLst>
          </p:cNvPr>
          <p:cNvSpPr/>
          <p:nvPr/>
        </p:nvSpPr>
        <p:spPr>
          <a:xfrm>
            <a:off x="8020878" y="1202635"/>
            <a:ext cx="3747052" cy="4612011"/>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r>
              <a:rPr lang="cy-GB" i="1" dirty="0">
                <a:solidFill>
                  <a:srgbClr val="0070C0"/>
                </a:solidFill>
              </a:rPr>
              <a:t>Mae’r dysgwr yn parhau i dynnu </a:t>
            </a:r>
          </a:p>
          <a:p>
            <a:r>
              <a:rPr lang="cy-GB" i="1" dirty="0">
                <a:solidFill>
                  <a:srgbClr val="0070C0"/>
                </a:solidFill>
              </a:rPr>
              <a:t>sylw at y gwahaniaeth rhwng </a:t>
            </a:r>
          </a:p>
          <a:p>
            <a:r>
              <a:rPr lang="cy-GB" i="1" dirty="0">
                <a:solidFill>
                  <a:srgbClr val="0070C0"/>
                </a:solidFill>
              </a:rPr>
              <a:t>ieithoedd ac yn gwneud </a:t>
            </a:r>
          </a:p>
          <a:p>
            <a:r>
              <a:rPr lang="cy-GB" i="1" dirty="0">
                <a:solidFill>
                  <a:srgbClr val="0070C0"/>
                </a:solidFill>
              </a:rPr>
              <a:t>cymhariaeth sylfaenol â </a:t>
            </a:r>
          </a:p>
          <a:p>
            <a:r>
              <a:rPr lang="cy-GB" i="1" dirty="0">
                <a:solidFill>
                  <a:srgbClr val="0070C0"/>
                </a:solidFill>
              </a:rPr>
              <a:t>darpariaeth yn y cylch meithrin. I </a:t>
            </a:r>
          </a:p>
          <a:p>
            <a:r>
              <a:rPr lang="cy-GB" i="1" dirty="0">
                <a:solidFill>
                  <a:srgbClr val="0070C0"/>
                </a:solidFill>
              </a:rPr>
              <a:t>ennill marciau yn y band uchaf </a:t>
            </a:r>
          </a:p>
          <a:p>
            <a:r>
              <a:rPr lang="cy-GB" i="1" dirty="0">
                <a:solidFill>
                  <a:srgbClr val="0070C0"/>
                </a:solidFill>
              </a:rPr>
              <a:t>mae angen cymharu ymhellach </a:t>
            </a:r>
          </a:p>
          <a:p>
            <a:r>
              <a:rPr lang="cy-GB" i="1" dirty="0">
                <a:solidFill>
                  <a:srgbClr val="0070C0"/>
                </a:solidFill>
              </a:rPr>
              <a:t>mewn perthynas â darpariaeth. </a:t>
            </a:r>
          </a:p>
          <a:p>
            <a:r>
              <a:rPr lang="cy-GB" i="1" dirty="0">
                <a:solidFill>
                  <a:srgbClr val="0070C0"/>
                </a:solidFill>
              </a:rPr>
              <a:t>Gallai hyn gynnwys amseroedd </a:t>
            </a:r>
          </a:p>
          <a:p>
            <a:r>
              <a:rPr lang="cy-GB" i="1" dirty="0">
                <a:solidFill>
                  <a:srgbClr val="0070C0"/>
                </a:solidFill>
              </a:rPr>
              <a:t>agor, amrediad oedran, </a:t>
            </a:r>
          </a:p>
          <a:p>
            <a:r>
              <a:rPr lang="cy-GB" i="1" dirty="0">
                <a:solidFill>
                  <a:srgbClr val="0070C0"/>
                </a:solidFill>
              </a:rPr>
              <a:t>enghreifftiau o’r gweithgareddau </a:t>
            </a:r>
          </a:p>
          <a:p>
            <a:r>
              <a:rPr lang="cy-GB" i="1" dirty="0">
                <a:solidFill>
                  <a:srgbClr val="0070C0"/>
                </a:solidFill>
              </a:rPr>
              <a:t>sy’n cael eu darparu a chysylltau </a:t>
            </a:r>
          </a:p>
          <a:p>
            <a:r>
              <a:rPr lang="cy-GB" i="1" dirty="0">
                <a:solidFill>
                  <a:srgbClr val="0070C0"/>
                </a:solidFill>
              </a:rPr>
              <a:t>â rhieni/gofalwyr.</a:t>
            </a:r>
          </a:p>
          <a:p>
            <a:endParaRPr lang="cy-GB" i="1" dirty="0">
              <a:solidFill>
                <a:srgbClr val="0070C0"/>
              </a:solidFill>
            </a:endParaRPr>
          </a:p>
          <a:p>
            <a:r>
              <a:rPr lang="cy-GB" i="1" dirty="0">
                <a:solidFill>
                  <a:srgbClr val="0070C0"/>
                </a:solidFill>
              </a:rPr>
              <a:t>Dyfarnwyd 2 farc</a:t>
            </a:r>
            <a:endParaRPr lang="en-GB" sz="1800" i="1" dirty="0">
              <a:solidFill>
                <a:srgbClr val="0070C0"/>
              </a:solidFill>
            </a:endParaRPr>
          </a:p>
        </p:txBody>
      </p:sp>
      <p:pic>
        <p:nvPicPr>
          <p:cNvPr id="4" name="Picture 3">
            <a:extLst>
              <a:ext uri="{FF2B5EF4-FFF2-40B4-BE49-F238E27FC236}">
                <a16:creationId xmlns:a16="http://schemas.microsoft.com/office/drawing/2014/main" id="{73980FD3-B101-45BC-9913-1C830F14DBA4}"/>
              </a:ext>
            </a:extLst>
          </p:cNvPr>
          <p:cNvPicPr>
            <a:picLocks noChangeAspect="1"/>
          </p:cNvPicPr>
          <p:nvPr/>
        </p:nvPicPr>
        <p:blipFill rotWithShape="1">
          <a:blip r:embed="rId2"/>
          <a:srcRect b="92531"/>
          <a:stretch/>
        </p:blipFill>
        <p:spPr>
          <a:xfrm>
            <a:off x="169423" y="1202636"/>
            <a:ext cx="7649252" cy="298994"/>
          </a:xfrm>
          <a:prstGeom prst="rect">
            <a:avLst/>
          </a:prstGeom>
        </p:spPr>
      </p:pic>
      <p:sp>
        <p:nvSpPr>
          <p:cNvPr id="9" name="Blwch Testun 8">
            <a:extLst>
              <a:ext uri="{FF2B5EF4-FFF2-40B4-BE49-F238E27FC236}">
                <a16:creationId xmlns:a16="http://schemas.microsoft.com/office/drawing/2014/main" id="{C4B13244-E23B-48DF-982A-765B4ADBC1E7}"/>
              </a:ext>
            </a:extLst>
          </p:cNvPr>
          <p:cNvSpPr txBox="1"/>
          <p:nvPr/>
        </p:nvSpPr>
        <p:spPr>
          <a:xfrm>
            <a:off x="282011" y="1628433"/>
            <a:ext cx="7268081" cy="2031325"/>
          </a:xfrm>
          <a:prstGeom prst="rect">
            <a:avLst/>
          </a:prstGeom>
          <a:solidFill>
            <a:schemeClr val="bg1"/>
          </a:solidFill>
        </p:spPr>
        <p:txBody>
          <a:bodyPr wrap="square" rtlCol="0">
            <a:spAutoFit/>
          </a:bodyPr>
          <a:lstStyle/>
          <a:p>
            <a:r>
              <a:rPr lang="cy-GB" dirty="0"/>
              <a:t>Mae’n lleoliad sy’n addysgu yn y Gymraeg. Bydd yn helpu’r plentyn i ddysgu’r Gymraeg yn haws fel iaith gyntaf a fydd yn ei gefnogi os yw rhieni/gofalwyr yn siarad Cymraeg gartref. Byddant yn teimlo’n hapusach pan fyddant yn gallu cyfathrebu yn fwy effeithiol yn y Gymraeg os yw’n cael ei siarad yn barhaus. Bydd yr holl blant yn yr un sefyllfa yn dechrau ac yn dysgu’r un fath felly byddant yn gallu cyfathrebu â’i gilydd a byddant yn teimlo wedi setlo yn eu lleoliad.</a:t>
            </a:r>
          </a:p>
        </p:txBody>
      </p:sp>
    </p:spTree>
    <p:extLst>
      <p:ext uri="{BB962C8B-B14F-4D97-AF65-F5344CB8AC3E}">
        <p14:creationId xmlns:p14="http://schemas.microsoft.com/office/powerpoint/2010/main" val="3990711017"/>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solidFill>
                  <a:srgbClr val="0077C8"/>
                </a:solidFill>
              </a:rPr>
              <a:t>C</a:t>
            </a:r>
            <a:r>
              <a:rPr lang="x-none" sz="1800" dirty="0"/>
              <a:t>westiwn </a:t>
            </a:r>
            <a:r>
              <a:rPr lang="en-GB" sz="1800" dirty="0"/>
              <a:t>4 </a:t>
            </a:r>
            <a:r>
              <a:rPr lang="cy-GB" sz="1800" dirty="0"/>
              <a:t>gyda sylwadau’r Arholwr</a:t>
            </a:r>
            <a:endParaRPr lang="en-GB" sz="1800" dirty="0"/>
          </a:p>
        </p:txBody>
      </p:sp>
      <p:sp>
        <p:nvSpPr>
          <p:cNvPr id="5" name="Speech Bubble: Rectangle with Corners Rounded 4">
            <a:extLst>
              <a:ext uri="{FF2B5EF4-FFF2-40B4-BE49-F238E27FC236}">
                <a16:creationId xmlns:a16="http://schemas.microsoft.com/office/drawing/2014/main" id="{F5C80F35-0BDD-4CE3-8379-51AC3B3A7CF8}"/>
              </a:ext>
            </a:extLst>
          </p:cNvPr>
          <p:cNvSpPr/>
          <p:nvPr/>
        </p:nvSpPr>
        <p:spPr>
          <a:xfrm>
            <a:off x="8027443" y="954157"/>
            <a:ext cx="3747052"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r>
              <a:rPr lang="en-GB" i="1" dirty="0">
                <a:solidFill>
                  <a:srgbClr val="0070C0"/>
                </a:solidFill>
              </a:rPr>
              <a:t> </a:t>
            </a:r>
          </a:p>
          <a:p>
            <a:endParaRPr lang="en-GB" sz="1800" i="1" dirty="0">
              <a:solidFill>
                <a:srgbClr val="0070C0"/>
              </a:solidFill>
            </a:endParaRPr>
          </a:p>
          <a:p>
            <a:endParaRPr lang="en-GB" i="1" dirty="0">
              <a:solidFill>
                <a:srgbClr val="0070C0"/>
              </a:solidFill>
            </a:endParaRPr>
          </a:p>
          <a:p>
            <a:r>
              <a:rPr lang="cy-GB" i="1" dirty="0">
                <a:solidFill>
                  <a:srgbClr val="0070C0"/>
                </a:solidFill>
              </a:rPr>
              <a:t>Cw.4 Mae’r dysgwr hwn yn nodi </a:t>
            </a:r>
          </a:p>
          <a:p>
            <a:r>
              <a:rPr lang="cy-GB" i="1" dirty="0">
                <a:solidFill>
                  <a:srgbClr val="0070C0"/>
                </a:solidFill>
              </a:rPr>
              <a:t>darpariaeth yn y ddau leoliad ac yn </a:t>
            </a:r>
          </a:p>
          <a:p>
            <a:r>
              <a:rPr lang="cy-GB" i="1" dirty="0">
                <a:solidFill>
                  <a:srgbClr val="0070C0"/>
                </a:solidFill>
              </a:rPr>
              <a:t>gwneud cymhariaeth dda iawn </a:t>
            </a:r>
          </a:p>
          <a:p>
            <a:r>
              <a:rPr lang="cy-GB" i="1" dirty="0">
                <a:solidFill>
                  <a:srgbClr val="0070C0"/>
                </a:solidFill>
              </a:rPr>
              <a:t>rhyngddynt. Mae hyn yn dangos </a:t>
            </a:r>
          </a:p>
          <a:p>
            <a:r>
              <a:rPr lang="cy-GB" i="1" dirty="0">
                <a:solidFill>
                  <a:srgbClr val="0070C0"/>
                </a:solidFill>
              </a:rPr>
              <a:t>dealltwriaeth dda o’r ferf </a:t>
            </a:r>
          </a:p>
          <a:p>
            <a:r>
              <a:rPr lang="cy-GB" i="1" dirty="0">
                <a:solidFill>
                  <a:srgbClr val="0070C0"/>
                </a:solidFill>
              </a:rPr>
              <a:t>orchmynnol. Dangosir gwybodaeth </a:t>
            </a:r>
          </a:p>
          <a:p>
            <a:r>
              <a:rPr lang="cy-GB" i="1" dirty="0">
                <a:solidFill>
                  <a:srgbClr val="0070C0"/>
                </a:solidFill>
              </a:rPr>
              <a:t>a dealltwriaeth dda iawn gan fod y </a:t>
            </a:r>
          </a:p>
          <a:p>
            <a:r>
              <a:rPr lang="cy-GB" i="1" dirty="0">
                <a:solidFill>
                  <a:srgbClr val="0070C0"/>
                </a:solidFill>
              </a:rPr>
              <a:t>dysgwr yn nodi argaeledd gofal </a:t>
            </a:r>
          </a:p>
          <a:p>
            <a:r>
              <a:rPr lang="cy-GB" i="1" dirty="0">
                <a:solidFill>
                  <a:srgbClr val="0070C0"/>
                </a:solidFill>
              </a:rPr>
              <a:t>rhan amser neu lawn amser, sut </a:t>
            </a:r>
          </a:p>
          <a:p>
            <a:r>
              <a:rPr lang="cy-GB" i="1" dirty="0">
                <a:solidFill>
                  <a:srgbClr val="0070C0"/>
                </a:solidFill>
              </a:rPr>
              <a:t>mae’r adnoddau a ddarperir yn </a:t>
            </a:r>
          </a:p>
          <a:p>
            <a:r>
              <a:rPr lang="cy-GB" i="1" dirty="0">
                <a:solidFill>
                  <a:srgbClr val="0070C0"/>
                </a:solidFill>
              </a:rPr>
              <a:t>cefnogi datblygiad yn ogystal â sut </a:t>
            </a:r>
          </a:p>
          <a:p>
            <a:r>
              <a:rPr lang="cy-GB" i="1" dirty="0">
                <a:solidFill>
                  <a:srgbClr val="0070C0"/>
                </a:solidFill>
              </a:rPr>
              <a:t>mae’r lleoliad yn cefnogi pontio a’r </a:t>
            </a:r>
          </a:p>
          <a:p>
            <a:r>
              <a:rPr lang="cy-GB" i="1" dirty="0">
                <a:solidFill>
                  <a:srgbClr val="0070C0"/>
                </a:solidFill>
              </a:rPr>
              <a:t>system gweithwyr allweddol.</a:t>
            </a:r>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sz="1800" i="1" dirty="0">
              <a:solidFill>
                <a:srgbClr val="0070C0"/>
              </a:solidFill>
            </a:endParaRPr>
          </a:p>
        </p:txBody>
      </p:sp>
      <p:pic>
        <p:nvPicPr>
          <p:cNvPr id="4" name="Picture 3">
            <a:extLst>
              <a:ext uri="{FF2B5EF4-FFF2-40B4-BE49-F238E27FC236}">
                <a16:creationId xmlns:a16="http://schemas.microsoft.com/office/drawing/2014/main" id="{F475E4C0-3056-4EAA-B722-43D5199C2CAF}"/>
              </a:ext>
            </a:extLst>
          </p:cNvPr>
          <p:cNvPicPr>
            <a:picLocks noChangeAspect="1"/>
          </p:cNvPicPr>
          <p:nvPr/>
        </p:nvPicPr>
        <p:blipFill>
          <a:blip r:embed="rId2"/>
          <a:stretch>
            <a:fillRect/>
          </a:stretch>
        </p:blipFill>
        <p:spPr>
          <a:xfrm>
            <a:off x="282011" y="1057774"/>
            <a:ext cx="6903616" cy="1535524"/>
          </a:xfrm>
          <a:prstGeom prst="rect">
            <a:avLst/>
          </a:prstGeom>
        </p:spPr>
      </p:pic>
      <p:sp>
        <p:nvSpPr>
          <p:cNvPr id="9" name="Blwch Testun 8">
            <a:extLst>
              <a:ext uri="{FF2B5EF4-FFF2-40B4-BE49-F238E27FC236}">
                <a16:creationId xmlns:a16="http://schemas.microsoft.com/office/drawing/2014/main" id="{B8223760-98C8-4877-8005-6B905E35432B}"/>
              </a:ext>
            </a:extLst>
          </p:cNvPr>
          <p:cNvSpPr txBox="1"/>
          <p:nvPr/>
        </p:nvSpPr>
        <p:spPr>
          <a:xfrm>
            <a:off x="646493" y="2618816"/>
            <a:ext cx="6775800" cy="2585323"/>
          </a:xfrm>
          <a:prstGeom prst="rect">
            <a:avLst/>
          </a:prstGeom>
          <a:solidFill>
            <a:schemeClr val="bg1"/>
          </a:solidFill>
        </p:spPr>
        <p:txBody>
          <a:bodyPr wrap="square" rtlCol="0">
            <a:spAutoFit/>
          </a:bodyPr>
          <a:lstStyle/>
          <a:p>
            <a:r>
              <a:rPr lang="cy-GB" dirty="0"/>
              <a:t>Gall ddarparu gofal rhan amser neu lawn amser felly gall plant ddod i arfera bod mewn lleoliad. Gall adnoddau yn y lleoliad helpu datblygiad sgiliau cymdeithasol a deallusol gan eu bod yn dysgu drwy ddarpariaeth barhaus neu estynedig gyda chyfoedion. Mae wedi’i ariannu yn breifat felly bydd yn gallu dod i arfer â’r addysg a’r ffordd mae’r lleoliad yn gweithio wrth bontio i ysgol breifat arall os oes eisiau gwneud hynny. Dydy llesiant plant byth yn cael ei effeithio gan fod meithrinfa ddydd breifat bob amser ar agor/gweithwyr allweddol yn gweithio ynddynt.</a:t>
            </a:r>
          </a:p>
        </p:txBody>
      </p:sp>
    </p:spTree>
    <p:extLst>
      <p:ext uri="{BB962C8B-B14F-4D97-AF65-F5344CB8AC3E}">
        <p14:creationId xmlns:p14="http://schemas.microsoft.com/office/powerpoint/2010/main" val="2504560278"/>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solidFill>
                  <a:srgbClr val="0077C8"/>
                </a:solidFill>
              </a:rPr>
              <a:t>C</a:t>
            </a:r>
            <a:r>
              <a:rPr lang="x-none" sz="1800" dirty="0"/>
              <a:t>westiwn </a:t>
            </a:r>
            <a:r>
              <a:rPr lang="en-GB" sz="1800" dirty="0"/>
              <a:t>4 </a:t>
            </a:r>
            <a:r>
              <a:rPr lang="cy-GB" sz="1800" dirty="0"/>
              <a:t>gyda sylwadau’r Arholwr</a:t>
            </a:r>
            <a:endParaRPr lang="en-GB" sz="1800" dirty="0"/>
          </a:p>
        </p:txBody>
      </p:sp>
      <p:sp>
        <p:nvSpPr>
          <p:cNvPr id="5" name="Speech Bubble: Rectangle with Corners Rounded 4">
            <a:extLst>
              <a:ext uri="{FF2B5EF4-FFF2-40B4-BE49-F238E27FC236}">
                <a16:creationId xmlns:a16="http://schemas.microsoft.com/office/drawing/2014/main" id="{3F465096-7D86-4467-A032-58A4379FE738}"/>
              </a:ext>
            </a:extLst>
          </p:cNvPr>
          <p:cNvSpPr/>
          <p:nvPr/>
        </p:nvSpPr>
        <p:spPr>
          <a:xfrm>
            <a:off x="8023788" y="954157"/>
            <a:ext cx="3747052"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i="1" dirty="0">
              <a:solidFill>
                <a:srgbClr val="0070C0"/>
              </a:solidFill>
            </a:endParaRPr>
          </a:p>
          <a:p>
            <a:r>
              <a:rPr lang="cy-GB" sz="1600" i="1" dirty="0">
                <a:solidFill>
                  <a:srgbClr val="0070C0"/>
                </a:solidFill>
              </a:rPr>
              <a:t>Gellir gweld y gymhariaeth gan fod y </a:t>
            </a:r>
          </a:p>
          <a:p>
            <a:r>
              <a:rPr lang="cy-GB" sz="1600" i="1" dirty="0">
                <a:solidFill>
                  <a:srgbClr val="0070C0"/>
                </a:solidFill>
              </a:rPr>
              <a:t>dysgwr yn nodi’r defnydd o’r iaith </a:t>
            </a:r>
          </a:p>
          <a:p>
            <a:r>
              <a:rPr lang="cy-GB" sz="1600" i="1" dirty="0">
                <a:solidFill>
                  <a:srgbClr val="0070C0"/>
                </a:solidFill>
              </a:rPr>
              <a:t>Gymraeg yn y cylch meithrin. Yn </a:t>
            </a:r>
          </a:p>
          <a:p>
            <a:r>
              <a:rPr lang="cy-GB" sz="1600" i="1" dirty="0">
                <a:solidFill>
                  <a:srgbClr val="0070C0"/>
                </a:solidFill>
              </a:rPr>
              <a:t>ogystal, mae’r dysgwr yn gallu rhoi </a:t>
            </a:r>
          </a:p>
          <a:p>
            <a:r>
              <a:rPr lang="cy-GB" sz="1600" i="1" dirty="0">
                <a:solidFill>
                  <a:srgbClr val="0070C0"/>
                </a:solidFill>
              </a:rPr>
              <a:t>rhesymau dros sut mae hyn yn cefnogi </a:t>
            </a:r>
          </a:p>
          <a:p>
            <a:r>
              <a:rPr lang="cy-GB" sz="1600" i="1" dirty="0">
                <a:solidFill>
                  <a:srgbClr val="0070C0"/>
                </a:solidFill>
              </a:rPr>
              <a:t>plant wrth bontio i’r ysgol, gan gysylltu </a:t>
            </a:r>
          </a:p>
          <a:p>
            <a:r>
              <a:rPr lang="cy-GB" sz="1600" i="1" dirty="0">
                <a:solidFill>
                  <a:srgbClr val="0070C0"/>
                </a:solidFill>
              </a:rPr>
              <a:t>datblygiad iaith â hunan-barch a hyder. </a:t>
            </a:r>
          </a:p>
          <a:p>
            <a:r>
              <a:rPr lang="cy-GB" sz="1600" i="1" dirty="0">
                <a:solidFill>
                  <a:srgbClr val="0070C0"/>
                </a:solidFill>
              </a:rPr>
              <a:t>Mae’r gwahaniaeth rhwng yr oriau agor </a:t>
            </a:r>
          </a:p>
          <a:p>
            <a:r>
              <a:rPr lang="cy-GB" sz="1600" i="1" dirty="0">
                <a:solidFill>
                  <a:srgbClr val="0070C0"/>
                </a:solidFill>
              </a:rPr>
              <a:t>hefyd yn cefnogi’r gymhariaeth. I ennill </a:t>
            </a:r>
          </a:p>
          <a:p>
            <a:r>
              <a:rPr lang="cy-GB" sz="1600" i="1" dirty="0">
                <a:solidFill>
                  <a:srgbClr val="0070C0"/>
                </a:solidFill>
              </a:rPr>
              <a:t>marciau llawn, gallai’r dysgwr fod wedi </a:t>
            </a:r>
          </a:p>
          <a:p>
            <a:r>
              <a:rPr lang="cy-GB" sz="1600" i="1" dirty="0">
                <a:solidFill>
                  <a:srgbClr val="0070C0"/>
                </a:solidFill>
              </a:rPr>
              <a:t>ystyried rhai pethau tebyg fel </a:t>
            </a:r>
          </a:p>
          <a:p>
            <a:r>
              <a:rPr lang="cy-GB" sz="1600" i="1" dirty="0">
                <a:solidFill>
                  <a:srgbClr val="0070C0"/>
                </a:solidFill>
              </a:rPr>
              <a:t>cefnogaeth i deuluoedd.</a:t>
            </a:r>
          </a:p>
          <a:p>
            <a:r>
              <a:rPr lang="cy-GB" sz="1600" i="1" dirty="0">
                <a:solidFill>
                  <a:srgbClr val="0070C0"/>
                </a:solidFill>
              </a:rPr>
              <a:t>Dyfarnwyd 5 marc</a:t>
            </a:r>
            <a:endParaRPr lang="en-GB" sz="1600" i="1" dirty="0">
              <a:solidFill>
                <a:srgbClr val="0070C0"/>
              </a:solidFill>
            </a:endParaRPr>
          </a:p>
        </p:txBody>
      </p:sp>
      <p:pic>
        <p:nvPicPr>
          <p:cNvPr id="3" name="Picture 2">
            <a:extLst>
              <a:ext uri="{FF2B5EF4-FFF2-40B4-BE49-F238E27FC236}">
                <a16:creationId xmlns:a16="http://schemas.microsoft.com/office/drawing/2014/main" id="{E9A9396F-55F2-4B97-891D-031D38545A91}"/>
              </a:ext>
            </a:extLst>
          </p:cNvPr>
          <p:cNvPicPr>
            <a:picLocks noChangeAspect="1"/>
          </p:cNvPicPr>
          <p:nvPr/>
        </p:nvPicPr>
        <p:blipFill rotWithShape="1">
          <a:blip r:embed="rId2"/>
          <a:srcRect r="16600" b="92457"/>
          <a:stretch/>
        </p:blipFill>
        <p:spPr>
          <a:xfrm>
            <a:off x="282011" y="1202636"/>
            <a:ext cx="5616281" cy="270880"/>
          </a:xfrm>
          <a:prstGeom prst="rect">
            <a:avLst/>
          </a:prstGeom>
        </p:spPr>
      </p:pic>
      <p:sp>
        <p:nvSpPr>
          <p:cNvPr id="9" name="Blwch Testun 8">
            <a:extLst>
              <a:ext uri="{FF2B5EF4-FFF2-40B4-BE49-F238E27FC236}">
                <a16:creationId xmlns:a16="http://schemas.microsoft.com/office/drawing/2014/main" id="{54A14A52-5363-4F8A-88A7-D1878719C794}"/>
              </a:ext>
            </a:extLst>
          </p:cNvPr>
          <p:cNvSpPr txBox="1"/>
          <p:nvPr/>
        </p:nvSpPr>
        <p:spPr>
          <a:xfrm>
            <a:off x="257164" y="1473515"/>
            <a:ext cx="6759021" cy="2308324"/>
          </a:xfrm>
          <a:prstGeom prst="rect">
            <a:avLst/>
          </a:prstGeom>
          <a:solidFill>
            <a:schemeClr val="bg1"/>
          </a:solidFill>
        </p:spPr>
        <p:txBody>
          <a:bodyPr wrap="square" rtlCol="0">
            <a:spAutoFit/>
          </a:bodyPr>
          <a:lstStyle/>
          <a:p>
            <a:r>
              <a:rPr lang="cy-GB" dirty="0"/>
              <a:t>Mewn meithrinfa cylch meithrin mae plant yn dysgu drwy gyfrwng y Gymraeg ac mae’n rhaid i’r holl staff fod yn rhugl yn yr iaith Gymraeg. Felly mae plant yn profi amgylchedd amlieithog. Bydd hyn yn helpu gyda’u datblygiad wrth bontio i’r ysgol ac yn helpu eu llesiant gan eu bod yn meithrin hunan-barch a hyder. Dim ond gofal sesiynol maent yn ei ddarparu felly gall plant deimlo’n fwy cyfforddus yn gadael rhieni gan y bydd yn amser llai trawmatig i’w llesiant a’u hiechyd emosiynol.</a:t>
            </a:r>
          </a:p>
        </p:txBody>
      </p:sp>
    </p:spTree>
    <p:extLst>
      <p:ext uri="{BB962C8B-B14F-4D97-AF65-F5344CB8AC3E}">
        <p14:creationId xmlns:p14="http://schemas.microsoft.com/office/powerpoint/2010/main" val="2573300821"/>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a:extLst>
              <a:ext uri="{FF2B5EF4-FFF2-40B4-BE49-F238E27FC236}">
                <a16:creationId xmlns:a16="http://schemas.microsoft.com/office/drawing/2014/main" id="{FFB5E3EB-7213-431F-A161-31009DF587E1}"/>
              </a:ext>
            </a:extLst>
          </p:cNvPr>
          <p:cNvSpPr>
            <a:spLocks noGrp="1"/>
          </p:cNvSpPr>
          <p:nvPr>
            <p:ph type="title"/>
          </p:nvPr>
        </p:nvSpPr>
        <p:spPr>
          <a:xfrm>
            <a:off x="282011" y="208722"/>
            <a:ext cx="10223323" cy="447261"/>
          </a:xfrm>
        </p:spPr>
        <p:txBody>
          <a:bodyPr/>
          <a:lstStyle/>
          <a:p>
            <a:r>
              <a:rPr lang="x-none" sz="1800" dirty="0"/>
              <a:t>Cwestiwn </a:t>
            </a:r>
            <a:r>
              <a:rPr lang="en-GB" sz="1800" dirty="0"/>
              <a:t>5 (a) </a:t>
            </a:r>
            <a:r>
              <a:rPr lang="en-GB" sz="1800" dirty="0" err="1"/>
              <a:t>a’r</a:t>
            </a:r>
            <a:r>
              <a:rPr lang="en-GB" sz="1800" dirty="0"/>
              <a:t> </a:t>
            </a:r>
            <a:r>
              <a:rPr lang="en-GB" sz="1800" dirty="0" err="1"/>
              <a:t>Cynllun</a:t>
            </a:r>
            <a:r>
              <a:rPr lang="en-GB" sz="1800" dirty="0"/>
              <a:t> Marcio </a:t>
            </a:r>
          </a:p>
        </p:txBody>
      </p:sp>
      <p:sp>
        <p:nvSpPr>
          <p:cNvPr id="10" name="TextBox 9">
            <a:extLst>
              <a:ext uri="{FF2B5EF4-FFF2-40B4-BE49-F238E27FC236}">
                <a16:creationId xmlns:a16="http://schemas.microsoft.com/office/drawing/2014/main" id="{9F85653A-FA6C-4BB7-98E6-1C817BEAFF9D}"/>
              </a:ext>
            </a:extLst>
          </p:cNvPr>
          <p:cNvSpPr txBox="1"/>
          <p:nvPr/>
        </p:nvSpPr>
        <p:spPr>
          <a:xfrm>
            <a:off x="282011" y="1088804"/>
            <a:ext cx="6094070" cy="738664"/>
          </a:xfrm>
          <a:prstGeom prst="rect">
            <a:avLst/>
          </a:prstGeom>
          <a:noFill/>
        </p:spPr>
        <p:txBody>
          <a:bodyPr wrap="square">
            <a:spAutoFit/>
          </a:bodyPr>
          <a:lstStyle/>
          <a:p>
            <a:r>
              <a:rPr lang="en-GB" sz="1400" dirty="0" err="1"/>
              <a:t>Nodwch</a:t>
            </a:r>
            <a:r>
              <a:rPr lang="en-GB" sz="1400" dirty="0"/>
              <a:t> </a:t>
            </a:r>
          </a:p>
          <a:p>
            <a:r>
              <a:rPr lang="en-GB" sz="1400" dirty="0" err="1"/>
              <a:t>Rhowch</a:t>
            </a:r>
            <a:r>
              <a:rPr lang="en-GB" sz="1400" dirty="0"/>
              <a:t>/</a:t>
            </a:r>
            <a:r>
              <a:rPr lang="en-GB" sz="1400" dirty="0" err="1"/>
              <a:t>enwch</a:t>
            </a:r>
            <a:r>
              <a:rPr lang="en-GB" sz="1400" dirty="0"/>
              <a:t>/</a:t>
            </a:r>
            <a:r>
              <a:rPr lang="en-GB" sz="1400" dirty="0" err="1"/>
              <a:t>dewiswch</a:t>
            </a:r>
            <a:r>
              <a:rPr lang="en-GB" sz="1400" dirty="0"/>
              <a:t>/</a:t>
            </a:r>
            <a:r>
              <a:rPr lang="en-GB" sz="1400" dirty="0" err="1"/>
              <a:t>nodwch</a:t>
            </a:r>
            <a:r>
              <a:rPr lang="en-GB" sz="1400" dirty="0"/>
              <a:t> </a:t>
            </a:r>
            <a:r>
              <a:rPr lang="en-GB" sz="1400" dirty="0" err="1"/>
              <a:t>ffeithiau</a:t>
            </a:r>
            <a:r>
              <a:rPr lang="en-GB" sz="1400" dirty="0"/>
              <a:t> neu </a:t>
            </a:r>
            <a:r>
              <a:rPr lang="en-GB" sz="1400" dirty="0" err="1"/>
              <a:t>enghreifftiau</a:t>
            </a:r>
            <a:r>
              <a:rPr lang="en-GB" sz="1400" dirty="0"/>
              <a:t> </a:t>
            </a:r>
            <a:r>
              <a:rPr lang="en-GB" sz="1400" dirty="0" err="1"/>
              <a:t>byr</a:t>
            </a:r>
            <a:r>
              <a:rPr lang="en-GB" sz="1400" dirty="0"/>
              <a:t> (o </a:t>
            </a:r>
            <a:r>
              <a:rPr lang="en-GB" sz="1400" dirty="0" err="1"/>
              <a:t>ffynhonnell</a:t>
            </a:r>
            <a:r>
              <a:rPr lang="en-GB" sz="1400" dirty="0"/>
              <a:t> </a:t>
            </a:r>
            <a:r>
              <a:rPr lang="en-GB" sz="1400" dirty="0" err="1"/>
              <a:t>benodol</a:t>
            </a:r>
            <a:r>
              <a:rPr lang="en-GB" sz="1400" dirty="0"/>
              <a:t> neu </a:t>
            </a:r>
            <a:r>
              <a:rPr lang="en-GB" sz="1400" dirty="0" err="1"/>
              <a:t>drwy</a:t>
            </a:r>
            <a:r>
              <a:rPr lang="en-GB" sz="1400" dirty="0"/>
              <a:t> </a:t>
            </a:r>
            <a:r>
              <a:rPr lang="en-GB" sz="1400" dirty="0" err="1"/>
              <a:t>ddwyn</a:t>
            </a:r>
            <a:r>
              <a:rPr lang="en-GB" sz="1400" dirty="0"/>
              <a:t> </a:t>
            </a:r>
            <a:r>
              <a:rPr lang="en-GB" sz="1400" dirty="0" err="1"/>
              <a:t>i</a:t>
            </a:r>
            <a:r>
              <a:rPr lang="en-GB" sz="1400" dirty="0"/>
              <a:t> </a:t>
            </a:r>
            <a:r>
              <a:rPr lang="en-GB" sz="1400" dirty="0" err="1"/>
              <a:t>gof</a:t>
            </a:r>
            <a:r>
              <a:rPr lang="en-GB" sz="1400" dirty="0"/>
              <a:t>)</a:t>
            </a:r>
            <a:endParaRPr lang="en-GB" sz="1400" i="1" dirty="0"/>
          </a:p>
        </p:txBody>
      </p:sp>
      <p:pic>
        <p:nvPicPr>
          <p:cNvPr id="4" name="Picture 3">
            <a:extLst>
              <a:ext uri="{FF2B5EF4-FFF2-40B4-BE49-F238E27FC236}">
                <a16:creationId xmlns:a16="http://schemas.microsoft.com/office/drawing/2014/main" id="{8790092E-18F7-41D7-B1FB-670A2E912D90}"/>
              </a:ext>
            </a:extLst>
          </p:cNvPr>
          <p:cNvPicPr>
            <a:picLocks noChangeAspect="1"/>
          </p:cNvPicPr>
          <p:nvPr/>
        </p:nvPicPr>
        <p:blipFill>
          <a:blip r:embed="rId2"/>
          <a:stretch>
            <a:fillRect/>
          </a:stretch>
        </p:blipFill>
        <p:spPr>
          <a:xfrm>
            <a:off x="282011" y="1819275"/>
            <a:ext cx="5324310" cy="1621276"/>
          </a:xfrm>
          <a:prstGeom prst="rect">
            <a:avLst/>
          </a:prstGeom>
        </p:spPr>
      </p:pic>
      <p:sp>
        <p:nvSpPr>
          <p:cNvPr id="8" name="TextBox 7">
            <a:extLst>
              <a:ext uri="{FF2B5EF4-FFF2-40B4-BE49-F238E27FC236}">
                <a16:creationId xmlns:a16="http://schemas.microsoft.com/office/drawing/2014/main" id="{73B1694F-CCDD-4D42-A212-31ED6CD23BD7}"/>
              </a:ext>
            </a:extLst>
          </p:cNvPr>
          <p:cNvSpPr txBox="1"/>
          <p:nvPr/>
        </p:nvSpPr>
        <p:spPr>
          <a:xfrm>
            <a:off x="6376081" y="1159408"/>
            <a:ext cx="5411164" cy="4609788"/>
          </a:xfrm>
          <a:prstGeom prst="rect">
            <a:avLst/>
          </a:prstGeom>
          <a:noFill/>
        </p:spPr>
        <p:txBody>
          <a:bodyPr wrap="square">
            <a:spAutoFit/>
          </a:bodyPr>
          <a:lstStyle/>
          <a:p>
            <a:pPr>
              <a:lnSpc>
                <a:spcPct val="115000"/>
              </a:lnSpc>
              <a:spcAft>
                <a:spcPts val="1000"/>
              </a:spcAft>
            </a:pPr>
            <a:r>
              <a:rPr lang="cy-GB" sz="1100" dirty="0">
                <a:effectLst/>
                <a:latin typeface="Arial" panose="020B0604020202020204" pitchFamily="34" charset="0"/>
                <a:ea typeface="Calibri" panose="020F0502020204030204" pitchFamily="34" charset="0"/>
                <a:cs typeface="Times New Roman" panose="02020603050405020304" pitchFamily="18" charset="0"/>
              </a:rPr>
              <a:t>Nodwch </a:t>
            </a:r>
            <a:r>
              <a:rPr lang="cy-GB" sz="1100" b="1" dirty="0">
                <a:effectLst/>
                <a:latin typeface="Arial" panose="020B0604020202020204" pitchFamily="34" charset="0"/>
                <a:ea typeface="Calibri" panose="020F0502020204030204" pitchFamily="34" charset="0"/>
                <a:cs typeface="Times New Roman" panose="02020603050405020304" pitchFamily="18" charset="0"/>
              </a:rPr>
              <a:t>ddau wahanol</a:t>
            </a:r>
            <a:r>
              <a:rPr lang="cy-GB" sz="1100" dirty="0">
                <a:effectLst/>
                <a:latin typeface="Arial" panose="020B0604020202020204" pitchFamily="34" charset="0"/>
                <a:ea typeface="Calibri" panose="020F0502020204030204" pitchFamily="34" charset="0"/>
                <a:cs typeface="Times New Roman" panose="02020603050405020304" pitchFamily="18" charset="0"/>
              </a:rPr>
              <a:t> wasanaeth gallai'r awdurdod lleol eu darparu i gefnogi'r teulu.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100" dirty="0">
                <a:effectLst/>
                <a:latin typeface="Arial" panose="020B0604020202020204" pitchFamily="34" charset="0"/>
                <a:ea typeface="Calibri" panose="020F0502020204030204" pitchFamily="34"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cy-GB" sz="1100" dirty="0">
                <a:effectLst/>
                <a:latin typeface="Arial" panose="020B0604020202020204" pitchFamily="34" charset="0"/>
                <a:ea typeface="Calibri" panose="020F0502020204030204" pitchFamily="34" charset="0"/>
                <a:cs typeface="Times New Roman" panose="02020603050405020304" pitchFamily="18" charset="0"/>
              </a:rPr>
              <a:t>Rhowch </a:t>
            </a:r>
            <a:r>
              <a:rPr lang="cy-GB" sz="1100" b="1" dirty="0">
                <a:effectLst/>
                <a:latin typeface="Arial" panose="020B0604020202020204" pitchFamily="34" charset="0"/>
                <a:ea typeface="Calibri" panose="020F0502020204030204" pitchFamily="34" charset="0"/>
                <a:cs typeface="Times New Roman" panose="02020603050405020304" pitchFamily="18" charset="0"/>
              </a:rPr>
              <a:t>1 marc </a:t>
            </a:r>
            <a:r>
              <a:rPr lang="cy-GB" sz="1100" dirty="0">
                <a:effectLst/>
                <a:latin typeface="Arial" panose="020B0604020202020204" pitchFamily="34" charset="0"/>
                <a:ea typeface="Calibri" panose="020F0502020204030204" pitchFamily="34" charset="0"/>
                <a:cs typeface="Times New Roman" panose="02020603050405020304" pitchFamily="18" charset="0"/>
              </a:rPr>
              <a:t>am bob gwasanaeth (neu enghraifft o'r gwasanaeth) sydd wedi'i nodi hyd at </a:t>
            </a:r>
            <a:r>
              <a:rPr lang="cy-GB" sz="1100" b="1" dirty="0">
                <a:effectLst/>
                <a:latin typeface="Arial" panose="020B0604020202020204" pitchFamily="34" charset="0"/>
                <a:ea typeface="Calibri" panose="020F0502020204030204" pitchFamily="34" charset="0"/>
                <a:cs typeface="Times New Roman" panose="02020603050405020304" pitchFamily="18" charset="0"/>
              </a:rPr>
              <a:t>uchafswm o 2 farc</a:t>
            </a:r>
            <a:r>
              <a:rPr lang="cy-GB" sz="1100" dirty="0">
                <a:effectLst/>
                <a:latin typeface="Arial" panose="020B0604020202020204" pitchFamily="34" charset="0"/>
                <a:ea typeface="Calibri" panose="020F0502020204030204" pitchFamily="34" charset="0"/>
                <a:cs typeface="Times New Roman" panose="02020603050405020304" pitchFamily="18" charset="0"/>
              </a:rPr>
              <a: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100" dirty="0">
                <a:effectLst/>
                <a:latin typeface="Arial" panose="020B0604020202020204" pitchFamily="34" charset="0"/>
                <a:ea typeface="Calibri" panose="020F0502020204030204" pitchFamily="34"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cy-GB" sz="1100" dirty="0">
                <a:effectLst/>
                <a:latin typeface="Arial" panose="020B0604020202020204" pitchFamily="34" charset="0"/>
                <a:ea typeface="Calibri" panose="020F0502020204030204" pitchFamily="34" charset="0"/>
                <a:cs typeface="Times New Roman" panose="02020603050405020304" pitchFamily="18" charset="0"/>
              </a:rPr>
              <a:t>Gallai'r ymatebion gyfeirio at: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Lato"/>
                <a:cs typeface="Times New Roman" panose="02020603050405020304" pitchFamily="18" charset="0"/>
              </a:rPr>
              <a:t>Gwasanaethau Addysg – gallai'r rhain fod wedi'u henwi e.e. ysgolion, meithrinfeydd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Lato"/>
                <a:cs typeface="Times New Roman" panose="02020603050405020304" pitchFamily="18" charset="0"/>
              </a:rPr>
              <a:t>Gwasanaethau Tai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Lato"/>
                <a:cs typeface="Times New Roman" panose="02020603050405020304" pitchFamily="18" charset="0"/>
              </a:rPr>
              <a:t>Cymdeithas Dai (nid preifat)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Lato"/>
                <a:cs typeface="Times New Roman" panose="02020603050405020304" pitchFamily="18" charset="0"/>
              </a:rPr>
              <a:t>Gwasanaethau Cymdeithasol</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Lato"/>
                <a:cs typeface="Times New Roman" panose="02020603050405020304" pitchFamily="18" charset="0"/>
              </a:rPr>
              <a:t>Gwasanaeth Gwybodaeth i Deuluoedd</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Lato"/>
                <a:cs typeface="Times New Roman" panose="02020603050405020304" pitchFamily="18" charset="0"/>
              </a:rPr>
              <a:t>Gwasanaethau Hamdden</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Symbol" panose="05050102010706020507" pitchFamily="18" charset="2"/>
              <a:buChar char=""/>
            </a:pPr>
            <a:r>
              <a:rPr lang="cy-GB" sz="1100" dirty="0">
                <a:effectLst/>
                <a:latin typeface="Arial" panose="020B0604020202020204" pitchFamily="34" charset="0"/>
                <a:ea typeface="Lato"/>
                <a:cs typeface="Times New Roman" panose="02020603050405020304" pitchFamily="18" charset="0"/>
              </a:rPr>
              <a:t>Dechrau'n deg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100" i="1" dirty="0">
                <a:effectLst/>
                <a:latin typeface="Arial" panose="020B0604020202020204" pitchFamily="34" charset="0"/>
                <a:ea typeface="Lato"/>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cy-GB" sz="1100" dirty="0">
                <a:effectLst/>
                <a:latin typeface="Arial" panose="020B0604020202020204" pitchFamily="34" charset="0"/>
                <a:ea typeface="Calibri" panose="020F0502020204030204" pitchFamily="34" charset="0"/>
                <a:cs typeface="Times New Roman" panose="02020603050405020304" pitchFamily="18" charset="0"/>
              </a:rPr>
              <a:t>Nid yw'r rhestr hon yn cynnwys popeth.</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cy-GB" sz="1100" dirty="0">
                <a:effectLst/>
                <a:latin typeface="Arial" panose="020B0604020202020204" pitchFamily="34" charset="0"/>
                <a:ea typeface="Calibri" panose="020F0502020204030204" pitchFamily="34" charset="0"/>
                <a:cs typeface="Times New Roman" panose="02020603050405020304" pitchFamily="18" charset="0"/>
              </a:rPr>
              <a:t>Rhowch farciau am unrhyw ymateb perthnasol arall.</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08140113"/>
      </p:ext>
    </p:extLst>
  </p:cSld>
  <p:clrMapOvr>
    <a:masterClrMapping/>
  </p:clrMapOvr>
  <mc:AlternateContent xmlns:mc="http://schemas.openxmlformats.org/markup-compatibility/2006" xmlns:p14="http://schemas.microsoft.com/office/powerpoint/2010/main">
    <mc:Choice Requires="p14">
      <p:transition spd="slow" p14:dur="2000" advTm="26875"/>
    </mc:Choice>
    <mc:Fallback xmlns="">
      <p:transition spd="slow" advTm="26875"/>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73326"/>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solidFill>
                  <a:srgbClr val="0077C8"/>
                </a:solidFill>
              </a:rPr>
              <a:t>C</a:t>
            </a:r>
            <a:r>
              <a:rPr lang="x-none" sz="1800" dirty="0"/>
              <a:t>westiwn </a:t>
            </a:r>
            <a:r>
              <a:rPr lang="en-GB" sz="1800" dirty="0"/>
              <a:t>5 (a) </a:t>
            </a:r>
            <a:r>
              <a:rPr lang="cy-GB" sz="1800" dirty="0"/>
              <a:t>gyda sylwadau’r Arholwr</a:t>
            </a:r>
            <a:endParaRPr lang="en-GB" sz="1800" dirty="0"/>
          </a:p>
        </p:txBody>
      </p:sp>
      <p:sp>
        <p:nvSpPr>
          <p:cNvPr id="5" name="Speech Bubble: Rectangle with Corners Rounded 4">
            <a:extLst>
              <a:ext uri="{FF2B5EF4-FFF2-40B4-BE49-F238E27FC236}">
                <a16:creationId xmlns:a16="http://schemas.microsoft.com/office/drawing/2014/main" id="{F1965EB9-D125-4ADB-97A5-70190C83C87E}"/>
              </a:ext>
            </a:extLst>
          </p:cNvPr>
          <p:cNvSpPr/>
          <p:nvPr/>
        </p:nvSpPr>
        <p:spPr>
          <a:xfrm>
            <a:off x="8023788" y="954157"/>
            <a:ext cx="3747052"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r>
              <a:rPr lang="cy-GB" sz="1600" i="1" dirty="0">
                <a:solidFill>
                  <a:srgbClr val="0070C0"/>
                </a:solidFill>
              </a:rPr>
              <a:t>Cw.5 Nid yw’r atebion a roddwyd gan y </a:t>
            </a:r>
          </a:p>
          <a:p>
            <a:r>
              <a:rPr lang="cy-GB" sz="1600" i="1" dirty="0">
                <a:solidFill>
                  <a:srgbClr val="0070C0"/>
                </a:solidFill>
              </a:rPr>
              <a:t>dysgwr hwn yn gynrychioliadol o </a:t>
            </a:r>
          </a:p>
          <a:p>
            <a:r>
              <a:rPr lang="cy-GB" sz="1600" i="1" dirty="0">
                <a:solidFill>
                  <a:srgbClr val="0070C0"/>
                </a:solidFill>
              </a:rPr>
              <a:t>wasanaethau awdurdodau lleol. I ennill </a:t>
            </a:r>
          </a:p>
          <a:p>
            <a:r>
              <a:rPr lang="cy-GB" sz="1600" i="1" dirty="0">
                <a:solidFill>
                  <a:srgbClr val="0070C0"/>
                </a:solidFill>
              </a:rPr>
              <a:t>marciau, byddai angen i’r dysgwr </a:t>
            </a:r>
          </a:p>
          <a:p>
            <a:r>
              <a:rPr lang="cy-GB" sz="1600" i="1" dirty="0">
                <a:solidFill>
                  <a:srgbClr val="0070C0"/>
                </a:solidFill>
              </a:rPr>
              <a:t>ddangos dealltwriaeth o’r mathau o </a:t>
            </a:r>
          </a:p>
          <a:p>
            <a:r>
              <a:rPr lang="cy-GB" sz="1600" i="1" dirty="0">
                <a:solidFill>
                  <a:srgbClr val="0070C0"/>
                </a:solidFill>
              </a:rPr>
              <a:t>wasanaethau a gynigir gan yr </a:t>
            </a:r>
          </a:p>
          <a:p>
            <a:r>
              <a:rPr lang="cy-GB" sz="1600" i="1" dirty="0">
                <a:solidFill>
                  <a:srgbClr val="0070C0"/>
                </a:solidFill>
              </a:rPr>
              <a:t>awdurdod lleol a gallai gynnwys </a:t>
            </a:r>
          </a:p>
          <a:p>
            <a:r>
              <a:rPr lang="cy-GB" sz="1600" i="1" dirty="0">
                <a:solidFill>
                  <a:srgbClr val="0070C0"/>
                </a:solidFill>
              </a:rPr>
              <a:t>darpariaeth fel: addysg a </a:t>
            </a:r>
          </a:p>
          <a:p>
            <a:r>
              <a:rPr lang="cy-GB" sz="1600" i="1" dirty="0">
                <a:solidFill>
                  <a:srgbClr val="0070C0"/>
                </a:solidFill>
              </a:rPr>
              <a:t>gwasanaethau tai ynghyd ag unrhyw </a:t>
            </a:r>
          </a:p>
          <a:p>
            <a:r>
              <a:rPr lang="cy-GB" sz="1600" i="1" dirty="0">
                <a:solidFill>
                  <a:srgbClr val="0070C0"/>
                </a:solidFill>
              </a:rPr>
              <a:t>ddarpariaeth berthnasol arall. Mae’n </a:t>
            </a:r>
          </a:p>
          <a:p>
            <a:r>
              <a:rPr lang="cy-GB" sz="1600" i="1" dirty="0">
                <a:solidFill>
                  <a:srgbClr val="0070C0"/>
                </a:solidFill>
              </a:rPr>
              <a:t>bwysig bod dysgwyr yn talu sylw i </a:t>
            </a:r>
          </a:p>
          <a:p>
            <a:r>
              <a:rPr lang="cy-GB" sz="1600" i="1" dirty="0">
                <a:solidFill>
                  <a:srgbClr val="0070C0"/>
                </a:solidFill>
              </a:rPr>
              <a:t>ofynion y cwestiwn i osgoi colli marciau.</a:t>
            </a:r>
          </a:p>
          <a:p>
            <a:r>
              <a:rPr lang="cy-GB" sz="1600" i="1" dirty="0">
                <a:solidFill>
                  <a:srgbClr val="0070C0"/>
                </a:solidFill>
              </a:rPr>
              <a:t>Dyfarnwyd 0 marc.</a:t>
            </a:r>
          </a:p>
        </p:txBody>
      </p:sp>
      <p:pic>
        <p:nvPicPr>
          <p:cNvPr id="4" name="Picture 3">
            <a:extLst>
              <a:ext uri="{FF2B5EF4-FFF2-40B4-BE49-F238E27FC236}">
                <a16:creationId xmlns:a16="http://schemas.microsoft.com/office/drawing/2014/main" id="{BD24A66E-249F-4E2F-A692-9CC23F17189D}"/>
              </a:ext>
            </a:extLst>
          </p:cNvPr>
          <p:cNvPicPr>
            <a:picLocks noChangeAspect="1"/>
          </p:cNvPicPr>
          <p:nvPr/>
        </p:nvPicPr>
        <p:blipFill>
          <a:blip r:embed="rId2"/>
          <a:stretch>
            <a:fillRect/>
          </a:stretch>
        </p:blipFill>
        <p:spPr>
          <a:xfrm>
            <a:off x="282011" y="1178816"/>
            <a:ext cx="6884807" cy="1549394"/>
          </a:xfrm>
          <a:prstGeom prst="rect">
            <a:avLst/>
          </a:prstGeom>
        </p:spPr>
      </p:pic>
      <p:sp>
        <p:nvSpPr>
          <p:cNvPr id="9" name="Blwch Testun 8">
            <a:extLst>
              <a:ext uri="{FF2B5EF4-FFF2-40B4-BE49-F238E27FC236}">
                <a16:creationId xmlns:a16="http://schemas.microsoft.com/office/drawing/2014/main" id="{86202445-84F2-4904-B63F-516AB2D3B4C1}"/>
              </a:ext>
            </a:extLst>
          </p:cNvPr>
          <p:cNvSpPr txBox="1"/>
          <p:nvPr/>
        </p:nvSpPr>
        <p:spPr>
          <a:xfrm>
            <a:off x="867265" y="2728210"/>
            <a:ext cx="6431460" cy="646331"/>
          </a:xfrm>
          <a:prstGeom prst="rect">
            <a:avLst/>
          </a:prstGeom>
          <a:solidFill>
            <a:schemeClr val="bg1"/>
          </a:solidFill>
        </p:spPr>
        <p:txBody>
          <a:bodyPr wrap="square" rtlCol="0">
            <a:spAutoFit/>
          </a:bodyPr>
          <a:lstStyle/>
          <a:p>
            <a:pPr marL="342900" indent="-342900">
              <a:buAutoNum type="arabicPeriod"/>
            </a:pPr>
            <a:r>
              <a:rPr lang="cy-GB" dirty="0"/>
              <a:t>Clinig babanod</a:t>
            </a:r>
          </a:p>
          <a:p>
            <a:pPr marL="342900" indent="-342900">
              <a:buAutoNum type="arabicPeriod"/>
            </a:pPr>
            <a:r>
              <a:rPr lang="cy-GB" dirty="0"/>
              <a:t>Banciau bwyd</a:t>
            </a:r>
          </a:p>
        </p:txBody>
      </p:sp>
    </p:spTree>
    <p:extLst>
      <p:ext uri="{BB962C8B-B14F-4D97-AF65-F5344CB8AC3E}">
        <p14:creationId xmlns:p14="http://schemas.microsoft.com/office/powerpoint/2010/main" val="82161304"/>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solidFill>
                  <a:srgbClr val="0077C8"/>
                </a:solidFill>
              </a:rPr>
              <a:t>C</a:t>
            </a:r>
            <a:r>
              <a:rPr lang="x-none" sz="1800" dirty="0"/>
              <a:t>westiwn </a:t>
            </a:r>
            <a:r>
              <a:rPr lang="en-GB" sz="1800" dirty="0"/>
              <a:t>5 (a) </a:t>
            </a:r>
            <a:r>
              <a:rPr lang="cy-GB" sz="1800" dirty="0"/>
              <a:t>gyda sylwadau’r Arholwr</a:t>
            </a:r>
            <a:endParaRPr lang="en-GB" sz="1800" dirty="0"/>
          </a:p>
        </p:txBody>
      </p:sp>
      <p:sp>
        <p:nvSpPr>
          <p:cNvPr id="5" name="Speech Bubble: Rectangle with Corners Rounded 4">
            <a:extLst>
              <a:ext uri="{FF2B5EF4-FFF2-40B4-BE49-F238E27FC236}">
                <a16:creationId xmlns:a16="http://schemas.microsoft.com/office/drawing/2014/main" id="{6F2FA292-ADAD-4979-82CE-C43296BAF87B}"/>
              </a:ext>
            </a:extLst>
          </p:cNvPr>
          <p:cNvSpPr/>
          <p:nvPr/>
        </p:nvSpPr>
        <p:spPr>
          <a:xfrm>
            <a:off x="8023788" y="954157"/>
            <a:ext cx="3747052"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r>
              <a:rPr lang="cy-GB" i="1" dirty="0">
                <a:solidFill>
                  <a:srgbClr val="0070C0"/>
                </a:solidFill>
              </a:rPr>
              <a:t>Cw.5 Mae’r dysgwr hwn wedi nodi </a:t>
            </a:r>
          </a:p>
          <a:p>
            <a:r>
              <a:rPr lang="cy-GB" i="1" dirty="0">
                <a:solidFill>
                  <a:srgbClr val="0070C0"/>
                </a:solidFill>
              </a:rPr>
              <a:t>2 wasanaeth awdurdod lleol </a:t>
            </a:r>
          </a:p>
          <a:p>
            <a:r>
              <a:rPr lang="cy-GB" i="1" dirty="0">
                <a:solidFill>
                  <a:srgbClr val="0070C0"/>
                </a:solidFill>
              </a:rPr>
              <a:t>perthnasol yn glir, felly dyfarnwyd </a:t>
            </a:r>
          </a:p>
          <a:p>
            <a:r>
              <a:rPr lang="cy-GB" i="1" dirty="0">
                <a:solidFill>
                  <a:srgbClr val="0070C0"/>
                </a:solidFill>
              </a:rPr>
              <a:t>marciau llawn a dangosir</a:t>
            </a:r>
          </a:p>
          <a:p>
            <a:r>
              <a:rPr lang="cy-GB" i="1" dirty="0">
                <a:solidFill>
                  <a:srgbClr val="0070C0"/>
                </a:solidFill>
              </a:rPr>
              <a:t>dealltwriaeth dda o’r math o </a:t>
            </a:r>
          </a:p>
          <a:p>
            <a:r>
              <a:rPr lang="cy-GB" i="1" dirty="0">
                <a:solidFill>
                  <a:srgbClr val="0070C0"/>
                </a:solidFill>
              </a:rPr>
              <a:t>wasanaethau a gynigir.</a:t>
            </a:r>
          </a:p>
          <a:p>
            <a:endParaRPr lang="cy-GB" i="1" dirty="0">
              <a:solidFill>
                <a:srgbClr val="0070C0"/>
              </a:solidFill>
            </a:endParaRPr>
          </a:p>
          <a:p>
            <a:r>
              <a:rPr lang="cy-GB" i="1" dirty="0">
                <a:solidFill>
                  <a:srgbClr val="0070C0"/>
                </a:solidFill>
              </a:rPr>
              <a:t>Dyfarnwyd 2 farc</a:t>
            </a:r>
            <a:endParaRPr lang="en-GB" sz="1800" i="1" dirty="0">
              <a:solidFill>
                <a:srgbClr val="0070C0"/>
              </a:solidFill>
            </a:endParaRPr>
          </a:p>
        </p:txBody>
      </p:sp>
      <p:pic>
        <p:nvPicPr>
          <p:cNvPr id="4" name="Picture 3">
            <a:extLst>
              <a:ext uri="{FF2B5EF4-FFF2-40B4-BE49-F238E27FC236}">
                <a16:creationId xmlns:a16="http://schemas.microsoft.com/office/drawing/2014/main" id="{A18C3038-F72E-4C92-AFCB-BF701D732630}"/>
              </a:ext>
            </a:extLst>
          </p:cNvPr>
          <p:cNvPicPr>
            <a:picLocks noChangeAspect="1"/>
          </p:cNvPicPr>
          <p:nvPr/>
        </p:nvPicPr>
        <p:blipFill>
          <a:blip r:embed="rId2"/>
          <a:stretch>
            <a:fillRect/>
          </a:stretch>
        </p:blipFill>
        <p:spPr>
          <a:xfrm>
            <a:off x="653711" y="1202635"/>
            <a:ext cx="6445918" cy="1450624"/>
          </a:xfrm>
          <a:prstGeom prst="rect">
            <a:avLst/>
          </a:prstGeom>
        </p:spPr>
      </p:pic>
      <p:sp>
        <p:nvSpPr>
          <p:cNvPr id="9" name="Blwch Testun 8">
            <a:extLst>
              <a:ext uri="{FF2B5EF4-FFF2-40B4-BE49-F238E27FC236}">
                <a16:creationId xmlns:a16="http://schemas.microsoft.com/office/drawing/2014/main" id="{7B864FAC-8AC7-4EEB-A118-3A59545BBAF4}"/>
              </a:ext>
            </a:extLst>
          </p:cNvPr>
          <p:cNvSpPr txBox="1"/>
          <p:nvPr/>
        </p:nvSpPr>
        <p:spPr>
          <a:xfrm>
            <a:off x="867265" y="2728210"/>
            <a:ext cx="6431460" cy="646331"/>
          </a:xfrm>
          <a:prstGeom prst="rect">
            <a:avLst/>
          </a:prstGeom>
          <a:solidFill>
            <a:schemeClr val="bg1"/>
          </a:solidFill>
        </p:spPr>
        <p:txBody>
          <a:bodyPr wrap="square" rtlCol="0">
            <a:spAutoFit/>
          </a:bodyPr>
          <a:lstStyle/>
          <a:p>
            <a:pPr marL="342900" indent="-342900">
              <a:buAutoNum type="arabicPeriod"/>
            </a:pPr>
            <a:r>
              <a:rPr lang="cy-GB" dirty="0"/>
              <a:t>Dechrau’n Deg</a:t>
            </a:r>
          </a:p>
          <a:p>
            <a:pPr marL="342900" indent="-342900">
              <a:buAutoNum type="arabicPeriod"/>
            </a:pPr>
            <a:r>
              <a:rPr lang="cy-GB" dirty="0"/>
              <a:t>Gwasanaeth Gwybodaeth i Deuluoedd</a:t>
            </a:r>
          </a:p>
        </p:txBody>
      </p:sp>
    </p:spTree>
    <p:extLst>
      <p:ext uri="{BB962C8B-B14F-4D97-AF65-F5344CB8AC3E}">
        <p14:creationId xmlns:p14="http://schemas.microsoft.com/office/powerpoint/2010/main" val="653869063"/>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a:extLst>
              <a:ext uri="{FF2B5EF4-FFF2-40B4-BE49-F238E27FC236}">
                <a16:creationId xmlns:a16="http://schemas.microsoft.com/office/drawing/2014/main" id="{FFB5E3EB-7213-431F-A161-31009DF587E1}"/>
              </a:ext>
            </a:extLst>
          </p:cNvPr>
          <p:cNvSpPr>
            <a:spLocks noGrp="1"/>
          </p:cNvSpPr>
          <p:nvPr>
            <p:ph type="title"/>
          </p:nvPr>
        </p:nvSpPr>
        <p:spPr>
          <a:xfrm>
            <a:off x="282011" y="208722"/>
            <a:ext cx="10223323" cy="447261"/>
          </a:xfrm>
        </p:spPr>
        <p:txBody>
          <a:bodyPr/>
          <a:lstStyle/>
          <a:p>
            <a:r>
              <a:rPr lang="x-none" sz="1800" dirty="0"/>
              <a:t>Cwestiwn </a:t>
            </a:r>
            <a:r>
              <a:rPr lang="en-GB" sz="1800" dirty="0"/>
              <a:t>5 (b) </a:t>
            </a:r>
            <a:r>
              <a:rPr lang="en-GB" sz="1800" dirty="0" err="1"/>
              <a:t>a’r</a:t>
            </a:r>
            <a:r>
              <a:rPr lang="en-GB" sz="1800" dirty="0"/>
              <a:t> </a:t>
            </a:r>
            <a:r>
              <a:rPr lang="en-GB" sz="1800" dirty="0" err="1"/>
              <a:t>Cynllun</a:t>
            </a:r>
            <a:r>
              <a:rPr lang="en-GB" sz="1800" dirty="0"/>
              <a:t> Marcio </a:t>
            </a:r>
          </a:p>
        </p:txBody>
      </p:sp>
      <p:pic>
        <p:nvPicPr>
          <p:cNvPr id="5" name="Picture 4">
            <a:extLst>
              <a:ext uri="{FF2B5EF4-FFF2-40B4-BE49-F238E27FC236}">
                <a16:creationId xmlns:a16="http://schemas.microsoft.com/office/drawing/2014/main" id="{2C9077B9-F33F-4CAF-AC73-D9519C80CBE2}"/>
              </a:ext>
            </a:extLst>
          </p:cNvPr>
          <p:cNvPicPr>
            <a:picLocks noChangeAspect="1"/>
          </p:cNvPicPr>
          <p:nvPr/>
        </p:nvPicPr>
        <p:blipFill rotWithShape="1">
          <a:blip r:embed="rId2"/>
          <a:srcRect t="19244"/>
          <a:stretch/>
        </p:blipFill>
        <p:spPr>
          <a:xfrm>
            <a:off x="282011" y="2743199"/>
            <a:ext cx="5688216" cy="1539433"/>
          </a:xfrm>
          <a:prstGeom prst="rect">
            <a:avLst/>
          </a:prstGeom>
        </p:spPr>
      </p:pic>
      <p:sp>
        <p:nvSpPr>
          <p:cNvPr id="8" name="TextBox 7">
            <a:extLst>
              <a:ext uri="{FF2B5EF4-FFF2-40B4-BE49-F238E27FC236}">
                <a16:creationId xmlns:a16="http://schemas.microsoft.com/office/drawing/2014/main" id="{EBB7C92A-77C5-4E4F-9125-86282C2C2325}"/>
              </a:ext>
            </a:extLst>
          </p:cNvPr>
          <p:cNvSpPr txBox="1"/>
          <p:nvPr/>
        </p:nvSpPr>
        <p:spPr>
          <a:xfrm>
            <a:off x="197503" y="1083158"/>
            <a:ext cx="4085130" cy="738664"/>
          </a:xfrm>
          <a:prstGeom prst="rect">
            <a:avLst/>
          </a:prstGeom>
          <a:noFill/>
        </p:spPr>
        <p:txBody>
          <a:bodyPr wrap="square">
            <a:spAutoFit/>
          </a:bodyPr>
          <a:lstStyle/>
          <a:p>
            <a:r>
              <a:rPr lang="en-GB" sz="1400" dirty="0" err="1"/>
              <a:t>Esboniwch</a:t>
            </a:r>
            <a:r>
              <a:rPr lang="en-GB" sz="1400" dirty="0"/>
              <a:t> </a:t>
            </a:r>
          </a:p>
          <a:p>
            <a:r>
              <a:rPr lang="en-GB" sz="1400" dirty="0" err="1"/>
              <a:t>Rhowch</a:t>
            </a:r>
            <a:r>
              <a:rPr lang="en-GB" sz="1400" dirty="0"/>
              <a:t> </a:t>
            </a:r>
            <a:r>
              <a:rPr lang="en-GB" sz="1400" dirty="0" err="1"/>
              <a:t>fanylion</a:t>
            </a:r>
            <a:r>
              <a:rPr lang="en-GB" sz="1400" dirty="0"/>
              <a:t> a </a:t>
            </a:r>
            <a:r>
              <a:rPr lang="en-GB" sz="1400" dirty="0" err="1"/>
              <a:t>rhesymau</a:t>
            </a:r>
            <a:r>
              <a:rPr lang="en-GB" sz="1400" dirty="0"/>
              <a:t> </a:t>
            </a:r>
            <a:r>
              <a:rPr lang="en-GB" sz="1400" dirty="0" err="1"/>
              <a:t>dros</a:t>
            </a:r>
            <a:r>
              <a:rPr lang="en-GB" sz="1400" dirty="0"/>
              <a:t> </a:t>
            </a:r>
            <a:r>
              <a:rPr lang="en-GB" sz="1400" dirty="0" err="1"/>
              <a:t>sut</a:t>
            </a:r>
            <a:r>
              <a:rPr lang="en-GB" sz="1400" dirty="0"/>
              <a:t> a </a:t>
            </a:r>
            <a:r>
              <a:rPr lang="en-GB" sz="1400" dirty="0" err="1"/>
              <a:t>pham</a:t>
            </a:r>
            <a:r>
              <a:rPr lang="en-GB" sz="1400" dirty="0"/>
              <a:t> </a:t>
            </a:r>
            <a:r>
              <a:rPr lang="en-GB" sz="1400" dirty="0" err="1"/>
              <a:t>mae</a:t>
            </a:r>
            <a:r>
              <a:rPr lang="en-GB" sz="1400" dirty="0"/>
              <a:t> </a:t>
            </a:r>
            <a:r>
              <a:rPr lang="en-GB" sz="1400" dirty="0" err="1"/>
              <a:t>rhywbeth</a:t>
            </a:r>
            <a:r>
              <a:rPr lang="en-GB" sz="1400" dirty="0"/>
              <a:t> </a:t>
            </a:r>
            <a:r>
              <a:rPr lang="en-GB" sz="1400" dirty="0" err="1"/>
              <a:t>fel</a:t>
            </a:r>
            <a:r>
              <a:rPr lang="en-GB" sz="1400" dirty="0"/>
              <a:t> y </a:t>
            </a:r>
            <a:r>
              <a:rPr lang="en-GB" sz="1400" dirty="0" err="1"/>
              <a:t>mae</a:t>
            </a:r>
            <a:endParaRPr lang="en-GB" sz="1400" i="1" dirty="0"/>
          </a:p>
        </p:txBody>
      </p:sp>
      <p:pic>
        <p:nvPicPr>
          <p:cNvPr id="4" name="Picture 3">
            <a:extLst>
              <a:ext uri="{FF2B5EF4-FFF2-40B4-BE49-F238E27FC236}">
                <a16:creationId xmlns:a16="http://schemas.microsoft.com/office/drawing/2014/main" id="{E76C9029-C116-4833-970F-244A24321F3B}"/>
              </a:ext>
            </a:extLst>
          </p:cNvPr>
          <p:cNvPicPr>
            <a:picLocks noChangeAspect="1"/>
          </p:cNvPicPr>
          <p:nvPr/>
        </p:nvPicPr>
        <p:blipFill>
          <a:blip r:embed="rId3"/>
          <a:stretch>
            <a:fillRect/>
          </a:stretch>
        </p:blipFill>
        <p:spPr>
          <a:xfrm>
            <a:off x="217869" y="2314574"/>
            <a:ext cx="5688216" cy="485711"/>
          </a:xfrm>
          <a:prstGeom prst="rect">
            <a:avLst/>
          </a:prstGeom>
        </p:spPr>
      </p:pic>
      <p:sp>
        <p:nvSpPr>
          <p:cNvPr id="9" name="TextBox 8">
            <a:extLst>
              <a:ext uri="{FF2B5EF4-FFF2-40B4-BE49-F238E27FC236}">
                <a16:creationId xmlns:a16="http://schemas.microsoft.com/office/drawing/2014/main" id="{D4399F2C-1830-4088-95BA-3EE2D010C919}"/>
              </a:ext>
            </a:extLst>
          </p:cNvPr>
          <p:cNvSpPr txBox="1"/>
          <p:nvPr/>
        </p:nvSpPr>
        <p:spPr>
          <a:xfrm>
            <a:off x="6285917" y="1213814"/>
            <a:ext cx="5772722" cy="4875502"/>
          </a:xfrm>
          <a:prstGeom prst="rect">
            <a:avLst/>
          </a:prstGeom>
          <a:noFill/>
        </p:spPr>
        <p:txBody>
          <a:bodyPr wrap="square">
            <a:spAutoFit/>
          </a:bodyPr>
          <a:lstStyle/>
          <a:p>
            <a:pPr>
              <a:lnSpc>
                <a:spcPct val="115000"/>
              </a:lnSpc>
              <a:spcAft>
                <a:spcPts val="1000"/>
              </a:spcAft>
            </a:pPr>
            <a:r>
              <a:rPr lang="cy-GB" sz="1100" dirty="0">
                <a:effectLst/>
                <a:latin typeface="Arial" panose="020B0604020202020204" pitchFamily="34" charset="0"/>
                <a:ea typeface="Calibri" panose="020F0502020204030204" pitchFamily="34" charset="0"/>
                <a:cs typeface="Times New Roman" panose="02020603050405020304" pitchFamily="18" charset="0"/>
              </a:rPr>
              <a:t>Rhowch hyd at </a:t>
            </a:r>
            <a:r>
              <a:rPr lang="cy-GB" sz="1100" b="1" dirty="0">
                <a:effectLst/>
                <a:latin typeface="Arial" panose="020B0604020202020204" pitchFamily="34" charset="0"/>
                <a:ea typeface="Calibri" panose="020F0502020204030204" pitchFamily="34" charset="0"/>
                <a:cs typeface="Times New Roman" panose="02020603050405020304" pitchFamily="18" charset="0"/>
              </a:rPr>
              <a:t>3 marc</a:t>
            </a:r>
            <a:r>
              <a:rPr lang="cy-GB" sz="1100" dirty="0">
                <a:effectLst/>
                <a:latin typeface="Arial" panose="020B0604020202020204" pitchFamily="34" charset="0"/>
                <a:ea typeface="Calibri" panose="020F0502020204030204" pitchFamily="34" charset="0"/>
                <a:cs typeface="Times New Roman" panose="02020603050405020304" pitchFamily="18" charset="0"/>
              </a:rPr>
              <a: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cy-GB" sz="1100" b="1" dirty="0">
                <a:effectLst/>
                <a:latin typeface="Arial" panose="020B0604020202020204" pitchFamily="34" charset="0"/>
                <a:ea typeface="Calibri" panose="020F0502020204030204" pitchFamily="34" charset="0"/>
                <a:cs typeface="Times New Roman" panose="02020603050405020304" pitchFamily="18" charset="0"/>
              </a:rPr>
              <a:t>Rhowch 0 marc </a:t>
            </a:r>
            <a:r>
              <a:rPr lang="cy-GB" sz="1100" dirty="0">
                <a:effectLst/>
                <a:latin typeface="Arial" panose="020B0604020202020204" pitchFamily="34" charset="0"/>
                <a:ea typeface="Calibri" panose="020F0502020204030204" pitchFamily="34" charset="0"/>
                <a:cs typeface="Times New Roman" panose="02020603050405020304" pitchFamily="18" charset="0"/>
              </a:rPr>
              <a:t>os nad yw'r ymateb yn haeddu ennill marciau. </a:t>
            </a:r>
            <a:br>
              <a:rPr lang="en-GB" sz="1100" dirty="0">
                <a:latin typeface="Calibri" panose="020F0502020204030204" pitchFamily="34" charset="0"/>
                <a:ea typeface="Calibri" panose="020F0502020204030204" pitchFamily="34" charset="0"/>
                <a:cs typeface="Times New Roman" panose="02020603050405020304" pitchFamily="18" charset="0"/>
              </a:rPr>
            </a:br>
            <a:r>
              <a:rPr lang="cy-GB" sz="1100" b="1" dirty="0">
                <a:effectLst/>
                <a:latin typeface="Arial" panose="020B0604020202020204" pitchFamily="34" charset="0"/>
                <a:ea typeface="Calibri" panose="020F0502020204030204" pitchFamily="34" charset="0"/>
                <a:cs typeface="Times New Roman" panose="02020603050405020304" pitchFamily="18" charset="0"/>
              </a:rPr>
              <a:t>Rhowch 1 marc </a:t>
            </a:r>
            <a:r>
              <a:rPr lang="cy-GB" sz="1100" dirty="0">
                <a:effectLst/>
                <a:latin typeface="Arial" panose="020B0604020202020204" pitchFamily="34" charset="0"/>
                <a:ea typeface="Calibri" panose="020F0502020204030204" pitchFamily="34" charset="0"/>
                <a:cs typeface="Times New Roman" panose="02020603050405020304" pitchFamily="18" charset="0"/>
              </a:rPr>
              <a:t>am esboniad sylfaenol heb fawr o wybodaeth na dealltwriaeth ynglŷn â mantais defnyddio gwasanaethau'r clinig babanod lleol.</a:t>
            </a:r>
            <a:br>
              <a:rPr lang="en-GB" sz="1100" dirty="0">
                <a:latin typeface="Calibri" panose="020F0502020204030204" pitchFamily="34" charset="0"/>
                <a:ea typeface="Calibri" panose="020F0502020204030204" pitchFamily="34" charset="0"/>
                <a:cs typeface="Times New Roman" panose="02020603050405020304" pitchFamily="18" charset="0"/>
              </a:rPr>
            </a:br>
            <a:r>
              <a:rPr lang="cy-GB" sz="1100" b="1" dirty="0">
                <a:effectLst/>
                <a:latin typeface="Arial" panose="020B0604020202020204" pitchFamily="34" charset="0"/>
                <a:ea typeface="Calibri" panose="020F0502020204030204" pitchFamily="34" charset="0"/>
                <a:cs typeface="Times New Roman" panose="02020603050405020304" pitchFamily="18" charset="0"/>
              </a:rPr>
              <a:t>Rhowch 2 farc</a:t>
            </a:r>
            <a:r>
              <a:rPr lang="cy-GB" sz="1100" dirty="0">
                <a:effectLst/>
                <a:latin typeface="Arial" panose="020B0604020202020204" pitchFamily="34" charset="0"/>
                <a:ea typeface="Calibri" panose="020F0502020204030204" pitchFamily="34" charset="0"/>
                <a:cs typeface="Times New Roman" panose="02020603050405020304" pitchFamily="18" charset="0"/>
              </a:rPr>
              <a:t> am esboniad da â gwybodaeth a dealltwriaeth dda ynglŷn â mantais defnyddio gwasanaethau'r clinig babanod lleol.</a:t>
            </a:r>
            <a:br>
              <a:rPr lang="en-GB" sz="1100" dirty="0">
                <a:latin typeface="Calibri" panose="020F0502020204030204" pitchFamily="34" charset="0"/>
                <a:ea typeface="Calibri" panose="020F0502020204030204" pitchFamily="34" charset="0"/>
                <a:cs typeface="Times New Roman" panose="02020603050405020304" pitchFamily="18" charset="0"/>
              </a:rPr>
            </a:br>
            <a:r>
              <a:rPr lang="cy-GB" sz="1100" b="1" dirty="0">
                <a:effectLst/>
                <a:latin typeface="Arial" panose="020B0604020202020204" pitchFamily="34" charset="0"/>
                <a:ea typeface="Calibri" panose="020F0502020204030204" pitchFamily="34" charset="0"/>
                <a:cs typeface="Times New Roman" panose="02020603050405020304" pitchFamily="18" charset="0"/>
              </a:rPr>
              <a:t>Rhowch 3 marc </a:t>
            </a:r>
            <a:r>
              <a:rPr lang="cy-GB" sz="1100" dirty="0">
                <a:effectLst/>
                <a:latin typeface="Arial" panose="020B0604020202020204" pitchFamily="34" charset="0"/>
                <a:ea typeface="Calibri" panose="020F0502020204030204" pitchFamily="34" charset="0"/>
                <a:cs typeface="Times New Roman" panose="02020603050405020304" pitchFamily="18" charset="0"/>
              </a:rPr>
              <a:t>am esboniad da iawn â gwybodaeth a dealltwriaeth fanwl ynglŷn â mantais defnyddio gwasanaethau'r clinig babanod lleol.</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cy-GB" sz="1100" dirty="0">
                <a:effectLst/>
                <a:latin typeface="Arial" panose="020B0604020202020204" pitchFamily="34" charset="0"/>
                <a:ea typeface="Calibri" panose="020F0502020204030204" pitchFamily="34" charset="0"/>
                <a:cs typeface="Times New Roman" panose="02020603050405020304" pitchFamily="18" charset="0"/>
              </a:rPr>
              <a:t>Gallai'r ymatebion gyfeirio at: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Archwiliadau datblygiad i Tom.</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Rhaglen imiwneiddio.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Cyngor a chefnogaeth ar gyfer camau datblygiad – taldra, pwysau,</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Archwiliadau clyw</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Cyngor am e.e. bwydo ar y fron / bwydo o'r botel, diddyfnu, dysgu defnyddio'r toiled, afiechydon plentyndod ac ati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Gweld ymwelydd iechyd</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Cyfarfod â mamau / rhieni / gofalwyr eraill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Gwybodaeth am wasanaethau eraill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Tylino'r baban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Cefnogaeth iechyd a llesiant meddyliol i'r mamau / rhieni / gofalwyr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cy-GB" sz="1100" dirty="0">
                <a:effectLst/>
                <a:latin typeface="Arial" panose="020B0604020202020204" pitchFamily="34" charset="0"/>
                <a:ea typeface="Calibri" panose="020F0502020204030204" pitchFamily="34" charset="0"/>
                <a:cs typeface="Times New Roman" panose="02020603050405020304" pitchFamily="18" charset="0"/>
              </a:rPr>
              <a:t>Nid yw'r rhestr hon yn cynnwys popeth.</a:t>
            </a:r>
            <a:br>
              <a:rPr lang="en-GB" sz="1100" dirty="0">
                <a:latin typeface="Calibri" panose="020F0502020204030204" pitchFamily="34" charset="0"/>
                <a:ea typeface="Calibri" panose="020F0502020204030204" pitchFamily="34" charset="0"/>
                <a:cs typeface="Times New Roman" panose="02020603050405020304" pitchFamily="18" charset="0"/>
              </a:rPr>
            </a:br>
            <a:r>
              <a:rPr lang="cy-GB" sz="1100" dirty="0">
                <a:effectLst/>
                <a:latin typeface="Arial" panose="020B0604020202020204" pitchFamily="34" charset="0"/>
                <a:ea typeface="Calibri" panose="020F0502020204030204" pitchFamily="34" charset="0"/>
                <a:cs typeface="Times New Roman" panose="02020603050405020304" pitchFamily="18" charset="0"/>
              </a:rPr>
              <a:t>Rhowch farciau am unrhyw ymateb perthnasol arall.</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26848034"/>
      </p:ext>
    </p:extLst>
  </p:cSld>
  <p:clrMapOvr>
    <a:masterClrMapping/>
  </p:clrMapOvr>
  <mc:AlternateContent xmlns:mc="http://schemas.openxmlformats.org/markup-compatibility/2006" xmlns:p14="http://schemas.microsoft.com/office/powerpoint/2010/main">
    <mc:Choice Requires="p14">
      <p:transition spd="slow" p14:dur="2000" advTm="26875"/>
    </mc:Choice>
    <mc:Fallback xmlns="">
      <p:transition spd="slow" advTm="26875"/>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dirty="0">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solidFill>
                  <a:srgbClr val="0077C8"/>
                </a:solidFill>
              </a:rPr>
              <a:t>C</a:t>
            </a:r>
            <a:r>
              <a:rPr lang="x-none" sz="1800" dirty="0"/>
              <a:t>westiwn </a:t>
            </a:r>
            <a:r>
              <a:rPr lang="en-GB" sz="1800" dirty="0"/>
              <a:t>5 (b) </a:t>
            </a:r>
            <a:r>
              <a:rPr lang="cy-GB" sz="1800" dirty="0"/>
              <a:t>gyda sylwadau’r Arholwr</a:t>
            </a:r>
            <a:endParaRPr lang="en-GB" sz="1800" dirty="0"/>
          </a:p>
        </p:txBody>
      </p:sp>
      <p:sp>
        <p:nvSpPr>
          <p:cNvPr id="5" name="Speech Bubble: Rectangle with Corners Rounded 4">
            <a:extLst>
              <a:ext uri="{FF2B5EF4-FFF2-40B4-BE49-F238E27FC236}">
                <a16:creationId xmlns:a16="http://schemas.microsoft.com/office/drawing/2014/main" id="{720BC241-9554-4754-94EA-4C75D9AF280B}"/>
              </a:ext>
            </a:extLst>
          </p:cNvPr>
          <p:cNvSpPr/>
          <p:nvPr/>
        </p:nvSpPr>
        <p:spPr>
          <a:xfrm>
            <a:off x="8023788" y="954157"/>
            <a:ext cx="3747052"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r>
              <a:rPr lang="cy-GB" i="1" dirty="0">
                <a:solidFill>
                  <a:srgbClr val="0070C0"/>
                </a:solidFill>
              </a:rPr>
              <a:t>Cw.5b</a:t>
            </a:r>
          </a:p>
          <a:p>
            <a:r>
              <a:rPr lang="cy-GB" i="1" dirty="0">
                <a:solidFill>
                  <a:srgbClr val="0070C0"/>
                </a:solidFill>
              </a:rPr>
              <a:t>Mae hwn yn ymateb sylfaenol lle </a:t>
            </a:r>
          </a:p>
          <a:p>
            <a:r>
              <a:rPr lang="cy-GB" i="1" dirty="0">
                <a:solidFill>
                  <a:srgbClr val="0070C0"/>
                </a:solidFill>
              </a:rPr>
              <a:t>mae’r dysgwr</a:t>
            </a:r>
            <a:r>
              <a:rPr lang="en-GB" i="1" dirty="0">
                <a:solidFill>
                  <a:srgbClr val="0070C0"/>
                </a:solidFill>
              </a:rPr>
              <a:t> </a:t>
            </a:r>
            <a:r>
              <a:rPr lang="cy-GB" i="1" dirty="0">
                <a:solidFill>
                  <a:srgbClr val="0070C0"/>
                </a:solidFill>
              </a:rPr>
              <a:t>yn esbonio y bydd </a:t>
            </a:r>
          </a:p>
          <a:p>
            <a:r>
              <a:rPr lang="cy-GB" i="1" dirty="0">
                <a:solidFill>
                  <a:srgbClr val="0070C0"/>
                </a:solidFill>
              </a:rPr>
              <a:t>cefnogaeth ar gael drwy fynediad </a:t>
            </a:r>
          </a:p>
          <a:p>
            <a:r>
              <a:rPr lang="cy-GB" i="1" dirty="0">
                <a:solidFill>
                  <a:srgbClr val="0070C0"/>
                </a:solidFill>
              </a:rPr>
              <a:t>at weithwyr proffesiynol.</a:t>
            </a:r>
          </a:p>
          <a:p>
            <a:r>
              <a:rPr lang="cy-GB" i="1" dirty="0">
                <a:solidFill>
                  <a:srgbClr val="0070C0"/>
                </a:solidFill>
              </a:rPr>
              <a:t>Er mwyn ennill marciau uwch, </a:t>
            </a:r>
          </a:p>
          <a:p>
            <a:r>
              <a:rPr lang="cy-GB" i="1" dirty="0">
                <a:solidFill>
                  <a:srgbClr val="0070C0"/>
                </a:solidFill>
              </a:rPr>
              <a:t>mae angen esboniad pellach. </a:t>
            </a:r>
          </a:p>
          <a:p>
            <a:r>
              <a:rPr lang="cy-GB" i="1" dirty="0">
                <a:solidFill>
                  <a:srgbClr val="0070C0"/>
                </a:solidFill>
              </a:rPr>
              <a:t>Gellid cyflawni hyn gyda </a:t>
            </a:r>
          </a:p>
          <a:p>
            <a:r>
              <a:rPr lang="cy-GB" i="1" dirty="0">
                <a:solidFill>
                  <a:srgbClr val="0070C0"/>
                </a:solidFill>
              </a:rPr>
              <a:t>thystiolaeth o’r mathau o </a:t>
            </a:r>
          </a:p>
          <a:p>
            <a:r>
              <a:rPr lang="cy-GB" i="1" dirty="0">
                <a:solidFill>
                  <a:srgbClr val="0070C0"/>
                </a:solidFill>
              </a:rPr>
              <a:t>gefnogaeth sydd ar gael, er </a:t>
            </a:r>
          </a:p>
          <a:p>
            <a:r>
              <a:rPr lang="cy-GB" i="1" dirty="0">
                <a:solidFill>
                  <a:srgbClr val="0070C0"/>
                </a:solidFill>
              </a:rPr>
              <a:t>enghraifft rhaglenni imiwneiddio </a:t>
            </a:r>
          </a:p>
          <a:p>
            <a:r>
              <a:rPr lang="cy-GB" i="1" dirty="0">
                <a:solidFill>
                  <a:srgbClr val="0070C0"/>
                </a:solidFill>
              </a:rPr>
              <a:t>neu wiriadau clyw yn ogystal â </a:t>
            </a:r>
          </a:p>
          <a:p>
            <a:r>
              <a:rPr lang="cy-GB" i="1" dirty="0">
                <a:solidFill>
                  <a:srgbClr val="0070C0"/>
                </a:solidFill>
              </a:rPr>
              <a:t>chefnogaeth broffesiynol gan yr </a:t>
            </a:r>
          </a:p>
          <a:p>
            <a:r>
              <a:rPr lang="cy-GB" i="1" dirty="0">
                <a:solidFill>
                  <a:srgbClr val="0070C0"/>
                </a:solidFill>
              </a:rPr>
              <a:t>ymwelydd iechyd.</a:t>
            </a:r>
          </a:p>
          <a:p>
            <a:r>
              <a:rPr lang="cy-GB" i="1" dirty="0">
                <a:solidFill>
                  <a:srgbClr val="0070C0"/>
                </a:solidFill>
              </a:rPr>
              <a:t>Dyfarnwyd 1 marc</a:t>
            </a:r>
          </a:p>
        </p:txBody>
      </p:sp>
      <p:pic>
        <p:nvPicPr>
          <p:cNvPr id="4" name="Picture 3">
            <a:extLst>
              <a:ext uri="{FF2B5EF4-FFF2-40B4-BE49-F238E27FC236}">
                <a16:creationId xmlns:a16="http://schemas.microsoft.com/office/drawing/2014/main" id="{8F83ED56-BECE-4574-AF67-70199D1CB43F}"/>
              </a:ext>
            </a:extLst>
          </p:cNvPr>
          <p:cNvPicPr>
            <a:picLocks noChangeAspect="1"/>
          </p:cNvPicPr>
          <p:nvPr/>
        </p:nvPicPr>
        <p:blipFill>
          <a:blip r:embed="rId2"/>
          <a:stretch>
            <a:fillRect/>
          </a:stretch>
        </p:blipFill>
        <p:spPr>
          <a:xfrm>
            <a:off x="282011" y="988322"/>
            <a:ext cx="6543675" cy="558758"/>
          </a:xfrm>
          <a:prstGeom prst="rect">
            <a:avLst/>
          </a:prstGeom>
        </p:spPr>
      </p:pic>
      <p:sp>
        <p:nvSpPr>
          <p:cNvPr id="9" name="Blwch Testun 8">
            <a:extLst>
              <a:ext uri="{FF2B5EF4-FFF2-40B4-BE49-F238E27FC236}">
                <a16:creationId xmlns:a16="http://schemas.microsoft.com/office/drawing/2014/main" id="{8832FB96-E6E7-43B8-8A3F-A951564BC791}"/>
              </a:ext>
            </a:extLst>
          </p:cNvPr>
          <p:cNvSpPr txBox="1"/>
          <p:nvPr/>
        </p:nvSpPr>
        <p:spPr>
          <a:xfrm>
            <a:off x="743330" y="1747907"/>
            <a:ext cx="6431460" cy="1200329"/>
          </a:xfrm>
          <a:prstGeom prst="rect">
            <a:avLst/>
          </a:prstGeom>
          <a:solidFill>
            <a:schemeClr val="bg1"/>
          </a:solidFill>
        </p:spPr>
        <p:txBody>
          <a:bodyPr wrap="square" rtlCol="0">
            <a:spAutoFit/>
          </a:bodyPr>
          <a:lstStyle/>
          <a:p>
            <a:r>
              <a:rPr lang="cy-GB" dirty="0"/>
              <a:t>Bydd yn rhoi mynediad iddynt at ofal a chymorth ar gyfer eu plentyn 6 mis oed, Tom, gan y </a:t>
            </a:r>
            <a:r>
              <a:rPr lang="cy-GB" dirty="0" err="1"/>
              <a:t>gallant</a:t>
            </a:r>
            <a:r>
              <a:rPr lang="cy-GB" dirty="0"/>
              <a:t> fod ei angen wrth ddechrau bywyd newydd yng Nghymru, a mynediad at weithiwr proffesiynol pryd bynnag y </a:t>
            </a:r>
            <a:r>
              <a:rPr lang="cy-GB" dirty="0" err="1"/>
              <a:t>gallant</a:t>
            </a:r>
            <a:r>
              <a:rPr lang="cy-GB" dirty="0"/>
              <a:t> fod ei angen.</a:t>
            </a:r>
          </a:p>
        </p:txBody>
      </p:sp>
    </p:spTree>
    <p:extLst>
      <p:ext uri="{BB962C8B-B14F-4D97-AF65-F5344CB8AC3E}">
        <p14:creationId xmlns:p14="http://schemas.microsoft.com/office/powerpoint/2010/main" val="3705472359"/>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solidFill>
                  <a:srgbClr val="0077C8"/>
                </a:solidFill>
              </a:rPr>
              <a:t>C</a:t>
            </a:r>
            <a:r>
              <a:rPr lang="x-none" sz="1800" dirty="0"/>
              <a:t>westiwn </a:t>
            </a:r>
            <a:r>
              <a:rPr lang="en-GB" sz="1800" dirty="0"/>
              <a:t>5 (b) </a:t>
            </a:r>
            <a:r>
              <a:rPr lang="cy-GB" sz="1800" dirty="0"/>
              <a:t>gyda sylwadau’r Arholwr</a:t>
            </a:r>
            <a:endParaRPr lang="en-GB" sz="1800" dirty="0"/>
          </a:p>
        </p:txBody>
      </p:sp>
      <p:sp>
        <p:nvSpPr>
          <p:cNvPr id="5" name="Speech Bubble: Rectangle with Corners Rounded 4">
            <a:extLst>
              <a:ext uri="{FF2B5EF4-FFF2-40B4-BE49-F238E27FC236}">
                <a16:creationId xmlns:a16="http://schemas.microsoft.com/office/drawing/2014/main" id="{FD176B36-C8D0-4F2C-8662-54D28D64C7F4}"/>
              </a:ext>
            </a:extLst>
          </p:cNvPr>
          <p:cNvSpPr/>
          <p:nvPr/>
        </p:nvSpPr>
        <p:spPr>
          <a:xfrm>
            <a:off x="8023788" y="954157"/>
            <a:ext cx="3747052"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r>
              <a:rPr lang="cy-GB" sz="1600" i="1" dirty="0">
                <a:solidFill>
                  <a:srgbClr val="0070C0"/>
                </a:solidFill>
              </a:rPr>
              <a:t>Cw.5b Mae’r dysgwr hwn wedi </a:t>
            </a:r>
          </a:p>
          <a:p>
            <a:r>
              <a:rPr lang="cy-GB" sz="1600" i="1" dirty="0">
                <a:solidFill>
                  <a:srgbClr val="0070C0"/>
                </a:solidFill>
              </a:rPr>
              <a:t>datblygu esboniad yn unol â’r band </a:t>
            </a:r>
          </a:p>
          <a:p>
            <a:r>
              <a:rPr lang="cy-GB" sz="1600" i="1" dirty="0">
                <a:solidFill>
                  <a:srgbClr val="0070C0"/>
                </a:solidFill>
              </a:rPr>
              <a:t>uchaf. Mae’r esboniad yn cyfeirio’n glir </a:t>
            </a:r>
          </a:p>
          <a:p>
            <a:r>
              <a:rPr lang="cy-GB" sz="1600" i="1" dirty="0">
                <a:solidFill>
                  <a:srgbClr val="0070C0"/>
                </a:solidFill>
              </a:rPr>
              <a:t>at y teulu a phwrpas eu helpu gyda </a:t>
            </a:r>
          </a:p>
          <a:p>
            <a:r>
              <a:rPr lang="cy-GB" sz="1600" i="1" dirty="0">
                <a:solidFill>
                  <a:srgbClr val="0070C0"/>
                </a:solidFill>
              </a:rPr>
              <a:t>chyngor pan fyddant yn bryderus. Mae </a:t>
            </a:r>
          </a:p>
          <a:p>
            <a:r>
              <a:rPr lang="cy-GB" sz="1600" i="1" dirty="0">
                <a:solidFill>
                  <a:srgbClr val="0070C0"/>
                </a:solidFill>
              </a:rPr>
              <a:t>gwybodaeth fanwl am sut gall y clinig </a:t>
            </a:r>
          </a:p>
          <a:p>
            <a:r>
              <a:rPr lang="cy-GB" sz="1600" i="1" dirty="0">
                <a:solidFill>
                  <a:srgbClr val="0070C0"/>
                </a:solidFill>
              </a:rPr>
              <a:t>asesu cynnydd a rhoi brechiadau. Caiff </a:t>
            </a:r>
          </a:p>
          <a:p>
            <a:r>
              <a:rPr lang="cy-GB" sz="1600" i="1" dirty="0">
                <a:solidFill>
                  <a:srgbClr val="0070C0"/>
                </a:solidFill>
              </a:rPr>
              <a:t>hyn ei esbonio ymhellach lle mae’r </a:t>
            </a:r>
          </a:p>
          <a:p>
            <a:r>
              <a:rPr lang="cy-GB" sz="1600" i="1" dirty="0">
                <a:solidFill>
                  <a:srgbClr val="0070C0"/>
                </a:solidFill>
              </a:rPr>
              <a:t>dysgwr yn dangos dealltwriaeth o’r </a:t>
            </a:r>
          </a:p>
          <a:p>
            <a:r>
              <a:rPr lang="cy-GB" sz="1600" i="1" dirty="0">
                <a:solidFill>
                  <a:srgbClr val="0070C0"/>
                </a:solidFill>
              </a:rPr>
              <a:t>angen am frechiadau. Daw’r esboniad i </a:t>
            </a:r>
          </a:p>
          <a:p>
            <a:r>
              <a:rPr lang="cy-GB" sz="1600" i="1" dirty="0">
                <a:solidFill>
                  <a:srgbClr val="0070C0"/>
                </a:solidFill>
              </a:rPr>
              <a:t>ben gyda’r dysgwr eto yn cyfeirio at y </a:t>
            </a:r>
          </a:p>
          <a:p>
            <a:r>
              <a:rPr lang="cy-GB" sz="1600" i="1" dirty="0">
                <a:solidFill>
                  <a:srgbClr val="0070C0"/>
                </a:solidFill>
              </a:rPr>
              <a:t>manteision i’r teulu cyfan, gan wneud </a:t>
            </a:r>
          </a:p>
          <a:p>
            <a:r>
              <a:rPr lang="cy-GB" sz="1600" i="1" dirty="0">
                <a:solidFill>
                  <a:srgbClr val="0070C0"/>
                </a:solidFill>
              </a:rPr>
              <a:t>cysylltau â’r gymuned a gwasanaethau </a:t>
            </a:r>
          </a:p>
          <a:p>
            <a:r>
              <a:rPr lang="cy-GB" sz="1600" i="1" dirty="0">
                <a:solidFill>
                  <a:srgbClr val="0070C0"/>
                </a:solidFill>
              </a:rPr>
              <a:t>pellach. </a:t>
            </a:r>
          </a:p>
          <a:p>
            <a:r>
              <a:rPr lang="cy-GB" sz="1600" i="1" dirty="0">
                <a:solidFill>
                  <a:srgbClr val="0070C0"/>
                </a:solidFill>
              </a:rPr>
              <a:t>Dyfarnwyd 3 marc</a:t>
            </a:r>
          </a:p>
        </p:txBody>
      </p:sp>
      <p:pic>
        <p:nvPicPr>
          <p:cNvPr id="4" name="Picture 3">
            <a:extLst>
              <a:ext uri="{FF2B5EF4-FFF2-40B4-BE49-F238E27FC236}">
                <a16:creationId xmlns:a16="http://schemas.microsoft.com/office/drawing/2014/main" id="{5A1F52A1-8E22-4F40-8D58-AB82AD6EF0B7}"/>
              </a:ext>
            </a:extLst>
          </p:cNvPr>
          <p:cNvPicPr>
            <a:picLocks noChangeAspect="1"/>
          </p:cNvPicPr>
          <p:nvPr/>
        </p:nvPicPr>
        <p:blipFill>
          <a:blip r:embed="rId2"/>
          <a:stretch>
            <a:fillRect/>
          </a:stretch>
        </p:blipFill>
        <p:spPr>
          <a:xfrm>
            <a:off x="252978" y="1202635"/>
            <a:ext cx="6806439" cy="581195"/>
          </a:xfrm>
          <a:prstGeom prst="rect">
            <a:avLst/>
          </a:prstGeom>
        </p:spPr>
      </p:pic>
      <p:sp>
        <p:nvSpPr>
          <p:cNvPr id="9" name="Blwch Testun 8">
            <a:extLst>
              <a:ext uri="{FF2B5EF4-FFF2-40B4-BE49-F238E27FC236}">
                <a16:creationId xmlns:a16="http://schemas.microsoft.com/office/drawing/2014/main" id="{6644EA13-1559-4A42-8A4C-5047A8DAB507}"/>
              </a:ext>
            </a:extLst>
          </p:cNvPr>
          <p:cNvSpPr txBox="1"/>
          <p:nvPr/>
        </p:nvSpPr>
        <p:spPr>
          <a:xfrm>
            <a:off x="791969" y="2136863"/>
            <a:ext cx="6490280" cy="1477328"/>
          </a:xfrm>
          <a:prstGeom prst="rect">
            <a:avLst/>
          </a:prstGeom>
          <a:solidFill>
            <a:schemeClr val="bg1"/>
          </a:solidFill>
        </p:spPr>
        <p:txBody>
          <a:bodyPr wrap="square" rtlCol="0">
            <a:spAutoFit/>
          </a:bodyPr>
          <a:lstStyle/>
          <a:p>
            <a:r>
              <a:rPr lang="cy-GB" dirty="0"/>
              <a:t>Gall y teulu gael cefnogaeth a chyngor ar gyfer unrhyw bryderon a allai fod ganddynt o ran eu plant. Clinigau babanod sy’n asesu cynnydd plant a rhoi unrhyw frechiadau y gall fod eu hangen ar gyfer eu hiechyd. Gall y teulu ddechrau dod i adnabod y gymuned/rhieni eraill yn lle maent yn byw.</a:t>
            </a:r>
          </a:p>
        </p:txBody>
      </p:sp>
    </p:spTree>
    <p:extLst>
      <p:ext uri="{BB962C8B-B14F-4D97-AF65-F5344CB8AC3E}">
        <p14:creationId xmlns:p14="http://schemas.microsoft.com/office/powerpoint/2010/main" val="1649066858"/>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a:extLst>
              <a:ext uri="{FF2B5EF4-FFF2-40B4-BE49-F238E27FC236}">
                <a16:creationId xmlns:a16="http://schemas.microsoft.com/office/drawing/2014/main" id="{5370EAA0-3954-486E-9BEB-196AA67E99E3}"/>
              </a:ext>
            </a:extLst>
          </p:cNvPr>
          <p:cNvSpPr txBox="1">
            <a:spLocks/>
          </p:cNvSpPr>
          <p:nvPr/>
        </p:nvSpPr>
        <p:spPr>
          <a:xfrm>
            <a:off x="434411" y="361122"/>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pPr>
              <a:defRPr b="0" i="0"/>
            </a:pPr>
            <a:r>
              <a:rPr lang="x-none" sz="1800" dirty="0"/>
              <a:t>Cwestiwn 1 (</a:t>
            </a:r>
            <a:r>
              <a:rPr lang="en-GB" sz="1800" dirty="0"/>
              <a:t>a</a:t>
            </a:r>
            <a:r>
              <a:rPr lang="x-none" sz="1800" dirty="0"/>
              <a:t>)</a:t>
            </a:r>
            <a:r>
              <a:rPr lang="en-GB" sz="1800" dirty="0"/>
              <a:t> </a:t>
            </a:r>
            <a:r>
              <a:rPr lang="en-GB" sz="1800" dirty="0" err="1"/>
              <a:t>a’r</a:t>
            </a:r>
            <a:r>
              <a:rPr lang="en-GB" sz="1800" dirty="0"/>
              <a:t> </a:t>
            </a:r>
            <a:r>
              <a:rPr lang="en-GB" sz="1800" dirty="0" err="1"/>
              <a:t>Cynllun</a:t>
            </a:r>
            <a:r>
              <a:rPr lang="en-GB" sz="1800" dirty="0"/>
              <a:t> Marcio </a:t>
            </a:r>
            <a:endParaRPr lang="x-none" sz="1800" dirty="0"/>
          </a:p>
        </p:txBody>
      </p:sp>
      <p:pic>
        <p:nvPicPr>
          <p:cNvPr id="9" name="Picture 8">
            <a:extLst>
              <a:ext uri="{FF2B5EF4-FFF2-40B4-BE49-F238E27FC236}">
                <a16:creationId xmlns:a16="http://schemas.microsoft.com/office/drawing/2014/main" id="{0BA6F063-B7D9-4A7A-AD87-0A97DE4C89B3}"/>
              </a:ext>
            </a:extLst>
          </p:cNvPr>
          <p:cNvPicPr>
            <a:picLocks noChangeAspect="1"/>
          </p:cNvPicPr>
          <p:nvPr/>
        </p:nvPicPr>
        <p:blipFill>
          <a:blip r:embed="rId2"/>
          <a:stretch>
            <a:fillRect/>
          </a:stretch>
        </p:blipFill>
        <p:spPr>
          <a:xfrm>
            <a:off x="282011" y="1311703"/>
            <a:ext cx="5391150" cy="4219575"/>
          </a:xfrm>
          <a:prstGeom prst="rect">
            <a:avLst/>
          </a:prstGeom>
        </p:spPr>
      </p:pic>
      <p:sp>
        <p:nvSpPr>
          <p:cNvPr id="8" name="TextBox 7">
            <a:extLst>
              <a:ext uri="{FF2B5EF4-FFF2-40B4-BE49-F238E27FC236}">
                <a16:creationId xmlns:a16="http://schemas.microsoft.com/office/drawing/2014/main" id="{70F7D75D-A584-446A-8AAB-0CB9119C01B6}"/>
              </a:ext>
            </a:extLst>
          </p:cNvPr>
          <p:cNvSpPr txBox="1"/>
          <p:nvPr/>
        </p:nvSpPr>
        <p:spPr>
          <a:xfrm>
            <a:off x="7093790" y="1484231"/>
            <a:ext cx="4564608" cy="2947410"/>
          </a:xfrm>
          <a:prstGeom prst="rect">
            <a:avLst/>
          </a:prstGeom>
          <a:noFill/>
        </p:spPr>
        <p:txBody>
          <a:bodyPr wrap="square">
            <a:spAutoFit/>
          </a:bodyPr>
          <a:lstStyle/>
          <a:p>
            <a:pPr>
              <a:lnSpc>
                <a:spcPct val="115000"/>
              </a:lnSpc>
              <a:spcAft>
                <a:spcPts val="1000"/>
              </a:spcAft>
              <a:tabLst>
                <a:tab pos="457200" algn="l"/>
                <a:tab pos="914400" algn="l"/>
              </a:tabLst>
            </a:pPr>
            <a:r>
              <a:rPr lang="cy-GB" sz="1400" dirty="0">
                <a:effectLst/>
                <a:latin typeface="Arial" panose="020B0604020202020204" pitchFamily="34" charset="0"/>
                <a:ea typeface="Calibri" panose="020F0502020204030204" pitchFamily="34" charset="0"/>
                <a:cs typeface="Times New Roman" panose="02020603050405020304" pitchFamily="18" charset="0"/>
              </a:rPr>
              <a:t>Mae'r siart isod yn dangos enghreifftiau o ddatblygiad. </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cy-GB" sz="1400" dirty="0">
                <a:effectLst/>
                <a:latin typeface="Arial" panose="020B0604020202020204" pitchFamily="34" charset="0"/>
                <a:ea typeface="Calibri" panose="020F0502020204030204" pitchFamily="34" charset="0"/>
                <a:cs typeface="Times New Roman" panose="02020603050405020304" pitchFamily="18" charset="0"/>
              </a:rPr>
              <a:t>Ar gyfer pob enghraifft, </a:t>
            </a:r>
            <a:r>
              <a:rPr lang="cy-GB" sz="1400" b="1" dirty="0">
                <a:effectLst/>
                <a:latin typeface="Calibri" panose="020F0502020204030204" pitchFamily="34" charset="0"/>
                <a:ea typeface="Calibri" panose="020F0502020204030204" pitchFamily="34" charset="0"/>
                <a:cs typeface="Times New Roman" panose="02020603050405020304" pitchFamily="18" charset="0"/>
              </a:rPr>
              <a:t>Ticiwch (</a:t>
            </a:r>
            <a:r>
              <a:rPr lang="cy-GB" sz="1400" b="1" dirty="0">
                <a:effectLst/>
                <a:latin typeface="Calibri" panose="020F0502020204030204" pitchFamily="34" charset="0"/>
                <a:ea typeface="Wingdings" panose="05000000000000000000" pitchFamily="2" charset="2"/>
                <a:cs typeface="Wingdings" panose="05000000000000000000" pitchFamily="2" charset="2"/>
                <a:sym typeface="Wingdings" panose="05000000000000000000" pitchFamily="2" charset="2"/>
              </a:rPr>
              <a:t></a:t>
            </a:r>
            <a:r>
              <a:rPr lang="cy-GB" sz="1400" b="1" dirty="0">
                <a:effectLst/>
                <a:latin typeface="Calibri" panose="020F0502020204030204" pitchFamily="34" charset="0"/>
                <a:ea typeface="Calibri" panose="020F0502020204030204" pitchFamily="34" charset="0"/>
                <a:cs typeface="Times New Roman" panose="02020603050405020304" pitchFamily="18" charset="0"/>
              </a:rPr>
              <a:t>)</a:t>
            </a:r>
            <a:r>
              <a:rPr lang="cy-GB" sz="1400" dirty="0">
                <a:effectLst/>
                <a:latin typeface="Arial" panose="020B0604020202020204" pitchFamily="34" charset="0"/>
                <a:ea typeface="Calibri" panose="020F0502020204030204" pitchFamily="34" charset="0"/>
                <a:cs typeface="Times New Roman" panose="02020603050405020304" pitchFamily="18" charset="0"/>
              </a:rPr>
              <a:t> y maes datblygiad cywir (mae un wedi'i wneud ar eich cyfer)</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400" b="1" dirty="0">
                <a:effectLst/>
                <a:latin typeface="Arial" panose="020B0604020202020204" pitchFamily="34" charset="0"/>
                <a:ea typeface="Calibri" panose="020F0502020204030204" pitchFamily="34" charset="0"/>
                <a:cs typeface="Times New Roman" panose="02020603050405020304" pitchFamily="18" charset="0"/>
              </a:rPr>
              <a:t> </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cy-GB" sz="1400" b="1" dirty="0">
                <a:effectLst/>
                <a:latin typeface="Arial" panose="020B0604020202020204" pitchFamily="34" charset="0"/>
                <a:ea typeface="Calibri" panose="020F0502020204030204" pitchFamily="34" charset="0"/>
                <a:cs typeface="Times New Roman" panose="02020603050405020304" pitchFamily="18" charset="0"/>
              </a:rPr>
              <a:t>Rhowch 1 marc </a:t>
            </a:r>
            <a:r>
              <a:rPr lang="cy-GB" sz="1400" dirty="0">
                <a:effectLst/>
                <a:latin typeface="Arial" panose="020B0604020202020204" pitchFamily="34" charset="0"/>
                <a:ea typeface="Calibri" panose="020F0502020204030204" pitchFamily="34" charset="0"/>
                <a:cs typeface="Times New Roman" panose="02020603050405020304" pitchFamily="18" charset="0"/>
              </a:rPr>
              <a:t>am bob ymateb cywir.</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400" dirty="0">
                <a:effectLst/>
                <a:latin typeface="Arial" panose="020B0604020202020204" pitchFamily="34" charset="0"/>
                <a:ea typeface="Calibri" panose="020F0502020204030204" pitchFamily="34" charset="0"/>
                <a:cs typeface="Times New Roman" panose="02020603050405020304" pitchFamily="18" charset="0"/>
              </a:rPr>
              <a:t> </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SzPts val="1000"/>
              <a:buFont typeface="Arial" panose="020B0604020202020204" pitchFamily="34" charset="0"/>
              <a:buAutoNum type="romanLcParenBoth"/>
            </a:pPr>
            <a:r>
              <a:rPr lang="cy-GB" sz="1400" dirty="0">
                <a:effectLst/>
                <a:latin typeface="Arial" panose="020B0604020202020204" pitchFamily="34" charset="0"/>
                <a:ea typeface="Calibri" panose="020F0502020204030204" pitchFamily="34" charset="0"/>
                <a:cs typeface="Times New Roman" panose="02020603050405020304" pitchFamily="18" charset="0"/>
              </a:rPr>
              <a:t>gwybyddol/deallusol</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SzPts val="1000"/>
              <a:buFont typeface="Arial" panose="020B0604020202020204" pitchFamily="34" charset="0"/>
              <a:buAutoNum type="romanLcParenBoth"/>
            </a:pPr>
            <a:r>
              <a:rPr lang="cy-GB" sz="1400" dirty="0">
                <a:effectLst/>
                <a:latin typeface="Arial" panose="020B0604020202020204" pitchFamily="34" charset="0"/>
                <a:ea typeface="Calibri" panose="020F0502020204030204" pitchFamily="34" charset="0"/>
                <a:cs typeface="Times New Roman" panose="02020603050405020304" pitchFamily="18" charset="0"/>
              </a:rPr>
              <a:t>iaith</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1000"/>
              </a:spcAft>
              <a:buSzPts val="1000"/>
              <a:buFont typeface="Arial" panose="020B0604020202020204" pitchFamily="34" charset="0"/>
              <a:buAutoNum type="romanLcParenBoth"/>
            </a:pPr>
            <a:r>
              <a:rPr lang="cy-GB" sz="1400" dirty="0">
                <a:effectLst/>
                <a:latin typeface="Arial" panose="020B0604020202020204" pitchFamily="34" charset="0"/>
                <a:ea typeface="Calibri" panose="020F0502020204030204" pitchFamily="34" charset="0"/>
                <a:cs typeface="Times New Roman" panose="02020603050405020304" pitchFamily="18" charset="0"/>
              </a:rPr>
              <a:t>emosiynol </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30742754"/>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
      <p:transition spd="slow" advTm="4800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a:extLst>
              <a:ext uri="{FF2B5EF4-FFF2-40B4-BE49-F238E27FC236}">
                <a16:creationId xmlns:a16="http://schemas.microsoft.com/office/drawing/2014/main" id="{FFB5E3EB-7213-431F-A161-31009DF587E1}"/>
              </a:ext>
            </a:extLst>
          </p:cNvPr>
          <p:cNvSpPr>
            <a:spLocks noGrp="1"/>
          </p:cNvSpPr>
          <p:nvPr>
            <p:ph type="title"/>
          </p:nvPr>
        </p:nvSpPr>
        <p:spPr>
          <a:xfrm>
            <a:off x="282011" y="208722"/>
            <a:ext cx="10223323" cy="447261"/>
          </a:xfrm>
        </p:spPr>
        <p:txBody>
          <a:bodyPr/>
          <a:lstStyle/>
          <a:p>
            <a:r>
              <a:rPr lang="x-none" sz="1800" dirty="0"/>
              <a:t>Cwestiwn </a:t>
            </a:r>
            <a:r>
              <a:rPr lang="en-GB" sz="1800" dirty="0"/>
              <a:t>5 (c) </a:t>
            </a:r>
            <a:r>
              <a:rPr lang="en-GB" sz="1800" dirty="0" err="1"/>
              <a:t>a’r</a:t>
            </a:r>
            <a:r>
              <a:rPr lang="en-GB" sz="1800" dirty="0"/>
              <a:t> </a:t>
            </a:r>
            <a:r>
              <a:rPr lang="en-GB" sz="1800" dirty="0" err="1"/>
              <a:t>Cynllun</a:t>
            </a:r>
            <a:r>
              <a:rPr lang="en-GB" sz="1800" dirty="0"/>
              <a:t> Marcio </a:t>
            </a:r>
          </a:p>
        </p:txBody>
      </p:sp>
      <p:sp>
        <p:nvSpPr>
          <p:cNvPr id="10" name="TextBox 9">
            <a:extLst>
              <a:ext uri="{FF2B5EF4-FFF2-40B4-BE49-F238E27FC236}">
                <a16:creationId xmlns:a16="http://schemas.microsoft.com/office/drawing/2014/main" id="{AB7FD75E-5330-456E-9C8F-03B96F118A9B}"/>
              </a:ext>
            </a:extLst>
          </p:cNvPr>
          <p:cNvSpPr txBox="1"/>
          <p:nvPr/>
        </p:nvSpPr>
        <p:spPr>
          <a:xfrm>
            <a:off x="216898" y="980370"/>
            <a:ext cx="6094070" cy="523220"/>
          </a:xfrm>
          <a:prstGeom prst="rect">
            <a:avLst/>
          </a:prstGeom>
          <a:noFill/>
        </p:spPr>
        <p:txBody>
          <a:bodyPr wrap="square">
            <a:spAutoFit/>
          </a:bodyPr>
          <a:lstStyle/>
          <a:p>
            <a:r>
              <a:rPr lang="en-GB" sz="1400" dirty="0" err="1"/>
              <a:t>Disgrifiwch</a:t>
            </a:r>
            <a:r>
              <a:rPr lang="en-GB" sz="1400" dirty="0"/>
              <a:t> </a:t>
            </a:r>
          </a:p>
          <a:p>
            <a:r>
              <a:rPr lang="en-GB" sz="1400" dirty="0" err="1"/>
              <a:t>Nodwch</a:t>
            </a:r>
            <a:r>
              <a:rPr lang="en-GB" sz="1400" dirty="0"/>
              <a:t> </a:t>
            </a:r>
            <a:r>
              <a:rPr lang="en-GB" sz="1400" dirty="0" err="1"/>
              <a:t>nodweddion</a:t>
            </a:r>
            <a:r>
              <a:rPr lang="en-GB" sz="1400" dirty="0"/>
              <a:t>/</a:t>
            </a:r>
            <a:r>
              <a:rPr lang="en-GB" sz="1400" dirty="0" err="1"/>
              <a:t>prif</a:t>
            </a:r>
            <a:r>
              <a:rPr lang="en-GB" sz="1400" dirty="0"/>
              <a:t> </a:t>
            </a:r>
            <a:r>
              <a:rPr lang="en-GB" sz="1400" dirty="0" err="1"/>
              <a:t>nodweddion</a:t>
            </a:r>
            <a:r>
              <a:rPr lang="en-GB" sz="1400" dirty="0"/>
              <a:t> neu </a:t>
            </a:r>
            <a:r>
              <a:rPr lang="en-GB" sz="1400" dirty="0" err="1"/>
              <a:t>rhowch</a:t>
            </a:r>
            <a:r>
              <a:rPr lang="en-GB" sz="1400" dirty="0"/>
              <a:t> </a:t>
            </a:r>
            <a:r>
              <a:rPr lang="en-GB" sz="1400" dirty="0" err="1"/>
              <a:t>ddisgrifiad</a:t>
            </a:r>
            <a:r>
              <a:rPr lang="en-GB" sz="1400" dirty="0"/>
              <a:t> </a:t>
            </a:r>
            <a:r>
              <a:rPr lang="en-GB" sz="1400" dirty="0" err="1"/>
              <a:t>byr</a:t>
            </a:r>
            <a:endParaRPr lang="en-GB" sz="1400" i="1" dirty="0"/>
          </a:p>
        </p:txBody>
      </p:sp>
      <p:pic>
        <p:nvPicPr>
          <p:cNvPr id="3" name="Picture 2">
            <a:extLst>
              <a:ext uri="{FF2B5EF4-FFF2-40B4-BE49-F238E27FC236}">
                <a16:creationId xmlns:a16="http://schemas.microsoft.com/office/drawing/2014/main" id="{1D9BE0D9-305A-4538-B2D4-697CB33DD7F4}"/>
              </a:ext>
            </a:extLst>
          </p:cNvPr>
          <p:cNvPicPr>
            <a:picLocks noChangeAspect="1"/>
          </p:cNvPicPr>
          <p:nvPr/>
        </p:nvPicPr>
        <p:blipFill>
          <a:blip r:embed="rId2"/>
          <a:stretch>
            <a:fillRect/>
          </a:stretch>
        </p:blipFill>
        <p:spPr>
          <a:xfrm>
            <a:off x="282010" y="1827977"/>
            <a:ext cx="5521779" cy="2729033"/>
          </a:xfrm>
          <a:prstGeom prst="rect">
            <a:avLst/>
          </a:prstGeom>
        </p:spPr>
      </p:pic>
      <p:sp>
        <p:nvSpPr>
          <p:cNvPr id="9" name="TextBox 8">
            <a:extLst>
              <a:ext uri="{FF2B5EF4-FFF2-40B4-BE49-F238E27FC236}">
                <a16:creationId xmlns:a16="http://schemas.microsoft.com/office/drawing/2014/main" id="{909D2984-FAB7-42C1-8462-433DB960F839}"/>
              </a:ext>
            </a:extLst>
          </p:cNvPr>
          <p:cNvSpPr txBox="1"/>
          <p:nvPr/>
        </p:nvSpPr>
        <p:spPr>
          <a:xfrm>
            <a:off x="6096000" y="1066147"/>
            <a:ext cx="6096000" cy="5583131"/>
          </a:xfrm>
          <a:prstGeom prst="rect">
            <a:avLst/>
          </a:prstGeom>
          <a:noFill/>
        </p:spPr>
        <p:txBody>
          <a:bodyPr wrap="square">
            <a:spAutoFit/>
          </a:bodyPr>
          <a:lstStyle/>
          <a:p>
            <a:pPr fontAlgn="base">
              <a:lnSpc>
                <a:spcPct val="115000"/>
              </a:lnSpc>
              <a:spcAft>
                <a:spcPts val="1000"/>
              </a:spcAft>
            </a:pP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Disgrifiwch </a:t>
            </a:r>
            <a:r>
              <a:rPr lang="cy-GB" sz="11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ddau</a:t>
            </a: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rwystr rhag defnyddio gwasanaethau allai wynebu'r teulu.</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fontAlgn="base">
              <a:lnSpc>
                <a:spcPct val="115000"/>
              </a:lnSpc>
              <a:spcAft>
                <a:spcPts val="1000"/>
              </a:spcAft>
            </a:pP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Rhowch hyd at </a:t>
            </a:r>
            <a:r>
              <a:rPr lang="cy-GB" sz="11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4 marc </a:t>
            </a: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(2 x 2).</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fontAlgn="base">
              <a:lnSpc>
                <a:spcPct val="115000"/>
              </a:lnSpc>
              <a:spcAft>
                <a:spcPts val="1000"/>
              </a:spcAft>
            </a:pPr>
            <a:r>
              <a:rPr lang="cy-GB" sz="11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Rhowch 0 marc </a:t>
            </a: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os nad yw'r ymateb yn haeddu ennill marciau.</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fontAlgn="base">
              <a:lnSpc>
                <a:spcPct val="115000"/>
              </a:lnSpc>
              <a:spcAft>
                <a:spcPts val="1000"/>
              </a:spcAft>
            </a:pPr>
            <a:r>
              <a:rPr lang="cy-GB" sz="11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Rhowch 1 marc</a:t>
            </a: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am ddisgrifiad sylfaenol heb fawr o wybodaeth na dealltwriaeth ynglŷn â'r rhwystrau rhag defnyddio gwasanaethau allai wynebu'r teulu</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fontAlgn="base">
              <a:lnSpc>
                <a:spcPct val="115000"/>
              </a:lnSpc>
              <a:spcAft>
                <a:spcPts val="1000"/>
              </a:spcAft>
            </a:pPr>
            <a:r>
              <a:rPr lang="cy-GB" sz="11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Rhowch 2 farc</a:t>
            </a: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am ddisgrifiad da â gwybodaeth a dealltwriaeth dda ynglŷn â'r rhwystrau rhag defnyddio gwasanaethau allai wynebu'r teulu.</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fontAlgn="base">
              <a:lnSpc>
                <a:spcPct val="115000"/>
              </a:lnSpc>
              <a:spcAft>
                <a:spcPts val="1000"/>
              </a:spcAft>
            </a:pPr>
            <a:r>
              <a:rPr lang="cy-GB" sz="11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Rhowch uchafswm o 2 farc </a:t>
            </a: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os mai dim ond un rhwystr sy'n cael ei drafod.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fontAlgn="base">
              <a:lnSpc>
                <a:spcPct val="115000"/>
              </a:lnSpc>
              <a:spcAft>
                <a:spcPts val="1000"/>
              </a:spcAft>
            </a:pP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Gall ymateb gyfeirio at: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fontAlgn="base">
              <a:lnSpc>
                <a:spcPct val="115000"/>
              </a:lnSpc>
              <a:buFont typeface="Symbol" panose="05050102010706020507" pitchFamily="18" charset="2"/>
              <a:buChar char=""/>
            </a:pP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iaith – efallai na fydd aelodau'r teulu'n siarad Cymraeg/Saesneg, sy'n gwneud apwyntiadau yn anodd. Efallai na fyddant yn darllen Cymraeg/Saesneg i lenwi ffurflenni gofynnol</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fontAlgn="base">
              <a:lnSpc>
                <a:spcPct val="115000"/>
              </a:lnSpc>
              <a:buFont typeface="Symbol" panose="05050102010706020507" pitchFamily="18" charset="2"/>
              <a:buChar char=""/>
            </a:pP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diwylliant – efallai na fydd gofyn am help yn dderbyniol. Materion yn ymwneud â rhywedd h.y. dynion yn siarad â menywod ac i'r gwrthwyneb</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fontAlgn="base">
              <a:lnSpc>
                <a:spcPct val="115000"/>
              </a:lnSpc>
              <a:buFont typeface="Symbol" panose="05050102010706020507" pitchFamily="18" charset="2"/>
              <a:buChar char=""/>
            </a:pP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daearyddol – efallai na fydd y teulu'n gyfarwydd â'r ardal. Efallai na fydd ganddynt eu cludiant eu hunain. Ddim yn gallu defnyddio trafnidiaeth gyhoeddus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fontAlgn="base">
              <a:lnSpc>
                <a:spcPct val="115000"/>
              </a:lnSpc>
              <a:buFont typeface="Symbol" panose="05050102010706020507" pitchFamily="18" charset="2"/>
              <a:buChar char=""/>
            </a:pP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ariannol – efallai na fydd gan y teulu gyfrif banc. Efallai na fydd ganddynt arian i ddefnyddio trafnidiaeth. Efallai na fyddant yn gwybod bod rhai gwasanaethau'n ddi-dâl</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fontAlgn="base">
              <a:lnSpc>
                <a:spcPct val="115000"/>
              </a:lnSpc>
              <a:buFont typeface="Symbol" panose="05050102010706020507" pitchFamily="18" charset="2"/>
              <a:buChar char=""/>
            </a:pP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adnoddau – poeni am fynd allan oherwydd diffyg dillad addas. Efallai na fydd ganddynt bram neu gyfarpar baban i'w defnyddio y tu allan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fontAlgn="base">
              <a:lnSpc>
                <a:spcPct val="115000"/>
              </a:lnSpc>
              <a:spcAft>
                <a:spcPts val="1000"/>
              </a:spcAft>
              <a:buFont typeface="Symbol" panose="05050102010706020507" pitchFamily="18" charset="2"/>
              <a:buChar char=""/>
            </a:pP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seicolegol – Efallai y bydd ar y teulu ofn yr anhysbys. Efallai na fyddant yn deall y systemau sydd ar waith ac y byddant yn pryderu am agweddau tuag atynt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fontAlgn="base">
              <a:lnSpc>
                <a:spcPct val="115000"/>
              </a:lnSpc>
              <a:spcAft>
                <a:spcPts val="1000"/>
              </a:spcAft>
            </a:pPr>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Rhowch farciau am unrhyw ymatebion dilys eraill e.e. hygyrchedd/cymhwyster.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69638807"/>
      </p:ext>
    </p:extLst>
  </p:cSld>
  <p:clrMapOvr>
    <a:masterClrMapping/>
  </p:clrMapOvr>
  <mc:AlternateContent xmlns:mc="http://schemas.openxmlformats.org/markup-compatibility/2006" xmlns:p14="http://schemas.microsoft.com/office/powerpoint/2010/main">
    <mc:Choice Requires="p14">
      <p:transition spd="slow" p14:dur="2000" advTm="26875"/>
    </mc:Choice>
    <mc:Fallback xmlns="">
      <p:transition spd="slow" advTm="26875"/>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solidFill>
                  <a:srgbClr val="0077C8"/>
                </a:solidFill>
              </a:rPr>
              <a:t>C</a:t>
            </a:r>
            <a:r>
              <a:rPr lang="x-none" sz="1800" dirty="0"/>
              <a:t>westiwn </a:t>
            </a:r>
            <a:r>
              <a:rPr lang="en-GB" sz="1800" dirty="0"/>
              <a:t>5 (c)  </a:t>
            </a:r>
            <a:r>
              <a:rPr lang="cy-GB" sz="1800" dirty="0"/>
              <a:t>gyda sylwadau’r Arholwr</a:t>
            </a:r>
            <a:endParaRPr lang="en-GB" sz="1800" dirty="0"/>
          </a:p>
        </p:txBody>
      </p:sp>
      <p:sp>
        <p:nvSpPr>
          <p:cNvPr id="5" name="Speech Bubble: Rectangle with Corners Rounded 4">
            <a:extLst>
              <a:ext uri="{FF2B5EF4-FFF2-40B4-BE49-F238E27FC236}">
                <a16:creationId xmlns:a16="http://schemas.microsoft.com/office/drawing/2014/main" id="{04B7CBC2-6142-4119-8B3F-CBF3B8304E54}"/>
              </a:ext>
            </a:extLst>
          </p:cNvPr>
          <p:cNvSpPr/>
          <p:nvPr/>
        </p:nvSpPr>
        <p:spPr>
          <a:xfrm>
            <a:off x="8023788" y="954157"/>
            <a:ext cx="3747052"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r>
              <a:rPr lang="cy-GB" sz="1600" i="1" dirty="0">
                <a:solidFill>
                  <a:srgbClr val="0070C0"/>
                </a:solidFill>
              </a:rPr>
              <a:t>Dyfarnwyd marciau llawn yma gan fod </a:t>
            </a:r>
          </a:p>
          <a:p>
            <a:r>
              <a:rPr lang="cy-GB" sz="1600" i="1" dirty="0">
                <a:solidFill>
                  <a:srgbClr val="0070C0"/>
                </a:solidFill>
              </a:rPr>
              <a:t>y dysgwr wedi datblygu’r disgrifiad gan </a:t>
            </a:r>
          </a:p>
          <a:p>
            <a:r>
              <a:rPr lang="cy-GB" sz="1600" i="1" dirty="0">
                <a:solidFill>
                  <a:srgbClr val="0070C0"/>
                </a:solidFill>
              </a:rPr>
              <a:t>ddangos dealltwriaeth glir o’r ferf </a:t>
            </a:r>
          </a:p>
          <a:p>
            <a:r>
              <a:rPr lang="cy-GB" sz="1600" i="1" dirty="0">
                <a:solidFill>
                  <a:srgbClr val="0070C0"/>
                </a:solidFill>
              </a:rPr>
              <a:t>orchmynnol yn ogystal â gofynion y </a:t>
            </a:r>
          </a:p>
          <a:p>
            <a:r>
              <a:rPr lang="cy-GB" sz="1600" i="1" dirty="0">
                <a:solidFill>
                  <a:srgbClr val="0070C0"/>
                </a:solidFill>
              </a:rPr>
              <a:t>cwestiwn. Mae dau rwystr wedi’u nodi. </a:t>
            </a:r>
          </a:p>
          <a:p>
            <a:r>
              <a:rPr lang="cy-GB" sz="1600" i="1" dirty="0">
                <a:solidFill>
                  <a:srgbClr val="0070C0"/>
                </a:solidFill>
              </a:rPr>
              <a:t>Er nad yw’r dysgwr yn cyfeirio at y </a:t>
            </a:r>
          </a:p>
          <a:p>
            <a:r>
              <a:rPr lang="cy-GB" sz="1600" i="1" dirty="0">
                <a:solidFill>
                  <a:srgbClr val="0070C0"/>
                </a:solidFill>
              </a:rPr>
              <a:t>“rhwystr ariannol” yn uniongyrchol, </a:t>
            </a:r>
          </a:p>
          <a:p>
            <a:r>
              <a:rPr lang="cy-GB" sz="1600" i="1" dirty="0">
                <a:solidFill>
                  <a:srgbClr val="0070C0"/>
                </a:solidFill>
              </a:rPr>
              <a:t>mae manylion y drafodaeth yn amlwg </a:t>
            </a:r>
          </a:p>
          <a:p>
            <a:r>
              <a:rPr lang="cy-GB" sz="1600" i="1" dirty="0">
                <a:solidFill>
                  <a:srgbClr val="0070C0"/>
                </a:solidFill>
              </a:rPr>
              <a:t>yn disgrifio diffyg arian fel rhwystr. Mae </a:t>
            </a:r>
          </a:p>
          <a:p>
            <a:r>
              <a:rPr lang="cy-GB" sz="1600" i="1" dirty="0">
                <a:solidFill>
                  <a:srgbClr val="0070C0"/>
                </a:solidFill>
              </a:rPr>
              <a:t>rhwystr iaith wedi’i nodi’n glir ac eto </a:t>
            </a:r>
          </a:p>
          <a:p>
            <a:r>
              <a:rPr lang="cy-GB" sz="1600" i="1" dirty="0">
                <a:solidFill>
                  <a:srgbClr val="0070C0"/>
                </a:solidFill>
              </a:rPr>
              <a:t>wedi’i ddatblygu gan ddangos </a:t>
            </a:r>
          </a:p>
          <a:p>
            <a:r>
              <a:rPr lang="cy-GB" sz="1600" i="1" dirty="0">
                <a:solidFill>
                  <a:srgbClr val="0070C0"/>
                </a:solidFill>
              </a:rPr>
              <a:t>dealltwriaeth dda o pam gallai hyn fod </a:t>
            </a:r>
          </a:p>
          <a:p>
            <a:r>
              <a:rPr lang="cy-GB" sz="1600" i="1" dirty="0">
                <a:solidFill>
                  <a:srgbClr val="0070C0"/>
                </a:solidFill>
              </a:rPr>
              <a:t>yn broblem. Mae’r cyfeiriad at Saesneg </a:t>
            </a:r>
          </a:p>
          <a:p>
            <a:r>
              <a:rPr lang="cy-GB" sz="1600" i="1" dirty="0">
                <a:solidFill>
                  <a:srgbClr val="0070C0"/>
                </a:solidFill>
              </a:rPr>
              <a:t>a’r Gymraeg hefyd yn ategu </a:t>
            </a:r>
          </a:p>
          <a:p>
            <a:r>
              <a:rPr lang="cy-GB" sz="1600" i="1" dirty="0">
                <a:solidFill>
                  <a:srgbClr val="0070C0"/>
                </a:solidFill>
              </a:rPr>
              <a:t>dealltwriaeth dda o gynnwys y </a:t>
            </a:r>
          </a:p>
          <a:p>
            <a:r>
              <a:rPr lang="cy-GB" sz="1600" i="1" dirty="0">
                <a:solidFill>
                  <a:srgbClr val="0070C0"/>
                </a:solidFill>
              </a:rPr>
              <a:t>cymhwyster hwn. </a:t>
            </a:r>
          </a:p>
          <a:p>
            <a:r>
              <a:rPr lang="cy-GB" sz="1600" i="1" dirty="0">
                <a:solidFill>
                  <a:srgbClr val="0070C0"/>
                </a:solidFill>
              </a:rPr>
              <a:t>Dyfarnwyd 4 marc </a:t>
            </a:r>
            <a:endParaRPr lang="en-GB" sz="1600" i="1" dirty="0">
              <a:solidFill>
                <a:srgbClr val="0070C0"/>
              </a:solidFill>
            </a:endParaRPr>
          </a:p>
        </p:txBody>
      </p:sp>
      <p:pic>
        <p:nvPicPr>
          <p:cNvPr id="4" name="Picture 3">
            <a:extLst>
              <a:ext uri="{FF2B5EF4-FFF2-40B4-BE49-F238E27FC236}">
                <a16:creationId xmlns:a16="http://schemas.microsoft.com/office/drawing/2014/main" id="{F738C2C8-C615-42A1-B9DA-F0A23A5FB14A}"/>
              </a:ext>
            </a:extLst>
          </p:cNvPr>
          <p:cNvPicPr>
            <a:picLocks noChangeAspect="1"/>
          </p:cNvPicPr>
          <p:nvPr/>
        </p:nvPicPr>
        <p:blipFill>
          <a:blip r:embed="rId2"/>
          <a:stretch>
            <a:fillRect/>
          </a:stretch>
        </p:blipFill>
        <p:spPr>
          <a:xfrm>
            <a:off x="282011" y="1265481"/>
            <a:ext cx="6524624" cy="410902"/>
          </a:xfrm>
          <a:prstGeom prst="rect">
            <a:avLst/>
          </a:prstGeom>
        </p:spPr>
      </p:pic>
      <p:sp>
        <p:nvSpPr>
          <p:cNvPr id="7" name="Blwch Testun 6">
            <a:extLst>
              <a:ext uri="{FF2B5EF4-FFF2-40B4-BE49-F238E27FC236}">
                <a16:creationId xmlns:a16="http://schemas.microsoft.com/office/drawing/2014/main" id="{23B8A211-E4D5-49D8-B4CC-1886B3242111}"/>
              </a:ext>
            </a:extLst>
          </p:cNvPr>
          <p:cNvSpPr txBox="1"/>
          <p:nvPr/>
        </p:nvSpPr>
        <p:spPr>
          <a:xfrm>
            <a:off x="677428" y="1990325"/>
            <a:ext cx="6431460" cy="2031325"/>
          </a:xfrm>
          <a:prstGeom prst="rect">
            <a:avLst/>
          </a:prstGeom>
          <a:solidFill>
            <a:schemeClr val="bg1"/>
          </a:solidFill>
        </p:spPr>
        <p:txBody>
          <a:bodyPr wrap="square" rtlCol="0">
            <a:spAutoFit/>
          </a:bodyPr>
          <a:lstStyle/>
          <a:p>
            <a:pPr marL="342900" indent="-342900">
              <a:buAutoNum type="arabicPeriod"/>
            </a:pPr>
            <a:r>
              <a:rPr lang="cy-GB" dirty="0"/>
              <a:t>Efallai nad ydynt yn gallu ei fforddio gan eu bod newydd symud ac nid oes ganddynt swyddi sy’n talu’n dda eto felly </a:t>
            </a:r>
            <a:r>
              <a:rPr lang="cy-GB" dirty="0" err="1"/>
              <a:t>gallant</a:t>
            </a:r>
            <a:r>
              <a:rPr lang="cy-GB" dirty="0"/>
              <a:t> gael trafferth â chael mynediad at y gwasanaethau.</a:t>
            </a:r>
          </a:p>
          <a:p>
            <a:pPr marL="342900" indent="-342900">
              <a:buAutoNum type="arabicPeriod"/>
            </a:pPr>
            <a:r>
              <a:rPr lang="cy-GB" dirty="0"/>
              <a:t>Rhwystr iaith oherwydd efallai eu bod yn dod o wlad dramor a ddim yn deall unrhyw Saesneg/Cymraeg felly </a:t>
            </a:r>
            <a:r>
              <a:rPr lang="cy-GB" dirty="0" err="1"/>
              <a:t>gallant</a:t>
            </a:r>
            <a:r>
              <a:rPr lang="cy-GB" dirty="0"/>
              <a:t> gael trafferth o ran lle i ddod o hyd i wasanaethau.</a:t>
            </a:r>
          </a:p>
        </p:txBody>
      </p:sp>
    </p:spTree>
    <p:extLst>
      <p:ext uri="{BB962C8B-B14F-4D97-AF65-F5344CB8AC3E}">
        <p14:creationId xmlns:p14="http://schemas.microsoft.com/office/powerpoint/2010/main" val="3753169204"/>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7955847" y="1202635"/>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solidFill>
                  <a:srgbClr val="0077C8"/>
                </a:solidFill>
              </a:rPr>
              <a:t>C</a:t>
            </a:r>
            <a:r>
              <a:rPr lang="x-none" sz="1800" dirty="0"/>
              <a:t>westiwn </a:t>
            </a:r>
            <a:r>
              <a:rPr lang="en-GB" sz="1800" dirty="0"/>
              <a:t>5 (c) </a:t>
            </a:r>
            <a:r>
              <a:rPr lang="cy-GB" sz="1800" dirty="0"/>
              <a:t>gyda sylwadau’r Arholwr</a:t>
            </a:r>
            <a:endParaRPr lang="en-GB" sz="1800" dirty="0"/>
          </a:p>
        </p:txBody>
      </p:sp>
      <p:sp>
        <p:nvSpPr>
          <p:cNvPr id="5" name="Speech Bubble: Rectangle with Corners Rounded 4">
            <a:extLst>
              <a:ext uri="{FF2B5EF4-FFF2-40B4-BE49-F238E27FC236}">
                <a16:creationId xmlns:a16="http://schemas.microsoft.com/office/drawing/2014/main" id="{107B1AAF-BCF8-4CB2-A198-EAB7A3668513}"/>
              </a:ext>
            </a:extLst>
          </p:cNvPr>
          <p:cNvSpPr/>
          <p:nvPr/>
        </p:nvSpPr>
        <p:spPr>
          <a:xfrm>
            <a:off x="8023788" y="954157"/>
            <a:ext cx="3747052"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r>
              <a:rPr lang="cy-GB" sz="1600" i="1" dirty="0">
                <a:solidFill>
                  <a:srgbClr val="0070C0"/>
                </a:solidFill>
              </a:rPr>
              <a:t>Mae’r dysgwr hwn yn sôn am rwystr </a:t>
            </a:r>
          </a:p>
          <a:p>
            <a:r>
              <a:rPr lang="cy-GB" sz="1600" i="1" dirty="0">
                <a:solidFill>
                  <a:srgbClr val="0070C0"/>
                </a:solidFill>
              </a:rPr>
              <a:t>daearyddol a rhwystr iaith. Mae </a:t>
            </a:r>
          </a:p>
          <a:p>
            <a:r>
              <a:rPr lang="cy-GB" sz="1600" i="1" dirty="0">
                <a:solidFill>
                  <a:srgbClr val="0070C0"/>
                </a:solidFill>
              </a:rPr>
              <a:t>defnydd da o’r ferf orchmynnol gan fod </a:t>
            </a:r>
          </a:p>
          <a:p>
            <a:r>
              <a:rPr lang="cy-GB" sz="1600" i="1" dirty="0">
                <a:solidFill>
                  <a:srgbClr val="0070C0"/>
                </a:solidFill>
              </a:rPr>
              <a:t>y cynnwys wedi’i ddisgrifio’n glir. Mae’r </a:t>
            </a:r>
          </a:p>
          <a:p>
            <a:r>
              <a:rPr lang="cy-GB" sz="1600" i="1" dirty="0">
                <a:solidFill>
                  <a:srgbClr val="0070C0"/>
                </a:solidFill>
              </a:rPr>
              <a:t>ymateb wedi’i gefnogi gan ddisgrifiad </a:t>
            </a:r>
          </a:p>
          <a:p>
            <a:r>
              <a:rPr lang="cy-GB" sz="1600" i="1" dirty="0">
                <a:solidFill>
                  <a:srgbClr val="0070C0"/>
                </a:solidFill>
              </a:rPr>
              <a:t>perthnasol o sut gall y rhwystrau hyn </a:t>
            </a:r>
          </a:p>
          <a:p>
            <a:r>
              <a:rPr lang="cy-GB" sz="1600" i="1" dirty="0">
                <a:solidFill>
                  <a:srgbClr val="0070C0"/>
                </a:solidFill>
              </a:rPr>
              <a:t>achosi problemau i’r teulu hwn. Mae’r </a:t>
            </a:r>
          </a:p>
          <a:p>
            <a:r>
              <a:rPr lang="cy-GB" sz="1600" i="1" dirty="0">
                <a:solidFill>
                  <a:srgbClr val="0070C0"/>
                </a:solidFill>
              </a:rPr>
              <a:t>ddwy adran yn rhoi rhesymau dros </a:t>
            </a:r>
          </a:p>
          <a:p>
            <a:r>
              <a:rPr lang="cy-GB" sz="1600" i="1" dirty="0">
                <a:solidFill>
                  <a:srgbClr val="0070C0"/>
                </a:solidFill>
              </a:rPr>
              <a:t>pam gallai’r rhwystrau hyn gyfyngu ar </a:t>
            </a:r>
          </a:p>
          <a:p>
            <a:r>
              <a:rPr lang="cy-GB" sz="1600" i="1" dirty="0">
                <a:solidFill>
                  <a:srgbClr val="0070C0"/>
                </a:solidFill>
              </a:rPr>
              <a:t>fynediad at wasanaethau felly gellir </a:t>
            </a:r>
          </a:p>
          <a:p>
            <a:r>
              <a:rPr lang="cy-GB" sz="1600" i="1" dirty="0">
                <a:solidFill>
                  <a:srgbClr val="0070C0"/>
                </a:solidFill>
              </a:rPr>
              <a:t>dyfarnu marciau llawn.</a:t>
            </a:r>
          </a:p>
          <a:p>
            <a:r>
              <a:rPr lang="cy-GB" sz="1600" i="1" dirty="0">
                <a:solidFill>
                  <a:srgbClr val="0070C0"/>
                </a:solidFill>
              </a:rPr>
              <a:t>Dyfarnwyd 4 marc</a:t>
            </a:r>
            <a:endParaRPr lang="en-GB" sz="1600" i="1" dirty="0">
              <a:solidFill>
                <a:srgbClr val="0070C0"/>
              </a:solidFill>
            </a:endParaRPr>
          </a:p>
        </p:txBody>
      </p:sp>
      <p:pic>
        <p:nvPicPr>
          <p:cNvPr id="4" name="Picture 3">
            <a:extLst>
              <a:ext uri="{FF2B5EF4-FFF2-40B4-BE49-F238E27FC236}">
                <a16:creationId xmlns:a16="http://schemas.microsoft.com/office/drawing/2014/main" id="{56CDBFC6-110F-4BF3-85E9-1EF46E4C2CDE}"/>
              </a:ext>
            </a:extLst>
          </p:cNvPr>
          <p:cNvPicPr>
            <a:picLocks noChangeAspect="1"/>
          </p:cNvPicPr>
          <p:nvPr/>
        </p:nvPicPr>
        <p:blipFill>
          <a:blip r:embed="rId2"/>
          <a:stretch>
            <a:fillRect/>
          </a:stretch>
        </p:blipFill>
        <p:spPr>
          <a:xfrm>
            <a:off x="282011" y="1202635"/>
            <a:ext cx="6505574" cy="409702"/>
          </a:xfrm>
          <a:prstGeom prst="rect">
            <a:avLst/>
          </a:prstGeom>
        </p:spPr>
      </p:pic>
      <p:sp>
        <p:nvSpPr>
          <p:cNvPr id="9" name="Blwch Testun 8">
            <a:extLst>
              <a:ext uri="{FF2B5EF4-FFF2-40B4-BE49-F238E27FC236}">
                <a16:creationId xmlns:a16="http://schemas.microsoft.com/office/drawing/2014/main" id="{59724A8E-9DD5-4191-B97D-3EE2D61342E6}"/>
              </a:ext>
            </a:extLst>
          </p:cNvPr>
          <p:cNvSpPr txBox="1"/>
          <p:nvPr/>
        </p:nvSpPr>
        <p:spPr>
          <a:xfrm>
            <a:off x="673659" y="1888113"/>
            <a:ext cx="6431460" cy="2585323"/>
          </a:xfrm>
          <a:prstGeom prst="rect">
            <a:avLst/>
          </a:prstGeom>
          <a:solidFill>
            <a:schemeClr val="bg1"/>
          </a:solidFill>
        </p:spPr>
        <p:txBody>
          <a:bodyPr wrap="square" rtlCol="0">
            <a:spAutoFit/>
          </a:bodyPr>
          <a:lstStyle/>
          <a:p>
            <a:pPr marL="342900" indent="-342900">
              <a:buAutoNum type="arabicPeriod"/>
            </a:pPr>
            <a:r>
              <a:rPr lang="cy-GB" dirty="0"/>
              <a:t>Daearyddol – efallai nad oes llwybr bysiau i gael mynediad at y gwasanaeth/i deithio i neu efallai nad yw’r bysiau yn rhedeg ar amser i allu cyrraedd yr apwyntiad mewn pryd.</a:t>
            </a:r>
          </a:p>
          <a:p>
            <a:pPr marL="342900" indent="-342900">
              <a:buAutoNum type="arabicPeriod"/>
            </a:pPr>
            <a:r>
              <a:rPr lang="cy-GB" dirty="0"/>
              <a:t>Rhwystrau iaith – efallai nad yw arwyddion, taflenni a gwybodaeth arall am wasanaeth penodol wedi’u hysgrifennu yn eu hiaith gyntaf, felly ni fyddant yn gallu meithrin gwybodaeth am yr hyn mae’r gwasanaethau gwahanol yn ei gynnig.</a:t>
            </a:r>
          </a:p>
        </p:txBody>
      </p:sp>
    </p:spTree>
    <p:extLst>
      <p:ext uri="{BB962C8B-B14F-4D97-AF65-F5344CB8AC3E}">
        <p14:creationId xmlns:p14="http://schemas.microsoft.com/office/powerpoint/2010/main" val="2013610940"/>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a:extLst>
              <a:ext uri="{FF2B5EF4-FFF2-40B4-BE49-F238E27FC236}">
                <a16:creationId xmlns:a16="http://schemas.microsoft.com/office/drawing/2014/main" id="{FFB5E3EB-7213-431F-A161-31009DF587E1}"/>
              </a:ext>
            </a:extLst>
          </p:cNvPr>
          <p:cNvSpPr>
            <a:spLocks noGrp="1"/>
          </p:cNvSpPr>
          <p:nvPr>
            <p:ph type="title"/>
          </p:nvPr>
        </p:nvSpPr>
        <p:spPr>
          <a:xfrm>
            <a:off x="282011" y="208722"/>
            <a:ext cx="10223323" cy="447261"/>
          </a:xfrm>
        </p:spPr>
        <p:txBody>
          <a:bodyPr/>
          <a:lstStyle/>
          <a:p>
            <a:r>
              <a:rPr lang="x-none" sz="1800" dirty="0"/>
              <a:t>Cwestiwn </a:t>
            </a:r>
            <a:r>
              <a:rPr lang="en-GB" sz="1800" dirty="0"/>
              <a:t>6 (a) </a:t>
            </a:r>
            <a:r>
              <a:rPr lang="en-GB" sz="1800" dirty="0" err="1"/>
              <a:t>a’r</a:t>
            </a:r>
            <a:r>
              <a:rPr lang="en-GB" sz="1800" dirty="0"/>
              <a:t> </a:t>
            </a:r>
            <a:r>
              <a:rPr lang="en-GB" sz="1800" dirty="0" err="1"/>
              <a:t>Cynllun</a:t>
            </a:r>
            <a:r>
              <a:rPr lang="en-GB" sz="1800" dirty="0"/>
              <a:t> Marcio </a:t>
            </a:r>
          </a:p>
        </p:txBody>
      </p:sp>
      <p:sp>
        <p:nvSpPr>
          <p:cNvPr id="10" name="TextBox 9">
            <a:extLst>
              <a:ext uri="{FF2B5EF4-FFF2-40B4-BE49-F238E27FC236}">
                <a16:creationId xmlns:a16="http://schemas.microsoft.com/office/drawing/2014/main" id="{8106E42C-3190-42EB-8CBA-7F20A9470D9E}"/>
              </a:ext>
            </a:extLst>
          </p:cNvPr>
          <p:cNvSpPr txBox="1"/>
          <p:nvPr/>
        </p:nvSpPr>
        <p:spPr>
          <a:xfrm>
            <a:off x="191767" y="923429"/>
            <a:ext cx="6094070" cy="738664"/>
          </a:xfrm>
          <a:prstGeom prst="rect">
            <a:avLst/>
          </a:prstGeom>
          <a:noFill/>
        </p:spPr>
        <p:txBody>
          <a:bodyPr wrap="square">
            <a:spAutoFit/>
          </a:bodyPr>
          <a:lstStyle/>
          <a:p>
            <a:r>
              <a:rPr lang="en-GB" sz="1400" dirty="0" err="1"/>
              <a:t>Trafodwch</a:t>
            </a:r>
            <a:r>
              <a:rPr lang="en-GB" sz="1400" dirty="0"/>
              <a:t> </a:t>
            </a:r>
          </a:p>
          <a:p>
            <a:r>
              <a:rPr lang="en-GB" sz="1400" dirty="0" err="1"/>
              <a:t>Archwiliwch</a:t>
            </a:r>
            <a:r>
              <a:rPr lang="en-GB" sz="1400" dirty="0"/>
              <a:t> </a:t>
            </a:r>
            <a:r>
              <a:rPr lang="en-GB" sz="1400" dirty="0" err="1"/>
              <a:t>fater</a:t>
            </a:r>
            <a:r>
              <a:rPr lang="en-GB" sz="1400" dirty="0"/>
              <a:t> </a:t>
            </a:r>
            <a:r>
              <a:rPr lang="en-GB" sz="1400" dirty="0" err="1"/>
              <a:t>yn</a:t>
            </a:r>
            <a:r>
              <a:rPr lang="en-GB" sz="1400" dirty="0"/>
              <a:t> </a:t>
            </a:r>
            <a:r>
              <a:rPr lang="en-GB" sz="1400" dirty="0" err="1"/>
              <a:t>fanwl</a:t>
            </a:r>
            <a:r>
              <a:rPr lang="en-GB" sz="1400" dirty="0"/>
              <a:t>/</a:t>
            </a:r>
            <a:r>
              <a:rPr lang="en-GB" sz="1400" dirty="0" err="1"/>
              <a:t>mewn</a:t>
            </a:r>
            <a:r>
              <a:rPr lang="en-GB" sz="1400" dirty="0"/>
              <a:t> </a:t>
            </a:r>
            <a:r>
              <a:rPr lang="en-GB" sz="1400" dirty="0" err="1"/>
              <a:t>ffordd</a:t>
            </a:r>
            <a:r>
              <a:rPr lang="en-GB" sz="1400" dirty="0"/>
              <a:t> </a:t>
            </a:r>
            <a:r>
              <a:rPr lang="en-GB" sz="1400" dirty="0" err="1"/>
              <a:t>strwythuredig</a:t>
            </a:r>
            <a:r>
              <a:rPr lang="en-GB" sz="1400" dirty="0"/>
              <a:t>, </a:t>
            </a:r>
            <a:r>
              <a:rPr lang="en-GB" sz="1400" dirty="0" err="1"/>
              <a:t>gan</a:t>
            </a:r>
            <a:r>
              <a:rPr lang="en-GB" sz="1400" dirty="0"/>
              <a:t> </a:t>
            </a:r>
            <a:r>
              <a:rPr lang="en-GB" sz="1400" dirty="0" err="1"/>
              <a:t>ystyried</a:t>
            </a:r>
            <a:r>
              <a:rPr lang="en-GB" sz="1400" dirty="0"/>
              <a:t> </a:t>
            </a:r>
            <a:r>
              <a:rPr lang="en-GB" sz="1400" dirty="0" err="1"/>
              <a:t>syniadau</a:t>
            </a:r>
            <a:r>
              <a:rPr lang="en-GB" sz="1400" dirty="0"/>
              <a:t> </a:t>
            </a:r>
            <a:r>
              <a:rPr lang="en-GB" sz="1400" dirty="0" err="1"/>
              <a:t>gwahanol</a:t>
            </a:r>
            <a:endParaRPr lang="en-GB" sz="1400" i="1" dirty="0"/>
          </a:p>
        </p:txBody>
      </p:sp>
      <p:pic>
        <p:nvPicPr>
          <p:cNvPr id="4" name="Picture 3">
            <a:extLst>
              <a:ext uri="{FF2B5EF4-FFF2-40B4-BE49-F238E27FC236}">
                <a16:creationId xmlns:a16="http://schemas.microsoft.com/office/drawing/2014/main" id="{46EA78FD-70A4-475A-AA94-0F5AC1AD4DBD}"/>
              </a:ext>
            </a:extLst>
          </p:cNvPr>
          <p:cNvPicPr>
            <a:picLocks noChangeAspect="1"/>
          </p:cNvPicPr>
          <p:nvPr/>
        </p:nvPicPr>
        <p:blipFill>
          <a:blip r:embed="rId2"/>
          <a:stretch>
            <a:fillRect/>
          </a:stretch>
        </p:blipFill>
        <p:spPr>
          <a:xfrm>
            <a:off x="191767" y="1662093"/>
            <a:ext cx="5587931" cy="3943879"/>
          </a:xfrm>
          <a:prstGeom prst="rect">
            <a:avLst/>
          </a:prstGeom>
        </p:spPr>
      </p:pic>
      <p:sp>
        <p:nvSpPr>
          <p:cNvPr id="9" name="TextBox 8">
            <a:extLst>
              <a:ext uri="{FF2B5EF4-FFF2-40B4-BE49-F238E27FC236}">
                <a16:creationId xmlns:a16="http://schemas.microsoft.com/office/drawing/2014/main" id="{928968FB-2D64-45FF-920A-EC6BF4898CBD}"/>
              </a:ext>
            </a:extLst>
          </p:cNvPr>
          <p:cNvSpPr txBox="1"/>
          <p:nvPr/>
        </p:nvSpPr>
        <p:spPr>
          <a:xfrm>
            <a:off x="6002203" y="1224588"/>
            <a:ext cx="6096000" cy="5424690"/>
          </a:xfrm>
          <a:prstGeom prst="rect">
            <a:avLst/>
          </a:prstGeom>
          <a:noFill/>
        </p:spPr>
        <p:txBody>
          <a:bodyPr wrap="square">
            <a:spAutoFit/>
          </a:bodyPr>
          <a:lstStyle/>
          <a:p>
            <a:pPr>
              <a:lnSpc>
                <a:spcPct val="115000"/>
              </a:lnSpc>
              <a:spcAft>
                <a:spcPts val="1000"/>
              </a:spcAft>
            </a:pPr>
            <a:r>
              <a:rPr lang="cy-GB" sz="1050" dirty="0">
                <a:effectLst/>
                <a:latin typeface="Arial" panose="020B0604020202020204" pitchFamily="34" charset="0"/>
                <a:ea typeface="Calibri" panose="020F0502020204030204" pitchFamily="34" charset="0"/>
                <a:cs typeface="Times New Roman" panose="02020603050405020304" pitchFamily="18" charset="0"/>
              </a:rPr>
              <a:t>Rhowch hyd at </a:t>
            </a:r>
            <a:r>
              <a:rPr lang="cy-GB" sz="1050" b="1" dirty="0">
                <a:effectLst/>
                <a:latin typeface="Arial" panose="020B0604020202020204" pitchFamily="34" charset="0"/>
                <a:ea typeface="Calibri" panose="020F0502020204030204" pitchFamily="34" charset="0"/>
                <a:cs typeface="Times New Roman" panose="02020603050405020304" pitchFamily="18" charset="0"/>
              </a:rPr>
              <a:t>5 marc</a:t>
            </a:r>
            <a:r>
              <a:rPr lang="cy-GB" sz="1050" dirty="0">
                <a:effectLst/>
                <a:latin typeface="Arial" panose="020B0604020202020204" pitchFamily="34" charset="0"/>
                <a:ea typeface="Calibri" panose="020F0502020204030204" pitchFamily="34" charset="0"/>
                <a:cs typeface="Times New Roman" panose="02020603050405020304" pitchFamily="18" charset="0"/>
              </a:rPr>
              <a:t>.</a:t>
            </a:r>
            <a:r>
              <a:rPr lang="cy-GB" sz="1050" b="1" dirty="0">
                <a:effectLst/>
                <a:latin typeface="Arial" panose="020B0604020202020204" pitchFamily="34" charset="0"/>
                <a:ea typeface="Calibri" panose="020F0502020204030204" pitchFamily="34" charset="0"/>
                <a:cs typeface="Times New Roman" panose="02020603050405020304" pitchFamily="18" charset="0"/>
              </a:rPr>
              <a:t> </a:t>
            </a:r>
            <a:endParaRPr lang="en-GB" sz="105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cy-GB" sz="1050" b="1" dirty="0">
                <a:effectLst/>
                <a:latin typeface="Arial" panose="020B0604020202020204" pitchFamily="34" charset="0"/>
                <a:ea typeface="Calibri" panose="020F0502020204030204" pitchFamily="34" charset="0"/>
                <a:cs typeface="Times New Roman" panose="02020603050405020304" pitchFamily="18" charset="0"/>
              </a:rPr>
              <a:t>Rhowch 0 marc </a:t>
            </a:r>
            <a:r>
              <a:rPr lang="cy-GB" sz="1050" dirty="0">
                <a:effectLst/>
                <a:latin typeface="Arial" panose="020B0604020202020204" pitchFamily="34" charset="0"/>
                <a:ea typeface="Calibri" panose="020F0502020204030204" pitchFamily="34" charset="0"/>
                <a:cs typeface="Times New Roman" panose="02020603050405020304" pitchFamily="18" charset="0"/>
              </a:rPr>
              <a:t>os nad yw'r ymateb yn haeddu ennill marciau</a:t>
            </a:r>
            <a:r>
              <a:rPr lang="cy-GB" sz="1050" b="1" dirty="0">
                <a:effectLst/>
                <a:latin typeface="Arial" panose="020B0604020202020204" pitchFamily="34" charset="0"/>
                <a:ea typeface="Calibri" panose="020F0502020204030204" pitchFamily="34" charset="0"/>
                <a:cs typeface="Times New Roman" panose="02020603050405020304" pitchFamily="18" charset="0"/>
              </a:rPr>
              <a:t> </a:t>
            </a:r>
            <a:br>
              <a:rPr lang="en-GB" sz="1050" dirty="0">
                <a:latin typeface="Calibri" panose="020F0502020204030204" pitchFamily="34" charset="0"/>
                <a:ea typeface="Calibri" panose="020F0502020204030204" pitchFamily="34" charset="0"/>
                <a:cs typeface="Times New Roman" panose="02020603050405020304" pitchFamily="18" charset="0"/>
              </a:rPr>
            </a:br>
            <a:r>
              <a:rPr lang="cy-GB" sz="1050" b="1" dirty="0">
                <a:effectLst/>
                <a:latin typeface="Arial" panose="020B0604020202020204" pitchFamily="34" charset="0"/>
                <a:ea typeface="Calibri" panose="020F0502020204030204" pitchFamily="34" charset="0"/>
                <a:cs typeface="Times New Roman" panose="02020603050405020304" pitchFamily="18" charset="0"/>
              </a:rPr>
              <a:t>Rhowch 1-2 farc </a:t>
            </a:r>
            <a:r>
              <a:rPr lang="cy-GB" sz="1050" dirty="0">
                <a:effectLst/>
                <a:latin typeface="Arial" panose="020B0604020202020204" pitchFamily="34" charset="0"/>
                <a:ea typeface="Calibri" panose="020F0502020204030204" pitchFamily="34" charset="0"/>
                <a:cs typeface="Times New Roman" panose="02020603050405020304" pitchFamily="18" charset="0"/>
              </a:rPr>
              <a:t>am drafodaeth sylfaenol â rhywfaint o wybodaeth a dealltwriaeth ynglŷn â rôl y deietegydd a'r gefnogaeth y gallai ei chynnig i Emily a'i theulu. </a:t>
            </a:r>
            <a:br>
              <a:rPr lang="en-GB" sz="1050" dirty="0">
                <a:latin typeface="Calibri" panose="020F0502020204030204" pitchFamily="34" charset="0"/>
                <a:ea typeface="Calibri" panose="020F0502020204030204" pitchFamily="34" charset="0"/>
                <a:cs typeface="Times New Roman" panose="02020603050405020304" pitchFamily="18" charset="0"/>
              </a:rPr>
            </a:br>
            <a:r>
              <a:rPr lang="cy-GB" sz="1050" b="1" dirty="0">
                <a:effectLst/>
                <a:latin typeface="Arial" panose="020B0604020202020204" pitchFamily="34" charset="0"/>
                <a:ea typeface="Calibri" panose="020F0502020204030204" pitchFamily="34" charset="0"/>
                <a:cs typeface="Times New Roman" panose="02020603050405020304" pitchFamily="18" charset="0"/>
              </a:rPr>
              <a:t>Rhowch 3-4 marc </a:t>
            </a:r>
            <a:r>
              <a:rPr lang="cy-GB" sz="1050" dirty="0">
                <a:effectLst/>
                <a:latin typeface="Arial" panose="020B0604020202020204" pitchFamily="34" charset="0"/>
                <a:ea typeface="Calibri" panose="020F0502020204030204" pitchFamily="34" charset="0"/>
                <a:cs typeface="Times New Roman" panose="02020603050405020304" pitchFamily="18" charset="0"/>
              </a:rPr>
              <a:t>am drafodaeth dda â gwybodaeth a dealltwriaeth dda ynglŷn â rôl y deietegydd a'r gefnogaeth y gallai ei chynnig i Emily a'i theulu. </a:t>
            </a:r>
            <a:br>
              <a:rPr lang="en-GB" sz="1050" dirty="0">
                <a:latin typeface="Calibri" panose="020F0502020204030204" pitchFamily="34" charset="0"/>
                <a:ea typeface="Calibri" panose="020F0502020204030204" pitchFamily="34" charset="0"/>
                <a:cs typeface="Times New Roman" panose="02020603050405020304" pitchFamily="18" charset="0"/>
              </a:rPr>
            </a:br>
            <a:r>
              <a:rPr lang="cy-GB" sz="1050" b="1" dirty="0">
                <a:effectLst/>
                <a:latin typeface="Arial" panose="020B0604020202020204" pitchFamily="34" charset="0"/>
                <a:ea typeface="Calibri" panose="020F0502020204030204" pitchFamily="34" charset="0"/>
                <a:cs typeface="Times New Roman" panose="02020603050405020304" pitchFamily="18" charset="0"/>
              </a:rPr>
              <a:t>Rhowch 5 marc </a:t>
            </a:r>
            <a:r>
              <a:rPr lang="cy-GB" sz="1050" dirty="0">
                <a:effectLst/>
                <a:latin typeface="Arial" panose="020B0604020202020204" pitchFamily="34" charset="0"/>
                <a:ea typeface="Calibri" panose="020F0502020204030204" pitchFamily="34" charset="0"/>
                <a:cs typeface="Times New Roman" panose="02020603050405020304" pitchFamily="18" charset="0"/>
              </a:rPr>
              <a:t>am drafodaeth dda iawn â gwybodaeth a dealltwriaeth fanwl ynglŷn â rôl y deietegydd a'r gefnogaeth y gallai ei chynnig i Emily a'i theulu. </a:t>
            </a:r>
            <a:endParaRPr lang="en-GB" sz="105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cy-GB" sz="1050" dirty="0">
                <a:effectLst/>
                <a:latin typeface="Arial" panose="020B0604020202020204" pitchFamily="34" charset="0"/>
                <a:ea typeface="Calibri" panose="020F0502020204030204" pitchFamily="34" charset="0"/>
                <a:cs typeface="Times New Roman" panose="02020603050405020304" pitchFamily="18" charset="0"/>
              </a:rPr>
              <a:t>Gallai'r ymatebion gyfeirio at: </a:t>
            </a:r>
            <a:endParaRPr lang="en-GB" sz="105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050" dirty="0">
                <a:effectLst/>
                <a:latin typeface="Arial" panose="020B0604020202020204" pitchFamily="34" charset="0"/>
                <a:ea typeface="Calibri" panose="020F0502020204030204" pitchFamily="34" charset="0"/>
                <a:cs typeface="Times New Roman" panose="02020603050405020304" pitchFamily="18" charset="0"/>
              </a:rPr>
              <a:t>asesu anghenion maeth ac iechyd Emily.</a:t>
            </a:r>
            <a:endParaRPr lang="en-GB" sz="105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050" dirty="0">
                <a:effectLst/>
                <a:latin typeface="Arial" panose="020B0604020202020204" pitchFamily="34" charset="0"/>
                <a:ea typeface="Calibri" panose="020F0502020204030204" pitchFamily="34" charset="0"/>
                <a:cs typeface="Times New Roman" panose="02020603050405020304" pitchFamily="18" charset="0"/>
              </a:rPr>
              <a:t>Canfod dewisiadau a gofynion bwyd iach sy'n briodol i'w hoed, gyda chydbwysedd o'r maetholion cywir</a:t>
            </a:r>
            <a:endParaRPr lang="en-GB" sz="105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050" dirty="0">
                <a:effectLst/>
                <a:latin typeface="Arial" panose="020B0604020202020204" pitchFamily="34" charset="0"/>
                <a:ea typeface="Calibri" panose="020F0502020204030204" pitchFamily="34" charset="0"/>
                <a:cs typeface="Times New Roman" panose="02020603050405020304" pitchFamily="18" charset="0"/>
              </a:rPr>
              <a:t>helpu ac annog y teulu i gynllunio prydau bwyd mewn modd addas</a:t>
            </a:r>
            <a:endParaRPr lang="en-GB" sz="105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050" dirty="0">
                <a:effectLst/>
                <a:latin typeface="Arial" panose="020B0604020202020204" pitchFamily="34" charset="0"/>
                <a:ea typeface="Calibri" panose="020F0502020204030204" pitchFamily="34" charset="0"/>
                <a:cs typeface="Times New Roman" panose="02020603050405020304" pitchFamily="18" charset="0"/>
              </a:rPr>
              <a:t> Annog Emily i gymryd rhan wrth siopa a pharatoi'r bwyd</a:t>
            </a:r>
            <a:endParaRPr lang="en-GB" sz="105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050" dirty="0">
                <a:effectLst/>
                <a:latin typeface="Arial" panose="020B0604020202020204" pitchFamily="34" charset="0"/>
                <a:ea typeface="Calibri" panose="020F0502020204030204" pitchFamily="34" charset="0"/>
                <a:cs typeface="Times New Roman" panose="02020603050405020304" pitchFamily="18" charset="0"/>
              </a:rPr>
              <a:t>Awgrymu ei bod hi'n cadw dyddiadur bwyd </a:t>
            </a:r>
            <a:endParaRPr lang="en-GB" sz="105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050" dirty="0">
                <a:effectLst/>
                <a:latin typeface="Arial" panose="020B0604020202020204" pitchFamily="34" charset="0"/>
                <a:ea typeface="Calibri" panose="020F0502020204030204" pitchFamily="34" charset="0"/>
                <a:cs typeface="Times New Roman" panose="02020603050405020304" pitchFamily="18" charset="0"/>
              </a:rPr>
              <a:t>adolygu canlyniadau'r cynllun deiet. Cynnal apwyntiadau rheolaidd i wneud newidiadau ar ôl eu canfod.</a:t>
            </a:r>
            <a:endParaRPr lang="en-GB" sz="105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050" dirty="0">
                <a:effectLst/>
                <a:latin typeface="Arial" panose="020B0604020202020204" pitchFamily="34" charset="0"/>
                <a:ea typeface="Calibri" panose="020F0502020204030204" pitchFamily="34" charset="0"/>
                <a:cs typeface="Times New Roman" panose="02020603050405020304" pitchFamily="18" charset="0"/>
              </a:rPr>
              <a:t>hybu arferion bwyta da gyda'r teulu. Annog bwyta gyda'i gilydd a chymryd eu tro i goginio.</a:t>
            </a:r>
            <a:endParaRPr lang="en-GB" sz="105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050" dirty="0">
                <a:effectLst/>
                <a:latin typeface="Arial" panose="020B0604020202020204" pitchFamily="34" charset="0"/>
                <a:ea typeface="Calibri" panose="020F0502020204030204" pitchFamily="34" charset="0"/>
                <a:cs typeface="Times New Roman" panose="02020603050405020304" pitchFamily="18" charset="0"/>
              </a:rPr>
              <a:t>awgrymu bod Emily yn mynychu sesiynau cwnsela neu'n cael cefnogaeth gan seicolegydd. Chwilio am resymau sylfaenol.</a:t>
            </a:r>
            <a:endParaRPr lang="en-GB" sz="105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050" dirty="0">
                <a:effectLst/>
                <a:latin typeface="Arial" panose="020B0604020202020204" pitchFamily="34" charset="0"/>
                <a:ea typeface="Calibri" panose="020F0502020204030204" pitchFamily="34" charset="0"/>
                <a:cs typeface="Times New Roman" panose="02020603050405020304" pitchFamily="18" charset="0"/>
              </a:rPr>
              <a:t>dogfennu cynnydd a rhannu gwybodaeth â thîm amlddisgyblaethol. Gallai'r tîm gynnwys meddyg teulu, cwnselydd, gweithiwr cymdeithasol, cydlynydd anghenion ychwanegol yr ysgol</a:t>
            </a:r>
            <a:endParaRPr lang="en-GB" sz="105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050" dirty="0">
                <a:effectLst/>
                <a:latin typeface="Arial" panose="020B0604020202020204" pitchFamily="34" charset="0"/>
                <a:ea typeface="Calibri" panose="020F0502020204030204" pitchFamily="34" charset="0"/>
                <a:cs typeface="Times New Roman" panose="02020603050405020304" pitchFamily="18" charset="0"/>
              </a:rPr>
              <a:t>gweithio gydag arweiniad gan aelodau o'r tîm. Mynychu cyfarfodydd yn ôl y gofyn</a:t>
            </a:r>
            <a:endParaRPr lang="en-GB" sz="105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Symbol" panose="05050102010706020507" pitchFamily="18" charset="2"/>
              <a:buChar char=""/>
            </a:pPr>
            <a:r>
              <a:rPr lang="cy-GB" sz="1050" dirty="0">
                <a:effectLst/>
                <a:latin typeface="Arial" panose="020B0604020202020204" pitchFamily="34" charset="0"/>
                <a:ea typeface="Calibri" panose="020F0502020204030204" pitchFamily="34" charset="0"/>
                <a:cs typeface="Times New Roman" panose="02020603050405020304" pitchFamily="18" charset="0"/>
              </a:rPr>
              <a:t>cynghori am anhwylderau bwyta, iechyd meddwl a llesiant</a:t>
            </a:r>
            <a:endParaRPr lang="en-GB" sz="105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cy-GB" sz="1050" dirty="0">
                <a:effectLst/>
                <a:latin typeface="Arial" panose="020B0604020202020204" pitchFamily="34" charset="0"/>
                <a:ea typeface="Calibri" panose="020F0502020204030204" pitchFamily="34" charset="0"/>
                <a:cs typeface="Times New Roman" panose="02020603050405020304" pitchFamily="18" charset="0"/>
              </a:rPr>
              <a:t>Nid yw'r rhestr hon yn cynnwys popeth.</a:t>
            </a:r>
            <a:br>
              <a:rPr lang="en-GB" sz="1050" dirty="0">
                <a:latin typeface="Calibri" panose="020F0502020204030204" pitchFamily="34" charset="0"/>
                <a:ea typeface="Calibri" panose="020F0502020204030204" pitchFamily="34" charset="0"/>
                <a:cs typeface="Times New Roman" panose="02020603050405020304" pitchFamily="18" charset="0"/>
              </a:rPr>
            </a:br>
            <a:r>
              <a:rPr lang="cy-GB" sz="1050" dirty="0">
                <a:effectLst/>
                <a:latin typeface="Arial" panose="020B0604020202020204" pitchFamily="34" charset="0"/>
                <a:ea typeface="Calibri" panose="020F0502020204030204" pitchFamily="34" charset="0"/>
                <a:cs typeface="Times New Roman" panose="02020603050405020304" pitchFamily="18" charset="0"/>
              </a:rPr>
              <a:t>Rhowch farciau am unrhyw ymateb perthnasol arall.</a:t>
            </a:r>
            <a:endParaRPr lang="en-GB" sz="105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85380386"/>
      </p:ext>
    </p:extLst>
  </p:cSld>
  <p:clrMapOvr>
    <a:masterClrMapping/>
  </p:clrMapOvr>
  <mc:AlternateContent xmlns:mc="http://schemas.openxmlformats.org/markup-compatibility/2006" xmlns:p14="http://schemas.microsoft.com/office/powerpoint/2010/main">
    <mc:Choice Requires="p14">
      <p:transition spd="slow" p14:dur="2000" advTm="26875"/>
    </mc:Choice>
    <mc:Fallback xmlns="">
      <p:transition spd="slow" advTm="26875"/>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7810569" y="1353130"/>
            <a:ext cx="4222640" cy="4302235"/>
          </a:xfrm>
          <a:prstGeom prst="wedgeRectCallout">
            <a:avLst>
              <a:gd name="adj1" fmla="val -56642"/>
              <a:gd name="adj2" fmla="val 69057"/>
            </a:avLst>
          </a:prstGeom>
        </p:spPr>
        <p:txBody>
          <a:bodyPr wrap="none" lIns="0" tIns="0" rIns="0" bIns="0" rtlCol="0" anchor="ctr">
            <a:noAutofit/>
          </a:bodyPr>
          <a:lstStyle/>
          <a:p>
            <a:endParaRPr lang="en-GB" i="1" dirty="0">
              <a:solidFill>
                <a:srgbClr val="0070C0"/>
              </a:solidFill>
            </a:endParaRPr>
          </a:p>
          <a:p>
            <a:endParaRPr lang="en-GB" i="1" dirty="0">
              <a:solidFill>
                <a:srgbClr val="0070C0"/>
              </a:solidFill>
            </a:endParaRPr>
          </a:p>
          <a:p>
            <a:r>
              <a:rPr lang="en-GB" sz="1600" i="1" dirty="0">
                <a:solidFill>
                  <a:srgbClr val="0070C0"/>
                </a:solidFill>
              </a:rPr>
              <a:t>   </a:t>
            </a:r>
            <a:r>
              <a:rPr lang="cy-GB" sz="1600" i="1" dirty="0">
                <a:solidFill>
                  <a:srgbClr val="0070C0"/>
                </a:solidFill>
              </a:rPr>
              <a:t>Cw.6</a:t>
            </a:r>
          </a:p>
          <a:p>
            <a:r>
              <a:rPr lang="cy-GB" sz="1600" i="1" dirty="0">
                <a:solidFill>
                  <a:srgbClr val="0070C0"/>
                </a:solidFill>
              </a:rPr>
              <a:t>Mae’r dysgwr hwn wedi trafod </a:t>
            </a:r>
          </a:p>
          <a:p>
            <a:r>
              <a:rPr lang="cy-GB" sz="1600" i="1" dirty="0">
                <a:solidFill>
                  <a:srgbClr val="0070C0"/>
                </a:solidFill>
              </a:rPr>
              <a:t>gwybodaeth berthnasol gan gynnwys </a:t>
            </a:r>
          </a:p>
          <a:p>
            <a:r>
              <a:rPr lang="cy-GB" sz="1600" i="1" dirty="0">
                <a:solidFill>
                  <a:srgbClr val="0070C0"/>
                </a:solidFill>
              </a:rPr>
              <a:t>trefn a thablau amser prydau. Fodd </a:t>
            </a:r>
          </a:p>
          <a:p>
            <a:r>
              <a:rPr lang="cy-GB" sz="1600" i="1" dirty="0">
                <a:solidFill>
                  <a:srgbClr val="0070C0"/>
                </a:solidFill>
              </a:rPr>
              <a:t>bynnag, mae elfen o ailadrodd wrth i’r</a:t>
            </a:r>
          </a:p>
          <a:p>
            <a:r>
              <a:rPr lang="cy-GB" sz="1600" i="1" dirty="0">
                <a:solidFill>
                  <a:srgbClr val="0070C0"/>
                </a:solidFill>
              </a:rPr>
              <a:t>drafodaeth ddatblygu. Mae’r dysgwr yn </a:t>
            </a:r>
          </a:p>
          <a:p>
            <a:r>
              <a:rPr lang="cy-GB" sz="1600" i="1" dirty="0">
                <a:solidFill>
                  <a:srgbClr val="0070C0"/>
                </a:solidFill>
              </a:rPr>
              <a:t>cyflwyno’r syniad o gynllun deiet sydd i </a:t>
            </a:r>
          </a:p>
          <a:p>
            <a:r>
              <a:rPr lang="cy-GB" sz="1600" i="1" dirty="0">
                <a:solidFill>
                  <a:srgbClr val="0070C0"/>
                </a:solidFill>
              </a:rPr>
              <a:t>bob pwrpas yr un fath â thabl amser </a:t>
            </a:r>
          </a:p>
          <a:p>
            <a:r>
              <a:rPr lang="cy-GB" sz="1600" i="1" dirty="0">
                <a:solidFill>
                  <a:srgbClr val="0070C0"/>
                </a:solidFill>
              </a:rPr>
              <a:t>prydau. Mae’r dysgwr wedi defnyddio’r </a:t>
            </a:r>
          </a:p>
          <a:p>
            <a:r>
              <a:rPr lang="cy-GB" sz="1600" i="1" dirty="0">
                <a:solidFill>
                  <a:srgbClr val="0070C0"/>
                </a:solidFill>
              </a:rPr>
              <a:t>wybodaeth ailadroddus hon i drafod yr </a:t>
            </a:r>
          </a:p>
          <a:p>
            <a:r>
              <a:rPr lang="cy-GB" sz="1600" i="1" dirty="0">
                <a:solidFill>
                  <a:srgbClr val="0070C0"/>
                </a:solidFill>
              </a:rPr>
              <a:t>angen am </a:t>
            </a:r>
            <a:r>
              <a:rPr lang="cy-GB" sz="1600" i="1" dirty="0" err="1">
                <a:solidFill>
                  <a:srgbClr val="0070C0"/>
                </a:solidFill>
              </a:rPr>
              <a:t>ddeiet</a:t>
            </a:r>
            <a:r>
              <a:rPr lang="cy-GB" sz="1600" i="1" dirty="0">
                <a:solidFill>
                  <a:srgbClr val="0070C0"/>
                </a:solidFill>
              </a:rPr>
              <a:t> cytbwys i wneud yn </a:t>
            </a:r>
          </a:p>
          <a:p>
            <a:r>
              <a:rPr lang="cy-GB" sz="1600" i="1" dirty="0">
                <a:solidFill>
                  <a:srgbClr val="0070C0"/>
                </a:solidFill>
              </a:rPr>
              <a:t>siŵr bod Emily yn cael y maeth cywir. Y </a:t>
            </a:r>
          </a:p>
          <a:p>
            <a:r>
              <a:rPr lang="cy-GB" sz="1600" i="1" dirty="0">
                <a:solidFill>
                  <a:srgbClr val="0070C0"/>
                </a:solidFill>
              </a:rPr>
              <a:t>datblygiad hwn sy’n caniatáu i farciau </a:t>
            </a:r>
          </a:p>
          <a:p>
            <a:r>
              <a:rPr lang="cy-GB" sz="1600" i="1" dirty="0">
                <a:solidFill>
                  <a:srgbClr val="0070C0"/>
                </a:solidFill>
              </a:rPr>
              <a:t>gael eu dyfarnu o’r band canol. I ennill </a:t>
            </a:r>
          </a:p>
          <a:p>
            <a:r>
              <a:rPr lang="cy-GB" sz="1600" i="1" dirty="0">
                <a:solidFill>
                  <a:srgbClr val="0070C0"/>
                </a:solidFill>
              </a:rPr>
              <a:t>marciau yn y band uchaf, awgrymir bod y </a:t>
            </a:r>
          </a:p>
          <a:p>
            <a:r>
              <a:rPr lang="cy-GB" sz="1600" i="1" dirty="0">
                <a:solidFill>
                  <a:srgbClr val="0070C0"/>
                </a:solidFill>
              </a:rPr>
              <a:t>drafodaeth yn cynnwys y teulu cyfan. Er </a:t>
            </a:r>
          </a:p>
          <a:p>
            <a:r>
              <a:rPr lang="cy-GB" sz="1600" i="1" dirty="0">
                <a:solidFill>
                  <a:srgbClr val="0070C0"/>
                </a:solidFill>
              </a:rPr>
              <a:t>enghraifft, y syniad o gynhwysiant yn </a:t>
            </a:r>
          </a:p>
          <a:p>
            <a:r>
              <a:rPr lang="cy-GB" sz="1600" i="1" dirty="0">
                <a:solidFill>
                  <a:srgbClr val="0070C0"/>
                </a:solidFill>
              </a:rPr>
              <a:t>ystod prydau a hybu coginio iach a bwyta </a:t>
            </a:r>
          </a:p>
          <a:p>
            <a:r>
              <a:rPr lang="cy-GB" sz="1600" i="1" dirty="0">
                <a:solidFill>
                  <a:srgbClr val="0070C0"/>
                </a:solidFill>
              </a:rPr>
              <a:t>gyda’i gilydd. </a:t>
            </a:r>
          </a:p>
          <a:p>
            <a:r>
              <a:rPr lang="cy-GB" sz="1600" i="1" dirty="0">
                <a:solidFill>
                  <a:srgbClr val="0070C0"/>
                </a:solidFill>
              </a:rPr>
              <a:t>Dyfarnwyd 3 marc</a:t>
            </a:r>
            <a:r>
              <a:rPr lang="en-GB" sz="1600" i="1" dirty="0">
                <a:solidFill>
                  <a:srgbClr val="0070C0"/>
                </a:solidFill>
              </a:rPr>
              <a:t>  </a:t>
            </a: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solidFill>
                  <a:srgbClr val="0077C8"/>
                </a:solidFill>
              </a:rPr>
              <a:t>C</a:t>
            </a:r>
            <a:r>
              <a:rPr lang="x-none" sz="1800" dirty="0"/>
              <a:t>westiwn </a:t>
            </a:r>
            <a:r>
              <a:rPr lang="en-GB" sz="1800" dirty="0"/>
              <a:t>6 (a) </a:t>
            </a:r>
            <a:r>
              <a:rPr lang="cy-GB" sz="1800" dirty="0"/>
              <a:t>gyda sylwadau’r Arholwr</a:t>
            </a:r>
            <a:endParaRPr lang="en-GB" sz="1800" dirty="0"/>
          </a:p>
        </p:txBody>
      </p:sp>
      <p:sp>
        <p:nvSpPr>
          <p:cNvPr id="5" name="Speech Bubble: Rectangle with Corners Rounded 4">
            <a:extLst>
              <a:ext uri="{FF2B5EF4-FFF2-40B4-BE49-F238E27FC236}">
                <a16:creationId xmlns:a16="http://schemas.microsoft.com/office/drawing/2014/main" id="{3205B78F-49E7-4ACD-B7D5-106A08A9AD68}"/>
              </a:ext>
            </a:extLst>
          </p:cNvPr>
          <p:cNvSpPr/>
          <p:nvPr/>
        </p:nvSpPr>
        <p:spPr>
          <a:xfrm>
            <a:off x="7504069" y="1202635"/>
            <a:ext cx="4222639"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pPr algn="ctr"/>
            <a:r>
              <a:rPr lang="en-GB" dirty="0">
                <a:solidFill>
                  <a:srgbClr val="000000"/>
                </a:solidFill>
              </a:rPr>
              <a:t>  </a:t>
            </a:r>
          </a:p>
        </p:txBody>
      </p:sp>
      <p:pic>
        <p:nvPicPr>
          <p:cNvPr id="4" name="Picture 3">
            <a:extLst>
              <a:ext uri="{FF2B5EF4-FFF2-40B4-BE49-F238E27FC236}">
                <a16:creationId xmlns:a16="http://schemas.microsoft.com/office/drawing/2014/main" id="{6AEAE609-0E31-4EC1-9061-CD2C93FF0795}"/>
              </a:ext>
            </a:extLst>
          </p:cNvPr>
          <p:cNvPicPr>
            <a:picLocks noChangeAspect="1"/>
          </p:cNvPicPr>
          <p:nvPr/>
        </p:nvPicPr>
        <p:blipFill>
          <a:blip r:embed="rId2"/>
          <a:stretch>
            <a:fillRect/>
          </a:stretch>
        </p:blipFill>
        <p:spPr>
          <a:xfrm>
            <a:off x="361949" y="1002820"/>
            <a:ext cx="6835619" cy="1498840"/>
          </a:xfrm>
          <a:prstGeom prst="rect">
            <a:avLst/>
          </a:prstGeom>
        </p:spPr>
      </p:pic>
      <p:sp>
        <p:nvSpPr>
          <p:cNvPr id="9" name="Blwch Testun 8">
            <a:extLst>
              <a:ext uri="{FF2B5EF4-FFF2-40B4-BE49-F238E27FC236}">
                <a16:creationId xmlns:a16="http://schemas.microsoft.com/office/drawing/2014/main" id="{F8C83629-FCE4-4975-A57A-3140C2188A62}"/>
              </a:ext>
            </a:extLst>
          </p:cNvPr>
          <p:cNvSpPr txBox="1"/>
          <p:nvPr/>
        </p:nvSpPr>
        <p:spPr>
          <a:xfrm>
            <a:off x="955393" y="2639266"/>
            <a:ext cx="6431460" cy="2031325"/>
          </a:xfrm>
          <a:prstGeom prst="rect">
            <a:avLst/>
          </a:prstGeom>
          <a:solidFill>
            <a:schemeClr val="bg1"/>
          </a:solidFill>
        </p:spPr>
        <p:txBody>
          <a:bodyPr wrap="square" rtlCol="0">
            <a:spAutoFit/>
          </a:bodyPr>
          <a:lstStyle/>
          <a:p>
            <a:r>
              <a:rPr lang="cy-GB" dirty="0"/>
              <a:t>Bydd rôl y </a:t>
            </a:r>
            <a:r>
              <a:rPr lang="cy-GB" dirty="0" err="1"/>
              <a:t>deietegydd</a:t>
            </a:r>
            <a:r>
              <a:rPr lang="cy-GB" dirty="0"/>
              <a:t> yn helpu Emily i ddod i drefn ac efallai rhoi amserlen o fwydydd/prydau y dylai hi eu bwyta yn ddyddiol. Gall helpu’r teulu i ddeall pam nad yw Emily </a:t>
            </a:r>
            <a:r>
              <a:rPr lang="cy-GB" dirty="0" err="1"/>
              <a:t>efallai’n</a:t>
            </a:r>
            <a:r>
              <a:rPr lang="cy-GB" dirty="0"/>
              <a:t> bwyta’n iawn a darganfod pa fwydydd mae hi’n eu hoffi a ddim yn eu hoffi, i wedyn weithio o gwmpas hynny a gwneud cynllun deiet ar ei chyfer gyda deiet cytbwys a deiet llawn a fydd yn gwneud yn siŵr ei bod yn cael y maeth cywir.</a:t>
            </a:r>
          </a:p>
        </p:txBody>
      </p:sp>
    </p:spTree>
    <p:extLst>
      <p:ext uri="{BB962C8B-B14F-4D97-AF65-F5344CB8AC3E}">
        <p14:creationId xmlns:p14="http://schemas.microsoft.com/office/powerpoint/2010/main" val="596479171"/>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dirty="0">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solidFill>
                  <a:srgbClr val="0077C8"/>
                </a:solidFill>
              </a:rPr>
              <a:t>C</a:t>
            </a:r>
            <a:r>
              <a:rPr lang="x-none" sz="1800" dirty="0"/>
              <a:t>westiwn </a:t>
            </a:r>
            <a:r>
              <a:rPr lang="en-GB" sz="1800" dirty="0"/>
              <a:t>6 (a) </a:t>
            </a:r>
            <a:r>
              <a:rPr lang="cy-GB" sz="1800" dirty="0"/>
              <a:t>gyda sylwadau’r Arholwr</a:t>
            </a:r>
            <a:endParaRPr lang="en-GB" sz="1800" dirty="0"/>
          </a:p>
        </p:txBody>
      </p:sp>
      <p:sp>
        <p:nvSpPr>
          <p:cNvPr id="5" name="Speech Bubble: Rectangle with Corners Rounded 4">
            <a:extLst>
              <a:ext uri="{FF2B5EF4-FFF2-40B4-BE49-F238E27FC236}">
                <a16:creationId xmlns:a16="http://schemas.microsoft.com/office/drawing/2014/main" id="{9A4141F8-F0AD-4EA4-B2CF-A6FE9081AD77}"/>
              </a:ext>
            </a:extLst>
          </p:cNvPr>
          <p:cNvSpPr/>
          <p:nvPr/>
        </p:nvSpPr>
        <p:spPr>
          <a:xfrm>
            <a:off x="8023788" y="954157"/>
            <a:ext cx="3747052"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r>
              <a:rPr lang="cy-GB" i="1" dirty="0">
                <a:solidFill>
                  <a:srgbClr val="0070C0"/>
                </a:solidFill>
              </a:rPr>
              <a:t>Dyfarnwyd marciau llawn yma am </a:t>
            </a:r>
          </a:p>
          <a:p>
            <a:r>
              <a:rPr lang="cy-GB" i="1" dirty="0">
                <a:solidFill>
                  <a:srgbClr val="0070C0"/>
                </a:solidFill>
              </a:rPr>
              <a:t>drafodaeth dda iawn wrth i’r </a:t>
            </a:r>
          </a:p>
          <a:p>
            <a:r>
              <a:rPr lang="cy-GB" i="1" dirty="0">
                <a:solidFill>
                  <a:srgbClr val="0070C0"/>
                </a:solidFill>
              </a:rPr>
              <a:t>dysgwr gyflwyno amrywiaeth o </a:t>
            </a:r>
          </a:p>
          <a:p>
            <a:r>
              <a:rPr lang="cy-GB" i="1" dirty="0">
                <a:solidFill>
                  <a:srgbClr val="0070C0"/>
                </a:solidFill>
              </a:rPr>
              <a:t>syniadau perthnasol. Mae’r </a:t>
            </a:r>
          </a:p>
          <a:p>
            <a:r>
              <a:rPr lang="cy-GB" i="1" dirty="0">
                <a:solidFill>
                  <a:srgbClr val="0070C0"/>
                </a:solidFill>
              </a:rPr>
              <a:t>dysgwr wedi ystyried y senario ac </a:t>
            </a:r>
          </a:p>
          <a:p>
            <a:r>
              <a:rPr lang="cy-GB" i="1" dirty="0">
                <a:solidFill>
                  <a:srgbClr val="0070C0"/>
                </a:solidFill>
              </a:rPr>
              <a:t>wedi’i ddefnyddio i gefnogi’r </a:t>
            </a:r>
          </a:p>
          <a:p>
            <a:r>
              <a:rPr lang="cy-GB" i="1" dirty="0">
                <a:solidFill>
                  <a:srgbClr val="0070C0"/>
                </a:solidFill>
              </a:rPr>
              <a:t>drafodaeth. Gwelir hyn lle mae’r </a:t>
            </a:r>
          </a:p>
          <a:p>
            <a:r>
              <a:rPr lang="cy-GB" i="1" dirty="0">
                <a:solidFill>
                  <a:srgbClr val="0070C0"/>
                </a:solidFill>
              </a:rPr>
              <a:t>ateb yn datblygu i drafod sut gall y </a:t>
            </a:r>
          </a:p>
          <a:p>
            <a:r>
              <a:rPr lang="cy-GB" i="1" dirty="0" err="1">
                <a:solidFill>
                  <a:srgbClr val="0070C0"/>
                </a:solidFill>
              </a:rPr>
              <a:t>deietegydd</a:t>
            </a:r>
            <a:r>
              <a:rPr lang="cy-GB" i="1" dirty="0">
                <a:solidFill>
                  <a:srgbClr val="0070C0"/>
                </a:solidFill>
              </a:rPr>
              <a:t> gefnogi a hybu bwyta </a:t>
            </a:r>
          </a:p>
          <a:p>
            <a:r>
              <a:rPr lang="cy-GB" i="1" dirty="0">
                <a:solidFill>
                  <a:srgbClr val="0070C0"/>
                </a:solidFill>
              </a:rPr>
              <a:t>brecwast. Mae’n symud ymlaen i </a:t>
            </a:r>
          </a:p>
          <a:p>
            <a:r>
              <a:rPr lang="cy-GB" i="1" dirty="0">
                <a:solidFill>
                  <a:srgbClr val="0070C0"/>
                </a:solidFill>
              </a:rPr>
              <a:t>ystyried y broblem bwyta cinio, ac </a:t>
            </a:r>
          </a:p>
          <a:p>
            <a:r>
              <a:rPr lang="cy-GB" i="1" dirty="0">
                <a:solidFill>
                  <a:srgbClr val="0070C0"/>
                </a:solidFill>
              </a:rPr>
              <a:t>mae’n amlwg yn awgrymu </a:t>
            </a:r>
          </a:p>
          <a:p>
            <a:r>
              <a:rPr lang="cy-GB" i="1" dirty="0">
                <a:solidFill>
                  <a:srgbClr val="0070C0"/>
                </a:solidFill>
              </a:rPr>
              <a:t>cynnwys y teulu hefyd, yn ogystal </a:t>
            </a:r>
          </a:p>
          <a:p>
            <a:r>
              <a:rPr lang="cy-GB" i="1" dirty="0">
                <a:solidFill>
                  <a:srgbClr val="0070C0"/>
                </a:solidFill>
              </a:rPr>
              <a:t>â chydnabod yr angen i gynnwys </a:t>
            </a:r>
          </a:p>
          <a:p>
            <a:r>
              <a:rPr lang="cy-GB" i="1" dirty="0">
                <a:solidFill>
                  <a:srgbClr val="0070C0"/>
                </a:solidFill>
              </a:rPr>
              <a:t>gwasanaethau eraill.</a:t>
            </a:r>
            <a:endParaRPr lang="en-GB" i="1" dirty="0">
              <a:solidFill>
                <a:srgbClr val="0070C0"/>
              </a:solidFill>
            </a:endParaRPr>
          </a:p>
          <a:p>
            <a:r>
              <a:rPr lang="en-GB" sz="1800" i="1" dirty="0" err="1">
                <a:solidFill>
                  <a:srgbClr val="0070C0"/>
                </a:solidFill>
              </a:rPr>
              <a:t>Dyfarnwyd</a:t>
            </a:r>
            <a:r>
              <a:rPr lang="en-GB" sz="1800" i="1" dirty="0">
                <a:solidFill>
                  <a:srgbClr val="0070C0"/>
                </a:solidFill>
              </a:rPr>
              <a:t> 5 marc</a:t>
            </a:r>
          </a:p>
        </p:txBody>
      </p:sp>
      <p:pic>
        <p:nvPicPr>
          <p:cNvPr id="4" name="Picture 3">
            <a:extLst>
              <a:ext uri="{FF2B5EF4-FFF2-40B4-BE49-F238E27FC236}">
                <a16:creationId xmlns:a16="http://schemas.microsoft.com/office/drawing/2014/main" id="{BFE9CCF9-4AF8-4A8A-97FD-44291E9DE3C7}"/>
              </a:ext>
            </a:extLst>
          </p:cNvPr>
          <p:cNvPicPr>
            <a:picLocks noChangeAspect="1"/>
          </p:cNvPicPr>
          <p:nvPr/>
        </p:nvPicPr>
        <p:blipFill>
          <a:blip r:embed="rId2"/>
          <a:stretch>
            <a:fillRect/>
          </a:stretch>
        </p:blipFill>
        <p:spPr>
          <a:xfrm>
            <a:off x="264051" y="954156"/>
            <a:ext cx="6978872" cy="1530251"/>
          </a:xfrm>
          <a:prstGeom prst="rect">
            <a:avLst/>
          </a:prstGeom>
        </p:spPr>
      </p:pic>
      <p:sp>
        <p:nvSpPr>
          <p:cNvPr id="9" name="Blwch Testun 8">
            <a:extLst>
              <a:ext uri="{FF2B5EF4-FFF2-40B4-BE49-F238E27FC236}">
                <a16:creationId xmlns:a16="http://schemas.microsoft.com/office/drawing/2014/main" id="{E393B8F1-A9B7-4D43-99BB-83B101166EC5}"/>
              </a:ext>
            </a:extLst>
          </p:cNvPr>
          <p:cNvSpPr txBox="1"/>
          <p:nvPr/>
        </p:nvSpPr>
        <p:spPr>
          <a:xfrm>
            <a:off x="1045110" y="2619288"/>
            <a:ext cx="6431460" cy="2862322"/>
          </a:xfrm>
          <a:prstGeom prst="rect">
            <a:avLst/>
          </a:prstGeom>
          <a:solidFill>
            <a:schemeClr val="bg1"/>
          </a:solidFill>
        </p:spPr>
        <p:txBody>
          <a:bodyPr wrap="square" rtlCol="0">
            <a:spAutoFit/>
          </a:bodyPr>
          <a:lstStyle/>
          <a:p>
            <a:r>
              <a:rPr lang="cy-GB" dirty="0"/>
              <a:t>Gall </a:t>
            </a:r>
            <a:r>
              <a:rPr lang="cy-GB" dirty="0" err="1"/>
              <a:t>deietegydd</a:t>
            </a:r>
            <a:r>
              <a:rPr lang="cy-GB" dirty="0"/>
              <a:t> gefnogi a hybu ffyrdd/syniadau gwahanol fel y gall Emily ddechrau bwyta brecwast. Bydd yn trafod unrhyw beth y gallai Emily fod yn cael trafferth ag ef yn yr ysgol neu os oes problem arall wrth wraidd pam nad yw hi’n bwyta yn yr ysgol e.e. ei chinio. Bydd yn gallu adnabod os oes unrhyw fwlio/problemau sy’n ymwneud â straen. Bydd yn gallu rhoi cyngor i’r teulu ar ffyrdd gwahanol o gael Emily i fwyta gartref fel cynlluniau deiet gwahanol a all fod yn fwy diddorol i Emily. Gall gyfeirio at wasanaethau eraill os yw’n meddwl bod afiechyd neu anhwylder bwyta yn dechrau digwydd.</a:t>
            </a:r>
          </a:p>
        </p:txBody>
      </p:sp>
    </p:spTree>
    <p:extLst>
      <p:ext uri="{BB962C8B-B14F-4D97-AF65-F5344CB8AC3E}">
        <p14:creationId xmlns:p14="http://schemas.microsoft.com/office/powerpoint/2010/main" val="50015434"/>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a:extLst>
              <a:ext uri="{FF2B5EF4-FFF2-40B4-BE49-F238E27FC236}">
                <a16:creationId xmlns:a16="http://schemas.microsoft.com/office/drawing/2014/main" id="{FFB5E3EB-7213-431F-A161-31009DF587E1}"/>
              </a:ext>
            </a:extLst>
          </p:cNvPr>
          <p:cNvSpPr>
            <a:spLocks noGrp="1"/>
          </p:cNvSpPr>
          <p:nvPr>
            <p:ph type="title"/>
          </p:nvPr>
        </p:nvSpPr>
        <p:spPr>
          <a:xfrm>
            <a:off x="282011" y="208722"/>
            <a:ext cx="10223323" cy="447261"/>
          </a:xfrm>
        </p:spPr>
        <p:txBody>
          <a:bodyPr/>
          <a:lstStyle/>
          <a:p>
            <a:r>
              <a:rPr lang="x-none" sz="1800" dirty="0"/>
              <a:t>Cwestiwn </a:t>
            </a:r>
            <a:r>
              <a:rPr lang="en-GB" sz="1800" dirty="0"/>
              <a:t>6 (b) (</a:t>
            </a:r>
            <a:r>
              <a:rPr lang="en-GB" sz="1800" dirty="0" err="1"/>
              <a:t>i</a:t>
            </a:r>
            <a:r>
              <a:rPr lang="en-GB" sz="1800" dirty="0"/>
              <a:t>) </a:t>
            </a:r>
            <a:r>
              <a:rPr lang="en-GB" sz="1800" dirty="0" err="1"/>
              <a:t>a’r</a:t>
            </a:r>
            <a:r>
              <a:rPr lang="en-GB" sz="1800" dirty="0"/>
              <a:t> </a:t>
            </a:r>
            <a:r>
              <a:rPr lang="en-GB" sz="1800" dirty="0" err="1"/>
              <a:t>Cynllun</a:t>
            </a:r>
            <a:r>
              <a:rPr lang="en-GB" sz="1800" dirty="0"/>
              <a:t> Marcio </a:t>
            </a:r>
          </a:p>
        </p:txBody>
      </p:sp>
      <p:sp>
        <p:nvSpPr>
          <p:cNvPr id="8" name="TextBox 7">
            <a:extLst>
              <a:ext uri="{FF2B5EF4-FFF2-40B4-BE49-F238E27FC236}">
                <a16:creationId xmlns:a16="http://schemas.microsoft.com/office/drawing/2014/main" id="{6DC0504D-1964-4BC7-BEC6-A684F7C0A58E}"/>
              </a:ext>
            </a:extLst>
          </p:cNvPr>
          <p:cNvSpPr txBox="1"/>
          <p:nvPr/>
        </p:nvSpPr>
        <p:spPr>
          <a:xfrm>
            <a:off x="283701" y="1114970"/>
            <a:ext cx="6094070" cy="738664"/>
          </a:xfrm>
          <a:prstGeom prst="rect">
            <a:avLst/>
          </a:prstGeom>
          <a:noFill/>
        </p:spPr>
        <p:txBody>
          <a:bodyPr wrap="square">
            <a:spAutoFit/>
          </a:bodyPr>
          <a:lstStyle/>
          <a:p>
            <a:r>
              <a:rPr lang="en-GB" sz="1400" dirty="0" err="1"/>
              <a:t>Nodwch</a:t>
            </a:r>
            <a:r>
              <a:rPr lang="en-GB" sz="1400" dirty="0"/>
              <a:t> </a:t>
            </a:r>
          </a:p>
          <a:p>
            <a:r>
              <a:rPr lang="en-GB" sz="1400" dirty="0" err="1"/>
              <a:t>Rhowch</a:t>
            </a:r>
            <a:r>
              <a:rPr lang="en-GB" sz="1400" dirty="0"/>
              <a:t>/</a:t>
            </a:r>
            <a:r>
              <a:rPr lang="en-GB" sz="1400" dirty="0" err="1"/>
              <a:t>enwch</a:t>
            </a:r>
            <a:r>
              <a:rPr lang="en-GB" sz="1400" dirty="0"/>
              <a:t>/</a:t>
            </a:r>
            <a:r>
              <a:rPr lang="en-GB" sz="1400" dirty="0" err="1"/>
              <a:t>dewiswch</a:t>
            </a:r>
            <a:r>
              <a:rPr lang="en-GB" sz="1400" dirty="0"/>
              <a:t>/</a:t>
            </a:r>
            <a:r>
              <a:rPr lang="en-GB" sz="1400" dirty="0" err="1"/>
              <a:t>nodwch</a:t>
            </a:r>
            <a:r>
              <a:rPr lang="en-GB" sz="1400" dirty="0"/>
              <a:t> </a:t>
            </a:r>
            <a:r>
              <a:rPr lang="en-GB" sz="1400" dirty="0" err="1"/>
              <a:t>ffeithiau</a:t>
            </a:r>
            <a:r>
              <a:rPr lang="en-GB" sz="1400" dirty="0"/>
              <a:t> neu </a:t>
            </a:r>
            <a:r>
              <a:rPr lang="en-GB" sz="1400" dirty="0" err="1"/>
              <a:t>enghreifftiau</a:t>
            </a:r>
            <a:r>
              <a:rPr lang="en-GB" sz="1400" dirty="0"/>
              <a:t> </a:t>
            </a:r>
            <a:r>
              <a:rPr lang="en-GB" sz="1400" dirty="0" err="1"/>
              <a:t>byr</a:t>
            </a:r>
            <a:r>
              <a:rPr lang="en-GB" sz="1400" dirty="0"/>
              <a:t> (o </a:t>
            </a:r>
            <a:r>
              <a:rPr lang="en-GB" sz="1400" dirty="0" err="1"/>
              <a:t>ffynhonnell</a:t>
            </a:r>
            <a:r>
              <a:rPr lang="en-GB" sz="1400" dirty="0"/>
              <a:t> </a:t>
            </a:r>
            <a:r>
              <a:rPr lang="en-GB" sz="1400" dirty="0" err="1"/>
              <a:t>benodol</a:t>
            </a:r>
            <a:r>
              <a:rPr lang="en-GB" sz="1400" dirty="0"/>
              <a:t> neu </a:t>
            </a:r>
            <a:r>
              <a:rPr lang="en-GB" sz="1400" dirty="0" err="1"/>
              <a:t>drwy</a:t>
            </a:r>
            <a:r>
              <a:rPr lang="en-GB" sz="1400" dirty="0"/>
              <a:t> </a:t>
            </a:r>
            <a:r>
              <a:rPr lang="en-GB" sz="1400" dirty="0" err="1"/>
              <a:t>ddwyn</a:t>
            </a:r>
            <a:r>
              <a:rPr lang="en-GB" sz="1400" dirty="0"/>
              <a:t> </a:t>
            </a:r>
            <a:r>
              <a:rPr lang="en-GB" sz="1400" dirty="0" err="1"/>
              <a:t>i</a:t>
            </a:r>
            <a:r>
              <a:rPr lang="en-GB" sz="1400" dirty="0"/>
              <a:t> </a:t>
            </a:r>
            <a:r>
              <a:rPr lang="en-GB" sz="1400" dirty="0" err="1"/>
              <a:t>gof</a:t>
            </a:r>
            <a:r>
              <a:rPr lang="en-GB" sz="1400" dirty="0"/>
              <a:t>)</a:t>
            </a:r>
            <a:endParaRPr lang="en-GB" sz="1400" i="1" dirty="0"/>
          </a:p>
        </p:txBody>
      </p:sp>
      <p:pic>
        <p:nvPicPr>
          <p:cNvPr id="4" name="Picture 3">
            <a:extLst>
              <a:ext uri="{FF2B5EF4-FFF2-40B4-BE49-F238E27FC236}">
                <a16:creationId xmlns:a16="http://schemas.microsoft.com/office/drawing/2014/main" id="{BBF88002-7278-4961-AAFF-B9E5D79D5AE6}"/>
              </a:ext>
            </a:extLst>
          </p:cNvPr>
          <p:cNvPicPr>
            <a:picLocks noChangeAspect="1"/>
          </p:cNvPicPr>
          <p:nvPr/>
        </p:nvPicPr>
        <p:blipFill rotWithShape="1">
          <a:blip r:embed="rId2"/>
          <a:srcRect b="32701"/>
          <a:stretch/>
        </p:blipFill>
        <p:spPr>
          <a:xfrm>
            <a:off x="282011" y="2204249"/>
            <a:ext cx="5574818" cy="1087756"/>
          </a:xfrm>
          <a:prstGeom prst="rect">
            <a:avLst/>
          </a:prstGeom>
        </p:spPr>
      </p:pic>
      <p:sp>
        <p:nvSpPr>
          <p:cNvPr id="9" name="TextBox 8">
            <a:extLst>
              <a:ext uri="{FF2B5EF4-FFF2-40B4-BE49-F238E27FC236}">
                <a16:creationId xmlns:a16="http://schemas.microsoft.com/office/drawing/2014/main" id="{7E3BCC1B-D0B6-45A6-8BBF-838748876F03}"/>
              </a:ext>
            </a:extLst>
          </p:cNvPr>
          <p:cNvSpPr txBox="1"/>
          <p:nvPr/>
        </p:nvSpPr>
        <p:spPr>
          <a:xfrm>
            <a:off x="7158942" y="1016659"/>
            <a:ext cx="4499658" cy="3462936"/>
          </a:xfrm>
          <a:prstGeom prst="rect">
            <a:avLst/>
          </a:prstGeom>
          <a:noFill/>
        </p:spPr>
        <p:txBody>
          <a:bodyPr wrap="square">
            <a:spAutoFit/>
          </a:bodyPr>
          <a:lstStyle/>
          <a:p>
            <a:pPr>
              <a:lnSpc>
                <a:spcPct val="115000"/>
              </a:lnSpc>
              <a:spcAft>
                <a:spcPts val="1000"/>
              </a:spcAft>
            </a:pPr>
            <a:r>
              <a:rPr lang="en-GB" sz="1100" dirty="0">
                <a:effectLst/>
                <a:latin typeface="Arial" panose="020B0604020202020204" pitchFamily="34" charset="0"/>
                <a:ea typeface="Calibri" panose="020F0502020204030204" pitchFamily="34"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cy-GB" sz="1200" dirty="0">
                <a:effectLst/>
                <a:latin typeface="Arial" panose="020B0604020202020204" pitchFamily="34" charset="0"/>
                <a:ea typeface="Calibri" panose="020F0502020204030204" pitchFamily="34" charset="0"/>
                <a:cs typeface="Times New Roman" panose="02020603050405020304" pitchFamily="18" charset="0"/>
              </a:rPr>
              <a:t>Rhowch </a:t>
            </a:r>
            <a:r>
              <a:rPr lang="cy-GB" sz="1200" b="1" dirty="0">
                <a:effectLst/>
                <a:latin typeface="Arial" panose="020B0604020202020204" pitchFamily="34" charset="0"/>
                <a:ea typeface="Calibri" panose="020F0502020204030204" pitchFamily="34" charset="0"/>
                <a:cs typeface="Times New Roman" panose="02020603050405020304" pitchFamily="18" charset="0"/>
              </a:rPr>
              <a:t>1 marc </a:t>
            </a:r>
            <a:r>
              <a:rPr lang="cy-GB" sz="1200" dirty="0">
                <a:effectLst/>
                <a:latin typeface="Arial" panose="020B0604020202020204" pitchFamily="34" charset="0"/>
                <a:ea typeface="Calibri" panose="020F0502020204030204" pitchFamily="34" charset="0"/>
                <a:cs typeface="Times New Roman" panose="02020603050405020304" pitchFamily="18" charset="0"/>
              </a:rPr>
              <a:t>am enwi unrhyw randdeiliad o'r rhestr isod: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200" dirty="0">
                <a:effectLst/>
                <a:latin typeface="Arial" panose="020B0604020202020204" pitchFamily="34" charset="0"/>
                <a:ea typeface="Calibri" panose="020F0502020204030204" pitchFamily="34" charset="0"/>
                <a:cs typeface="Times New Roman" panose="02020603050405020304" pitchFamily="18" charset="0"/>
              </a:rPr>
              <a:t>cwnselydd (CAMHS)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200" dirty="0">
                <a:effectLst/>
                <a:latin typeface="Arial" panose="020B0604020202020204" pitchFamily="34" charset="0"/>
                <a:ea typeface="Calibri" panose="020F0502020204030204" pitchFamily="34" charset="0"/>
                <a:cs typeface="Times New Roman" panose="02020603050405020304" pitchFamily="18" charset="0"/>
              </a:rPr>
              <a:t>gweithiwr cymdeithasol</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200" dirty="0">
                <a:effectLst/>
                <a:latin typeface="Arial" panose="020B0604020202020204" pitchFamily="34" charset="0"/>
                <a:ea typeface="Calibri" panose="020F0502020204030204" pitchFamily="34" charset="0"/>
                <a:cs typeface="Times New Roman" panose="02020603050405020304" pitchFamily="18" charset="0"/>
              </a:rPr>
              <a:t>cydlynydd anghenion ychwanegol</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200" dirty="0">
                <a:effectLst/>
                <a:latin typeface="Arial" panose="020B0604020202020204" pitchFamily="34" charset="0"/>
                <a:ea typeface="Calibri" panose="020F0502020204030204" pitchFamily="34" charset="0"/>
                <a:cs typeface="Times New Roman" panose="02020603050405020304" pitchFamily="18" charset="0"/>
              </a:rPr>
              <a:t>seicolegydd plant</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200" dirty="0">
                <a:effectLst/>
                <a:latin typeface="Arial" panose="020B0604020202020204" pitchFamily="34" charset="0"/>
                <a:ea typeface="Calibri" panose="020F0502020204030204" pitchFamily="34" charset="0"/>
                <a:cs typeface="Times New Roman" panose="02020603050405020304" pitchFamily="18" charset="0"/>
              </a:rPr>
              <a:t>meddyg teulu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200" dirty="0">
                <a:effectLst/>
                <a:latin typeface="Arial" panose="020B0604020202020204" pitchFamily="34" charset="0"/>
                <a:ea typeface="Calibri" panose="020F0502020204030204" pitchFamily="34" charset="0"/>
                <a:cs typeface="Times New Roman" panose="02020603050405020304" pitchFamily="18" charset="0"/>
              </a:rPr>
              <a:t>nyrs practis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200" dirty="0">
                <a:effectLst/>
                <a:latin typeface="Arial" panose="020B0604020202020204" pitchFamily="34" charset="0"/>
                <a:ea typeface="Calibri" panose="020F0502020204030204" pitchFamily="34" charset="0"/>
                <a:cs typeface="Times New Roman" panose="02020603050405020304" pitchFamily="18" charset="0"/>
              </a:rPr>
              <a:t>athro/athrawes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Symbol" panose="05050102010706020507" pitchFamily="18" charset="2"/>
              <a:buChar char=""/>
            </a:pPr>
            <a:r>
              <a:rPr lang="cy-GB" sz="1200" dirty="0">
                <a:effectLst/>
                <a:latin typeface="Arial" panose="020B0604020202020204" pitchFamily="34" charset="0"/>
                <a:ea typeface="Calibri" panose="020F0502020204030204" pitchFamily="34" charset="0"/>
                <a:cs typeface="Times New Roman" panose="02020603050405020304" pitchFamily="18" charset="0"/>
              </a:rPr>
              <a:t>therapydd galwedigaethol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200" dirty="0">
                <a:effectLst/>
                <a:latin typeface="Arial" panose="020B0604020202020204" pitchFamily="34" charset="0"/>
                <a:ea typeface="Calibri" panose="020F050202020403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cy-GB" sz="1200" dirty="0">
                <a:effectLst/>
                <a:latin typeface="Arial" panose="020B0604020202020204" pitchFamily="34" charset="0"/>
                <a:ea typeface="Calibri" panose="020F0502020204030204" pitchFamily="34" charset="0"/>
                <a:cs typeface="Times New Roman" panose="02020603050405020304" pitchFamily="18" charset="0"/>
              </a:rPr>
              <a:t>Nid yw'r rhestr hon yn cynnwys popeth.</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cy-GB" sz="1200" dirty="0">
                <a:effectLst/>
                <a:latin typeface="Arial" panose="020B0604020202020204" pitchFamily="34" charset="0"/>
                <a:ea typeface="Calibri" panose="020F0502020204030204" pitchFamily="34" charset="0"/>
                <a:cs typeface="Times New Roman" panose="02020603050405020304" pitchFamily="18" charset="0"/>
              </a:rPr>
              <a:t>Rhowch farciau am unrhyw ymateb perthnasol arall.</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4144752"/>
      </p:ext>
    </p:extLst>
  </p:cSld>
  <p:clrMapOvr>
    <a:masterClrMapping/>
  </p:clrMapOvr>
  <mc:AlternateContent xmlns:mc="http://schemas.openxmlformats.org/markup-compatibility/2006" xmlns:p14="http://schemas.microsoft.com/office/powerpoint/2010/main">
    <mc:Choice Requires="p14">
      <p:transition spd="slow" p14:dur="2000" advTm="26875"/>
    </mc:Choice>
    <mc:Fallback xmlns="">
      <p:transition spd="slow" advTm="26875"/>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solidFill>
                  <a:srgbClr val="0077C8"/>
                </a:solidFill>
              </a:rPr>
              <a:t>C</a:t>
            </a:r>
            <a:r>
              <a:rPr lang="x-none" sz="1800" dirty="0"/>
              <a:t>westiwn </a:t>
            </a:r>
            <a:r>
              <a:rPr lang="en-GB" sz="1800" dirty="0"/>
              <a:t>6 (b) (</a:t>
            </a:r>
            <a:r>
              <a:rPr lang="en-GB" sz="1800" dirty="0" err="1"/>
              <a:t>i</a:t>
            </a:r>
            <a:r>
              <a:rPr lang="en-GB" sz="1800" dirty="0"/>
              <a:t>) </a:t>
            </a:r>
            <a:r>
              <a:rPr lang="cy-GB" sz="1800" dirty="0"/>
              <a:t>gyda sylwadau’r Arholwr</a:t>
            </a:r>
            <a:endParaRPr lang="en-GB" sz="1800" dirty="0"/>
          </a:p>
        </p:txBody>
      </p:sp>
      <p:sp>
        <p:nvSpPr>
          <p:cNvPr id="5" name="Speech Bubble: Rectangle with Corners Rounded 4">
            <a:extLst>
              <a:ext uri="{FF2B5EF4-FFF2-40B4-BE49-F238E27FC236}">
                <a16:creationId xmlns:a16="http://schemas.microsoft.com/office/drawing/2014/main" id="{35EE69C8-7AE4-4E99-8E8C-7159E9786A0B}"/>
              </a:ext>
            </a:extLst>
          </p:cNvPr>
          <p:cNvSpPr/>
          <p:nvPr/>
        </p:nvSpPr>
        <p:spPr>
          <a:xfrm>
            <a:off x="8023788" y="954157"/>
            <a:ext cx="3747052"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i="1" dirty="0">
              <a:solidFill>
                <a:srgbClr val="0070C0"/>
              </a:solidFill>
            </a:endParaRPr>
          </a:p>
          <a:p>
            <a:r>
              <a:rPr lang="cy-GB" sz="1800" i="1" dirty="0">
                <a:solidFill>
                  <a:srgbClr val="0070C0"/>
                </a:solidFill>
              </a:rPr>
              <a:t>Cw.6bi </a:t>
            </a:r>
          </a:p>
          <a:p>
            <a:r>
              <a:rPr lang="cy-GB" i="1" dirty="0">
                <a:solidFill>
                  <a:srgbClr val="0070C0"/>
                </a:solidFill>
              </a:rPr>
              <a:t>Mae’r dysgwr hwn wedi nodi </a:t>
            </a:r>
          </a:p>
          <a:p>
            <a:r>
              <a:rPr lang="cy-GB" i="1" dirty="0" err="1">
                <a:solidFill>
                  <a:srgbClr val="0070C0"/>
                </a:solidFill>
              </a:rPr>
              <a:t>rhanddeiliad</a:t>
            </a:r>
            <a:r>
              <a:rPr lang="cy-GB" i="1" dirty="0">
                <a:solidFill>
                  <a:srgbClr val="0070C0"/>
                </a:solidFill>
              </a:rPr>
              <a:t> priodol mewn </a:t>
            </a:r>
          </a:p>
          <a:p>
            <a:r>
              <a:rPr lang="cy-GB" i="1" dirty="0">
                <a:solidFill>
                  <a:srgbClr val="0070C0"/>
                </a:solidFill>
              </a:rPr>
              <a:t>perthynas â’r senario penodol. </a:t>
            </a:r>
          </a:p>
          <a:p>
            <a:r>
              <a:rPr lang="cy-GB" i="1" dirty="0">
                <a:solidFill>
                  <a:srgbClr val="0070C0"/>
                </a:solidFill>
              </a:rPr>
              <a:t>Mae hyn yn dangos dealltwriaeth </a:t>
            </a:r>
          </a:p>
          <a:p>
            <a:r>
              <a:rPr lang="cy-GB" i="1" dirty="0">
                <a:solidFill>
                  <a:srgbClr val="0070C0"/>
                </a:solidFill>
              </a:rPr>
              <a:t>o’r rhanddeiliaid a all ffurfio rhan </a:t>
            </a:r>
          </a:p>
          <a:p>
            <a:r>
              <a:rPr lang="cy-GB" i="1" dirty="0">
                <a:solidFill>
                  <a:srgbClr val="0070C0"/>
                </a:solidFill>
              </a:rPr>
              <a:t>o’r tîm amlddisgyblaethol. Mae </a:t>
            </a:r>
          </a:p>
          <a:p>
            <a:r>
              <a:rPr lang="cy-GB" i="1" dirty="0">
                <a:solidFill>
                  <a:srgbClr val="0070C0"/>
                </a:solidFill>
              </a:rPr>
              <a:t>ateb y dysgwr hefyd yn dangos </a:t>
            </a:r>
          </a:p>
          <a:p>
            <a:r>
              <a:rPr lang="cy-GB" i="1" dirty="0">
                <a:solidFill>
                  <a:srgbClr val="0070C0"/>
                </a:solidFill>
              </a:rPr>
              <a:t>gwybodaeth am gefnogaeth sy’n </a:t>
            </a:r>
          </a:p>
          <a:p>
            <a:r>
              <a:rPr lang="cy-GB" i="1" dirty="0">
                <a:solidFill>
                  <a:srgbClr val="0070C0"/>
                </a:solidFill>
              </a:rPr>
              <a:t>briodol i oedran gyda’r defnydd o’r </a:t>
            </a:r>
          </a:p>
          <a:p>
            <a:r>
              <a:rPr lang="cy-GB" i="1" dirty="0">
                <a:solidFill>
                  <a:srgbClr val="0070C0"/>
                </a:solidFill>
              </a:rPr>
              <a:t>term meddyg yn hytrach na </a:t>
            </a:r>
          </a:p>
          <a:p>
            <a:r>
              <a:rPr lang="cy-GB" i="1" dirty="0">
                <a:solidFill>
                  <a:srgbClr val="0070C0"/>
                </a:solidFill>
              </a:rPr>
              <a:t>phaediatregydd, er enghraifft.</a:t>
            </a:r>
          </a:p>
          <a:p>
            <a:endParaRPr lang="cy-GB" i="1" dirty="0">
              <a:solidFill>
                <a:srgbClr val="0070C0"/>
              </a:solidFill>
            </a:endParaRPr>
          </a:p>
          <a:p>
            <a:endParaRPr lang="cy-GB" i="1" dirty="0">
              <a:solidFill>
                <a:srgbClr val="0070C0"/>
              </a:solidFill>
            </a:endParaRPr>
          </a:p>
          <a:p>
            <a:r>
              <a:rPr lang="cy-GB" i="1" dirty="0">
                <a:solidFill>
                  <a:srgbClr val="0070C0"/>
                </a:solidFill>
              </a:rPr>
              <a:t>Dyfarnwyd 1 marc</a:t>
            </a:r>
            <a:endParaRPr lang="en-GB" sz="1800" i="1" dirty="0">
              <a:solidFill>
                <a:srgbClr val="0070C0"/>
              </a:solidFill>
            </a:endParaRPr>
          </a:p>
        </p:txBody>
      </p:sp>
      <p:pic>
        <p:nvPicPr>
          <p:cNvPr id="9" name="Picture 8">
            <a:extLst>
              <a:ext uri="{FF2B5EF4-FFF2-40B4-BE49-F238E27FC236}">
                <a16:creationId xmlns:a16="http://schemas.microsoft.com/office/drawing/2014/main" id="{16DDE8FD-8B51-4DCA-8203-CFAB7A9623F6}"/>
              </a:ext>
            </a:extLst>
          </p:cNvPr>
          <p:cNvPicPr>
            <a:picLocks noChangeAspect="1"/>
          </p:cNvPicPr>
          <p:nvPr/>
        </p:nvPicPr>
        <p:blipFill rotWithShape="1">
          <a:blip r:embed="rId2"/>
          <a:srcRect b="49780"/>
          <a:stretch/>
        </p:blipFill>
        <p:spPr>
          <a:xfrm>
            <a:off x="282010" y="1202635"/>
            <a:ext cx="6788823" cy="988474"/>
          </a:xfrm>
          <a:prstGeom prst="rect">
            <a:avLst/>
          </a:prstGeom>
        </p:spPr>
      </p:pic>
      <p:sp>
        <p:nvSpPr>
          <p:cNvPr id="10" name="Blwch Testun 9">
            <a:extLst>
              <a:ext uri="{FF2B5EF4-FFF2-40B4-BE49-F238E27FC236}">
                <a16:creationId xmlns:a16="http://schemas.microsoft.com/office/drawing/2014/main" id="{673A1CE8-133D-4A6D-A463-E45F1EBEBF86}"/>
              </a:ext>
            </a:extLst>
          </p:cNvPr>
          <p:cNvSpPr txBox="1"/>
          <p:nvPr/>
        </p:nvSpPr>
        <p:spPr>
          <a:xfrm>
            <a:off x="1045110" y="2619288"/>
            <a:ext cx="6431460" cy="369332"/>
          </a:xfrm>
          <a:prstGeom prst="rect">
            <a:avLst/>
          </a:prstGeom>
          <a:solidFill>
            <a:schemeClr val="bg1"/>
          </a:solidFill>
        </p:spPr>
        <p:txBody>
          <a:bodyPr wrap="square" rtlCol="0">
            <a:spAutoFit/>
          </a:bodyPr>
          <a:lstStyle/>
          <a:p>
            <a:r>
              <a:rPr lang="cy-GB" dirty="0"/>
              <a:t>Meddyg</a:t>
            </a:r>
          </a:p>
        </p:txBody>
      </p:sp>
    </p:spTree>
    <p:extLst>
      <p:ext uri="{BB962C8B-B14F-4D97-AF65-F5344CB8AC3E}">
        <p14:creationId xmlns:p14="http://schemas.microsoft.com/office/powerpoint/2010/main" val="3704294381"/>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solidFill>
                  <a:srgbClr val="0077C8"/>
                </a:solidFill>
              </a:rPr>
              <a:t>C</a:t>
            </a:r>
            <a:r>
              <a:rPr lang="x-none" sz="1800" dirty="0"/>
              <a:t>westiwn </a:t>
            </a:r>
            <a:r>
              <a:rPr lang="en-GB" sz="1800" dirty="0"/>
              <a:t>6 (b) (</a:t>
            </a:r>
            <a:r>
              <a:rPr lang="en-GB" sz="1800" dirty="0" err="1"/>
              <a:t>i</a:t>
            </a:r>
            <a:r>
              <a:rPr lang="en-GB" sz="1800" dirty="0"/>
              <a:t>) </a:t>
            </a:r>
            <a:r>
              <a:rPr lang="cy-GB" sz="1800" dirty="0"/>
              <a:t>gyda sylwadau’r Arholwr</a:t>
            </a:r>
            <a:endParaRPr lang="en-GB" sz="1800" dirty="0"/>
          </a:p>
        </p:txBody>
      </p:sp>
      <p:sp>
        <p:nvSpPr>
          <p:cNvPr id="5" name="Speech Bubble: Rectangle with Corners Rounded 4">
            <a:extLst>
              <a:ext uri="{FF2B5EF4-FFF2-40B4-BE49-F238E27FC236}">
                <a16:creationId xmlns:a16="http://schemas.microsoft.com/office/drawing/2014/main" id="{7BC129DD-EB3B-4A9F-A021-A792FA0FC989}"/>
              </a:ext>
            </a:extLst>
          </p:cNvPr>
          <p:cNvSpPr/>
          <p:nvPr/>
        </p:nvSpPr>
        <p:spPr>
          <a:xfrm>
            <a:off x="8023788" y="954157"/>
            <a:ext cx="3747052"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r>
              <a:rPr lang="cy-GB" i="1" dirty="0">
                <a:solidFill>
                  <a:srgbClr val="0070C0"/>
                </a:solidFill>
              </a:rPr>
              <a:t>Cw.6bi</a:t>
            </a:r>
          </a:p>
          <a:p>
            <a:r>
              <a:rPr lang="cy-GB" i="1" dirty="0">
                <a:solidFill>
                  <a:srgbClr val="0070C0"/>
                </a:solidFill>
              </a:rPr>
              <a:t>Dyfarnwyd yr 1 marc posibl am yr </a:t>
            </a:r>
          </a:p>
          <a:p>
            <a:r>
              <a:rPr lang="cy-GB" i="1" dirty="0">
                <a:solidFill>
                  <a:srgbClr val="0070C0"/>
                </a:solidFill>
              </a:rPr>
              <a:t>ateb hwn. Mae hwn yn ddewis </a:t>
            </a:r>
          </a:p>
          <a:p>
            <a:r>
              <a:rPr lang="cy-GB" i="1" dirty="0">
                <a:solidFill>
                  <a:srgbClr val="0070C0"/>
                </a:solidFill>
              </a:rPr>
              <a:t>perthnasol sy’n dangos </a:t>
            </a:r>
          </a:p>
          <a:p>
            <a:r>
              <a:rPr lang="cy-GB" i="1" dirty="0">
                <a:solidFill>
                  <a:srgbClr val="0070C0"/>
                </a:solidFill>
              </a:rPr>
              <a:t>dealltwriaeth dda o bwy fyddai </a:t>
            </a:r>
          </a:p>
          <a:p>
            <a:r>
              <a:rPr lang="cy-GB" i="1" dirty="0">
                <a:solidFill>
                  <a:srgbClr val="0070C0"/>
                </a:solidFill>
              </a:rPr>
              <a:t>aelodau’r tîm amlddisgyblaethol yn </a:t>
            </a:r>
          </a:p>
          <a:p>
            <a:r>
              <a:rPr lang="cy-GB" i="1" dirty="0">
                <a:solidFill>
                  <a:srgbClr val="0070C0"/>
                </a:solidFill>
              </a:rPr>
              <a:t>y senario hwn.</a:t>
            </a:r>
          </a:p>
          <a:p>
            <a:endParaRPr lang="cy-GB" sz="1800" i="1" dirty="0">
              <a:solidFill>
                <a:srgbClr val="0070C0"/>
              </a:solidFill>
            </a:endParaRPr>
          </a:p>
          <a:p>
            <a:r>
              <a:rPr lang="cy-GB" i="1" dirty="0">
                <a:solidFill>
                  <a:srgbClr val="0070C0"/>
                </a:solidFill>
              </a:rPr>
              <a:t>Dyfarnwyd 1 marc</a:t>
            </a:r>
            <a:endParaRPr lang="en-GB" sz="1800" i="1" dirty="0">
              <a:solidFill>
                <a:srgbClr val="0070C0"/>
              </a:solidFill>
            </a:endParaRPr>
          </a:p>
        </p:txBody>
      </p:sp>
      <p:pic>
        <p:nvPicPr>
          <p:cNvPr id="9" name="Picture 8">
            <a:extLst>
              <a:ext uri="{FF2B5EF4-FFF2-40B4-BE49-F238E27FC236}">
                <a16:creationId xmlns:a16="http://schemas.microsoft.com/office/drawing/2014/main" id="{3A621323-CE2D-4218-879D-B7D583401C25}"/>
              </a:ext>
            </a:extLst>
          </p:cNvPr>
          <p:cNvPicPr>
            <a:picLocks noChangeAspect="1"/>
          </p:cNvPicPr>
          <p:nvPr/>
        </p:nvPicPr>
        <p:blipFill rotWithShape="1">
          <a:blip r:embed="rId2"/>
          <a:srcRect b="46316"/>
          <a:stretch/>
        </p:blipFill>
        <p:spPr>
          <a:xfrm>
            <a:off x="521182" y="1202635"/>
            <a:ext cx="6572426" cy="1022980"/>
          </a:xfrm>
          <a:prstGeom prst="rect">
            <a:avLst/>
          </a:prstGeom>
        </p:spPr>
      </p:pic>
      <p:sp>
        <p:nvSpPr>
          <p:cNvPr id="10" name="Blwch Testun 9">
            <a:extLst>
              <a:ext uri="{FF2B5EF4-FFF2-40B4-BE49-F238E27FC236}">
                <a16:creationId xmlns:a16="http://schemas.microsoft.com/office/drawing/2014/main" id="{97DC3D3E-1B9C-4CAE-BC15-53E827DF1A2C}"/>
              </a:ext>
            </a:extLst>
          </p:cNvPr>
          <p:cNvSpPr txBox="1"/>
          <p:nvPr/>
        </p:nvSpPr>
        <p:spPr>
          <a:xfrm>
            <a:off x="1374624" y="2542263"/>
            <a:ext cx="6431460" cy="369332"/>
          </a:xfrm>
          <a:prstGeom prst="rect">
            <a:avLst/>
          </a:prstGeom>
          <a:solidFill>
            <a:schemeClr val="bg1"/>
          </a:solidFill>
        </p:spPr>
        <p:txBody>
          <a:bodyPr wrap="square" rtlCol="0">
            <a:spAutoFit/>
          </a:bodyPr>
          <a:lstStyle/>
          <a:p>
            <a:r>
              <a:rPr lang="cy-GB" dirty="0" err="1"/>
              <a:t>Cwnselydd</a:t>
            </a:r>
            <a:endParaRPr lang="cy-GB" dirty="0"/>
          </a:p>
        </p:txBody>
      </p:sp>
    </p:spTree>
    <p:extLst>
      <p:ext uri="{BB962C8B-B14F-4D97-AF65-F5344CB8AC3E}">
        <p14:creationId xmlns:p14="http://schemas.microsoft.com/office/powerpoint/2010/main" val="1537664238"/>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a:extLst>
              <a:ext uri="{FF2B5EF4-FFF2-40B4-BE49-F238E27FC236}">
                <a16:creationId xmlns:a16="http://schemas.microsoft.com/office/drawing/2014/main" id="{FFB5E3EB-7213-431F-A161-31009DF587E1}"/>
              </a:ext>
            </a:extLst>
          </p:cNvPr>
          <p:cNvSpPr>
            <a:spLocks noGrp="1"/>
          </p:cNvSpPr>
          <p:nvPr>
            <p:ph type="title"/>
          </p:nvPr>
        </p:nvSpPr>
        <p:spPr>
          <a:xfrm>
            <a:off x="282011" y="208722"/>
            <a:ext cx="10223323" cy="447261"/>
          </a:xfrm>
        </p:spPr>
        <p:txBody>
          <a:bodyPr/>
          <a:lstStyle/>
          <a:p>
            <a:r>
              <a:rPr lang="x-none" sz="1800" dirty="0"/>
              <a:t>Cwestiwn </a:t>
            </a:r>
            <a:r>
              <a:rPr lang="en-GB" sz="1800" dirty="0"/>
              <a:t>6 (b) (ii) </a:t>
            </a:r>
            <a:r>
              <a:rPr lang="en-GB" sz="1800" dirty="0" err="1"/>
              <a:t>a’r</a:t>
            </a:r>
            <a:r>
              <a:rPr lang="en-GB" sz="1800" dirty="0"/>
              <a:t> </a:t>
            </a:r>
            <a:r>
              <a:rPr lang="en-GB" sz="1800" dirty="0" err="1"/>
              <a:t>Cynllun</a:t>
            </a:r>
            <a:r>
              <a:rPr lang="en-GB" sz="1800" dirty="0"/>
              <a:t> Marcio </a:t>
            </a:r>
          </a:p>
        </p:txBody>
      </p:sp>
      <p:sp>
        <p:nvSpPr>
          <p:cNvPr id="8" name="TextBox 7">
            <a:extLst>
              <a:ext uri="{FF2B5EF4-FFF2-40B4-BE49-F238E27FC236}">
                <a16:creationId xmlns:a16="http://schemas.microsoft.com/office/drawing/2014/main" id="{1392ED2D-81AE-49F7-88B1-8F84D49EDE90}"/>
              </a:ext>
            </a:extLst>
          </p:cNvPr>
          <p:cNvSpPr txBox="1"/>
          <p:nvPr/>
        </p:nvSpPr>
        <p:spPr>
          <a:xfrm>
            <a:off x="282011" y="965525"/>
            <a:ext cx="5461564" cy="738664"/>
          </a:xfrm>
          <a:prstGeom prst="rect">
            <a:avLst/>
          </a:prstGeom>
          <a:noFill/>
        </p:spPr>
        <p:txBody>
          <a:bodyPr wrap="square">
            <a:spAutoFit/>
          </a:bodyPr>
          <a:lstStyle/>
          <a:p>
            <a:r>
              <a:rPr lang="en-GB" sz="1400" dirty="0" err="1"/>
              <a:t>Dadansoddwch</a:t>
            </a:r>
            <a:r>
              <a:rPr lang="en-GB" sz="1400" dirty="0"/>
              <a:t> </a:t>
            </a:r>
          </a:p>
          <a:p>
            <a:r>
              <a:rPr lang="en-GB" sz="1400" dirty="0" err="1"/>
              <a:t>Archwiliwch</a:t>
            </a:r>
            <a:r>
              <a:rPr lang="en-GB" sz="1400" dirty="0"/>
              <a:t> </a:t>
            </a:r>
            <a:r>
              <a:rPr lang="en-GB" sz="1400" dirty="0" err="1"/>
              <a:t>fater</a:t>
            </a:r>
            <a:r>
              <a:rPr lang="en-GB" sz="1400" dirty="0"/>
              <a:t> </a:t>
            </a:r>
            <a:r>
              <a:rPr lang="en-GB" sz="1400" dirty="0" err="1"/>
              <a:t>yn</a:t>
            </a:r>
            <a:r>
              <a:rPr lang="en-GB" sz="1400" dirty="0"/>
              <a:t> </a:t>
            </a:r>
            <a:r>
              <a:rPr lang="en-GB" sz="1400" dirty="0" err="1"/>
              <a:t>fanwl</a:t>
            </a:r>
            <a:r>
              <a:rPr lang="en-GB" sz="1400" dirty="0"/>
              <a:t>/</a:t>
            </a:r>
            <a:r>
              <a:rPr lang="en-GB" sz="1400" dirty="0" err="1"/>
              <a:t>sut</a:t>
            </a:r>
            <a:r>
              <a:rPr lang="en-GB" sz="1400" dirty="0"/>
              <a:t> </a:t>
            </a:r>
            <a:r>
              <a:rPr lang="en-GB" sz="1400" dirty="0" err="1"/>
              <a:t>mae'r</a:t>
            </a:r>
            <a:r>
              <a:rPr lang="en-GB" sz="1400" dirty="0"/>
              <a:t> </a:t>
            </a:r>
            <a:r>
              <a:rPr lang="en-GB" sz="1400" dirty="0" err="1"/>
              <a:t>rhannau'n</a:t>
            </a:r>
            <a:r>
              <a:rPr lang="en-GB" sz="1400" dirty="0"/>
              <a:t> </a:t>
            </a:r>
            <a:r>
              <a:rPr lang="en-GB" sz="1400" dirty="0" err="1"/>
              <a:t>berthnasol</a:t>
            </a:r>
            <a:r>
              <a:rPr lang="en-GB" sz="1400" dirty="0"/>
              <a:t> </a:t>
            </a:r>
            <a:r>
              <a:rPr lang="en-GB" sz="1400" dirty="0" err="1"/>
              <a:t>i'r</a:t>
            </a:r>
            <a:r>
              <a:rPr lang="en-GB" sz="1400" dirty="0"/>
              <a:t> </a:t>
            </a:r>
            <a:r>
              <a:rPr lang="en-GB" sz="1400" dirty="0" err="1"/>
              <a:t>cyfan</a:t>
            </a:r>
            <a:r>
              <a:rPr lang="en-GB" sz="1400" dirty="0"/>
              <a:t>, </a:t>
            </a:r>
            <a:r>
              <a:rPr lang="en-GB" sz="1400" dirty="0" err="1"/>
              <a:t>esboniwch</a:t>
            </a:r>
            <a:r>
              <a:rPr lang="en-GB" sz="1400" dirty="0"/>
              <a:t> a </a:t>
            </a:r>
            <a:r>
              <a:rPr lang="en-GB" sz="1400" dirty="0" err="1"/>
              <a:t>dehonglwch</a:t>
            </a:r>
            <a:endParaRPr lang="en-GB" sz="1400" i="1" dirty="0"/>
          </a:p>
        </p:txBody>
      </p:sp>
      <p:pic>
        <p:nvPicPr>
          <p:cNvPr id="5" name="Picture 4">
            <a:extLst>
              <a:ext uri="{FF2B5EF4-FFF2-40B4-BE49-F238E27FC236}">
                <a16:creationId xmlns:a16="http://schemas.microsoft.com/office/drawing/2014/main" id="{8766C779-2772-4050-B318-5C0219B37E65}"/>
              </a:ext>
            </a:extLst>
          </p:cNvPr>
          <p:cNvPicPr>
            <a:picLocks noChangeAspect="1"/>
          </p:cNvPicPr>
          <p:nvPr/>
        </p:nvPicPr>
        <p:blipFill>
          <a:blip r:embed="rId2"/>
          <a:stretch>
            <a:fillRect/>
          </a:stretch>
        </p:blipFill>
        <p:spPr>
          <a:xfrm>
            <a:off x="183497" y="1863576"/>
            <a:ext cx="5600801" cy="4515454"/>
          </a:xfrm>
          <a:prstGeom prst="rect">
            <a:avLst/>
          </a:prstGeom>
        </p:spPr>
      </p:pic>
      <p:sp>
        <p:nvSpPr>
          <p:cNvPr id="9" name="TextBox 8">
            <a:extLst>
              <a:ext uri="{FF2B5EF4-FFF2-40B4-BE49-F238E27FC236}">
                <a16:creationId xmlns:a16="http://schemas.microsoft.com/office/drawing/2014/main" id="{76844F21-C2D7-4DD4-B13A-23D85D9272A7}"/>
              </a:ext>
            </a:extLst>
          </p:cNvPr>
          <p:cNvSpPr txBox="1"/>
          <p:nvPr/>
        </p:nvSpPr>
        <p:spPr>
          <a:xfrm>
            <a:off x="5946178" y="1003705"/>
            <a:ext cx="6096000" cy="5854295"/>
          </a:xfrm>
          <a:prstGeom prst="rect">
            <a:avLst/>
          </a:prstGeom>
          <a:noFill/>
        </p:spPr>
        <p:txBody>
          <a:bodyPr wrap="square">
            <a:spAutoFit/>
          </a:bodyPr>
          <a:lstStyle/>
          <a:p>
            <a:pPr>
              <a:lnSpc>
                <a:spcPct val="115000"/>
              </a:lnSpc>
              <a:spcAft>
                <a:spcPts val="1000"/>
              </a:spcAft>
            </a:pPr>
            <a:r>
              <a:rPr lang="cy-GB" sz="1000" dirty="0">
                <a:effectLst/>
                <a:latin typeface="Arial" panose="020B0604020202020204" pitchFamily="34" charset="0"/>
                <a:ea typeface="Calibri" panose="020F0502020204030204" pitchFamily="34" charset="0"/>
                <a:cs typeface="Times New Roman" panose="02020603050405020304" pitchFamily="18" charset="0"/>
              </a:rPr>
              <a:t>Rhowch hyd at </a:t>
            </a:r>
            <a:r>
              <a:rPr lang="cy-GB" sz="1000" b="1" dirty="0">
                <a:effectLst/>
                <a:latin typeface="Arial" panose="020B0604020202020204" pitchFamily="34" charset="0"/>
                <a:ea typeface="Calibri" panose="020F0502020204030204" pitchFamily="34" charset="0"/>
                <a:cs typeface="Times New Roman" panose="02020603050405020304" pitchFamily="18" charset="0"/>
              </a:rPr>
              <a:t>6 marc</a:t>
            </a:r>
            <a:r>
              <a:rPr lang="cy-GB" sz="1000" dirty="0">
                <a:effectLst/>
                <a:latin typeface="Arial" panose="020B0604020202020204" pitchFamily="34" charset="0"/>
                <a:ea typeface="Calibri" panose="020F0502020204030204" pitchFamily="34" charset="0"/>
                <a:cs typeface="Times New Roman" panose="02020603050405020304" pitchFamily="18" charset="0"/>
              </a:rPr>
              <a:t>.</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cy-GB" sz="1000" b="1" dirty="0">
                <a:effectLst/>
                <a:latin typeface="Arial" panose="020B0604020202020204" pitchFamily="34" charset="0"/>
                <a:ea typeface="Calibri" panose="020F0502020204030204" pitchFamily="34" charset="0"/>
                <a:cs typeface="Times New Roman" panose="02020603050405020304" pitchFamily="18" charset="0"/>
              </a:rPr>
              <a:t>Rhowch 0 marc </a:t>
            </a:r>
            <a:r>
              <a:rPr lang="cy-GB" sz="1000" dirty="0">
                <a:effectLst/>
                <a:latin typeface="Arial" panose="020B0604020202020204" pitchFamily="34" charset="0"/>
                <a:ea typeface="Calibri" panose="020F0502020204030204" pitchFamily="34" charset="0"/>
                <a:cs typeface="Times New Roman" panose="02020603050405020304" pitchFamily="18" charset="0"/>
              </a:rPr>
              <a:t>os nad yw'r ymateb yn haeddu ennill marciau. </a:t>
            </a:r>
            <a:br>
              <a:rPr lang="en-GB" sz="1000" dirty="0">
                <a:latin typeface="Calibri" panose="020F0502020204030204" pitchFamily="34" charset="0"/>
                <a:ea typeface="Calibri" panose="020F0502020204030204" pitchFamily="34" charset="0"/>
                <a:cs typeface="Times New Roman" panose="02020603050405020304" pitchFamily="18" charset="0"/>
              </a:rPr>
            </a:br>
            <a:r>
              <a:rPr lang="cy-GB" sz="1000" b="1" dirty="0">
                <a:effectLst/>
                <a:latin typeface="Arial" panose="020B0604020202020204" pitchFamily="34" charset="0"/>
                <a:ea typeface="Calibri" panose="020F0502020204030204" pitchFamily="34" charset="0"/>
                <a:cs typeface="Times New Roman" panose="02020603050405020304" pitchFamily="18" charset="0"/>
              </a:rPr>
              <a:t>Rhowch 1-2 farc </a:t>
            </a:r>
            <a:r>
              <a:rPr lang="cy-GB" sz="1000" dirty="0">
                <a:effectLst/>
                <a:latin typeface="Arial" panose="020B0604020202020204" pitchFamily="34" charset="0"/>
                <a:ea typeface="Calibri" panose="020F0502020204030204" pitchFamily="34" charset="0"/>
                <a:cs typeface="Times New Roman" panose="02020603050405020304" pitchFamily="18" charset="0"/>
              </a:rPr>
              <a:t>am ddadansoddiad sylfaenol â rhywfaint o wybodaeth a dealltwriaeth ynglŷn â phwysigrwydd cydweithredu a chydsyniad penodol (GDPR) wrth rannu gwybodaeth rhwng asiantaethau.</a:t>
            </a:r>
            <a:br>
              <a:rPr lang="en-GB" sz="1000" dirty="0">
                <a:latin typeface="Calibri" panose="020F0502020204030204" pitchFamily="34" charset="0"/>
                <a:ea typeface="Calibri" panose="020F0502020204030204" pitchFamily="34" charset="0"/>
                <a:cs typeface="Times New Roman" panose="02020603050405020304" pitchFamily="18" charset="0"/>
              </a:rPr>
            </a:br>
            <a:r>
              <a:rPr lang="cy-GB" sz="1000" b="1" dirty="0">
                <a:effectLst/>
                <a:latin typeface="Arial" panose="020B0604020202020204" pitchFamily="34" charset="0"/>
                <a:ea typeface="Calibri" panose="020F0502020204030204" pitchFamily="34" charset="0"/>
                <a:cs typeface="Times New Roman" panose="02020603050405020304" pitchFamily="18" charset="0"/>
              </a:rPr>
              <a:t>Rhowch 3-4 marc </a:t>
            </a:r>
            <a:r>
              <a:rPr lang="cy-GB" sz="1000" dirty="0">
                <a:effectLst/>
                <a:latin typeface="Arial" panose="020B0604020202020204" pitchFamily="34" charset="0"/>
                <a:ea typeface="Calibri" panose="020F0502020204030204" pitchFamily="34" charset="0"/>
                <a:cs typeface="Times New Roman" panose="02020603050405020304" pitchFamily="18" charset="0"/>
              </a:rPr>
              <a:t>am ddadansoddiad da â gwybodaeth a dealltwriaeth dda ynglŷn â phwysigrwydd cydweithredu a chydsyniad penodol (GDPR) wrth rannu gwybodaeth rhwng asiantaethau.</a:t>
            </a:r>
            <a:br>
              <a:rPr lang="en-GB" sz="1000" dirty="0">
                <a:latin typeface="Calibri" panose="020F0502020204030204" pitchFamily="34" charset="0"/>
                <a:ea typeface="Calibri" panose="020F0502020204030204" pitchFamily="34" charset="0"/>
                <a:cs typeface="Times New Roman" panose="02020603050405020304" pitchFamily="18" charset="0"/>
              </a:rPr>
            </a:br>
            <a:r>
              <a:rPr lang="cy-GB" sz="1000" b="1" dirty="0">
                <a:effectLst/>
                <a:latin typeface="Arial" panose="020B0604020202020204" pitchFamily="34" charset="0"/>
                <a:ea typeface="Calibri" panose="020F0502020204030204" pitchFamily="34" charset="0"/>
                <a:cs typeface="Times New Roman" panose="02020603050405020304" pitchFamily="18" charset="0"/>
              </a:rPr>
              <a:t>Rhowch 5-6 marc </a:t>
            </a:r>
            <a:r>
              <a:rPr lang="cy-GB" sz="1000" dirty="0">
                <a:effectLst/>
                <a:latin typeface="Arial" panose="020B0604020202020204" pitchFamily="34" charset="0"/>
                <a:ea typeface="Calibri" panose="020F0502020204030204" pitchFamily="34" charset="0"/>
                <a:cs typeface="Times New Roman" panose="02020603050405020304" pitchFamily="18" charset="0"/>
              </a:rPr>
              <a:t>am ddadansoddiad da iawn â gwybodaeth a dealltwriaeth fanwl ynglŷn â phwysigrwydd cydweithredu a chydsyniad penodol (GDPR) wrth rannu gwybodaeth rhwng asiantaethau.</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cy-GB" sz="1000" dirty="0">
                <a:effectLst/>
                <a:latin typeface="Arial" panose="020B0604020202020204" pitchFamily="34" charset="0"/>
                <a:ea typeface="Calibri" panose="020F0502020204030204" pitchFamily="34" charset="0"/>
                <a:cs typeface="Times New Roman" panose="02020603050405020304" pitchFamily="18" charset="0"/>
              </a:rPr>
              <a:t>Gall ymateb gyfeirio at: </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000" dirty="0">
                <a:effectLst/>
                <a:latin typeface="Arial" panose="020B0604020202020204" pitchFamily="34" charset="0"/>
                <a:ea typeface="Calibri" panose="020F0502020204030204" pitchFamily="34" charset="0"/>
                <a:cs typeface="Times New Roman" panose="02020603050405020304" pitchFamily="18" charset="0"/>
              </a:rPr>
              <a:t>pwysigrwydd rhannu gwybodaeth - helpu i hybu gwell gwasanaeth. Diwallu anghenion plant a theuluoedd. Gwella canlyniadau</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000" dirty="0">
                <a:effectLst/>
                <a:latin typeface="Arial" panose="020B0604020202020204" pitchFamily="34" charset="0"/>
                <a:ea typeface="Calibri" panose="020F0502020204030204" pitchFamily="34" charset="0"/>
                <a:cs typeface="Times New Roman" panose="02020603050405020304" pitchFamily="18" charset="0"/>
              </a:rPr>
              <a:t>hawliau preifatrwydd – dylid cadw gwybodaeth bersonol yn ddiogel ac yn sicr. Peidio â syrthio i'r dwylo anghywir. Mae angen i blant a theuluoedd deimlo'n hyderus y bydd gwybodaeth yn ddiogel</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000" dirty="0">
                <a:effectLst/>
                <a:latin typeface="Arial" panose="020B0604020202020204" pitchFamily="34" charset="0"/>
                <a:ea typeface="Calibri" panose="020F0502020204030204" pitchFamily="34" charset="0"/>
                <a:cs typeface="Times New Roman" panose="02020603050405020304" pitchFamily="18" charset="0"/>
              </a:rPr>
              <a:t>rhwystrau - dydy GDPR ddim yn rhwystr rhag rhannu gwybodaeth. Fframwaith ydyw i helpu i rannu gwybodaeth mewn modd priodol</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000" dirty="0">
                <a:effectLst/>
                <a:latin typeface="Arial" panose="020B0604020202020204" pitchFamily="34" charset="0"/>
                <a:ea typeface="Calibri" panose="020F0502020204030204" pitchFamily="34" charset="0"/>
                <a:cs typeface="Times New Roman" panose="02020603050405020304" pitchFamily="18" charset="0"/>
              </a:rPr>
              <a:t>agored a gonest – dylai fod yn glir i deuluoedd beth fydd yn digwydd i'w gwybodaeth. Pwy fydd yn ei gweld hi a pham. Dylai teuluoedd roi caniatâd a chytuno i rannu'r wybodaeth lle bo'n bosibl</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000" dirty="0">
                <a:effectLst/>
                <a:latin typeface="Arial" panose="020B0604020202020204" pitchFamily="34" charset="0"/>
                <a:ea typeface="Calibri" panose="020F0502020204030204" pitchFamily="34" charset="0"/>
                <a:cs typeface="Times New Roman" panose="02020603050405020304" pitchFamily="18" charset="0"/>
              </a:rPr>
              <a:t>diogelwch – dylid ystyried diogelwch pawb dan sylw. Beth fyddai'n digwydd pe bai'r wybodaeth yn mynd i'r dwylo anghywir? Dylid ystyried diogelu pawb dan sylw.</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000" dirty="0">
                <a:effectLst/>
                <a:latin typeface="Arial" panose="020B0604020202020204" pitchFamily="34" charset="0"/>
                <a:ea typeface="Calibri" panose="020F0502020204030204" pitchFamily="34" charset="0"/>
                <a:cs typeface="Times New Roman" panose="02020603050405020304" pitchFamily="18" charset="0"/>
              </a:rPr>
              <a:t>manwl gywir a pherthnasol – dylid cofnodi gwybodaeth yn fanwl gywir. Yn glir ac yn gyfredol. Dim ond ei rhannu â phobl pan fydd angen. Ei storio a'i throsglwyddo'n ddiogel. Rhannu ffeithiau yn unig, nid barn na safbwyntiau personol.</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000" dirty="0">
                <a:effectLst/>
                <a:latin typeface="Arial" panose="020B0604020202020204" pitchFamily="34" charset="0"/>
                <a:ea typeface="Calibri" panose="020F0502020204030204" pitchFamily="34" charset="0"/>
                <a:cs typeface="Times New Roman" panose="02020603050405020304" pitchFamily="18" charset="0"/>
              </a:rPr>
              <a:t>cydsyniad – mae angen cydsyniad gan oedolyn i rannu gwybodaeth am unigolyn o dan 16 oed, oni bai bod mater diogelu. Dylai'r unigolyn	 sy'n cydsynio wybod beth fydd yn digwydd i'r wybodaeth honno a phwy fydd yn ei gweld hi.</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Symbol" panose="05050102010706020507" pitchFamily="18" charset="2"/>
              <a:buChar char=""/>
            </a:pPr>
            <a:r>
              <a:rPr lang="cy-GB" sz="1000" dirty="0">
                <a:effectLst/>
                <a:latin typeface="Arial" panose="020B0604020202020204" pitchFamily="34" charset="0"/>
                <a:ea typeface="Calibri" panose="020F0502020204030204" pitchFamily="34" charset="0"/>
                <a:cs typeface="Times New Roman" panose="02020603050405020304" pitchFamily="18" charset="0"/>
              </a:rPr>
              <a:t>cyfathrebu – pwysigrwydd gwrando'n ofalus. Siarad yn glir. Osgoi defnyddio jargon. Gwneud yn siŵr bod pobl wedi deall y wybodaeth a'i chofnodi hi'n fanwl gywir.</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cy-GB" sz="1000" dirty="0">
                <a:effectLst/>
                <a:latin typeface="Arial" panose="020B0604020202020204" pitchFamily="34" charset="0"/>
                <a:ea typeface="Calibri" panose="020F0502020204030204" pitchFamily="34" charset="0"/>
                <a:cs typeface="Times New Roman" panose="02020603050405020304" pitchFamily="18" charset="0"/>
              </a:rPr>
              <a:t>Nid yw'r rhestr hon yn cynnwys popeth.</a:t>
            </a:r>
            <a:br>
              <a:rPr lang="en-GB" sz="1000" dirty="0">
                <a:latin typeface="Calibri" panose="020F0502020204030204" pitchFamily="34" charset="0"/>
                <a:ea typeface="Calibri" panose="020F0502020204030204" pitchFamily="34" charset="0"/>
                <a:cs typeface="Times New Roman" panose="02020603050405020304" pitchFamily="18" charset="0"/>
              </a:rPr>
            </a:br>
            <a:r>
              <a:rPr lang="cy-GB" sz="1000" dirty="0">
                <a:effectLst/>
                <a:latin typeface="Arial" panose="020B0604020202020204" pitchFamily="34" charset="0"/>
                <a:ea typeface="Calibri" panose="020F0502020204030204" pitchFamily="34" charset="0"/>
                <a:cs typeface="Times New Roman" panose="02020603050405020304" pitchFamily="18" charset="0"/>
              </a:rPr>
              <a:t>Rhowch farciau am unrhyw ymateb perthnasol arall.</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43626393"/>
      </p:ext>
    </p:extLst>
  </p:cSld>
  <p:clrMapOvr>
    <a:masterClrMapping/>
  </p:clrMapOvr>
  <mc:AlternateContent xmlns:mc="http://schemas.openxmlformats.org/markup-compatibility/2006" xmlns:p14="http://schemas.microsoft.com/office/powerpoint/2010/main">
    <mc:Choice Requires="p14">
      <p:transition spd="slow" p14:dur="2000" advTm="26875"/>
    </mc:Choice>
    <mc:Fallback xmlns="">
      <p:transition spd="slow" advTm="26875"/>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218713" y="1904301"/>
            <a:ext cx="3408427" cy="3731185"/>
          </a:xfrm>
          <a:prstGeom prst="wedgeRectCallout">
            <a:avLst>
              <a:gd name="adj1" fmla="val -56642"/>
              <a:gd name="adj2" fmla="val 69057"/>
            </a:avLst>
          </a:prstGeom>
        </p:spPr>
        <p:txBody>
          <a:bodyPr wrap="none" lIns="0" tIns="0" rIns="0" bIns="0" rtlCol="0" anchor="ctr">
            <a:noAutofit/>
          </a:bodyPr>
          <a:lstStyle/>
          <a:p>
            <a:r>
              <a:rPr lang="cy-GB" i="1" dirty="0">
                <a:solidFill>
                  <a:srgbClr val="0070C0"/>
                </a:solidFill>
              </a:rPr>
              <a:t>Mae’r dysgwr hwn yn amlwg wedi </a:t>
            </a:r>
          </a:p>
          <a:p>
            <a:r>
              <a:rPr lang="cy-GB" i="1" dirty="0">
                <a:solidFill>
                  <a:srgbClr val="0070C0"/>
                </a:solidFill>
              </a:rPr>
              <a:t>dilyn y gofynion ac wedi rhoi ticiau </a:t>
            </a:r>
          </a:p>
          <a:p>
            <a:r>
              <a:rPr lang="cy-GB" i="1" dirty="0">
                <a:solidFill>
                  <a:srgbClr val="0070C0"/>
                </a:solidFill>
              </a:rPr>
              <a:t>yn y blychau perthnasol.</a:t>
            </a:r>
          </a:p>
          <a:p>
            <a:r>
              <a:rPr lang="cy-GB" i="1" dirty="0">
                <a:solidFill>
                  <a:srgbClr val="0070C0"/>
                </a:solidFill>
              </a:rPr>
              <a:t>Mae hyn yn caniatáu i farciau llawn </a:t>
            </a:r>
          </a:p>
          <a:p>
            <a:r>
              <a:rPr lang="cy-GB" i="1" dirty="0">
                <a:solidFill>
                  <a:srgbClr val="0070C0"/>
                </a:solidFill>
              </a:rPr>
              <a:t>gael eu dyfarnu.</a:t>
            </a: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i="1" dirty="0">
              <a:solidFill>
                <a:srgbClr val="0070C0"/>
              </a:solidFill>
            </a:endParaRPr>
          </a:p>
          <a:p>
            <a:r>
              <a:rPr lang="cy-GB" sz="1800" i="1" dirty="0">
                <a:solidFill>
                  <a:srgbClr val="0070C0"/>
                </a:solidFill>
              </a:rPr>
              <a:t>Dyfarnwyd</a:t>
            </a:r>
            <a:r>
              <a:rPr lang="en-GB" sz="1800" i="1" dirty="0">
                <a:solidFill>
                  <a:srgbClr val="0070C0"/>
                </a:solidFill>
              </a:rPr>
              <a:t> 3 marc</a:t>
            </a: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023788" y="954157"/>
            <a:ext cx="3747052"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pPr algn="ctr"/>
            <a:endParaRPr lang="en-GB">
              <a:solidFill>
                <a:srgbClr val="000000"/>
              </a:solidFill>
            </a:endParaRP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solidFill>
                  <a:srgbClr val="0077C8"/>
                </a:solidFill>
              </a:rPr>
              <a:t>C</a:t>
            </a:r>
            <a:r>
              <a:rPr lang="x-none" sz="1800" dirty="0"/>
              <a:t>westiwn 1 </a:t>
            </a:r>
            <a:r>
              <a:rPr lang="en-GB" sz="1800" dirty="0"/>
              <a:t>(a) </a:t>
            </a:r>
            <a:r>
              <a:rPr lang="cy-GB" sz="1800" dirty="0"/>
              <a:t>gyda sylwadau’r Arholwr</a:t>
            </a:r>
            <a:endParaRPr lang="en-GB" sz="1800" dirty="0"/>
          </a:p>
        </p:txBody>
      </p:sp>
      <p:pic>
        <p:nvPicPr>
          <p:cNvPr id="4" name="Picture 3">
            <a:extLst>
              <a:ext uri="{FF2B5EF4-FFF2-40B4-BE49-F238E27FC236}">
                <a16:creationId xmlns:a16="http://schemas.microsoft.com/office/drawing/2014/main" id="{E933264C-E489-4F57-9622-A1CE882724CC}"/>
              </a:ext>
            </a:extLst>
          </p:cNvPr>
          <p:cNvPicPr>
            <a:picLocks noChangeAspect="1"/>
          </p:cNvPicPr>
          <p:nvPr/>
        </p:nvPicPr>
        <p:blipFill>
          <a:blip r:embed="rId2"/>
          <a:stretch>
            <a:fillRect/>
          </a:stretch>
        </p:blipFill>
        <p:spPr>
          <a:xfrm>
            <a:off x="282010" y="1203868"/>
            <a:ext cx="6589077" cy="5157175"/>
          </a:xfrm>
          <a:prstGeom prst="rect">
            <a:avLst/>
          </a:prstGeom>
        </p:spPr>
      </p:pic>
      <p:pic>
        <p:nvPicPr>
          <p:cNvPr id="6" name="Picture 5">
            <a:extLst>
              <a:ext uri="{FF2B5EF4-FFF2-40B4-BE49-F238E27FC236}">
                <a16:creationId xmlns:a16="http://schemas.microsoft.com/office/drawing/2014/main" id="{C5B6BC62-57C0-439F-99A1-B3CB1683BAD9}"/>
              </a:ext>
            </a:extLst>
          </p:cNvPr>
          <p:cNvPicPr>
            <a:picLocks noChangeAspect="1"/>
          </p:cNvPicPr>
          <p:nvPr/>
        </p:nvPicPr>
        <p:blipFill>
          <a:blip r:embed="rId3"/>
          <a:stretch>
            <a:fillRect/>
          </a:stretch>
        </p:blipFill>
        <p:spPr>
          <a:xfrm>
            <a:off x="3576548" y="4022272"/>
            <a:ext cx="523875" cy="381000"/>
          </a:xfrm>
          <a:prstGeom prst="rect">
            <a:avLst/>
          </a:prstGeom>
        </p:spPr>
      </p:pic>
      <p:pic>
        <p:nvPicPr>
          <p:cNvPr id="12" name="Picture 11">
            <a:extLst>
              <a:ext uri="{FF2B5EF4-FFF2-40B4-BE49-F238E27FC236}">
                <a16:creationId xmlns:a16="http://schemas.microsoft.com/office/drawing/2014/main" id="{9F3F06A2-2782-4682-8EAF-B239E24E0F70}"/>
              </a:ext>
            </a:extLst>
          </p:cNvPr>
          <p:cNvPicPr>
            <a:picLocks noChangeAspect="1"/>
          </p:cNvPicPr>
          <p:nvPr/>
        </p:nvPicPr>
        <p:blipFill>
          <a:blip r:embed="rId3"/>
          <a:stretch>
            <a:fillRect/>
          </a:stretch>
        </p:blipFill>
        <p:spPr>
          <a:xfrm>
            <a:off x="4723719" y="4757057"/>
            <a:ext cx="523875" cy="381000"/>
          </a:xfrm>
          <a:prstGeom prst="rect">
            <a:avLst/>
          </a:prstGeom>
        </p:spPr>
      </p:pic>
      <p:pic>
        <p:nvPicPr>
          <p:cNvPr id="14" name="Picture 13">
            <a:extLst>
              <a:ext uri="{FF2B5EF4-FFF2-40B4-BE49-F238E27FC236}">
                <a16:creationId xmlns:a16="http://schemas.microsoft.com/office/drawing/2014/main" id="{EAD92B2F-3896-4D62-B874-084597BE1D09}"/>
              </a:ext>
            </a:extLst>
          </p:cNvPr>
          <p:cNvPicPr>
            <a:picLocks noChangeAspect="1"/>
          </p:cNvPicPr>
          <p:nvPr/>
        </p:nvPicPr>
        <p:blipFill>
          <a:blip r:embed="rId3"/>
          <a:stretch>
            <a:fillRect/>
          </a:stretch>
        </p:blipFill>
        <p:spPr>
          <a:xfrm>
            <a:off x="2503033" y="5635486"/>
            <a:ext cx="523875" cy="381000"/>
          </a:xfrm>
          <a:prstGeom prst="rect">
            <a:avLst/>
          </a:prstGeom>
        </p:spPr>
      </p:pic>
    </p:spTree>
    <p:extLst>
      <p:ext uri="{BB962C8B-B14F-4D97-AF65-F5344CB8AC3E}">
        <p14:creationId xmlns:p14="http://schemas.microsoft.com/office/powerpoint/2010/main" val="118894848"/>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solidFill>
                  <a:srgbClr val="0077C8"/>
                </a:solidFill>
              </a:rPr>
              <a:t>C</a:t>
            </a:r>
            <a:r>
              <a:rPr lang="x-none" sz="1800" dirty="0"/>
              <a:t>westiwn </a:t>
            </a:r>
            <a:r>
              <a:rPr lang="en-GB" sz="1800" dirty="0"/>
              <a:t>6 (b) (ii) </a:t>
            </a:r>
            <a:r>
              <a:rPr lang="cy-GB" sz="1800" dirty="0"/>
              <a:t>gyda sylwadau’r Arholwr</a:t>
            </a:r>
            <a:endParaRPr lang="en-GB" sz="1800" dirty="0"/>
          </a:p>
        </p:txBody>
      </p:sp>
      <p:sp>
        <p:nvSpPr>
          <p:cNvPr id="5" name="Speech Bubble: Rectangle with Corners Rounded 4">
            <a:extLst>
              <a:ext uri="{FF2B5EF4-FFF2-40B4-BE49-F238E27FC236}">
                <a16:creationId xmlns:a16="http://schemas.microsoft.com/office/drawing/2014/main" id="{D8489053-A26C-4B66-BCED-305D45346C66}"/>
              </a:ext>
            </a:extLst>
          </p:cNvPr>
          <p:cNvSpPr/>
          <p:nvPr/>
        </p:nvSpPr>
        <p:spPr>
          <a:xfrm>
            <a:off x="8225594" y="1202635"/>
            <a:ext cx="3747052"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sz="1600" i="1" dirty="0">
              <a:solidFill>
                <a:srgbClr val="0070C0"/>
              </a:solidFill>
            </a:endParaRPr>
          </a:p>
          <a:p>
            <a:r>
              <a:rPr lang="cy-GB" sz="1400" i="1" dirty="0">
                <a:solidFill>
                  <a:srgbClr val="0070C0"/>
                </a:solidFill>
              </a:rPr>
              <a:t>Cw.6b </a:t>
            </a:r>
            <a:r>
              <a:rPr lang="cy-GB" sz="1400" i="1" dirty="0" err="1">
                <a:solidFill>
                  <a:srgbClr val="0070C0"/>
                </a:solidFill>
              </a:rPr>
              <a:t>ii</a:t>
            </a:r>
            <a:endParaRPr lang="cy-GB" sz="1400" i="1" dirty="0">
              <a:solidFill>
                <a:srgbClr val="0070C0"/>
              </a:solidFill>
            </a:endParaRPr>
          </a:p>
          <a:p>
            <a:r>
              <a:rPr lang="cy-GB" sz="1400" i="1" dirty="0">
                <a:solidFill>
                  <a:srgbClr val="0070C0"/>
                </a:solidFill>
              </a:rPr>
              <a:t>Yn unol ag arweiniad y cynllun marcio, nid </a:t>
            </a:r>
          </a:p>
          <a:p>
            <a:r>
              <a:rPr lang="cy-GB" sz="1400" i="1" dirty="0">
                <a:solidFill>
                  <a:srgbClr val="0070C0"/>
                </a:solidFill>
              </a:rPr>
              <a:t>yw’r ymateb hwn wedi ennill unrhyw farciau.</a:t>
            </a:r>
          </a:p>
          <a:p>
            <a:r>
              <a:rPr lang="cy-GB" sz="1400" i="1" dirty="0">
                <a:solidFill>
                  <a:srgbClr val="0070C0"/>
                </a:solidFill>
              </a:rPr>
              <a:t>Nid yw’r dysgwr yn ateb gofynion y cwestiwn.</a:t>
            </a:r>
          </a:p>
          <a:p>
            <a:r>
              <a:rPr lang="cy-GB" sz="1400" i="1" dirty="0">
                <a:solidFill>
                  <a:srgbClr val="0070C0"/>
                </a:solidFill>
              </a:rPr>
              <a:t>Yn hytrach mae’n canolbwyntio ar rôl y </a:t>
            </a:r>
          </a:p>
          <a:p>
            <a:r>
              <a:rPr lang="cy-GB" sz="1400" i="1" dirty="0" err="1">
                <a:solidFill>
                  <a:srgbClr val="0070C0"/>
                </a:solidFill>
              </a:rPr>
              <a:t>deietegydd</a:t>
            </a:r>
            <a:r>
              <a:rPr lang="cy-GB" sz="1400" i="1" dirty="0">
                <a:solidFill>
                  <a:srgbClr val="0070C0"/>
                </a:solidFill>
              </a:rPr>
              <a:t> a’r meddyg yn hytrach na </a:t>
            </a:r>
          </a:p>
          <a:p>
            <a:r>
              <a:rPr lang="cy-GB" sz="1400" i="1" dirty="0">
                <a:solidFill>
                  <a:srgbClr val="0070C0"/>
                </a:solidFill>
              </a:rPr>
              <a:t>dadansoddiad cyffredinol o bwysigrwydd </a:t>
            </a:r>
          </a:p>
          <a:p>
            <a:r>
              <a:rPr lang="cy-GB" sz="1400" i="1" dirty="0">
                <a:solidFill>
                  <a:srgbClr val="0070C0"/>
                </a:solidFill>
              </a:rPr>
              <a:t>cydweithio a chydsyniad eglur wrth rannu </a:t>
            </a:r>
          </a:p>
          <a:p>
            <a:r>
              <a:rPr lang="cy-GB" sz="1400" i="1" dirty="0">
                <a:solidFill>
                  <a:srgbClr val="0070C0"/>
                </a:solidFill>
              </a:rPr>
              <a:t>gwybodaeth. I ennill marciau, gallai’r dysgwr </a:t>
            </a:r>
          </a:p>
          <a:p>
            <a:r>
              <a:rPr lang="cy-GB" sz="1400" i="1" dirty="0">
                <a:solidFill>
                  <a:srgbClr val="0070C0"/>
                </a:solidFill>
              </a:rPr>
              <a:t>fod wedi datblygu dadansoddiad o </a:t>
            </a:r>
          </a:p>
          <a:p>
            <a:r>
              <a:rPr lang="cy-GB" sz="1400" i="1" dirty="0">
                <a:solidFill>
                  <a:srgbClr val="0070C0"/>
                </a:solidFill>
              </a:rPr>
              <a:t>bwysigrwydd rhannu gwybodaeth i gefnogi </a:t>
            </a:r>
          </a:p>
          <a:p>
            <a:r>
              <a:rPr lang="cy-GB" sz="1400" i="1" dirty="0">
                <a:solidFill>
                  <a:srgbClr val="0070C0"/>
                </a:solidFill>
              </a:rPr>
              <a:t>darpariaeth well a sut dylid storio </a:t>
            </a:r>
          </a:p>
          <a:p>
            <a:r>
              <a:rPr lang="cy-GB" sz="1400" i="1" dirty="0">
                <a:solidFill>
                  <a:srgbClr val="0070C0"/>
                </a:solidFill>
              </a:rPr>
              <a:t>gwybodaeth. Gallai tystiolaeth o ran y math o </a:t>
            </a:r>
          </a:p>
          <a:p>
            <a:r>
              <a:rPr lang="cy-GB" sz="1400" i="1" dirty="0">
                <a:solidFill>
                  <a:srgbClr val="0070C0"/>
                </a:solidFill>
              </a:rPr>
              <a:t>wybodaeth a </a:t>
            </a:r>
            <a:r>
              <a:rPr lang="cy-GB" sz="1400" i="1" dirty="0" err="1">
                <a:solidFill>
                  <a:srgbClr val="0070C0"/>
                </a:solidFill>
              </a:rPr>
              <a:t>gedwir</a:t>
            </a:r>
            <a:r>
              <a:rPr lang="cy-GB" sz="1400" i="1" dirty="0">
                <a:solidFill>
                  <a:srgbClr val="0070C0"/>
                </a:solidFill>
              </a:rPr>
              <a:t> a chydsyniad perthnasol </a:t>
            </a:r>
          </a:p>
          <a:p>
            <a:r>
              <a:rPr lang="cy-GB" sz="1400" i="1" dirty="0">
                <a:solidFill>
                  <a:srgbClr val="0070C0"/>
                </a:solidFill>
              </a:rPr>
              <a:t>hefyd fod wedi ategu’r dadansoddiad.</a:t>
            </a:r>
          </a:p>
          <a:p>
            <a:r>
              <a:rPr lang="cy-GB" sz="1400" i="1" dirty="0">
                <a:solidFill>
                  <a:srgbClr val="0070C0"/>
                </a:solidFill>
              </a:rPr>
              <a:t>Dyfarnwyd 0 marc</a:t>
            </a:r>
            <a:endParaRPr lang="en-GB" sz="1400" i="1" dirty="0">
              <a:solidFill>
                <a:srgbClr val="0070C0"/>
              </a:solidFill>
            </a:endParaRPr>
          </a:p>
        </p:txBody>
      </p:sp>
      <p:pic>
        <p:nvPicPr>
          <p:cNvPr id="4" name="Picture 3">
            <a:extLst>
              <a:ext uri="{FF2B5EF4-FFF2-40B4-BE49-F238E27FC236}">
                <a16:creationId xmlns:a16="http://schemas.microsoft.com/office/drawing/2014/main" id="{5136EDB0-AD3F-44BC-ABB8-1F9319421F49}"/>
              </a:ext>
            </a:extLst>
          </p:cNvPr>
          <p:cNvPicPr>
            <a:picLocks noChangeAspect="1"/>
          </p:cNvPicPr>
          <p:nvPr/>
        </p:nvPicPr>
        <p:blipFill>
          <a:blip r:embed="rId2"/>
          <a:stretch>
            <a:fillRect/>
          </a:stretch>
        </p:blipFill>
        <p:spPr>
          <a:xfrm>
            <a:off x="219354" y="1123865"/>
            <a:ext cx="6215807" cy="711378"/>
          </a:xfrm>
          <a:prstGeom prst="rect">
            <a:avLst/>
          </a:prstGeom>
        </p:spPr>
      </p:pic>
      <p:sp>
        <p:nvSpPr>
          <p:cNvPr id="9" name="Blwch Testun 8">
            <a:extLst>
              <a:ext uri="{FF2B5EF4-FFF2-40B4-BE49-F238E27FC236}">
                <a16:creationId xmlns:a16="http://schemas.microsoft.com/office/drawing/2014/main" id="{3FEB6F2A-BE91-49DA-A145-978A0755A444}"/>
              </a:ext>
            </a:extLst>
          </p:cNvPr>
          <p:cNvSpPr txBox="1"/>
          <p:nvPr/>
        </p:nvSpPr>
        <p:spPr>
          <a:xfrm>
            <a:off x="542603" y="2047479"/>
            <a:ext cx="6431460" cy="2585323"/>
          </a:xfrm>
          <a:prstGeom prst="rect">
            <a:avLst/>
          </a:prstGeom>
          <a:solidFill>
            <a:schemeClr val="bg1"/>
          </a:solidFill>
        </p:spPr>
        <p:txBody>
          <a:bodyPr wrap="square" rtlCol="0">
            <a:spAutoFit/>
          </a:bodyPr>
          <a:lstStyle/>
          <a:p>
            <a:r>
              <a:rPr lang="cy-GB" dirty="0"/>
              <a:t>Dim ond ar bethau penodol y dylai’r ddwy asiantaeth ganolbwyntio arnynt. Dylai’r </a:t>
            </a:r>
            <a:r>
              <a:rPr lang="cy-GB" dirty="0" err="1"/>
              <a:t>deietegydd</a:t>
            </a:r>
            <a:r>
              <a:rPr lang="cy-GB" dirty="0"/>
              <a:t> gadw cofnod o </a:t>
            </a:r>
            <a:r>
              <a:rPr lang="cy-GB" dirty="0" err="1"/>
              <a:t>ddeiet</a:t>
            </a:r>
            <a:r>
              <a:rPr lang="cy-GB" dirty="0"/>
              <a:t> a chynllun deiet Emily yn unig ond gall y meddyg ei helpu gyda’i phwysau i weld a yw hi dros neu dan ei phwysau a gweld os oes ganddi unrhyw broblemau eraill, yn feddyliol neu’n gorfforol, a allai achosi iddi beidio â bwyta llawer a’i chefnogi hi os yw hynny’n wir. Gall drafod cynnydd Emily o ran yr hyn y dewisodd hi (deiet) ond nid unrhyw beth personol amdani na ddylid ei ddweud oni bai am wrthi hi neu ei theulu.</a:t>
            </a:r>
          </a:p>
        </p:txBody>
      </p:sp>
    </p:spTree>
    <p:extLst>
      <p:ext uri="{BB962C8B-B14F-4D97-AF65-F5344CB8AC3E}">
        <p14:creationId xmlns:p14="http://schemas.microsoft.com/office/powerpoint/2010/main" val="496000760"/>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6 (b) (ii) with Examiner’s comments</a:t>
            </a:r>
          </a:p>
        </p:txBody>
      </p:sp>
      <p:sp>
        <p:nvSpPr>
          <p:cNvPr id="5" name="Speech Bubble: Rectangle with Corners Rounded 4">
            <a:extLst>
              <a:ext uri="{FF2B5EF4-FFF2-40B4-BE49-F238E27FC236}">
                <a16:creationId xmlns:a16="http://schemas.microsoft.com/office/drawing/2014/main" id="{DB831B7C-5467-4F59-820F-B198B77ABC61}"/>
              </a:ext>
            </a:extLst>
          </p:cNvPr>
          <p:cNvSpPr/>
          <p:nvPr/>
        </p:nvSpPr>
        <p:spPr>
          <a:xfrm>
            <a:off x="8023788" y="954157"/>
            <a:ext cx="3747052"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r>
              <a:rPr lang="cy-GB" i="1" dirty="0">
                <a:solidFill>
                  <a:srgbClr val="0070C0"/>
                </a:solidFill>
              </a:rPr>
              <a:t>Cw.6bii</a:t>
            </a:r>
          </a:p>
          <a:p>
            <a:r>
              <a:rPr lang="cy-GB" sz="1600" i="1" dirty="0">
                <a:solidFill>
                  <a:srgbClr val="0070C0"/>
                </a:solidFill>
              </a:rPr>
              <a:t>Nid yw’r dysgwr hwn wedi ystyried </a:t>
            </a:r>
          </a:p>
          <a:p>
            <a:r>
              <a:rPr lang="cy-GB" sz="1600" i="1" dirty="0">
                <a:solidFill>
                  <a:srgbClr val="0070C0"/>
                </a:solidFill>
              </a:rPr>
              <a:t>cymhwyso’r ferf orchmynnol drwy’r</a:t>
            </a:r>
          </a:p>
          <a:p>
            <a:r>
              <a:rPr lang="cy-GB" sz="1600" i="1" dirty="0">
                <a:solidFill>
                  <a:srgbClr val="0070C0"/>
                </a:solidFill>
              </a:rPr>
              <a:t>dystiolaeth a gyflwynwyd. Mae rhai </a:t>
            </a:r>
          </a:p>
          <a:p>
            <a:r>
              <a:rPr lang="cy-GB" sz="1600" i="1" dirty="0">
                <a:solidFill>
                  <a:srgbClr val="0070C0"/>
                </a:solidFill>
              </a:rPr>
              <a:t>pwyntiau perthnasol wedi’u gwneud </a:t>
            </a:r>
          </a:p>
          <a:p>
            <a:r>
              <a:rPr lang="cy-GB" sz="1600" i="1" dirty="0">
                <a:solidFill>
                  <a:srgbClr val="0070C0"/>
                </a:solidFill>
              </a:rPr>
              <a:t>ond heb eu dadansoddi. Hefyd, mae’n </a:t>
            </a:r>
          </a:p>
          <a:p>
            <a:r>
              <a:rPr lang="cy-GB" sz="1600" i="1" dirty="0">
                <a:solidFill>
                  <a:srgbClr val="0070C0"/>
                </a:solidFill>
              </a:rPr>
              <a:t>ymddangos bod dryswch o ran y term </a:t>
            </a:r>
          </a:p>
          <a:p>
            <a:r>
              <a:rPr lang="cy-GB" sz="1600" i="1" dirty="0">
                <a:solidFill>
                  <a:srgbClr val="0070C0"/>
                </a:solidFill>
              </a:rPr>
              <a:t>‘cyfrinachedd’ lle mae’r dysgwr wedi </a:t>
            </a:r>
          </a:p>
          <a:p>
            <a:r>
              <a:rPr lang="cy-GB" sz="1600" i="1" dirty="0">
                <a:solidFill>
                  <a:srgbClr val="0070C0"/>
                </a:solidFill>
              </a:rPr>
              <a:t>awgrymu y dylid ei “gadw i isafswm </a:t>
            </a:r>
          </a:p>
          <a:p>
            <a:r>
              <a:rPr lang="cy-GB" sz="1600" i="1" dirty="0">
                <a:solidFill>
                  <a:srgbClr val="0070C0"/>
                </a:solidFill>
              </a:rPr>
              <a:t>isel”. Gellir gweld ymgais sylfaenol i </a:t>
            </a:r>
          </a:p>
          <a:p>
            <a:r>
              <a:rPr lang="cy-GB" sz="1600" i="1" dirty="0">
                <a:solidFill>
                  <a:srgbClr val="0070C0"/>
                </a:solidFill>
              </a:rPr>
              <a:t>ddadansoddi lle mae’r dysgwr yn </a:t>
            </a:r>
          </a:p>
          <a:p>
            <a:r>
              <a:rPr lang="cy-GB" sz="1600" i="1" dirty="0">
                <a:solidFill>
                  <a:srgbClr val="0070C0"/>
                </a:solidFill>
              </a:rPr>
              <a:t>awgrymu mai asiantaethau sy’n gyfrifol.</a:t>
            </a:r>
          </a:p>
          <a:p>
            <a:r>
              <a:rPr lang="cy-GB" sz="1600" i="1" dirty="0">
                <a:solidFill>
                  <a:srgbClr val="0070C0"/>
                </a:solidFill>
              </a:rPr>
              <a:t>Byddai angen i’r dysgwr ddadansoddi’r </a:t>
            </a:r>
          </a:p>
          <a:p>
            <a:r>
              <a:rPr lang="cy-GB" sz="1600" i="1" dirty="0">
                <a:solidFill>
                  <a:srgbClr val="0070C0"/>
                </a:solidFill>
              </a:rPr>
              <a:t>dystiolaeth yn glir ac yn briodol i ennill </a:t>
            </a:r>
          </a:p>
          <a:p>
            <a:r>
              <a:rPr lang="cy-GB" sz="1600" i="1" dirty="0">
                <a:solidFill>
                  <a:srgbClr val="0070C0"/>
                </a:solidFill>
              </a:rPr>
              <a:t>marc uwch. Er enghraifft, dadansoddi’r </a:t>
            </a:r>
          </a:p>
          <a:p>
            <a:r>
              <a:rPr lang="cy-GB" sz="1600" i="1" dirty="0">
                <a:solidFill>
                  <a:srgbClr val="0070C0"/>
                </a:solidFill>
              </a:rPr>
              <a:t>hyn allai ddigwydd pe byddai </a:t>
            </a:r>
          </a:p>
          <a:p>
            <a:r>
              <a:rPr lang="cy-GB" sz="1600" i="1" dirty="0">
                <a:solidFill>
                  <a:srgbClr val="0070C0"/>
                </a:solidFill>
              </a:rPr>
              <a:t>gwybodaeth yn cael ei rhannu â mwy </a:t>
            </a:r>
          </a:p>
          <a:p>
            <a:r>
              <a:rPr lang="cy-GB" sz="1600" i="1" dirty="0">
                <a:solidFill>
                  <a:srgbClr val="0070C0"/>
                </a:solidFill>
              </a:rPr>
              <a:t>na’r nifer lleiaf o bobl fel y nodir yn y </a:t>
            </a:r>
          </a:p>
          <a:p>
            <a:r>
              <a:rPr lang="cy-GB" sz="1600" i="1" dirty="0">
                <a:solidFill>
                  <a:srgbClr val="0070C0"/>
                </a:solidFill>
              </a:rPr>
              <a:t>testun.</a:t>
            </a:r>
          </a:p>
          <a:p>
            <a:r>
              <a:rPr lang="cy-GB" sz="1600" i="1" dirty="0">
                <a:solidFill>
                  <a:srgbClr val="0070C0"/>
                </a:solidFill>
              </a:rPr>
              <a:t>Dyfarnwyd 2 farc</a:t>
            </a:r>
            <a:endParaRPr lang="en-GB" sz="1600" i="1" dirty="0">
              <a:solidFill>
                <a:srgbClr val="0070C0"/>
              </a:solidFill>
            </a:endParaRPr>
          </a:p>
        </p:txBody>
      </p:sp>
      <p:pic>
        <p:nvPicPr>
          <p:cNvPr id="4" name="Picture 3">
            <a:extLst>
              <a:ext uri="{FF2B5EF4-FFF2-40B4-BE49-F238E27FC236}">
                <a16:creationId xmlns:a16="http://schemas.microsoft.com/office/drawing/2014/main" id="{8A808DAD-60AD-4A50-82E5-7532D159B5C5}"/>
              </a:ext>
            </a:extLst>
          </p:cNvPr>
          <p:cNvPicPr>
            <a:picLocks noChangeAspect="1"/>
          </p:cNvPicPr>
          <p:nvPr/>
        </p:nvPicPr>
        <p:blipFill>
          <a:blip r:embed="rId2"/>
          <a:stretch>
            <a:fillRect/>
          </a:stretch>
        </p:blipFill>
        <p:spPr>
          <a:xfrm>
            <a:off x="207831" y="1100964"/>
            <a:ext cx="6286500" cy="719468"/>
          </a:xfrm>
          <a:prstGeom prst="rect">
            <a:avLst/>
          </a:prstGeom>
        </p:spPr>
      </p:pic>
      <p:sp>
        <p:nvSpPr>
          <p:cNvPr id="9" name="Blwch Testun 8">
            <a:extLst>
              <a:ext uri="{FF2B5EF4-FFF2-40B4-BE49-F238E27FC236}">
                <a16:creationId xmlns:a16="http://schemas.microsoft.com/office/drawing/2014/main" id="{E93AD1DB-4096-41EE-9E76-1C736E202349}"/>
              </a:ext>
            </a:extLst>
          </p:cNvPr>
          <p:cNvSpPr txBox="1"/>
          <p:nvPr/>
        </p:nvSpPr>
        <p:spPr>
          <a:xfrm>
            <a:off x="355257" y="1851802"/>
            <a:ext cx="6431460" cy="3416320"/>
          </a:xfrm>
          <a:prstGeom prst="rect">
            <a:avLst/>
          </a:prstGeom>
          <a:solidFill>
            <a:schemeClr val="bg1"/>
          </a:solidFill>
        </p:spPr>
        <p:txBody>
          <a:bodyPr wrap="square" rtlCol="0">
            <a:spAutoFit/>
          </a:bodyPr>
          <a:lstStyle/>
          <a:p>
            <a:r>
              <a:rPr lang="cy-GB" dirty="0"/>
              <a:t>Dylai gwybodaeth gael ei rhannu â’r nifer lleiaf posibl o bobl yn unig a dim ond y wybodaeth y mae ei hangen y dylid ei rhoi. Rhaid peidio ag ychwanegu unrhyw beth at y wybodaeth sy’n cael ei rhannu a gwneud yn siŵr bod cyfrinachedd yn cael ei gadw i isafswm isel. Rhaid peidio â’i rhannu â’r rhai hynny sydd ddim angen gwybod y manylion, dim ond gwasanaethau sy’n gallu helpu/cefnogi neu wneud diagnosis. Yr asiantaeth sydd â’r wybodaeth sy’n gyfrifol os oes unrhyw beth yn cael ei ddatgelu/os yw pobl eraill yn darganfod y wybodaeth. Os yw gwybodaeth GDPR yn cael ei storio ar gyfrifiaduron, rhaid cael cyfrinair a dylid rhoi gwaith papur dan glo.</a:t>
            </a:r>
          </a:p>
        </p:txBody>
      </p:sp>
    </p:spTree>
    <p:extLst>
      <p:ext uri="{BB962C8B-B14F-4D97-AF65-F5344CB8AC3E}">
        <p14:creationId xmlns:p14="http://schemas.microsoft.com/office/powerpoint/2010/main" val="1965176191"/>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a:extLst>
              <a:ext uri="{FF2B5EF4-FFF2-40B4-BE49-F238E27FC236}">
                <a16:creationId xmlns:a16="http://schemas.microsoft.com/office/drawing/2014/main" id="{FFB5E3EB-7213-431F-A161-31009DF587E1}"/>
              </a:ext>
            </a:extLst>
          </p:cNvPr>
          <p:cNvSpPr>
            <a:spLocks noGrp="1"/>
          </p:cNvSpPr>
          <p:nvPr>
            <p:ph type="title"/>
          </p:nvPr>
        </p:nvSpPr>
        <p:spPr>
          <a:xfrm>
            <a:off x="282011" y="208722"/>
            <a:ext cx="10223323" cy="447261"/>
          </a:xfrm>
        </p:spPr>
        <p:txBody>
          <a:bodyPr/>
          <a:lstStyle/>
          <a:p>
            <a:r>
              <a:rPr lang="x-none" sz="1800" dirty="0"/>
              <a:t>Cwestiwn </a:t>
            </a:r>
            <a:r>
              <a:rPr lang="en-GB" sz="1800" dirty="0"/>
              <a:t>7 (a) </a:t>
            </a:r>
            <a:r>
              <a:rPr lang="en-GB" sz="1800" dirty="0" err="1"/>
              <a:t>a’r</a:t>
            </a:r>
            <a:r>
              <a:rPr lang="en-GB" sz="1800" dirty="0"/>
              <a:t> </a:t>
            </a:r>
            <a:r>
              <a:rPr lang="en-GB" sz="1800" dirty="0" err="1"/>
              <a:t>Cynllun</a:t>
            </a:r>
            <a:r>
              <a:rPr lang="en-GB" sz="1800" dirty="0"/>
              <a:t> Marcio </a:t>
            </a:r>
          </a:p>
        </p:txBody>
      </p:sp>
      <p:sp>
        <p:nvSpPr>
          <p:cNvPr id="8" name="TextBox 7">
            <a:extLst>
              <a:ext uri="{FF2B5EF4-FFF2-40B4-BE49-F238E27FC236}">
                <a16:creationId xmlns:a16="http://schemas.microsoft.com/office/drawing/2014/main" id="{1DD4259D-60E6-4B2B-BBC3-5E57BC8DEE62}"/>
              </a:ext>
            </a:extLst>
          </p:cNvPr>
          <p:cNvSpPr txBox="1"/>
          <p:nvPr/>
        </p:nvSpPr>
        <p:spPr>
          <a:xfrm>
            <a:off x="235711" y="1103161"/>
            <a:ext cx="6094070" cy="738664"/>
          </a:xfrm>
          <a:prstGeom prst="rect">
            <a:avLst/>
          </a:prstGeom>
          <a:noFill/>
        </p:spPr>
        <p:txBody>
          <a:bodyPr wrap="square">
            <a:spAutoFit/>
          </a:bodyPr>
          <a:lstStyle/>
          <a:p>
            <a:r>
              <a:rPr lang="en-GB" sz="1400" dirty="0" err="1"/>
              <a:t>Rhestrwch</a:t>
            </a:r>
            <a:endParaRPr lang="en-GB" sz="1400" dirty="0"/>
          </a:p>
          <a:p>
            <a:r>
              <a:rPr lang="en-GB" sz="1400" dirty="0" err="1"/>
              <a:t>Rhowch</a:t>
            </a:r>
            <a:r>
              <a:rPr lang="en-GB" sz="1400" dirty="0"/>
              <a:t>/</a:t>
            </a:r>
            <a:r>
              <a:rPr lang="en-GB" sz="1400" dirty="0" err="1"/>
              <a:t>enwch</a:t>
            </a:r>
            <a:r>
              <a:rPr lang="en-GB" sz="1400" dirty="0"/>
              <a:t>/</a:t>
            </a:r>
            <a:r>
              <a:rPr lang="en-GB" sz="1400" dirty="0" err="1"/>
              <a:t>dewiswch</a:t>
            </a:r>
            <a:r>
              <a:rPr lang="en-GB" sz="1400" dirty="0"/>
              <a:t>/</a:t>
            </a:r>
            <a:r>
              <a:rPr lang="en-GB" sz="1400" dirty="0" err="1"/>
              <a:t>nodwch</a:t>
            </a:r>
            <a:r>
              <a:rPr lang="en-GB" sz="1400" dirty="0"/>
              <a:t> </a:t>
            </a:r>
            <a:r>
              <a:rPr lang="en-GB" sz="1400" dirty="0" err="1"/>
              <a:t>ffeithiau</a:t>
            </a:r>
            <a:r>
              <a:rPr lang="en-GB" sz="1400" dirty="0"/>
              <a:t> neu </a:t>
            </a:r>
            <a:r>
              <a:rPr lang="en-GB" sz="1400" dirty="0" err="1"/>
              <a:t>enghreifftiau</a:t>
            </a:r>
            <a:r>
              <a:rPr lang="en-GB" sz="1400" dirty="0"/>
              <a:t> </a:t>
            </a:r>
            <a:r>
              <a:rPr lang="en-GB" sz="1400" dirty="0" err="1"/>
              <a:t>byr</a:t>
            </a:r>
            <a:r>
              <a:rPr lang="en-GB" sz="1400" dirty="0"/>
              <a:t> (o </a:t>
            </a:r>
            <a:r>
              <a:rPr lang="en-GB" sz="1400" dirty="0" err="1"/>
              <a:t>ffynhonnell</a:t>
            </a:r>
            <a:r>
              <a:rPr lang="en-GB" sz="1400" dirty="0"/>
              <a:t> </a:t>
            </a:r>
            <a:r>
              <a:rPr lang="en-GB" sz="1400" dirty="0" err="1"/>
              <a:t>benodol</a:t>
            </a:r>
            <a:r>
              <a:rPr lang="en-GB" sz="1400" dirty="0"/>
              <a:t> neu </a:t>
            </a:r>
            <a:r>
              <a:rPr lang="en-GB" sz="1400" dirty="0" err="1"/>
              <a:t>drwy</a:t>
            </a:r>
            <a:r>
              <a:rPr lang="en-GB" sz="1400" dirty="0"/>
              <a:t> </a:t>
            </a:r>
            <a:r>
              <a:rPr lang="en-GB" sz="1400" dirty="0" err="1"/>
              <a:t>ddwyn</a:t>
            </a:r>
            <a:r>
              <a:rPr lang="en-GB" sz="1400" dirty="0"/>
              <a:t> </a:t>
            </a:r>
            <a:r>
              <a:rPr lang="en-GB" sz="1400" dirty="0" err="1"/>
              <a:t>i</a:t>
            </a:r>
            <a:r>
              <a:rPr lang="en-GB" sz="1400" dirty="0"/>
              <a:t> </a:t>
            </a:r>
            <a:r>
              <a:rPr lang="en-GB" sz="1400" dirty="0" err="1"/>
              <a:t>gof</a:t>
            </a:r>
            <a:r>
              <a:rPr lang="en-GB" sz="1400" dirty="0"/>
              <a:t>)</a:t>
            </a:r>
            <a:endParaRPr lang="en-GB" sz="1400" i="1" dirty="0"/>
          </a:p>
        </p:txBody>
      </p:sp>
      <p:pic>
        <p:nvPicPr>
          <p:cNvPr id="4" name="Picture 3">
            <a:extLst>
              <a:ext uri="{FF2B5EF4-FFF2-40B4-BE49-F238E27FC236}">
                <a16:creationId xmlns:a16="http://schemas.microsoft.com/office/drawing/2014/main" id="{D06F6249-4A23-4E48-B4A4-2A44E0EFFC15}"/>
              </a:ext>
            </a:extLst>
          </p:cNvPr>
          <p:cNvPicPr>
            <a:picLocks noChangeAspect="1"/>
          </p:cNvPicPr>
          <p:nvPr/>
        </p:nvPicPr>
        <p:blipFill>
          <a:blip r:embed="rId2"/>
          <a:stretch>
            <a:fillRect/>
          </a:stretch>
        </p:blipFill>
        <p:spPr>
          <a:xfrm>
            <a:off x="235710" y="1879121"/>
            <a:ext cx="5919107" cy="2209800"/>
          </a:xfrm>
          <a:prstGeom prst="rect">
            <a:avLst/>
          </a:prstGeom>
        </p:spPr>
      </p:pic>
      <p:sp>
        <p:nvSpPr>
          <p:cNvPr id="9" name="TextBox 8">
            <a:extLst>
              <a:ext uri="{FF2B5EF4-FFF2-40B4-BE49-F238E27FC236}">
                <a16:creationId xmlns:a16="http://schemas.microsoft.com/office/drawing/2014/main" id="{791B8CA8-F2BF-42BF-A843-71EC44403CF5}"/>
              </a:ext>
            </a:extLst>
          </p:cNvPr>
          <p:cNvSpPr txBox="1"/>
          <p:nvPr/>
        </p:nvSpPr>
        <p:spPr>
          <a:xfrm>
            <a:off x="6498771" y="1472493"/>
            <a:ext cx="5457518" cy="2672335"/>
          </a:xfrm>
          <a:prstGeom prst="rect">
            <a:avLst/>
          </a:prstGeom>
          <a:noFill/>
        </p:spPr>
        <p:txBody>
          <a:bodyPr wrap="square">
            <a:spAutoFit/>
          </a:bodyPr>
          <a:lstStyle/>
          <a:p>
            <a:pPr>
              <a:lnSpc>
                <a:spcPct val="115000"/>
              </a:lnSpc>
              <a:spcAft>
                <a:spcPts val="1000"/>
              </a:spcAft>
            </a:pPr>
            <a:r>
              <a:rPr lang="cy-GB" sz="1100" dirty="0">
                <a:effectLst/>
                <a:latin typeface="Arial" panose="020B0604020202020204" pitchFamily="34" charset="0"/>
                <a:ea typeface="Calibri" panose="020F0502020204030204" pitchFamily="34" charset="0"/>
                <a:cs typeface="Times New Roman" panose="02020603050405020304" pitchFamily="18" charset="0"/>
              </a:rPr>
              <a:t>Rhowch </a:t>
            </a:r>
            <a:r>
              <a:rPr lang="cy-GB" sz="1100" b="1" dirty="0">
                <a:effectLst/>
                <a:latin typeface="Arial" panose="020B0604020202020204" pitchFamily="34" charset="0"/>
                <a:ea typeface="Calibri" panose="020F0502020204030204" pitchFamily="34" charset="0"/>
                <a:cs typeface="Times New Roman" panose="02020603050405020304" pitchFamily="18" charset="0"/>
              </a:rPr>
              <a:t>1 marc </a:t>
            </a:r>
            <a:r>
              <a:rPr lang="cy-GB" sz="1100" dirty="0">
                <a:effectLst/>
                <a:latin typeface="Arial" panose="020B0604020202020204" pitchFamily="34" charset="0"/>
                <a:ea typeface="Calibri" panose="020F0502020204030204" pitchFamily="34" charset="0"/>
                <a:cs typeface="Times New Roman" panose="02020603050405020304" pitchFamily="18" charset="0"/>
              </a:rPr>
              <a:t>am bob nod craidd sydd wedi'i nodi, hyd at </a:t>
            </a:r>
            <a:r>
              <a:rPr lang="cy-GB" sz="1100" b="1" dirty="0">
                <a:effectLst/>
                <a:latin typeface="Arial" panose="020B0604020202020204" pitchFamily="34" charset="0"/>
                <a:ea typeface="Calibri" panose="020F0502020204030204" pitchFamily="34" charset="0"/>
                <a:cs typeface="Times New Roman" panose="02020603050405020304" pitchFamily="18" charset="0"/>
              </a:rPr>
              <a:t>uchafswm o 3 marc</a:t>
            </a:r>
            <a:r>
              <a:rPr lang="cy-GB" sz="1100" dirty="0">
                <a:effectLst/>
                <a:latin typeface="Arial" panose="020B0604020202020204" pitchFamily="34" charset="0"/>
                <a:ea typeface="Calibri" panose="020F0502020204030204" pitchFamily="34" charset="0"/>
                <a:cs typeface="Times New Roman" panose="02020603050405020304" pitchFamily="18" charset="0"/>
              </a:rPr>
              <a: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cy-GB" sz="1100" dirty="0">
                <a:effectLst/>
                <a:latin typeface="Arial" panose="020B0604020202020204" pitchFamily="34" charset="0"/>
                <a:ea typeface="Calibri" panose="020F0502020204030204" pitchFamily="34" charset="0"/>
                <a:cs typeface="Times New Roman" panose="02020603050405020304" pitchFamily="18" charset="0"/>
              </a:rPr>
              <a:t>Gallai'r ymatebion gyfeirio at: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Times New Roman" panose="02020603050405020304" pitchFamily="18" charset="0"/>
                <a:cs typeface="Times New Roman" panose="02020603050405020304" pitchFamily="18" charset="0"/>
              </a:rPr>
              <a:t>Yn cael dechrau teg mewn bywyd</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Times New Roman" panose="02020603050405020304" pitchFamily="18" charset="0"/>
                <a:cs typeface="Times New Roman" panose="02020603050405020304" pitchFamily="18" charset="0"/>
              </a:rPr>
              <a:t>Yn cael amrywiaeth gynhwysfawr o gyfleoedd addysg a dysgu</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Times New Roman" panose="02020603050405020304" pitchFamily="18" charset="0"/>
                <a:cs typeface="Times New Roman" panose="02020603050405020304" pitchFamily="18" charset="0"/>
              </a:rPr>
              <a:t>Yn mwynhau'r iechyd gorau posibl, heb ddim cam-drin, erledigaeth nac ecsbloetio</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Times New Roman" panose="02020603050405020304" pitchFamily="18" charset="0"/>
                <a:cs typeface="Times New Roman" panose="02020603050405020304" pitchFamily="18" charset="0"/>
              </a:rPr>
              <a:t>Yn cael mynediad at weithgareddau chwarae, hamdden, chwaraeon a diwylliannol;</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Times New Roman" panose="02020603050405020304" pitchFamily="18" charset="0"/>
                <a:cs typeface="Times New Roman" panose="02020603050405020304" pitchFamily="18" charset="0"/>
              </a:rPr>
              <a:t>Yn cael rhywun i wrando arnynt, yn cael eu trin â pharch ac yn cael cydnabyddiaeth i'w hunaniaeth o ran hil a diwylliant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Times New Roman" panose="02020603050405020304" pitchFamily="18" charset="0"/>
                <a:cs typeface="Times New Roman" panose="02020603050405020304" pitchFamily="18" charset="0"/>
              </a:rPr>
              <a:t>Yn cael cartref diogel a chymuned sy'n cefnogi eu lles corfforol ac emosiynol</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Symbol" panose="05050102010706020507" pitchFamily="18" charset="2"/>
              <a:buChar char=""/>
            </a:pPr>
            <a:r>
              <a:rPr lang="cy-GB" sz="1100" dirty="0">
                <a:effectLst/>
                <a:latin typeface="Arial" panose="020B0604020202020204" pitchFamily="34" charset="0"/>
                <a:ea typeface="Times New Roman" panose="02020603050405020304" pitchFamily="18" charset="0"/>
                <a:cs typeface="Times New Roman" panose="02020603050405020304" pitchFamily="18" charset="0"/>
              </a:rPr>
              <a:t>Ddim dan anfantais oherwydd tlodi.</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4648282"/>
      </p:ext>
    </p:extLst>
  </p:cSld>
  <p:clrMapOvr>
    <a:masterClrMapping/>
  </p:clrMapOvr>
  <mc:AlternateContent xmlns:mc="http://schemas.openxmlformats.org/markup-compatibility/2006" xmlns:p14="http://schemas.microsoft.com/office/powerpoint/2010/main">
    <mc:Choice Requires="p14">
      <p:transition spd="slow" p14:dur="2000" advTm="26875"/>
    </mc:Choice>
    <mc:Fallback xmlns="">
      <p:transition spd="slow" advTm="26875"/>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r>
              <a:rPr lang="cy-GB" i="1" dirty="0">
                <a:solidFill>
                  <a:srgbClr val="0070C0"/>
                </a:solidFill>
              </a:rPr>
              <a:t>Cw.7a</a:t>
            </a:r>
          </a:p>
          <a:p>
            <a:r>
              <a:rPr lang="cy-GB" i="1" dirty="0">
                <a:solidFill>
                  <a:srgbClr val="0070C0"/>
                </a:solidFill>
              </a:rPr>
              <a:t>Dyfarnwyd y 3 marc llawn yma. </a:t>
            </a:r>
          </a:p>
          <a:p>
            <a:r>
              <a:rPr lang="cy-GB" i="1" dirty="0">
                <a:solidFill>
                  <a:srgbClr val="0070C0"/>
                </a:solidFill>
              </a:rPr>
              <a:t>Mae’r dysgwr wedi arsylwi’r ferf </a:t>
            </a:r>
          </a:p>
          <a:p>
            <a:r>
              <a:rPr lang="cy-GB" i="1" dirty="0">
                <a:solidFill>
                  <a:srgbClr val="0070C0"/>
                </a:solidFill>
              </a:rPr>
              <a:t>orchmynnol ac wedi rhestru atebion </a:t>
            </a:r>
          </a:p>
          <a:p>
            <a:r>
              <a:rPr lang="cy-GB" i="1" dirty="0">
                <a:solidFill>
                  <a:srgbClr val="0070C0"/>
                </a:solidFill>
              </a:rPr>
              <a:t>priodol, yn ôl y cyfarwyddyd. Er nad</a:t>
            </a:r>
          </a:p>
          <a:p>
            <a:r>
              <a:rPr lang="cy-GB" i="1" dirty="0">
                <a:solidFill>
                  <a:srgbClr val="0070C0"/>
                </a:solidFill>
              </a:rPr>
              <a:t>yw’r atebion yn llawn, gellir gweld yn</a:t>
            </a:r>
          </a:p>
          <a:p>
            <a:r>
              <a:rPr lang="cy-GB" i="1" dirty="0">
                <a:solidFill>
                  <a:srgbClr val="0070C0"/>
                </a:solidFill>
              </a:rPr>
              <a:t>glir at ba Nod Craidd mae’r dysgwr</a:t>
            </a:r>
          </a:p>
          <a:p>
            <a:r>
              <a:rPr lang="cy-GB" i="1" dirty="0">
                <a:solidFill>
                  <a:srgbClr val="0070C0"/>
                </a:solidFill>
              </a:rPr>
              <a:t>yn cyfeirio.</a:t>
            </a:r>
            <a:r>
              <a:rPr lang="en-GB" i="1" dirty="0">
                <a:solidFill>
                  <a:srgbClr val="0070C0"/>
                </a:solidFill>
              </a:rPr>
              <a:t> </a:t>
            </a:r>
          </a:p>
          <a:p>
            <a:r>
              <a:rPr lang="cy-GB" sz="1800" i="1" dirty="0">
                <a:solidFill>
                  <a:srgbClr val="0070C0"/>
                </a:solidFill>
              </a:rPr>
              <a:t>Dyfarnwyd 3 marc</a:t>
            </a: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solidFill>
                  <a:srgbClr val="0077C8"/>
                </a:solidFill>
              </a:rPr>
              <a:t>C</a:t>
            </a:r>
            <a:r>
              <a:rPr lang="x-none" sz="1800" dirty="0"/>
              <a:t>westiwn </a:t>
            </a:r>
            <a:r>
              <a:rPr lang="en-GB" sz="1800" dirty="0"/>
              <a:t>7 (a) </a:t>
            </a:r>
            <a:r>
              <a:rPr lang="cy-GB" sz="1800" dirty="0"/>
              <a:t>gyda sylwadau’r Arholwr</a:t>
            </a:r>
            <a:endParaRPr lang="en-GB" sz="1800" dirty="0"/>
          </a:p>
        </p:txBody>
      </p:sp>
      <p:sp>
        <p:nvSpPr>
          <p:cNvPr id="5" name="Speech Bubble: Rectangle with Corners Rounded 4">
            <a:extLst>
              <a:ext uri="{FF2B5EF4-FFF2-40B4-BE49-F238E27FC236}">
                <a16:creationId xmlns:a16="http://schemas.microsoft.com/office/drawing/2014/main" id="{68A885F5-EA14-42BB-9889-93C18CB19C6C}"/>
              </a:ext>
            </a:extLst>
          </p:cNvPr>
          <p:cNvSpPr/>
          <p:nvPr/>
        </p:nvSpPr>
        <p:spPr>
          <a:xfrm>
            <a:off x="8023788" y="954157"/>
            <a:ext cx="3747052"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pPr algn="ctr"/>
            <a:endParaRPr lang="en-GB">
              <a:solidFill>
                <a:srgbClr val="000000"/>
              </a:solidFill>
            </a:endParaRPr>
          </a:p>
        </p:txBody>
      </p:sp>
      <p:pic>
        <p:nvPicPr>
          <p:cNvPr id="4" name="Picture 3">
            <a:extLst>
              <a:ext uri="{FF2B5EF4-FFF2-40B4-BE49-F238E27FC236}">
                <a16:creationId xmlns:a16="http://schemas.microsoft.com/office/drawing/2014/main" id="{4EA82492-B79A-4697-804A-F852F235844A}"/>
              </a:ext>
            </a:extLst>
          </p:cNvPr>
          <p:cNvPicPr>
            <a:picLocks noChangeAspect="1"/>
          </p:cNvPicPr>
          <p:nvPr/>
        </p:nvPicPr>
        <p:blipFill>
          <a:blip r:embed="rId2"/>
          <a:stretch>
            <a:fillRect/>
          </a:stretch>
        </p:blipFill>
        <p:spPr>
          <a:xfrm>
            <a:off x="421160" y="1263503"/>
            <a:ext cx="6795051" cy="497475"/>
          </a:xfrm>
          <a:prstGeom prst="rect">
            <a:avLst/>
          </a:prstGeom>
        </p:spPr>
      </p:pic>
      <p:sp>
        <p:nvSpPr>
          <p:cNvPr id="9" name="Blwch Testun 8">
            <a:extLst>
              <a:ext uri="{FF2B5EF4-FFF2-40B4-BE49-F238E27FC236}">
                <a16:creationId xmlns:a16="http://schemas.microsoft.com/office/drawing/2014/main" id="{F76FA2B4-924D-4868-BC65-11A5104324E7}"/>
              </a:ext>
            </a:extLst>
          </p:cNvPr>
          <p:cNvSpPr txBox="1"/>
          <p:nvPr/>
        </p:nvSpPr>
        <p:spPr>
          <a:xfrm>
            <a:off x="1187085" y="2078305"/>
            <a:ext cx="6431460" cy="923330"/>
          </a:xfrm>
          <a:prstGeom prst="rect">
            <a:avLst/>
          </a:prstGeom>
          <a:solidFill>
            <a:schemeClr val="bg1"/>
          </a:solidFill>
        </p:spPr>
        <p:txBody>
          <a:bodyPr wrap="square" rtlCol="0">
            <a:spAutoFit/>
          </a:bodyPr>
          <a:lstStyle/>
          <a:p>
            <a:pPr marL="342900" indent="-342900">
              <a:buAutoNum type="arabicPeriod"/>
            </a:pPr>
            <a:r>
              <a:rPr lang="cy-GB" dirty="0"/>
              <a:t>Dechrau teg</a:t>
            </a:r>
          </a:p>
          <a:p>
            <a:pPr marL="342900" indent="-342900">
              <a:buAutoNum type="arabicPeriod"/>
            </a:pPr>
            <a:r>
              <a:rPr lang="cy-GB" dirty="0"/>
              <a:t>Eu diogelu rhag gwahaniaethu, tlodi a chamdriniaeth</a:t>
            </a:r>
          </a:p>
          <a:p>
            <a:pPr marL="342900" indent="-342900">
              <a:buAutoNum type="arabicPeriod"/>
            </a:pPr>
            <a:r>
              <a:rPr lang="cy-GB" dirty="0"/>
              <a:t>Addysg</a:t>
            </a:r>
          </a:p>
        </p:txBody>
      </p:sp>
    </p:spTree>
    <p:extLst>
      <p:ext uri="{BB962C8B-B14F-4D97-AF65-F5344CB8AC3E}">
        <p14:creationId xmlns:p14="http://schemas.microsoft.com/office/powerpoint/2010/main" val="2607910325"/>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solidFill>
                  <a:srgbClr val="0077C8"/>
                </a:solidFill>
              </a:rPr>
              <a:t>C</a:t>
            </a:r>
            <a:r>
              <a:rPr lang="x-none" sz="1800" dirty="0"/>
              <a:t>westiwn </a:t>
            </a:r>
            <a:r>
              <a:rPr lang="en-GB" sz="1800" dirty="0"/>
              <a:t>7 (a) </a:t>
            </a:r>
            <a:r>
              <a:rPr lang="cy-GB" sz="1800" dirty="0"/>
              <a:t>gyda sylwadau’r Arholwr</a:t>
            </a:r>
            <a:endParaRPr lang="en-GB" sz="1800" dirty="0"/>
          </a:p>
        </p:txBody>
      </p:sp>
      <p:sp>
        <p:nvSpPr>
          <p:cNvPr id="5" name="Speech Bubble: Rectangle with Corners Rounded 4">
            <a:extLst>
              <a:ext uri="{FF2B5EF4-FFF2-40B4-BE49-F238E27FC236}">
                <a16:creationId xmlns:a16="http://schemas.microsoft.com/office/drawing/2014/main" id="{EF80CFB2-B091-449F-8242-926C74CA2142}"/>
              </a:ext>
            </a:extLst>
          </p:cNvPr>
          <p:cNvSpPr/>
          <p:nvPr/>
        </p:nvSpPr>
        <p:spPr>
          <a:xfrm>
            <a:off x="8023788" y="954157"/>
            <a:ext cx="3747052"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r>
              <a:rPr lang="cy-GB" i="1" dirty="0">
                <a:solidFill>
                  <a:srgbClr val="0070C0"/>
                </a:solidFill>
              </a:rPr>
              <a:t>Cw.7a</a:t>
            </a:r>
          </a:p>
          <a:p>
            <a:r>
              <a:rPr lang="cy-GB" i="1" dirty="0">
                <a:solidFill>
                  <a:srgbClr val="0070C0"/>
                </a:solidFill>
              </a:rPr>
              <a:t>Mae’r dysgwr hwn wedi rhestru’n </a:t>
            </a:r>
          </a:p>
          <a:p>
            <a:r>
              <a:rPr lang="cy-GB" i="1" dirty="0">
                <a:solidFill>
                  <a:srgbClr val="0070C0"/>
                </a:solidFill>
              </a:rPr>
              <a:t>glir tri o’r Saith Nod Craidd a </a:t>
            </a:r>
          </a:p>
          <a:p>
            <a:r>
              <a:rPr lang="cy-GB" i="1" dirty="0">
                <a:solidFill>
                  <a:srgbClr val="0070C0"/>
                </a:solidFill>
              </a:rPr>
              <a:t>ddatblygwyd gan Llywodraeth </a:t>
            </a:r>
          </a:p>
          <a:p>
            <a:r>
              <a:rPr lang="cy-GB" i="1" dirty="0">
                <a:solidFill>
                  <a:srgbClr val="0070C0"/>
                </a:solidFill>
              </a:rPr>
              <a:t>Cymru. Mae hwn wedi ennill y 3 </a:t>
            </a:r>
          </a:p>
          <a:p>
            <a:r>
              <a:rPr lang="cy-GB" i="1" dirty="0">
                <a:solidFill>
                  <a:srgbClr val="0070C0"/>
                </a:solidFill>
              </a:rPr>
              <a:t>marc llawn.</a:t>
            </a:r>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p:txBody>
      </p:sp>
      <p:pic>
        <p:nvPicPr>
          <p:cNvPr id="4" name="Picture 3">
            <a:extLst>
              <a:ext uri="{FF2B5EF4-FFF2-40B4-BE49-F238E27FC236}">
                <a16:creationId xmlns:a16="http://schemas.microsoft.com/office/drawing/2014/main" id="{13ADE3D9-91B6-48FF-A621-95482AB89710}"/>
              </a:ext>
            </a:extLst>
          </p:cNvPr>
          <p:cNvPicPr>
            <a:picLocks noChangeAspect="1"/>
          </p:cNvPicPr>
          <p:nvPr/>
        </p:nvPicPr>
        <p:blipFill>
          <a:blip r:embed="rId2"/>
          <a:stretch>
            <a:fillRect/>
          </a:stretch>
        </p:blipFill>
        <p:spPr>
          <a:xfrm>
            <a:off x="371475" y="1202634"/>
            <a:ext cx="6825686" cy="499717"/>
          </a:xfrm>
          <a:prstGeom prst="rect">
            <a:avLst/>
          </a:prstGeom>
        </p:spPr>
      </p:pic>
      <p:sp>
        <p:nvSpPr>
          <p:cNvPr id="9" name="Blwch Testun 8">
            <a:extLst>
              <a:ext uri="{FF2B5EF4-FFF2-40B4-BE49-F238E27FC236}">
                <a16:creationId xmlns:a16="http://schemas.microsoft.com/office/drawing/2014/main" id="{C051D8DA-6F62-424F-A8BE-2497572D840F}"/>
              </a:ext>
            </a:extLst>
          </p:cNvPr>
          <p:cNvSpPr txBox="1"/>
          <p:nvPr/>
        </p:nvSpPr>
        <p:spPr>
          <a:xfrm>
            <a:off x="1071949" y="1884753"/>
            <a:ext cx="6431460" cy="923330"/>
          </a:xfrm>
          <a:prstGeom prst="rect">
            <a:avLst/>
          </a:prstGeom>
          <a:solidFill>
            <a:schemeClr val="bg1"/>
          </a:solidFill>
        </p:spPr>
        <p:txBody>
          <a:bodyPr wrap="square" rtlCol="0">
            <a:spAutoFit/>
          </a:bodyPr>
          <a:lstStyle/>
          <a:p>
            <a:pPr marL="342900" indent="-342900">
              <a:buAutoNum type="arabicPeriod"/>
            </a:pPr>
            <a:r>
              <a:rPr lang="cy-GB" dirty="0"/>
              <a:t>Bod â’r hawl i addysg.</a:t>
            </a:r>
          </a:p>
          <a:p>
            <a:pPr marL="342900" indent="-342900">
              <a:buAutoNum type="arabicPeriod"/>
            </a:pPr>
            <a:r>
              <a:rPr lang="cy-GB" dirty="0"/>
              <a:t>Bod â dechrau teg mewn bywyd.</a:t>
            </a:r>
          </a:p>
          <a:p>
            <a:pPr marL="342900" indent="-342900">
              <a:buAutoNum type="arabicPeriod"/>
            </a:pPr>
            <a:r>
              <a:rPr lang="cy-GB" dirty="0"/>
              <a:t>Bod â’r hawl i beidio â bod dan anfantais yn sgil tlodi.</a:t>
            </a:r>
          </a:p>
        </p:txBody>
      </p:sp>
    </p:spTree>
    <p:extLst>
      <p:ext uri="{BB962C8B-B14F-4D97-AF65-F5344CB8AC3E}">
        <p14:creationId xmlns:p14="http://schemas.microsoft.com/office/powerpoint/2010/main" val="1707763263"/>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a:extLst>
              <a:ext uri="{FF2B5EF4-FFF2-40B4-BE49-F238E27FC236}">
                <a16:creationId xmlns:a16="http://schemas.microsoft.com/office/drawing/2014/main" id="{FFB5E3EB-7213-431F-A161-31009DF587E1}"/>
              </a:ext>
            </a:extLst>
          </p:cNvPr>
          <p:cNvSpPr>
            <a:spLocks noGrp="1"/>
          </p:cNvSpPr>
          <p:nvPr>
            <p:ph type="title"/>
          </p:nvPr>
        </p:nvSpPr>
        <p:spPr>
          <a:xfrm>
            <a:off x="282011" y="208722"/>
            <a:ext cx="10223323" cy="447261"/>
          </a:xfrm>
        </p:spPr>
        <p:txBody>
          <a:bodyPr/>
          <a:lstStyle/>
          <a:p>
            <a:r>
              <a:rPr lang="x-none" sz="1800" dirty="0"/>
              <a:t>Cwestiwn </a:t>
            </a:r>
            <a:r>
              <a:rPr lang="en-GB" sz="1800" dirty="0"/>
              <a:t>7 (b) </a:t>
            </a:r>
            <a:r>
              <a:rPr lang="en-GB" sz="1800" dirty="0" err="1"/>
              <a:t>a’r</a:t>
            </a:r>
            <a:r>
              <a:rPr lang="en-GB" sz="1800" dirty="0"/>
              <a:t> </a:t>
            </a:r>
            <a:r>
              <a:rPr lang="en-GB" sz="1800" dirty="0" err="1"/>
              <a:t>Cynllun</a:t>
            </a:r>
            <a:r>
              <a:rPr lang="en-GB" sz="1800" dirty="0"/>
              <a:t> Marcio </a:t>
            </a:r>
          </a:p>
        </p:txBody>
      </p:sp>
      <p:sp>
        <p:nvSpPr>
          <p:cNvPr id="12" name="TextBox 11">
            <a:extLst>
              <a:ext uri="{FF2B5EF4-FFF2-40B4-BE49-F238E27FC236}">
                <a16:creationId xmlns:a16="http://schemas.microsoft.com/office/drawing/2014/main" id="{7C61186E-66A1-475A-BDA9-436A791F3150}"/>
              </a:ext>
            </a:extLst>
          </p:cNvPr>
          <p:cNvSpPr txBox="1"/>
          <p:nvPr/>
        </p:nvSpPr>
        <p:spPr>
          <a:xfrm>
            <a:off x="256091" y="1038225"/>
            <a:ext cx="6094070" cy="523220"/>
          </a:xfrm>
          <a:prstGeom prst="rect">
            <a:avLst/>
          </a:prstGeom>
          <a:noFill/>
        </p:spPr>
        <p:txBody>
          <a:bodyPr wrap="square">
            <a:spAutoFit/>
          </a:bodyPr>
          <a:lstStyle/>
          <a:p>
            <a:r>
              <a:rPr lang="en-GB" sz="1400" dirty="0" err="1"/>
              <a:t>Esboniwch</a:t>
            </a:r>
            <a:r>
              <a:rPr lang="en-GB" sz="1400" dirty="0"/>
              <a:t> </a:t>
            </a:r>
          </a:p>
          <a:p>
            <a:r>
              <a:rPr lang="en-GB" sz="1400" dirty="0" err="1"/>
              <a:t>Rhowch</a:t>
            </a:r>
            <a:r>
              <a:rPr lang="en-GB" sz="1400" dirty="0"/>
              <a:t> </a:t>
            </a:r>
            <a:r>
              <a:rPr lang="en-GB" sz="1400" dirty="0" err="1"/>
              <a:t>fanylion</a:t>
            </a:r>
            <a:r>
              <a:rPr lang="en-GB" sz="1400" dirty="0"/>
              <a:t> a </a:t>
            </a:r>
            <a:r>
              <a:rPr lang="en-GB" sz="1400" dirty="0" err="1"/>
              <a:t>rhesymau</a:t>
            </a:r>
            <a:r>
              <a:rPr lang="en-GB" sz="1400" dirty="0"/>
              <a:t> </a:t>
            </a:r>
            <a:r>
              <a:rPr lang="en-GB" sz="1400" dirty="0" err="1"/>
              <a:t>dros</a:t>
            </a:r>
            <a:r>
              <a:rPr lang="en-GB" sz="1400" dirty="0"/>
              <a:t> </a:t>
            </a:r>
            <a:r>
              <a:rPr lang="en-GB" sz="1400" dirty="0" err="1"/>
              <a:t>sut</a:t>
            </a:r>
            <a:r>
              <a:rPr lang="en-GB" sz="1400" dirty="0"/>
              <a:t> a </a:t>
            </a:r>
            <a:r>
              <a:rPr lang="en-GB" sz="1400" dirty="0" err="1"/>
              <a:t>pham</a:t>
            </a:r>
            <a:r>
              <a:rPr lang="en-GB" sz="1400" dirty="0"/>
              <a:t> </a:t>
            </a:r>
            <a:r>
              <a:rPr lang="en-GB" sz="1400" dirty="0" err="1"/>
              <a:t>mae</a:t>
            </a:r>
            <a:r>
              <a:rPr lang="en-GB" sz="1400" dirty="0"/>
              <a:t> </a:t>
            </a:r>
            <a:r>
              <a:rPr lang="en-GB" sz="1400" dirty="0" err="1"/>
              <a:t>rhywbeth</a:t>
            </a:r>
            <a:r>
              <a:rPr lang="en-GB" sz="1400" dirty="0"/>
              <a:t> </a:t>
            </a:r>
            <a:r>
              <a:rPr lang="en-GB" sz="1400" dirty="0" err="1"/>
              <a:t>fel</a:t>
            </a:r>
            <a:r>
              <a:rPr lang="en-GB" sz="1400" dirty="0"/>
              <a:t> y </a:t>
            </a:r>
            <a:r>
              <a:rPr lang="en-GB" sz="1400" dirty="0" err="1"/>
              <a:t>mae</a:t>
            </a:r>
            <a:endParaRPr lang="en-GB" sz="1400" i="1" dirty="0"/>
          </a:p>
        </p:txBody>
      </p:sp>
      <p:pic>
        <p:nvPicPr>
          <p:cNvPr id="4" name="Picture 3">
            <a:extLst>
              <a:ext uri="{FF2B5EF4-FFF2-40B4-BE49-F238E27FC236}">
                <a16:creationId xmlns:a16="http://schemas.microsoft.com/office/drawing/2014/main" id="{760D2E11-063D-4904-B98E-23EC5805420F}"/>
              </a:ext>
            </a:extLst>
          </p:cNvPr>
          <p:cNvPicPr>
            <a:picLocks noChangeAspect="1"/>
          </p:cNvPicPr>
          <p:nvPr/>
        </p:nvPicPr>
        <p:blipFill>
          <a:blip r:embed="rId2"/>
          <a:stretch>
            <a:fillRect/>
          </a:stretch>
        </p:blipFill>
        <p:spPr>
          <a:xfrm>
            <a:off x="256091" y="1670193"/>
            <a:ext cx="5476875" cy="2828925"/>
          </a:xfrm>
          <a:prstGeom prst="rect">
            <a:avLst/>
          </a:prstGeom>
        </p:spPr>
      </p:pic>
      <p:sp>
        <p:nvSpPr>
          <p:cNvPr id="9" name="TextBox 8">
            <a:extLst>
              <a:ext uri="{FF2B5EF4-FFF2-40B4-BE49-F238E27FC236}">
                <a16:creationId xmlns:a16="http://schemas.microsoft.com/office/drawing/2014/main" id="{D9F1CE68-A396-49A9-AF00-E0EB37E89BE7}"/>
              </a:ext>
            </a:extLst>
          </p:cNvPr>
          <p:cNvSpPr txBox="1"/>
          <p:nvPr/>
        </p:nvSpPr>
        <p:spPr>
          <a:xfrm>
            <a:off x="6096000" y="630557"/>
            <a:ext cx="5943600" cy="6225550"/>
          </a:xfrm>
          <a:prstGeom prst="rect">
            <a:avLst/>
          </a:prstGeom>
          <a:noFill/>
        </p:spPr>
        <p:txBody>
          <a:bodyPr wrap="square">
            <a:spAutoFit/>
          </a:bodyPr>
          <a:lstStyle/>
          <a:p>
            <a:pPr>
              <a:lnSpc>
                <a:spcPct val="115000"/>
              </a:lnSpc>
              <a:spcAft>
                <a:spcPts val="1000"/>
              </a:spcAft>
            </a:pPr>
            <a:r>
              <a:rPr lang="cy-GB" sz="1050" dirty="0">
                <a:effectLst/>
                <a:latin typeface="Arial" panose="020B0604020202020204" pitchFamily="34" charset="0"/>
                <a:ea typeface="Times New Roman" panose="02020603050405020304" pitchFamily="18" charset="0"/>
                <a:cs typeface="Times New Roman" panose="02020603050405020304" pitchFamily="18" charset="0"/>
              </a:rPr>
              <a:t>Rhowch hyd at </a:t>
            </a:r>
            <a:r>
              <a:rPr lang="cy-GB" sz="1050" b="1" dirty="0">
                <a:effectLst/>
                <a:latin typeface="Arial" panose="020B0604020202020204" pitchFamily="34" charset="0"/>
                <a:ea typeface="Times New Roman" panose="02020603050405020304" pitchFamily="18" charset="0"/>
                <a:cs typeface="Times New Roman" panose="02020603050405020304" pitchFamily="18" charset="0"/>
              </a:rPr>
              <a:t>4 marc </a:t>
            </a:r>
            <a:r>
              <a:rPr lang="cy-GB" sz="1050" dirty="0">
                <a:effectLst/>
                <a:latin typeface="Arial" panose="020B0604020202020204" pitchFamily="34" charset="0"/>
                <a:ea typeface="Times New Roman" panose="02020603050405020304" pitchFamily="18" charset="0"/>
                <a:cs typeface="Times New Roman" panose="02020603050405020304" pitchFamily="18" charset="0"/>
              </a:rPr>
              <a:t>(2 x 2).</a:t>
            </a:r>
            <a:br>
              <a:rPr lang="en-GB" sz="1050" dirty="0">
                <a:latin typeface="Calibri" panose="020F0502020204030204" pitchFamily="34" charset="0"/>
                <a:ea typeface="Times New Roman" panose="02020603050405020304" pitchFamily="18" charset="0"/>
                <a:cs typeface="Times New Roman" panose="02020603050405020304" pitchFamily="18" charset="0"/>
              </a:rPr>
            </a:br>
            <a:r>
              <a:rPr lang="cy-GB" sz="1050" b="1" dirty="0">
                <a:effectLst/>
                <a:latin typeface="Arial" panose="020B0604020202020204" pitchFamily="34" charset="0"/>
                <a:ea typeface="Times New Roman" panose="02020603050405020304" pitchFamily="18" charset="0"/>
                <a:cs typeface="Times New Roman" panose="02020603050405020304" pitchFamily="18" charset="0"/>
              </a:rPr>
              <a:t>Rhowch 0 marc </a:t>
            </a:r>
            <a:r>
              <a:rPr lang="cy-GB" sz="1050" dirty="0">
                <a:effectLst/>
                <a:latin typeface="Arial" panose="020B0604020202020204" pitchFamily="34" charset="0"/>
                <a:ea typeface="Times New Roman" panose="02020603050405020304" pitchFamily="18" charset="0"/>
                <a:cs typeface="Times New Roman" panose="02020603050405020304" pitchFamily="18" charset="0"/>
              </a:rPr>
              <a:t>os nad yw'r ymateb yn haeddu ennill marciau.</a:t>
            </a:r>
            <a:br>
              <a:rPr lang="en-GB" sz="1050" dirty="0">
                <a:latin typeface="Calibri" panose="020F0502020204030204" pitchFamily="34" charset="0"/>
                <a:ea typeface="Times New Roman" panose="02020603050405020304" pitchFamily="18" charset="0"/>
                <a:cs typeface="Times New Roman" panose="02020603050405020304" pitchFamily="18" charset="0"/>
              </a:rPr>
            </a:br>
            <a:r>
              <a:rPr lang="cy-GB" sz="1050" b="1" dirty="0">
                <a:effectLst/>
                <a:latin typeface="Arial" panose="020B0604020202020204" pitchFamily="34" charset="0"/>
                <a:ea typeface="Times New Roman" panose="02020603050405020304" pitchFamily="18" charset="0"/>
                <a:cs typeface="Times New Roman" panose="02020603050405020304" pitchFamily="18" charset="0"/>
              </a:rPr>
              <a:t>Rhowch 1 marc </a:t>
            </a:r>
            <a:r>
              <a:rPr lang="cy-GB" sz="1050" dirty="0">
                <a:effectLst/>
                <a:latin typeface="Arial" panose="020B0604020202020204" pitchFamily="34" charset="0"/>
                <a:ea typeface="Times New Roman" panose="02020603050405020304" pitchFamily="18" charset="0"/>
                <a:cs typeface="Times New Roman" panose="02020603050405020304" pitchFamily="18" charset="0"/>
              </a:rPr>
              <a:t>am esboniad sylfaenol heb fawr o wybodaeth na dealltwriaeth ynglŷn â'r nod craidd.</a:t>
            </a:r>
            <a:br>
              <a:rPr lang="en-GB" sz="1050" dirty="0">
                <a:latin typeface="Calibri" panose="020F0502020204030204" pitchFamily="34" charset="0"/>
                <a:ea typeface="Times New Roman" panose="02020603050405020304" pitchFamily="18" charset="0"/>
                <a:cs typeface="Times New Roman" panose="02020603050405020304" pitchFamily="18" charset="0"/>
              </a:rPr>
            </a:br>
            <a:r>
              <a:rPr lang="cy-GB" sz="1050" b="1" dirty="0">
                <a:effectLst/>
                <a:latin typeface="Arial" panose="020B0604020202020204" pitchFamily="34" charset="0"/>
                <a:ea typeface="Times New Roman" panose="02020603050405020304" pitchFamily="18" charset="0"/>
                <a:cs typeface="Times New Roman" panose="02020603050405020304" pitchFamily="18" charset="0"/>
              </a:rPr>
              <a:t>Rhowch 2 farc </a:t>
            </a:r>
            <a:r>
              <a:rPr lang="cy-GB" sz="1050" dirty="0">
                <a:effectLst/>
                <a:latin typeface="Arial" panose="020B0604020202020204" pitchFamily="34" charset="0"/>
                <a:ea typeface="Times New Roman" panose="02020603050405020304" pitchFamily="18" charset="0"/>
                <a:cs typeface="Times New Roman" panose="02020603050405020304" pitchFamily="18" charset="0"/>
              </a:rPr>
              <a:t>am esboniad da â gwybodaeth a dealltwriaeth dda ynglŷn â'r nod craidd.</a:t>
            </a:r>
            <a:br>
              <a:rPr lang="en-GB" sz="1050" dirty="0">
                <a:latin typeface="Calibri" panose="020F0502020204030204" pitchFamily="34" charset="0"/>
                <a:ea typeface="Times New Roman" panose="02020603050405020304" pitchFamily="18" charset="0"/>
                <a:cs typeface="Times New Roman" panose="02020603050405020304" pitchFamily="18" charset="0"/>
              </a:rPr>
            </a:br>
            <a:r>
              <a:rPr lang="cy-GB" sz="1050" b="1" dirty="0">
                <a:effectLst/>
                <a:latin typeface="Arial" panose="020B0604020202020204" pitchFamily="34" charset="0"/>
                <a:ea typeface="Times New Roman" panose="02020603050405020304" pitchFamily="18" charset="0"/>
                <a:cs typeface="Times New Roman" panose="02020603050405020304" pitchFamily="18" charset="0"/>
              </a:rPr>
              <a:t>Rhowch uchafswm o 2 farc </a:t>
            </a:r>
            <a:r>
              <a:rPr lang="cy-GB" sz="1050" dirty="0">
                <a:effectLst/>
                <a:latin typeface="Arial" panose="020B0604020202020204" pitchFamily="34" charset="0"/>
                <a:ea typeface="Times New Roman" panose="02020603050405020304" pitchFamily="18" charset="0"/>
                <a:cs typeface="Times New Roman" panose="02020603050405020304" pitchFamily="18" charset="0"/>
              </a:rPr>
              <a:t>os mai dim ond un nod craidd sy'n cael ei esbonio. </a:t>
            </a:r>
            <a:endParaRPr lang="en-GB" sz="105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cy-GB" sz="1050" dirty="0">
                <a:effectLst/>
                <a:latin typeface="Arial" panose="020B0604020202020204" pitchFamily="34" charset="0"/>
                <a:ea typeface="Times New Roman" panose="02020603050405020304" pitchFamily="18" charset="0"/>
                <a:cs typeface="Times New Roman" panose="02020603050405020304" pitchFamily="18" charset="0"/>
              </a:rPr>
              <a:t>Gallai'r ymatebion gyfeirio at: </a:t>
            </a:r>
            <a:endParaRPr lang="en-GB" sz="105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050" dirty="0">
                <a:effectLst/>
                <a:latin typeface="Arial" panose="020B0604020202020204" pitchFamily="34" charset="0"/>
                <a:ea typeface="Times New Roman" panose="02020603050405020304" pitchFamily="18" charset="0"/>
                <a:cs typeface="Times New Roman" panose="02020603050405020304" pitchFamily="18" charset="0"/>
              </a:rPr>
              <a:t>sicrhau dechrau teg mewn bywyd – dylai plant a theuluoedd gael y dechrau gorau mewn bywyd. Darparu cyfleoedd da i gefnogi twf iach</a:t>
            </a:r>
            <a:endParaRPr lang="en-GB" sz="105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050" dirty="0">
                <a:effectLst/>
                <a:latin typeface="Arial" panose="020B0604020202020204" pitchFamily="34" charset="0"/>
                <a:ea typeface="Times New Roman" panose="02020603050405020304" pitchFamily="18" charset="0"/>
                <a:cs typeface="Times New Roman" panose="02020603050405020304" pitchFamily="18" charset="0"/>
              </a:rPr>
              <a:t>cael amrywiaeth gynhwysfawr o gyfleoedd addysg a dysgu – dylai plant a theuluoedd gael eu cefnogi i ddysgu ac ennill sgiliau newydd. Darparu addysg a hyfforddiant yn y gymuned i ddiwallu anghenion pawb. Cyfleoedd i bobl ifanc i brofi amgylcheddau gwaith</a:t>
            </a:r>
            <a:endParaRPr lang="en-GB" sz="105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050" dirty="0">
                <a:effectLst/>
                <a:latin typeface="Arial" panose="020B0604020202020204" pitchFamily="34" charset="0"/>
                <a:ea typeface="Times New Roman" panose="02020603050405020304" pitchFamily="18" charset="0"/>
                <a:cs typeface="Times New Roman" panose="02020603050405020304" pitchFamily="18" charset="0"/>
              </a:rPr>
              <a:t>mwynhau'r iechyd gorau posibl heb ddim cam-drin, erledigaeth nac ecsbloetio – dylai plant a theuluoedd deimlo'n ddiogel yn eu cymunedau. Darpariaethau gwasanaeth iechyd. Lle i fwynhau chwarae i ddatblygu'n gorfforol ac yn feddyliol mewn modd diogel</a:t>
            </a:r>
            <a:endParaRPr lang="en-GB" sz="105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050" dirty="0">
                <a:effectLst/>
                <a:latin typeface="Arial" panose="020B0604020202020204" pitchFamily="34" charset="0"/>
                <a:ea typeface="Times New Roman" panose="02020603050405020304" pitchFamily="18" charset="0"/>
                <a:cs typeface="Times New Roman" panose="02020603050405020304" pitchFamily="18" charset="0"/>
              </a:rPr>
              <a:t>cael mynediad at weithgareddau chwarae, hamdden, chwaraeon a diwylliannol; – dylai plant a phobl ifanc gael profiadau chwarae a chlybiau a chyfleusterau wedi'u trefnu i gefnogi eu hanghenion a'u datblygiad. Dylid darparu gweithgareddau sy'n eu helpu nhw i ddeall eu diwylliant</a:t>
            </a:r>
            <a:endParaRPr lang="en-GB" sz="105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050" dirty="0">
                <a:effectLst/>
                <a:latin typeface="Arial" panose="020B0604020202020204" pitchFamily="34" charset="0"/>
                <a:ea typeface="Times New Roman" panose="02020603050405020304" pitchFamily="18" charset="0"/>
                <a:cs typeface="Times New Roman" panose="02020603050405020304" pitchFamily="18" charset="0"/>
              </a:rPr>
              <a:t>cael rhywun i wrando arnynt, cael eu trin â pharch a chael cydnabyddiaeth i'w hunaniaeth o ran hil a diwylliant – dylai plant a theuluoedd gael eu gwerthfawrogi yn y gymuned. Dylai pobl wrando ar eu barn. Dylent allu dylanwadu ar beth sy'n digwydd yn y gymuned a mynegi eu teimladau am bethau sy'n peri pryder iddynt. Dylid annog plant a phobl ifanc i gymryd rhan mewn profiadau cymunedol</a:t>
            </a:r>
            <a:endParaRPr lang="en-GB" sz="105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050" dirty="0">
                <a:effectLst/>
                <a:latin typeface="Arial" panose="020B0604020202020204" pitchFamily="34" charset="0"/>
                <a:ea typeface="Times New Roman" panose="02020603050405020304" pitchFamily="18" charset="0"/>
                <a:cs typeface="Times New Roman" panose="02020603050405020304" pitchFamily="18" charset="0"/>
              </a:rPr>
              <a:t>cael cartref diogel a chymuned sy'n eu cefnogi eu lles corfforol ac emosiynol – dylai plant a phobl ifanc deimlo'n ddiogel a theimlo y gallant ddatblygu sgiliau priodol sy'n cefnogi eu llesiant</a:t>
            </a:r>
            <a:endParaRPr lang="en-GB" sz="105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Symbol" panose="05050102010706020507" pitchFamily="18" charset="2"/>
              <a:buChar char=""/>
            </a:pPr>
            <a:r>
              <a:rPr lang="cy-GB" sz="1050" dirty="0">
                <a:effectLst/>
                <a:latin typeface="Arial" panose="020B0604020202020204" pitchFamily="34" charset="0"/>
                <a:ea typeface="Times New Roman" panose="02020603050405020304" pitchFamily="18" charset="0"/>
                <a:cs typeface="Times New Roman" panose="02020603050405020304" pitchFamily="18" charset="0"/>
              </a:rPr>
              <a:t>ddim dan anfantais oherwydd tlodi – dylai plant a phobl ifanc gael cyfle cyfartal i ddefnyddio cyfleusterau fel gwasanaethau addysg a hamdden, beth bynnag yw eu cefndir.</a:t>
            </a:r>
            <a:endParaRPr lang="en-GB" sz="105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cy-GB" sz="1050" dirty="0">
                <a:effectLst/>
                <a:latin typeface="Arial" panose="020B0604020202020204" pitchFamily="34" charset="0"/>
                <a:ea typeface="Times New Roman" panose="02020603050405020304" pitchFamily="18" charset="0"/>
                <a:cs typeface="Times New Roman" panose="02020603050405020304" pitchFamily="18" charset="0"/>
              </a:rPr>
              <a:t>Nid yw'r rhestr hon yn cynnwys popeth.</a:t>
            </a:r>
            <a:br>
              <a:rPr lang="en-GB" sz="1050" dirty="0">
                <a:latin typeface="Calibri" panose="020F0502020204030204" pitchFamily="34" charset="0"/>
                <a:ea typeface="Times New Roman" panose="02020603050405020304" pitchFamily="18" charset="0"/>
                <a:cs typeface="Times New Roman" panose="02020603050405020304" pitchFamily="18" charset="0"/>
              </a:rPr>
            </a:br>
            <a:r>
              <a:rPr lang="cy-GB" sz="1050" dirty="0">
                <a:effectLst/>
                <a:latin typeface="Arial" panose="020B0604020202020204" pitchFamily="34" charset="0"/>
                <a:ea typeface="Times New Roman" panose="02020603050405020304" pitchFamily="18" charset="0"/>
                <a:cs typeface="Times New Roman" panose="02020603050405020304" pitchFamily="18" charset="0"/>
              </a:rPr>
              <a:t>Rhowch farciau am unrhyw ymateb perthnasol arall.</a:t>
            </a:r>
            <a:endParaRPr lang="en-GB" sz="105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75022764"/>
      </p:ext>
    </p:extLst>
  </p:cSld>
  <p:clrMapOvr>
    <a:masterClrMapping/>
  </p:clrMapOvr>
  <mc:AlternateContent xmlns:mc="http://schemas.openxmlformats.org/markup-compatibility/2006" xmlns:p14="http://schemas.microsoft.com/office/powerpoint/2010/main">
    <mc:Choice Requires="p14">
      <p:transition spd="slow" p14:dur="2000" advTm="26875"/>
    </mc:Choice>
    <mc:Fallback xmlns="">
      <p:transition spd="slow" advTm="26875"/>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411356"/>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solidFill>
                  <a:srgbClr val="0077C8"/>
                </a:solidFill>
              </a:rPr>
              <a:t>C</a:t>
            </a:r>
            <a:r>
              <a:rPr lang="x-none" sz="1800" dirty="0"/>
              <a:t>westiwn </a:t>
            </a:r>
            <a:r>
              <a:rPr lang="en-GB" sz="1800" dirty="0"/>
              <a:t>7 (b) </a:t>
            </a:r>
            <a:r>
              <a:rPr lang="cy-GB" sz="1800" dirty="0"/>
              <a:t>gyda sylwadau’r Arholwr</a:t>
            </a:r>
            <a:endParaRPr lang="en-GB" sz="1800" dirty="0"/>
          </a:p>
        </p:txBody>
      </p:sp>
      <p:sp>
        <p:nvSpPr>
          <p:cNvPr id="5" name="Speech Bubble: Rectangle with Corners Rounded 4">
            <a:extLst>
              <a:ext uri="{FF2B5EF4-FFF2-40B4-BE49-F238E27FC236}">
                <a16:creationId xmlns:a16="http://schemas.microsoft.com/office/drawing/2014/main" id="{A77FD8FE-54D8-4607-B084-BA1DE84AFBAA}"/>
              </a:ext>
            </a:extLst>
          </p:cNvPr>
          <p:cNvSpPr/>
          <p:nvPr/>
        </p:nvSpPr>
        <p:spPr>
          <a:xfrm>
            <a:off x="8023788" y="954157"/>
            <a:ext cx="3747052"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r>
              <a:rPr lang="cy-GB" i="1" dirty="0">
                <a:solidFill>
                  <a:srgbClr val="0070C0"/>
                </a:solidFill>
              </a:rPr>
              <a:t>Cw.7b</a:t>
            </a:r>
          </a:p>
          <a:p>
            <a:r>
              <a:rPr lang="cy-GB" i="1" dirty="0">
                <a:solidFill>
                  <a:srgbClr val="0070C0"/>
                </a:solidFill>
              </a:rPr>
              <a:t>Dyfarnwyd y marciau am y </a:t>
            </a:r>
          </a:p>
          <a:p>
            <a:r>
              <a:rPr lang="cy-GB" i="1" dirty="0">
                <a:solidFill>
                  <a:srgbClr val="0070C0"/>
                </a:solidFill>
              </a:rPr>
              <a:t>cwestiwn hwn ar sail 2x2. Lle </a:t>
            </a:r>
          </a:p>
          <a:p>
            <a:r>
              <a:rPr lang="cy-GB" i="1" dirty="0">
                <a:solidFill>
                  <a:srgbClr val="0070C0"/>
                </a:solidFill>
              </a:rPr>
              <a:t>mae’r dysgwr hwn yn cyfeirio at </a:t>
            </a:r>
          </a:p>
          <a:p>
            <a:r>
              <a:rPr lang="cy-GB" i="1" dirty="0">
                <a:solidFill>
                  <a:srgbClr val="0070C0"/>
                </a:solidFill>
              </a:rPr>
              <a:t>Dechrau’n Deg, mae esboniad da </a:t>
            </a:r>
          </a:p>
          <a:p>
            <a:r>
              <a:rPr lang="cy-GB" i="1" dirty="0">
                <a:solidFill>
                  <a:srgbClr val="0070C0"/>
                </a:solidFill>
              </a:rPr>
              <a:t>yn dangos dealltwriaeth dda o sut </a:t>
            </a:r>
          </a:p>
          <a:p>
            <a:r>
              <a:rPr lang="cy-GB" i="1" dirty="0">
                <a:solidFill>
                  <a:srgbClr val="0070C0"/>
                </a:solidFill>
              </a:rPr>
              <a:t>mae’r nod hwn yn cefnogi plant. </a:t>
            </a:r>
          </a:p>
          <a:p>
            <a:r>
              <a:rPr lang="cy-GB" i="1" dirty="0">
                <a:solidFill>
                  <a:srgbClr val="0070C0"/>
                </a:solidFill>
              </a:rPr>
              <a:t>Mae’r cyfeiriad at y dechrau gorau </a:t>
            </a:r>
          </a:p>
          <a:p>
            <a:r>
              <a:rPr lang="cy-GB" i="1" dirty="0">
                <a:solidFill>
                  <a:srgbClr val="0070C0"/>
                </a:solidFill>
              </a:rPr>
              <a:t>mewn bywyd a chefnogaeth ar </a:t>
            </a:r>
          </a:p>
          <a:p>
            <a:r>
              <a:rPr lang="cy-GB" i="1" dirty="0">
                <a:solidFill>
                  <a:srgbClr val="0070C0"/>
                </a:solidFill>
              </a:rPr>
              <a:t>gyfer llesiant yn caniatáu i’r 2 farc </a:t>
            </a:r>
          </a:p>
          <a:p>
            <a:r>
              <a:rPr lang="cy-GB" i="1" dirty="0">
                <a:solidFill>
                  <a:srgbClr val="0070C0"/>
                </a:solidFill>
              </a:rPr>
              <a:t>llawn gael eu hennill.</a:t>
            </a:r>
          </a:p>
          <a:p>
            <a:r>
              <a:rPr lang="cy-GB" i="1" dirty="0">
                <a:solidFill>
                  <a:srgbClr val="0070C0"/>
                </a:solidFill>
              </a:rPr>
              <a:t>Mae’r ail esboniad yn llai clir. </a:t>
            </a:r>
          </a:p>
          <a:p>
            <a:r>
              <a:rPr lang="cy-GB" i="1" dirty="0">
                <a:solidFill>
                  <a:srgbClr val="0070C0"/>
                </a:solidFill>
              </a:rPr>
              <a:t>Dyfarnwyd 1 marc lle mae’r </a:t>
            </a:r>
          </a:p>
          <a:p>
            <a:r>
              <a:rPr lang="cy-GB" i="1" dirty="0">
                <a:solidFill>
                  <a:srgbClr val="0070C0"/>
                </a:solidFill>
              </a:rPr>
              <a:t>dysgwr wedi esbonio caniatáu </a:t>
            </a:r>
          </a:p>
          <a:p>
            <a:r>
              <a:rPr lang="cy-GB" i="1" dirty="0">
                <a:solidFill>
                  <a:srgbClr val="0070C0"/>
                </a:solidFill>
              </a:rPr>
              <a:t>tegwch ond nid yw’r gosodiad </a:t>
            </a:r>
          </a:p>
          <a:p>
            <a:r>
              <a:rPr lang="cy-GB" i="1" dirty="0">
                <a:solidFill>
                  <a:srgbClr val="0070C0"/>
                </a:solidFill>
              </a:rPr>
              <a:t>terfynol yn berthnasol iawn.</a:t>
            </a:r>
          </a:p>
          <a:p>
            <a:r>
              <a:rPr lang="cy-GB" i="1" dirty="0">
                <a:solidFill>
                  <a:srgbClr val="0070C0"/>
                </a:solidFill>
              </a:rPr>
              <a:t>Dyfarnwyd 3 marc</a:t>
            </a:r>
          </a:p>
        </p:txBody>
      </p:sp>
      <p:pic>
        <p:nvPicPr>
          <p:cNvPr id="4" name="Picture 3">
            <a:extLst>
              <a:ext uri="{FF2B5EF4-FFF2-40B4-BE49-F238E27FC236}">
                <a16:creationId xmlns:a16="http://schemas.microsoft.com/office/drawing/2014/main" id="{6B193478-4739-45B4-96D1-7EF129D77CCF}"/>
              </a:ext>
            </a:extLst>
          </p:cNvPr>
          <p:cNvPicPr>
            <a:picLocks noChangeAspect="1"/>
          </p:cNvPicPr>
          <p:nvPr/>
        </p:nvPicPr>
        <p:blipFill>
          <a:blip r:embed="rId2"/>
          <a:stretch>
            <a:fillRect/>
          </a:stretch>
        </p:blipFill>
        <p:spPr>
          <a:xfrm>
            <a:off x="421159" y="1018619"/>
            <a:ext cx="6734175" cy="522582"/>
          </a:xfrm>
          <a:prstGeom prst="rect">
            <a:avLst/>
          </a:prstGeom>
        </p:spPr>
      </p:pic>
      <p:sp>
        <p:nvSpPr>
          <p:cNvPr id="9" name="Blwch Testun 8">
            <a:extLst>
              <a:ext uri="{FF2B5EF4-FFF2-40B4-BE49-F238E27FC236}">
                <a16:creationId xmlns:a16="http://schemas.microsoft.com/office/drawing/2014/main" id="{AB0794F5-542C-4987-9E74-4C5679BD6CA9}"/>
              </a:ext>
            </a:extLst>
          </p:cNvPr>
          <p:cNvSpPr txBox="1"/>
          <p:nvPr/>
        </p:nvSpPr>
        <p:spPr>
          <a:xfrm>
            <a:off x="723874" y="1999857"/>
            <a:ext cx="6431460" cy="2031325"/>
          </a:xfrm>
          <a:prstGeom prst="rect">
            <a:avLst/>
          </a:prstGeom>
          <a:solidFill>
            <a:schemeClr val="bg1"/>
          </a:solidFill>
        </p:spPr>
        <p:txBody>
          <a:bodyPr wrap="square" rtlCol="0">
            <a:spAutoFit/>
          </a:bodyPr>
          <a:lstStyle/>
          <a:p>
            <a:pPr marL="342900" indent="-342900">
              <a:buAutoNum type="arabicPeriod"/>
            </a:pPr>
            <a:r>
              <a:rPr lang="cy-GB" dirty="0"/>
              <a:t>Mae Dechrau’n Deg yn cefnogi plant drwy roi’r dechrau gorau iddyn nhw fel nad ydynt dan anfantais mewn unrhyw ffordd ac yn cefnogi a helpu eu datblygiad a’u llesiant.</a:t>
            </a:r>
          </a:p>
          <a:p>
            <a:pPr marL="342900" indent="-342900">
              <a:buAutoNum type="arabicPeriod"/>
            </a:pPr>
            <a:r>
              <a:rPr lang="cy-GB" dirty="0"/>
              <a:t>Bydd diogelu plant rhag gwahaniaethu yn caniatáu iddynt gael eu trin yn deg ac os nad ydynt, byddant yn gwybod ei fod yn anghywir.</a:t>
            </a:r>
          </a:p>
        </p:txBody>
      </p:sp>
    </p:spTree>
    <p:extLst>
      <p:ext uri="{BB962C8B-B14F-4D97-AF65-F5344CB8AC3E}">
        <p14:creationId xmlns:p14="http://schemas.microsoft.com/office/powerpoint/2010/main" val="3859596078"/>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solidFill>
                  <a:srgbClr val="0077C8"/>
                </a:solidFill>
              </a:rPr>
              <a:t>C</a:t>
            </a:r>
            <a:r>
              <a:rPr lang="x-none" sz="1800" dirty="0"/>
              <a:t>westiwn </a:t>
            </a:r>
            <a:r>
              <a:rPr lang="en-GB" sz="1800" dirty="0"/>
              <a:t>7 (b) </a:t>
            </a:r>
            <a:r>
              <a:rPr lang="cy-GB" sz="1800" dirty="0"/>
              <a:t>gyda sylwadau’r Arholwr</a:t>
            </a:r>
            <a:endParaRPr lang="en-GB" sz="1800" dirty="0"/>
          </a:p>
        </p:txBody>
      </p:sp>
      <p:sp>
        <p:nvSpPr>
          <p:cNvPr id="5" name="Speech Bubble: Rectangle with Corners Rounded 4">
            <a:extLst>
              <a:ext uri="{FF2B5EF4-FFF2-40B4-BE49-F238E27FC236}">
                <a16:creationId xmlns:a16="http://schemas.microsoft.com/office/drawing/2014/main" id="{4C20EF24-ED5E-4422-AA8C-F02E6878CC37}"/>
              </a:ext>
            </a:extLst>
          </p:cNvPr>
          <p:cNvSpPr/>
          <p:nvPr/>
        </p:nvSpPr>
        <p:spPr>
          <a:xfrm>
            <a:off x="7816751" y="1005916"/>
            <a:ext cx="4018687"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i="1" dirty="0">
              <a:solidFill>
                <a:srgbClr val="0070C0"/>
              </a:solidFill>
            </a:endParaRPr>
          </a:p>
          <a:p>
            <a:endParaRPr lang="en-GB" i="1" dirty="0">
              <a:solidFill>
                <a:srgbClr val="0070C0"/>
              </a:solidFill>
            </a:endParaRPr>
          </a:p>
          <a:p>
            <a:endParaRPr lang="en-GB" i="1" dirty="0">
              <a:solidFill>
                <a:srgbClr val="0070C0"/>
              </a:solidFill>
            </a:endParaRPr>
          </a:p>
          <a:p>
            <a:r>
              <a:rPr lang="cy-GB" i="1" dirty="0">
                <a:solidFill>
                  <a:srgbClr val="0070C0"/>
                </a:solidFill>
              </a:rPr>
              <a:t>Cw.7b</a:t>
            </a:r>
          </a:p>
          <a:p>
            <a:r>
              <a:rPr lang="cy-GB" i="1" dirty="0">
                <a:solidFill>
                  <a:srgbClr val="0070C0"/>
                </a:solidFill>
              </a:rPr>
              <a:t>Dyfarnwyd y 4 marc llawn am yr </a:t>
            </a:r>
          </a:p>
          <a:p>
            <a:r>
              <a:rPr lang="cy-GB" i="1" dirty="0">
                <a:solidFill>
                  <a:srgbClr val="0070C0"/>
                </a:solidFill>
              </a:rPr>
              <a:t>ymateb hwn. Mae’r dysgwr yn </a:t>
            </a:r>
          </a:p>
          <a:p>
            <a:r>
              <a:rPr lang="cy-GB" i="1" dirty="0">
                <a:solidFill>
                  <a:srgbClr val="0070C0"/>
                </a:solidFill>
              </a:rPr>
              <a:t>dangos gwybodaeth a dealltwriaeth </a:t>
            </a:r>
          </a:p>
          <a:p>
            <a:r>
              <a:rPr lang="cy-GB" i="1" dirty="0">
                <a:solidFill>
                  <a:srgbClr val="0070C0"/>
                </a:solidFill>
              </a:rPr>
              <a:t>dda o’r Nodau Craidd a nodwyd ac </a:t>
            </a:r>
          </a:p>
          <a:p>
            <a:r>
              <a:rPr lang="cy-GB" i="1" dirty="0">
                <a:solidFill>
                  <a:srgbClr val="0070C0"/>
                </a:solidFill>
              </a:rPr>
              <a:t>mae wedi datblygu esboniad da yn y </a:t>
            </a:r>
          </a:p>
          <a:p>
            <a:r>
              <a:rPr lang="cy-GB" i="1" dirty="0">
                <a:solidFill>
                  <a:srgbClr val="0070C0"/>
                </a:solidFill>
              </a:rPr>
              <a:t>ddau achos. Mae esboniad clir o ran </a:t>
            </a:r>
          </a:p>
          <a:p>
            <a:r>
              <a:rPr lang="cy-GB" i="1" dirty="0">
                <a:solidFill>
                  <a:srgbClr val="0070C0"/>
                </a:solidFill>
              </a:rPr>
              <a:t>sut gall dechrau teg gefnogi’r </a:t>
            </a:r>
          </a:p>
          <a:p>
            <a:r>
              <a:rPr lang="cy-GB" i="1" dirty="0">
                <a:solidFill>
                  <a:srgbClr val="0070C0"/>
                </a:solidFill>
              </a:rPr>
              <a:t>dechrau gorau lle mae’r dysgwr yn </a:t>
            </a:r>
          </a:p>
          <a:p>
            <a:r>
              <a:rPr lang="cy-GB" i="1" dirty="0">
                <a:solidFill>
                  <a:srgbClr val="0070C0"/>
                </a:solidFill>
              </a:rPr>
              <a:t>rhoi enghreifftiau. Mae’r ail ymateb </a:t>
            </a:r>
          </a:p>
          <a:p>
            <a:r>
              <a:rPr lang="cy-GB" i="1" dirty="0">
                <a:solidFill>
                  <a:srgbClr val="0070C0"/>
                </a:solidFill>
              </a:rPr>
              <a:t>hefyd wedi’i esbonio a’i ddatblygu’n </a:t>
            </a:r>
          </a:p>
          <a:p>
            <a:r>
              <a:rPr lang="cy-GB" i="1" dirty="0">
                <a:solidFill>
                  <a:srgbClr val="0070C0"/>
                </a:solidFill>
              </a:rPr>
              <a:t>glir i gynnwys sut gall addysg gefnogi </a:t>
            </a:r>
          </a:p>
          <a:p>
            <a:r>
              <a:rPr lang="cy-GB" i="1" dirty="0">
                <a:solidFill>
                  <a:srgbClr val="0070C0"/>
                </a:solidFill>
              </a:rPr>
              <a:t>cyfleoedd yn y dyfodol. </a:t>
            </a:r>
          </a:p>
          <a:p>
            <a:r>
              <a:rPr lang="cy-GB" i="1" dirty="0">
                <a:solidFill>
                  <a:srgbClr val="0070C0"/>
                </a:solidFill>
              </a:rPr>
              <a:t>Dyfarnwyd 4 marc</a:t>
            </a:r>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p:txBody>
      </p:sp>
      <p:pic>
        <p:nvPicPr>
          <p:cNvPr id="4" name="Picture 3">
            <a:extLst>
              <a:ext uri="{FF2B5EF4-FFF2-40B4-BE49-F238E27FC236}">
                <a16:creationId xmlns:a16="http://schemas.microsoft.com/office/drawing/2014/main" id="{116C8D62-F158-44CE-BD15-1C6DCB19C340}"/>
              </a:ext>
            </a:extLst>
          </p:cNvPr>
          <p:cNvPicPr>
            <a:picLocks noChangeAspect="1"/>
          </p:cNvPicPr>
          <p:nvPr/>
        </p:nvPicPr>
        <p:blipFill>
          <a:blip r:embed="rId2"/>
          <a:stretch>
            <a:fillRect/>
          </a:stretch>
        </p:blipFill>
        <p:spPr>
          <a:xfrm>
            <a:off x="421160" y="1217374"/>
            <a:ext cx="6404524" cy="497000"/>
          </a:xfrm>
          <a:prstGeom prst="rect">
            <a:avLst/>
          </a:prstGeom>
        </p:spPr>
      </p:pic>
      <p:sp>
        <p:nvSpPr>
          <p:cNvPr id="9" name="Blwch Testun 8">
            <a:extLst>
              <a:ext uri="{FF2B5EF4-FFF2-40B4-BE49-F238E27FC236}">
                <a16:creationId xmlns:a16="http://schemas.microsoft.com/office/drawing/2014/main" id="{0184E203-39D8-4397-9267-7B4434D0FD82}"/>
              </a:ext>
            </a:extLst>
          </p:cNvPr>
          <p:cNvSpPr txBox="1"/>
          <p:nvPr/>
        </p:nvSpPr>
        <p:spPr>
          <a:xfrm>
            <a:off x="719612" y="2098315"/>
            <a:ext cx="6431460" cy="2308324"/>
          </a:xfrm>
          <a:prstGeom prst="rect">
            <a:avLst/>
          </a:prstGeom>
          <a:solidFill>
            <a:schemeClr val="bg1"/>
          </a:solidFill>
        </p:spPr>
        <p:txBody>
          <a:bodyPr wrap="square" rtlCol="0">
            <a:spAutoFit/>
          </a:bodyPr>
          <a:lstStyle/>
          <a:p>
            <a:pPr marL="342900" indent="-342900">
              <a:buAutoNum type="arabicPeriod"/>
            </a:pPr>
            <a:r>
              <a:rPr lang="cy-GB" dirty="0"/>
              <a:t>Cael dechrau teg mewn bywyd. Mae plant yn haeddu’r cyfle i allu dysgu a datblygu a chael adnoddau yn eu lle iddyn nhw feithrin eu hunan-barch a hyder. Cael y dechrau gorau mewn bywyd.</a:t>
            </a:r>
          </a:p>
          <a:p>
            <a:pPr marL="342900" indent="-342900">
              <a:buAutoNum type="arabicPeriod"/>
            </a:pPr>
            <a:r>
              <a:rPr lang="cy-GB" dirty="0"/>
              <a:t>Bod â hawl i addysg – mae plant yn haeddu gallu dysgu a thyfu. Dylai eu bod yn gallu cael gwybodaeth am y cwricwlwm sydd wedi’i ddarparu i gefnogi dysgu/cyfleoedd swyddi yn y dyfodol.</a:t>
            </a:r>
          </a:p>
        </p:txBody>
      </p:sp>
    </p:spTree>
    <p:extLst>
      <p:ext uri="{BB962C8B-B14F-4D97-AF65-F5344CB8AC3E}">
        <p14:creationId xmlns:p14="http://schemas.microsoft.com/office/powerpoint/2010/main" val="1952794268"/>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a:extLst>
              <a:ext uri="{FF2B5EF4-FFF2-40B4-BE49-F238E27FC236}">
                <a16:creationId xmlns:a16="http://schemas.microsoft.com/office/drawing/2014/main" id="{FFB5E3EB-7213-431F-A161-31009DF587E1}"/>
              </a:ext>
            </a:extLst>
          </p:cNvPr>
          <p:cNvSpPr>
            <a:spLocks noGrp="1"/>
          </p:cNvSpPr>
          <p:nvPr>
            <p:ph type="title"/>
          </p:nvPr>
        </p:nvSpPr>
        <p:spPr>
          <a:xfrm>
            <a:off x="282011" y="208722"/>
            <a:ext cx="10223323" cy="447261"/>
          </a:xfrm>
        </p:spPr>
        <p:txBody>
          <a:bodyPr/>
          <a:lstStyle/>
          <a:p>
            <a:r>
              <a:rPr lang="x-none" sz="1800" dirty="0"/>
              <a:t>Cwestiwn </a:t>
            </a:r>
            <a:r>
              <a:rPr lang="en-GB" sz="1800" dirty="0"/>
              <a:t>8 </a:t>
            </a:r>
            <a:r>
              <a:rPr lang="en-GB" sz="1800" dirty="0" err="1"/>
              <a:t>a’r</a:t>
            </a:r>
            <a:r>
              <a:rPr lang="en-GB" sz="1800" dirty="0"/>
              <a:t> </a:t>
            </a:r>
            <a:r>
              <a:rPr lang="en-GB" sz="1800" dirty="0" err="1"/>
              <a:t>Cynllun</a:t>
            </a:r>
            <a:r>
              <a:rPr lang="en-GB" sz="1800" dirty="0"/>
              <a:t> Marcio </a:t>
            </a:r>
          </a:p>
        </p:txBody>
      </p:sp>
      <p:sp>
        <p:nvSpPr>
          <p:cNvPr id="11" name="TextBox 10">
            <a:extLst>
              <a:ext uri="{FF2B5EF4-FFF2-40B4-BE49-F238E27FC236}">
                <a16:creationId xmlns:a16="http://schemas.microsoft.com/office/drawing/2014/main" id="{7F88291A-DAA5-4255-AE99-CA04047237E7}"/>
              </a:ext>
            </a:extLst>
          </p:cNvPr>
          <p:cNvSpPr txBox="1"/>
          <p:nvPr/>
        </p:nvSpPr>
        <p:spPr>
          <a:xfrm>
            <a:off x="163286" y="1173926"/>
            <a:ext cx="6499789" cy="523220"/>
          </a:xfrm>
          <a:prstGeom prst="rect">
            <a:avLst/>
          </a:prstGeom>
          <a:noFill/>
        </p:spPr>
        <p:txBody>
          <a:bodyPr wrap="square">
            <a:spAutoFit/>
          </a:bodyPr>
          <a:lstStyle/>
          <a:p>
            <a:r>
              <a:rPr lang="en-GB" sz="1400" dirty="0" err="1"/>
              <a:t>Amlinellwch</a:t>
            </a:r>
            <a:r>
              <a:rPr lang="en-GB" sz="1400" dirty="0"/>
              <a:t> </a:t>
            </a:r>
          </a:p>
          <a:p>
            <a:r>
              <a:rPr lang="en-GB" sz="1400" dirty="0" err="1"/>
              <a:t>Nodwch</a:t>
            </a:r>
            <a:r>
              <a:rPr lang="en-GB" sz="1400" dirty="0"/>
              <a:t> y </a:t>
            </a:r>
            <a:r>
              <a:rPr lang="en-GB" sz="1400" dirty="0" err="1"/>
              <a:t>prif</a:t>
            </a:r>
            <a:r>
              <a:rPr lang="en-GB" sz="1400" dirty="0"/>
              <a:t> </a:t>
            </a:r>
            <a:r>
              <a:rPr lang="en-GB" sz="1400" dirty="0" err="1"/>
              <a:t>bwyntiau</a:t>
            </a:r>
            <a:r>
              <a:rPr lang="en-GB" sz="1400" dirty="0"/>
              <a:t>/</a:t>
            </a:r>
            <a:r>
              <a:rPr lang="en-GB" sz="1400" dirty="0" err="1"/>
              <a:t>rhowch</a:t>
            </a:r>
            <a:r>
              <a:rPr lang="en-GB" sz="1400" dirty="0"/>
              <a:t> </a:t>
            </a:r>
            <a:r>
              <a:rPr lang="en-GB" sz="1400" dirty="0" err="1"/>
              <a:t>ddisgrifiad</a:t>
            </a:r>
            <a:r>
              <a:rPr lang="en-GB" sz="1400" dirty="0"/>
              <a:t> </a:t>
            </a:r>
            <a:r>
              <a:rPr lang="en-GB" sz="1400" dirty="0" err="1"/>
              <a:t>byr</a:t>
            </a:r>
            <a:r>
              <a:rPr lang="en-GB" sz="1400" dirty="0"/>
              <a:t> neu </a:t>
            </a:r>
            <a:r>
              <a:rPr lang="en-GB" sz="1400" dirty="0" err="1"/>
              <a:t>nodwch</a:t>
            </a:r>
            <a:r>
              <a:rPr lang="en-GB" sz="1400" dirty="0"/>
              <a:t> y </a:t>
            </a:r>
            <a:r>
              <a:rPr lang="en-GB" sz="1400" dirty="0" err="1"/>
              <a:t>prif</a:t>
            </a:r>
            <a:r>
              <a:rPr lang="en-GB" sz="1400" dirty="0"/>
              <a:t> </a:t>
            </a:r>
            <a:r>
              <a:rPr lang="en-GB" sz="1400" dirty="0" err="1"/>
              <a:t>nodweddion</a:t>
            </a:r>
            <a:endParaRPr lang="en-GB" sz="1400" i="1" dirty="0"/>
          </a:p>
        </p:txBody>
      </p:sp>
      <p:pic>
        <p:nvPicPr>
          <p:cNvPr id="3" name="Picture 2">
            <a:extLst>
              <a:ext uri="{FF2B5EF4-FFF2-40B4-BE49-F238E27FC236}">
                <a16:creationId xmlns:a16="http://schemas.microsoft.com/office/drawing/2014/main" id="{48E8C9F0-6946-40A3-AABE-AD0F5057AF7A}"/>
              </a:ext>
            </a:extLst>
          </p:cNvPr>
          <p:cNvPicPr>
            <a:picLocks noChangeAspect="1"/>
          </p:cNvPicPr>
          <p:nvPr/>
        </p:nvPicPr>
        <p:blipFill>
          <a:blip r:embed="rId2"/>
          <a:stretch>
            <a:fillRect/>
          </a:stretch>
        </p:blipFill>
        <p:spPr>
          <a:xfrm>
            <a:off x="163286" y="1895112"/>
            <a:ext cx="6153389" cy="4096025"/>
          </a:xfrm>
          <a:prstGeom prst="rect">
            <a:avLst/>
          </a:prstGeom>
        </p:spPr>
      </p:pic>
      <p:sp>
        <p:nvSpPr>
          <p:cNvPr id="8" name="TextBox 7">
            <a:extLst>
              <a:ext uri="{FF2B5EF4-FFF2-40B4-BE49-F238E27FC236}">
                <a16:creationId xmlns:a16="http://schemas.microsoft.com/office/drawing/2014/main" id="{1B036FDD-3495-43AB-B271-D98686164184}"/>
              </a:ext>
            </a:extLst>
          </p:cNvPr>
          <p:cNvSpPr txBox="1"/>
          <p:nvPr/>
        </p:nvSpPr>
        <p:spPr>
          <a:xfrm>
            <a:off x="6530410" y="1051915"/>
            <a:ext cx="5498304" cy="5782417"/>
          </a:xfrm>
          <a:prstGeom prst="rect">
            <a:avLst/>
          </a:prstGeom>
          <a:noFill/>
        </p:spPr>
        <p:txBody>
          <a:bodyPr wrap="square">
            <a:spAutoFit/>
          </a:bodyPr>
          <a:lstStyle/>
          <a:p>
            <a:pPr>
              <a:lnSpc>
                <a:spcPct val="115000"/>
              </a:lnSpc>
              <a:spcAft>
                <a:spcPts val="1000"/>
              </a:spcAft>
            </a:pPr>
            <a:r>
              <a:rPr lang="cy-GB" sz="1100" dirty="0">
                <a:effectLst/>
                <a:latin typeface="Arial" panose="020B0604020202020204" pitchFamily="34" charset="0"/>
                <a:ea typeface="Times New Roman" panose="02020603050405020304" pitchFamily="18" charset="0"/>
                <a:cs typeface="Times New Roman" panose="02020603050405020304" pitchFamily="18" charset="0"/>
              </a:rPr>
              <a:t>Rhowch hyd at </a:t>
            </a:r>
            <a:r>
              <a:rPr lang="cy-GB" sz="1100" b="1" dirty="0">
                <a:effectLst/>
                <a:latin typeface="Arial" panose="020B0604020202020204" pitchFamily="34" charset="0"/>
                <a:ea typeface="Times New Roman" panose="02020603050405020304" pitchFamily="18" charset="0"/>
                <a:cs typeface="Times New Roman" panose="02020603050405020304" pitchFamily="18" charset="0"/>
              </a:rPr>
              <a:t>4 marc </a:t>
            </a:r>
            <a:r>
              <a:rPr lang="cy-GB" sz="1100" dirty="0">
                <a:effectLst/>
                <a:latin typeface="Arial" panose="020B0604020202020204" pitchFamily="34" charset="0"/>
                <a:ea typeface="Times New Roman" panose="02020603050405020304" pitchFamily="18" charset="0"/>
                <a:cs typeface="Times New Roman" panose="02020603050405020304" pitchFamily="18" charset="0"/>
              </a:rPr>
              <a:t>(2 x 2).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cy-GB" sz="1100" b="1" dirty="0">
                <a:effectLst/>
                <a:latin typeface="Arial" panose="020B0604020202020204" pitchFamily="34" charset="0"/>
                <a:ea typeface="Times New Roman" panose="02020603050405020304" pitchFamily="18" charset="0"/>
                <a:cs typeface="Times New Roman" panose="02020603050405020304" pitchFamily="18" charset="0"/>
              </a:rPr>
              <a:t>Rhowch 0 marc </a:t>
            </a:r>
            <a:r>
              <a:rPr lang="cy-GB" sz="1100" dirty="0">
                <a:effectLst/>
                <a:latin typeface="Arial" panose="020B0604020202020204" pitchFamily="34" charset="0"/>
                <a:ea typeface="Times New Roman" panose="02020603050405020304" pitchFamily="18" charset="0"/>
                <a:cs typeface="Times New Roman" panose="02020603050405020304" pitchFamily="18" charset="0"/>
              </a:rPr>
              <a:t>os nad yw'r ymateb yn haeddu ennill marciau.</a:t>
            </a:r>
            <a:br>
              <a:rPr lang="cy-GB" sz="1100" dirty="0">
                <a:effectLst/>
                <a:latin typeface="Arial" panose="020B0604020202020204" pitchFamily="34" charset="0"/>
                <a:ea typeface="Times New Roman" panose="02020603050405020304" pitchFamily="18" charset="0"/>
                <a:cs typeface="Times New Roman" panose="02020603050405020304" pitchFamily="18" charset="0"/>
              </a:rPr>
            </a:br>
            <a:r>
              <a:rPr lang="cy-GB" sz="1100" b="1" dirty="0">
                <a:effectLst/>
                <a:latin typeface="Arial" panose="020B0604020202020204" pitchFamily="34" charset="0"/>
                <a:ea typeface="Times New Roman" panose="02020603050405020304" pitchFamily="18" charset="0"/>
                <a:cs typeface="Times New Roman" panose="02020603050405020304" pitchFamily="18" charset="0"/>
              </a:rPr>
              <a:t>Rhowch 1 marc</a:t>
            </a:r>
            <a:r>
              <a:rPr lang="cy-GB" sz="1100" dirty="0">
                <a:effectLst/>
                <a:latin typeface="Arial" panose="020B0604020202020204" pitchFamily="34" charset="0"/>
                <a:ea typeface="Times New Roman" panose="02020603050405020304" pitchFamily="18" charset="0"/>
                <a:cs typeface="Times New Roman" panose="02020603050405020304" pitchFamily="18" charset="0"/>
              </a:rPr>
              <a:t> am amlinelliad sylfaenol heb fawr o wybodaeth na dealltwriaeth ynglŷn â'r polisïau allweddol ddylai fod ar waith.</a:t>
            </a:r>
            <a:br>
              <a:rPr lang="cy-GB" sz="1100" dirty="0">
                <a:effectLst/>
                <a:latin typeface="Arial" panose="020B0604020202020204" pitchFamily="34" charset="0"/>
                <a:ea typeface="Times New Roman" panose="02020603050405020304" pitchFamily="18" charset="0"/>
                <a:cs typeface="Times New Roman" panose="02020603050405020304" pitchFamily="18" charset="0"/>
              </a:rPr>
            </a:br>
            <a:r>
              <a:rPr lang="cy-GB" sz="1100" b="1" dirty="0">
                <a:effectLst/>
                <a:latin typeface="Arial" panose="020B0604020202020204" pitchFamily="34" charset="0"/>
                <a:ea typeface="Times New Roman" panose="02020603050405020304" pitchFamily="18" charset="0"/>
                <a:cs typeface="Times New Roman" panose="02020603050405020304" pitchFamily="18" charset="0"/>
              </a:rPr>
              <a:t>Rhowch 2 farc</a:t>
            </a:r>
            <a:r>
              <a:rPr lang="cy-GB" sz="1100" dirty="0">
                <a:effectLst/>
                <a:latin typeface="Arial" panose="020B0604020202020204" pitchFamily="34" charset="0"/>
                <a:ea typeface="Times New Roman" panose="02020603050405020304" pitchFamily="18" charset="0"/>
                <a:cs typeface="Times New Roman" panose="02020603050405020304" pitchFamily="18" charset="0"/>
              </a:rPr>
              <a:t> am amlinelliad da sy'n dangos gwybodaeth a dealltwriaeth dda ynglŷn â'r polisïau allweddol ddylai fod ar waith.</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cy-GB" sz="1100" b="1" dirty="0">
                <a:effectLst/>
                <a:latin typeface="Arial" panose="020B0604020202020204" pitchFamily="34" charset="0"/>
                <a:ea typeface="Times New Roman" panose="02020603050405020304" pitchFamily="18" charset="0"/>
                <a:cs typeface="Times New Roman" panose="02020603050405020304" pitchFamily="18" charset="0"/>
              </a:rPr>
              <a:t>Rhowch uchafswm o 2 marc </a:t>
            </a:r>
            <a:r>
              <a:rPr lang="cy-GB" sz="1100" dirty="0">
                <a:effectLst/>
                <a:latin typeface="Arial" panose="020B0604020202020204" pitchFamily="34" charset="0"/>
                <a:ea typeface="Times New Roman" panose="02020603050405020304" pitchFamily="18" charset="0"/>
                <a:cs typeface="Times New Roman" panose="02020603050405020304" pitchFamily="18" charset="0"/>
              </a:rPr>
              <a:t>os mai dim ond un polisi sydd wedi'i amlinellu.</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cy-GB" sz="1100" dirty="0">
                <a:effectLst/>
                <a:latin typeface="Arial" panose="020B0604020202020204" pitchFamily="34" charset="0"/>
                <a:ea typeface="Calibri" panose="020F0502020204030204" pitchFamily="34" charset="0"/>
                <a:cs typeface="Times New Roman" panose="02020603050405020304" pitchFamily="18" charset="0"/>
              </a:rPr>
              <a:t>Gall ymateb gyfeirio at: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Polisi cyfrinachedd – diogelu gwybodaeth bersonol. Sicrhau bod y feithrinfa'n dilyn gweithdrefnau cywir. Ni ddylid trafod gwybodaeth am geisiadau. Dylid dilyn rheoliadau GDPR. Ni ddylai staff meithrinfa glebran a thrafod plant y tu allan i'r feithrinfa. Nid lle'r cynorthwyydd yw sôn am hyn gyda dad.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Polisi Cyfle Cyfartal – sicrhau bod pob plentyn a phob teulu'n cael ei gynnwys. Dylid cefnogi Seren i gymryd rhan yn y feithrinfa. Dylai fod gwasanaethau ar gael i bob teulu. Dylid cefnogi amgylchedd diogel lle caiff pawb ei werthfawrogi a'i drin yn deg. Dylai'r feithrinfa annog pobl ag anghenion penodol i rannu cyfleoedd â phobl eraill. Cynhwysiant a gwahaniaethu.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Polisi cwynion – Dylai'r polisi cwynion fod ar gael i bob defnyddiwr gwasanaeth, efallai yr hoffai dad gwyno am gynorthwyydd y feithrinfa a'r diffyg cyfleusterau i Seren. Dylid trin pob teulu yn gwrtais. Dylid dilyn y drefn gwyno yn y polisi yn agos a rhoi gwybod i Dad am y canlyniadau. Gallai arwain at gwyno wrth AGC a'r posibilrwydd y byddant am gynnal arolwg pellach o'r feithrinfa. Dylai'r polisi cwynion annog pobl i fod yn agored a chefnogi gwasanaethau o ansawdd da.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Polisi Iechyd a Diogelwch – alergeddau bwyd, traws-halogiad</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cy-GB" sz="1100" dirty="0">
                <a:effectLst/>
                <a:latin typeface="Arial" panose="020B0604020202020204" pitchFamily="34" charset="0"/>
                <a:ea typeface="Calibri" panose="020F0502020204030204" pitchFamily="34" charset="0"/>
                <a:cs typeface="Times New Roman" panose="02020603050405020304" pitchFamily="18" charset="0"/>
              </a:rPr>
              <a:t>Nid yw'r rhestr hon yn cynnwys popeth.</a:t>
            </a:r>
            <a:br>
              <a:rPr lang="en-GB" sz="1100" dirty="0">
                <a:latin typeface="Calibri" panose="020F0502020204030204" pitchFamily="34" charset="0"/>
                <a:ea typeface="Calibri" panose="020F0502020204030204" pitchFamily="34" charset="0"/>
                <a:cs typeface="Times New Roman" panose="02020603050405020304" pitchFamily="18" charset="0"/>
              </a:rPr>
            </a:br>
            <a:r>
              <a:rPr lang="cy-GB" sz="1100" dirty="0">
                <a:effectLst/>
                <a:latin typeface="Arial" panose="020B0604020202020204" pitchFamily="34" charset="0"/>
                <a:ea typeface="Calibri" panose="020F0502020204030204" pitchFamily="34" charset="0"/>
                <a:cs typeface="Times New Roman" panose="02020603050405020304" pitchFamily="18" charset="0"/>
              </a:rPr>
              <a:t>Rhowch farciau am unrhyw ymateb perthnasol arall.</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32414000"/>
      </p:ext>
    </p:extLst>
  </p:cSld>
  <p:clrMapOvr>
    <a:masterClrMapping/>
  </p:clrMapOvr>
  <mc:AlternateContent xmlns:mc="http://schemas.openxmlformats.org/markup-compatibility/2006" xmlns:p14="http://schemas.microsoft.com/office/powerpoint/2010/main">
    <mc:Choice Requires="p14">
      <p:transition spd="slow" p14:dur="2000" advTm="26875"/>
    </mc:Choice>
    <mc:Fallback xmlns="">
      <p:transition spd="slow" advTm="26875"/>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solidFill>
                  <a:srgbClr val="0077C8"/>
                </a:solidFill>
              </a:rPr>
              <a:t>C</a:t>
            </a:r>
            <a:r>
              <a:rPr lang="x-none" sz="1800" dirty="0"/>
              <a:t>westiwn </a:t>
            </a:r>
            <a:r>
              <a:rPr lang="en-GB" sz="1800" dirty="0"/>
              <a:t>8 </a:t>
            </a:r>
            <a:r>
              <a:rPr lang="cy-GB" sz="1800" dirty="0"/>
              <a:t>gyda sylwadau’r Arholwr</a:t>
            </a:r>
            <a:endParaRPr lang="en-GB" sz="1800" dirty="0"/>
          </a:p>
        </p:txBody>
      </p:sp>
      <p:sp>
        <p:nvSpPr>
          <p:cNvPr id="5" name="Speech Bubble: Rectangle with Corners Rounded 4">
            <a:extLst>
              <a:ext uri="{FF2B5EF4-FFF2-40B4-BE49-F238E27FC236}">
                <a16:creationId xmlns:a16="http://schemas.microsoft.com/office/drawing/2014/main" id="{8A7EBFF2-53D4-4AD2-AFA9-B88800DFED16}"/>
              </a:ext>
            </a:extLst>
          </p:cNvPr>
          <p:cNvSpPr/>
          <p:nvPr/>
        </p:nvSpPr>
        <p:spPr>
          <a:xfrm>
            <a:off x="8023788" y="954157"/>
            <a:ext cx="3747052"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r>
              <a:rPr lang="cy-GB" sz="1400" i="1" dirty="0">
                <a:solidFill>
                  <a:srgbClr val="0070C0"/>
                </a:solidFill>
              </a:rPr>
              <a:t>Cw.8 Nid oes unrhyw farciau wedi’u dyfarnu </a:t>
            </a:r>
          </a:p>
          <a:p>
            <a:r>
              <a:rPr lang="cy-GB" sz="1400" i="1" dirty="0">
                <a:solidFill>
                  <a:srgbClr val="0070C0"/>
                </a:solidFill>
              </a:rPr>
              <a:t>am yr ateb hwn. Mae hyn yn unol ag </a:t>
            </a:r>
          </a:p>
          <a:p>
            <a:r>
              <a:rPr lang="cy-GB" sz="1400" i="1" dirty="0">
                <a:solidFill>
                  <a:srgbClr val="0070C0"/>
                </a:solidFill>
              </a:rPr>
              <a:t>arweiniad y cynllun marcio gan nad yw’r</a:t>
            </a:r>
          </a:p>
          <a:p>
            <a:r>
              <a:rPr lang="cy-GB" sz="1400" i="1" dirty="0">
                <a:solidFill>
                  <a:srgbClr val="0070C0"/>
                </a:solidFill>
              </a:rPr>
              <a:t>ymateb yn deilwng o farciau.</a:t>
            </a:r>
            <a:r>
              <a:rPr lang="en-GB" sz="1400" i="1" dirty="0">
                <a:solidFill>
                  <a:srgbClr val="0070C0"/>
                </a:solidFill>
              </a:rPr>
              <a:t> </a:t>
            </a:r>
            <a:r>
              <a:rPr lang="cy-GB" sz="1400" i="1" dirty="0">
                <a:solidFill>
                  <a:srgbClr val="0070C0"/>
                </a:solidFill>
              </a:rPr>
              <a:t>Lle mae’r </a:t>
            </a:r>
          </a:p>
          <a:p>
            <a:r>
              <a:rPr lang="cy-GB" sz="1400" i="1" dirty="0">
                <a:solidFill>
                  <a:srgbClr val="0070C0"/>
                </a:solidFill>
              </a:rPr>
              <a:t>dysgwr yn cyfeirio at bolisi </a:t>
            </a:r>
            <a:r>
              <a:rPr lang="cy-GB" sz="1400" i="1" dirty="0" err="1">
                <a:solidFill>
                  <a:srgbClr val="0070C0"/>
                </a:solidFill>
              </a:rPr>
              <a:t>deietegol</a:t>
            </a:r>
            <a:r>
              <a:rPr lang="cy-GB" sz="1400" i="1" dirty="0">
                <a:solidFill>
                  <a:srgbClr val="0070C0"/>
                </a:solidFill>
              </a:rPr>
              <a:t>, nid </a:t>
            </a:r>
          </a:p>
          <a:p>
            <a:r>
              <a:rPr lang="cy-GB" sz="1400" i="1" dirty="0">
                <a:solidFill>
                  <a:srgbClr val="0070C0"/>
                </a:solidFill>
              </a:rPr>
              <a:t>yw’n glir pa bolisi mae’n ceisio ei amlinellu.</a:t>
            </a:r>
          </a:p>
          <a:p>
            <a:r>
              <a:rPr lang="cy-GB" sz="1400" i="1" dirty="0">
                <a:solidFill>
                  <a:srgbClr val="0070C0"/>
                </a:solidFill>
              </a:rPr>
              <a:t>Ni ellid dyfarnu marciau am yr ail adran gan </a:t>
            </a:r>
          </a:p>
          <a:p>
            <a:r>
              <a:rPr lang="cy-GB" sz="1400" i="1" dirty="0">
                <a:solidFill>
                  <a:srgbClr val="0070C0"/>
                </a:solidFill>
              </a:rPr>
              <a:t>fod yr holl dystiolaeth wedi’i chroesi allan.</a:t>
            </a:r>
          </a:p>
          <a:p>
            <a:r>
              <a:rPr lang="cy-GB" sz="1400" i="1" dirty="0">
                <a:solidFill>
                  <a:srgbClr val="0070C0"/>
                </a:solidFill>
              </a:rPr>
              <a:t>I ennill marciau, dylai’r dysgwr hwn fod wedi </a:t>
            </a:r>
          </a:p>
          <a:p>
            <a:r>
              <a:rPr lang="cy-GB" sz="1400" i="1" dirty="0">
                <a:solidFill>
                  <a:srgbClr val="0070C0"/>
                </a:solidFill>
              </a:rPr>
              <a:t>dangos yn glir pa bolisi oedd yn cyfeirio ato a </a:t>
            </a:r>
          </a:p>
          <a:p>
            <a:r>
              <a:rPr lang="cy-GB" sz="1400" i="1" dirty="0">
                <a:solidFill>
                  <a:srgbClr val="0070C0"/>
                </a:solidFill>
              </a:rPr>
              <a:t>rhoi amlinelliad o ran sut byddai’n cynnig </a:t>
            </a:r>
          </a:p>
          <a:p>
            <a:r>
              <a:rPr lang="cy-GB" sz="1400" i="1" dirty="0">
                <a:solidFill>
                  <a:srgbClr val="0070C0"/>
                </a:solidFill>
              </a:rPr>
              <a:t>cefnogaeth yn y senario hwn. Er enghraifft, </a:t>
            </a:r>
          </a:p>
          <a:p>
            <a:r>
              <a:rPr lang="cy-GB" sz="1400" i="1" dirty="0">
                <a:solidFill>
                  <a:srgbClr val="0070C0"/>
                </a:solidFill>
              </a:rPr>
              <a:t>pe byddai’r dysgwr wedi gwneud cysylltau ag </a:t>
            </a:r>
          </a:p>
          <a:p>
            <a:r>
              <a:rPr lang="cy-GB" sz="1400" i="1" dirty="0">
                <a:solidFill>
                  <a:srgbClr val="0070C0"/>
                </a:solidFill>
              </a:rPr>
              <a:t>alergeddau bwyd neu hylendid bwyd a </a:t>
            </a:r>
          </a:p>
          <a:p>
            <a:r>
              <a:rPr lang="cy-GB" sz="1400" i="1" dirty="0">
                <a:solidFill>
                  <a:srgbClr val="0070C0"/>
                </a:solidFill>
              </a:rPr>
              <a:t>thraws-halogiad o fewn y “polisi </a:t>
            </a:r>
            <a:r>
              <a:rPr lang="cy-GB" sz="1400" i="1" dirty="0" err="1">
                <a:solidFill>
                  <a:srgbClr val="0070C0"/>
                </a:solidFill>
              </a:rPr>
              <a:t>deietegol</a:t>
            </a:r>
            <a:r>
              <a:rPr lang="cy-GB" sz="1400" i="1" dirty="0">
                <a:solidFill>
                  <a:srgbClr val="0070C0"/>
                </a:solidFill>
              </a:rPr>
              <a:t>”, </a:t>
            </a:r>
          </a:p>
          <a:p>
            <a:r>
              <a:rPr lang="cy-GB" sz="1400" i="1" dirty="0">
                <a:solidFill>
                  <a:srgbClr val="0070C0"/>
                </a:solidFill>
              </a:rPr>
              <a:t>gellir bod wedi dyfarnu rhai marciau. Dylai’r </a:t>
            </a:r>
          </a:p>
          <a:p>
            <a:r>
              <a:rPr lang="cy-GB" sz="1400" i="1" dirty="0">
                <a:solidFill>
                  <a:srgbClr val="0070C0"/>
                </a:solidFill>
              </a:rPr>
              <a:t>dysgwr hefyd fod yn ymwybodol bod yr holl </a:t>
            </a:r>
          </a:p>
          <a:p>
            <a:r>
              <a:rPr lang="cy-GB" sz="1400" i="1" dirty="0">
                <a:solidFill>
                  <a:srgbClr val="0070C0"/>
                </a:solidFill>
              </a:rPr>
              <a:t>dystiolaeth yn cael ei hystyried a gellid bod </a:t>
            </a:r>
          </a:p>
          <a:p>
            <a:r>
              <a:rPr lang="cy-GB" sz="1400" i="1" dirty="0">
                <a:solidFill>
                  <a:srgbClr val="0070C0"/>
                </a:solidFill>
              </a:rPr>
              <a:t>wedi dyfarnu rhai marciau am y dystiolaeth y </a:t>
            </a:r>
          </a:p>
          <a:p>
            <a:r>
              <a:rPr lang="cy-GB" sz="1400" i="1" dirty="0">
                <a:solidFill>
                  <a:srgbClr val="0070C0"/>
                </a:solidFill>
              </a:rPr>
              <a:t>cafodd ei chroesi allan.</a:t>
            </a:r>
          </a:p>
          <a:p>
            <a:r>
              <a:rPr lang="cy-GB" sz="1400" i="1" dirty="0">
                <a:solidFill>
                  <a:srgbClr val="0070C0"/>
                </a:solidFill>
              </a:rPr>
              <a:t>Dyfarnwyd 0 marc </a:t>
            </a:r>
            <a:endParaRPr lang="en-GB" sz="1400" i="1" dirty="0">
              <a:solidFill>
                <a:srgbClr val="0070C0"/>
              </a:solidFill>
            </a:endParaRPr>
          </a:p>
        </p:txBody>
      </p:sp>
      <p:pic>
        <p:nvPicPr>
          <p:cNvPr id="4" name="Picture 3">
            <a:extLst>
              <a:ext uri="{FF2B5EF4-FFF2-40B4-BE49-F238E27FC236}">
                <a16:creationId xmlns:a16="http://schemas.microsoft.com/office/drawing/2014/main" id="{F1F02AEC-8DB9-4B85-8E9C-3ED04CEDE796}"/>
              </a:ext>
            </a:extLst>
          </p:cNvPr>
          <p:cNvPicPr>
            <a:picLocks noChangeAspect="1"/>
          </p:cNvPicPr>
          <p:nvPr/>
        </p:nvPicPr>
        <p:blipFill>
          <a:blip r:embed="rId2"/>
          <a:stretch>
            <a:fillRect/>
          </a:stretch>
        </p:blipFill>
        <p:spPr>
          <a:xfrm>
            <a:off x="282011" y="1151657"/>
            <a:ext cx="7028714" cy="1781323"/>
          </a:xfrm>
          <a:prstGeom prst="rect">
            <a:avLst/>
          </a:prstGeom>
        </p:spPr>
      </p:pic>
      <p:sp>
        <p:nvSpPr>
          <p:cNvPr id="9" name="Blwch Testun 8">
            <a:extLst>
              <a:ext uri="{FF2B5EF4-FFF2-40B4-BE49-F238E27FC236}">
                <a16:creationId xmlns:a16="http://schemas.microsoft.com/office/drawing/2014/main" id="{6BCE49A6-D003-497A-BB8B-4F7958081783}"/>
              </a:ext>
            </a:extLst>
          </p:cNvPr>
          <p:cNvSpPr txBox="1"/>
          <p:nvPr/>
        </p:nvSpPr>
        <p:spPr>
          <a:xfrm>
            <a:off x="580638" y="3244357"/>
            <a:ext cx="6431460" cy="1200329"/>
          </a:xfrm>
          <a:prstGeom prst="rect">
            <a:avLst/>
          </a:prstGeom>
          <a:solidFill>
            <a:schemeClr val="bg1"/>
          </a:solidFill>
        </p:spPr>
        <p:txBody>
          <a:bodyPr wrap="square" rtlCol="0">
            <a:spAutoFit/>
          </a:bodyPr>
          <a:lstStyle/>
          <a:p>
            <a:pPr marL="342900" indent="-342900">
              <a:buAutoNum type="arabicPeriod"/>
            </a:pPr>
            <a:r>
              <a:rPr lang="cy-GB" dirty="0"/>
              <a:t>Polisi </a:t>
            </a:r>
            <a:r>
              <a:rPr lang="cy-GB" dirty="0" err="1"/>
              <a:t>deietegol</a:t>
            </a:r>
            <a:r>
              <a:rPr lang="cy-GB" dirty="0"/>
              <a:t> – gwneud yn siŵr y gellir gofalu am angen </a:t>
            </a:r>
            <a:r>
              <a:rPr lang="cy-GB" dirty="0" err="1"/>
              <a:t>deietgol</a:t>
            </a:r>
            <a:r>
              <a:rPr lang="cy-GB" dirty="0"/>
              <a:t> Seren.</a:t>
            </a:r>
          </a:p>
          <a:p>
            <a:pPr marL="342900" indent="-342900">
              <a:buAutoNum type="arabicPeriod"/>
            </a:pPr>
            <a:endParaRPr lang="cy-GB" dirty="0"/>
          </a:p>
          <a:p>
            <a:pPr marL="342900" indent="-342900">
              <a:buAutoNum type="arabicPeriod"/>
            </a:pPr>
            <a:r>
              <a:rPr lang="cy-GB" dirty="0"/>
              <a:t> </a:t>
            </a:r>
          </a:p>
        </p:txBody>
      </p:sp>
    </p:spTree>
    <p:extLst>
      <p:ext uri="{BB962C8B-B14F-4D97-AF65-F5344CB8AC3E}">
        <p14:creationId xmlns:p14="http://schemas.microsoft.com/office/powerpoint/2010/main" val="2500250715"/>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579614"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7915701" y="954157"/>
            <a:ext cx="3994288"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i="1" dirty="0">
              <a:solidFill>
                <a:srgbClr val="0070C0"/>
              </a:solidFill>
            </a:endParaRPr>
          </a:p>
          <a:p>
            <a:r>
              <a:rPr lang="cy-GB" i="1" dirty="0">
                <a:solidFill>
                  <a:srgbClr val="0070C0"/>
                </a:solidFill>
              </a:rPr>
              <a:t>Cw.1a Dyfarnwyd 1 marc allan o 3 </a:t>
            </a:r>
          </a:p>
          <a:p>
            <a:r>
              <a:rPr lang="cy-GB" i="1" dirty="0">
                <a:solidFill>
                  <a:srgbClr val="0070C0"/>
                </a:solidFill>
              </a:rPr>
              <a:t>posibl i’r papur hwn. Cafodd y marc</a:t>
            </a:r>
          </a:p>
          <a:p>
            <a:r>
              <a:rPr lang="cy-GB" i="1" dirty="0">
                <a:solidFill>
                  <a:srgbClr val="0070C0"/>
                </a:solidFill>
              </a:rPr>
              <a:t>hwn ei briodoli i’r maes datblygiad </a:t>
            </a:r>
          </a:p>
          <a:p>
            <a:r>
              <a:rPr lang="cy-GB" i="1" dirty="0">
                <a:solidFill>
                  <a:srgbClr val="0070C0"/>
                </a:solidFill>
              </a:rPr>
              <a:t>emosiynol sydd ag un tic clir yn y </a:t>
            </a:r>
          </a:p>
          <a:p>
            <a:r>
              <a:rPr lang="cy-GB" i="1" dirty="0">
                <a:solidFill>
                  <a:srgbClr val="0070C0"/>
                </a:solidFill>
              </a:rPr>
              <a:t>blwch perthnasol fel sy’n ofynnol.</a:t>
            </a:r>
          </a:p>
          <a:p>
            <a:r>
              <a:rPr lang="cy-GB" i="1" dirty="0">
                <a:solidFill>
                  <a:srgbClr val="0070C0"/>
                </a:solidFill>
              </a:rPr>
              <a:t>Lle mae’r dysgwr wedi rhoi mwy nag </a:t>
            </a:r>
          </a:p>
          <a:p>
            <a:r>
              <a:rPr lang="cy-GB" i="1" dirty="0">
                <a:solidFill>
                  <a:srgbClr val="0070C0"/>
                </a:solidFill>
              </a:rPr>
              <a:t>un tic, ni ddyfarnwyd marciau gan</a:t>
            </a:r>
          </a:p>
          <a:p>
            <a:r>
              <a:rPr lang="cy-GB" i="1" dirty="0">
                <a:solidFill>
                  <a:srgbClr val="0070C0"/>
                </a:solidFill>
              </a:rPr>
              <a:t>nad yw’n dangos gwybodaeth a </a:t>
            </a:r>
          </a:p>
          <a:p>
            <a:r>
              <a:rPr lang="cy-GB" i="1" dirty="0">
                <a:solidFill>
                  <a:srgbClr val="0070C0"/>
                </a:solidFill>
              </a:rPr>
              <a:t>dealltwriaeth glir.</a:t>
            </a:r>
          </a:p>
          <a:p>
            <a:r>
              <a:rPr lang="cy-GB" i="1" dirty="0">
                <a:solidFill>
                  <a:srgbClr val="0070C0"/>
                </a:solidFill>
              </a:rPr>
              <a:t>Dyfarnwyd 1 marc</a:t>
            </a: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solidFill>
                  <a:srgbClr val="0077C8"/>
                </a:solidFill>
              </a:rPr>
              <a:t>C</a:t>
            </a:r>
            <a:r>
              <a:rPr lang="x-none" sz="1800" dirty="0"/>
              <a:t>westiwn 1 </a:t>
            </a:r>
            <a:r>
              <a:rPr lang="en-GB" sz="1800" dirty="0"/>
              <a:t>(a) </a:t>
            </a:r>
            <a:r>
              <a:rPr lang="cy-GB" sz="1800" dirty="0"/>
              <a:t>gyda sylwadau’r Arholwr</a:t>
            </a:r>
            <a:endParaRPr lang="en-GB" sz="1800" dirty="0"/>
          </a:p>
        </p:txBody>
      </p:sp>
      <p:pic>
        <p:nvPicPr>
          <p:cNvPr id="9" name="Picture 8">
            <a:extLst>
              <a:ext uri="{FF2B5EF4-FFF2-40B4-BE49-F238E27FC236}">
                <a16:creationId xmlns:a16="http://schemas.microsoft.com/office/drawing/2014/main" id="{D8723460-2CA4-4718-ADAF-755D94EEA594}"/>
              </a:ext>
            </a:extLst>
          </p:cNvPr>
          <p:cNvPicPr>
            <a:picLocks noChangeAspect="1"/>
          </p:cNvPicPr>
          <p:nvPr/>
        </p:nvPicPr>
        <p:blipFill>
          <a:blip r:embed="rId2"/>
          <a:stretch>
            <a:fillRect/>
          </a:stretch>
        </p:blipFill>
        <p:spPr>
          <a:xfrm>
            <a:off x="213294" y="1021862"/>
            <a:ext cx="6589077" cy="5157175"/>
          </a:xfrm>
          <a:prstGeom prst="rect">
            <a:avLst/>
          </a:prstGeom>
        </p:spPr>
      </p:pic>
      <p:pic>
        <p:nvPicPr>
          <p:cNvPr id="4" name="Picture 3">
            <a:extLst>
              <a:ext uri="{FF2B5EF4-FFF2-40B4-BE49-F238E27FC236}">
                <a16:creationId xmlns:a16="http://schemas.microsoft.com/office/drawing/2014/main" id="{D3C18DDD-98DF-4CE4-95D9-0615EA1DE07B}"/>
              </a:ext>
            </a:extLst>
          </p:cNvPr>
          <p:cNvPicPr>
            <a:picLocks noChangeAspect="1"/>
          </p:cNvPicPr>
          <p:nvPr/>
        </p:nvPicPr>
        <p:blipFill>
          <a:blip r:embed="rId3"/>
          <a:stretch>
            <a:fillRect/>
          </a:stretch>
        </p:blipFill>
        <p:spPr>
          <a:xfrm>
            <a:off x="4768652" y="3942383"/>
            <a:ext cx="409575" cy="342900"/>
          </a:xfrm>
          <a:prstGeom prst="rect">
            <a:avLst/>
          </a:prstGeom>
        </p:spPr>
      </p:pic>
      <p:pic>
        <p:nvPicPr>
          <p:cNvPr id="13" name="Picture 12">
            <a:extLst>
              <a:ext uri="{FF2B5EF4-FFF2-40B4-BE49-F238E27FC236}">
                <a16:creationId xmlns:a16="http://schemas.microsoft.com/office/drawing/2014/main" id="{D58689E2-120C-48A8-B3A3-778EE7F97010}"/>
              </a:ext>
            </a:extLst>
          </p:cNvPr>
          <p:cNvPicPr>
            <a:picLocks noChangeAspect="1"/>
          </p:cNvPicPr>
          <p:nvPr/>
        </p:nvPicPr>
        <p:blipFill>
          <a:blip r:embed="rId3"/>
          <a:stretch>
            <a:fillRect/>
          </a:stretch>
        </p:blipFill>
        <p:spPr>
          <a:xfrm>
            <a:off x="4768651" y="4786597"/>
            <a:ext cx="409575" cy="342900"/>
          </a:xfrm>
          <a:prstGeom prst="rect">
            <a:avLst/>
          </a:prstGeom>
        </p:spPr>
      </p:pic>
      <p:pic>
        <p:nvPicPr>
          <p:cNvPr id="15" name="Picture 14">
            <a:extLst>
              <a:ext uri="{FF2B5EF4-FFF2-40B4-BE49-F238E27FC236}">
                <a16:creationId xmlns:a16="http://schemas.microsoft.com/office/drawing/2014/main" id="{4D2FE073-F589-46FE-B4CC-A6C0FD29EE1F}"/>
              </a:ext>
            </a:extLst>
          </p:cNvPr>
          <p:cNvPicPr>
            <a:picLocks noChangeAspect="1"/>
          </p:cNvPicPr>
          <p:nvPr/>
        </p:nvPicPr>
        <p:blipFill>
          <a:blip r:embed="rId3"/>
          <a:stretch>
            <a:fillRect/>
          </a:stretch>
        </p:blipFill>
        <p:spPr>
          <a:xfrm>
            <a:off x="3636092" y="3942383"/>
            <a:ext cx="409575" cy="342900"/>
          </a:xfrm>
          <a:prstGeom prst="rect">
            <a:avLst/>
          </a:prstGeom>
        </p:spPr>
      </p:pic>
      <p:pic>
        <p:nvPicPr>
          <p:cNvPr id="19" name="Picture 18">
            <a:extLst>
              <a:ext uri="{FF2B5EF4-FFF2-40B4-BE49-F238E27FC236}">
                <a16:creationId xmlns:a16="http://schemas.microsoft.com/office/drawing/2014/main" id="{4C6846AE-BAD1-4848-AD99-130DEC7F8328}"/>
              </a:ext>
            </a:extLst>
          </p:cNvPr>
          <p:cNvPicPr>
            <a:picLocks noChangeAspect="1"/>
          </p:cNvPicPr>
          <p:nvPr/>
        </p:nvPicPr>
        <p:blipFill>
          <a:blip r:embed="rId3"/>
          <a:stretch>
            <a:fillRect/>
          </a:stretch>
        </p:blipFill>
        <p:spPr>
          <a:xfrm>
            <a:off x="2462212" y="4762104"/>
            <a:ext cx="409575" cy="342900"/>
          </a:xfrm>
          <a:prstGeom prst="rect">
            <a:avLst/>
          </a:prstGeom>
        </p:spPr>
      </p:pic>
      <p:pic>
        <p:nvPicPr>
          <p:cNvPr id="21" name="Picture 20">
            <a:extLst>
              <a:ext uri="{FF2B5EF4-FFF2-40B4-BE49-F238E27FC236}">
                <a16:creationId xmlns:a16="http://schemas.microsoft.com/office/drawing/2014/main" id="{6C82F884-F9F5-48CA-9462-35DF66668A57}"/>
              </a:ext>
            </a:extLst>
          </p:cNvPr>
          <p:cNvPicPr>
            <a:picLocks noChangeAspect="1"/>
          </p:cNvPicPr>
          <p:nvPr/>
        </p:nvPicPr>
        <p:blipFill>
          <a:blip r:embed="rId3"/>
          <a:stretch>
            <a:fillRect/>
          </a:stretch>
        </p:blipFill>
        <p:spPr>
          <a:xfrm>
            <a:off x="2483982" y="5399277"/>
            <a:ext cx="409575" cy="342900"/>
          </a:xfrm>
          <a:prstGeom prst="rect">
            <a:avLst/>
          </a:prstGeom>
        </p:spPr>
      </p:pic>
    </p:spTree>
    <p:extLst>
      <p:ext uri="{BB962C8B-B14F-4D97-AF65-F5344CB8AC3E}">
        <p14:creationId xmlns:p14="http://schemas.microsoft.com/office/powerpoint/2010/main" val="408539383"/>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solidFill>
                  <a:srgbClr val="0077C8"/>
                </a:solidFill>
              </a:rPr>
              <a:t>C</a:t>
            </a:r>
            <a:r>
              <a:rPr lang="x-none" sz="1800" dirty="0"/>
              <a:t>westiwn </a:t>
            </a:r>
            <a:r>
              <a:rPr lang="en-GB" sz="1800" dirty="0"/>
              <a:t>8 </a:t>
            </a:r>
            <a:r>
              <a:rPr lang="cy-GB" sz="1800" dirty="0"/>
              <a:t>gyda sylwadau’r Arholwr</a:t>
            </a:r>
            <a:endParaRPr lang="en-GB" sz="1800" dirty="0"/>
          </a:p>
        </p:txBody>
      </p:sp>
      <p:sp>
        <p:nvSpPr>
          <p:cNvPr id="5" name="Speech Bubble: Rectangle with Corners Rounded 4">
            <a:extLst>
              <a:ext uri="{FF2B5EF4-FFF2-40B4-BE49-F238E27FC236}">
                <a16:creationId xmlns:a16="http://schemas.microsoft.com/office/drawing/2014/main" id="{8B6682A7-45DA-4B4D-BD59-F911A569CF99}"/>
              </a:ext>
            </a:extLst>
          </p:cNvPr>
          <p:cNvSpPr/>
          <p:nvPr/>
        </p:nvSpPr>
        <p:spPr>
          <a:xfrm>
            <a:off x="8023788" y="954157"/>
            <a:ext cx="3747052"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i="1" dirty="0">
              <a:solidFill>
                <a:srgbClr val="0070C0"/>
              </a:solidFill>
            </a:endParaRPr>
          </a:p>
          <a:p>
            <a:r>
              <a:rPr lang="cy-GB" sz="1800" i="1" dirty="0">
                <a:solidFill>
                  <a:srgbClr val="0070C0"/>
                </a:solidFill>
              </a:rPr>
              <a:t>Cw.8</a:t>
            </a:r>
          </a:p>
          <a:p>
            <a:r>
              <a:rPr lang="cy-GB" sz="1600" i="1" dirty="0">
                <a:solidFill>
                  <a:srgbClr val="0070C0"/>
                </a:solidFill>
              </a:rPr>
              <a:t>Dyfarnwyd y 4 marc llawn am yr </a:t>
            </a:r>
          </a:p>
          <a:p>
            <a:r>
              <a:rPr lang="cy-GB" sz="1600" i="1" dirty="0">
                <a:solidFill>
                  <a:srgbClr val="0070C0"/>
                </a:solidFill>
              </a:rPr>
              <a:t>ymateb hwn. Mae’r dysgwr wedi </a:t>
            </a:r>
          </a:p>
          <a:p>
            <a:r>
              <a:rPr lang="cy-GB" sz="1600" i="1" dirty="0">
                <a:solidFill>
                  <a:srgbClr val="0070C0"/>
                </a:solidFill>
              </a:rPr>
              <a:t>datblygu amlinelliad da o’r ddwy ran yn </a:t>
            </a:r>
          </a:p>
          <a:p>
            <a:r>
              <a:rPr lang="cy-GB" sz="1600" i="1" dirty="0">
                <a:solidFill>
                  <a:srgbClr val="0070C0"/>
                </a:solidFill>
              </a:rPr>
              <a:t>dangos dealltwriaeth dda o sut mae </a:t>
            </a:r>
          </a:p>
          <a:p>
            <a:r>
              <a:rPr lang="cy-GB" sz="1600" i="1" dirty="0">
                <a:solidFill>
                  <a:srgbClr val="0070C0"/>
                </a:solidFill>
              </a:rPr>
              <a:t>polisïau yn cefnogi’r sefyllfa hon. Mae </a:t>
            </a:r>
          </a:p>
          <a:p>
            <a:r>
              <a:rPr lang="cy-GB" sz="1600" i="1" dirty="0">
                <a:solidFill>
                  <a:srgbClr val="0070C0"/>
                </a:solidFill>
              </a:rPr>
              <a:t>tystiolaeth o ddeall sut mae diogelu </a:t>
            </a:r>
          </a:p>
          <a:p>
            <a:r>
              <a:rPr lang="cy-GB" sz="1600" i="1" dirty="0">
                <a:solidFill>
                  <a:srgbClr val="0070C0"/>
                </a:solidFill>
              </a:rPr>
              <a:t>data yn cefnogi cyfrinachedd a </a:t>
            </a:r>
          </a:p>
          <a:p>
            <a:r>
              <a:rPr lang="cy-GB" sz="1600" i="1" dirty="0">
                <a:solidFill>
                  <a:srgbClr val="0070C0"/>
                </a:solidFill>
              </a:rPr>
              <a:t>gweithdrefnau. Gwneir cysylltau da â </a:t>
            </a:r>
          </a:p>
          <a:p>
            <a:r>
              <a:rPr lang="cy-GB" sz="1600" i="1" dirty="0">
                <a:solidFill>
                  <a:srgbClr val="0070C0"/>
                </a:solidFill>
              </a:rPr>
              <a:t>chyfleoedd cyfartal drwy’r polisi </a:t>
            </a:r>
          </a:p>
          <a:p>
            <a:r>
              <a:rPr lang="cy-GB" sz="1600" i="1" dirty="0">
                <a:solidFill>
                  <a:srgbClr val="0070C0"/>
                </a:solidFill>
              </a:rPr>
              <a:t>gwrth-fwlio lle mae’r dysgwr yn </a:t>
            </a:r>
          </a:p>
          <a:p>
            <a:r>
              <a:rPr lang="cy-GB" sz="1600" i="1" dirty="0">
                <a:solidFill>
                  <a:srgbClr val="0070C0"/>
                </a:solidFill>
              </a:rPr>
              <a:t>cydnabod yr angen am fodloni </a:t>
            </a:r>
          </a:p>
          <a:p>
            <a:r>
              <a:rPr lang="cy-GB" sz="1600" i="1" dirty="0">
                <a:solidFill>
                  <a:srgbClr val="0070C0"/>
                </a:solidFill>
              </a:rPr>
              <a:t>gwahaniaethau unigol gan ganiatáu i’r </a:t>
            </a:r>
          </a:p>
          <a:p>
            <a:r>
              <a:rPr lang="cy-GB" sz="1600" i="1" dirty="0">
                <a:solidFill>
                  <a:srgbClr val="0070C0"/>
                </a:solidFill>
              </a:rPr>
              <a:t>teulu deimlo’n gyfforddus a ddim dan </a:t>
            </a:r>
          </a:p>
          <a:p>
            <a:r>
              <a:rPr lang="cy-GB" sz="1600" i="1" dirty="0">
                <a:solidFill>
                  <a:srgbClr val="0070C0"/>
                </a:solidFill>
              </a:rPr>
              <a:t>anfantais neu eu bod yn cael eu trin yn </a:t>
            </a:r>
          </a:p>
          <a:p>
            <a:r>
              <a:rPr lang="cy-GB" sz="1600" i="1" dirty="0">
                <a:solidFill>
                  <a:srgbClr val="0070C0"/>
                </a:solidFill>
              </a:rPr>
              <a:t>wahanol.</a:t>
            </a:r>
          </a:p>
          <a:p>
            <a:r>
              <a:rPr lang="cy-GB" sz="1600" i="1" dirty="0">
                <a:solidFill>
                  <a:srgbClr val="0070C0"/>
                </a:solidFill>
              </a:rPr>
              <a:t>Dyfarnwyd 4 marc</a:t>
            </a:r>
          </a:p>
        </p:txBody>
      </p:sp>
      <p:pic>
        <p:nvPicPr>
          <p:cNvPr id="4" name="Picture 3">
            <a:extLst>
              <a:ext uri="{FF2B5EF4-FFF2-40B4-BE49-F238E27FC236}">
                <a16:creationId xmlns:a16="http://schemas.microsoft.com/office/drawing/2014/main" id="{55D2C10F-DDAB-4733-96EA-21BC8DB63418}"/>
              </a:ext>
            </a:extLst>
          </p:cNvPr>
          <p:cNvPicPr>
            <a:picLocks noChangeAspect="1"/>
          </p:cNvPicPr>
          <p:nvPr/>
        </p:nvPicPr>
        <p:blipFill>
          <a:blip r:embed="rId2"/>
          <a:stretch>
            <a:fillRect/>
          </a:stretch>
        </p:blipFill>
        <p:spPr>
          <a:xfrm>
            <a:off x="348267" y="1047037"/>
            <a:ext cx="6964994" cy="1765174"/>
          </a:xfrm>
          <a:prstGeom prst="rect">
            <a:avLst/>
          </a:prstGeom>
        </p:spPr>
      </p:pic>
      <p:sp>
        <p:nvSpPr>
          <p:cNvPr id="9" name="Blwch Testun 8">
            <a:extLst>
              <a:ext uri="{FF2B5EF4-FFF2-40B4-BE49-F238E27FC236}">
                <a16:creationId xmlns:a16="http://schemas.microsoft.com/office/drawing/2014/main" id="{009E331B-5FAC-4821-B5B8-CF9A5B62D6CD}"/>
              </a:ext>
            </a:extLst>
          </p:cNvPr>
          <p:cNvSpPr txBox="1"/>
          <p:nvPr/>
        </p:nvSpPr>
        <p:spPr>
          <a:xfrm>
            <a:off x="786206" y="2974968"/>
            <a:ext cx="6431460" cy="2308324"/>
          </a:xfrm>
          <a:prstGeom prst="rect">
            <a:avLst/>
          </a:prstGeom>
          <a:solidFill>
            <a:schemeClr val="bg1"/>
          </a:solidFill>
        </p:spPr>
        <p:txBody>
          <a:bodyPr wrap="square" rtlCol="0">
            <a:spAutoFit/>
          </a:bodyPr>
          <a:lstStyle/>
          <a:p>
            <a:pPr marL="342900" indent="-342900">
              <a:buAutoNum type="arabicPeriod"/>
            </a:pPr>
            <a:r>
              <a:rPr lang="cy-GB" dirty="0"/>
              <a:t>Diogelu data – ni ddylid trafod gwybodaeth am anghenion </a:t>
            </a:r>
            <a:r>
              <a:rPr lang="cy-GB" dirty="0" err="1"/>
              <a:t>deietegol</a:t>
            </a:r>
            <a:r>
              <a:rPr lang="cy-GB" dirty="0"/>
              <a:t> Seren â’r rhai hynny sydd ddim angen gwybod. Rhoi gweithdrefnau ar waith i helpu o ran pryderon.</a:t>
            </a:r>
          </a:p>
          <a:p>
            <a:pPr marL="342900" indent="-342900">
              <a:buAutoNum type="arabicPeriod"/>
            </a:pPr>
            <a:r>
              <a:rPr lang="cy-GB" dirty="0"/>
              <a:t>Bwlio (gwrth-fwlio) – fel bod Seren a’i theulu yn teimlo’n gyfforddus yn y lleoliad nad fydd ei hanghenion gwahanol yn ei rhoi dan anfantais a bod cyfleoedd cyfartal gan staff/plant yn cael eu bodloni. Ddim yn  cael ei thrin yn wahanol.</a:t>
            </a:r>
          </a:p>
        </p:txBody>
      </p:sp>
    </p:spTree>
    <p:extLst>
      <p:ext uri="{BB962C8B-B14F-4D97-AF65-F5344CB8AC3E}">
        <p14:creationId xmlns:p14="http://schemas.microsoft.com/office/powerpoint/2010/main" val="2348748241"/>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a:extLst>
              <a:ext uri="{FF2B5EF4-FFF2-40B4-BE49-F238E27FC236}">
                <a16:creationId xmlns:a16="http://schemas.microsoft.com/office/drawing/2014/main" id="{FFB5E3EB-7213-431F-A161-31009DF587E1}"/>
              </a:ext>
            </a:extLst>
          </p:cNvPr>
          <p:cNvSpPr>
            <a:spLocks noGrp="1"/>
          </p:cNvSpPr>
          <p:nvPr>
            <p:ph type="title"/>
          </p:nvPr>
        </p:nvSpPr>
        <p:spPr>
          <a:xfrm>
            <a:off x="282011" y="208722"/>
            <a:ext cx="10223323" cy="447261"/>
          </a:xfrm>
        </p:spPr>
        <p:txBody>
          <a:bodyPr/>
          <a:lstStyle/>
          <a:p>
            <a:r>
              <a:rPr lang="x-none" sz="1800" dirty="0"/>
              <a:t>Cwestiwn </a:t>
            </a:r>
            <a:r>
              <a:rPr lang="en-GB" sz="1800" dirty="0"/>
              <a:t>9 (a) </a:t>
            </a:r>
            <a:r>
              <a:rPr lang="en-GB" sz="1800" dirty="0" err="1"/>
              <a:t>a’r</a:t>
            </a:r>
            <a:r>
              <a:rPr lang="en-GB" sz="1800" dirty="0"/>
              <a:t> </a:t>
            </a:r>
            <a:r>
              <a:rPr lang="en-GB" sz="1800" dirty="0" err="1"/>
              <a:t>Cynllun</a:t>
            </a:r>
            <a:r>
              <a:rPr lang="en-GB" sz="1800" dirty="0"/>
              <a:t> Marcio </a:t>
            </a:r>
          </a:p>
        </p:txBody>
      </p:sp>
      <p:sp>
        <p:nvSpPr>
          <p:cNvPr id="11" name="TextBox 10">
            <a:extLst>
              <a:ext uri="{FF2B5EF4-FFF2-40B4-BE49-F238E27FC236}">
                <a16:creationId xmlns:a16="http://schemas.microsoft.com/office/drawing/2014/main" id="{3F5EDB06-5E39-403A-A40D-BE8036CBBBF0}"/>
              </a:ext>
            </a:extLst>
          </p:cNvPr>
          <p:cNvSpPr txBox="1"/>
          <p:nvPr/>
        </p:nvSpPr>
        <p:spPr>
          <a:xfrm>
            <a:off x="245841" y="1055258"/>
            <a:ext cx="6094070" cy="738664"/>
          </a:xfrm>
          <a:prstGeom prst="rect">
            <a:avLst/>
          </a:prstGeom>
          <a:noFill/>
        </p:spPr>
        <p:txBody>
          <a:bodyPr wrap="square">
            <a:spAutoFit/>
          </a:bodyPr>
          <a:lstStyle/>
          <a:p>
            <a:r>
              <a:rPr lang="en-GB" sz="1400" dirty="0" err="1"/>
              <a:t>Trafodwch</a:t>
            </a:r>
            <a:r>
              <a:rPr lang="en-GB" sz="1400" dirty="0"/>
              <a:t> </a:t>
            </a:r>
          </a:p>
          <a:p>
            <a:r>
              <a:rPr lang="en-GB" sz="1400" dirty="0" err="1"/>
              <a:t>Archwiliwch</a:t>
            </a:r>
            <a:r>
              <a:rPr lang="en-GB" sz="1400" dirty="0"/>
              <a:t> </a:t>
            </a:r>
            <a:r>
              <a:rPr lang="en-GB" sz="1400" dirty="0" err="1"/>
              <a:t>fater</a:t>
            </a:r>
            <a:r>
              <a:rPr lang="en-GB" sz="1400" dirty="0"/>
              <a:t> </a:t>
            </a:r>
            <a:r>
              <a:rPr lang="en-GB" sz="1400" dirty="0" err="1"/>
              <a:t>yn</a:t>
            </a:r>
            <a:r>
              <a:rPr lang="en-GB" sz="1400" dirty="0"/>
              <a:t> </a:t>
            </a:r>
            <a:r>
              <a:rPr lang="en-GB" sz="1400" dirty="0" err="1"/>
              <a:t>fanwl</a:t>
            </a:r>
            <a:r>
              <a:rPr lang="en-GB" sz="1400" dirty="0"/>
              <a:t>/</a:t>
            </a:r>
            <a:r>
              <a:rPr lang="en-GB" sz="1400" dirty="0" err="1"/>
              <a:t>mewn</a:t>
            </a:r>
            <a:r>
              <a:rPr lang="en-GB" sz="1400" dirty="0"/>
              <a:t> </a:t>
            </a:r>
            <a:r>
              <a:rPr lang="en-GB" sz="1400" dirty="0" err="1"/>
              <a:t>ffordd</a:t>
            </a:r>
            <a:r>
              <a:rPr lang="en-GB" sz="1400" dirty="0"/>
              <a:t> </a:t>
            </a:r>
            <a:r>
              <a:rPr lang="en-GB" sz="1400" dirty="0" err="1"/>
              <a:t>strwythuredig</a:t>
            </a:r>
            <a:r>
              <a:rPr lang="en-GB" sz="1400" dirty="0"/>
              <a:t>, </a:t>
            </a:r>
            <a:r>
              <a:rPr lang="en-GB" sz="1400" dirty="0" err="1"/>
              <a:t>gan</a:t>
            </a:r>
            <a:r>
              <a:rPr lang="en-GB" sz="1400" dirty="0"/>
              <a:t> </a:t>
            </a:r>
            <a:r>
              <a:rPr lang="en-GB" sz="1400" dirty="0" err="1"/>
              <a:t>ystyried</a:t>
            </a:r>
            <a:r>
              <a:rPr lang="en-GB" sz="1400" dirty="0"/>
              <a:t> </a:t>
            </a:r>
            <a:r>
              <a:rPr lang="en-GB" sz="1400" dirty="0" err="1"/>
              <a:t>syniadau</a:t>
            </a:r>
            <a:r>
              <a:rPr lang="en-GB" sz="1400" dirty="0"/>
              <a:t> </a:t>
            </a:r>
            <a:r>
              <a:rPr lang="en-GB" sz="1400" dirty="0" err="1"/>
              <a:t>gwahanol</a:t>
            </a:r>
            <a:endParaRPr lang="en-GB" sz="1400" i="1" dirty="0"/>
          </a:p>
        </p:txBody>
      </p:sp>
      <p:pic>
        <p:nvPicPr>
          <p:cNvPr id="3" name="Picture 2">
            <a:extLst>
              <a:ext uri="{FF2B5EF4-FFF2-40B4-BE49-F238E27FC236}">
                <a16:creationId xmlns:a16="http://schemas.microsoft.com/office/drawing/2014/main" id="{8E1B6699-1342-42D0-B6AD-E1DDA69EC571}"/>
              </a:ext>
            </a:extLst>
          </p:cNvPr>
          <p:cNvPicPr>
            <a:picLocks noChangeAspect="1"/>
          </p:cNvPicPr>
          <p:nvPr/>
        </p:nvPicPr>
        <p:blipFill>
          <a:blip r:embed="rId2"/>
          <a:stretch>
            <a:fillRect/>
          </a:stretch>
        </p:blipFill>
        <p:spPr>
          <a:xfrm>
            <a:off x="245841" y="1986052"/>
            <a:ext cx="5356470" cy="3816690"/>
          </a:xfrm>
          <a:prstGeom prst="rect">
            <a:avLst/>
          </a:prstGeom>
        </p:spPr>
      </p:pic>
      <p:sp>
        <p:nvSpPr>
          <p:cNvPr id="8" name="TextBox 7">
            <a:extLst>
              <a:ext uri="{FF2B5EF4-FFF2-40B4-BE49-F238E27FC236}">
                <a16:creationId xmlns:a16="http://schemas.microsoft.com/office/drawing/2014/main" id="{0ABE8D90-6406-4F49-8020-16B54E0340BD}"/>
              </a:ext>
            </a:extLst>
          </p:cNvPr>
          <p:cNvSpPr txBox="1"/>
          <p:nvPr/>
        </p:nvSpPr>
        <p:spPr>
          <a:xfrm>
            <a:off x="5998029" y="845251"/>
            <a:ext cx="6096000" cy="6043514"/>
          </a:xfrm>
          <a:prstGeom prst="rect">
            <a:avLst/>
          </a:prstGeom>
          <a:noFill/>
        </p:spPr>
        <p:txBody>
          <a:bodyPr wrap="square">
            <a:spAutoFit/>
          </a:bodyPr>
          <a:lstStyle/>
          <a:p>
            <a:pPr>
              <a:lnSpc>
                <a:spcPct val="115000"/>
              </a:lnSpc>
              <a:spcAft>
                <a:spcPts val="1000"/>
              </a:spcAft>
            </a:pPr>
            <a:r>
              <a:rPr lang="cy-GB" sz="1100" dirty="0">
                <a:effectLst/>
                <a:latin typeface="Arial" panose="020B0604020202020204" pitchFamily="34" charset="0"/>
                <a:ea typeface="Calibri" panose="020F0502020204030204" pitchFamily="34" charset="0"/>
                <a:cs typeface="Times New Roman" panose="02020603050405020304" pitchFamily="18" charset="0"/>
              </a:rPr>
              <a:t>Rhowch hyd at </a:t>
            </a:r>
            <a:r>
              <a:rPr lang="cy-GB" sz="1100" b="1" dirty="0">
                <a:effectLst/>
                <a:latin typeface="Arial" panose="020B0604020202020204" pitchFamily="34" charset="0"/>
                <a:ea typeface="Calibri" panose="020F0502020204030204" pitchFamily="34" charset="0"/>
                <a:cs typeface="Times New Roman" panose="02020603050405020304" pitchFamily="18" charset="0"/>
              </a:rPr>
              <a:t>5 marc</a:t>
            </a:r>
            <a:r>
              <a:rPr lang="cy-GB" sz="1100" dirty="0">
                <a:effectLst/>
                <a:latin typeface="Arial" panose="020B0604020202020204" pitchFamily="34" charset="0"/>
                <a:ea typeface="Calibri" panose="020F0502020204030204" pitchFamily="34" charset="0"/>
                <a:cs typeface="Times New Roman" panose="02020603050405020304" pitchFamily="18" charset="0"/>
              </a:rPr>
              <a:t>.</a:t>
            </a:r>
            <a:r>
              <a:rPr lang="cy-GB" sz="1100" b="1" dirty="0">
                <a:effectLst/>
                <a:latin typeface="Arial" panose="020B0604020202020204" pitchFamily="34" charset="0"/>
                <a:ea typeface="Calibri" panose="020F0502020204030204" pitchFamily="34"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cy-GB" sz="1100" b="1" dirty="0">
                <a:effectLst/>
                <a:latin typeface="Arial" panose="020B0604020202020204" pitchFamily="34" charset="0"/>
                <a:ea typeface="Calibri" panose="020F0502020204030204" pitchFamily="34" charset="0"/>
                <a:cs typeface="Times New Roman" panose="02020603050405020304" pitchFamily="18" charset="0"/>
              </a:rPr>
              <a:t>Rhowch 0 marc </a:t>
            </a:r>
            <a:r>
              <a:rPr lang="cy-GB" sz="1100" dirty="0">
                <a:effectLst/>
                <a:latin typeface="Arial" panose="020B0604020202020204" pitchFamily="34" charset="0"/>
                <a:ea typeface="Calibri" panose="020F0502020204030204" pitchFamily="34" charset="0"/>
                <a:cs typeface="Times New Roman" panose="02020603050405020304" pitchFamily="18" charset="0"/>
              </a:rPr>
              <a:t>os nad yw'r ymateb yn haeddu ennill marciau</a:t>
            </a:r>
            <a:r>
              <a:rPr lang="cy-GB" sz="1100" b="1" dirty="0">
                <a:effectLst/>
                <a:latin typeface="Arial" panose="020B0604020202020204" pitchFamily="34" charset="0"/>
                <a:ea typeface="Calibri" panose="020F0502020204030204" pitchFamily="34" charset="0"/>
                <a:cs typeface="Times New Roman" panose="02020603050405020304" pitchFamily="18" charset="0"/>
              </a:rPr>
              <a:t> </a:t>
            </a:r>
            <a:br>
              <a:rPr lang="en-GB" sz="1100" dirty="0">
                <a:latin typeface="Calibri" panose="020F0502020204030204" pitchFamily="34" charset="0"/>
                <a:ea typeface="Calibri" panose="020F0502020204030204" pitchFamily="34" charset="0"/>
                <a:cs typeface="Times New Roman" panose="02020603050405020304" pitchFamily="18" charset="0"/>
              </a:rPr>
            </a:br>
            <a:r>
              <a:rPr lang="cy-GB" sz="1100" b="1" dirty="0">
                <a:effectLst/>
                <a:latin typeface="Arial" panose="020B0604020202020204" pitchFamily="34" charset="0"/>
                <a:ea typeface="Calibri" panose="020F0502020204030204" pitchFamily="34" charset="0"/>
                <a:cs typeface="Times New Roman" panose="02020603050405020304" pitchFamily="18" charset="0"/>
              </a:rPr>
              <a:t>Rhowch 1-2 farc </a:t>
            </a:r>
            <a:r>
              <a:rPr lang="cy-GB" sz="1100" dirty="0">
                <a:effectLst/>
                <a:latin typeface="Arial" panose="020B0604020202020204" pitchFamily="34" charset="0"/>
                <a:ea typeface="Calibri" panose="020F0502020204030204" pitchFamily="34" charset="0"/>
                <a:cs typeface="Times New Roman" panose="02020603050405020304" pitchFamily="18" charset="0"/>
              </a:rPr>
              <a:t>am drafodaeth sylfaenol sy'n dangos rhywfaint o wybodaeth a dealltwriaeth ynglŷn â sut gallai'r profiad hwn gefnogi datblygiad cyfannol plant.</a:t>
            </a:r>
            <a:br>
              <a:rPr lang="en-GB" sz="1100" dirty="0">
                <a:latin typeface="Calibri" panose="020F0502020204030204" pitchFamily="34" charset="0"/>
                <a:ea typeface="Calibri" panose="020F0502020204030204" pitchFamily="34" charset="0"/>
                <a:cs typeface="Times New Roman" panose="02020603050405020304" pitchFamily="18" charset="0"/>
              </a:rPr>
            </a:br>
            <a:r>
              <a:rPr lang="cy-GB" sz="1100" b="1" dirty="0">
                <a:effectLst/>
                <a:latin typeface="Arial" panose="020B0604020202020204" pitchFamily="34" charset="0"/>
                <a:ea typeface="Calibri" panose="020F0502020204030204" pitchFamily="34" charset="0"/>
                <a:cs typeface="Times New Roman" panose="02020603050405020304" pitchFamily="18" charset="0"/>
              </a:rPr>
              <a:t>Rhowch 3-4 marc </a:t>
            </a:r>
            <a:r>
              <a:rPr lang="cy-GB" sz="1100" dirty="0">
                <a:effectLst/>
                <a:latin typeface="Arial" panose="020B0604020202020204" pitchFamily="34" charset="0"/>
                <a:ea typeface="Calibri" panose="020F0502020204030204" pitchFamily="34" charset="0"/>
                <a:cs typeface="Times New Roman" panose="02020603050405020304" pitchFamily="18" charset="0"/>
              </a:rPr>
              <a:t>am drafodaeth dda sy'n dangos gwybodaeth a dealltwriaeth dda ynglŷn â sut gallai'r profiad hwn gefnogi datblygiad cyfannol plant. </a:t>
            </a:r>
            <a:br>
              <a:rPr lang="en-GB" sz="1100" dirty="0">
                <a:latin typeface="Calibri" panose="020F0502020204030204" pitchFamily="34" charset="0"/>
                <a:ea typeface="Calibri" panose="020F0502020204030204" pitchFamily="34" charset="0"/>
                <a:cs typeface="Times New Roman" panose="02020603050405020304" pitchFamily="18" charset="0"/>
              </a:rPr>
            </a:br>
            <a:r>
              <a:rPr lang="cy-GB" sz="1100" b="1" dirty="0">
                <a:effectLst/>
                <a:latin typeface="Arial" panose="020B0604020202020204" pitchFamily="34" charset="0"/>
                <a:ea typeface="Calibri" panose="020F0502020204030204" pitchFamily="34" charset="0"/>
                <a:cs typeface="Times New Roman" panose="02020603050405020304" pitchFamily="18" charset="0"/>
              </a:rPr>
              <a:t>Rhowch 5 marc </a:t>
            </a:r>
            <a:r>
              <a:rPr lang="cy-GB" sz="1100" dirty="0">
                <a:effectLst/>
                <a:latin typeface="Arial" panose="020B0604020202020204" pitchFamily="34" charset="0"/>
                <a:ea typeface="Calibri" panose="020F0502020204030204" pitchFamily="34" charset="0"/>
                <a:cs typeface="Times New Roman" panose="02020603050405020304" pitchFamily="18" charset="0"/>
              </a:rPr>
              <a:t>am drafodaeth dda iawn sy'n dangos gwybodaeth a dealltwriaeth fanwl ynglŷn â sut gallai'r profiad hwn gefnogi datblygiad cyfannol plant.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cy-GB" sz="1100" dirty="0">
                <a:effectLst/>
                <a:latin typeface="Arial" panose="020B0604020202020204" pitchFamily="34" charset="0"/>
                <a:ea typeface="Calibri" panose="020F0502020204030204" pitchFamily="34" charset="0"/>
                <a:cs typeface="Times New Roman" panose="02020603050405020304" pitchFamily="18" charset="0"/>
              </a:rPr>
              <a:t>Gall ymateb gyfeirio at: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Mae cynllunio ac ymgynghori â'r plant yn cefnogi datblygiad deallusol. Dewis a gwneud penderfyniadau.  Sgiliau datrys problemau. Gweithio mewn tîm. Rhannu syniadau. Llesiant emosiynol.</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Mae'r testun yn cefnogi ymwybyddiaeth ddiwylliannol. Dealltwriaeth o gyfleoedd cyfartal ac amrywiaeth. Cyfle ar gyfer datblygiad ieithyddol, geiriau ac ymadroddion Eidalaidd. Trafodaethau grŵp. Rhannu a phrofiadau personol.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Mae gwneud pizza yn cefnogi cyfleoedd i drafod cynhwysion. Ymwybyddiaeth o fwyta'n iach. Datblygiad mathemategol, pwyso a mesur, maint a siâp. Cefnogi sgiliau arsylwi a gwrando. Sgiliau corfforol wedi'u datblygu drwy dylino toes.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Mae addurno pizza yn cefnogi cyfle ar gyfer mynegiant, hoff bethau a chas bethau. Annog dewis. Hyrwyddo trafodaethau ar opsiynau iach. Datblygu annibyniaeth. Cyflwyno geirfa newydd. Datblygu sgiliau echddygol manwl. Cydsymud llaw a llygad. Anogir datblygiad creadigol.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Mae bwyta pizza eich hun yn cefnogi datblygiad emosiynol. Ymdeimlad o gyflawniad.  Adeiladu hunan-barch.  Cefnogi llwyddiant unigol.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Byddai mynd i amgylchedd dysgu gwahanol yn hyrwyddo pob maes datblygu – teithio / ymarfer corff/diogelwch ar y ffordd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100" dirty="0">
                <a:effectLst/>
                <a:latin typeface="Arial" panose="020B0604020202020204" pitchFamily="34" charset="0"/>
                <a:ea typeface="Calibri" panose="020F0502020204030204" pitchFamily="34" charset="0"/>
                <a:cs typeface="Times New Roman" panose="02020603050405020304" pitchFamily="18" charset="0"/>
              </a:rPr>
              <a:t> </a:t>
            </a:r>
            <a:r>
              <a:rPr lang="cy-GB" sz="1100" dirty="0">
                <a:effectLst/>
                <a:latin typeface="Arial" panose="020B0604020202020204" pitchFamily="34" charset="0"/>
                <a:ea typeface="Calibri" panose="020F0502020204030204" pitchFamily="34" charset="0"/>
                <a:cs typeface="Times New Roman" panose="02020603050405020304" pitchFamily="18" charset="0"/>
              </a:rPr>
              <a:t>Nid yw'r rhestr hon yn cynnwys popeth.</a:t>
            </a:r>
            <a:br>
              <a:rPr lang="en-GB" sz="1100" dirty="0">
                <a:latin typeface="Calibri" panose="020F0502020204030204" pitchFamily="34" charset="0"/>
                <a:ea typeface="Calibri" panose="020F0502020204030204" pitchFamily="34" charset="0"/>
                <a:cs typeface="Times New Roman" panose="02020603050405020304" pitchFamily="18" charset="0"/>
              </a:rPr>
            </a:br>
            <a:r>
              <a:rPr lang="cy-GB" sz="1100" dirty="0">
                <a:effectLst/>
                <a:latin typeface="Arial" panose="020B0604020202020204" pitchFamily="34" charset="0"/>
                <a:ea typeface="Calibri" panose="020F0502020204030204" pitchFamily="34" charset="0"/>
                <a:cs typeface="Times New Roman" panose="02020603050405020304" pitchFamily="18" charset="0"/>
              </a:rPr>
              <a:t>Rhowch farciau am unrhyw ymateb perthnasol arall.</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45899042"/>
      </p:ext>
    </p:extLst>
  </p:cSld>
  <p:clrMapOvr>
    <a:masterClrMapping/>
  </p:clrMapOvr>
  <mc:AlternateContent xmlns:mc="http://schemas.openxmlformats.org/markup-compatibility/2006" xmlns:p14="http://schemas.microsoft.com/office/powerpoint/2010/main">
    <mc:Choice Requires="p14">
      <p:transition spd="slow" p14:dur="2000" advTm="26875"/>
    </mc:Choice>
    <mc:Fallback xmlns="">
      <p:transition spd="slow" advTm="26875"/>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solidFill>
                  <a:srgbClr val="0077C8"/>
                </a:solidFill>
              </a:rPr>
              <a:t>C</a:t>
            </a:r>
            <a:r>
              <a:rPr lang="x-none" sz="1800" dirty="0"/>
              <a:t>westiwn </a:t>
            </a:r>
            <a:r>
              <a:rPr lang="en-GB" sz="1800" dirty="0"/>
              <a:t>9 (a) </a:t>
            </a:r>
            <a:r>
              <a:rPr lang="cy-GB" sz="1800" dirty="0"/>
              <a:t>gyda sylwadau’r Arholwr</a:t>
            </a:r>
            <a:endParaRPr lang="en-GB" sz="1800" dirty="0"/>
          </a:p>
        </p:txBody>
      </p:sp>
      <p:sp>
        <p:nvSpPr>
          <p:cNvPr id="5" name="Speech Bubble: Rectangle with Corners Rounded 4">
            <a:extLst>
              <a:ext uri="{FF2B5EF4-FFF2-40B4-BE49-F238E27FC236}">
                <a16:creationId xmlns:a16="http://schemas.microsoft.com/office/drawing/2014/main" id="{960C6675-0B07-44DB-9860-F41AEB5D0AFD}"/>
              </a:ext>
            </a:extLst>
          </p:cNvPr>
          <p:cNvSpPr/>
          <p:nvPr/>
        </p:nvSpPr>
        <p:spPr>
          <a:xfrm>
            <a:off x="7064188" y="954157"/>
            <a:ext cx="4706652"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pPr>
              <a:defRPr b="0" i="0"/>
            </a:pPr>
            <a:r>
              <a:rPr lang="1106" sz="1600" i="1" dirty="0">
                <a:solidFill>
                  <a:srgbClr val="0070C0"/>
                </a:solidFill>
              </a:rPr>
              <a:t>Cw.9a</a:t>
            </a:r>
          </a:p>
          <a:p>
            <a:pPr>
              <a:defRPr b="0" i="0"/>
            </a:pPr>
            <a:r>
              <a:rPr lang="1106" sz="1600" i="1" dirty="0">
                <a:solidFill>
                  <a:srgbClr val="0070C0"/>
                </a:solidFill>
              </a:rPr>
              <a:t>Mae'r dysgwr hwn wedi cyflwyno trafodaeth</a:t>
            </a:r>
          </a:p>
          <a:p>
            <a:pPr>
              <a:defRPr b="0" i="0"/>
            </a:pPr>
            <a:r>
              <a:rPr lang="1106" sz="1600" i="1" dirty="0">
                <a:solidFill>
                  <a:srgbClr val="0070C0"/>
                </a:solidFill>
              </a:rPr>
              <a:t>dda iawn sy'n dangos dealltwriaeth</a:t>
            </a:r>
            <a:r>
              <a:rPr lang="cy-GB" sz="1600" i="1" dirty="0">
                <a:solidFill>
                  <a:srgbClr val="0070C0"/>
                </a:solidFill>
              </a:rPr>
              <a:t> </a:t>
            </a:r>
            <a:r>
              <a:rPr lang="1106" sz="1600" i="1" dirty="0">
                <a:solidFill>
                  <a:srgbClr val="0070C0"/>
                </a:solidFill>
              </a:rPr>
              <a:t>dda iawn o </a:t>
            </a:r>
            <a:endParaRPr lang="cy-GB" sz="1600" i="1" dirty="0">
              <a:solidFill>
                <a:srgbClr val="0070C0"/>
              </a:solidFill>
            </a:endParaRPr>
          </a:p>
          <a:p>
            <a:pPr>
              <a:defRPr b="0" i="0"/>
            </a:pPr>
            <a:r>
              <a:rPr lang="1106" sz="1600" i="1" dirty="0">
                <a:solidFill>
                  <a:srgbClr val="0070C0"/>
                </a:solidFill>
              </a:rPr>
              <a:t>ddatblygiad</a:t>
            </a:r>
            <a:r>
              <a:rPr lang="cy-GB" sz="1600" i="1" dirty="0">
                <a:solidFill>
                  <a:srgbClr val="0070C0"/>
                </a:solidFill>
              </a:rPr>
              <a:t> </a:t>
            </a:r>
            <a:r>
              <a:rPr lang="1106" sz="1600" i="1" dirty="0">
                <a:solidFill>
                  <a:srgbClr val="0070C0"/>
                </a:solidFill>
              </a:rPr>
              <a:t>cyfannol.</a:t>
            </a:r>
            <a:r>
              <a:rPr lang="1106" sz="1600" i="0" dirty="0">
                <a:solidFill>
                  <a:srgbClr val="0070C0"/>
                </a:solidFill>
              </a:rPr>
              <a:t> </a:t>
            </a:r>
            <a:r>
              <a:rPr lang="1106" sz="1600" i="1" dirty="0">
                <a:solidFill>
                  <a:srgbClr val="0070C0"/>
                </a:solidFill>
              </a:rPr>
              <a:t>Mae meysydd datblygu</a:t>
            </a:r>
          </a:p>
          <a:p>
            <a:pPr>
              <a:defRPr b="0" i="0"/>
            </a:pPr>
            <a:r>
              <a:rPr lang="1106" sz="1600" i="1" dirty="0">
                <a:solidFill>
                  <a:srgbClr val="0070C0"/>
                </a:solidFill>
              </a:rPr>
              <a:t>wedi'u nodi a'u trafod</a:t>
            </a:r>
            <a:r>
              <a:rPr lang="en-GB" sz="1600" i="1" dirty="0">
                <a:solidFill>
                  <a:srgbClr val="0070C0"/>
                </a:solidFill>
              </a:rPr>
              <a:t> </a:t>
            </a:r>
            <a:r>
              <a:rPr lang="1106" sz="1600" i="1" dirty="0">
                <a:solidFill>
                  <a:srgbClr val="0070C0"/>
                </a:solidFill>
              </a:rPr>
              <a:t>gydag enghreifftiau a </a:t>
            </a:r>
            <a:endParaRPr lang="en-GB" sz="1600" i="1" dirty="0">
              <a:solidFill>
                <a:srgbClr val="0070C0"/>
              </a:solidFill>
            </a:endParaRPr>
          </a:p>
          <a:p>
            <a:pPr>
              <a:defRPr b="0" i="0"/>
            </a:pPr>
            <a:r>
              <a:rPr lang="1106" sz="1600" i="1" dirty="0">
                <a:solidFill>
                  <a:srgbClr val="0070C0"/>
                </a:solidFill>
              </a:rPr>
              <a:t>chysylltiadau â'r senario hwn.</a:t>
            </a:r>
            <a:r>
              <a:rPr lang="1106" sz="1600" i="0" dirty="0">
                <a:solidFill>
                  <a:srgbClr val="0070C0"/>
                </a:solidFill>
              </a:rPr>
              <a:t> </a:t>
            </a:r>
            <a:r>
              <a:rPr lang="1106" sz="1600" i="1" dirty="0">
                <a:solidFill>
                  <a:srgbClr val="0070C0"/>
                </a:solidFill>
              </a:rPr>
              <a:t>Gellir gweld </a:t>
            </a:r>
          </a:p>
          <a:p>
            <a:pPr>
              <a:defRPr b="0" i="0"/>
            </a:pPr>
            <a:r>
              <a:rPr lang="1106" sz="1600" i="1" dirty="0">
                <a:solidFill>
                  <a:srgbClr val="0070C0"/>
                </a:solidFill>
              </a:rPr>
              <a:t>tystiolaeth o hyn lle mae'r dysgwr yn</a:t>
            </a:r>
            <a:r>
              <a:rPr lang="cy-GB" sz="1600" i="1" dirty="0">
                <a:solidFill>
                  <a:srgbClr val="0070C0"/>
                </a:solidFill>
              </a:rPr>
              <a:t> </a:t>
            </a:r>
            <a:r>
              <a:rPr lang="1106" sz="1600" i="1" dirty="0">
                <a:solidFill>
                  <a:srgbClr val="0070C0"/>
                </a:solidFill>
              </a:rPr>
              <a:t>rhannu </a:t>
            </a:r>
            <a:endParaRPr lang="cy-GB" sz="1600" i="1" dirty="0">
              <a:solidFill>
                <a:srgbClr val="0070C0"/>
              </a:solidFill>
            </a:endParaRPr>
          </a:p>
          <a:p>
            <a:pPr>
              <a:defRPr b="0" i="0"/>
            </a:pPr>
            <a:r>
              <a:rPr lang="1106" sz="1600" i="1" dirty="0">
                <a:solidFill>
                  <a:srgbClr val="0070C0"/>
                </a:solidFill>
              </a:rPr>
              <a:t>sgiliau echddygol manwl a bras</a:t>
            </a:r>
            <a:r>
              <a:rPr lang="cy-GB" sz="1600" i="1" dirty="0">
                <a:solidFill>
                  <a:srgbClr val="0070C0"/>
                </a:solidFill>
              </a:rPr>
              <a:t> </a:t>
            </a:r>
            <a:r>
              <a:rPr lang="1106" sz="1600" i="1" dirty="0">
                <a:solidFill>
                  <a:srgbClr val="0070C0"/>
                </a:solidFill>
              </a:rPr>
              <a:t>ac yn trafod sut </a:t>
            </a:r>
            <a:endParaRPr lang="cy-GB" sz="1600" i="1" dirty="0">
              <a:solidFill>
                <a:srgbClr val="0070C0"/>
              </a:solidFill>
            </a:endParaRPr>
          </a:p>
          <a:p>
            <a:pPr>
              <a:defRPr b="0" i="0"/>
            </a:pPr>
            <a:r>
              <a:rPr lang="1106" sz="1600" i="1" dirty="0">
                <a:solidFill>
                  <a:srgbClr val="0070C0"/>
                </a:solidFill>
              </a:rPr>
              <a:t>mae'r ddau yn cael eu cefnogi.</a:t>
            </a:r>
            <a:r>
              <a:rPr lang="1106" sz="1600" i="0" dirty="0">
                <a:solidFill>
                  <a:srgbClr val="0070C0"/>
                </a:solidFill>
              </a:rPr>
              <a:t> </a:t>
            </a:r>
            <a:r>
              <a:rPr lang="1106" sz="1600" i="1" dirty="0">
                <a:solidFill>
                  <a:srgbClr val="0070C0"/>
                </a:solidFill>
              </a:rPr>
              <a:t>Mae datblygiad </a:t>
            </a:r>
            <a:endParaRPr lang="cy-GB" sz="1600" i="1" dirty="0">
              <a:solidFill>
                <a:srgbClr val="0070C0"/>
              </a:solidFill>
            </a:endParaRPr>
          </a:p>
          <a:p>
            <a:pPr>
              <a:defRPr b="0" i="0"/>
            </a:pPr>
            <a:r>
              <a:rPr lang="1106" sz="1600" i="1" dirty="0">
                <a:solidFill>
                  <a:srgbClr val="0070C0"/>
                </a:solidFill>
              </a:rPr>
              <a:t>da iawn o drafodaeth drwy gysylltiadau </a:t>
            </a:r>
            <a:endParaRPr lang="cy-GB" sz="1600" i="1" dirty="0">
              <a:solidFill>
                <a:srgbClr val="0070C0"/>
              </a:solidFill>
            </a:endParaRPr>
          </a:p>
          <a:p>
            <a:pPr>
              <a:defRPr b="0" i="0"/>
            </a:pPr>
            <a:r>
              <a:rPr lang="cy-GB" sz="1600" i="1" dirty="0">
                <a:solidFill>
                  <a:srgbClr val="0070C0"/>
                </a:solidFill>
              </a:rPr>
              <a:t>C</a:t>
            </a:r>
            <a:r>
              <a:rPr lang="1106" sz="1600" i="1" dirty="0">
                <a:solidFill>
                  <a:srgbClr val="0070C0"/>
                </a:solidFill>
              </a:rPr>
              <a:t>ymdeithasol</a:t>
            </a:r>
            <a:r>
              <a:rPr lang="cy-GB" sz="1600" i="1" dirty="0">
                <a:solidFill>
                  <a:srgbClr val="0070C0"/>
                </a:solidFill>
              </a:rPr>
              <a:t> </a:t>
            </a:r>
            <a:r>
              <a:rPr lang="1106" sz="1600" i="1" dirty="0">
                <a:solidFill>
                  <a:srgbClr val="0070C0"/>
                </a:solidFill>
              </a:rPr>
              <a:t>ac emosiynol sy'n nodi</a:t>
            </a:r>
            <a:r>
              <a:rPr lang="en-GB" sz="1600" i="1" dirty="0">
                <a:solidFill>
                  <a:srgbClr val="0070C0"/>
                </a:solidFill>
              </a:rPr>
              <a:t> </a:t>
            </a:r>
            <a:r>
              <a:rPr lang="1106" sz="1600" i="1" dirty="0">
                <a:solidFill>
                  <a:srgbClr val="0070C0"/>
                </a:solidFill>
              </a:rPr>
              <a:t>sut gallai’r </a:t>
            </a:r>
            <a:r>
              <a:rPr lang="cy-GB" sz="1600" i="1" dirty="0">
                <a:solidFill>
                  <a:srgbClr val="0070C0"/>
                </a:solidFill>
              </a:rPr>
              <a:t> </a:t>
            </a:r>
          </a:p>
          <a:p>
            <a:pPr>
              <a:defRPr b="0" i="0"/>
            </a:pPr>
            <a:r>
              <a:rPr lang="1106" sz="1600" i="1" dirty="0">
                <a:solidFill>
                  <a:srgbClr val="0070C0"/>
                </a:solidFill>
              </a:rPr>
              <a:t>plant fod yn teimlo am ddychwelyd i'r ysgol.</a:t>
            </a:r>
            <a:r>
              <a:rPr lang="1106" sz="1600" i="0" dirty="0">
                <a:solidFill>
                  <a:srgbClr val="0070C0"/>
                </a:solidFill>
              </a:rPr>
              <a:t> </a:t>
            </a:r>
            <a:endParaRPr lang="cy-GB" sz="1600" i="0" dirty="0">
              <a:solidFill>
                <a:srgbClr val="0070C0"/>
              </a:solidFill>
            </a:endParaRPr>
          </a:p>
          <a:p>
            <a:pPr>
              <a:defRPr b="0" i="0"/>
            </a:pPr>
            <a:r>
              <a:rPr lang="1106" sz="1600" i="1" dirty="0">
                <a:solidFill>
                  <a:srgbClr val="0070C0"/>
                </a:solidFill>
              </a:rPr>
              <a:t>Mae'r dysgwr yn nodi</a:t>
            </a:r>
            <a:r>
              <a:rPr lang="cy-GB" sz="1600" i="1" dirty="0">
                <a:solidFill>
                  <a:srgbClr val="0070C0"/>
                </a:solidFill>
              </a:rPr>
              <a:t>’</a:t>
            </a:r>
            <a:r>
              <a:rPr lang="1106" sz="1600" i="1" dirty="0">
                <a:solidFill>
                  <a:srgbClr val="0070C0"/>
                </a:solidFill>
              </a:rPr>
              <a:t>r</a:t>
            </a:r>
            <a:r>
              <a:rPr lang="en-GB" sz="1600" i="1" dirty="0">
                <a:solidFill>
                  <a:srgbClr val="0070C0"/>
                </a:solidFill>
              </a:rPr>
              <a:t> </a:t>
            </a:r>
            <a:r>
              <a:rPr lang="1106" sz="1600" i="1" dirty="0">
                <a:solidFill>
                  <a:srgbClr val="0070C0"/>
                </a:solidFill>
              </a:rPr>
              <a:t>dychymyg yn rhan o </a:t>
            </a:r>
            <a:endParaRPr lang="cy-GB" sz="1600" i="1" dirty="0">
              <a:solidFill>
                <a:srgbClr val="0070C0"/>
              </a:solidFill>
            </a:endParaRPr>
          </a:p>
          <a:p>
            <a:pPr>
              <a:defRPr b="0" i="0"/>
            </a:pPr>
            <a:r>
              <a:rPr lang="1106" sz="1600" i="1" dirty="0">
                <a:solidFill>
                  <a:srgbClr val="0070C0"/>
                </a:solidFill>
              </a:rPr>
              <a:t>ddatblygiad gwybyddol ac eto mae'n gallu </a:t>
            </a:r>
            <a:endParaRPr lang="cy-GB" sz="1600" i="1" dirty="0">
              <a:solidFill>
                <a:srgbClr val="0070C0"/>
              </a:solidFill>
            </a:endParaRPr>
          </a:p>
          <a:p>
            <a:pPr>
              <a:defRPr b="0" i="0"/>
            </a:pPr>
            <a:r>
              <a:rPr lang="1106" sz="1600" i="1" dirty="0">
                <a:solidFill>
                  <a:srgbClr val="0070C0"/>
                </a:solidFill>
              </a:rPr>
              <a:t>gwneud</a:t>
            </a:r>
            <a:r>
              <a:rPr lang="cy-GB" sz="1600" i="1" dirty="0">
                <a:solidFill>
                  <a:srgbClr val="0070C0"/>
                </a:solidFill>
              </a:rPr>
              <a:t> </a:t>
            </a:r>
            <a:r>
              <a:rPr lang="1106" sz="1600" i="1" dirty="0">
                <a:solidFill>
                  <a:srgbClr val="0070C0"/>
                </a:solidFill>
              </a:rPr>
              <a:t>cysylltiadau â’r gweithgaredd hwn.</a:t>
            </a:r>
          </a:p>
          <a:p>
            <a:pPr>
              <a:defRPr b="0" i="0"/>
            </a:pPr>
            <a:r>
              <a:rPr lang="1106" sz="1600" i="1" dirty="0">
                <a:solidFill>
                  <a:srgbClr val="0070C0"/>
                </a:solidFill>
              </a:rPr>
              <a:t>Dyfarnwyd 5 marc</a:t>
            </a:r>
          </a:p>
        </p:txBody>
      </p:sp>
      <p:pic>
        <p:nvPicPr>
          <p:cNvPr id="4" name="Picture 3">
            <a:extLst>
              <a:ext uri="{FF2B5EF4-FFF2-40B4-BE49-F238E27FC236}">
                <a16:creationId xmlns:a16="http://schemas.microsoft.com/office/drawing/2014/main" id="{714A65E2-A8BF-42D9-B7C5-D7DD20568D65}"/>
              </a:ext>
            </a:extLst>
          </p:cNvPr>
          <p:cNvPicPr>
            <a:picLocks noChangeAspect="1"/>
          </p:cNvPicPr>
          <p:nvPr/>
        </p:nvPicPr>
        <p:blipFill>
          <a:blip r:embed="rId2"/>
          <a:stretch>
            <a:fillRect/>
          </a:stretch>
        </p:blipFill>
        <p:spPr>
          <a:xfrm>
            <a:off x="282011" y="954157"/>
            <a:ext cx="6248400" cy="1295400"/>
          </a:xfrm>
          <a:prstGeom prst="rect">
            <a:avLst/>
          </a:prstGeom>
        </p:spPr>
      </p:pic>
      <p:sp>
        <p:nvSpPr>
          <p:cNvPr id="9" name="Blwch Testun 8">
            <a:extLst>
              <a:ext uri="{FF2B5EF4-FFF2-40B4-BE49-F238E27FC236}">
                <a16:creationId xmlns:a16="http://schemas.microsoft.com/office/drawing/2014/main" id="{183D093E-4B44-4AF7-A6D6-72C2CDA4E5CF}"/>
              </a:ext>
            </a:extLst>
          </p:cNvPr>
          <p:cNvSpPr txBox="1"/>
          <p:nvPr/>
        </p:nvSpPr>
        <p:spPr>
          <a:xfrm>
            <a:off x="614422" y="2260113"/>
            <a:ext cx="5915989" cy="3970318"/>
          </a:xfrm>
          <a:prstGeom prst="rect">
            <a:avLst/>
          </a:prstGeom>
          <a:solidFill>
            <a:schemeClr val="bg1"/>
          </a:solidFill>
        </p:spPr>
        <p:txBody>
          <a:bodyPr wrap="square" rtlCol="0">
            <a:spAutoFit/>
          </a:bodyPr>
          <a:lstStyle/>
          <a:p>
            <a:r>
              <a:rPr lang="cy-GB" dirty="0"/>
              <a:t>Gall hyn gefnogi datblygiad corfforol y plant gan y bydd angen sgiliau echddygol manwl i godi’r </a:t>
            </a:r>
            <a:r>
              <a:rPr lang="cy-GB" dirty="0" err="1"/>
              <a:t>topins</a:t>
            </a:r>
            <a:r>
              <a:rPr lang="cy-GB" dirty="0"/>
              <a:t> ar gyfer y </a:t>
            </a:r>
            <a:r>
              <a:rPr lang="cy-GB" dirty="0" err="1"/>
              <a:t>pizza</a:t>
            </a:r>
            <a:r>
              <a:rPr lang="cy-GB" dirty="0"/>
              <a:t> a’u sgiliau echddygol bras i dylino’r toes. Gall gefnogi eu datblygiad cymdeithasol ac emosiynol gan y byddant </a:t>
            </a:r>
            <a:r>
              <a:rPr lang="cy-GB" dirty="0" err="1"/>
              <a:t>efallai’n</a:t>
            </a:r>
            <a:r>
              <a:rPr lang="cy-GB" dirty="0"/>
              <a:t> edrych ymlaen at wneud eu </a:t>
            </a:r>
            <a:r>
              <a:rPr lang="cy-GB" dirty="0" err="1"/>
              <a:t>pizza</a:t>
            </a:r>
            <a:r>
              <a:rPr lang="cy-GB" dirty="0"/>
              <a:t> eu hunain a byddant yn teimlo’n falch o fynd â rhywfaint ohono gartref i ddangos i athrawon eraill a ffrindiau yn yr ysgol a gall siarad â’r cogydd a gofyn cwestiynau am wneud </a:t>
            </a:r>
            <a:r>
              <a:rPr lang="cy-GB" dirty="0" err="1"/>
              <a:t>pizzas</a:t>
            </a:r>
            <a:r>
              <a:rPr lang="cy-GB" dirty="0"/>
              <a:t> helpu eu datblygiad cymdeithasol. Gall hefyd gefnogi eu datblygiad gwybyddol gan eu bod yn gallu defnyddio eu meddyliau i feddwl am pa </a:t>
            </a:r>
            <a:r>
              <a:rPr lang="cy-GB" dirty="0" err="1"/>
              <a:t>dopins</a:t>
            </a:r>
            <a:r>
              <a:rPr lang="cy-GB" dirty="0"/>
              <a:t> fyddent yn eu hoffi a defnyddio eu dychymyg/creadigrwydd i efallai wneud patrymau/wyneb hapus ar y </a:t>
            </a:r>
            <a:r>
              <a:rPr lang="cy-GB" dirty="0" err="1"/>
              <a:t>pizza</a:t>
            </a:r>
            <a:r>
              <a:rPr lang="cy-GB" dirty="0"/>
              <a:t> gan ddefnyddio’r </a:t>
            </a:r>
            <a:r>
              <a:rPr lang="cy-GB" dirty="0" err="1"/>
              <a:t>topins</a:t>
            </a:r>
            <a:r>
              <a:rPr lang="cy-GB" dirty="0"/>
              <a:t>.</a:t>
            </a:r>
          </a:p>
        </p:txBody>
      </p:sp>
    </p:spTree>
    <p:extLst>
      <p:ext uri="{BB962C8B-B14F-4D97-AF65-F5344CB8AC3E}">
        <p14:creationId xmlns:p14="http://schemas.microsoft.com/office/powerpoint/2010/main" val="3729194166"/>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7620000" y="1391477"/>
            <a:ext cx="4147930" cy="4244009"/>
          </a:xfrm>
          <a:prstGeom prst="wedgeRectCallout">
            <a:avLst>
              <a:gd name="adj1" fmla="val -56642"/>
              <a:gd name="adj2" fmla="val 69057"/>
            </a:avLst>
          </a:prstGeom>
        </p:spPr>
        <p:txBody>
          <a:bodyPr wrap="none" lIns="0" tIns="0" rIns="0" bIns="0" rtlCol="0" anchor="ctr">
            <a:noAutofit/>
          </a:bodyPr>
          <a:lstStyle/>
          <a:p>
            <a:r>
              <a:rPr lang="en-GB" sz="1800" i="1" dirty="0">
                <a:solidFill>
                  <a:srgbClr val="0070C0"/>
                </a:solidFill>
              </a:rPr>
              <a:t> </a:t>
            </a:r>
            <a:endParaRPr lang="en-GB" i="1" dirty="0">
              <a:solidFill>
                <a:srgbClr val="0070C0"/>
              </a:solidFill>
            </a:endParaRPr>
          </a:p>
          <a:p>
            <a:pPr>
              <a:defRPr b="0" i="0"/>
            </a:pPr>
            <a:r>
              <a:rPr lang="1106" sz="1600" i="1" dirty="0">
                <a:solidFill>
                  <a:srgbClr val="0070C0"/>
                </a:solidFill>
              </a:rPr>
              <a:t>Cw</a:t>
            </a:r>
            <a:r>
              <a:rPr lang="cy-GB" sz="1600" i="1" dirty="0">
                <a:solidFill>
                  <a:srgbClr val="0070C0"/>
                </a:solidFill>
              </a:rPr>
              <a:t>.</a:t>
            </a:r>
            <a:r>
              <a:rPr lang="1106" sz="1600" i="1" dirty="0">
                <a:solidFill>
                  <a:srgbClr val="0070C0"/>
                </a:solidFill>
              </a:rPr>
              <a:t>9a Dyfarnwyd marciau llawn</a:t>
            </a:r>
            <a:r>
              <a:rPr lang="1106" sz="1600" i="0" dirty="0">
                <a:solidFill>
                  <a:srgbClr val="0070C0"/>
                </a:solidFill>
              </a:rPr>
              <a:t> </a:t>
            </a:r>
            <a:r>
              <a:rPr lang="1106" sz="1600" i="1" dirty="0">
                <a:solidFill>
                  <a:srgbClr val="0070C0"/>
                </a:solidFill>
              </a:rPr>
              <a:t>yma gan fod </a:t>
            </a:r>
            <a:endParaRPr lang="cy-GB" sz="1600" i="1" dirty="0">
              <a:solidFill>
                <a:srgbClr val="0070C0"/>
              </a:solidFill>
            </a:endParaRPr>
          </a:p>
          <a:p>
            <a:pPr>
              <a:defRPr b="0" i="0"/>
            </a:pPr>
            <a:r>
              <a:rPr lang="1106" sz="1600" i="1" dirty="0">
                <a:solidFill>
                  <a:srgbClr val="0070C0"/>
                </a:solidFill>
              </a:rPr>
              <a:t>y dysgwr wedi datblygu trafodaeth i fodloni </a:t>
            </a:r>
            <a:endParaRPr lang="cy-GB" sz="1600" i="1" dirty="0">
              <a:solidFill>
                <a:srgbClr val="0070C0"/>
              </a:solidFill>
            </a:endParaRPr>
          </a:p>
          <a:p>
            <a:pPr>
              <a:defRPr b="0" i="0"/>
            </a:pPr>
            <a:r>
              <a:rPr lang="1106" sz="1600" i="1" dirty="0">
                <a:solidFill>
                  <a:srgbClr val="0070C0"/>
                </a:solidFill>
              </a:rPr>
              <a:t>gofynion </a:t>
            </a:r>
            <a:r>
              <a:rPr lang="cy-GB" sz="1600" i="1" dirty="0">
                <a:solidFill>
                  <a:srgbClr val="0070C0"/>
                </a:solidFill>
              </a:rPr>
              <a:t>y</a:t>
            </a:r>
            <a:r>
              <a:rPr lang="1106" sz="1600" i="1" dirty="0">
                <a:solidFill>
                  <a:srgbClr val="0070C0"/>
                </a:solidFill>
              </a:rPr>
              <a:t> cwestiwn.</a:t>
            </a:r>
            <a:r>
              <a:rPr lang="1106" sz="1600" i="0" dirty="0">
                <a:solidFill>
                  <a:srgbClr val="0070C0"/>
                </a:solidFill>
              </a:rPr>
              <a:t> </a:t>
            </a:r>
            <a:r>
              <a:rPr lang="1106" sz="1600" i="1" dirty="0">
                <a:solidFill>
                  <a:srgbClr val="0070C0"/>
                </a:solidFill>
              </a:rPr>
              <a:t>Mae hyn yn dangos </a:t>
            </a:r>
            <a:endParaRPr lang="cy-GB" sz="1600" i="1" dirty="0">
              <a:solidFill>
                <a:srgbClr val="0070C0"/>
              </a:solidFill>
            </a:endParaRPr>
          </a:p>
          <a:p>
            <a:pPr>
              <a:defRPr b="0" i="0"/>
            </a:pPr>
            <a:r>
              <a:rPr lang="1106" sz="1600" i="1" dirty="0">
                <a:solidFill>
                  <a:srgbClr val="0070C0"/>
                </a:solidFill>
              </a:rPr>
              <a:t>dealltwriaeth dda o'r ferf orchmynnol. Mae’r </a:t>
            </a:r>
            <a:endParaRPr lang="cy-GB" sz="1600" i="1" dirty="0">
              <a:solidFill>
                <a:srgbClr val="0070C0"/>
              </a:solidFill>
            </a:endParaRPr>
          </a:p>
          <a:p>
            <a:pPr>
              <a:defRPr b="0" i="0"/>
            </a:pPr>
            <a:r>
              <a:rPr lang="1106" sz="1600" i="1" dirty="0">
                <a:solidFill>
                  <a:srgbClr val="0070C0"/>
                </a:solidFill>
              </a:rPr>
              <a:t>dysgwr yn deall sut gallai'r math hwn o w</a:t>
            </a:r>
            <a:endParaRPr lang="cy-GB" sz="1600" i="1" dirty="0">
              <a:solidFill>
                <a:srgbClr val="0070C0"/>
              </a:solidFill>
            </a:endParaRPr>
          </a:p>
          <a:p>
            <a:pPr>
              <a:defRPr b="0" i="0"/>
            </a:pPr>
            <a:r>
              <a:rPr lang="1106" sz="1600" i="1" dirty="0">
                <a:solidFill>
                  <a:srgbClr val="0070C0"/>
                </a:solidFill>
              </a:rPr>
              <a:t>eithgaredd gefnogi hunan-barch a sut gall </a:t>
            </a:r>
            <a:endParaRPr lang="cy-GB" sz="1600" i="1" dirty="0">
              <a:solidFill>
                <a:srgbClr val="0070C0"/>
              </a:solidFill>
            </a:endParaRPr>
          </a:p>
          <a:p>
            <a:pPr>
              <a:defRPr b="0" i="0"/>
            </a:pPr>
            <a:r>
              <a:rPr lang="1106" sz="1600" i="1" dirty="0">
                <a:solidFill>
                  <a:srgbClr val="0070C0"/>
                </a:solidFill>
              </a:rPr>
              <a:t>cydweithio ag eraill </a:t>
            </a:r>
            <a:r>
              <a:rPr lang="cy-GB" sz="1600" i="1" dirty="0">
                <a:solidFill>
                  <a:srgbClr val="0070C0"/>
                </a:solidFill>
              </a:rPr>
              <a:t>a </a:t>
            </a:r>
            <a:r>
              <a:rPr lang="1106" sz="1600" i="1" dirty="0">
                <a:solidFill>
                  <a:srgbClr val="0070C0"/>
                </a:solidFill>
              </a:rPr>
              <a:t>c</a:t>
            </a:r>
            <a:r>
              <a:rPr lang="cy-GB" sz="1600" i="1" dirty="0">
                <a:solidFill>
                  <a:srgbClr val="0070C0"/>
                </a:solidFill>
              </a:rPr>
              <a:t>h</a:t>
            </a:r>
            <a:r>
              <a:rPr lang="1106" sz="1600" i="1" dirty="0">
                <a:solidFill>
                  <a:srgbClr val="0070C0"/>
                </a:solidFill>
              </a:rPr>
              <a:t>yfathrebu ag eraill </a:t>
            </a:r>
          </a:p>
          <a:p>
            <a:pPr>
              <a:defRPr b="0" i="0"/>
            </a:pPr>
            <a:r>
              <a:rPr lang="1106" sz="1600" i="1" dirty="0">
                <a:solidFill>
                  <a:srgbClr val="0070C0"/>
                </a:solidFill>
              </a:rPr>
              <a:t>gefnogi sgiliau cymdeithasol.</a:t>
            </a:r>
            <a:r>
              <a:rPr lang="1106" sz="1600" i="0" dirty="0">
                <a:solidFill>
                  <a:srgbClr val="0070C0"/>
                </a:solidFill>
              </a:rPr>
              <a:t> </a:t>
            </a:r>
            <a:r>
              <a:rPr lang="1106" sz="1600" i="1" dirty="0">
                <a:solidFill>
                  <a:srgbClr val="0070C0"/>
                </a:solidFill>
              </a:rPr>
              <a:t>Mae cynnwys</a:t>
            </a:r>
          </a:p>
          <a:p>
            <a:pPr>
              <a:defRPr b="0" i="0"/>
            </a:pPr>
            <a:r>
              <a:rPr lang="1106" sz="1600" i="1" dirty="0">
                <a:solidFill>
                  <a:srgbClr val="0070C0"/>
                </a:solidFill>
              </a:rPr>
              <a:t>gwahanol rannau o'r byd mewn perthynas</a:t>
            </a:r>
          </a:p>
          <a:p>
            <a:pPr>
              <a:defRPr b="0" i="0"/>
            </a:pPr>
            <a:r>
              <a:rPr lang="1106" sz="1600" i="1" dirty="0">
                <a:solidFill>
                  <a:srgbClr val="0070C0"/>
                </a:solidFill>
              </a:rPr>
              <a:t>â datblygiad deallusol yn berthnasol</a:t>
            </a:r>
            <a:r>
              <a:rPr lang="cy-GB" sz="1600" i="1" dirty="0">
                <a:solidFill>
                  <a:srgbClr val="0070C0"/>
                </a:solidFill>
              </a:rPr>
              <a:t> </a:t>
            </a:r>
            <a:r>
              <a:rPr lang="1106" sz="1600" i="1" dirty="0">
                <a:solidFill>
                  <a:srgbClr val="0070C0"/>
                </a:solidFill>
              </a:rPr>
              <a:t>ac mae’n </a:t>
            </a:r>
            <a:endParaRPr lang="cy-GB" sz="1600" i="1" dirty="0">
              <a:solidFill>
                <a:srgbClr val="0070C0"/>
              </a:solidFill>
            </a:endParaRPr>
          </a:p>
          <a:p>
            <a:pPr>
              <a:defRPr b="0" i="0"/>
            </a:pPr>
            <a:r>
              <a:rPr lang="1106" sz="1600" i="1" dirty="0">
                <a:solidFill>
                  <a:srgbClr val="0070C0"/>
                </a:solidFill>
              </a:rPr>
              <a:t>dangos bod y dysgwr yn gwneud</a:t>
            </a:r>
            <a:r>
              <a:rPr lang="cy-GB" sz="1600" i="1" dirty="0">
                <a:solidFill>
                  <a:srgbClr val="0070C0"/>
                </a:solidFill>
              </a:rPr>
              <a:t> </a:t>
            </a:r>
            <a:r>
              <a:rPr lang="1106" sz="1600" i="1" dirty="0">
                <a:solidFill>
                  <a:srgbClr val="0070C0"/>
                </a:solidFill>
              </a:rPr>
              <a:t>defnydd da </a:t>
            </a:r>
            <a:endParaRPr lang="cy-GB" sz="1600" i="1" dirty="0">
              <a:solidFill>
                <a:srgbClr val="0070C0"/>
              </a:solidFill>
            </a:endParaRPr>
          </a:p>
          <a:p>
            <a:pPr>
              <a:defRPr b="0" i="0"/>
            </a:pPr>
            <a:r>
              <a:rPr lang="1106" sz="1600" i="1" dirty="0">
                <a:solidFill>
                  <a:srgbClr val="0070C0"/>
                </a:solidFill>
              </a:rPr>
              <a:t>o'r senario i gefnogi’r</a:t>
            </a:r>
            <a:r>
              <a:rPr lang="cy-GB" sz="1600" i="1" dirty="0">
                <a:solidFill>
                  <a:srgbClr val="0070C0"/>
                </a:solidFill>
              </a:rPr>
              <a:t> </a:t>
            </a:r>
            <a:r>
              <a:rPr lang="1106" sz="1600" i="1" dirty="0">
                <a:solidFill>
                  <a:srgbClr val="0070C0"/>
                </a:solidFill>
              </a:rPr>
              <a:t>ymateb.</a:t>
            </a:r>
            <a:r>
              <a:rPr lang="1106" sz="1600" i="0" dirty="0">
                <a:solidFill>
                  <a:srgbClr val="0070C0"/>
                </a:solidFill>
              </a:rPr>
              <a:t> </a:t>
            </a:r>
            <a:r>
              <a:rPr lang="1106" sz="1600" i="1" dirty="0">
                <a:solidFill>
                  <a:srgbClr val="0070C0"/>
                </a:solidFill>
              </a:rPr>
              <a:t>Mae'r dysgwr </a:t>
            </a:r>
            <a:endParaRPr lang="cy-GB" sz="1600" i="1" dirty="0">
              <a:solidFill>
                <a:srgbClr val="0070C0"/>
              </a:solidFill>
            </a:endParaRPr>
          </a:p>
          <a:p>
            <a:pPr>
              <a:defRPr b="0" i="0"/>
            </a:pPr>
            <a:r>
              <a:rPr lang="1106" sz="1600" i="1" dirty="0">
                <a:solidFill>
                  <a:srgbClr val="0070C0"/>
                </a:solidFill>
              </a:rPr>
              <a:t>hefyd yn cydnabod y bydd defnyddio geiriau </a:t>
            </a:r>
            <a:endParaRPr lang="cy-GB" sz="1600" i="1" dirty="0">
              <a:solidFill>
                <a:srgbClr val="0070C0"/>
              </a:solidFill>
            </a:endParaRPr>
          </a:p>
          <a:p>
            <a:pPr>
              <a:defRPr b="0" i="0"/>
            </a:pPr>
            <a:r>
              <a:rPr lang="cy-GB" sz="1600" i="1" dirty="0">
                <a:solidFill>
                  <a:srgbClr val="0070C0"/>
                </a:solidFill>
              </a:rPr>
              <a:t>n</a:t>
            </a:r>
            <a:r>
              <a:rPr lang="1106" sz="1600" i="1" dirty="0">
                <a:solidFill>
                  <a:srgbClr val="0070C0"/>
                </a:solidFill>
              </a:rPr>
              <a:t>ewydd</a:t>
            </a:r>
            <a:r>
              <a:rPr lang="cy-GB" sz="1600" i="1" dirty="0">
                <a:solidFill>
                  <a:srgbClr val="0070C0"/>
                </a:solidFill>
              </a:rPr>
              <a:t> </a:t>
            </a:r>
            <a:r>
              <a:rPr lang="1106" sz="1600" i="1" dirty="0">
                <a:solidFill>
                  <a:srgbClr val="0070C0"/>
                </a:solidFill>
              </a:rPr>
              <a:t>mewn gweithgaredd ymarferol yn </a:t>
            </a:r>
            <a:endParaRPr lang="cy-GB" sz="1600" i="1" dirty="0">
              <a:solidFill>
                <a:srgbClr val="0070C0"/>
              </a:solidFill>
            </a:endParaRPr>
          </a:p>
          <a:p>
            <a:pPr>
              <a:defRPr b="0" i="0"/>
            </a:pPr>
            <a:r>
              <a:rPr lang="1106" sz="1600" i="1" dirty="0">
                <a:solidFill>
                  <a:srgbClr val="0070C0"/>
                </a:solidFill>
              </a:rPr>
              <a:t>cefnogi sgiliau</a:t>
            </a:r>
            <a:r>
              <a:rPr lang="en-GB" sz="1600" i="1" dirty="0">
                <a:solidFill>
                  <a:srgbClr val="0070C0"/>
                </a:solidFill>
              </a:rPr>
              <a:t> </a:t>
            </a:r>
            <a:r>
              <a:rPr lang="1106" sz="1600" i="1" dirty="0">
                <a:solidFill>
                  <a:srgbClr val="0070C0"/>
                </a:solidFill>
              </a:rPr>
              <a:t>ieithyddol.</a:t>
            </a:r>
          </a:p>
          <a:p>
            <a:pPr>
              <a:defRPr b="0" i="0"/>
            </a:pPr>
            <a:r>
              <a:rPr lang="en-GB" sz="1600" i="1" dirty="0">
                <a:solidFill>
                  <a:srgbClr val="0070C0"/>
                </a:solidFill>
              </a:rPr>
              <a:t>D</a:t>
            </a:r>
            <a:r>
              <a:rPr lang="1106" sz="1600" i="1" dirty="0">
                <a:solidFill>
                  <a:srgbClr val="0070C0"/>
                </a:solidFill>
              </a:rPr>
              <a:t>yfarnwyd 5 marc</a:t>
            </a: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solidFill>
                  <a:srgbClr val="0077C8"/>
                </a:solidFill>
              </a:rPr>
              <a:t>C</a:t>
            </a:r>
            <a:r>
              <a:rPr lang="x-none" sz="1800" dirty="0"/>
              <a:t>westiwn </a:t>
            </a:r>
            <a:r>
              <a:rPr lang="en-GB" sz="1800" dirty="0"/>
              <a:t>9 (a) </a:t>
            </a:r>
            <a:r>
              <a:rPr lang="cy-GB" sz="1800" dirty="0"/>
              <a:t>gyda sylwadau’r Arholwr</a:t>
            </a:r>
            <a:endParaRPr lang="en-GB" sz="1800" dirty="0"/>
          </a:p>
        </p:txBody>
      </p:sp>
      <p:sp>
        <p:nvSpPr>
          <p:cNvPr id="5" name="Speech Bubble: Rectangle with Corners Rounded 4">
            <a:extLst>
              <a:ext uri="{FF2B5EF4-FFF2-40B4-BE49-F238E27FC236}">
                <a16:creationId xmlns:a16="http://schemas.microsoft.com/office/drawing/2014/main" id="{CC52B3D9-1E99-4636-A30F-D1E13E1114FD}"/>
              </a:ext>
            </a:extLst>
          </p:cNvPr>
          <p:cNvSpPr/>
          <p:nvPr/>
        </p:nvSpPr>
        <p:spPr>
          <a:xfrm>
            <a:off x="7351059" y="954157"/>
            <a:ext cx="4419781"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pPr algn="ctr"/>
            <a:endParaRPr lang="en-GB">
              <a:solidFill>
                <a:srgbClr val="000000"/>
              </a:solidFill>
            </a:endParaRPr>
          </a:p>
        </p:txBody>
      </p:sp>
      <p:pic>
        <p:nvPicPr>
          <p:cNvPr id="4" name="Picture 3">
            <a:extLst>
              <a:ext uri="{FF2B5EF4-FFF2-40B4-BE49-F238E27FC236}">
                <a16:creationId xmlns:a16="http://schemas.microsoft.com/office/drawing/2014/main" id="{D076696B-B4DC-4AF0-8C9C-AC721C9DEBBC}"/>
              </a:ext>
            </a:extLst>
          </p:cNvPr>
          <p:cNvPicPr>
            <a:picLocks noChangeAspect="1"/>
          </p:cNvPicPr>
          <p:nvPr/>
        </p:nvPicPr>
        <p:blipFill>
          <a:blip r:embed="rId2"/>
          <a:stretch>
            <a:fillRect/>
          </a:stretch>
        </p:blipFill>
        <p:spPr>
          <a:xfrm>
            <a:off x="282010" y="954157"/>
            <a:ext cx="6868129" cy="1423880"/>
          </a:xfrm>
          <a:prstGeom prst="rect">
            <a:avLst/>
          </a:prstGeom>
        </p:spPr>
      </p:pic>
      <p:sp>
        <p:nvSpPr>
          <p:cNvPr id="9" name="Blwch Testun 8">
            <a:extLst>
              <a:ext uri="{FF2B5EF4-FFF2-40B4-BE49-F238E27FC236}">
                <a16:creationId xmlns:a16="http://schemas.microsoft.com/office/drawing/2014/main" id="{98E33951-211C-4D05-8DEF-907C57603955}"/>
              </a:ext>
            </a:extLst>
          </p:cNvPr>
          <p:cNvSpPr txBox="1"/>
          <p:nvPr/>
        </p:nvSpPr>
        <p:spPr>
          <a:xfrm>
            <a:off x="927156" y="2378037"/>
            <a:ext cx="6222983" cy="3416320"/>
          </a:xfrm>
          <a:prstGeom prst="rect">
            <a:avLst/>
          </a:prstGeom>
          <a:solidFill>
            <a:schemeClr val="bg1"/>
          </a:solidFill>
        </p:spPr>
        <p:txBody>
          <a:bodyPr wrap="square" rtlCol="0">
            <a:spAutoFit/>
          </a:bodyPr>
          <a:lstStyle/>
          <a:p>
            <a:r>
              <a:rPr lang="cy-GB" dirty="0"/>
              <a:t>Bydd y profiad hwn yn helpu gyda’u sgiliau echddygol bras gan eu bod yn defnyddio cyhyrau mawr i allu tylino’r toes. Bydd datblygiad cymdeithasol yn cael ei gyflawni gan fod angen cyfathrebu ag eraill a gall helpu’n emosiynol i feithrin hunan-barch drwy gyflawni rhywbeth maent wedi bwriadu ei wneud. Byddant yn dysgu am ran gwahanol o’r byd ac yn profi bwyd o’r wlad honno felly bydd datblygiad deallusol yn cael ei ddangos yn y modd hwn. Bydd sgiliau iaith gwahanol yn cael eu dysgu gan y bydd geiriau newydd yn cael eu defnyddio a byddant yn meithrin dealltwriaeth well ohonynt. Dysgu a phrofi’r byd o’u cwmpas a sut mae’n wahanol i’r lle maen nhw’n byw.</a:t>
            </a:r>
          </a:p>
        </p:txBody>
      </p:sp>
    </p:spTree>
    <p:extLst>
      <p:ext uri="{BB962C8B-B14F-4D97-AF65-F5344CB8AC3E}">
        <p14:creationId xmlns:p14="http://schemas.microsoft.com/office/powerpoint/2010/main" val="4084168286"/>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a:extLst>
              <a:ext uri="{FF2B5EF4-FFF2-40B4-BE49-F238E27FC236}">
                <a16:creationId xmlns:a16="http://schemas.microsoft.com/office/drawing/2014/main" id="{FFB5E3EB-7213-431F-A161-31009DF587E1}"/>
              </a:ext>
            </a:extLst>
          </p:cNvPr>
          <p:cNvSpPr>
            <a:spLocks noGrp="1"/>
          </p:cNvSpPr>
          <p:nvPr>
            <p:ph type="title"/>
          </p:nvPr>
        </p:nvSpPr>
        <p:spPr>
          <a:xfrm>
            <a:off x="282011" y="208722"/>
            <a:ext cx="10223323" cy="447261"/>
          </a:xfrm>
        </p:spPr>
        <p:txBody>
          <a:bodyPr/>
          <a:lstStyle/>
          <a:p>
            <a:r>
              <a:rPr lang="x-none" sz="1800" dirty="0"/>
              <a:t>Cwestiwn </a:t>
            </a:r>
            <a:r>
              <a:rPr lang="en-GB" sz="1800" dirty="0"/>
              <a:t>9 (b) </a:t>
            </a:r>
            <a:r>
              <a:rPr lang="en-GB" sz="1800" dirty="0" err="1"/>
              <a:t>a’r</a:t>
            </a:r>
            <a:r>
              <a:rPr lang="en-GB" sz="1800" dirty="0"/>
              <a:t> </a:t>
            </a:r>
            <a:r>
              <a:rPr lang="en-GB" sz="1800" dirty="0" err="1"/>
              <a:t>Cynllun</a:t>
            </a:r>
            <a:r>
              <a:rPr lang="en-GB" sz="1800" dirty="0"/>
              <a:t> Marcio </a:t>
            </a:r>
          </a:p>
        </p:txBody>
      </p:sp>
      <p:sp>
        <p:nvSpPr>
          <p:cNvPr id="8" name="TextBox 7">
            <a:extLst>
              <a:ext uri="{FF2B5EF4-FFF2-40B4-BE49-F238E27FC236}">
                <a16:creationId xmlns:a16="http://schemas.microsoft.com/office/drawing/2014/main" id="{ED42A7E1-F4E1-4440-A177-88E4D9E972E1}"/>
              </a:ext>
            </a:extLst>
          </p:cNvPr>
          <p:cNvSpPr txBox="1"/>
          <p:nvPr/>
        </p:nvSpPr>
        <p:spPr>
          <a:xfrm>
            <a:off x="214518" y="980812"/>
            <a:ext cx="6349568" cy="738664"/>
          </a:xfrm>
          <a:prstGeom prst="rect">
            <a:avLst/>
          </a:prstGeom>
          <a:noFill/>
        </p:spPr>
        <p:txBody>
          <a:bodyPr wrap="square">
            <a:spAutoFit/>
          </a:bodyPr>
          <a:lstStyle/>
          <a:p>
            <a:r>
              <a:rPr lang="en-GB" sz="1400" dirty="0" err="1"/>
              <a:t>Nodwch</a:t>
            </a:r>
            <a:endParaRPr lang="en-GB" sz="1400" dirty="0"/>
          </a:p>
          <a:p>
            <a:r>
              <a:rPr lang="en-GB" sz="1400" dirty="0" err="1"/>
              <a:t>Rhowch</a:t>
            </a:r>
            <a:r>
              <a:rPr lang="en-GB" sz="1400" dirty="0"/>
              <a:t>/</a:t>
            </a:r>
            <a:r>
              <a:rPr lang="en-GB" sz="1400" dirty="0" err="1"/>
              <a:t>enwch</a:t>
            </a:r>
            <a:r>
              <a:rPr lang="en-GB" sz="1400" dirty="0"/>
              <a:t>/</a:t>
            </a:r>
            <a:r>
              <a:rPr lang="en-GB" sz="1400" dirty="0" err="1"/>
              <a:t>dewiswch</a:t>
            </a:r>
            <a:r>
              <a:rPr lang="en-GB" sz="1400" dirty="0"/>
              <a:t>/</a:t>
            </a:r>
            <a:r>
              <a:rPr lang="en-GB" sz="1400" dirty="0" err="1"/>
              <a:t>nodwch</a:t>
            </a:r>
            <a:r>
              <a:rPr lang="en-GB" sz="1400" dirty="0"/>
              <a:t> </a:t>
            </a:r>
            <a:r>
              <a:rPr lang="en-GB" sz="1400" dirty="0" err="1"/>
              <a:t>ffeithiau</a:t>
            </a:r>
            <a:r>
              <a:rPr lang="en-GB" sz="1400" dirty="0"/>
              <a:t> neu </a:t>
            </a:r>
            <a:r>
              <a:rPr lang="en-GB" sz="1400" dirty="0" err="1"/>
              <a:t>enghreifftiau</a:t>
            </a:r>
            <a:r>
              <a:rPr lang="en-GB" sz="1400" dirty="0"/>
              <a:t> </a:t>
            </a:r>
            <a:r>
              <a:rPr lang="en-GB" sz="1400" dirty="0" err="1"/>
              <a:t>byr</a:t>
            </a:r>
            <a:r>
              <a:rPr lang="en-GB" sz="1400" dirty="0"/>
              <a:t> (o </a:t>
            </a:r>
            <a:r>
              <a:rPr lang="en-GB" sz="1400" dirty="0" err="1"/>
              <a:t>ffynhonnell</a:t>
            </a:r>
            <a:r>
              <a:rPr lang="en-GB" sz="1400" dirty="0"/>
              <a:t> </a:t>
            </a:r>
            <a:r>
              <a:rPr lang="en-GB" sz="1400" dirty="0" err="1"/>
              <a:t>benodol</a:t>
            </a:r>
            <a:r>
              <a:rPr lang="en-GB" sz="1400" dirty="0"/>
              <a:t> neu </a:t>
            </a:r>
            <a:r>
              <a:rPr lang="en-GB" sz="1400" dirty="0" err="1"/>
              <a:t>drwy</a:t>
            </a:r>
            <a:r>
              <a:rPr lang="en-GB" sz="1400" dirty="0"/>
              <a:t> </a:t>
            </a:r>
            <a:r>
              <a:rPr lang="en-GB" sz="1400" dirty="0" err="1"/>
              <a:t>ddwyn</a:t>
            </a:r>
            <a:r>
              <a:rPr lang="en-GB" sz="1400" dirty="0"/>
              <a:t> </a:t>
            </a:r>
            <a:r>
              <a:rPr lang="en-GB" sz="1400" dirty="0" err="1"/>
              <a:t>i</a:t>
            </a:r>
            <a:r>
              <a:rPr lang="en-GB" sz="1400" dirty="0"/>
              <a:t> </a:t>
            </a:r>
            <a:r>
              <a:rPr lang="en-GB" sz="1400" dirty="0" err="1"/>
              <a:t>gof</a:t>
            </a:r>
            <a:r>
              <a:rPr lang="en-GB" sz="1400" dirty="0"/>
              <a:t>)</a:t>
            </a:r>
            <a:endParaRPr lang="en-GB" sz="1400" i="1" dirty="0"/>
          </a:p>
        </p:txBody>
      </p:sp>
      <p:pic>
        <p:nvPicPr>
          <p:cNvPr id="4" name="Picture 3">
            <a:extLst>
              <a:ext uri="{FF2B5EF4-FFF2-40B4-BE49-F238E27FC236}">
                <a16:creationId xmlns:a16="http://schemas.microsoft.com/office/drawing/2014/main" id="{DD28A7DA-5B4D-4ED0-B0BC-A9A4D8091A0E}"/>
              </a:ext>
            </a:extLst>
          </p:cNvPr>
          <p:cNvPicPr>
            <a:picLocks noChangeAspect="1"/>
          </p:cNvPicPr>
          <p:nvPr/>
        </p:nvPicPr>
        <p:blipFill>
          <a:blip r:embed="rId2"/>
          <a:stretch>
            <a:fillRect/>
          </a:stretch>
        </p:blipFill>
        <p:spPr>
          <a:xfrm>
            <a:off x="426730" y="1816485"/>
            <a:ext cx="5984956" cy="1648031"/>
          </a:xfrm>
          <a:prstGeom prst="rect">
            <a:avLst/>
          </a:prstGeom>
        </p:spPr>
      </p:pic>
      <p:sp>
        <p:nvSpPr>
          <p:cNvPr id="11" name="TextBox 10">
            <a:extLst>
              <a:ext uri="{FF2B5EF4-FFF2-40B4-BE49-F238E27FC236}">
                <a16:creationId xmlns:a16="http://schemas.microsoft.com/office/drawing/2014/main" id="{C8872041-6106-4077-B0C6-229124A6B82D}"/>
              </a:ext>
            </a:extLst>
          </p:cNvPr>
          <p:cNvSpPr txBox="1"/>
          <p:nvPr/>
        </p:nvSpPr>
        <p:spPr>
          <a:xfrm>
            <a:off x="7158036" y="980812"/>
            <a:ext cx="4520148" cy="4614405"/>
          </a:xfrm>
          <a:prstGeom prst="rect">
            <a:avLst/>
          </a:prstGeom>
          <a:noFill/>
        </p:spPr>
        <p:txBody>
          <a:bodyPr wrap="square">
            <a:spAutoFit/>
          </a:bodyPr>
          <a:lstStyle/>
          <a:p>
            <a:pPr>
              <a:lnSpc>
                <a:spcPct val="115000"/>
              </a:lnSpc>
              <a:spcAft>
                <a:spcPts val="1000"/>
              </a:spcAft>
            </a:pPr>
            <a:r>
              <a:rPr lang="cy-GB" sz="1100" dirty="0">
                <a:effectLst/>
                <a:latin typeface="Arial" panose="020B0604020202020204" pitchFamily="34" charset="0"/>
                <a:ea typeface="Calibri" panose="020F0502020204030204" pitchFamily="34" charset="0"/>
                <a:cs typeface="Times New Roman" panose="02020603050405020304" pitchFamily="18" charset="0"/>
              </a:rPr>
              <a:t>(b) Rhowch hyd at </a:t>
            </a:r>
            <a:r>
              <a:rPr lang="cy-GB" sz="1100" b="1" dirty="0">
                <a:effectLst/>
                <a:latin typeface="Arial" panose="020B0604020202020204" pitchFamily="34" charset="0"/>
                <a:ea typeface="Calibri" panose="020F0502020204030204" pitchFamily="34" charset="0"/>
                <a:cs typeface="Times New Roman" panose="02020603050405020304" pitchFamily="18" charset="0"/>
              </a:rPr>
              <a:t>2 farc</a:t>
            </a:r>
            <a:r>
              <a:rPr lang="cy-GB" sz="1100" dirty="0">
                <a:effectLst/>
                <a:latin typeface="Arial" panose="020B0604020202020204" pitchFamily="34" charset="0"/>
                <a:ea typeface="Calibri" panose="020F0502020204030204" pitchFamily="34" charset="0"/>
                <a:cs typeface="Times New Roman" panose="02020603050405020304" pitchFamily="18" charset="0"/>
              </a:rPr>
              <a: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cy-GB" sz="1100" b="1" dirty="0">
                <a:effectLst/>
                <a:latin typeface="Arial" panose="020B0604020202020204" pitchFamily="34" charset="0"/>
                <a:ea typeface="Calibri" panose="020F0502020204030204" pitchFamily="34" charset="0"/>
                <a:cs typeface="Times New Roman" panose="02020603050405020304" pitchFamily="18" charset="0"/>
              </a:rPr>
              <a:t>Rhowch 0 marc </a:t>
            </a:r>
            <a:r>
              <a:rPr lang="cy-GB" sz="1100" dirty="0">
                <a:effectLst/>
                <a:latin typeface="Arial" panose="020B0604020202020204" pitchFamily="34" charset="0"/>
                <a:ea typeface="Calibri" panose="020F0502020204030204" pitchFamily="34" charset="0"/>
                <a:cs typeface="Times New Roman" panose="02020603050405020304" pitchFamily="18" charset="0"/>
              </a:rPr>
              <a:t>os nad yw'r ymateb yn haeddu ennill marciau.</a:t>
            </a:r>
            <a:br>
              <a:rPr lang="en-GB" sz="1100" dirty="0">
                <a:latin typeface="Calibri" panose="020F0502020204030204" pitchFamily="34" charset="0"/>
                <a:ea typeface="Calibri" panose="020F0502020204030204" pitchFamily="34" charset="0"/>
                <a:cs typeface="Times New Roman" panose="02020603050405020304" pitchFamily="18" charset="0"/>
              </a:rPr>
            </a:br>
            <a:r>
              <a:rPr lang="cy-GB" sz="1100" b="1" dirty="0">
                <a:effectLst/>
                <a:latin typeface="Arial" panose="020B0604020202020204" pitchFamily="34" charset="0"/>
                <a:ea typeface="Calibri" panose="020F0502020204030204" pitchFamily="34" charset="0"/>
                <a:cs typeface="Times New Roman" panose="02020603050405020304" pitchFamily="18" charset="0"/>
              </a:rPr>
              <a:t>Rhowch 1 marc</a:t>
            </a:r>
            <a:r>
              <a:rPr lang="cy-GB" sz="1100" dirty="0">
                <a:effectLst/>
                <a:latin typeface="Arial" panose="020B0604020202020204" pitchFamily="34" charset="0"/>
                <a:ea typeface="Calibri" panose="020F0502020204030204" pitchFamily="34" charset="0"/>
                <a:cs typeface="Times New Roman" panose="02020603050405020304" pitchFamily="18" charset="0"/>
              </a:rPr>
              <a:t> am ddisgrifiad sylfaenol heb fawr o wybodaeth na dealltwriaeth ynglŷn â darpariaeth barhaus.</a:t>
            </a:r>
            <a:br>
              <a:rPr lang="en-GB" sz="1100" dirty="0">
                <a:latin typeface="Calibri" panose="020F0502020204030204" pitchFamily="34" charset="0"/>
                <a:ea typeface="Calibri" panose="020F0502020204030204" pitchFamily="34" charset="0"/>
                <a:cs typeface="Times New Roman" panose="02020603050405020304" pitchFamily="18" charset="0"/>
              </a:rPr>
            </a:br>
            <a:r>
              <a:rPr lang="cy-GB" sz="1100" b="1" dirty="0">
                <a:effectLst/>
                <a:latin typeface="Arial" panose="020B0604020202020204" pitchFamily="34" charset="0"/>
                <a:ea typeface="Calibri" panose="020F0502020204030204" pitchFamily="34" charset="0"/>
                <a:cs typeface="Times New Roman" panose="02020603050405020304" pitchFamily="18" charset="0"/>
              </a:rPr>
              <a:t>Rhowch 2 farc </a:t>
            </a:r>
            <a:r>
              <a:rPr lang="cy-GB" sz="1100" dirty="0">
                <a:effectLst/>
                <a:latin typeface="Arial" panose="020B0604020202020204" pitchFamily="34" charset="0"/>
                <a:ea typeface="Calibri" panose="020F0502020204030204" pitchFamily="34" charset="0"/>
                <a:cs typeface="Times New Roman" panose="02020603050405020304" pitchFamily="18" charset="0"/>
              </a:rPr>
              <a:t>am amlinelliad da sy'n dangos gwybodaeth a dealltwriaeth dda ynglŷn â darpariaeth barhaus.</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cy-GB" sz="1100" dirty="0">
                <a:effectLst/>
                <a:latin typeface="Arial" panose="020B0604020202020204" pitchFamily="34" charset="0"/>
                <a:ea typeface="Calibri" panose="020F0502020204030204" pitchFamily="34" charset="0"/>
                <a:cs typeface="Times New Roman" panose="02020603050405020304" pitchFamily="18" charset="0"/>
              </a:rPr>
              <a:t>Gall ymateb gyfeirio at: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Caniatáu i blant archwilio'n annibynnol</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Caniatáu i ddysgu barhau heb gymorth oedolion</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Yn digwydd mewn amgylchedd sy'n galluogi</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Galluogi plant i atgyfnerthu dysgu</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Annog plant i ymarfer yr hyn maen nhw wedi'i ddysgu</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Caniatáu i blant wneud dewisiadau</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Galluogi plant i gychwyn eu chwarae</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Caniatáu i blant arbrofi a phrofi dysgu a dealltwriaeth drostynt eu hunain</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Darparu adnoddau addas sy'n cyflwyno profiad diogel, heriol.</a:t>
            </a:r>
            <a:r>
              <a:rPr lang="en-GB" sz="1100" dirty="0">
                <a:effectLst/>
                <a:latin typeface="Arial" panose="020B0604020202020204" pitchFamily="34" charset="0"/>
                <a:ea typeface="Calibri" panose="020F0502020204030204" pitchFamily="34"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cy-GB" sz="1100" dirty="0">
                <a:effectLst/>
                <a:latin typeface="Calibri" panose="020F0502020204030204" pitchFamily="34" charset="0"/>
                <a:ea typeface="Calibri" panose="020F0502020204030204" pitchFamily="34" charset="0"/>
                <a:cs typeface="Times New Roman" panose="02020603050405020304" pitchFamily="18" charset="0"/>
              </a:rPr>
              <a:t>Nodwch </a:t>
            </a:r>
            <a:r>
              <a:rPr lang="cy-GB" sz="1100" b="1" dirty="0">
                <a:effectLst/>
                <a:latin typeface="Calibri" panose="020F0502020204030204" pitchFamily="34" charset="0"/>
                <a:ea typeface="Calibri" panose="020F0502020204030204" pitchFamily="34" charset="0"/>
                <a:cs typeface="Times New Roman" panose="02020603050405020304" pitchFamily="18" charset="0"/>
              </a:rPr>
              <a:t>ddau </a:t>
            </a:r>
            <a:r>
              <a:rPr lang="cy-GB" sz="1100" dirty="0">
                <a:effectLst/>
                <a:latin typeface="Calibri" panose="020F0502020204030204" pitchFamily="34" charset="0"/>
                <a:ea typeface="Calibri" panose="020F0502020204030204" pitchFamily="34" charset="0"/>
                <a:cs typeface="Times New Roman" panose="02020603050405020304" pitchFamily="18" charset="0"/>
              </a:rPr>
              <a:t>adnodd ychwanegol gallai'r staff eu cyflwyno i gefnogi darpariaeth barhaus ar ôl y profiad hwn</a:t>
            </a:r>
            <a:r>
              <a:rPr lang="cy-GB" sz="1100" dirty="0">
                <a:effectLst/>
                <a:latin typeface="Arial" panose="020B0604020202020204" pitchFamily="34" charset="0"/>
                <a:ea typeface="Calibri" panose="020F0502020204030204" pitchFamily="34"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100" dirty="0">
                <a:effectLst/>
                <a:latin typeface="Arial" panose="020B0604020202020204" pitchFamily="34" charset="0"/>
                <a:ea typeface="Calibri" panose="020F0502020204030204" pitchFamily="34" charset="0"/>
                <a:cs typeface="Times New Roman" panose="02020603050405020304" pitchFamily="18" charset="0"/>
              </a:rPr>
              <a:t>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496806161"/>
      </p:ext>
    </p:extLst>
  </p:cSld>
  <p:clrMapOvr>
    <a:masterClrMapping/>
  </p:clrMapOvr>
  <mc:AlternateContent xmlns:mc="http://schemas.openxmlformats.org/markup-compatibility/2006" xmlns:p14="http://schemas.microsoft.com/office/powerpoint/2010/main">
    <mc:Choice Requires="p14">
      <p:transition spd="slow" p14:dur="2000" advTm="26875"/>
    </mc:Choice>
    <mc:Fallback xmlns="">
      <p:transition spd="slow" advTm="26875"/>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a:extLst>
              <a:ext uri="{FF2B5EF4-FFF2-40B4-BE49-F238E27FC236}">
                <a16:creationId xmlns:a16="http://schemas.microsoft.com/office/drawing/2014/main" id="{FFB5E3EB-7213-431F-A161-31009DF587E1}"/>
              </a:ext>
            </a:extLst>
          </p:cNvPr>
          <p:cNvSpPr>
            <a:spLocks noGrp="1"/>
          </p:cNvSpPr>
          <p:nvPr>
            <p:ph type="title"/>
          </p:nvPr>
        </p:nvSpPr>
        <p:spPr>
          <a:xfrm>
            <a:off x="282011" y="208722"/>
            <a:ext cx="10223323" cy="447261"/>
          </a:xfrm>
        </p:spPr>
        <p:txBody>
          <a:bodyPr/>
          <a:lstStyle/>
          <a:p>
            <a:r>
              <a:rPr lang="x-none" sz="1800" dirty="0"/>
              <a:t>Cwestiwn </a:t>
            </a:r>
            <a:r>
              <a:rPr lang="en-GB" sz="1800" dirty="0"/>
              <a:t>9 (c) </a:t>
            </a:r>
            <a:r>
              <a:rPr lang="en-GB" sz="1800" dirty="0" err="1"/>
              <a:t>a’r</a:t>
            </a:r>
            <a:r>
              <a:rPr lang="en-GB" sz="1800" dirty="0"/>
              <a:t> </a:t>
            </a:r>
            <a:r>
              <a:rPr lang="en-GB" sz="1800" dirty="0" err="1"/>
              <a:t>Cynllun</a:t>
            </a:r>
            <a:r>
              <a:rPr lang="en-GB" sz="1800" dirty="0"/>
              <a:t> Marcio </a:t>
            </a:r>
          </a:p>
        </p:txBody>
      </p:sp>
      <p:sp>
        <p:nvSpPr>
          <p:cNvPr id="8" name="TextBox 7">
            <a:extLst>
              <a:ext uri="{FF2B5EF4-FFF2-40B4-BE49-F238E27FC236}">
                <a16:creationId xmlns:a16="http://schemas.microsoft.com/office/drawing/2014/main" id="{ED42A7E1-F4E1-4440-A177-88E4D9E972E1}"/>
              </a:ext>
            </a:extLst>
          </p:cNvPr>
          <p:cNvSpPr txBox="1"/>
          <p:nvPr/>
        </p:nvSpPr>
        <p:spPr>
          <a:xfrm>
            <a:off x="214518" y="980812"/>
            <a:ext cx="6349568" cy="738664"/>
          </a:xfrm>
          <a:prstGeom prst="rect">
            <a:avLst/>
          </a:prstGeom>
          <a:noFill/>
        </p:spPr>
        <p:txBody>
          <a:bodyPr wrap="square">
            <a:spAutoFit/>
          </a:bodyPr>
          <a:lstStyle/>
          <a:p>
            <a:r>
              <a:rPr lang="en-GB" sz="1400" dirty="0" err="1"/>
              <a:t>Nodwch</a:t>
            </a:r>
            <a:endParaRPr lang="en-GB" sz="1400" dirty="0"/>
          </a:p>
          <a:p>
            <a:r>
              <a:rPr lang="en-GB" sz="1400" dirty="0" err="1"/>
              <a:t>Rhowch</a:t>
            </a:r>
            <a:r>
              <a:rPr lang="en-GB" sz="1400" dirty="0"/>
              <a:t>/</a:t>
            </a:r>
            <a:r>
              <a:rPr lang="en-GB" sz="1400" dirty="0" err="1"/>
              <a:t>enwch</a:t>
            </a:r>
            <a:r>
              <a:rPr lang="en-GB" sz="1400" dirty="0"/>
              <a:t>/</a:t>
            </a:r>
            <a:r>
              <a:rPr lang="en-GB" sz="1400" dirty="0" err="1"/>
              <a:t>dewiswch</a:t>
            </a:r>
            <a:r>
              <a:rPr lang="en-GB" sz="1400" dirty="0"/>
              <a:t>/</a:t>
            </a:r>
            <a:r>
              <a:rPr lang="en-GB" sz="1400" dirty="0" err="1"/>
              <a:t>nodwch</a:t>
            </a:r>
            <a:r>
              <a:rPr lang="en-GB" sz="1400" dirty="0"/>
              <a:t> </a:t>
            </a:r>
            <a:r>
              <a:rPr lang="en-GB" sz="1400" dirty="0" err="1"/>
              <a:t>ffeithiau</a:t>
            </a:r>
            <a:r>
              <a:rPr lang="en-GB" sz="1400" dirty="0"/>
              <a:t> neu </a:t>
            </a:r>
            <a:r>
              <a:rPr lang="en-GB" sz="1400" dirty="0" err="1"/>
              <a:t>enghreifftiau</a:t>
            </a:r>
            <a:r>
              <a:rPr lang="en-GB" sz="1400" dirty="0"/>
              <a:t> </a:t>
            </a:r>
            <a:r>
              <a:rPr lang="en-GB" sz="1400" dirty="0" err="1"/>
              <a:t>byr</a:t>
            </a:r>
            <a:r>
              <a:rPr lang="en-GB" sz="1400" dirty="0"/>
              <a:t> (o </a:t>
            </a:r>
            <a:r>
              <a:rPr lang="en-GB" sz="1400" dirty="0" err="1"/>
              <a:t>ffynhonnell</a:t>
            </a:r>
            <a:r>
              <a:rPr lang="en-GB" sz="1400" dirty="0"/>
              <a:t> </a:t>
            </a:r>
            <a:r>
              <a:rPr lang="en-GB" sz="1400" dirty="0" err="1"/>
              <a:t>benodol</a:t>
            </a:r>
            <a:r>
              <a:rPr lang="en-GB" sz="1400" dirty="0"/>
              <a:t> neu </a:t>
            </a:r>
            <a:r>
              <a:rPr lang="en-GB" sz="1400" dirty="0" err="1"/>
              <a:t>drwy</a:t>
            </a:r>
            <a:r>
              <a:rPr lang="en-GB" sz="1400" dirty="0"/>
              <a:t> </a:t>
            </a:r>
            <a:r>
              <a:rPr lang="en-GB" sz="1400" dirty="0" err="1"/>
              <a:t>ddwyn</a:t>
            </a:r>
            <a:r>
              <a:rPr lang="en-GB" sz="1400" dirty="0"/>
              <a:t> </a:t>
            </a:r>
            <a:r>
              <a:rPr lang="en-GB" sz="1400" dirty="0" err="1"/>
              <a:t>i</a:t>
            </a:r>
            <a:r>
              <a:rPr lang="en-GB" sz="1400" dirty="0"/>
              <a:t> </a:t>
            </a:r>
            <a:r>
              <a:rPr lang="en-GB" sz="1400" dirty="0" err="1"/>
              <a:t>gof</a:t>
            </a:r>
            <a:r>
              <a:rPr lang="en-GB" sz="1400" dirty="0"/>
              <a:t>)</a:t>
            </a:r>
            <a:endParaRPr lang="en-GB" sz="1400" i="1" dirty="0"/>
          </a:p>
        </p:txBody>
      </p:sp>
      <p:pic>
        <p:nvPicPr>
          <p:cNvPr id="10" name="Picture 9">
            <a:extLst>
              <a:ext uri="{FF2B5EF4-FFF2-40B4-BE49-F238E27FC236}">
                <a16:creationId xmlns:a16="http://schemas.microsoft.com/office/drawing/2014/main" id="{F85E3319-F4A4-4BBE-B046-220620B0288C}"/>
              </a:ext>
            </a:extLst>
          </p:cNvPr>
          <p:cNvPicPr>
            <a:picLocks noChangeAspect="1"/>
          </p:cNvPicPr>
          <p:nvPr/>
        </p:nvPicPr>
        <p:blipFill>
          <a:blip r:embed="rId2"/>
          <a:stretch>
            <a:fillRect/>
          </a:stretch>
        </p:blipFill>
        <p:spPr>
          <a:xfrm>
            <a:off x="341302" y="2044305"/>
            <a:ext cx="6096000" cy="1809136"/>
          </a:xfrm>
          <a:prstGeom prst="rect">
            <a:avLst/>
          </a:prstGeom>
        </p:spPr>
      </p:pic>
      <p:sp>
        <p:nvSpPr>
          <p:cNvPr id="11" name="TextBox 10">
            <a:extLst>
              <a:ext uri="{FF2B5EF4-FFF2-40B4-BE49-F238E27FC236}">
                <a16:creationId xmlns:a16="http://schemas.microsoft.com/office/drawing/2014/main" id="{C8872041-6106-4077-B0C6-229124A6B82D}"/>
              </a:ext>
            </a:extLst>
          </p:cNvPr>
          <p:cNvSpPr txBox="1"/>
          <p:nvPr/>
        </p:nvSpPr>
        <p:spPr>
          <a:xfrm>
            <a:off x="7179807" y="1165869"/>
            <a:ext cx="4520148" cy="4201856"/>
          </a:xfrm>
          <a:prstGeom prst="rect">
            <a:avLst/>
          </a:prstGeom>
          <a:noFill/>
        </p:spPr>
        <p:txBody>
          <a:bodyPr wrap="square">
            <a:spAutoFit/>
          </a:bodyPr>
          <a:lstStyle/>
          <a:p>
            <a:pPr>
              <a:lnSpc>
                <a:spcPct val="115000"/>
              </a:lnSpc>
              <a:spcAft>
                <a:spcPts val="1000"/>
              </a:spcAft>
            </a:pPr>
            <a:r>
              <a:rPr lang="cy-GB" sz="1200" dirty="0">
                <a:effectLst/>
                <a:latin typeface="Arial" panose="020B0604020202020204" pitchFamily="34" charset="0"/>
                <a:ea typeface="Calibri" panose="020F0502020204030204" pitchFamily="34" charset="0"/>
                <a:cs typeface="Times New Roman" panose="02020603050405020304" pitchFamily="18" charset="0"/>
              </a:rPr>
              <a:t>Rhowch </a:t>
            </a:r>
            <a:r>
              <a:rPr lang="cy-GB" sz="1200" b="1" dirty="0">
                <a:effectLst/>
                <a:latin typeface="Arial" panose="020B0604020202020204" pitchFamily="34" charset="0"/>
                <a:ea typeface="Calibri" panose="020F0502020204030204" pitchFamily="34" charset="0"/>
                <a:cs typeface="Times New Roman" panose="02020603050405020304" pitchFamily="18" charset="0"/>
              </a:rPr>
              <a:t>1 marc </a:t>
            </a:r>
            <a:r>
              <a:rPr lang="cy-GB" sz="1200" dirty="0">
                <a:effectLst/>
                <a:latin typeface="Arial" panose="020B0604020202020204" pitchFamily="34" charset="0"/>
                <a:ea typeface="Calibri" panose="020F0502020204030204" pitchFamily="34" charset="0"/>
                <a:cs typeface="Times New Roman" panose="02020603050405020304" pitchFamily="18" charset="0"/>
              </a:rPr>
              <a:t>am bob adnodd sydd wedi'i enwi, hyd at </a:t>
            </a:r>
            <a:r>
              <a:rPr lang="cy-GB" sz="1200" b="1" dirty="0">
                <a:effectLst/>
                <a:latin typeface="Arial" panose="020B0604020202020204" pitchFamily="34" charset="0"/>
                <a:ea typeface="Calibri" panose="020F0502020204030204" pitchFamily="34" charset="0"/>
                <a:cs typeface="Times New Roman" panose="02020603050405020304" pitchFamily="18" charset="0"/>
              </a:rPr>
              <a:t>uchafswm o 2 farc</a:t>
            </a:r>
            <a:r>
              <a:rPr lang="cy-GB" sz="1200" dirty="0">
                <a:effectLst/>
                <a:latin typeface="Arial" panose="020B0604020202020204" pitchFamily="34" charset="0"/>
                <a:ea typeface="Calibri" panose="020F0502020204030204" pitchFamily="34" charset="0"/>
                <a:cs typeface="Times New Roman" panose="02020603050405020304" pitchFamily="18" charset="0"/>
              </a:rPr>
              <a:t>.</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cy-GB" sz="1200" dirty="0">
                <a:effectLst/>
                <a:latin typeface="Arial" panose="020B0604020202020204" pitchFamily="34" charset="0"/>
                <a:ea typeface="Calibri" panose="020F0502020204030204" pitchFamily="34" charset="0"/>
                <a:cs typeface="Times New Roman" panose="02020603050405020304" pitchFamily="18" charset="0"/>
              </a:rPr>
              <a:t>Gallai'r ymatebion gyfeirio at:</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200" dirty="0">
                <a:effectLst/>
                <a:latin typeface="Arial" panose="020B0604020202020204" pitchFamily="34" charset="0"/>
                <a:ea typeface="Calibri" panose="020F0502020204030204" pitchFamily="34" charset="0"/>
                <a:cs typeface="Times New Roman" panose="02020603050405020304" pitchFamily="18" charset="0"/>
              </a:rPr>
              <a:t>Llyfrau a straeon am yr Eidal</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200" dirty="0">
                <a:effectLst/>
                <a:latin typeface="Arial" panose="020B0604020202020204" pitchFamily="34" charset="0"/>
                <a:ea typeface="Calibri" panose="020F0502020204030204" pitchFamily="34" charset="0"/>
                <a:cs typeface="Times New Roman" panose="02020603050405020304" pitchFamily="18" charset="0"/>
              </a:rPr>
              <a:t>Hetiau a ffedogau cogyddion</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200" dirty="0">
                <a:effectLst/>
                <a:latin typeface="Arial" panose="020B0604020202020204" pitchFamily="34" charset="0"/>
                <a:ea typeface="Calibri" panose="020F0502020204030204" pitchFamily="34" charset="0"/>
                <a:cs typeface="Times New Roman" panose="02020603050405020304" pitchFamily="18" charset="0"/>
              </a:rPr>
              <a:t>Bocsys pizza</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200" dirty="0">
                <a:effectLst/>
                <a:latin typeface="Arial" panose="020B0604020202020204" pitchFamily="34" charset="0"/>
                <a:ea typeface="Calibri" panose="020F0502020204030204" pitchFamily="34" charset="0"/>
                <a:cs typeface="Times New Roman" panose="02020603050405020304" pitchFamily="18" charset="0"/>
              </a:rPr>
              <a:t>Cardiau bwydlen</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200" dirty="0">
                <a:effectLst/>
                <a:latin typeface="Arial" panose="020B0604020202020204" pitchFamily="34" charset="0"/>
                <a:ea typeface="Calibri" panose="020F0502020204030204" pitchFamily="34" charset="0"/>
                <a:cs typeface="Times New Roman" panose="02020603050405020304" pitchFamily="18" charset="0"/>
              </a:rPr>
              <a:t>Ffonau</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200" dirty="0">
                <a:effectLst/>
                <a:latin typeface="Arial" panose="020B0604020202020204" pitchFamily="34" charset="0"/>
                <a:ea typeface="Calibri" panose="020F0502020204030204" pitchFamily="34" charset="0"/>
                <a:cs typeface="Times New Roman" panose="02020603050405020304" pitchFamily="18" charset="0"/>
              </a:rPr>
              <a:t>Cyfarpar TGCh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200" dirty="0">
                <a:effectLst/>
                <a:latin typeface="Arial" panose="020B0604020202020204" pitchFamily="34" charset="0"/>
                <a:ea typeface="Calibri" panose="020F0502020204030204" pitchFamily="34" charset="0"/>
                <a:cs typeface="Times New Roman" panose="02020603050405020304" pitchFamily="18" charset="0"/>
              </a:rPr>
              <a:t>Baneri</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200" dirty="0">
                <a:effectLst/>
                <a:latin typeface="Arial" panose="020B0604020202020204" pitchFamily="34" charset="0"/>
                <a:ea typeface="Calibri" panose="020F0502020204030204" pitchFamily="34" charset="0"/>
                <a:cs typeface="Times New Roman" panose="02020603050405020304" pitchFamily="18" charset="0"/>
              </a:rPr>
              <a:t>Deunyddiau ysgrifennu/lluniadu/lliwio</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200" dirty="0">
                <a:effectLst/>
                <a:latin typeface="Arial" panose="020B0604020202020204" pitchFamily="34" charset="0"/>
                <a:ea typeface="Calibri" panose="020F0502020204030204" pitchFamily="34" charset="0"/>
                <a:cs typeface="Times New Roman" panose="02020603050405020304" pitchFamily="18" charset="0"/>
              </a:rPr>
              <a:t>Offer coginio</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200" dirty="0">
                <a:effectLst/>
                <a:latin typeface="Arial" panose="020B0604020202020204" pitchFamily="34" charset="0"/>
                <a:ea typeface="Calibri" panose="020F0502020204030204" pitchFamily="34" charset="0"/>
                <a:cs typeface="Times New Roman" panose="02020603050405020304" pitchFamily="18" charset="0"/>
              </a:rPr>
              <a:t>Toes chwarae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200" dirty="0">
                <a:effectLst/>
                <a:latin typeface="Arial" panose="020B0604020202020204" pitchFamily="34" charset="0"/>
                <a:ea typeface="Calibri" panose="020F0502020204030204" pitchFamily="34" charset="0"/>
                <a:cs typeface="Times New Roman" panose="02020603050405020304" pitchFamily="18" charset="0"/>
              </a:rPr>
              <a:t>Ymweliadau gan Eidalwyr lleol sy'n byw yn y gymuned</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Symbol" panose="05050102010706020507" pitchFamily="18" charset="2"/>
              <a:buChar char=""/>
            </a:pPr>
            <a:r>
              <a:rPr lang="cy-GB" sz="1200" dirty="0">
                <a:effectLst/>
                <a:latin typeface="Arial" panose="020B0604020202020204" pitchFamily="34" charset="0"/>
                <a:ea typeface="Calibri" panose="020F0502020204030204" pitchFamily="34" charset="0"/>
                <a:cs typeface="Times New Roman" panose="02020603050405020304" pitchFamily="18" charset="0"/>
              </a:rPr>
              <a:t>Ardal chwarae rôl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cy-GB" sz="1200" dirty="0">
                <a:effectLst/>
                <a:latin typeface="Arial" panose="020B0604020202020204" pitchFamily="34" charset="0"/>
                <a:ea typeface="Calibri" panose="020F0502020204030204" pitchFamily="34" charset="0"/>
                <a:cs typeface="Times New Roman" panose="02020603050405020304" pitchFamily="18" charset="0"/>
              </a:rPr>
              <a:t>Nid yw'r rhestr hon yn cynnwys popeth.</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cy-GB" sz="1200" dirty="0">
                <a:effectLst/>
                <a:latin typeface="Arial" panose="020B0604020202020204" pitchFamily="34" charset="0"/>
                <a:ea typeface="Calibri" panose="020F0502020204030204" pitchFamily="34" charset="0"/>
                <a:cs typeface="Times New Roman" panose="02020603050405020304" pitchFamily="18" charset="0"/>
              </a:rPr>
              <a:t>Rhowch farciau am unrhyw ymateb perthnasol arall.</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258823432"/>
      </p:ext>
    </p:extLst>
  </p:cSld>
  <p:clrMapOvr>
    <a:masterClrMapping/>
  </p:clrMapOvr>
  <mc:AlternateContent xmlns:mc="http://schemas.openxmlformats.org/markup-compatibility/2006" xmlns:p14="http://schemas.microsoft.com/office/powerpoint/2010/main">
    <mc:Choice Requires="p14">
      <p:transition spd="slow" p14:dur="2000" advTm="26875"/>
    </mc:Choice>
    <mc:Fallback xmlns="">
      <p:transition spd="slow" advTm="26875"/>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3447"/>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solidFill>
                  <a:srgbClr val="0077C8"/>
                </a:solidFill>
              </a:rPr>
              <a:t>C</a:t>
            </a:r>
            <a:r>
              <a:rPr lang="x-none" sz="1800" dirty="0"/>
              <a:t>westiwn </a:t>
            </a:r>
            <a:r>
              <a:rPr lang="en-GB" sz="1800" dirty="0"/>
              <a:t>9 (b) a (c) </a:t>
            </a:r>
            <a:r>
              <a:rPr lang="cy-GB" sz="1800" dirty="0"/>
              <a:t>gyda sylwadau’r Arholwr</a:t>
            </a:r>
            <a:endParaRPr lang="en-GB" sz="1800" dirty="0"/>
          </a:p>
        </p:txBody>
      </p:sp>
      <p:sp>
        <p:nvSpPr>
          <p:cNvPr id="5" name="Speech Bubble: Rectangle with Corners Rounded 4">
            <a:extLst>
              <a:ext uri="{FF2B5EF4-FFF2-40B4-BE49-F238E27FC236}">
                <a16:creationId xmlns:a16="http://schemas.microsoft.com/office/drawing/2014/main" id="{CBB52F8E-3866-4552-A015-D72E9E5796EB}"/>
              </a:ext>
            </a:extLst>
          </p:cNvPr>
          <p:cNvSpPr/>
          <p:nvPr/>
        </p:nvSpPr>
        <p:spPr>
          <a:xfrm>
            <a:off x="7944375" y="954157"/>
            <a:ext cx="3965614"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pPr>
              <a:defRPr b="0" i="0"/>
            </a:pPr>
            <a:r>
              <a:rPr lang="1106" sz="1600" i="1" dirty="0">
                <a:solidFill>
                  <a:srgbClr val="0070C0"/>
                </a:solidFill>
              </a:rPr>
              <a:t>Cw</a:t>
            </a:r>
            <a:r>
              <a:rPr lang="cy-GB" sz="1600" i="1" dirty="0">
                <a:solidFill>
                  <a:srgbClr val="0070C0"/>
                </a:solidFill>
              </a:rPr>
              <a:t>.</a:t>
            </a:r>
            <a:r>
              <a:rPr lang="1106" sz="1600" i="1" dirty="0">
                <a:solidFill>
                  <a:srgbClr val="0070C0"/>
                </a:solidFill>
              </a:rPr>
              <a:t>9b Nid oes tystiolaeth bod</a:t>
            </a:r>
            <a:r>
              <a:rPr lang="en-GB" sz="1600" i="1" dirty="0">
                <a:solidFill>
                  <a:srgbClr val="0070C0"/>
                </a:solidFill>
              </a:rPr>
              <a:t> </a:t>
            </a:r>
            <a:r>
              <a:rPr lang="1106" sz="1600" i="1" dirty="0">
                <a:solidFill>
                  <a:srgbClr val="0070C0"/>
                </a:solidFill>
              </a:rPr>
              <a:t>y dysgwr </a:t>
            </a:r>
            <a:endParaRPr lang="cy-GB" sz="1600" i="1" dirty="0">
              <a:solidFill>
                <a:srgbClr val="0070C0"/>
              </a:solidFill>
            </a:endParaRPr>
          </a:p>
          <a:p>
            <a:pPr>
              <a:defRPr b="0" i="0"/>
            </a:pPr>
            <a:r>
              <a:rPr lang="1106" sz="1600" i="1" dirty="0">
                <a:solidFill>
                  <a:srgbClr val="0070C0"/>
                </a:solidFill>
              </a:rPr>
              <a:t>hwn yn deall ystyr</a:t>
            </a:r>
            <a:r>
              <a:rPr lang="en-GB" sz="1600" i="1" dirty="0">
                <a:solidFill>
                  <a:srgbClr val="0070C0"/>
                </a:solidFill>
              </a:rPr>
              <a:t> </a:t>
            </a:r>
            <a:r>
              <a:rPr lang="1106" sz="1600" i="1" dirty="0">
                <a:solidFill>
                  <a:srgbClr val="0070C0"/>
                </a:solidFill>
              </a:rPr>
              <a:t>darpariaeth barhaus </a:t>
            </a:r>
            <a:endParaRPr lang="cy-GB" sz="1600" i="1" dirty="0">
              <a:solidFill>
                <a:srgbClr val="0070C0"/>
              </a:solidFill>
            </a:endParaRPr>
          </a:p>
          <a:p>
            <a:pPr>
              <a:defRPr b="0" i="0"/>
            </a:pPr>
            <a:r>
              <a:rPr lang="1106" sz="1600" i="1" dirty="0">
                <a:solidFill>
                  <a:srgbClr val="0070C0"/>
                </a:solidFill>
              </a:rPr>
              <a:t>gan nad </a:t>
            </a:r>
            <a:r>
              <a:rPr lang="en-GB" sz="1600" i="1" dirty="0">
                <a:solidFill>
                  <a:srgbClr val="0070C0"/>
                </a:solidFill>
              </a:rPr>
              <a:t>y</a:t>
            </a:r>
            <a:r>
              <a:rPr lang="1106" sz="1600" i="1" dirty="0">
                <a:solidFill>
                  <a:srgbClr val="0070C0"/>
                </a:solidFill>
              </a:rPr>
              <a:t>w'r ymateb yn glir.</a:t>
            </a:r>
            <a:r>
              <a:rPr lang="cy-GB" sz="1600" i="1" dirty="0">
                <a:solidFill>
                  <a:srgbClr val="0070C0"/>
                </a:solidFill>
              </a:rPr>
              <a:t> </a:t>
            </a:r>
            <a:r>
              <a:rPr lang="1106" sz="1600" i="1" dirty="0">
                <a:solidFill>
                  <a:srgbClr val="0070C0"/>
                </a:solidFill>
              </a:rPr>
              <a:t>I</a:t>
            </a:r>
            <a:r>
              <a:rPr lang="cy-GB" sz="1600" i="1" dirty="0">
                <a:solidFill>
                  <a:srgbClr val="0070C0"/>
                </a:solidFill>
              </a:rPr>
              <a:t> </a:t>
            </a:r>
            <a:r>
              <a:rPr lang="1106" sz="1600" i="1" dirty="0">
                <a:solidFill>
                  <a:srgbClr val="0070C0"/>
                </a:solidFill>
              </a:rPr>
              <a:t>ennill </a:t>
            </a:r>
            <a:endParaRPr lang="cy-GB" sz="1600" i="1" dirty="0">
              <a:solidFill>
                <a:srgbClr val="0070C0"/>
              </a:solidFill>
            </a:endParaRPr>
          </a:p>
          <a:p>
            <a:pPr>
              <a:defRPr b="0" i="0"/>
            </a:pPr>
            <a:r>
              <a:rPr lang="1106" sz="1600" i="1" dirty="0">
                <a:solidFill>
                  <a:srgbClr val="0070C0"/>
                </a:solidFill>
              </a:rPr>
              <a:t>marciau roedd angen i'r dysgwr</a:t>
            </a:r>
            <a:r>
              <a:rPr lang="cy-GB" sz="1600" i="1" dirty="0">
                <a:solidFill>
                  <a:srgbClr val="0070C0"/>
                </a:solidFill>
              </a:rPr>
              <a:t> </a:t>
            </a:r>
            <a:r>
              <a:rPr lang="1106" sz="1600" i="1" dirty="0">
                <a:solidFill>
                  <a:srgbClr val="0070C0"/>
                </a:solidFill>
              </a:rPr>
              <a:t>gyfeirio </a:t>
            </a:r>
            <a:endParaRPr lang="cy-GB" sz="1600" i="1" dirty="0">
              <a:solidFill>
                <a:srgbClr val="0070C0"/>
              </a:solidFill>
            </a:endParaRPr>
          </a:p>
          <a:p>
            <a:pPr>
              <a:defRPr b="0" i="0"/>
            </a:pPr>
            <a:r>
              <a:rPr lang="1106" sz="1600" i="1" dirty="0">
                <a:solidFill>
                  <a:srgbClr val="0070C0"/>
                </a:solidFill>
              </a:rPr>
              <a:t>at </a:t>
            </a:r>
            <a:r>
              <a:rPr lang="cy-GB" sz="1600" i="1" dirty="0">
                <a:solidFill>
                  <a:srgbClr val="0070C0"/>
                </a:solidFill>
              </a:rPr>
              <a:t>d</a:t>
            </a:r>
            <a:r>
              <a:rPr lang="1106" sz="1600" i="1" dirty="0">
                <a:solidFill>
                  <a:srgbClr val="0070C0"/>
                </a:solidFill>
              </a:rPr>
              <a:t>dysgu annibynnol,</a:t>
            </a:r>
            <a:r>
              <a:rPr lang="cy-GB" sz="1600" i="1" dirty="0">
                <a:solidFill>
                  <a:srgbClr val="0070C0"/>
                </a:solidFill>
              </a:rPr>
              <a:t> </a:t>
            </a:r>
            <a:r>
              <a:rPr lang="1106" sz="1600" i="1" dirty="0">
                <a:solidFill>
                  <a:srgbClr val="0070C0"/>
                </a:solidFill>
              </a:rPr>
              <a:t>lle mae dysgwyr </a:t>
            </a:r>
            <a:endParaRPr lang="cy-GB" sz="1600" i="1" dirty="0">
              <a:solidFill>
                <a:srgbClr val="0070C0"/>
              </a:solidFill>
            </a:endParaRPr>
          </a:p>
          <a:p>
            <a:pPr>
              <a:defRPr b="0" i="0"/>
            </a:pPr>
            <a:r>
              <a:rPr lang="1106" sz="1600" i="1" dirty="0">
                <a:solidFill>
                  <a:srgbClr val="0070C0"/>
                </a:solidFill>
              </a:rPr>
              <a:t>yn cychwyn eu chwarae eu hunain heb </a:t>
            </a:r>
            <a:endParaRPr lang="cy-GB" sz="1600" i="1" dirty="0">
              <a:solidFill>
                <a:srgbClr val="0070C0"/>
              </a:solidFill>
            </a:endParaRPr>
          </a:p>
          <a:p>
            <a:pPr>
              <a:defRPr b="0" i="0"/>
            </a:pPr>
            <a:r>
              <a:rPr lang="1106" sz="1600" i="1" dirty="0">
                <a:solidFill>
                  <a:srgbClr val="0070C0"/>
                </a:solidFill>
              </a:rPr>
              <a:t>oedolion,</a:t>
            </a:r>
            <a:r>
              <a:rPr lang="cy-GB" sz="1600" i="1" dirty="0">
                <a:solidFill>
                  <a:srgbClr val="0070C0"/>
                </a:solidFill>
              </a:rPr>
              <a:t> </a:t>
            </a:r>
            <a:r>
              <a:rPr lang="1106" sz="1600" i="1" dirty="0">
                <a:solidFill>
                  <a:srgbClr val="0070C0"/>
                </a:solidFill>
              </a:rPr>
              <a:t>lle gall plant arbrofi a gwneud </a:t>
            </a:r>
            <a:endParaRPr lang="cy-GB" sz="1600" i="1" dirty="0">
              <a:solidFill>
                <a:srgbClr val="0070C0"/>
              </a:solidFill>
            </a:endParaRPr>
          </a:p>
          <a:p>
            <a:pPr>
              <a:defRPr b="0" i="0"/>
            </a:pPr>
            <a:r>
              <a:rPr lang="cy-GB" sz="1600" i="1" dirty="0">
                <a:solidFill>
                  <a:srgbClr val="0070C0"/>
                </a:solidFill>
              </a:rPr>
              <a:t>e</a:t>
            </a:r>
            <a:r>
              <a:rPr lang="1106" sz="1600" i="1" dirty="0">
                <a:solidFill>
                  <a:srgbClr val="0070C0"/>
                </a:solidFill>
              </a:rPr>
              <a:t>u dewisiadau eu </a:t>
            </a:r>
            <a:r>
              <a:rPr lang="cy-GB" sz="1600" i="1" dirty="0" err="1">
                <a:solidFill>
                  <a:srgbClr val="0070C0"/>
                </a:solidFill>
              </a:rPr>
              <a:t>hu</a:t>
            </a:r>
            <a:r>
              <a:rPr lang="1106" sz="1600" i="1" dirty="0">
                <a:solidFill>
                  <a:srgbClr val="0070C0"/>
                </a:solidFill>
              </a:rPr>
              <a:t>nain</a:t>
            </a:r>
            <a:r>
              <a:rPr lang="cy-GB" sz="1600" i="1" dirty="0">
                <a:solidFill>
                  <a:srgbClr val="0070C0"/>
                </a:solidFill>
              </a:rPr>
              <a:t>.</a:t>
            </a:r>
            <a:endParaRPr lang="1106" sz="1600" i="1" dirty="0">
              <a:solidFill>
                <a:srgbClr val="0070C0"/>
              </a:solidFill>
            </a:endParaRPr>
          </a:p>
          <a:p>
            <a:pPr>
              <a:defRPr b="0" i="0"/>
            </a:pPr>
            <a:r>
              <a:rPr lang="cy-GB" sz="1600" i="1" dirty="0">
                <a:solidFill>
                  <a:srgbClr val="0070C0"/>
                </a:solidFill>
              </a:rPr>
              <a:t>D</a:t>
            </a:r>
            <a:r>
              <a:rPr lang="1106" sz="1600" i="1" dirty="0">
                <a:solidFill>
                  <a:srgbClr val="0070C0"/>
                </a:solidFill>
              </a:rPr>
              <a:t>yfarnwyd 0 marc</a:t>
            </a:r>
            <a:r>
              <a:rPr lang="en-GB" sz="1600" i="1" dirty="0">
                <a:solidFill>
                  <a:srgbClr val="0070C0"/>
                </a:solidFill>
              </a:rPr>
              <a:t> </a:t>
            </a:r>
          </a:p>
          <a:p>
            <a:pPr>
              <a:defRPr b="0" i="0"/>
            </a:pPr>
            <a:endParaRPr lang="en-GB" sz="1600" i="1" dirty="0">
              <a:solidFill>
                <a:srgbClr val="0070C0"/>
              </a:solidFill>
            </a:endParaRPr>
          </a:p>
          <a:p>
            <a:pPr>
              <a:defRPr b="0" i="0"/>
            </a:pPr>
            <a:r>
              <a:rPr lang="1106" sz="1600" i="1" dirty="0">
                <a:solidFill>
                  <a:srgbClr val="0070C0"/>
                </a:solidFill>
              </a:rPr>
              <a:t>Cw</a:t>
            </a:r>
            <a:r>
              <a:rPr lang="cy-GB" sz="1600" i="1" dirty="0">
                <a:solidFill>
                  <a:srgbClr val="0070C0"/>
                </a:solidFill>
              </a:rPr>
              <a:t>.</a:t>
            </a:r>
            <a:r>
              <a:rPr lang="1106" sz="1600" i="1" dirty="0">
                <a:solidFill>
                  <a:srgbClr val="0070C0"/>
                </a:solidFill>
              </a:rPr>
              <a:t>9c Mae'r cwestiwn hwn yn gofyn i’r </a:t>
            </a:r>
            <a:endParaRPr lang="cy-GB" sz="1600" i="1" dirty="0">
              <a:solidFill>
                <a:srgbClr val="0070C0"/>
              </a:solidFill>
            </a:endParaRPr>
          </a:p>
          <a:p>
            <a:pPr>
              <a:defRPr b="0" i="0"/>
            </a:pPr>
            <a:r>
              <a:rPr lang="1106" sz="1600" i="1" dirty="0">
                <a:solidFill>
                  <a:srgbClr val="0070C0"/>
                </a:solidFill>
              </a:rPr>
              <a:t>dysgwr </a:t>
            </a:r>
            <a:r>
              <a:rPr lang="cy-GB" sz="1600" i="1" dirty="0">
                <a:solidFill>
                  <a:srgbClr val="0070C0"/>
                </a:solidFill>
              </a:rPr>
              <a:t>n</a:t>
            </a:r>
            <a:r>
              <a:rPr lang="1106" sz="1600" i="1" dirty="0">
                <a:solidFill>
                  <a:srgbClr val="0070C0"/>
                </a:solidFill>
              </a:rPr>
              <a:t>odi</a:t>
            </a:r>
            <a:r>
              <a:rPr lang="en-GB" sz="1600" i="1" dirty="0">
                <a:solidFill>
                  <a:srgbClr val="0070C0"/>
                </a:solidFill>
              </a:rPr>
              <a:t> </a:t>
            </a:r>
            <a:r>
              <a:rPr lang="cy-GB" sz="1600" b="1" i="1" dirty="0">
                <a:solidFill>
                  <a:srgbClr val="0070C0"/>
                </a:solidFill>
              </a:rPr>
              <a:t>d</a:t>
            </a:r>
            <a:r>
              <a:rPr lang="1106" sz="1600" b="1" i="1" dirty="0">
                <a:solidFill>
                  <a:srgbClr val="0070C0"/>
                </a:solidFill>
              </a:rPr>
              <a:t>au adnodd.</a:t>
            </a:r>
            <a:r>
              <a:rPr lang="1106" sz="1600" b="0" i="0" dirty="0">
                <a:solidFill>
                  <a:srgbClr val="0070C0"/>
                </a:solidFill>
              </a:rPr>
              <a:t> </a:t>
            </a:r>
            <a:r>
              <a:rPr lang="1106" sz="1600" b="0" i="1" dirty="0">
                <a:solidFill>
                  <a:srgbClr val="0070C0"/>
                </a:solidFill>
              </a:rPr>
              <a:t>Mae'r dysgwr </a:t>
            </a:r>
            <a:endParaRPr lang="cy-GB" sz="1600" b="0" i="1" dirty="0">
              <a:solidFill>
                <a:srgbClr val="0070C0"/>
              </a:solidFill>
            </a:endParaRPr>
          </a:p>
          <a:p>
            <a:pPr>
              <a:defRPr b="0" i="0"/>
            </a:pPr>
            <a:r>
              <a:rPr lang="1106" sz="1600" b="0" i="1" dirty="0">
                <a:solidFill>
                  <a:srgbClr val="0070C0"/>
                </a:solidFill>
              </a:rPr>
              <a:t>wedi nodi</a:t>
            </a:r>
            <a:r>
              <a:rPr lang="cy-GB" sz="1600" b="0" i="1" dirty="0">
                <a:solidFill>
                  <a:srgbClr val="0070C0"/>
                </a:solidFill>
              </a:rPr>
              <a:t> </a:t>
            </a:r>
            <a:r>
              <a:rPr lang="1106" sz="1600" i="1" dirty="0">
                <a:solidFill>
                  <a:srgbClr val="0070C0"/>
                </a:solidFill>
              </a:rPr>
              <a:t>gweithgareddau, felly nid yw </a:t>
            </a:r>
            <a:endParaRPr lang="cy-GB" sz="1600" i="1" dirty="0">
              <a:solidFill>
                <a:srgbClr val="0070C0"/>
              </a:solidFill>
            </a:endParaRPr>
          </a:p>
          <a:p>
            <a:pPr>
              <a:defRPr b="0" i="0"/>
            </a:pPr>
            <a:r>
              <a:rPr lang="1106" sz="1600" i="1" dirty="0">
                <a:solidFill>
                  <a:srgbClr val="0070C0"/>
                </a:solidFill>
              </a:rPr>
              <a:t>wedi bodloni gofynion y cwestiwn i ennill </a:t>
            </a:r>
            <a:endParaRPr lang="cy-GB" sz="1600" i="1" dirty="0">
              <a:solidFill>
                <a:srgbClr val="0070C0"/>
              </a:solidFill>
            </a:endParaRPr>
          </a:p>
          <a:p>
            <a:pPr>
              <a:defRPr b="0" i="0"/>
            </a:pPr>
            <a:r>
              <a:rPr lang="1106" sz="1600" i="1" dirty="0">
                <a:solidFill>
                  <a:srgbClr val="0070C0"/>
                </a:solidFill>
              </a:rPr>
              <a:t>unrhyw farciau.</a:t>
            </a:r>
            <a:r>
              <a:rPr lang="cy-GB" sz="1600" i="1" dirty="0">
                <a:solidFill>
                  <a:srgbClr val="0070C0"/>
                </a:solidFill>
              </a:rPr>
              <a:t> </a:t>
            </a:r>
            <a:r>
              <a:rPr lang="1106" sz="1600" i="1" dirty="0">
                <a:solidFill>
                  <a:srgbClr val="0070C0"/>
                </a:solidFill>
              </a:rPr>
              <a:t>Pe bai'r dysgwr wedi </a:t>
            </a:r>
            <a:r>
              <a:rPr lang="cy-GB" sz="1600" i="1" dirty="0">
                <a:solidFill>
                  <a:srgbClr val="0070C0"/>
                </a:solidFill>
              </a:rPr>
              <a:t>n</a:t>
            </a:r>
            <a:r>
              <a:rPr lang="1106" sz="1600" i="1" dirty="0">
                <a:solidFill>
                  <a:srgbClr val="0070C0"/>
                </a:solidFill>
              </a:rPr>
              <a:t>odi </a:t>
            </a:r>
            <a:endParaRPr lang="cy-GB" sz="1600" i="1" dirty="0">
              <a:solidFill>
                <a:srgbClr val="0070C0"/>
              </a:solidFill>
            </a:endParaRPr>
          </a:p>
          <a:p>
            <a:pPr>
              <a:defRPr b="0" i="0"/>
            </a:pPr>
            <a:r>
              <a:rPr lang="1106" sz="1600" i="1" dirty="0">
                <a:solidFill>
                  <a:srgbClr val="0070C0"/>
                </a:solidFill>
              </a:rPr>
              <a:t>cyfarpar </a:t>
            </a:r>
            <a:r>
              <a:rPr lang="cy-GB" sz="1600" i="1" dirty="0">
                <a:solidFill>
                  <a:srgbClr val="0070C0"/>
                </a:solidFill>
              </a:rPr>
              <a:t>y</a:t>
            </a:r>
            <a:r>
              <a:rPr lang="1106" sz="1600" i="1" dirty="0">
                <a:solidFill>
                  <a:srgbClr val="0070C0"/>
                </a:solidFill>
              </a:rPr>
              <a:t>sgrifennu/lluniadu</a:t>
            </a:r>
            <a:r>
              <a:rPr lang="en-GB" sz="1600" i="1" dirty="0">
                <a:solidFill>
                  <a:srgbClr val="0070C0"/>
                </a:solidFill>
              </a:rPr>
              <a:t> </a:t>
            </a:r>
            <a:r>
              <a:rPr lang="1106" sz="1600" i="1" dirty="0">
                <a:solidFill>
                  <a:srgbClr val="0070C0"/>
                </a:solidFill>
              </a:rPr>
              <a:t>templedi ar </a:t>
            </a:r>
            <a:endParaRPr lang="cy-GB" sz="1600" i="1" dirty="0">
              <a:solidFill>
                <a:srgbClr val="0070C0"/>
              </a:solidFill>
            </a:endParaRPr>
          </a:p>
          <a:p>
            <a:pPr>
              <a:defRPr b="0" i="0"/>
            </a:pPr>
            <a:r>
              <a:rPr lang="cy-GB" sz="1600" i="1" dirty="0">
                <a:solidFill>
                  <a:srgbClr val="0070C0"/>
                </a:solidFill>
              </a:rPr>
              <a:t>g</a:t>
            </a:r>
            <a:r>
              <a:rPr lang="1106" sz="1600" i="1" dirty="0">
                <a:solidFill>
                  <a:srgbClr val="0070C0"/>
                </a:solidFill>
              </a:rPr>
              <a:t>yfer lluniadu, gellid bod </a:t>
            </a:r>
            <a:r>
              <a:rPr lang="cy-GB" sz="1600" i="1" dirty="0">
                <a:solidFill>
                  <a:srgbClr val="0070C0"/>
                </a:solidFill>
              </a:rPr>
              <a:t>we</a:t>
            </a:r>
            <a:r>
              <a:rPr lang="1106" sz="1600" i="1" dirty="0">
                <a:solidFill>
                  <a:srgbClr val="0070C0"/>
                </a:solidFill>
              </a:rPr>
              <a:t>di ennill </a:t>
            </a:r>
            <a:endParaRPr lang="cy-GB" sz="1600" i="1" dirty="0">
              <a:solidFill>
                <a:srgbClr val="0070C0"/>
              </a:solidFill>
            </a:endParaRPr>
          </a:p>
          <a:p>
            <a:pPr>
              <a:defRPr b="0" i="0"/>
            </a:pPr>
            <a:r>
              <a:rPr lang="1106" sz="1600" i="1" dirty="0">
                <a:solidFill>
                  <a:srgbClr val="0070C0"/>
                </a:solidFill>
              </a:rPr>
              <a:t>marciau.</a:t>
            </a:r>
          </a:p>
          <a:p>
            <a:pPr>
              <a:defRPr b="0" i="0"/>
            </a:pPr>
            <a:r>
              <a:rPr lang="cy-GB" sz="1600" i="1" dirty="0">
                <a:solidFill>
                  <a:srgbClr val="0070C0"/>
                </a:solidFill>
              </a:rPr>
              <a:t>D</a:t>
            </a:r>
            <a:r>
              <a:rPr lang="1106" sz="1600" i="1" dirty="0">
                <a:solidFill>
                  <a:srgbClr val="0070C0"/>
                </a:solidFill>
              </a:rPr>
              <a:t>yfarnwyd 0 marc</a:t>
            </a:r>
            <a:endParaRPr lang="en-GB" sz="1600" i="1" dirty="0">
              <a:solidFill>
                <a:srgbClr val="0070C0"/>
              </a:solidFill>
            </a:endParaRPr>
          </a:p>
        </p:txBody>
      </p:sp>
      <p:pic>
        <p:nvPicPr>
          <p:cNvPr id="4" name="Picture 3">
            <a:extLst>
              <a:ext uri="{FF2B5EF4-FFF2-40B4-BE49-F238E27FC236}">
                <a16:creationId xmlns:a16="http://schemas.microsoft.com/office/drawing/2014/main" id="{6C5CC4E7-0B60-48E9-A4B9-4C8DA34644B3}"/>
              </a:ext>
            </a:extLst>
          </p:cNvPr>
          <p:cNvPicPr>
            <a:picLocks noChangeAspect="1"/>
          </p:cNvPicPr>
          <p:nvPr/>
        </p:nvPicPr>
        <p:blipFill>
          <a:blip r:embed="rId2"/>
          <a:stretch>
            <a:fillRect/>
          </a:stretch>
        </p:blipFill>
        <p:spPr>
          <a:xfrm>
            <a:off x="282011" y="954157"/>
            <a:ext cx="6820728" cy="396042"/>
          </a:xfrm>
          <a:prstGeom prst="rect">
            <a:avLst/>
          </a:prstGeom>
        </p:spPr>
      </p:pic>
      <p:pic>
        <p:nvPicPr>
          <p:cNvPr id="13" name="Picture 12">
            <a:extLst>
              <a:ext uri="{FF2B5EF4-FFF2-40B4-BE49-F238E27FC236}">
                <a16:creationId xmlns:a16="http://schemas.microsoft.com/office/drawing/2014/main" id="{8B90D7C9-EB18-4EF3-AD59-860C1309FB71}"/>
              </a:ext>
            </a:extLst>
          </p:cNvPr>
          <p:cNvPicPr>
            <a:picLocks noChangeAspect="1"/>
          </p:cNvPicPr>
          <p:nvPr/>
        </p:nvPicPr>
        <p:blipFill rotWithShape="1">
          <a:blip r:embed="rId3"/>
          <a:srcRect b="72572"/>
          <a:stretch/>
        </p:blipFill>
        <p:spPr>
          <a:xfrm>
            <a:off x="330461" y="2992336"/>
            <a:ext cx="6772278" cy="551253"/>
          </a:xfrm>
          <a:prstGeom prst="rect">
            <a:avLst/>
          </a:prstGeom>
        </p:spPr>
      </p:pic>
      <p:sp>
        <p:nvSpPr>
          <p:cNvPr id="12" name="Blwch Testun 11">
            <a:extLst>
              <a:ext uri="{FF2B5EF4-FFF2-40B4-BE49-F238E27FC236}">
                <a16:creationId xmlns:a16="http://schemas.microsoft.com/office/drawing/2014/main" id="{710BACC8-EE0B-4D8D-B29E-DD21FC53C06A}"/>
              </a:ext>
            </a:extLst>
          </p:cNvPr>
          <p:cNvSpPr txBox="1"/>
          <p:nvPr/>
        </p:nvSpPr>
        <p:spPr>
          <a:xfrm>
            <a:off x="669215" y="1585868"/>
            <a:ext cx="6433524" cy="646331"/>
          </a:xfrm>
          <a:prstGeom prst="rect">
            <a:avLst/>
          </a:prstGeom>
          <a:solidFill>
            <a:schemeClr val="bg1"/>
          </a:solidFill>
        </p:spPr>
        <p:txBody>
          <a:bodyPr wrap="square" rtlCol="0">
            <a:spAutoFit/>
          </a:bodyPr>
          <a:lstStyle/>
          <a:p>
            <a:r>
              <a:rPr lang="cy-GB" dirty="0"/>
              <a:t>Gwneud yn siŵr bod gan y plant adnoddau ym mhob maes i’w cefnogi.</a:t>
            </a:r>
          </a:p>
        </p:txBody>
      </p:sp>
      <p:sp>
        <p:nvSpPr>
          <p:cNvPr id="14" name="Blwch Testun 13">
            <a:extLst>
              <a:ext uri="{FF2B5EF4-FFF2-40B4-BE49-F238E27FC236}">
                <a16:creationId xmlns:a16="http://schemas.microsoft.com/office/drawing/2014/main" id="{5EDFC492-449D-4F4B-8282-1DC8154186E7}"/>
              </a:ext>
            </a:extLst>
          </p:cNvPr>
          <p:cNvSpPr txBox="1"/>
          <p:nvPr/>
        </p:nvSpPr>
        <p:spPr>
          <a:xfrm>
            <a:off x="669215" y="3874336"/>
            <a:ext cx="6433524" cy="1754326"/>
          </a:xfrm>
          <a:prstGeom prst="rect">
            <a:avLst/>
          </a:prstGeom>
          <a:solidFill>
            <a:schemeClr val="bg1"/>
          </a:solidFill>
        </p:spPr>
        <p:txBody>
          <a:bodyPr wrap="square" rtlCol="0">
            <a:spAutoFit/>
          </a:bodyPr>
          <a:lstStyle/>
          <a:p>
            <a:pPr marL="342900" indent="-342900">
              <a:buAutoNum type="arabicPeriod"/>
            </a:pPr>
            <a:r>
              <a:rPr lang="cy-GB" dirty="0"/>
              <a:t>Ysgrifennu am eu diwrnod/profiad wrth wneud </a:t>
            </a:r>
            <a:r>
              <a:rPr lang="cy-GB" dirty="0" err="1"/>
              <a:t>pizzas</a:t>
            </a:r>
            <a:r>
              <a:rPr lang="cy-GB" dirty="0"/>
              <a:t>, a dod â’u profiad i’r ysgol i helpu â’u testun “Popeth Eidalaidd”.</a:t>
            </a:r>
          </a:p>
          <a:p>
            <a:pPr marL="342900" indent="-342900">
              <a:buAutoNum type="arabicPeriod"/>
            </a:pPr>
            <a:endParaRPr lang="cy-GB" dirty="0"/>
          </a:p>
          <a:p>
            <a:pPr marL="342900" indent="-342900">
              <a:buAutoNum type="arabicPeriod"/>
            </a:pPr>
            <a:r>
              <a:rPr lang="cy-GB" dirty="0"/>
              <a:t>Lluniadu lluniau o’u </a:t>
            </a:r>
            <a:r>
              <a:rPr lang="cy-GB" dirty="0" err="1"/>
              <a:t>pizza</a:t>
            </a:r>
            <a:r>
              <a:rPr lang="cy-GB" dirty="0"/>
              <a:t> i helpu i ddysgu lliwiau a bwydydd/</a:t>
            </a:r>
          </a:p>
        </p:txBody>
      </p:sp>
    </p:spTree>
    <p:extLst>
      <p:ext uri="{BB962C8B-B14F-4D97-AF65-F5344CB8AC3E}">
        <p14:creationId xmlns:p14="http://schemas.microsoft.com/office/powerpoint/2010/main" val="1312095552"/>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dirty="0">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1"/>
            <a:ext cx="10223323" cy="396042"/>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solidFill>
                  <a:srgbClr val="0077C8"/>
                </a:solidFill>
              </a:rPr>
              <a:t>C</a:t>
            </a:r>
            <a:r>
              <a:rPr lang="x-none" sz="1800" dirty="0"/>
              <a:t>westiwn </a:t>
            </a:r>
            <a:r>
              <a:rPr lang="en-GB" sz="1800" dirty="0"/>
              <a:t>9 (b) a (c) </a:t>
            </a:r>
            <a:r>
              <a:rPr lang="cy-GB" sz="1800" dirty="0"/>
              <a:t>gyda sylwadau’r Arholwr</a:t>
            </a:r>
            <a:endParaRPr lang="en-GB" sz="1800" dirty="0"/>
          </a:p>
        </p:txBody>
      </p:sp>
      <p:sp>
        <p:nvSpPr>
          <p:cNvPr id="5" name="Speech Bubble: Rectangle with Corners Rounded 4">
            <a:extLst>
              <a:ext uri="{FF2B5EF4-FFF2-40B4-BE49-F238E27FC236}">
                <a16:creationId xmlns:a16="http://schemas.microsoft.com/office/drawing/2014/main" id="{B5117985-2106-4883-A5DD-B404807183EF}"/>
              </a:ext>
            </a:extLst>
          </p:cNvPr>
          <p:cNvSpPr/>
          <p:nvPr/>
        </p:nvSpPr>
        <p:spPr>
          <a:xfrm>
            <a:off x="7333129" y="954157"/>
            <a:ext cx="4715436"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pPr>
              <a:defRPr b="0" i="0"/>
            </a:pPr>
            <a:r>
              <a:rPr lang="1106" i="1" dirty="0">
                <a:solidFill>
                  <a:srgbClr val="0070C0"/>
                </a:solidFill>
              </a:rPr>
              <a:t>Cw.9b </a:t>
            </a:r>
          </a:p>
          <a:p>
            <a:pPr>
              <a:defRPr b="0" i="0"/>
            </a:pPr>
            <a:r>
              <a:rPr lang="1106" i="1" dirty="0">
                <a:solidFill>
                  <a:srgbClr val="0070C0"/>
                </a:solidFill>
              </a:rPr>
              <a:t>Mae'r dysgwr wedi dangos gwybodaeth</a:t>
            </a:r>
          </a:p>
          <a:p>
            <a:pPr>
              <a:defRPr b="0" i="0"/>
            </a:pPr>
            <a:r>
              <a:rPr lang="1106" sz="1800" i="1" dirty="0">
                <a:solidFill>
                  <a:srgbClr val="0070C0"/>
                </a:solidFill>
              </a:rPr>
              <a:t>brin am ddarpariaeth barhaus</a:t>
            </a:r>
            <a:r>
              <a:rPr lang="cy-GB" sz="1800" i="1" dirty="0">
                <a:solidFill>
                  <a:srgbClr val="0070C0"/>
                </a:solidFill>
              </a:rPr>
              <a:t> </a:t>
            </a:r>
            <a:r>
              <a:rPr lang="1106" i="1" dirty="0">
                <a:solidFill>
                  <a:srgbClr val="0070C0"/>
                </a:solidFill>
              </a:rPr>
              <a:t>ond mae </a:t>
            </a:r>
            <a:endParaRPr lang="cy-GB" i="1" dirty="0">
              <a:solidFill>
                <a:srgbClr val="0070C0"/>
              </a:solidFill>
            </a:endParaRPr>
          </a:p>
          <a:p>
            <a:pPr>
              <a:defRPr b="0" i="0"/>
            </a:pPr>
            <a:r>
              <a:rPr lang="1106" i="1" dirty="0">
                <a:solidFill>
                  <a:srgbClr val="0070C0"/>
                </a:solidFill>
              </a:rPr>
              <a:t>ymdrech </a:t>
            </a:r>
            <a:r>
              <a:rPr lang="1106" sz="1800" i="1" dirty="0">
                <a:solidFill>
                  <a:srgbClr val="0070C0"/>
                </a:solidFill>
              </a:rPr>
              <a:t>wedi'i wneud lle mae tystiolaeth yn </a:t>
            </a:r>
            <a:endParaRPr lang="cy-GB" sz="1800" i="1" dirty="0">
              <a:solidFill>
                <a:srgbClr val="0070C0"/>
              </a:solidFill>
            </a:endParaRPr>
          </a:p>
          <a:p>
            <a:pPr>
              <a:defRPr b="0" i="0"/>
            </a:pPr>
            <a:r>
              <a:rPr lang="1106" sz="1800" i="1" dirty="0">
                <a:solidFill>
                  <a:srgbClr val="0070C0"/>
                </a:solidFill>
              </a:rPr>
              <a:t>cyfeirio at blant yn mynd yn ôl i ddysgu</a:t>
            </a:r>
            <a:r>
              <a:rPr lang="cy-GB" sz="1800" i="1" dirty="0">
                <a:solidFill>
                  <a:srgbClr val="0070C0"/>
                </a:solidFill>
              </a:rPr>
              <a:t> </a:t>
            </a:r>
            <a:r>
              <a:rPr lang="1106" i="1" dirty="0">
                <a:solidFill>
                  <a:srgbClr val="0070C0"/>
                </a:solidFill>
              </a:rPr>
              <a:t>os </a:t>
            </a:r>
            <a:endParaRPr lang="cy-GB" i="1" dirty="0">
              <a:solidFill>
                <a:srgbClr val="0070C0"/>
              </a:solidFill>
            </a:endParaRPr>
          </a:p>
          <a:p>
            <a:pPr>
              <a:defRPr b="0" i="0"/>
            </a:pPr>
            <a:r>
              <a:rPr lang="1106" i="1" dirty="0">
                <a:solidFill>
                  <a:srgbClr val="0070C0"/>
                </a:solidFill>
              </a:rPr>
              <a:t>nad ydyn nhw'n gwneud y tro cyntaf.</a:t>
            </a:r>
          </a:p>
          <a:p>
            <a:pPr>
              <a:defRPr b="0" i="0"/>
            </a:pPr>
            <a:r>
              <a:rPr lang="1106" sz="1800" i="1" dirty="0">
                <a:solidFill>
                  <a:srgbClr val="0070C0"/>
                </a:solidFill>
              </a:rPr>
              <a:t>Dyfarnwyd 1 marc</a:t>
            </a:r>
          </a:p>
          <a:p>
            <a:endParaRPr lang="en-GB" sz="1800" i="1" dirty="0">
              <a:solidFill>
                <a:srgbClr val="0070C0"/>
              </a:solidFill>
            </a:endParaRPr>
          </a:p>
          <a:p>
            <a:pPr>
              <a:defRPr b="0" i="0"/>
            </a:pPr>
            <a:r>
              <a:rPr lang="1106" sz="1800" i="1" dirty="0">
                <a:solidFill>
                  <a:srgbClr val="0070C0"/>
                </a:solidFill>
              </a:rPr>
              <a:t>Cw</a:t>
            </a:r>
            <a:r>
              <a:rPr lang="cy-GB" sz="1800" i="1" dirty="0">
                <a:solidFill>
                  <a:srgbClr val="0070C0"/>
                </a:solidFill>
              </a:rPr>
              <a:t>.</a:t>
            </a:r>
            <a:r>
              <a:rPr lang="1106" sz="1800" i="1" dirty="0">
                <a:solidFill>
                  <a:srgbClr val="0070C0"/>
                </a:solidFill>
              </a:rPr>
              <a:t>9c</a:t>
            </a:r>
          </a:p>
          <a:p>
            <a:pPr>
              <a:defRPr b="0" i="0"/>
            </a:pPr>
            <a:r>
              <a:rPr lang="1106" i="1" dirty="0">
                <a:solidFill>
                  <a:srgbClr val="0070C0"/>
                </a:solidFill>
              </a:rPr>
              <a:t>Dyfarnwyd 2 farc llawn yma an fod y </a:t>
            </a:r>
            <a:endParaRPr lang="cy-GB" i="1" dirty="0">
              <a:solidFill>
                <a:srgbClr val="0070C0"/>
              </a:solidFill>
            </a:endParaRPr>
          </a:p>
          <a:p>
            <a:pPr>
              <a:defRPr b="0" i="0"/>
            </a:pPr>
            <a:r>
              <a:rPr lang="1106" i="1" dirty="0">
                <a:solidFill>
                  <a:srgbClr val="0070C0"/>
                </a:solidFill>
              </a:rPr>
              <a:t>dysgwr yn nodi'n glir adnoddau</a:t>
            </a:r>
            <a:r>
              <a:rPr lang="cy-GB" i="1" dirty="0">
                <a:solidFill>
                  <a:srgbClr val="0070C0"/>
                </a:solidFill>
              </a:rPr>
              <a:t> </a:t>
            </a:r>
            <a:r>
              <a:rPr lang="1106" sz="1800" i="1" dirty="0">
                <a:solidFill>
                  <a:srgbClr val="0070C0"/>
                </a:solidFill>
              </a:rPr>
              <a:t>ychwanegol </a:t>
            </a:r>
            <a:endParaRPr lang="cy-GB" sz="1800" i="1" dirty="0">
              <a:solidFill>
                <a:srgbClr val="0070C0"/>
              </a:solidFill>
            </a:endParaRPr>
          </a:p>
          <a:p>
            <a:pPr>
              <a:defRPr b="0" i="0"/>
            </a:pPr>
            <a:r>
              <a:rPr lang="1106" sz="1800" i="1" dirty="0">
                <a:solidFill>
                  <a:srgbClr val="0070C0"/>
                </a:solidFill>
              </a:rPr>
              <a:t>perthnasol,</a:t>
            </a:r>
            <a:r>
              <a:rPr lang="cy-GB" sz="1800" i="1" dirty="0">
                <a:solidFill>
                  <a:srgbClr val="0070C0"/>
                </a:solidFill>
              </a:rPr>
              <a:t> b</a:t>
            </a:r>
            <a:r>
              <a:rPr lang="1106" i="1" dirty="0">
                <a:solidFill>
                  <a:srgbClr val="0070C0"/>
                </a:solidFill>
              </a:rPr>
              <a:t>wyd Eidalaidd ac eitemau </a:t>
            </a:r>
            <a:endParaRPr lang="cy-GB" i="1" dirty="0">
              <a:solidFill>
                <a:srgbClr val="0070C0"/>
              </a:solidFill>
            </a:endParaRPr>
          </a:p>
          <a:p>
            <a:pPr>
              <a:defRPr b="0" i="0"/>
            </a:pPr>
            <a:r>
              <a:rPr lang="1106" i="1" dirty="0">
                <a:solidFill>
                  <a:srgbClr val="0070C0"/>
                </a:solidFill>
              </a:rPr>
              <a:t>dillad.</a:t>
            </a:r>
            <a:endParaRPr lang="cy-GB" i="1" dirty="0">
              <a:solidFill>
                <a:srgbClr val="0070C0"/>
              </a:solidFill>
            </a:endParaRPr>
          </a:p>
          <a:p>
            <a:pPr>
              <a:defRPr b="0" i="0"/>
            </a:pPr>
            <a:r>
              <a:rPr lang="1106" i="1" dirty="0">
                <a:solidFill>
                  <a:srgbClr val="0070C0"/>
                </a:solidFill>
              </a:rPr>
              <a:t>Dyfarnwyd 2 farc</a:t>
            </a: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r>
              <a:rPr lang="en-GB" sz="1800" i="1" dirty="0">
                <a:solidFill>
                  <a:srgbClr val="0070C0"/>
                </a:solidFill>
              </a:rPr>
              <a:t> </a:t>
            </a: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p:txBody>
      </p:sp>
      <p:pic>
        <p:nvPicPr>
          <p:cNvPr id="10" name="Picture 9">
            <a:extLst>
              <a:ext uri="{FF2B5EF4-FFF2-40B4-BE49-F238E27FC236}">
                <a16:creationId xmlns:a16="http://schemas.microsoft.com/office/drawing/2014/main" id="{5439CAB7-2DC1-4BAB-814F-6E523377BF45}"/>
              </a:ext>
            </a:extLst>
          </p:cNvPr>
          <p:cNvPicPr>
            <a:picLocks noChangeAspect="1"/>
          </p:cNvPicPr>
          <p:nvPr/>
        </p:nvPicPr>
        <p:blipFill>
          <a:blip r:embed="rId2"/>
          <a:stretch>
            <a:fillRect/>
          </a:stretch>
        </p:blipFill>
        <p:spPr>
          <a:xfrm>
            <a:off x="282011" y="1023938"/>
            <a:ext cx="6820728" cy="396042"/>
          </a:xfrm>
          <a:prstGeom prst="rect">
            <a:avLst/>
          </a:prstGeom>
        </p:spPr>
      </p:pic>
      <p:pic>
        <p:nvPicPr>
          <p:cNvPr id="12" name="Picture 11">
            <a:extLst>
              <a:ext uri="{FF2B5EF4-FFF2-40B4-BE49-F238E27FC236}">
                <a16:creationId xmlns:a16="http://schemas.microsoft.com/office/drawing/2014/main" id="{12C2EBA4-8ACE-4428-89FC-B3783E74D59F}"/>
              </a:ext>
            </a:extLst>
          </p:cNvPr>
          <p:cNvPicPr>
            <a:picLocks noChangeAspect="1"/>
          </p:cNvPicPr>
          <p:nvPr/>
        </p:nvPicPr>
        <p:blipFill rotWithShape="1">
          <a:blip r:embed="rId3"/>
          <a:srcRect b="72572"/>
          <a:stretch/>
        </p:blipFill>
        <p:spPr>
          <a:xfrm>
            <a:off x="330461" y="3095854"/>
            <a:ext cx="6772278" cy="551253"/>
          </a:xfrm>
          <a:prstGeom prst="rect">
            <a:avLst/>
          </a:prstGeom>
        </p:spPr>
      </p:pic>
      <p:sp>
        <p:nvSpPr>
          <p:cNvPr id="14" name="Blwch Testun 13">
            <a:extLst>
              <a:ext uri="{FF2B5EF4-FFF2-40B4-BE49-F238E27FC236}">
                <a16:creationId xmlns:a16="http://schemas.microsoft.com/office/drawing/2014/main" id="{B33F75D8-CD0D-4E43-ABC0-C055687E0C59}"/>
              </a:ext>
            </a:extLst>
          </p:cNvPr>
          <p:cNvSpPr txBox="1"/>
          <p:nvPr/>
        </p:nvSpPr>
        <p:spPr>
          <a:xfrm>
            <a:off x="669215" y="1560148"/>
            <a:ext cx="6433524" cy="1200329"/>
          </a:xfrm>
          <a:prstGeom prst="rect">
            <a:avLst/>
          </a:prstGeom>
          <a:solidFill>
            <a:schemeClr val="bg1"/>
          </a:solidFill>
        </p:spPr>
        <p:txBody>
          <a:bodyPr wrap="square" rtlCol="0">
            <a:spAutoFit/>
          </a:bodyPr>
          <a:lstStyle/>
          <a:p>
            <a:r>
              <a:rPr lang="cy-GB" dirty="0"/>
              <a:t>Adnoddau sydd bob amser mewn lleoliad. Does dim byd wedi’i wella – i wneud thema.</a:t>
            </a:r>
          </a:p>
          <a:p>
            <a:r>
              <a:rPr lang="cy-GB" dirty="0"/>
              <a:t>Mae’r ddarpariaeth bob amser yno i blant fynd yn ôl a dysgu os nad ydynt yn gwneud </a:t>
            </a:r>
            <a:r>
              <a:rPr lang="cy-GB" dirty="0" err="1"/>
              <a:t>hynny’r</a:t>
            </a:r>
            <a:r>
              <a:rPr lang="cy-GB" dirty="0"/>
              <a:t> tro cyntaf.</a:t>
            </a:r>
          </a:p>
        </p:txBody>
      </p:sp>
      <p:sp>
        <p:nvSpPr>
          <p:cNvPr id="15" name="Blwch Testun 14">
            <a:extLst>
              <a:ext uri="{FF2B5EF4-FFF2-40B4-BE49-F238E27FC236}">
                <a16:creationId xmlns:a16="http://schemas.microsoft.com/office/drawing/2014/main" id="{4875A518-017C-40D2-AD46-6D44F8EEC8DD}"/>
              </a:ext>
            </a:extLst>
          </p:cNvPr>
          <p:cNvSpPr txBox="1"/>
          <p:nvPr/>
        </p:nvSpPr>
        <p:spPr>
          <a:xfrm>
            <a:off x="669215" y="3881160"/>
            <a:ext cx="6433524" cy="1754326"/>
          </a:xfrm>
          <a:prstGeom prst="rect">
            <a:avLst/>
          </a:prstGeom>
          <a:solidFill>
            <a:schemeClr val="bg1"/>
          </a:solidFill>
        </p:spPr>
        <p:txBody>
          <a:bodyPr wrap="square" rtlCol="0">
            <a:spAutoFit/>
          </a:bodyPr>
          <a:lstStyle/>
          <a:p>
            <a:pPr marL="342900" indent="-342900">
              <a:buAutoNum type="arabicPeriod"/>
            </a:pPr>
            <a:r>
              <a:rPr lang="cy-GB" dirty="0"/>
              <a:t>Bwydydd, baneri neu wrthrychau Eidalaidd i adeiladu ar thema/gweithgaredd.</a:t>
            </a:r>
          </a:p>
          <a:p>
            <a:pPr marL="342900" indent="-342900">
              <a:buAutoNum type="arabicPeriod"/>
            </a:pPr>
            <a:endParaRPr lang="cy-GB" dirty="0"/>
          </a:p>
          <a:p>
            <a:pPr marL="342900" indent="-342900">
              <a:buAutoNum type="arabicPeriod"/>
            </a:pPr>
            <a:r>
              <a:rPr lang="cy-GB" dirty="0"/>
              <a:t>Gwrthrychau gwahanol o ddillad i allu gwisgo fel person Eidalaidd / hetiau coginio mawr i deimlo fel pe byddent yn y wlad.</a:t>
            </a:r>
          </a:p>
        </p:txBody>
      </p:sp>
    </p:spTree>
    <p:extLst>
      <p:ext uri="{BB962C8B-B14F-4D97-AF65-F5344CB8AC3E}">
        <p14:creationId xmlns:p14="http://schemas.microsoft.com/office/powerpoint/2010/main" val="865901668"/>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a:extLst>
              <a:ext uri="{FF2B5EF4-FFF2-40B4-BE49-F238E27FC236}">
                <a16:creationId xmlns:a16="http://schemas.microsoft.com/office/drawing/2014/main" id="{FFB5E3EB-7213-431F-A161-31009DF587E1}"/>
              </a:ext>
            </a:extLst>
          </p:cNvPr>
          <p:cNvSpPr>
            <a:spLocks noGrp="1"/>
          </p:cNvSpPr>
          <p:nvPr>
            <p:ph type="title"/>
          </p:nvPr>
        </p:nvSpPr>
        <p:spPr>
          <a:xfrm>
            <a:off x="282011" y="208722"/>
            <a:ext cx="3719537" cy="381587"/>
          </a:xfrm>
        </p:spPr>
        <p:txBody>
          <a:bodyPr/>
          <a:lstStyle/>
          <a:p>
            <a:r>
              <a:rPr lang="x-none" sz="1800" dirty="0"/>
              <a:t>Cwestiwn 1 (</a:t>
            </a:r>
            <a:r>
              <a:rPr lang="en-GB" sz="1800" dirty="0"/>
              <a:t>b</a:t>
            </a:r>
            <a:r>
              <a:rPr lang="x-none" sz="1800" dirty="0"/>
              <a:t>)</a:t>
            </a:r>
            <a:r>
              <a:rPr lang="en-GB" sz="1800" dirty="0"/>
              <a:t> </a:t>
            </a:r>
            <a:r>
              <a:rPr lang="en-GB" sz="1800" dirty="0" err="1"/>
              <a:t>a’r</a:t>
            </a:r>
            <a:r>
              <a:rPr lang="en-GB" sz="1800" dirty="0"/>
              <a:t> </a:t>
            </a:r>
            <a:r>
              <a:rPr lang="en-GB" sz="1800" dirty="0" err="1"/>
              <a:t>Cynllun</a:t>
            </a:r>
            <a:r>
              <a:rPr lang="en-GB" sz="1800" dirty="0"/>
              <a:t> Marcio </a:t>
            </a:r>
          </a:p>
        </p:txBody>
      </p:sp>
      <p:sp>
        <p:nvSpPr>
          <p:cNvPr id="21" name="TextBox 20">
            <a:extLst>
              <a:ext uri="{FF2B5EF4-FFF2-40B4-BE49-F238E27FC236}">
                <a16:creationId xmlns:a16="http://schemas.microsoft.com/office/drawing/2014/main" id="{930E1F4D-76D0-47B4-AA6F-166E02589B09}"/>
              </a:ext>
            </a:extLst>
          </p:cNvPr>
          <p:cNvSpPr txBox="1"/>
          <p:nvPr/>
        </p:nvSpPr>
        <p:spPr>
          <a:xfrm>
            <a:off x="282013" y="995423"/>
            <a:ext cx="3641806" cy="738664"/>
          </a:xfrm>
          <a:prstGeom prst="rect">
            <a:avLst/>
          </a:prstGeom>
          <a:noFill/>
        </p:spPr>
        <p:txBody>
          <a:bodyPr wrap="square">
            <a:spAutoFit/>
          </a:bodyPr>
          <a:lstStyle/>
          <a:p>
            <a:r>
              <a:rPr lang="en-GB" sz="1400" dirty="0" err="1"/>
              <a:t>Esboniwch</a:t>
            </a:r>
            <a:r>
              <a:rPr lang="en-GB" sz="1400" dirty="0"/>
              <a:t> </a:t>
            </a:r>
          </a:p>
          <a:p>
            <a:r>
              <a:rPr lang="en-GB" sz="1400" dirty="0" err="1"/>
              <a:t>Rhowch</a:t>
            </a:r>
            <a:r>
              <a:rPr lang="en-GB" sz="1400" dirty="0"/>
              <a:t> </a:t>
            </a:r>
            <a:r>
              <a:rPr lang="en-GB" sz="1400" dirty="0" err="1"/>
              <a:t>fanylion</a:t>
            </a:r>
            <a:r>
              <a:rPr lang="en-GB" sz="1400" dirty="0"/>
              <a:t> a </a:t>
            </a:r>
            <a:r>
              <a:rPr lang="en-GB" sz="1400" dirty="0" err="1"/>
              <a:t>rhesymau</a:t>
            </a:r>
            <a:r>
              <a:rPr lang="en-GB" sz="1400" dirty="0"/>
              <a:t> </a:t>
            </a:r>
            <a:r>
              <a:rPr lang="en-GB" sz="1400" dirty="0" err="1"/>
              <a:t>dros</a:t>
            </a:r>
            <a:r>
              <a:rPr lang="en-GB" sz="1400" dirty="0"/>
              <a:t> </a:t>
            </a:r>
            <a:r>
              <a:rPr lang="en-GB" sz="1400" dirty="0" err="1"/>
              <a:t>sut</a:t>
            </a:r>
            <a:r>
              <a:rPr lang="en-GB" sz="1400" dirty="0"/>
              <a:t> a </a:t>
            </a:r>
            <a:r>
              <a:rPr lang="en-GB" sz="1400" dirty="0" err="1"/>
              <a:t>pham</a:t>
            </a:r>
            <a:r>
              <a:rPr lang="en-GB" sz="1400" dirty="0"/>
              <a:t> </a:t>
            </a:r>
            <a:r>
              <a:rPr lang="en-GB" sz="1400" dirty="0" err="1"/>
              <a:t>mae</a:t>
            </a:r>
            <a:r>
              <a:rPr lang="en-GB" sz="1400" dirty="0"/>
              <a:t> </a:t>
            </a:r>
            <a:r>
              <a:rPr lang="en-GB" sz="1400" dirty="0" err="1"/>
              <a:t>rhywbeth</a:t>
            </a:r>
            <a:r>
              <a:rPr lang="en-GB" sz="1400" dirty="0"/>
              <a:t> </a:t>
            </a:r>
            <a:r>
              <a:rPr lang="en-GB" sz="1400" dirty="0" err="1"/>
              <a:t>fel</a:t>
            </a:r>
            <a:r>
              <a:rPr lang="en-GB" sz="1400" dirty="0"/>
              <a:t> y </a:t>
            </a:r>
            <a:r>
              <a:rPr lang="en-GB" sz="1400" dirty="0" err="1"/>
              <a:t>mae</a:t>
            </a:r>
            <a:endParaRPr lang="en-GB" sz="1400" i="1" dirty="0"/>
          </a:p>
        </p:txBody>
      </p:sp>
      <p:pic>
        <p:nvPicPr>
          <p:cNvPr id="3" name="Picture 2">
            <a:extLst>
              <a:ext uri="{FF2B5EF4-FFF2-40B4-BE49-F238E27FC236}">
                <a16:creationId xmlns:a16="http://schemas.microsoft.com/office/drawing/2014/main" id="{CEF110B4-63F6-49A9-8AE9-E885538BD699}"/>
              </a:ext>
            </a:extLst>
          </p:cNvPr>
          <p:cNvPicPr>
            <a:picLocks noChangeAspect="1"/>
          </p:cNvPicPr>
          <p:nvPr/>
        </p:nvPicPr>
        <p:blipFill>
          <a:blip r:embed="rId2"/>
          <a:stretch>
            <a:fillRect/>
          </a:stretch>
        </p:blipFill>
        <p:spPr>
          <a:xfrm>
            <a:off x="282012" y="1895474"/>
            <a:ext cx="5187135" cy="3133691"/>
          </a:xfrm>
          <a:prstGeom prst="rect">
            <a:avLst/>
          </a:prstGeom>
        </p:spPr>
      </p:pic>
      <p:sp>
        <p:nvSpPr>
          <p:cNvPr id="8" name="TextBox 7">
            <a:extLst>
              <a:ext uri="{FF2B5EF4-FFF2-40B4-BE49-F238E27FC236}">
                <a16:creationId xmlns:a16="http://schemas.microsoft.com/office/drawing/2014/main" id="{2D9E3ED0-FA42-4F9E-988D-1A6233E01CB1}"/>
              </a:ext>
            </a:extLst>
          </p:cNvPr>
          <p:cNvSpPr txBox="1"/>
          <p:nvPr/>
        </p:nvSpPr>
        <p:spPr>
          <a:xfrm>
            <a:off x="6096000" y="1062097"/>
            <a:ext cx="6096000" cy="4498667"/>
          </a:xfrm>
          <a:prstGeom prst="rect">
            <a:avLst/>
          </a:prstGeom>
          <a:noFill/>
        </p:spPr>
        <p:txBody>
          <a:bodyPr wrap="square">
            <a:spAutoFit/>
          </a:bodyPr>
          <a:lstStyle/>
          <a:p>
            <a:pPr>
              <a:spcAft>
                <a:spcPts val="1000"/>
              </a:spcAft>
            </a:pP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cy-GB" sz="1200" dirty="0">
                <a:effectLst/>
                <a:latin typeface="Arial" panose="020B0604020202020204" pitchFamily="34" charset="0"/>
                <a:ea typeface="Calibri" panose="020F0502020204030204" pitchFamily="34" charset="0"/>
                <a:cs typeface="Times New Roman" panose="02020603050405020304" pitchFamily="18" charset="0"/>
              </a:rPr>
              <a:t>Rhowch hyd at </a:t>
            </a:r>
            <a:r>
              <a:rPr lang="cy-GB" sz="1200" b="1" dirty="0">
                <a:effectLst/>
                <a:latin typeface="Arial" panose="020B0604020202020204" pitchFamily="34" charset="0"/>
                <a:ea typeface="Calibri" panose="020F0502020204030204" pitchFamily="34" charset="0"/>
                <a:cs typeface="Times New Roman" panose="02020603050405020304" pitchFamily="18" charset="0"/>
              </a:rPr>
              <a:t>4 marc </a:t>
            </a:r>
            <a:r>
              <a:rPr lang="cy-GB" sz="1200" dirty="0">
                <a:effectLst/>
                <a:latin typeface="Arial" panose="020B0604020202020204" pitchFamily="34" charset="0"/>
                <a:ea typeface="Calibri" panose="020F0502020204030204" pitchFamily="34" charset="0"/>
                <a:cs typeface="Times New Roman" panose="02020603050405020304" pitchFamily="18" charset="0"/>
              </a:rPr>
              <a:t>(2 x 2)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10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 </a:t>
            </a:r>
            <a:r>
              <a:rPr lang="cy-GB" sz="1200" b="1" dirty="0">
                <a:effectLst/>
                <a:latin typeface="Arial" panose="020B0604020202020204" pitchFamily="34" charset="0"/>
                <a:ea typeface="Calibri" panose="020F0502020204030204" pitchFamily="34" charset="0"/>
                <a:cs typeface="Times New Roman" panose="02020603050405020304" pitchFamily="18" charset="0"/>
              </a:rPr>
              <a:t>Rhowch 0 marc </a:t>
            </a:r>
            <a:r>
              <a:rPr lang="cy-GB" sz="1200" dirty="0">
                <a:effectLst/>
                <a:latin typeface="Arial" panose="020B0604020202020204" pitchFamily="34" charset="0"/>
                <a:ea typeface="Calibri" panose="020F0502020204030204" pitchFamily="34" charset="0"/>
                <a:cs typeface="Times New Roman" panose="02020603050405020304" pitchFamily="18" charset="0"/>
              </a:rPr>
              <a:t>os nad yw'r ymateb yn haeddu ennill marciau.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1000"/>
              </a:spcAft>
            </a:pPr>
            <a:r>
              <a:rPr lang="cy-GB" sz="1200" b="1" dirty="0">
                <a:effectLst/>
                <a:latin typeface="Arial" panose="020B0604020202020204" pitchFamily="34" charset="0"/>
                <a:ea typeface="Calibri" panose="020F0502020204030204" pitchFamily="34" charset="0"/>
                <a:cs typeface="Times New Roman" panose="02020603050405020304" pitchFamily="18" charset="0"/>
              </a:rPr>
              <a:t>Rhowch 1 marc </a:t>
            </a:r>
            <a:r>
              <a:rPr lang="cy-GB" sz="1200" dirty="0">
                <a:effectLst/>
                <a:latin typeface="Arial" panose="020B0604020202020204" pitchFamily="34" charset="0"/>
                <a:ea typeface="Calibri" panose="020F0502020204030204" pitchFamily="34" charset="0"/>
                <a:cs typeface="Times New Roman" panose="02020603050405020304" pitchFamily="18" charset="0"/>
              </a:rPr>
              <a:t>am esboniad sylfaenol â rhywfaint o wybodaeth a dealltwriaeth ynglŷn â sut mae'r man chwarae rôl mewn meithrinfa'n gallu cefnogi datblygiad sgiliau cymdeithasol.</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1000"/>
              </a:spcAft>
            </a:pPr>
            <a:r>
              <a:rPr lang="cy-GB" sz="1200" b="1" dirty="0">
                <a:effectLst/>
                <a:latin typeface="Arial" panose="020B0604020202020204" pitchFamily="34" charset="0"/>
                <a:ea typeface="Calibri" panose="020F0502020204030204" pitchFamily="34" charset="0"/>
                <a:cs typeface="Times New Roman" panose="02020603050405020304" pitchFamily="18" charset="0"/>
              </a:rPr>
              <a:t>Rhowch 2 farc </a:t>
            </a:r>
            <a:r>
              <a:rPr lang="cy-GB" sz="1200" dirty="0">
                <a:effectLst/>
                <a:latin typeface="Arial" panose="020B0604020202020204" pitchFamily="34" charset="0"/>
                <a:ea typeface="Calibri" panose="020F0502020204030204" pitchFamily="34" charset="0"/>
                <a:cs typeface="Times New Roman" panose="02020603050405020304" pitchFamily="18" charset="0"/>
              </a:rPr>
              <a:t>am esboniad da </a:t>
            </a:r>
            <a:r>
              <a:rPr lang="cy-GB" sz="1200" dirty="0">
                <a:effectLst/>
                <a:latin typeface="Arial" panose="020B0604020202020204" pitchFamily="34" charset="0"/>
                <a:ea typeface="Times New Roman" panose="02020603050405020304" pitchFamily="18" charset="0"/>
                <a:cs typeface="Times New Roman" panose="02020603050405020304" pitchFamily="18" charset="0"/>
              </a:rPr>
              <a:t>â gwybodaeth a dealltwriaeth dda </a:t>
            </a:r>
            <a:r>
              <a:rPr lang="cy-GB" sz="1200" dirty="0">
                <a:effectLst/>
                <a:latin typeface="Arial" panose="020B0604020202020204" pitchFamily="34" charset="0"/>
                <a:ea typeface="Calibri" panose="020F0502020204030204" pitchFamily="34" charset="0"/>
                <a:cs typeface="Times New Roman" panose="02020603050405020304" pitchFamily="18" charset="0"/>
              </a:rPr>
              <a:t>ynglŷn â sut mae'r man chwarae rôl mewn meithrinfa'n gallu cefnogi datblygiad sgiliau cymdeithasol.</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10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 </a:t>
            </a:r>
            <a:r>
              <a:rPr lang="cy-GB" sz="1200" b="1" dirty="0">
                <a:effectLst/>
                <a:latin typeface="Arial" panose="020B0604020202020204" pitchFamily="34" charset="0"/>
                <a:ea typeface="Calibri" panose="020F0502020204030204" pitchFamily="34" charset="0"/>
                <a:cs typeface="Times New Roman" panose="02020603050405020304" pitchFamily="18" charset="0"/>
              </a:rPr>
              <a:t>Rhowch uchafswm o 2 farc </a:t>
            </a:r>
            <a:r>
              <a:rPr lang="cy-GB" sz="1200" dirty="0">
                <a:effectLst/>
                <a:latin typeface="Arial" panose="020B0604020202020204" pitchFamily="34" charset="0"/>
                <a:ea typeface="Calibri" panose="020F0502020204030204" pitchFamily="34" charset="0"/>
                <a:cs typeface="Times New Roman" panose="02020603050405020304" pitchFamily="18" charset="0"/>
              </a:rPr>
              <a:t>os mai dim ond un sgìl sy'n cael ei esbonio.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1000"/>
              </a:spcAft>
            </a:pPr>
            <a:r>
              <a:rPr lang="en-GB" sz="1200" dirty="0">
                <a:effectLst/>
                <a:latin typeface="Arial" panose="020B0604020202020204" pitchFamily="34" charset="0"/>
                <a:ea typeface="Calibri" panose="020F0502020204030204" pitchFamily="34" charset="0"/>
                <a:cs typeface="Times New Roman" panose="02020603050405020304" pitchFamily="18" charset="0"/>
              </a:rPr>
              <a:t> </a:t>
            </a:r>
            <a:r>
              <a:rPr lang="cy-GB" sz="1200" dirty="0">
                <a:effectLst/>
                <a:latin typeface="Arial" panose="020B0604020202020204" pitchFamily="34" charset="0"/>
                <a:ea typeface="Calibri" panose="020F0502020204030204" pitchFamily="34" charset="0"/>
                <a:cs typeface="Times New Roman" panose="02020603050405020304" pitchFamily="18" charset="0"/>
              </a:rPr>
              <a:t>Gall ymateb gyfeirio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200" dirty="0">
                <a:effectLst/>
                <a:latin typeface="Arial" panose="020B0604020202020204" pitchFamily="34" charset="0"/>
                <a:ea typeface="Calibri" panose="020F0502020204030204" pitchFamily="34" charset="0"/>
                <a:cs typeface="Times New Roman" panose="02020603050405020304" pitchFamily="18" charset="0"/>
              </a:rPr>
              <a:t>Cefnogi chwarae cydweithredol – cymryd eu tro/rhannu syniadau/cyfeillgarwch</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200" dirty="0">
                <a:effectLst/>
                <a:latin typeface="Arial" panose="020B0604020202020204" pitchFamily="34" charset="0"/>
                <a:ea typeface="Calibri" panose="020F0502020204030204" pitchFamily="34" charset="0"/>
                <a:cs typeface="Times New Roman" panose="02020603050405020304" pitchFamily="18" charset="0"/>
              </a:rPr>
              <a:t>Adeiladu hyder – sefyllfaoedd cyfarwydd hamddenol ac amgylcheddau nad ydynt yn anghroesawgar</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200" dirty="0">
                <a:effectLst/>
                <a:latin typeface="Arial" panose="020B0604020202020204" pitchFamily="34" charset="0"/>
                <a:ea typeface="Calibri" panose="020F0502020204030204" pitchFamily="34" charset="0"/>
                <a:cs typeface="Times New Roman" panose="02020603050405020304" pitchFamily="18" charset="0"/>
              </a:rPr>
              <a:t>Annog empathi – bod yn rhywun arall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200" dirty="0">
                <a:effectLst/>
                <a:latin typeface="Arial" panose="020B0604020202020204" pitchFamily="34" charset="0"/>
                <a:ea typeface="Calibri" panose="020F0502020204030204" pitchFamily="34" charset="0"/>
                <a:cs typeface="Times New Roman" panose="02020603050405020304" pitchFamily="18" charset="0"/>
              </a:rPr>
              <a:t>Caniatáu mynegi teimladau a syniadau – cefnogi ymddygiad mewn sefyllfaoedd cymdeithasol</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spcAft>
                <a:spcPts val="1000"/>
              </a:spcAft>
              <a:buFont typeface="Symbol" panose="05050102010706020507" pitchFamily="18" charset="2"/>
              <a:buChar char=""/>
            </a:pPr>
            <a:r>
              <a:rPr lang="cy-GB" sz="1200" dirty="0">
                <a:effectLst/>
                <a:latin typeface="Arial" panose="020B0604020202020204" pitchFamily="34" charset="0"/>
                <a:ea typeface="Calibri" panose="020F0502020204030204" pitchFamily="34" charset="0"/>
                <a:cs typeface="Times New Roman" panose="02020603050405020304" pitchFamily="18" charset="0"/>
              </a:rPr>
              <a:t>Datblygu ymdeimlad o'r hunan ac eraill – cefnogi hunan-barch ac ymwybyddiaeth ddiwylliannol</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1000"/>
              </a:spcAft>
            </a:pPr>
            <a:r>
              <a:rPr lang="cy-GB" sz="1200" dirty="0">
                <a:effectLst/>
                <a:latin typeface="Arial" panose="020B0604020202020204" pitchFamily="34" charset="0"/>
                <a:ea typeface="Calibri" panose="020F0502020204030204" pitchFamily="34" charset="0"/>
                <a:cs typeface="Times New Roman" panose="02020603050405020304" pitchFamily="18" charset="0"/>
              </a:rPr>
              <a:t>Nid yw'r rhestr hon yn cynnwys popeth. </a:t>
            </a:r>
            <a:br>
              <a:rPr lang="en-GB" sz="1200" dirty="0">
                <a:latin typeface="Calibri" panose="020F0502020204030204" pitchFamily="34" charset="0"/>
                <a:ea typeface="Calibri" panose="020F0502020204030204" pitchFamily="34" charset="0"/>
                <a:cs typeface="Times New Roman" panose="02020603050405020304" pitchFamily="18" charset="0"/>
              </a:rPr>
            </a:br>
            <a:r>
              <a:rPr lang="cy-GB" sz="1200" dirty="0">
                <a:effectLst/>
                <a:latin typeface="Arial" panose="020B0604020202020204" pitchFamily="34" charset="0"/>
                <a:ea typeface="Calibri" panose="020F0502020204030204" pitchFamily="34" charset="0"/>
                <a:cs typeface="Times New Roman" panose="02020603050405020304" pitchFamily="18" charset="0"/>
              </a:rPr>
              <a:t>Rhowch farciau am unrhyw ymateb perthnasol arall.</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990185268"/>
      </p:ext>
    </p:extLst>
  </p:cSld>
  <p:clrMapOvr>
    <a:masterClrMapping/>
  </p:clrMapOvr>
  <mc:AlternateContent xmlns:mc="http://schemas.openxmlformats.org/markup-compatibility/2006" xmlns:p14="http://schemas.microsoft.com/office/powerpoint/2010/main">
    <mc:Choice Requires="p14">
      <p:transition spd="slow" p14:dur="2000" advTm="26875"/>
    </mc:Choice>
    <mc:Fallback xmlns="">
      <p:transition spd="slow" advTm="26875"/>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7543853" y="1391477"/>
            <a:ext cx="4224077"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solidFill>
                  <a:srgbClr val="0077C8"/>
                </a:solidFill>
              </a:rPr>
              <a:t>C</a:t>
            </a:r>
            <a:r>
              <a:rPr lang="x-none" sz="1800" dirty="0"/>
              <a:t>westiwn 1 </a:t>
            </a:r>
            <a:r>
              <a:rPr lang="en-GB" sz="1800" dirty="0"/>
              <a:t>(b) </a:t>
            </a:r>
            <a:r>
              <a:rPr lang="cy-GB" sz="1800" dirty="0"/>
              <a:t>gyda sylwadau’r Arholwr</a:t>
            </a:r>
            <a:endParaRPr lang="en-GB" sz="1800" dirty="0"/>
          </a:p>
        </p:txBody>
      </p:sp>
      <p:sp>
        <p:nvSpPr>
          <p:cNvPr id="12" name="Speech Bubble: Rectangle with Corners Rounded 11">
            <a:extLst>
              <a:ext uri="{FF2B5EF4-FFF2-40B4-BE49-F238E27FC236}">
                <a16:creationId xmlns:a16="http://schemas.microsoft.com/office/drawing/2014/main" id="{D09B1B12-C50B-475F-9DD7-2018BEF32C7E}"/>
              </a:ext>
            </a:extLst>
          </p:cNvPr>
          <p:cNvSpPr/>
          <p:nvPr/>
        </p:nvSpPr>
        <p:spPr>
          <a:xfrm>
            <a:off x="7404705" y="954157"/>
            <a:ext cx="4505283"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pPr algn="ctr"/>
            <a:endParaRPr lang="en-GB">
              <a:solidFill>
                <a:srgbClr val="000000"/>
              </a:solidFill>
            </a:endParaRPr>
          </a:p>
        </p:txBody>
      </p:sp>
      <p:sp>
        <p:nvSpPr>
          <p:cNvPr id="9" name="TextBox 8">
            <a:extLst>
              <a:ext uri="{FF2B5EF4-FFF2-40B4-BE49-F238E27FC236}">
                <a16:creationId xmlns:a16="http://schemas.microsoft.com/office/drawing/2014/main" id="{04C2DB8B-2109-48A3-8A9A-3B8B10C74A28}"/>
              </a:ext>
            </a:extLst>
          </p:cNvPr>
          <p:cNvSpPr txBox="1"/>
          <p:nvPr/>
        </p:nvSpPr>
        <p:spPr>
          <a:xfrm>
            <a:off x="7543853" y="1385890"/>
            <a:ext cx="4366135" cy="4247317"/>
          </a:xfrm>
          <a:prstGeom prst="rect">
            <a:avLst/>
          </a:prstGeom>
          <a:noFill/>
        </p:spPr>
        <p:txBody>
          <a:bodyPr wrap="square">
            <a:spAutoFit/>
          </a:bodyPr>
          <a:lstStyle/>
          <a:p>
            <a:pPr>
              <a:defRPr b="0" i="0"/>
            </a:pPr>
            <a:r>
              <a:rPr lang="1106" i="1" dirty="0">
                <a:solidFill>
                  <a:srgbClr val="0070C0"/>
                </a:solidFill>
              </a:rPr>
              <a:t>Cw</a:t>
            </a:r>
            <a:r>
              <a:rPr lang="cy-GB" i="1" dirty="0">
                <a:solidFill>
                  <a:srgbClr val="0070C0"/>
                </a:solidFill>
              </a:rPr>
              <a:t>.</a:t>
            </a:r>
            <a:r>
              <a:rPr lang="1106" i="1" dirty="0">
                <a:solidFill>
                  <a:srgbClr val="0070C0"/>
                </a:solidFill>
              </a:rPr>
              <a:t>1b Mae'r cwestiwn hwn yn ei gwneud yn ofynnol i'r dysgwr </a:t>
            </a:r>
            <a:r>
              <a:rPr lang="1106" b="1" i="1" dirty="0">
                <a:solidFill>
                  <a:srgbClr val="0070C0"/>
                </a:solidFill>
              </a:rPr>
              <a:t>esbonio </a:t>
            </a:r>
            <a:r>
              <a:rPr lang="1106" i="1" dirty="0">
                <a:solidFill>
                  <a:srgbClr val="0070C0"/>
                </a:solidFill>
              </a:rPr>
              <a:t>sut mae'r ardal chwarae rôl yn gallu cefnogi datblygiad </a:t>
            </a:r>
            <a:r>
              <a:rPr lang="1106" b="1" i="1" dirty="0">
                <a:solidFill>
                  <a:srgbClr val="0070C0"/>
                </a:solidFill>
              </a:rPr>
              <a:t>sgiliau cymdeithasol.</a:t>
            </a:r>
          </a:p>
          <a:p>
            <a:pPr>
              <a:defRPr b="0" i="0"/>
            </a:pPr>
            <a:r>
              <a:rPr lang="1106" i="1" dirty="0">
                <a:solidFill>
                  <a:srgbClr val="0070C0"/>
                </a:solidFill>
              </a:rPr>
              <a:t>Nid yw'r dysgwr hwn yn dilyn y gofynion hynny drwy gydol yr ateb a roddwyd, felly collwyd marciau a dim ond 1 marc a enillwyd.</a:t>
            </a:r>
            <a:r>
              <a:rPr lang="1106" i="0" dirty="0">
                <a:solidFill>
                  <a:srgbClr val="0070C0"/>
                </a:solidFill>
              </a:rPr>
              <a:t> </a:t>
            </a:r>
            <a:r>
              <a:rPr lang="1106" i="1" dirty="0">
                <a:solidFill>
                  <a:srgbClr val="0070C0"/>
                </a:solidFill>
              </a:rPr>
              <a:t>Nid yw'r dysgwr yn esbonio'n glir yr ateb mewn perthynas â sgiliau cymdeithasol ond mae'n gwneud cyswllt petrusgar â chyfathrebu gan helpu i blant gymdeithasu.</a:t>
            </a:r>
            <a:r>
              <a:rPr lang="1106" i="0" dirty="0">
                <a:solidFill>
                  <a:srgbClr val="0070C0"/>
                </a:solidFill>
              </a:rPr>
              <a:t> </a:t>
            </a:r>
            <a:r>
              <a:rPr lang="1106" i="1" dirty="0">
                <a:solidFill>
                  <a:srgbClr val="0070C0"/>
                </a:solidFill>
              </a:rPr>
              <a:t>Mae'r ail ateb yn cyfeirio at sgiliau iaith heb unrhyw esboniad yn cefnogi datblygiad sgiliau cymdeithasol.     Dyfarnwyd 1 marc</a:t>
            </a:r>
          </a:p>
        </p:txBody>
      </p:sp>
      <p:pic>
        <p:nvPicPr>
          <p:cNvPr id="4" name="Picture 3">
            <a:extLst>
              <a:ext uri="{FF2B5EF4-FFF2-40B4-BE49-F238E27FC236}">
                <a16:creationId xmlns:a16="http://schemas.microsoft.com/office/drawing/2014/main" id="{5D6FE3E9-2E7C-47E0-A48D-6D57975D3EFB}"/>
              </a:ext>
            </a:extLst>
          </p:cNvPr>
          <p:cNvPicPr>
            <a:picLocks noChangeAspect="1"/>
          </p:cNvPicPr>
          <p:nvPr/>
        </p:nvPicPr>
        <p:blipFill>
          <a:blip r:embed="rId2"/>
          <a:stretch>
            <a:fillRect/>
          </a:stretch>
        </p:blipFill>
        <p:spPr>
          <a:xfrm>
            <a:off x="421160" y="1202635"/>
            <a:ext cx="6730754" cy="1140806"/>
          </a:xfrm>
          <a:prstGeom prst="rect">
            <a:avLst/>
          </a:prstGeom>
        </p:spPr>
      </p:pic>
      <p:sp>
        <p:nvSpPr>
          <p:cNvPr id="2" name="Blwch Testun 1">
            <a:extLst>
              <a:ext uri="{FF2B5EF4-FFF2-40B4-BE49-F238E27FC236}">
                <a16:creationId xmlns:a16="http://schemas.microsoft.com/office/drawing/2014/main" id="{F943E72F-091B-4CFB-ADC0-DE3DCFE843F5}"/>
              </a:ext>
            </a:extLst>
          </p:cNvPr>
          <p:cNvSpPr txBox="1"/>
          <p:nvPr/>
        </p:nvSpPr>
        <p:spPr>
          <a:xfrm>
            <a:off x="561473" y="2690336"/>
            <a:ext cx="6680818" cy="1477328"/>
          </a:xfrm>
          <a:prstGeom prst="rect">
            <a:avLst/>
          </a:prstGeom>
          <a:solidFill>
            <a:schemeClr val="bg1"/>
          </a:solidFill>
        </p:spPr>
        <p:txBody>
          <a:bodyPr wrap="square" rtlCol="0">
            <a:spAutoFit/>
          </a:bodyPr>
          <a:lstStyle/>
          <a:p>
            <a:r>
              <a:rPr lang="cy-GB" dirty="0"/>
              <a:t>1. Gall gefnogi eu sgiliau cyfathrebu gan fod y plant yn siarad ac yn trafod pethau a fydd yn eu helpu i gymdeithasu.</a:t>
            </a:r>
          </a:p>
          <a:p>
            <a:endParaRPr lang="cy-GB" dirty="0"/>
          </a:p>
          <a:p>
            <a:r>
              <a:rPr lang="cy-GB" dirty="0"/>
              <a:t>2. Gall hefyd gefnogi eu sgiliau iaith gan eu bod yn gallu dysgu geiriau oddi wrth ei gilydd wrth siarad a chyfathrebu.</a:t>
            </a:r>
          </a:p>
        </p:txBody>
      </p:sp>
    </p:spTree>
    <p:extLst>
      <p:ext uri="{BB962C8B-B14F-4D97-AF65-F5344CB8AC3E}">
        <p14:creationId xmlns:p14="http://schemas.microsoft.com/office/powerpoint/2010/main" val="3532187625"/>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solidFill>
                  <a:srgbClr val="0077C8"/>
                </a:solidFill>
              </a:rPr>
              <a:t>C</a:t>
            </a:r>
            <a:r>
              <a:rPr lang="x-none" sz="1800" dirty="0"/>
              <a:t>westiwn 1 </a:t>
            </a:r>
            <a:r>
              <a:rPr lang="en-GB" sz="1800" dirty="0"/>
              <a:t>(b) </a:t>
            </a:r>
            <a:r>
              <a:rPr lang="cy-GB" sz="1800" dirty="0"/>
              <a:t>gyda sylwadau’r Arholwr</a:t>
            </a:r>
            <a:endParaRPr lang="en-GB" sz="1800" dirty="0"/>
          </a:p>
        </p:txBody>
      </p:sp>
      <p:sp>
        <p:nvSpPr>
          <p:cNvPr id="5" name="Speech Bubble: Rectangle with Corners Rounded 4">
            <a:extLst>
              <a:ext uri="{FF2B5EF4-FFF2-40B4-BE49-F238E27FC236}">
                <a16:creationId xmlns:a16="http://schemas.microsoft.com/office/drawing/2014/main" id="{1FDA2A31-6EE9-4007-A2E0-8D45EC0F17C5}"/>
              </a:ext>
            </a:extLst>
          </p:cNvPr>
          <p:cNvSpPr/>
          <p:nvPr/>
        </p:nvSpPr>
        <p:spPr>
          <a:xfrm>
            <a:off x="6956612" y="1670503"/>
            <a:ext cx="4953377" cy="4153825"/>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i="1" dirty="0">
              <a:solidFill>
                <a:srgbClr val="0070C0"/>
              </a:solidFill>
            </a:endParaRPr>
          </a:p>
          <a:p>
            <a:pPr>
              <a:defRPr b="0" i="0"/>
            </a:pPr>
            <a:r>
              <a:rPr lang="1106" i="1" dirty="0">
                <a:solidFill>
                  <a:srgbClr val="0070C0"/>
                </a:solidFill>
              </a:rPr>
              <a:t>Cw1b Mae'r dysgwr hwn wedi canolbwyntio ar</a:t>
            </a:r>
          </a:p>
          <a:p>
            <a:pPr>
              <a:defRPr b="0" i="0"/>
            </a:pPr>
            <a:r>
              <a:rPr lang="1106" i="1" dirty="0">
                <a:solidFill>
                  <a:srgbClr val="0070C0"/>
                </a:solidFill>
              </a:rPr>
              <a:t>ddatblygu iaith yn yr</a:t>
            </a:r>
            <a:r>
              <a:rPr lang="cy-GB" i="1" dirty="0">
                <a:solidFill>
                  <a:srgbClr val="0070C0"/>
                </a:solidFill>
              </a:rPr>
              <a:t> </a:t>
            </a:r>
            <a:r>
              <a:rPr lang="1106" i="1" dirty="0">
                <a:solidFill>
                  <a:srgbClr val="0070C0"/>
                </a:solidFill>
              </a:rPr>
              <a:t>adran gyntaf.</a:t>
            </a:r>
            <a:r>
              <a:rPr lang="1106" i="0" dirty="0">
                <a:solidFill>
                  <a:srgbClr val="0070C0"/>
                </a:solidFill>
              </a:rPr>
              <a:t> </a:t>
            </a:r>
            <a:r>
              <a:rPr lang="1106" i="1" dirty="0">
                <a:solidFill>
                  <a:srgbClr val="0070C0"/>
                </a:solidFill>
              </a:rPr>
              <a:t>Er na </a:t>
            </a:r>
            <a:endParaRPr lang="cy-GB" i="1" dirty="0">
              <a:solidFill>
                <a:srgbClr val="0070C0"/>
              </a:solidFill>
            </a:endParaRPr>
          </a:p>
          <a:p>
            <a:pPr>
              <a:defRPr b="0" i="0"/>
            </a:pPr>
            <a:r>
              <a:rPr lang="cy-GB" i="1" dirty="0">
                <a:solidFill>
                  <a:srgbClr val="0070C0"/>
                </a:solidFill>
              </a:rPr>
              <a:t>d</a:t>
            </a:r>
            <a:r>
              <a:rPr lang="1106" i="1" dirty="0">
                <a:solidFill>
                  <a:srgbClr val="0070C0"/>
                </a:solidFill>
              </a:rPr>
              <a:t>datblygwyd esboniad da yn unol â gofynion y </a:t>
            </a:r>
            <a:endParaRPr lang="cy-GB" i="1" dirty="0">
              <a:solidFill>
                <a:srgbClr val="0070C0"/>
              </a:solidFill>
            </a:endParaRPr>
          </a:p>
          <a:p>
            <a:pPr>
              <a:defRPr b="0" i="0"/>
            </a:pPr>
            <a:r>
              <a:rPr lang="1106" i="1" dirty="0">
                <a:solidFill>
                  <a:srgbClr val="0070C0"/>
                </a:solidFill>
              </a:rPr>
              <a:t>cwestiwn,</a:t>
            </a:r>
            <a:r>
              <a:rPr lang="cy-GB" i="1" dirty="0">
                <a:solidFill>
                  <a:srgbClr val="0070C0"/>
                </a:solidFill>
              </a:rPr>
              <a:t> </a:t>
            </a:r>
            <a:r>
              <a:rPr lang="1106" i="1" dirty="0">
                <a:solidFill>
                  <a:srgbClr val="0070C0"/>
                </a:solidFill>
              </a:rPr>
              <a:t>ni wneir cysylltiadau â datblygiad</a:t>
            </a:r>
          </a:p>
          <a:p>
            <a:pPr>
              <a:defRPr b="0" i="0"/>
            </a:pPr>
            <a:r>
              <a:rPr lang="1106" i="1" dirty="0">
                <a:solidFill>
                  <a:srgbClr val="0070C0"/>
                </a:solidFill>
              </a:rPr>
              <a:t>cymdeithasol.</a:t>
            </a:r>
            <a:r>
              <a:rPr lang="1106" i="0" dirty="0">
                <a:solidFill>
                  <a:srgbClr val="0070C0"/>
                </a:solidFill>
              </a:rPr>
              <a:t> </a:t>
            </a:r>
            <a:r>
              <a:rPr lang="1106" i="1" dirty="0">
                <a:solidFill>
                  <a:srgbClr val="0070C0"/>
                </a:solidFill>
              </a:rPr>
              <a:t>Mae tystiolaeth o esboniad da </a:t>
            </a:r>
            <a:endParaRPr lang="cy-GB" i="1" dirty="0">
              <a:solidFill>
                <a:srgbClr val="0070C0"/>
              </a:solidFill>
            </a:endParaRPr>
          </a:p>
          <a:p>
            <a:pPr>
              <a:defRPr b="0" i="0"/>
            </a:pPr>
            <a:r>
              <a:rPr lang="1106" i="1" dirty="0">
                <a:solidFill>
                  <a:srgbClr val="0070C0"/>
                </a:solidFill>
              </a:rPr>
              <a:t>yn yr ail ateb. Mae dealltwriaeth </a:t>
            </a:r>
            <a:r>
              <a:rPr lang="cy-GB" i="1" dirty="0">
                <a:solidFill>
                  <a:srgbClr val="0070C0"/>
                </a:solidFill>
              </a:rPr>
              <a:t>g</a:t>
            </a:r>
            <a:r>
              <a:rPr lang="1106" i="1" dirty="0">
                <a:solidFill>
                  <a:srgbClr val="0070C0"/>
                </a:solidFill>
              </a:rPr>
              <a:t>lir</a:t>
            </a:r>
            <a:r>
              <a:rPr lang="en-GB" i="1" dirty="0">
                <a:solidFill>
                  <a:srgbClr val="0070C0"/>
                </a:solidFill>
              </a:rPr>
              <a:t> </a:t>
            </a:r>
            <a:r>
              <a:rPr lang="1106" i="1" dirty="0">
                <a:solidFill>
                  <a:srgbClr val="0070C0"/>
                </a:solidFill>
              </a:rPr>
              <a:t>o sut mae </a:t>
            </a:r>
            <a:endParaRPr lang="cy-GB" i="1" dirty="0">
              <a:solidFill>
                <a:srgbClr val="0070C0"/>
              </a:solidFill>
            </a:endParaRPr>
          </a:p>
          <a:p>
            <a:pPr>
              <a:defRPr b="0" i="0"/>
            </a:pPr>
            <a:r>
              <a:rPr lang="1106" i="1" dirty="0">
                <a:solidFill>
                  <a:srgbClr val="0070C0"/>
                </a:solidFill>
              </a:rPr>
              <a:t>chwarae rôl yn cefnogi </a:t>
            </a:r>
            <a:r>
              <a:rPr lang="cy-GB" i="1" dirty="0">
                <a:solidFill>
                  <a:srgbClr val="0070C0"/>
                </a:solidFill>
              </a:rPr>
              <a:t>c</a:t>
            </a:r>
            <a:r>
              <a:rPr lang="1106" i="1" dirty="0">
                <a:solidFill>
                  <a:srgbClr val="0070C0"/>
                </a:solidFill>
              </a:rPr>
              <a:t>yfeillgarwch</a:t>
            </a:r>
            <a:r>
              <a:rPr lang="en-GB" i="1" dirty="0">
                <a:solidFill>
                  <a:srgbClr val="0070C0"/>
                </a:solidFill>
              </a:rPr>
              <a:t> </a:t>
            </a:r>
            <a:r>
              <a:rPr lang="1106" i="1" dirty="0">
                <a:solidFill>
                  <a:srgbClr val="0070C0"/>
                </a:solidFill>
              </a:rPr>
              <a:t>dysgu i </a:t>
            </a:r>
            <a:endParaRPr lang="cy-GB" i="1" dirty="0">
              <a:solidFill>
                <a:srgbClr val="0070C0"/>
              </a:solidFill>
            </a:endParaRPr>
          </a:p>
          <a:p>
            <a:pPr>
              <a:defRPr b="0" i="0"/>
            </a:pPr>
            <a:r>
              <a:rPr lang="1106" i="1" dirty="0">
                <a:solidFill>
                  <a:srgbClr val="0070C0"/>
                </a:solidFill>
              </a:rPr>
              <a:t>rannu a chymryd tro.</a:t>
            </a:r>
            <a:r>
              <a:rPr lang="1106" i="0" dirty="0">
                <a:solidFill>
                  <a:srgbClr val="0070C0"/>
                </a:solidFill>
              </a:rPr>
              <a:t> </a:t>
            </a:r>
            <a:r>
              <a:rPr lang="cy-GB" i="1" dirty="0">
                <a:solidFill>
                  <a:srgbClr val="0070C0"/>
                </a:solidFill>
              </a:rPr>
              <a:t>M</a:t>
            </a:r>
            <a:r>
              <a:rPr lang="1106" i="1" dirty="0">
                <a:solidFill>
                  <a:srgbClr val="0070C0"/>
                </a:solidFill>
              </a:rPr>
              <a:t>ae datblygiad pellach </a:t>
            </a:r>
            <a:endParaRPr lang="cy-GB" i="1" dirty="0">
              <a:solidFill>
                <a:srgbClr val="0070C0"/>
              </a:solidFill>
            </a:endParaRPr>
          </a:p>
          <a:p>
            <a:pPr>
              <a:defRPr b="0" i="0"/>
            </a:pPr>
            <a:r>
              <a:rPr lang="cy-GB" i="1" dirty="0">
                <a:solidFill>
                  <a:srgbClr val="0070C0"/>
                </a:solidFill>
              </a:rPr>
              <a:t>y</a:t>
            </a:r>
            <a:r>
              <a:rPr lang="1106" i="1" dirty="0">
                <a:solidFill>
                  <a:srgbClr val="0070C0"/>
                </a:solidFill>
              </a:rPr>
              <a:t>n dangos</a:t>
            </a:r>
            <a:r>
              <a:rPr lang="cy-GB" i="1" dirty="0">
                <a:solidFill>
                  <a:srgbClr val="0070C0"/>
                </a:solidFill>
              </a:rPr>
              <a:t> </a:t>
            </a:r>
            <a:r>
              <a:rPr lang="1106" i="1" dirty="0">
                <a:solidFill>
                  <a:srgbClr val="0070C0"/>
                </a:solidFill>
              </a:rPr>
              <a:t>gwybodaeth am bwysigrwydd</a:t>
            </a:r>
            <a:r>
              <a:rPr lang="1106" i="0" dirty="0">
                <a:solidFill>
                  <a:srgbClr val="0070C0"/>
                </a:solidFill>
              </a:rPr>
              <a:t> </a:t>
            </a:r>
          </a:p>
          <a:p>
            <a:pPr>
              <a:defRPr b="0" i="0"/>
            </a:pPr>
            <a:r>
              <a:rPr lang="1106" i="1" dirty="0">
                <a:solidFill>
                  <a:srgbClr val="0070C0"/>
                </a:solidFill>
              </a:rPr>
              <a:t>plant yn gofalu am ei gilydd</a:t>
            </a:r>
            <a:r>
              <a:rPr lang="cy-GB" i="1" dirty="0">
                <a:solidFill>
                  <a:srgbClr val="0070C0"/>
                </a:solidFill>
              </a:rPr>
              <a:t> </a:t>
            </a:r>
            <a:r>
              <a:rPr lang="1106" i="1" dirty="0">
                <a:solidFill>
                  <a:srgbClr val="0070C0"/>
                </a:solidFill>
              </a:rPr>
              <a:t>drwy chwarae a </a:t>
            </a:r>
            <a:endParaRPr lang="cy-GB" i="1" dirty="0">
              <a:solidFill>
                <a:srgbClr val="0070C0"/>
              </a:solidFill>
            </a:endParaRPr>
          </a:p>
          <a:p>
            <a:pPr>
              <a:defRPr b="0" i="0"/>
            </a:pPr>
            <a:r>
              <a:rPr lang="1106" i="1" dirty="0">
                <a:solidFill>
                  <a:srgbClr val="0070C0"/>
                </a:solidFill>
              </a:rPr>
              <a:t>dysgu gyda’r</a:t>
            </a:r>
            <a:r>
              <a:rPr lang="cy-GB" i="1" dirty="0">
                <a:solidFill>
                  <a:srgbClr val="0070C0"/>
                </a:solidFill>
              </a:rPr>
              <a:t> </a:t>
            </a:r>
            <a:r>
              <a:rPr lang="1106" i="1" dirty="0">
                <a:solidFill>
                  <a:srgbClr val="0070C0"/>
                </a:solidFill>
              </a:rPr>
              <a:t>gweithgaredd hwn.</a:t>
            </a:r>
          </a:p>
          <a:p>
            <a:pPr>
              <a:defRPr b="0" i="0"/>
            </a:pPr>
            <a:r>
              <a:rPr lang="en-GB" i="1" dirty="0">
                <a:solidFill>
                  <a:srgbClr val="0070C0"/>
                </a:solidFill>
              </a:rPr>
              <a:t>D</a:t>
            </a:r>
            <a:r>
              <a:rPr lang="1106" i="1" dirty="0">
                <a:solidFill>
                  <a:srgbClr val="0070C0"/>
                </a:solidFill>
              </a:rPr>
              <a:t>yfarnwyd 2 marc</a:t>
            </a:r>
          </a:p>
        </p:txBody>
      </p:sp>
      <p:pic>
        <p:nvPicPr>
          <p:cNvPr id="4" name="Picture 3">
            <a:extLst>
              <a:ext uri="{FF2B5EF4-FFF2-40B4-BE49-F238E27FC236}">
                <a16:creationId xmlns:a16="http://schemas.microsoft.com/office/drawing/2014/main" id="{AE72A585-35CB-437B-8591-CE3C75FF0DB3}"/>
              </a:ext>
            </a:extLst>
          </p:cNvPr>
          <p:cNvPicPr>
            <a:picLocks noChangeAspect="1"/>
          </p:cNvPicPr>
          <p:nvPr/>
        </p:nvPicPr>
        <p:blipFill>
          <a:blip r:embed="rId2"/>
          <a:stretch>
            <a:fillRect/>
          </a:stretch>
        </p:blipFill>
        <p:spPr>
          <a:xfrm>
            <a:off x="432761" y="1202634"/>
            <a:ext cx="6316725" cy="1070631"/>
          </a:xfrm>
          <a:prstGeom prst="rect">
            <a:avLst/>
          </a:prstGeom>
        </p:spPr>
      </p:pic>
      <p:sp>
        <p:nvSpPr>
          <p:cNvPr id="9" name="Blwch Testun 8">
            <a:extLst>
              <a:ext uri="{FF2B5EF4-FFF2-40B4-BE49-F238E27FC236}">
                <a16:creationId xmlns:a16="http://schemas.microsoft.com/office/drawing/2014/main" id="{ADD7EC84-2F50-4688-8E16-FEA50D2ED63C}"/>
              </a:ext>
            </a:extLst>
          </p:cNvPr>
          <p:cNvSpPr txBox="1"/>
          <p:nvPr/>
        </p:nvSpPr>
        <p:spPr>
          <a:xfrm>
            <a:off x="569862" y="2413337"/>
            <a:ext cx="6179624" cy="2308324"/>
          </a:xfrm>
          <a:prstGeom prst="rect">
            <a:avLst/>
          </a:prstGeom>
          <a:solidFill>
            <a:schemeClr val="bg1"/>
          </a:solidFill>
        </p:spPr>
        <p:txBody>
          <a:bodyPr wrap="square" rtlCol="0">
            <a:spAutoFit/>
          </a:bodyPr>
          <a:lstStyle/>
          <a:p>
            <a:pPr marL="342900" indent="-342900">
              <a:buAutoNum type="arabicPeriod"/>
            </a:pPr>
            <a:r>
              <a:rPr lang="cy-GB" dirty="0"/>
              <a:t>Gall helpu gydag iaith a chyfathrebu â chyfoedion, mynegi geiriau y </a:t>
            </a:r>
            <a:r>
              <a:rPr lang="cy-GB" dirty="0" err="1"/>
              <a:t>gallant</a:t>
            </a:r>
            <a:r>
              <a:rPr lang="cy-GB" dirty="0"/>
              <a:t> fod yn eu gwybod neu ddysgu geiriau/ymadroddion newydd drwy sgwrs ag eraill.</a:t>
            </a:r>
          </a:p>
          <a:p>
            <a:pPr marL="342900" indent="-342900">
              <a:buAutoNum type="arabicPeriod"/>
            </a:pPr>
            <a:endParaRPr lang="cy-GB" dirty="0"/>
          </a:p>
          <a:p>
            <a:pPr marL="342900" indent="-342900">
              <a:buAutoNum type="arabicPeriod"/>
            </a:pPr>
            <a:r>
              <a:rPr lang="cy-GB" dirty="0"/>
              <a:t>Meithrin cyfeillgarwch â phlant eraill, dysgu i rannu a chymryd tro, beth yw’r ffordd gywir ac anghywir i chwarae gyda gweithgaredd fel nad ydyn nhw nag eraill yn cael eu niweidio.</a:t>
            </a:r>
          </a:p>
        </p:txBody>
      </p:sp>
    </p:spTree>
    <p:extLst>
      <p:ext uri="{BB962C8B-B14F-4D97-AF65-F5344CB8AC3E}">
        <p14:creationId xmlns:p14="http://schemas.microsoft.com/office/powerpoint/2010/main" val="1702555645"/>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a:extLst>
              <a:ext uri="{FF2B5EF4-FFF2-40B4-BE49-F238E27FC236}">
                <a16:creationId xmlns:a16="http://schemas.microsoft.com/office/drawing/2014/main" id="{FFB5E3EB-7213-431F-A161-31009DF587E1}"/>
              </a:ext>
            </a:extLst>
          </p:cNvPr>
          <p:cNvSpPr>
            <a:spLocks noGrp="1"/>
          </p:cNvSpPr>
          <p:nvPr>
            <p:ph type="title"/>
          </p:nvPr>
        </p:nvSpPr>
        <p:spPr>
          <a:xfrm>
            <a:off x="282011" y="208722"/>
            <a:ext cx="10223323" cy="447261"/>
          </a:xfrm>
        </p:spPr>
        <p:txBody>
          <a:bodyPr/>
          <a:lstStyle/>
          <a:p>
            <a:pPr>
              <a:defRPr b="0" i="0"/>
            </a:pPr>
            <a:r>
              <a:rPr lang="x-none" sz="1800" dirty="0"/>
              <a:t>Cwestiwn 1 (</a:t>
            </a:r>
            <a:r>
              <a:rPr lang="en-GB" sz="1800" dirty="0"/>
              <a:t>c</a:t>
            </a:r>
            <a:r>
              <a:rPr lang="x-none" sz="1800" dirty="0"/>
              <a:t>)</a:t>
            </a:r>
            <a:r>
              <a:rPr lang="en-GB" sz="1800" dirty="0"/>
              <a:t> </a:t>
            </a:r>
            <a:r>
              <a:rPr lang="en-GB" sz="1800" dirty="0" err="1"/>
              <a:t>a’r</a:t>
            </a:r>
            <a:r>
              <a:rPr lang="en-GB" sz="1800" dirty="0"/>
              <a:t> </a:t>
            </a:r>
            <a:r>
              <a:rPr lang="en-GB" sz="1800" dirty="0" err="1"/>
              <a:t>Cynllun</a:t>
            </a:r>
            <a:r>
              <a:rPr lang="en-GB" sz="1800" dirty="0"/>
              <a:t> Marcio </a:t>
            </a:r>
            <a:endParaRPr lang="x-none" sz="1800" dirty="0"/>
          </a:p>
        </p:txBody>
      </p:sp>
      <p:sp>
        <p:nvSpPr>
          <p:cNvPr id="12" name="TextBox 11">
            <a:extLst>
              <a:ext uri="{FF2B5EF4-FFF2-40B4-BE49-F238E27FC236}">
                <a16:creationId xmlns:a16="http://schemas.microsoft.com/office/drawing/2014/main" id="{EF1DF530-00F6-414D-9428-F1634D14CB68}"/>
              </a:ext>
            </a:extLst>
          </p:cNvPr>
          <p:cNvSpPr txBox="1"/>
          <p:nvPr/>
        </p:nvSpPr>
        <p:spPr>
          <a:xfrm>
            <a:off x="239535" y="1063654"/>
            <a:ext cx="6094070" cy="523220"/>
          </a:xfrm>
          <a:prstGeom prst="rect">
            <a:avLst/>
          </a:prstGeom>
          <a:noFill/>
        </p:spPr>
        <p:txBody>
          <a:bodyPr wrap="square">
            <a:spAutoFit/>
          </a:bodyPr>
          <a:lstStyle/>
          <a:p>
            <a:r>
              <a:rPr lang="en-GB" sz="1400" dirty="0" err="1"/>
              <a:t>Archwiliwch</a:t>
            </a:r>
            <a:r>
              <a:rPr lang="en-GB" sz="1400" dirty="0"/>
              <a:t> </a:t>
            </a:r>
          </a:p>
          <a:p>
            <a:r>
              <a:rPr lang="en-GB" sz="1400" dirty="0" err="1"/>
              <a:t>Ymchwiliwch</a:t>
            </a:r>
            <a:r>
              <a:rPr lang="en-GB" sz="1400" dirty="0"/>
              <a:t> </a:t>
            </a:r>
            <a:r>
              <a:rPr lang="en-GB" sz="1400" dirty="0" err="1"/>
              <a:t>yn</a:t>
            </a:r>
            <a:r>
              <a:rPr lang="en-GB" sz="1400" dirty="0"/>
              <a:t> </a:t>
            </a:r>
            <a:r>
              <a:rPr lang="en-GB" sz="1400" dirty="0" err="1"/>
              <a:t>agos</a:t>
            </a:r>
            <a:r>
              <a:rPr lang="en-GB" sz="1400" dirty="0"/>
              <a:t> ac </a:t>
            </a:r>
            <a:r>
              <a:rPr lang="en-GB" sz="1400" dirty="0" err="1"/>
              <a:t>yn</a:t>
            </a:r>
            <a:r>
              <a:rPr lang="en-GB" sz="1400" dirty="0"/>
              <a:t> </a:t>
            </a:r>
            <a:r>
              <a:rPr lang="en-GB" sz="1400" dirty="0" err="1"/>
              <a:t>fanwl</a:t>
            </a:r>
            <a:endParaRPr lang="en-GB" sz="1400" i="1" dirty="0"/>
          </a:p>
        </p:txBody>
      </p:sp>
      <p:pic>
        <p:nvPicPr>
          <p:cNvPr id="4" name="Picture 3">
            <a:extLst>
              <a:ext uri="{FF2B5EF4-FFF2-40B4-BE49-F238E27FC236}">
                <a16:creationId xmlns:a16="http://schemas.microsoft.com/office/drawing/2014/main" id="{17DD5469-4E02-4D71-858E-4628F080AA5A}"/>
              </a:ext>
            </a:extLst>
          </p:cNvPr>
          <p:cNvPicPr>
            <a:picLocks noChangeAspect="1"/>
          </p:cNvPicPr>
          <p:nvPr/>
        </p:nvPicPr>
        <p:blipFill rotWithShape="1">
          <a:blip r:embed="rId2"/>
          <a:srcRect/>
          <a:stretch/>
        </p:blipFill>
        <p:spPr>
          <a:xfrm>
            <a:off x="282011" y="1994545"/>
            <a:ext cx="5768485" cy="4253855"/>
          </a:xfrm>
          <a:prstGeom prst="rect">
            <a:avLst/>
          </a:prstGeom>
        </p:spPr>
      </p:pic>
      <p:sp>
        <p:nvSpPr>
          <p:cNvPr id="8" name="TextBox 7">
            <a:extLst>
              <a:ext uri="{FF2B5EF4-FFF2-40B4-BE49-F238E27FC236}">
                <a16:creationId xmlns:a16="http://schemas.microsoft.com/office/drawing/2014/main" id="{40302C50-C6D8-45C9-9690-EB31018351E0}"/>
              </a:ext>
            </a:extLst>
          </p:cNvPr>
          <p:cNvSpPr txBox="1"/>
          <p:nvPr/>
        </p:nvSpPr>
        <p:spPr>
          <a:xfrm>
            <a:off x="6231416" y="917473"/>
            <a:ext cx="5960584" cy="5976764"/>
          </a:xfrm>
          <a:prstGeom prst="rect">
            <a:avLst/>
          </a:prstGeom>
          <a:noFill/>
        </p:spPr>
        <p:txBody>
          <a:bodyPr wrap="square">
            <a:spAutoFit/>
          </a:bodyPr>
          <a:lstStyle/>
          <a:p>
            <a:pPr>
              <a:lnSpc>
                <a:spcPct val="115000"/>
              </a:lnSpc>
              <a:spcAft>
                <a:spcPts val="1000"/>
              </a:spcAft>
            </a:pPr>
            <a:r>
              <a:rPr lang="cy-GB" sz="1100" dirty="0">
                <a:effectLst/>
                <a:latin typeface="Arial Narrow" panose="020B0606020202030204" pitchFamily="34" charset="0"/>
                <a:ea typeface="Calibri" panose="020F0502020204030204" pitchFamily="34" charset="0"/>
                <a:cs typeface="Times New Roman" panose="02020603050405020304" pitchFamily="18" charset="0"/>
              </a:rPr>
              <a:t>Archwiliwch sut gall chwarae â dŵr gefnogi datblygiad iaith a datblygiad gwybyddol plant yn y Cyfnod Sylfaen.</a:t>
            </a:r>
            <a:br>
              <a:rPr lang="en-GB" sz="1100" dirty="0">
                <a:latin typeface="Arial Narrow" panose="020B0606020202030204" pitchFamily="34" charset="0"/>
                <a:ea typeface="Calibri" panose="020F0502020204030204" pitchFamily="34" charset="0"/>
                <a:cs typeface="Times New Roman" panose="02020603050405020304" pitchFamily="18" charset="0"/>
              </a:rPr>
            </a:br>
            <a:endParaRPr lang="en-GB" sz="400" dirty="0">
              <a:latin typeface="Arial Narrow" panose="020B0606020202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cy-GB" sz="1100" dirty="0">
                <a:effectLst/>
                <a:latin typeface="Arial Narrow" panose="020B0606020202030204" pitchFamily="34" charset="0"/>
                <a:ea typeface="Calibri" panose="020F0502020204030204" pitchFamily="34" charset="0"/>
                <a:cs typeface="Times New Roman" panose="02020603050405020304" pitchFamily="18" charset="0"/>
              </a:rPr>
              <a:t>Rhowch hyd at </a:t>
            </a:r>
            <a:r>
              <a:rPr lang="cy-GB" sz="1100" b="1" dirty="0">
                <a:effectLst/>
                <a:latin typeface="Arial Narrow" panose="020B0606020202030204" pitchFamily="34" charset="0"/>
                <a:ea typeface="Calibri" panose="020F0502020204030204" pitchFamily="34" charset="0"/>
                <a:cs typeface="Times New Roman" panose="02020603050405020304" pitchFamily="18" charset="0"/>
              </a:rPr>
              <a:t>6 marc</a:t>
            </a:r>
            <a:r>
              <a:rPr lang="cy-GB" sz="1100" dirty="0">
                <a:effectLst/>
                <a:latin typeface="Arial Narrow" panose="020B0606020202030204" pitchFamily="34" charset="0"/>
                <a:ea typeface="Calibri" panose="020F0502020204030204" pitchFamily="34" charset="0"/>
                <a:cs typeface="Times New Roman" panose="02020603050405020304" pitchFamily="18" charset="0"/>
              </a:rPr>
              <a:t>.</a:t>
            </a:r>
            <a:br>
              <a:rPr lang="en-GB" sz="1100" dirty="0">
                <a:latin typeface="Arial Narrow" panose="020B0606020202030204" pitchFamily="34" charset="0"/>
                <a:ea typeface="Calibri" panose="020F0502020204030204" pitchFamily="34" charset="0"/>
                <a:cs typeface="Times New Roman" panose="02020603050405020304" pitchFamily="18" charset="0"/>
              </a:rPr>
            </a:br>
            <a:r>
              <a:rPr lang="cy-GB" sz="1100" b="1" dirty="0">
                <a:effectLst/>
                <a:latin typeface="Arial Narrow" panose="020B0606020202030204" pitchFamily="34" charset="0"/>
                <a:ea typeface="Calibri" panose="020F0502020204030204" pitchFamily="34" charset="0"/>
                <a:cs typeface="Times New Roman" panose="02020603050405020304" pitchFamily="18" charset="0"/>
              </a:rPr>
              <a:t>Rhowch 0 marc os nad yw'r ymateb yn haeddu ennill marciau </a:t>
            </a:r>
            <a:br>
              <a:rPr lang="en-GB" sz="1100" dirty="0">
                <a:latin typeface="Arial Narrow" panose="020B0606020202030204" pitchFamily="34" charset="0"/>
                <a:ea typeface="Calibri" panose="020F0502020204030204" pitchFamily="34" charset="0"/>
                <a:cs typeface="Times New Roman" panose="02020603050405020304" pitchFamily="18" charset="0"/>
              </a:rPr>
            </a:br>
            <a:r>
              <a:rPr lang="cy-GB" sz="1100" b="1" dirty="0">
                <a:effectLst/>
                <a:latin typeface="Arial Narrow" panose="020B0606020202030204" pitchFamily="34" charset="0"/>
                <a:ea typeface="Calibri" panose="020F0502020204030204" pitchFamily="34" charset="0"/>
                <a:cs typeface="Times New Roman" panose="02020603050405020304" pitchFamily="18" charset="0"/>
              </a:rPr>
              <a:t>Rhowch 1-2 farc </a:t>
            </a:r>
            <a:r>
              <a:rPr lang="cy-GB" sz="1100" dirty="0">
                <a:effectLst/>
                <a:latin typeface="Arial Narrow" panose="020B0606020202030204" pitchFamily="34" charset="0"/>
                <a:ea typeface="Calibri" panose="020F0502020204030204" pitchFamily="34" charset="0"/>
                <a:cs typeface="Times New Roman" panose="02020603050405020304" pitchFamily="18" charset="0"/>
              </a:rPr>
              <a:t>am archwiliad sylfaenol sy'n dangos rhywfaint o wybodaeth a dealltwriaeth ynglŷn â sut gall chwarae â dŵr gefnogi datblygiad iaith a datblygiad gwybyddol plant yn y Cyfnod Sylfaen. </a:t>
            </a:r>
            <a:br>
              <a:rPr lang="en-GB" sz="1100" dirty="0">
                <a:latin typeface="Arial Narrow" panose="020B0606020202030204" pitchFamily="34" charset="0"/>
                <a:ea typeface="Calibri" panose="020F0502020204030204" pitchFamily="34" charset="0"/>
                <a:cs typeface="Times New Roman" panose="02020603050405020304" pitchFamily="18" charset="0"/>
              </a:rPr>
            </a:br>
            <a:r>
              <a:rPr lang="cy-GB" sz="1100" b="1" dirty="0">
                <a:effectLst/>
                <a:latin typeface="Arial Narrow" panose="020B0606020202030204" pitchFamily="34" charset="0"/>
                <a:ea typeface="Calibri" panose="020F0502020204030204" pitchFamily="34" charset="0"/>
                <a:cs typeface="Times New Roman" panose="02020603050405020304" pitchFamily="18" charset="0"/>
              </a:rPr>
              <a:t>Rhowch 3-4 marc </a:t>
            </a:r>
            <a:r>
              <a:rPr lang="cy-GB" sz="1100" dirty="0">
                <a:effectLst/>
                <a:latin typeface="Arial Narrow" panose="020B0606020202030204" pitchFamily="34" charset="0"/>
                <a:ea typeface="Calibri" panose="020F0502020204030204" pitchFamily="34" charset="0"/>
                <a:cs typeface="Times New Roman" panose="02020603050405020304" pitchFamily="18" charset="0"/>
              </a:rPr>
              <a:t>am archwiliad da sy'n dangos gwybodaeth a dealltwriaeth dda ynglŷn â sut gall chwarae â dŵr gefnogi datblygiad iaith a datblygiad gwybyddol plant yn y Cyfnod Sylfaen.  </a:t>
            </a:r>
            <a:br>
              <a:rPr lang="en-GB" sz="1100" dirty="0">
                <a:latin typeface="Arial Narrow" panose="020B0606020202030204" pitchFamily="34" charset="0"/>
                <a:ea typeface="Calibri" panose="020F0502020204030204" pitchFamily="34" charset="0"/>
                <a:cs typeface="Times New Roman" panose="02020603050405020304" pitchFamily="18" charset="0"/>
              </a:rPr>
            </a:br>
            <a:r>
              <a:rPr lang="cy-GB" sz="1100" b="1" dirty="0">
                <a:effectLst/>
                <a:latin typeface="Arial Narrow" panose="020B0606020202030204" pitchFamily="34" charset="0"/>
                <a:ea typeface="Calibri" panose="020F0502020204030204" pitchFamily="34" charset="0"/>
                <a:cs typeface="Times New Roman" panose="02020603050405020304" pitchFamily="18" charset="0"/>
              </a:rPr>
              <a:t>Rhowch 5-6 marc </a:t>
            </a:r>
            <a:r>
              <a:rPr lang="cy-GB" sz="1100" dirty="0">
                <a:effectLst/>
                <a:latin typeface="Arial Narrow" panose="020B0606020202030204" pitchFamily="34" charset="0"/>
                <a:ea typeface="Calibri" panose="020F0502020204030204" pitchFamily="34" charset="0"/>
                <a:cs typeface="Times New Roman" panose="02020603050405020304" pitchFamily="18" charset="0"/>
              </a:rPr>
              <a:t>am archwiliad da iawn sy'n dangos gwybodaeth a dealltwriaeth fanwl ynglŷn â sut gall chwarae â dŵr gefnogi datblygiad iaith a datblygiad gwybyddol plant yn y Cyfnod Sylfaen.  </a:t>
            </a:r>
            <a:endParaRPr lang="en-GB" sz="1100" dirty="0">
              <a:effectLst/>
              <a:latin typeface="Arial Narrow" panose="020B0606020202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cy-GB" sz="1100" dirty="0">
                <a:effectLst/>
                <a:latin typeface="Arial Narrow" panose="020B0606020202030204" pitchFamily="34" charset="0"/>
                <a:ea typeface="Calibri" panose="020F0502020204030204" pitchFamily="34" charset="0"/>
                <a:cs typeface="Times New Roman" panose="02020603050405020304" pitchFamily="18" charset="0"/>
              </a:rPr>
              <a:t>Gall ymateb gyfeirio at:</a:t>
            </a:r>
            <a:br>
              <a:rPr lang="en-GB" sz="1100" dirty="0">
                <a:latin typeface="Arial Narrow" panose="020B0606020202030204" pitchFamily="34" charset="0"/>
                <a:ea typeface="Calibri" panose="020F0502020204030204" pitchFamily="34" charset="0"/>
                <a:cs typeface="Times New Roman" panose="02020603050405020304" pitchFamily="18" charset="0"/>
              </a:rPr>
            </a:br>
            <a:r>
              <a:rPr lang="cy-GB" sz="1100" b="1" dirty="0">
                <a:effectLst/>
                <a:latin typeface="Arial Narrow" panose="020B0606020202030204" pitchFamily="34" charset="0"/>
                <a:ea typeface="Calibri" panose="020F0502020204030204" pitchFamily="34" charset="0"/>
                <a:cs typeface="Times New Roman" panose="02020603050405020304" pitchFamily="18" charset="0"/>
              </a:rPr>
              <a:t>gwybyddol/deallusol</a:t>
            </a:r>
            <a:endParaRPr lang="en-GB" sz="1100" dirty="0">
              <a:effectLst/>
              <a:latin typeface="Arial Narrow" panose="020B0606020202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Narrow" panose="020B0606020202030204" pitchFamily="34" charset="0"/>
                <a:ea typeface="Calibri" panose="020F0502020204030204" pitchFamily="34" charset="0"/>
                <a:cs typeface="Times New Roman" panose="02020603050405020304" pitchFamily="18" charset="0"/>
              </a:rPr>
              <a:t>cysyniadau mathemateg-llawn/gwag/pa mor drwm/faint/arnofio/suddo</a:t>
            </a:r>
            <a:endParaRPr lang="en-GB" sz="1100" dirty="0">
              <a:effectLst/>
              <a:latin typeface="Arial Narrow" panose="020B0606020202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Narrow" panose="020B0606020202030204" pitchFamily="34" charset="0"/>
                <a:ea typeface="Calibri" panose="020F0502020204030204" pitchFamily="34" charset="0"/>
                <a:cs typeface="Times New Roman" panose="02020603050405020304" pitchFamily="18" charset="0"/>
              </a:rPr>
              <a:t>datrys problemau/cyfaint/cyfrif</a:t>
            </a:r>
            <a:endParaRPr lang="en-GB" sz="1100" dirty="0">
              <a:effectLst/>
              <a:latin typeface="Arial Narrow" panose="020B0606020202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Narrow" panose="020B0606020202030204" pitchFamily="34" charset="0"/>
                <a:ea typeface="Calibri" panose="020F0502020204030204" pitchFamily="34" charset="0"/>
                <a:cs typeface="Times New Roman" panose="02020603050405020304" pitchFamily="18" charset="0"/>
              </a:rPr>
              <a:t>ymchwilio – gwahanol gynwysyddion </a:t>
            </a:r>
            <a:endParaRPr lang="en-GB" sz="1100" dirty="0">
              <a:effectLst/>
              <a:latin typeface="Arial Narrow" panose="020B0606020202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Narrow" panose="020B0606020202030204" pitchFamily="34" charset="0"/>
                <a:ea typeface="Calibri" panose="020F0502020204030204" pitchFamily="34" charset="0"/>
                <a:cs typeface="Times New Roman" panose="02020603050405020304" pitchFamily="18" charset="0"/>
              </a:rPr>
              <a:t>arsylwi </a:t>
            </a:r>
            <a:endParaRPr lang="en-GB" sz="1100" dirty="0">
              <a:effectLst/>
              <a:latin typeface="Arial Narrow" panose="020B0606020202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Narrow" panose="020B0606020202030204" pitchFamily="34" charset="0"/>
                <a:ea typeface="Calibri" panose="020F0502020204030204" pitchFamily="34" charset="0"/>
                <a:cs typeface="Times New Roman" panose="02020603050405020304" pitchFamily="18" charset="0"/>
              </a:rPr>
              <a:t>cynnig a gwella</a:t>
            </a:r>
            <a:endParaRPr lang="en-GB" sz="1100" dirty="0">
              <a:effectLst/>
              <a:latin typeface="Arial Narrow" panose="020B0606020202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Narrow" panose="020B0606020202030204" pitchFamily="34" charset="0"/>
                <a:ea typeface="Calibri" panose="020F0502020204030204" pitchFamily="34" charset="0"/>
                <a:cs typeface="Times New Roman" panose="02020603050405020304" pitchFamily="18" charset="0"/>
              </a:rPr>
              <a:t>Gwyddoniaeth </a:t>
            </a:r>
            <a:endParaRPr lang="en-GB" sz="1100" dirty="0">
              <a:effectLst/>
              <a:latin typeface="Arial Narrow" panose="020B0606020202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Symbol" panose="05050102010706020507" pitchFamily="18" charset="2"/>
              <a:buChar char=""/>
            </a:pPr>
            <a:r>
              <a:rPr lang="cy-GB" sz="1100" dirty="0">
                <a:effectLst/>
                <a:latin typeface="Arial Narrow" panose="020B0606020202030204" pitchFamily="34" charset="0"/>
                <a:ea typeface="Calibri" panose="020F0502020204030204" pitchFamily="34" charset="0"/>
                <a:cs typeface="Times New Roman" panose="02020603050405020304" pitchFamily="18" charset="0"/>
              </a:rPr>
              <a:t>Dychymyg </a:t>
            </a:r>
            <a:endParaRPr lang="en-GB" sz="1100" dirty="0">
              <a:effectLst/>
              <a:latin typeface="Arial Narrow" panose="020B0606020202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cy-GB" sz="1100" b="1" dirty="0">
                <a:effectLst/>
                <a:latin typeface="Arial Narrow" panose="020B0606020202030204" pitchFamily="34" charset="0"/>
                <a:ea typeface="Calibri" panose="020F0502020204030204" pitchFamily="34" charset="0"/>
                <a:cs typeface="Times New Roman" panose="02020603050405020304" pitchFamily="18" charset="0"/>
              </a:rPr>
              <a:t>iaith: datblygiad </a:t>
            </a:r>
            <a:endParaRPr lang="en-GB" sz="1100" dirty="0">
              <a:effectLst/>
              <a:latin typeface="Arial Narrow" panose="020B0606020202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Narrow" panose="020B0606020202030204" pitchFamily="34" charset="0"/>
                <a:ea typeface="Calibri" panose="020F0502020204030204" pitchFamily="34" charset="0"/>
                <a:cs typeface="Times New Roman" panose="02020603050405020304" pitchFamily="18" charset="0"/>
              </a:rPr>
              <a:t>geirfa/geiriau newydd ac anarferol</a:t>
            </a:r>
            <a:endParaRPr lang="en-GB" sz="1100" dirty="0">
              <a:effectLst/>
              <a:latin typeface="Arial Narrow" panose="020B0606020202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Narrow" panose="020B0606020202030204" pitchFamily="34" charset="0"/>
                <a:ea typeface="Calibri" panose="020F0502020204030204" pitchFamily="34" charset="0"/>
                <a:cs typeface="Times New Roman" panose="02020603050405020304" pitchFamily="18" charset="0"/>
              </a:rPr>
              <a:t>terminoleg/geiriau allweddol </a:t>
            </a:r>
            <a:endParaRPr lang="en-GB" sz="1100" dirty="0">
              <a:effectLst/>
              <a:latin typeface="Arial Narrow" panose="020B0606020202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Narrow" panose="020B0606020202030204" pitchFamily="34" charset="0"/>
                <a:ea typeface="Calibri" panose="020F0502020204030204" pitchFamily="34" charset="0"/>
                <a:cs typeface="Times New Roman" panose="02020603050405020304" pitchFamily="18" charset="0"/>
              </a:rPr>
              <a:t>Cymraeg </a:t>
            </a:r>
            <a:endParaRPr lang="en-GB" sz="1100" dirty="0">
              <a:effectLst/>
              <a:latin typeface="Arial Narrow" panose="020B0606020202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cy-GB" sz="1100" dirty="0">
                <a:effectLst/>
                <a:latin typeface="Arial Narrow" panose="020B0606020202030204" pitchFamily="34" charset="0"/>
                <a:ea typeface="Calibri" panose="020F0502020204030204" pitchFamily="34" charset="0"/>
                <a:cs typeface="Times New Roman" panose="02020603050405020304" pitchFamily="18" charset="0"/>
              </a:rPr>
              <a:t>trafodaeth – cyfoedion</a:t>
            </a:r>
            <a:endParaRPr lang="en-GB" sz="1100" dirty="0">
              <a:effectLst/>
              <a:latin typeface="Arial Narrow" panose="020B0606020202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Symbol" panose="05050102010706020507" pitchFamily="18" charset="2"/>
              <a:buChar char=""/>
            </a:pPr>
            <a:r>
              <a:rPr lang="cy-GB" sz="1100" dirty="0">
                <a:effectLst/>
                <a:latin typeface="Arial Narrow" panose="020B0606020202030204" pitchFamily="34" charset="0"/>
                <a:ea typeface="Calibri" panose="020F0502020204030204" pitchFamily="34" charset="0"/>
                <a:cs typeface="Times New Roman" panose="02020603050405020304" pitchFamily="18" charset="0"/>
              </a:rPr>
              <a:t>rhyngweithio ag oedolion </a:t>
            </a:r>
            <a:endParaRPr lang="en-GB" sz="1100" dirty="0">
              <a:effectLst/>
              <a:latin typeface="Arial Narrow" panose="020B0606020202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cy-GB" sz="1100" dirty="0">
                <a:effectLst/>
                <a:latin typeface="Arial Narrow" panose="020B0606020202030204" pitchFamily="34" charset="0"/>
                <a:ea typeface="Calibri" panose="020F0502020204030204" pitchFamily="34" charset="0"/>
                <a:cs typeface="Times New Roman" panose="02020603050405020304" pitchFamily="18" charset="0"/>
              </a:rPr>
              <a:t>Nid yw'r rhestr hon yn cynnwys popeth.</a:t>
            </a:r>
            <a:br>
              <a:rPr lang="en-GB" sz="1100" dirty="0">
                <a:latin typeface="Arial Narrow" panose="020B0606020202030204" pitchFamily="34" charset="0"/>
                <a:ea typeface="Calibri" panose="020F0502020204030204" pitchFamily="34" charset="0"/>
                <a:cs typeface="Times New Roman" panose="02020603050405020304" pitchFamily="18" charset="0"/>
              </a:rPr>
            </a:br>
            <a:r>
              <a:rPr lang="cy-GB" sz="1100" dirty="0">
                <a:effectLst/>
                <a:latin typeface="Arial Narrow" panose="020B0606020202030204" pitchFamily="34" charset="0"/>
                <a:ea typeface="Calibri" panose="020F0502020204030204" pitchFamily="34" charset="0"/>
                <a:cs typeface="Times New Roman" panose="02020603050405020304" pitchFamily="18" charset="0"/>
              </a:rPr>
              <a:t>Rhowch farciau am unrhyw ymateb perthnasol arall</a:t>
            </a:r>
            <a:endParaRPr lang="en-GB" sz="1100" dirty="0">
              <a:effectLst/>
              <a:latin typeface="Arial Narrow" panose="020B0606020202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14053810"/>
      </p:ext>
    </p:extLst>
  </p:cSld>
  <p:clrMapOvr>
    <a:masterClrMapping/>
  </p:clrMapOvr>
  <mc:AlternateContent xmlns:mc="http://schemas.openxmlformats.org/markup-compatibility/2006" xmlns:p14="http://schemas.microsoft.com/office/powerpoint/2010/main">
    <mc:Choice Requires="p14">
      <p:transition spd="slow" p14:dur="2000" advTm="26875"/>
    </mc:Choice>
    <mc:Fallback xmlns="">
      <p:transition spd="slow" advTm="26875"/>
    </mc:Fallback>
  </mc:AlternateContent>
</p:sld>
</file>

<file path=ppt/theme/theme1.xml><?xml version="1.0" encoding="utf-8"?>
<a:theme xmlns:a="http://schemas.openxmlformats.org/drawingml/2006/main" name="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k48d8005054a4dd09ad49b7c837f0781 xmlns="36f98b4f-ba65-4a7d-9a34-48b23de556cb">
      <Terms xmlns="http://schemas.microsoft.com/office/infopath/2007/PartnerControls"/>
    </k48d8005054a4dd09ad49b7c837f0781>
    <ImageCreateDate xmlns="http://schemas.microsoft.com/sharepoint/v3/fields" xsi:nil="true"/>
    <aa87a6a0bdfe4bfb97a25745bc8270e2 xmlns="36f98b4f-ba65-4a7d-9a34-48b23de556cb">
      <Terms xmlns="http://schemas.microsoft.com/office/infopath/2007/PartnerControls"/>
    </aa87a6a0bdfe4bfb97a25745bc8270e2>
    <WJEC_x0020_Available_x0020_Online xmlns="07b9bb9f-93d7-4a9d-9e48-363b5c999e88">false</WJEC_x0020_Available_x0020_Online>
    <TaxCatchAll xmlns="36f98b4f-ba65-4a7d-9a34-48b23de556cb"/>
    <RoutingRuleDescription xmlns="http://schemas.microsoft.com/sharepoint/v3">t</RoutingRuleDescription>
    <PublishingExpirationDate xmlns="http://schemas.microsoft.com/sharepoint/v3" xsi:nil="true"/>
    <PublishingStartDate xmlns="http://schemas.microsoft.com/sharepoint/v3" xsi:nil="true"/>
    <wic_System_Copyright xmlns="http://schemas.microsoft.com/sharepoint/v3/fields" xsi:nil="true"/>
    <WJEC_x0020_Language xmlns="07b9bb9f-93d7-4a9d-9e48-363b5c999e88">
      <Value>English</Value>
    </WJEC_x0020_Language>
  </documentManagement>
</p:properties>
</file>

<file path=customXml/item3.xml><?xml version="1.0" encoding="utf-8"?>
<ct:contentTypeSchema xmlns:ct="http://schemas.microsoft.com/office/2006/metadata/contentType" xmlns:ma="http://schemas.microsoft.com/office/2006/metadata/properties/metaAttributes" ct:_="" ma:_="" ma:contentTypeName="WJEC Image" ma:contentTypeID="0x0101009148F5A04DDD49CBA7127AADA5FB792B00AADE34325A8B49CDA8BB4DB53328F214008CB3F2150C24F24F8304D2120C64EA5300D55831203E689340AF2E2F5978B1265D" ma:contentTypeVersion="90" ma:contentTypeDescription="" ma:contentTypeScope="" ma:versionID="4a728d9f6da989f8bbb211cc34970ad5">
  <xsd:schema xmlns:xsd="http://www.w3.org/2001/XMLSchema" xmlns:xs="http://www.w3.org/2001/XMLSchema" xmlns:p="http://schemas.microsoft.com/office/2006/metadata/properties" xmlns:ns1="http://schemas.microsoft.com/sharepoint/v3" xmlns:ns2="http://schemas.microsoft.com/sharepoint/v3/fields" xmlns:ns3="36f98b4f-ba65-4a7d-9a34-48b23de556cb" xmlns:ns4="07b9bb9f-93d7-4a9d-9e48-363b5c999e88" targetNamespace="http://schemas.microsoft.com/office/2006/metadata/properties" ma:root="true" ma:fieldsID="86774d5f81f3d3491a33bc0b6ff6ba0c" ns1:_="" ns2:_="" ns3:_="" ns4:_="">
    <xsd:import namespace="http://schemas.microsoft.com/sharepoint/v3"/>
    <xsd:import namespace="http://schemas.microsoft.com/sharepoint/v3/fields"/>
    <xsd:import namespace="36f98b4f-ba65-4a7d-9a34-48b23de556cb"/>
    <xsd:import namespace="07b9bb9f-93d7-4a9d-9e48-363b5c999e88"/>
    <xsd:element name="properties">
      <xsd:complexType>
        <xsd:sequence>
          <xsd:element name="documentManagement">
            <xsd:complexType>
              <xsd:all>
                <xsd:element ref="ns1:RoutingRuleDescription"/>
                <xsd:element ref="ns4:WJEC_x0020_Language" minOccurs="0"/>
                <xsd:element ref="ns4:WJEC_x0020_Available_x0020_Online" minOccurs="0"/>
                <xsd:element ref="ns1:PublishingStartDate" minOccurs="0"/>
                <xsd:element ref="ns1:PublishingExpirationDate" minOccurs="0"/>
                <xsd:element ref="ns2:ImageWidth" minOccurs="0"/>
                <xsd:element ref="ns2:ImageHeight" minOccurs="0"/>
                <xsd:element ref="ns2:ImageCreateDate" minOccurs="0"/>
                <xsd:element ref="ns2:wic_System_Copyright" minOccurs="0"/>
                <xsd:element ref="ns1:FSObjType" minOccurs="0"/>
                <xsd:element ref="ns1:FileRef" minOccurs="0"/>
                <xsd:element ref="ns1:File_x0020_Type" minOccurs="0"/>
                <xsd:element ref="ns1:HTML_x0020_File_x0020_Type" minOccurs="0"/>
                <xsd:element ref="ns3:k48d8005054a4dd09ad49b7c837f0781" minOccurs="0"/>
                <xsd:element ref="ns3:TaxCatchAll" minOccurs="0"/>
                <xsd:element ref="ns3:TaxCatchAllLabel" minOccurs="0"/>
                <xsd:element ref="ns3:aa87a6a0bdfe4bfb97a25745bc8270e2" minOccurs="0"/>
                <xsd:element ref="ns1:PreviewExists" minOccurs="0"/>
                <xsd:element ref="ns1:ThumbnailExis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outingRuleDescription" ma:index="4" ma:displayName="Description3" ma:description="can't delete this column" ma:internalName="RoutingRuleDescription" ma:readOnly="false">
      <xsd:simpleType>
        <xsd:restriction base="dms:Text">
          <xsd:maxLength value="255"/>
        </xsd:restriction>
      </xsd:simpleType>
    </xsd:element>
    <xsd:element name="PublishingStartDate" ma:index="10" nillable="true" ma:displayName="Scheduling Start Date" ma:description="" ma:internalName="PublishingStartDate" ma:readOnly="false">
      <xsd:simpleType>
        <xsd:restriction base="dms:Unknown"/>
      </xsd:simpleType>
    </xsd:element>
    <xsd:element name="PublishingExpirationDate" ma:index="11" nillable="true" ma:displayName="Scheduling End Date" ma:description="Scheduling End Date is a site column created by the Publishing feature. It is used to specify the date and time on which this page will no longer appear to site visitors." ma:internalName="PublishingExpirationDate" ma:readOnly="false">
      <xsd:simpleType>
        <xsd:restriction base="dms:Unknown"/>
      </xsd:simpleType>
    </xsd:element>
    <xsd:element name="FSObjType" ma:index="21" nillable="true" ma:displayName="Item Type" ma:hidden="true" ma:list="Docs" ma:internalName="FSObjType" ma:readOnly="true" ma:showField="FSType">
      <xsd:simpleType>
        <xsd:restriction base="dms:Lookup"/>
      </xsd:simpleType>
    </xsd:element>
    <xsd:element name="FileRef" ma:index="26" nillable="true" ma:displayName="URL Path" ma:hidden="true" ma:list="Docs" ma:internalName="FileRef" ma:readOnly="true" ma:showField="FullUrl">
      <xsd:simpleType>
        <xsd:restriction base="dms:Lookup"/>
      </xsd:simpleType>
    </xsd:element>
    <xsd:element name="File_x0020_Type" ma:index="27" nillable="true" ma:displayName="File Type" ma:hidden="true" ma:internalName="File_x0020_Type" ma:readOnly="true">
      <xsd:simpleType>
        <xsd:restriction base="dms:Text"/>
      </xsd:simpleType>
    </xsd:element>
    <xsd:element name="HTML_x0020_File_x0020_Type" ma:index="29" nillable="true" ma:displayName="HTML File Type" ma:hidden="true" ma:internalName="HTML_x0020_File_x0020_Type" ma:readOnly="true">
      <xsd:simpleType>
        <xsd:restriction base="dms:Text"/>
      </xsd:simpleType>
    </xsd:element>
    <xsd:element name="PreviewExists" ma:index="35" nillable="true" ma:displayName="Preview Exists" ma:default="FALSE" ma:hidden="true" ma:internalName="PreviewExists" ma:readOnly="true">
      <xsd:simpleType>
        <xsd:restriction base="dms:Boolean"/>
      </xsd:simpleType>
    </xsd:element>
    <xsd:element name="ThumbnailExists" ma:index="37" nillable="true" ma:displayName="Thumbnail Exists" ma:default="FALSE" ma:hidden="true" ma:internalName="ThumbnailExists"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ImageWidth" ma:index="13" nillable="true" ma:displayName="Picture Width" ma:internalName="ImageWidth" ma:readOnly="true">
      <xsd:simpleType>
        <xsd:restriction base="dms:Unknown"/>
      </xsd:simpleType>
    </xsd:element>
    <xsd:element name="ImageHeight" ma:index="14" nillable="true" ma:displayName="Picture Height" ma:internalName="ImageHeight" ma:readOnly="true">
      <xsd:simpleType>
        <xsd:restriction base="dms:Unknown"/>
      </xsd:simpleType>
    </xsd:element>
    <xsd:element name="ImageCreateDate" ma:index="17" nillable="true" ma:displayName="Date Picture Taken" ma:description="" ma:format="DateTime" ma:hidden="true" ma:internalName="ImageCreateDate">
      <xsd:simpleType>
        <xsd:restriction base="dms:DateTime"/>
      </xsd:simpleType>
    </xsd:element>
    <xsd:element name="wic_System_Copyright" ma:index="18" nillable="true" ma:displayName="Copyright" ma:internalName="wic_System_Copyright">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k48d8005054a4dd09ad49b7c837f0781" ma:index="30" nillable="true" ma:taxonomy="true" ma:internalName="k48d8005054a4dd09ad49b7c837f0781" ma:taxonomyFieldName="WJEC_x0020_Audiences" ma:displayName="WJEC Audiences" ma:readOnly="false" ma:fieldId="{448d8005-054a-4dd0-9ad4-9b7c837f0781}" ma:taxonomyMulti="true" ma:sspId="fd004107-dac0-45af-83fb-11757b2c8399" ma:termSetId="166b6179-d2c6-4c70-a6b7-272e06564e82" ma:anchorId="00000000-0000-0000-0000-000000000000" ma:open="false" ma:isKeyword="false">
      <xsd:complexType>
        <xsd:sequence>
          <xsd:element ref="pc:Terms" minOccurs="0" maxOccurs="1"/>
        </xsd:sequence>
      </xsd:complexType>
    </xsd:element>
    <xsd:element name="TaxCatchAll" ma:index="31" nillable="true" ma:displayName="Taxonomy Catch All Column" ma:description="" ma:hidden="true" ma:list="{3317158d-5997-432d-8f64-ed5253ed3d4a}" ma:internalName="TaxCatchAll" ma:readOnly="false" ma:showField="CatchAllData" ma:web="36f98b4f-ba65-4a7d-9a34-48b23de556cb">
      <xsd:complexType>
        <xsd:complexContent>
          <xsd:extension base="dms:MultiChoiceLookup">
            <xsd:sequence>
              <xsd:element name="Value" type="dms:Lookup" maxOccurs="unbounded" minOccurs="0" nillable="true"/>
            </xsd:sequence>
          </xsd:extension>
        </xsd:complexContent>
      </xsd:complexType>
    </xsd:element>
    <xsd:element name="TaxCatchAllLabel" ma:index="32" nillable="true" ma:displayName="Taxonomy Catch All Column1" ma:description="" ma:hidden="true" ma:list="{3317158d-5997-432d-8f64-ed5253ed3d4a}" ma:internalName="TaxCatchAllLabel" ma:readOnly="true" ma:showField="CatchAllDataLabel" ma:web="36f98b4f-ba65-4a7d-9a34-48b23de556cb">
      <xsd:complexType>
        <xsd:complexContent>
          <xsd:extension base="dms:MultiChoiceLookup">
            <xsd:sequence>
              <xsd:element name="Value" type="dms:Lookup" maxOccurs="unbounded" minOccurs="0" nillable="true"/>
            </xsd:sequence>
          </xsd:extension>
        </xsd:complexContent>
      </xsd:complexType>
    </xsd:element>
    <xsd:element name="aa87a6a0bdfe4bfb97a25745bc8270e2" ma:index="33" nillable="true" ma:taxonomy="true" ma:internalName="aa87a6a0bdfe4bfb97a25745bc8270e2" ma:taxonomyFieldName="WJEC_x0020_Department" ma:displayName="WJEC Department" ma:readOnly="false" ma:fieldId="{aa87a6a0-bdfe-4bfb-97a2-5745bc8270e2}" ma:taxonomyMulti="true" ma:sspId="fd004107-dac0-45af-83fb-11757b2c8399" ma:termSetId="0c9e301d-bcca-45db-a9e6-62eca92a187e"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07b9bb9f-93d7-4a9d-9e48-363b5c999e88" elementFormDefault="qualified">
    <xsd:import namespace="http://schemas.microsoft.com/office/2006/documentManagement/types"/>
    <xsd:import namespace="http://schemas.microsoft.com/office/infopath/2007/PartnerControls"/>
    <xsd:element name="WJEC_x0020_Language" ma:index="8" nillable="true" ma:displayName="WJEC Language" ma:default="English" ma:internalName="WJEC_x0020_Language" ma:readOnly="false">
      <xsd:complexType>
        <xsd:complexContent>
          <xsd:extension base="dms:MultiChoice">
            <xsd:sequence>
              <xsd:element name="Value" maxOccurs="unbounded" minOccurs="0" nillable="true">
                <xsd:simpleType>
                  <xsd:restriction base="dms:Choice">
                    <xsd:enumeration value="English"/>
                    <xsd:enumeration value="Welsh"/>
                  </xsd:restriction>
                </xsd:simpleType>
              </xsd:element>
            </xsd:sequence>
          </xsd:extension>
        </xsd:complexContent>
      </xsd:complexType>
    </xsd:element>
    <xsd:element name="WJEC_x0020_Available_x0020_Online" ma:index="9" nillable="true" ma:displayName="WJEC Available Online" ma:default="0" ma:internalName="WJEC_x0020_Available_x0020_Online" ma:readOnly="fals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16" ma:displayName="Author"/>
        <xsd:element ref="dcterms:created" minOccurs="0" maxOccurs="1"/>
        <xsd:element ref="dc:identifier" minOccurs="0" maxOccurs="1"/>
        <xsd:element name="contentType" minOccurs="0" maxOccurs="1" type="xsd:string" ma:index="34" ma:displayName="Content Type"/>
        <xsd:element ref="dc:title" minOccurs="0" maxOccurs="1" ma:index="1" ma:displayName="Title"/>
        <xsd:element ref="dc:subject" minOccurs="0" maxOccurs="1"/>
        <xsd:element ref="dc:description" minOccurs="0" maxOccurs="1" ma:index="15" ma:displayName="Comments"/>
        <xsd:element name="keywords" minOccurs="0" maxOccurs="1" type="xsd:string" ma:index="3"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D7F1651-5B2A-4B16-9EFE-F4259EAB826F}">
  <ds:schemaRefs>
    <ds:schemaRef ds:uri="http://schemas.microsoft.com/sharepoint/v3/contenttype/forms"/>
  </ds:schemaRefs>
</ds:datastoreItem>
</file>

<file path=customXml/itemProps2.xml><?xml version="1.0" encoding="utf-8"?>
<ds:datastoreItem xmlns:ds="http://schemas.openxmlformats.org/officeDocument/2006/customXml" ds:itemID="{74CF2C5D-BA0A-4ADC-ACA3-AA75CD9BCC39}">
  <ds:schemaRefs>
    <ds:schemaRef ds:uri="http://purl.org/dc/elements/1.1/"/>
    <ds:schemaRef ds:uri="http://schemas.microsoft.com/office/2006/metadata/properties"/>
    <ds:schemaRef ds:uri="http://schemas.microsoft.com/sharepoint/v3"/>
    <ds:schemaRef ds:uri="http://schemas.microsoft.com/sharepoint/v3/fields"/>
    <ds:schemaRef ds:uri="http://purl.org/dc/terms/"/>
    <ds:schemaRef ds:uri="http://schemas.microsoft.com/office/infopath/2007/PartnerControls"/>
    <ds:schemaRef ds:uri="http://schemas.microsoft.com/office/2006/documentManagement/types"/>
    <ds:schemaRef ds:uri="http://schemas.openxmlformats.org/package/2006/metadata/core-properties"/>
    <ds:schemaRef ds:uri="36f98b4f-ba65-4a7d-9a34-48b23de556cb"/>
    <ds:schemaRef ds:uri="07b9bb9f-93d7-4a9d-9e48-363b5c999e88"/>
    <ds:schemaRef ds:uri="http://www.w3.org/XML/1998/namespace"/>
    <ds:schemaRef ds:uri="http://purl.org/dc/dcmitype/"/>
  </ds:schemaRefs>
</ds:datastoreItem>
</file>

<file path=customXml/itemProps3.xml><?xml version="1.0" encoding="utf-8"?>
<ds:datastoreItem xmlns:ds="http://schemas.openxmlformats.org/officeDocument/2006/customXml" ds:itemID="{415CF465-022C-44A5-9257-D5E438DBCD0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sharepoint/v3/fields"/>
    <ds:schemaRef ds:uri="36f98b4f-ba65-4a7d-9a34-48b23de556cb"/>
    <ds:schemaRef ds:uri="07b9bb9f-93d7-4a9d-9e48-363b5c999e8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3513</TotalTime>
  <Words>10189</Words>
  <Application>Microsoft Office PowerPoint</Application>
  <PresentationFormat>Widescreen</PresentationFormat>
  <Paragraphs>980</Paragraphs>
  <Slides>57</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57</vt:i4>
      </vt:variant>
    </vt:vector>
  </HeadingPairs>
  <TitlesOfParts>
    <vt:vector size="64" baseType="lpstr">
      <vt:lpstr>Arial</vt:lpstr>
      <vt:lpstr>Arial Narrow</vt:lpstr>
      <vt:lpstr>Arial WGL</vt:lpstr>
      <vt:lpstr>Calibri</vt:lpstr>
      <vt:lpstr>Lato</vt:lpstr>
      <vt:lpstr>Symbol</vt:lpstr>
      <vt:lpstr>Office Theme</vt:lpstr>
      <vt:lpstr>PowerPoint Presentation</vt:lpstr>
      <vt:lpstr>PowerPoint Presentation</vt:lpstr>
      <vt:lpstr>PowerPoint Presentation</vt:lpstr>
      <vt:lpstr>PowerPoint Presentation</vt:lpstr>
      <vt:lpstr>PowerPoint Presentation</vt:lpstr>
      <vt:lpstr>Cwestiwn 1 (b) a’r Cynllun Marcio </vt:lpstr>
      <vt:lpstr>PowerPoint Presentation</vt:lpstr>
      <vt:lpstr>PowerPoint Presentation</vt:lpstr>
      <vt:lpstr>Cwestiwn 1 (c) a’r Cynllun Marcio </vt:lpstr>
      <vt:lpstr>PowerPoint Presentation</vt:lpstr>
      <vt:lpstr>PowerPoint Presentation</vt:lpstr>
      <vt:lpstr>Cwestiwn 2 a’r Cynllun Marcio </vt:lpstr>
      <vt:lpstr>PowerPoint Presentation</vt:lpstr>
      <vt:lpstr>PowerPoint Presentation</vt:lpstr>
      <vt:lpstr>Cwestiwn 3 a’r Cynllun Marcio </vt:lpstr>
      <vt:lpstr>PowerPoint Presentation</vt:lpstr>
      <vt:lpstr>PowerPoint Presentation</vt:lpstr>
      <vt:lpstr>Cwestiwn 4 a’r Cynllun Marcio </vt:lpstr>
      <vt:lpstr>Cwestiwn 4 a’r Cynllun Marcio </vt:lpstr>
      <vt:lpstr>PowerPoint Presentation</vt:lpstr>
      <vt:lpstr>PowerPoint Presentation</vt:lpstr>
      <vt:lpstr>PowerPoint Presentation</vt:lpstr>
      <vt:lpstr>PowerPoint Presentation</vt:lpstr>
      <vt:lpstr>Cwestiwn 5 (a) a’r Cynllun Marcio </vt:lpstr>
      <vt:lpstr>PowerPoint Presentation</vt:lpstr>
      <vt:lpstr>PowerPoint Presentation</vt:lpstr>
      <vt:lpstr>Cwestiwn 5 (b) a’r Cynllun Marcio </vt:lpstr>
      <vt:lpstr>PowerPoint Presentation</vt:lpstr>
      <vt:lpstr>PowerPoint Presentation</vt:lpstr>
      <vt:lpstr>Cwestiwn 5 (c) a’r Cynllun Marcio </vt:lpstr>
      <vt:lpstr>PowerPoint Presentation</vt:lpstr>
      <vt:lpstr>PowerPoint Presentation</vt:lpstr>
      <vt:lpstr>Cwestiwn 6 (a) a’r Cynllun Marcio </vt:lpstr>
      <vt:lpstr>PowerPoint Presentation</vt:lpstr>
      <vt:lpstr>PowerPoint Presentation</vt:lpstr>
      <vt:lpstr>Cwestiwn 6 (b) (i) a’r Cynllun Marcio </vt:lpstr>
      <vt:lpstr>PowerPoint Presentation</vt:lpstr>
      <vt:lpstr>PowerPoint Presentation</vt:lpstr>
      <vt:lpstr>Cwestiwn 6 (b) (ii) a’r Cynllun Marcio </vt:lpstr>
      <vt:lpstr>PowerPoint Presentation</vt:lpstr>
      <vt:lpstr>PowerPoint Presentation</vt:lpstr>
      <vt:lpstr>Cwestiwn 7 (a) a’r Cynllun Marcio </vt:lpstr>
      <vt:lpstr>PowerPoint Presentation</vt:lpstr>
      <vt:lpstr>PowerPoint Presentation</vt:lpstr>
      <vt:lpstr>Cwestiwn 7 (b) a’r Cynllun Marcio </vt:lpstr>
      <vt:lpstr>PowerPoint Presentation</vt:lpstr>
      <vt:lpstr>PowerPoint Presentation</vt:lpstr>
      <vt:lpstr>Cwestiwn 8 a’r Cynllun Marcio </vt:lpstr>
      <vt:lpstr>PowerPoint Presentation</vt:lpstr>
      <vt:lpstr>PowerPoint Presentation</vt:lpstr>
      <vt:lpstr>Cwestiwn 9 (a) a’r Cynllun Marcio </vt:lpstr>
      <vt:lpstr>PowerPoint Presentation</vt:lpstr>
      <vt:lpstr>PowerPoint Presentation</vt:lpstr>
      <vt:lpstr>Cwestiwn 9 (b) a’r Cynllun Marcio </vt:lpstr>
      <vt:lpstr>Cwestiwn 9 (c) a’r Cynllun Marcio </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Amy Thomas</dc:creator>
  <cp:lastModifiedBy>Tania Lucas</cp:lastModifiedBy>
  <cp:revision>134</cp:revision>
  <dcterms:created xsi:type="dcterms:W3CDTF">2020-04-27T11:12:25Z</dcterms:created>
  <dcterms:modified xsi:type="dcterms:W3CDTF">2021-03-18T15:56:34Z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0x0101009148F5A04DDD49CBA7127AADA5FB792B00AADE34325A8B49CDA8BB4DB53328F214008CB3F2150C24F24F8304D2120C64EA5300D55831203E689340AF2E2F5978B1265D</vt:lpwstr>
  </property>
  <property fmtid="{D5CDD505-2E9C-101B-9397-08002B2CF9AE}" pid="3" name="WJEC Department">
    <vt:lpwstr/>
  </property>
  <property fmtid="{D5CDD505-2E9C-101B-9397-08002B2CF9AE}" pid="4" name="k48d8005054a4dd09ad49b7c837f0781">
    <vt:lpwstr/>
  </property>
  <property fmtid="{D5CDD505-2E9C-101B-9397-08002B2CF9AE}" pid="5" name="WJEC_x0020_Audiences">
    <vt:lpwstr/>
  </property>
  <property fmtid="{D5CDD505-2E9C-101B-9397-08002B2CF9AE}" pid="6" name="WJEC Audiences">
    <vt:lpwstr/>
  </property>
  <property fmtid="{D5CDD505-2E9C-101B-9397-08002B2CF9AE}" pid="7" name="SharedWithUsers">
    <vt:lpwstr>37813;#Richards, Catherine;#38276;#Gwerfyl, Saran;#147;#Baish, Zoe;#38356;#Thomas, Amy</vt:lpwstr>
  </property>
  <property fmtid="{D5CDD505-2E9C-101B-9397-08002B2CF9AE}" pid="8" name="Order">
    <vt:r8>32612300</vt:r8>
  </property>
  <property fmtid="{D5CDD505-2E9C-101B-9397-08002B2CF9AE}" pid="9" name="xd_Signature">
    <vt:bool>false</vt:bool>
  </property>
  <property fmtid="{D5CDD505-2E9C-101B-9397-08002B2CF9AE}" pid="10" name="xd_ProgID">
    <vt:lpwstr/>
  </property>
  <property fmtid="{D5CDD505-2E9C-101B-9397-08002B2CF9AE}" pid="11" name="TemplateUrl">
    <vt:lpwstr/>
  </property>
  <property fmtid="{D5CDD505-2E9C-101B-9397-08002B2CF9AE}" pid="12" name="ComplianceAssetId">
    <vt:lpwstr/>
  </property>
  <property fmtid="{D5CDD505-2E9C-101B-9397-08002B2CF9AE}" pid="13" name="TaxCatchAll">
    <vt:lpwstr/>
  </property>
  <property fmtid="{D5CDD505-2E9C-101B-9397-08002B2CF9AE}" pid="14" name="aa87a6a0bdfe4bfb97a25745bc8270e2">
    <vt:lpwstr/>
  </property>
</Properties>
</file>