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405" r:id="rId5"/>
    <p:sldId id="257" r:id="rId6"/>
    <p:sldId id="258" r:id="rId7"/>
    <p:sldId id="259" r:id="rId8"/>
    <p:sldId id="260" r:id="rId9"/>
    <p:sldId id="261" r:id="rId10"/>
    <p:sldId id="263" r:id="rId11"/>
    <p:sldId id="598" r:id="rId12"/>
    <p:sldId id="599" r:id="rId13"/>
    <p:sldId id="600" r:id="rId14"/>
    <p:sldId id="266" r:id="rId15"/>
    <p:sldId id="601" r:id="rId16"/>
    <p:sldId id="602" r:id="rId17"/>
    <p:sldId id="270" r:id="rId18"/>
    <p:sldId id="603" r:id="rId19"/>
    <p:sldId id="597" r:id="rId20"/>
  </p:sldIdLst>
  <p:sldSz cx="12192000" cy="6858000"/>
  <p:notesSz cx="6805613" cy="99441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5" orient="horz" pos="1457" userDrawn="1">
          <p15:clr>
            <a:srgbClr val="A4A3A4"/>
          </p15:clr>
        </p15:guide>
        <p15:guide id="16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Onuzuruike" initials="JO" lastIdx="0" clrIdx="0"/>
  <p:cmAuthor id="2" name="Jenna Redelinghuys" initials="JR" lastIdx="0" clrIdx="1"/>
  <p:cmAuthor id="3" name="William Nightingale" initials="WN" lastIdx="0" clrIdx="2"/>
  <p:cmAuthor id="4" name="Suzi Gray" initials="SG" lastIdx="0" clrIdx="3">
    <p:extLst>
      <p:ext uri="{19B8F6BF-5375-455C-9EA6-DF929625EA0E}">
        <p15:presenceInfo xmlns:p15="http://schemas.microsoft.com/office/powerpoint/2012/main" userId="S-1-5-21-1308356437-3399562541-1039870623-3914" providerId="AD"/>
      </p:ext>
    </p:extLst>
  </p:cmAuthor>
  <p:cmAuthor id="5" name="Lucas, Tania" initials="LT" lastIdx="0" clrIdx="4">
    <p:extLst>
      <p:ext uri="{19B8F6BF-5375-455C-9EA6-DF929625EA0E}">
        <p15:presenceInfo xmlns:p15="http://schemas.microsoft.com/office/powerpoint/2012/main" userId="S::lucast@wjec.co.uk::232b37cb-a817-446c-b5f8-6c2be3ba9e7b" providerId="AD"/>
      </p:ext>
    </p:extLst>
  </p:cmAuthor>
  <p:cmAuthor id="6" name="Bushell, Karen" initials="BK" lastIdx="0" clrIdx="5">
    <p:extLst>
      <p:ext uri="{19B8F6BF-5375-455C-9EA6-DF929625EA0E}">
        <p15:presenceInfo xmlns:p15="http://schemas.microsoft.com/office/powerpoint/2012/main" userId="S::thomake@wjec.co.uk::19dd44b5-e099-4de8-80dd-5f64219f3a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C8"/>
    <a:srgbClr val="0070C0"/>
    <a:srgbClr val="0096FF"/>
    <a:srgbClr val="FFC000"/>
    <a:srgbClr val="65B2E6"/>
    <a:srgbClr val="CBD6EB"/>
    <a:srgbClr val="CB076E"/>
    <a:srgbClr val="E7ECF5"/>
    <a:srgbClr val="00B0F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F27556-5AAC-4796-860A-D9E17751A10A}" v="1" dt="2021-09-09T13:02:59.8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965" autoAdjust="0"/>
  </p:normalViewPr>
  <p:slideViewPr>
    <p:cSldViewPr snapToGrid="0">
      <p:cViewPr varScale="1">
        <p:scale>
          <a:sx n="74" d="100"/>
          <a:sy n="74" d="100"/>
        </p:scale>
        <p:origin x="1013" y="43"/>
      </p:cViewPr>
      <p:guideLst>
        <p:guide orient="horz" pos="145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wen, Geraint" userId="ee0fe7f1-4b57-4c2d-854b-ea267b4c86ee" providerId="ADAL" clId="{0CF27556-5AAC-4796-860A-D9E17751A10A}"/>
    <pc:docChg chg="modSld">
      <pc:chgData name="Owen, Geraint" userId="ee0fe7f1-4b57-4c2d-854b-ea267b4c86ee" providerId="ADAL" clId="{0CF27556-5AAC-4796-860A-D9E17751A10A}" dt="2021-09-09T13:02:59.885" v="0"/>
      <pc:docMkLst>
        <pc:docMk/>
      </pc:docMkLst>
      <pc:sldChg chg="modTransition">
        <pc:chgData name="Owen, Geraint" userId="ee0fe7f1-4b57-4c2d-854b-ea267b4c86ee" providerId="ADAL" clId="{0CF27556-5AAC-4796-860A-D9E17751A10A}" dt="2021-09-09T13:02:59.885" v="0"/>
        <pc:sldMkLst>
          <pc:docMk/>
          <pc:sldMk cId="1614504874" sldId="40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1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66266E-4E78-3640-B76A-2EF766CBB339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DD846-EDA4-934F-A7DD-C369F9C78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421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1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5DA57-288E-CC44-A088-C970FBF5ECE8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73A14-1418-8445-A355-C4659B6B9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10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 dirty="0"/>
              <a:t>Dyma'r arweiniad i'r asesiad Di-Arholiad </a:t>
            </a:r>
            <a:r>
              <a:rPr lang="1106" sz="1200" dirty="0">
                <a:solidFill>
                  <a:schemeClr val="bg1"/>
                </a:solidFill>
              </a:rPr>
              <a:t>TGAU Iechyd a Gofal Cymdeithasol, a Gofal Plant-</a:t>
            </a:r>
          </a:p>
          <a:p>
            <a:pPr marL="1341438" indent="-1341438">
              <a:defRPr b="0" i="0"/>
            </a:pPr>
            <a:r>
              <a:rPr lang="1106" sz="1200" dirty="0">
                <a:solidFill>
                  <a:schemeClr val="bg1"/>
                </a:solidFill>
              </a:rPr>
              <a:t>Uned 4 – Hybu a chynnal iechyd a llesiant er mwyn sicrhau canlyniadau cadarnhaol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/>
            </a:pPr>
            <a:fld id="{23041F65-A5BC-451D-A1C1-0B076FE67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162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Cofiwch, bydd gennych hefyd eich nodiadau dosbarth, eich nodiadau ymchwil ac ymchwiliad eich hun wrth law i'ch helpu.</a:t>
            </a:r>
          </a:p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</a:pPr>
            <a:endParaRPr lang="en-US" sz="1200" kern="0">
              <a:latin typeface="Arial"/>
              <a:cs typeface="Arial"/>
            </a:endParaRPr>
          </a:p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Gallwch gael mynediad at yr holl adnoddau pan fyddwch yn yr ystafell ddosbarth yn ysgrifennu eich gwaith yn yr asesiad di-arholiad.</a:t>
            </a:r>
          </a:p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</a:pPr>
            <a:endParaRPr lang="en-US" sz="1200" kern="0">
              <a:latin typeface="Arial"/>
              <a:cs typeface="Arial"/>
            </a:endParaRPr>
          </a:p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Gall eich athro hefyd gynnig cyfarwyddyd a chefnogaeth i chi i sicrhau bod gennych ddealltwriaeth glir o ofynion y tasgau.</a:t>
            </a:r>
          </a:p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</a:pPr>
            <a:endParaRPr lang="en-US" sz="1200" kern="0">
              <a:latin typeface="Arial"/>
              <a:cs typeface="Arial"/>
            </a:endParaRPr>
          </a:p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Byddwch yn gweithio'n unigol o fewn yr amser a ddyrennir (fodd bynnag, efallai y bydd eich athro yn gofyn i chi weithio mewn grwpiau wrth ddechrau ymchwilio i destunau yn y dosbarth).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B98397A8-F44F-4C0F-A317-24B52AEBB6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94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/>
            </a:pPr>
            <a:r>
              <a:rPr lang="1106" sz="1200">
                <a:solidFill>
                  <a:srgbClr val="0070C0"/>
                </a:solidFill>
              </a:rPr>
              <a:t>Sut bydd eich gwaith yn cael ei asesu / ei farcio?</a:t>
            </a:r>
          </a:p>
          <a:p>
            <a:pPr marL="355600" marR="5080" indent="-342900">
              <a:spcBef>
                <a:spcPts val="100"/>
              </a:spcBef>
              <a:buSzPct val="102500"/>
              <a:buChar char="•"/>
              <a:defRPr b="0" i="0"/>
            </a:pPr>
            <a:r>
              <a:rPr lang="1106" sz="1200" kern="0">
                <a:latin typeface="Arial"/>
                <a:cs typeface="Arial"/>
              </a:rPr>
              <a:t>Bydd eich gwaith yn cael ei farcio gan eich athro a fydd yn dilyn meini prawf marcio penodol.</a:t>
            </a:r>
          </a:p>
          <a:p>
            <a:pPr marL="355600" indent="-342900">
              <a:spcBef>
                <a:spcPts val="40"/>
              </a:spcBef>
              <a:buFont typeface="Arial"/>
              <a:buChar char="•"/>
            </a:pPr>
            <a:endParaRPr lang="en-GB" sz="1200" kern="0">
              <a:latin typeface="Arial"/>
              <a:cs typeface="Arial"/>
            </a:endParaRPr>
          </a:p>
          <a:p>
            <a:pPr marL="355600" marR="379095" indent="-342900">
              <a:buSzPct val="102500"/>
              <a:buChar char="•"/>
              <a:defRPr b="0" i="0"/>
            </a:pPr>
            <a:r>
              <a:rPr lang="1106" sz="1200" kern="0">
                <a:latin typeface="Arial"/>
                <a:cs typeface="Arial"/>
              </a:rPr>
              <a:t>Unwaith y bydd y dasg wedi'i chwblhau a'r asesiad terfynol wedi'i wneud, ni allwch wneud unrhyw newidiadau i'ch gwaith.</a:t>
            </a:r>
          </a:p>
          <a:p>
            <a:pPr marL="12700">
              <a:spcBef>
                <a:spcPts val="45"/>
              </a:spcBef>
            </a:pPr>
            <a:endParaRPr lang="en-GB" sz="1200" kern="0">
              <a:latin typeface="Arial"/>
              <a:cs typeface="Arial"/>
            </a:endParaRPr>
          </a:p>
          <a:p>
            <a:pPr marL="355600" marR="464820" indent="-342900">
              <a:buSzPct val="102500"/>
              <a:buChar char="•"/>
              <a:defRPr b="0" i="0"/>
            </a:pPr>
            <a:r>
              <a:rPr lang="1106" sz="1200" kern="0">
                <a:latin typeface="Arial"/>
                <a:cs typeface="Arial"/>
              </a:rPr>
              <a:t>Gall y corff dyfarnu ofyn am eich gwaith mewn sampl i'w gymedroli – y rheswm am hyn yw sicrhau bod y marcio yn gyson ar draws pob canolfan.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6CFA8E7D-F26D-41F8-9332-52FD1A85A7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34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/>
            </a:pPr>
            <a:r>
              <a:rPr lang="1106" sz="1200">
                <a:solidFill>
                  <a:srgbClr val="0070C0"/>
                </a:solidFill>
              </a:rPr>
              <a:t>Cyflwyno eich gwaith</a:t>
            </a:r>
          </a:p>
          <a:p>
            <a:pPr marL="298450" indent="-285750">
              <a:spcAft>
                <a:spcPts val="1200"/>
              </a:spcAft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Teipiwch eich gwaith yn electronig lle bynnag y bo'n bosibl, a defnyddiwch y gwirydd sillafu/gramadeg.</a:t>
            </a:r>
          </a:p>
          <a:p>
            <a:pPr marL="298450" indent="-285750">
              <a:spcAft>
                <a:spcPts val="1200"/>
              </a:spcAft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Os na allwch gyflwyno eich gwaith yn electronig, gwnewch yn siŵr eich bod yn defnyddio inc du mewn llawysgrifen ddarllenadwy.</a:t>
            </a:r>
          </a:p>
          <a:p>
            <a:pPr marL="298450" indent="-285750">
              <a:spcAft>
                <a:spcPts val="1200"/>
              </a:spcAft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Trefnwch eich gwaith i'r gwahanol adrannau ar gyfer rhan (a), (b), (c), (ch) a (d).</a:t>
            </a:r>
          </a:p>
          <a:p>
            <a:pPr marL="298450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Rhowch y manylion canlynol ar bob tudalen o'ch gwaith:</a:t>
            </a:r>
          </a:p>
          <a:p>
            <a:pPr marL="469900" marR="6108700">
              <a:defRPr b="0" i="0"/>
            </a:pPr>
            <a:r>
              <a:rPr lang="1106" sz="1200" b="1" kern="0">
                <a:latin typeface="Arial"/>
                <a:cs typeface="Arial"/>
              </a:rPr>
              <a:t>Rhif 5 digid y ganolfan</a:t>
            </a:r>
          </a:p>
          <a:p>
            <a:pPr marL="469900" marR="6108700">
              <a:defRPr b="0" i="0"/>
            </a:pPr>
            <a:r>
              <a:rPr lang="1106" sz="1200" b="1" kern="0">
                <a:latin typeface="Arial"/>
                <a:cs typeface="Arial"/>
              </a:rPr>
              <a:t>Rhif yr ymgeisydd</a:t>
            </a:r>
            <a:endParaRPr lang="en-GB" sz="1200" kern="0">
              <a:latin typeface="Arial"/>
              <a:cs typeface="Arial"/>
            </a:endParaRPr>
          </a:p>
          <a:p>
            <a:pPr marL="469900">
              <a:spcAft>
                <a:spcPts val="1200"/>
              </a:spcAft>
              <a:defRPr b="0" i="0"/>
            </a:pPr>
            <a:r>
              <a:rPr lang="1106" sz="1200" b="1" kern="0">
                <a:latin typeface="Arial"/>
                <a:cs typeface="Arial"/>
              </a:rPr>
              <a:t>(Gwnewch yn siŵr ei bod yn amlwg mai </a:t>
            </a:r>
            <a:r>
              <a:rPr lang="1106" sz="1200" b="1" kern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gwaith Uned 4 ydyw.)</a:t>
            </a:r>
            <a:endParaRPr lang="en-GB" sz="1200" b="1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indent="-285750">
              <a:spcAft>
                <a:spcPts val="1200"/>
              </a:spcAft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Cyflwynwch waith prosesydd geiriau neu wedi'i gyflwyno â llaw ar bapur A4 mewn un ffeil (nid mewn pocedi poly unigol).</a:t>
            </a:r>
          </a:p>
          <a:p>
            <a:pPr marL="298450" marR="5080" indent="-285750">
              <a:spcAft>
                <a:spcPts val="1200"/>
              </a:spcAft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Dylech gynnwys copïau o unrhyw ddogfennau ychwanegol a ddefnyddiwyd gennych, megis ffotograffau, llythyrau, fideos, recordiadau sain, trawsgrifiadau o gyfweliadau a datganiadau tyst gan eich athrawon (dylech gynnwys ffurflen gydsynio os ydych yn defnyddio fideos neu ffotograffau/lluniau ohonoch chi eich hun).</a:t>
            </a:r>
          </a:p>
          <a:p>
            <a:pPr marL="298450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Peidiwch â chynnwys eitemau o werth gwirioneddol neu bersonol fel ffotograffau na thystysgrifau.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5F3B847F-9EA0-481D-9358-8E117BA92B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89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/>
            </a:pPr>
            <a:r>
              <a:rPr lang="1106" sz="1200">
                <a:solidFill>
                  <a:srgbClr val="0070C0"/>
                </a:solidFill>
              </a:rPr>
              <a:t>Gwaith ymchwil a defnyddio cyfeiriadau</a:t>
            </a:r>
          </a:p>
          <a:p>
            <a:pPr marL="355600" marR="5080" indent="-342900">
              <a:spcBef>
                <a:spcPts val="100"/>
              </a:spcBef>
              <a:buSzPct val="102777"/>
              <a:buChar char="•"/>
              <a:tabLst>
                <a:tab pos="354965" algn="l"/>
                <a:tab pos="355600" algn="l"/>
                <a:tab pos="561848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Ar gyfer yr asesiad di-arholiad hwn, cewch gyfle i wneud rhywfaint o ymchwil ac ymchwiliad annibynnol i grwpiau targed a thestunau (bydd hyn yn cynnwys chwilio am wybodaeth mewn ffynonellau cyhoeddedig fel gwerslyfrau, cyfnodolion, rhaglenni teledu a radio, ac ar y we).</a:t>
            </a:r>
          </a:p>
          <a:p>
            <a:pPr>
              <a:spcBef>
                <a:spcPts val="30"/>
              </a:spcBef>
              <a:buFont typeface="Arial"/>
              <a:buChar char="•"/>
            </a:pPr>
            <a:endParaRPr lang="en-GB" sz="1200" kern="0">
              <a:latin typeface="Arial"/>
              <a:cs typeface="Arial"/>
            </a:endParaRPr>
          </a:p>
          <a:p>
            <a:pPr marL="298450" marR="86995" indent="-285750">
              <a:buSzPct val="102777"/>
              <a:buChar char="•"/>
              <a:tabLst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Mae defnyddio gwybodaeth o ffynonellau eraill yn ffordd dda o ddangos eich gwybodaeth a'ch dealltwriaeth o destun ond rhaid i chi ofalu sut rydych yn ei defnyddio; yn bwysicaf oll, rhaid i chi </a:t>
            </a:r>
            <a:r>
              <a:rPr lang="1106" sz="1200" b="1" kern="0">
                <a:latin typeface="Arial"/>
                <a:cs typeface="Arial"/>
              </a:rPr>
              <a:t>beidio </a:t>
            </a:r>
            <a:r>
              <a:rPr lang="1106" sz="1200" kern="0">
                <a:latin typeface="Arial"/>
                <a:cs typeface="Arial"/>
              </a:rPr>
              <a:t>â'i gopïo a'i hawlio fel eich gwaith eich hun.</a:t>
            </a:r>
          </a:p>
          <a:p>
            <a:pPr>
              <a:spcBef>
                <a:spcPts val="35"/>
              </a:spcBef>
              <a:buFont typeface="Arial"/>
              <a:buChar char="•"/>
            </a:pPr>
            <a:endParaRPr lang="en-GB" sz="1200" kern="0">
              <a:latin typeface="Arial"/>
              <a:cs typeface="Arial"/>
            </a:endParaRPr>
          </a:p>
          <a:p>
            <a:pPr marL="298450" marR="142875" indent="-285750">
              <a:buSzPct val="102777"/>
              <a:buChar char="•"/>
              <a:tabLst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Os byddwch yn defnyddio’r un geiriad â ffynhonnell gyhoeddedig, rhaid i chi roi dyfynodau o gwmpas y darn a nodi o ble y daeth – gelwir hyn yn 'cyfeirio'.</a:t>
            </a:r>
          </a:p>
          <a:p>
            <a:pPr marL="298450" marR="142875" indent="-285750">
              <a:buSzPct val="102777"/>
              <a:buChar char="•"/>
              <a:tabLst>
                <a:tab pos="298450" algn="l"/>
              </a:tabLst>
            </a:pPr>
            <a:endParaRPr lang="en-GB" sz="1200" kern="0">
              <a:latin typeface="Arial"/>
              <a:cs typeface="Arial"/>
            </a:endParaRPr>
          </a:p>
          <a:p>
            <a:pPr marL="298450" marR="100330" indent="-285750">
              <a:buSzPct val="102777"/>
              <a:buChar char="•"/>
              <a:tabLst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Cadwch gofnod manwl o'ch ymchwil, cynllunio, adnoddau ac ati. Dylai eich rhestr gynnwys llyfrau, gwefannau ac adnoddau clywedol/gweledol.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4D840C94-A6C8-48D1-B7CD-55E0DB8314F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56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8450" marR="5080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Dylai cyfeiriad o lyfr neu gyfnodolyn sydd wedi ei argraffu ddangos enw'r awdur, y flwyddyn gyhoeddi a rhif y dudalen, er enghraifft: </a:t>
            </a:r>
            <a:r>
              <a:rPr lang="1106" sz="1200" i="1" kern="0">
                <a:latin typeface="Arial"/>
                <a:cs typeface="Arial"/>
              </a:rPr>
              <a:t>Jones, 2017, </a:t>
            </a:r>
            <a:r>
              <a:rPr lang="1106" sz="1200" kern="0">
                <a:latin typeface="Arial"/>
                <a:cs typeface="Arial"/>
              </a:rPr>
              <a:t>t42.</a:t>
            </a:r>
          </a:p>
          <a:p>
            <a:pPr>
              <a:spcBef>
                <a:spcPts val="30"/>
              </a:spcBef>
              <a:buFont typeface="Arial"/>
              <a:buChar char="•"/>
            </a:pPr>
            <a:endParaRPr lang="en-GB" sz="1200" kern="0">
              <a:latin typeface="Arial"/>
              <a:cs typeface="Arial"/>
            </a:endParaRPr>
          </a:p>
          <a:p>
            <a:pPr marL="298450" marR="45085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Yn achos deunydd o'r rhyngrwyd, dylai eich cyfeiriad ddangos y dyddiad y llwythwyd y deunydd i lawr a rhaid dangos yr union dudalen we, (nid y peiriant chwilio a ddefnyddiwyd i ddod o hyd iddo). Gellir copïo hwn o’r llinell cyfeiriad. Er enghraifft, </a:t>
            </a:r>
            <a:r>
              <a:rPr lang="1106" sz="1200" i="1" kern="0">
                <a:latin typeface="Arial"/>
                <a:cs typeface="Arial"/>
              </a:rPr>
              <a:t>http://www.wjec.co.uk/nea1.htm wedi'i lwytho i lawr 3 Mawrth 2018</a:t>
            </a:r>
            <a:r>
              <a:rPr lang="1106" sz="1200" kern="0">
                <a:latin typeface="Arial"/>
                <a:cs typeface="Arial"/>
              </a:rPr>
              <a:t>.</a:t>
            </a:r>
          </a:p>
          <a:p>
            <a:pPr>
              <a:spcBef>
                <a:spcPts val="35"/>
              </a:spcBef>
              <a:buFont typeface="Arial"/>
              <a:buChar char="•"/>
            </a:pPr>
            <a:endParaRPr lang="en-GB" sz="1200" kern="0">
              <a:latin typeface="Arial"/>
              <a:cs typeface="Arial"/>
            </a:endParaRPr>
          </a:p>
          <a:p>
            <a:pPr marL="298450" marR="109855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Bydd gofyn i chi gynnwys llyfryddiaeth ar ddiwedd eich darn o waith ysgrifenedig. Rhaid i'ch llyfryddiaeth restru manylion llawn y cyhoeddiadau rydych chi wedi eu defnyddio yn eich gwaith ymchwil, hyd yn oed lle na chyfeirir yn uniongyrchol atyn nhw, er enghraifft: Curran, J, MassMedia and Society (Hodder Arnold, 2005).</a:t>
            </a:r>
          </a:p>
          <a:p>
            <a:pPr>
              <a:spcBef>
                <a:spcPts val="30"/>
              </a:spcBef>
            </a:pPr>
            <a:endParaRPr lang="en-GB" sz="1200" kern="0">
              <a:latin typeface="Arial"/>
              <a:cs typeface="Arial"/>
            </a:endParaRPr>
          </a:p>
          <a:p>
            <a:pPr marL="12700" marR="143510">
              <a:defRPr b="0" i="0"/>
            </a:pPr>
            <a:r>
              <a:rPr lang="1106" sz="1200" b="1" kern="0">
                <a:latin typeface="Arial"/>
                <a:cs typeface="Arial"/>
              </a:rPr>
              <a:t>COFIWCH: os byddwch yn copïo geiriau neu syniadau pobl eraill ac nad ydych yn dangos eich ffynonellau mewn cyfeiriadau a llyfryddiaeth, bydd hyn yn cael ei ystyried yn dwyllo.</a:t>
            </a:r>
            <a:endParaRPr lang="en-GB" sz="1200" kern="0">
              <a:latin typeface="Arial"/>
              <a:cs typeface="Arial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577A7F49-5858-431D-8F0C-019CFE3AA44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7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PETHAU I'W GWNEUD A'U HOSGOI YN UNED 4</a:t>
            </a:r>
          </a:p>
          <a:p>
            <a:pPr marL="296863" marR="53975" indent="-214313">
              <a:spcBef>
                <a:spcPct val="0"/>
              </a:spcBef>
              <a:spcAft>
                <a:spcPct val="0"/>
              </a:spcAft>
              <a:buSzPct val="102500"/>
              <a:buFont typeface="Arial"/>
              <a:buChar char="•"/>
              <a:tabLst>
                <a:tab pos="298450" algn="l"/>
              </a:tabLst>
              <a:defRPr b="0" i="0"/>
            </a:pPr>
            <a:r>
              <a:rPr lang="1106" b="1" kern="0"/>
              <a:t>CYMERWCH </a:t>
            </a:r>
            <a:r>
              <a:rPr lang="1106" b="0" kern="0"/>
              <a:t>ofal o'ch gwaith a'i gadw'n ddiogel. Os bydd eich gwaith yn cael ei gadw ar gyfrifiadur, cadwch eich cyfrinair yn ddiogel.</a:t>
            </a:r>
          </a:p>
          <a:p>
            <a:pPr marL="82550" marR="53975">
              <a:spcBef>
                <a:spcPct val="0"/>
              </a:spcBef>
              <a:spcAft>
                <a:spcPct val="0"/>
              </a:spcAft>
              <a:buSzPct val="102500"/>
              <a:tabLst>
                <a:tab pos="298450" algn="l"/>
              </a:tabLst>
            </a:pPr>
            <a:endParaRPr lang="en-GB" kern="0"/>
          </a:p>
          <a:p>
            <a:pPr marL="296863" marR="53975" indent="-214313">
              <a:spcBef>
                <a:spcPct val="0"/>
              </a:spcBef>
              <a:spcAft>
                <a:spcPct val="0"/>
              </a:spcAft>
              <a:buSzPct val="102500"/>
              <a:buFont typeface="Arial"/>
              <a:buChar char="•"/>
              <a:tabLst>
                <a:tab pos="298450" algn="l"/>
              </a:tabLst>
              <a:defRPr b="0" i="0"/>
            </a:pPr>
            <a:r>
              <a:rPr lang="1106" b="1" kern="0"/>
              <a:t>DINISTRIWCH </a:t>
            </a:r>
            <a:r>
              <a:rPr lang="1106" b="0" kern="0"/>
              <a:t>gopïau papur nad oes eu hangen arnoch.</a:t>
            </a:r>
          </a:p>
          <a:p>
            <a:pPr marL="82550" marR="53975">
              <a:spcBef>
                <a:spcPct val="0"/>
              </a:spcBef>
              <a:spcAft>
                <a:spcPct val="0"/>
              </a:spcAft>
              <a:buSzPct val="102500"/>
              <a:tabLst>
                <a:tab pos="298450" algn="l"/>
              </a:tabLst>
            </a:pPr>
            <a:endParaRPr lang="en-GB" kern="0"/>
          </a:p>
          <a:p>
            <a:pPr marL="296863" marR="40005" indent="-214313">
              <a:spcBef>
                <a:spcPct val="0"/>
              </a:spcBef>
              <a:spcAft>
                <a:spcPct val="0"/>
              </a:spcAft>
              <a:buSzPct val="102500"/>
              <a:buFont typeface="Arial"/>
              <a:buChar char="•"/>
              <a:tabLst>
                <a:tab pos="298450" algn="l"/>
              </a:tabLst>
              <a:defRPr b="0" i="0"/>
            </a:pPr>
            <a:r>
              <a:rPr lang="1106" b="1" kern="0"/>
              <a:t>DYWEDWCH </a:t>
            </a:r>
            <a:r>
              <a:rPr lang="1106" b="0" kern="0"/>
              <a:t>wrth eich athro os ydych chi'n derbyn cymorth neu arweiniad gan rywun arall – bydd angen iddo gofnodi natur y cymorth a roddwyd i chi.</a:t>
            </a:r>
          </a:p>
          <a:p>
            <a:pPr marL="82550" marR="40005">
              <a:spcBef>
                <a:spcPct val="0"/>
              </a:spcBef>
              <a:spcAft>
                <a:spcPct val="0"/>
              </a:spcAft>
              <a:buSzPct val="102500"/>
              <a:tabLst>
                <a:tab pos="298450" algn="l"/>
              </a:tabLst>
            </a:pPr>
            <a:endParaRPr lang="en-GB" kern="0"/>
          </a:p>
          <a:p>
            <a:pPr marL="296863" marR="5080" indent="-214313">
              <a:spcBef>
                <a:spcPct val="0"/>
              </a:spcBef>
              <a:spcAft>
                <a:spcPct val="0"/>
              </a:spcAft>
              <a:buSzPct val="102500"/>
              <a:buChar char="•"/>
              <a:tabLst>
                <a:tab pos="298450" algn="l"/>
              </a:tabLst>
              <a:defRPr b="0" i="0"/>
            </a:pPr>
            <a:r>
              <a:rPr lang="1106" kern="0"/>
              <a:t>Os ydych chi'n gweithio'n rhan o grŵp, </a:t>
            </a:r>
            <a:r>
              <a:rPr lang="1106" b="1" kern="0"/>
              <a:t>YSGRIFENNWCH </a:t>
            </a:r>
            <a:r>
              <a:rPr lang="1106" kern="0"/>
              <a:t>eich cyfrif eich hun a lle gallai fod data a rennir, </a:t>
            </a:r>
            <a:r>
              <a:rPr lang="1106" b="1" kern="0"/>
              <a:t>LLUNIWCH </a:t>
            </a:r>
            <a:r>
              <a:rPr lang="1106" kern="0"/>
              <a:t>eich casgliadau eich hunain o'r data hynny.</a:t>
            </a:r>
          </a:p>
          <a:p>
            <a:pPr marL="298450" marR="347345" indent="-215900">
              <a:spcBef>
                <a:spcPct val="0"/>
              </a:spcBef>
              <a:spcAft>
                <a:spcPct val="0"/>
              </a:spcAft>
              <a:buSzPct val="102500"/>
              <a:buFont typeface="Arial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b="1" kern="0"/>
              <a:t>PEIDIWCH </a:t>
            </a:r>
            <a:r>
              <a:rPr lang="1106" b="0" kern="0"/>
              <a:t>â gadael eich gwaith ar hyd y lle neu ei rannu â phobl eraill, gan gynnwys ar y cyfryngau cymdeithasol.</a:t>
            </a:r>
          </a:p>
          <a:p>
            <a:pPr marL="82550" marR="347345">
              <a:spcBef>
                <a:spcPct val="0"/>
              </a:spcBef>
              <a:spcAft>
                <a:spcPct val="0"/>
              </a:spcAft>
              <a:buSzPct val="102500"/>
              <a:tabLst>
                <a:tab pos="297815" algn="l"/>
                <a:tab pos="298450" algn="l"/>
              </a:tabLst>
            </a:pPr>
            <a:endParaRPr lang="en-GB" kern="0"/>
          </a:p>
          <a:p>
            <a:pPr marL="298450" marR="44450" indent="-215900">
              <a:spcBef>
                <a:spcPct val="0"/>
              </a:spcBef>
              <a:spcAft>
                <a:spcPct val="0"/>
              </a:spcAft>
              <a:buSzPct val="102500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kern="0"/>
              <a:t>Rhaid mai eich gwaith chi yn unig yw'r gwaith a gyflwynwch i'w asesu felly </a:t>
            </a:r>
            <a:r>
              <a:rPr lang="1106" b="1" kern="0"/>
              <a:t>PEIDIWCH â </a:t>
            </a:r>
            <a:r>
              <a:rPr lang="1106" kern="0"/>
              <a:t>chopïo oddi wrth rywun arall, gan gynnwys copïo o ffynonellau ar-lein.</a:t>
            </a:r>
          </a:p>
          <a:p>
            <a:pPr marL="82550" marR="44450">
              <a:spcBef>
                <a:spcPct val="0"/>
              </a:spcBef>
              <a:spcAft>
                <a:spcPct val="0"/>
              </a:spcAft>
              <a:buSzPct val="102500"/>
              <a:tabLst>
                <a:tab pos="297815" algn="l"/>
                <a:tab pos="298450" algn="l"/>
              </a:tabLst>
            </a:pPr>
            <a:endParaRPr lang="en-GB" kern="0"/>
          </a:p>
          <a:p>
            <a:pPr marL="298450" marR="44450" indent="-215900">
              <a:spcBef>
                <a:spcPct val="0"/>
              </a:spcBef>
              <a:spcAft>
                <a:spcPct val="0"/>
              </a:spcAft>
              <a:buSzPct val="102500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b="1" kern="0"/>
              <a:t>PEIDIWCH </a:t>
            </a:r>
            <a:r>
              <a:rPr lang="1106" b="0" kern="0"/>
              <a:t>â chaniatáu i unrhyw un arall gopïo oddi wrthych chi.</a:t>
            </a:r>
          </a:p>
          <a:p>
            <a:pPr marL="82550" marR="44450">
              <a:spcBef>
                <a:spcPct val="0"/>
              </a:spcBef>
              <a:spcAft>
                <a:spcPct val="0"/>
              </a:spcAft>
              <a:buSzPct val="102500"/>
              <a:tabLst>
                <a:tab pos="297815" algn="l"/>
                <a:tab pos="298450" algn="l"/>
              </a:tabLst>
            </a:pPr>
            <a:endParaRPr lang="en-GB" kern="0"/>
          </a:p>
          <a:p>
            <a:pPr marL="298450" marR="408940" indent="-215900">
              <a:spcBef>
                <a:spcPct val="0"/>
              </a:spcBef>
              <a:spcAft>
                <a:spcPct val="0"/>
              </a:spcAft>
              <a:buSzPct val="102500"/>
              <a:buFont typeface="Arial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b="1" kern="0"/>
              <a:t>PEIDIWCH </a:t>
            </a:r>
            <a:r>
              <a:rPr lang="1106" b="0" kern="0"/>
              <a:t>â chynnwys deunydd amhriodol, anweddus na sarhaus.</a:t>
            </a:r>
          </a:p>
          <a:p>
            <a:pPr algn="ctr">
              <a:defRPr b="0" i="0"/>
            </a:pPr>
            <a:r>
              <a:rPr lang="1106" b="1"/>
              <a:t>**COFIWCH**</a:t>
            </a:r>
          </a:p>
          <a:p>
            <a:pPr algn="ctr">
              <a:defRPr b="0" i="0"/>
            </a:pPr>
            <a:r>
              <a:rPr lang="1106"/>
              <a:t>EICH CYMHWYSTER CHI YDYW FELLY RHAID MAI EICH GWAITH CHI YDYW!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32ABC3EA-BEE8-4DC8-87FF-F08382E717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89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Dyma ddiwedd yr arweiniad i'r Asesiad Di-arholiad ar gyfer uned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/>
            </a:pPr>
            <a:r>
              <a:rPr lang="1106" sz="1200" kern="0">
                <a:solidFill>
                  <a:srgbClr val="FFFFFF"/>
                </a:solidFill>
                <a:latin typeface="Arial"/>
                <a:cs typeface="Arial"/>
              </a:rPr>
              <a:t>Os oes gennych unrhyw gwestiynau, holwch eich athro pwnc; bydd yn gallu rhoi cyngor a chyfarwyddyd i chi.</a:t>
            </a:r>
            <a:endParaRPr lang="en-US" sz="1200" kern="0">
              <a:latin typeface="Arial"/>
              <a:cs typeface="Arial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712918AF-70B8-4B8E-BFD6-BBFD582AA38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31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119380">
              <a:spcBef>
                <a:spcPts val="100"/>
              </a:spcBef>
              <a:defRPr b="0" i="0"/>
            </a:pPr>
            <a:r>
              <a:rPr lang="1106"/>
              <a:t>Nodau'r adnodd hwn yw eich helpu i ddeall sut i fynd i'r afael â'r dasg asesiad di-arholiad. </a:t>
            </a:r>
            <a:r>
              <a:rPr lang="1106" sz="1200" kern="0">
                <a:latin typeface="Arial"/>
                <a:cs typeface="Arial"/>
              </a:rPr>
              <a:t>Mae'n trafod sut i:</a:t>
            </a:r>
          </a:p>
          <a:p>
            <a:pPr>
              <a:spcBef>
                <a:spcPts val="40"/>
              </a:spcBef>
            </a:pPr>
            <a:endParaRPr lang="en-GB" sz="1200" kern="0">
              <a:latin typeface="Arial"/>
              <a:cs typeface="Arial"/>
            </a:endParaRPr>
          </a:p>
          <a:p>
            <a:pPr marL="469900" marR="326390" indent="-457200">
              <a:spcAft>
                <a:spcPts val="1200"/>
              </a:spcAft>
              <a:buSzPct val="102500"/>
              <a:buChar char="•"/>
              <a:tabLst>
                <a:tab pos="469265" algn="l"/>
                <a:tab pos="46990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cynllunio eich gwaith ar gyfer Uned 4: </a:t>
            </a:r>
            <a:r>
              <a:rPr lang="1106" sz="1200"/>
              <a:t>Hybu a chefnogi iechyd a llesiant er mwyn sicrhau canlyniadau cadarnhaol</a:t>
            </a:r>
          </a:p>
          <a:p>
            <a:pPr marL="469900" marR="326390" indent="-457200">
              <a:spcAft>
                <a:spcPts val="1200"/>
              </a:spcAft>
              <a:buSzPct val="102500"/>
              <a:buChar char="•"/>
              <a:tabLst>
                <a:tab pos="469265" algn="l"/>
                <a:tab pos="46990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eich helpu i strwythuro eich gwaith</a:t>
            </a:r>
          </a:p>
          <a:p>
            <a:pPr marL="469900" marR="219075" indent="-457200">
              <a:buSzPct val="102500"/>
              <a:buChar char="•"/>
              <a:tabLst>
                <a:tab pos="469265" algn="l"/>
                <a:tab pos="46990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cyflwyno eich gwaith yn y ffordd fwyaf effeithiol er mwyn dangos eich gwybodaeth a'ch dealltwriaeth o sut mae gofal yn cael ei ddarparu i fodloni anghenion penodol eich grŵp targed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5F32F4C6-D10C-4E14-9F67-C8EC2D0270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69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>
              <a:defRPr b="0" i="0"/>
            </a:pPr>
            <a:r>
              <a:rPr lang="1106"/>
              <a:t>O'ch blaen, dylai fod gennych:</a:t>
            </a:r>
          </a:p>
          <a:p>
            <a:pPr marL="12700">
              <a:defRPr b="0" i="0"/>
            </a:pPr>
            <a:r>
              <a:rPr lang="1106" sz="1200" kern="0">
                <a:latin typeface="Arial"/>
                <a:cs typeface="Arial"/>
              </a:rPr>
              <a:t>y dasg Asesiad Di-arholiad</a:t>
            </a:r>
          </a:p>
          <a:p>
            <a:pPr marL="12700" marR="5080">
              <a:defRPr b="0" i="0"/>
            </a:pPr>
            <a:r>
              <a:rPr lang="1106" sz="1200" kern="0">
                <a:latin typeface="Arial"/>
                <a:cs typeface="Arial"/>
              </a:rPr>
              <a:t>meini prawf yr Asesiad Di-arholiad</a:t>
            </a:r>
          </a:p>
          <a:p>
            <a:pPr marL="12700">
              <a:defRPr b="0" i="0"/>
            </a:pPr>
            <a:r>
              <a:rPr lang="1106" sz="1200" kern="0">
                <a:latin typeface="Arial"/>
                <a:cs typeface="Arial"/>
              </a:rPr>
              <a:t>llyfr nodiadau a beiro i gymryd nodiadau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78550947-C5D5-41A1-A837-67A94F3C1E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96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>
              <a:spcBef>
                <a:spcPts val="100"/>
              </a:spcBef>
              <a:defRPr b="0" i="0"/>
            </a:pPr>
            <a:r>
              <a:rPr lang="1106" sz="1200" kern="0">
                <a:latin typeface="Arial"/>
                <a:cs typeface="Arial"/>
              </a:rPr>
              <a:t>Bydd Uned 4 yr Asesiad Di-Arholiad yn canolbwyntio ar bedwar maes cynnwys:</a:t>
            </a:r>
          </a:p>
          <a:p>
            <a:pPr>
              <a:spcBef>
                <a:spcPts val="50"/>
              </a:spcBef>
            </a:pPr>
            <a:endParaRPr lang="en-GB" sz="1200" kern="0">
              <a:latin typeface="Arial"/>
              <a:cs typeface="Arial"/>
            </a:endParaRPr>
          </a:p>
          <a:p>
            <a:pPr marL="355600" marR="184785" indent="-342900">
              <a:spcAft>
                <a:spcPts val="600"/>
              </a:spcAft>
              <a:buSzPct val="103125"/>
              <a:buAutoNum type="arabicPeriod"/>
              <a:tabLst>
                <a:tab pos="354965" algn="l"/>
                <a:tab pos="35560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Sut mae iechyd y cyhoedd a gofal cymdeithasol, gofal plant a'r GIG wedi gwella iechyd a llesiant y genedl</a:t>
            </a:r>
          </a:p>
          <a:p>
            <a:pPr marL="355600" indent="-342900">
              <a:spcAft>
                <a:spcPts val="600"/>
              </a:spcAft>
              <a:buSzPct val="103125"/>
              <a:buAutoNum type="arabicPeriod"/>
              <a:tabLst>
                <a:tab pos="354965" algn="l"/>
                <a:tab pos="35560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Sut gall mathau o ofal helpu unigolion i sicrhau canlyniadau gwell</a:t>
            </a:r>
          </a:p>
          <a:p>
            <a:pPr marL="355600" marR="60325" indent="-342900">
              <a:spcAft>
                <a:spcPts val="600"/>
              </a:spcAft>
              <a:buSzPct val="103125"/>
              <a:buAutoNum type="arabicPeriod"/>
              <a:tabLst>
                <a:tab pos="354965" algn="l"/>
                <a:tab pos="35560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Cefnogi hunan-hunaniaeth, hunan-werth, ymdeimlad o sicrwydd a gwydnwch drwy gydol cylchred bywyd</a:t>
            </a:r>
          </a:p>
          <a:p>
            <a:pPr marL="355600" indent="-342900">
              <a:buSzPct val="103125"/>
              <a:buAutoNum type="arabicPeriod"/>
              <a:tabLst>
                <a:tab pos="354965" algn="l"/>
                <a:tab pos="35560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Gweithgareddau ystyrlon sy'n cefnogi a hybu iechyd, datblygiad a llesiant</a:t>
            </a:r>
          </a:p>
          <a:p>
            <a:pPr marL="12700" marR="5080">
              <a:defRPr b="0" i="0"/>
            </a:pPr>
            <a:r>
              <a:rPr lang="1106" sz="1200" kern="0">
                <a:latin typeface="Arial"/>
                <a:cs typeface="Arial"/>
              </a:rPr>
              <a:t>Ar gyfer gwaith Uned 4 bydd gofyn i chi ddefnyddio gwybodaeth o unedau blaenorol wrth gwblhau'r dasg.</a:t>
            </a:r>
          </a:p>
          <a:p>
            <a:pPr marL="12700">
              <a:defRPr b="0" i="0"/>
            </a:pPr>
            <a:r>
              <a:rPr lang="1106" sz="1200" kern="0">
                <a:latin typeface="Arial"/>
                <a:cs typeface="Arial"/>
              </a:rPr>
              <a:t>Mae'n werth 30% o'r cymhwyster </a:t>
            </a:r>
            <a:r>
              <a:rPr lang="1106" sz="1200" b="1" kern="0">
                <a:latin typeface="Arial"/>
                <a:cs typeface="Arial"/>
              </a:rPr>
              <a:t>dwyradd</a:t>
            </a:r>
            <a:r>
              <a:rPr lang="1106" sz="1200" kern="0">
                <a:latin typeface="Arial"/>
                <a:cs typeface="Arial"/>
              </a:rPr>
              <a:t>.</a:t>
            </a:r>
          </a:p>
          <a:p>
            <a:pPr marL="12700" marR="64135">
              <a:defRPr b="0" i="0"/>
            </a:pPr>
            <a:r>
              <a:rPr lang="1106" sz="1200" kern="0">
                <a:latin typeface="Arial"/>
                <a:cs typeface="Arial"/>
              </a:rPr>
              <a:t>Bydd y tasgau hyn yn cael eu cyflwyno i chi gan eich athro ar ddechrau'r flwyddyn y cyflwynir y gwaith.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355D49BD-5FD2-4EEC-8C95-3FFBE7550B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57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43815">
              <a:spcBef>
                <a:spcPts val="100"/>
              </a:spcBef>
              <a:defRPr b="0" i="0"/>
            </a:pPr>
            <a:r>
              <a:rPr lang="1106"/>
              <a:t>Cyflwyniad – </a:t>
            </a:r>
            <a:r>
              <a:rPr lang="1106" sz="1200" b="0" kern="0">
                <a:latin typeface="Arial" panose="020B0604020202020204" pitchFamily="34" charset="0"/>
                <a:cs typeface="Arial" panose="020B0604020202020204" pitchFamily="34" charset="0"/>
              </a:rPr>
              <a:t>Bydd </a:t>
            </a:r>
            <a:r>
              <a:rPr lang="1106" sz="1200" b="1" kern="0">
                <a:latin typeface="Arial" panose="020B0604020202020204" pitchFamily="34" charset="0"/>
                <a:cs typeface="Arial" panose="020B0604020202020204" pitchFamily="34" charset="0"/>
              </a:rPr>
              <a:t>Uned 4</a:t>
            </a:r>
            <a:r>
              <a:rPr lang="1106" sz="1200" b="0" kern="0">
                <a:latin typeface="Arial" panose="020B0604020202020204" pitchFamily="34" charset="0"/>
                <a:cs typeface="Arial" panose="020B0604020202020204" pitchFamily="34" charset="0"/>
              </a:rPr>
              <a:t> yn asesu'ch gwybodaeth, dealltwriaeth a'ch sgiliau mewn perthynas â gweithgareddau ystyrlon er mwyn bodloni anghenion y grŵp targed a ddewiswyd gennych, ac sy'n helpu i hybu hunan-hunaniaeth, hunan-werth, ymdeimlad o sicrwydd neu wydnwch.</a:t>
            </a:r>
          </a:p>
          <a:p>
            <a:pPr>
              <a:spcBef>
                <a:spcPts val="30"/>
              </a:spcBef>
            </a:pPr>
            <a:endParaRPr lang="en-GB" sz="1200" kern="0">
              <a:latin typeface="Arial"/>
              <a:cs typeface="Arial"/>
            </a:endParaRPr>
          </a:p>
          <a:p>
            <a:pPr marL="12700" marR="544195" algn="ctr">
              <a:defRPr b="0" i="0"/>
            </a:pPr>
            <a:r>
              <a:rPr lang="1106" sz="1200" b="1" kern="0">
                <a:latin typeface="Arial" panose="020B0604020202020204" pitchFamily="34" charset="0"/>
                <a:cs typeface="Arial" panose="020B0604020202020204" pitchFamily="34" charset="0"/>
              </a:rPr>
              <a:t>** Gwnewch yn siŵr eich bod yn canolbwyntio ar grŵp targed gwahanol gyda chyflwr gwahanol i'r un a ddewiswyd gennych ar gyfer Uned 2!</a:t>
            </a:r>
            <a:r>
              <a:rPr lang="1106" sz="1200" b="0" ker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1106" sz="1200" b="1" kern="0"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</a:p>
          <a:p>
            <a:pPr marL="12700" marR="544195"/>
            <a:endParaRPr lang="en-GB" sz="1200" b="1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Aft>
                <a:spcPts val="600"/>
              </a:spcAft>
              <a:defRPr b="0" i="0"/>
            </a:pPr>
            <a:r>
              <a:rPr lang="1106" sz="1200" kern="0">
                <a:latin typeface="Arial" panose="020B0604020202020204" pitchFamily="34" charset="0"/>
                <a:cs typeface="Arial" panose="020B0604020202020204" pitchFamily="34" charset="0"/>
              </a:rPr>
              <a:t>Mae Uned 4 yn gofyn i chi lunio adroddiad sy'n dangos y canlynol:</a:t>
            </a:r>
          </a:p>
          <a:p>
            <a:pPr marL="534988" marR="137795" indent="-522288">
              <a:spcBef>
                <a:spcPts val="70"/>
              </a:spcBef>
              <a:spcAft>
                <a:spcPts val="600"/>
              </a:spcAft>
              <a:buSzPct val="103125"/>
              <a:defRPr b="0" i="0"/>
            </a:pPr>
            <a:r>
              <a:rPr lang="1106" sz="1200" kern="0">
                <a:latin typeface="Arial" panose="020B0604020202020204" pitchFamily="34" charset="0"/>
                <a:cs typeface="Arial" panose="020B0604020202020204" pitchFamily="34" charset="0"/>
              </a:rPr>
              <a:t>(a)	ymchwilio i sut mae gwahanol fathau o ofal yn bodloni anghenion penodol grŵp targed a ddewiswyd</a:t>
            </a:r>
          </a:p>
          <a:p>
            <a:pPr marL="534988" indent="-522288">
              <a:spcAft>
                <a:spcPts val="600"/>
              </a:spcAft>
              <a:buSzPct val="103125"/>
              <a:defRPr b="0" i="0"/>
            </a:pPr>
            <a:r>
              <a:rPr lang="1106" sz="1200" kern="0">
                <a:latin typeface="Arial" panose="020B0604020202020204" pitchFamily="34" charset="0"/>
                <a:cs typeface="Arial" panose="020B0604020202020204" pitchFamily="34" charset="0"/>
              </a:rPr>
              <a:t>(b)	dadansoddi sut mae tueddiadau lleol a chenedlaethol, demograffeg a mentrau gan y llywodraeth yn effeithio ar y ddarpariaeth gofal ar gyfer y grŵp targed a ddewiswyd gennych</a:t>
            </a:r>
          </a:p>
          <a:p>
            <a:pPr marL="534988" marR="196215" indent="-522288">
              <a:spcBef>
                <a:spcPts val="90"/>
              </a:spcBef>
              <a:spcAft>
                <a:spcPts val="600"/>
              </a:spcAft>
              <a:buSzPct val="103125"/>
              <a:defRPr b="0" i="0"/>
            </a:pPr>
            <a:r>
              <a:rPr lang="1106" sz="1200" kern="0">
                <a:latin typeface="Arial" panose="020B0604020202020204" pitchFamily="34" charset="0"/>
                <a:cs typeface="Arial" panose="020B0604020202020204" pitchFamily="34" charset="0"/>
              </a:rPr>
              <a:t>(c)	ymchwilio i weithgareddau ystyrlon i fodloni un o anghenion penodol y grŵp targed a ddewiswyd gennych</a:t>
            </a:r>
          </a:p>
          <a:p>
            <a:pPr marL="534988" marR="41275" indent="-522288">
              <a:spcBef>
                <a:spcPts val="50"/>
              </a:spcBef>
              <a:spcAft>
                <a:spcPts val="600"/>
              </a:spcAft>
              <a:buSzPct val="103125"/>
              <a:defRPr b="0" i="0"/>
            </a:pPr>
            <a:r>
              <a:rPr lang="1106" sz="1200" kern="0">
                <a:latin typeface="Arial" panose="020B0604020202020204" pitchFamily="34" charset="0"/>
                <a:cs typeface="Arial" panose="020B0604020202020204" pitchFamily="34" charset="0"/>
              </a:rPr>
              <a:t>(ch)	cynllunio a chynhyrchu gweithgaredd ystyrlon i fodloni un o anghenion penodol y grŵp targed a ddewiswyd gennych ac sy'n helpu i hybu hunan-hunaniaeth, hunan-werth, ymdeimlad o sicrwydd neu wydnwch</a:t>
            </a:r>
          </a:p>
          <a:p>
            <a:pPr marL="534988" indent="-522288">
              <a:buSzPct val="103125"/>
              <a:defRPr b="0" i="0"/>
            </a:pPr>
            <a:r>
              <a:rPr lang="1106" sz="1200" kern="0">
                <a:latin typeface="Arial" panose="020B0604020202020204" pitchFamily="34" charset="0"/>
                <a:cs typeface="Arial" panose="020B0604020202020204" pitchFamily="34" charset="0"/>
              </a:rPr>
              <a:t>(d)	dadansoddi a gwerthuso eich gwaith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3F4F14A7-C214-48BE-A7F6-311AB3E37E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42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0" i="0"/>
            </a:pPr>
            <a:r>
              <a:rPr lang="1106"/>
              <a:t>Cyn i chi ddechrau gydag Uned 4 mae angen i chi wybod:</a:t>
            </a:r>
          </a:p>
          <a:p>
            <a:pPr marL="298450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cs typeface="Arial"/>
              </a:rPr>
              <a:t>Bydd gennych tua </a:t>
            </a:r>
            <a:r>
              <a:rPr lang="1106" sz="1200" b="1" kern="0">
                <a:cs typeface="Trebuchet MS"/>
              </a:rPr>
              <a:t>25 awr </a:t>
            </a:r>
            <a:r>
              <a:rPr lang="1106" sz="1200" kern="0">
                <a:cs typeface="Arial"/>
              </a:rPr>
              <a:t>i gwblhau Uned 4.</a:t>
            </a:r>
          </a:p>
          <a:p>
            <a:pPr marL="12700">
              <a:spcBef>
                <a:spcPts val="100"/>
              </a:spcBef>
              <a:buSzPct val="102777"/>
              <a:tabLst>
                <a:tab pos="297815" algn="l"/>
                <a:tab pos="298450" algn="l"/>
              </a:tabLst>
            </a:pPr>
            <a:endParaRPr lang="en-GB" sz="1200" kern="0">
              <a:cs typeface="Arial"/>
            </a:endParaRPr>
          </a:p>
          <a:p>
            <a:pPr marL="298450" marR="280035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cs typeface="Arial"/>
              </a:rPr>
              <a:t>Mae'r amseroedd hyn yn cyfeirio at waith wedi'i gwblhau dan </a:t>
            </a:r>
            <a:r>
              <a:rPr lang="1106" sz="1200" b="1" kern="0">
                <a:cs typeface="Arial"/>
              </a:rPr>
              <a:t>oruchwyliaeth uniongyrchol</a:t>
            </a:r>
            <a:r>
              <a:rPr lang="1106" sz="1200" kern="0">
                <a:cs typeface="Arial"/>
              </a:rPr>
              <a:t> yn eich dosbarth, gyda'ch athro.</a:t>
            </a:r>
          </a:p>
          <a:p>
            <a:pPr marL="298450" marR="280035" indent="-285750">
              <a:buSzPct val="102777"/>
              <a:buChar char="•"/>
              <a:tabLst>
                <a:tab pos="297815" algn="l"/>
                <a:tab pos="298450" algn="l"/>
              </a:tabLst>
            </a:pPr>
            <a:endParaRPr lang="en-GB" sz="1200" kern="0">
              <a:cs typeface="Arial"/>
            </a:endParaRPr>
          </a:p>
          <a:p>
            <a:pPr marL="298450" marR="5080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cs typeface="Arial"/>
              </a:rPr>
              <a:t>Nid yw'r amser hwn yn cynnwys ymchwiliad ac ymchwil y gellir eu gwneud y tu allan i'r amser dan oruchwyliaeth ac nid oes angen ei gofnodi i gyfrif tuag at yr amseroedd a nodir uchod.</a:t>
            </a:r>
          </a:p>
          <a:p>
            <a:pPr marL="298450" marR="5080" indent="-285750">
              <a:buSzPct val="102777"/>
              <a:buChar char="•"/>
              <a:tabLst>
                <a:tab pos="297815" algn="l"/>
                <a:tab pos="298450" algn="l"/>
              </a:tabLst>
            </a:pPr>
            <a:endParaRPr lang="en-GB" sz="1200" kern="0">
              <a:cs typeface="Arial"/>
            </a:endParaRPr>
          </a:p>
          <a:p>
            <a:pPr marL="298450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cs typeface="Arial"/>
              </a:rPr>
              <a:t>Does dim gofyniad nac argymhelliad ar gyfer nifer y geiriau na'r tudalennau mewn tasgau Asesiad Di-arholiad.</a:t>
            </a:r>
          </a:p>
          <a:p>
            <a:pPr marL="12700">
              <a:buSzPct val="102777"/>
              <a:tabLst>
                <a:tab pos="297815" algn="l"/>
                <a:tab pos="298450" algn="l"/>
              </a:tabLst>
            </a:pPr>
            <a:endParaRPr lang="en-GB" sz="1200" kern="0">
              <a:cs typeface="Arial"/>
            </a:endParaRPr>
          </a:p>
          <a:p>
            <a:pPr marL="298450" marR="531495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cs typeface="Arial"/>
              </a:rPr>
              <a:t>Rhaid i chi fodloni'r terfynau amser a gewch chi gan eich athro ac, yn ystod y cyfnod ysgrifennu, dylai eich gwaith aros gyda'ch athro yn eich ystafell ddosbarth bob amser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606C744B-7557-4B19-B754-418CE81362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54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9860" marR="138430" algn="l">
              <a:spcBef>
                <a:spcPts val="100"/>
              </a:spcBef>
              <a:defRPr b="0" i="0"/>
            </a:pPr>
            <a:r>
              <a:rPr lang="1106" sz="1200" b="1" kern="0"/>
              <a:t>Dylid cwblhau'r holl waith yn unigol.</a:t>
            </a:r>
          </a:p>
          <a:p>
            <a:pPr marL="149860" marR="138430" algn="l">
              <a:spcBef>
                <a:spcPts val="100"/>
              </a:spcBef>
              <a:defRPr b="0" i="0"/>
            </a:pPr>
            <a:r>
              <a:rPr lang="1106" sz="1200" b="1" kern="0"/>
              <a:t>Ni ddylid gwneud hyn drwy gydweithio ag unrhyw un arall.</a:t>
            </a:r>
          </a:p>
          <a:p>
            <a:pPr marL="20955" marR="5080" algn="l">
              <a:spcBef>
                <a:spcPct val="0"/>
              </a:spcBef>
              <a:spcAft>
                <a:spcPct val="0"/>
              </a:spcAft>
              <a:defRPr b="0" i="0"/>
            </a:pPr>
            <a:r>
              <a:rPr lang="1106" sz="1200" kern="0"/>
              <a:t>Dylech ddewis eich grŵp targed penodol eich hun gyda chyflwr penodol neu anghenion penodol.</a:t>
            </a:r>
          </a:p>
          <a:p>
            <a:pPr marL="8255" algn="l">
              <a:defRPr b="0" i="0"/>
            </a:pPr>
            <a:r>
              <a:rPr lang="1106" sz="1200" kern="0"/>
              <a:t>O wneud hyn, bydd gwaith unigol drwyddo draw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D68A810D-9306-44A2-8611-336D3FF4B2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47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5600" indent="-342900">
              <a:spcBef>
                <a:spcPts val="470"/>
              </a:spcBef>
              <a:spcAft>
                <a:spcPts val="1200"/>
              </a:spcAft>
              <a:buSzPct val="102777"/>
              <a:buChar char="•"/>
              <a:tabLst>
                <a:tab pos="354965" algn="l"/>
                <a:tab pos="355600" algn="l"/>
              </a:tabLst>
              <a:defRPr b="0" i="0"/>
            </a:pPr>
            <a:r>
              <a:rPr lang="1106"/>
              <a:t>Sut i gynllunio eich gwaith – </a:t>
            </a:r>
            <a:r>
              <a:rPr lang="1106" sz="1200" kern="0">
                <a:cs typeface="Arial"/>
              </a:rPr>
              <a:t>Gwnewch yn siŵr eich bod yn deall gofynion pob rhan cyn dechrau.</a:t>
            </a:r>
          </a:p>
          <a:p>
            <a:pPr marL="355600" marR="5080" indent="-342900">
              <a:spcBef>
                <a:spcPts val="430"/>
              </a:spcBef>
              <a:spcAft>
                <a:spcPts val="1200"/>
              </a:spcAft>
              <a:buSzPct val="102777"/>
              <a:buChar char="•"/>
              <a:tabLst>
                <a:tab pos="354965" algn="l"/>
                <a:tab pos="355600" algn="l"/>
              </a:tabLst>
              <a:defRPr b="0" i="0"/>
            </a:pPr>
            <a:r>
              <a:rPr lang="1106" sz="1200" kern="0">
                <a:cs typeface="Arial"/>
              </a:rPr>
              <a:t>Cofiwch fod eich athro yn cael cynnig cyfarwyddyd a chefnogaeth er mwyn sicrhau eich bod yn glir ynglŷn â'r hyn y mae angen i chi ei wneud.</a:t>
            </a:r>
          </a:p>
          <a:p>
            <a:pPr marL="355600" marR="266700" indent="-342900">
              <a:spcBef>
                <a:spcPts val="434"/>
              </a:spcBef>
              <a:spcAft>
                <a:spcPts val="1200"/>
              </a:spcAft>
              <a:buSzPct val="102777"/>
              <a:buChar char="•"/>
              <a:tabLst>
                <a:tab pos="354965" algn="l"/>
                <a:tab pos="355600" algn="l"/>
              </a:tabLst>
              <a:defRPr b="0" i="0"/>
            </a:pPr>
            <a:r>
              <a:rPr lang="1106" sz="1200" kern="0">
                <a:cs typeface="Arial"/>
              </a:rPr>
              <a:t>Gwnewch yn siŵr eich bod yn deall y meini prawf marcio fel y gallwch ddilyn a gwirio eich gwaith wrth i chi gwblhau'r gwahanol adrannau.</a:t>
            </a:r>
          </a:p>
          <a:p>
            <a:pPr marL="355600" indent="-342900">
              <a:spcBef>
                <a:spcPts val="430"/>
              </a:spcBef>
              <a:spcAft>
                <a:spcPts val="1200"/>
              </a:spcAft>
              <a:buSzPct val="102777"/>
              <a:buChar char="•"/>
              <a:tabLst>
                <a:tab pos="354965" algn="l"/>
                <a:tab pos="355600" algn="l"/>
              </a:tabLst>
              <a:defRPr b="0" i="0"/>
            </a:pPr>
            <a:r>
              <a:rPr lang="1106" sz="1200" kern="0">
                <a:cs typeface="Arial"/>
              </a:rPr>
              <a:t>Cofiwch fod gan Uned 4 bum rhan wahanol: </a:t>
            </a:r>
            <a:r>
              <a:rPr lang="1106" sz="1200" b="1" kern="0">
                <a:solidFill>
                  <a:srgbClr val="00B050"/>
                </a:solidFill>
                <a:cs typeface="Arial"/>
              </a:rPr>
              <a:t>(</a:t>
            </a:r>
            <a:r>
              <a:rPr lang="1106" sz="1200" b="1" kern="0">
                <a:solidFill>
                  <a:srgbClr val="00B050"/>
                </a:solidFill>
                <a:cs typeface="Trebuchet MS"/>
              </a:rPr>
              <a:t>a)</a:t>
            </a:r>
            <a:r>
              <a:rPr lang="1106" sz="1200" b="1" kern="0">
                <a:solidFill>
                  <a:srgbClr val="00B050"/>
                </a:solidFill>
                <a:cs typeface="Arial"/>
              </a:rPr>
              <a:t>, (</a:t>
            </a:r>
            <a:r>
              <a:rPr lang="1106" sz="1200" b="1" kern="0">
                <a:solidFill>
                  <a:srgbClr val="00B050"/>
                </a:solidFill>
                <a:cs typeface="Trebuchet MS"/>
              </a:rPr>
              <a:t>b)</a:t>
            </a:r>
            <a:r>
              <a:rPr lang="1106" sz="1200" b="1" kern="0">
                <a:solidFill>
                  <a:srgbClr val="00B050"/>
                </a:solidFill>
                <a:cs typeface="Arial"/>
              </a:rPr>
              <a:t>, (</a:t>
            </a:r>
            <a:r>
              <a:rPr lang="1106" sz="1200" b="1" kern="0">
                <a:solidFill>
                  <a:srgbClr val="00B050"/>
                </a:solidFill>
                <a:cs typeface="Trebuchet MS"/>
              </a:rPr>
              <a:t>c)</a:t>
            </a:r>
            <a:r>
              <a:rPr lang="1106" sz="1200" b="1" kern="0">
                <a:solidFill>
                  <a:srgbClr val="00B050"/>
                </a:solidFill>
                <a:cs typeface="Arial"/>
              </a:rPr>
              <a:t>, (</a:t>
            </a:r>
            <a:r>
              <a:rPr lang="1106" sz="1200" b="1" kern="0">
                <a:solidFill>
                  <a:srgbClr val="00B050"/>
                </a:solidFill>
                <a:cs typeface="Trebuchet MS"/>
              </a:rPr>
              <a:t>ch) </a:t>
            </a:r>
            <a:r>
              <a:rPr lang="1106" sz="1200" kern="0">
                <a:cs typeface="Arial"/>
              </a:rPr>
              <a:t>a </a:t>
            </a:r>
            <a:r>
              <a:rPr lang="1106" sz="1200" b="1" kern="0">
                <a:solidFill>
                  <a:srgbClr val="00B050"/>
                </a:solidFill>
                <a:cs typeface="Arial"/>
              </a:rPr>
              <a:t>(</a:t>
            </a:r>
            <a:r>
              <a:rPr lang="1106" sz="1200" b="1" kern="0">
                <a:solidFill>
                  <a:srgbClr val="00B050"/>
                </a:solidFill>
                <a:cs typeface="Trebuchet MS"/>
              </a:rPr>
              <a:t>d)</a:t>
            </a:r>
            <a:r>
              <a:rPr lang="1106" sz="1200" kern="0">
                <a:cs typeface="Trebuchet MS"/>
              </a:rPr>
              <a:t>.</a:t>
            </a:r>
          </a:p>
          <a:p>
            <a:pPr marL="355600" indent="-342900">
              <a:spcBef>
                <a:spcPts val="434"/>
              </a:spcBef>
              <a:spcAft>
                <a:spcPts val="1200"/>
              </a:spcAft>
              <a:buSzPct val="102777"/>
              <a:buChar char="•"/>
              <a:tabLst>
                <a:tab pos="354965" algn="l"/>
                <a:tab pos="355600" algn="l"/>
              </a:tabLst>
              <a:defRPr b="0" i="0"/>
            </a:pPr>
            <a:r>
              <a:rPr lang="1106" sz="1200" kern="0">
                <a:cs typeface="Arial"/>
              </a:rPr>
              <a:t>Byddwch yn drefnus a glynwch wrth y terfynau amser y bydd eich athro yn eu rhoi i chi.</a:t>
            </a:r>
          </a:p>
          <a:p>
            <a:pPr marL="355600" marR="56515" indent="-342900">
              <a:spcBef>
                <a:spcPts val="470"/>
              </a:spcBef>
              <a:spcAft>
                <a:spcPts val="1200"/>
              </a:spcAft>
              <a:buSzPct val="102777"/>
              <a:buChar char="•"/>
              <a:tabLst>
                <a:tab pos="354965" algn="l"/>
                <a:tab pos="355600" algn="l"/>
              </a:tabLst>
              <a:defRPr b="0" i="0"/>
            </a:pPr>
            <a:r>
              <a:rPr lang="1106" sz="1200" kern="0">
                <a:cs typeface="Arial"/>
              </a:rPr>
              <a:t>Gwnewch yn siŵr eich bod wedi gwneud eich ymchwil a'ch ymchwiliad cyn cwblhau rhannau o'r asesiad di-arholiad yn yr ystafell ddosbarth (cynlluniwch eich ymchwil a pheidiwch â'i adael i'r funud olaf!).</a:t>
            </a:r>
          </a:p>
          <a:p>
            <a:pPr marL="355600" marR="381000" indent="-342900">
              <a:spcBef>
                <a:spcPts val="430"/>
              </a:spcBef>
              <a:spcAft>
                <a:spcPts val="1200"/>
              </a:spcAft>
              <a:buSzPct val="102777"/>
              <a:buChar char="•"/>
              <a:tabLst>
                <a:tab pos="354965" algn="l"/>
                <a:tab pos="355600" algn="l"/>
                <a:tab pos="3914140" algn="l"/>
                <a:tab pos="5156200" algn="l"/>
              </a:tabLst>
              <a:defRPr b="0" i="0"/>
            </a:pPr>
            <a:r>
              <a:rPr lang="1106" sz="1200" kern="0">
                <a:cs typeface="Arial"/>
              </a:rPr>
              <a:t>Sicrhewch eich bod yn glir pryd y bydd rhan ysgrifennu’r Asesiad Di-arholiad yn digwydd. Meddyliwch yn ofalus am ba mor hir y dylai gymryd i chi gwblhau pob rhan.</a:t>
            </a:r>
          </a:p>
          <a:p>
            <a:pPr marL="355600" indent="-342900">
              <a:spcBef>
                <a:spcPts val="434"/>
              </a:spcBef>
              <a:spcAft>
                <a:spcPts val="1200"/>
              </a:spcAft>
              <a:buSzPct val="102777"/>
              <a:buChar char="•"/>
              <a:tabLst>
                <a:tab pos="354965" algn="l"/>
                <a:tab pos="355600" algn="l"/>
              </a:tabLst>
              <a:defRPr b="0" i="0"/>
            </a:pPr>
            <a:r>
              <a:rPr lang="1106" sz="1200" kern="0">
                <a:cs typeface="Arial"/>
              </a:rPr>
              <a:t>Gwnewch yn siŵr eich bod yn cydnabod unrhyw ffynonellau gwybodaeth rydych yn eu defnyddio.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60DD8486-9EA1-4E53-8795-06013B3631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51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/>
              <a:t>Wrth ddefnyddio adnoddau, </a:t>
            </a:r>
            <a:r>
              <a:rPr lang="1106" sz="1200" kern="0">
                <a:latin typeface="Arial"/>
                <a:cs typeface="Arial"/>
              </a:rPr>
              <a:t>dylech geisio cael gafael ar gynifer o adnoddau gwahanol â phosibl.</a:t>
            </a:r>
          </a:p>
          <a:p>
            <a:pPr marL="298450" marR="6985" lvl="0" indent="-2857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Pct val="102777"/>
              <a:buFontTx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Nid yw ymchwil cynradd yn hanfodol ond gallai helpu i wella safon eich gwaith (gofynnwch i'ch athro os nad ydych yn siŵr sut mae ymchwil cynradd ac ymchwil eilaidd yn wahanol). Os gallwch, ceisiwch ddefnyddio adnoddau cynradd – er enghraifft, cyfweliad â nyrs – yn hytrach na dibynnu'n ormodol ar ddisgrifiad swydd nyrs o'r rhyngrwyd, er enghraifft.</a:t>
            </a:r>
          </a:p>
          <a:p>
            <a:pPr marL="298450" marR="139700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Rhaid cydnabod cyfeiriadau at ffynonellau gwybodaeth a ddefnyddir yn eich gwaith a gellir gwneud hyn drwy ddefnyddio llyfryddiaeth atodol neu droednodiadau (gall eich athro ddangos i chi sut i wneud hyn yn iawn ar ddechrau eich gwaith).</a:t>
            </a:r>
          </a:p>
          <a:p>
            <a:pPr marL="298450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1200" kern="0">
                <a:latin typeface="Arial"/>
                <a:cs typeface="Arial"/>
              </a:rPr>
              <a:t>Bydd yr adnoddau'n bersonol i'r targed a'r testun a ddewiswyd gennych.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 b="0" i="0"/>
            </a:pPr>
            <a:fld id="{0CE5A7F0-298E-4BFD-AF2E-AD3D7F79D6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82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99ACAF1-6098-AE40-8403-1C8D637F98D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2575" y="1076325"/>
            <a:ext cx="11809413" cy="52435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  <a:lvl2pPr marL="7937" indent="0">
              <a:lnSpc>
                <a:spcPct val="100000"/>
              </a:lnSpc>
              <a:buNone/>
              <a:defRPr sz="1800"/>
            </a:lvl2pPr>
            <a:lvl3pPr marL="222250" indent="-169863">
              <a:lnSpc>
                <a:spcPct val="100000"/>
              </a:lnSpc>
              <a:buFont typeface="Arial" panose="020B0604020202020204" pitchFamily="34" charset="0"/>
              <a:buChar char="•"/>
              <a:defRPr b="0"/>
            </a:lvl3pPr>
            <a:lvl4pPr marL="268288" indent="0">
              <a:lnSpc>
                <a:spcPct val="100000"/>
              </a:lnSpc>
              <a:buNone/>
              <a:defRPr b="1"/>
            </a:lvl4pPr>
            <a:lvl5pPr marL="490538" indent="-187325"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82011" y="888774"/>
            <a:ext cx="1166501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334" y="113907"/>
            <a:ext cx="1586970" cy="68502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56F39C-AFF1-D944-A9F4-72171BE81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1" y="208722"/>
            <a:ext cx="10223323" cy="4472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02255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109736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353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15479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053227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61133" y="1498372"/>
            <a:ext cx="539496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393495" y="1519279"/>
            <a:ext cx="526033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857785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2011" y="208722"/>
            <a:ext cx="10009471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A0B8476-C42C-E946-9AE6-450EBBA88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225" y="1121566"/>
            <a:ext cx="6615951" cy="50553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4B8640-7FCE-A346-B4B6-DA2804688F54}"/>
              </a:ext>
            </a:extLst>
          </p:cNvPr>
          <p:cNvCxnSpPr/>
          <p:nvPr userDrawn="1"/>
        </p:nvCxnSpPr>
        <p:spPr>
          <a:xfrm>
            <a:off x="282011" y="888774"/>
            <a:ext cx="1166501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1E9D45D-B271-5D41-A966-131A637835F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334" y="113907"/>
            <a:ext cx="1586970" cy="68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8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9" r:id="rId2"/>
    <p:sldLayoutId id="2147483743" r:id="rId3"/>
    <p:sldLayoutId id="2147483744" r:id="rId4"/>
    <p:sldLayoutId id="2147483745" r:id="rId5"/>
  </p:sldLayoutIdLst>
  <p:transition/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1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rgbClr val="F94130"/>
        </a:buClr>
        <a:buSzTx/>
        <a:buFont typeface="Arial"/>
        <a:buNone/>
        <a:defRPr lang="en-US" sz="1800" b="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937" indent="0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2"/>
        </a:buClr>
        <a:buFont typeface="Arial"/>
        <a:buNone/>
        <a:defRPr lang="en-US"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222250" marR="0" indent="-214313" algn="l" defTabSz="914400" rtl="0" eaLnBrk="1" fontAlgn="auto" latinLnBrk="0" hangingPunct="1">
        <a:lnSpc>
          <a:spcPct val="100000"/>
        </a:lnSpc>
        <a:spcBef>
          <a:spcPct val="0"/>
        </a:spcBef>
        <a:spcAft>
          <a:spcPts val="600"/>
        </a:spcAft>
        <a:buClr>
          <a:srgbClr val="F94130"/>
        </a:buClr>
        <a:buSzTx/>
        <a:buFont typeface="Arial" panose="020B0604020202020204" pitchFamily="34" charset="0"/>
        <a:buChar char="•"/>
        <a:defRPr lang="en-US" sz="14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222250" indent="0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2"/>
        </a:buClr>
        <a:buFont typeface="Arial"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446088" indent="-187325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2"/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4320" userDrawn="1">
          <p15:clr>
            <a:srgbClr val="F26B43"/>
          </p15:clr>
        </p15:guide>
        <p15:guide id="5" userDrawn="1">
          <p15:clr>
            <a:srgbClr val="F26B43"/>
          </p15:clr>
        </p15:guide>
        <p15:guide id="6" pos="7680" userDrawn="1">
          <p15:clr>
            <a:srgbClr val="F26B43"/>
          </p15:clr>
        </p15:guide>
        <p15:guide id="7" pos="7355" userDrawn="1">
          <p15:clr>
            <a:srgbClr val="F26B43"/>
          </p15:clr>
        </p15:guide>
        <p15:guide id="9" orient="horz" pos="3997" userDrawn="1">
          <p15:clr>
            <a:srgbClr val="F26B43"/>
          </p15:clr>
        </p15:guide>
        <p15:guide id="10" pos="325" userDrawn="1">
          <p15:clr>
            <a:srgbClr val="F26B43"/>
          </p15:clr>
        </p15:guide>
        <p15:guide id="11" orient="horz" pos="618" userDrawn="1">
          <p15:clr>
            <a:srgbClr val="F26B43"/>
          </p15:clr>
        </p15:guide>
        <p15:guide id="12" orient="horz" pos="14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19086A-4489-44E3-8FD6-E495B38C8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561" y="975893"/>
            <a:ext cx="11674695" cy="5787764"/>
          </a:xfrm>
          <a:prstGeom prst="rect">
            <a:avLst/>
          </a:prstGeom>
        </p:spPr>
      </p:pic>
      <p:sp>
        <p:nvSpPr>
          <p:cNvPr id="9" name="Title 1"/>
          <p:cNvSpPr txBox="1"/>
          <p:nvPr/>
        </p:nvSpPr>
        <p:spPr>
          <a:xfrm>
            <a:off x="938706" y="1762658"/>
            <a:ext cx="10745293" cy="14164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b="0" i="0"/>
            </a:pPr>
            <a:r>
              <a:rPr lang="1106" sz="2800">
                <a:solidFill>
                  <a:schemeClr val="bg1"/>
                </a:solidFill>
              </a:rPr>
              <a:t>TGAU Iechyd a Gofal Cymdeithasol, a Gofal Plant</a:t>
            </a:r>
          </a:p>
          <a:p>
            <a:endParaRPr lang="en-US" sz="2800">
              <a:solidFill>
                <a:schemeClr val="bg1"/>
              </a:solidFill>
            </a:endParaRPr>
          </a:p>
          <a:p>
            <a:pPr marL="1341438" indent="-1341438">
              <a:defRPr b="0" i="0"/>
            </a:pPr>
            <a:r>
              <a:rPr lang="1106" sz="2800">
                <a:solidFill>
                  <a:schemeClr val="bg1"/>
                </a:solidFill>
              </a:rPr>
              <a:t>Uned 4 – Hybu a chynnal iechyd a llesiant er mwyn sicrhau canlyniadau cadarnhaol	(3570N4)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505" y="354573"/>
            <a:ext cx="7537215" cy="457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sz="2400"/>
              <a:t>Arweiniad i'r Asesiad Di-Arholiad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0" y="6642686"/>
            <a:ext cx="7742191" cy="748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457200">
              <a:lnSpc>
                <a:spcPct val="100000"/>
              </a:lnSpc>
              <a:spcBef>
                <a:spcPct val="20000"/>
              </a:spcBef>
              <a:defRPr/>
            </a:pPr>
            <a:endParaRPr lang="en-US" sz="2800" b="1"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0E35C54-3296-47DD-859D-8DCA715DB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04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21498" y="1600200"/>
            <a:ext cx="8557554" cy="37502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Cofiwch, bydd gennych hefyd eich nodiadau dosbarth, eich nodiadau ymchwil ac ymchwiliad eich hun wrth law i'ch helpu.</a:t>
            </a:r>
          </a:p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</a:pPr>
            <a:endParaRPr lang="en-US" sz="2000" kern="0">
              <a:latin typeface="Arial"/>
              <a:cs typeface="Arial"/>
            </a:endParaRPr>
          </a:p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Gallwch gael mynediad at yr holl adnoddau pan fyddwch yn yr ystafell ddosbarth yn ysgrifennu eich gwaith yn yr asesiad di-arholiad.</a:t>
            </a:r>
          </a:p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</a:pPr>
            <a:endParaRPr lang="en-US" sz="2000" kern="0">
              <a:latin typeface="Arial"/>
              <a:cs typeface="Arial"/>
            </a:endParaRPr>
          </a:p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Gall eich athro hefyd gynnig cyfarwyddyd a chefnogaeth i chi i sicrhau bod gennych ddealltwriaeth glir o ofynion y tasgau.</a:t>
            </a:r>
          </a:p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</a:pPr>
            <a:endParaRPr lang="en-US" sz="2000" kern="0">
              <a:latin typeface="Arial"/>
              <a:cs typeface="Arial"/>
            </a:endParaRPr>
          </a:p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Byddwch yn gweithio'n unigol o fewn yr amser a ddyrennir (fodd bynnag, efallai y bydd eich athro yn gofyn i chi weithio mewn grwpiau wrth ddechrau ymchwilio i destunau yn y dosbarth).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B9878E99-743C-4033-8E50-14E86D83EC3C}"/>
              </a:ext>
            </a:extLst>
          </p:cNvPr>
          <p:cNvSpPr txBox="1"/>
          <p:nvPr/>
        </p:nvSpPr>
        <p:spPr>
          <a:xfrm>
            <a:off x="402863" y="309906"/>
            <a:ext cx="5045035" cy="378838"/>
          </a:xfrm>
          <a:prstGeom prst="rect">
            <a:avLst/>
          </a:prstGeom>
        </p:spPr>
        <p:txBody>
          <a:bodyPr vert="horz" wrap="square" lIns="0" tIns="1270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defRPr b="0" i="0"/>
            </a:pPr>
            <a:r>
              <a:rPr lang="1106" sz="2400">
                <a:solidFill>
                  <a:srgbClr val="0070C0"/>
                </a:solidFill>
              </a:rPr>
              <a:t>Defnyddio adnoddau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CD6BD45-81CB-4A2C-A91E-C4B63084B8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0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28"/>
    </mc:Choice>
    <mc:Fallback xmlns="">
      <p:transition spd="slow" advTm="31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16112" y="1827178"/>
            <a:ext cx="8376504" cy="27694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spcBef>
                <a:spcPts val="100"/>
              </a:spcBef>
              <a:buSzPct val="102500"/>
              <a:buChar char="•"/>
              <a:defRPr b="0" i="0"/>
            </a:pPr>
            <a:r>
              <a:rPr lang="1106" sz="2000" kern="0">
                <a:latin typeface="Arial"/>
                <a:cs typeface="Arial"/>
              </a:rPr>
              <a:t>Bydd eich gwaith yn cael ei farcio gan eich athro a fydd yn dilyn meini prawf marcio penodol.</a:t>
            </a:r>
          </a:p>
          <a:p>
            <a:pPr marL="355600" indent="-342900">
              <a:spcBef>
                <a:spcPts val="40"/>
              </a:spcBef>
              <a:buFont typeface="Arial"/>
              <a:buChar char="•"/>
            </a:pPr>
            <a:endParaRPr sz="2000" kern="0">
              <a:latin typeface="Arial"/>
              <a:cs typeface="Arial"/>
            </a:endParaRPr>
          </a:p>
          <a:p>
            <a:pPr marL="355600" marR="379095" indent="-342900">
              <a:buSzPct val="102500"/>
              <a:buChar char="•"/>
              <a:defRPr b="0" i="0"/>
            </a:pPr>
            <a:r>
              <a:rPr lang="1106" sz="2000" kern="0">
                <a:latin typeface="Arial"/>
                <a:cs typeface="Arial"/>
              </a:rPr>
              <a:t>Unwaith y bydd y dasg wedi'i chwblhau a'r asesiad terfynol wedi'i wneud, ni allwch wneud unrhyw newidiadau i'ch gwaith.</a:t>
            </a:r>
          </a:p>
          <a:p>
            <a:pPr marL="12700">
              <a:spcBef>
                <a:spcPts val="45"/>
              </a:spcBef>
            </a:pPr>
            <a:endParaRPr sz="2000" kern="0">
              <a:latin typeface="Arial"/>
              <a:cs typeface="Arial"/>
            </a:endParaRPr>
          </a:p>
          <a:p>
            <a:pPr marL="355600" marR="464820" indent="-342900">
              <a:buSzPct val="102500"/>
              <a:buChar char="•"/>
              <a:defRPr b="0" i="0"/>
            </a:pPr>
            <a:r>
              <a:rPr lang="1106" sz="2000" kern="0">
                <a:latin typeface="Arial"/>
                <a:cs typeface="Arial"/>
              </a:rPr>
              <a:t>Gall y corff dyfarnu ofyn am eich gwaith mewn sampl i'w gymedroli – y rheswm am hyn yw sicrhau bod y marcio yn gyson ar draws pob canolfan.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12AD423D-7960-443A-BF38-1F06F81BEA9E}"/>
              </a:ext>
            </a:extLst>
          </p:cNvPr>
          <p:cNvSpPr txBox="1"/>
          <p:nvPr/>
        </p:nvSpPr>
        <p:spPr>
          <a:xfrm>
            <a:off x="402862" y="306589"/>
            <a:ext cx="7265905" cy="382156"/>
          </a:xfrm>
          <a:prstGeom prst="rect">
            <a:avLst/>
          </a:prstGeom>
        </p:spPr>
        <p:txBody>
          <a:bodyPr vert="horz" wrap="square" lIns="0" tIns="1270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defRPr b="0" i="0"/>
            </a:pPr>
            <a:r>
              <a:rPr lang="1106" sz="2400">
                <a:solidFill>
                  <a:srgbClr val="0070C0"/>
                </a:solidFill>
              </a:rPr>
              <a:t>Sut bydd eich gwaith yn cael ei asesu / ei farcio?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31B1E7-01DF-4288-B708-B4DD4A68DE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43"/>
    </mc:Choice>
    <mc:Fallback xmlns="">
      <p:transition spd="slow" advTm="23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70688" y="1091597"/>
            <a:ext cx="11826240" cy="55528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spcAft>
                <a:spcPts val="1200"/>
              </a:spcAft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Teipiwch eich gwaith yn electronig lle bynnag y bo'n bosibl, a defnyddiwch y gwirydd sillafu/gramadeg.</a:t>
            </a:r>
          </a:p>
          <a:p>
            <a:pPr marL="298450" indent="-285750">
              <a:spcAft>
                <a:spcPts val="1200"/>
              </a:spcAft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Os na allwch gyflwyno eich gwaith yn electronig, gwnewch yn siŵr eich bod yn defnyddio inc du mewn llawysgrifen ddarllenadwy.</a:t>
            </a:r>
            <a:endParaRPr sz="2000" kern="0">
              <a:latin typeface="Arial"/>
              <a:cs typeface="Arial"/>
            </a:endParaRPr>
          </a:p>
          <a:p>
            <a:pPr marL="298450" indent="-285750">
              <a:spcAft>
                <a:spcPts val="1200"/>
              </a:spcAft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Trefnwch eich gwaith i'r gwahanol adrannau ar gyfer rhan (a), (b), (c), (ch) a (d).</a:t>
            </a:r>
          </a:p>
          <a:p>
            <a:pPr marL="298450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Rhowch y manylion canlynol ar bob tudalen o'ch gwaith:</a:t>
            </a:r>
          </a:p>
          <a:p>
            <a:pPr marL="469900" marR="6108700">
              <a:defRPr b="0" i="0"/>
            </a:pPr>
            <a:r>
              <a:rPr lang="1106" sz="2000" b="1" kern="0">
                <a:latin typeface="Arial"/>
                <a:cs typeface="Arial"/>
              </a:rPr>
              <a:t>Rhif 5 digid y ganolfan</a:t>
            </a:r>
            <a:endParaRPr lang="en-GB" sz="2000" b="1" kern="0">
              <a:latin typeface="Arial"/>
              <a:cs typeface="Arial"/>
            </a:endParaRPr>
          </a:p>
          <a:p>
            <a:pPr marL="469900" marR="6108700">
              <a:defRPr b="0" i="0"/>
            </a:pPr>
            <a:r>
              <a:rPr lang="1106" sz="2000" b="1" kern="0">
                <a:latin typeface="Arial"/>
                <a:cs typeface="Arial"/>
              </a:rPr>
              <a:t>Rhif yr ymgeisydd</a:t>
            </a:r>
            <a:endParaRPr sz="2000" kern="0">
              <a:latin typeface="Arial"/>
              <a:cs typeface="Arial"/>
            </a:endParaRPr>
          </a:p>
          <a:p>
            <a:pPr marL="469900">
              <a:spcAft>
                <a:spcPts val="1200"/>
              </a:spcAft>
              <a:defRPr b="0" i="0"/>
            </a:pPr>
            <a:r>
              <a:rPr lang="1106" sz="2000" b="1" kern="0">
                <a:latin typeface="Arial"/>
                <a:cs typeface="Arial"/>
              </a:rPr>
              <a:t>(Gwnewch yn siŵr ei bod yn amlwg mai </a:t>
            </a:r>
            <a:r>
              <a:rPr lang="1106" sz="2000" b="1" kern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gwaith Uned 4 ydyw.)</a:t>
            </a:r>
            <a:endParaRPr sz="2000" b="1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indent="-285750">
              <a:spcAft>
                <a:spcPts val="1200"/>
              </a:spcAft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Cyflwynwch waith prosesydd geiriau neu ysgrifenedig ar bapur A4 mewn un ffeil (nid mewn pocedi poly unigol).</a:t>
            </a:r>
            <a:endParaRPr sz="2000" kern="0">
              <a:latin typeface="Arial"/>
              <a:cs typeface="Arial"/>
            </a:endParaRPr>
          </a:p>
          <a:p>
            <a:pPr marL="298450" marR="5080" indent="-285750">
              <a:spcAft>
                <a:spcPts val="1200"/>
              </a:spcAft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Dylech gynnwys copïau o unrhyw ddogfennau ychwanegol a ddefnyddiwyd gennych, megis ffotograffau, llythyrau, fideos, recordiadau sain, trawsgrifiadau o gyfweliadau a datganiadau tyst gan eich athrawon (dylech gynnwys ffurflen gydsynio os ydych yn defnyddio fideos neu ffotograffau/lluniau ohonoch chi eich hun).</a:t>
            </a:r>
            <a:endParaRPr sz="2000" kern="0">
              <a:latin typeface="Arial"/>
              <a:cs typeface="Arial"/>
            </a:endParaRPr>
          </a:p>
          <a:p>
            <a:pPr marL="298450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Peidiwch â chynnwys eitemau o werth gwirioneddol neu bersonol fel ffotograffau na thystysgrifau.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5077D51-780E-41DE-A98C-ECE0EBB76980}"/>
              </a:ext>
            </a:extLst>
          </p:cNvPr>
          <p:cNvSpPr txBox="1"/>
          <p:nvPr/>
        </p:nvSpPr>
        <p:spPr>
          <a:xfrm>
            <a:off x="402863" y="309906"/>
            <a:ext cx="5045035" cy="378838"/>
          </a:xfrm>
          <a:prstGeom prst="rect">
            <a:avLst/>
          </a:prstGeom>
        </p:spPr>
        <p:txBody>
          <a:bodyPr vert="horz" wrap="square" lIns="0" tIns="1270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defRPr b="0" i="0"/>
            </a:pPr>
            <a:r>
              <a:rPr lang="1106" sz="2400">
                <a:solidFill>
                  <a:srgbClr val="0070C0"/>
                </a:solidFill>
              </a:rPr>
              <a:t>Cyflwyno eich gwaith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D57D2E9-5EFC-4E42-BDBA-496AF9B8D4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72"/>
    </mc:Choice>
    <mc:Fallback xmlns="">
      <p:transition spd="slow" advTm="61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78317" y="1365176"/>
            <a:ext cx="8652644" cy="49026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spcBef>
                <a:spcPts val="100"/>
              </a:spcBef>
              <a:buSzPct val="102777"/>
              <a:buChar char="•"/>
              <a:tabLst>
                <a:tab pos="354965" algn="l"/>
                <a:tab pos="355600" algn="l"/>
                <a:tab pos="561848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Ar gyfer yr asesiad di-arholiad hwn, cewch gyfle i wneud rhywfaint o ymchwil ac ymchwiliad annibynnol i grwpiau targed a thestunau (bydd hyn yn cynnwys chwilio am wybodaeth mewn ffynonellau cyhoeddedig fel gwerslyfrau, cyfnodolion, rhaglenni teledu a radio, ac ar y we).</a:t>
            </a:r>
            <a:endParaRPr sz="2000" kern="0">
              <a:latin typeface="Arial"/>
              <a:cs typeface="Arial"/>
            </a:endParaRPr>
          </a:p>
          <a:p>
            <a:pPr>
              <a:spcBef>
                <a:spcPts val="30"/>
              </a:spcBef>
              <a:buFont typeface="Arial"/>
              <a:buChar char="•"/>
            </a:pPr>
            <a:endParaRPr sz="2000" kern="0">
              <a:latin typeface="Arial"/>
              <a:cs typeface="Arial"/>
            </a:endParaRPr>
          </a:p>
          <a:p>
            <a:pPr marL="298450" marR="86995" indent="-285750">
              <a:buSzPct val="102777"/>
              <a:buChar char="•"/>
              <a:tabLst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Mae defnyddio gwybodaeth o ffynonellau eraill yn ffordd dda o ddangos eich gwybodaeth a'ch dealltwriaeth o destun ond rhaid i chi ofalu sut rydych yn ei defnyddio; yn bwysicaf oll, rhaid i chi </a:t>
            </a:r>
            <a:r>
              <a:rPr lang="1106" sz="2000" b="1" kern="0">
                <a:latin typeface="Arial"/>
                <a:cs typeface="Arial"/>
              </a:rPr>
              <a:t>beidio </a:t>
            </a:r>
            <a:r>
              <a:rPr lang="1106" sz="2000" kern="0">
                <a:latin typeface="Arial"/>
                <a:cs typeface="Arial"/>
              </a:rPr>
              <a:t>â'i gopïo a'i hawlio fel eich gwaith eich hun.</a:t>
            </a:r>
            <a:endParaRPr sz="2000" kern="0">
              <a:latin typeface="Arial"/>
              <a:cs typeface="Arial"/>
            </a:endParaRPr>
          </a:p>
          <a:p>
            <a:pPr>
              <a:spcBef>
                <a:spcPts val="35"/>
              </a:spcBef>
              <a:buFont typeface="Arial"/>
              <a:buChar char="•"/>
            </a:pPr>
            <a:endParaRPr sz="2000" kern="0">
              <a:latin typeface="Arial"/>
              <a:cs typeface="Arial"/>
            </a:endParaRPr>
          </a:p>
          <a:p>
            <a:pPr marL="298450" marR="142875" indent="-285750">
              <a:buSzPct val="102777"/>
              <a:buChar char="•"/>
              <a:tabLst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Os byddwch yn defnyddio’r un geiriad â ffynhonnell gyhoeddedig, rhaid i chi roi dyfynodau o gwmpas y darn a nodi o ble y daeth – gelwir hyn yn 'cyfeirio'.</a:t>
            </a:r>
          </a:p>
          <a:p>
            <a:pPr marL="298450" marR="142875" indent="-285750">
              <a:buSzPct val="102777"/>
              <a:buChar char="•"/>
              <a:tabLst>
                <a:tab pos="298450" algn="l"/>
              </a:tabLst>
            </a:pPr>
            <a:endParaRPr sz="2000" kern="0">
              <a:latin typeface="Arial"/>
              <a:cs typeface="Arial"/>
            </a:endParaRPr>
          </a:p>
          <a:p>
            <a:pPr marL="298450" marR="100330" indent="-285750">
              <a:buSzPct val="102777"/>
              <a:buChar char="•"/>
              <a:tabLst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Cadwch gofnod manwl o'ch ymchwil, cynllunio, adnoddau ac ati. Dylai eich rhestr gynnwys llyfrau, gwefannau ac adnoddau clywedol/gweledol.</a:t>
            </a:r>
            <a:endParaRPr sz="2000" kern="0">
              <a:latin typeface="Arial"/>
              <a:cs typeface="Arial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9CB69EDF-8236-455A-BB7A-6FD029CBE779}"/>
              </a:ext>
            </a:extLst>
          </p:cNvPr>
          <p:cNvSpPr txBox="1"/>
          <p:nvPr/>
        </p:nvSpPr>
        <p:spPr>
          <a:xfrm>
            <a:off x="402863" y="306589"/>
            <a:ext cx="6119857" cy="382156"/>
          </a:xfrm>
          <a:prstGeom prst="rect">
            <a:avLst/>
          </a:prstGeom>
        </p:spPr>
        <p:txBody>
          <a:bodyPr vert="horz" wrap="square" lIns="0" tIns="1270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defRPr b="0" i="0"/>
            </a:pPr>
            <a:r>
              <a:rPr lang="1106" sz="2400">
                <a:solidFill>
                  <a:srgbClr val="0070C0"/>
                </a:solidFill>
              </a:rPr>
              <a:t>Gwaith ymchwil a defnyddio cyfeiriadau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F7927ED-0E51-47A7-84A8-867F1CFC9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21"/>
    </mc:Choice>
    <mc:Fallback xmlns="">
      <p:transition spd="slow" advTm="46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75494" y="1336122"/>
            <a:ext cx="9459902" cy="52450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Dylai cyfeiriad o lyfr neu gyfnodolyn sydd wedi ei argraffu ddangos enw'r awdur, y flwyddyn gyhoeddi a rhif y dudalen, er enghraifft: </a:t>
            </a:r>
            <a:r>
              <a:rPr lang="1106" sz="2000" i="1" kern="0">
                <a:latin typeface="Arial"/>
                <a:cs typeface="Arial"/>
              </a:rPr>
              <a:t>Jones, 2017, </a:t>
            </a:r>
            <a:r>
              <a:rPr lang="1106" sz="2000" kern="0">
                <a:latin typeface="Arial"/>
                <a:cs typeface="Arial"/>
              </a:rPr>
              <a:t>t42.</a:t>
            </a:r>
          </a:p>
          <a:p>
            <a:pPr>
              <a:spcBef>
                <a:spcPts val="30"/>
              </a:spcBef>
              <a:buFont typeface="Arial"/>
              <a:buChar char="•"/>
            </a:pPr>
            <a:endParaRPr sz="2000" kern="0">
              <a:latin typeface="Arial"/>
              <a:cs typeface="Arial"/>
            </a:endParaRPr>
          </a:p>
          <a:p>
            <a:pPr marL="298450" marR="45085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Yn achos deunydd o'r rhyngrwyd, dylai eich cyfeiriad ddangos y dyddiad y llwythwyd y deunydd i lawr a rhaid dangos yr union dudalen we, (nid y peiriant chwilio a ddefnyddiwyd i ddod o hyd iddo). Gellir copïo hwn o’r llinell cyfeiriad. Er enghraifft, </a:t>
            </a:r>
            <a:r>
              <a:rPr lang="1106" sz="2000" i="1" kern="0">
                <a:latin typeface="Arial"/>
                <a:cs typeface="Arial"/>
              </a:rPr>
              <a:t>http://www.wjec.co.uk/nea1.htm wedi'i lwytho i lawr 3 Mawrth 2018</a:t>
            </a:r>
            <a:r>
              <a:rPr lang="1106" sz="2000" kern="0">
                <a:latin typeface="Arial"/>
                <a:cs typeface="Arial"/>
              </a:rPr>
              <a:t>.</a:t>
            </a:r>
          </a:p>
          <a:p>
            <a:pPr>
              <a:spcBef>
                <a:spcPts val="35"/>
              </a:spcBef>
              <a:buFont typeface="Arial"/>
              <a:buChar char="•"/>
            </a:pPr>
            <a:endParaRPr sz="2000" kern="0">
              <a:latin typeface="Arial"/>
              <a:cs typeface="Arial"/>
            </a:endParaRPr>
          </a:p>
          <a:p>
            <a:pPr marL="298450" marR="109855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Bydd gofyn i chi gynnwys llyfryddiaeth ar ddiwedd eich darn o waith ysgrifenedig. Rhaid i'ch llyfryddiaeth restru manylion llawn y cyhoeddiadau rydych chi wedi eu defnyddio yn eich gwaith ymchwil, hyd yn oed lle na chyfeirir yn uniongyrchol atyn nhw, er enghraifft: Curran, J, MassMedia and Society (Hodder Arnold, 2005).</a:t>
            </a:r>
          </a:p>
          <a:p>
            <a:pPr>
              <a:spcBef>
                <a:spcPts val="30"/>
              </a:spcBef>
            </a:pPr>
            <a:endParaRPr sz="2000" kern="0">
              <a:latin typeface="Arial"/>
              <a:cs typeface="Arial"/>
            </a:endParaRPr>
          </a:p>
          <a:p>
            <a:pPr marL="12700" marR="143510">
              <a:defRPr b="0" i="0"/>
            </a:pPr>
            <a:r>
              <a:rPr lang="1106" sz="2000" b="1" kern="0">
                <a:latin typeface="Arial"/>
                <a:cs typeface="Arial"/>
              </a:rPr>
              <a:t>COFIWCH: os byddwch yn copïo geiriau neu syniadau pobl eraill ac nad ydych yn dangos eich ffynonellau mewn cyfeiriadau a llyfryddiaeth, bydd hyn yn cael ei ystyried yn dwyllo.</a:t>
            </a:r>
            <a:endParaRPr sz="2000" kern="0">
              <a:latin typeface="Arial"/>
              <a:cs typeface="Arial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214E9115-F753-4D83-ABD9-BA9C02565A97}"/>
              </a:ext>
            </a:extLst>
          </p:cNvPr>
          <p:cNvSpPr txBox="1"/>
          <p:nvPr/>
        </p:nvSpPr>
        <p:spPr>
          <a:xfrm>
            <a:off x="402863" y="306589"/>
            <a:ext cx="5778481" cy="382156"/>
          </a:xfrm>
          <a:prstGeom prst="rect">
            <a:avLst/>
          </a:prstGeom>
        </p:spPr>
        <p:txBody>
          <a:bodyPr vert="horz" wrap="square" lIns="0" tIns="1270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defRPr b="0" i="0"/>
            </a:pPr>
            <a:r>
              <a:rPr lang="1106" sz="2400">
                <a:solidFill>
                  <a:srgbClr val="0070C0"/>
                </a:solidFill>
              </a:rPr>
              <a:t>Gwaith ymchwil a defnyddio cyfeiriadau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C5CA816-7BCE-40E2-A6AC-AA98905574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77"/>
    </mc:Choice>
    <mc:Fallback xmlns="">
      <p:transition spd="slow" advTm="46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sz="half" idx="2"/>
          </p:nvPr>
        </p:nvSpPr>
        <p:spPr>
          <a:xfrm>
            <a:off x="632452" y="1188336"/>
            <a:ext cx="5061980" cy="550459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96863" marR="53975" indent="-214313">
              <a:spcBef>
                <a:spcPct val="0"/>
              </a:spcBef>
              <a:spcAft>
                <a:spcPct val="0"/>
              </a:spcAft>
              <a:buSzPct val="102500"/>
              <a:buFont typeface="Arial"/>
              <a:buChar char="•"/>
              <a:tabLst>
                <a:tab pos="298450" algn="l"/>
              </a:tabLst>
              <a:defRPr b="0" i="0"/>
            </a:pPr>
            <a:r>
              <a:rPr lang="1106" b="1" kern="0"/>
              <a:t>CYMERWCH ofal o'ch gwaith a'i gadw'n ddiogel. </a:t>
            </a:r>
            <a:r>
              <a:rPr lang="1106" b="0" kern="0"/>
              <a:t>Os bydd eich gwaith yn cael ei gadw ar gyfrifiadur, cadwch eich cyfrinair yn ddiogel.</a:t>
            </a:r>
          </a:p>
          <a:p>
            <a:pPr marL="82550" marR="53975">
              <a:spcBef>
                <a:spcPct val="0"/>
              </a:spcBef>
              <a:spcAft>
                <a:spcPct val="0"/>
              </a:spcAft>
              <a:buSzPct val="102500"/>
              <a:tabLst>
                <a:tab pos="298450" algn="l"/>
              </a:tabLst>
            </a:pPr>
            <a:endParaRPr lang="en-GB" kern="0"/>
          </a:p>
          <a:p>
            <a:pPr marL="296863" marR="53975" indent="-214313">
              <a:spcBef>
                <a:spcPct val="0"/>
              </a:spcBef>
              <a:spcAft>
                <a:spcPct val="0"/>
              </a:spcAft>
              <a:buSzPct val="102500"/>
              <a:buFont typeface="Arial"/>
              <a:buChar char="•"/>
              <a:tabLst>
                <a:tab pos="298450" algn="l"/>
              </a:tabLst>
              <a:defRPr b="0" i="0"/>
            </a:pPr>
            <a:r>
              <a:rPr lang="1106" b="1" kern="0"/>
              <a:t>DINISTRIWCH </a:t>
            </a:r>
            <a:r>
              <a:rPr lang="1106" b="0" kern="0"/>
              <a:t>gopïau papur nad oes eu hangen arnoch.</a:t>
            </a:r>
          </a:p>
          <a:p>
            <a:pPr marL="82550" marR="53975">
              <a:spcBef>
                <a:spcPct val="0"/>
              </a:spcBef>
              <a:spcAft>
                <a:spcPct val="0"/>
              </a:spcAft>
              <a:buSzPct val="102500"/>
              <a:tabLst>
                <a:tab pos="298450" algn="l"/>
              </a:tabLst>
            </a:pPr>
            <a:endParaRPr kern="0"/>
          </a:p>
          <a:p>
            <a:pPr marL="296863" marR="40005" indent="-214313">
              <a:spcBef>
                <a:spcPct val="0"/>
              </a:spcBef>
              <a:spcAft>
                <a:spcPct val="0"/>
              </a:spcAft>
              <a:buSzPct val="102500"/>
              <a:buFont typeface="Arial"/>
              <a:buChar char="•"/>
              <a:tabLst>
                <a:tab pos="298450" algn="l"/>
              </a:tabLst>
              <a:defRPr b="0" i="0"/>
            </a:pPr>
            <a:r>
              <a:rPr lang="1106" b="1" kern="0"/>
              <a:t>DYWEDWCH </a:t>
            </a:r>
            <a:r>
              <a:rPr lang="1106" b="0" kern="0"/>
              <a:t>wrth eich athro os ydych chi'n derbyn cymorth neu arweiniad gan rywun arall – bydd angen iddo gofnodi natur y cymorth a roddwyd i chi.</a:t>
            </a:r>
          </a:p>
          <a:p>
            <a:pPr marL="82550" marR="40005">
              <a:spcBef>
                <a:spcPct val="0"/>
              </a:spcBef>
              <a:spcAft>
                <a:spcPct val="0"/>
              </a:spcAft>
              <a:buSzPct val="102500"/>
              <a:tabLst>
                <a:tab pos="298450" algn="l"/>
              </a:tabLst>
            </a:pPr>
            <a:endParaRPr kern="0"/>
          </a:p>
          <a:p>
            <a:pPr marL="296863" marR="5080" indent="-214313">
              <a:spcBef>
                <a:spcPct val="0"/>
              </a:spcBef>
              <a:spcAft>
                <a:spcPct val="0"/>
              </a:spcAft>
              <a:buSzPct val="102500"/>
              <a:buChar char="•"/>
              <a:tabLst>
                <a:tab pos="298450" algn="l"/>
              </a:tabLst>
              <a:defRPr b="0" i="0"/>
            </a:pPr>
            <a:r>
              <a:rPr lang="1106" kern="0"/>
              <a:t>Os ydych chi'n gweithio'n rhan o grŵp, </a:t>
            </a:r>
            <a:r>
              <a:rPr lang="1106" b="1" kern="0"/>
              <a:t>YSGRIFENNWCH </a:t>
            </a:r>
            <a:r>
              <a:rPr lang="1106" kern="0"/>
              <a:t>eich cyfrif eich hun a lle gallai fod data a rennir, </a:t>
            </a:r>
            <a:r>
              <a:rPr lang="1106" b="1" kern="0"/>
              <a:t>LLUNIWCH </a:t>
            </a:r>
            <a:r>
              <a:rPr lang="1106" kern="0"/>
              <a:t>eich casgliadau eich hunain o'r data hynny.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sz="half" idx="3"/>
          </p:nvPr>
        </p:nvSpPr>
        <p:spPr>
          <a:xfrm>
            <a:off x="6096000" y="1188336"/>
            <a:ext cx="5600503" cy="4284180"/>
          </a:xfrm>
          <a:prstGeom prst="rect">
            <a:avLst/>
          </a:prstGeom>
          <a:solidFill>
            <a:schemeClr val="bg1"/>
          </a:solidFill>
          <a:ln>
            <a:solidFill>
              <a:srgbClr val="0077C8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98450" marR="347345" indent="-215900">
              <a:spcBef>
                <a:spcPct val="0"/>
              </a:spcBef>
              <a:spcAft>
                <a:spcPct val="0"/>
              </a:spcAft>
              <a:buSzPct val="102500"/>
              <a:buFont typeface="Arial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b="1" kern="0"/>
              <a:t>PEIDIWCH </a:t>
            </a:r>
            <a:r>
              <a:rPr lang="1106" b="0" kern="0"/>
              <a:t>â gadael eich gwaith ar hyd y lle neu ei rannu â phobl eraill, gan gynnwys ar y cyfryngau cymdeithasol.</a:t>
            </a:r>
          </a:p>
          <a:p>
            <a:pPr marL="82550" marR="347345">
              <a:spcBef>
                <a:spcPct val="0"/>
              </a:spcBef>
              <a:spcAft>
                <a:spcPct val="0"/>
              </a:spcAft>
              <a:buSzPct val="102500"/>
              <a:tabLst>
                <a:tab pos="297815" algn="l"/>
                <a:tab pos="298450" algn="l"/>
              </a:tabLst>
            </a:pPr>
            <a:endParaRPr kern="0"/>
          </a:p>
          <a:p>
            <a:pPr marL="298450" marR="44450" indent="-215900">
              <a:spcBef>
                <a:spcPct val="0"/>
              </a:spcBef>
              <a:spcAft>
                <a:spcPct val="0"/>
              </a:spcAft>
              <a:buSzPct val="102500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kern="0"/>
              <a:t>Rhaid mai eich gwaith chi yn unig yw'r gwaith a gyflwynwch i'w asesu felly </a:t>
            </a:r>
            <a:r>
              <a:rPr lang="1106" b="1" kern="0"/>
              <a:t>PEIDIWCH â </a:t>
            </a:r>
            <a:r>
              <a:rPr lang="1106" kern="0"/>
              <a:t>chopïo oddi wrth rywun arall, gan gynnwys copïo o ffynonellau ar-lein.</a:t>
            </a:r>
          </a:p>
          <a:p>
            <a:pPr marL="82550" marR="44450">
              <a:spcBef>
                <a:spcPct val="0"/>
              </a:spcBef>
              <a:spcAft>
                <a:spcPct val="0"/>
              </a:spcAft>
              <a:buSzPct val="102500"/>
              <a:tabLst>
                <a:tab pos="297815" algn="l"/>
                <a:tab pos="298450" algn="l"/>
              </a:tabLst>
            </a:pPr>
            <a:endParaRPr lang="en-GB" kern="0"/>
          </a:p>
          <a:p>
            <a:pPr marL="298450" marR="44450" indent="-215900">
              <a:spcBef>
                <a:spcPct val="0"/>
              </a:spcBef>
              <a:spcAft>
                <a:spcPct val="0"/>
              </a:spcAft>
              <a:buSzPct val="102500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b="1" kern="0"/>
              <a:t>PEIDIWCH </a:t>
            </a:r>
            <a:r>
              <a:rPr lang="1106" b="0" kern="0"/>
              <a:t>â chaniatáu i unrhyw un arall gopïo oddi wrthych chi.</a:t>
            </a:r>
          </a:p>
          <a:p>
            <a:pPr marL="82550" marR="44450">
              <a:spcBef>
                <a:spcPct val="0"/>
              </a:spcBef>
              <a:spcAft>
                <a:spcPct val="0"/>
              </a:spcAft>
              <a:buSzPct val="102500"/>
              <a:tabLst>
                <a:tab pos="297815" algn="l"/>
                <a:tab pos="298450" algn="l"/>
              </a:tabLst>
            </a:pPr>
            <a:endParaRPr kern="0"/>
          </a:p>
          <a:p>
            <a:pPr marL="298450" marR="408940" indent="-215900">
              <a:spcBef>
                <a:spcPct val="0"/>
              </a:spcBef>
              <a:spcAft>
                <a:spcPct val="0"/>
              </a:spcAft>
              <a:buSzPct val="102500"/>
              <a:buFont typeface="Arial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b="1" kern="0"/>
              <a:t>PEIDIWCH </a:t>
            </a:r>
            <a:r>
              <a:rPr lang="1106" b="0" kern="0"/>
              <a:t>â chynnwys deunydd amhriodol, anweddus na sarhaus.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5C83E2-1EEB-46F0-A5D5-45C75569C7CA}"/>
              </a:ext>
            </a:extLst>
          </p:cNvPr>
          <p:cNvSpPr txBox="1"/>
          <p:nvPr/>
        </p:nvSpPr>
        <p:spPr>
          <a:xfrm>
            <a:off x="6700679" y="5668091"/>
            <a:ext cx="4391144" cy="118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b="0" i="0"/>
            </a:pPr>
            <a:r>
              <a:rPr lang="1106" b="1"/>
              <a:t>**COFIWCH**</a:t>
            </a:r>
          </a:p>
          <a:p>
            <a:pPr algn="ctr">
              <a:defRPr b="0" i="0"/>
            </a:pPr>
            <a:r>
              <a:rPr lang="1106"/>
              <a:t>EICH CYMHWYSTER CHI YDYW FELLY RHAID MAI EICH GWAITH CHI YDYW!</a:t>
            </a: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833C0927-F820-4C17-89FA-A45FC585B1AE}"/>
              </a:ext>
            </a:extLst>
          </p:cNvPr>
          <p:cNvSpPr txBox="1"/>
          <p:nvPr/>
        </p:nvSpPr>
        <p:spPr>
          <a:xfrm>
            <a:off x="402863" y="306589"/>
            <a:ext cx="10362673" cy="382156"/>
          </a:xfrm>
          <a:prstGeom prst="rect">
            <a:avLst/>
          </a:prstGeom>
        </p:spPr>
        <p:txBody>
          <a:bodyPr vert="horz" wrap="square" lIns="0" tIns="1270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defRPr b="0" i="0"/>
            </a:pPr>
            <a:r>
              <a:rPr lang="1106" sz="2400">
                <a:solidFill>
                  <a:srgbClr val="0070C0"/>
                </a:solidFill>
              </a:rPr>
              <a:t>PETHAU I'W GWNEUD A'U HOSGOI MEWN ASESIADAU DI-ARHOLIAD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2F55351-E527-481B-8FB6-7C25CA8ACF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73"/>
    </mc:Choice>
    <mc:Fallback xmlns="">
      <p:transition spd="slow" advTm="67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3F18082-FB71-D043-AC08-A8981A9BD215}"/>
              </a:ext>
            </a:extLst>
          </p:cNvPr>
          <p:cNvSpPr/>
          <p:nvPr/>
        </p:nvSpPr>
        <p:spPr>
          <a:xfrm>
            <a:off x="9440253" y="4357445"/>
            <a:ext cx="2348753" cy="2348753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348E84-73F0-B149-81D2-272072280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867" y="5083867"/>
            <a:ext cx="2075523" cy="8959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B45045-DE68-4428-A7A2-F9CCD5FD58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6" t="336" r="17990" b="-336"/>
          <a:stretch>
            <a:fillRect/>
          </a:stretch>
        </p:blipFill>
        <p:spPr>
          <a:xfrm>
            <a:off x="618565" y="1401244"/>
            <a:ext cx="4274254" cy="4240306"/>
          </a:xfrm>
          <a:prstGeom prst="ellipse">
            <a:avLst/>
          </a:prstGeom>
          <a:solidFill>
            <a:schemeClr val="bg1"/>
          </a:solidFill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D0B838A-1346-41F4-94BA-B014AE285E02}"/>
              </a:ext>
            </a:extLst>
          </p:cNvPr>
          <p:cNvSpPr txBox="1"/>
          <p:nvPr/>
        </p:nvSpPr>
        <p:spPr>
          <a:xfrm>
            <a:off x="5124205" y="318977"/>
            <a:ext cx="5083050" cy="35300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>
              <a:latin typeface="+mn-lt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defRPr b="0" i="0"/>
            </a:pPr>
            <a:r>
              <a:rPr lang="1106" sz="5400">
                <a:solidFill>
                  <a:schemeClr val="bg1"/>
                </a:solidFill>
                <a:ea typeface="Cambria" panose="02040503050406030204" pitchFamily="18" charset="0"/>
              </a:rPr>
              <a:t>Unrhyw Gwestiynau?</a:t>
            </a:r>
          </a:p>
          <a:p>
            <a:endParaRPr lang="en-US" sz="2800">
              <a:ea typeface="Cambria" panose="02040503050406030204" pitchFamily="18" charset="0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  <a:defRPr b="0" i="0"/>
            </a:pPr>
            <a:r>
              <a:rPr lang="1106" sz="2800" kern="0">
                <a:solidFill>
                  <a:srgbClr val="FFFFFF"/>
                </a:solidFill>
                <a:latin typeface="Arial"/>
                <a:cs typeface="Arial"/>
              </a:rPr>
              <a:t>Os oes gennych unrhyw gwestiynau, holwch eich athro pwnc; bydd yn gallu rhoi cyngor a chyfarwyddyd i chi.</a:t>
            </a:r>
            <a:endParaRPr lang="en-US" sz="2800" kern="0">
              <a:latin typeface="Arial"/>
              <a:cs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3227612-39CD-4708-98CE-AFFDF47875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0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5"/>
    </mc:Choice>
    <mc:Fallback xmlns="">
      <p:transition spd="slow" advTm="12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2863" y="309906"/>
            <a:ext cx="5045035" cy="378838"/>
          </a:xfrm>
          <a:prstGeom prst="rect">
            <a:avLst/>
          </a:prstGeom>
        </p:spPr>
        <p:txBody>
          <a:bodyPr vert="horz" wrap="square" lIns="0" tIns="12700" rIns="0" bIns="0" rtlCol="0" anchor="b" anchorCtr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b="0" i="0"/>
            </a:pPr>
            <a:r>
              <a:rPr lang="1106" sz="2400">
                <a:solidFill>
                  <a:srgbClr val="0070C0"/>
                </a:solidFill>
              </a:rPr>
              <a:t>Nodau'r adnodd hwn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81898" y="1188404"/>
            <a:ext cx="9447069" cy="47418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9380">
              <a:spcBef>
                <a:spcPts val="100"/>
              </a:spcBef>
              <a:defRPr b="0" i="0"/>
            </a:pPr>
            <a:r>
              <a:rPr lang="1106" sz="2400" b="1" kern="0">
                <a:cs typeface="Arial"/>
              </a:rPr>
              <a:t>Asesiad Di-Arholiad </a:t>
            </a:r>
            <a:r>
              <a:rPr lang="1106" sz="2400" b="0" kern="0">
                <a:cs typeface="Arial"/>
              </a:rPr>
              <a:t>yw'r enw a roddir ar unrhyw asesiad nad yw'n cynnwys arholiad wedi'i amserlennu ar ei gyfer.</a:t>
            </a:r>
          </a:p>
          <a:p>
            <a:pPr marL="12700" marR="119380">
              <a:spcBef>
                <a:spcPts val="100"/>
              </a:spcBef>
            </a:pPr>
            <a:endParaRPr lang="en-GB" sz="2400" kern="0">
              <a:latin typeface="Arial"/>
              <a:cs typeface="Arial"/>
            </a:endParaRPr>
          </a:p>
          <a:p>
            <a:pPr marL="12700" marR="119380">
              <a:spcBef>
                <a:spcPts val="100"/>
              </a:spcBef>
              <a:defRPr b="0" i="0"/>
            </a:pPr>
            <a:r>
              <a:rPr lang="1106" sz="2400" kern="0">
                <a:latin typeface="Arial"/>
                <a:cs typeface="Arial"/>
              </a:rPr>
              <a:t>Mae'r adnodd hwn wedi'i gynllunio i'ch helpu i ddeall sut i fynd i'r afael â'r dasg asesiad di-arholiad. Mae'n trafod sut i:</a:t>
            </a:r>
          </a:p>
          <a:p>
            <a:pPr>
              <a:spcBef>
                <a:spcPts val="40"/>
              </a:spcBef>
            </a:pPr>
            <a:endParaRPr sz="2400" kern="0">
              <a:latin typeface="Arial"/>
              <a:cs typeface="Arial"/>
            </a:endParaRPr>
          </a:p>
          <a:p>
            <a:pPr marL="469900" marR="326390" indent="-457200">
              <a:spcAft>
                <a:spcPts val="1200"/>
              </a:spcAft>
              <a:buSzPct val="102500"/>
              <a:buChar char="•"/>
              <a:tabLst>
                <a:tab pos="469265" algn="l"/>
                <a:tab pos="469900" algn="l"/>
              </a:tabLst>
              <a:defRPr b="0" i="0"/>
            </a:pPr>
            <a:r>
              <a:rPr lang="1106" sz="2400" kern="0">
                <a:latin typeface="Arial"/>
                <a:cs typeface="Arial"/>
              </a:rPr>
              <a:t>cynllunio eich gwaith ar gyfer Uned 4: </a:t>
            </a:r>
            <a:r>
              <a:rPr lang="1106" sz="2400"/>
              <a:t>Hybu a chefnogi iechyd a llesiant er mwyn sicrhau canlyniadau cadarnhaol</a:t>
            </a:r>
          </a:p>
          <a:p>
            <a:pPr marL="469900" marR="326390" indent="-457200">
              <a:spcAft>
                <a:spcPts val="1200"/>
              </a:spcAft>
              <a:buSzPct val="102500"/>
              <a:buChar char="•"/>
              <a:tabLst>
                <a:tab pos="469265" algn="l"/>
                <a:tab pos="469900" algn="l"/>
              </a:tabLst>
              <a:defRPr b="0" i="0"/>
            </a:pPr>
            <a:r>
              <a:rPr lang="1106" sz="2400" kern="0">
                <a:latin typeface="Arial"/>
                <a:cs typeface="Arial"/>
              </a:rPr>
              <a:t>eich helpu i strwythuro eich gwaith</a:t>
            </a:r>
            <a:endParaRPr sz="2400" kern="0">
              <a:latin typeface="Arial"/>
              <a:cs typeface="Arial"/>
            </a:endParaRPr>
          </a:p>
          <a:p>
            <a:pPr marL="469900" marR="219075" indent="-457200">
              <a:buSzPct val="102500"/>
              <a:buChar char="•"/>
              <a:tabLst>
                <a:tab pos="469265" algn="l"/>
                <a:tab pos="469900" algn="l"/>
              </a:tabLst>
              <a:defRPr b="0" i="0"/>
            </a:pPr>
            <a:r>
              <a:rPr lang="1106" sz="2400" kern="0">
                <a:latin typeface="Arial"/>
                <a:cs typeface="Arial"/>
              </a:rPr>
              <a:t>cyflwyno eich gwaith yn y ffordd fwyaf effeithiol er mwyn dangos eich gwybodaeth a'ch dealltwriaeth o sut mae gofal yn cael ei ddarparu i fodloni anghenion penodol eich grŵp targed.</a:t>
            </a:r>
            <a:endParaRPr sz="2400" kern="0">
              <a:latin typeface="Arial"/>
              <a:cs typeface="Arial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6E1C0C1-71FB-495D-88F3-D86B825F7A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13"/>
    </mc:Choice>
    <mc:Fallback xmlns="">
      <p:transition spd="slow" advTm="24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711B5D4-4E12-4702-95E4-19E29171A206}"/>
              </a:ext>
            </a:extLst>
          </p:cNvPr>
          <p:cNvGrpSpPr/>
          <p:nvPr/>
        </p:nvGrpSpPr>
        <p:grpSpPr>
          <a:xfrm>
            <a:off x="2037609" y="2054267"/>
            <a:ext cx="8116783" cy="2065215"/>
            <a:chOff x="2286001" y="2374901"/>
            <a:chExt cx="8116783" cy="2065215"/>
          </a:xfrm>
        </p:grpSpPr>
        <p:sp>
          <p:nvSpPr>
            <p:cNvPr id="3" name="object 3"/>
            <p:cNvSpPr txBox="1"/>
            <p:nvPr/>
          </p:nvSpPr>
          <p:spPr>
            <a:xfrm>
              <a:off x="2922860" y="2486224"/>
              <a:ext cx="7494889" cy="185859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defRPr b="0" i="0"/>
              </a:pPr>
              <a:r>
                <a:rPr lang="1106" sz="2400" kern="0">
                  <a:latin typeface="Arial"/>
                  <a:cs typeface="Arial"/>
                </a:rPr>
                <a:t>y dasg Asesiad Di-arholiad</a:t>
              </a:r>
              <a:endParaRPr lang="en-GB" sz="2400" kern="0">
                <a:latin typeface="Arial"/>
                <a:cs typeface="Arial"/>
              </a:endParaRPr>
            </a:p>
            <a:p>
              <a:pPr marL="12700"/>
              <a:endParaRPr sz="2400" kern="0">
                <a:latin typeface="Arial"/>
                <a:cs typeface="Arial"/>
              </a:endParaRPr>
            </a:p>
            <a:p>
              <a:pPr marL="12700" marR="5080">
                <a:defRPr b="0" i="0"/>
              </a:pPr>
              <a:r>
                <a:rPr lang="1106" sz="2400" kern="0">
                  <a:latin typeface="Arial"/>
                  <a:cs typeface="Arial"/>
                </a:rPr>
                <a:t>meini prawf yr Asesiad Di-arholiad</a:t>
              </a:r>
            </a:p>
            <a:p>
              <a:pPr marL="12700" marR="5080"/>
              <a:endParaRPr sz="2500" kern="0">
                <a:latin typeface="Arial"/>
                <a:cs typeface="Arial"/>
              </a:endParaRPr>
            </a:p>
            <a:p>
              <a:pPr marL="12700">
                <a:defRPr b="0" i="0"/>
              </a:pPr>
              <a:r>
                <a:rPr lang="1106" sz="2400" kern="0">
                  <a:latin typeface="Arial"/>
                  <a:cs typeface="Arial"/>
                </a:rPr>
                <a:t>llyfr nodiadau a beiro i gymryd nodiadau</a:t>
              </a:r>
            </a:p>
          </p:txBody>
        </p:sp>
        <p:sp>
          <p:nvSpPr>
            <p:cNvPr id="4" name="object 4"/>
            <p:cNvSpPr/>
            <p:nvPr/>
          </p:nvSpPr>
          <p:spPr>
            <a:xfrm>
              <a:off x="2286001" y="2374901"/>
              <a:ext cx="574431" cy="553915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286001" y="3124201"/>
              <a:ext cx="574431" cy="553915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86001" y="3886201"/>
              <a:ext cx="574431" cy="553915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2">
            <a:extLst>
              <a:ext uri="{FF2B5EF4-FFF2-40B4-BE49-F238E27FC236}">
                <a16:creationId xmlns:a16="http://schemas.microsoft.com/office/drawing/2014/main" id="{8FC6613F-A4A3-41F0-8979-EAD9BFB286EC}"/>
              </a:ext>
            </a:extLst>
          </p:cNvPr>
          <p:cNvSpPr txBox="1"/>
          <p:nvPr/>
        </p:nvSpPr>
        <p:spPr>
          <a:xfrm>
            <a:off x="402863" y="309906"/>
            <a:ext cx="5045035" cy="378838"/>
          </a:xfrm>
          <a:prstGeom prst="rect">
            <a:avLst/>
          </a:prstGeom>
        </p:spPr>
        <p:txBody>
          <a:bodyPr vert="horz" wrap="square" lIns="0" tIns="1270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defRPr b="0" i="0"/>
            </a:pPr>
            <a:r>
              <a:rPr lang="1106" sz="2400">
                <a:solidFill>
                  <a:srgbClr val="0070C0"/>
                </a:solidFill>
              </a:rPr>
              <a:t>O'ch blaen, dylai fod gennych: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AFBFB7-44DB-4731-91EF-10C21845A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3"/>
    </mc:Choice>
    <mc:Fallback xmlns="">
      <p:transition spd="slow" advTm="10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56805" y="1263521"/>
            <a:ext cx="9697755" cy="51391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 b="0" i="0"/>
            </a:pPr>
            <a:r>
              <a:rPr lang="1106" sz="2000" kern="0">
                <a:latin typeface="Arial"/>
                <a:cs typeface="Arial"/>
              </a:rPr>
              <a:t>Bydd Asesiad Di-arholiad Uned 4 yn canolbwyntio ar bedwar maes cynnwys:</a:t>
            </a:r>
          </a:p>
          <a:p>
            <a:pPr>
              <a:spcBef>
                <a:spcPts val="50"/>
              </a:spcBef>
            </a:pPr>
            <a:endParaRPr sz="2000" kern="0">
              <a:latin typeface="Arial"/>
              <a:cs typeface="Arial"/>
            </a:endParaRPr>
          </a:p>
          <a:p>
            <a:pPr marL="355600" marR="184785" indent="-342900">
              <a:spcAft>
                <a:spcPts val="600"/>
              </a:spcAft>
              <a:buSzPct val="103125"/>
              <a:buAutoNum type="arabicPeriod"/>
              <a:tabLst>
                <a:tab pos="354965" algn="l"/>
                <a:tab pos="35560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Sut mae iechyd y cyhoedd a gofal cymdeithasol, gofal plant a'r GIG wedi gwella iechyd a llesiant y genedl</a:t>
            </a:r>
          </a:p>
          <a:p>
            <a:pPr marL="355600" indent="-342900">
              <a:spcAft>
                <a:spcPts val="600"/>
              </a:spcAft>
              <a:buSzPct val="103125"/>
              <a:buAutoNum type="arabicPeriod"/>
              <a:tabLst>
                <a:tab pos="354965" algn="l"/>
                <a:tab pos="35560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Sut gall mathau o ofal helpu unigolion i sicrhau canlyniadau gwell</a:t>
            </a:r>
          </a:p>
          <a:p>
            <a:pPr marL="355600" marR="60325" indent="-342900">
              <a:spcAft>
                <a:spcPts val="600"/>
              </a:spcAft>
              <a:buSzPct val="103125"/>
              <a:buAutoNum type="arabicPeriod"/>
              <a:tabLst>
                <a:tab pos="354965" algn="l"/>
                <a:tab pos="35560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Cefnogi hunan-hunaniaeth, hunan-werth, ymdeimlad o sicrwydd a gwydnwch drwy gydol cylchred bywyd</a:t>
            </a:r>
          </a:p>
          <a:p>
            <a:pPr marL="355600" indent="-342900">
              <a:buSzPct val="103125"/>
              <a:buAutoNum type="arabicPeriod"/>
              <a:tabLst>
                <a:tab pos="354965" algn="l"/>
                <a:tab pos="35560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Gweithgareddau ystyrlon sy'n cefnogi a hybu iechyd, datblygiad a llesiant</a:t>
            </a:r>
          </a:p>
          <a:p>
            <a:pPr>
              <a:spcBef>
                <a:spcPts val="10"/>
              </a:spcBef>
            </a:pPr>
            <a:endParaRPr sz="2000" kern="0">
              <a:latin typeface="Arial"/>
              <a:cs typeface="Arial"/>
            </a:endParaRPr>
          </a:p>
          <a:p>
            <a:pPr marL="12700" marR="5080">
              <a:defRPr b="0" i="0"/>
            </a:pPr>
            <a:r>
              <a:rPr lang="1106" sz="2000" kern="0">
                <a:latin typeface="Arial"/>
                <a:cs typeface="Arial"/>
              </a:rPr>
              <a:t>Ar gyfer gwaith Uned 4 bydd gofyn i chi ddefnyddio gwybodaeth o unedau blaenorol wrth gwblhau'r dasg. </a:t>
            </a:r>
          </a:p>
          <a:p>
            <a:pPr>
              <a:spcBef>
                <a:spcPts val="35"/>
              </a:spcBef>
            </a:pPr>
            <a:endParaRPr sz="2000" kern="0">
              <a:latin typeface="Arial"/>
              <a:cs typeface="Arial"/>
            </a:endParaRPr>
          </a:p>
          <a:p>
            <a:pPr marL="12700">
              <a:defRPr b="0" i="0"/>
            </a:pPr>
            <a:r>
              <a:rPr lang="1106" sz="2000" kern="0">
                <a:latin typeface="Arial"/>
                <a:cs typeface="Arial"/>
              </a:rPr>
              <a:t>Mae Uned 4 yn werth 30% o'r cymhwyster </a:t>
            </a:r>
            <a:r>
              <a:rPr lang="1106" sz="2000" b="1" kern="0">
                <a:latin typeface="Arial"/>
                <a:cs typeface="Arial"/>
              </a:rPr>
              <a:t>dwyradd</a:t>
            </a:r>
            <a:r>
              <a:rPr lang="1106" sz="2000" kern="0">
                <a:latin typeface="Arial"/>
                <a:cs typeface="Arial"/>
              </a:rPr>
              <a:t>.</a:t>
            </a:r>
          </a:p>
          <a:p>
            <a:pPr>
              <a:spcBef>
                <a:spcPts val="30"/>
              </a:spcBef>
            </a:pPr>
            <a:endParaRPr sz="2000" kern="0">
              <a:latin typeface="Arial"/>
              <a:cs typeface="Arial"/>
            </a:endParaRPr>
          </a:p>
          <a:p>
            <a:pPr marL="12700" marR="64135">
              <a:defRPr b="0" i="0"/>
            </a:pPr>
            <a:r>
              <a:rPr lang="1106" sz="2000" kern="0">
                <a:latin typeface="Arial"/>
                <a:cs typeface="Arial"/>
              </a:rPr>
              <a:t>Bydd y tasgau hyn yn cael eu cyflwyno i chi gan eich athro ar ddechrau'r flwyddyn y cyflwynir y gwaith.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D6765C06-9303-497C-B1A3-8E93BDE17BD1}"/>
              </a:ext>
            </a:extLst>
          </p:cNvPr>
          <p:cNvSpPr txBox="1"/>
          <p:nvPr/>
        </p:nvSpPr>
        <p:spPr>
          <a:xfrm>
            <a:off x="402863" y="309906"/>
            <a:ext cx="5045035" cy="378838"/>
          </a:xfrm>
          <a:prstGeom prst="rect">
            <a:avLst/>
          </a:prstGeom>
        </p:spPr>
        <p:txBody>
          <a:bodyPr vert="horz" wrap="square" lIns="0" tIns="1270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defRPr b="0" i="0"/>
            </a:pPr>
            <a:r>
              <a:rPr lang="1106" sz="2400">
                <a:solidFill>
                  <a:srgbClr val="0070C0"/>
                </a:solidFill>
              </a:rPr>
              <a:t>Uned 4 Asesiad Di-arholiad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27FFB8D-DF4D-4EC8-8E3D-416D235F9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47"/>
    </mc:Choice>
    <mc:Fallback xmlns="">
      <p:transition spd="slow" advTm="51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92609" y="1001137"/>
            <a:ext cx="11899391" cy="56682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3815">
              <a:spcBef>
                <a:spcPts val="100"/>
              </a:spcBef>
              <a:defRPr b="0" i="0"/>
            </a:pPr>
            <a:r>
              <a:rPr lang="1106" sz="2000" b="0" kern="0">
                <a:latin typeface="Arial" panose="020B0604020202020204" pitchFamily="34" charset="0"/>
                <a:cs typeface="Arial" panose="020B0604020202020204" pitchFamily="34" charset="0"/>
              </a:rPr>
              <a:t>Bydd </a:t>
            </a:r>
            <a:r>
              <a:rPr lang="1106" sz="2000" b="1" kern="0">
                <a:latin typeface="Arial" panose="020B0604020202020204" pitchFamily="34" charset="0"/>
                <a:cs typeface="Arial" panose="020B0604020202020204" pitchFamily="34" charset="0"/>
              </a:rPr>
              <a:t>Uned 4</a:t>
            </a:r>
            <a:r>
              <a:rPr lang="1106" sz="2000" b="0" kern="0">
                <a:latin typeface="Arial" panose="020B0604020202020204" pitchFamily="34" charset="0"/>
                <a:cs typeface="Arial" panose="020B0604020202020204" pitchFamily="34" charset="0"/>
              </a:rPr>
              <a:t> yn asesu'ch gwybodaeth, dealltwriaeth a'ch sgiliau mewn perthynas â gweithgareddau ystyrlon er mwyn bodloni anghenion y grŵp targed a ddewiswyd gennych, ac sy'n helpu i hybu hunan-hunaniaeth, hunan-werth, ymdeimlad o sicrwydd neu wydnwch.</a:t>
            </a:r>
          </a:p>
          <a:p>
            <a:pPr>
              <a:spcBef>
                <a:spcPts val="30"/>
              </a:spcBef>
            </a:pPr>
            <a:endParaRPr sz="2000" kern="0">
              <a:latin typeface="Arial"/>
              <a:cs typeface="Arial"/>
            </a:endParaRPr>
          </a:p>
          <a:p>
            <a:pPr marL="12700" marR="544195" algn="ctr">
              <a:defRPr b="0" i="0"/>
            </a:pPr>
            <a:r>
              <a:rPr lang="1106" sz="2000" b="1" kern="0">
                <a:latin typeface="Arial" panose="020B0604020202020204" pitchFamily="34" charset="0"/>
                <a:cs typeface="Arial" panose="020B0604020202020204" pitchFamily="34" charset="0"/>
              </a:rPr>
              <a:t>** Gwnewch yn siŵr eich bod yn canolbwyntio ar grŵp targed gwahanol gyda chyflwr gwahanol i'r un a ddewiswyd gennych ar gyfer Uned 2! **</a:t>
            </a:r>
          </a:p>
          <a:p>
            <a:pPr marL="12700" marR="544195"/>
            <a:endParaRPr sz="2000" b="1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Aft>
                <a:spcPts val="600"/>
              </a:spcAft>
              <a:defRPr b="0" i="0"/>
            </a:pPr>
            <a:r>
              <a:rPr lang="1106" sz="2000" kern="0">
                <a:latin typeface="Arial" panose="020B0604020202020204" pitchFamily="34" charset="0"/>
                <a:cs typeface="Arial" panose="020B0604020202020204" pitchFamily="34" charset="0"/>
              </a:rPr>
              <a:t>Mae Uned 4 yn gofyn i chi lunio adroddiad sy'n dangos y canlynol:</a:t>
            </a:r>
          </a:p>
          <a:p>
            <a:pPr marL="534988" marR="137795" indent="-522288">
              <a:spcBef>
                <a:spcPts val="70"/>
              </a:spcBef>
              <a:spcAft>
                <a:spcPts val="600"/>
              </a:spcAft>
              <a:buSzPct val="103125"/>
              <a:defRPr b="0" i="0"/>
            </a:pPr>
            <a:r>
              <a:rPr lang="1106" sz="2000" kern="0">
                <a:latin typeface="Arial" panose="020B0604020202020204" pitchFamily="34" charset="0"/>
                <a:cs typeface="Arial" panose="020B0604020202020204" pitchFamily="34" charset="0"/>
              </a:rPr>
              <a:t>(a)	ymchwilio i sut mae gwahanol fathau o ofal yn bodloni anghenion penodol grŵp targed a ddewiswyd</a:t>
            </a:r>
          </a:p>
          <a:p>
            <a:pPr marL="534988" indent="-522288">
              <a:spcAft>
                <a:spcPts val="600"/>
              </a:spcAft>
              <a:buSzPct val="103125"/>
              <a:defRPr b="0" i="0"/>
            </a:pPr>
            <a:r>
              <a:rPr lang="1106" sz="2000" kern="0">
                <a:latin typeface="Arial" panose="020B0604020202020204" pitchFamily="34" charset="0"/>
                <a:cs typeface="Arial" panose="020B0604020202020204" pitchFamily="34" charset="0"/>
              </a:rPr>
              <a:t>(b)	dadansoddi sut mae tueddiadau lleol a chenedlaethol, demograffeg a mentrau gan y llywodraeth yn effeithio ar y ddarpariaeth gofal ar gyfer y grŵp targed a ddewiswyd gennych</a:t>
            </a:r>
          </a:p>
          <a:p>
            <a:pPr marL="534988" marR="196215" indent="-522288">
              <a:spcBef>
                <a:spcPts val="90"/>
              </a:spcBef>
              <a:spcAft>
                <a:spcPts val="600"/>
              </a:spcAft>
              <a:buSzPct val="103125"/>
              <a:defRPr b="0" i="0"/>
            </a:pPr>
            <a:r>
              <a:rPr lang="1106" sz="2000" kern="0">
                <a:latin typeface="Arial" panose="020B0604020202020204" pitchFamily="34" charset="0"/>
                <a:cs typeface="Arial" panose="020B0604020202020204" pitchFamily="34" charset="0"/>
              </a:rPr>
              <a:t>(c)	ymchwilio i weithgareddau ystyrlon i fodloni un o anghenion penodol y grŵp targed a ddewiswyd gennych</a:t>
            </a:r>
          </a:p>
          <a:p>
            <a:pPr marL="534988" marR="41275" indent="-522288">
              <a:spcBef>
                <a:spcPts val="50"/>
              </a:spcBef>
              <a:spcAft>
                <a:spcPts val="600"/>
              </a:spcAft>
              <a:buSzPct val="103125"/>
              <a:defRPr b="0" i="0"/>
            </a:pPr>
            <a:r>
              <a:rPr lang="1106" sz="2000" kern="0">
                <a:latin typeface="Arial" panose="020B0604020202020204" pitchFamily="34" charset="0"/>
                <a:cs typeface="Arial" panose="020B0604020202020204" pitchFamily="34" charset="0"/>
              </a:rPr>
              <a:t>(ch)	cynllunio a chynhyrchu gweithgaredd ystyrlon i fodloni un o anghenion penodol y grŵp targed a ddewiswyd gennych ac sy'n helpu i hybu hunan-hunaniaeth, hunan-werth, ymdeimlad o sicrwydd neu wydnwch</a:t>
            </a:r>
          </a:p>
          <a:p>
            <a:pPr marL="534988" indent="-522288">
              <a:buSzPct val="103125"/>
              <a:defRPr b="0" i="0"/>
            </a:pPr>
            <a:r>
              <a:rPr lang="1106" sz="2000" kern="0">
                <a:latin typeface="Arial" panose="020B0604020202020204" pitchFamily="34" charset="0"/>
                <a:cs typeface="Arial" panose="020B0604020202020204" pitchFamily="34" charset="0"/>
              </a:rPr>
              <a:t>(d)	dadansoddi a gwerthuso eich gwaith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4ACB8D34-174B-489B-A0C7-17F0B7ACD66C}"/>
              </a:ext>
            </a:extLst>
          </p:cNvPr>
          <p:cNvSpPr txBox="1"/>
          <p:nvPr/>
        </p:nvSpPr>
        <p:spPr>
          <a:xfrm>
            <a:off x="402863" y="309906"/>
            <a:ext cx="5045035" cy="378838"/>
          </a:xfrm>
          <a:prstGeom prst="rect">
            <a:avLst/>
          </a:prstGeom>
        </p:spPr>
        <p:txBody>
          <a:bodyPr vert="horz" wrap="square" lIns="0" tIns="1270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defRPr b="0" i="0"/>
            </a:pPr>
            <a:r>
              <a:rPr lang="1106" sz="2400">
                <a:solidFill>
                  <a:srgbClr val="0070C0"/>
                </a:solidFill>
              </a:rPr>
              <a:t>Cyflwyniad i'r dasg/briff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279E5DF-060C-4528-A42C-19520F867B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19"/>
    </mc:Choice>
    <mc:Fallback xmlns="">
      <p:transition spd="slow" advTm="70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29130" y="1422072"/>
            <a:ext cx="8350416" cy="46019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cs typeface="Arial"/>
              </a:rPr>
              <a:t>Bydd gennych tua </a:t>
            </a:r>
            <a:r>
              <a:rPr lang="1106" sz="2000" b="1" kern="0">
                <a:cs typeface="Trebuchet MS"/>
              </a:rPr>
              <a:t>25 awr </a:t>
            </a:r>
            <a:r>
              <a:rPr lang="1106" sz="2000" kern="0">
                <a:cs typeface="Arial"/>
              </a:rPr>
              <a:t>i gwblhau Uned 4.</a:t>
            </a:r>
          </a:p>
          <a:p>
            <a:pPr marL="12700">
              <a:spcBef>
                <a:spcPts val="100"/>
              </a:spcBef>
              <a:buSzPct val="102777"/>
              <a:tabLst>
                <a:tab pos="297815" algn="l"/>
                <a:tab pos="298450" algn="l"/>
              </a:tabLst>
            </a:pPr>
            <a:endParaRPr sz="2000" kern="0">
              <a:cs typeface="Arial"/>
            </a:endParaRPr>
          </a:p>
          <a:p>
            <a:pPr marL="298450" marR="280035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cs typeface="Arial"/>
              </a:rPr>
              <a:t>Mae'r amseroedd hyn yn cyfeirio at waith wedi'i gwblhau dan </a:t>
            </a:r>
            <a:r>
              <a:rPr lang="1106" sz="2000" b="1" kern="0">
                <a:cs typeface="Arial"/>
              </a:rPr>
              <a:t>oruchwyliaeth uniongyrchol</a:t>
            </a:r>
            <a:r>
              <a:rPr lang="1106" sz="2000" kern="0">
                <a:cs typeface="Arial"/>
              </a:rPr>
              <a:t> yn eich dosbarth, gyda'ch athro.</a:t>
            </a:r>
          </a:p>
          <a:p>
            <a:pPr marL="298450" marR="280035" indent="-285750">
              <a:buSzPct val="102777"/>
              <a:buChar char="•"/>
              <a:tabLst>
                <a:tab pos="297815" algn="l"/>
                <a:tab pos="298450" algn="l"/>
              </a:tabLst>
            </a:pPr>
            <a:endParaRPr sz="2000" kern="0">
              <a:cs typeface="Arial"/>
            </a:endParaRPr>
          </a:p>
          <a:p>
            <a:pPr marL="298450" marR="5080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cs typeface="Arial"/>
              </a:rPr>
              <a:t>Nid yw'r amser hwn yn cynnwys ymchwiliad ac ymchwil y gellir eu gwneud y tu allan i'r amser dan oruchwyliaeth ac nid oes angen ei gofnodi i gyfrif tuag at yr amseroedd a nodir uchod.</a:t>
            </a:r>
          </a:p>
          <a:p>
            <a:pPr marL="298450" marR="5080" indent="-285750">
              <a:buSzPct val="102777"/>
              <a:buChar char="•"/>
              <a:tabLst>
                <a:tab pos="297815" algn="l"/>
                <a:tab pos="298450" algn="l"/>
              </a:tabLst>
            </a:pPr>
            <a:endParaRPr sz="2000" kern="0">
              <a:cs typeface="Arial"/>
            </a:endParaRPr>
          </a:p>
          <a:p>
            <a:pPr marL="298450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cs typeface="Arial"/>
              </a:rPr>
              <a:t>Does dim gofyniad nac argymhelliad ar gyfer nifer y geiriau na'r tudalennau mewn tasgau Asesiad Di-arholiad.</a:t>
            </a:r>
          </a:p>
          <a:p>
            <a:pPr marL="12700">
              <a:buSzPct val="102777"/>
              <a:tabLst>
                <a:tab pos="297815" algn="l"/>
                <a:tab pos="298450" algn="l"/>
              </a:tabLst>
            </a:pPr>
            <a:endParaRPr sz="2000" kern="0">
              <a:cs typeface="Arial"/>
            </a:endParaRPr>
          </a:p>
          <a:p>
            <a:pPr marL="298450" marR="531495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cs typeface="Arial"/>
              </a:rPr>
              <a:t>Rhaid i chi fodloni'r terfynau amser a gewch chi gan eich athro ac, yn ystod y cyfnod ysgrifennu, dylai eich gwaith aros gyda'ch athro yn eich ystafell ddosbarth bob amser.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9DCA2C7E-FCEE-4B4F-8C0A-CCF1CB5CBE7D}"/>
              </a:ext>
            </a:extLst>
          </p:cNvPr>
          <p:cNvSpPr txBox="1"/>
          <p:nvPr/>
        </p:nvSpPr>
        <p:spPr>
          <a:xfrm>
            <a:off x="402863" y="309906"/>
            <a:ext cx="5045035" cy="378838"/>
          </a:xfrm>
          <a:prstGeom prst="rect">
            <a:avLst/>
          </a:prstGeom>
        </p:spPr>
        <p:txBody>
          <a:bodyPr vert="horz" wrap="square" lIns="0" tIns="1270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defRPr b="0" i="0"/>
            </a:pPr>
            <a:r>
              <a:rPr lang="1106" sz="2400">
                <a:solidFill>
                  <a:srgbClr val="0070C0"/>
                </a:solidFill>
              </a:rPr>
              <a:t>Cyn i chi ddechrau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1A10248-0CF7-4B4F-BF96-D6C28F2F9F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10"/>
    </mc:Choice>
    <mc:Fallback xmlns="">
      <p:transition spd="slow" advTm="43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1895756" y="1524001"/>
            <a:ext cx="8884032" cy="40006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860" marR="138430" algn="ctr">
              <a:spcBef>
                <a:spcPts val="100"/>
              </a:spcBef>
              <a:defRPr b="0" i="0"/>
            </a:pPr>
            <a:r>
              <a:rPr lang="1106" sz="2000" b="1" kern="0"/>
              <a:t>Dylid cwblhau'r holl waith yn unigol.</a:t>
            </a:r>
          </a:p>
          <a:p>
            <a:pPr marL="149860" marR="138430" algn="ctr">
              <a:spcBef>
                <a:spcPts val="100"/>
              </a:spcBef>
              <a:defRPr b="0" i="0"/>
            </a:pPr>
            <a:r>
              <a:rPr lang="1106" sz="2000" b="1" kern="0"/>
              <a:t>Ni ddylid gwneud hyn drwy gydweithio ag unrhyw un arall.</a:t>
            </a:r>
            <a:endParaRPr sz="2000" b="1" kern="0"/>
          </a:p>
          <a:p>
            <a:pPr marL="8255" algn="ctr">
              <a:spcBef>
                <a:spcPts val="30"/>
              </a:spcBef>
            </a:pPr>
            <a:endParaRPr lang="en-GB" sz="2000" kern="0"/>
          </a:p>
          <a:p>
            <a:pPr marL="8255" algn="ctr">
              <a:spcBef>
                <a:spcPts val="30"/>
              </a:spcBef>
            </a:pPr>
            <a:endParaRPr sz="2000" kern="0"/>
          </a:p>
          <a:p>
            <a:pPr marL="20955" marR="5080" algn="ctr">
              <a:spcBef>
                <a:spcPct val="0"/>
              </a:spcBef>
              <a:spcAft>
                <a:spcPct val="0"/>
              </a:spcAft>
              <a:defRPr b="0" i="0"/>
            </a:pPr>
            <a:r>
              <a:rPr lang="1106" sz="2000" kern="0"/>
              <a:t>Dylech ddewis eich grŵp targed penodol eich hun gyda chyflwr penodol neu anghenion penodol.</a:t>
            </a:r>
          </a:p>
          <a:p>
            <a:pPr marL="8255"/>
            <a:endParaRPr sz="2000" kern="0"/>
          </a:p>
          <a:p>
            <a:pPr marL="8255">
              <a:spcBef>
                <a:spcPts val="10"/>
              </a:spcBef>
            </a:pPr>
            <a:endParaRPr sz="2000" kern="0"/>
          </a:p>
          <a:p>
            <a:pPr marL="8255" algn="ctr"/>
            <a:endParaRPr lang="en-GB" sz="2000" kern="0"/>
          </a:p>
          <a:p>
            <a:pPr marL="8255" algn="ctr">
              <a:defRPr b="0" i="0"/>
            </a:pPr>
            <a:r>
              <a:rPr lang="1106" sz="2000" kern="0"/>
              <a:t>O wneud hyn, bydd gwaith unigol drwyddo draw.</a:t>
            </a:r>
          </a:p>
        </p:txBody>
      </p:sp>
      <p:sp>
        <p:nvSpPr>
          <p:cNvPr id="5" name="object 5"/>
          <p:cNvSpPr/>
          <p:nvPr/>
        </p:nvSpPr>
        <p:spPr>
          <a:xfrm>
            <a:off x="6187647" y="4226863"/>
            <a:ext cx="300249" cy="42308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879BBCF2-1CB1-4B82-954B-A24E0B930C72}"/>
              </a:ext>
            </a:extLst>
          </p:cNvPr>
          <p:cNvSpPr txBox="1"/>
          <p:nvPr/>
        </p:nvSpPr>
        <p:spPr>
          <a:xfrm>
            <a:off x="402863" y="309906"/>
            <a:ext cx="5045035" cy="378838"/>
          </a:xfrm>
          <a:prstGeom prst="rect">
            <a:avLst/>
          </a:prstGeom>
        </p:spPr>
        <p:txBody>
          <a:bodyPr vert="horz" wrap="square" lIns="0" tIns="1270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defRPr b="0" i="0"/>
            </a:pPr>
            <a:r>
              <a:rPr lang="1106" sz="2400">
                <a:solidFill>
                  <a:srgbClr val="0070C0"/>
                </a:solidFill>
              </a:rPr>
              <a:t>Cyn i chi ddechrau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4E25A46-3376-4941-9D46-E5D6CFA2C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57"/>
    </mc:Choice>
    <mc:Fallback xmlns="">
      <p:transition spd="slow" advTm="16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95395" y="1195449"/>
            <a:ext cx="11424023" cy="5483242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355600" indent="-342900">
              <a:spcBef>
                <a:spcPts val="470"/>
              </a:spcBef>
              <a:spcAft>
                <a:spcPts val="1200"/>
              </a:spcAft>
              <a:buSzPct val="102777"/>
              <a:buChar char="•"/>
              <a:tabLst>
                <a:tab pos="354965" algn="l"/>
                <a:tab pos="355600" algn="l"/>
              </a:tabLst>
              <a:defRPr b="0" i="0"/>
            </a:pPr>
            <a:r>
              <a:rPr lang="1106" sz="2000" kern="0">
                <a:cs typeface="Arial"/>
              </a:rPr>
              <a:t>Gwnewch yn siŵr eich bod yn deall gofynion pob rhan cyn dechrau.</a:t>
            </a:r>
            <a:endParaRPr sz="2000" kern="0">
              <a:cs typeface="Arial"/>
            </a:endParaRPr>
          </a:p>
          <a:p>
            <a:pPr marL="355600" marR="5080" indent="-342900">
              <a:spcBef>
                <a:spcPts val="430"/>
              </a:spcBef>
              <a:spcAft>
                <a:spcPts val="1200"/>
              </a:spcAft>
              <a:buSzPct val="102777"/>
              <a:buChar char="•"/>
              <a:tabLst>
                <a:tab pos="354965" algn="l"/>
                <a:tab pos="355600" algn="l"/>
              </a:tabLst>
              <a:defRPr b="0" i="0"/>
            </a:pPr>
            <a:r>
              <a:rPr lang="1106" sz="2000" kern="0">
                <a:cs typeface="Arial"/>
              </a:rPr>
              <a:t>Cofiwch fod eich athro yn cael cynnig cyfarwyddyd a chefnogaeth er mwyn sicrhau eich bod yn glir ynglŷn â'r hyn y mae angen i chi ei wneud.</a:t>
            </a:r>
            <a:endParaRPr sz="2000" kern="0">
              <a:cs typeface="Arial"/>
            </a:endParaRPr>
          </a:p>
          <a:p>
            <a:pPr marL="355600" marR="266700" indent="-342900">
              <a:spcBef>
                <a:spcPts val="434"/>
              </a:spcBef>
              <a:spcAft>
                <a:spcPts val="1200"/>
              </a:spcAft>
              <a:buSzPct val="102777"/>
              <a:buChar char="•"/>
              <a:tabLst>
                <a:tab pos="354965" algn="l"/>
                <a:tab pos="355600" algn="l"/>
              </a:tabLst>
              <a:defRPr b="0" i="0"/>
            </a:pPr>
            <a:r>
              <a:rPr lang="1106" sz="2000" kern="0">
                <a:cs typeface="Arial"/>
              </a:rPr>
              <a:t>Gwnewch yn siŵr eich bod yn deall y meini prawf marcio fel y gallwch ddilyn a gwirio eich gwaith wrth i chi gwblhau'r gwahanol adrannau.</a:t>
            </a:r>
            <a:endParaRPr sz="2000" kern="0">
              <a:cs typeface="Arial"/>
            </a:endParaRPr>
          </a:p>
          <a:p>
            <a:pPr marL="355600" indent="-342900">
              <a:spcBef>
                <a:spcPts val="430"/>
              </a:spcBef>
              <a:spcAft>
                <a:spcPts val="1200"/>
              </a:spcAft>
              <a:buSzPct val="102777"/>
              <a:buChar char="•"/>
              <a:tabLst>
                <a:tab pos="354965" algn="l"/>
                <a:tab pos="355600" algn="l"/>
              </a:tabLst>
              <a:defRPr b="0" i="0"/>
            </a:pPr>
            <a:r>
              <a:rPr lang="1106" sz="2000" kern="0">
                <a:cs typeface="Arial"/>
              </a:rPr>
              <a:t>Cofiwch fod gan Uned 4 bum rhan wahanol: </a:t>
            </a:r>
            <a:r>
              <a:rPr lang="1106" sz="2000" b="1" kern="0">
                <a:solidFill>
                  <a:srgbClr val="00B050"/>
                </a:solidFill>
                <a:cs typeface="Arial"/>
              </a:rPr>
              <a:t>(</a:t>
            </a:r>
            <a:r>
              <a:rPr lang="1106" sz="2000" b="1" kern="0">
                <a:solidFill>
                  <a:srgbClr val="00B050"/>
                </a:solidFill>
                <a:cs typeface="Trebuchet MS"/>
              </a:rPr>
              <a:t>a)</a:t>
            </a:r>
            <a:r>
              <a:rPr lang="1106" sz="2000" b="1" kern="0">
                <a:solidFill>
                  <a:srgbClr val="00B050"/>
                </a:solidFill>
                <a:cs typeface="Arial"/>
              </a:rPr>
              <a:t>, (</a:t>
            </a:r>
            <a:r>
              <a:rPr lang="1106" sz="2000" b="1" kern="0">
                <a:solidFill>
                  <a:srgbClr val="00B050"/>
                </a:solidFill>
                <a:cs typeface="Trebuchet MS"/>
              </a:rPr>
              <a:t>b)</a:t>
            </a:r>
            <a:r>
              <a:rPr lang="1106" sz="2000" b="1" kern="0">
                <a:solidFill>
                  <a:srgbClr val="00B050"/>
                </a:solidFill>
                <a:cs typeface="Arial"/>
              </a:rPr>
              <a:t>, (</a:t>
            </a:r>
            <a:r>
              <a:rPr lang="1106" sz="2000" b="1" kern="0">
                <a:solidFill>
                  <a:srgbClr val="00B050"/>
                </a:solidFill>
                <a:cs typeface="Trebuchet MS"/>
              </a:rPr>
              <a:t>c)</a:t>
            </a:r>
            <a:r>
              <a:rPr lang="1106" sz="2000" b="1" kern="0">
                <a:solidFill>
                  <a:srgbClr val="00B050"/>
                </a:solidFill>
                <a:cs typeface="Arial"/>
              </a:rPr>
              <a:t>, (</a:t>
            </a:r>
            <a:r>
              <a:rPr lang="1106" sz="2000" b="1" kern="0">
                <a:solidFill>
                  <a:srgbClr val="00B050"/>
                </a:solidFill>
                <a:cs typeface="Trebuchet MS"/>
              </a:rPr>
              <a:t>ch) </a:t>
            </a:r>
            <a:r>
              <a:rPr lang="1106" sz="2000" kern="0">
                <a:cs typeface="Arial"/>
              </a:rPr>
              <a:t>a </a:t>
            </a:r>
            <a:r>
              <a:rPr lang="1106" sz="2000" b="1" kern="0">
                <a:solidFill>
                  <a:srgbClr val="00B050"/>
                </a:solidFill>
                <a:cs typeface="Arial"/>
              </a:rPr>
              <a:t>(</a:t>
            </a:r>
            <a:r>
              <a:rPr lang="1106" sz="2000" b="1" kern="0">
                <a:solidFill>
                  <a:srgbClr val="00B050"/>
                </a:solidFill>
                <a:cs typeface="Trebuchet MS"/>
              </a:rPr>
              <a:t>d)</a:t>
            </a:r>
            <a:r>
              <a:rPr lang="1106" sz="2000" kern="0">
                <a:cs typeface="Trebuchet MS"/>
              </a:rPr>
              <a:t>.</a:t>
            </a:r>
            <a:endParaRPr sz="2000" kern="0">
              <a:cs typeface="Trebuchet MS"/>
            </a:endParaRPr>
          </a:p>
          <a:p>
            <a:pPr marL="355600" indent="-342900">
              <a:spcBef>
                <a:spcPts val="434"/>
              </a:spcBef>
              <a:spcAft>
                <a:spcPts val="1200"/>
              </a:spcAft>
              <a:buSzPct val="102777"/>
              <a:buChar char="•"/>
              <a:tabLst>
                <a:tab pos="354965" algn="l"/>
                <a:tab pos="355600" algn="l"/>
              </a:tabLst>
              <a:defRPr b="0" i="0"/>
            </a:pPr>
            <a:r>
              <a:rPr lang="1106" sz="2000" kern="0">
                <a:cs typeface="Arial"/>
              </a:rPr>
              <a:t>Byddwch yn drefnus a glynwch wrth y terfynau amser y bydd eich athro yn eu rhoi i chi.</a:t>
            </a:r>
            <a:endParaRPr sz="2000" kern="0">
              <a:cs typeface="Arial"/>
            </a:endParaRPr>
          </a:p>
          <a:p>
            <a:pPr marL="355600" marR="56515" indent="-342900">
              <a:spcBef>
                <a:spcPts val="470"/>
              </a:spcBef>
              <a:spcAft>
                <a:spcPts val="1200"/>
              </a:spcAft>
              <a:buSzPct val="102777"/>
              <a:buChar char="•"/>
              <a:tabLst>
                <a:tab pos="354965" algn="l"/>
                <a:tab pos="355600" algn="l"/>
              </a:tabLst>
              <a:defRPr b="0" i="0"/>
            </a:pPr>
            <a:r>
              <a:rPr lang="1106" sz="2000" kern="0">
                <a:cs typeface="Arial"/>
              </a:rPr>
              <a:t>Gwnewch yn siŵr eich bod wedi gwneud eich ymchwil a'ch ymchwiliad cyn cwblhau rhannau o'r asesiad di-arholiad yn yr ystafell ddosbarth (cynlluniwch eich ymchwil a pheidiwch â'i adael i'r funud olaf!).</a:t>
            </a:r>
            <a:endParaRPr sz="2000" kern="0">
              <a:cs typeface="Arial"/>
            </a:endParaRPr>
          </a:p>
          <a:p>
            <a:pPr marL="355600" marR="381000" indent="-342900">
              <a:spcBef>
                <a:spcPts val="430"/>
              </a:spcBef>
              <a:spcAft>
                <a:spcPts val="1200"/>
              </a:spcAft>
              <a:buSzPct val="102777"/>
              <a:buChar char="•"/>
              <a:tabLst>
                <a:tab pos="354965" algn="l"/>
                <a:tab pos="355600" algn="l"/>
                <a:tab pos="3914140" algn="l"/>
                <a:tab pos="5156200" algn="l"/>
              </a:tabLst>
              <a:defRPr b="0" i="0"/>
            </a:pPr>
            <a:r>
              <a:rPr lang="1106" sz="2000" kern="0">
                <a:cs typeface="Arial"/>
              </a:rPr>
              <a:t>Sicrhewch eich bod yn glir pryd y bydd rhan ysgrifennu’r Asesiad Di-arholiad yn digwydd. Meddyliwch yn ofalus am ba mor hir y dylai gymryd i chi gwblhau pob rhan.</a:t>
            </a:r>
            <a:endParaRPr sz="2000" kern="0">
              <a:cs typeface="Arial"/>
            </a:endParaRPr>
          </a:p>
          <a:p>
            <a:pPr marL="355600" indent="-342900">
              <a:spcBef>
                <a:spcPts val="434"/>
              </a:spcBef>
              <a:spcAft>
                <a:spcPts val="1200"/>
              </a:spcAft>
              <a:buSzPct val="102777"/>
              <a:buChar char="•"/>
              <a:tabLst>
                <a:tab pos="354965" algn="l"/>
                <a:tab pos="355600" algn="l"/>
              </a:tabLst>
              <a:defRPr b="0" i="0"/>
            </a:pPr>
            <a:r>
              <a:rPr lang="1106" sz="2000" kern="0">
                <a:cs typeface="Arial"/>
              </a:rPr>
              <a:t>Gwnewch yn siŵr eich bod yn cydnabod unrhyw ffynonellau gwybodaeth rydych yn eu defnyddio.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8AE1250A-823B-461B-86EC-7DA1FF24C09A}"/>
              </a:ext>
            </a:extLst>
          </p:cNvPr>
          <p:cNvSpPr txBox="1"/>
          <p:nvPr/>
        </p:nvSpPr>
        <p:spPr>
          <a:xfrm>
            <a:off x="402863" y="309906"/>
            <a:ext cx="5045035" cy="378838"/>
          </a:xfrm>
          <a:prstGeom prst="rect">
            <a:avLst/>
          </a:prstGeom>
        </p:spPr>
        <p:txBody>
          <a:bodyPr vert="horz" wrap="square" lIns="0" tIns="1270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defRPr b="0" i="0"/>
            </a:pPr>
            <a:r>
              <a:rPr lang="1106" sz="2400">
                <a:solidFill>
                  <a:srgbClr val="0070C0"/>
                </a:solidFill>
              </a:rPr>
              <a:t>Cynllunio eich gwaith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0B202FD-3280-45C7-A8EC-4C5270983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67"/>
    </mc:Choice>
    <mc:Fallback xmlns="">
      <p:transition spd="slow" advTm="54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2086" y="1541047"/>
            <a:ext cx="9927653" cy="46274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Wrth ymchwilio, dylech geisio cael gafael ar gynifer o adnoddau gwahanol â phosibl.</a:t>
            </a:r>
          </a:p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</a:pPr>
            <a:endParaRPr lang="en-GB" sz="2000" kern="0">
              <a:latin typeface="Arial"/>
              <a:cs typeface="Arial"/>
            </a:endParaRPr>
          </a:p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Nid yw ymchwil cynradd yn hanfodol ond gallai helpu i wella safon eich gwaith (gofynnwch i'ch athro os nad ydych yn siŵr sut mae ymchwil cynradd ac ymchwil eilaidd yn wahanol).</a:t>
            </a:r>
          </a:p>
          <a:p>
            <a:pPr marL="298450" marR="6985" indent="-285750">
              <a:spcBef>
                <a:spcPts val="100"/>
              </a:spcBef>
              <a:buSzPct val="102777"/>
              <a:buChar char="•"/>
              <a:tabLst>
                <a:tab pos="297815" algn="l"/>
                <a:tab pos="298450" algn="l"/>
              </a:tabLst>
            </a:pPr>
            <a:endParaRPr sz="2000" kern="0">
              <a:latin typeface="Arial"/>
              <a:cs typeface="Arial"/>
            </a:endParaRPr>
          </a:p>
          <a:p>
            <a:pPr marL="298450" marR="139700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Rhaid cydnabod cyfeiriadau at ffynonellau gwybodaeth a ddefnyddir yn eich gwaith a gellir gwneud hyn drwy ddefnyddio llyfryddiaeth atodol neu droednodiadau (gall eich athro ddangos i chi sut i wneud hyn yn iawn ar ddechrau eich gwaith).</a:t>
            </a:r>
          </a:p>
          <a:p>
            <a:pPr marL="298450" marR="139700" indent="-285750">
              <a:buSzPct val="102777"/>
              <a:buChar char="•"/>
              <a:tabLst>
                <a:tab pos="297815" algn="l"/>
                <a:tab pos="298450" algn="l"/>
              </a:tabLst>
            </a:pPr>
            <a:endParaRPr sz="2000" kern="0">
              <a:latin typeface="Arial"/>
              <a:cs typeface="Arial"/>
            </a:endParaRPr>
          </a:p>
          <a:p>
            <a:pPr marL="298450" indent="-285750">
              <a:buSzPct val="102777"/>
              <a:buChar char="•"/>
              <a:tabLst>
                <a:tab pos="297815" algn="l"/>
                <a:tab pos="298450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Bydd yr adnoddau'n bersonol i'r targed a'r testun a ddewiswyd gennych. </a:t>
            </a:r>
          </a:p>
          <a:p>
            <a:pPr marL="298450" indent="-285750">
              <a:buSzPct val="102777"/>
              <a:buChar char="•"/>
              <a:tabLst>
                <a:tab pos="297815" algn="l"/>
                <a:tab pos="298450" algn="l"/>
              </a:tabLst>
            </a:pPr>
            <a:endParaRPr sz="2000" kern="0">
              <a:latin typeface="Arial"/>
              <a:cs typeface="Arial"/>
            </a:endParaRPr>
          </a:p>
          <a:p>
            <a:pPr marL="298450" marR="177800" indent="-285750">
              <a:buSzPct val="102777"/>
              <a:buChar char="•"/>
              <a:tabLst>
                <a:tab pos="297815" algn="l"/>
                <a:tab pos="298450" algn="l"/>
                <a:tab pos="5120005" algn="l"/>
              </a:tabLst>
              <a:defRPr b="0" i="0"/>
            </a:pPr>
            <a:r>
              <a:rPr lang="1106" sz="2000" kern="0">
                <a:latin typeface="Arial"/>
                <a:cs typeface="Arial"/>
              </a:rPr>
              <a:t>Os gallwch, ceisiwch ddefnyddio adnoddau cynradd – er enghraifft, cyfweliad â nyrs – yn hytrach na dibynnu'n ormodol ar ddisgrifiad swydd nyrs o'r rhyngrwyd, er enghraifft.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D2AD5259-6E04-49EB-A3AF-518C1E28294F}"/>
              </a:ext>
            </a:extLst>
          </p:cNvPr>
          <p:cNvSpPr txBox="1"/>
          <p:nvPr/>
        </p:nvSpPr>
        <p:spPr>
          <a:xfrm>
            <a:off x="402863" y="309906"/>
            <a:ext cx="5045035" cy="378838"/>
          </a:xfrm>
          <a:prstGeom prst="rect">
            <a:avLst/>
          </a:prstGeom>
        </p:spPr>
        <p:txBody>
          <a:bodyPr vert="horz" wrap="square" lIns="0" tIns="1270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defRPr b="0" i="0"/>
            </a:pPr>
            <a:r>
              <a:rPr lang="1106" sz="2400">
                <a:solidFill>
                  <a:srgbClr val="0070C0"/>
                </a:solidFill>
              </a:rPr>
              <a:t>Defnyddio adnoddau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3A0E1B8-DA90-4046-BA30-2CDD5A559E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28"/>
    </mc:Choice>
    <mc:Fallback xmlns="">
      <p:transition spd="slow" advTm="49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8.04.09"/>
  <p:tag name="AS_TITLE" val="Aspose.Slides for .NET 4.0 Client Profile"/>
  <p:tag name="AS_VERSION" val="18.4"/>
</p:tagLst>
</file>

<file path=ppt/theme/theme1.xml><?xml version="1.0" encoding="utf-8"?>
<a:theme xmlns:a="http://schemas.openxmlformats.org/drawingml/2006/main" name="Office Theme">
  <a:themeElements>
    <a:clrScheme name="City and guilds 0119">
      <a:dk1>
        <a:srgbClr val="140000"/>
      </a:dk1>
      <a:lt1>
        <a:srgbClr val="FFFFFF"/>
      </a:lt1>
      <a:dk2>
        <a:srgbClr val="F94130"/>
      </a:dk2>
      <a:lt2>
        <a:srgbClr val="00B5E2"/>
      </a:lt2>
      <a:accent1>
        <a:srgbClr val="007BB9"/>
      </a:accent1>
      <a:accent2>
        <a:srgbClr val="00BFB3"/>
      </a:accent2>
      <a:accent3>
        <a:srgbClr val="FFC841"/>
      </a:accent3>
      <a:accent4>
        <a:srgbClr val="65B2E6"/>
      </a:accent4>
      <a:accent5>
        <a:srgbClr val="97D700"/>
      </a:accent5>
      <a:accent6>
        <a:srgbClr val="C6C6C6"/>
      </a:accent6>
      <a:hlink>
        <a:srgbClr val="8C286E"/>
      </a:hlink>
      <a:folHlink>
        <a:srgbClr val="CE0058"/>
      </a:folHlink>
    </a:clrScheme>
    <a:fontScheme name="Arial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 lIns="0" tIns="0" rIns="0" bIns="0">
        <a:noAutofit/>
      </a:bodyPr>
      <a:lstStyle>
        <a:defPPr>
          <a:defRPr>
            <a:solidFill>
              <a:srgbClr val="000000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C&amp;G_PowerPoint_New_Template_V1 [Read-Only]" id="{9814EAAC-C1C9-41D0-82E1-0AF7615562C8}" vid="{3259BF9B-0B01-4419-95C1-0789706EF4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8D75E50D38D1449095CDF5BED87B3E" ma:contentTypeVersion="14" ma:contentTypeDescription="Create a new document." ma:contentTypeScope="" ma:versionID="c051abfb25284fa7588d92b3eb6a3c4e">
  <xsd:schema xmlns:xsd="http://www.w3.org/2001/XMLSchema" xmlns:xs="http://www.w3.org/2001/XMLSchema" xmlns:p="http://schemas.microsoft.com/office/2006/metadata/properties" xmlns:ns2="101960c9-2583-49a4-9434-4c0cad7b266a" xmlns:ns3="10ebebe9-ad9c-417c-96aa-6a2f5b72dbd6" targetNamespace="http://schemas.microsoft.com/office/2006/metadata/properties" ma:root="true" ma:fieldsID="2205e380b960644e3dac9fc76bbf9f3c" ns2:_="" ns3:_="">
    <xsd:import namespace="101960c9-2583-49a4-9434-4c0cad7b266a"/>
    <xsd:import namespace="10ebebe9-ad9c-417c-96aa-6a2f5b72db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QA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960c9-2583-49a4-9434-4c0cad7b26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QA" ma:index="11" nillable="true" ma:displayName="QA" ma:format="Dropdown" ma:internalName="QA">
      <xsd:simpleType>
        <xsd:restriction base="dms:Text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ebebe9-ad9c-417c-96aa-6a2f5b72db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0ebebe9-ad9c-417c-96aa-6a2f5b72dbd6">
      <UserInfo>
        <DisplayName>Candy, Allison</DisplayName>
        <AccountId>44</AccountId>
        <AccountType/>
      </UserInfo>
      <UserInfo>
        <DisplayName>Wyman, Hilary</DisplayName>
        <AccountId>260</AccountId>
        <AccountType/>
      </UserInfo>
      <UserInfo>
        <DisplayName>Morris-Goodman, Karen</DisplayName>
        <AccountId>37739</AccountId>
        <AccountType/>
      </UserInfo>
      <UserInfo>
        <DisplayName>Jones, Nia</DisplayName>
        <AccountId>219</AccountId>
        <AccountType/>
      </UserInfo>
    </SharedWithUsers>
    <QA xmlns="101960c9-2583-49a4-9434-4c0cad7b266a" xsi:nil="true"/>
  </documentManagement>
</p:properties>
</file>

<file path=customXml/itemProps1.xml><?xml version="1.0" encoding="utf-8"?>
<ds:datastoreItem xmlns:ds="http://schemas.openxmlformats.org/officeDocument/2006/customXml" ds:itemID="{BD7F1651-5B2A-4B16-9EFE-F4259EAB82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DD27198-8F31-4773-8E27-2DD096BC15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1960c9-2583-49a4-9434-4c0cad7b266a"/>
    <ds:schemaRef ds:uri="10ebebe9-ad9c-417c-96aa-6a2f5b72db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4CF2C5D-BA0A-4ADC-ACA3-AA75CD9BCC39}">
  <ds:schemaRefs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10ebebe9-ad9c-417c-96aa-6a2f5b72dbd6"/>
    <ds:schemaRef ds:uri="http://schemas.microsoft.com/office/2006/documentManagement/types"/>
    <ds:schemaRef ds:uri="101960c9-2583-49a4-9434-4c0cad7b266a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1635</TotalTime>
  <Words>3787</Words>
  <Application>Microsoft Office PowerPoint</Application>
  <PresentationFormat>Widescreen</PresentationFormat>
  <Paragraphs>273</Paragraphs>
  <Slides>16</Slides>
  <Notes>16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Lato</vt:lpstr>
      <vt:lpstr>Office Theme</vt:lpstr>
      <vt:lpstr>PowerPoint Presentation</vt:lpstr>
      <vt:lpstr>Nodau'r adnodd hwn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GCSE HSCCC NEAWT Unit 4 for trans</dc:title>
  <dc:creator>Amy Thomas</dc:creator>
  <cp:lastModifiedBy>Owen, Geraint</cp:lastModifiedBy>
  <cp:revision>77</cp:revision>
  <dcterms:created xsi:type="dcterms:W3CDTF">2020-04-27T11:12:25Z</dcterms:created>
  <dcterms:modified xsi:type="dcterms:W3CDTF">2021-09-09T13:03:10Z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0x0101005E8D75E50D38D1449095CDF5BED87B3E</vt:lpwstr>
  </property>
  <property fmtid="{D5CDD505-2E9C-101B-9397-08002B2CF9AE}" pid="3" name="k48d8005054a4dd09ad49b7c837f0781">
    <vt:lpwstr/>
  </property>
  <property fmtid="{D5CDD505-2E9C-101B-9397-08002B2CF9AE}" pid="4" name="SharedWithUsers">
    <vt:lpwstr>44;#Candy, Allison;#260;#Wyman, Hilary;#37739;#Morris-Goodman, Karen</vt:lpwstr>
  </property>
  <property fmtid="{D5CDD505-2E9C-101B-9397-08002B2CF9AE}" pid="5" name="WJEC Audiences">
    <vt:lpwstr/>
  </property>
  <property fmtid="{D5CDD505-2E9C-101B-9397-08002B2CF9AE}" pid="6" name="WJEC Department">
    <vt:lpwstr/>
  </property>
  <property fmtid="{D5CDD505-2E9C-101B-9397-08002B2CF9AE}" pid="7" name="WJEC_x0020_Audiences">
    <vt:lpwstr/>
  </property>
</Properties>
</file>