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744" r:id="rId5"/>
  </p:sldMasterIdLst>
  <p:notesMasterIdLst>
    <p:notesMasterId r:id="rId26"/>
  </p:notesMasterIdLst>
  <p:handoutMasterIdLst>
    <p:handoutMasterId r:id="rId27"/>
  </p:handoutMasterIdLst>
  <p:sldIdLst>
    <p:sldId id="405" r:id="rId6"/>
    <p:sldId id="522" r:id="rId7"/>
    <p:sldId id="671" r:id="rId8"/>
    <p:sldId id="653" r:id="rId9"/>
    <p:sldId id="666" r:id="rId10"/>
    <p:sldId id="657" r:id="rId11"/>
    <p:sldId id="670" r:id="rId12"/>
    <p:sldId id="661" r:id="rId13"/>
    <p:sldId id="664" r:id="rId14"/>
    <p:sldId id="674" r:id="rId15"/>
    <p:sldId id="675" r:id="rId16"/>
    <p:sldId id="673" r:id="rId17"/>
    <p:sldId id="663" r:id="rId18"/>
    <p:sldId id="672" r:id="rId19"/>
    <p:sldId id="679" r:id="rId20"/>
    <p:sldId id="678" r:id="rId21"/>
    <p:sldId id="676" r:id="rId22"/>
    <p:sldId id="596" r:id="rId23"/>
    <p:sldId id="665" r:id="rId24"/>
    <p:sldId id="680" r:id="rId25"/>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0070C0"/>
    <a:srgbClr val="65B2E6"/>
    <a:srgbClr val="CBD6EB"/>
    <a:srgbClr val="CB076E"/>
    <a:srgbClr val="FFC000"/>
    <a:srgbClr val="0096FF"/>
    <a:srgbClr val="0077C8"/>
    <a:srgbClr val="E7ECF5"/>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00" autoAdjust="0"/>
    <p:restoredTop sz="87621" autoAdjust="0"/>
  </p:normalViewPr>
  <p:slideViewPr>
    <p:cSldViewPr snapToGrid="0" snapToObjects="1">
      <p:cViewPr>
        <p:scale>
          <a:sx n="65" d="100"/>
          <a:sy n="65" d="100"/>
        </p:scale>
        <p:origin x="555" y="483"/>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2/5/2020</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2/5/2020</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0475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4316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lIns="93973" tIns="46986" rIns="93973" bIns="46986"/>
          <a:lstStyle/>
          <a:p>
            <a:pPr marL="0" marR="0" lvl="0" indent="0" algn="r" defTabSz="914400" rtl="0" eaLnBrk="1" fontAlgn="auto" latinLnBrk="0" hangingPunct="1">
              <a:lnSpc>
                <a:spcPct val="100000"/>
              </a:lnSpc>
              <a:spcBef>
                <a:spcPts val="0"/>
              </a:spcBef>
              <a:spcAft>
                <a:spcPts val="0"/>
              </a:spcAft>
              <a:buClrTx/>
              <a:buSzTx/>
              <a:buFontTx/>
              <a:buNone/>
              <a:tabLst/>
              <a:defRPr/>
            </a:pPr>
            <a:fld id="{39EA6F2E-719D-A747-A1F8-0058305A2B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0323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lIns="93973" tIns="46986" rIns="93973" bIns="46986"/>
          <a:lstStyle/>
          <a:p>
            <a:pPr marL="0" marR="0" lvl="0" indent="0" algn="r" defTabSz="914400" rtl="0" eaLnBrk="1" fontAlgn="auto" latinLnBrk="0" hangingPunct="1">
              <a:lnSpc>
                <a:spcPct val="100000"/>
              </a:lnSpc>
              <a:spcBef>
                <a:spcPts val="0"/>
              </a:spcBef>
              <a:spcAft>
                <a:spcPts val="0"/>
              </a:spcAft>
              <a:buClrTx/>
              <a:buSzTx/>
              <a:buFontTx/>
              <a:buNone/>
              <a:tabLst/>
              <a:defRPr/>
            </a:pPr>
            <a:fld id="{39EA6F2E-719D-A747-A1F8-0058305A2B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09759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3BA1C6-0979-42B1-BEAF-A70CA0C995C2}" type="datetime4">
              <a:rPr lang="en-GB" smtClean="0"/>
              <a:t>05 February 2020</a:t>
            </a:fld>
            <a:endParaRPr lang="en-US" dirty="0"/>
          </a:p>
        </p:txBody>
      </p:sp>
      <p:sp>
        <p:nvSpPr>
          <p:cNvPr id="3" name="Footer Placeholder 2"/>
          <p:cNvSpPr>
            <a:spLocks noGrp="1"/>
          </p:cNvSpPr>
          <p:nvPr>
            <p:ph type="ftr" sz="quarter" idx="11"/>
          </p:nvPr>
        </p:nvSpPr>
        <p:spPr/>
        <p:txBody>
          <a:bodyPr/>
          <a:lstStyle/>
          <a:p>
            <a:r>
              <a:rPr lang="en-US" dirty="0"/>
              <a:t>City &amp; Guilds: 14 -19 Marketing Strategy FY18</a:t>
            </a:r>
          </a:p>
        </p:txBody>
      </p:sp>
      <p:sp>
        <p:nvSpPr>
          <p:cNvPr id="4" name="Slide Number Placeholder 3"/>
          <p:cNvSpPr>
            <a:spLocks noGrp="1"/>
          </p:cNvSpPr>
          <p:nvPr>
            <p:ph type="sldNum" sz="quarter" idx="12"/>
          </p:nvPr>
        </p:nvSpPr>
        <p:spPr/>
        <p:txBody>
          <a:bodyPr/>
          <a:lstStyle/>
          <a:p>
            <a:fld id="{F5758CE8-0485-6247-9D21-74A849DDFC3B}" type="slidenum">
              <a:rPr lang="en-US" smtClean="0"/>
              <a:t>‹#›</a:t>
            </a:fld>
            <a:endParaRPr lang="en-US" dirty="0"/>
          </a:p>
        </p:txBody>
      </p:sp>
    </p:spTree>
    <p:extLst>
      <p:ext uri="{BB962C8B-B14F-4D97-AF65-F5344CB8AC3E}">
        <p14:creationId xmlns:p14="http://schemas.microsoft.com/office/powerpoint/2010/main" val="1307301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510792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2083682"/>
      </p:ext>
    </p:extLst>
  </p:cSld>
  <p:clrMapOvr>
    <a:masterClrMapping/>
  </p:clrMapOvr>
  <p:extLst mod="1">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1931186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758609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2_Title and Content Shapes">
    <p:spTree>
      <p:nvGrpSpPr>
        <p:cNvPr id="1" name=""/>
        <p:cNvGrpSpPr/>
        <p:nvPr/>
      </p:nvGrpSpPr>
      <p:grpSpPr>
        <a:xfrm>
          <a:off x="0" y="0"/>
          <a:ext cx="0" cy="0"/>
          <a:chOff x="0" y="0"/>
          <a:chExt cx="0" cy="0"/>
        </a:xfrm>
      </p:grpSpPr>
      <p:sp>
        <p:nvSpPr>
          <p:cNvPr id="13" name="Body Level One…"/>
          <p:cNvSpPr txBox="1">
            <a:spLocks noGrp="1"/>
          </p:cNvSpPr>
          <p:nvPr>
            <p:ph type="body" idx="1"/>
          </p:nvPr>
        </p:nvSpPr>
        <p:spPr>
          <a:xfrm>
            <a:off x="282575" y="1076325"/>
            <a:ext cx="11809415" cy="5243513"/>
          </a:xfrm>
          <a:prstGeom prst="rect">
            <a:avLst/>
          </a:prstGeom>
        </p:spPr>
        <p:txBody>
          <a:bodyPr/>
          <a:lstStyle>
            <a:lvl1pPr>
              <a:defRPr sz="1800">
                <a:solidFill>
                  <a:schemeClr val="accent1"/>
                </a:solidFill>
              </a:defRPr>
            </a:lvl1pPr>
            <a:lvl2pPr>
              <a:defRPr sz="1800">
                <a:solidFill>
                  <a:schemeClr val="accent1"/>
                </a:solidFill>
              </a:defRPr>
            </a:lvl2pPr>
            <a:lvl3pPr marL="270781" indent="-218395">
              <a:defRPr sz="1800">
                <a:solidFill>
                  <a:schemeClr val="accent1"/>
                </a:solidFill>
              </a:defRPr>
            </a:lvl3pPr>
            <a:lvl4pPr>
              <a:defRPr sz="1800">
                <a:solidFill>
                  <a:schemeClr val="accent1"/>
                </a:solidFill>
              </a:defRPr>
            </a:lvl4pPr>
            <a:lvl5pPr marL="584200" indent="-280986">
              <a:defRPr sz="18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14" name="Straight Connector 7"/>
          <p:cNvSpPr/>
          <p:nvPr/>
        </p:nvSpPr>
        <p:spPr>
          <a:xfrm>
            <a:off x="282009" y="888774"/>
            <a:ext cx="11665014" cy="2"/>
          </a:xfrm>
          <a:prstGeom prst="line">
            <a:avLst/>
          </a:prstGeom>
          <a:ln w="22225">
            <a:solidFill>
              <a:schemeClr val="accent4"/>
            </a:solidFill>
            <a:miter/>
          </a:ln>
        </p:spPr>
        <p:txBody>
          <a:bodyPr lIns="45718" tIns="45718" rIns="45718" bIns="45718"/>
          <a:lstStyle/>
          <a:p>
            <a:endParaRPr/>
          </a:p>
        </p:txBody>
      </p:sp>
      <p:pic>
        <p:nvPicPr>
          <p:cNvPr id="15" name="Picture 6" descr="Picture 6"/>
          <p:cNvPicPr>
            <a:picLocks noChangeAspect="1"/>
          </p:cNvPicPr>
          <p:nvPr/>
        </p:nvPicPr>
        <p:blipFill>
          <a:blip r:embed="rId2">
            <a:extLst/>
          </a:blip>
          <a:stretch>
            <a:fillRect/>
          </a:stretch>
        </p:blipFill>
        <p:spPr>
          <a:xfrm>
            <a:off x="10505333" y="113907"/>
            <a:ext cx="1586972" cy="685022"/>
          </a:xfrm>
          <a:prstGeom prst="rect">
            <a:avLst/>
          </a:prstGeom>
          <a:ln w="12700">
            <a:miter lim="400000"/>
          </a:ln>
        </p:spPr>
      </p:pic>
      <p:sp>
        <p:nvSpPr>
          <p:cNvPr id="16" name="Title Text"/>
          <p:cNvSpPr txBox="1">
            <a:spLocks noGrp="1"/>
          </p:cNvSpPr>
          <p:nvPr>
            <p:ph type="title"/>
          </p:nvPr>
        </p:nvSpPr>
        <p:spPr>
          <a:prstGeom prst="rect">
            <a:avLst/>
          </a:prstGeom>
        </p:spPr>
        <p:txBody>
          <a:bodyPr/>
          <a:lstStyle/>
          <a:p>
            <a:r>
              <a:t>Title Text</a:t>
            </a:r>
          </a:p>
        </p:txBody>
      </p:sp>
      <p:sp>
        <p:nvSpPr>
          <p:cNvPr id="1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77647267"/>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181769509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75171" y="5714483"/>
            <a:ext cx="2086811" cy="900782"/>
          </a:xfrm>
          <a:prstGeom prst="rect">
            <a:avLst/>
          </a:prstGeom>
        </p:spPr>
      </p:pic>
      <p:sp>
        <p:nvSpPr>
          <p:cNvPr id="9" name="Title 1"/>
          <p:cNvSpPr txBox="1">
            <a:spLocks/>
          </p:cNvSpPr>
          <p:nvPr/>
        </p:nvSpPr>
        <p:spPr>
          <a:xfrm>
            <a:off x="6425580" y="4540078"/>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dirty="0" smtClean="0">
                <a:solidFill>
                  <a:schemeClr val="accent1"/>
                </a:solidFill>
                <a:latin typeface="Arial" panose="020B0604020202020204" pitchFamily="34" charset="0"/>
                <a:ea typeface="Lato" charset="0"/>
                <a:cs typeface="Arial" panose="020B0604020202020204" pitchFamily="34" charset="0"/>
              </a:rPr>
              <a:t>Spring</a:t>
            </a:r>
            <a:r>
              <a:rPr lang="en-US" dirty="0" smtClean="0">
                <a:solidFill>
                  <a:schemeClr val="accent1"/>
                </a:solidFill>
                <a:latin typeface="Arial" panose="020B0604020202020204" pitchFamily="34" charset="0"/>
                <a:ea typeface="Lato" charset="0"/>
                <a:cs typeface="Arial" panose="020B0604020202020204" pitchFamily="34" charset="0"/>
              </a:rPr>
              <a:t> </a:t>
            </a:r>
            <a:r>
              <a:rPr lang="en-US" dirty="0">
                <a:solidFill>
                  <a:schemeClr val="accent1"/>
                </a:solidFill>
                <a:latin typeface="Arial" panose="020B0604020202020204" pitchFamily="34" charset="0"/>
                <a:ea typeface="Lato" charset="0"/>
                <a:cs typeface="Arial" panose="020B0604020202020204" pitchFamily="34" charset="0"/>
              </a:rPr>
              <a:t>Network Series </a:t>
            </a:r>
          </a:p>
          <a:p>
            <a:pPr defTabSz="457200">
              <a:lnSpc>
                <a:spcPct val="100000"/>
              </a:lnSpc>
              <a:spcBef>
                <a:spcPts val="150"/>
              </a:spcBef>
              <a:defRPr/>
            </a:pPr>
            <a:r>
              <a:rPr lang="en-US" dirty="0" smtClean="0">
                <a:solidFill>
                  <a:schemeClr val="accent1"/>
                </a:solidFill>
                <a:latin typeface="Arial" panose="020B0604020202020204" pitchFamily="34" charset="0"/>
                <a:ea typeface="Lato" charset="0"/>
                <a:cs typeface="Arial" panose="020B0604020202020204" pitchFamily="34" charset="0"/>
              </a:rPr>
              <a:t>February 2020</a:t>
            </a:r>
            <a:endParaRPr lang="en-US" dirty="0">
              <a:solidFill>
                <a:schemeClr val="accent1"/>
              </a:solidFill>
              <a:latin typeface="Arial" panose="020B0604020202020204" pitchFamily="34" charset="0"/>
              <a:ea typeface="Lato" charset="0"/>
              <a:cs typeface="Arial" panose="020B0604020202020204" pitchFamily="34" charset="0"/>
            </a:endParaRPr>
          </a:p>
        </p:txBody>
      </p:sp>
      <p:cxnSp>
        <p:nvCxnSpPr>
          <p:cNvPr id="4" name="Straight Connector 3"/>
          <p:cNvCxnSpPr/>
          <p:nvPr/>
        </p:nvCxnSpPr>
        <p:spPr>
          <a:xfrm>
            <a:off x="0" y="3929380"/>
            <a:ext cx="121920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18878"/>
          <a:stretch/>
        </p:blipFill>
        <p:spPr>
          <a:xfrm>
            <a:off x="0" y="0"/>
            <a:ext cx="12192000" cy="3929380"/>
          </a:xfrm>
          <a:prstGeom prst="rect">
            <a:avLst/>
          </a:prstGeom>
        </p:spPr>
      </p:pic>
      <p:sp>
        <p:nvSpPr>
          <p:cNvPr id="2" name="Rectangle 1"/>
          <p:cNvSpPr/>
          <p:nvPr/>
        </p:nvSpPr>
        <p:spPr>
          <a:xfrm>
            <a:off x="121920" y="4540078"/>
            <a:ext cx="5897880" cy="1077218"/>
          </a:xfrm>
          <a:prstGeom prst="rect">
            <a:avLst/>
          </a:prstGeom>
        </p:spPr>
        <p:txBody>
          <a:bodyPr wrap="square">
            <a:spAutoFit/>
          </a:bodyPr>
          <a:lstStyle/>
          <a:p>
            <a:r>
              <a:rPr lang="en-GB" sz="3200" dirty="0" err="1">
                <a:solidFill>
                  <a:srgbClr val="FF0000"/>
                </a:solidFill>
              </a:rPr>
              <a:t>Cyfres</a:t>
            </a:r>
            <a:r>
              <a:rPr lang="en-GB" sz="3200" dirty="0">
                <a:solidFill>
                  <a:srgbClr val="FF0000"/>
                </a:solidFill>
              </a:rPr>
              <a:t> </a:t>
            </a:r>
            <a:r>
              <a:rPr lang="en-GB" sz="3200" dirty="0" err="1" smtClean="0">
                <a:solidFill>
                  <a:srgbClr val="FF0000"/>
                </a:solidFill>
              </a:rPr>
              <a:t>Rhwydwaith</a:t>
            </a:r>
            <a:r>
              <a:rPr lang="en-GB" sz="3200" dirty="0" smtClean="0">
                <a:solidFill>
                  <a:srgbClr val="FF0000"/>
                </a:solidFill>
              </a:rPr>
              <a:t> </a:t>
            </a:r>
            <a:r>
              <a:rPr lang="en-GB" sz="3200" dirty="0">
                <a:solidFill>
                  <a:srgbClr val="FF0000"/>
                </a:solidFill>
              </a:rPr>
              <a:t>y </a:t>
            </a:r>
            <a:r>
              <a:rPr lang="en-GB" sz="3200" dirty="0" err="1" smtClean="0">
                <a:solidFill>
                  <a:srgbClr val="FF0000"/>
                </a:solidFill>
              </a:rPr>
              <a:t>Gwanwyn</a:t>
            </a:r>
            <a:r>
              <a:rPr lang="en-GB" sz="3200" dirty="0" smtClean="0">
                <a:solidFill>
                  <a:srgbClr val="FF0000"/>
                </a:solidFill>
              </a:rPr>
              <a:t> </a:t>
            </a:r>
            <a:endParaRPr lang="en-GB" sz="3200" dirty="0">
              <a:solidFill>
                <a:srgbClr val="FF0000"/>
              </a:solidFill>
            </a:endParaRPr>
          </a:p>
          <a:p>
            <a:r>
              <a:rPr lang="en-GB" sz="3200" dirty="0" err="1">
                <a:solidFill>
                  <a:srgbClr val="FF0000"/>
                </a:solidFill>
              </a:rPr>
              <a:t>Chwefror</a:t>
            </a:r>
            <a:r>
              <a:rPr lang="en-GB" sz="3200" dirty="0">
                <a:solidFill>
                  <a:srgbClr val="FF0000"/>
                </a:solidFill>
              </a:rPr>
              <a:t> 2019</a:t>
            </a:r>
          </a:p>
        </p:txBody>
      </p:sp>
    </p:spTree>
    <p:extLst>
      <p:ext uri="{BB962C8B-B14F-4D97-AF65-F5344CB8AC3E}">
        <p14:creationId xmlns:p14="http://schemas.microsoft.com/office/powerpoint/2010/main" val="1614504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1588"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27700" y="815187"/>
            <a:ext cx="11787859" cy="5693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100" b="1" i="0" u="none" strike="noStrike" kern="1200" cap="none" spc="0" normalizeH="0" baseline="0" noProof="0" dirty="0">
              <a:ln>
                <a:noFill/>
              </a:ln>
              <a:solidFill>
                <a:srgbClr val="140000">
                  <a:lumMod val="95000"/>
                  <a:lumOff val="5000"/>
                </a:srgbClr>
              </a:solidFill>
              <a:effectLst/>
              <a:uLnTx/>
              <a:uFillTx/>
              <a:latin typeface="Arial" panose="020B0604020202020204"/>
              <a:ea typeface="Arial" charset="0"/>
              <a:cs typeface="Arial" charset="0"/>
            </a:endParaRPr>
          </a:p>
        </p:txBody>
      </p:sp>
      <p:sp>
        <p:nvSpPr>
          <p:cNvPr id="21" name="Decagon 20"/>
          <p:cNvSpPr>
            <a:spLocks noChangeAspect="1"/>
          </p:cNvSpPr>
          <p:nvPr/>
        </p:nvSpPr>
        <p:spPr>
          <a:xfrm>
            <a:off x="4789584" y="2698741"/>
            <a:ext cx="2554658" cy="2554658"/>
          </a:xfrm>
          <a:prstGeom prst="decagon">
            <a:avLst/>
          </a:prstGeom>
          <a:solidFill>
            <a:srgbClr val="2ABBE2"/>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2800" b="1" i="0" u="none" strike="noStrike" kern="1200" cap="none" spc="0" normalizeH="0" baseline="0" noProof="0" dirty="0" smtClean="0">
                <a:ln>
                  <a:noFill/>
                </a:ln>
                <a:solidFill>
                  <a:srgbClr val="FFFFFF"/>
                </a:solidFill>
                <a:effectLst/>
                <a:uLnTx/>
                <a:uFillTx/>
                <a:latin typeface="inherit"/>
                <a:ea typeface="+mn-ea"/>
                <a:cs typeface="+mn-cs"/>
              </a:rPr>
              <a:t>Quality Touch points</a:t>
            </a:r>
            <a:endParaRPr kumimoji="0" lang="en-US" sz="28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4" name="Rectangle 3"/>
          <p:cNvSpPr>
            <a:spLocks noChangeArrowheads="1"/>
          </p:cNvSpPr>
          <p:nvPr/>
        </p:nvSpPr>
        <p:spPr bwMode="auto">
          <a:xfrm>
            <a:off x="1589" y="9010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cy-GB" altLang="en-US" sz="1800" b="0" i="0" u="none" strike="noStrike" kern="1200" cap="none" spc="0" normalizeH="0" baseline="0" noProof="0">
              <a:ln>
                <a:noFill/>
              </a:ln>
              <a:solidFill>
                <a:srgbClr val="140000"/>
              </a:solidFill>
              <a:effectLst/>
              <a:uLnTx/>
              <a:uFillTx/>
              <a:latin typeface="Arial" panose="020B0604020202020204" pitchFamily="34" charset="0"/>
              <a:ea typeface="+mn-ea"/>
              <a:cs typeface="+mn-cs"/>
            </a:endParaRPr>
          </a:p>
        </p:txBody>
      </p:sp>
      <p:sp>
        <p:nvSpPr>
          <p:cNvPr id="26" name="TextBox 25"/>
          <p:cNvSpPr txBox="1"/>
          <p:nvPr/>
        </p:nvSpPr>
        <p:spPr>
          <a:xfrm>
            <a:off x="4357753" y="1200269"/>
            <a:ext cx="345662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Initial assessment/induction and RPL</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sp>
        <p:nvSpPr>
          <p:cNvPr id="28" name="TextBox 27"/>
          <p:cNvSpPr txBox="1"/>
          <p:nvPr/>
        </p:nvSpPr>
        <p:spPr>
          <a:xfrm>
            <a:off x="778986" y="2988843"/>
            <a:ext cx="288288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Assessment process is holistic and summative; all components completed</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sp>
        <p:nvSpPr>
          <p:cNvPr id="31" name="TextBox 30"/>
          <p:cNvSpPr txBox="1"/>
          <p:nvPr/>
        </p:nvSpPr>
        <p:spPr>
          <a:xfrm>
            <a:off x="8229722" y="3912173"/>
            <a:ext cx="398564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Quality of teaching and learning </a:t>
            </a:r>
            <a:r>
              <a:rPr kumimoji="0" lang="en-GB" sz="1800" b="0" i="0" u="none" strike="noStrike" kern="1200" cap="none" spc="0" normalizeH="0" baseline="0" noProof="0" dirty="0" err="1" smtClean="0">
                <a:ln>
                  <a:noFill/>
                </a:ln>
                <a:solidFill>
                  <a:srgbClr val="140000">
                    <a:lumMod val="95000"/>
                    <a:lumOff val="5000"/>
                  </a:srgbClr>
                </a:solidFill>
                <a:effectLst/>
                <a:uLnTx/>
                <a:uFillTx/>
                <a:latin typeface="Arial" panose="020B0604020202020204"/>
                <a:ea typeface="+mn-ea"/>
                <a:cs typeface="+mn-cs"/>
              </a:rPr>
              <a:t>inc</a:t>
            </a: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 formative assessment process  </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grpSp>
        <p:nvGrpSpPr>
          <p:cNvPr id="4" name="Group 3"/>
          <p:cNvGrpSpPr/>
          <p:nvPr/>
        </p:nvGrpSpPr>
        <p:grpSpPr>
          <a:xfrm>
            <a:off x="4666969" y="2223694"/>
            <a:ext cx="595137" cy="595137"/>
            <a:chOff x="3519142" y="3373813"/>
            <a:chExt cx="662869" cy="662869"/>
          </a:xfrm>
        </p:grpSpPr>
        <p:sp>
          <p:nvSpPr>
            <p:cNvPr id="18" name="Oval 17"/>
            <p:cNvSpPr>
              <a:spLocks noChangeAspect="1"/>
            </p:cNvSpPr>
            <p:nvPr/>
          </p:nvSpPr>
          <p:spPr>
            <a:xfrm>
              <a:off x="3519142" y="3373813"/>
              <a:ext cx="662869" cy="662869"/>
            </a:xfrm>
            <a:prstGeom prst="ellipse">
              <a:avLst/>
            </a:prstGeom>
            <a:solidFill>
              <a:srgbClr val="DA291C"/>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5162" y="3418943"/>
              <a:ext cx="489117" cy="489117"/>
            </a:xfrm>
            <a:prstGeom prst="rect">
              <a:avLst/>
            </a:prstGeom>
          </p:spPr>
        </p:pic>
      </p:grpSp>
      <p:grpSp>
        <p:nvGrpSpPr>
          <p:cNvPr id="11" name="Group 10"/>
          <p:cNvGrpSpPr/>
          <p:nvPr/>
        </p:nvGrpSpPr>
        <p:grpSpPr>
          <a:xfrm>
            <a:off x="4461345" y="5138768"/>
            <a:ext cx="656478" cy="556227"/>
            <a:chOff x="3372935" y="3429456"/>
            <a:chExt cx="897708" cy="897708"/>
          </a:xfrm>
        </p:grpSpPr>
        <p:sp>
          <p:nvSpPr>
            <p:cNvPr id="20" name="Octagon 19"/>
            <p:cNvSpPr>
              <a:spLocks noChangeAspect="1"/>
            </p:cNvSpPr>
            <p:nvPr/>
          </p:nvSpPr>
          <p:spPr>
            <a:xfrm>
              <a:off x="3372935" y="3429456"/>
              <a:ext cx="897708" cy="897708"/>
            </a:xfrm>
            <a:prstGeom prst="octagon">
              <a:avLst/>
            </a:prstGeom>
            <a:solidFill>
              <a:srgbClr val="FFA300"/>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3519923" y="3590958"/>
              <a:ext cx="603731" cy="603731"/>
            </a:xfrm>
            <a:prstGeom prst="rect">
              <a:avLst/>
            </a:prstGeom>
          </p:spPr>
        </p:pic>
      </p:grpSp>
      <p:grpSp>
        <p:nvGrpSpPr>
          <p:cNvPr id="13" name="Group 12"/>
          <p:cNvGrpSpPr/>
          <p:nvPr/>
        </p:nvGrpSpPr>
        <p:grpSpPr>
          <a:xfrm>
            <a:off x="5286716" y="5347058"/>
            <a:ext cx="679329" cy="679329"/>
            <a:chOff x="4111169" y="4785096"/>
            <a:chExt cx="679329" cy="679329"/>
          </a:xfrm>
        </p:grpSpPr>
        <p:sp>
          <p:nvSpPr>
            <p:cNvPr id="32" name="Diamond 31"/>
            <p:cNvSpPr>
              <a:spLocks noChangeAspect="1"/>
            </p:cNvSpPr>
            <p:nvPr/>
          </p:nvSpPr>
          <p:spPr>
            <a:xfrm>
              <a:off x="4111169" y="4785096"/>
              <a:ext cx="679329" cy="679329"/>
            </a:xfrm>
            <a:prstGeom prst="diamond">
              <a:avLst/>
            </a:prstGeom>
            <a:solidFill>
              <a:srgbClr val="280071"/>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FB3"/>
                </a:solidFill>
                <a:effectLst/>
                <a:uLnTx/>
                <a:uFillTx/>
                <a:latin typeface="Arial" panose="020B0604020202020204"/>
                <a:ea typeface="+mn-ea"/>
                <a:cs typeface="+mn-cs"/>
              </a:endParaRPr>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70643" y="4914274"/>
              <a:ext cx="341507" cy="341507"/>
            </a:xfrm>
            <a:prstGeom prst="rect">
              <a:avLst/>
            </a:prstGeom>
          </p:spPr>
        </p:pic>
      </p:grpSp>
      <p:grpSp>
        <p:nvGrpSpPr>
          <p:cNvPr id="14" name="Group 13"/>
          <p:cNvGrpSpPr/>
          <p:nvPr/>
        </p:nvGrpSpPr>
        <p:grpSpPr>
          <a:xfrm>
            <a:off x="4005371" y="4207947"/>
            <a:ext cx="584656" cy="584656"/>
            <a:chOff x="7947347" y="2239009"/>
            <a:chExt cx="584658" cy="584658"/>
          </a:xfrm>
        </p:grpSpPr>
        <p:sp>
          <p:nvSpPr>
            <p:cNvPr id="33" name="Rectangle 32"/>
            <p:cNvSpPr>
              <a:spLocks noChangeAspect="1"/>
            </p:cNvSpPr>
            <p:nvPr/>
          </p:nvSpPr>
          <p:spPr>
            <a:xfrm>
              <a:off x="7947347" y="2239009"/>
              <a:ext cx="584658" cy="584658"/>
            </a:xfrm>
            <a:prstGeom prst="rect">
              <a:avLst/>
            </a:prstGeom>
            <a:solidFill>
              <a:srgbClr val="0070C0"/>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34" name="Pictur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30001" y="2312412"/>
              <a:ext cx="425235" cy="425235"/>
            </a:xfrm>
            <a:prstGeom prst="rect">
              <a:avLst/>
            </a:prstGeom>
          </p:spPr>
        </p:pic>
      </p:grpSp>
      <p:grpSp>
        <p:nvGrpSpPr>
          <p:cNvPr id="25" name="Group 24"/>
          <p:cNvGrpSpPr/>
          <p:nvPr/>
        </p:nvGrpSpPr>
        <p:grpSpPr>
          <a:xfrm>
            <a:off x="7068680" y="4844600"/>
            <a:ext cx="663841" cy="663841"/>
            <a:chOff x="7572018" y="3158803"/>
            <a:chExt cx="663841" cy="663841"/>
          </a:xfrm>
        </p:grpSpPr>
        <p:sp>
          <p:nvSpPr>
            <p:cNvPr id="35" name="Regular Pentagon 34"/>
            <p:cNvSpPr>
              <a:spLocks noChangeAspect="1"/>
            </p:cNvSpPr>
            <p:nvPr/>
          </p:nvSpPr>
          <p:spPr>
            <a:xfrm>
              <a:off x="7572018" y="3158803"/>
              <a:ext cx="663841" cy="663841"/>
            </a:xfrm>
            <a:prstGeom prst="pentagon">
              <a:avLst/>
            </a:prstGeom>
            <a:solidFill>
              <a:srgbClr val="FE5000"/>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36330" y="3313211"/>
              <a:ext cx="343381" cy="343381"/>
            </a:xfrm>
            <a:prstGeom prst="rect">
              <a:avLst/>
            </a:prstGeom>
          </p:spPr>
        </p:pic>
      </p:grpSp>
      <p:grpSp>
        <p:nvGrpSpPr>
          <p:cNvPr id="17" name="Group 16"/>
          <p:cNvGrpSpPr/>
          <p:nvPr/>
        </p:nvGrpSpPr>
        <p:grpSpPr>
          <a:xfrm>
            <a:off x="6964388" y="2194723"/>
            <a:ext cx="546164" cy="546164"/>
            <a:chOff x="6987487" y="4914274"/>
            <a:chExt cx="546164" cy="546164"/>
          </a:xfrm>
        </p:grpSpPr>
        <p:sp>
          <p:nvSpPr>
            <p:cNvPr id="36" name="Octagon 35"/>
            <p:cNvSpPr>
              <a:spLocks noChangeAspect="1"/>
            </p:cNvSpPr>
            <p:nvPr/>
          </p:nvSpPr>
          <p:spPr>
            <a:xfrm>
              <a:off x="6987487" y="4914274"/>
              <a:ext cx="546164" cy="546164"/>
            </a:xfrm>
            <a:prstGeom prst="octagon">
              <a:avLst/>
            </a:prstGeom>
            <a:solidFill>
              <a:srgbClr val="FFA300"/>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33391" y="4943245"/>
              <a:ext cx="454355" cy="454355"/>
            </a:xfrm>
            <a:prstGeom prst="rect">
              <a:avLst/>
            </a:prstGeom>
          </p:spPr>
        </p:pic>
      </p:grpSp>
      <p:pic>
        <p:nvPicPr>
          <p:cNvPr id="38" name="Picture 37"/>
          <p:cNvPicPr>
            <a:picLocks noChangeAspect="1"/>
          </p:cNvPicPr>
          <p:nvPr/>
        </p:nvPicPr>
        <p:blipFill rotWithShape="1">
          <a:blip r:embed="rId9">
            <a:extLst>
              <a:ext uri="{28A0092B-C50C-407E-A947-70E740481C1C}">
                <a14:useLocalDpi xmlns:a14="http://schemas.microsoft.com/office/drawing/2010/main" val="0"/>
              </a:ext>
            </a:extLst>
          </a:blip>
          <a:srcRect t="26094"/>
          <a:stretch/>
        </p:blipFill>
        <p:spPr>
          <a:xfrm>
            <a:off x="10995404" y="9146968"/>
            <a:ext cx="2268647" cy="515525"/>
          </a:xfrm>
          <a:prstGeom prst="rect">
            <a:avLst/>
          </a:prstGeom>
        </p:spPr>
      </p:pic>
      <p:sp>
        <p:nvSpPr>
          <p:cNvPr id="39" name="TextBox 38"/>
          <p:cNvSpPr txBox="1"/>
          <p:nvPr/>
        </p:nvSpPr>
        <p:spPr>
          <a:xfrm>
            <a:off x="165904" y="4285912"/>
            <a:ext cx="382600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Employer involvement – RFA decision</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pic>
        <p:nvPicPr>
          <p:cNvPr id="6" name="Picture 5"/>
          <p:cNvPicPr>
            <a:picLocks noChangeAspect="1"/>
          </p:cNvPicPr>
          <p:nvPr/>
        </p:nvPicPr>
        <p:blipFill>
          <a:blip r:embed="rId10"/>
          <a:stretch>
            <a:fillRect/>
          </a:stretch>
        </p:blipFill>
        <p:spPr>
          <a:xfrm>
            <a:off x="3938959" y="3092591"/>
            <a:ext cx="681797" cy="652367"/>
          </a:xfrm>
          <a:prstGeom prst="rect">
            <a:avLst/>
          </a:prstGeom>
        </p:spPr>
      </p:pic>
      <p:pic>
        <p:nvPicPr>
          <p:cNvPr id="7" name="Picture 6"/>
          <p:cNvPicPr>
            <a:picLocks noChangeAspect="1"/>
          </p:cNvPicPr>
          <p:nvPr/>
        </p:nvPicPr>
        <p:blipFill>
          <a:blip r:embed="rId11"/>
          <a:stretch>
            <a:fillRect/>
          </a:stretch>
        </p:blipFill>
        <p:spPr>
          <a:xfrm>
            <a:off x="5750500" y="1915348"/>
            <a:ext cx="671130" cy="647160"/>
          </a:xfrm>
          <a:prstGeom prst="rect">
            <a:avLst/>
          </a:prstGeom>
        </p:spPr>
      </p:pic>
      <p:pic>
        <p:nvPicPr>
          <p:cNvPr id="8" name="Picture 7"/>
          <p:cNvPicPr>
            <a:picLocks noChangeAspect="1"/>
          </p:cNvPicPr>
          <p:nvPr/>
        </p:nvPicPr>
        <p:blipFill>
          <a:blip r:embed="rId12"/>
          <a:stretch>
            <a:fillRect/>
          </a:stretch>
        </p:blipFill>
        <p:spPr>
          <a:xfrm>
            <a:off x="9566282" y="7873981"/>
            <a:ext cx="656261" cy="637511"/>
          </a:xfrm>
          <a:prstGeom prst="rect">
            <a:avLst/>
          </a:prstGeom>
        </p:spPr>
      </p:pic>
      <p:sp>
        <p:nvSpPr>
          <p:cNvPr id="41" name="TextBox 40"/>
          <p:cNvSpPr txBox="1"/>
          <p:nvPr/>
        </p:nvSpPr>
        <p:spPr>
          <a:xfrm>
            <a:off x="6852887" y="5912975"/>
            <a:ext cx="475409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solidFill>
                <a:effectLst/>
                <a:uLnTx/>
                <a:uFillTx/>
                <a:latin typeface="Arial" panose="020B0604020202020204"/>
                <a:ea typeface="+mn-ea"/>
                <a:cs typeface="+mn-cs"/>
              </a:rPr>
              <a:t>Phasing of meetings champions and advocates employer involvement </a:t>
            </a: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sp>
        <p:nvSpPr>
          <p:cNvPr id="42" name="TextBox 41"/>
          <p:cNvSpPr txBox="1"/>
          <p:nvPr/>
        </p:nvSpPr>
        <p:spPr>
          <a:xfrm>
            <a:off x="471948" y="1542792"/>
            <a:ext cx="4055133"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Understanding of relevance and scope of UNIT 200/300; UNIT 230/330/365 and its role in readiness for assessment</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pic>
        <p:nvPicPr>
          <p:cNvPr id="19" name="Picture 18"/>
          <p:cNvPicPr>
            <a:picLocks noChangeAspect="1"/>
          </p:cNvPicPr>
          <p:nvPr/>
        </p:nvPicPr>
        <p:blipFill>
          <a:blip r:embed="rId13"/>
          <a:stretch>
            <a:fillRect/>
          </a:stretch>
        </p:blipFill>
        <p:spPr>
          <a:xfrm>
            <a:off x="6243234" y="5331776"/>
            <a:ext cx="609653" cy="603556"/>
          </a:xfrm>
          <a:prstGeom prst="rect">
            <a:avLst/>
          </a:prstGeom>
        </p:spPr>
      </p:pic>
      <p:sp>
        <p:nvSpPr>
          <p:cNvPr id="43" name="TextBox 42"/>
          <p:cNvSpPr txBox="1"/>
          <p:nvPr/>
        </p:nvSpPr>
        <p:spPr>
          <a:xfrm>
            <a:off x="195342" y="5225057"/>
            <a:ext cx="4539944" cy="923330"/>
          </a:xfrm>
          <a:prstGeom prst="rect">
            <a:avLst/>
          </a:prstGeom>
          <a:noFill/>
        </p:spPr>
        <p:txBody>
          <a:bodyPr wrap="square" rtlCol="0">
            <a:spAutoFit/>
          </a:bodyPr>
          <a:lstStyle/>
          <a:p>
            <a:pPr lvl="0" algn="ctr">
              <a:defRPr/>
            </a:pPr>
            <a:r>
              <a:rPr lang="en-GB" noProof="0" dirty="0">
                <a:solidFill>
                  <a:srgbClr val="140000">
                    <a:lumMod val="95000"/>
                    <a:lumOff val="5000"/>
                  </a:srgbClr>
                </a:solidFill>
                <a:latin typeface="Arial" panose="020B0604020202020204"/>
              </a:rPr>
              <a:t>d</a:t>
            </a: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ecisions and judgements by assessor and IQA – </a:t>
            </a:r>
            <a:r>
              <a:rPr lang="en-US" dirty="0">
                <a:solidFill>
                  <a:srgbClr val="140000">
                    <a:lumMod val="95000"/>
                    <a:lumOff val="5000"/>
                  </a:srgbClr>
                </a:solidFill>
              </a:rPr>
              <a:t> validity, currency, authenticity and </a:t>
            </a:r>
            <a:r>
              <a:rPr lang="en-US" dirty="0" smtClean="0">
                <a:solidFill>
                  <a:srgbClr val="140000">
                    <a:lumMod val="95000"/>
                    <a:lumOff val="5000"/>
                  </a:srgbClr>
                </a:solidFill>
              </a:rPr>
              <a:t>sufficiency; readiness for assessment</a:t>
            </a: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 </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pic>
        <p:nvPicPr>
          <p:cNvPr id="46" name="Picture 45"/>
          <p:cNvPicPr>
            <a:picLocks noChangeAspect="1"/>
          </p:cNvPicPr>
          <p:nvPr/>
        </p:nvPicPr>
        <p:blipFill>
          <a:blip r:embed="rId14"/>
          <a:stretch>
            <a:fillRect/>
          </a:stretch>
        </p:blipFill>
        <p:spPr>
          <a:xfrm>
            <a:off x="7510552" y="3889524"/>
            <a:ext cx="727448" cy="703499"/>
          </a:xfrm>
          <a:prstGeom prst="rect">
            <a:avLst/>
          </a:prstGeom>
        </p:spPr>
      </p:pic>
      <p:sp>
        <p:nvSpPr>
          <p:cNvPr id="47" name="TextBox 46"/>
          <p:cNvSpPr txBox="1"/>
          <p:nvPr/>
        </p:nvSpPr>
        <p:spPr>
          <a:xfrm>
            <a:off x="7526205" y="1863331"/>
            <a:ext cx="39849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Understanding of synergy between Core and Practice</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sp>
        <p:nvSpPr>
          <p:cNvPr id="45" name="TextBox 44"/>
          <p:cNvSpPr txBox="1"/>
          <p:nvPr/>
        </p:nvSpPr>
        <p:spPr>
          <a:xfrm>
            <a:off x="8078125" y="2799520"/>
            <a:ext cx="369846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Process, selection, assessment and approach to optional units</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pic>
        <p:nvPicPr>
          <p:cNvPr id="9" name="Picture 8"/>
          <p:cNvPicPr>
            <a:picLocks noChangeAspect="1"/>
          </p:cNvPicPr>
          <p:nvPr/>
        </p:nvPicPr>
        <p:blipFill>
          <a:blip r:embed="rId15"/>
          <a:stretch>
            <a:fillRect/>
          </a:stretch>
        </p:blipFill>
        <p:spPr>
          <a:xfrm>
            <a:off x="7400601" y="2980461"/>
            <a:ext cx="621165" cy="597576"/>
          </a:xfrm>
          <a:prstGeom prst="rect">
            <a:avLst/>
          </a:prstGeom>
        </p:spPr>
      </p:pic>
      <p:sp>
        <p:nvSpPr>
          <p:cNvPr id="48" name="TextBox 47"/>
          <p:cNvSpPr txBox="1"/>
          <p:nvPr/>
        </p:nvSpPr>
        <p:spPr>
          <a:xfrm>
            <a:off x="7874276" y="4918903"/>
            <a:ext cx="408666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supporting bi-lingual delivery and assessment </a:t>
            </a:r>
            <a:endParaRPr kumimoji="0" lang="en-GB" sz="18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endParaRPr>
          </a:p>
        </p:txBody>
      </p:sp>
      <p:sp>
        <p:nvSpPr>
          <p:cNvPr id="49" name="TextBox 48"/>
          <p:cNvSpPr txBox="1"/>
          <p:nvPr/>
        </p:nvSpPr>
        <p:spPr>
          <a:xfrm>
            <a:off x="3638644" y="6176157"/>
            <a:ext cx="382600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Proficiency in judgement based assessment </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sp>
        <p:nvSpPr>
          <p:cNvPr id="22" name="TextBox 21"/>
          <p:cNvSpPr txBox="1"/>
          <p:nvPr/>
        </p:nvSpPr>
        <p:spPr>
          <a:xfrm>
            <a:off x="241001" y="406667"/>
            <a:ext cx="3725383" cy="369332"/>
          </a:xfrm>
          <a:prstGeom prst="rect">
            <a:avLst/>
          </a:prstGeom>
          <a:noFill/>
        </p:spPr>
        <p:txBody>
          <a:bodyPr wrap="square" rtlCol="0">
            <a:spAutoFit/>
          </a:bodyPr>
          <a:lstStyle/>
          <a:p>
            <a:r>
              <a:rPr lang="en-GB" b="1" dirty="0" smtClean="0">
                <a:solidFill>
                  <a:schemeClr val="accent1"/>
                </a:solidFill>
              </a:rPr>
              <a:t>Internal Quality Assurance</a:t>
            </a:r>
            <a:endParaRPr lang="en-GB" b="1" dirty="0">
              <a:solidFill>
                <a:schemeClr val="accent1"/>
              </a:solidFill>
            </a:endParaRPr>
          </a:p>
        </p:txBody>
      </p:sp>
    </p:spTree>
    <p:extLst>
      <p:ext uri="{BB962C8B-B14F-4D97-AF65-F5344CB8AC3E}">
        <p14:creationId xmlns:p14="http://schemas.microsoft.com/office/powerpoint/2010/main" val="9059624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1588"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27700" y="815187"/>
            <a:ext cx="11787859" cy="5693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100" b="1" i="0" u="none" strike="noStrike" kern="1200" cap="none" spc="0" normalizeH="0" baseline="0" noProof="0" dirty="0">
              <a:ln>
                <a:noFill/>
              </a:ln>
              <a:solidFill>
                <a:srgbClr val="140000">
                  <a:lumMod val="95000"/>
                  <a:lumOff val="5000"/>
                </a:srgbClr>
              </a:solidFill>
              <a:effectLst/>
              <a:uLnTx/>
              <a:uFillTx/>
              <a:latin typeface="Arial" panose="020B0604020202020204"/>
              <a:ea typeface="Arial" charset="0"/>
              <a:cs typeface="Arial" charset="0"/>
            </a:endParaRPr>
          </a:p>
        </p:txBody>
      </p:sp>
      <p:sp>
        <p:nvSpPr>
          <p:cNvPr id="21" name="Decagon 20"/>
          <p:cNvSpPr>
            <a:spLocks noChangeAspect="1"/>
          </p:cNvSpPr>
          <p:nvPr/>
        </p:nvSpPr>
        <p:spPr>
          <a:xfrm>
            <a:off x="4789584" y="2698741"/>
            <a:ext cx="2554658" cy="2554658"/>
          </a:xfrm>
          <a:prstGeom prst="decagon">
            <a:avLst/>
          </a:prstGeom>
          <a:solidFill>
            <a:srgbClr val="2ABBE2"/>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2800" b="1" i="0" u="none" strike="noStrike" kern="1200" cap="none" spc="0" normalizeH="0" baseline="0" noProof="0" dirty="0" smtClean="0">
                <a:ln>
                  <a:noFill/>
                </a:ln>
                <a:solidFill>
                  <a:srgbClr val="FFFFFF"/>
                </a:solidFill>
                <a:effectLst/>
                <a:uLnTx/>
                <a:uFillTx/>
                <a:latin typeface="inherit"/>
                <a:ea typeface="+mn-ea"/>
                <a:cs typeface="+mn-cs"/>
              </a:rPr>
              <a:t>Quality Touch points</a:t>
            </a:r>
            <a:endParaRPr kumimoji="0" lang="en-US" sz="28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4" name="Rectangle 3"/>
          <p:cNvSpPr>
            <a:spLocks noChangeArrowheads="1"/>
          </p:cNvSpPr>
          <p:nvPr/>
        </p:nvSpPr>
        <p:spPr bwMode="auto">
          <a:xfrm>
            <a:off x="1589" y="9010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cy-GB" altLang="en-US" sz="1800" b="0" i="0" u="none" strike="noStrike" kern="1200" cap="none" spc="0" normalizeH="0" baseline="0" noProof="0">
              <a:ln>
                <a:noFill/>
              </a:ln>
              <a:solidFill>
                <a:srgbClr val="140000"/>
              </a:solidFill>
              <a:effectLst/>
              <a:uLnTx/>
              <a:uFillTx/>
              <a:latin typeface="Arial" panose="020B0604020202020204" pitchFamily="34" charset="0"/>
              <a:ea typeface="+mn-ea"/>
              <a:cs typeface="+mn-cs"/>
            </a:endParaRPr>
          </a:p>
        </p:txBody>
      </p:sp>
      <p:sp>
        <p:nvSpPr>
          <p:cNvPr id="26" name="TextBox 25"/>
          <p:cNvSpPr txBox="1"/>
          <p:nvPr/>
        </p:nvSpPr>
        <p:spPr>
          <a:xfrm>
            <a:off x="4357753" y="1200269"/>
            <a:ext cx="3456624" cy="646331"/>
          </a:xfrm>
          <a:prstGeom prst="rect">
            <a:avLst/>
          </a:prstGeom>
          <a:noFill/>
        </p:spPr>
        <p:txBody>
          <a:bodyPr wrap="square" rtlCol="0">
            <a:spAutoFit/>
          </a:bodyPr>
          <a:lstStyle/>
          <a:p>
            <a:pPr lvl="0" algn="ctr">
              <a:defRPr/>
            </a:pPr>
            <a:r>
              <a:rPr lang="en-GB" dirty="0" err="1">
                <a:solidFill>
                  <a:srgbClr val="140000">
                    <a:lumMod val="95000"/>
                    <a:lumOff val="5000"/>
                  </a:srgbClr>
                </a:solidFill>
              </a:rPr>
              <a:t>Asesiad</a:t>
            </a:r>
            <a:r>
              <a:rPr lang="en-GB" dirty="0">
                <a:solidFill>
                  <a:srgbClr val="140000">
                    <a:lumMod val="95000"/>
                    <a:lumOff val="5000"/>
                  </a:srgbClr>
                </a:solidFill>
              </a:rPr>
              <a:t> </a:t>
            </a:r>
            <a:r>
              <a:rPr lang="en-GB" dirty="0" err="1">
                <a:solidFill>
                  <a:srgbClr val="140000">
                    <a:lumMod val="95000"/>
                    <a:lumOff val="5000"/>
                  </a:srgbClr>
                </a:solidFill>
              </a:rPr>
              <a:t>cychwynnol</a:t>
            </a:r>
            <a:r>
              <a:rPr lang="en-GB" dirty="0">
                <a:solidFill>
                  <a:srgbClr val="140000">
                    <a:lumMod val="95000"/>
                    <a:lumOff val="5000"/>
                  </a:srgbClr>
                </a:solidFill>
              </a:rPr>
              <a:t>/</a:t>
            </a:r>
            <a:r>
              <a:rPr lang="en-GB" dirty="0" err="1">
                <a:solidFill>
                  <a:srgbClr val="140000">
                    <a:lumMod val="95000"/>
                    <a:lumOff val="5000"/>
                  </a:srgbClr>
                </a:solidFill>
              </a:rPr>
              <a:t>sefydlu</a:t>
            </a:r>
            <a:r>
              <a:rPr lang="en-GB" dirty="0">
                <a:solidFill>
                  <a:srgbClr val="140000">
                    <a:lumMod val="95000"/>
                    <a:lumOff val="5000"/>
                  </a:srgbClr>
                </a:solidFill>
              </a:rPr>
              <a:t> </a:t>
            </a:r>
            <a:r>
              <a:rPr lang="en-GB" dirty="0" smtClean="0">
                <a:solidFill>
                  <a:srgbClr val="140000">
                    <a:lumMod val="95000"/>
                    <a:lumOff val="5000"/>
                  </a:srgbClr>
                </a:solidFill>
              </a:rPr>
              <a:t>a </a:t>
            </a:r>
            <a:r>
              <a:rPr lang="en-GB" dirty="0" err="1" smtClean="0">
                <a:solidFill>
                  <a:srgbClr val="140000">
                    <a:lumMod val="95000"/>
                    <a:lumOff val="5000"/>
                  </a:srgbClr>
                </a:solidFill>
              </a:rPr>
              <a:t>Cydnabod</a:t>
            </a:r>
            <a:r>
              <a:rPr lang="en-GB" dirty="0" smtClean="0">
                <a:solidFill>
                  <a:srgbClr val="140000">
                    <a:lumMod val="95000"/>
                    <a:lumOff val="5000"/>
                  </a:srgbClr>
                </a:solidFill>
              </a:rPr>
              <a:t> </a:t>
            </a:r>
            <a:r>
              <a:rPr lang="en-GB" dirty="0" err="1" smtClean="0">
                <a:solidFill>
                  <a:srgbClr val="140000">
                    <a:lumMod val="95000"/>
                    <a:lumOff val="5000"/>
                  </a:srgbClr>
                </a:solidFill>
              </a:rPr>
              <a:t>dysgu</a:t>
            </a:r>
            <a:r>
              <a:rPr lang="en-GB" dirty="0" smtClean="0">
                <a:solidFill>
                  <a:srgbClr val="140000">
                    <a:lumMod val="95000"/>
                    <a:lumOff val="5000"/>
                  </a:srgbClr>
                </a:solidFill>
              </a:rPr>
              <a:t> </a:t>
            </a:r>
            <a:r>
              <a:rPr lang="en-GB" dirty="0" err="1" smtClean="0">
                <a:solidFill>
                  <a:srgbClr val="140000">
                    <a:lumMod val="95000"/>
                    <a:lumOff val="5000"/>
                  </a:srgbClr>
                </a:solidFill>
              </a:rPr>
              <a:t>blaenorol</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sp>
        <p:nvSpPr>
          <p:cNvPr id="28" name="TextBox 27"/>
          <p:cNvSpPr txBox="1"/>
          <p:nvPr/>
        </p:nvSpPr>
        <p:spPr>
          <a:xfrm>
            <a:off x="700181" y="2909052"/>
            <a:ext cx="2882882" cy="923330"/>
          </a:xfrm>
          <a:prstGeom prst="rect">
            <a:avLst/>
          </a:prstGeom>
          <a:noFill/>
        </p:spPr>
        <p:txBody>
          <a:bodyPr wrap="square" rtlCol="0">
            <a:spAutoFit/>
          </a:bodyPr>
          <a:lstStyle/>
          <a:p>
            <a:pPr lvl="0" algn="ctr"/>
            <a:r>
              <a:rPr lang="en-GB" dirty="0">
                <a:solidFill>
                  <a:srgbClr val="140000">
                    <a:lumMod val="95000"/>
                    <a:lumOff val="5000"/>
                  </a:srgbClr>
                </a:solidFill>
              </a:rPr>
              <a:t>Broses </a:t>
            </a:r>
            <a:r>
              <a:rPr lang="en-GB" dirty="0" err="1">
                <a:solidFill>
                  <a:srgbClr val="140000">
                    <a:lumMod val="95000"/>
                    <a:lumOff val="5000"/>
                  </a:srgbClr>
                </a:solidFill>
              </a:rPr>
              <a:t>asesu</a:t>
            </a:r>
            <a:r>
              <a:rPr lang="en-GB" dirty="0">
                <a:solidFill>
                  <a:srgbClr val="140000">
                    <a:lumMod val="95000"/>
                    <a:lumOff val="5000"/>
                  </a:srgbClr>
                </a:solidFill>
              </a:rPr>
              <a:t> yn </a:t>
            </a:r>
            <a:r>
              <a:rPr lang="en-GB" dirty="0" err="1">
                <a:solidFill>
                  <a:srgbClr val="140000">
                    <a:lumMod val="95000"/>
                    <a:lumOff val="5000"/>
                  </a:srgbClr>
                </a:solidFill>
              </a:rPr>
              <a:t>gyfannol</a:t>
            </a:r>
            <a:r>
              <a:rPr lang="en-GB" dirty="0">
                <a:solidFill>
                  <a:srgbClr val="140000">
                    <a:lumMod val="95000"/>
                    <a:lumOff val="5000"/>
                  </a:srgbClr>
                </a:solidFill>
              </a:rPr>
              <a:t> a </a:t>
            </a:r>
            <a:r>
              <a:rPr lang="en-GB" dirty="0" err="1">
                <a:solidFill>
                  <a:srgbClr val="140000">
                    <a:lumMod val="95000"/>
                    <a:lumOff val="5000"/>
                  </a:srgbClr>
                </a:solidFill>
              </a:rPr>
              <a:t>chrynodol</a:t>
            </a:r>
            <a:r>
              <a:rPr lang="en-GB" dirty="0">
                <a:solidFill>
                  <a:srgbClr val="140000">
                    <a:lumMod val="95000"/>
                    <a:lumOff val="5000"/>
                  </a:srgbClr>
                </a:solidFill>
              </a:rPr>
              <a:t>; </a:t>
            </a:r>
            <a:r>
              <a:rPr lang="en-GB" dirty="0" err="1">
                <a:solidFill>
                  <a:srgbClr val="140000">
                    <a:lumMod val="95000"/>
                    <a:lumOff val="5000"/>
                  </a:srgbClr>
                </a:solidFill>
              </a:rPr>
              <a:t>pob</a:t>
            </a:r>
            <a:r>
              <a:rPr lang="en-GB" dirty="0">
                <a:solidFill>
                  <a:srgbClr val="140000">
                    <a:lumMod val="95000"/>
                    <a:lumOff val="5000"/>
                  </a:srgbClr>
                </a:solidFill>
              </a:rPr>
              <a:t> </a:t>
            </a:r>
            <a:r>
              <a:rPr lang="en-GB" dirty="0" err="1">
                <a:solidFill>
                  <a:srgbClr val="140000">
                    <a:lumMod val="95000"/>
                    <a:lumOff val="5000"/>
                  </a:srgbClr>
                </a:solidFill>
              </a:rPr>
              <a:t>cydran</a:t>
            </a:r>
            <a:r>
              <a:rPr lang="en-GB" dirty="0">
                <a:solidFill>
                  <a:srgbClr val="140000">
                    <a:lumMod val="95000"/>
                    <a:lumOff val="5000"/>
                  </a:srgbClr>
                </a:solidFill>
              </a:rPr>
              <a:t> </a:t>
            </a:r>
            <a:r>
              <a:rPr lang="en-GB" dirty="0" err="1">
                <a:solidFill>
                  <a:srgbClr val="140000">
                    <a:lumMod val="95000"/>
                    <a:lumOff val="5000"/>
                  </a:srgbClr>
                </a:solidFill>
              </a:rPr>
              <a:t>wedi'i</a:t>
            </a:r>
            <a:r>
              <a:rPr lang="en-GB" dirty="0">
                <a:solidFill>
                  <a:srgbClr val="140000">
                    <a:lumMod val="95000"/>
                    <a:lumOff val="5000"/>
                  </a:srgbClr>
                </a:solidFill>
              </a:rPr>
              <a:t> </a:t>
            </a:r>
            <a:r>
              <a:rPr lang="en-GB" dirty="0" err="1" smtClean="0">
                <a:solidFill>
                  <a:srgbClr val="140000">
                    <a:lumMod val="95000"/>
                    <a:lumOff val="5000"/>
                  </a:srgbClr>
                </a:solidFill>
              </a:rPr>
              <a:t>chwblhau</a:t>
            </a:r>
            <a:endParaRPr lang="en-GB" dirty="0">
              <a:solidFill>
                <a:srgbClr val="140000">
                  <a:lumMod val="95000"/>
                  <a:lumOff val="5000"/>
                </a:srgbClr>
              </a:solidFill>
            </a:endParaRPr>
          </a:p>
        </p:txBody>
      </p:sp>
      <p:sp>
        <p:nvSpPr>
          <p:cNvPr id="31" name="TextBox 30"/>
          <p:cNvSpPr txBox="1"/>
          <p:nvPr/>
        </p:nvSpPr>
        <p:spPr>
          <a:xfrm>
            <a:off x="8229722" y="3912173"/>
            <a:ext cx="3985642" cy="646331"/>
          </a:xfrm>
          <a:prstGeom prst="rect">
            <a:avLst/>
          </a:prstGeom>
          <a:noFill/>
        </p:spPr>
        <p:txBody>
          <a:bodyPr wrap="square" rtlCol="0">
            <a:spAutoFit/>
          </a:bodyPr>
          <a:lstStyle/>
          <a:p>
            <a:pPr lvl="0" algn="ctr">
              <a:defRPr/>
            </a:pPr>
            <a:r>
              <a:rPr lang="en-GB" dirty="0">
                <a:solidFill>
                  <a:srgbClr val="140000">
                    <a:lumMod val="95000"/>
                    <a:lumOff val="5000"/>
                  </a:srgbClr>
                </a:solidFill>
              </a:rPr>
              <a:t>Ansawdd </a:t>
            </a:r>
            <a:r>
              <a:rPr lang="en-GB" dirty="0" err="1">
                <a:solidFill>
                  <a:srgbClr val="140000">
                    <a:lumMod val="95000"/>
                    <a:lumOff val="5000"/>
                  </a:srgbClr>
                </a:solidFill>
              </a:rPr>
              <a:t>yr</a:t>
            </a:r>
            <a:r>
              <a:rPr lang="en-GB" dirty="0">
                <a:solidFill>
                  <a:srgbClr val="140000">
                    <a:lumMod val="95000"/>
                    <a:lumOff val="5000"/>
                  </a:srgbClr>
                </a:solidFill>
              </a:rPr>
              <a:t> </a:t>
            </a:r>
            <a:r>
              <a:rPr lang="en-GB" dirty="0" err="1">
                <a:solidFill>
                  <a:srgbClr val="140000">
                    <a:lumMod val="95000"/>
                    <a:lumOff val="5000"/>
                  </a:srgbClr>
                </a:solidFill>
              </a:rPr>
              <a:t>addysgu</a:t>
            </a:r>
            <a:r>
              <a:rPr lang="en-GB" dirty="0">
                <a:solidFill>
                  <a:srgbClr val="140000">
                    <a:lumMod val="95000"/>
                    <a:lumOff val="5000"/>
                  </a:srgbClr>
                </a:solidFill>
              </a:rPr>
              <a:t> </a:t>
            </a:r>
            <a:r>
              <a:rPr lang="en-GB" dirty="0" err="1">
                <a:solidFill>
                  <a:srgbClr val="140000">
                    <a:lumMod val="95000"/>
                    <a:lumOff val="5000"/>
                  </a:srgbClr>
                </a:solidFill>
              </a:rPr>
              <a:t>a'r</a:t>
            </a:r>
            <a:r>
              <a:rPr lang="en-GB" dirty="0">
                <a:solidFill>
                  <a:srgbClr val="140000">
                    <a:lumMod val="95000"/>
                    <a:lumOff val="5000"/>
                  </a:srgbClr>
                </a:solidFill>
              </a:rPr>
              <a:t> </a:t>
            </a:r>
            <a:r>
              <a:rPr lang="en-GB" dirty="0" err="1">
                <a:solidFill>
                  <a:srgbClr val="140000">
                    <a:lumMod val="95000"/>
                    <a:lumOff val="5000"/>
                  </a:srgbClr>
                </a:solidFill>
              </a:rPr>
              <a:t>dysgu</a:t>
            </a:r>
            <a:r>
              <a:rPr lang="en-GB" dirty="0">
                <a:solidFill>
                  <a:srgbClr val="140000">
                    <a:lumMod val="95000"/>
                    <a:lumOff val="5000"/>
                  </a:srgbClr>
                </a:solidFill>
              </a:rPr>
              <a:t> </a:t>
            </a:r>
            <a:r>
              <a:rPr lang="en-GB" dirty="0" err="1">
                <a:solidFill>
                  <a:srgbClr val="140000">
                    <a:lumMod val="95000"/>
                    <a:lumOff val="5000"/>
                  </a:srgbClr>
                </a:solidFill>
              </a:rPr>
              <a:t>gan</a:t>
            </a:r>
            <a:r>
              <a:rPr lang="en-GB" dirty="0">
                <a:solidFill>
                  <a:srgbClr val="140000">
                    <a:lumMod val="95000"/>
                    <a:lumOff val="5000"/>
                  </a:srgbClr>
                </a:solidFill>
              </a:rPr>
              <a:t> </a:t>
            </a:r>
            <a:r>
              <a:rPr lang="en-GB" dirty="0" err="1">
                <a:solidFill>
                  <a:srgbClr val="140000">
                    <a:lumMod val="95000"/>
                    <a:lumOff val="5000"/>
                  </a:srgbClr>
                </a:solidFill>
              </a:rPr>
              <a:t>gynnwys</a:t>
            </a:r>
            <a:r>
              <a:rPr lang="en-GB" dirty="0">
                <a:solidFill>
                  <a:srgbClr val="140000">
                    <a:lumMod val="95000"/>
                    <a:lumOff val="5000"/>
                  </a:srgbClr>
                </a:solidFill>
              </a:rPr>
              <a:t> y broses </a:t>
            </a:r>
            <a:r>
              <a:rPr lang="en-GB" dirty="0" err="1">
                <a:solidFill>
                  <a:srgbClr val="140000">
                    <a:lumMod val="95000"/>
                    <a:lumOff val="5000"/>
                  </a:srgbClr>
                </a:solidFill>
              </a:rPr>
              <a:t>asesu</a:t>
            </a:r>
            <a:r>
              <a:rPr lang="en-GB" dirty="0">
                <a:solidFill>
                  <a:srgbClr val="140000">
                    <a:lumMod val="95000"/>
                    <a:lumOff val="5000"/>
                  </a:srgbClr>
                </a:solidFill>
              </a:rPr>
              <a:t> </a:t>
            </a:r>
            <a:r>
              <a:rPr lang="en-GB" dirty="0" err="1">
                <a:solidFill>
                  <a:srgbClr val="140000">
                    <a:lumMod val="95000"/>
                    <a:lumOff val="5000"/>
                  </a:srgbClr>
                </a:solidFill>
              </a:rPr>
              <a:t>ffurfiannol</a:t>
            </a:r>
            <a:r>
              <a:rPr lang="en-GB" dirty="0">
                <a:solidFill>
                  <a:srgbClr val="140000">
                    <a:lumMod val="95000"/>
                    <a:lumOff val="5000"/>
                  </a:srgbClr>
                </a:solidFill>
              </a:rPr>
              <a:t> </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grpSp>
        <p:nvGrpSpPr>
          <p:cNvPr id="4" name="Group 3"/>
          <p:cNvGrpSpPr/>
          <p:nvPr/>
        </p:nvGrpSpPr>
        <p:grpSpPr>
          <a:xfrm>
            <a:off x="4637552" y="2257145"/>
            <a:ext cx="595137" cy="595137"/>
            <a:chOff x="3519142" y="3373813"/>
            <a:chExt cx="662869" cy="662869"/>
          </a:xfrm>
        </p:grpSpPr>
        <p:sp>
          <p:nvSpPr>
            <p:cNvPr id="18" name="Oval 17"/>
            <p:cNvSpPr>
              <a:spLocks noChangeAspect="1"/>
            </p:cNvSpPr>
            <p:nvPr/>
          </p:nvSpPr>
          <p:spPr>
            <a:xfrm>
              <a:off x="3519142" y="3373813"/>
              <a:ext cx="662869" cy="662869"/>
            </a:xfrm>
            <a:prstGeom prst="ellipse">
              <a:avLst/>
            </a:prstGeom>
            <a:solidFill>
              <a:srgbClr val="DA291C"/>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5162" y="3418943"/>
              <a:ext cx="489117" cy="489117"/>
            </a:xfrm>
            <a:prstGeom prst="rect">
              <a:avLst/>
            </a:prstGeom>
          </p:spPr>
        </p:pic>
      </p:grpSp>
      <p:grpSp>
        <p:nvGrpSpPr>
          <p:cNvPr id="11" name="Group 10"/>
          <p:cNvGrpSpPr/>
          <p:nvPr/>
        </p:nvGrpSpPr>
        <p:grpSpPr>
          <a:xfrm>
            <a:off x="4461345" y="5138768"/>
            <a:ext cx="656478" cy="556227"/>
            <a:chOff x="3372935" y="3429456"/>
            <a:chExt cx="897708" cy="897708"/>
          </a:xfrm>
        </p:grpSpPr>
        <p:sp>
          <p:nvSpPr>
            <p:cNvPr id="20" name="Octagon 19"/>
            <p:cNvSpPr>
              <a:spLocks noChangeAspect="1"/>
            </p:cNvSpPr>
            <p:nvPr/>
          </p:nvSpPr>
          <p:spPr>
            <a:xfrm>
              <a:off x="3372935" y="3429456"/>
              <a:ext cx="897708" cy="897708"/>
            </a:xfrm>
            <a:prstGeom prst="octagon">
              <a:avLst/>
            </a:prstGeom>
            <a:solidFill>
              <a:srgbClr val="FFA300"/>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3519923" y="3590958"/>
              <a:ext cx="603731" cy="603731"/>
            </a:xfrm>
            <a:prstGeom prst="rect">
              <a:avLst/>
            </a:prstGeom>
          </p:spPr>
        </p:pic>
      </p:grpSp>
      <p:grpSp>
        <p:nvGrpSpPr>
          <p:cNvPr id="13" name="Group 12"/>
          <p:cNvGrpSpPr/>
          <p:nvPr/>
        </p:nvGrpSpPr>
        <p:grpSpPr>
          <a:xfrm>
            <a:off x="5286716" y="5347058"/>
            <a:ext cx="679329" cy="679329"/>
            <a:chOff x="4111169" y="4785096"/>
            <a:chExt cx="679329" cy="679329"/>
          </a:xfrm>
        </p:grpSpPr>
        <p:sp>
          <p:nvSpPr>
            <p:cNvPr id="32" name="Diamond 31"/>
            <p:cNvSpPr>
              <a:spLocks noChangeAspect="1"/>
            </p:cNvSpPr>
            <p:nvPr/>
          </p:nvSpPr>
          <p:spPr>
            <a:xfrm>
              <a:off x="4111169" y="4785096"/>
              <a:ext cx="679329" cy="679329"/>
            </a:xfrm>
            <a:prstGeom prst="diamond">
              <a:avLst/>
            </a:prstGeom>
            <a:solidFill>
              <a:srgbClr val="280071"/>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FB3"/>
                </a:solidFill>
                <a:effectLst/>
                <a:uLnTx/>
                <a:uFillTx/>
                <a:latin typeface="Arial" panose="020B0604020202020204"/>
                <a:ea typeface="+mn-ea"/>
                <a:cs typeface="+mn-cs"/>
              </a:endParaRPr>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70643" y="4914274"/>
              <a:ext cx="341507" cy="341507"/>
            </a:xfrm>
            <a:prstGeom prst="rect">
              <a:avLst/>
            </a:prstGeom>
          </p:spPr>
        </p:pic>
      </p:grpSp>
      <p:grpSp>
        <p:nvGrpSpPr>
          <p:cNvPr id="14" name="Group 13"/>
          <p:cNvGrpSpPr/>
          <p:nvPr/>
        </p:nvGrpSpPr>
        <p:grpSpPr>
          <a:xfrm>
            <a:off x="4017749" y="4277714"/>
            <a:ext cx="584656" cy="584656"/>
            <a:chOff x="7947347" y="2239009"/>
            <a:chExt cx="584658" cy="584658"/>
          </a:xfrm>
        </p:grpSpPr>
        <p:sp>
          <p:nvSpPr>
            <p:cNvPr id="33" name="Rectangle 32"/>
            <p:cNvSpPr>
              <a:spLocks noChangeAspect="1"/>
            </p:cNvSpPr>
            <p:nvPr/>
          </p:nvSpPr>
          <p:spPr>
            <a:xfrm>
              <a:off x="7947347" y="2239009"/>
              <a:ext cx="584658" cy="584658"/>
            </a:xfrm>
            <a:prstGeom prst="rect">
              <a:avLst/>
            </a:prstGeom>
            <a:solidFill>
              <a:srgbClr val="0070C0"/>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34" name="Pictur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30001" y="2312412"/>
              <a:ext cx="425235" cy="425235"/>
            </a:xfrm>
            <a:prstGeom prst="rect">
              <a:avLst/>
            </a:prstGeom>
          </p:spPr>
        </p:pic>
      </p:grpSp>
      <p:grpSp>
        <p:nvGrpSpPr>
          <p:cNvPr id="25" name="Group 24"/>
          <p:cNvGrpSpPr/>
          <p:nvPr/>
        </p:nvGrpSpPr>
        <p:grpSpPr>
          <a:xfrm>
            <a:off x="7080093" y="4834283"/>
            <a:ext cx="663841" cy="663841"/>
            <a:chOff x="7572018" y="3158803"/>
            <a:chExt cx="663841" cy="663841"/>
          </a:xfrm>
        </p:grpSpPr>
        <p:sp>
          <p:nvSpPr>
            <p:cNvPr id="35" name="Regular Pentagon 34"/>
            <p:cNvSpPr>
              <a:spLocks noChangeAspect="1"/>
            </p:cNvSpPr>
            <p:nvPr/>
          </p:nvSpPr>
          <p:spPr>
            <a:xfrm>
              <a:off x="7572018" y="3158803"/>
              <a:ext cx="663841" cy="663841"/>
            </a:xfrm>
            <a:prstGeom prst="pentagon">
              <a:avLst/>
            </a:prstGeom>
            <a:solidFill>
              <a:srgbClr val="FE5000"/>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36330" y="3313211"/>
              <a:ext cx="343381" cy="343381"/>
            </a:xfrm>
            <a:prstGeom prst="rect">
              <a:avLst/>
            </a:prstGeom>
          </p:spPr>
        </p:pic>
      </p:grpSp>
      <p:grpSp>
        <p:nvGrpSpPr>
          <p:cNvPr id="17" name="Group 16"/>
          <p:cNvGrpSpPr/>
          <p:nvPr/>
        </p:nvGrpSpPr>
        <p:grpSpPr>
          <a:xfrm>
            <a:off x="6964388" y="2194723"/>
            <a:ext cx="546164" cy="546164"/>
            <a:chOff x="6987487" y="4914274"/>
            <a:chExt cx="546164" cy="546164"/>
          </a:xfrm>
        </p:grpSpPr>
        <p:sp>
          <p:nvSpPr>
            <p:cNvPr id="36" name="Octagon 35"/>
            <p:cNvSpPr>
              <a:spLocks noChangeAspect="1"/>
            </p:cNvSpPr>
            <p:nvPr/>
          </p:nvSpPr>
          <p:spPr>
            <a:xfrm>
              <a:off x="6987487" y="4914274"/>
              <a:ext cx="546164" cy="546164"/>
            </a:xfrm>
            <a:prstGeom prst="octagon">
              <a:avLst/>
            </a:prstGeom>
            <a:solidFill>
              <a:srgbClr val="FFA300"/>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33391" y="4943245"/>
              <a:ext cx="454355" cy="454355"/>
            </a:xfrm>
            <a:prstGeom prst="rect">
              <a:avLst/>
            </a:prstGeom>
          </p:spPr>
        </p:pic>
      </p:grpSp>
      <p:pic>
        <p:nvPicPr>
          <p:cNvPr id="38" name="Picture 37"/>
          <p:cNvPicPr>
            <a:picLocks noChangeAspect="1"/>
          </p:cNvPicPr>
          <p:nvPr/>
        </p:nvPicPr>
        <p:blipFill rotWithShape="1">
          <a:blip r:embed="rId9">
            <a:extLst>
              <a:ext uri="{28A0092B-C50C-407E-A947-70E740481C1C}">
                <a14:useLocalDpi xmlns:a14="http://schemas.microsoft.com/office/drawing/2010/main" val="0"/>
              </a:ext>
            </a:extLst>
          </a:blip>
          <a:srcRect t="26094"/>
          <a:stretch/>
        </p:blipFill>
        <p:spPr>
          <a:xfrm>
            <a:off x="10995404" y="9146968"/>
            <a:ext cx="2268647" cy="515525"/>
          </a:xfrm>
          <a:prstGeom prst="rect">
            <a:avLst/>
          </a:prstGeom>
        </p:spPr>
      </p:pic>
      <p:sp>
        <p:nvSpPr>
          <p:cNvPr id="39" name="TextBox 38"/>
          <p:cNvSpPr txBox="1"/>
          <p:nvPr/>
        </p:nvSpPr>
        <p:spPr>
          <a:xfrm>
            <a:off x="151785" y="4051753"/>
            <a:ext cx="3826003" cy="923330"/>
          </a:xfrm>
          <a:prstGeom prst="rect">
            <a:avLst/>
          </a:prstGeom>
          <a:noFill/>
        </p:spPr>
        <p:txBody>
          <a:bodyPr wrap="square" rtlCol="0">
            <a:spAutoFit/>
          </a:bodyPr>
          <a:lstStyle/>
          <a:p>
            <a:pPr lvl="0" algn="ctr">
              <a:defRPr/>
            </a:pPr>
            <a:r>
              <a:rPr lang="en-GB" dirty="0" err="1">
                <a:solidFill>
                  <a:srgbClr val="140000">
                    <a:lumMod val="95000"/>
                    <a:lumOff val="5000"/>
                  </a:srgbClr>
                </a:solidFill>
              </a:rPr>
              <a:t>Cyfranogiad</a:t>
            </a:r>
            <a:r>
              <a:rPr lang="en-GB" dirty="0">
                <a:solidFill>
                  <a:srgbClr val="140000">
                    <a:lumMod val="95000"/>
                    <a:lumOff val="5000"/>
                  </a:srgbClr>
                </a:solidFill>
              </a:rPr>
              <a:t> </a:t>
            </a:r>
            <a:r>
              <a:rPr lang="en-GB" dirty="0" err="1">
                <a:solidFill>
                  <a:srgbClr val="140000">
                    <a:lumMod val="95000"/>
                    <a:lumOff val="5000"/>
                  </a:srgbClr>
                </a:solidFill>
              </a:rPr>
              <a:t>cyflogwyr</a:t>
            </a:r>
            <a:r>
              <a:rPr lang="en-GB" dirty="0">
                <a:solidFill>
                  <a:srgbClr val="140000">
                    <a:lumMod val="95000"/>
                    <a:lumOff val="5000"/>
                  </a:srgbClr>
                </a:solidFill>
              </a:rPr>
              <a:t> – </a:t>
            </a:r>
            <a:r>
              <a:rPr lang="en-GB" dirty="0" err="1">
                <a:solidFill>
                  <a:srgbClr val="140000">
                    <a:lumMod val="95000"/>
                    <a:lumOff val="5000"/>
                  </a:srgbClr>
                </a:solidFill>
              </a:rPr>
              <a:t>parodrwydd</a:t>
            </a:r>
            <a:r>
              <a:rPr lang="en-GB" dirty="0">
                <a:solidFill>
                  <a:srgbClr val="140000">
                    <a:lumMod val="95000"/>
                    <a:lumOff val="5000"/>
                  </a:srgbClr>
                </a:solidFill>
              </a:rPr>
              <a:t> </a:t>
            </a:r>
            <a:r>
              <a:rPr lang="en-GB" dirty="0" err="1">
                <a:solidFill>
                  <a:srgbClr val="140000">
                    <a:lumMod val="95000"/>
                    <a:lumOff val="5000"/>
                  </a:srgbClr>
                </a:solidFill>
              </a:rPr>
              <a:t>ar</a:t>
            </a:r>
            <a:r>
              <a:rPr lang="en-GB" dirty="0">
                <a:solidFill>
                  <a:srgbClr val="140000">
                    <a:lumMod val="95000"/>
                    <a:lumOff val="5000"/>
                  </a:srgbClr>
                </a:solidFill>
              </a:rPr>
              <a:t> </a:t>
            </a:r>
            <a:r>
              <a:rPr lang="en-GB" dirty="0" err="1">
                <a:solidFill>
                  <a:srgbClr val="140000">
                    <a:lumMod val="95000"/>
                    <a:lumOff val="5000"/>
                  </a:srgbClr>
                </a:solidFill>
              </a:rPr>
              <a:t>gyfer</a:t>
            </a:r>
            <a:r>
              <a:rPr lang="en-GB" dirty="0">
                <a:solidFill>
                  <a:srgbClr val="140000">
                    <a:lumMod val="95000"/>
                    <a:lumOff val="5000"/>
                  </a:srgbClr>
                </a:solidFill>
              </a:rPr>
              <a:t> </a:t>
            </a:r>
            <a:r>
              <a:rPr lang="en-GB" dirty="0" err="1">
                <a:solidFill>
                  <a:srgbClr val="140000">
                    <a:lumMod val="95000"/>
                    <a:lumOff val="5000"/>
                  </a:srgbClr>
                </a:solidFill>
              </a:rPr>
              <a:t>penderfyniad</a:t>
            </a:r>
            <a:r>
              <a:rPr lang="en-GB" dirty="0">
                <a:solidFill>
                  <a:srgbClr val="140000">
                    <a:lumMod val="95000"/>
                    <a:lumOff val="5000"/>
                  </a:srgbClr>
                </a:solidFill>
              </a:rPr>
              <a:t> </a:t>
            </a:r>
            <a:r>
              <a:rPr lang="en-GB" dirty="0" err="1">
                <a:solidFill>
                  <a:srgbClr val="140000">
                    <a:lumMod val="95000"/>
                    <a:lumOff val="5000"/>
                  </a:srgbClr>
                </a:solidFill>
              </a:rPr>
              <a:t>asesu</a:t>
            </a:r>
            <a:endParaRPr lang="en-GB" dirty="0">
              <a:solidFill>
                <a:srgbClr val="140000">
                  <a:lumMod val="95000"/>
                  <a:lumOff val="5000"/>
                </a:srgbClr>
              </a:solidFill>
            </a:endParaRPr>
          </a:p>
        </p:txBody>
      </p:sp>
      <p:pic>
        <p:nvPicPr>
          <p:cNvPr id="6" name="Picture 5"/>
          <p:cNvPicPr>
            <a:picLocks noChangeAspect="1"/>
          </p:cNvPicPr>
          <p:nvPr/>
        </p:nvPicPr>
        <p:blipFill>
          <a:blip r:embed="rId10"/>
          <a:stretch>
            <a:fillRect/>
          </a:stretch>
        </p:blipFill>
        <p:spPr>
          <a:xfrm>
            <a:off x="3938959" y="3092591"/>
            <a:ext cx="681797" cy="652367"/>
          </a:xfrm>
          <a:prstGeom prst="rect">
            <a:avLst/>
          </a:prstGeom>
        </p:spPr>
      </p:pic>
      <p:pic>
        <p:nvPicPr>
          <p:cNvPr id="7" name="Picture 6"/>
          <p:cNvPicPr>
            <a:picLocks noChangeAspect="1"/>
          </p:cNvPicPr>
          <p:nvPr/>
        </p:nvPicPr>
        <p:blipFill>
          <a:blip r:embed="rId11"/>
          <a:stretch>
            <a:fillRect/>
          </a:stretch>
        </p:blipFill>
        <p:spPr>
          <a:xfrm>
            <a:off x="5750500" y="1915348"/>
            <a:ext cx="671130" cy="647160"/>
          </a:xfrm>
          <a:prstGeom prst="rect">
            <a:avLst/>
          </a:prstGeom>
        </p:spPr>
      </p:pic>
      <p:pic>
        <p:nvPicPr>
          <p:cNvPr id="8" name="Picture 7"/>
          <p:cNvPicPr>
            <a:picLocks noChangeAspect="1"/>
          </p:cNvPicPr>
          <p:nvPr/>
        </p:nvPicPr>
        <p:blipFill>
          <a:blip r:embed="rId12"/>
          <a:stretch>
            <a:fillRect/>
          </a:stretch>
        </p:blipFill>
        <p:spPr>
          <a:xfrm>
            <a:off x="9566282" y="7873981"/>
            <a:ext cx="656261" cy="637511"/>
          </a:xfrm>
          <a:prstGeom prst="rect">
            <a:avLst/>
          </a:prstGeom>
        </p:spPr>
      </p:pic>
      <p:sp>
        <p:nvSpPr>
          <p:cNvPr id="41" name="TextBox 40"/>
          <p:cNvSpPr txBox="1"/>
          <p:nvPr/>
        </p:nvSpPr>
        <p:spPr>
          <a:xfrm>
            <a:off x="6638641" y="5817743"/>
            <a:ext cx="5605961" cy="646331"/>
          </a:xfrm>
          <a:prstGeom prst="rect">
            <a:avLst/>
          </a:prstGeom>
          <a:noFill/>
        </p:spPr>
        <p:txBody>
          <a:bodyPr wrap="square" rtlCol="0">
            <a:spAutoFit/>
          </a:bodyPr>
          <a:lstStyle/>
          <a:p>
            <a:pPr lvl="0" algn="ctr">
              <a:defRPr/>
            </a:pPr>
            <a:r>
              <a:rPr lang="en-GB" dirty="0">
                <a:solidFill>
                  <a:srgbClr val="140000"/>
                </a:solidFill>
              </a:rPr>
              <a:t>Cyfnodau o </a:t>
            </a:r>
            <a:r>
              <a:rPr lang="en-GB" dirty="0" err="1">
                <a:solidFill>
                  <a:srgbClr val="140000"/>
                </a:solidFill>
              </a:rPr>
              <a:t>gyfarfodydd</a:t>
            </a:r>
            <a:r>
              <a:rPr lang="en-GB" dirty="0">
                <a:solidFill>
                  <a:srgbClr val="140000"/>
                </a:solidFill>
              </a:rPr>
              <a:t> </a:t>
            </a:r>
            <a:r>
              <a:rPr lang="en-GB" dirty="0" err="1">
                <a:solidFill>
                  <a:srgbClr val="140000"/>
                </a:solidFill>
              </a:rPr>
              <a:t>hyrwyddwyr</a:t>
            </a:r>
            <a:r>
              <a:rPr lang="en-GB" dirty="0">
                <a:solidFill>
                  <a:srgbClr val="140000"/>
                </a:solidFill>
              </a:rPr>
              <a:t> ac </a:t>
            </a:r>
            <a:r>
              <a:rPr lang="en-GB" dirty="0" err="1">
                <a:solidFill>
                  <a:srgbClr val="140000"/>
                </a:solidFill>
              </a:rPr>
              <a:t>eiriolwyr</a:t>
            </a:r>
            <a:r>
              <a:rPr lang="en-GB" dirty="0">
                <a:solidFill>
                  <a:srgbClr val="140000"/>
                </a:solidFill>
              </a:rPr>
              <a:t> </a:t>
            </a:r>
            <a:r>
              <a:rPr lang="en-GB" dirty="0" err="1">
                <a:solidFill>
                  <a:srgbClr val="140000"/>
                </a:solidFill>
              </a:rPr>
              <a:t>cyfranogiad</a:t>
            </a:r>
            <a:r>
              <a:rPr lang="en-GB" dirty="0">
                <a:solidFill>
                  <a:srgbClr val="140000"/>
                </a:solidFill>
              </a:rPr>
              <a:t> </a:t>
            </a:r>
            <a:r>
              <a:rPr lang="en-GB" dirty="0" err="1">
                <a:solidFill>
                  <a:srgbClr val="140000"/>
                </a:solidFill>
              </a:rPr>
              <a:t>cyflogwyr</a:t>
            </a:r>
            <a:r>
              <a:rPr lang="en-GB" dirty="0">
                <a:solidFill>
                  <a:srgbClr val="140000"/>
                </a:solidFill>
              </a:rPr>
              <a:t> </a:t>
            </a:r>
          </a:p>
        </p:txBody>
      </p:sp>
      <p:sp>
        <p:nvSpPr>
          <p:cNvPr id="42" name="TextBox 41"/>
          <p:cNvSpPr txBox="1"/>
          <p:nvPr/>
        </p:nvSpPr>
        <p:spPr>
          <a:xfrm>
            <a:off x="288403" y="1505501"/>
            <a:ext cx="4123508" cy="1200329"/>
          </a:xfrm>
          <a:prstGeom prst="rect">
            <a:avLst/>
          </a:prstGeom>
          <a:noFill/>
        </p:spPr>
        <p:txBody>
          <a:bodyPr wrap="square" rtlCol="0">
            <a:spAutoFit/>
          </a:bodyPr>
          <a:lstStyle/>
          <a:p>
            <a:pPr lvl="0" algn="ctr">
              <a:defRPr/>
            </a:pPr>
            <a:r>
              <a:rPr lang="en-GB" dirty="0">
                <a:solidFill>
                  <a:srgbClr val="140000">
                    <a:lumMod val="95000"/>
                    <a:lumOff val="5000"/>
                  </a:srgbClr>
                </a:solidFill>
              </a:rPr>
              <a:t>Dealltwriaeth o </a:t>
            </a:r>
            <a:r>
              <a:rPr lang="en-GB" dirty="0" err="1">
                <a:solidFill>
                  <a:srgbClr val="140000">
                    <a:lumMod val="95000"/>
                    <a:lumOff val="5000"/>
                  </a:srgbClr>
                </a:solidFill>
              </a:rPr>
              <a:t>berthnasedd</a:t>
            </a:r>
            <a:r>
              <a:rPr lang="en-GB" dirty="0">
                <a:solidFill>
                  <a:srgbClr val="140000">
                    <a:lumMod val="95000"/>
                    <a:lumOff val="5000"/>
                  </a:srgbClr>
                </a:solidFill>
              </a:rPr>
              <a:t> a </a:t>
            </a:r>
            <a:r>
              <a:rPr lang="en-GB" dirty="0" err="1">
                <a:solidFill>
                  <a:srgbClr val="140000">
                    <a:lumMod val="95000"/>
                    <a:lumOff val="5000"/>
                  </a:srgbClr>
                </a:solidFill>
              </a:rPr>
              <a:t>chwmpas</a:t>
            </a:r>
            <a:r>
              <a:rPr lang="en-GB" dirty="0">
                <a:solidFill>
                  <a:srgbClr val="140000">
                    <a:lumMod val="95000"/>
                    <a:lumOff val="5000"/>
                  </a:srgbClr>
                </a:solidFill>
              </a:rPr>
              <a:t> </a:t>
            </a:r>
            <a:r>
              <a:rPr lang="en-GB" dirty="0" err="1">
                <a:solidFill>
                  <a:srgbClr val="140000">
                    <a:lumMod val="95000"/>
                    <a:lumOff val="5000"/>
                  </a:srgbClr>
                </a:solidFill>
              </a:rPr>
              <a:t>uned</a:t>
            </a:r>
            <a:r>
              <a:rPr lang="en-GB" dirty="0">
                <a:solidFill>
                  <a:srgbClr val="140000">
                    <a:lumMod val="95000"/>
                    <a:lumOff val="5000"/>
                  </a:srgbClr>
                </a:solidFill>
              </a:rPr>
              <a:t> 200/300; </a:t>
            </a:r>
            <a:r>
              <a:rPr lang="en-GB" dirty="0" err="1">
                <a:solidFill>
                  <a:srgbClr val="140000">
                    <a:lumMod val="95000"/>
                    <a:lumOff val="5000"/>
                  </a:srgbClr>
                </a:solidFill>
              </a:rPr>
              <a:t>Uned</a:t>
            </a:r>
            <a:r>
              <a:rPr lang="en-GB" dirty="0">
                <a:solidFill>
                  <a:srgbClr val="140000">
                    <a:lumMod val="95000"/>
                    <a:lumOff val="5000"/>
                  </a:srgbClr>
                </a:solidFill>
              </a:rPr>
              <a:t> 230/330/365 </a:t>
            </a:r>
            <a:r>
              <a:rPr lang="en-GB" dirty="0" err="1">
                <a:solidFill>
                  <a:srgbClr val="140000">
                    <a:lumMod val="95000"/>
                    <a:lumOff val="5000"/>
                  </a:srgbClr>
                </a:solidFill>
              </a:rPr>
              <a:t>a'i</a:t>
            </a:r>
            <a:r>
              <a:rPr lang="en-GB" dirty="0">
                <a:solidFill>
                  <a:srgbClr val="140000">
                    <a:lumMod val="95000"/>
                    <a:lumOff val="5000"/>
                  </a:srgbClr>
                </a:solidFill>
              </a:rPr>
              <a:t> </a:t>
            </a:r>
            <a:r>
              <a:rPr lang="en-GB" dirty="0" err="1">
                <a:solidFill>
                  <a:srgbClr val="140000">
                    <a:lumMod val="95000"/>
                    <a:lumOff val="5000"/>
                  </a:srgbClr>
                </a:solidFill>
              </a:rPr>
              <a:t>rôl</a:t>
            </a:r>
            <a:r>
              <a:rPr lang="en-GB" dirty="0">
                <a:solidFill>
                  <a:srgbClr val="140000">
                    <a:lumMod val="95000"/>
                    <a:lumOff val="5000"/>
                  </a:srgbClr>
                </a:solidFill>
              </a:rPr>
              <a:t> yn </a:t>
            </a:r>
            <a:r>
              <a:rPr lang="en-GB" dirty="0" err="1">
                <a:solidFill>
                  <a:srgbClr val="140000">
                    <a:lumMod val="95000"/>
                    <a:lumOff val="5000"/>
                  </a:srgbClr>
                </a:solidFill>
              </a:rPr>
              <a:t>barod</a:t>
            </a:r>
            <a:r>
              <a:rPr lang="en-GB" dirty="0">
                <a:solidFill>
                  <a:srgbClr val="140000">
                    <a:lumMod val="95000"/>
                    <a:lumOff val="5000"/>
                  </a:srgbClr>
                </a:solidFill>
              </a:rPr>
              <a:t> am </a:t>
            </a:r>
            <a:r>
              <a:rPr lang="en-GB" dirty="0" err="1">
                <a:solidFill>
                  <a:srgbClr val="140000">
                    <a:lumMod val="95000"/>
                    <a:lumOff val="5000"/>
                  </a:srgbClr>
                </a:solidFill>
              </a:rPr>
              <a:t>asesiad</a:t>
            </a:r>
            <a:endParaRPr lang="en-GB" dirty="0">
              <a:solidFill>
                <a:srgbClr val="140000">
                  <a:lumMod val="95000"/>
                  <a:lumOff val="5000"/>
                </a:srgbClr>
              </a:solidFill>
            </a:endParaRPr>
          </a:p>
        </p:txBody>
      </p:sp>
      <p:pic>
        <p:nvPicPr>
          <p:cNvPr id="19" name="Picture 18"/>
          <p:cNvPicPr>
            <a:picLocks noChangeAspect="1"/>
          </p:cNvPicPr>
          <p:nvPr/>
        </p:nvPicPr>
        <p:blipFill>
          <a:blip r:embed="rId13"/>
          <a:stretch>
            <a:fillRect/>
          </a:stretch>
        </p:blipFill>
        <p:spPr>
          <a:xfrm>
            <a:off x="6243234" y="5331776"/>
            <a:ext cx="609653" cy="603556"/>
          </a:xfrm>
          <a:prstGeom prst="rect">
            <a:avLst/>
          </a:prstGeom>
        </p:spPr>
      </p:pic>
      <p:sp>
        <p:nvSpPr>
          <p:cNvPr id="43" name="TextBox 42"/>
          <p:cNvSpPr txBox="1"/>
          <p:nvPr/>
        </p:nvSpPr>
        <p:spPr>
          <a:xfrm>
            <a:off x="0" y="5119985"/>
            <a:ext cx="4568834" cy="1200329"/>
          </a:xfrm>
          <a:prstGeom prst="rect">
            <a:avLst/>
          </a:prstGeom>
          <a:noFill/>
        </p:spPr>
        <p:txBody>
          <a:bodyPr wrap="square" rtlCol="0">
            <a:spAutoFit/>
          </a:bodyPr>
          <a:lstStyle/>
          <a:p>
            <a:pPr lvl="0" algn="ctr">
              <a:defRPr/>
            </a:pPr>
            <a:r>
              <a:rPr lang="en-GB" dirty="0" err="1" smtClean="0">
                <a:solidFill>
                  <a:srgbClr val="140000">
                    <a:lumMod val="95000"/>
                    <a:lumOff val="5000"/>
                  </a:srgbClr>
                </a:solidFill>
              </a:rPr>
              <a:t>penderfyniadau</a:t>
            </a:r>
            <a:r>
              <a:rPr lang="en-GB" dirty="0" smtClean="0">
                <a:solidFill>
                  <a:srgbClr val="140000">
                    <a:lumMod val="95000"/>
                    <a:lumOff val="5000"/>
                  </a:srgbClr>
                </a:solidFill>
              </a:rPr>
              <a:t> a </a:t>
            </a:r>
            <a:r>
              <a:rPr lang="en-GB" dirty="0" err="1" smtClean="0">
                <a:solidFill>
                  <a:srgbClr val="140000">
                    <a:lumMod val="95000"/>
                    <a:lumOff val="5000"/>
                  </a:srgbClr>
                </a:solidFill>
              </a:rPr>
              <a:t>dyfarniadau</a:t>
            </a:r>
            <a:r>
              <a:rPr lang="en-GB" dirty="0" smtClean="0">
                <a:solidFill>
                  <a:srgbClr val="140000">
                    <a:lumMod val="95000"/>
                    <a:lumOff val="5000"/>
                  </a:srgbClr>
                </a:solidFill>
              </a:rPr>
              <a:t> </a:t>
            </a:r>
            <a:r>
              <a:rPr lang="en-GB" dirty="0" err="1" smtClean="0">
                <a:solidFill>
                  <a:srgbClr val="140000">
                    <a:lumMod val="95000"/>
                    <a:lumOff val="5000"/>
                  </a:srgbClr>
                </a:solidFill>
              </a:rPr>
              <a:t>gan</a:t>
            </a:r>
            <a:r>
              <a:rPr lang="en-GB" dirty="0" smtClean="0">
                <a:solidFill>
                  <a:srgbClr val="140000">
                    <a:lumMod val="95000"/>
                    <a:lumOff val="5000"/>
                  </a:srgbClr>
                </a:solidFill>
              </a:rPr>
              <a:t> </a:t>
            </a:r>
            <a:r>
              <a:rPr lang="en-GB" dirty="0" err="1" smtClean="0">
                <a:solidFill>
                  <a:srgbClr val="140000">
                    <a:lumMod val="95000"/>
                    <a:lumOff val="5000"/>
                  </a:srgbClr>
                </a:solidFill>
              </a:rPr>
              <a:t>aseswr</a:t>
            </a:r>
            <a:r>
              <a:rPr lang="en-GB" dirty="0" smtClean="0">
                <a:solidFill>
                  <a:srgbClr val="140000">
                    <a:lumMod val="95000"/>
                    <a:lumOff val="5000"/>
                  </a:srgbClr>
                </a:solidFill>
              </a:rPr>
              <a:t> ac IQA  -  </a:t>
            </a:r>
            <a:r>
              <a:rPr lang="en-GB" dirty="0" err="1" smtClean="0">
                <a:solidFill>
                  <a:srgbClr val="140000">
                    <a:lumMod val="95000"/>
                    <a:lumOff val="5000"/>
                  </a:srgbClr>
                </a:solidFill>
              </a:rPr>
              <a:t>dilysrwydd</a:t>
            </a:r>
            <a:r>
              <a:rPr lang="en-GB" dirty="0" smtClean="0">
                <a:solidFill>
                  <a:srgbClr val="140000">
                    <a:lumMod val="95000"/>
                    <a:lumOff val="5000"/>
                  </a:srgbClr>
                </a:solidFill>
              </a:rPr>
              <a:t>, </a:t>
            </a:r>
            <a:r>
              <a:rPr lang="en-GB" dirty="0" err="1" smtClean="0">
                <a:solidFill>
                  <a:srgbClr val="140000">
                    <a:lumMod val="95000"/>
                    <a:lumOff val="5000"/>
                  </a:srgbClr>
                </a:solidFill>
              </a:rPr>
              <a:t>arian</a:t>
            </a:r>
            <a:r>
              <a:rPr lang="en-GB" dirty="0" smtClean="0">
                <a:solidFill>
                  <a:srgbClr val="140000">
                    <a:lumMod val="95000"/>
                    <a:lumOff val="5000"/>
                  </a:srgbClr>
                </a:solidFill>
              </a:rPr>
              <a:t> </a:t>
            </a:r>
            <a:r>
              <a:rPr lang="en-GB" dirty="0" err="1" smtClean="0">
                <a:solidFill>
                  <a:srgbClr val="140000">
                    <a:lumMod val="95000"/>
                    <a:lumOff val="5000"/>
                  </a:srgbClr>
                </a:solidFill>
              </a:rPr>
              <a:t>cyfred</a:t>
            </a:r>
            <a:r>
              <a:rPr lang="en-GB" dirty="0" smtClean="0">
                <a:solidFill>
                  <a:srgbClr val="140000">
                    <a:lumMod val="95000"/>
                    <a:lumOff val="5000"/>
                  </a:srgbClr>
                </a:solidFill>
              </a:rPr>
              <a:t>, </a:t>
            </a:r>
            <a:r>
              <a:rPr lang="en-GB" dirty="0" err="1" smtClean="0">
                <a:solidFill>
                  <a:srgbClr val="140000">
                    <a:lumMod val="95000"/>
                    <a:lumOff val="5000"/>
                  </a:srgbClr>
                </a:solidFill>
              </a:rPr>
              <a:t>dilysrwydd</a:t>
            </a:r>
            <a:r>
              <a:rPr lang="en-GB" dirty="0" smtClean="0">
                <a:solidFill>
                  <a:srgbClr val="140000">
                    <a:lumMod val="95000"/>
                    <a:lumOff val="5000"/>
                  </a:srgbClr>
                </a:solidFill>
              </a:rPr>
              <a:t> a </a:t>
            </a:r>
            <a:r>
              <a:rPr lang="en-GB" dirty="0" err="1" smtClean="0">
                <a:solidFill>
                  <a:srgbClr val="140000">
                    <a:lumMod val="95000"/>
                    <a:lumOff val="5000"/>
                  </a:srgbClr>
                </a:solidFill>
              </a:rPr>
              <a:t>digonolrwydd</a:t>
            </a:r>
            <a:r>
              <a:rPr lang="en-GB" dirty="0">
                <a:solidFill>
                  <a:srgbClr val="140000">
                    <a:lumMod val="95000"/>
                    <a:lumOff val="5000"/>
                  </a:srgbClr>
                </a:solidFill>
              </a:rPr>
              <a:t>; </a:t>
            </a:r>
            <a:r>
              <a:rPr lang="en-GB" dirty="0" err="1">
                <a:solidFill>
                  <a:srgbClr val="140000">
                    <a:lumMod val="95000"/>
                    <a:lumOff val="5000"/>
                  </a:srgbClr>
                </a:solidFill>
              </a:rPr>
              <a:t>Barod</a:t>
            </a:r>
            <a:r>
              <a:rPr lang="en-GB" dirty="0">
                <a:solidFill>
                  <a:srgbClr val="140000">
                    <a:lumMod val="95000"/>
                    <a:lumOff val="5000"/>
                  </a:srgbClr>
                </a:solidFill>
              </a:rPr>
              <a:t> am </a:t>
            </a:r>
            <a:r>
              <a:rPr lang="en-GB" dirty="0" err="1">
                <a:solidFill>
                  <a:srgbClr val="140000">
                    <a:lumMod val="95000"/>
                    <a:lumOff val="5000"/>
                  </a:srgbClr>
                </a:solidFill>
              </a:rPr>
              <a:t>asesiad</a:t>
            </a:r>
            <a:r>
              <a:rPr lang="en-GB" dirty="0">
                <a:solidFill>
                  <a:srgbClr val="140000">
                    <a:lumMod val="95000"/>
                    <a:lumOff val="5000"/>
                  </a:srgbClr>
                </a:solidFill>
              </a:rPr>
              <a:t> </a:t>
            </a:r>
          </a:p>
        </p:txBody>
      </p:sp>
      <p:pic>
        <p:nvPicPr>
          <p:cNvPr id="46" name="Picture 45"/>
          <p:cNvPicPr>
            <a:picLocks noChangeAspect="1"/>
          </p:cNvPicPr>
          <p:nvPr/>
        </p:nvPicPr>
        <p:blipFill>
          <a:blip r:embed="rId14"/>
          <a:stretch>
            <a:fillRect/>
          </a:stretch>
        </p:blipFill>
        <p:spPr>
          <a:xfrm>
            <a:off x="7510552" y="3889524"/>
            <a:ext cx="727448" cy="703499"/>
          </a:xfrm>
          <a:prstGeom prst="rect">
            <a:avLst/>
          </a:prstGeom>
        </p:spPr>
      </p:pic>
      <p:sp>
        <p:nvSpPr>
          <p:cNvPr id="47" name="TextBox 46"/>
          <p:cNvSpPr txBox="1"/>
          <p:nvPr/>
        </p:nvSpPr>
        <p:spPr>
          <a:xfrm>
            <a:off x="7344242" y="1997570"/>
            <a:ext cx="3373257" cy="646331"/>
          </a:xfrm>
          <a:prstGeom prst="rect">
            <a:avLst/>
          </a:prstGeom>
          <a:noFill/>
        </p:spPr>
        <p:txBody>
          <a:bodyPr wrap="square" rtlCol="0">
            <a:spAutoFit/>
          </a:bodyPr>
          <a:lstStyle/>
          <a:p>
            <a:pPr lvl="0" algn="ctr">
              <a:defRPr/>
            </a:pPr>
            <a:r>
              <a:rPr lang="en-GB" dirty="0">
                <a:solidFill>
                  <a:srgbClr val="140000">
                    <a:lumMod val="95000"/>
                    <a:lumOff val="5000"/>
                  </a:srgbClr>
                </a:solidFill>
              </a:rPr>
              <a:t>Dealltwriaeth o </a:t>
            </a:r>
            <a:r>
              <a:rPr lang="en-GB" dirty="0" err="1">
                <a:solidFill>
                  <a:srgbClr val="140000">
                    <a:lumMod val="95000"/>
                    <a:lumOff val="5000"/>
                  </a:srgbClr>
                </a:solidFill>
              </a:rPr>
              <a:t>synergedd</a:t>
            </a:r>
            <a:r>
              <a:rPr lang="en-GB" dirty="0">
                <a:solidFill>
                  <a:srgbClr val="140000">
                    <a:lumMod val="95000"/>
                    <a:lumOff val="5000"/>
                  </a:srgbClr>
                </a:solidFill>
              </a:rPr>
              <a:t> </a:t>
            </a:r>
            <a:r>
              <a:rPr lang="en-GB" dirty="0" err="1">
                <a:solidFill>
                  <a:srgbClr val="140000">
                    <a:lumMod val="95000"/>
                    <a:lumOff val="5000"/>
                  </a:srgbClr>
                </a:solidFill>
              </a:rPr>
              <a:t>rhwng</a:t>
            </a:r>
            <a:r>
              <a:rPr lang="en-GB" dirty="0">
                <a:solidFill>
                  <a:srgbClr val="140000">
                    <a:lumMod val="95000"/>
                    <a:lumOff val="5000"/>
                  </a:srgbClr>
                </a:solidFill>
              </a:rPr>
              <a:t> </a:t>
            </a:r>
            <a:r>
              <a:rPr lang="en-GB" dirty="0" err="1">
                <a:solidFill>
                  <a:srgbClr val="140000">
                    <a:lumMod val="95000"/>
                    <a:lumOff val="5000"/>
                  </a:srgbClr>
                </a:solidFill>
              </a:rPr>
              <a:t>craidd</a:t>
            </a:r>
            <a:r>
              <a:rPr lang="en-GB" dirty="0">
                <a:solidFill>
                  <a:srgbClr val="140000">
                    <a:lumMod val="95000"/>
                    <a:lumOff val="5000"/>
                  </a:srgbClr>
                </a:solidFill>
              </a:rPr>
              <a:t> ac </a:t>
            </a:r>
            <a:r>
              <a:rPr lang="en-GB" dirty="0" err="1">
                <a:solidFill>
                  <a:srgbClr val="140000">
                    <a:lumMod val="95000"/>
                    <a:lumOff val="5000"/>
                  </a:srgbClr>
                </a:solidFill>
              </a:rPr>
              <a:t>arfer</a:t>
            </a:r>
            <a:endParaRPr lang="en-GB" dirty="0">
              <a:solidFill>
                <a:srgbClr val="140000">
                  <a:lumMod val="95000"/>
                  <a:lumOff val="5000"/>
                </a:srgbClr>
              </a:solidFill>
            </a:endParaRPr>
          </a:p>
        </p:txBody>
      </p:sp>
      <p:sp>
        <p:nvSpPr>
          <p:cNvPr id="45" name="TextBox 44"/>
          <p:cNvSpPr txBox="1"/>
          <p:nvPr/>
        </p:nvSpPr>
        <p:spPr>
          <a:xfrm>
            <a:off x="7879653" y="2893684"/>
            <a:ext cx="3373257" cy="646331"/>
          </a:xfrm>
          <a:prstGeom prst="rect">
            <a:avLst/>
          </a:prstGeom>
          <a:noFill/>
        </p:spPr>
        <p:txBody>
          <a:bodyPr wrap="square" rtlCol="0">
            <a:spAutoFit/>
          </a:bodyPr>
          <a:lstStyle/>
          <a:p>
            <a:pPr lvl="0" algn="ctr">
              <a:defRPr/>
            </a:pPr>
            <a:r>
              <a:rPr lang="en-GB" dirty="0">
                <a:solidFill>
                  <a:srgbClr val="140000">
                    <a:lumMod val="95000"/>
                    <a:lumOff val="5000"/>
                  </a:srgbClr>
                </a:solidFill>
              </a:rPr>
              <a:t>Proses, </a:t>
            </a:r>
            <a:r>
              <a:rPr lang="en-GB" dirty="0" err="1">
                <a:solidFill>
                  <a:srgbClr val="140000">
                    <a:lumMod val="95000"/>
                    <a:lumOff val="5000"/>
                  </a:srgbClr>
                </a:solidFill>
              </a:rPr>
              <a:t>dewis</a:t>
            </a:r>
            <a:r>
              <a:rPr lang="en-GB" dirty="0">
                <a:solidFill>
                  <a:srgbClr val="140000">
                    <a:lumMod val="95000"/>
                    <a:lumOff val="5000"/>
                  </a:srgbClr>
                </a:solidFill>
              </a:rPr>
              <a:t>, </a:t>
            </a:r>
            <a:r>
              <a:rPr lang="en-GB" dirty="0" err="1">
                <a:solidFill>
                  <a:srgbClr val="140000">
                    <a:lumMod val="95000"/>
                    <a:lumOff val="5000"/>
                  </a:srgbClr>
                </a:solidFill>
              </a:rPr>
              <a:t>asesu</a:t>
            </a:r>
            <a:r>
              <a:rPr lang="en-GB" dirty="0">
                <a:solidFill>
                  <a:srgbClr val="140000">
                    <a:lumMod val="95000"/>
                    <a:lumOff val="5000"/>
                  </a:srgbClr>
                </a:solidFill>
              </a:rPr>
              <a:t> ac </a:t>
            </a:r>
            <a:r>
              <a:rPr lang="en-GB" dirty="0" err="1">
                <a:solidFill>
                  <a:srgbClr val="140000">
                    <a:lumMod val="95000"/>
                    <a:lumOff val="5000"/>
                  </a:srgbClr>
                </a:solidFill>
              </a:rPr>
              <a:t>ymdrin</a:t>
            </a:r>
            <a:r>
              <a:rPr lang="en-GB" dirty="0">
                <a:solidFill>
                  <a:srgbClr val="140000">
                    <a:lumMod val="95000"/>
                    <a:lumOff val="5000"/>
                  </a:srgbClr>
                </a:solidFill>
              </a:rPr>
              <a:t> ag </a:t>
            </a:r>
            <a:r>
              <a:rPr lang="en-GB" dirty="0" err="1">
                <a:solidFill>
                  <a:srgbClr val="140000">
                    <a:lumMod val="95000"/>
                    <a:lumOff val="5000"/>
                  </a:srgbClr>
                </a:solidFill>
              </a:rPr>
              <a:t>unedau</a:t>
            </a:r>
            <a:r>
              <a:rPr lang="en-GB" dirty="0">
                <a:solidFill>
                  <a:srgbClr val="140000">
                    <a:lumMod val="95000"/>
                    <a:lumOff val="5000"/>
                  </a:srgbClr>
                </a:solidFill>
              </a:rPr>
              <a:t> </a:t>
            </a:r>
            <a:r>
              <a:rPr lang="en-GB" dirty="0" err="1">
                <a:solidFill>
                  <a:srgbClr val="140000">
                    <a:lumMod val="95000"/>
                    <a:lumOff val="5000"/>
                  </a:srgbClr>
                </a:solidFill>
              </a:rPr>
              <a:t>dewisol</a:t>
            </a:r>
            <a:endParaRPr lang="en-GB" dirty="0">
              <a:solidFill>
                <a:srgbClr val="140000">
                  <a:lumMod val="95000"/>
                  <a:lumOff val="5000"/>
                </a:srgbClr>
              </a:solidFill>
            </a:endParaRPr>
          </a:p>
        </p:txBody>
      </p:sp>
      <p:pic>
        <p:nvPicPr>
          <p:cNvPr id="9" name="Picture 8"/>
          <p:cNvPicPr>
            <a:picLocks noChangeAspect="1"/>
          </p:cNvPicPr>
          <p:nvPr/>
        </p:nvPicPr>
        <p:blipFill>
          <a:blip r:embed="rId15"/>
          <a:stretch>
            <a:fillRect/>
          </a:stretch>
        </p:blipFill>
        <p:spPr>
          <a:xfrm>
            <a:off x="7400601" y="2980461"/>
            <a:ext cx="621165" cy="597576"/>
          </a:xfrm>
          <a:prstGeom prst="rect">
            <a:avLst/>
          </a:prstGeom>
        </p:spPr>
      </p:pic>
      <p:sp>
        <p:nvSpPr>
          <p:cNvPr id="48" name="TextBox 47"/>
          <p:cNvSpPr txBox="1"/>
          <p:nvPr/>
        </p:nvSpPr>
        <p:spPr>
          <a:xfrm>
            <a:off x="7743934" y="5025177"/>
            <a:ext cx="4029795" cy="369332"/>
          </a:xfrm>
          <a:prstGeom prst="rect">
            <a:avLst/>
          </a:prstGeom>
          <a:noFill/>
        </p:spPr>
        <p:txBody>
          <a:bodyPr wrap="square" rtlCol="0">
            <a:spAutoFit/>
          </a:bodyPr>
          <a:lstStyle/>
          <a:p>
            <a:pPr lvl="0" algn="ctr">
              <a:defRPr/>
            </a:pPr>
            <a:r>
              <a:rPr lang="en-GB" dirty="0" err="1">
                <a:solidFill>
                  <a:srgbClr val="140000">
                    <a:lumMod val="95000"/>
                    <a:lumOff val="5000"/>
                  </a:srgbClr>
                </a:solidFill>
              </a:rPr>
              <a:t>cefnogi</a:t>
            </a:r>
            <a:r>
              <a:rPr lang="en-GB" dirty="0">
                <a:solidFill>
                  <a:srgbClr val="140000">
                    <a:lumMod val="95000"/>
                    <a:lumOff val="5000"/>
                  </a:srgbClr>
                </a:solidFill>
              </a:rPr>
              <a:t> </a:t>
            </a:r>
            <a:r>
              <a:rPr lang="en-GB" dirty="0" err="1">
                <a:solidFill>
                  <a:srgbClr val="140000">
                    <a:lumMod val="95000"/>
                    <a:lumOff val="5000"/>
                  </a:srgbClr>
                </a:solidFill>
              </a:rPr>
              <a:t>cyflwyno</a:t>
            </a:r>
            <a:r>
              <a:rPr lang="en-GB" dirty="0">
                <a:solidFill>
                  <a:srgbClr val="140000">
                    <a:lumMod val="95000"/>
                    <a:lumOff val="5000"/>
                  </a:srgbClr>
                </a:solidFill>
              </a:rPr>
              <a:t> ac </a:t>
            </a:r>
            <a:r>
              <a:rPr lang="en-GB" dirty="0" err="1">
                <a:solidFill>
                  <a:srgbClr val="140000">
                    <a:lumMod val="95000"/>
                    <a:lumOff val="5000"/>
                  </a:srgbClr>
                </a:solidFill>
              </a:rPr>
              <a:t>asesu</a:t>
            </a:r>
            <a:r>
              <a:rPr lang="en-GB" dirty="0">
                <a:solidFill>
                  <a:srgbClr val="140000">
                    <a:lumMod val="95000"/>
                    <a:lumOff val="5000"/>
                  </a:srgbClr>
                </a:solidFill>
              </a:rPr>
              <a:t> </a:t>
            </a:r>
            <a:r>
              <a:rPr lang="en-GB" dirty="0" err="1">
                <a:solidFill>
                  <a:srgbClr val="140000">
                    <a:lumMod val="95000"/>
                    <a:lumOff val="5000"/>
                  </a:srgbClr>
                </a:solidFill>
              </a:rPr>
              <a:t>dwyieithog</a:t>
            </a:r>
            <a:r>
              <a:rPr lang="en-GB" dirty="0">
                <a:solidFill>
                  <a:srgbClr val="140000">
                    <a:lumMod val="95000"/>
                    <a:lumOff val="5000"/>
                  </a:srgbClr>
                </a:solidFill>
              </a:rPr>
              <a:t> </a:t>
            </a:r>
          </a:p>
        </p:txBody>
      </p:sp>
      <p:sp>
        <p:nvSpPr>
          <p:cNvPr id="49" name="TextBox 48"/>
          <p:cNvSpPr txBox="1"/>
          <p:nvPr/>
        </p:nvSpPr>
        <p:spPr>
          <a:xfrm>
            <a:off x="3703941" y="6186479"/>
            <a:ext cx="3826003" cy="646331"/>
          </a:xfrm>
          <a:prstGeom prst="rect">
            <a:avLst/>
          </a:prstGeom>
          <a:noFill/>
        </p:spPr>
        <p:txBody>
          <a:bodyPr wrap="square" rtlCol="0">
            <a:spAutoFit/>
          </a:bodyPr>
          <a:lstStyle/>
          <a:p>
            <a:pPr lvl="0" algn="ctr">
              <a:defRPr/>
            </a:pPr>
            <a:r>
              <a:rPr lang="en-GB" dirty="0" err="1">
                <a:solidFill>
                  <a:srgbClr val="140000">
                    <a:lumMod val="95000"/>
                    <a:lumOff val="5000"/>
                  </a:srgbClr>
                </a:solidFill>
              </a:rPr>
              <a:t>Hyfedredd</a:t>
            </a:r>
            <a:r>
              <a:rPr lang="en-GB" dirty="0">
                <a:solidFill>
                  <a:srgbClr val="140000">
                    <a:lumMod val="95000"/>
                    <a:lumOff val="5000"/>
                  </a:srgbClr>
                </a:solidFill>
              </a:rPr>
              <a:t> </a:t>
            </a:r>
            <a:r>
              <a:rPr lang="en-GB" dirty="0" err="1">
                <a:solidFill>
                  <a:srgbClr val="140000">
                    <a:lumMod val="95000"/>
                    <a:lumOff val="5000"/>
                  </a:srgbClr>
                </a:solidFill>
              </a:rPr>
              <a:t>mewn</a:t>
            </a:r>
            <a:r>
              <a:rPr lang="en-GB" dirty="0">
                <a:solidFill>
                  <a:srgbClr val="140000">
                    <a:lumMod val="95000"/>
                    <a:lumOff val="5000"/>
                  </a:srgbClr>
                </a:solidFill>
              </a:rPr>
              <a:t> </a:t>
            </a:r>
            <a:r>
              <a:rPr lang="en-GB" dirty="0" err="1">
                <a:solidFill>
                  <a:srgbClr val="140000">
                    <a:lumMod val="95000"/>
                    <a:lumOff val="5000"/>
                  </a:srgbClr>
                </a:solidFill>
              </a:rPr>
              <a:t>asesu</a:t>
            </a:r>
            <a:r>
              <a:rPr lang="en-GB" dirty="0">
                <a:solidFill>
                  <a:srgbClr val="140000">
                    <a:lumMod val="95000"/>
                    <a:lumOff val="5000"/>
                  </a:srgbClr>
                </a:solidFill>
              </a:rPr>
              <a:t> </a:t>
            </a:r>
            <a:r>
              <a:rPr lang="en-GB" dirty="0" err="1">
                <a:solidFill>
                  <a:srgbClr val="140000">
                    <a:lumMod val="95000"/>
                    <a:lumOff val="5000"/>
                  </a:srgbClr>
                </a:solidFill>
              </a:rPr>
              <a:t>sy'n</a:t>
            </a:r>
            <a:r>
              <a:rPr lang="en-GB" dirty="0">
                <a:solidFill>
                  <a:srgbClr val="140000">
                    <a:lumMod val="95000"/>
                    <a:lumOff val="5000"/>
                  </a:srgbClr>
                </a:solidFill>
              </a:rPr>
              <a:t> </a:t>
            </a:r>
            <a:r>
              <a:rPr lang="en-GB" dirty="0" err="1">
                <a:solidFill>
                  <a:srgbClr val="140000">
                    <a:lumMod val="95000"/>
                    <a:lumOff val="5000"/>
                  </a:srgbClr>
                </a:solidFill>
              </a:rPr>
              <a:t>seiliedig</a:t>
            </a:r>
            <a:r>
              <a:rPr lang="en-GB" dirty="0">
                <a:solidFill>
                  <a:srgbClr val="140000">
                    <a:lumMod val="95000"/>
                    <a:lumOff val="5000"/>
                  </a:srgbClr>
                </a:solidFill>
              </a:rPr>
              <a:t> </a:t>
            </a:r>
            <a:r>
              <a:rPr lang="en-GB" dirty="0" err="1">
                <a:solidFill>
                  <a:srgbClr val="140000">
                    <a:lumMod val="95000"/>
                    <a:lumOff val="5000"/>
                  </a:srgbClr>
                </a:solidFill>
              </a:rPr>
              <a:t>ar</a:t>
            </a:r>
            <a:r>
              <a:rPr lang="en-GB" dirty="0">
                <a:solidFill>
                  <a:srgbClr val="140000">
                    <a:lumMod val="95000"/>
                    <a:lumOff val="5000"/>
                  </a:srgbClr>
                </a:solidFill>
              </a:rPr>
              <a:t> </a:t>
            </a:r>
            <a:r>
              <a:rPr lang="en-GB" dirty="0" err="1">
                <a:solidFill>
                  <a:srgbClr val="140000">
                    <a:lumMod val="95000"/>
                    <a:lumOff val="5000"/>
                  </a:srgbClr>
                </a:solidFill>
              </a:rPr>
              <a:t>farn</a:t>
            </a:r>
            <a:r>
              <a:rPr lang="en-GB" dirty="0">
                <a:solidFill>
                  <a:srgbClr val="140000">
                    <a:lumMod val="95000"/>
                    <a:lumOff val="5000"/>
                  </a:srgbClr>
                </a:solidFill>
              </a:rPr>
              <a:t> </a:t>
            </a:r>
          </a:p>
        </p:txBody>
      </p:sp>
      <p:sp>
        <p:nvSpPr>
          <p:cNvPr id="23" name="Rectangle 22"/>
          <p:cNvSpPr/>
          <p:nvPr/>
        </p:nvSpPr>
        <p:spPr>
          <a:xfrm>
            <a:off x="496454" y="294398"/>
            <a:ext cx="362163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94130"/>
                </a:solidFill>
                <a:effectLst/>
                <a:uLnTx/>
                <a:uFillTx/>
                <a:latin typeface="Arial" panose="020B0604020202020204"/>
                <a:ea typeface="+mn-ea"/>
                <a:cs typeface="+mn-cs"/>
              </a:rPr>
              <a:t>Sicrwydd Ansawdd </a:t>
            </a:r>
            <a:r>
              <a:rPr kumimoji="0" lang="en-GB" sz="2000" b="1" i="0" u="none" strike="noStrike" kern="1200" cap="none" spc="0" normalizeH="0" baseline="0" noProof="0" dirty="0" err="1">
                <a:ln>
                  <a:noFill/>
                </a:ln>
                <a:solidFill>
                  <a:srgbClr val="F94130"/>
                </a:solidFill>
                <a:effectLst/>
                <a:uLnTx/>
                <a:uFillTx/>
                <a:latin typeface="Arial" panose="020B0604020202020204"/>
                <a:ea typeface="+mn-ea"/>
                <a:cs typeface="+mn-cs"/>
              </a:rPr>
              <a:t>Mewnol</a:t>
            </a:r>
            <a:r>
              <a:rPr kumimoji="0" lang="en-GB" sz="2400" b="1" i="0" u="none" strike="noStrike" kern="1200" cap="none" spc="0" normalizeH="0" baseline="0" noProof="0" dirty="0">
                <a:ln>
                  <a:noFill/>
                </a:ln>
                <a:solidFill>
                  <a:srgbClr val="F94130"/>
                </a:solidFill>
                <a:effectLst/>
                <a:uLnTx/>
                <a:uFillTx/>
                <a:latin typeface="Arial" panose="020B0604020202020204"/>
                <a:ea typeface="+mn-ea"/>
                <a:cs typeface="+mn-cs"/>
              </a:rPr>
              <a:t> </a:t>
            </a:r>
          </a:p>
        </p:txBody>
      </p:sp>
    </p:spTree>
    <p:extLst>
      <p:ext uri="{BB962C8B-B14F-4D97-AF65-F5344CB8AC3E}">
        <p14:creationId xmlns:p14="http://schemas.microsoft.com/office/powerpoint/2010/main" val="1422768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Assessment and Quality Assurance Centre Guide</a:t>
            </a:r>
            <a:endParaRPr lang="en-GB" dirty="0"/>
          </a:p>
        </p:txBody>
      </p:sp>
      <p:pic>
        <p:nvPicPr>
          <p:cNvPr id="8" name="Picture 7"/>
          <p:cNvPicPr>
            <a:picLocks noChangeAspect="1"/>
          </p:cNvPicPr>
          <p:nvPr/>
        </p:nvPicPr>
        <p:blipFill>
          <a:blip r:embed="rId2"/>
          <a:stretch>
            <a:fillRect/>
          </a:stretch>
        </p:blipFill>
        <p:spPr>
          <a:xfrm>
            <a:off x="282011" y="979105"/>
            <a:ext cx="2814605" cy="3879064"/>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0" name="Rectangle 9"/>
          <p:cNvSpPr/>
          <p:nvPr/>
        </p:nvSpPr>
        <p:spPr>
          <a:xfrm>
            <a:off x="8073672" y="1028478"/>
            <a:ext cx="3538693" cy="2199898"/>
          </a:xfrm>
          <a:prstGeom prst="rect">
            <a:avLst/>
          </a:prstGeom>
          <a:solidFill>
            <a:schemeClr val="accent1"/>
          </a:solidFill>
        </p:spPr>
        <p:txBody>
          <a:bodyPr wrap="square">
            <a:spAutoFit/>
          </a:bodyPr>
          <a:lstStyle/>
          <a:p>
            <a:pPr marL="0" marR="0" lvl="0" indent="0" algn="l" defTabSz="914400" rtl="0" eaLnBrk="1" fontAlgn="auto" latinLnBrk="0" hangingPunct="1">
              <a:lnSpc>
                <a:spcPct val="107000"/>
              </a:lnSpc>
              <a:spcBef>
                <a:spcPts val="0"/>
              </a:spcBef>
              <a:spcAft>
                <a:spcPts val="600"/>
              </a:spcAft>
              <a:buClrTx/>
              <a:buSzTx/>
              <a:buFontTx/>
              <a:buNone/>
              <a:tabLst/>
              <a:defRPr/>
            </a:pPr>
            <a:r>
              <a:rPr kumimoji="0" lang="en-GB" sz="1400" b="0" i="0" u="none" strike="noStrike" kern="1200" cap="none" spc="0" normalizeH="0" baseline="0" noProof="0" dirty="0">
                <a:ln>
                  <a:noFill/>
                </a:ln>
                <a:solidFill>
                  <a:srgbClr val="FFFFFF"/>
                </a:solidFill>
                <a:effectLst/>
                <a:uLnTx/>
                <a:uFillTx/>
                <a:latin typeface="Arial" panose="020B0604020202020204" pitchFamily="34" charset="0"/>
                <a:ea typeface="Calibri" panose="020F0502020204030204" pitchFamily="34" charset="0"/>
                <a:cs typeface="Arial" panose="020B0604020202020204" pitchFamily="34" charset="0"/>
              </a:rPr>
              <a:t>Quality assurance is a fundamental aspect of delivering these new qualifications. It guarantees the integrity and value of assessments throughout their life cycle. This document outlines the internal and external quality assurance requirements, providing guidance and examples of best practice to support centres delivering these qualifications</a:t>
            </a:r>
            <a:r>
              <a:rPr kumimoji="0" lang="en-GB" sz="1600" b="0" i="0" u="none" strike="noStrike" kern="1200" cap="none" spc="0" normalizeH="0" baseline="0" noProof="0" dirty="0" smtClean="0">
                <a:ln>
                  <a:noFill/>
                </a:ln>
                <a:solidFill>
                  <a:srgbClr val="FFFFFF"/>
                </a:solidFill>
                <a:effectLst/>
                <a:uLnTx/>
                <a:uFillTx/>
                <a:latin typeface="Arial" panose="020B0604020202020204" pitchFamily="34" charset="0"/>
                <a:ea typeface="Calibri" panose="020F0502020204030204" pitchFamily="34" charset="0"/>
                <a:cs typeface="Arial" panose="020B0604020202020204" pitchFamily="34" charset="0"/>
              </a:rPr>
              <a:t>.</a:t>
            </a:r>
            <a:endParaRPr kumimoji="0" lang="en-GB" sz="1600" b="0" i="0" u="none" strike="noStrike" kern="1200" cap="none" spc="0"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endParaRPr>
          </a:p>
        </p:txBody>
      </p:sp>
      <p:sp>
        <p:nvSpPr>
          <p:cNvPr id="11" name="Rectangle 10"/>
          <p:cNvSpPr/>
          <p:nvPr/>
        </p:nvSpPr>
        <p:spPr>
          <a:xfrm>
            <a:off x="8073672" y="3518371"/>
            <a:ext cx="3523198" cy="2031325"/>
          </a:xfrm>
          <a:prstGeom prst="rect">
            <a:avLst/>
          </a:prstGeom>
          <a:solidFill>
            <a:schemeClr val="accent4"/>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FFFF"/>
                </a:solidFill>
                <a:effectLst/>
                <a:uLnTx/>
                <a:uFillTx/>
                <a:latin typeface="Arial" panose="020B0604020202020204" pitchFamily="34" charset="0"/>
                <a:ea typeface="Calibri" panose="020F0502020204030204" pitchFamily="34" charset="0"/>
                <a:cs typeface="+mn-cs"/>
              </a:rPr>
              <a:t>We recognise that the delivery and assessment of these new qualifications may present challenges to centres, so we want to equip centre staff with the tools to undertake effective, robust internal quality assurance and to help them understand the importance of external quality assurance, as well as the rationale that underpins it. </a:t>
            </a:r>
            <a:endParaRPr kumimoji="0" lang="en-GB" sz="1400" b="0" i="0" u="none" strike="noStrike" kern="1200" cap="none" spc="0" normalizeH="0" baseline="0" noProof="0" dirty="0">
              <a:ln>
                <a:noFill/>
              </a:ln>
              <a:solidFill>
                <a:srgbClr val="FFFFFF"/>
              </a:solidFill>
              <a:effectLst/>
              <a:uLnTx/>
              <a:uFillTx/>
              <a:latin typeface="Arial" panose="020B0604020202020204"/>
              <a:cs typeface="+mn-cs"/>
            </a:endParaRPr>
          </a:p>
        </p:txBody>
      </p:sp>
      <p:sp>
        <p:nvSpPr>
          <p:cNvPr id="12" name="Rectangle 11"/>
          <p:cNvSpPr/>
          <p:nvPr/>
        </p:nvSpPr>
        <p:spPr>
          <a:xfrm>
            <a:off x="3843428" y="1028478"/>
            <a:ext cx="3557664" cy="2277547"/>
          </a:xfrm>
          <a:prstGeom prst="rect">
            <a:avLst/>
          </a:prstGeom>
          <a:solidFill>
            <a:schemeClr val="accent3"/>
          </a:solidFill>
        </p:spPr>
        <p:txBody>
          <a:bodyPr wrap="square">
            <a:spAutoFit/>
          </a:bodyPr>
          <a:lstStyle/>
          <a:p>
            <a:r>
              <a:rPr lang="en-GB" sz="1400" dirty="0" smtClean="0">
                <a:solidFill>
                  <a:schemeClr val="accent3">
                    <a:lumMod val="50000"/>
                  </a:schemeClr>
                </a:solidFill>
              </a:rPr>
              <a:t>Mae </a:t>
            </a:r>
            <a:r>
              <a:rPr lang="en-GB" sz="1400" dirty="0">
                <a:solidFill>
                  <a:schemeClr val="accent3">
                    <a:lumMod val="50000"/>
                  </a:schemeClr>
                </a:solidFill>
              </a:rPr>
              <a:t>sicrhau ansawdd yn agwedd sylfaenol </a:t>
            </a:r>
            <a:r>
              <a:rPr lang="en-GB" sz="1400" dirty="0" err="1">
                <a:solidFill>
                  <a:schemeClr val="accent3">
                    <a:lumMod val="50000"/>
                  </a:schemeClr>
                </a:solidFill>
              </a:rPr>
              <a:t>ar</a:t>
            </a:r>
            <a:r>
              <a:rPr lang="en-GB" sz="1400" dirty="0">
                <a:solidFill>
                  <a:schemeClr val="accent3">
                    <a:lumMod val="50000"/>
                  </a:schemeClr>
                </a:solidFill>
              </a:rPr>
              <a:t> </a:t>
            </a:r>
            <a:r>
              <a:rPr lang="en-GB" sz="1400" dirty="0" err="1">
                <a:solidFill>
                  <a:schemeClr val="accent3">
                    <a:lumMod val="50000"/>
                  </a:schemeClr>
                </a:solidFill>
              </a:rPr>
              <a:t>ddarparu'r</a:t>
            </a:r>
            <a:r>
              <a:rPr lang="en-GB" sz="1400" dirty="0">
                <a:solidFill>
                  <a:schemeClr val="accent3">
                    <a:lumMod val="50000"/>
                  </a:schemeClr>
                </a:solidFill>
              </a:rPr>
              <a:t> </a:t>
            </a:r>
            <a:r>
              <a:rPr lang="en-GB" sz="1400" dirty="0" err="1">
                <a:solidFill>
                  <a:schemeClr val="accent3">
                    <a:lumMod val="50000"/>
                  </a:schemeClr>
                </a:solidFill>
              </a:rPr>
              <a:t>cymwysterau</a:t>
            </a:r>
            <a:r>
              <a:rPr lang="en-GB" sz="1400" dirty="0">
                <a:solidFill>
                  <a:schemeClr val="accent3">
                    <a:lumMod val="50000"/>
                  </a:schemeClr>
                </a:solidFill>
              </a:rPr>
              <a:t> </a:t>
            </a:r>
            <a:r>
              <a:rPr lang="en-GB" sz="1400" dirty="0" err="1">
                <a:solidFill>
                  <a:schemeClr val="accent3">
                    <a:lumMod val="50000"/>
                  </a:schemeClr>
                </a:solidFill>
              </a:rPr>
              <a:t>newydd</a:t>
            </a:r>
            <a:r>
              <a:rPr lang="en-GB" sz="1400" dirty="0">
                <a:solidFill>
                  <a:schemeClr val="accent3">
                    <a:lumMod val="50000"/>
                  </a:schemeClr>
                </a:solidFill>
              </a:rPr>
              <a:t> </a:t>
            </a:r>
            <a:r>
              <a:rPr lang="en-GB" sz="1400" dirty="0" err="1">
                <a:solidFill>
                  <a:schemeClr val="accent3">
                    <a:lumMod val="50000"/>
                  </a:schemeClr>
                </a:solidFill>
              </a:rPr>
              <a:t>hyn</a:t>
            </a:r>
            <a:r>
              <a:rPr lang="en-GB" sz="1400" dirty="0">
                <a:solidFill>
                  <a:schemeClr val="accent3">
                    <a:lumMod val="50000"/>
                  </a:schemeClr>
                </a:solidFill>
              </a:rPr>
              <a:t>. </a:t>
            </a:r>
            <a:r>
              <a:rPr lang="en-GB" sz="1400" dirty="0" err="1">
                <a:solidFill>
                  <a:schemeClr val="accent3">
                    <a:lumMod val="50000"/>
                  </a:schemeClr>
                </a:solidFill>
              </a:rPr>
              <a:t>Mae'n</a:t>
            </a:r>
            <a:r>
              <a:rPr lang="en-GB" sz="1400" dirty="0">
                <a:solidFill>
                  <a:schemeClr val="accent3">
                    <a:lumMod val="50000"/>
                  </a:schemeClr>
                </a:solidFill>
              </a:rPr>
              <a:t> </a:t>
            </a:r>
            <a:r>
              <a:rPr lang="en-GB" sz="1400" dirty="0" err="1">
                <a:solidFill>
                  <a:schemeClr val="accent3">
                    <a:lumMod val="50000"/>
                  </a:schemeClr>
                </a:solidFill>
              </a:rPr>
              <a:t>gwarantu</a:t>
            </a:r>
            <a:r>
              <a:rPr lang="en-GB" sz="1400" dirty="0">
                <a:solidFill>
                  <a:schemeClr val="accent3">
                    <a:lumMod val="50000"/>
                  </a:schemeClr>
                </a:solidFill>
              </a:rPr>
              <a:t> </a:t>
            </a:r>
            <a:r>
              <a:rPr lang="en-GB" sz="1400" dirty="0" err="1">
                <a:solidFill>
                  <a:schemeClr val="accent3">
                    <a:lumMod val="50000"/>
                  </a:schemeClr>
                </a:solidFill>
              </a:rPr>
              <a:t>uniondeb</a:t>
            </a:r>
            <a:r>
              <a:rPr lang="en-GB" sz="1400" dirty="0">
                <a:solidFill>
                  <a:schemeClr val="accent3">
                    <a:lumMod val="50000"/>
                  </a:schemeClr>
                </a:solidFill>
              </a:rPr>
              <a:t> a </a:t>
            </a:r>
            <a:r>
              <a:rPr lang="en-GB" sz="1400" dirty="0" err="1">
                <a:solidFill>
                  <a:schemeClr val="accent3">
                    <a:lumMod val="50000"/>
                  </a:schemeClr>
                </a:solidFill>
              </a:rPr>
              <a:t>gwerth</a:t>
            </a:r>
            <a:r>
              <a:rPr lang="en-GB" sz="1400" dirty="0">
                <a:solidFill>
                  <a:schemeClr val="accent3">
                    <a:lumMod val="50000"/>
                  </a:schemeClr>
                </a:solidFill>
              </a:rPr>
              <a:t> </a:t>
            </a:r>
            <a:r>
              <a:rPr lang="en-GB" sz="1400" dirty="0" err="1">
                <a:solidFill>
                  <a:schemeClr val="accent3">
                    <a:lumMod val="50000"/>
                  </a:schemeClr>
                </a:solidFill>
              </a:rPr>
              <a:t>asesiadau</a:t>
            </a:r>
            <a:r>
              <a:rPr lang="en-GB" sz="1400" dirty="0">
                <a:solidFill>
                  <a:schemeClr val="accent3">
                    <a:lumMod val="50000"/>
                  </a:schemeClr>
                </a:solidFill>
              </a:rPr>
              <a:t> </a:t>
            </a:r>
            <a:r>
              <a:rPr lang="en-GB" sz="1400" dirty="0" err="1">
                <a:solidFill>
                  <a:schemeClr val="accent3">
                    <a:lumMod val="50000"/>
                  </a:schemeClr>
                </a:solidFill>
              </a:rPr>
              <a:t>drwy</a:t>
            </a:r>
            <a:r>
              <a:rPr lang="en-GB" sz="1400" dirty="0">
                <a:solidFill>
                  <a:schemeClr val="accent3">
                    <a:lumMod val="50000"/>
                  </a:schemeClr>
                </a:solidFill>
              </a:rPr>
              <a:t> </a:t>
            </a:r>
            <a:r>
              <a:rPr lang="en-GB" sz="1400" dirty="0" err="1">
                <a:solidFill>
                  <a:schemeClr val="accent3">
                    <a:lumMod val="50000"/>
                  </a:schemeClr>
                </a:solidFill>
              </a:rPr>
              <a:t>gydol</a:t>
            </a:r>
            <a:r>
              <a:rPr lang="en-GB" sz="1400" dirty="0">
                <a:solidFill>
                  <a:schemeClr val="accent3">
                    <a:lumMod val="50000"/>
                  </a:schemeClr>
                </a:solidFill>
              </a:rPr>
              <a:t> </a:t>
            </a:r>
            <a:r>
              <a:rPr lang="en-GB" sz="1400" dirty="0" err="1">
                <a:solidFill>
                  <a:schemeClr val="accent3">
                    <a:lumMod val="50000"/>
                  </a:schemeClr>
                </a:solidFill>
              </a:rPr>
              <a:t>eu</a:t>
            </a:r>
            <a:r>
              <a:rPr lang="en-GB" sz="1400" dirty="0">
                <a:solidFill>
                  <a:schemeClr val="accent3">
                    <a:lumMod val="50000"/>
                  </a:schemeClr>
                </a:solidFill>
              </a:rPr>
              <a:t> </a:t>
            </a:r>
            <a:r>
              <a:rPr lang="en-GB" sz="1400" dirty="0" err="1">
                <a:solidFill>
                  <a:schemeClr val="accent3">
                    <a:lumMod val="50000"/>
                  </a:schemeClr>
                </a:solidFill>
              </a:rPr>
              <a:t>cylch</a:t>
            </a:r>
            <a:r>
              <a:rPr lang="en-GB" sz="1400" dirty="0">
                <a:solidFill>
                  <a:schemeClr val="accent3">
                    <a:lumMod val="50000"/>
                  </a:schemeClr>
                </a:solidFill>
              </a:rPr>
              <a:t> </a:t>
            </a:r>
            <a:r>
              <a:rPr lang="en-GB" sz="1400" dirty="0" err="1">
                <a:solidFill>
                  <a:schemeClr val="accent3">
                    <a:lumMod val="50000"/>
                  </a:schemeClr>
                </a:solidFill>
              </a:rPr>
              <a:t>bywyd</a:t>
            </a:r>
            <a:r>
              <a:rPr lang="en-GB" sz="1400" dirty="0">
                <a:solidFill>
                  <a:schemeClr val="accent3">
                    <a:lumMod val="50000"/>
                  </a:schemeClr>
                </a:solidFill>
              </a:rPr>
              <a:t>. </a:t>
            </a:r>
            <a:r>
              <a:rPr lang="en-GB" sz="1400" dirty="0" err="1">
                <a:solidFill>
                  <a:schemeClr val="accent3">
                    <a:lumMod val="50000"/>
                  </a:schemeClr>
                </a:solidFill>
              </a:rPr>
              <a:t>Mae'r</a:t>
            </a:r>
            <a:r>
              <a:rPr lang="en-GB" sz="1400" dirty="0">
                <a:solidFill>
                  <a:schemeClr val="accent3">
                    <a:lumMod val="50000"/>
                  </a:schemeClr>
                </a:solidFill>
              </a:rPr>
              <a:t> </a:t>
            </a:r>
            <a:r>
              <a:rPr lang="en-GB" sz="1400" dirty="0" err="1">
                <a:solidFill>
                  <a:schemeClr val="accent3">
                    <a:lumMod val="50000"/>
                  </a:schemeClr>
                </a:solidFill>
              </a:rPr>
              <a:t>ddogfen</a:t>
            </a:r>
            <a:r>
              <a:rPr lang="en-GB" sz="1400" dirty="0">
                <a:solidFill>
                  <a:schemeClr val="accent3">
                    <a:lumMod val="50000"/>
                  </a:schemeClr>
                </a:solidFill>
              </a:rPr>
              <a:t> hon yn </a:t>
            </a:r>
            <a:r>
              <a:rPr lang="en-GB" sz="1400" dirty="0" err="1">
                <a:solidFill>
                  <a:schemeClr val="accent3">
                    <a:lumMod val="50000"/>
                  </a:schemeClr>
                </a:solidFill>
              </a:rPr>
              <a:t>amlinellu'r</a:t>
            </a:r>
            <a:r>
              <a:rPr lang="en-GB" sz="1400" dirty="0">
                <a:solidFill>
                  <a:schemeClr val="accent3">
                    <a:lumMod val="50000"/>
                  </a:schemeClr>
                </a:solidFill>
              </a:rPr>
              <a:t> </a:t>
            </a:r>
            <a:r>
              <a:rPr lang="en-GB" sz="1400" dirty="0" err="1">
                <a:solidFill>
                  <a:schemeClr val="accent3">
                    <a:lumMod val="50000"/>
                  </a:schemeClr>
                </a:solidFill>
              </a:rPr>
              <a:t>gofynion</a:t>
            </a:r>
            <a:r>
              <a:rPr lang="en-GB" sz="1400" dirty="0">
                <a:solidFill>
                  <a:schemeClr val="accent3">
                    <a:lumMod val="50000"/>
                  </a:schemeClr>
                </a:solidFill>
              </a:rPr>
              <a:t> sicrhau ansawdd </a:t>
            </a:r>
            <a:r>
              <a:rPr lang="en-GB" sz="1400" dirty="0" err="1">
                <a:solidFill>
                  <a:schemeClr val="accent3">
                    <a:lumMod val="50000"/>
                  </a:schemeClr>
                </a:solidFill>
              </a:rPr>
              <a:t>mewnol</a:t>
            </a:r>
            <a:r>
              <a:rPr lang="en-GB" sz="1400" dirty="0">
                <a:solidFill>
                  <a:schemeClr val="accent3">
                    <a:lumMod val="50000"/>
                  </a:schemeClr>
                </a:solidFill>
              </a:rPr>
              <a:t> ac </a:t>
            </a:r>
            <a:r>
              <a:rPr lang="en-GB" sz="1400" dirty="0" err="1">
                <a:solidFill>
                  <a:schemeClr val="accent3">
                    <a:lumMod val="50000"/>
                  </a:schemeClr>
                </a:solidFill>
              </a:rPr>
              <a:t>allanol</a:t>
            </a:r>
            <a:r>
              <a:rPr lang="en-GB" sz="1400" dirty="0">
                <a:solidFill>
                  <a:schemeClr val="accent3">
                    <a:lumMod val="50000"/>
                  </a:schemeClr>
                </a:solidFill>
              </a:rPr>
              <a:t>, </a:t>
            </a:r>
            <a:r>
              <a:rPr lang="en-GB" sz="1400" dirty="0" err="1">
                <a:solidFill>
                  <a:schemeClr val="accent3">
                    <a:lumMod val="50000"/>
                  </a:schemeClr>
                </a:solidFill>
              </a:rPr>
              <a:t>gan</a:t>
            </a:r>
            <a:r>
              <a:rPr lang="en-GB" sz="1400" dirty="0">
                <a:solidFill>
                  <a:schemeClr val="accent3">
                    <a:lumMod val="50000"/>
                  </a:schemeClr>
                </a:solidFill>
              </a:rPr>
              <a:t> </a:t>
            </a:r>
            <a:r>
              <a:rPr lang="en-GB" sz="1400" dirty="0" err="1">
                <a:solidFill>
                  <a:schemeClr val="accent3">
                    <a:lumMod val="50000"/>
                  </a:schemeClr>
                </a:solidFill>
              </a:rPr>
              <a:t>ddarparu</a:t>
            </a:r>
            <a:r>
              <a:rPr lang="en-GB" sz="1400" dirty="0">
                <a:solidFill>
                  <a:schemeClr val="accent3">
                    <a:lumMod val="50000"/>
                  </a:schemeClr>
                </a:solidFill>
              </a:rPr>
              <a:t> </a:t>
            </a:r>
            <a:r>
              <a:rPr lang="en-GB" sz="1400" dirty="0" err="1">
                <a:solidFill>
                  <a:schemeClr val="accent3">
                    <a:lumMod val="50000"/>
                  </a:schemeClr>
                </a:solidFill>
              </a:rPr>
              <a:t>canllawiau</a:t>
            </a:r>
            <a:r>
              <a:rPr lang="en-GB" sz="1400" dirty="0">
                <a:solidFill>
                  <a:schemeClr val="accent3">
                    <a:lumMod val="50000"/>
                  </a:schemeClr>
                </a:solidFill>
              </a:rPr>
              <a:t> ac </a:t>
            </a:r>
            <a:r>
              <a:rPr lang="en-GB" sz="1400" dirty="0" err="1">
                <a:solidFill>
                  <a:schemeClr val="accent3">
                    <a:lumMod val="50000"/>
                  </a:schemeClr>
                </a:solidFill>
              </a:rPr>
              <a:t>enghreifftiau</a:t>
            </a:r>
            <a:r>
              <a:rPr lang="en-GB" sz="1400" dirty="0">
                <a:solidFill>
                  <a:schemeClr val="accent3">
                    <a:lumMod val="50000"/>
                  </a:schemeClr>
                </a:solidFill>
              </a:rPr>
              <a:t> o </a:t>
            </a:r>
            <a:r>
              <a:rPr lang="en-GB" sz="1400" dirty="0" err="1">
                <a:solidFill>
                  <a:schemeClr val="accent3">
                    <a:lumMod val="50000"/>
                  </a:schemeClr>
                </a:solidFill>
              </a:rPr>
              <a:t>arfer</a:t>
            </a:r>
            <a:r>
              <a:rPr lang="en-GB" sz="1400" dirty="0">
                <a:solidFill>
                  <a:schemeClr val="accent3">
                    <a:lumMod val="50000"/>
                  </a:schemeClr>
                </a:solidFill>
              </a:rPr>
              <a:t> </a:t>
            </a:r>
            <a:r>
              <a:rPr lang="en-GB" sz="1400" dirty="0" err="1">
                <a:solidFill>
                  <a:schemeClr val="accent3">
                    <a:lumMod val="50000"/>
                  </a:schemeClr>
                </a:solidFill>
              </a:rPr>
              <a:t>gorau</a:t>
            </a:r>
            <a:r>
              <a:rPr lang="en-GB" sz="1400" dirty="0">
                <a:solidFill>
                  <a:schemeClr val="accent3">
                    <a:lumMod val="50000"/>
                  </a:schemeClr>
                </a:solidFill>
              </a:rPr>
              <a:t> </a:t>
            </a:r>
            <a:r>
              <a:rPr lang="en-GB" sz="1400" dirty="0" err="1">
                <a:solidFill>
                  <a:schemeClr val="accent3">
                    <a:lumMod val="50000"/>
                  </a:schemeClr>
                </a:solidFill>
              </a:rPr>
              <a:t>i</a:t>
            </a:r>
            <a:r>
              <a:rPr lang="en-GB" sz="1400" dirty="0">
                <a:solidFill>
                  <a:schemeClr val="accent3">
                    <a:lumMod val="50000"/>
                  </a:schemeClr>
                </a:solidFill>
              </a:rPr>
              <a:t> </a:t>
            </a:r>
            <a:r>
              <a:rPr lang="en-GB" sz="1400" dirty="0" err="1">
                <a:solidFill>
                  <a:schemeClr val="accent3">
                    <a:lumMod val="50000"/>
                  </a:schemeClr>
                </a:solidFill>
              </a:rPr>
              <a:t>gynorthwyo</a:t>
            </a:r>
            <a:r>
              <a:rPr lang="en-GB" sz="1400" dirty="0">
                <a:solidFill>
                  <a:schemeClr val="accent3">
                    <a:lumMod val="50000"/>
                  </a:schemeClr>
                </a:solidFill>
              </a:rPr>
              <a:t> </a:t>
            </a:r>
            <a:r>
              <a:rPr lang="en-GB" sz="1400" dirty="0" err="1">
                <a:solidFill>
                  <a:schemeClr val="accent3">
                    <a:lumMod val="50000"/>
                  </a:schemeClr>
                </a:solidFill>
              </a:rPr>
              <a:t>canolfannau</a:t>
            </a:r>
            <a:r>
              <a:rPr lang="en-GB" sz="1400" dirty="0">
                <a:solidFill>
                  <a:schemeClr val="accent3">
                    <a:lumMod val="50000"/>
                  </a:schemeClr>
                </a:solidFill>
              </a:rPr>
              <a:t> </a:t>
            </a:r>
            <a:r>
              <a:rPr lang="en-GB" sz="1400" dirty="0" err="1">
                <a:solidFill>
                  <a:schemeClr val="accent3">
                    <a:lumMod val="50000"/>
                  </a:schemeClr>
                </a:solidFill>
              </a:rPr>
              <a:t>i</a:t>
            </a:r>
            <a:r>
              <a:rPr lang="en-GB" sz="1400" dirty="0">
                <a:solidFill>
                  <a:schemeClr val="accent3">
                    <a:lumMod val="50000"/>
                  </a:schemeClr>
                </a:solidFill>
              </a:rPr>
              <a:t> </a:t>
            </a:r>
            <a:r>
              <a:rPr lang="en-GB" sz="1400" dirty="0" err="1">
                <a:solidFill>
                  <a:schemeClr val="accent3">
                    <a:lumMod val="50000"/>
                  </a:schemeClr>
                </a:solidFill>
              </a:rPr>
              <a:t>ddarparu'r</a:t>
            </a:r>
            <a:r>
              <a:rPr lang="en-GB" sz="1400" dirty="0">
                <a:solidFill>
                  <a:schemeClr val="accent3">
                    <a:lumMod val="50000"/>
                  </a:schemeClr>
                </a:solidFill>
              </a:rPr>
              <a:t> </a:t>
            </a:r>
            <a:r>
              <a:rPr lang="en-GB" sz="1400" dirty="0" err="1">
                <a:solidFill>
                  <a:schemeClr val="accent3">
                    <a:lumMod val="50000"/>
                  </a:schemeClr>
                </a:solidFill>
              </a:rPr>
              <a:t>cymwysterau</a:t>
            </a:r>
            <a:r>
              <a:rPr lang="en-GB" sz="1400" dirty="0">
                <a:solidFill>
                  <a:schemeClr val="accent3">
                    <a:lumMod val="50000"/>
                  </a:schemeClr>
                </a:solidFill>
              </a:rPr>
              <a:t> </a:t>
            </a:r>
            <a:r>
              <a:rPr lang="en-GB" sz="1400" dirty="0" err="1">
                <a:solidFill>
                  <a:schemeClr val="accent3">
                    <a:lumMod val="50000"/>
                  </a:schemeClr>
                </a:solidFill>
              </a:rPr>
              <a:t>hyn</a:t>
            </a:r>
            <a:r>
              <a:rPr lang="en-GB" sz="1400" dirty="0" smtClean="0">
                <a:solidFill>
                  <a:schemeClr val="bg1"/>
                </a:solidFill>
              </a:rPr>
              <a:t>.</a:t>
            </a:r>
          </a:p>
          <a:p>
            <a:endParaRPr lang="en-GB" sz="1600" dirty="0">
              <a:solidFill>
                <a:schemeClr val="bg1"/>
              </a:solidFill>
            </a:endParaRPr>
          </a:p>
        </p:txBody>
      </p:sp>
      <p:sp>
        <p:nvSpPr>
          <p:cNvPr id="13" name="Rectangle 12"/>
          <p:cNvSpPr/>
          <p:nvPr/>
        </p:nvSpPr>
        <p:spPr>
          <a:xfrm>
            <a:off x="3843428" y="3519341"/>
            <a:ext cx="3557664" cy="2031325"/>
          </a:xfrm>
          <a:prstGeom prst="rect">
            <a:avLst/>
          </a:prstGeom>
          <a:solidFill>
            <a:schemeClr val="accent3">
              <a:lumMod val="40000"/>
              <a:lumOff val="60000"/>
            </a:schemeClr>
          </a:solidFill>
        </p:spPr>
        <p:txBody>
          <a:bodyPr wrap="square">
            <a:spAutoFit/>
          </a:bodyPr>
          <a:lstStyle/>
          <a:p>
            <a:r>
              <a:rPr lang="en-GB" sz="1400" b="1" dirty="0" err="1">
                <a:solidFill>
                  <a:schemeClr val="accent3">
                    <a:lumMod val="50000"/>
                  </a:schemeClr>
                </a:solidFill>
              </a:rPr>
              <a:t>Rydym</a:t>
            </a:r>
            <a:r>
              <a:rPr lang="en-GB" sz="1400" b="1" dirty="0">
                <a:solidFill>
                  <a:schemeClr val="accent3">
                    <a:lumMod val="50000"/>
                  </a:schemeClr>
                </a:solidFill>
              </a:rPr>
              <a:t> yn </a:t>
            </a:r>
            <a:r>
              <a:rPr lang="en-GB" sz="1400" b="1" dirty="0" err="1">
                <a:solidFill>
                  <a:schemeClr val="accent3">
                    <a:lumMod val="50000"/>
                  </a:schemeClr>
                </a:solidFill>
              </a:rPr>
              <a:t>cydnabod</a:t>
            </a:r>
            <a:r>
              <a:rPr lang="en-GB" sz="1400" b="1" dirty="0">
                <a:solidFill>
                  <a:schemeClr val="accent3">
                    <a:lumMod val="50000"/>
                  </a:schemeClr>
                </a:solidFill>
              </a:rPr>
              <a:t> y </a:t>
            </a:r>
            <a:r>
              <a:rPr lang="en-GB" sz="1400" b="1" dirty="0" err="1">
                <a:solidFill>
                  <a:schemeClr val="accent3">
                    <a:lumMod val="50000"/>
                  </a:schemeClr>
                </a:solidFill>
              </a:rPr>
              <a:t>gallai</a:t>
            </a:r>
            <a:r>
              <a:rPr lang="en-GB" sz="1400" b="1" dirty="0">
                <a:solidFill>
                  <a:schemeClr val="accent3">
                    <a:lumMod val="50000"/>
                  </a:schemeClr>
                </a:solidFill>
              </a:rPr>
              <a:t> </a:t>
            </a:r>
            <a:r>
              <a:rPr lang="en-GB" sz="1400" b="1" dirty="0" err="1">
                <a:solidFill>
                  <a:schemeClr val="accent3">
                    <a:lumMod val="50000"/>
                  </a:schemeClr>
                </a:solidFill>
              </a:rPr>
              <a:t>cyflwyno</a:t>
            </a:r>
            <a:r>
              <a:rPr lang="en-GB" sz="1400" b="1" dirty="0">
                <a:solidFill>
                  <a:schemeClr val="accent3">
                    <a:lumMod val="50000"/>
                  </a:schemeClr>
                </a:solidFill>
              </a:rPr>
              <a:t> ac </a:t>
            </a:r>
            <a:r>
              <a:rPr lang="en-GB" sz="1400" b="1" dirty="0" err="1">
                <a:solidFill>
                  <a:schemeClr val="accent3">
                    <a:lumMod val="50000"/>
                  </a:schemeClr>
                </a:solidFill>
              </a:rPr>
              <a:t>asesu'r</a:t>
            </a:r>
            <a:r>
              <a:rPr lang="en-GB" sz="1400" b="1" dirty="0">
                <a:solidFill>
                  <a:schemeClr val="accent3">
                    <a:lumMod val="50000"/>
                  </a:schemeClr>
                </a:solidFill>
              </a:rPr>
              <a:t> </a:t>
            </a:r>
            <a:r>
              <a:rPr lang="en-GB" sz="1400" b="1" dirty="0" err="1">
                <a:solidFill>
                  <a:schemeClr val="accent3">
                    <a:lumMod val="50000"/>
                  </a:schemeClr>
                </a:solidFill>
              </a:rPr>
              <a:t>cymwysterau</a:t>
            </a:r>
            <a:r>
              <a:rPr lang="en-GB" sz="1400" b="1" dirty="0">
                <a:solidFill>
                  <a:schemeClr val="accent3">
                    <a:lumMod val="50000"/>
                  </a:schemeClr>
                </a:solidFill>
              </a:rPr>
              <a:t> </a:t>
            </a:r>
            <a:r>
              <a:rPr lang="en-GB" sz="1400" b="1" dirty="0" err="1">
                <a:solidFill>
                  <a:schemeClr val="accent3">
                    <a:lumMod val="50000"/>
                  </a:schemeClr>
                </a:solidFill>
              </a:rPr>
              <a:t>newydd</a:t>
            </a:r>
            <a:r>
              <a:rPr lang="en-GB" sz="1400" b="1" dirty="0">
                <a:solidFill>
                  <a:schemeClr val="accent3">
                    <a:lumMod val="50000"/>
                  </a:schemeClr>
                </a:solidFill>
              </a:rPr>
              <a:t> </a:t>
            </a:r>
            <a:r>
              <a:rPr lang="en-GB" sz="1400" b="1" dirty="0" err="1">
                <a:solidFill>
                  <a:schemeClr val="accent3">
                    <a:lumMod val="50000"/>
                  </a:schemeClr>
                </a:solidFill>
              </a:rPr>
              <a:t>hyn</a:t>
            </a:r>
            <a:r>
              <a:rPr lang="en-GB" sz="1400" b="1" dirty="0">
                <a:solidFill>
                  <a:schemeClr val="accent3">
                    <a:lumMod val="50000"/>
                  </a:schemeClr>
                </a:solidFill>
              </a:rPr>
              <a:t> </a:t>
            </a:r>
            <a:r>
              <a:rPr lang="en-GB" sz="1400" b="1" dirty="0" err="1">
                <a:solidFill>
                  <a:schemeClr val="accent3">
                    <a:lumMod val="50000"/>
                  </a:schemeClr>
                </a:solidFill>
              </a:rPr>
              <a:t>gyflwyno</a:t>
            </a:r>
            <a:r>
              <a:rPr lang="en-GB" sz="1400" b="1" dirty="0">
                <a:solidFill>
                  <a:schemeClr val="accent3">
                    <a:lumMod val="50000"/>
                  </a:schemeClr>
                </a:solidFill>
              </a:rPr>
              <a:t> </a:t>
            </a:r>
            <a:r>
              <a:rPr lang="en-GB" sz="1400" b="1" dirty="0" err="1">
                <a:solidFill>
                  <a:schemeClr val="accent3">
                    <a:lumMod val="50000"/>
                  </a:schemeClr>
                </a:solidFill>
              </a:rPr>
              <a:t>heriau</a:t>
            </a:r>
            <a:r>
              <a:rPr lang="en-GB" sz="1400" b="1" dirty="0">
                <a:solidFill>
                  <a:schemeClr val="accent3">
                    <a:lumMod val="50000"/>
                  </a:schemeClr>
                </a:solidFill>
              </a:rPr>
              <a:t> </a:t>
            </a:r>
            <a:r>
              <a:rPr lang="en-GB" sz="1400" b="1" dirty="0" err="1">
                <a:solidFill>
                  <a:schemeClr val="accent3">
                    <a:lumMod val="50000"/>
                  </a:schemeClr>
                </a:solidFill>
              </a:rPr>
              <a:t>i</a:t>
            </a:r>
            <a:r>
              <a:rPr lang="en-GB" sz="1400" b="1" dirty="0">
                <a:solidFill>
                  <a:schemeClr val="accent3">
                    <a:lumMod val="50000"/>
                  </a:schemeClr>
                </a:solidFill>
              </a:rPr>
              <a:t> </a:t>
            </a:r>
            <a:r>
              <a:rPr lang="en-GB" sz="1400" b="1" dirty="0" err="1">
                <a:solidFill>
                  <a:schemeClr val="accent3">
                    <a:lumMod val="50000"/>
                  </a:schemeClr>
                </a:solidFill>
              </a:rPr>
              <a:t>ganolfannau</a:t>
            </a:r>
            <a:r>
              <a:rPr lang="en-GB" sz="1400" b="1" dirty="0">
                <a:solidFill>
                  <a:schemeClr val="accent3">
                    <a:lumMod val="50000"/>
                  </a:schemeClr>
                </a:solidFill>
              </a:rPr>
              <a:t>, felly </a:t>
            </a:r>
            <a:r>
              <a:rPr lang="en-GB" sz="1400" b="1" dirty="0" err="1">
                <a:solidFill>
                  <a:schemeClr val="accent3">
                    <a:lumMod val="50000"/>
                  </a:schemeClr>
                </a:solidFill>
              </a:rPr>
              <a:t>rydym</a:t>
            </a:r>
            <a:r>
              <a:rPr lang="en-GB" sz="1400" b="1" dirty="0">
                <a:solidFill>
                  <a:schemeClr val="accent3">
                    <a:lumMod val="50000"/>
                  </a:schemeClr>
                </a:solidFill>
              </a:rPr>
              <a:t> am sicrhau bod </a:t>
            </a:r>
            <a:r>
              <a:rPr lang="en-GB" sz="1400" b="1" dirty="0" err="1">
                <a:solidFill>
                  <a:schemeClr val="accent3">
                    <a:lumMod val="50000"/>
                  </a:schemeClr>
                </a:solidFill>
              </a:rPr>
              <a:t>gan</a:t>
            </a:r>
            <a:r>
              <a:rPr lang="en-GB" sz="1400" b="1" dirty="0">
                <a:solidFill>
                  <a:schemeClr val="accent3">
                    <a:lumMod val="50000"/>
                  </a:schemeClr>
                </a:solidFill>
              </a:rPr>
              <a:t> staff y </a:t>
            </a:r>
            <a:r>
              <a:rPr lang="en-GB" sz="1400" b="1" dirty="0" err="1">
                <a:solidFill>
                  <a:schemeClr val="accent3">
                    <a:lumMod val="50000"/>
                  </a:schemeClr>
                </a:solidFill>
              </a:rPr>
              <a:t>Ganolfan</a:t>
            </a:r>
            <a:r>
              <a:rPr lang="en-GB" sz="1400" b="1" dirty="0">
                <a:solidFill>
                  <a:schemeClr val="accent3">
                    <a:lumMod val="50000"/>
                  </a:schemeClr>
                </a:solidFill>
              </a:rPr>
              <a:t> </a:t>
            </a:r>
            <a:r>
              <a:rPr lang="en-GB" sz="1400" b="1" dirty="0" err="1">
                <a:solidFill>
                  <a:schemeClr val="accent3">
                    <a:lumMod val="50000"/>
                  </a:schemeClr>
                </a:solidFill>
              </a:rPr>
              <a:t>yr</a:t>
            </a:r>
            <a:r>
              <a:rPr lang="en-GB" sz="1400" b="1" dirty="0">
                <a:solidFill>
                  <a:schemeClr val="accent3">
                    <a:lumMod val="50000"/>
                  </a:schemeClr>
                </a:solidFill>
              </a:rPr>
              <a:t> offer </a:t>
            </a:r>
            <a:r>
              <a:rPr lang="en-GB" sz="1400" b="1" dirty="0" err="1">
                <a:solidFill>
                  <a:schemeClr val="accent3">
                    <a:lumMod val="50000"/>
                  </a:schemeClr>
                </a:solidFill>
              </a:rPr>
              <a:t>i</a:t>
            </a:r>
            <a:r>
              <a:rPr lang="en-GB" sz="1400" b="1" dirty="0">
                <a:solidFill>
                  <a:schemeClr val="accent3">
                    <a:lumMod val="50000"/>
                  </a:schemeClr>
                </a:solidFill>
              </a:rPr>
              <a:t> </a:t>
            </a:r>
            <a:r>
              <a:rPr lang="en-GB" sz="1400" b="1" dirty="0" err="1">
                <a:solidFill>
                  <a:schemeClr val="accent3">
                    <a:lumMod val="50000"/>
                  </a:schemeClr>
                </a:solidFill>
              </a:rPr>
              <a:t>ymgymryd</a:t>
            </a:r>
            <a:r>
              <a:rPr lang="en-GB" sz="1400" b="1" dirty="0">
                <a:solidFill>
                  <a:schemeClr val="accent3">
                    <a:lumMod val="50000"/>
                  </a:schemeClr>
                </a:solidFill>
              </a:rPr>
              <a:t> â </a:t>
            </a:r>
            <a:r>
              <a:rPr lang="en-GB" sz="1400" b="1" dirty="0" err="1">
                <a:solidFill>
                  <a:schemeClr val="accent3">
                    <a:lumMod val="50000"/>
                  </a:schemeClr>
                </a:solidFill>
              </a:rPr>
              <a:t>sicrwydd</a:t>
            </a:r>
            <a:r>
              <a:rPr lang="en-GB" sz="1400" b="1" dirty="0">
                <a:solidFill>
                  <a:schemeClr val="accent3">
                    <a:lumMod val="50000"/>
                  </a:schemeClr>
                </a:solidFill>
              </a:rPr>
              <a:t> ansawdd </a:t>
            </a:r>
            <a:r>
              <a:rPr lang="en-GB" sz="1400" b="1" dirty="0" err="1">
                <a:solidFill>
                  <a:schemeClr val="accent3">
                    <a:lumMod val="50000"/>
                  </a:schemeClr>
                </a:solidFill>
              </a:rPr>
              <a:t>mewnol</a:t>
            </a:r>
            <a:r>
              <a:rPr lang="en-GB" sz="1400" b="1" dirty="0">
                <a:solidFill>
                  <a:schemeClr val="accent3">
                    <a:lumMod val="50000"/>
                  </a:schemeClr>
                </a:solidFill>
              </a:rPr>
              <a:t> </a:t>
            </a:r>
            <a:r>
              <a:rPr lang="en-GB" sz="1400" b="1" dirty="0" err="1">
                <a:solidFill>
                  <a:schemeClr val="accent3">
                    <a:lumMod val="50000"/>
                  </a:schemeClr>
                </a:solidFill>
              </a:rPr>
              <a:t>effeithiol</a:t>
            </a:r>
            <a:r>
              <a:rPr lang="en-GB" sz="1400" b="1" dirty="0">
                <a:solidFill>
                  <a:schemeClr val="accent3">
                    <a:lumMod val="50000"/>
                  </a:schemeClr>
                </a:solidFill>
              </a:rPr>
              <a:t> a </a:t>
            </a:r>
            <a:r>
              <a:rPr lang="en-GB" sz="1400" b="1" dirty="0" err="1">
                <a:solidFill>
                  <a:schemeClr val="accent3">
                    <a:lumMod val="50000"/>
                  </a:schemeClr>
                </a:solidFill>
              </a:rPr>
              <a:t>chadarn</a:t>
            </a:r>
            <a:r>
              <a:rPr lang="en-GB" sz="1400" b="1" dirty="0">
                <a:solidFill>
                  <a:schemeClr val="accent3">
                    <a:lumMod val="50000"/>
                  </a:schemeClr>
                </a:solidFill>
              </a:rPr>
              <a:t> </a:t>
            </a:r>
            <a:r>
              <a:rPr lang="en-GB" sz="1400" b="1" dirty="0" err="1">
                <a:solidFill>
                  <a:schemeClr val="accent3">
                    <a:lumMod val="50000"/>
                  </a:schemeClr>
                </a:solidFill>
              </a:rPr>
              <a:t>a'u</a:t>
            </a:r>
            <a:r>
              <a:rPr lang="en-GB" sz="1400" b="1" dirty="0">
                <a:solidFill>
                  <a:schemeClr val="accent3">
                    <a:lumMod val="50000"/>
                  </a:schemeClr>
                </a:solidFill>
              </a:rPr>
              <a:t> </a:t>
            </a:r>
            <a:r>
              <a:rPr lang="en-GB" sz="1400" b="1" dirty="0" err="1">
                <a:solidFill>
                  <a:schemeClr val="accent3">
                    <a:lumMod val="50000"/>
                  </a:schemeClr>
                </a:solidFill>
              </a:rPr>
              <a:t>helpu</a:t>
            </a:r>
            <a:r>
              <a:rPr lang="en-GB" sz="1400" b="1" dirty="0">
                <a:solidFill>
                  <a:schemeClr val="accent3">
                    <a:lumMod val="50000"/>
                  </a:schemeClr>
                </a:solidFill>
              </a:rPr>
              <a:t> </a:t>
            </a:r>
            <a:r>
              <a:rPr lang="en-GB" sz="1400" b="1" dirty="0" err="1">
                <a:solidFill>
                  <a:schemeClr val="accent3">
                    <a:lumMod val="50000"/>
                  </a:schemeClr>
                </a:solidFill>
              </a:rPr>
              <a:t>i</a:t>
            </a:r>
            <a:r>
              <a:rPr lang="en-GB" sz="1400" b="1" dirty="0">
                <a:solidFill>
                  <a:schemeClr val="accent3">
                    <a:lumMod val="50000"/>
                  </a:schemeClr>
                </a:solidFill>
              </a:rPr>
              <a:t> </a:t>
            </a:r>
            <a:r>
              <a:rPr lang="en-GB" sz="1400" b="1" dirty="0" err="1">
                <a:solidFill>
                  <a:schemeClr val="accent3">
                    <a:lumMod val="50000"/>
                  </a:schemeClr>
                </a:solidFill>
              </a:rPr>
              <a:t>ddeall</a:t>
            </a:r>
            <a:r>
              <a:rPr lang="en-GB" sz="1400" b="1" dirty="0">
                <a:solidFill>
                  <a:schemeClr val="accent3">
                    <a:lumMod val="50000"/>
                  </a:schemeClr>
                </a:solidFill>
              </a:rPr>
              <a:t> </a:t>
            </a:r>
            <a:r>
              <a:rPr lang="en-GB" sz="1400" b="1" dirty="0" err="1">
                <a:solidFill>
                  <a:schemeClr val="accent3">
                    <a:lumMod val="50000"/>
                  </a:schemeClr>
                </a:solidFill>
              </a:rPr>
              <a:t>pwysigrwydd</a:t>
            </a:r>
            <a:r>
              <a:rPr lang="en-GB" sz="1400" b="1" dirty="0">
                <a:solidFill>
                  <a:schemeClr val="accent3">
                    <a:lumMod val="50000"/>
                  </a:schemeClr>
                </a:solidFill>
              </a:rPr>
              <a:t> </a:t>
            </a:r>
            <a:r>
              <a:rPr lang="en-GB" sz="1400" b="1" dirty="0" err="1">
                <a:solidFill>
                  <a:schemeClr val="accent3">
                    <a:lumMod val="50000"/>
                  </a:schemeClr>
                </a:solidFill>
              </a:rPr>
              <a:t>sicrwydd</a:t>
            </a:r>
            <a:r>
              <a:rPr lang="en-GB" sz="1400" b="1" dirty="0">
                <a:solidFill>
                  <a:schemeClr val="accent3">
                    <a:lumMod val="50000"/>
                  </a:schemeClr>
                </a:solidFill>
              </a:rPr>
              <a:t> ansawdd </a:t>
            </a:r>
            <a:r>
              <a:rPr lang="en-GB" sz="1400" b="1" dirty="0" err="1">
                <a:solidFill>
                  <a:schemeClr val="accent3">
                    <a:lumMod val="50000"/>
                  </a:schemeClr>
                </a:solidFill>
              </a:rPr>
              <a:t>allanol</a:t>
            </a:r>
            <a:r>
              <a:rPr lang="en-GB" sz="1400" b="1" dirty="0">
                <a:solidFill>
                  <a:schemeClr val="accent3">
                    <a:lumMod val="50000"/>
                  </a:schemeClr>
                </a:solidFill>
              </a:rPr>
              <a:t>, yn </a:t>
            </a:r>
            <a:r>
              <a:rPr lang="en-GB" sz="1400" b="1" dirty="0" err="1">
                <a:solidFill>
                  <a:schemeClr val="accent3">
                    <a:lumMod val="50000"/>
                  </a:schemeClr>
                </a:solidFill>
              </a:rPr>
              <a:t>ogystal</a:t>
            </a:r>
            <a:r>
              <a:rPr lang="en-GB" sz="1400" b="1" dirty="0">
                <a:solidFill>
                  <a:schemeClr val="accent3">
                    <a:lumMod val="50000"/>
                  </a:schemeClr>
                </a:solidFill>
              </a:rPr>
              <a:t> </a:t>
            </a:r>
            <a:r>
              <a:rPr lang="en-GB" sz="1400" b="1" dirty="0" err="1">
                <a:solidFill>
                  <a:schemeClr val="accent3">
                    <a:lumMod val="50000"/>
                  </a:schemeClr>
                </a:solidFill>
              </a:rPr>
              <a:t>â'r</a:t>
            </a:r>
            <a:r>
              <a:rPr lang="en-GB" sz="1400" b="1" dirty="0">
                <a:solidFill>
                  <a:schemeClr val="accent3">
                    <a:lumMod val="50000"/>
                  </a:schemeClr>
                </a:solidFill>
              </a:rPr>
              <a:t> </a:t>
            </a:r>
            <a:r>
              <a:rPr lang="en-GB" sz="1400" b="1" dirty="0" err="1">
                <a:solidFill>
                  <a:schemeClr val="accent3">
                    <a:lumMod val="50000"/>
                  </a:schemeClr>
                </a:solidFill>
              </a:rPr>
              <a:t>rhesymeg</a:t>
            </a:r>
            <a:r>
              <a:rPr lang="en-GB" sz="1400" b="1" dirty="0">
                <a:solidFill>
                  <a:schemeClr val="accent3">
                    <a:lumMod val="50000"/>
                  </a:schemeClr>
                </a:solidFill>
              </a:rPr>
              <a:t> </a:t>
            </a:r>
            <a:r>
              <a:rPr lang="en-GB" sz="1400" b="1" dirty="0" err="1">
                <a:solidFill>
                  <a:schemeClr val="accent3">
                    <a:lumMod val="50000"/>
                  </a:schemeClr>
                </a:solidFill>
              </a:rPr>
              <a:t>sy'n</a:t>
            </a:r>
            <a:r>
              <a:rPr lang="en-GB" sz="1400" b="1" dirty="0">
                <a:solidFill>
                  <a:schemeClr val="accent3">
                    <a:lumMod val="50000"/>
                  </a:schemeClr>
                </a:solidFill>
              </a:rPr>
              <a:t> sail </a:t>
            </a:r>
            <a:r>
              <a:rPr lang="en-GB" sz="1400" b="1" dirty="0" err="1">
                <a:solidFill>
                  <a:schemeClr val="accent3">
                    <a:lumMod val="50000"/>
                  </a:schemeClr>
                </a:solidFill>
              </a:rPr>
              <a:t>iddo</a:t>
            </a:r>
            <a:r>
              <a:rPr lang="en-GB" sz="1400" b="1" dirty="0">
                <a:solidFill>
                  <a:schemeClr val="accent3">
                    <a:lumMod val="50000"/>
                  </a:schemeClr>
                </a:solidFill>
              </a:rPr>
              <a:t>. </a:t>
            </a:r>
          </a:p>
        </p:txBody>
      </p:sp>
      <p:pic>
        <p:nvPicPr>
          <p:cNvPr id="4" name="Content Placeholder 3"/>
          <p:cNvPicPr>
            <a:picLocks noGrp="1" noChangeAspect="1"/>
          </p:cNvPicPr>
          <p:nvPr>
            <p:ph idx="1"/>
          </p:nvPr>
        </p:nvPicPr>
        <p:blipFill>
          <a:blip r:embed="rId3"/>
          <a:stretch>
            <a:fillRect/>
          </a:stretch>
        </p:blipFill>
        <p:spPr>
          <a:xfrm>
            <a:off x="879811" y="2978936"/>
            <a:ext cx="2759908" cy="3879064"/>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4244743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5569353" y="3843922"/>
            <a:ext cx="6112364" cy="646331"/>
          </a:xfrm>
          <a:prstGeom prst="rect">
            <a:avLst/>
          </a:prstGeom>
          <a:noFill/>
        </p:spPr>
        <p:txBody>
          <a:bodyPr wrap="square" rtlCol="0">
            <a:spAutoFit/>
          </a:bodyPr>
          <a:lstStyle/>
          <a:p>
            <a:pPr lvl="0"/>
            <a:r>
              <a:rPr lang="en-GB" sz="3600" b="1" dirty="0" smtClean="0">
                <a:solidFill>
                  <a:schemeClr val="accent3"/>
                </a:solidFill>
              </a:rPr>
              <a:t>Certification Windows</a:t>
            </a:r>
            <a:endParaRPr lang="en-GB" sz="3600" b="1" dirty="0">
              <a:solidFill>
                <a:schemeClr val="accent3"/>
              </a:solidFill>
            </a:endParaRPr>
          </a:p>
        </p:txBody>
      </p:sp>
      <p:sp>
        <p:nvSpPr>
          <p:cNvPr id="2" name="Rectangle 1"/>
          <p:cNvSpPr/>
          <p:nvPr/>
        </p:nvSpPr>
        <p:spPr>
          <a:xfrm>
            <a:off x="5464786" y="2381305"/>
            <a:ext cx="4425122" cy="646331"/>
          </a:xfrm>
          <a:prstGeom prst="rect">
            <a:avLst/>
          </a:prstGeom>
        </p:spPr>
        <p:txBody>
          <a:bodyPr wrap="none">
            <a:spAutoFit/>
          </a:bodyPr>
          <a:lstStyle/>
          <a:p>
            <a:r>
              <a:rPr lang="en-GB" sz="3600" b="1" dirty="0">
                <a:solidFill>
                  <a:schemeClr val="bg1"/>
                </a:solidFill>
              </a:rPr>
              <a:t>Cyfnodau Ardystio</a:t>
            </a:r>
            <a:r>
              <a:rPr lang="en-GB" sz="3600" b="1" dirty="0"/>
              <a:t> </a:t>
            </a:r>
            <a:endParaRPr lang="en-GB" sz="3600" b="1" dirty="0">
              <a:solidFill>
                <a:schemeClr val="bg1"/>
              </a:solidFill>
            </a:endParaRPr>
          </a:p>
        </p:txBody>
      </p:sp>
      <p:pic>
        <p:nvPicPr>
          <p:cNvPr id="4" name="Picture 3"/>
          <p:cNvPicPr>
            <a:picLocks noChangeAspect="1"/>
          </p:cNvPicPr>
          <p:nvPr/>
        </p:nvPicPr>
        <p:blipFill>
          <a:blip r:embed="rId2"/>
          <a:stretch>
            <a:fillRect/>
          </a:stretch>
        </p:blipFill>
        <p:spPr>
          <a:xfrm>
            <a:off x="574047" y="1362423"/>
            <a:ext cx="4035625" cy="3931029"/>
          </a:xfrm>
          <a:prstGeom prst="rect">
            <a:avLst/>
          </a:prstGeom>
        </p:spPr>
      </p:pic>
    </p:spTree>
    <p:extLst>
      <p:ext uri="{BB962C8B-B14F-4D97-AF65-F5344CB8AC3E}">
        <p14:creationId xmlns:p14="http://schemas.microsoft.com/office/powerpoint/2010/main" val="6759781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1800" dirty="0" smtClean="0">
                <a:solidFill>
                  <a:schemeClr val="tx2"/>
                </a:solidFill>
                <a:ea typeface="+mn-ea"/>
                <a:cs typeface="+mn-cs"/>
              </a:rPr>
              <a:t>Cyfnodau Ardystio </a:t>
            </a:r>
            <a:r>
              <a:rPr lang="en-GB" sz="1800" dirty="0">
                <a:solidFill>
                  <a:srgbClr val="007BB9"/>
                </a:solidFill>
              </a:rPr>
              <a:t>Certification Windows</a:t>
            </a:r>
            <a:r>
              <a:rPr lang="en-GB" sz="1800" b="1" dirty="0">
                <a:solidFill>
                  <a:srgbClr val="FFFFFF"/>
                </a:solidFill>
              </a:rPr>
              <a:t> </a:t>
            </a:r>
            <a:endParaRPr lang="en-GB" sz="1800" dirty="0">
              <a:solidFill>
                <a:schemeClr val="tx2"/>
              </a:solidFill>
            </a:endParaRPr>
          </a:p>
        </p:txBody>
      </p:sp>
      <p:pic>
        <p:nvPicPr>
          <p:cNvPr id="4" name="Content Placeholder 3"/>
          <p:cNvPicPr>
            <a:picLocks noGrp="1" noChangeAspect="1"/>
          </p:cNvPicPr>
          <p:nvPr>
            <p:ph idx="1"/>
          </p:nvPr>
        </p:nvPicPr>
        <p:blipFill>
          <a:blip r:embed="rId2"/>
          <a:stretch>
            <a:fillRect/>
          </a:stretch>
        </p:blipFill>
        <p:spPr>
          <a:xfrm>
            <a:off x="6381814" y="926322"/>
            <a:ext cx="5241260" cy="5725202"/>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 name="Picture 4"/>
          <p:cNvPicPr>
            <a:picLocks noChangeAspect="1"/>
          </p:cNvPicPr>
          <p:nvPr/>
        </p:nvPicPr>
        <p:blipFill>
          <a:blip r:embed="rId3"/>
          <a:stretch>
            <a:fillRect/>
          </a:stretch>
        </p:blipFill>
        <p:spPr>
          <a:xfrm>
            <a:off x="217212" y="926322"/>
            <a:ext cx="5241260" cy="5725202"/>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7990965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1317323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58340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B076E"/>
        </a:solidFill>
        <a:effectLst/>
      </p:bgPr>
    </p:bg>
    <p:spTree>
      <p:nvGrpSpPr>
        <p:cNvPr id="1" name=""/>
        <p:cNvGrpSpPr/>
        <p:nvPr/>
      </p:nvGrpSpPr>
      <p:grpSpPr>
        <a:xfrm>
          <a:off x="0" y="0"/>
          <a:ext cx="0" cy="0"/>
          <a:chOff x="0" y="0"/>
          <a:chExt cx="0" cy="0"/>
        </a:xfrm>
      </p:grpSpPr>
      <p:sp>
        <p:nvSpPr>
          <p:cNvPr id="3" name="Rectangle 2"/>
          <p:cNvSpPr/>
          <p:nvPr/>
        </p:nvSpPr>
        <p:spPr>
          <a:xfrm>
            <a:off x="5538415" y="3169951"/>
            <a:ext cx="5721438" cy="584775"/>
          </a:xfrm>
          <a:prstGeom prst="rect">
            <a:avLst/>
          </a:prstGeom>
        </p:spPr>
        <p:txBody>
          <a:bodyPr wrap="none">
            <a:spAutoFit/>
          </a:bodyPr>
          <a:lstStyle/>
          <a:p>
            <a:pPr lvl="0">
              <a:defRPr/>
            </a:pPr>
            <a:r>
              <a:rPr lang="en-GB" sz="3200" dirty="0">
                <a:solidFill>
                  <a:srgbClr val="FFFFFF"/>
                </a:solidFill>
              </a:rPr>
              <a:t>Activity 3: Community Dietitian</a:t>
            </a:r>
          </a:p>
        </p:txBody>
      </p:sp>
      <p:sp>
        <p:nvSpPr>
          <p:cNvPr id="4" name="Rectangle 3"/>
          <p:cNvSpPr/>
          <p:nvPr/>
        </p:nvSpPr>
        <p:spPr>
          <a:xfrm>
            <a:off x="4606269" y="1923713"/>
            <a:ext cx="7585731" cy="584775"/>
          </a:xfrm>
          <a:prstGeom prst="rect">
            <a:avLst/>
          </a:prstGeom>
        </p:spPr>
        <p:txBody>
          <a:bodyPr wrap="none">
            <a:spAutoFit/>
          </a:bodyPr>
          <a:lstStyle/>
          <a:p>
            <a:pPr lvl="0"/>
            <a:r>
              <a:rPr lang="en-GB" sz="3200" dirty="0" err="1">
                <a:solidFill>
                  <a:srgbClr val="FFFFFF"/>
                </a:solidFill>
              </a:rPr>
              <a:t>Gweithgaredd</a:t>
            </a:r>
            <a:r>
              <a:rPr lang="en-GB" sz="3200" dirty="0">
                <a:solidFill>
                  <a:srgbClr val="FFFFFF"/>
                </a:solidFill>
              </a:rPr>
              <a:t> 3: </a:t>
            </a:r>
            <a:r>
              <a:rPr lang="en-GB" sz="3200" dirty="0" err="1">
                <a:solidFill>
                  <a:srgbClr val="FFFFFF"/>
                </a:solidFill>
              </a:rPr>
              <a:t>Deietegydd</a:t>
            </a:r>
            <a:r>
              <a:rPr lang="en-GB" sz="3200" dirty="0">
                <a:solidFill>
                  <a:srgbClr val="FFFFFF"/>
                </a:solidFill>
              </a:rPr>
              <a:t> cymunedol </a:t>
            </a:r>
          </a:p>
        </p:txBody>
      </p:sp>
      <p:pic>
        <p:nvPicPr>
          <p:cNvPr id="7" name="Picture 6"/>
          <p:cNvPicPr>
            <a:picLocks noChangeAspect="1"/>
          </p:cNvPicPr>
          <p:nvPr/>
        </p:nvPicPr>
        <p:blipFill>
          <a:blip r:embed="rId2"/>
          <a:stretch>
            <a:fillRect/>
          </a:stretch>
        </p:blipFill>
        <p:spPr>
          <a:xfrm>
            <a:off x="263655" y="1300067"/>
            <a:ext cx="3839275" cy="3739768"/>
          </a:xfrm>
          <a:prstGeom prst="rect">
            <a:avLst/>
          </a:prstGeom>
        </p:spPr>
      </p:pic>
    </p:spTree>
    <p:extLst>
      <p:ext uri="{BB962C8B-B14F-4D97-AF65-F5344CB8AC3E}">
        <p14:creationId xmlns:p14="http://schemas.microsoft.com/office/powerpoint/2010/main" val="6548880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6557820" y="2760517"/>
            <a:ext cx="5634180" cy="1754326"/>
          </a:xfrm>
          <a:prstGeom prst="rect">
            <a:avLst/>
          </a:prstGeom>
          <a:noFill/>
        </p:spPr>
        <p:txBody>
          <a:bodyPr wrap="square" rtlCol="0">
            <a:spAutoFit/>
          </a:bodyPr>
          <a:lstStyle/>
          <a:p>
            <a:r>
              <a:rPr lang="en-GB" sz="3600" dirty="0">
                <a:solidFill>
                  <a:schemeClr val="bg1"/>
                </a:solidFill>
              </a:rPr>
              <a:t>Cwestiynau?</a:t>
            </a:r>
          </a:p>
          <a:p>
            <a:r>
              <a:rPr lang="en-GB" sz="3600" dirty="0"/>
              <a:t>Questions?</a:t>
            </a:r>
          </a:p>
          <a:p>
            <a:endParaRPr lang="en-GB" sz="3600" dirty="0">
              <a:solidFill>
                <a:schemeClr val="bg1"/>
              </a:solidFill>
            </a:endParaRPr>
          </a:p>
        </p:txBody>
      </p:sp>
      <p:pic>
        <p:nvPicPr>
          <p:cNvPr id="6" name="Picture 5"/>
          <p:cNvPicPr>
            <a:picLocks noChangeAspect="1"/>
          </p:cNvPicPr>
          <p:nvPr/>
        </p:nvPicPr>
        <p:blipFill>
          <a:blip r:embed="rId2"/>
          <a:stretch>
            <a:fillRect/>
          </a:stretch>
        </p:blipFill>
        <p:spPr>
          <a:xfrm>
            <a:off x="920816" y="1459871"/>
            <a:ext cx="4243184" cy="4072481"/>
          </a:xfrm>
          <a:prstGeom prst="rect">
            <a:avLst/>
          </a:prstGeom>
        </p:spPr>
      </p:pic>
    </p:spTree>
    <p:extLst>
      <p:ext uri="{BB962C8B-B14F-4D97-AF65-F5344CB8AC3E}">
        <p14:creationId xmlns:p14="http://schemas.microsoft.com/office/powerpoint/2010/main" val="10428557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B076E"/>
        </a:solidFill>
        <a:effectLst/>
      </p:bgPr>
    </p:bg>
    <p:spTree>
      <p:nvGrpSpPr>
        <p:cNvPr id="1" name=""/>
        <p:cNvGrpSpPr/>
        <p:nvPr/>
      </p:nvGrpSpPr>
      <p:grpSpPr>
        <a:xfrm>
          <a:off x="0" y="0"/>
          <a:ext cx="0" cy="0"/>
          <a:chOff x="0" y="0"/>
          <a:chExt cx="0" cy="0"/>
        </a:xfrm>
      </p:grpSpPr>
      <p:sp>
        <p:nvSpPr>
          <p:cNvPr id="6" name="Rectangle 5"/>
          <p:cNvSpPr/>
          <p:nvPr/>
        </p:nvSpPr>
        <p:spPr>
          <a:xfrm>
            <a:off x="5425516" y="3405245"/>
            <a:ext cx="6096000" cy="646331"/>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chemeClr val="accent3"/>
                </a:solidFill>
                <a:effectLst/>
                <a:uLnTx/>
                <a:uFillTx/>
                <a:latin typeface="Arial" panose="020B0604020202020204"/>
                <a:ea typeface="+mn-ea"/>
                <a:cs typeface="+mn-cs"/>
              </a:rPr>
              <a:t>Online evaluation</a:t>
            </a:r>
          </a:p>
        </p:txBody>
      </p:sp>
      <p:pic>
        <p:nvPicPr>
          <p:cNvPr id="3" name="Picture 2"/>
          <p:cNvPicPr>
            <a:picLocks noChangeAspect="1"/>
          </p:cNvPicPr>
          <p:nvPr/>
        </p:nvPicPr>
        <p:blipFill>
          <a:blip r:embed="rId2"/>
          <a:stretch>
            <a:fillRect/>
          </a:stretch>
        </p:blipFill>
        <p:spPr>
          <a:xfrm>
            <a:off x="1012467" y="1564156"/>
            <a:ext cx="3633531" cy="3596952"/>
          </a:xfrm>
          <a:prstGeom prst="rect">
            <a:avLst/>
          </a:prstGeom>
        </p:spPr>
      </p:pic>
      <p:sp>
        <p:nvSpPr>
          <p:cNvPr id="2" name="Rectangle 1"/>
          <p:cNvSpPr/>
          <p:nvPr/>
        </p:nvSpPr>
        <p:spPr>
          <a:xfrm>
            <a:off x="5350015" y="2134725"/>
            <a:ext cx="4108817" cy="646331"/>
          </a:xfrm>
          <a:prstGeom prst="rect">
            <a:avLst/>
          </a:prstGeom>
        </p:spPr>
        <p:txBody>
          <a:bodyPr wrap="none">
            <a:spAutoFit/>
          </a:bodyPr>
          <a:lstStyle/>
          <a:p>
            <a:r>
              <a:rPr lang="en-GB" sz="3600" b="1" dirty="0">
                <a:solidFill>
                  <a:schemeClr val="bg1"/>
                </a:solidFill>
              </a:rPr>
              <a:t>Gwerthuso ar-lein</a:t>
            </a:r>
          </a:p>
        </p:txBody>
      </p:sp>
    </p:spTree>
    <p:extLst>
      <p:ext uri="{BB962C8B-B14F-4D97-AF65-F5344CB8AC3E}">
        <p14:creationId xmlns:p14="http://schemas.microsoft.com/office/powerpoint/2010/main" val="30530195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D1BBF5-9C26-5748-9A7C-2DF05B32B242}"/>
              </a:ext>
            </a:extLst>
          </p:cNvPr>
          <p:cNvSpPr/>
          <p:nvPr/>
        </p:nvSpPr>
        <p:spPr>
          <a:xfrm>
            <a:off x="6070545" y="1166518"/>
            <a:ext cx="4748143" cy="2862322"/>
          </a:xfrm>
          <a:prstGeom prst="rect">
            <a:avLst/>
          </a:prstGeom>
        </p:spPr>
        <p:txBody>
          <a:bodyPr wrap="square">
            <a:spAutoFit/>
          </a:bodyPr>
          <a:lstStyle/>
          <a:p>
            <a:r>
              <a:rPr lang="en-GB" dirty="0">
                <a:solidFill>
                  <a:schemeClr val="accent1"/>
                </a:solidFill>
              </a:rPr>
              <a:t>City &amp; Guilds and WJEC continue to work collaboratively and in partnership with the following organisations:</a:t>
            </a:r>
          </a:p>
          <a:p>
            <a:endParaRPr lang="en-GB" dirty="0">
              <a:solidFill>
                <a:schemeClr val="accent1"/>
              </a:solidFill>
            </a:endParaRPr>
          </a:p>
          <a:p>
            <a:pPr marL="285750" indent="-285750">
              <a:buFont typeface="Arial" panose="020B0604020202020204" pitchFamily="34" charset="0"/>
              <a:buChar char="•"/>
            </a:pPr>
            <a:r>
              <a:rPr lang="en-GB" dirty="0">
                <a:solidFill>
                  <a:schemeClr val="accent1"/>
                </a:solidFill>
              </a:rPr>
              <a:t>Qualifications Wales</a:t>
            </a:r>
          </a:p>
          <a:p>
            <a:pPr marL="285750" indent="-285750">
              <a:buFont typeface="Arial" panose="020B0604020202020204" pitchFamily="34" charset="0"/>
              <a:buChar char="•"/>
            </a:pPr>
            <a:r>
              <a:rPr lang="en-GB" dirty="0">
                <a:solidFill>
                  <a:schemeClr val="accent1"/>
                </a:solidFill>
              </a:rPr>
              <a:t>Social Care Wales</a:t>
            </a:r>
          </a:p>
          <a:p>
            <a:pPr marL="285750" indent="-285750">
              <a:buFont typeface="Arial" panose="020B0604020202020204" pitchFamily="34" charset="0"/>
              <a:buChar char="•"/>
            </a:pPr>
            <a:r>
              <a:rPr lang="en-GB" dirty="0">
                <a:solidFill>
                  <a:schemeClr val="accent1"/>
                </a:solidFill>
              </a:rPr>
              <a:t>Health Education and Improvement Wales </a:t>
            </a:r>
          </a:p>
          <a:p>
            <a:endParaRPr lang="en-GB" dirty="0">
              <a:solidFill>
                <a:schemeClr val="accent1"/>
              </a:solidFill>
            </a:endParaRPr>
          </a:p>
          <a:p>
            <a:endParaRPr lang="en-GB" dirty="0">
              <a:solidFill>
                <a:schemeClr val="accent1"/>
              </a:solidFill>
            </a:endParaRPr>
          </a:p>
          <a:p>
            <a:endParaRPr lang="en-GB" dirty="0">
              <a:solidFill>
                <a:schemeClr val="accent1"/>
              </a:solidFill>
            </a:endParaRPr>
          </a:p>
        </p:txBody>
      </p:sp>
      <p:sp>
        <p:nvSpPr>
          <p:cNvPr id="3" name="TextBox 2"/>
          <p:cNvSpPr txBox="1"/>
          <p:nvPr/>
        </p:nvSpPr>
        <p:spPr>
          <a:xfrm>
            <a:off x="430603" y="4132856"/>
            <a:ext cx="4728353" cy="1200329"/>
          </a:xfrm>
          <a:prstGeom prst="rect">
            <a:avLst/>
          </a:prstGeom>
          <a:noFill/>
        </p:spPr>
        <p:txBody>
          <a:bodyPr wrap="square" rtlCol="0">
            <a:spAutoFit/>
          </a:bodyPr>
          <a:lstStyle/>
          <a:p>
            <a:r>
              <a:rPr lang="en-GB" b="1" dirty="0"/>
              <a:t>Suzi Gray</a:t>
            </a:r>
          </a:p>
          <a:p>
            <a:r>
              <a:rPr lang="en-GB" dirty="0"/>
              <a:t>Ymgynghorydd Technegol </a:t>
            </a:r>
          </a:p>
          <a:p>
            <a:r>
              <a:rPr lang="en-GB" dirty="0"/>
              <a:t>City &amp; Guilds                </a:t>
            </a:r>
          </a:p>
          <a:p>
            <a:endParaRPr lang="en-GB" dirty="0"/>
          </a:p>
        </p:txBody>
      </p:sp>
      <p:pic>
        <p:nvPicPr>
          <p:cNvPr id="4" name="Picture 3"/>
          <p:cNvPicPr>
            <a:picLocks noChangeAspect="1"/>
          </p:cNvPicPr>
          <p:nvPr/>
        </p:nvPicPr>
        <p:blipFill>
          <a:blip r:embed="rId2"/>
          <a:stretch>
            <a:fillRect/>
          </a:stretch>
        </p:blipFill>
        <p:spPr>
          <a:xfrm>
            <a:off x="5271291" y="5517985"/>
            <a:ext cx="1134424" cy="1097108"/>
          </a:xfrm>
          <a:prstGeom prst="rect">
            <a:avLst/>
          </a:prstGeom>
        </p:spPr>
      </p:pic>
      <p:pic>
        <p:nvPicPr>
          <p:cNvPr id="5" name="Picture 4"/>
          <p:cNvPicPr>
            <a:picLocks noChangeAspect="1"/>
          </p:cNvPicPr>
          <p:nvPr/>
        </p:nvPicPr>
        <p:blipFill>
          <a:blip r:embed="rId3"/>
          <a:stretch>
            <a:fillRect/>
          </a:stretch>
        </p:blipFill>
        <p:spPr>
          <a:xfrm>
            <a:off x="9488867" y="5840470"/>
            <a:ext cx="2276422" cy="578285"/>
          </a:xfrm>
          <a:prstGeom prst="rect">
            <a:avLst/>
          </a:prstGeom>
        </p:spPr>
      </p:pic>
      <p:pic>
        <p:nvPicPr>
          <p:cNvPr id="6" name="Picture 5"/>
          <p:cNvPicPr>
            <a:picLocks noChangeAspect="1"/>
          </p:cNvPicPr>
          <p:nvPr/>
        </p:nvPicPr>
        <p:blipFill>
          <a:blip r:embed="rId4"/>
          <a:stretch>
            <a:fillRect/>
          </a:stretch>
        </p:blipFill>
        <p:spPr>
          <a:xfrm>
            <a:off x="6814639" y="5840470"/>
            <a:ext cx="2265304" cy="452138"/>
          </a:xfrm>
          <a:prstGeom prst="rect">
            <a:avLst/>
          </a:prstGeom>
        </p:spPr>
      </p:pic>
      <p:sp>
        <p:nvSpPr>
          <p:cNvPr id="2" name="Rectangle 1"/>
          <p:cNvSpPr/>
          <p:nvPr/>
        </p:nvSpPr>
        <p:spPr>
          <a:xfrm>
            <a:off x="203723" y="1166518"/>
            <a:ext cx="4955233" cy="230832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FF0000"/>
                </a:solidFill>
                <a:effectLst/>
                <a:uLnTx/>
                <a:uFillTx/>
              </a:rPr>
              <a:t>Mae'r City &amp; Guilds/CBAC yn parhau i gydweithio ac yn gweithio mewn partneriaeth â'r cyrff canlynol fydd hefyd yn cyfrannu at y digwyddiad hwn:</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0000"/>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srgbClr val="FF0000"/>
                </a:solidFill>
                <a:effectLst/>
                <a:uLnTx/>
                <a:uFillTx/>
              </a:rPr>
              <a:t>Cymwysterau Cymru</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srgbClr val="FF0000"/>
                </a:solidFill>
                <a:effectLst/>
                <a:uLnTx/>
                <a:uFillTx/>
              </a:rPr>
              <a:t>Gofal Cymdeithasol Cymru</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srgbClr val="FF0000"/>
                </a:solidFill>
                <a:effectLst/>
                <a:uLnTx/>
                <a:uFillTx/>
              </a:rPr>
              <a:t>Addysg a Gwella Iechyd Cymru </a:t>
            </a:r>
          </a:p>
        </p:txBody>
      </p:sp>
      <p:sp>
        <p:nvSpPr>
          <p:cNvPr id="8" name="Rectangle 7"/>
          <p:cNvSpPr/>
          <p:nvPr/>
        </p:nvSpPr>
        <p:spPr>
          <a:xfrm>
            <a:off x="6173630" y="3896249"/>
            <a:ext cx="6096000" cy="923330"/>
          </a:xfrm>
          <a:prstGeom prst="rect">
            <a:avLst/>
          </a:prstGeom>
        </p:spPr>
        <p:txBody>
          <a:bodyPr>
            <a:spAutoFit/>
          </a:bodyPr>
          <a:lstStyle/>
          <a:p>
            <a:r>
              <a:rPr lang="en-GB" dirty="0"/>
              <a:t/>
            </a:r>
            <a:br>
              <a:rPr lang="en-GB" dirty="0"/>
            </a:br>
            <a:r>
              <a:rPr lang="en-GB" b="1" dirty="0"/>
              <a:t>Suzi Gray</a:t>
            </a:r>
          </a:p>
          <a:p>
            <a:r>
              <a:rPr lang="en-GB" dirty="0"/>
              <a:t>Technical Adviser City &amp; Guilds</a:t>
            </a:r>
          </a:p>
        </p:txBody>
      </p:sp>
    </p:spTree>
    <p:extLst>
      <p:ext uri="{BB962C8B-B14F-4D97-AF65-F5344CB8AC3E}">
        <p14:creationId xmlns:p14="http://schemas.microsoft.com/office/powerpoint/2010/main" val="21993947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53F18082-FB71-D043-AC08-A8981A9BD215}"/>
              </a:ext>
            </a:extLst>
          </p:cNvPr>
          <p:cNvSpPr/>
          <p:nvPr/>
        </p:nvSpPr>
        <p:spPr>
          <a:xfrm>
            <a:off x="9224682" y="4016188"/>
            <a:ext cx="2348753" cy="2348753"/>
          </a:xfrm>
          <a:prstGeom prst="ellipse">
            <a:avLst/>
          </a:prstGeom>
          <a:solidFill>
            <a:schemeClr val="bg1"/>
          </a:solid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2" name="Picture 1">
            <a:extLst>
              <a:ext uri="{FF2B5EF4-FFF2-40B4-BE49-F238E27FC236}">
                <a16:creationId xmlns:a16="http://schemas.microsoft.com/office/drawing/2014/main" id="{B88736A9-3EDA-EB41-9D35-4B18FEA4A12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1576" t="-56" r="17890" b="56"/>
          <a:stretch/>
        </p:blipFill>
        <p:spPr>
          <a:xfrm>
            <a:off x="772875" y="1345123"/>
            <a:ext cx="4292120" cy="4149394"/>
          </a:xfrm>
          <a:prstGeom prst="ellipse">
            <a:avLst/>
          </a:prstGeom>
          <a:solidFill>
            <a:schemeClr val="bg1"/>
          </a:solidFill>
        </p:spPr>
      </p:pic>
      <p:sp>
        <p:nvSpPr>
          <p:cNvPr id="3" name="TextBox 2">
            <a:extLst>
              <a:ext uri="{FF2B5EF4-FFF2-40B4-BE49-F238E27FC236}">
                <a16:creationId xmlns:a16="http://schemas.microsoft.com/office/drawing/2014/main" id="{DF7650FD-EEB3-2245-BEE1-DDB8083A1BEB}"/>
              </a:ext>
            </a:extLst>
          </p:cNvPr>
          <p:cNvSpPr txBox="1"/>
          <p:nvPr/>
        </p:nvSpPr>
        <p:spPr>
          <a:xfrm>
            <a:off x="5333047" y="2764442"/>
            <a:ext cx="5634180"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err="1">
                <a:ln>
                  <a:noFill/>
                </a:ln>
                <a:solidFill>
                  <a:srgbClr val="FFFFFF"/>
                </a:solidFill>
                <a:effectLst/>
                <a:uLnTx/>
                <a:uFillTx/>
                <a:latin typeface="Arial" panose="020B0604020202020204"/>
                <a:ea typeface="+mn-ea"/>
                <a:cs typeface="+mn-cs"/>
              </a:rPr>
              <a:t>Diolch</a:t>
            </a: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140000"/>
                </a:solidFill>
                <a:effectLst/>
                <a:uLnTx/>
                <a:uFillTx/>
                <a:latin typeface="Arial" panose="020B0604020202020204"/>
                <a:ea typeface="+mn-ea"/>
                <a:cs typeface="+mn-cs"/>
              </a:rPr>
              <a:t>Thank you</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4" name="Picture 3">
            <a:extLst>
              <a:ext uri="{FF2B5EF4-FFF2-40B4-BE49-F238E27FC236}">
                <a16:creationId xmlns:a16="http://schemas.microsoft.com/office/drawing/2014/main" id="{3B348E84-73F0-B149-81D2-272072280E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8215" y="4745642"/>
            <a:ext cx="2075523" cy="895908"/>
          </a:xfrm>
          <a:prstGeom prst="rect">
            <a:avLst/>
          </a:prstGeom>
        </p:spPr>
      </p:pic>
    </p:spTree>
    <p:extLst>
      <p:ext uri="{BB962C8B-B14F-4D97-AF65-F5344CB8AC3E}">
        <p14:creationId xmlns:p14="http://schemas.microsoft.com/office/powerpoint/2010/main" val="4294345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6AEAE38-1271-B447-A41F-12376F890D20}"/>
              </a:ext>
            </a:extLst>
          </p:cNvPr>
          <p:cNvSpPr>
            <a:spLocks noGrp="1"/>
          </p:cNvSpPr>
          <p:nvPr>
            <p:ph idx="1"/>
          </p:nvPr>
        </p:nvSpPr>
        <p:spPr>
          <a:xfrm>
            <a:off x="6492547" y="1175485"/>
            <a:ext cx="5332288" cy="5223672"/>
          </a:xfrm>
        </p:spPr>
        <p:txBody>
          <a:bodyPr/>
          <a:lstStyle/>
          <a:p>
            <a:pPr marL="0" indent="0">
              <a:buNone/>
            </a:pPr>
            <a:r>
              <a:rPr lang="en-GB" sz="1800" b="1" dirty="0"/>
              <a:t>Today we will be focusing on following qualification(s):</a:t>
            </a:r>
          </a:p>
          <a:p>
            <a:pPr marL="755650" indent="0">
              <a:buNone/>
            </a:pPr>
            <a:endParaRPr lang="en-US" sz="1800" b="0" dirty="0"/>
          </a:p>
          <a:p>
            <a:pPr marL="755650" indent="0">
              <a:buNone/>
            </a:pPr>
            <a:r>
              <a:rPr lang="en-US" sz="1800" b="0" dirty="0"/>
              <a:t>Level 2 </a:t>
            </a:r>
            <a:r>
              <a:rPr lang="en-US" sz="1800" dirty="0"/>
              <a:t>Children’s Care, Play, Learning and Development: Practice</a:t>
            </a:r>
            <a:endParaRPr lang="en-US" sz="1800" b="0" dirty="0"/>
          </a:p>
          <a:p>
            <a:pPr defTabSz="801688"/>
            <a:r>
              <a:rPr lang="en-GB" sz="1800" dirty="0"/>
              <a:t>            </a:t>
            </a:r>
            <a:r>
              <a:rPr lang="en-US" sz="1800" dirty="0"/>
              <a:t>Level 3 Children’s Care, Play, Learning and    	Development: Practice</a:t>
            </a:r>
          </a:p>
          <a:p>
            <a:pPr marL="0" indent="0">
              <a:buNone/>
            </a:pPr>
            <a:endParaRPr lang="en-GB" sz="1800" dirty="0"/>
          </a:p>
        </p:txBody>
      </p:sp>
      <p:grpSp>
        <p:nvGrpSpPr>
          <p:cNvPr id="4" name="Group 3"/>
          <p:cNvGrpSpPr/>
          <p:nvPr/>
        </p:nvGrpSpPr>
        <p:grpSpPr>
          <a:xfrm>
            <a:off x="6667928" y="2213572"/>
            <a:ext cx="533535" cy="1334518"/>
            <a:chOff x="383611" y="3281670"/>
            <a:chExt cx="533535" cy="1334518"/>
          </a:xfrm>
        </p:grpSpPr>
        <p:pic>
          <p:nvPicPr>
            <p:cNvPr id="10" name="Picture 9"/>
            <p:cNvPicPr>
              <a:picLocks noChangeAspect="1"/>
            </p:cNvPicPr>
            <p:nvPr/>
          </p:nvPicPr>
          <p:blipFill>
            <a:blip r:embed="rId2"/>
            <a:stretch>
              <a:fillRect/>
            </a:stretch>
          </p:blipFill>
          <p:spPr>
            <a:xfrm>
              <a:off x="383611" y="3281670"/>
              <a:ext cx="533535" cy="513955"/>
            </a:xfrm>
            <a:prstGeom prst="rect">
              <a:avLst/>
            </a:prstGeom>
          </p:spPr>
        </p:pic>
        <p:pic>
          <p:nvPicPr>
            <p:cNvPr id="9" name="Picture 8"/>
            <p:cNvPicPr>
              <a:picLocks noChangeAspect="1"/>
            </p:cNvPicPr>
            <p:nvPr/>
          </p:nvPicPr>
          <p:blipFill>
            <a:blip r:embed="rId2"/>
            <a:stretch>
              <a:fillRect/>
            </a:stretch>
          </p:blipFill>
          <p:spPr>
            <a:xfrm>
              <a:off x="383611" y="4102233"/>
              <a:ext cx="533535" cy="513955"/>
            </a:xfrm>
            <a:prstGeom prst="rect">
              <a:avLst/>
            </a:prstGeom>
          </p:spPr>
        </p:pic>
      </p:grpSp>
      <p:pic>
        <p:nvPicPr>
          <p:cNvPr id="2" name="Picture 1"/>
          <p:cNvPicPr>
            <a:picLocks noChangeAspect="1"/>
          </p:cNvPicPr>
          <p:nvPr/>
        </p:nvPicPr>
        <p:blipFill>
          <a:blip r:embed="rId3"/>
          <a:stretch>
            <a:fillRect/>
          </a:stretch>
        </p:blipFill>
        <p:spPr>
          <a:xfrm>
            <a:off x="9709080" y="4597924"/>
            <a:ext cx="2071302" cy="2071302"/>
          </a:xfrm>
          <a:prstGeom prst="rect">
            <a:avLst/>
          </a:prstGeom>
        </p:spPr>
      </p:pic>
      <p:sp>
        <p:nvSpPr>
          <p:cNvPr id="7" name="Rectangle 6"/>
          <p:cNvSpPr/>
          <p:nvPr/>
        </p:nvSpPr>
        <p:spPr>
          <a:xfrm>
            <a:off x="510126" y="1182062"/>
            <a:ext cx="4174889"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0000"/>
                </a:solidFill>
                <a:effectLst/>
                <a:uLnTx/>
                <a:uFillTx/>
                <a:latin typeface="Arial" panose="020B0604020202020204"/>
                <a:ea typeface="+mn-ea"/>
                <a:cs typeface="+mn-cs"/>
              </a:rPr>
              <a:t>Heddiw, byddwn yn canolbwyntio'r cymwysterau canlynol: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sp>
        <p:nvSpPr>
          <p:cNvPr id="3" name="Rectangle 2"/>
          <p:cNvSpPr/>
          <p:nvPr/>
        </p:nvSpPr>
        <p:spPr>
          <a:xfrm>
            <a:off x="335465" y="2331378"/>
            <a:ext cx="5459159" cy="1405513"/>
          </a:xfrm>
          <a:prstGeom prst="rect">
            <a:avLst/>
          </a:prstGeom>
        </p:spPr>
        <p:txBody>
          <a:bodyPr wrap="square">
            <a:spAutoFit/>
          </a:bodyPr>
          <a:lstStyle/>
          <a:p>
            <a:pPr marL="755650" marR="0" lvl="0" indent="0" algn="l" defTabSz="914400" rtl="0" eaLnBrk="1" fontAlgn="auto" latinLnBrk="0" hangingPunct="1">
              <a:lnSpc>
                <a:spcPct val="100000"/>
              </a:lnSpc>
              <a:spcBef>
                <a:spcPts val="1000"/>
              </a:spcBef>
              <a:spcAft>
                <a:spcPts val="600"/>
              </a:spcAft>
              <a:buClr>
                <a:srgbClr val="F94130"/>
              </a:buClr>
              <a:buSzTx/>
              <a:buFontTx/>
              <a:buNone/>
              <a:tabLst/>
              <a:defRPr/>
            </a:pPr>
            <a:r>
              <a:rPr kumimoji="0" lang="en-US" sz="18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Lefel 2 Gofal, Chwarae, Dysgu a Datblygiad Plant: Ymarfer </a:t>
            </a:r>
          </a:p>
          <a:p>
            <a:pPr marL="755650" marR="0" lvl="0" indent="0" algn="l" defTabSz="914400" rtl="0" eaLnBrk="1" fontAlgn="auto" latinLnBrk="0" hangingPunct="1">
              <a:lnSpc>
                <a:spcPct val="100000"/>
              </a:lnSpc>
              <a:spcBef>
                <a:spcPts val="1000"/>
              </a:spcBef>
              <a:spcAft>
                <a:spcPts val="600"/>
              </a:spcAft>
              <a:buClr>
                <a:srgbClr val="F94130"/>
              </a:buClr>
              <a:buSzTx/>
              <a:buFontTx/>
              <a:buNone/>
              <a:tabLst/>
              <a:defRPr/>
            </a:pPr>
            <a:r>
              <a:rPr kumimoji="0" lang="en-US" sz="18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Lefel 3 Gofal, Chwarae, Dysgu a Datblygiad Plant: Ymarfer</a:t>
            </a:r>
            <a:r>
              <a:rPr kumimoji="0" lang="en-GB" sz="1800" b="0" i="0" u="none" strike="noStrike" kern="1200" cap="none" spc="0" normalizeH="0" baseline="0" noProof="0" dirty="0">
                <a:ln>
                  <a:noFill/>
                </a:ln>
                <a:solidFill>
                  <a:srgbClr val="FF0000"/>
                </a:solidFill>
                <a:effectLst/>
                <a:uLnTx/>
                <a:uFillTx/>
                <a:latin typeface="Arial" panose="020B0604020202020204"/>
                <a:ea typeface="+mn-ea"/>
                <a:cs typeface="+mn-cs"/>
              </a:rPr>
              <a:t> </a:t>
            </a:r>
          </a:p>
        </p:txBody>
      </p:sp>
      <p:grpSp>
        <p:nvGrpSpPr>
          <p:cNvPr id="11" name="Group 10"/>
          <p:cNvGrpSpPr/>
          <p:nvPr/>
        </p:nvGrpSpPr>
        <p:grpSpPr>
          <a:xfrm>
            <a:off x="479730" y="2213572"/>
            <a:ext cx="533535" cy="1334518"/>
            <a:chOff x="383611" y="3281670"/>
            <a:chExt cx="533535" cy="1334518"/>
          </a:xfrm>
        </p:grpSpPr>
        <p:pic>
          <p:nvPicPr>
            <p:cNvPr id="12" name="Picture 11"/>
            <p:cNvPicPr>
              <a:picLocks noChangeAspect="1"/>
            </p:cNvPicPr>
            <p:nvPr/>
          </p:nvPicPr>
          <p:blipFill>
            <a:blip r:embed="rId2"/>
            <a:stretch>
              <a:fillRect/>
            </a:stretch>
          </p:blipFill>
          <p:spPr>
            <a:xfrm>
              <a:off x="383611" y="3281670"/>
              <a:ext cx="533535" cy="513955"/>
            </a:xfrm>
            <a:prstGeom prst="rect">
              <a:avLst/>
            </a:prstGeom>
          </p:spPr>
        </p:pic>
        <p:pic>
          <p:nvPicPr>
            <p:cNvPr id="13" name="Picture 12"/>
            <p:cNvPicPr>
              <a:picLocks noChangeAspect="1"/>
            </p:cNvPicPr>
            <p:nvPr/>
          </p:nvPicPr>
          <p:blipFill>
            <a:blip r:embed="rId2"/>
            <a:stretch>
              <a:fillRect/>
            </a:stretch>
          </p:blipFill>
          <p:spPr>
            <a:xfrm>
              <a:off x="383611" y="4102233"/>
              <a:ext cx="533535" cy="513955"/>
            </a:xfrm>
            <a:prstGeom prst="rect">
              <a:avLst/>
            </a:prstGeom>
          </p:spPr>
        </p:pic>
      </p:grpSp>
    </p:spTree>
    <p:extLst>
      <p:ext uri="{BB962C8B-B14F-4D97-AF65-F5344CB8AC3E}">
        <p14:creationId xmlns:p14="http://schemas.microsoft.com/office/powerpoint/2010/main" val="2678895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6AEAE38-1271-B447-A41F-12376F890D20}"/>
              </a:ext>
            </a:extLst>
          </p:cNvPr>
          <p:cNvSpPr>
            <a:spLocks noGrp="1"/>
          </p:cNvSpPr>
          <p:nvPr>
            <p:ph idx="1"/>
          </p:nvPr>
        </p:nvSpPr>
        <p:spPr>
          <a:xfrm>
            <a:off x="523982" y="1121567"/>
            <a:ext cx="11260476" cy="3718881"/>
          </a:xfrm>
        </p:spPr>
        <p:txBody>
          <a:bodyPr>
            <a:noAutofit/>
          </a:bodyPr>
          <a:lstStyle/>
          <a:p>
            <a:pPr marL="0" indent="0">
              <a:buNone/>
            </a:pPr>
            <a:r>
              <a:rPr lang="en-GB" sz="1800" dirty="0"/>
              <a:t>Aim: </a:t>
            </a:r>
          </a:p>
          <a:p>
            <a:r>
              <a:rPr lang="en-US" sz="1800" dirty="0"/>
              <a:t>To provide opportunities for </a:t>
            </a:r>
            <a:r>
              <a:rPr lang="en-US" sz="1800" dirty="0" err="1"/>
              <a:t>centres</a:t>
            </a:r>
            <a:r>
              <a:rPr lang="en-US" sz="1800" dirty="0"/>
              <a:t> </a:t>
            </a:r>
            <a:r>
              <a:rPr lang="en-US" sz="1800" dirty="0" smtClean="0"/>
              <a:t>to discuss their experiences of delivering and preparing candidates for the qualification including - content, internal assessment and external assessment</a:t>
            </a:r>
            <a:endParaRPr lang="en-GB" sz="1800" dirty="0"/>
          </a:p>
          <a:p>
            <a:pPr marL="0" indent="0">
              <a:buNone/>
            </a:pPr>
            <a:r>
              <a:rPr lang="en-GB" sz="1800" dirty="0"/>
              <a:t>Objectives:</a:t>
            </a:r>
          </a:p>
          <a:p>
            <a:pPr marL="285750" indent="-285750">
              <a:buFont typeface="Arial" panose="020B0604020202020204" pitchFamily="34" charset="0"/>
              <a:buChar char="•"/>
            </a:pPr>
            <a:r>
              <a:rPr lang="en-US" sz="1800" dirty="0"/>
              <a:t>Share good practice and discuss effective delivery models </a:t>
            </a:r>
          </a:p>
          <a:p>
            <a:pPr marL="285750" indent="-285750">
              <a:buFont typeface="Arial" panose="020B0604020202020204" pitchFamily="34" charset="0"/>
              <a:buChar char="•"/>
            </a:pPr>
            <a:r>
              <a:rPr lang="en-US" sz="1800" dirty="0"/>
              <a:t>Discuss experiences of the administration of the internal assessment, including centre standardisation </a:t>
            </a:r>
            <a:r>
              <a:rPr lang="en-US" sz="1800" dirty="0" err="1" smtClean="0"/>
              <a:t>activitiesExplore</a:t>
            </a:r>
            <a:r>
              <a:rPr lang="en-US" sz="1800" dirty="0" smtClean="0"/>
              <a:t> </a:t>
            </a:r>
            <a:r>
              <a:rPr lang="en-US" sz="1800" dirty="0"/>
              <a:t>best practice in approaches to quality moderation/assurance</a:t>
            </a:r>
          </a:p>
          <a:p>
            <a:pPr marL="285750" indent="-285750">
              <a:buFont typeface="Arial" panose="020B0604020202020204" pitchFamily="34" charset="0"/>
              <a:buChar char="•"/>
            </a:pPr>
            <a:r>
              <a:rPr lang="en-US" sz="1800" dirty="0"/>
              <a:t>Q&amp;A with the technical adviser and subject specialists</a:t>
            </a:r>
          </a:p>
          <a:p>
            <a:pPr marL="0" indent="0">
              <a:buNone/>
            </a:pPr>
            <a:endParaRPr lang="en-GB" sz="1800" dirty="0">
              <a:solidFill>
                <a:schemeClr val="accent1"/>
              </a:solidFill>
            </a:endParaRPr>
          </a:p>
          <a:p>
            <a:pPr lvl="0" algn="ctr">
              <a:spcBef>
                <a:spcPts val="0"/>
              </a:spcBef>
              <a:spcAft>
                <a:spcPts val="0"/>
              </a:spcAft>
              <a:buClrTx/>
            </a:pPr>
            <a:endParaRPr lang="en-GB" sz="1800" b="1" dirty="0" smtClean="0">
              <a:solidFill>
                <a:srgbClr val="007BB9"/>
              </a:solidFill>
              <a:latin typeface="Lato"/>
              <a:ea typeface="Times New Roman" panose="02020603050405020304" pitchFamily="18" charset="0"/>
            </a:endParaRPr>
          </a:p>
          <a:p>
            <a:pPr marL="0" indent="0">
              <a:buNone/>
            </a:pPr>
            <a:endParaRPr lang="en-GB" sz="1800" dirty="0">
              <a:solidFill>
                <a:schemeClr val="accent1"/>
              </a:solidFill>
            </a:endParaRPr>
          </a:p>
          <a:p>
            <a:pPr marL="755650" indent="0">
              <a:buNone/>
            </a:pPr>
            <a:endParaRPr lang="en-US" sz="1800" b="0" dirty="0"/>
          </a:p>
          <a:p>
            <a:pPr lvl="0" algn="ctr">
              <a:spcBef>
                <a:spcPts val="0"/>
              </a:spcBef>
              <a:spcAft>
                <a:spcPts val="0"/>
              </a:spcAft>
              <a:buClrTx/>
            </a:pPr>
            <a:r>
              <a:rPr lang="en-GB" sz="1800" dirty="0"/>
              <a:t> </a:t>
            </a:r>
          </a:p>
        </p:txBody>
      </p:sp>
      <p:pic>
        <p:nvPicPr>
          <p:cNvPr id="2" name="Picture 1"/>
          <p:cNvPicPr>
            <a:picLocks noChangeAspect="1"/>
          </p:cNvPicPr>
          <p:nvPr/>
        </p:nvPicPr>
        <p:blipFill>
          <a:blip r:embed="rId2"/>
          <a:stretch>
            <a:fillRect/>
          </a:stretch>
        </p:blipFill>
        <p:spPr>
          <a:xfrm>
            <a:off x="594487" y="4840448"/>
            <a:ext cx="1156560" cy="1121962"/>
          </a:xfrm>
          <a:prstGeom prst="rect">
            <a:avLst/>
          </a:prstGeom>
        </p:spPr>
      </p:pic>
      <p:sp>
        <p:nvSpPr>
          <p:cNvPr id="3" name="TextBox 2"/>
          <p:cNvSpPr txBox="1"/>
          <p:nvPr/>
        </p:nvSpPr>
        <p:spPr>
          <a:xfrm>
            <a:off x="359595" y="344418"/>
            <a:ext cx="5216683" cy="369332"/>
          </a:xfrm>
          <a:prstGeom prst="rect">
            <a:avLst/>
          </a:prstGeom>
          <a:noFill/>
        </p:spPr>
        <p:txBody>
          <a:bodyPr wrap="square" rtlCol="0">
            <a:spAutoFit/>
          </a:bodyPr>
          <a:lstStyle/>
          <a:p>
            <a:r>
              <a:rPr lang="en-GB" b="1" dirty="0" smtClean="0">
                <a:solidFill>
                  <a:schemeClr val="accent1"/>
                </a:solidFill>
              </a:rPr>
              <a:t>Spring </a:t>
            </a:r>
            <a:r>
              <a:rPr lang="en-GB" b="1" dirty="0" smtClean="0">
                <a:solidFill>
                  <a:schemeClr val="accent1"/>
                </a:solidFill>
              </a:rPr>
              <a:t>Network </a:t>
            </a:r>
            <a:r>
              <a:rPr lang="en-GB" b="1" dirty="0">
                <a:solidFill>
                  <a:schemeClr val="accent1"/>
                </a:solidFill>
              </a:rPr>
              <a:t>Series: </a:t>
            </a:r>
            <a:r>
              <a:rPr lang="en-GB" b="1" dirty="0" smtClean="0">
                <a:solidFill>
                  <a:schemeClr val="accent1"/>
                </a:solidFill>
              </a:rPr>
              <a:t>February 2020</a:t>
            </a:r>
            <a:r>
              <a:rPr lang="en-GB" b="1" dirty="0" smtClean="0">
                <a:solidFill>
                  <a:schemeClr val="accent1"/>
                </a:solidFill>
              </a:rPr>
              <a:t> </a:t>
            </a:r>
            <a:endParaRPr lang="en-GB" b="1" dirty="0">
              <a:solidFill>
                <a:schemeClr val="accent1"/>
              </a:solidFill>
            </a:endParaRPr>
          </a:p>
        </p:txBody>
      </p:sp>
      <p:sp>
        <p:nvSpPr>
          <p:cNvPr id="4" name="Rectangle 3"/>
          <p:cNvSpPr/>
          <p:nvPr/>
        </p:nvSpPr>
        <p:spPr>
          <a:xfrm>
            <a:off x="2066489" y="5100187"/>
            <a:ext cx="8528806" cy="369332"/>
          </a:xfrm>
          <a:prstGeom prst="rect">
            <a:avLst/>
          </a:prstGeom>
        </p:spPr>
        <p:txBody>
          <a:bodyPr wrap="square">
            <a:spAutoFit/>
          </a:bodyPr>
          <a:lstStyle/>
          <a:p>
            <a:r>
              <a:rPr lang="en-US" b="1" dirty="0">
                <a:solidFill>
                  <a:schemeClr val="accent1"/>
                </a:solidFill>
              </a:rPr>
              <a:t>Today we are joined by a representative from the Community Dietitians team</a:t>
            </a:r>
          </a:p>
        </p:txBody>
      </p:sp>
    </p:spTree>
    <p:extLst>
      <p:ext uri="{BB962C8B-B14F-4D97-AF65-F5344CB8AC3E}">
        <p14:creationId xmlns:p14="http://schemas.microsoft.com/office/powerpoint/2010/main" val="27964061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6AEAE38-1271-B447-A41F-12376F890D20}"/>
              </a:ext>
            </a:extLst>
          </p:cNvPr>
          <p:cNvSpPr>
            <a:spLocks noGrp="1"/>
          </p:cNvSpPr>
          <p:nvPr>
            <p:ph idx="1"/>
          </p:nvPr>
        </p:nvSpPr>
        <p:spPr>
          <a:xfrm>
            <a:off x="742096" y="999682"/>
            <a:ext cx="11260476" cy="4095640"/>
          </a:xfrm>
        </p:spPr>
        <p:txBody>
          <a:bodyPr/>
          <a:lstStyle/>
          <a:p>
            <a:r>
              <a:rPr lang="en-GB" sz="1800" dirty="0"/>
              <a:t>Nod:</a:t>
            </a:r>
            <a:br>
              <a:rPr lang="en-GB" sz="1800" dirty="0"/>
            </a:br>
            <a:r>
              <a:rPr lang="en-GB" sz="1800" dirty="0"/>
              <a:t>Rhoi cyfleoedd i ganolfannau drafod eu profiadau o gyflwyno a pharatoi ymgeiswyr ar gyfer y cymhwyster gan gynnwys - cynnwys craidd, asesiad mewnol ac asesiad allanol</a:t>
            </a:r>
            <a:br>
              <a:rPr lang="en-GB" sz="1800" dirty="0"/>
            </a:br>
            <a:endParaRPr lang="en-GB" sz="1800" dirty="0" smtClean="0"/>
          </a:p>
          <a:p>
            <a:r>
              <a:rPr lang="en-GB" sz="1800" dirty="0" smtClean="0"/>
              <a:t>Amcanion:</a:t>
            </a:r>
          </a:p>
          <a:p>
            <a:pPr marL="285750" indent="-285750">
              <a:buFont typeface="Arial" panose="020B0604020202020204" pitchFamily="34" charset="0"/>
              <a:buChar char="•"/>
            </a:pPr>
            <a:r>
              <a:rPr lang="en-GB" sz="1800" dirty="0"/>
              <a:t>Rhannu arfer da a thrafod modelau cyflwyno </a:t>
            </a:r>
            <a:r>
              <a:rPr lang="en-GB" sz="1800" dirty="0" smtClean="0"/>
              <a:t>effeithiol</a:t>
            </a:r>
          </a:p>
          <a:p>
            <a:pPr marL="285750" indent="-285750">
              <a:buFont typeface="Arial" panose="020B0604020202020204" pitchFamily="34" charset="0"/>
              <a:buChar char="•"/>
            </a:pPr>
            <a:r>
              <a:rPr lang="en-GB" sz="1800" dirty="0"/>
              <a:t>Trafod profiadau o weinyddu'r asesiad mewnol, gan gynnwys gweithgareddau safoni </a:t>
            </a:r>
            <a:r>
              <a:rPr lang="en-GB" sz="1800" dirty="0" smtClean="0"/>
              <a:t>canolfannau</a:t>
            </a:r>
          </a:p>
          <a:p>
            <a:pPr marL="285750" indent="-285750">
              <a:buFont typeface="Arial" panose="020B0604020202020204" pitchFamily="34" charset="0"/>
              <a:buChar char="•"/>
            </a:pPr>
            <a:r>
              <a:rPr lang="en-GB" sz="1800" dirty="0" err="1" smtClean="0"/>
              <a:t>Archwilio</a:t>
            </a:r>
            <a:r>
              <a:rPr lang="en-GB" sz="1800" dirty="0" smtClean="0"/>
              <a:t> </a:t>
            </a:r>
            <a:r>
              <a:rPr lang="en-GB" sz="1800" dirty="0"/>
              <a:t>arfer gorau mewn dulliau o gymedroli / sicrhau </a:t>
            </a:r>
            <a:r>
              <a:rPr lang="en-GB" sz="1800" dirty="0" smtClean="0"/>
              <a:t>ansawdd</a:t>
            </a:r>
          </a:p>
          <a:p>
            <a:pPr marL="285750" indent="-285750">
              <a:buFont typeface="Arial" panose="020B0604020202020204" pitchFamily="34" charset="0"/>
              <a:buChar char="•"/>
            </a:pPr>
            <a:r>
              <a:rPr lang="en-GB" sz="1800" dirty="0" smtClean="0"/>
              <a:t>Holi </a:t>
            </a:r>
            <a:r>
              <a:rPr lang="en-GB" sz="1800" dirty="0"/>
              <a:t>ac Ateb gyda'r ymgynghorydd technegol ac arbenigwyr pwnc</a:t>
            </a:r>
          </a:p>
          <a:p>
            <a:pPr marL="0" indent="0">
              <a:buNone/>
            </a:pPr>
            <a:endParaRPr lang="en-GB" sz="1800" dirty="0"/>
          </a:p>
          <a:p>
            <a:pPr marL="755650" indent="0">
              <a:buNone/>
            </a:pPr>
            <a:endParaRPr lang="en-US" sz="1800" b="0" dirty="0"/>
          </a:p>
          <a:p>
            <a:pPr marL="0" indent="0">
              <a:buNone/>
            </a:pPr>
            <a:r>
              <a:rPr lang="en-GB" sz="1800" dirty="0"/>
              <a:t> </a:t>
            </a:r>
          </a:p>
        </p:txBody>
      </p:sp>
      <p:pic>
        <p:nvPicPr>
          <p:cNvPr id="2" name="Picture 1"/>
          <p:cNvPicPr>
            <a:picLocks noChangeAspect="1"/>
          </p:cNvPicPr>
          <p:nvPr/>
        </p:nvPicPr>
        <p:blipFill>
          <a:blip r:embed="rId2"/>
          <a:stretch>
            <a:fillRect/>
          </a:stretch>
        </p:blipFill>
        <p:spPr>
          <a:xfrm>
            <a:off x="657404" y="4857507"/>
            <a:ext cx="1156560" cy="1121962"/>
          </a:xfrm>
          <a:prstGeom prst="rect">
            <a:avLst/>
          </a:prstGeom>
        </p:spPr>
      </p:pic>
      <p:sp>
        <p:nvSpPr>
          <p:cNvPr id="4" name="Rectangle 3"/>
          <p:cNvSpPr/>
          <p:nvPr/>
        </p:nvSpPr>
        <p:spPr>
          <a:xfrm>
            <a:off x="523982" y="316719"/>
            <a:ext cx="7624502" cy="369332"/>
          </a:xfrm>
          <a:prstGeom prst="rect">
            <a:avLst/>
          </a:prstGeom>
        </p:spPr>
        <p:txBody>
          <a:bodyPr wrap="square">
            <a:spAutoFit/>
          </a:bodyPr>
          <a:lstStyle/>
          <a:p>
            <a:pPr lvl="0" defTabSz="457200">
              <a:spcBef>
                <a:spcPct val="20000"/>
              </a:spcBef>
              <a:defRPr/>
            </a:pPr>
            <a:r>
              <a:rPr lang="en-US" b="1" dirty="0" err="1">
                <a:solidFill>
                  <a:schemeClr val="accent1"/>
                </a:solidFill>
                <a:ea typeface="Lato" charset="0"/>
                <a:cs typeface="Lato" charset="0"/>
              </a:rPr>
              <a:t>Cyfres</a:t>
            </a:r>
            <a:r>
              <a:rPr lang="en-US" b="1" dirty="0">
                <a:solidFill>
                  <a:schemeClr val="accent1"/>
                </a:solidFill>
                <a:ea typeface="Lato" charset="0"/>
                <a:cs typeface="Lato" charset="0"/>
              </a:rPr>
              <a:t> </a:t>
            </a:r>
            <a:r>
              <a:rPr lang="en-US" b="1" dirty="0" err="1" smtClean="0">
                <a:solidFill>
                  <a:schemeClr val="accent1"/>
                </a:solidFill>
                <a:ea typeface="Lato" charset="0"/>
                <a:cs typeface="Lato" charset="0"/>
              </a:rPr>
              <a:t>Rhwydwaith</a:t>
            </a:r>
            <a:r>
              <a:rPr lang="en-US" b="1" dirty="0" smtClean="0">
                <a:solidFill>
                  <a:schemeClr val="accent1"/>
                </a:solidFill>
                <a:ea typeface="Lato" charset="0"/>
                <a:cs typeface="Lato" charset="0"/>
              </a:rPr>
              <a:t> </a:t>
            </a:r>
            <a:r>
              <a:rPr lang="en-US" b="1" dirty="0">
                <a:solidFill>
                  <a:schemeClr val="accent1"/>
                </a:solidFill>
                <a:ea typeface="Lato" charset="0"/>
                <a:cs typeface="Lato" charset="0"/>
              </a:rPr>
              <a:t>y </a:t>
            </a:r>
            <a:r>
              <a:rPr lang="en-US" b="1" dirty="0" err="1">
                <a:solidFill>
                  <a:schemeClr val="accent1"/>
                </a:solidFill>
                <a:ea typeface="Lato" charset="0"/>
                <a:cs typeface="Lato" charset="0"/>
              </a:rPr>
              <a:t>G</a:t>
            </a:r>
            <a:r>
              <a:rPr lang="en-US" b="1" dirty="0" err="1" smtClean="0">
                <a:solidFill>
                  <a:schemeClr val="accent1"/>
                </a:solidFill>
                <a:ea typeface="Lato" charset="0"/>
                <a:cs typeface="Lato" charset="0"/>
              </a:rPr>
              <a:t>wanwyn</a:t>
            </a:r>
            <a:r>
              <a:rPr lang="en-US" b="1" dirty="0" smtClean="0">
                <a:solidFill>
                  <a:schemeClr val="accent1"/>
                </a:solidFill>
                <a:ea typeface="Lato" charset="0"/>
                <a:cs typeface="Lato" charset="0"/>
              </a:rPr>
              <a:t>: </a:t>
            </a:r>
            <a:r>
              <a:rPr lang="en-US" b="1" dirty="0" err="1" smtClean="0">
                <a:solidFill>
                  <a:schemeClr val="accent1"/>
                </a:solidFill>
                <a:ea typeface="Lato" charset="0"/>
                <a:cs typeface="Lato" charset="0"/>
              </a:rPr>
              <a:t>Chwefror</a:t>
            </a:r>
            <a:r>
              <a:rPr lang="en-US" b="1" dirty="0" smtClean="0">
                <a:solidFill>
                  <a:schemeClr val="accent1"/>
                </a:solidFill>
                <a:ea typeface="Lato" charset="0"/>
                <a:cs typeface="Lato" charset="0"/>
              </a:rPr>
              <a:t> 2020</a:t>
            </a:r>
            <a:endParaRPr lang="en-US" b="1" dirty="0">
              <a:solidFill>
                <a:schemeClr val="accent1"/>
              </a:solidFill>
              <a:ea typeface="Lato" charset="0"/>
              <a:cs typeface="Lato" charset="0"/>
            </a:endParaRPr>
          </a:p>
        </p:txBody>
      </p:sp>
      <p:sp>
        <p:nvSpPr>
          <p:cNvPr id="3" name="Rectangle 2"/>
          <p:cNvSpPr/>
          <p:nvPr/>
        </p:nvSpPr>
        <p:spPr>
          <a:xfrm>
            <a:off x="1909871" y="5224287"/>
            <a:ext cx="8324698" cy="369332"/>
          </a:xfrm>
          <a:prstGeom prst="rect">
            <a:avLst/>
          </a:prstGeom>
        </p:spPr>
        <p:txBody>
          <a:bodyPr wrap="square">
            <a:spAutoFit/>
          </a:bodyPr>
          <a:lstStyle/>
          <a:p>
            <a:r>
              <a:rPr lang="en-GB" b="1" dirty="0">
                <a:solidFill>
                  <a:schemeClr val="accent1"/>
                </a:solidFill>
              </a:rPr>
              <a:t>Heddiw, mae cynrychiolydd o'r tîm deietegwyr cymunedol yn ymuno â ni</a:t>
            </a:r>
          </a:p>
        </p:txBody>
      </p:sp>
    </p:spTree>
    <p:extLst>
      <p:ext uri="{BB962C8B-B14F-4D97-AF65-F5344CB8AC3E}">
        <p14:creationId xmlns:p14="http://schemas.microsoft.com/office/powerpoint/2010/main" val="31285339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3173FBD-47A1-344E-95DA-597DE5981CF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9559" t="298" r="958" b="-298"/>
          <a:stretch/>
        </p:blipFill>
        <p:spPr>
          <a:xfrm>
            <a:off x="690271" y="904078"/>
            <a:ext cx="4526848" cy="4481654"/>
          </a:xfrm>
          <a:prstGeom prst="ellipse">
            <a:avLst/>
          </a:prstGeom>
        </p:spPr>
      </p:pic>
      <p:sp>
        <p:nvSpPr>
          <p:cNvPr id="2" name="TextBox 1"/>
          <p:cNvSpPr txBox="1"/>
          <p:nvPr/>
        </p:nvSpPr>
        <p:spPr>
          <a:xfrm>
            <a:off x="6083710" y="121223"/>
            <a:ext cx="5442156" cy="4647426"/>
          </a:xfrm>
          <a:prstGeom prst="rect">
            <a:avLst/>
          </a:prstGeom>
          <a:noFill/>
        </p:spPr>
        <p:txBody>
          <a:bodyPr wrap="square" rtlCol="0">
            <a:spAutoFit/>
          </a:bodyPr>
          <a:lstStyle/>
          <a:p>
            <a:pPr lvl="0" algn="ctr">
              <a:defRPr/>
            </a:pPr>
            <a:r>
              <a:rPr lang="en-GB" sz="2400" dirty="0">
                <a:solidFill>
                  <a:srgbClr val="FFFFFF"/>
                </a:solidFill>
              </a:rPr>
              <a:t>AGENDA </a:t>
            </a:r>
            <a:endParaRPr lang="en-GB" sz="2400" dirty="0" smtClean="0">
              <a:solidFill>
                <a:srgbClr val="FFFFFF"/>
              </a:solidFill>
            </a:endParaRPr>
          </a:p>
          <a:p>
            <a:pPr lvl="0" algn="ctr">
              <a:defRPr/>
            </a:pPr>
            <a:endParaRPr lang="en-GB" sz="2400" dirty="0">
              <a:solidFill>
                <a:srgbClr val="FFFFFF"/>
              </a:solidFill>
            </a:endParaRPr>
          </a:p>
          <a:p>
            <a:pPr lvl="0">
              <a:defRPr/>
            </a:pPr>
            <a:r>
              <a:rPr lang="en-GB" sz="2000" dirty="0" smtClean="0">
                <a:solidFill>
                  <a:srgbClr val="FFFFFF"/>
                </a:solidFill>
              </a:rPr>
              <a:t> </a:t>
            </a:r>
            <a:endParaRPr lang="en-GB" sz="2000" dirty="0">
              <a:solidFill>
                <a:srgbClr val="FFFFFF"/>
              </a:solidFill>
            </a:endParaRPr>
          </a:p>
          <a:p>
            <a:pPr lvl="0">
              <a:defRPr/>
            </a:pPr>
            <a:endParaRPr lang="en-GB" sz="2000" dirty="0">
              <a:solidFill>
                <a:srgbClr val="FFFFFF"/>
              </a:solidFill>
            </a:endParaRPr>
          </a:p>
          <a:p>
            <a:pPr marL="457200" lvl="0" indent="-457200">
              <a:buFont typeface="Arial" panose="020B0604020202020204" pitchFamily="34" charset="0"/>
              <a:buChar char="•"/>
              <a:defRPr/>
            </a:pPr>
            <a:r>
              <a:rPr lang="en-GB" sz="2000" dirty="0">
                <a:solidFill>
                  <a:srgbClr val="FFFFFF"/>
                </a:solidFill>
              </a:rPr>
              <a:t>Activity 1: Let’s talk – table discussions about the journey so far</a:t>
            </a:r>
          </a:p>
          <a:p>
            <a:pPr lvl="0">
              <a:defRPr/>
            </a:pPr>
            <a:endParaRPr lang="en-GB" sz="2000" dirty="0">
              <a:solidFill>
                <a:srgbClr val="FFFFFF"/>
              </a:solidFill>
            </a:endParaRPr>
          </a:p>
          <a:p>
            <a:pPr marL="457200" lvl="0" indent="-457200">
              <a:buFont typeface="Arial" panose="020B0604020202020204" pitchFamily="34" charset="0"/>
              <a:buChar char="•"/>
              <a:defRPr/>
            </a:pPr>
            <a:r>
              <a:rPr lang="en-GB" sz="2000" dirty="0">
                <a:solidFill>
                  <a:srgbClr val="FFFFFF"/>
                </a:solidFill>
              </a:rPr>
              <a:t>Activity </a:t>
            </a:r>
            <a:r>
              <a:rPr lang="en-GB" sz="2000" dirty="0">
                <a:solidFill>
                  <a:srgbClr val="FFFFFF"/>
                </a:solidFill>
              </a:rPr>
              <a:t>2</a:t>
            </a:r>
            <a:r>
              <a:rPr lang="en-GB" sz="2000" dirty="0" smtClean="0">
                <a:solidFill>
                  <a:srgbClr val="FFFFFF"/>
                </a:solidFill>
              </a:rPr>
              <a:t>: Internal </a:t>
            </a:r>
            <a:r>
              <a:rPr lang="en-GB" sz="2000" dirty="0">
                <a:solidFill>
                  <a:srgbClr val="FFFFFF"/>
                </a:solidFill>
              </a:rPr>
              <a:t>Quality Assurance</a:t>
            </a:r>
            <a:r>
              <a:rPr lang="en-GB" sz="2400" dirty="0">
                <a:solidFill>
                  <a:srgbClr val="FFFFFF"/>
                </a:solidFill>
              </a:rPr>
              <a:t> </a:t>
            </a:r>
            <a:endParaRPr lang="en-GB" sz="2000" dirty="0">
              <a:solidFill>
                <a:srgbClr val="FFFFFF"/>
              </a:solidFill>
            </a:endParaRPr>
          </a:p>
          <a:p>
            <a:pPr marL="457200" lvl="0" indent="-457200">
              <a:buFont typeface="Arial" panose="020B0604020202020204" pitchFamily="34" charset="0"/>
              <a:buChar char="•"/>
              <a:defRPr/>
            </a:pPr>
            <a:endParaRPr lang="en-GB" sz="2000" dirty="0" smtClean="0">
              <a:solidFill>
                <a:srgbClr val="FFFFFF"/>
              </a:solidFill>
            </a:endParaRPr>
          </a:p>
          <a:p>
            <a:pPr marL="457200" lvl="0" indent="-457200">
              <a:buFont typeface="Arial" panose="020B0604020202020204" pitchFamily="34" charset="0"/>
              <a:buChar char="•"/>
              <a:defRPr/>
            </a:pPr>
            <a:r>
              <a:rPr lang="en-GB" sz="2000" dirty="0" smtClean="0">
                <a:solidFill>
                  <a:srgbClr val="FFFFFF"/>
                </a:solidFill>
              </a:rPr>
              <a:t>Certification Windows</a:t>
            </a:r>
            <a:endParaRPr lang="en-GB" sz="2000" dirty="0">
              <a:solidFill>
                <a:srgbClr val="FFFFFF"/>
              </a:solidFill>
            </a:endParaRPr>
          </a:p>
          <a:p>
            <a:pPr lvl="0">
              <a:defRPr/>
            </a:pPr>
            <a:endParaRPr lang="en-GB" sz="2000" dirty="0">
              <a:solidFill>
                <a:srgbClr val="FFFFFF"/>
              </a:solidFill>
            </a:endParaRPr>
          </a:p>
          <a:p>
            <a:pPr marL="457200" lvl="0" indent="-457200">
              <a:buFont typeface="Arial" panose="020B0604020202020204" pitchFamily="34" charset="0"/>
              <a:buChar char="•"/>
              <a:defRPr/>
            </a:pPr>
            <a:r>
              <a:rPr lang="en-GB" sz="2000" dirty="0">
                <a:solidFill>
                  <a:srgbClr val="FFFFFF"/>
                </a:solidFill>
              </a:rPr>
              <a:t>Activity </a:t>
            </a:r>
            <a:r>
              <a:rPr lang="en-GB" sz="2000" dirty="0" smtClean="0">
                <a:solidFill>
                  <a:srgbClr val="FFFFFF"/>
                </a:solidFill>
              </a:rPr>
              <a:t>3</a:t>
            </a:r>
            <a:r>
              <a:rPr lang="en-GB" sz="2000" dirty="0" smtClean="0">
                <a:solidFill>
                  <a:srgbClr val="FFFFFF"/>
                </a:solidFill>
              </a:rPr>
              <a:t>: Community Dietitian</a:t>
            </a:r>
          </a:p>
          <a:p>
            <a:pPr marL="457200" lvl="0" indent="-457200">
              <a:buFont typeface="Arial" panose="020B0604020202020204" pitchFamily="34" charset="0"/>
              <a:buChar char="•"/>
              <a:defRPr/>
            </a:pPr>
            <a:endParaRPr lang="en-GB" sz="2000" dirty="0">
              <a:solidFill>
                <a:srgbClr val="FFFFFF"/>
              </a:solidFill>
            </a:endParaRPr>
          </a:p>
          <a:p>
            <a:pPr marL="457200" lvl="0" indent="-457200">
              <a:buFont typeface="Arial" panose="020B0604020202020204" pitchFamily="34" charset="0"/>
              <a:buChar char="•"/>
              <a:defRPr/>
            </a:pPr>
            <a:r>
              <a:rPr lang="en-GB" sz="2000" dirty="0" smtClean="0">
                <a:solidFill>
                  <a:srgbClr val="FFFFFF"/>
                </a:solidFill>
              </a:rPr>
              <a:t>Q&amp;A</a:t>
            </a:r>
            <a:endParaRPr lang="en-GB" sz="2400" dirty="0">
              <a:solidFill>
                <a:srgbClr val="FFFFFF"/>
              </a:solidFill>
            </a:endParaRPr>
          </a:p>
        </p:txBody>
      </p:sp>
    </p:spTree>
    <p:extLst>
      <p:ext uri="{BB962C8B-B14F-4D97-AF65-F5344CB8AC3E}">
        <p14:creationId xmlns:p14="http://schemas.microsoft.com/office/powerpoint/2010/main" val="41998833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extBox 1"/>
          <p:cNvSpPr txBox="1"/>
          <p:nvPr/>
        </p:nvSpPr>
        <p:spPr>
          <a:xfrm>
            <a:off x="6061587" y="121223"/>
            <a:ext cx="5449529"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smtClean="0">
                <a:ln>
                  <a:noFill/>
                </a:ln>
                <a:solidFill>
                  <a:srgbClr val="FFFFFF"/>
                </a:solidFill>
                <a:effectLst/>
                <a:uLnTx/>
                <a:uFillTx/>
                <a:latin typeface="Arial" panose="020B0604020202020204"/>
              </a:rPr>
              <a:t>AGENDA</a:t>
            </a:r>
            <a:endParaRPr kumimoji="0" lang="en-GB" sz="2400" b="0" i="0" u="none" strike="noStrike" kern="1200" cap="none" spc="0" normalizeH="0" baseline="0" noProof="0" dirty="0">
              <a:ln>
                <a:noFill/>
              </a:ln>
              <a:solidFill>
                <a:srgbClr val="FFFFFF"/>
              </a:solidFill>
              <a:effectLst/>
              <a:uLnTx/>
              <a:uFillTx/>
              <a:latin typeface="Arial" panose="020B0604020202020204"/>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3200" b="0" i="0" u="none" strike="noStrike" kern="1200" cap="none" spc="0" normalizeH="0" baseline="0" noProof="0" dirty="0">
              <a:ln>
                <a:noFill/>
              </a:ln>
              <a:solidFill>
                <a:srgbClr val="FFFFFF"/>
              </a:solidFill>
              <a:effectLst/>
              <a:uLnTx/>
              <a:uFillTx/>
              <a:latin typeface="Arial" panose="020B0604020202020204"/>
              <a:ea typeface="+mn-ea"/>
              <a:cs typeface="+mn-cs"/>
            </a:endParaRPr>
          </a:p>
          <a:p>
            <a:pPr lvl="0">
              <a:defRPr/>
            </a:pPr>
            <a:endParaRPr lang="en-GB" sz="2000" dirty="0">
              <a:solidFill>
                <a:srgbClr val="FFFFFF"/>
              </a:solidFill>
            </a:endParaRPr>
          </a:p>
          <a:p>
            <a:pPr marL="457200" lvl="0" indent="-457200">
              <a:buFont typeface="Arial" panose="020B0604020202020204" pitchFamily="34" charset="0"/>
              <a:buChar char="•"/>
            </a:pPr>
            <a:r>
              <a:rPr lang="en-GB" sz="2000" dirty="0">
                <a:solidFill>
                  <a:srgbClr val="FFFFFF"/>
                </a:solidFill>
              </a:rPr>
              <a:t>Gweithgaredd 1: beth am siarad – cyflwyno trafodaethau am y siwrnai hyd yn hyn</a:t>
            </a:r>
          </a:p>
          <a:p>
            <a:pPr lvl="0">
              <a:defRPr/>
            </a:pPr>
            <a:endParaRPr lang="en-GB" sz="2000" dirty="0">
              <a:solidFill>
                <a:srgbClr val="FFFFFF"/>
              </a:solidFill>
            </a:endParaRPr>
          </a:p>
          <a:p>
            <a:pPr marL="457200" indent="-457200">
              <a:buFont typeface="Arial" panose="020B0604020202020204" pitchFamily="34" charset="0"/>
              <a:buChar char="•"/>
            </a:pPr>
            <a:r>
              <a:rPr lang="en-GB" sz="2000" dirty="0" err="1">
                <a:solidFill>
                  <a:srgbClr val="FFFFFF"/>
                </a:solidFill>
              </a:rPr>
              <a:t>Gweithgaredd</a:t>
            </a:r>
            <a:r>
              <a:rPr lang="en-GB" sz="2000" dirty="0">
                <a:solidFill>
                  <a:srgbClr val="FFFFFF"/>
                </a:solidFill>
              </a:rPr>
              <a:t> </a:t>
            </a:r>
            <a:r>
              <a:rPr lang="en-GB" sz="2000" dirty="0">
                <a:solidFill>
                  <a:srgbClr val="FFFFFF"/>
                </a:solidFill>
              </a:rPr>
              <a:t>2</a:t>
            </a:r>
            <a:r>
              <a:rPr lang="en-GB" sz="2000" dirty="0" smtClean="0">
                <a:solidFill>
                  <a:srgbClr val="FFFFFF"/>
                </a:solidFill>
              </a:rPr>
              <a:t>: Sicrwydd </a:t>
            </a:r>
            <a:r>
              <a:rPr lang="en-GB" sz="2000" dirty="0">
                <a:solidFill>
                  <a:srgbClr val="FFFFFF"/>
                </a:solidFill>
              </a:rPr>
              <a:t>Ansawdd </a:t>
            </a:r>
            <a:r>
              <a:rPr lang="en-GB" sz="2000" dirty="0" err="1">
                <a:solidFill>
                  <a:srgbClr val="FFFFFF"/>
                </a:solidFill>
              </a:rPr>
              <a:t>Mewnol</a:t>
            </a:r>
            <a:r>
              <a:rPr lang="en-GB" sz="2400" dirty="0">
                <a:solidFill>
                  <a:srgbClr val="FFFFFF"/>
                </a:solidFill>
              </a:rPr>
              <a:t> </a:t>
            </a:r>
          </a:p>
          <a:p>
            <a:pPr marL="457200" lvl="0" indent="-457200">
              <a:buFont typeface="Arial" panose="020B0604020202020204" pitchFamily="34" charset="0"/>
              <a:buChar char="•"/>
            </a:pPr>
            <a:endParaRPr lang="en-GB" sz="2000" dirty="0">
              <a:solidFill>
                <a:srgbClr val="FFFFFF"/>
              </a:solidFill>
            </a:endParaRPr>
          </a:p>
          <a:p>
            <a:pPr marL="457200" lvl="0" indent="-457200">
              <a:buFont typeface="Arial" panose="020B0604020202020204" pitchFamily="34" charset="0"/>
              <a:buChar char="•"/>
            </a:pPr>
            <a:r>
              <a:rPr lang="en-GB" sz="2000" dirty="0">
                <a:solidFill>
                  <a:schemeClr val="bg1"/>
                </a:solidFill>
              </a:rPr>
              <a:t>Cyfnodau Ardystio </a:t>
            </a:r>
            <a:endParaRPr lang="en-GB" sz="2000" dirty="0" smtClean="0">
              <a:solidFill>
                <a:schemeClr val="bg1"/>
              </a:solidFill>
            </a:endParaRPr>
          </a:p>
          <a:p>
            <a:pPr marL="457200" lvl="0" indent="-457200">
              <a:buFont typeface="Arial" panose="020B0604020202020204" pitchFamily="34" charset="0"/>
              <a:buChar char="•"/>
            </a:pPr>
            <a:endParaRPr lang="en-GB" sz="2000" dirty="0">
              <a:solidFill>
                <a:srgbClr val="FFFFFF"/>
              </a:solidFill>
            </a:endParaRPr>
          </a:p>
          <a:p>
            <a:pPr marL="457200" lvl="0" indent="-457200">
              <a:buFont typeface="Arial" panose="020B0604020202020204" pitchFamily="34" charset="0"/>
              <a:buChar char="•"/>
            </a:pPr>
            <a:r>
              <a:rPr lang="en-GB" sz="2000" dirty="0">
                <a:solidFill>
                  <a:srgbClr val="FFFFFF"/>
                </a:solidFill>
              </a:rPr>
              <a:t>Gweithgaredd 3</a:t>
            </a:r>
            <a:r>
              <a:rPr lang="en-GB" sz="2000" dirty="0">
                <a:solidFill>
                  <a:srgbClr val="FFFFFF"/>
                </a:solidFill>
              </a:rPr>
              <a:t>: </a:t>
            </a:r>
            <a:r>
              <a:rPr lang="en-GB" sz="2000" dirty="0" err="1">
                <a:solidFill>
                  <a:srgbClr val="FFFFFF"/>
                </a:solidFill>
              </a:rPr>
              <a:t>Deietegydd</a:t>
            </a:r>
            <a:r>
              <a:rPr lang="en-GB" sz="2000" dirty="0">
                <a:solidFill>
                  <a:srgbClr val="FFFFFF"/>
                </a:solidFill>
              </a:rPr>
              <a:t> cymunedol </a:t>
            </a:r>
            <a:endParaRPr lang="en-GB" sz="2000" dirty="0" smtClean="0">
              <a:solidFill>
                <a:srgbClr val="FFFFFF"/>
              </a:solidFill>
            </a:endParaRPr>
          </a:p>
          <a:p>
            <a:pPr marL="457200" lvl="0" indent="-457200">
              <a:buFont typeface="Arial" panose="020B0604020202020204" pitchFamily="34" charset="0"/>
              <a:buChar char="•"/>
            </a:pPr>
            <a:endParaRPr lang="en-GB" sz="2000" dirty="0">
              <a:solidFill>
                <a:srgbClr val="FFFFFF"/>
              </a:solidFill>
            </a:endParaRPr>
          </a:p>
          <a:p>
            <a:pPr marL="457200" lvl="0" indent="-457200">
              <a:buFont typeface="Arial" panose="020B0604020202020204" pitchFamily="34" charset="0"/>
              <a:buChar char="•"/>
            </a:pPr>
            <a:r>
              <a:rPr lang="en-GB" sz="2000" dirty="0" smtClean="0">
                <a:solidFill>
                  <a:srgbClr val="FFFFFF"/>
                </a:solidFill>
              </a:rPr>
              <a:t>Q&amp;A</a:t>
            </a:r>
            <a:endParaRPr lang="en-GB" sz="2400" dirty="0">
              <a:solidFill>
                <a:srgbClr val="FFFFFF"/>
              </a:solidFill>
            </a:endParaRPr>
          </a:p>
        </p:txBody>
      </p:sp>
      <p:sp>
        <p:nvSpPr>
          <p:cNvPr id="3" name="Oval Callout 2"/>
          <p:cNvSpPr/>
          <p:nvPr/>
        </p:nvSpPr>
        <p:spPr>
          <a:xfrm>
            <a:off x="7253554" y="468477"/>
            <a:ext cx="914400" cy="612648"/>
          </a:xfrm>
          <a:prstGeom prst="wedgeEllipseCallout">
            <a:avLst/>
          </a:prstGeom>
        </p:spPr>
        <p:txBody>
          <a:bodyPr wrap="none" lIns="0" tIns="0" rIns="0" bIns="0" rtlCol="0" anchor="ctr">
            <a:noAutofit/>
          </a:bodyPr>
          <a:lstStyle/>
          <a:p>
            <a:pPr algn="ctr"/>
            <a:endParaRPr lang="en-GB" dirty="0">
              <a:solidFill>
                <a:srgbClr val="000000"/>
              </a:solidFill>
            </a:endParaRPr>
          </a:p>
        </p:txBody>
      </p:sp>
      <p:pic>
        <p:nvPicPr>
          <p:cNvPr id="4" name="Picture 3"/>
          <p:cNvPicPr>
            <a:picLocks noChangeAspect="1"/>
          </p:cNvPicPr>
          <p:nvPr/>
        </p:nvPicPr>
        <p:blipFill>
          <a:blip r:embed="rId3"/>
          <a:stretch>
            <a:fillRect/>
          </a:stretch>
        </p:blipFill>
        <p:spPr>
          <a:xfrm>
            <a:off x="601378" y="1081125"/>
            <a:ext cx="4529721" cy="4480948"/>
          </a:xfrm>
          <a:prstGeom prst="rect">
            <a:avLst/>
          </a:prstGeom>
        </p:spPr>
      </p:pic>
    </p:spTree>
    <p:extLst>
      <p:ext uri="{BB962C8B-B14F-4D97-AF65-F5344CB8AC3E}">
        <p14:creationId xmlns:p14="http://schemas.microsoft.com/office/powerpoint/2010/main" val="33678651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B076E"/>
        </a:solidFill>
        <a:effectLst/>
      </p:bgPr>
    </p:bg>
    <p:spTree>
      <p:nvGrpSpPr>
        <p:cNvPr id="1" name=""/>
        <p:cNvGrpSpPr/>
        <p:nvPr/>
      </p:nvGrpSpPr>
      <p:grpSpPr>
        <a:xfrm>
          <a:off x="0" y="0"/>
          <a:ext cx="0" cy="0"/>
          <a:chOff x="0" y="0"/>
          <a:chExt cx="0" cy="0"/>
        </a:xfrm>
      </p:grpSpPr>
      <p:sp>
        <p:nvSpPr>
          <p:cNvPr id="6" name="Rectangle 5"/>
          <p:cNvSpPr/>
          <p:nvPr/>
        </p:nvSpPr>
        <p:spPr>
          <a:xfrm>
            <a:off x="5031077" y="3720762"/>
            <a:ext cx="6640365" cy="2062103"/>
          </a:xfrm>
          <a:prstGeom prst="rect">
            <a:avLst/>
          </a:prstGeom>
        </p:spPr>
        <p:txBody>
          <a:bodyPr wrap="square">
            <a:spAutoFit/>
          </a:bodyPr>
          <a:lstStyle/>
          <a:p>
            <a:pPr lvl="0"/>
            <a:r>
              <a:rPr lang="en-GB" sz="3200" b="1" dirty="0">
                <a:solidFill>
                  <a:schemeClr val="accent3"/>
                </a:solidFill>
              </a:rPr>
              <a:t>Activity 1: </a:t>
            </a:r>
          </a:p>
          <a:p>
            <a:pPr lvl="0"/>
            <a:endParaRPr lang="en-GB" sz="3200" b="1" dirty="0">
              <a:solidFill>
                <a:schemeClr val="accent3"/>
              </a:solidFill>
            </a:endParaRPr>
          </a:p>
          <a:p>
            <a:pPr lvl="0"/>
            <a:r>
              <a:rPr lang="en-GB" sz="3200" b="1" dirty="0">
                <a:solidFill>
                  <a:schemeClr val="accent3"/>
                </a:solidFill>
              </a:rPr>
              <a:t>Let’s talk – table discussions about the journey so far</a:t>
            </a:r>
          </a:p>
        </p:txBody>
      </p:sp>
      <p:sp>
        <p:nvSpPr>
          <p:cNvPr id="2" name="Rectangle 1"/>
          <p:cNvSpPr/>
          <p:nvPr/>
        </p:nvSpPr>
        <p:spPr>
          <a:xfrm>
            <a:off x="5031077" y="919590"/>
            <a:ext cx="6938316" cy="2554545"/>
          </a:xfrm>
          <a:prstGeom prst="rect">
            <a:avLst/>
          </a:prstGeom>
        </p:spPr>
        <p:txBody>
          <a:bodyPr wrap="square">
            <a:spAutoFit/>
          </a:bodyPr>
          <a:lstStyle/>
          <a:p>
            <a:r>
              <a:rPr lang="en-GB" sz="3200" b="1" dirty="0">
                <a:solidFill>
                  <a:schemeClr val="bg1"/>
                </a:solidFill>
              </a:rPr>
              <a:t>Gweithgaredd 1: </a:t>
            </a:r>
          </a:p>
          <a:p>
            <a:endParaRPr lang="en-GB" sz="3200" b="1" dirty="0">
              <a:solidFill>
                <a:schemeClr val="bg1"/>
              </a:solidFill>
            </a:endParaRPr>
          </a:p>
          <a:p>
            <a:r>
              <a:rPr lang="en-GB" sz="3200" b="1" dirty="0">
                <a:solidFill>
                  <a:schemeClr val="bg1"/>
                </a:solidFill>
              </a:rPr>
              <a:t>Gadewch i ni siarad – cyflwyno trafodaethau am y siwrnai hyd yn hyn</a:t>
            </a:r>
          </a:p>
        </p:txBody>
      </p:sp>
      <p:pic>
        <p:nvPicPr>
          <p:cNvPr id="3" name="Picture 2"/>
          <p:cNvPicPr>
            <a:picLocks noChangeAspect="1"/>
          </p:cNvPicPr>
          <p:nvPr/>
        </p:nvPicPr>
        <p:blipFill>
          <a:blip r:embed="rId2"/>
          <a:stretch>
            <a:fillRect/>
          </a:stretch>
        </p:blipFill>
        <p:spPr>
          <a:xfrm>
            <a:off x="570369" y="990467"/>
            <a:ext cx="4247090" cy="4068093"/>
          </a:xfrm>
          <a:prstGeom prst="rect">
            <a:avLst/>
          </a:prstGeom>
        </p:spPr>
      </p:pic>
    </p:spTree>
    <p:extLst>
      <p:ext uri="{BB962C8B-B14F-4D97-AF65-F5344CB8AC3E}">
        <p14:creationId xmlns:p14="http://schemas.microsoft.com/office/powerpoint/2010/main" val="33597803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88736A9-3EDA-EB41-9D35-4B18FEA4A12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561" r="5055" b="30151"/>
          <a:stretch/>
        </p:blipFill>
        <p:spPr>
          <a:xfrm>
            <a:off x="491145" y="1175616"/>
            <a:ext cx="4192050" cy="4149394"/>
          </a:xfrm>
          <a:prstGeom prst="ellipse">
            <a:avLst/>
          </a:prstGeom>
          <a:solidFill>
            <a:schemeClr val="bg1"/>
          </a:solidFill>
        </p:spPr>
      </p:pic>
      <p:sp>
        <p:nvSpPr>
          <p:cNvPr id="3" name="Rectangle 2"/>
          <p:cNvSpPr/>
          <p:nvPr/>
        </p:nvSpPr>
        <p:spPr>
          <a:xfrm>
            <a:off x="5508184" y="3684323"/>
            <a:ext cx="5473743" cy="1569660"/>
          </a:xfrm>
          <a:prstGeom prst="rect">
            <a:avLst/>
          </a:prstGeom>
        </p:spPr>
        <p:txBody>
          <a:bodyPr wrap="none">
            <a:spAutoFit/>
          </a:bodyPr>
          <a:lstStyle/>
          <a:p>
            <a:pPr lvl="0"/>
            <a:r>
              <a:rPr lang="en-GB" sz="3200" b="1" dirty="0">
                <a:solidFill>
                  <a:schemeClr val="accent1"/>
                </a:solidFill>
              </a:rPr>
              <a:t>Activity </a:t>
            </a:r>
            <a:r>
              <a:rPr lang="en-GB" sz="3200" b="1" dirty="0" smtClean="0">
                <a:solidFill>
                  <a:schemeClr val="accent1"/>
                </a:solidFill>
              </a:rPr>
              <a:t>2: </a:t>
            </a:r>
            <a:endParaRPr lang="en-GB" sz="3200" b="1" dirty="0">
              <a:solidFill>
                <a:schemeClr val="accent1"/>
              </a:solidFill>
            </a:endParaRPr>
          </a:p>
          <a:p>
            <a:pPr lvl="0"/>
            <a:endParaRPr lang="en-GB" sz="3200" b="1" dirty="0">
              <a:solidFill>
                <a:schemeClr val="accent1"/>
              </a:solidFill>
            </a:endParaRPr>
          </a:p>
          <a:p>
            <a:pPr lvl="0"/>
            <a:r>
              <a:rPr lang="en-GB" sz="3200" b="1" dirty="0">
                <a:solidFill>
                  <a:schemeClr val="accent1"/>
                </a:solidFill>
              </a:rPr>
              <a:t>Internal Quality Assurance </a:t>
            </a:r>
          </a:p>
        </p:txBody>
      </p:sp>
      <p:sp>
        <p:nvSpPr>
          <p:cNvPr id="4" name="Rectangle 3"/>
          <p:cNvSpPr/>
          <p:nvPr/>
        </p:nvSpPr>
        <p:spPr>
          <a:xfrm>
            <a:off x="5508184" y="1415938"/>
            <a:ext cx="6096000" cy="1569660"/>
          </a:xfrm>
          <a:prstGeom prst="rect">
            <a:avLst/>
          </a:prstGeom>
        </p:spPr>
        <p:txBody>
          <a:bodyPr>
            <a:spAutoFit/>
          </a:bodyPr>
          <a:lstStyle/>
          <a:p>
            <a:r>
              <a:rPr lang="en-GB" sz="3200" b="1" dirty="0" err="1">
                <a:solidFill>
                  <a:schemeClr val="bg1"/>
                </a:solidFill>
              </a:rPr>
              <a:t>Gweithgaredd</a:t>
            </a:r>
            <a:r>
              <a:rPr lang="en-GB" sz="3200" b="1" dirty="0">
                <a:solidFill>
                  <a:schemeClr val="bg1"/>
                </a:solidFill>
              </a:rPr>
              <a:t> </a:t>
            </a:r>
            <a:r>
              <a:rPr lang="en-GB" sz="3200" b="1" dirty="0" smtClean="0">
                <a:solidFill>
                  <a:schemeClr val="bg1"/>
                </a:solidFill>
              </a:rPr>
              <a:t>2: </a:t>
            </a:r>
            <a:endParaRPr lang="en-GB" sz="3200" b="1" dirty="0">
              <a:solidFill>
                <a:schemeClr val="bg1"/>
              </a:solidFill>
            </a:endParaRPr>
          </a:p>
          <a:p>
            <a:endParaRPr lang="en-GB" sz="3200" b="1" dirty="0">
              <a:solidFill>
                <a:schemeClr val="bg1"/>
              </a:solidFill>
            </a:endParaRPr>
          </a:p>
          <a:p>
            <a:r>
              <a:rPr lang="en-GB" sz="3200" b="1" dirty="0">
                <a:solidFill>
                  <a:schemeClr val="bg1"/>
                </a:solidFill>
              </a:rPr>
              <a:t>Sicrhau Ansawdd Mewnol </a:t>
            </a:r>
          </a:p>
        </p:txBody>
      </p:sp>
    </p:spTree>
    <p:extLst>
      <p:ext uri="{BB962C8B-B14F-4D97-AF65-F5344CB8AC3E}">
        <p14:creationId xmlns:p14="http://schemas.microsoft.com/office/powerpoint/2010/main" val="1602886724"/>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QA xmlns="101960c9-2583-49a4-9434-4c0cad7b266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E8D75E50D38D1449095CDF5BED87B3E" ma:contentTypeVersion="12" ma:contentTypeDescription="Create a new document." ma:contentTypeScope="" ma:versionID="cdd55c15040df07d87432335672962c6">
  <xsd:schema xmlns:xsd="http://www.w3.org/2001/XMLSchema" xmlns:xs="http://www.w3.org/2001/XMLSchema" xmlns:p="http://schemas.microsoft.com/office/2006/metadata/properties" xmlns:ns2="101960c9-2583-49a4-9434-4c0cad7b266a" xmlns:ns3="10ebebe9-ad9c-417c-96aa-6a2f5b72dbd6" targetNamespace="http://schemas.microsoft.com/office/2006/metadata/properties" ma:root="true" ma:fieldsID="3d85fff58a90e0b49dbd1520a97bd20a" ns2:_="" ns3:_="">
    <xsd:import namespace="101960c9-2583-49a4-9434-4c0cad7b266a"/>
    <xsd:import namespace="10ebebe9-ad9c-417c-96aa-6a2f5b72dbd6"/>
    <xsd:element name="properties">
      <xsd:complexType>
        <xsd:sequence>
          <xsd:element name="documentManagement">
            <xsd:complexType>
              <xsd:all>
                <xsd:element ref="ns2:MediaServiceMetadata" minOccurs="0"/>
                <xsd:element ref="ns2:MediaServiceFastMetadata" minOccurs="0"/>
                <xsd:element ref="ns2:MediaServiceAutoTags" minOccurs="0"/>
                <xsd:element ref="ns2:QA" minOccurs="0"/>
                <xsd:element ref="ns3:SharedWithUsers" minOccurs="0"/>
                <xsd:element ref="ns3:SharedWithDetails" minOccurs="0"/>
                <xsd:element ref="ns2:MediaServiceOCR" minOccurs="0"/>
                <xsd:element ref="ns2:MediaServiceDateTake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1960c9-2583-49a4-9434-4c0cad7b26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QA" ma:index="11" nillable="true" ma:displayName="QA" ma:format="Dropdown" ma:internalName="QA">
      <xsd:simpleType>
        <xsd:restriction base="dms:Text">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0ebebe9-ad9c-417c-96aa-6a2f5b72dbd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CF2C5D-BA0A-4ADC-ACA3-AA75CD9BCC39}">
  <ds:schemaRefs>
    <ds:schemaRef ds:uri="http://schemas.microsoft.com/office/2006/documentManagement/types"/>
    <ds:schemaRef ds:uri="http://schemas.microsoft.com/office/infopath/2007/PartnerControls"/>
    <ds:schemaRef ds:uri="http://schemas.microsoft.com/office/2006/metadata/properties"/>
    <ds:schemaRef ds:uri="http://schemas.openxmlformats.org/package/2006/metadata/core-properties"/>
    <ds:schemaRef ds:uri="729a0165-6300-4d50-95f5-a3791e8a97dd"/>
    <ds:schemaRef ds:uri="http://purl.org/dc/terms/"/>
    <ds:schemaRef ds:uri="http://purl.org/dc/elements/1.1/"/>
    <ds:schemaRef ds:uri="e3a0cbdc-ba07-495f-be79-0ed49d04ab45"/>
    <ds:schemaRef ds:uri="http://www.w3.org/XML/1998/namespace"/>
    <ds:schemaRef ds:uri="http://purl.org/dc/dcmitype/"/>
  </ds:schemaRefs>
</ds:datastoreItem>
</file>

<file path=customXml/itemProps2.xml><?xml version="1.0" encoding="utf-8"?>
<ds:datastoreItem xmlns:ds="http://schemas.openxmlformats.org/officeDocument/2006/customXml" ds:itemID="{920B7D00-DAA3-47D8-9483-A395FC0C9D37}"/>
</file>

<file path=customXml/itemProps3.xml><?xml version="1.0" encoding="utf-8"?>
<ds:datastoreItem xmlns:ds="http://schemas.openxmlformats.org/officeDocument/2006/customXml" ds:itemID="{BD7F1651-5B2A-4B16-9EFE-F4259EAB826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post-16 skills plan - business team update (feb 2017)</Template>
  <TotalTime>51436</TotalTime>
  <Words>816</Words>
  <Application>Microsoft Office PowerPoint</Application>
  <PresentationFormat>Widescreen</PresentationFormat>
  <Paragraphs>135</Paragraphs>
  <Slides>20</Slides>
  <Notes>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20</vt:i4>
      </vt:variant>
    </vt:vector>
  </HeadingPairs>
  <TitlesOfParts>
    <vt:vector size="27" baseType="lpstr">
      <vt:lpstr>Arial</vt:lpstr>
      <vt:lpstr>Calibri</vt:lpstr>
      <vt:lpstr>inherit</vt:lpstr>
      <vt:lpstr>Lato</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Assessment and Quality Assurance Centre Guide</vt:lpstr>
      <vt:lpstr>PowerPoint Presentation</vt:lpstr>
      <vt:lpstr>Cyfnodau Ardystio Certification Windows </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Team update</dc:title>
  <dc:creator>jennifer onuzuruike</dc:creator>
  <cp:lastModifiedBy>Suzi Gray</cp:lastModifiedBy>
  <cp:revision>945</cp:revision>
  <cp:lastPrinted>2019-01-23T11:51:18Z</cp:lastPrinted>
  <dcterms:created xsi:type="dcterms:W3CDTF">2017-02-16T08:44:54Z</dcterms:created>
  <dcterms:modified xsi:type="dcterms:W3CDTF">2020-02-05T21:30:05Z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0x0101005E8D75E50D38D1449095CDF5BED87B3E</vt:lpwstr>
  </property>
</Properties>
</file>