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56"/>
  </p:notesMasterIdLst>
  <p:sldIdLst>
    <p:sldId id="256" r:id="rId5"/>
    <p:sldId id="724" r:id="rId6"/>
    <p:sldId id="726" r:id="rId7"/>
    <p:sldId id="728" r:id="rId8"/>
    <p:sldId id="734" r:id="rId9"/>
    <p:sldId id="735" r:id="rId10"/>
    <p:sldId id="729" r:id="rId11"/>
    <p:sldId id="731" r:id="rId12"/>
    <p:sldId id="664" r:id="rId13"/>
    <p:sldId id="801" r:id="rId14"/>
    <p:sldId id="736" r:id="rId15"/>
    <p:sldId id="723" r:id="rId16"/>
    <p:sldId id="695" r:id="rId17"/>
    <p:sldId id="737" r:id="rId18"/>
    <p:sldId id="738" r:id="rId19"/>
    <p:sldId id="770" r:id="rId20"/>
    <p:sldId id="771" r:id="rId21"/>
    <p:sldId id="772" r:id="rId22"/>
    <p:sldId id="773" r:id="rId23"/>
    <p:sldId id="774" r:id="rId24"/>
    <p:sldId id="775" r:id="rId25"/>
    <p:sldId id="776" r:id="rId26"/>
    <p:sldId id="777" r:id="rId27"/>
    <p:sldId id="778" r:id="rId28"/>
    <p:sldId id="779" r:id="rId29"/>
    <p:sldId id="780" r:id="rId30"/>
    <p:sldId id="781" r:id="rId31"/>
    <p:sldId id="782" r:id="rId32"/>
    <p:sldId id="783" r:id="rId33"/>
    <p:sldId id="784" r:id="rId34"/>
    <p:sldId id="785" r:id="rId35"/>
    <p:sldId id="786" r:id="rId36"/>
    <p:sldId id="787" r:id="rId37"/>
    <p:sldId id="788" r:id="rId38"/>
    <p:sldId id="789" r:id="rId39"/>
    <p:sldId id="790" r:id="rId40"/>
    <p:sldId id="791" r:id="rId41"/>
    <p:sldId id="803" r:id="rId42"/>
    <p:sldId id="792" r:id="rId43"/>
    <p:sldId id="793" r:id="rId44"/>
    <p:sldId id="794" r:id="rId45"/>
    <p:sldId id="796" r:id="rId46"/>
    <p:sldId id="795" r:id="rId47"/>
    <p:sldId id="797" r:id="rId48"/>
    <p:sldId id="798" r:id="rId49"/>
    <p:sldId id="806" r:id="rId50"/>
    <p:sldId id="799" r:id="rId51"/>
    <p:sldId id="800" r:id="rId52"/>
    <p:sldId id="802" r:id="rId53"/>
    <p:sldId id="804" r:id="rId54"/>
    <p:sldId id="268" r:id="rId55"/>
  </p:sldIdLst>
  <p:sldSz cx="12192000" cy="6858000"/>
  <p:notesSz cx="6858000" cy="9144000"/>
  <p:custDataLst>
    <p:tags r:id="rId5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hianbosanko1961@gmail.com" initials="r" lastIdx="0" clrIdx="0">
    <p:extLst>
      <p:ext uri="{19B8F6BF-5375-455C-9EA6-DF929625EA0E}">
        <p15:presenceInfo xmlns:p15="http://schemas.microsoft.com/office/powerpoint/2012/main" userId="6f8220781ed0817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DC3480-FDC8-413C-BC0B-4AAB6CA117DD}" v="60" dt="2021-03-30T14:02:39.8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65" autoAdjust="0"/>
    <p:restoredTop sz="74583" autoAdjust="0"/>
  </p:normalViewPr>
  <p:slideViewPr>
    <p:cSldViewPr snapToGrid="0" showGuides="1">
      <p:cViewPr varScale="1">
        <p:scale>
          <a:sx n="70" d="100"/>
          <a:sy n="70" d="100"/>
        </p:scale>
        <p:origin x="666" y="60"/>
      </p:cViewPr>
      <p:guideLst>
        <p:guide orient="horz" pos="2160"/>
        <p:guide pos="384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gs" Target="tags/tag1.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D4207A-87B0-49EE-9F5B-B1E82ECE7893}" type="datetimeFigureOut">
              <a:rPr lang="en-GB" smtClean="0"/>
              <a:t>30/03/2021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755FF1-098B-449F-8BCC-9066845AFDBC}" type="slidenum">
              <a:rPr lang="en-GB" smtClean="0"/>
              <a:t>‹#›</a:t>
            </a:fld>
            <a:endParaRPr lang="en-GB"/>
          </a:p>
        </p:txBody>
      </p:sp>
    </p:spTree>
    <p:extLst>
      <p:ext uri="{BB962C8B-B14F-4D97-AF65-F5344CB8AC3E}">
        <p14:creationId xmlns:p14="http://schemas.microsoft.com/office/powerpoint/2010/main" val="1662768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dirty="0"/>
              <a:t>Helo a chroeso i'r Arweiniad i'r Arholiad ar gyfer TAG Iechyd a Gofal Cymdeithasol, a Gofal Plant Uned 3 i'w asesu gyntaf yn 2022.</a:t>
            </a:r>
          </a:p>
          <a:p>
            <a:endParaRPr lang="en-GB" dirty="0"/>
          </a:p>
        </p:txBody>
      </p:sp>
      <p:sp>
        <p:nvSpPr>
          <p:cNvPr id="4" name="Slide Number Placeholder 3"/>
          <p:cNvSpPr>
            <a:spLocks noGrp="1"/>
          </p:cNvSpPr>
          <p:nvPr>
            <p:ph type="sldNum" sz="quarter" idx="5"/>
          </p:nvPr>
        </p:nvSpPr>
        <p:spPr/>
        <p:txBody>
          <a:bodyPr/>
          <a:lstStyle/>
          <a:p>
            <a:pPr>
              <a:defRPr b="0" i="0"/>
            </a:pPr>
            <a:fld id="{2A98DC1C-380D-4C9C-A0D1-0EC1BCF9EED6}" type="slidenum">
              <a:rPr lang="en-GB" smtClean="0"/>
              <a:t>1</a:t>
            </a:fld>
            <a:endParaRPr lang="en-GB"/>
          </a:p>
        </p:txBody>
      </p:sp>
    </p:spTree>
    <p:extLst>
      <p:ext uri="{BB962C8B-B14F-4D97-AF65-F5344CB8AC3E}">
        <p14:creationId xmlns:p14="http://schemas.microsoft.com/office/powerpoint/2010/main" val="1424603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defRPr b="0" i="0"/>
            </a:pPr>
            <a:r>
              <a:rPr lang="1106"/>
              <a:t>Dylech chi wneud y canlynol:</a:t>
            </a:r>
          </a:p>
          <a:p>
            <a:pPr marL="0" indent="0">
              <a:buFont typeface="Arial" pitchFamily="34" charset="0"/>
              <a:buNone/>
            </a:pPr>
            <a:endParaRPr lang="en-GB"/>
          </a:p>
          <a:p>
            <a:pPr marL="171450" indent="-171450">
              <a:buFont typeface="Arial" pitchFamily="34" charset="0"/>
              <a:buChar char="•"/>
              <a:defRPr b="0" i="0"/>
            </a:pPr>
            <a:r>
              <a:rPr lang="1106"/>
              <a:t>Dylech chi ganiatáu 75 munud i gwblhau adran A o’r papur. </a:t>
            </a:r>
          </a:p>
          <a:p>
            <a:pPr marL="171450" indent="-171450">
              <a:buFont typeface="Arial" pitchFamily="34" charset="0"/>
              <a:buChar char="•"/>
              <a:defRPr b="0" i="0"/>
            </a:pPr>
            <a:r>
              <a:rPr lang="1106"/>
              <a:t>Rhowch 15 munud i chi’ch hun i ddarllen drwy’r astudiaeth achos yn ofalus ac uwcholeuo unrhyw wybodaeth bwysig ychwanegol sydd nawr ar gael i chi.</a:t>
            </a:r>
          </a:p>
          <a:p>
            <a:endParaRPr lang="en-GB"/>
          </a:p>
        </p:txBody>
      </p:sp>
      <p:sp>
        <p:nvSpPr>
          <p:cNvPr id="4" name="Slide Number Placeholder 3"/>
          <p:cNvSpPr>
            <a:spLocks noGrp="1"/>
          </p:cNvSpPr>
          <p:nvPr>
            <p:ph type="sldNum" sz="quarter" idx="5"/>
          </p:nvPr>
        </p:nvSpPr>
        <p:spPr/>
        <p:txBody>
          <a:bodyPr/>
          <a:lstStyle/>
          <a:p>
            <a:pPr>
              <a:defRPr b="0" i="0"/>
            </a:pPr>
            <a:fld id="{C66611D5-4919-4B03-A7E7-69EFB042C112}" type="slidenum">
              <a:rPr lang="en-US" smtClean="0"/>
              <a:t>10</a:t>
            </a:fld>
            <a:endParaRPr lang="en-US"/>
          </a:p>
        </p:txBody>
      </p:sp>
    </p:spTree>
    <p:extLst>
      <p:ext uri="{BB962C8B-B14F-4D97-AF65-F5344CB8AC3E}">
        <p14:creationId xmlns:p14="http://schemas.microsoft.com/office/powerpoint/2010/main" val="3154307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 typeface="Arial" pitchFamily="34" charset="0"/>
              <a:buNone/>
              <a:defRPr b="0" i="0"/>
            </a:pPr>
            <a:r>
              <a:rPr lang="1106" sz="1200" dirty="0"/>
              <a:t>Er mwyn mynd i'r afael â phob cwestiwn:</a:t>
            </a:r>
          </a:p>
          <a:p>
            <a:pPr marL="285750" marR="0" lvl="0" indent="-285750" algn="l" defTabSz="914400" rtl="0" eaLnBrk="1" fontAlgn="auto" latinLnBrk="0" hangingPunct="1">
              <a:lnSpc>
                <a:spcPct val="100000"/>
              </a:lnSpc>
              <a:spcBef>
                <a:spcPct val="0"/>
              </a:spcBef>
              <a:spcAft>
                <a:spcPct val="0"/>
              </a:spcAft>
              <a:buClrTx/>
              <a:buSzTx/>
              <a:buFont typeface="Arial" pitchFamily="34" charset="0"/>
              <a:buChar char="•"/>
              <a:defRPr/>
            </a:pPr>
            <a:endParaRPr lang="en-GB" sz="1200" dirty="0"/>
          </a:p>
          <a:p>
            <a:pPr marL="285750" indent="-285750">
              <a:buFont typeface="Arial" pitchFamily="34" charset="0"/>
              <a:buChar char="•"/>
              <a:defRPr b="0" i="0"/>
            </a:pPr>
            <a:r>
              <a:rPr lang="1106" sz="1200" dirty="0">
                <a:latin typeface="Arial" pitchFamily="34" charset="0"/>
                <a:cs typeface="Arial" pitchFamily="34" charset="0"/>
              </a:rPr>
              <a:t>Darllenwch bob cwestiwn yn ofalus</a:t>
            </a:r>
          </a:p>
          <a:p>
            <a:endParaRPr lang="en-GB" sz="1200" dirty="0">
              <a:latin typeface="Arial" pitchFamily="34" charset="0"/>
              <a:cs typeface="Arial" pitchFamily="34" charset="0"/>
            </a:endParaRPr>
          </a:p>
          <a:p>
            <a:pPr marL="285750" indent="-285750">
              <a:buFont typeface="Arial" pitchFamily="34" charset="0"/>
              <a:buChar char="•"/>
              <a:defRPr b="0" i="0"/>
            </a:pPr>
            <a:r>
              <a:rPr lang="1106" sz="1200" dirty="0">
                <a:latin typeface="Arial" pitchFamily="34" charset="0"/>
                <a:cs typeface="Arial" pitchFamily="34" charset="0"/>
              </a:rPr>
              <a:t>Tanlinellwch y ferf orchmynnol</a:t>
            </a:r>
          </a:p>
          <a:p>
            <a:pPr marL="285750" indent="-285750">
              <a:buFont typeface="Arial" pitchFamily="34" charset="0"/>
              <a:buChar char="•"/>
            </a:pPr>
            <a:endParaRPr lang="en-GB" sz="1200" dirty="0">
              <a:highlight>
                <a:srgbClr val="FFFF00"/>
              </a:highlight>
              <a:latin typeface="Arial" pitchFamily="34" charset="0"/>
              <a:cs typeface="Arial" pitchFamily="34" charset="0"/>
            </a:endParaRPr>
          </a:p>
          <a:p>
            <a:pPr marL="285750" indent="-285750">
              <a:buFont typeface="Arial" pitchFamily="34" charset="0"/>
              <a:buChar char="•"/>
              <a:defRPr b="0" i="0"/>
            </a:pPr>
            <a:r>
              <a:rPr lang="1106" sz="1200" dirty="0">
                <a:latin typeface="Arial" pitchFamily="34" charset="0"/>
                <a:cs typeface="Arial" pitchFamily="34" charset="0"/>
              </a:rPr>
              <a:t>Tanlinellwch/uwcholeuwch y materion allweddol yn y cwestiwn</a:t>
            </a:r>
          </a:p>
          <a:p>
            <a:endParaRPr lang="en-GB" sz="1200" dirty="0">
              <a:highlight>
                <a:srgbClr val="FFFF00"/>
              </a:highlight>
              <a:latin typeface="Arial" pitchFamily="34" charset="0"/>
              <a:cs typeface="Arial" pitchFamily="34" charset="0"/>
            </a:endParaRPr>
          </a:p>
          <a:p>
            <a:pPr marL="285750" indent="-285750">
              <a:buFont typeface="Arial" pitchFamily="34" charset="0"/>
              <a:buChar char="•"/>
              <a:defRPr b="0" i="0"/>
            </a:pPr>
            <a:r>
              <a:rPr lang="1106" sz="1200" dirty="0">
                <a:latin typeface="Arial" pitchFamily="34" charset="0"/>
                <a:cs typeface="Arial" pitchFamily="34" charset="0"/>
              </a:rPr>
              <a:t>Ysgrifennwch unrhyw gofeiriau neu gymhorthion cof y gallech fod wedi'u dysgu wrth baratoi </a:t>
            </a:r>
            <a:endParaRPr lang="en-GB" sz="1200" dirty="0">
              <a:highlight>
                <a:srgbClr val="FFFF00"/>
              </a:highlight>
              <a:latin typeface="Arial" pitchFamily="34" charset="0"/>
              <a:cs typeface="Arial" pitchFamily="34" charset="0"/>
            </a:endParaRPr>
          </a:p>
          <a:p>
            <a:endParaRPr lang="en-GB" sz="1200" dirty="0">
              <a:highlight>
                <a:srgbClr val="FFFF00"/>
              </a:highlight>
              <a:latin typeface="Arial" pitchFamily="34" charset="0"/>
              <a:cs typeface="Arial" pitchFamily="34" charset="0"/>
            </a:endParaRPr>
          </a:p>
          <a:p>
            <a:pPr marL="285750" indent="-285750">
              <a:buFont typeface="Arial" pitchFamily="34" charset="0"/>
              <a:buChar char="•"/>
              <a:defRPr b="0" i="0"/>
            </a:pPr>
            <a:r>
              <a:rPr lang="1106" sz="1200" dirty="0">
                <a:latin typeface="Arial" pitchFamily="34" charset="0"/>
                <a:cs typeface="Arial" pitchFamily="34" charset="0"/>
              </a:rPr>
              <a:t>Nodwch yr AA</a:t>
            </a:r>
          </a:p>
          <a:p>
            <a:pPr marL="285750" indent="-285750">
              <a:buFont typeface="Arial" pitchFamily="34" charset="0"/>
              <a:buChar char="•"/>
            </a:pPr>
            <a:endParaRPr lang="en-GB" sz="1200" dirty="0">
              <a:highlight>
                <a:srgbClr val="FFFF00"/>
              </a:highlight>
              <a:latin typeface="Arial" pitchFamily="34" charset="0"/>
              <a:cs typeface="Arial" pitchFamily="34" charset="0"/>
            </a:endParaRPr>
          </a:p>
          <a:p>
            <a:pPr marL="285750" indent="-285750">
              <a:buFont typeface="Arial" pitchFamily="34" charset="0"/>
              <a:buChar char="•"/>
              <a:defRPr b="0" i="0"/>
            </a:pPr>
            <a:r>
              <a:rPr lang="1106" sz="1200" dirty="0">
                <a:latin typeface="Arial" pitchFamily="34" charset="0"/>
                <a:cs typeface="Arial" pitchFamily="34" charset="0"/>
              </a:rPr>
              <a:t>Tanlinellwch/uwcholeuwch y marciau sydd ar gael ar gyfer y cwestiwn</a:t>
            </a:r>
            <a:endParaRPr lang="en-GB" sz="1200" dirty="0">
              <a:highlight>
                <a:srgbClr val="FFFF00"/>
              </a:highlight>
              <a:latin typeface="Arial" pitchFamily="34" charset="0"/>
              <a:cs typeface="Arial" pitchFamily="34" charset="0"/>
            </a:endParaRPr>
          </a:p>
          <a:p>
            <a:pPr marL="285750" indent="-285750">
              <a:buFont typeface="Arial" pitchFamily="34" charset="0"/>
              <a:buChar char="•"/>
            </a:pPr>
            <a:endParaRPr lang="en-GB" sz="1200" dirty="0">
              <a:highlight>
                <a:srgbClr val="FFFF00"/>
              </a:highlight>
            </a:endParaRPr>
          </a:p>
          <a:p>
            <a:endParaRPr lang="en-GB" dirty="0"/>
          </a:p>
        </p:txBody>
      </p:sp>
      <p:sp>
        <p:nvSpPr>
          <p:cNvPr id="4" name="Slide Number Placeholder 3"/>
          <p:cNvSpPr>
            <a:spLocks noGrp="1"/>
          </p:cNvSpPr>
          <p:nvPr>
            <p:ph type="sldNum" sz="quarter" idx="5"/>
          </p:nvPr>
        </p:nvSpPr>
        <p:spPr/>
        <p:txBody>
          <a:bodyPr/>
          <a:lstStyle/>
          <a:p>
            <a:pPr>
              <a:defRPr b="0" i="0"/>
            </a:pPr>
            <a:fld id="{87151AD7-5FF3-4C40-84E8-6C57C333229D}" type="slidenum">
              <a:rPr lang="en-US" smtClean="0"/>
              <a:t>11</a:t>
            </a:fld>
            <a:endParaRPr lang="en-US"/>
          </a:p>
        </p:txBody>
      </p:sp>
    </p:spTree>
    <p:extLst>
      <p:ext uri="{BB962C8B-B14F-4D97-AF65-F5344CB8AC3E}">
        <p14:creationId xmlns:p14="http://schemas.microsoft.com/office/powerpoint/2010/main" val="206872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sz="1200"/>
              <a:t>Dyma'r cwestiwn cyntaf yn y papur – darllenwch ef, yna darllenwch ef eto!</a:t>
            </a:r>
          </a:p>
          <a:p>
            <a:endParaRPr lang="en-GB"/>
          </a:p>
          <a:p>
            <a:pPr>
              <a:defRPr b="0" i="0"/>
            </a:pPr>
            <a:r>
              <a:rPr lang="1106"/>
              <a:t>Tanlinellwch/ uwcholeuwch neu rhowch gylch o amgylch y ferf orchmynnol ac uwcholeuwch brif rannau'r cwestiwn – yn yr achos hwn AMLINELLWCH, TRI, FFACTOR, DYLANWADU AR NATHAN</a:t>
            </a:r>
          </a:p>
          <a:p>
            <a:endParaRPr lang="en-GB"/>
          </a:p>
          <a:p>
            <a:pPr>
              <a:defRPr b="0" i="0"/>
            </a:pPr>
            <a:r>
              <a:rPr lang="1106"/>
              <a:t>I amlinellu rhywbeth, mae angen i chi wneud y canlynol: nodwch y prif bwyntiau/rhowch ddisgrifiad byr neu nodwch y prif nodweddion</a:t>
            </a:r>
          </a:p>
          <a:p>
            <a:endParaRPr lang="en-GB"/>
          </a:p>
          <a:p>
            <a:pPr>
              <a:defRPr b="0" i="0"/>
            </a:pPr>
            <a:r>
              <a:rPr lang="1106"/>
              <a:t>Cofiwch mai hwn yw'r cwestiwn cyntaf, mae'n werth 6 marc a dim ond marciau AA  ar gael, felly cynlluniwch eich amser a gwnewch yn siŵr nad ydych chi'n ysgrifennu gormod nac yn ceisio dadansoddi neu esbonio.</a:t>
            </a:r>
          </a:p>
          <a:p>
            <a:endParaRPr lang="en-GB"/>
          </a:p>
          <a:p>
            <a:pPr marL="0" marR="0" lvl="0" indent="0" algn="l" defTabSz="914400" rtl="0" eaLnBrk="1" fontAlgn="auto" latinLnBrk="0" hangingPunct="1">
              <a:lnSpc>
                <a:spcPct val="100000"/>
              </a:lnSpc>
              <a:spcBef>
                <a:spcPct val="0"/>
              </a:spcBef>
              <a:spcAft>
                <a:spcPct val="0"/>
              </a:spcAft>
              <a:buClrTx/>
              <a:buSzTx/>
              <a:buFontTx/>
              <a:buNone/>
              <a:defRPr b="0" i="0"/>
            </a:pPr>
            <a:r>
              <a:rPr lang="1106">
                <a:solidFill>
                  <a:srgbClr val="000000"/>
                </a:solidFill>
              </a:rPr>
              <a:t>I ennill y 6 marc llawn ar gyfer y cwestiwn hwn, bydd yr arholwyr yn chwilio am </a:t>
            </a:r>
            <a:r>
              <a:rPr lang="1106" sz="1200"/>
              <a:t> amlinelliad da o bob un o'r tri ffactor, gan ddangos gwybodaeth a dealltwriaeth glir o'r ffactorau a allai fod wedi effeithio ar ymddygiad Nathan. Mae hwn yn gwestiwn sydd yn cael ei farcio yn ôl pwyntiau felly mae dau farc ar gael ar gyfer pob un o'r tri ffactor. </a:t>
            </a:r>
          </a:p>
          <a:p>
            <a:pPr marL="0" marR="0" lvl="0" indent="0" algn="l" defTabSz="914400" rtl="0" eaLnBrk="1" fontAlgn="auto" latinLnBrk="0" hangingPunct="1">
              <a:lnSpc>
                <a:spcPct val="100000"/>
              </a:lnSpc>
              <a:spcBef>
                <a:spcPct val="0"/>
              </a:spcBef>
              <a:spcAft>
                <a:spcPct val="0"/>
              </a:spcAft>
              <a:buClrTx/>
              <a:buSzTx/>
              <a:buFontTx/>
              <a:buNone/>
              <a:defRPr b="0" i="0"/>
            </a:pPr>
            <a:r>
              <a:rPr lang="1106" sz="1200"/>
              <a:t> </a:t>
            </a:r>
          </a:p>
          <a:p>
            <a:pPr marL="0" marR="0" lvl="0" indent="0" algn="l" defTabSz="914400" rtl="0" eaLnBrk="1" fontAlgn="auto" latinLnBrk="0" hangingPunct="1">
              <a:lnSpc>
                <a:spcPct val="100000"/>
              </a:lnSpc>
              <a:spcBef>
                <a:spcPct val="0"/>
              </a:spcBef>
              <a:spcAft>
                <a:spcPct val="0"/>
              </a:spcAft>
              <a:buClrTx/>
              <a:buSzTx/>
              <a:buFontTx/>
              <a:buNone/>
              <a:defRPr b="0" i="0"/>
            </a:pPr>
            <a:r>
              <a:rPr lang="1106" sz="1200"/>
              <a:t>Rhaid cyfeirio at y ffactorau sy'n effeithio ar ymddygiad a gynhwysir yn eich ateb o'r astudiaeth achos. </a:t>
            </a:r>
          </a:p>
          <a:p>
            <a:pPr marL="0" marR="0" lvl="0" indent="0" algn="l" defTabSz="914400" rtl="0" eaLnBrk="1" fontAlgn="auto" latinLnBrk="0" hangingPunct="1">
              <a:lnSpc>
                <a:spcPct val="100000"/>
              </a:lnSpc>
              <a:spcBef>
                <a:spcPct val="0"/>
              </a:spcBef>
              <a:spcAft>
                <a:spcPct val="0"/>
              </a:spcAft>
              <a:buClrTx/>
              <a:buSzTx/>
              <a:buFontTx/>
              <a:buNone/>
              <a:defRPr/>
            </a:pPr>
            <a:endParaRPr lang="en-GB">
              <a:solidFill>
                <a:srgbClr val="000000"/>
              </a:solidFill>
            </a:endParaRPr>
          </a:p>
          <a:p>
            <a:pPr marL="0" marR="0" lvl="0" indent="0" algn="l" defTabSz="914400" rtl="0" eaLnBrk="1" fontAlgn="auto" latinLnBrk="0" hangingPunct="1">
              <a:lnSpc>
                <a:spcPct val="100000"/>
              </a:lnSpc>
              <a:spcBef>
                <a:spcPct val="0"/>
              </a:spcBef>
              <a:spcAft>
                <a:spcPct val="0"/>
              </a:spcAft>
              <a:buClrTx/>
              <a:buSzTx/>
              <a:buFontTx/>
              <a:buNone/>
              <a:defRPr b="0" i="0"/>
            </a:pPr>
            <a:r>
              <a:rPr lang="1106"/>
              <a:t>Cofiwch mai Cwestiwn AA1 yw hwn – does dim angen esbonio, dadansoddi na gwerthuso – chewch chi ddim mwy o farciau!</a:t>
            </a:r>
          </a:p>
          <a:p>
            <a:pPr marL="0" marR="0" lvl="0" indent="0" algn="l" defTabSz="914400" rtl="0" eaLnBrk="1" fontAlgn="auto" latinLnBrk="0" hangingPunct="1">
              <a:lnSpc>
                <a:spcPct val="100000"/>
              </a:lnSpc>
              <a:spcBef>
                <a:spcPct val="0"/>
              </a:spcBef>
              <a:spcAft>
                <a:spcPct val="0"/>
              </a:spcAft>
              <a:buClrTx/>
              <a:buSzTx/>
              <a:buFontTx/>
              <a:buNone/>
              <a:defRPr/>
            </a:pPr>
            <a:endParaRPr lang="en-GB">
              <a:solidFill>
                <a:srgbClr val="000000"/>
              </a:solidFill>
            </a:endParaRPr>
          </a:p>
          <a:p>
            <a:endParaRPr lang="en-GB"/>
          </a:p>
        </p:txBody>
      </p:sp>
      <p:sp>
        <p:nvSpPr>
          <p:cNvPr id="4" name="Slide Number Placeholder 3"/>
          <p:cNvSpPr>
            <a:spLocks noGrp="1"/>
          </p:cNvSpPr>
          <p:nvPr>
            <p:ph type="sldNum" sz="quarter" idx="5"/>
          </p:nvPr>
        </p:nvSpPr>
        <p:spPr/>
        <p:txBody>
          <a:bodyPr/>
          <a:lstStyle/>
          <a:p>
            <a:pPr>
              <a:defRPr b="0" i="0"/>
            </a:pPr>
            <a:fld id="{BFC28143-78DD-4FFF-AED8-50687B2D4A66}" type="slidenum">
              <a:rPr lang="en-US" smtClean="0"/>
              <a:t>12</a:t>
            </a:fld>
            <a:endParaRPr lang="en-US"/>
          </a:p>
        </p:txBody>
      </p:sp>
    </p:spTree>
    <p:extLst>
      <p:ext uri="{BB962C8B-B14F-4D97-AF65-F5344CB8AC3E}">
        <p14:creationId xmlns:p14="http://schemas.microsoft.com/office/powerpoint/2010/main" val="2511944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Mae'r cynllun marcio'n rhoi enghreifftiau manwl o'r hyn y byddai'r arholwr yn disgwyl gweld ymgeisydd yn ei ysgrifennu yn yr arholiad. </a:t>
            </a:r>
          </a:p>
          <a:p>
            <a:endParaRPr lang="en-GB"/>
          </a:p>
          <a:p>
            <a:pPr algn="l">
              <a:defRPr b="0" i="0"/>
            </a:pPr>
            <a:r>
              <a:rPr lang="1106"/>
              <a:t>Does dim rhaid i ateb da gynnwys popeth sydd wedi'i nodi yma; sut mae'r ymgeisydd yn ymateb i ofynion y cwestiwn yw'r peth pwysig. Mae'r cynllun marcio yn cynnwys pob ffactor yn yr astudiaeth achos. Mae angen i ymgeiswyr roi sylw i dri o'r rhain.</a:t>
            </a:r>
          </a:p>
          <a:p>
            <a:endParaRPr lang="en-GB"/>
          </a:p>
          <a:p>
            <a:pPr>
              <a:defRPr b="0" i="0"/>
            </a:pPr>
            <a:r>
              <a:rPr lang="1106"/>
              <a:t>Bydd 'Rhowch farciau am unrhyw ymateb dilys arall' wastad wedi'i gynnwys i wneud yn siŵr y gall ymgeisydd gael marciau hefyd am atebion sydd heb eu cynnwys ond sy'n ddilys.</a:t>
            </a:r>
          </a:p>
          <a:p>
            <a:endParaRPr lang="en-GB"/>
          </a:p>
          <a:p>
            <a:pPr marL="0" marR="0" lvl="0" indent="0" algn="l" defTabSz="914400" rtl="0" eaLnBrk="1" fontAlgn="auto" latinLnBrk="0" hangingPunct="1">
              <a:lnSpc>
                <a:spcPct val="100000"/>
              </a:lnSpc>
              <a:spcBef>
                <a:spcPct val="0"/>
              </a:spcBef>
              <a:spcAft>
                <a:spcPct val="0"/>
              </a:spcAft>
              <a:buClrTx/>
              <a:buSzTx/>
              <a:buFontTx/>
              <a:buNone/>
              <a:defRPr b="0" i="0"/>
            </a:pPr>
            <a:r>
              <a:rPr lang="1106"/>
              <a:t>Sut gwnaethoch chi?</a:t>
            </a:r>
          </a:p>
          <a:p>
            <a:endParaRPr lang="en-GB"/>
          </a:p>
        </p:txBody>
      </p:sp>
      <p:sp>
        <p:nvSpPr>
          <p:cNvPr id="4" name="Slide Number Placeholder 3"/>
          <p:cNvSpPr>
            <a:spLocks noGrp="1"/>
          </p:cNvSpPr>
          <p:nvPr>
            <p:ph type="sldNum" sz="quarter" idx="5"/>
          </p:nvPr>
        </p:nvSpPr>
        <p:spPr/>
        <p:txBody>
          <a:bodyPr/>
          <a:lstStyle/>
          <a:p>
            <a:pPr>
              <a:defRPr b="0" i="0"/>
            </a:pPr>
            <a:fld id="{6BB15360-85DF-4F80-90B7-142F9B6EF821}" type="slidenum">
              <a:rPr lang="en-US" smtClean="0"/>
              <a:t>13</a:t>
            </a:fld>
            <a:endParaRPr lang="en-US"/>
          </a:p>
        </p:txBody>
      </p:sp>
    </p:spTree>
    <p:extLst>
      <p:ext uri="{BB962C8B-B14F-4D97-AF65-F5344CB8AC3E}">
        <p14:creationId xmlns:p14="http://schemas.microsoft.com/office/powerpoint/2010/main" val="3313386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a:defRPr b="0" i="0"/>
            </a:pPr>
            <a:r>
              <a:rPr lang="1106"/>
              <a:t>Tanlinellwch y ferf orchmynnol a phrif rannau'r cwestiwn – yn yr achos hwn, DISGRIFIWCH a DATBLYGIAD EMOSIYNOL A CHYMDEITHASOL a PLENTYN WYTH OED. </a:t>
            </a:r>
          </a:p>
          <a:p>
            <a:endParaRPr lang="en-GB"/>
          </a:p>
          <a:p>
            <a:pPr>
              <a:defRPr b="0" i="0"/>
            </a:pPr>
            <a:r>
              <a:rPr lang="1106"/>
              <a:t>I ddisgrifio rhywbeth, mae angen: Rhoi nodweddion/prif nodweddion neu ddisgrifiad byr.</a:t>
            </a:r>
            <a:endParaRPr lang="en-GB"/>
          </a:p>
          <a:p>
            <a:endParaRPr lang="en-GB"/>
          </a:p>
          <a:p>
            <a:pPr>
              <a:defRPr b="0" i="0"/>
            </a:pPr>
            <a:r>
              <a:rPr lang="1106"/>
              <a:t>Cofiwch fod y cwestiwn hwn yn werth 6 marc a dim ond marciau AA1 sydd ar gael, felly cynlluniwch eich amser a gwnewch yn siŵr nad ydych chi'n ysgrifennu gormod nac yn ceisio dadansoddi neu esbonio.</a:t>
            </a:r>
          </a:p>
          <a:p>
            <a:pPr marL="0" marR="0" lvl="0" indent="0" algn="l" defTabSz="914400" rtl="0" eaLnBrk="1" fontAlgn="auto" latinLnBrk="0" hangingPunct="1">
              <a:lnSpc>
                <a:spcPct val="100000"/>
              </a:lnSpc>
              <a:spcBef>
                <a:spcPct val="0"/>
              </a:spcBef>
              <a:spcAft>
                <a:spcPct val="0"/>
              </a:spcAft>
              <a:buClrTx/>
              <a:buSzTx/>
              <a:buFontTx/>
              <a:buNone/>
              <a:defRPr/>
            </a:pPr>
            <a:endParaRPr lang="en-GB">
              <a:solidFill>
                <a:srgbClr val="000000"/>
              </a:solidFill>
            </a:endParaRPr>
          </a:p>
          <a:p>
            <a:pPr marL="0" marR="0" lvl="0" indent="0" algn="l" defTabSz="914400" rtl="0" eaLnBrk="1" fontAlgn="auto" latinLnBrk="0" hangingPunct="1">
              <a:lnSpc>
                <a:spcPct val="100000"/>
              </a:lnSpc>
              <a:spcBef>
                <a:spcPct val="0"/>
              </a:spcBef>
              <a:spcAft>
                <a:spcPct val="0"/>
              </a:spcAft>
              <a:buClrTx/>
              <a:buSzTx/>
              <a:buFontTx/>
              <a:buNone/>
              <a:defRPr b="0" i="0"/>
            </a:pPr>
            <a:r>
              <a:rPr lang="1106">
                <a:solidFill>
                  <a:srgbClr val="000000"/>
                </a:solidFill>
              </a:rPr>
              <a:t>Er mwyn cyrraedd y band marc uchaf ar gyfer y cwestiwn hwn mae'r arholwyr yn chwilio am ymatebion sy'n dangos gwybodaeth a dealltwriaeth drylwyr </a:t>
            </a:r>
            <a:r>
              <a:rPr lang="1106" sz="1200">
                <a:solidFill>
                  <a:schemeClr val="tx1"/>
                </a:solidFill>
                <a:effectLst/>
                <a:latin typeface="Arial" pitchFamily="34" charset="0"/>
                <a:cs typeface="Arial" pitchFamily="34" charset="0"/>
              </a:rPr>
              <a:t>o'r patrymau datblygiad emosiynol a chymdeithasol sydd i'w ddisgwyl gan blentyn wyth oed. Ni ddylech gyfeirio at ddatblygiad corfforol neu ddeallusol – ni ddyferir marciau am y rhain.</a:t>
            </a:r>
          </a:p>
          <a:p>
            <a:pPr marL="0" marR="0" lvl="0" indent="0" algn="l" defTabSz="914400" rtl="0" eaLnBrk="1" fontAlgn="auto" latinLnBrk="0" hangingPunct="1">
              <a:lnSpc>
                <a:spcPct val="100000"/>
              </a:lnSpc>
              <a:spcBef>
                <a:spcPct val="0"/>
              </a:spcBef>
              <a:spcAft>
                <a:spcPct val="0"/>
              </a:spcAft>
              <a:buClrTx/>
              <a:buSzTx/>
              <a:buFontTx/>
              <a:buNone/>
              <a:defRPr/>
            </a:pPr>
            <a:endParaRPr lang="en-GB">
              <a:solidFill>
                <a:srgbClr val="000000"/>
              </a:solidFill>
            </a:endParaRPr>
          </a:p>
          <a:p>
            <a:pPr marL="0" marR="0" lvl="0" indent="0" algn="l" defTabSz="914400" rtl="0" eaLnBrk="1" fontAlgn="auto" latinLnBrk="0" hangingPunct="1">
              <a:lnSpc>
                <a:spcPct val="100000"/>
              </a:lnSpc>
              <a:spcBef>
                <a:spcPct val="0"/>
              </a:spcBef>
              <a:spcAft>
                <a:spcPct val="0"/>
              </a:spcAft>
              <a:buClrTx/>
              <a:buSzTx/>
              <a:buFontTx/>
              <a:buNone/>
              <a:defRPr/>
            </a:pPr>
            <a:endParaRPr lang="en-GB">
              <a:solidFill>
                <a:srgbClr val="000000"/>
              </a:solidFill>
            </a:endParaRPr>
          </a:p>
          <a:p>
            <a:pPr marL="0" marR="0" lvl="0" indent="0" algn="l" defTabSz="914400" rtl="0" eaLnBrk="1" fontAlgn="auto" latinLnBrk="0" hangingPunct="1">
              <a:lnSpc>
                <a:spcPct val="100000"/>
              </a:lnSpc>
              <a:spcBef>
                <a:spcPct val="0"/>
              </a:spcBef>
              <a:spcAft>
                <a:spcPct val="0"/>
              </a:spcAft>
              <a:buClrTx/>
              <a:buSzTx/>
              <a:buFontTx/>
              <a:buNone/>
              <a:defRPr b="0" i="0"/>
            </a:pPr>
            <a:r>
              <a:rPr lang="1106"/>
              <a:t>Cofiwch mai Cwestiwn AA1 yw hwn – does dim angen esbonio, dadansoddi na gwerthuso – chewch chi ddim mwy o farciau!</a:t>
            </a:r>
          </a:p>
          <a:p>
            <a:pPr marL="0" marR="0" lvl="0" indent="0" algn="l" defTabSz="914400" rtl="0" eaLnBrk="1" fontAlgn="auto" latinLnBrk="0" hangingPunct="1">
              <a:lnSpc>
                <a:spcPct val="100000"/>
              </a:lnSpc>
              <a:spcBef>
                <a:spcPct val="0"/>
              </a:spcBef>
              <a:spcAft>
                <a:spcPct val="0"/>
              </a:spcAft>
              <a:buClrTx/>
              <a:buSzTx/>
              <a:buFontTx/>
              <a:buNone/>
              <a:defRPr/>
            </a:pPr>
            <a:endParaRPr lang="en-GB">
              <a:solidFill>
                <a:srgbClr val="000000"/>
              </a:solidFill>
            </a:endParaRPr>
          </a:p>
          <a:p>
            <a:endParaRPr lang="en-GB"/>
          </a:p>
        </p:txBody>
      </p:sp>
      <p:sp>
        <p:nvSpPr>
          <p:cNvPr id="4" name="Slide Number Placeholder 3"/>
          <p:cNvSpPr>
            <a:spLocks noGrp="1"/>
          </p:cNvSpPr>
          <p:nvPr>
            <p:ph type="sldNum" sz="quarter" idx="5"/>
          </p:nvPr>
        </p:nvSpPr>
        <p:spPr/>
        <p:txBody>
          <a:bodyPr/>
          <a:lstStyle/>
          <a:p>
            <a:pPr>
              <a:defRPr b="0" i="0"/>
            </a:pPr>
            <a:fld id="{C6BBB6B2-51C6-4A16-90D9-B4F1A4A84D9A}" type="slidenum">
              <a:rPr lang="en-US" smtClean="0"/>
              <a:t>14</a:t>
            </a:fld>
            <a:endParaRPr lang="en-US"/>
          </a:p>
        </p:txBody>
      </p:sp>
    </p:spTree>
    <p:extLst>
      <p:ext uri="{BB962C8B-B14F-4D97-AF65-F5344CB8AC3E}">
        <p14:creationId xmlns:p14="http://schemas.microsoft.com/office/powerpoint/2010/main" val="159254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cynllun marcio yn rhoi enghreifftiau manwl o'r patrymau o ddatblygiad cymdeithasol ac emosiynol y byddai'r arholwr yn disgwyl gweld ymgeisydd yn eu hysgrifennu yn yr arholiad, ond nid oes rhaid i bopeth yma fod mewn ateb da. I ennill y marciau uwch dylai fod ychydig o enghreifftiau o agweddau cymdeithasol ac emosiynol ar ddatblygiad.</a:t>
            </a:r>
          </a:p>
          <a:p>
            <a:pPr marL="0" marR="0" lvl="0" indent="0" algn="l" defTabSz="914400" rtl="0" eaLnBrk="1" fontAlgn="auto" latinLnBrk="0" hangingPunct="1">
              <a:lnSpc>
                <a:spcPct val="100000"/>
              </a:lnSpc>
              <a:spcBef>
                <a:spcPct val="0"/>
              </a:spcBef>
              <a:spcAft>
                <a:spcPct val="0"/>
              </a:spcAft>
              <a:buClrTx/>
              <a:buSzTx/>
              <a:buFontTx/>
              <a:buNone/>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Bydd 'Rhowch farciau am unrhyw ymateb dilys arall' wastad wedi'i gynnwys i wneud yn siŵr y gall ymgeisydd gael marciau hefyd am atebion sydd heb eu cynnwys.</a:t>
            </a:r>
          </a:p>
          <a:p>
            <a:endParaRPr lang="en-GB"/>
          </a:p>
        </p:txBody>
      </p:sp>
      <p:sp>
        <p:nvSpPr>
          <p:cNvPr id="4" name="Slide Number Placeholder 3"/>
          <p:cNvSpPr>
            <a:spLocks noGrp="1"/>
          </p:cNvSpPr>
          <p:nvPr>
            <p:ph type="sldNum" sz="quarter" idx="5"/>
          </p:nvPr>
        </p:nvSpPr>
        <p:spPr/>
        <p:txBody>
          <a:bodyPr/>
          <a:lstStyle/>
          <a:p>
            <a:pPr>
              <a:defRPr b="0" i="0"/>
            </a:pPr>
            <a:fld id="{9EF7F731-6AD3-40EC-8207-481D2FEF2224}" type="slidenum">
              <a:rPr lang="en-US" smtClean="0"/>
              <a:t>15</a:t>
            </a:fld>
            <a:endParaRPr lang="en-US"/>
          </a:p>
        </p:txBody>
      </p:sp>
    </p:spTree>
    <p:extLst>
      <p:ext uri="{BB962C8B-B14F-4D97-AF65-F5344CB8AC3E}">
        <p14:creationId xmlns:p14="http://schemas.microsoft.com/office/powerpoint/2010/main" val="79163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Ynghyd â'r sleid flaenorol, mae'r cynllun marcio yn rhoi'r bandiau marciau ac yn dangos beth sy'n ddisgwyliedig gennych er mwyn ennill y marciau sydd ar gael. Byddai 5-6 marc yn cael eu dyfarnu am ddisgrifiad da iawn o'r ddau faes datblygu, byddai 3-4 marc yn cael eu rhoi am ddisgrifiad da o ddatblygiad emosiynol a/neu gymdeithasol, ac am ddisgrifiad sylfaenol o ddatblygiad emosiynol neu gymdeithasol byddai 1-2 farc yn cael eu dyfarnu.</a:t>
            </a:r>
          </a:p>
          <a:p>
            <a:endParaRPr lang="en-GB"/>
          </a:p>
        </p:txBody>
      </p:sp>
      <p:sp>
        <p:nvSpPr>
          <p:cNvPr id="4" name="Slide Number Placeholder 3"/>
          <p:cNvSpPr>
            <a:spLocks noGrp="1"/>
          </p:cNvSpPr>
          <p:nvPr>
            <p:ph type="sldNum" sz="quarter" idx="5"/>
          </p:nvPr>
        </p:nvSpPr>
        <p:spPr/>
        <p:txBody>
          <a:bodyPr/>
          <a:lstStyle/>
          <a:p>
            <a:pPr>
              <a:defRPr b="0" i="0"/>
            </a:pPr>
            <a:fld id="{C73B567C-1867-4C4E-B9DD-458D70E78AED}" type="slidenum">
              <a:rPr lang="en-US" smtClean="0"/>
              <a:t>16</a:t>
            </a:fld>
            <a:endParaRPr lang="en-US"/>
          </a:p>
        </p:txBody>
      </p:sp>
    </p:spTree>
    <p:extLst>
      <p:ext uri="{BB962C8B-B14F-4D97-AF65-F5344CB8AC3E}">
        <p14:creationId xmlns:p14="http://schemas.microsoft.com/office/powerpoint/2010/main" val="3556607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u="sng" dirty="0">
                <a:effectLst/>
                <a:latin typeface="Calibri" panose="020F0502020204030204" pitchFamily="34" charset="0"/>
                <a:ea typeface="Calibri" panose="020F0502020204030204" pitchFamily="34" charset="0"/>
                <a:cs typeface="Times New Roman" panose="02020603050405020304" pitchFamily="18" charset="0"/>
              </a:rPr>
              <a:t>Adran A 1(c)</a:t>
            </a:r>
            <a:r>
              <a:rPr lang="1106" sz="1800" u="none" dirty="0">
                <a:effectLst/>
                <a:latin typeface="Calibri" panose="020F0502020204030204" pitchFamily="34" charset="0"/>
                <a:ea typeface="Calibri" panose="020F0502020204030204" pitchFamily="34" charset="0"/>
                <a:cs typeface="Times New Roman" panose="02020603050405020304" pitchFamily="18" charset="0"/>
              </a:rPr>
              <a:t> -  </a:t>
            </a:r>
            <a:r>
              <a:rPr lang="1106"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Darllen cwestiwn</a:t>
            </a:r>
          </a:p>
          <a:p>
            <a:pPr>
              <a:lnSpc>
                <a:spcPct val="115000"/>
              </a:lnSpc>
              <a:spcAft>
                <a:spcPts val="1000"/>
              </a:spcAft>
              <a:defRPr b="0" i="0"/>
            </a:pPr>
            <a:r>
              <a:rPr lang="1106"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Unwaith eto, </a:t>
            </a:r>
            <a:r>
              <a:rPr lang="1106" sz="1800" dirty="0">
                <a:effectLst/>
                <a:latin typeface="Calibri" panose="020F0502020204030204" pitchFamily="34" charset="0"/>
                <a:ea typeface="Calibri" panose="020F0502020204030204" pitchFamily="34" charset="0"/>
                <a:cs typeface="Times New Roman" panose="02020603050405020304" pitchFamily="18" charset="0"/>
              </a:rPr>
              <a:t>mae'r cwestiwn hwn yn seiliedig ar yr astudiaeth achos.  Dylech adnabod y ferf orchmynnol ac uwcholeuo – yn yr achos hwn ESBONIWCH, </a:t>
            </a:r>
          </a:p>
          <a:p>
            <a:pPr>
              <a:lnSpc>
                <a:spcPct val="115000"/>
              </a:lnSpc>
              <a:spcAft>
                <a:spcPts val="1000"/>
              </a:spcAft>
              <a:defRPr b="0" i="0"/>
            </a:pPr>
            <a:r>
              <a:rPr lang="1106" sz="1800" dirty="0">
                <a:effectLst/>
                <a:latin typeface="Calibri" panose="020F0502020204030204" pitchFamily="34" charset="0"/>
                <a:ea typeface="Calibri" panose="020F0502020204030204" pitchFamily="34" charset="0"/>
                <a:cs typeface="Times New Roman" panose="02020603050405020304" pitchFamily="18" charset="0"/>
              </a:rPr>
              <a:t>I esbonio rhywbeth, mae angen: Rhoi manylion a rhesymau dros sut a pham mae rhywbeth fel y mae…</a:t>
            </a:r>
            <a:r>
              <a:rPr lang="1106" sz="1800" u="sng" dirty="0">
                <a:effectLst/>
                <a:latin typeface="Calibri" panose="020F0502020204030204" pitchFamily="34" charset="0"/>
                <a:ea typeface="Calibri" panose="020F0502020204030204" pitchFamily="34" charset="0"/>
                <a:cs typeface="Times New Roman" panose="02020603050405020304" pitchFamily="18" charset="0"/>
              </a:rPr>
              <a:t>.</a:t>
            </a:r>
            <a:r>
              <a:rPr lang="1106" sz="1800" dirty="0">
                <a:effectLst/>
                <a:latin typeface="Calibri" panose="020F0502020204030204" pitchFamily="34" charset="0"/>
                <a:ea typeface="Calibri" panose="020F0502020204030204" pitchFamily="34" charset="0"/>
                <a:cs typeface="Times New Roman" panose="02020603050405020304" pitchFamily="18" charset="0"/>
              </a:rPr>
              <a:t> Berf orchmynnol AA2 yw esboniwch, felly dim ond marciau AA2 sydd ar gael am y cwestiwn hwn ac nid oes angen dadansoddi na gwerthuso.</a:t>
            </a:r>
          </a:p>
          <a:p>
            <a:pPr>
              <a:lnSpc>
                <a:spcPct val="115000"/>
              </a:lnSpc>
              <a:spcAft>
                <a:spcPts val="1000"/>
              </a:spcAft>
              <a:defRPr b="0" i="0"/>
            </a:pPr>
            <a:r>
              <a:rPr lang="1106" sz="1800" dirty="0">
                <a:effectLst/>
                <a:latin typeface="Calibri" panose="020F0502020204030204" pitchFamily="34" charset="0"/>
                <a:ea typeface="Calibri" panose="020F0502020204030204" pitchFamily="34" charset="0"/>
                <a:cs typeface="Times New Roman" panose="02020603050405020304" pitchFamily="18" charset="0"/>
              </a:rPr>
              <a:t> Prif bwyntiau'r cwestiwn yw:  HYBU YMDDYGIAD NATHAN, GARTREF AC YN YR YSGOL</a:t>
            </a:r>
          </a:p>
          <a:p>
            <a:pPr>
              <a:lnSpc>
                <a:spcPct val="115000"/>
              </a:lnSpc>
              <a:spcAft>
                <a:spcPts val="1000"/>
              </a:spcAft>
              <a:defRPr b="0" i="0"/>
            </a:pPr>
            <a:r>
              <a:rPr lang="1106" sz="1800" dirty="0">
                <a:effectLst/>
                <a:latin typeface="Calibri" panose="020F0502020204030204" pitchFamily="34" charset="0"/>
                <a:ea typeface="Calibri" panose="020F0502020204030204" pitchFamily="34" charset="0"/>
                <a:cs typeface="Times New Roman" panose="02020603050405020304" pitchFamily="18" charset="0"/>
              </a:rPr>
              <a:t>Mae'r cwestiwn hwn yn chwilio am strategaethau a dulliau priodol y gall rhieni Nathan, a staff yr ysgol eu defnyddio i annog ymddygiad da. Dylech ystyried y strategaethau rydych wedi dysgu amdanynt ac ysgrifennu am y rhai sydd fwyaf priodol i gefnogi Nathan.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defRPr b="0" i="0"/>
            </a:pPr>
            <a:r>
              <a:rPr lang="1106" sz="1800" dirty="0">
                <a:effectLst/>
                <a:latin typeface="Calibri" panose="020F0502020204030204" pitchFamily="34" charset="0"/>
                <a:ea typeface="Calibri" panose="020F0502020204030204" pitchFamily="34" charset="0"/>
                <a:cs typeface="Times New Roman" panose="02020603050405020304" pitchFamily="18" charset="0"/>
              </a:rPr>
              <a:t>Mae 8 marc ar gael am y cwestiwn hwn, defnyddiwch y lle sydd ar gael fel canllaw i faint y mae angen i chi ei ysgrifennu, mae tudalennau parhad ar ddiwedd y papur rhag ofn y bydd angen i chi ysgrifennu mwy.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defRPr b="0" i="0"/>
            </a:pPr>
            <a:r>
              <a:rPr lang="1106" sz="1800" dirty="0">
                <a:effectLst/>
                <a:latin typeface="Calibri" panose="020F0502020204030204" pitchFamily="34" charset="0"/>
                <a:ea typeface="Calibri" panose="020F0502020204030204" pitchFamily="34" charset="0"/>
                <a:cs typeface="Times New Roman" panose="02020603050405020304" pitchFamily="18" charset="0"/>
              </a:rPr>
              <a:t>I ennill marciau band uchaf am y cwestiwn hwn, mae'r arholwyr yn chwilio am atebion sy'n dangos gwybodaeth a dealltwriaeth drylwyr o amrywiaeth o strategaethau/dulliau y gellid eu defnyddio i hybu ymddygiad cadarnhaol gan Nathan gartref ac yn yr ysgol.   </a:t>
            </a:r>
          </a:p>
          <a:p>
            <a:pPr>
              <a:lnSpc>
                <a:spcPct val="115000"/>
              </a:lnSpc>
              <a:spcAft>
                <a:spcPts val="1000"/>
              </a:spcAft>
              <a:defRPr b="0" i="0"/>
            </a:pPr>
            <a:r>
              <a:rPr lang="1106" sz="1800" dirty="0">
                <a:effectLst/>
                <a:latin typeface="Calibri" panose="020F0502020204030204" pitchFamily="34" charset="0"/>
                <a:ea typeface="Calibri" panose="020F0502020204030204" pitchFamily="34" charset="0"/>
                <a:cs typeface="Times New Roman" panose="02020603050405020304" pitchFamily="18" charset="0"/>
              </a:rPr>
              <a:t>Ceisiwch ateb y cwestiwn hwn mewn 10 munud.</a:t>
            </a:r>
          </a:p>
          <a:p>
            <a:endParaRPr lang="en-GB" dirty="0"/>
          </a:p>
        </p:txBody>
      </p:sp>
      <p:sp>
        <p:nvSpPr>
          <p:cNvPr id="4" name="Slide Number Placeholder 3"/>
          <p:cNvSpPr>
            <a:spLocks noGrp="1"/>
          </p:cNvSpPr>
          <p:nvPr>
            <p:ph type="sldNum" sz="quarter" idx="5"/>
          </p:nvPr>
        </p:nvSpPr>
        <p:spPr/>
        <p:txBody>
          <a:bodyPr/>
          <a:lstStyle/>
          <a:p>
            <a:pPr>
              <a:defRPr b="0" i="0"/>
            </a:pPr>
            <a:fld id="{CD777A12-7346-413B-A90C-17B6E955D60C}" type="slidenum">
              <a:rPr lang="en-US" smtClean="0"/>
              <a:t>17</a:t>
            </a:fld>
            <a:endParaRPr lang="en-US"/>
          </a:p>
        </p:txBody>
      </p:sp>
    </p:spTree>
    <p:extLst>
      <p:ext uri="{BB962C8B-B14F-4D97-AF65-F5344CB8AC3E}">
        <p14:creationId xmlns:p14="http://schemas.microsoft.com/office/powerpoint/2010/main" val="1925398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cynllun marcio yn rhoi enghreifftiau manwl o ddulliau priodol a'r strategaethau y gallai rhieni ac athrawon Nathan eu dilyn, gan gynnwys cyfeirio at gyfathrebu da a chydweithio.</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Does dim rhaid i ateb da gynnwys pob un o'r rhain, ond byddai disgwyl amrywiaeth o ddulliau a/neu strategaethau i ennill marc band uwch.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Sylwer bod 'Rhowch gredyd am unrhyw ymateb dilys arall' wedi'i gynnwys eto. </a:t>
            </a:r>
          </a:p>
        </p:txBody>
      </p:sp>
      <p:sp>
        <p:nvSpPr>
          <p:cNvPr id="4" name="Slide Number Placeholder 3"/>
          <p:cNvSpPr>
            <a:spLocks noGrp="1"/>
          </p:cNvSpPr>
          <p:nvPr>
            <p:ph type="sldNum" sz="quarter" idx="5"/>
          </p:nvPr>
        </p:nvSpPr>
        <p:spPr/>
        <p:txBody>
          <a:bodyPr/>
          <a:lstStyle/>
          <a:p>
            <a:pPr>
              <a:defRPr b="0" i="0"/>
            </a:pPr>
            <a:fld id="{77A26AFA-004C-49EF-A189-DA342A528A8F}" type="slidenum">
              <a:rPr lang="en-US" smtClean="0"/>
              <a:t>18</a:t>
            </a:fld>
            <a:endParaRPr lang="en-US"/>
          </a:p>
        </p:txBody>
      </p:sp>
    </p:spTree>
    <p:extLst>
      <p:ext uri="{BB962C8B-B14F-4D97-AF65-F5344CB8AC3E}">
        <p14:creationId xmlns:p14="http://schemas.microsoft.com/office/powerpoint/2010/main" val="3143569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bandiau marciau'n dangos beth mae disgwyl i chi ei wneud i ennill y marciau sydd ar gael. Gan fod hwn yn gwestiwn wyth marc mae 4 band marciau. Ar gyfer pob band, mae angen i ymgeiswyr ddangos gwybodaeth a dealltwriaeth o sut gellir cefnogi ymddygiad cadarnhaol Nathan gartref ac yn yr ysgol, yn ogystal â'r strategaethau neu'r dulliau y gellid eu defnyddio. Dyfnder y wybodaeth a'r ddealltwriaeth a ddangosir sy'n pennu pa fand y mae'r ymateb yn perthyn iddo. 1-2 farc am esboniad cyfyngedig, 3-4 marc am esboniad sylfaenol, 5-6 marc am esboniad da, ac i ennill y marciau yn y band uchaf, sef 7-8 marc, mae angen esboniad rhagorol.</a:t>
            </a:r>
          </a:p>
          <a:p>
            <a:endParaRPr lang="en-GB"/>
          </a:p>
        </p:txBody>
      </p:sp>
      <p:sp>
        <p:nvSpPr>
          <p:cNvPr id="4" name="Slide Number Placeholder 3"/>
          <p:cNvSpPr>
            <a:spLocks noGrp="1"/>
          </p:cNvSpPr>
          <p:nvPr>
            <p:ph type="sldNum" sz="quarter" idx="5"/>
          </p:nvPr>
        </p:nvSpPr>
        <p:spPr/>
        <p:txBody>
          <a:bodyPr/>
          <a:lstStyle/>
          <a:p>
            <a:pPr>
              <a:defRPr b="0" i="0"/>
            </a:pPr>
            <a:fld id="{BC361904-B82D-451E-9E47-3CFB7B453423}" type="slidenum">
              <a:rPr lang="en-US" smtClean="0"/>
              <a:t>19</a:t>
            </a:fld>
            <a:endParaRPr lang="en-US"/>
          </a:p>
        </p:txBody>
      </p:sp>
    </p:spTree>
    <p:extLst>
      <p:ext uri="{BB962C8B-B14F-4D97-AF65-F5344CB8AC3E}">
        <p14:creationId xmlns:p14="http://schemas.microsoft.com/office/powerpoint/2010/main" val="3719076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defRPr b="0" i="0"/>
            </a:pPr>
            <a:r>
              <a:rPr lang="1106" sz="1200">
                <a:highlight>
                  <a:srgbClr val="FFFF00"/>
                </a:highlight>
              </a:rPr>
              <a:t>Yr hyn y dylai fod gennych chi o'ch blaen:</a:t>
            </a:r>
          </a:p>
          <a:p>
            <a:pPr marL="171450" indent="-171450">
              <a:buFont typeface="Arial" pitchFamily="34" charset="0"/>
              <a:buChar char="•"/>
              <a:defRPr b="0" i="0"/>
            </a:pPr>
            <a:r>
              <a:rPr lang="1106" sz="1200">
                <a:highlight>
                  <a:srgbClr val="FFFF00"/>
                </a:highlight>
              </a:rPr>
              <a:t> copi o'r papur arholiad</a:t>
            </a:r>
          </a:p>
          <a:p>
            <a:pPr marL="171450" indent="-171450">
              <a:buFont typeface="Arial" pitchFamily="34" charset="0"/>
              <a:buChar char="•"/>
              <a:defRPr b="0" i="0"/>
            </a:pPr>
            <a:r>
              <a:rPr lang="1106" sz="1200">
                <a:highlight>
                  <a:srgbClr val="FFFF00"/>
                </a:highlight>
              </a:rPr>
              <a:t> llyfryn ateb/papur llinellau,</a:t>
            </a:r>
          </a:p>
          <a:p>
            <a:pPr marL="171450" indent="-171450">
              <a:buFont typeface="Arial" pitchFamily="34" charset="0"/>
              <a:buChar char="•"/>
              <a:defRPr b="0" i="0"/>
            </a:pPr>
            <a:r>
              <a:rPr lang="1106" sz="1200">
                <a:highlight>
                  <a:srgbClr val="FFFF00"/>
                </a:highlight>
              </a:rPr>
              <a:t>deunydd adnoddau ychwanegol</a:t>
            </a:r>
          </a:p>
          <a:p>
            <a:pPr marL="171450" indent="-171450">
              <a:buFont typeface="Arial" pitchFamily="34" charset="0"/>
              <a:buChar char="•"/>
              <a:defRPr b="0" i="0"/>
            </a:pPr>
            <a:r>
              <a:rPr lang="1106" sz="1200">
                <a:highlight>
                  <a:srgbClr val="FFFF00"/>
                </a:highlight>
              </a:rPr>
              <a:t> pen, pensil a phren mesur</a:t>
            </a:r>
          </a:p>
          <a:p>
            <a:pPr marL="171450" indent="-171450">
              <a:buFont typeface="Arial" pitchFamily="34" charset="0"/>
              <a:buChar char="•"/>
              <a:defRPr b="0" i="0"/>
            </a:pPr>
            <a:r>
              <a:rPr lang="1106" sz="1200">
                <a:highlight>
                  <a:srgbClr val="FFFF00"/>
                </a:highlight>
              </a:rPr>
              <a:t>uwcholeuydd</a:t>
            </a:r>
          </a:p>
          <a:p>
            <a:pPr marL="171450" indent="-171450">
              <a:buFont typeface="Arial" pitchFamily="34" charset="0"/>
              <a:buChar char="•"/>
              <a:defRPr b="0" i="0"/>
            </a:pPr>
            <a:r>
              <a:rPr lang="1106" sz="1200">
                <a:highlight>
                  <a:srgbClr val="FFFF00"/>
                </a:highlight>
              </a:rPr>
              <a:t> oriawr </a:t>
            </a:r>
          </a:p>
          <a:p>
            <a:pPr marL="171450" indent="-171450">
              <a:buFont typeface="Arial" pitchFamily="34" charset="0"/>
              <a:buChar char="•"/>
              <a:defRPr b="0" i="0"/>
            </a:pPr>
            <a:r>
              <a:rPr lang="1106" sz="1200">
                <a:highlight>
                  <a:srgbClr val="FFFF00"/>
                </a:highlight>
              </a:rPr>
              <a:t>nodiadau Post-it</a:t>
            </a:r>
          </a:p>
          <a:p>
            <a:endParaRPr lang="en-GB"/>
          </a:p>
        </p:txBody>
      </p:sp>
      <p:sp>
        <p:nvSpPr>
          <p:cNvPr id="4" name="Slide Number Placeholder 3"/>
          <p:cNvSpPr>
            <a:spLocks noGrp="1"/>
          </p:cNvSpPr>
          <p:nvPr>
            <p:ph type="sldNum" sz="quarter" idx="5"/>
          </p:nvPr>
        </p:nvSpPr>
        <p:spPr/>
        <p:txBody>
          <a:bodyPr/>
          <a:lstStyle/>
          <a:p>
            <a:pPr>
              <a:defRPr b="0" i="0"/>
            </a:pPr>
            <a:fld id="{94E85814-FBF8-4B9E-8018-C0658477AFF8}" type="slidenum">
              <a:rPr lang="en-US" smtClean="0"/>
              <a:t>2</a:t>
            </a:fld>
            <a:endParaRPr lang="en-US"/>
          </a:p>
        </p:txBody>
      </p:sp>
    </p:spTree>
    <p:extLst>
      <p:ext uri="{BB962C8B-B14F-4D97-AF65-F5344CB8AC3E}">
        <p14:creationId xmlns:p14="http://schemas.microsoft.com/office/powerpoint/2010/main" val="21153028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b="1">
                <a:effectLst/>
                <a:latin typeface="Calibri" panose="020F0502020204030204" pitchFamily="34" charset="0"/>
                <a:ea typeface="Calibri" panose="020F0502020204030204" pitchFamily="34" charset="0"/>
                <a:cs typeface="Times New Roman" panose="02020603050405020304" pitchFamily="18" charset="0"/>
              </a:rPr>
              <a:t>20.</a:t>
            </a:r>
            <a:r>
              <a:rPr lang="1106" sz="1800" b="0">
                <a:effectLst/>
                <a:latin typeface="Calibri" panose="020F0502020204030204" pitchFamily="34" charset="0"/>
                <a:ea typeface="Calibri" panose="020F0502020204030204" pitchFamily="34" charset="0"/>
                <a:cs typeface="Times New Roman" panose="02020603050405020304" pitchFamily="18" charset="0"/>
              </a:rPr>
              <a:t> </a:t>
            </a:r>
            <a:r>
              <a:rPr lang="1106" sz="1800" b="0" u="sng">
                <a:effectLst/>
                <a:latin typeface="Calibri" panose="020F0502020204030204" pitchFamily="34" charset="0"/>
                <a:ea typeface="Calibri" panose="020F0502020204030204" pitchFamily="34" charset="0"/>
                <a:cs typeface="Times New Roman" panose="02020603050405020304" pitchFamily="18" charset="0"/>
              </a:rPr>
              <a:t>Adran A cwestiwn 2(a)</a:t>
            </a:r>
            <a:r>
              <a:rPr lang="1106" sz="1800" u="sng">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 Darllen cwestiwn</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Sicrhewch eich bod yn darllen cyflwyniad y cwestiwn yn ofalus oherwydd gall roi cyd-destun i chi seilio eich ateb arno. Cofiwch fod hyn hefyd yn seiliedig ar yr astudiaeth achos.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Yn yr achos hwn, mae'r cyflwyniad yn ymwneud ag ymarferwyr yn deall y ffactorau a allai effeithio ar ymddygiad plant.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Tanlinellwch y ferf orchmynnol ac uwcholeuwch at brif rannau'r cwestiwn.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I asesu rhywbeth, mae angen: Llunio barn wybodus - yn y cwestiwn hwn mae angen i chi lunio barn wybodus am effaith y ddau ffactor cymdeithasegol a nodir yn yr astudiaeth achos ar ymddygiad Nathan.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Dim ond marciau AA3 sydd ar gael ar gyfer y cwestiwn hwn.</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I ennill marciau yn y band uchaf am y cwestiwn hwn, mae'r arholwyr yn chwilio am asesiad da iawn sy'n llunio barnau wedi'u rhesymu am effaith bosibl dau ffactor cymdeithasegol a allai effeithio ar ymddygiad Nathan gan roi ymdriniaeth hyderus â'r cysyniad o ffactorau cymdeithasegol a'u heffaith bosibl ar ymddygiad Nathan. Gan fod hwn yn gwestiwn aseswch, byddai disgwyl i chi ystyried effeithiau cadarnhaol posibl yn ogystal ag effeithiau negyddol.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Ceisiwch ateb y cwestiwn hwn mewn 10 munud.</a:t>
            </a:r>
          </a:p>
          <a:p>
            <a:endParaRPr lang="en-GB"/>
          </a:p>
        </p:txBody>
      </p:sp>
      <p:sp>
        <p:nvSpPr>
          <p:cNvPr id="4" name="Slide Number Placeholder 3"/>
          <p:cNvSpPr>
            <a:spLocks noGrp="1"/>
          </p:cNvSpPr>
          <p:nvPr>
            <p:ph type="sldNum" sz="quarter" idx="5"/>
          </p:nvPr>
        </p:nvSpPr>
        <p:spPr/>
        <p:txBody>
          <a:bodyPr/>
          <a:lstStyle/>
          <a:p>
            <a:pPr>
              <a:defRPr b="0" i="0"/>
            </a:pPr>
            <a:fld id="{05486920-D430-472D-860E-ECF0DEC6AD4F}" type="slidenum">
              <a:rPr lang="en-US" smtClean="0"/>
              <a:t>20</a:t>
            </a:fld>
            <a:endParaRPr lang="en-US"/>
          </a:p>
        </p:txBody>
      </p:sp>
    </p:spTree>
    <p:extLst>
      <p:ext uri="{BB962C8B-B14F-4D97-AF65-F5344CB8AC3E}">
        <p14:creationId xmlns:p14="http://schemas.microsoft.com/office/powerpoint/2010/main" val="1242016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cynllun marcio yn rhoi enghreifftiau manwl o effeithiau cadarnhaol a negyddol tri ffactor cymdeithasegol yn yr astudiaeth achos, dim ond dau o'r rhain y mae angen i chi roi sylw iddyn nhw. </a:t>
            </a:r>
          </a:p>
        </p:txBody>
      </p:sp>
      <p:sp>
        <p:nvSpPr>
          <p:cNvPr id="4" name="Slide Number Placeholder 3"/>
          <p:cNvSpPr>
            <a:spLocks noGrp="1"/>
          </p:cNvSpPr>
          <p:nvPr>
            <p:ph type="sldNum" sz="quarter" idx="5"/>
          </p:nvPr>
        </p:nvSpPr>
        <p:spPr/>
        <p:txBody>
          <a:bodyPr/>
          <a:lstStyle/>
          <a:p>
            <a:pPr>
              <a:defRPr b="0" i="0"/>
            </a:pPr>
            <a:fld id="{ECD2DCC6-AAB7-4583-835D-3D0F47063776}" type="slidenum">
              <a:rPr lang="en-US" smtClean="0"/>
              <a:t>21</a:t>
            </a:fld>
            <a:endParaRPr lang="en-US"/>
          </a:p>
        </p:txBody>
      </p:sp>
    </p:spTree>
    <p:extLst>
      <p:ext uri="{BB962C8B-B14F-4D97-AF65-F5344CB8AC3E}">
        <p14:creationId xmlns:p14="http://schemas.microsoft.com/office/powerpoint/2010/main" val="979554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3 band marciau'n dangos beth mae disgwyl i chi ei wneud i ennill y marciau sydd ar gael. Fel y gwelwch, os mai dim ond un ffactor cymdeithasegol sy'n cael sylw, gellir ennill uchafswm o dri marc. I ennill 1-2 farc mae angen i ymgeiswyr roi asesiad sylfaenol gydag ychydig iawn o dystiolaeth o farnau ond sy'n dangos rhywfaint o ddealltwriaeth o gysyniadau effeithiau ffactorau cymdeithasegol ar ymddygiad Nathan, i ennill 3-4 marc, asesiad da sy'n rhoi rhywfaint o farn ac ymdriniaeth â'r cysyniad o ffactorau cymdeithasegol a'u heffaith ar ymddygiad Nathan, ac i ennill marciau yn y band uchaf, sef 5-6 marc, mae angen i ymgeiswyr lunio barnau wedi'u rhesymu gydag amgyffrediad hyderus o effaith bosibl y ffactorau cymdeithasegol a allai effeithio ar Nathan. </a:t>
            </a:r>
            <a:endParaRPr lang="en-GB"/>
          </a:p>
        </p:txBody>
      </p:sp>
      <p:sp>
        <p:nvSpPr>
          <p:cNvPr id="4" name="Slide Number Placeholder 3"/>
          <p:cNvSpPr>
            <a:spLocks noGrp="1"/>
          </p:cNvSpPr>
          <p:nvPr>
            <p:ph type="sldNum" sz="quarter" idx="5"/>
          </p:nvPr>
        </p:nvSpPr>
        <p:spPr/>
        <p:txBody>
          <a:bodyPr/>
          <a:lstStyle/>
          <a:p>
            <a:pPr>
              <a:defRPr b="0" i="0"/>
            </a:pPr>
            <a:fld id="{9640226A-7BA8-4709-91B6-B9E8F23EFA3D}" type="slidenum">
              <a:rPr lang="en-US" smtClean="0"/>
              <a:t>22</a:t>
            </a:fld>
            <a:endParaRPr lang="en-US"/>
          </a:p>
        </p:txBody>
      </p:sp>
    </p:spTree>
    <p:extLst>
      <p:ext uri="{BB962C8B-B14F-4D97-AF65-F5344CB8AC3E}">
        <p14:creationId xmlns:p14="http://schemas.microsoft.com/office/powerpoint/2010/main" val="178095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u="sng">
                <a:effectLst/>
                <a:latin typeface="Calibri" panose="020F0502020204030204" pitchFamily="34" charset="0"/>
                <a:ea typeface="Calibri" panose="020F0502020204030204" pitchFamily="34" charset="0"/>
                <a:cs typeface="Times New Roman" panose="02020603050405020304" pitchFamily="18" charset="0"/>
              </a:rPr>
              <a:t>Adran A Cwestiwn 2(b)</a:t>
            </a:r>
            <a:r>
              <a:rPr lang="1106" sz="1800" u="none">
                <a:effectLst/>
                <a:latin typeface="Calibri" panose="020F0502020204030204" pitchFamily="34" charset="0"/>
                <a:ea typeface="Calibri" panose="020F0502020204030204" pitchFamily="34" charset="0"/>
                <a:cs typeface="Times New Roman" panose="02020603050405020304" pitchFamily="18" charset="0"/>
              </a:rPr>
              <a:t> Darllen cwestiwn.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Tanlinellwch y berfau gorchmynnol ac uwcholeuwch y wybodaeth bwysig. Mae gan y cwestiwn hwn ddwy ferf orchmynnol felly mae angen i chi sicrhau eich bod yn rhoi sylw i'r </a:t>
            </a:r>
            <a:r>
              <a:rPr lang="1106" sz="1800" b="1">
                <a:effectLst/>
                <a:latin typeface="Calibri" panose="020F0502020204030204" pitchFamily="34" charset="0"/>
                <a:ea typeface="Calibri" panose="020F0502020204030204" pitchFamily="34" charset="0"/>
                <a:cs typeface="Times New Roman" panose="02020603050405020304" pitchFamily="18" charset="0"/>
              </a:rPr>
              <a:t>ddwy</a:t>
            </a:r>
            <a:r>
              <a:rPr lang="1106" sz="1800">
                <a:effectLst/>
                <a:latin typeface="Calibri" panose="020F0502020204030204" pitchFamily="34" charset="0"/>
                <a:ea typeface="Calibri" panose="020F0502020204030204" pitchFamily="34" charset="0"/>
                <a:cs typeface="Times New Roman" panose="02020603050405020304" pitchFamily="18" charset="0"/>
              </a:rPr>
              <a:t> yn eich ymateb.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cwestiwn yn werth 14 marc. Mae'r gorchymyn cyntaf, ‘Disgrifiwch’, yn gysylltiedig ag AA1 ac mae 6 marc ar gael.</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I ddisgrifio rhywbeth, mae angen: Rhoi nodweddion/prif nodweddion neu ddisgrifiad byr.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arholwr yn disgwyl i chi ddangos gwybodaeth a dealltwriaeth drylwyr o bwrpas chwarae ac effaith bosibl chwarae creadigol ar ddatblygiad.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ail orchymyn, ‘Aseswch’, yn gysylltiedig ag AA3 ac mae 8 marc ar gael.</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 asesu rhywbeth yn golygu - llunio barn wybodus, mae angen i chi roi sylw i ddwy enghraifft o chwarae creadigol a'u heffaith ar ddatblygiad PIES.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arholwr yn disgwyl gweld barnau craff a gwybodus am effaith bosibl chwarae creadigol ar ddatblygiad Nathan ynghyd ag ymdriniaeth hyderus a manwl ag egwyddorion chwarae creadigol a'u heffaith bosibl, gan gyfeirio at ddwy enghraifft.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Cynlluniwch eich ymateb – crëwch gynllun byr yn ymyl y dudalen neu ar dudalen yng nghefn y papur – gwnewch yn siŵr nad ydych chi'n anghofio dim o'r pwyntiau perthnasol a thiciwch nhw wrth eu gwneud nhw – mae llawer i sôn amdano yn y cwestiwn hwn! Ceisiwch ateb y cwestiwn hwn mewn 20 munud.</a:t>
            </a:r>
          </a:p>
          <a:p>
            <a:endParaRPr lang="en-GB"/>
          </a:p>
        </p:txBody>
      </p:sp>
      <p:sp>
        <p:nvSpPr>
          <p:cNvPr id="4" name="Slide Number Placeholder 3"/>
          <p:cNvSpPr>
            <a:spLocks noGrp="1"/>
          </p:cNvSpPr>
          <p:nvPr>
            <p:ph type="sldNum" sz="quarter" idx="5"/>
          </p:nvPr>
        </p:nvSpPr>
        <p:spPr/>
        <p:txBody>
          <a:bodyPr/>
          <a:lstStyle/>
          <a:p>
            <a:pPr>
              <a:defRPr b="0" i="0"/>
            </a:pPr>
            <a:fld id="{3BFDD426-4A9E-444C-8B98-792C0F028A18}" type="slidenum">
              <a:rPr lang="en-US" smtClean="0"/>
              <a:t>23</a:t>
            </a:fld>
            <a:endParaRPr lang="en-US"/>
          </a:p>
        </p:txBody>
      </p:sp>
    </p:spTree>
    <p:extLst>
      <p:ext uri="{BB962C8B-B14F-4D97-AF65-F5344CB8AC3E}">
        <p14:creationId xmlns:p14="http://schemas.microsoft.com/office/powerpoint/2010/main" val="3180369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cynllun marcio yn disgrifio pwrpas chwarae creadigol ac yn rhoi amrywiaeth o enghreifftiau o weithgareddau creadigol a'r ffyrdd y gallai gweithgareddau creadigol effeithio ar ddatblygiad PIES. Dim ond dau o'r rhain y mae angen i chi fod wedi rhoi sylw iddyn nhw. Nid yw'r rhestr hon yn gynhwysfawr ac mae'r credyd am unrhyw ymateb dilys arall sydd wedi'i gynnwys yn y cynllun marcio yn galluogi ymgeiswyr i awgrymu gweithgareddau eraill a sut mae'r rhain yn effeithio ar ddatblygiad.</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 disgwyl i ymgeiswyr asesu'r effeithiau perthnasol ar ddatblygu'r enghreifftiau o weithgareddau a ddewiswyd.</a:t>
            </a:r>
          </a:p>
        </p:txBody>
      </p:sp>
      <p:sp>
        <p:nvSpPr>
          <p:cNvPr id="4" name="Slide Number Placeholder 3"/>
          <p:cNvSpPr>
            <a:spLocks noGrp="1"/>
          </p:cNvSpPr>
          <p:nvPr>
            <p:ph type="sldNum" sz="quarter" idx="5"/>
          </p:nvPr>
        </p:nvSpPr>
        <p:spPr/>
        <p:txBody>
          <a:bodyPr/>
          <a:lstStyle/>
          <a:p>
            <a:pPr>
              <a:defRPr b="0" i="0"/>
            </a:pPr>
            <a:fld id="{4D0E9A33-97A3-48BD-9690-2C12E8A43E7E}" type="slidenum">
              <a:rPr lang="en-US" smtClean="0"/>
              <a:t>24</a:t>
            </a:fld>
            <a:endParaRPr lang="en-US"/>
          </a:p>
        </p:txBody>
      </p:sp>
    </p:spTree>
    <p:extLst>
      <p:ext uri="{BB962C8B-B14F-4D97-AF65-F5344CB8AC3E}">
        <p14:creationId xmlns:p14="http://schemas.microsoft.com/office/powerpoint/2010/main" val="3670708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bandiau marciau ar gyfer y cwestiwn hwn wedi'u rhannu rhwng AA1 ac AA3, gan fod 6 marc ar gyfer AA1 dim ond tri band sydd, ond ar gyfer AA3 – 8 marc mae pedwar band.  Mae'n bosibl ennill lefelau gwahanol ar gyfer pob AA, er enghraifft, gallech roi disgrifiad da iawn o bwrpas chwarae ac effaith chwarae creadigol ar ddatblygiad ac ennill marciau Band 3, ond rhoi asesiad cyfyngedig ac ennill marciau ym Mand 1 neu 2. Byddai'r rhain yn cael eu hadio at ei gilydd i roi cyfanswm allan o 14.</a:t>
            </a:r>
          </a:p>
          <a:p>
            <a:endParaRPr lang="en-GB"/>
          </a:p>
          <a:p>
            <a:endParaRPr lang="en-GB"/>
          </a:p>
        </p:txBody>
      </p:sp>
      <p:sp>
        <p:nvSpPr>
          <p:cNvPr id="4" name="Slide Number Placeholder 3"/>
          <p:cNvSpPr>
            <a:spLocks noGrp="1"/>
          </p:cNvSpPr>
          <p:nvPr>
            <p:ph type="sldNum" sz="quarter" idx="5"/>
          </p:nvPr>
        </p:nvSpPr>
        <p:spPr/>
        <p:txBody>
          <a:bodyPr/>
          <a:lstStyle/>
          <a:p>
            <a:pPr>
              <a:defRPr b="0" i="0"/>
            </a:pPr>
            <a:fld id="{1C919AC1-5CC1-4DB8-9E8E-A80AC3EAFAEA}" type="slidenum">
              <a:rPr lang="en-GB" smtClean="0"/>
              <a:t>25</a:t>
            </a:fld>
            <a:endParaRPr lang="en-GB"/>
          </a:p>
        </p:txBody>
      </p:sp>
    </p:spTree>
    <p:extLst>
      <p:ext uri="{BB962C8B-B14F-4D97-AF65-F5344CB8AC3E}">
        <p14:creationId xmlns:p14="http://schemas.microsoft.com/office/powerpoint/2010/main" val="2839784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b="1">
                <a:effectLst/>
                <a:latin typeface="Calibri" panose="020F0502020204030204" pitchFamily="34" charset="0"/>
                <a:ea typeface="Calibri" panose="020F0502020204030204" pitchFamily="34" charset="0"/>
                <a:cs typeface="Times New Roman" panose="02020603050405020304" pitchFamily="18" charset="0"/>
              </a:rPr>
              <a:t>26 </a:t>
            </a:r>
            <a:r>
              <a:rPr lang="1106" sz="1800" b="0" u="sng">
                <a:effectLst/>
                <a:latin typeface="Calibri" panose="020F0502020204030204" pitchFamily="34" charset="0"/>
                <a:ea typeface="Calibri" panose="020F0502020204030204" pitchFamily="34" charset="0"/>
                <a:cs typeface="Times New Roman" panose="02020603050405020304" pitchFamily="18" charset="0"/>
              </a:rPr>
              <a:t>Adran B. Cw3 Darllen cwestiwn</a:t>
            </a:r>
            <a:r>
              <a:rPr lang="1106" sz="1800" b="0">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Darllenwch fonyn y cwestiwn – Mae diddordeb gan ymarferwyr yn ymddygiad cyfannol plant. Mae hyn yn cynnwys eu datblygiad corfforol a gwybyddol a'u datblygiad deallusol. – cofiwch fod hyn yn berthnasol i adran a, b ac c y cwestiwn</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Tanlinellwch y ferf orchmynnol DISGRIFIWCH, ac uwcholeuwch brif rannau'r cwestiwn – yn yr achos hwn, SGILIAU ECHDDYGOL BRAS a MANWL, CERRIG MILLTIR ALLWEDDOL, DATBLYGIAD CORFFOROL, 0-2 OED</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I ddisgrifio rhywbeth, mae angen – cyflwyno nodweddion/prif nodweddion neu ddisgrifiad byr.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Cofiwch fod y cwestiwn hwn yn werth 6 marc a dim ond marciau AA1 sydd ar gael, felly cynlluniwch eich amser a gwnewch yn siŵr nad ydych chi'n ysgrifennu gormod nac yn ceisio dadansoddi neu esbonio.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I ennill marciau band uchaf am y cwestiwn hwn mae'r arholwyr yn chwilio am wybodaeth a dealltwriaeth drylwyr o gerrig milltir allweddol o ddatblygiad corfforol gan gynnwys sgiliau echddygol bras a manwl i blentyn rhwng 0 a 2 oed sydd â dealltwriaeth hyderus o gysyniadau perthnasol, felly mae angen i chi ddangos eich dealltwriaeth yn glir o'r gwahaniaeth rhwng sgiliau echddygol bras a manwl. Ceisiwch ateb y cwestiwn hwn mewn 10 munud.</a:t>
            </a:r>
          </a:p>
          <a:p>
            <a:endParaRPr lang="en-GB"/>
          </a:p>
        </p:txBody>
      </p:sp>
      <p:sp>
        <p:nvSpPr>
          <p:cNvPr id="4" name="Slide Number Placeholder 3"/>
          <p:cNvSpPr>
            <a:spLocks noGrp="1"/>
          </p:cNvSpPr>
          <p:nvPr>
            <p:ph type="sldNum" sz="quarter" idx="5"/>
          </p:nvPr>
        </p:nvSpPr>
        <p:spPr/>
        <p:txBody>
          <a:bodyPr/>
          <a:lstStyle/>
          <a:p>
            <a:pPr>
              <a:defRPr b="0" i="0"/>
            </a:pPr>
            <a:fld id="{35D18ECA-725A-48B9-82C5-89E3AB860074}" type="slidenum">
              <a:rPr lang="en-US" smtClean="0"/>
              <a:t>26</a:t>
            </a:fld>
            <a:endParaRPr lang="en-US"/>
          </a:p>
        </p:txBody>
      </p:sp>
    </p:spTree>
    <p:extLst>
      <p:ext uri="{BB962C8B-B14F-4D97-AF65-F5344CB8AC3E}">
        <p14:creationId xmlns:p14="http://schemas.microsoft.com/office/powerpoint/2010/main" val="3346385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cynllun marcio yn rhoi manylion enghreifftiau o sgiliau echddygol bras a manwl ar gyfer plentyn rhwng 0 a 2 oed. Does dim rhaid i ateb da gynnwys popeth sydd wedi'i gynnwys yma; sut mae'r ymgeisydd yn ymateb i ofynion y cwestiwn yw'r peth pwysig. Mewn ateb da, byddai ymgeiswyr yn dechrau ar adeg geni ac yn disgrifio'r cynnydd mewn datblygiad hyd at 2 oed.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 'Rhowch farciau am unrhyw ymateb dilys arall' wedi'i gynnwys i wneud yn siŵr y gall ymgeisydd gael marciau hefyd am unrhyw enghreifftiau priodol o sgiliau echddygol bras neu fanwl sydd heb eu cynnwys. </a:t>
            </a:r>
          </a:p>
        </p:txBody>
      </p:sp>
      <p:sp>
        <p:nvSpPr>
          <p:cNvPr id="4" name="Slide Number Placeholder 3"/>
          <p:cNvSpPr>
            <a:spLocks noGrp="1"/>
          </p:cNvSpPr>
          <p:nvPr>
            <p:ph type="sldNum" sz="quarter" idx="5"/>
          </p:nvPr>
        </p:nvSpPr>
        <p:spPr/>
        <p:txBody>
          <a:bodyPr/>
          <a:lstStyle/>
          <a:p>
            <a:pPr>
              <a:defRPr b="0" i="0"/>
            </a:pPr>
            <a:fld id="{CF6A211D-65D3-4254-B21B-FF60D983BF13}" type="slidenum">
              <a:rPr lang="en-US" smtClean="0"/>
              <a:t>27</a:t>
            </a:fld>
            <a:endParaRPr lang="en-US"/>
          </a:p>
        </p:txBody>
      </p:sp>
    </p:spTree>
    <p:extLst>
      <p:ext uri="{BB962C8B-B14F-4D97-AF65-F5344CB8AC3E}">
        <p14:creationId xmlns:p14="http://schemas.microsoft.com/office/powerpoint/2010/main" val="3547419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bandiau marciau ar gyfer y cwestiwn hwn yn dangos lefel y manylder sy'n ofynnol ar gyfer pob ystod marciau, yn gyffredinol, y mwyaf o gerrig milltir allweddol a ddisgrifir, yr uchaf yw'r band marciau. I ennill marciau yn y band uwch disgwylir i ymgeiswyr sicrhau cydbwysedd o ran sgiliau echddygol bras a manwl gan ddangos eu dealltwriaeth o'r ddau. Yn y band canol efallai y bydd mwy o fanylion ynglŷn ag un na'r llall, os mai dim ond sgiliau echddygol bras neu fanwl sy'n derbyn sylw, byddai'r ymateb yn perthyn i'r band marciau un.</a:t>
            </a:r>
          </a:p>
          <a:p>
            <a:endParaRPr lang="en-GB"/>
          </a:p>
        </p:txBody>
      </p:sp>
      <p:sp>
        <p:nvSpPr>
          <p:cNvPr id="4" name="Slide Number Placeholder 3"/>
          <p:cNvSpPr>
            <a:spLocks noGrp="1"/>
          </p:cNvSpPr>
          <p:nvPr>
            <p:ph type="sldNum" sz="quarter" idx="5"/>
          </p:nvPr>
        </p:nvSpPr>
        <p:spPr/>
        <p:txBody>
          <a:bodyPr/>
          <a:lstStyle/>
          <a:p>
            <a:pPr>
              <a:defRPr b="0" i="0"/>
            </a:pPr>
            <a:fld id="{B7197E0D-044A-4A6A-A46F-23289A991D41}" type="slidenum">
              <a:rPr lang="en-US" smtClean="0"/>
              <a:t>28</a:t>
            </a:fld>
            <a:endParaRPr lang="en-US"/>
          </a:p>
        </p:txBody>
      </p:sp>
    </p:spTree>
    <p:extLst>
      <p:ext uri="{BB962C8B-B14F-4D97-AF65-F5344CB8AC3E}">
        <p14:creationId xmlns:p14="http://schemas.microsoft.com/office/powerpoint/2010/main" val="1178035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u="sng">
                <a:effectLst/>
                <a:latin typeface="Calibri" panose="020F0502020204030204" pitchFamily="34" charset="0"/>
                <a:ea typeface="Calibri" panose="020F0502020204030204" pitchFamily="34" charset="0"/>
                <a:cs typeface="Times New Roman" panose="02020603050405020304" pitchFamily="18" charset="0"/>
              </a:rPr>
              <a:t>Adran B 3(b)</a:t>
            </a:r>
            <a:r>
              <a:rPr lang="1106" sz="1800" u="none">
                <a:effectLst/>
                <a:latin typeface="Calibri" panose="020F0502020204030204" pitchFamily="34" charset="0"/>
                <a:ea typeface="Calibri" panose="020F0502020204030204" pitchFamily="34" charset="0"/>
                <a:cs typeface="Times New Roman" panose="02020603050405020304" pitchFamily="18" charset="0"/>
              </a:rPr>
              <a:t> Darllen cwestiwn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Tanlinellwch y ferf orchmynnol ac uwcholeuwch brif rannau'r cwestiwn – yn yr achos hwn, ESBONIWCH, DAMCANIAETH VYGOTSKY, PLANT</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cwestiwn yn werth 6 marc</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I esbonio rhywbeth, mae angen – rhoi manylion a rhesymau dros sut a pham mae rhywbeth fel y mae…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Berf orchmynnol AA2 yw esboniwch, felly dim ond marciau AA2 sydd ar gael am y cwestiwn hwn.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Er mwyn cyrraedd y band marciau uchaf ar gyfer y cwestiwn hwn, mae'r arholwyr yn chwilio am ymatebion sy'n dangos gwybodaeth a dealltwriaeth drylwyr o sut mae nodweddion damcaniaeth Vygotsky yn berthnasol i blant a sut gall y ddamcaniaeth helpu ein dealltwriaeth o ddatblygiad gwybyddol plant. </a:t>
            </a:r>
          </a:p>
          <a:p>
            <a:pPr>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Ceisiwch ateb y cwestiwn hwn mewn 10 munud.</a:t>
            </a:r>
            <a:endParaRPr lang="en-GB"/>
          </a:p>
        </p:txBody>
      </p:sp>
      <p:sp>
        <p:nvSpPr>
          <p:cNvPr id="4" name="Slide Number Placeholder 3"/>
          <p:cNvSpPr>
            <a:spLocks noGrp="1"/>
          </p:cNvSpPr>
          <p:nvPr>
            <p:ph type="sldNum" sz="quarter" idx="5"/>
          </p:nvPr>
        </p:nvSpPr>
        <p:spPr/>
        <p:txBody>
          <a:bodyPr/>
          <a:lstStyle/>
          <a:p>
            <a:pPr>
              <a:defRPr b="0" i="0"/>
            </a:pPr>
            <a:fld id="{9DF76A5C-9ED5-4E5F-B996-174526472D1E}" type="slidenum">
              <a:rPr lang="en-US" smtClean="0"/>
              <a:t>29</a:t>
            </a:fld>
            <a:endParaRPr lang="en-US"/>
          </a:p>
        </p:txBody>
      </p:sp>
    </p:spTree>
    <p:extLst>
      <p:ext uri="{BB962C8B-B14F-4D97-AF65-F5344CB8AC3E}">
        <p14:creationId xmlns:p14="http://schemas.microsoft.com/office/powerpoint/2010/main" val="291971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Uned 3 'Safbwyntiau damcaniaethol ar ddatblygiad </a:t>
            </a:r>
            <a:r>
              <a:rPr lang="1106" sz="1200">
                <a:ea typeface="Cambria" panose="02040503050406030204" pitchFamily="18" charset="0"/>
                <a:cs typeface="Cambria" panose="02040503050406030204" pitchFamily="18" charset="0"/>
              </a:rPr>
              <a:t>plant a phobl ifanc’ yw'r papur hwn</a:t>
            </a:r>
            <a:endParaRPr lang="en-GB"/>
          </a:p>
          <a:p>
            <a:pPr marL="0" indent="0">
              <a:buFont typeface="Arial" pitchFamily="34" charset="0"/>
              <a:buNone/>
            </a:pPr>
            <a:endParaRPr lang="en-GB" sz="1200">
              <a:latin typeface="Arial" pitchFamily="34" charset="0"/>
              <a:ea typeface="Cambria" panose="02040503050406030204" pitchFamily="18" charset="0"/>
              <a:cs typeface="Arial" pitchFamily="34" charset="0"/>
            </a:endParaRPr>
          </a:p>
          <a:p>
            <a:pPr marL="0" indent="0">
              <a:buFont typeface="Arial" pitchFamily="34" charset="0"/>
              <a:buNone/>
              <a:defRPr b="0" i="0"/>
            </a:pPr>
            <a:r>
              <a:rPr lang="1106" sz="1200">
                <a:latin typeface="Arial" pitchFamily="34" charset="0"/>
                <a:ea typeface="Cambria" panose="02040503050406030204" pitchFamily="18" charset="0"/>
                <a:cs typeface="Arial" pitchFamily="34" charset="0"/>
              </a:rPr>
              <a:t>Darllenwch y sleid</a:t>
            </a:r>
          </a:p>
          <a:p>
            <a:pPr marL="171450" indent="-171450">
              <a:buFont typeface="Arial" pitchFamily="34" charset="0"/>
              <a:buChar char="•"/>
            </a:pPr>
            <a:endParaRPr lang="en-GB"/>
          </a:p>
        </p:txBody>
      </p:sp>
      <p:sp>
        <p:nvSpPr>
          <p:cNvPr id="4" name="Slide Number Placeholder 3"/>
          <p:cNvSpPr>
            <a:spLocks noGrp="1"/>
          </p:cNvSpPr>
          <p:nvPr>
            <p:ph type="sldNum" sz="quarter" idx="5"/>
          </p:nvPr>
        </p:nvSpPr>
        <p:spPr/>
        <p:txBody>
          <a:bodyPr/>
          <a:lstStyle/>
          <a:p>
            <a:pPr>
              <a:defRPr b="0" i="0"/>
            </a:pPr>
            <a:fld id="{B3B33AB8-753C-4411-A300-E0C711B73E57}" type="slidenum">
              <a:rPr lang="en-US" smtClean="0"/>
              <a:t>3</a:t>
            </a:fld>
            <a:endParaRPr lang="en-US"/>
          </a:p>
        </p:txBody>
      </p:sp>
    </p:spTree>
    <p:extLst>
      <p:ext uri="{BB962C8B-B14F-4D97-AF65-F5344CB8AC3E}">
        <p14:creationId xmlns:p14="http://schemas.microsoft.com/office/powerpoint/2010/main" val="3718801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cynllun marcio yn rhoi enghreifftiau manwl o'r hyn y byddai'r arholwr yn disgwyl gweld ymgeisydd yn ei ysgrifennu yn yr arholiad am nodweddion damcaniaeth Vygotsky ac yn esbonio sut mae'n llywio dealltwriaeth o ddatblygiad plant.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 'Rhowch farciau am unrhyw ymateb dilys arall' wedi'i gynnwys i wneud yn siŵr y gall ymgeisydd gael marciau hefyd am unrhyw enghreifftiau perthnasol sydd heb eu cynnwys.</a:t>
            </a:r>
          </a:p>
        </p:txBody>
      </p:sp>
      <p:sp>
        <p:nvSpPr>
          <p:cNvPr id="4" name="Slide Number Placeholder 3"/>
          <p:cNvSpPr>
            <a:spLocks noGrp="1"/>
          </p:cNvSpPr>
          <p:nvPr>
            <p:ph type="sldNum" sz="quarter" idx="5"/>
          </p:nvPr>
        </p:nvSpPr>
        <p:spPr/>
        <p:txBody>
          <a:bodyPr/>
          <a:lstStyle/>
          <a:p>
            <a:pPr>
              <a:defRPr b="0" i="0"/>
            </a:pPr>
            <a:fld id="{F4B723FC-44D6-41AA-8D6A-AC30E7641837}" type="slidenum">
              <a:rPr lang="en-US" smtClean="0"/>
              <a:t>30</a:t>
            </a:fld>
            <a:endParaRPr lang="en-US"/>
          </a:p>
        </p:txBody>
      </p:sp>
    </p:spTree>
    <p:extLst>
      <p:ext uri="{BB962C8B-B14F-4D97-AF65-F5344CB8AC3E}">
        <p14:creationId xmlns:p14="http://schemas.microsoft.com/office/powerpoint/2010/main" val="2382846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3 band marciau ar gyfer y cwestiwn hwn yn cyfeirio at nodweddion damcaniaeth Vygotsky felly mae'n hanfodol rhoi sylw i'r rhain yn yr ymateb. O ran cwestiynau eraill, mae'r bandiau'n diffinio dyfnder y wybodaeth a'r ddealltwriaeth y mae'n rhaid i ymgeiswyr eu dangos er mwyn ennill y marciau, ar gyfer band 1 – esboniad sylfaenol, band 2 – esboniad da, band 3 – esboniad da iawn.</a:t>
            </a:r>
          </a:p>
        </p:txBody>
      </p:sp>
      <p:sp>
        <p:nvSpPr>
          <p:cNvPr id="4" name="Slide Number Placeholder 3"/>
          <p:cNvSpPr>
            <a:spLocks noGrp="1"/>
          </p:cNvSpPr>
          <p:nvPr>
            <p:ph type="sldNum" sz="quarter" idx="5"/>
          </p:nvPr>
        </p:nvSpPr>
        <p:spPr/>
        <p:txBody>
          <a:bodyPr/>
          <a:lstStyle/>
          <a:p>
            <a:pPr>
              <a:defRPr b="0" i="0"/>
            </a:pPr>
            <a:fld id="{1DFE62B6-24C1-4FAF-8CEF-741EEC700D3F}" type="slidenum">
              <a:rPr lang="en-US" smtClean="0"/>
              <a:t>31</a:t>
            </a:fld>
            <a:endParaRPr lang="en-US"/>
          </a:p>
        </p:txBody>
      </p:sp>
    </p:spTree>
    <p:extLst>
      <p:ext uri="{BB962C8B-B14F-4D97-AF65-F5344CB8AC3E}">
        <p14:creationId xmlns:p14="http://schemas.microsoft.com/office/powerpoint/2010/main" val="696647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a:lnSpc>
                <a:spcPct val="115000"/>
              </a:lnSpc>
              <a:spcAft>
                <a:spcPts val="1000"/>
              </a:spcAft>
              <a:defRPr b="0" i="0"/>
            </a:pPr>
            <a:r>
              <a:rPr lang="1106" sz="1800" u="sng">
                <a:effectLst/>
                <a:latin typeface="Calibri" panose="020F0502020204030204" pitchFamily="34" charset="0"/>
                <a:ea typeface="Calibri" panose="020F0502020204030204" pitchFamily="34" charset="0"/>
                <a:cs typeface="Times New Roman" panose="02020603050405020304" pitchFamily="18" charset="0"/>
              </a:rPr>
              <a:t>Adran B Cwestiwn 3(c)</a:t>
            </a:r>
            <a:r>
              <a:rPr lang="1106" sz="1800" u="none">
                <a:effectLst/>
                <a:latin typeface="Calibri" panose="020F0502020204030204" pitchFamily="34" charset="0"/>
                <a:ea typeface="Calibri" panose="020F0502020204030204" pitchFamily="34" charset="0"/>
                <a:cs typeface="Times New Roman" panose="02020603050405020304" pitchFamily="18" charset="0"/>
              </a:rPr>
              <a:t> </a:t>
            </a:r>
            <a:r>
              <a:rPr lang="1106"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Darllen cwestiwn</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Tanlinellwch y ferf orchmynnol ASESWCH, ac uwcholeuwch brif rannau'r cwestiwn – yn yr achos hwn, CHWARAE DYCHMYGUS, DATBLYGIAD IAITH, PLENTYN RHWNG 1 A 3 OED</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Cofiwch uwcholeuo nifer y marciau sydd ar gael ar gyfer y cwestiwn hwn: 8 marc.</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I asesu rhywbeth, mae angen – llunio barn wybodus.</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Dim ond marciau AA3 sydd ar gael ar gyfer y cwestiwn hwn.</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Er mwyn cyrraedd y band marciau uchaf ar gyfer y cwestiwn hwn mae'r arholwyr yn chwilio am asesiad rhagorol sy'n dangos barnau craff a gwybodus am y cysyniad o chwarae dychmygus a sut gall hybu datblygiad iaith ar gyfer plentyn 1-3 oed. Bydd angen i chi ddangos eich dealltwriaeth o chwarae dychmygus ac ystyried ffyrdd y gall hybu datblygiad iaith. Sylwch fod y cwestiwn yn gofyn am hybu datblygiad iaith mewn geiriau eraill y </a:t>
            </a:r>
            <a:r>
              <a:rPr lang="1106" sz="1800" b="1">
                <a:effectLst/>
                <a:latin typeface="Calibri" panose="020F0502020204030204" pitchFamily="34" charset="0"/>
                <a:ea typeface="Calibri" panose="020F0502020204030204" pitchFamily="34" charset="0"/>
                <a:cs typeface="Times New Roman" panose="02020603050405020304" pitchFamily="18" charset="0"/>
              </a:rPr>
              <a:t>ffyrdd cadarnhaol</a:t>
            </a:r>
            <a:r>
              <a:rPr lang="1106" sz="1800">
                <a:effectLst/>
                <a:latin typeface="Calibri" panose="020F0502020204030204" pitchFamily="34" charset="0"/>
                <a:ea typeface="Calibri" panose="020F0502020204030204" pitchFamily="34" charset="0"/>
                <a:cs typeface="Times New Roman" panose="02020603050405020304" pitchFamily="18" charset="0"/>
              </a:rPr>
              <a:t> o gefnogi datblygiad iaith mewn plentyn 1-3 oed. – mae'r oedran yn bwysig felly dylid ystyried gwybodaeth am gerrig milltir datblygiad iaith.</a:t>
            </a:r>
          </a:p>
          <a:p>
            <a:endParaRPr lang="en-GB"/>
          </a:p>
        </p:txBody>
      </p:sp>
      <p:sp>
        <p:nvSpPr>
          <p:cNvPr id="4" name="Slide Number Placeholder 3"/>
          <p:cNvSpPr>
            <a:spLocks noGrp="1"/>
          </p:cNvSpPr>
          <p:nvPr>
            <p:ph type="sldNum" sz="quarter" idx="5"/>
          </p:nvPr>
        </p:nvSpPr>
        <p:spPr/>
        <p:txBody>
          <a:bodyPr/>
          <a:lstStyle/>
          <a:p>
            <a:pPr>
              <a:defRPr b="0" i="0"/>
            </a:pPr>
            <a:fld id="{B59E46AD-F24E-4B43-ABBB-65AF4C767A09}" type="slidenum">
              <a:rPr lang="en-US" smtClean="0"/>
              <a:t>32</a:t>
            </a:fld>
            <a:endParaRPr lang="en-US"/>
          </a:p>
        </p:txBody>
      </p:sp>
    </p:spTree>
    <p:extLst>
      <p:ext uri="{BB962C8B-B14F-4D97-AF65-F5344CB8AC3E}">
        <p14:creationId xmlns:p14="http://schemas.microsoft.com/office/powerpoint/2010/main" val="4284405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cynllun marcio'n rhoi enghreifftiau manwl o sut mae chwarae dychmygus yn annog datblygiad deallusol a'r hyn y byddai'r arholwr yn disgwyl gweld ymgeisydd yn ei ysgrifennu yn yr arholiad. Does dim rhaid i ateb da gynnwys popeth sydd wedi'i nodi yma. Mae 'Rhowch farciau am unrhyw ymateb dilys arall' wedi'i gynnwys i wneud yn siŵr y gall ymgeisydd gael marciau hefyd am unrhyw enghreifftiau sydd heb eu cynnwys.</a:t>
            </a:r>
          </a:p>
        </p:txBody>
      </p:sp>
      <p:sp>
        <p:nvSpPr>
          <p:cNvPr id="4" name="Slide Number Placeholder 3"/>
          <p:cNvSpPr>
            <a:spLocks noGrp="1"/>
          </p:cNvSpPr>
          <p:nvPr>
            <p:ph type="sldNum" sz="quarter" idx="5"/>
          </p:nvPr>
        </p:nvSpPr>
        <p:spPr/>
        <p:txBody>
          <a:bodyPr/>
          <a:lstStyle/>
          <a:p>
            <a:pPr>
              <a:defRPr b="0" i="0"/>
            </a:pPr>
            <a:fld id="{CD6FD35C-C6D8-4EFB-AEDB-EBAF46615D8A}" type="slidenum">
              <a:rPr lang="en-US" smtClean="0"/>
              <a:t>33</a:t>
            </a:fld>
            <a:endParaRPr lang="en-US"/>
          </a:p>
        </p:txBody>
      </p:sp>
    </p:spTree>
    <p:extLst>
      <p:ext uri="{BB962C8B-B14F-4D97-AF65-F5344CB8AC3E}">
        <p14:creationId xmlns:p14="http://schemas.microsoft.com/office/powerpoint/2010/main" val="42929979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Dim ond marciau AA3 sydd ar gael ar gyfer y cwestiwn hwn a'r gair gorchmynnol yw Aseswch, felly mae pob un o'r bandiau marciau yn chwilio am ddealltwriaeth glir o chwarae dychmygus a barnau am y ffordd y gall gefnogi datblygiad iaith plentyn 1-3 oed. O ran cwestiynau eraill, gan ddechrau ar y gwaelod mae'r bandiau'n chwilio am asesiadau cyfyngedig, sylfaenol, da a da iawn. </a:t>
            </a:r>
          </a:p>
        </p:txBody>
      </p:sp>
      <p:sp>
        <p:nvSpPr>
          <p:cNvPr id="4" name="Slide Number Placeholder 3"/>
          <p:cNvSpPr>
            <a:spLocks noGrp="1"/>
          </p:cNvSpPr>
          <p:nvPr>
            <p:ph type="sldNum" sz="quarter" idx="5"/>
          </p:nvPr>
        </p:nvSpPr>
        <p:spPr/>
        <p:txBody>
          <a:bodyPr/>
          <a:lstStyle/>
          <a:p>
            <a:pPr>
              <a:defRPr b="0" i="0"/>
            </a:pPr>
            <a:fld id="{D7153EEA-6E6E-4E23-BE5B-D9D6969983E0}" type="slidenum">
              <a:rPr lang="en-GB" smtClean="0"/>
              <a:t>34</a:t>
            </a:fld>
            <a:endParaRPr lang="en-GB"/>
          </a:p>
        </p:txBody>
      </p:sp>
    </p:spTree>
    <p:extLst>
      <p:ext uri="{BB962C8B-B14F-4D97-AF65-F5344CB8AC3E}">
        <p14:creationId xmlns:p14="http://schemas.microsoft.com/office/powerpoint/2010/main" val="2990324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u="sng">
                <a:effectLst/>
                <a:latin typeface="Calibri" panose="020F0502020204030204" pitchFamily="34" charset="0"/>
                <a:ea typeface="Calibri" panose="020F0502020204030204" pitchFamily="34" charset="0"/>
                <a:cs typeface="Times New Roman" panose="02020603050405020304" pitchFamily="18" charset="0"/>
              </a:rPr>
              <a:t>Adran B Cwestiwn 4 (a)</a:t>
            </a:r>
            <a:r>
              <a:rPr lang="1106"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 Darllen cwestiwn</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Darllenwch fonyn y cwestiwn, beth mae'n ei ddweud wrthych?</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Tanlinellwch y ferf orchmynnol ESBONIWCH ac uwcholeuwch brif rannau'r cwestiwn – yn yr achos hwn CHWARAE, DATBLYGU GWYBODAETH A DEALLTWRIAETH, BYD, CYFNOD SYLFAEN.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cwestiwn hwn yn werth 6 marc, berf orchmynnol AA2 yw esboniwch, mae hyn yn golygu mai dim ond marciau AA2 sydd ar gael ar gyfer y cwestiwn hwn.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I esbonio, mae angen – rhoi manylion a rhesymau dros sut a pham mae rhywbeth fel y mae.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Er mwyn cyrraedd y band marciau uchaf ar gyfer y cwestiwn hwn mae'r arholwyr yn chwilio am esboniad da iawn sy'n dangos, gwybodaeth a dealltwriaeth drylwyr o sut mae chwarae yn cefnogi datblygiad gwybodaeth a dealltwriaeth o'r byd yn y Cyfnod Sylfaen. Ceisiwch ateb y cwestiwn hwn mewn 10 munud.</a:t>
            </a:r>
          </a:p>
          <a:p>
            <a:endParaRPr lang="en-GB"/>
          </a:p>
        </p:txBody>
      </p:sp>
      <p:sp>
        <p:nvSpPr>
          <p:cNvPr id="4" name="Slide Number Placeholder 3"/>
          <p:cNvSpPr>
            <a:spLocks noGrp="1"/>
          </p:cNvSpPr>
          <p:nvPr>
            <p:ph type="sldNum" sz="quarter" idx="5"/>
          </p:nvPr>
        </p:nvSpPr>
        <p:spPr/>
        <p:txBody>
          <a:bodyPr/>
          <a:lstStyle/>
          <a:p>
            <a:pPr>
              <a:defRPr b="0" i="0"/>
            </a:pPr>
            <a:fld id="{B9679496-5618-4D0C-A8EF-3E75B487EBE3}" type="slidenum">
              <a:rPr lang="en-US" smtClean="0"/>
              <a:t>35</a:t>
            </a:fld>
            <a:endParaRPr lang="en-US"/>
          </a:p>
        </p:txBody>
      </p:sp>
    </p:spTree>
    <p:extLst>
      <p:ext uri="{BB962C8B-B14F-4D97-AF65-F5344CB8AC3E}">
        <p14:creationId xmlns:p14="http://schemas.microsoft.com/office/powerpoint/2010/main" val="1828220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cynllun marcio yn rhoi enghreifftiau manwl o sut mae chwarae o fewn y Cyfnod Sylfaen yn datblygu gwybodaeth a dealltwriaeth o'r byd y byddai'r arholwr yn disgwyl gweld ymgeisydd yn ei ysgrifennu yn yr arholiad. Unwaith eto, does dim rhaid i ateb da gynnwys popeth a nodir yma, ond byddai disgwyl amrywiaeth o'r rhain.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 'Rhowch farciau am unrhyw ymateb dilys arall' wedi'i gynnwys i wneud yn siŵr y gall ymgeisydd gael marciau hefyd am unrhyw enghreifftiau o sut mae chwarae yn gallu datblygu gwybodaeth a dealltwriaeth o'r byd yn y Cyfnod Sylfaen sydd heb eu cynnwys yn y cynllun marcio.</a:t>
            </a:r>
          </a:p>
        </p:txBody>
      </p:sp>
      <p:sp>
        <p:nvSpPr>
          <p:cNvPr id="4" name="Slide Number Placeholder 3"/>
          <p:cNvSpPr>
            <a:spLocks noGrp="1"/>
          </p:cNvSpPr>
          <p:nvPr>
            <p:ph type="sldNum" sz="quarter" idx="5"/>
          </p:nvPr>
        </p:nvSpPr>
        <p:spPr/>
        <p:txBody>
          <a:bodyPr/>
          <a:lstStyle/>
          <a:p>
            <a:pPr>
              <a:defRPr b="0" i="0"/>
            </a:pPr>
            <a:fld id="{20A0999D-4AC0-47DA-88AF-2FE69AC2DBA8}" type="slidenum">
              <a:rPr lang="en-US" smtClean="0"/>
              <a:t>36</a:t>
            </a:fld>
            <a:endParaRPr lang="en-US"/>
          </a:p>
        </p:txBody>
      </p:sp>
    </p:spTree>
    <p:extLst>
      <p:ext uri="{BB962C8B-B14F-4D97-AF65-F5344CB8AC3E}">
        <p14:creationId xmlns:p14="http://schemas.microsoft.com/office/powerpoint/2010/main" val="15181244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bandiau marciau ar gyfer y cwestiwn hwn yn dangos y gwahanol lefelau o wybodaeth a dealltwriaeth y disgwylir i ymgeiswyr eu dangos er mwyn esbonio sut gall y Cyfnod Sylfaen helpu i ddatblygu gwybodaeth a dealltwriaeth o'r byd a sut mae chwarae'n cefnogi hyn. I ba fand mae eich ateb yn perthyn?</a:t>
            </a:r>
          </a:p>
          <a:p>
            <a:endParaRPr lang="en-GB"/>
          </a:p>
        </p:txBody>
      </p:sp>
      <p:sp>
        <p:nvSpPr>
          <p:cNvPr id="4" name="Slide Number Placeholder 3"/>
          <p:cNvSpPr>
            <a:spLocks noGrp="1"/>
          </p:cNvSpPr>
          <p:nvPr>
            <p:ph type="sldNum" sz="quarter" idx="5"/>
          </p:nvPr>
        </p:nvSpPr>
        <p:spPr/>
        <p:txBody>
          <a:bodyPr/>
          <a:lstStyle/>
          <a:p>
            <a:pPr>
              <a:defRPr b="0" i="0"/>
            </a:pPr>
            <a:fld id="{87DEBB14-4ECE-4ACF-B2DC-56445A925B9B}" type="slidenum">
              <a:rPr lang="en-GB" smtClean="0"/>
              <a:t>37</a:t>
            </a:fld>
            <a:endParaRPr lang="en-GB"/>
          </a:p>
        </p:txBody>
      </p:sp>
    </p:spTree>
    <p:extLst>
      <p:ext uri="{BB962C8B-B14F-4D97-AF65-F5344CB8AC3E}">
        <p14:creationId xmlns:p14="http://schemas.microsoft.com/office/powerpoint/2010/main" val="42160532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a:p>
          <a:p>
            <a:pPr>
              <a:lnSpc>
                <a:spcPct val="115000"/>
              </a:lnSpc>
              <a:spcAft>
                <a:spcPts val="1000"/>
              </a:spcAft>
              <a:defRPr b="0" i="0"/>
            </a:pPr>
            <a:r>
              <a:rPr lang="1106" sz="1800" u="sng">
                <a:effectLst/>
                <a:latin typeface="Calibri" panose="020F0502020204030204" pitchFamily="34" charset="0"/>
                <a:ea typeface="Calibri" panose="020F0502020204030204" pitchFamily="34" charset="0"/>
                <a:cs typeface="Times New Roman" panose="02020603050405020304" pitchFamily="18" charset="0"/>
              </a:rPr>
              <a:t>Adran B Cwestiwn 4(b)</a:t>
            </a:r>
            <a:r>
              <a:rPr lang="1106" sz="1800" u="none">
                <a:effectLst/>
                <a:latin typeface="Calibri" panose="020F0502020204030204" pitchFamily="34" charset="0"/>
                <a:ea typeface="Calibri" panose="020F0502020204030204" pitchFamily="34" charset="0"/>
                <a:cs typeface="Times New Roman" panose="02020603050405020304" pitchFamily="18" charset="0"/>
              </a:rPr>
              <a:t> </a:t>
            </a:r>
            <a:r>
              <a:rPr lang="1106"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Darllen cwestiwn</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Tanlinellwch y ferf orchmynnol DISGRIFIWCH ac uwcholeuwch brif rannau'r cwestiwn – yn yr achos hwn, CHWARAE WEDI'I GYFEIRIO GAN Y PLENTYN, CYFNOD SYLFAEN</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cwestiwn hwn yn werth 8 marc a dim ond marciau AA1 sydd ar gael, felly cynlluniwch eich amser a gwnewch yn siŵr nad ydych chi'n ysgrifennu gormod nac yn ceisio dadansoddi neu esbonio neu ysgrifennwch am unrhyw fath arall o chwarae.</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I ddisgrifio, mae angen: Rhoi nodweddion/prif nodweddion neu ddisgrifiad byr.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I gyrraedd y band marciau uchaf ar gyfer y cwestiwn hwn, mae'r arholwyr yn chwilio am ddisgrifiad ardderchog sy'n dangos: gwybodaeth a dealltwriaeth drylwyr o bwrpas chwarae wedi'i gyfeirio gan y plentyn yn y Cyfnod Sylfaen. Bydd angen i chi ddangos eich bod yn deall beth yw ystyr chwarae wedi'i gyfeirio gan y plentyn a chyfeirio at enghreifftiau o weithgareddau chwarae wedi'i gyfeirio gan y plentyn i gefnogi atebion..</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Ceisiwch ateb y cwestiwn hwn mewn 10 munud.</a:t>
            </a:r>
          </a:p>
          <a:p>
            <a:endParaRPr lang="en-GB"/>
          </a:p>
        </p:txBody>
      </p:sp>
      <p:sp>
        <p:nvSpPr>
          <p:cNvPr id="4" name="Slide Number Placeholder 3"/>
          <p:cNvSpPr>
            <a:spLocks noGrp="1"/>
          </p:cNvSpPr>
          <p:nvPr>
            <p:ph type="sldNum" sz="quarter" idx="5"/>
          </p:nvPr>
        </p:nvSpPr>
        <p:spPr/>
        <p:txBody>
          <a:bodyPr/>
          <a:lstStyle/>
          <a:p>
            <a:pPr>
              <a:defRPr b="0" i="0"/>
            </a:pPr>
            <a:fld id="{30FDB5C3-7294-430A-BA3C-E4724FA8F959}" type="slidenum">
              <a:rPr lang="en-US" smtClean="0"/>
              <a:t>38</a:t>
            </a:fld>
            <a:endParaRPr lang="en-US"/>
          </a:p>
        </p:txBody>
      </p:sp>
    </p:spTree>
    <p:extLst>
      <p:ext uri="{BB962C8B-B14F-4D97-AF65-F5344CB8AC3E}">
        <p14:creationId xmlns:p14="http://schemas.microsoft.com/office/powerpoint/2010/main" val="273671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cynllun marcio yn rhoi disgrifiad o chwarae wedi'i gyfeirio gan y plentyn, enghreifftiau o bwrpas chwarae wedi'i gyfeirio gan y plentyn yn ogystal ag enghreifftiau o weithgareddau chwarae wedi'i gyfeirio gan y plentyn y byddai'r arholwr yn disgwyl gweld ymgeisydd yn eu hysgrifennu yn yr arholiad.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Does dim rhaid i ateb da gynnwys pob un o'r enghreifftiau hyn, ond byddai'r arholwr yn disgwyl gweld nifer ohonynt yn derbyn sylw.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 'Rhowch farciau am unrhyw ymateb dilys arall' wedi'i gynnwys i wneud yn siŵr y gall ymgeisydd gael marciau hefyd am unrhyw enghreifftiau sydd heb eu cynnwys.</a:t>
            </a:r>
          </a:p>
          <a:p>
            <a:endParaRPr lang="en-GB"/>
          </a:p>
        </p:txBody>
      </p:sp>
      <p:sp>
        <p:nvSpPr>
          <p:cNvPr id="4" name="Slide Number Placeholder 3"/>
          <p:cNvSpPr>
            <a:spLocks noGrp="1"/>
          </p:cNvSpPr>
          <p:nvPr>
            <p:ph type="sldNum" sz="quarter" idx="5"/>
          </p:nvPr>
        </p:nvSpPr>
        <p:spPr/>
        <p:txBody>
          <a:bodyPr/>
          <a:lstStyle/>
          <a:p>
            <a:pPr>
              <a:defRPr b="0" i="0"/>
            </a:pPr>
            <a:fld id="{1C2632DF-9CAB-4286-85DA-79CA55DCFD23}" type="slidenum">
              <a:rPr lang="en-US" smtClean="0"/>
              <a:t>39</a:t>
            </a:fld>
            <a:endParaRPr lang="en-US"/>
          </a:p>
        </p:txBody>
      </p:sp>
    </p:spTree>
    <p:extLst>
      <p:ext uri="{BB962C8B-B14F-4D97-AF65-F5344CB8AC3E}">
        <p14:creationId xmlns:p14="http://schemas.microsoft.com/office/powerpoint/2010/main" val="415613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Mae’r astudiaeth achos sy'n cael ei rhyddhau ymlaen llaw yn cynnig trosolwg o’r astudiaeth achos lawn a fydd yn adran A o’r papur arholiad.</a:t>
            </a:r>
          </a:p>
          <a:p>
            <a:endParaRPr lang="en-GB"/>
          </a:p>
          <a:p>
            <a:pPr marL="0" marR="0" lvl="0" indent="0" algn="l" defTabSz="914400" rtl="0" eaLnBrk="1" fontAlgn="auto" latinLnBrk="0" hangingPunct="1">
              <a:lnSpc>
                <a:spcPct val="100000"/>
              </a:lnSpc>
              <a:spcBef>
                <a:spcPct val="0"/>
              </a:spcBef>
              <a:spcAft>
                <a:spcPct val="0"/>
              </a:spcAft>
              <a:buClrTx/>
              <a:buSzTx/>
              <a:buFontTx/>
              <a:buNone/>
              <a:defRPr b="0" i="0"/>
            </a:pPr>
            <a:r>
              <a:rPr lang="1106" sz="1200"/>
              <a:t>Bydd hyn yn eich galluogi i baratoi ar gyfer yr arholiad drwy roi gwybodaeth i chi am bwnc/pynciau yr astudiaeth achos er mwyn i chi allu rhoi ffocws i'ch ymchwiliad.</a:t>
            </a:r>
          </a:p>
          <a:p>
            <a:endParaRPr lang="en-GB"/>
          </a:p>
        </p:txBody>
      </p:sp>
      <p:sp>
        <p:nvSpPr>
          <p:cNvPr id="4" name="Slide Number Placeholder 3"/>
          <p:cNvSpPr>
            <a:spLocks noGrp="1"/>
          </p:cNvSpPr>
          <p:nvPr>
            <p:ph type="sldNum" sz="quarter" idx="5"/>
          </p:nvPr>
        </p:nvSpPr>
        <p:spPr/>
        <p:txBody>
          <a:bodyPr/>
          <a:lstStyle/>
          <a:p>
            <a:pPr>
              <a:defRPr b="0" i="0"/>
            </a:pPr>
            <a:fld id="{299B4C7D-4E0A-4EA2-AA50-4D9BE0968326}" type="slidenum">
              <a:rPr lang="en-US" smtClean="0"/>
              <a:t>4</a:t>
            </a:fld>
            <a:endParaRPr lang="en-US"/>
          </a:p>
        </p:txBody>
      </p:sp>
    </p:spTree>
    <p:extLst>
      <p:ext uri="{BB962C8B-B14F-4D97-AF65-F5344CB8AC3E}">
        <p14:creationId xmlns:p14="http://schemas.microsoft.com/office/powerpoint/2010/main" val="3677028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Cwestiwn 8 marc yw hwn felly mae pedwar band marciau, fel arfer maent yn dynodi dyfnder y wybodaeth a'r ddealltwriaeth sydd eu hangen ar gyfer pob lefel, ac ar gyfer band 1 - disgrifiad cyfyngedig, band 2 – disgrifiad sylfaenol, band 3 – disgrifiad da, a band 4 – disgrifiad da iawn.</a:t>
            </a:r>
          </a:p>
          <a:p>
            <a:endParaRPr lang="en-GB"/>
          </a:p>
          <a:p>
            <a:endParaRPr lang="en-GB"/>
          </a:p>
          <a:p>
            <a:endParaRPr lang="en-GB"/>
          </a:p>
        </p:txBody>
      </p:sp>
      <p:sp>
        <p:nvSpPr>
          <p:cNvPr id="4" name="Slide Number Placeholder 3"/>
          <p:cNvSpPr>
            <a:spLocks noGrp="1"/>
          </p:cNvSpPr>
          <p:nvPr>
            <p:ph type="sldNum" sz="quarter" idx="5"/>
          </p:nvPr>
        </p:nvSpPr>
        <p:spPr/>
        <p:txBody>
          <a:bodyPr/>
          <a:lstStyle/>
          <a:p>
            <a:pPr>
              <a:defRPr b="0" i="0"/>
            </a:pPr>
            <a:fld id="{2681B3DD-22FC-46A7-976F-D56B51098732}" type="slidenum">
              <a:rPr lang="en-US" smtClean="0"/>
              <a:t>40</a:t>
            </a:fld>
            <a:endParaRPr lang="en-US"/>
          </a:p>
        </p:txBody>
      </p:sp>
    </p:spTree>
    <p:extLst>
      <p:ext uri="{BB962C8B-B14F-4D97-AF65-F5344CB8AC3E}">
        <p14:creationId xmlns:p14="http://schemas.microsoft.com/office/powerpoint/2010/main" val="41258013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a:lnSpc>
                <a:spcPct val="115000"/>
              </a:lnSpc>
              <a:spcAft>
                <a:spcPts val="1000"/>
              </a:spcAft>
              <a:defRPr b="0" i="0"/>
            </a:pPr>
            <a:r>
              <a:rPr lang="1106" sz="1800" u="sng">
                <a:effectLst/>
                <a:latin typeface="Calibri" panose="020F0502020204030204" pitchFamily="34" charset="0"/>
                <a:ea typeface="Calibri" panose="020F0502020204030204" pitchFamily="34" charset="0"/>
                <a:cs typeface="Times New Roman" panose="02020603050405020304" pitchFamily="18" charset="0"/>
              </a:rPr>
              <a:t>Adran C Cwestiwn 4(c)</a:t>
            </a:r>
            <a:r>
              <a:rPr lang="1106" sz="1800" u="none">
                <a:effectLst/>
                <a:latin typeface="Calibri" panose="020F0502020204030204" pitchFamily="34" charset="0"/>
                <a:ea typeface="Calibri" panose="020F0502020204030204" pitchFamily="34" charset="0"/>
                <a:cs typeface="Times New Roman" panose="02020603050405020304" pitchFamily="18" charset="0"/>
              </a:rPr>
              <a:t> </a:t>
            </a:r>
            <a:r>
              <a:rPr lang="1106"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Darllen cwestiwn</a:t>
            </a:r>
            <a:r>
              <a:rPr lang="1106" sz="1800">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Nodwch y ferf orchmynnol CYFIAWNHEWCH ac uwcholeuwch brif rannau'r cwestiwn – yn yr achos hwn, CHWARAE STRWYTHUREDIG A CHWARAE ANSTRWYTHUREDIG, CEFNOGI, DATBLYGIAD, SGILIAU DEALLUSOL</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cwestiwn hwn yn werth 8 marc a dim ond marciau AA3 sydd ar gael. Mae'r cwestiwn yw gofyn am chwarae strwythuredig </a:t>
            </a:r>
            <a:r>
              <a:rPr lang="1106" sz="1800" b="1">
                <a:effectLst/>
                <a:latin typeface="Calibri" panose="020F0502020204030204" pitchFamily="34" charset="0"/>
                <a:ea typeface="Calibri" panose="020F0502020204030204" pitchFamily="34" charset="0"/>
                <a:cs typeface="Times New Roman" panose="02020603050405020304" pitchFamily="18" charset="0"/>
              </a:rPr>
              <a:t>a</a:t>
            </a:r>
            <a:r>
              <a:rPr lang="1106" sz="1800">
                <a:effectLst/>
                <a:latin typeface="Calibri" panose="020F0502020204030204" pitchFamily="34" charset="0"/>
                <a:ea typeface="Calibri" panose="020F0502020204030204" pitchFamily="34" charset="0"/>
                <a:cs typeface="Times New Roman" panose="02020603050405020304" pitchFamily="18" charset="0"/>
              </a:rPr>
              <a:t> chwarae anstrwythuredig ac mae angen i chi gymhwyso'r wybodaeth hon i gyfiawnhau sut mae'r ddau ohonynt yn cefnogi datblygiad sgiliau deallusol.</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I gyfiawnhau, mae angen i chi gefnogi achos drwy dystiolaeth neu ddadl.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Er mwyn cyrraedd y band marciau uchaf ar gyfer y cwestiwn hwn, mae'r arholwyr yn chwilio am ymatebion sy'n dangos ymdriniaeth fanwl o egwyddorion chwarae strwythuredig a chwarae anstrwythuredig gyda dadl ddarbwyllol o sut gallai'r ddau ohonynt gefnogi datblygiad sgiliau deallusol. I wneud hyn mae angen i chi ddangos eich bod yn deall y gwahaniaeth rhwng chwarae strwythuredig a chwarae anstrwythuredig, rhoi enghreifftiau o weithgareddau ar gyfer y ddau fath o chwarae a rhoi rhesymau i gyfiawnhau sut gallant gefnogi datblygiad deallusol.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Ceisiwch ateb y cwestiwn hwn mewn 10 munud.</a:t>
            </a:r>
          </a:p>
          <a:p>
            <a:endParaRPr lang="en-GB"/>
          </a:p>
        </p:txBody>
      </p:sp>
      <p:sp>
        <p:nvSpPr>
          <p:cNvPr id="4" name="Slide Number Placeholder 3"/>
          <p:cNvSpPr>
            <a:spLocks noGrp="1"/>
          </p:cNvSpPr>
          <p:nvPr>
            <p:ph type="sldNum" sz="quarter" idx="5"/>
          </p:nvPr>
        </p:nvSpPr>
        <p:spPr/>
        <p:txBody>
          <a:bodyPr/>
          <a:lstStyle/>
          <a:p>
            <a:pPr>
              <a:defRPr b="0" i="0"/>
            </a:pPr>
            <a:fld id="{10BE8891-8628-4EF1-A5EB-41ABC016DB86}" type="slidenum">
              <a:rPr lang="en-US" smtClean="0"/>
              <a:t>41</a:t>
            </a:fld>
            <a:endParaRPr lang="en-US"/>
          </a:p>
        </p:txBody>
      </p:sp>
    </p:spTree>
    <p:extLst>
      <p:ext uri="{BB962C8B-B14F-4D97-AF65-F5344CB8AC3E}">
        <p14:creationId xmlns:p14="http://schemas.microsoft.com/office/powerpoint/2010/main" val="35891783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cynllun marcio'n rhoi enghreifftiau manwl o'r hyn y byddai'r arholwr yn disgwyl gweld ymgeisydd yn ei ysgrifennu yn yr arholiad.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cynllun marcio yn rhoi diffiniadau o chwarae strwythuredig a chwarae anstrwythuredig ynghyd ag enghreifftiau manwl y byddai'r arholwr yn disgwyl gweld ymgeisydd yn eu hysgrifennu yn yr arholiad. Does dim rhaid i ateb da gynnwys popeth yma, ond byddai'r arholwr yn disgwyl gweld cydbwysedd o ran chwarae strwythuredig a chwarae anstrwythuredig yn yr ymateb.</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 'Rhowch farciau am unrhyw ymateb dilys arall' wedi'i gynnwys i wneud yn siŵr y gall ymgeisydd gael marciau hefyd am unrhyw enghreifftiau sydd heb eu cynnwys.</a:t>
            </a:r>
          </a:p>
        </p:txBody>
      </p:sp>
      <p:sp>
        <p:nvSpPr>
          <p:cNvPr id="4" name="Slide Number Placeholder 3"/>
          <p:cNvSpPr>
            <a:spLocks noGrp="1"/>
          </p:cNvSpPr>
          <p:nvPr>
            <p:ph type="sldNum" sz="quarter" idx="5"/>
          </p:nvPr>
        </p:nvSpPr>
        <p:spPr/>
        <p:txBody>
          <a:bodyPr/>
          <a:lstStyle/>
          <a:p>
            <a:pPr>
              <a:defRPr b="0" i="0"/>
            </a:pPr>
            <a:fld id="{397A41EE-AD4B-4524-A8BE-E10D4E8ABA55}" type="slidenum">
              <a:rPr lang="en-US" smtClean="0"/>
              <a:t>42</a:t>
            </a:fld>
            <a:endParaRPr lang="en-US"/>
          </a:p>
        </p:txBody>
      </p:sp>
    </p:spTree>
    <p:extLst>
      <p:ext uri="{BB962C8B-B14F-4D97-AF65-F5344CB8AC3E}">
        <p14:creationId xmlns:p14="http://schemas.microsoft.com/office/powerpoint/2010/main" val="35129471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Bandiau marciau AA3 – mae bandiau 3 a 4 yn dangos bod disgwyl i ymgeiswyr ddangos gwybodaeth a dealltwriaeth o'r ddau fath o chwarae gyda dadleuon i ddangos sut maen nhw'n cefnogi datblygiad. Byddai ymgeiswyr sy'n rhoi sylw i un math o chwarae yn unig yn cyflawni band 1 neu 2 yn dibynnu ar gryfder eu dadl, fodd bynnag, gallai ymgeiswyr sy'n rhoi sylw i'r ddau fath o chwarae gael eu rhoi yn y bandiau is os nad oes digon o gyfiawnhad.   </a:t>
            </a:r>
          </a:p>
        </p:txBody>
      </p:sp>
      <p:sp>
        <p:nvSpPr>
          <p:cNvPr id="4" name="Slide Number Placeholder 3"/>
          <p:cNvSpPr>
            <a:spLocks noGrp="1"/>
          </p:cNvSpPr>
          <p:nvPr>
            <p:ph type="sldNum" sz="quarter" idx="5"/>
          </p:nvPr>
        </p:nvSpPr>
        <p:spPr/>
        <p:txBody>
          <a:bodyPr/>
          <a:lstStyle/>
          <a:p>
            <a:pPr>
              <a:defRPr b="0" i="0"/>
            </a:pPr>
            <a:fld id="{2FDA7E4E-8A57-4407-80E6-348658076E6B}" type="slidenum">
              <a:rPr lang="en-GB" smtClean="0"/>
              <a:t>43</a:t>
            </a:fld>
            <a:endParaRPr lang="en-GB"/>
          </a:p>
        </p:txBody>
      </p:sp>
    </p:spTree>
    <p:extLst>
      <p:ext uri="{BB962C8B-B14F-4D97-AF65-F5344CB8AC3E}">
        <p14:creationId xmlns:p14="http://schemas.microsoft.com/office/powerpoint/2010/main" val="26678187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u="sng">
                <a:effectLst/>
                <a:latin typeface="Calibri" panose="020F0502020204030204" pitchFamily="34" charset="0"/>
                <a:ea typeface="Calibri" panose="020F0502020204030204" pitchFamily="34" charset="0"/>
                <a:cs typeface="Times New Roman" panose="02020603050405020304" pitchFamily="18" charset="0"/>
              </a:rPr>
              <a:t>Adran B Cw.5</a:t>
            </a:r>
            <a:r>
              <a:rPr lang="1106" sz="180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 Darllen cwestiwn</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Dyma'r cwestiwn tariff uchaf ar y papur ac mae'n werth 18 marc.</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Darllenwch y cwestiwn yn drylwyr, bydd disgwyl i chi gyfeirio at gyd-destun y cwestiwn yn eich ateb.</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 gan y cwestiwn </a:t>
            </a:r>
            <a:r>
              <a:rPr lang="1106" sz="1800" b="1">
                <a:effectLst/>
                <a:latin typeface="Calibri" panose="020F0502020204030204" pitchFamily="34" charset="0"/>
                <a:ea typeface="Calibri" panose="020F0502020204030204" pitchFamily="34" charset="0"/>
                <a:cs typeface="Times New Roman" panose="02020603050405020304" pitchFamily="18" charset="0"/>
              </a:rPr>
              <a:t>ddwy</a:t>
            </a:r>
            <a:r>
              <a:rPr lang="1106" sz="1800">
                <a:effectLst/>
                <a:latin typeface="Calibri" panose="020F0502020204030204" pitchFamily="34" charset="0"/>
                <a:ea typeface="Calibri" panose="020F0502020204030204" pitchFamily="34" charset="0"/>
                <a:cs typeface="Times New Roman" panose="02020603050405020304" pitchFamily="18" charset="0"/>
              </a:rPr>
              <a:t> ferf orchmynnol felly mae angen i chi sicrhau eich bod yn rhoi sylw i'r </a:t>
            </a:r>
            <a:r>
              <a:rPr lang="1106" sz="1800" b="1">
                <a:effectLst/>
                <a:latin typeface="Calibri" panose="020F0502020204030204" pitchFamily="34" charset="0"/>
                <a:ea typeface="Calibri" panose="020F0502020204030204" pitchFamily="34" charset="0"/>
                <a:cs typeface="Times New Roman" panose="02020603050405020304" pitchFamily="18" charset="0"/>
              </a:rPr>
              <a:t>ddwy</a:t>
            </a:r>
            <a:r>
              <a:rPr lang="1106" sz="1800">
                <a:effectLst/>
                <a:latin typeface="Calibri" panose="020F0502020204030204" pitchFamily="34" charset="0"/>
                <a:ea typeface="Calibri" panose="020F0502020204030204" pitchFamily="34" charset="0"/>
                <a:cs typeface="Times New Roman" panose="02020603050405020304" pitchFamily="18" charset="0"/>
              </a:rPr>
              <a:t> yn eich ymateb.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 8 marc yn gysylltiedig â'r gorchymyn cyntaf, sef ‘Disgrifiwch'.</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I ddisgrifio, mae angen: Rhoi nodweddion/prif nodweddion neu ddisgrifiad byr.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arholwr yn disgwyl i chi roi disgrifiad rhagorol gan ddangos gwybodaeth a dealltwriaeth drylwyr o'r dull person allweddol a'i bwrpas.</a:t>
            </a:r>
            <a:r>
              <a:rPr lang="1106" sz="1800" i="1">
                <a:effectLst/>
                <a:latin typeface="Calibri" panose="020F0502020204030204" pitchFamily="34" charset="0"/>
                <a:ea typeface="Calibri" panose="020F0502020204030204" pitchFamily="34" charset="0"/>
                <a:cs typeface="Times New Roman" panose="02020603050405020304" pitchFamily="18" charset="0"/>
              </a:rPr>
              <a:t>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 10 marc yn gysylltiedig â'r ail orchymyn, sef ‘Dadansoddwch'.</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I ddadansoddi, mae angen – archwilio mater yn fanwl/sut mae rhannau'n ymwneud â'r mater cyfan, esbonio a dehongli.</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arholwr yn disgwyl gweld dadansoddiad rhagorol sy'n dangos dehongliad craff a gwybodus o effaith bosibl y dull person allweddol ar Lily gydag ymdriniaeth hyderus a manwl o egwyddorion y dull person allweddol – dylech sicrhau eich bod yn cyfeirio'n ôl at fonyn y cwestiwn.</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Caiff ansawdd y cyfathrebu ysgrifenedig ei asesu yn y cwestiwn hwn hefyd – mae'r cynllun marcio'n rhoi manylion yn y bandiau AA3. er enghraifft, i ennill marciau yn y band uchaf mae disgwyl i'r ymatebion fod wedi'u mynegi'n glir gan ddefnyddio amrywiaeth eang o derminoleg yn gywir. Dylai'r ymateb fod wedi'i strwythuro'n dda ac yn drefnus iawn, gan ddefnyddio gramadeg, atalnodi a sillafu cywir.</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Cynlluniwch eich ymateb – crëwch gynllun byr yn ymyl y dudalen neu ar dudalen yng nghefn y papur – gwnewch yn siŵr nad ydych chi'n anghofio dim o'r pwyntiau perthnasol a thiciwch nhw wrth eu gwneud nhw – mae llawer i sôn amdano yn y cwestiwn hwn!  Ceisiwch ateb y cwestiwn hwn mewn 20 munud.</a:t>
            </a:r>
          </a:p>
          <a:p>
            <a:endParaRPr lang="en-GB"/>
          </a:p>
        </p:txBody>
      </p:sp>
      <p:sp>
        <p:nvSpPr>
          <p:cNvPr id="4" name="Slide Number Placeholder 3"/>
          <p:cNvSpPr>
            <a:spLocks noGrp="1"/>
          </p:cNvSpPr>
          <p:nvPr>
            <p:ph type="sldNum" sz="quarter" idx="5"/>
          </p:nvPr>
        </p:nvSpPr>
        <p:spPr/>
        <p:txBody>
          <a:bodyPr/>
          <a:lstStyle/>
          <a:p>
            <a:pPr>
              <a:defRPr b="0" i="0"/>
            </a:pPr>
            <a:fld id="{C635AA39-D424-49FF-A906-277010140FDE}" type="slidenum">
              <a:rPr lang="en-US" smtClean="0"/>
              <a:t>44</a:t>
            </a:fld>
            <a:endParaRPr lang="en-US"/>
          </a:p>
        </p:txBody>
      </p:sp>
    </p:spTree>
    <p:extLst>
      <p:ext uri="{BB962C8B-B14F-4D97-AF65-F5344CB8AC3E}">
        <p14:creationId xmlns:p14="http://schemas.microsoft.com/office/powerpoint/2010/main" val="16232197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Mae'r cynllun marcio yn rhoi enghreifftiau manwl o'r dull person allweddol a'r effeithiau ar Lily y byddai'r arholwr yn disgwyl gweld ymgeisydd yn eu hysgrifennu yn yr arholiad. Mae'r cynllun marcio manwl hwn yn parhau ar y sleid nesaf.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Does dim rhaid i ateb da gynnwys popeth a nodir yn y cynllun marcio, mae disgwyl i ymgeiswyr ddangos gwybodaeth a dealltwriaeth o'r dull person allweddol a sawl ffordd y gallai hyn effeithio ar Lily er mwyn bodloni ei hanghenion fel y nodir yn y frawddeg ar ddechrau'r cwestiwn.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 gan y cwestiwn ddwy ferf orchmynnol felly mae angen i chi sicrhau eich bod yn rhoi sylw i'r </a:t>
            </a:r>
            <a:r>
              <a:rPr lang="1106" sz="1800" b="1">
                <a:effectLst/>
                <a:latin typeface="Calibri" panose="020F0502020204030204" pitchFamily="34" charset="0"/>
                <a:ea typeface="Calibri" panose="020F0502020204030204" pitchFamily="34" charset="0"/>
                <a:cs typeface="Times New Roman" panose="02020603050405020304" pitchFamily="18" charset="0"/>
              </a:rPr>
              <a:t>ddwy</a:t>
            </a:r>
            <a:r>
              <a:rPr lang="1106" sz="1800">
                <a:effectLst/>
                <a:latin typeface="Calibri" panose="020F0502020204030204" pitchFamily="34" charset="0"/>
                <a:ea typeface="Calibri" panose="020F0502020204030204" pitchFamily="34" charset="0"/>
                <a:cs typeface="Times New Roman" panose="02020603050405020304" pitchFamily="18" charset="0"/>
              </a:rPr>
              <a:t> yn eich ymateb.</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 'Rhowch farciau am unrhyw ymateb dilys arall' wedi'i gynnwys i wneud yn siŵr y gall ymgeisydd gael marciau hefyd am unrhyw ymatebion perthnasol sydd heb eu cynnwys.</a:t>
            </a:r>
          </a:p>
          <a:p>
            <a:pPr>
              <a:lnSpc>
                <a:spcPct val="115000"/>
              </a:lnSpc>
              <a:spcAft>
                <a:spcPts val="10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b="0" i="0"/>
            </a:pPr>
            <a:fld id="{FE2F2D4C-CBBC-4865-8D38-0BDC626C86D4}" type="slidenum">
              <a:rPr lang="en-US" smtClean="0"/>
              <a:t>45</a:t>
            </a:fld>
            <a:endParaRPr lang="en-US"/>
          </a:p>
        </p:txBody>
      </p:sp>
    </p:spTree>
    <p:extLst>
      <p:ext uri="{BB962C8B-B14F-4D97-AF65-F5344CB8AC3E}">
        <p14:creationId xmlns:p14="http://schemas.microsoft.com/office/powerpoint/2010/main" val="14128230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O ran cwestiwn 2(b) mae'r bandiau marciau ar gyfer y cwestiwn hwn wedi'u rhannu AA1 ac AA3, mae pedwar band ar gyfer pob AA.  Mae'n bosibl cyflawni lefelau gwahanol ar gyfer pob AA, er enghraifft, gallech gyflawni band 4 am ddisgrifiad rhagorol (AA1) a band 2 am ddadansoddiad sylfaenol (AA3). </a:t>
            </a:r>
          </a:p>
          <a:p>
            <a:pPr>
              <a:lnSpc>
                <a:spcPct val="115000"/>
              </a:lnSpc>
              <a:spcAft>
                <a:spcPts val="1000"/>
              </a:spcAft>
              <a:defRPr b="0" i="0"/>
            </a:pPr>
            <a:r>
              <a:rPr lang="1106" sz="1800">
                <a:effectLst/>
                <a:latin typeface="Calibri" panose="020F0502020204030204" pitchFamily="34" charset="0"/>
                <a:ea typeface="Calibri" panose="020F0502020204030204" pitchFamily="34" charset="0"/>
                <a:cs typeface="Times New Roman" panose="02020603050405020304" pitchFamily="18" charset="0"/>
              </a:rPr>
              <a:t>Mae Ansawdd y Cyfathrebu Ysgrifenedig wedi'i gynnwys ym mandiau AA3, felly mae'n bwysig eich bod yn ystyried hyn wrth ysgrifennu eich ateb, ceisiwch ddefnyddio cymaint o derminoleg gofal plant â phosibl.</a:t>
            </a:r>
          </a:p>
          <a:p>
            <a:endParaRPr lang="en-GB"/>
          </a:p>
          <a:p>
            <a:endParaRPr lang="en-GB"/>
          </a:p>
          <a:p>
            <a:endParaRPr lang="en-GB"/>
          </a:p>
        </p:txBody>
      </p:sp>
      <p:sp>
        <p:nvSpPr>
          <p:cNvPr id="4" name="Slide Number Placeholder 3"/>
          <p:cNvSpPr>
            <a:spLocks noGrp="1"/>
          </p:cNvSpPr>
          <p:nvPr>
            <p:ph type="sldNum" sz="quarter" idx="5"/>
          </p:nvPr>
        </p:nvSpPr>
        <p:spPr/>
        <p:txBody>
          <a:bodyPr/>
          <a:lstStyle/>
          <a:p>
            <a:pPr>
              <a:defRPr b="0" i="0"/>
            </a:pPr>
            <a:fld id="{0037114C-FA90-48EA-8813-1FE577E012C5}" type="slidenum">
              <a:rPr lang="en-GB" smtClean="0"/>
              <a:t>47</a:t>
            </a:fld>
            <a:endParaRPr lang="en-GB"/>
          </a:p>
        </p:txBody>
      </p:sp>
    </p:spTree>
    <p:extLst>
      <p:ext uri="{BB962C8B-B14F-4D97-AF65-F5344CB8AC3E}">
        <p14:creationId xmlns:p14="http://schemas.microsoft.com/office/powerpoint/2010/main" val="18347818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t>Mae'r bandiau'n dangos beth mae disgwyl i chi ei wneud i ennill y marciau sydd ar gael.</a:t>
            </a:r>
          </a:p>
          <a:p>
            <a:endParaRPr lang="en-GB"/>
          </a:p>
          <a:p>
            <a:pPr>
              <a:defRPr b="0" i="0"/>
            </a:pPr>
            <a:r>
              <a:rPr lang="1106"/>
              <a:t>Sut gwnaethoch chi?</a:t>
            </a:r>
          </a:p>
        </p:txBody>
      </p:sp>
      <p:sp>
        <p:nvSpPr>
          <p:cNvPr id="4" name="Slide Number Placeholder 3"/>
          <p:cNvSpPr>
            <a:spLocks noGrp="1"/>
          </p:cNvSpPr>
          <p:nvPr>
            <p:ph type="sldNum" sz="quarter" idx="5"/>
          </p:nvPr>
        </p:nvSpPr>
        <p:spPr/>
        <p:txBody>
          <a:bodyPr/>
          <a:lstStyle/>
          <a:p>
            <a:pPr>
              <a:defRPr b="0" i="0"/>
            </a:pPr>
            <a:fld id="{933D49A7-1544-45A9-8833-12BD7F0118C3}" type="slidenum">
              <a:rPr lang="en-GB" smtClean="0"/>
              <a:t>48</a:t>
            </a:fld>
            <a:endParaRPr lang="en-GB"/>
          </a:p>
        </p:txBody>
      </p:sp>
    </p:spTree>
    <p:extLst>
      <p:ext uri="{BB962C8B-B14F-4D97-AF65-F5344CB8AC3E}">
        <p14:creationId xmlns:p14="http://schemas.microsoft.com/office/powerpoint/2010/main" val="32398283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b="0" i="0"/>
            </a:pPr>
            <a:r>
              <a:rPr lang="1106"/>
              <a:t>Rydych chi wedi gorffen y papur</a:t>
            </a:r>
          </a:p>
          <a:p>
            <a:pPr marL="0" marR="0" lvl="0" indent="0" algn="l" defTabSz="914400" rtl="0" eaLnBrk="1" fontAlgn="auto" latinLnBrk="0" hangingPunct="1">
              <a:lnSpc>
                <a:spcPct val="100000"/>
              </a:lnSpc>
              <a:spcBef>
                <a:spcPct val="0"/>
              </a:spcBef>
              <a:spcAft>
                <a:spcPct val="0"/>
              </a:spcAft>
              <a:buClrTx/>
              <a:buSzTx/>
              <a:buFontTx/>
              <a:buNone/>
              <a:defRPr b="0" i="0"/>
            </a:pPr>
            <a:r>
              <a:rPr lang="1106"/>
              <a:t>Sut gwnaethoch chi?</a:t>
            </a:r>
          </a:p>
          <a:p>
            <a:pPr marL="0" marR="0" lvl="0" indent="0" algn="l" defTabSz="914400" rtl="0" eaLnBrk="1" fontAlgn="auto" latinLnBrk="0" hangingPunct="1">
              <a:lnSpc>
                <a:spcPct val="100000"/>
              </a:lnSpc>
              <a:spcBef>
                <a:spcPct val="0"/>
              </a:spcBef>
              <a:spcAft>
                <a:spcPct val="0"/>
              </a:spcAft>
              <a:buClrTx/>
              <a:buSzTx/>
              <a:buFontTx/>
              <a:buNone/>
              <a:defRPr/>
            </a:pPr>
            <a:endParaRPr lang="en-GB"/>
          </a:p>
          <a:p>
            <a:endParaRPr lang="en-GB"/>
          </a:p>
          <a:p>
            <a:endParaRPr lang="en-GB"/>
          </a:p>
        </p:txBody>
      </p:sp>
      <p:sp>
        <p:nvSpPr>
          <p:cNvPr id="4" name="Slide Number Placeholder 3"/>
          <p:cNvSpPr>
            <a:spLocks noGrp="1"/>
          </p:cNvSpPr>
          <p:nvPr>
            <p:ph type="sldNum" sz="quarter" idx="5"/>
          </p:nvPr>
        </p:nvSpPr>
        <p:spPr/>
        <p:txBody>
          <a:bodyPr/>
          <a:lstStyle/>
          <a:p>
            <a:pPr>
              <a:defRPr b="0" i="0"/>
            </a:pPr>
            <a:fld id="{9CD5A763-7412-43E3-A183-B046BA101CED}" type="slidenum">
              <a:rPr lang="en-GB" smtClean="0"/>
              <a:t>49</a:t>
            </a:fld>
            <a:endParaRPr lang="en-GB"/>
          </a:p>
        </p:txBody>
      </p:sp>
    </p:spTree>
    <p:extLst>
      <p:ext uri="{BB962C8B-B14F-4D97-AF65-F5344CB8AC3E}">
        <p14:creationId xmlns:p14="http://schemas.microsoft.com/office/powerpoint/2010/main" val="1496071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Does dim arholiadau blaenorol i roi syniad i chi o sut byddech chi wedi gwneud, felly mae'n well dilyn y raddfa GMU sy'n cael ei disgrifio yn y sleid hon.</a:t>
            </a:r>
          </a:p>
        </p:txBody>
      </p:sp>
      <p:sp>
        <p:nvSpPr>
          <p:cNvPr id="4" name="Slide Number Placeholder 3"/>
          <p:cNvSpPr>
            <a:spLocks noGrp="1"/>
          </p:cNvSpPr>
          <p:nvPr>
            <p:ph type="sldNum" sz="quarter" idx="5"/>
          </p:nvPr>
        </p:nvSpPr>
        <p:spPr/>
        <p:txBody>
          <a:bodyPr/>
          <a:lstStyle/>
          <a:p>
            <a:pPr>
              <a:defRPr b="0" i="0"/>
            </a:pPr>
            <a:fld id="{DB3CCE25-3E3A-4E03-ACEF-1B155F58DD5E}" type="slidenum">
              <a:rPr lang="en-US" smtClean="0"/>
              <a:t>50</a:t>
            </a:fld>
            <a:endParaRPr lang="en-US"/>
          </a:p>
        </p:txBody>
      </p:sp>
    </p:spTree>
    <p:extLst>
      <p:ext uri="{BB962C8B-B14F-4D97-AF65-F5344CB8AC3E}">
        <p14:creationId xmlns:p14="http://schemas.microsoft.com/office/powerpoint/2010/main" val="3176100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itchFamily="34" charset="0"/>
              <a:buChar char="•"/>
              <a:defRPr b="0" i="0"/>
            </a:pPr>
            <a:r>
              <a:rPr lang="1106" sz="1200"/>
              <a:t>Cymerwch amser i ddarllen y crynodeb yn ofalus.</a:t>
            </a:r>
          </a:p>
          <a:p>
            <a:pPr marL="285750" indent="-285750">
              <a:buFont typeface="Arial" pitchFamily="34" charset="0"/>
              <a:buChar char="•"/>
              <a:defRPr b="0" i="0"/>
            </a:pPr>
            <a:r>
              <a:rPr lang="1106" sz="1200"/>
              <a:t>Defnyddiwch uwcholeuydd i nodi ffeithiau allweddol am bwnc/pynciau yr achos</a:t>
            </a:r>
          </a:p>
          <a:p>
            <a:pPr marL="285750" indent="-285750">
              <a:buFont typeface="Arial" pitchFamily="34" charset="0"/>
              <a:buChar char="•"/>
              <a:defRPr b="0" i="0"/>
            </a:pPr>
            <a:r>
              <a:rPr lang="1106" sz="1200"/>
              <a:t>Yna crëwch fap meddwl neu ffeil ffeithiau am y pwnc/pynciau allweddol</a:t>
            </a:r>
          </a:p>
          <a:p>
            <a:pPr marL="285750" indent="-285750">
              <a:buFont typeface="Arial" pitchFamily="34" charset="0"/>
              <a:buChar char="•"/>
            </a:pPr>
            <a:endParaRPr lang="en-GB" sz="1200"/>
          </a:p>
          <a:p>
            <a:pPr marL="285750" indent="-285750">
              <a:buFont typeface="Arial" pitchFamily="34" charset="0"/>
              <a:buChar char="•"/>
            </a:pPr>
            <a:endParaRPr lang="en-GB" sz="1200">
              <a:highlight>
                <a:srgbClr val="FFFF00"/>
              </a:highlight>
            </a:endParaRPr>
          </a:p>
          <a:p>
            <a:endParaRPr lang="en-GB"/>
          </a:p>
        </p:txBody>
      </p:sp>
      <p:sp>
        <p:nvSpPr>
          <p:cNvPr id="4" name="Slide Number Placeholder 3"/>
          <p:cNvSpPr>
            <a:spLocks noGrp="1"/>
          </p:cNvSpPr>
          <p:nvPr>
            <p:ph type="sldNum" sz="quarter" idx="5"/>
          </p:nvPr>
        </p:nvSpPr>
        <p:spPr/>
        <p:txBody>
          <a:bodyPr/>
          <a:lstStyle/>
          <a:p>
            <a:pPr>
              <a:defRPr b="0" i="0"/>
            </a:pPr>
            <a:fld id="{AE5CF071-1ACB-4546-81B3-04CE954D0869}" type="slidenum">
              <a:rPr lang="en-US" smtClean="0"/>
              <a:t>5</a:t>
            </a:fld>
            <a:endParaRPr lang="en-US"/>
          </a:p>
        </p:txBody>
      </p:sp>
    </p:spTree>
    <p:extLst>
      <p:ext uri="{BB962C8B-B14F-4D97-AF65-F5344CB8AC3E}">
        <p14:creationId xmlns:p14="http://schemas.microsoft.com/office/powerpoint/2010/main" val="2410988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defRPr b="0" i="0"/>
            </a:pPr>
            <a:r>
              <a:rPr lang="1106"/>
              <a:t>Defnyddiwch eich map meddwl/ffeil ffeithiau i ystyried pob un o’r pwyntiau a sut maen nhw'n berthnasol i’r ffeithiau allweddol, yna gwnewch nodiadau cryno i baratoi ar gyfer cwestiynau arholiad posibl.</a:t>
            </a:r>
          </a:p>
          <a:p>
            <a:pPr marL="0" indent="0">
              <a:buFont typeface="Arial" pitchFamily="34" charset="0"/>
              <a:buNone/>
            </a:pPr>
            <a:endParaRPr lang="en-GB"/>
          </a:p>
          <a:p>
            <a:pPr marL="0" indent="0">
              <a:buFont typeface="Arial" pitchFamily="34" charset="0"/>
              <a:buNone/>
              <a:defRPr b="0" i="0"/>
            </a:pPr>
            <a:r>
              <a:rPr lang="1106"/>
              <a:t>Ni chewch fynd â’ch nodiadau gyda chi i’r arholiad, eu pwrpas yw eich helpu i baratoi i ateb cwestiynau sy’n ymwneud â’r astudiaeth achos. </a:t>
            </a:r>
          </a:p>
        </p:txBody>
      </p:sp>
      <p:sp>
        <p:nvSpPr>
          <p:cNvPr id="4" name="Slide Number Placeholder 3"/>
          <p:cNvSpPr>
            <a:spLocks noGrp="1"/>
          </p:cNvSpPr>
          <p:nvPr>
            <p:ph type="sldNum" sz="quarter" idx="5"/>
          </p:nvPr>
        </p:nvSpPr>
        <p:spPr/>
        <p:txBody>
          <a:bodyPr/>
          <a:lstStyle/>
          <a:p>
            <a:pPr>
              <a:defRPr b="0" i="0"/>
            </a:pPr>
            <a:fld id="{EB43A46F-27FF-438D-8CDA-6E67C4831EF1}" type="slidenum">
              <a:rPr lang="en-US" smtClean="0"/>
              <a:t>6</a:t>
            </a:fld>
            <a:endParaRPr lang="en-US"/>
          </a:p>
        </p:txBody>
      </p:sp>
    </p:spTree>
    <p:extLst>
      <p:ext uri="{BB962C8B-B14F-4D97-AF65-F5344CB8AC3E}">
        <p14:creationId xmlns:p14="http://schemas.microsoft.com/office/powerpoint/2010/main" val="771331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 typeface="Arial" pitchFamily="34" charset="0"/>
              <a:buNone/>
              <a:defRPr b="0" i="0"/>
            </a:pPr>
            <a:r>
              <a:rPr lang="1106"/>
              <a:t>Pan fyddwch yn cael eich papur arholiad darllenwch yr holl gyfarwyddiadau ar glawr blaen y papur arholiad, gan sicrhau eich bod yn ysgrifennu eich enw, rhif yr ymgeisydd a rhif y ganolfan yn glir ac yn gywir yn y bylchau a ddarperir. </a:t>
            </a:r>
          </a:p>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endParaRPr lang="en-GB"/>
          </a:p>
          <a:p>
            <a:pPr marL="0" marR="0" lvl="0" indent="0" algn="l" defTabSz="914400" rtl="0" eaLnBrk="1" fontAlgn="auto" latinLnBrk="0" hangingPunct="1">
              <a:lnSpc>
                <a:spcPct val="100000"/>
              </a:lnSpc>
              <a:spcBef>
                <a:spcPct val="0"/>
              </a:spcBef>
              <a:spcAft>
                <a:spcPct val="0"/>
              </a:spcAft>
              <a:buClrTx/>
              <a:buSzTx/>
              <a:buFont typeface="Arial" pitchFamily="34" charset="0"/>
              <a:buNone/>
              <a:defRPr b="0" i="0"/>
            </a:pPr>
            <a:r>
              <a:rPr lang="1106"/>
              <a:t>Fe welwch chi, wrth fynd drwy'r papur, fod amseriadau wedi'u hawgrymu i chi i roi cynnig ar bob cwestiwn – dim ond canllaw at bwrpas y gweithgaredd hwn yw'r rhain.</a:t>
            </a:r>
          </a:p>
          <a:p>
            <a:pPr marL="0" indent="0">
              <a:buFont typeface="Arial" pitchFamily="34" charset="0"/>
              <a:buNone/>
            </a:pPr>
            <a:endParaRPr lang="en-GB"/>
          </a:p>
        </p:txBody>
      </p:sp>
      <p:sp>
        <p:nvSpPr>
          <p:cNvPr id="4" name="Slide Number Placeholder 3"/>
          <p:cNvSpPr>
            <a:spLocks noGrp="1"/>
          </p:cNvSpPr>
          <p:nvPr>
            <p:ph type="sldNum" sz="quarter" idx="5"/>
          </p:nvPr>
        </p:nvSpPr>
        <p:spPr/>
        <p:txBody>
          <a:bodyPr/>
          <a:lstStyle/>
          <a:p>
            <a:pPr>
              <a:defRPr b="0" i="0"/>
            </a:pPr>
            <a:fld id="{276B4874-34F6-42F9-BE3E-D9CA64EE56FC}" type="slidenum">
              <a:rPr lang="en-US" smtClean="0"/>
              <a:t>7</a:t>
            </a:fld>
            <a:endParaRPr lang="en-US"/>
          </a:p>
        </p:txBody>
      </p:sp>
    </p:spTree>
    <p:extLst>
      <p:ext uri="{BB962C8B-B14F-4D97-AF65-F5344CB8AC3E}">
        <p14:creationId xmlns:p14="http://schemas.microsoft.com/office/powerpoint/2010/main" val="532405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b="0" i="0"/>
            </a:pPr>
            <a:r>
              <a:rPr lang="1106"/>
              <a:t>Wrth ateb y cwestiynau cofiwch:</a:t>
            </a:r>
          </a:p>
          <a:p>
            <a:endParaRPr lang="en-GB"/>
          </a:p>
          <a:p>
            <a:pPr marL="342900" indent="-342900">
              <a:buFont typeface="Arial" pitchFamily="34" charset="0"/>
              <a:buChar char="•"/>
              <a:defRPr b="0" i="0"/>
            </a:pPr>
            <a:r>
              <a:rPr lang="1106" sz="1200">
                <a:ea typeface="Cambria" panose="02040503050406030204" pitchFamily="18" charset="0"/>
              </a:rPr>
              <a:t>Darllenwch trwy'r holl gwestiwn cyn dechrau ateb. Bydd hyn yn eich helpu chi i ddeall beth mae angen i chi ei wneud.</a:t>
            </a:r>
          </a:p>
          <a:p>
            <a:pPr marL="342900" indent="-342900">
              <a:buFont typeface="Arial" pitchFamily="34" charset="0"/>
              <a:buChar char="•"/>
              <a:defRPr b="0" i="0"/>
            </a:pPr>
            <a:r>
              <a:rPr lang="1106" sz="1200">
                <a:ea typeface="Cambria" panose="02040503050406030204" pitchFamily="18" charset="0"/>
              </a:rPr>
              <a:t>Defnyddiwch ben uwcholeuo i ddewis geiriau allweddol.</a:t>
            </a:r>
          </a:p>
          <a:p>
            <a:pPr marL="342900" indent="-342900">
              <a:buFont typeface="Arial" pitchFamily="34" charset="0"/>
              <a:buChar char="•"/>
              <a:defRPr b="0" i="0"/>
            </a:pPr>
            <a:r>
              <a:rPr lang="1106" sz="1200">
                <a:ea typeface="Cambria" panose="02040503050406030204" pitchFamily="18" charset="0"/>
              </a:rPr>
              <a:t>Edrychwch ar y geiriau gorchymyn a nifer y marciau sydd ar gael ar gyfer pob cwestiwn – byddan nhw'n eich helpu i benderfynu faint o fanylion y mae eu hangen.</a:t>
            </a:r>
          </a:p>
          <a:p>
            <a:pPr marL="342900" indent="-342900">
              <a:buFont typeface="Arial" pitchFamily="34" charset="0"/>
              <a:buChar char="•"/>
              <a:defRPr b="0" i="0"/>
            </a:pPr>
            <a:r>
              <a:rPr lang="1106" sz="1200">
                <a:ea typeface="Cambria" panose="02040503050406030204" pitchFamily="18" charset="0"/>
              </a:rPr>
              <a:t>Os yw gair mewn print </a:t>
            </a:r>
            <a:r>
              <a:rPr lang="1106" sz="1200" b="1">
                <a:ea typeface="Cambria" panose="02040503050406030204" pitchFamily="18" charset="0"/>
              </a:rPr>
              <a:t>trwm</a:t>
            </a:r>
            <a:r>
              <a:rPr lang="1106" sz="1200">
                <a:ea typeface="Cambria" panose="02040503050406030204" pitchFamily="18" charset="0"/>
              </a:rPr>
              <a:t>, mae'n bwysig.</a:t>
            </a:r>
          </a:p>
          <a:p>
            <a:pPr marL="342900" indent="-342900">
              <a:buFont typeface="Arial" pitchFamily="34" charset="0"/>
              <a:buChar char="•"/>
              <a:defRPr b="0" i="0"/>
            </a:pPr>
            <a:r>
              <a:rPr lang="1106" sz="1200">
                <a:ea typeface="Cambria" panose="02040503050406030204" pitchFamily="18" charset="0"/>
              </a:rPr>
              <a:t>Cadwch eich papur arholiad ar agor ar y taeniad tudalen ddwbl – peidiwch â'i blygu yn ei hanner.</a:t>
            </a:r>
          </a:p>
          <a:p>
            <a:pPr marL="342900" indent="-342900">
              <a:buFont typeface="Arial" pitchFamily="34" charset="0"/>
              <a:buChar char="•"/>
              <a:defRPr b="0" i="0"/>
            </a:pPr>
            <a:r>
              <a:rPr lang="1106" sz="1200">
                <a:ea typeface="Cambria" panose="02040503050406030204" pitchFamily="18" charset="0"/>
              </a:rPr>
              <a:t>Darllenwch eich atebion i wneud yn siŵr eu bod yn gwneud synnwyr.</a:t>
            </a:r>
          </a:p>
          <a:p>
            <a:endParaRPr lang="en-GB"/>
          </a:p>
        </p:txBody>
      </p:sp>
      <p:sp>
        <p:nvSpPr>
          <p:cNvPr id="4" name="Slide Number Placeholder 3"/>
          <p:cNvSpPr>
            <a:spLocks noGrp="1"/>
          </p:cNvSpPr>
          <p:nvPr>
            <p:ph type="sldNum" sz="quarter" idx="5"/>
          </p:nvPr>
        </p:nvSpPr>
        <p:spPr/>
        <p:txBody>
          <a:bodyPr/>
          <a:lstStyle/>
          <a:p>
            <a:pPr>
              <a:defRPr b="0" i="0"/>
            </a:pPr>
            <a:fld id="{16A569F3-4822-4229-A15C-E282B876A039}" type="slidenum">
              <a:rPr lang="en-US" smtClean="0"/>
              <a:t>8</a:t>
            </a:fld>
            <a:endParaRPr lang="en-US"/>
          </a:p>
        </p:txBody>
      </p:sp>
    </p:spTree>
    <p:extLst>
      <p:ext uri="{BB962C8B-B14F-4D97-AF65-F5344CB8AC3E}">
        <p14:creationId xmlns:p14="http://schemas.microsoft.com/office/powerpoint/2010/main" val="1216203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defRPr b="0" i="0"/>
            </a:pPr>
            <a:r>
              <a:rPr lang="1106"/>
              <a:t>Dylech chi ganiatáu 75 munud i gwblhau adran A o’r papur. </a:t>
            </a:r>
          </a:p>
          <a:p>
            <a:pPr marL="171450" indent="-171450">
              <a:buFont typeface="Arial" pitchFamily="34" charset="0"/>
              <a:buChar char="•"/>
              <a:defRPr b="0" i="0"/>
            </a:pPr>
            <a:r>
              <a:rPr lang="1106"/>
              <a:t>Rhowch 15 munud i chi’ch hun i ddarllen drwy’r astudiaeth achos yn ofalus ac uwcholeuo unrhyw wybodaeth bwysig ychwanegol sydd nawr ar gael i chi.</a:t>
            </a:r>
          </a:p>
          <a:p>
            <a:endParaRPr lang="en-GB"/>
          </a:p>
        </p:txBody>
      </p:sp>
      <p:sp>
        <p:nvSpPr>
          <p:cNvPr id="4" name="Slide Number Placeholder 3"/>
          <p:cNvSpPr>
            <a:spLocks noGrp="1"/>
          </p:cNvSpPr>
          <p:nvPr>
            <p:ph type="sldNum" sz="quarter" idx="5"/>
          </p:nvPr>
        </p:nvSpPr>
        <p:spPr/>
        <p:txBody>
          <a:bodyPr/>
          <a:lstStyle/>
          <a:p>
            <a:pPr>
              <a:defRPr b="0" i="0"/>
            </a:pPr>
            <a:fld id="{577415D0-2D73-47FA-9CD0-37630D41029F}" type="slidenum">
              <a:rPr lang="en-US" smtClean="0"/>
              <a:t>9</a:t>
            </a:fld>
            <a:endParaRPr lang="en-US"/>
          </a:p>
        </p:txBody>
      </p:sp>
    </p:spTree>
    <p:extLst>
      <p:ext uri="{BB962C8B-B14F-4D97-AF65-F5344CB8AC3E}">
        <p14:creationId xmlns:p14="http://schemas.microsoft.com/office/powerpoint/2010/main" val="206872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D3F7F005-D622-4ECB-BC05-C84C9E700437}" type="datetimeFigureOut">
              <a:rPr lang="en-GB" smtClean="0"/>
              <a:t>30/03/2021</a:t>
            </a:fld>
            <a:endParaRPr lang="en-GB"/>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A4E12FE6-8D03-406F-B329-D2A600567901}" type="slidenum">
              <a:rPr lang="en-GB" smtClean="0"/>
              <a:t>‹#›</a:t>
            </a:fld>
            <a:endParaRPr lang="en-GB"/>
          </a:p>
        </p:txBody>
      </p:sp>
    </p:spTree>
    <p:extLst>
      <p:ext uri="{BB962C8B-B14F-4D97-AF65-F5344CB8AC3E}">
        <p14:creationId xmlns:p14="http://schemas.microsoft.com/office/powerpoint/2010/main" val="127422508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7F005-D622-4ECB-BC05-C84C9E700437}" type="datetimeFigureOut">
              <a:rPr lang="en-GB" smtClean="0"/>
              <a:t>30/03/2021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12FE6-8D03-406F-B329-D2A600567901}" type="slidenum">
              <a:rPr lang="en-GB" smtClean="0"/>
              <a:t>‹#›</a:t>
            </a:fld>
            <a:endParaRPr lang="en-GB"/>
          </a:p>
        </p:txBody>
      </p:sp>
    </p:spTree>
    <p:extLst>
      <p:ext uri="{BB962C8B-B14F-4D97-AF65-F5344CB8AC3E}">
        <p14:creationId xmlns:p14="http://schemas.microsoft.com/office/powerpoint/2010/main" val="195746742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7F005-D622-4ECB-BC05-C84C9E700437}" type="datetimeFigureOut">
              <a:rPr lang="en-GB" smtClean="0"/>
              <a:t>30/03/2021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12FE6-8D03-406F-B329-D2A600567901}" type="slidenum">
              <a:rPr lang="en-GB" smtClean="0"/>
              <a:t>‹#›</a:t>
            </a:fld>
            <a:endParaRPr lang="en-GB"/>
          </a:p>
        </p:txBody>
      </p:sp>
    </p:spTree>
    <p:extLst>
      <p:ext uri="{BB962C8B-B14F-4D97-AF65-F5344CB8AC3E}">
        <p14:creationId xmlns:p14="http://schemas.microsoft.com/office/powerpoint/2010/main" val="141100735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Shape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9ACAF1-6098-AE40-8403-1C8D637F98D0}"/>
              </a:ext>
            </a:extLst>
          </p:cNvPr>
          <p:cNvSpPr>
            <a:spLocks noGrp="1"/>
          </p:cNvSpPr>
          <p:nvPr>
            <p:ph sz="quarter" idx="10"/>
          </p:nvPr>
        </p:nvSpPr>
        <p:spPr>
          <a:xfrm>
            <a:off x="282575" y="1076325"/>
            <a:ext cx="11809413" cy="5243513"/>
          </a:xfrm>
          <a:prstGeom prst="rect">
            <a:avLst/>
          </a:prstGeom>
        </p:spPr>
        <p:txBody>
          <a:bodyPr/>
          <a:lstStyle>
            <a:lvl1pPr>
              <a:lnSpc>
                <a:spcPct val="100000"/>
              </a:lnSpc>
              <a:defRPr>
                <a:solidFill>
                  <a:schemeClr val="accent1"/>
                </a:solidFill>
              </a:defRPr>
            </a:lvl1pPr>
            <a:lvl2pPr marL="7937" indent="0">
              <a:lnSpc>
                <a:spcPct val="100000"/>
              </a:lnSpc>
              <a:buNone/>
              <a:defRPr sz="1800"/>
            </a:lvl2pPr>
            <a:lvl3pPr marL="222250" indent="-169863">
              <a:lnSpc>
                <a:spcPct val="100000"/>
              </a:lnSpc>
              <a:buFont typeface="Arial" pitchFamily="34" charset="0"/>
              <a:buChar char="•"/>
              <a:defRPr b="0"/>
            </a:lvl3pPr>
            <a:lvl4pPr marL="268288" indent="0">
              <a:lnSpc>
                <a:spcPct val="100000"/>
              </a:lnSpc>
              <a:buNone/>
              <a:defRPr b="1"/>
            </a:lvl4pPr>
            <a:lvl5pPr marL="490538" indent="-187325">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
        <p:nvSpPr>
          <p:cNvPr id="3" name="Title 2">
            <a:extLst>
              <a:ext uri="{FF2B5EF4-FFF2-40B4-BE49-F238E27FC236}">
                <a16:creationId xmlns:a16="http://schemas.microsoft.com/office/drawing/2014/main" id="{4156F39C-AFF1-D944-A9F4-72171BE8110C}"/>
              </a:ext>
            </a:extLst>
          </p:cNvPr>
          <p:cNvSpPr>
            <a:spLocks noGrp="1"/>
          </p:cNvSpPr>
          <p:nvPr>
            <p:ph type="title"/>
          </p:nvPr>
        </p:nvSpPr>
        <p:spPr>
          <a:xfrm>
            <a:off x="282011" y="208722"/>
            <a:ext cx="10223323" cy="447261"/>
          </a:xfrm>
        </p:spPr>
        <p:txBody>
          <a:bodyPr/>
          <a:lstStyle/>
          <a:p>
            <a:r>
              <a:rPr lang="en-US"/>
              <a:t>Click to edit Master title style</a:t>
            </a:r>
          </a:p>
        </p:txBody>
      </p:sp>
    </p:spTree>
    <p:extLst>
      <p:ext uri="{BB962C8B-B14F-4D97-AF65-F5344CB8AC3E}">
        <p14:creationId xmlns:p14="http://schemas.microsoft.com/office/powerpoint/2010/main" val="207212430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5AA33-D3E0-E544-BAED-91DB5B56C83C}"/>
              </a:ext>
            </a:extLst>
          </p:cNvPr>
          <p:cNvSpPr>
            <a:spLocks noGrp="1"/>
          </p:cNvSpPr>
          <p:nvPr>
            <p:ph type="title" hasCustomPrompt="1"/>
          </p:nvPr>
        </p:nvSpPr>
        <p:spPr>
          <a:xfrm>
            <a:off x="6077184" y="1676287"/>
            <a:ext cx="5701159" cy="1538513"/>
          </a:xfrm>
        </p:spPr>
        <p:txBody>
          <a:bodyPr anchor="b">
            <a:noAutofit/>
          </a:bodyPr>
          <a:lstStyle>
            <a:lvl1pPr>
              <a:defRPr sz="4400">
                <a:solidFill>
                  <a:schemeClr val="tx1"/>
                </a:solidFill>
              </a:defRPr>
            </a:lvl1pPr>
          </a:lstStyle>
          <a:p>
            <a:r>
              <a:rPr lang="en-US"/>
              <a:t>Click to edit WELSH title style</a:t>
            </a:r>
          </a:p>
        </p:txBody>
      </p:sp>
      <p:pic>
        <p:nvPicPr>
          <p:cNvPr id="10" name="Picture 9">
            <a:extLst>
              <a:ext uri="{FF2B5EF4-FFF2-40B4-BE49-F238E27FC236}">
                <a16:creationId xmlns:a16="http://schemas.microsoft.com/office/drawing/2014/main" id="{951995CF-0504-3244-A92A-6E894FF68D37}"/>
              </a:ext>
            </a:extLst>
          </p:cNvPr>
          <p:cNvPicPr>
            <a:picLocks noChangeAspect="1"/>
          </p:cNvPicPr>
          <p:nvPr userDrawn="1"/>
        </p:nvPicPr>
        <p:blipFill>
          <a:blip r:embed="rId2"/>
          <a:stretch>
            <a:fillRect/>
          </a:stretch>
        </p:blipFill>
        <p:spPr>
          <a:xfrm>
            <a:off x="10083128" y="357414"/>
            <a:ext cx="1695215" cy="673100"/>
          </a:xfrm>
          <a:prstGeom prst="rect">
            <a:avLst/>
          </a:prstGeom>
        </p:spPr>
      </p:pic>
      <p:sp>
        <p:nvSpPr>
          <p:cNvPr id="14" name="Text Placeholder 13">
            <a:extLst>
              <a:ext uri="{FF2B5EF4-FFF2-40B4-BE49-F238E27FC236}">
                <a16:creationId xmlns:a16="http://schemas.microsoft.com/office/drawing/2014/main" id="{9586B057-7432-494F-975F-768056B765B6}"/>
              </a:ext>
            </a:extLst>
          </p:cNvPr>
          <p:cNvSpPr>
            <a:spLocks noGrp="1"/>
          </p:cNvSpPr>
          <p:nvPr>
            <p:ph type="body" sz="quarter" idx="11" hasCustomPrompt="1"/>
          </p:nvPr>
        </p:nvSpPr>
        <p:spPr>
          <a:xfrm>
            <a:off x="6077183" y="3707947"/>
            <a:ext cx="5701159" cy="1792288"/>
          </a:xfrm>
        </p:spPr>
        <p:txBody>
          <a:bodyPr>
            <a:normAutofit/>
          </a:bodyPr>
          <a:lstStyle>
            <a:lvl1pPr>
              <a:defRPr lang="en-US" sz="4400" kern="1200" smtClean="0">
                <a:solidFill>
                  <a:schemeClr val="bg1"/>
                </a:solidFill>
                <a:latin typeface="+mj-lt"/>
                <a:ea typeface="+mj-ea"/>
                <a:cs typeface="+mj-cs"/>
              </a:defRPr>
            </a:lvl1pPr>
          </a:lstStyle>
          <a:p>
            <a:pPr lvl="0"/>
            <a:r>
              <a:rPr lang="en-US"/>
              <a:t>Edit ENGLISH text styles</a:t>
            </a:r>
          </a:p>
        </p:txBody>
      </p:sp>
      <p:cxnSp>
        <p:nvCxnSpPr>
          <p:cNvPr id="7" name="Straight Connector 6">
            <a:extLst>
              <a:ext uri="{FF2B5EF4-FFF2-40B4-BE49-F238E27FC236}">
                <a16:creationId xmlns:a16="http://schemas.microsoft.com/office/drawing/2014/main" id="{05CE820D-655C-A044-93DA-89447B763AC3}"/>
              </a:ext>
            </a:extLst>
          </p:cNvPr>
          <p:cNvCxnSpPr/>
          <p:nvPr userDrawn="1"/>
        </p:nvCxnSpPr>
        <p:spPr>
          <a:xfrm>
            <a:off x="6207811" y="3447029"/>
            <a:ext cx="16008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Placeholder 4">
            <a:extLst>
              <a:ext uri="{FF2B5EF4-FFF2-40B4-BE49-F238E27FC236}">
                <a16:creationId xmlns:a16="http://schemas.microsoft.com/office/drawing/2014/main" id="{0225CC33-ADB7-8D40-A83D-643DB8D9D87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01714" y="1030288"/>
            <a:ext cx="4847544" cy="4804455"/>
          </a:xfrm>
          <a:prstGeom prst="ellipse">
            <a:avLst/>
          </a:prstGeom>
        </p:spPr>
      </p:pic>
    </p:spTree>
    <p:extLst>
      <p:ext uri="{BB962C8B-B14F-4D97-AF65-F5344CB8AC3E}">
        <p14:creationId xmlns:p14="http://schemas.microsoft.com/office/powerpoint/2010/main" val="224465493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88717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7F005-D622-4ECB-BC05-C84C9E700437}" type="datetimeFigureOut">
              <a:rPr lang="en-GB" smtClean="0"/>
              <a:t>30/03/2021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12FE6-8D03-406F-B329-D2A600567901}" type="slidenum">
              <a:rPr lang="en-GB" smtClean="0"/>
              <a:t>‹#›</a:t>
            </a:fld>
            <a:endParaRPr lang="en-GB"/>
          </a:p>
        </p:txBody>
      </p:sp>
    </p:spTree>
    <p:extLst>
      <p:ext uri="{BB962C8B-B14F-4D97-AF65-F5344CB8AC3E}">
        <p14:creationId xmlns:p14="http://schemas.microsoft.com/office/powerpoint/2010/main" val="414087346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7F005-D622-4ECB-BC05-C84C9E700437}" type="datetimeFigureOut">
              <a:rPr lang="en-GB" smtClean="0"/>
              <a:t>30/03/2021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E12FE6-8D03-406F-B329-D2A600567901}" type="slidenum">
              <a:rPr lang="en-GB" smtClean="0"/>
              <a:t>‹#›</a:t>
            </a:fld>
            <a:endParaRPr lang="en-GB"/>
          </a:p>
        </p:txBody>
      </p:sp>
    </p:spTree>
    <p:extLst>
      <p:ext uri="{BB962C8B-B14F-4D97-AF65-F5344CB8AC3E}">
        <p14:creationId xmlns:p14="http://schemas.microsoft.com/office/powerpoint/2010/main" val="142923314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F7F005-D622-4ECB-BC05-C84C9E700437}" type="datetimeFigureOut">
              <a:rPr lang="en-GB" smtClean="0"/>
              <a:t>30/03/2021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E12FE6-8D03-406F-B329-D2A600567901}" type="slidenum">
              <a:rPr lang="en-GB" smtClean="0"/>
              <a:t>‹#›</a:t>
            </a:fld>
            <a:endParaRPr lang="en-GB"/>
          </a:p>
        </p:txBody>
      </p:sp>
    </p:spTree>
    <p:extLst>
      <p:ext uri="{BB962C8B-B14F-4D97-AF65-F5344CB8AC3E}">
        <p14:creationId xmlns:p14="http://schemas.microsoft.com/office/powerpoint/2010/main" val="173830944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F7F005-D622-4ECB-BC05-C84C9E700437}" type="datetimeFigureOut">
              <a:rPr lang="en-GB" smtClean="0"/>
              <a:t>30/03/2021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4E12FE6-8D03-406F-B329-D2A600567901}" type="slidenum">
              <a:rPr lang="en-GB" smtClean="0"/>
              <a:t>‹#›</a:t>
            </a:fld>
            <a:endParaRPr lang="en-GB"/>
          </a:p>
        </p:txBody>
      </p:sp>
    </p:spTree>
    <p:extLst>
      <p:ext uri="{BB962C8B-B14F-4D97-AF65-F5344CB8AC3E}">
        <p14:creationId xmlns:p14="http://schemas.microsoft.com/office/powerpoint/2010/main" val="399308638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F7F005-D622-4ECB-BC05-C84C9E700437}" type="datetimeFigureOut">
              <a:rPr lang="en-GB" smtClean="0"/>
              <a:t>30/03/2021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4E12FE6-8D03-406F-B329-D2A600567901}" type="slidenum">
              <a:rPr lang="en-GB" smtClean="0"/>
              <a:t>‹#›</a:t>
            </a:fld>
            <a:endParaRPr lang="en-GB"/>
          </a:p>
        </p:txBody>
      </p:sp>
    </p:spTree>
    <p:extLst>
      <p:ext uri="{BB962C8B-B14F-4D97-AF65-F5344CB8AC3E}">
        <p14:creationId xmlns:p14="http://schemas.microsoft.com/office/powerpoint/2010/main" val="19183410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7F005-D622-4ECB-BC05-C84C9E700437}" type="datetimeFigureOut">
              <a:rPr lang="en-GB" smtClean="0"/>
              <a:t>30/03/2021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4E12FE6-8D03-406F-B329-D2A600567901}" type="slidenum">
              <a:rPr lang="en-GB" smtClean="0"/>
              <a:t>‹#›</a:t>
            </a:fld>
            <a:endParaRPr lang="en-GB"/>
          </a:p>
        </p:txBody>
      </p:sp>
    </p:spTree>
    <p:extLst>
      <p:ext uri="{BB962C8B-B14F-4D97-AF65-F5344CB8AC3E}">
        <p14:creationId xmlns:p14="http://schemas.microsoft.com/office/powerpoint/2010/main" val="52045697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a:p>
        </p:txBody>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ct val="0"/>
              </a:spcAft>
              <a:buClrTx/>
              <a:buSzTx/>
              <a:buFontTx/>
              <a:buNone/>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ct val="0"/>
              </a:spcAft>
              <a:buClrTx/>
              <a:buSzTx/>
              <a:buFontTx/>
              <a:buNone/>
              <a:defRPr/>
            </a:pPr>
            <a:r>
              <a:rPr lang="en-US"/>
              <a:t>Click to edit Master text styles</a:t>
            </a:r>
          </a:p>
        </p:txBody>
      </p:sp>
      <p:sp>
        <p:nvSpPr>
          <p:cNvPr id="5" name="Date Placeholder 4"/>
          <p:cNvSpPr>
            <a:spLocks noGrp="1"/>
          </p:cNvSpPr>
          <p:nvPr>
            <p:ph type="dt" sz="half" idx="10"/>
          </p:nvPr>
        </p:nvSpPr>
        <p:spPr/>
        <p:txBody>
          <a:bodyPr/>
          <a:lstStyle/>
          <a:p>
            <a:fld id="{D3F7F005-D622-4ECB-BC05-C84C9E700437}" type="datetimeFigureOut">
              <a:rPr lang="en-GB" smtClean="0"/>
              <a:t>30/03/2021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A4E12FE6-8D03-406F-B329-D2A600567901}" type="slidenum">
              <a:rPr lang="en-GB" smtClean="0"/>
              <a:t>‹#›</a:t>
            </a:fld>
            <a:endParaRPr lang="en-GB"/>
          </a:p>
        </p:txBody>
      </p:sp>
    </p:spTree>
    <p:extLst>
      <p:ext uri="{BB962C8B-B14F-4D97-AF65-F5344CB8AC3E}">
        <p14:creationId xmlns:p14="http://schemas.microsoft.com/office/powerpoint/2010/main" val="11342399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D3F7F005-D622-4ECB-BC05-C84C9E700437}" type="datetimeFigureOut">
              <a:rPr lang="en-GB" smtClean="0"/>
              <a:t>30/03/2021</a:t>
            </a:fld>
            <a:endParaRPr lang="en-GB"/>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A4E12FE6-8D03-406F-B329-D2A600567901}" type="slidenum">
              <a:rPr lang="en-GB" smtClean="0"/>
              <a:t>‹#›</a:t>
            </a:fld>
            <a:endParaRPr lang="en-GB"/>
          </a:p>
        </p:txBody>
      </p:sp>
    </p:spTree>
    <p:extLst>
      <p:ext uri="{BB962C8B-B14F-4D97-AF65-F5344CB8AC3E}">
        <p14:creationId xmlns:p14="http://schemas.microsoft.com/office/powerpoint/2010/main" val="3714692765"/>
      </p:ext>
    </p:extLst>
  </p:cSld>
  <p:clrMapOvr>
    <a:overrideClrMapping bg1="lt1" tx1="dk1" bg2="lt2" tx2="dk2" accent1="accent1" accent2="accent2" accent3="accent3" accent4="accent4" accent5="accent5" accent6="accent6" hlink="hlink" folHlink="folHlink"/>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D3F7F005-D622-4ECB-BC05-C84C9E700437}" type="datetimeFigureOut">
              <a:rPr lang="en-GB" smtClean="0"/>
              <a:t>30/03/2021</a:t>
            </a:fld>
            <a:endParaRPr lang="en-GB"/>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GB"/>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A4E12FE6-8D03-406F-B329-D2A600567901}" type="slidenum">
              <a:rPr lang="en-GB" smtClean="0"/>
              <a:t>‹#›</a:t>
            </a:fld>
            <a:endParaRPr lang="en-GB"/>
          </a:p>
        </p:txBody>
      </p:sp>
    </p:spTree>
    <p:extLst>
      <p:ext uri="{BB962C8B-B14F-4D97-AF65-F5344CB8AC3E}">
        <p14:creationId xmlns:p14="http://schemas.microsoft.com/office/powerpoint/2010/main" val="218381811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662" r:id="rId14"/>
  </p:sldLayoutIdLst>
  <p:transition/>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5.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5.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5.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5.png"/><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5.png"/><Relationship Id="rId4"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5.pn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5.pn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5.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0765C-A1B1-482A-8CDB-C9E4F5C76787}"/>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C5A835A9-C8F1-4E2E-A4D5-E8FA70927BA8}"/>
              </a:ext>
            </a:extLst>
          </p:cNvPr>
          <p:cNvSpPr>
            <a:spLocks noGrp="1"/>
          </p:cNvSpPr>
          <p:nvPr>
            <p:ph type="subTitle" idx="1"/>
          </p:nvPr>
        </p:nvSpPr>
        <p:spPr/>
        <p:txBody>
          <a:bodyPr/>
          <a:lstStyle/>
          <a:p>
            <a:endParaRPr lang="en-GB"/>
          </a:p>
        </p:txBody>
      </p:sp>
      <p:pic>
        <p:nvPicPr>
          <p:cNvPr id="4" name="Picture 3">
            <a:extLst>
              <a:ext uri="{FF2B5EF4-FFF2-40B4-BE49-F238E27FC236}">
                <a16:creationId xmlns:a16="http://schemas.microsoft.com/office/drawing/2014/main" id="{75ABDFDE-7C6A-4D30-A42B-1FA1C56B33E1}"/>
              </a:ext>
            </a:extLst>
          </p:cNvPr>
          <p:cNvPicPr>
            <a:picLocks noChangeAspect="1"/>
          </p:cNvPicPr>
          <p:nvPr/>
        </p:nvPicPr>
        <p:blipFill>
          <a:blip r:embed="rId5"/>
          <a:stretch>
            <a:fillRect/>
          </a:stretch>
        </p:blipFill>
        <p:spPr>
          <a:xfrm>
            <a:off x="84667" y="551543"/>
            <a:ext cx="11684000" cy="5583143"/>
          </a:xfrm>
          <a:prstGeom prst="rect">
            <a:avLst/>
          </a:prstGeom>
        </p:spPr>
      </p:pic>
      <p:sp>
        <p:nvSpPr>
          <p:cNvPr id="6" name="TextBox 5">
            <a:extLst>
              <a:ext uri="{FF2B5EF4-FFF2-40B4-BE49-F238E27FC236}">
                <a16:creationId xmlns:a16="http://schemas.microsoft.com/office/drawing/2014/main" id="{D04D378C-A496-4A8A-BF5E-66FB0BF5A608}"/>
              </a:ext>
            </a:extLst>
          </p:cNvPr>
          <p:cNvSpPr txBox="1"/>
          <p:nvPr/>
        </p:nvSpPr>
        <p:spPr>
          <a:xfrm>
            <a:off x="638174" y="954841"/>
            <a:ext cx="9296162" cy="2227265"/>
          </a:xfrm>
          <a:prstGeom prst="rect">
            <a:avLst/>
          </a:prstGeom>
          <a:noFill/>
        </p:spPr>
        <p:txBody>
          <a:bodyPr wrap="square">
            <a:spAutoFit/>
          </a:bodyPr>
          <a:lstStyle/>
          <a:p>
            <a:pPr>
              <a:defRPr b="0" i="0"/>
            </a:pPr>
            <a:r>
              <a:rPr lang="1106" sz="2800">
                <a:solidFill>
                  <a:schemeClr val="bg1"/>
                </a:solidFill>
                <a:latin typeface="Arial" pitchFamily="34" charset="0"/>
                <a:cs typeface="Arial" pitchFamily="34" charset="0"/>
              </a:rPr>
              <a:t>TAG Iechyd a Gofal Cymdeithasol, a Gofal Plant</a:t>
            </a:r>
          </a:p>
          <a:p>
            <a:pPr>
              <a:defRPr b="0" i="0"/>
            </a:pPr>
            <a:r>
              <a:rPr lang="1106" sz="2800">
                <a:solidFill>
                  <a:schemeClr val="bg1"/>
                </a:solidFill>
                <a:latin typeface="Arial" pitchFamily="34" charset="0"/>
                <a:cs typeface="Arial" pitchFamily="34" charset="0"/>
              </a:rPr>
              <a:t>Arweiniad i'r Arholiad</a:t>
            </a:r>
          </a:p>
          <a:p>
            <a:pPr>
              <a:defRPr b="0" i="0"/>
            </a:pPr>
            <a:r>
              <a:rPr lang="1106" sz="2800">
                <a:solidFill>
                  <a:schemeClr val="bg1"/>
                </a:solidFill>
                <a:latin typeface="Arial" pitchFamily="34" charset="0"/>
                <a:cs typeface="Arial" pitchFamily="34" charset="0"/>
              </a:rPr>
              <a:t>U2 Llwybr Gofal Plant</a:t>
            </a:r>
          </a:p>
          <a:p>
            <a:pPr>
              <a:defRPr b="0" i="0"/>
            </a:pPr>
            <a:r>
              <a:rPr lang="1106" sz="2800">
                <a:solidFill>
                  <a:schemeClr val="bg1"/>
                </a:solidFill>
                <a:latin typeface="Arial" pitchFamily="34" charset="0"/>
                <a:cs typeface="Arial" pitchFamily="34" charset="0"/>
              </a:rPr>
              <a:t>Uned 3 – Safbwyntiau damcaniaethol ar ddatblygiad plant a phobl ifanc (1570N3)</a:t>
            </a:r>
            <a:endParaRPr lang="en-GB" sz="1800">
              <a:solidFill>
                <a:schemeClr val="bg1"/>
              </a:solidFill>
              <a:latin typeface="Arial" pitchFamily="34" charset="0"/>
              <a:cs typeface="Arial" pitchFamily="34" charset="0"/>
            </a:endParaRPr>
          </a:p>
        </p:txBody>
      </p:sp>
      <p:pic>
        <p:nvPicPr>
          <p:cNvPr id="5" name="Audio 4">
            <a:hlinkClick r:id="" action="ppaction://media"/>
            <a:extLst>
              <a:ext uri="{FF2B5EF4-FFF2-40B4-BE49-F238E27FC236}">
                <a16:creationId xmlns:a16="http://schemas.microsoft.com/office/drawing/2014/main" id="{00865C1D-52C0-4F6C-BCBC-DECC0234F5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2846108"/>
      </p:ext>
    </p:extLst>
  </p:cSld>
  <p:clrMapOvr>
    <a:masterClrMapping/>
  </p:clrMapOvr>
  <mc:AlternateContent xmlns:mc="http://schemas.openxmlformats.org/markup-compatibility/2006" xmlns:p14="http://schemas.microsoft.com/office/powerpoint/2010/main">
    <mc:Choice Requires="p14">
      <p:transition spd="slow" p14:dur="2000" advTm="14274"/>
    </mc:Choice>
    <mc:Fallback xmlns="">
      <p:transition spd="slow" advTm="14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pPr>
              <a:defRPr b="0" i="0"/>
            </a:pPr>
            <a:r>
              <a:rPr lang="1106" sz="2400">
                <a:solidFill>
                  <a:srgbClr val="0070C0"/>
                </a:solidFill>
                <a:latin typeface="Arial" pitchFamily="34" charset="0"/>
                <a:cs typeface="Arial" pitchFamily="34" charset="0"/>
              </a:rPr>
              <a:t>Sut ydw i'n mynd i'r afael ag Adran A?</a:t>
            </a:r>
          </a:p>
        </p:txBody>
      </p:sp>
      <p:sp>
        <p:nvSpPr>
          <p:cNvPr id="2" name="TextBox 1">
            <a:extLst>
              <a:ext uri="{FF2B5EF4-FFF2-40B4-BE49-F238E27FC236}">
                <a16:creationId xmlns:a16="http://schemas.microsoft.com/office/drawing/2014/main" id="{4F14AA95-56E9-4549-A15E-F876D8D91E7F}"/>
              </a:ext>
            </a:extLst>
          </p:cNvPr>
          <p:cNvSpPr txBox="1"/>
          <p:nvPr/>
        </p:nvSpPr>
        <p:spPr>
          <a:xfrm>
            <a:off x="455862" y="931111"/>
            <a:ext cx="10857275" cy="5644436"/>
          </a:xfrm>
          <a:prstGeom prst="rect">
            <a:avLst/>
          </a:prstGeom>
          <a:noFill/>
        </p:spPr>
        <p:txBody>
          <a:bodyPr wrap="square" rtlCol="0">
            <a:spAutoFit/>
          </a:bodyPr>
          <a:lstStyle/>
          <a:p>
            <a:pPr>
              <a:defRPr b="0" i="0"/>
            </a:pPr>
            <a:r>
              <a:rPr lang="1106" sz="1400" b="1"/>
              <a:t>Astudiaeth achos i'w defnyddio gyda chwestiynau 1 a 2 yn Adran A</a:t>
            </a:r>
          </a:p>
          <a:p>
            <a:endParaRPr lang="en-GB" sz="1400"/>
          </a:p>
          <a:p>
            <a:pPr>
              <a:defRPr b="0" i="0"/>
            </a:pPr>
            <a:r>
              <a:rPr lang="1106" sz="1400">
                <a:latin typeface="Arial" pitchFamily="34" charset="0"/>
                <a:cs typeface="Arial" pitchFamily="34" charset="0"/>
              </a:rPr>
              <a:t>Mae Nathan yn fachgen wyth oed sydd newydd symud i ardal newydd gyda'i deulu: ei fam, ei dad, ei efaill Aaron a'i chwaer Gwen, sy'n 6 wythnos oed. Ers i Gwen gael ei geni, mae'r cartref wedi bod yn brysur iawn, yn gofalu am y babi newydd ac yn croesawu llawer o ymwelwyr.</a:t>
            </a:r>
          </a:p>
          <a:p>
            <a:pPr>
              <a:defRPr b="0" i="0"/>
            </a:pPr>
            <a:r>
              <a:rPr lang="1106" sz="1400">
                <a:latin typeface="Arial" pitchFamily="34" charset="0"/>
                <a:cs typeface="Arial" pitchFamily="34" charset="0"/>
              </a:rPr>
              <a:t>Mae Nathan ac Aaron wedi dechrau yn yr ysgol gynradd Gymraeg leol ac wedi cael eu rhoi yn yr un dosbarth. Mae hyn yn achosi rhai problemau gan nad yw Nathan ac Aaron yn gyfarwydd â'r lleoliad. </a:t>
            </a:r>
          </a:p>
          <a:p>
            <a:pPr>
              <a:defRPr b="0" i="0"/>
            </a:pPr>
            <a:r>
              <a:rPr lang="1106" sz="1400">
                <a:latin typeface="Arial" pitchFamily="34" charset="0"/>
                <a:cs typeface="Arial" pitchFamily="34" charset="0"/>
              </a:rPr>
              <a:t>Mae rhieni Nathan yn poeni gan ei fod weithiau'n ymddwyn yn heriol, ac mae'r math hwn o ymddygiad wedi dod yn fwy cyffredin yn ystod y misoedd diwethaf. Mae ymddygiad Nathan yn cynnwys y canlynol:</a:t>
            </a:r>
          </a:p>
          <a:p>
            <a:pPr>
              <a:defRPr b="0" i="0"/>
            </a:pPr>
            <a:r>
              <a:rPr lang="1106" sz="1400">
                <a:latin typeface="Arial" pitchFamily="34" charset="0"/>
                <a:cs typeface="Arial" pitchFamily="34" charset="0"/>
              </a:rPr>
              <a:t>• cynhyrfu os bydd ei drefn ddyddiol yn cael ei newid </a:t>
            </a:r>
          </a:p>
          <a:p>
            <a:pPr>
              <a:defRPr b="0" i="0"/>
            </a:pPr>
            <a:r>
              <a:rPr lang="1106" sz="1400">
                <a:latin typeface="Arial" pitchFamily="34" charset="0"/>
                <a:cs typeface="Arial" pitchFamily="34" charset="0"/>
              </a:rPr>
              <a:t>• dewis chwarae ar ei ben ei hun yn hytrach na gyda phlant eraill </a:t>
            </a:r>
          </a:p>
          <a:p>
            <a:pPr>
              <a:defRPr b="0" i="0"/>
            </a:pPr>
            <a:r>
              <a:rPr lang="1106" sz="1400">
                <a:latin typeface="Arial" pitchFamily="34" charset="0"/>
                <a:cs typeface="Arial" pitchFamily="34" charset="0"/>
              </a:rPr>
              <a:t>• mynd â theganau oddi wrth blant eraill </a:t>
            </a:r>
          </a:p>
          <a:p>
            <a:pPr>
              <a:defRPr b="0" i="0"/>
            </a:pPr>
            <a:r>
              <a:rPr lang="1106" sz="1400">
                <a:latin typeface="Arial" pitchFamily="34" charset="0"/>
                <a:cs typeface="Arial" pitchFamily="34" charset="0"/>
              </a:rPr>
              <a:t>• cynhyrfu mewn amgylchedd swnllyd. </a:t>
            </a:r>
          </a:p>
          <a:p>
            <a:pPr>
              <a:defRPr b="0" i="0"/>
            </a:pPr>
            <a:r>
              <a:rPr lang="1106" sz="1400">
                <a:latin typeface="Arial" pitchFamily="34" charset="0"/>
                <a:cs typeface="Arial" pitchFamily="34" charset="0"/>
              </a:rPr>
              <a:t>Mae rhieni Nathan yn ceisio gwobrwyo ei ymddygiad cadarnhaol, ond yn fwy a mwy aml, maen nhw'n ildio iddo, gan fod ei ymatebion yn heriol ac yn cymryd gormod o'u hamser.</a:t>
            </a:r>
          </a:p>
          <a:p>
            <a:pPr>
              <a:defRPr b="0" i="0"/>
            </a:pPr>
            <a:r>
              <a:rPr lang="1106" sz="1400">
                <a:latin typeface="Arial" pitchFamily="34" charset="0"/>
                <a:cs typeface="Arial" pitchFamily="34" charset="0"/>
              </a:rPr>
              <a:t>Mae Nathan yn teimlo'n fwyaf cyfforddus pan fydd yn gallu dilyn patrwm cyfarwydd o weithgareddau a phan fydd ei efaill yn agos ato, gan fod Aaron yn cefnogi Nathan drwy gydol y dydd. </a:t>
            </a:r>
          </a:p>
          <a:p>
            <a:pPr>
              <a:defRPr b="0" i="0"/>
            </a:pPr>
            <a:r>
              <a:rPr lang="1106" sz="1400">
                <a:latin typeface="Arial" pitchFamily="34" charset="0"/>
                <a:cs typeface="Arial" pitchFamily="34" charset="0"/>
              </a:rPr>
              <a:t>Mae Nathan yn cael anawsterau wrth symud o amgylch yr ystafell ddosbarth weithiau, mae ef yn cwympo weithiau ac yn taro yn erbyn dodrefn a phlant eraill. Gall hyn fod yn anodd i Nathan ac i'r plant eraill dan sylw. </a:t>
            </a:r>
          </a:p>
          <a:p>
            <a:pPr>
              <a:defRPr b="0" i="0"/>
            </a:pPr>
            <a:r>
              <a:rPr lang="1106" sz="1400">
                <a:latin typeface="Arial" pitchFamily="34" charset="0"/>
                <a:cs typeface="Arial" pitchFamily="34" charset="0"/>
              </a:rPr>
              <a:t>Nid yw iaith Nathan wedi datblygu'n dda ac mae hyn yn gallu ei atal pan mae'n ceisio cyfathrebu a mynegi ei deimladau. Mae Nathan wedyn yn cynhyrfu ac yn mynd i'w gragen yn ystod gweithgareddau dosbarth. Ond, mae Nathan yn mwynhau gwaith celf a gwaith creadigol, gan ei fod yn gallu mynegi ei hun mewn ffordd wahanol. </a:t>
            </a:r>
          </a:p>
          <a:p>
            <a:pPr>
              <a:defRPr b="0" i="0"/>
            </a:pPr>
            <a:r>
              <a:rPr lang="1106" sz="1400">
                <a:latin typeface="Arial" pitchFamily="34" charset="0"/>
                <a:cs typeface="Arial" pitchFamily="34" charset="0"/>
              </a:rPr>
              <a:t>Mae addysg gorfforol yn anodd i Nathan, yn enwedig pan fydd yn aelod o dîm. Ond, mae Nathan yn hoffi cefnogi ei efaill pan fydd Aaron yn chwarae pêl-droed ar benwythnosau. </a:t>
            </a:r>
          </a:p>
          <a:p>
            <a:pPr>
              <a:defRPr b="0" i="0"/>
            </a:pPr>
            <a:r>
              <a:rPr lang="1106" sz="1400">
                <a:latin typeface="Arial" pitchFamily="34" charset="0"/>
                <a:cs typeface="Arial" pitchFamily="34" charset="0"/>
              </a:rPr>
              <a:t>Gan eu bod yn poeni am Nathan, mae ei rieni wedi trefnu cyfarfod â'i dîm addysgu er mwyn lleisio eu pryderon. Mae mam Nathan wedi cadw dyddiadur parhaus o ddigwyddiadau heriol yn ystod y misoedd diwethaf er mwyn ei drafod â'r tîm addysgu yn yr ysgol.</a:t>
            </a:r>
          </a:p>
        </p:txBody>
      </p:sp>
      <p:pic>
        <p:nvPicPr>
          <p:cNvPr id="5" name="Audio 4">
            <a:hlinkClick r:id="" action="ppaction://media"/>
            <a:extLst>
              <a:ext uri="{FF2B5EF4-FFF2-40B4-BE49-F238E27FC236}">
                <a16:creationId xmlns:a16="http://schemas.microsoft.com/office/drawing/2014/main" id="{6C35B7DC-0664-438B-871A-FB910778EF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53759312"/>
      </p:ext>
    </p:extLst>
  </p:cSld>
  <p:clrMapOvr>
    <a:masterClrMapping/>
  </p:clrMapOvr>
  <mc:AlternateContent xmlns:mc="http://schemas.openxmlformats.org/markup-compatibility/2006" xmlns:p14="http://schemas.microsoft.com/office/powerpoint/2010/main">
    <mc:Choice Requires="p14">
      <p:transition spd="slow" p14:dur="2000" advTm="17048"/>
    </mc:Choice>
    <mc:Fallback xmlns="">
      <p:transition spd="slow" advTm="17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31801" y="22937"/>
            <a:ext cx="5149602" cy="722130"/>
          </a:xfrm>
        </p:spPr>
        <p:txBody>
          <a:bodyPr/>
          <a:lstStyle/>
          <a:p>
            <a:pPr>
              <a:defRPr b="0" i="0"/>
            </a:pPr>
            <a:r>
              <a:rPr lang="1106" sz="2400">
                <a:solidFill>
                  <a:srgbClr val="0070C0"/>
                </a:solidFill>
                <a:latin typeface="Arial" pitchFamily="34" charset="0"/>
                <a:cs typeface="Arial" pitchFamily="34" charset="0"/>
              </a:rPr>
              <a:t>Sut ydw i'n mynd i'r afael â'r cwestiynau?</a:t>
            </a:r>
          </a:p>
        </p:txBody>
      </p:sp>
      <p:sp>
        <p:nvSpPr>
          <p:cNvPr id="2" name="TextBox 1">
            <a:extLst>
              <a:ext uri="{FF2B5EF4-FFF2-40B4-BE49-F238E27FC236}">
                <a16:creationId xmlns:a16="http://schemas.microsoft.com/office/drawing/2014/main" id="{4F14AA95-56E9-4549-A15E-F876D8D91E7F}"/>
              </a:ext>
            </a:extLst>
          </p:cNvPr>
          <p:cNvSpPr txBox="1"/>
          <p:nvPr/>
        </p:nvSpPr>
        <p:spPr>
          <a:xfrm>
            <a:off x="431800" y="1231900"/>
            <a:ext cx="8441233" cy="6773328"/>
          </a:xfrm>
          <a:prstGeom prst="rect">
            <a:avLst/>
          </a:prstGeom>
          <a:noFill/>
        </p:spPr>
        <p:txBody>
          <a:bodyPr wrap="square" rtlCol="0">
            <a:spAutoFit/>
          </a:bodyPr>
          <a:lstStyle/>
          <a:p>
            <a:pPr marL="285750" indent="-285750">
              <a:buFont typeface="Arial" pitchFamily="34" charset="0"/>
              <a:buChar char="•"/>
              <a:defRPr b="0" i="0"/>
            </a:pPr>
            <a:r>
              <a:rPr lang="1106" sz="2400">
                <a:latin typeface="Arial" pitchFamily="34" charset="0"/>
                <a:cs typeface="Arial" pitchFamily="34" charset="0"/>
              </a:rPr>
              <a:t>Darllenwch bob cwestiwn yn ofalus</a:t>
            </a:r>
          </a:p>
          <a:p>
            <a:endParaRPr lang="en-GB" sz="2400">
              <a:latin typeface="Arial" pitchFamily="34" charset="0"/>
              <a:cs typeface="Arial" pitchFamily="34" charset="0"/>
            </a:endParaRPr>
          </a:p>
          <a:p>
            <a:pPr marL="285750" indent="-285750">
              <a:buFont typeface="Arial" pitchFamily="34" charset="0"/>
              <a:buChar char="•"/>
              <a:defRPr b="0" i="0"/>
            </a:pPr>
            <a:r>
              <a:rPr lang="1106" sz="2400">
                <a:latin typeface="Arial" pitchFamily="34" charset="0"/>
                <a:cs typeface="Arial" pitchFamily="34" charset="0"/>
              </a:rPr>
              <a:t>Tanlinellwch y ferf orchmynnol</a:t>
            </a:r>
          </a:p>
          <a:p>
            <a:pPr marL="285750" indent="-285750">
              <a:buFont typeface="Arial" pitchFamily="34" charset="0"/>
              <a:buChar char="•"/>
            </a:pPr>
            <a:endParaRPr lang="en-GB" sz="2400">
              <a:highlight>
                <a:srgbClr val="FFFF00"/>
              </a:highlight>
              <a:latin typeface="Arial" pitchFamily="34" charset="0"/>
              <a:cs typeface="Arial" pitchFamily="34" charset="0"/>
            </a:endParaRPr>
          </a:p>
          <a:p>
            <a:pPr marL="285750" indent="-285750">
              <a:buFont typeface="Arial" pitchFamily="34" charset="0"/>
              <a:buChar char="•"/>
              <a:defRPr b="0" i="0"/>
            </a:pPr>
            <a:r>
              <a:rPr lang="1106" sz="2400">
                <a:latin typeface="Arial" pitchFamily="34" charset="0"/>
                <a:cs typeface="Arial" pitchFamily="34" charset="0"/>
              </a:rPr>
              <a:t>Tanlinellwch/uwcholeuwch y materion allweddol yn y cwestiwn</a:t>
            </a:r>
          </a:p>
          <a:p>
            <a:endParaRPr lang="en-GB" sz="2400">
              <a:highlight>
                <a:srgbClr val="FFFF00"/>
              </a:highlight>
              <a:latin typeface="Arial" pitchFamily="34" charset="0"/>
              <a:cs typeface="Arial" pitchFamily="34" charset="0"/>
            </a:endParaRPr>
          </a:p>
          <a:p>
            <a:pPr marL="285750" indent="-285750">
              <a:buFont typeface="Arial" pitchFamily="34" charset="0"/>
              <a:buChar char="•"/>
              <a:defRPr b="0" i="0"/>
            </a:pPr>
            <a:r>
              <a:rPr lang="1106" sz="2400">
                <a:latin typeface="Arial" pitchFamily="34" charset="0"/>
                <a:cs typeface="Arial" pitchFamily="34" charset="0"/>
              </a:rPr>
              <a:t>Ysgrifennwch unrhyw gofeiriau neu gymhorthion cof perthnasol</a:t>
            </a:r>
            <a:endParaRPr lang="en-GB" sz="2400">
              <a:highlight>
                <a:srgbClr val="FFFF00"/>
              </a:highlight>
              <a:latin typeface="Arial" pitchFamily="34" charset="0"/>
              <a:cs typeface="Arial" pitchFamily="34" charset="0"/>
            </a:endParaRPr>
          </a:p>
          <a:p>
            <a:endParaRPr lang="en-GB" sz="2400">
              <a:highlight>
                <a:srgbClr val="FFFF00"/>
              </a:highlight>
              <a:latin typeface="Arial" pitchFamily="34" charset="0"/>
              <a:cs typeface="Arial" pitchFamily="34" charset="0"/>
            </a:endParaRPr>
          </a:p>
          <a:p>
            <a:pPr marL="285750" indent="-285750">
              <a:buFont typeface="Arial" pitchFamily="34" charset="0"/>
              <a:buChar char="•"/>
              <a:defRPr b="0" i="0"/>
            </a:pPr>
            <a:r>
              <a:rPr lang="1106" sz="2400">
                <a:latin typeface="Arial" pitchFamily="34" charset="0"/>
                <a:cs typeface="Arial" pitchFamily="34" charset="0"/>
              </a:rPr>
              <a:t>Nodwch yr AA</a:t>
            </a:r>
          </a:p>
          <a:p>
            <a:pPr marL="285750" indent="-285750">
              <a:buFont typeface="Arial" pitchFamily="34" charset="0"/>
              <a:buChar char="•"/>
            </a:pPr>
            <a:endParaRPr lang="en-GB" sz="2400">
              <a:highlight>
                <a:srgbClr val="FFFF00"/>
              </a:highlight>
              <a:latin typeface="Arial" pitchFamily="34" charset="0"/>
              <a:cs typeface="Arial" pitchFamily="34" charset="0"/>
            </a:endParaRPr>
          </a:p>
          <a:p>
            <a:pPr marL="285750" indent="-285750">
              <a:buFont typeface="Arial" pitchFamily="34" charset="0"/>
              <a:buChar char="•"/>
              <a:defRPr b="0" i="0"/>
            </a:pPr>
            <a:r>
              <a:rPr lang="1106" sz="2400">
                <a:latin typeface="Arial" pitchFamily="34" charset="0"/>
                <a:cs typeface="Arial" pitchFamily="34" charset="0"/>
              </a:rPr>
              <a:t>Tanlinellwch/uwcholeuwch y marciau sydd ar gael </a:t>
            </a:r>
            <a:endParaRPr lang="en-GB" sz="2400">
              <a:highlight>
                <a:srgbClr val="FFFF00"/>
              </a:highlight>
              <a:latin typeface="Arial" pitchFamily="34" charset="0"/>
              <a:cs typeface="Arial" pitchFamily="34" charset="0"/>
            </a:endParaRPr>
          </a:p>
          <a:p>
            <a:endParaRPr lang="en-GB"/>
          </a:p>
          <a:p>
            <a:pPr marL="285750" indent="-285750">
              <a:buFont typeface="Arial" pitchFamily="34" charset="0"/>
              <a:buChar char="•"/>
            </a:pPr>
            <a:endParaRPr lang="en-GB"/>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p>
          <a:p>
            <a:endParaRPr lang="en-GB"/>
          </a:p>
        </p:txBody>
      </p:sp>
      <p:pic>
        <p:nvPicPr>
          <p:cNvPr id="4" name="Audio 3">
            <a:hlinkClick r:id="" action="ppaction://media"/>
            <a:extLst>
              <a:ext uri="{FF2B5EF4-FFF2-40B4-BE49-F238E27FC236}">
                <a16:creationId xmlns:a16="http://schemas.microsoft.com/office/drawing/2014/main" id="{A70E8EBF-E1ED-4872-ACB3-383350AEDF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35500679"/>
      </p:ext>
    </p:extLst>
  </p:cSld>
  <p:clrMapOvr>
    <a:masterClrMapping/>
  </p:clrMapOvr>
  <mc:AlternateContent xmlns:mc="http://schemas.openxmlformats.org/markup-compatibility/2006" xmlns:p14="http://schemas.microsoft.com/office/powerpoint/2010/main">
    <mc:Choice Requires="p14">
      <p:transition spd="slow" p14:dur="2000" advTm="28242"/>
    </mc:Choice>
    <mc:Fallback xmlns="">
      <p:transition spd="slow" advTm="28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pPr>
              <a:defRPr b="0" i="0"/>
            </a:pPr>
            <a:r>
              <a:rPr lang="1106" sz="2400"/>
              <a:t> </a:t>
            </a:r>
            <a:r>
              <a:rPr lang="1106" sz="2400">
                <a:solidFill>
                  <a:srgbClr val="0070C0"/>
                </a:solidFill>
                <a:latin typeface="Arial" pitchFamily="34" charset="0"/>
                <a:cs typeface="Arial" pitchFamily="34" charset="0"/>
              </a:rPr>
              <a:t>Adran A Cwestiwn 1(a), AA1</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5110506" cy="1189909"/>
          </a:xfrm>
          <a:prstGeom prst="rect">
            <a:avLst/>
          </a:prstGeom>
          <a:noFill/>
        </p:spPr>
        <p:txBody>
          <a:bodyPr wrap="square" rtlCol="0">
            <a:spAutoFit/>
          </a:bodyPr>
          <a:lstStyle/>
          <a:p>
            <a:pPr>
              <a:defRPr b="0" i="0"/>
            </a:pPr>
            <a:r>
              <a:rPr lang="1106">
                <a:latin typeface="Arial" pitchFamily="34" charset="0"/>
                <a:cs typeface="Arial" pitchFamily="34" charset="0"/>
              </a:rPr>
              <a:t>Defnyddiwch y lle sydd wedi'i ddarparu i ymateb – gadewch i nifer y marciau a'r lle sydd ar gael eich arwain. (Cofiwch y gallwch chi ddefnyddio'r dudalen parhad os oes angen)</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716756" y="1068240"/>
            <a:ext cx="2376488" cy="1044575"/>
          </a:xfrm>
          <a:prstGeom prst="rect">
            <a:avLst/>
          </a:prstGeom>
          <a:solidFill>
            <a:srgbClr val="66CCFF"/>
          </a:solidFill>
          <a:ln w="38100">
            <a:solidFill>
              <a:schemeClr val="tx1"/>
            </a:solidFill>
            <a:miter lim="800000"/>
          </a:ln>
          <a:effectLst/>
        </p:spPr>
        <p:txBody>
          <a:bodyPr wrap="none" anchor="ctr"/>
          <a:lstStyle/>
          <a:p>
            <a:pPr algn="ctr">
              <a:defRPr b="0" i="0"/>
            </a:pPr>
            <a:r>
              <a:rPr lang="1106" sz="6600">
                <a:latin typeface="Arial" pitchFamily="34" charset="0"/>
                <a:cs typeface="Arial" pitchFamily="34" charset="0"/>
              </a:rPr>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161822"/>
            <a:ext cx="3482889" cy="1189909"/>
          </a:xfrm>
          <a:prstGeom prst="rect">
            <a:avLst/>
          </a:prstGeom>
          <a:noFill/>
        </p:spPr>
        <p:txBody>
          <a:bodyPr wrap="square" rtlCol="0">
            <a:spAutoFit/>
          </a:bodyPr>
          <a:lstStyle/>
          <a:p>
            <a:pPr>
              <a:defRPr b="0" i="0"/>
            </a:pPr>
            <a:r>
              <a:rPr lang="1106">
                <a:latin typeface="Arial" pitchFamily="34" charset="0"/>
                <a:cs typeface="Arial" pitchFamily="34" charset="0"/>
              </a:rPr>
              <a:t>Dechreuwch y cloc!</a:t>
            </a:r>
          </a:p>
          <a:p>
            <a:endParaRPr lang="en-GB">
              <a:latin typeface="Arial" pitchFamily="34" charset="0"/>
              <a:cs typeface="Arial" pitchFamily="34" charset="0"/>
            </a:endParaRPr>
          </a:p>
          <a:p>
            <a:pPr>
              <a:defRPr b="0" i="0"/>
            </a:pPr>
            <a:r>
              <a:rPr lang="1106">
                <a:latin typeface="Arial" pitchFamily="34" charset="0"/>
                <a:cs typeface="Arial" pitchFamily="34" charset="0"/>
              </a:rPr>
              <a:t>Ceisiwch ateb y cwestiwn hwn mewn 10 munud.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824089" y="1219200"/>
            <a:ext cx="5053402" cy="4973209"/>
          </a:xfrm>
          <a:prstGeom prst="rect">
            <a:avLst/>
          </a:prstGeom>
          <a:noFill/>
          <a:ln>
            <a:solidFill>
              <a:schemeClr val="tx1"/>
            </a:solidFill>
          </a:ln>
        </p:spPr>
        <p:txBody>
          <a:bodyPr wrap="square">
            <a:spAutoFit/>
          </a:bodyPr>
          <a:lstStyle/>
          <a:p>
            <a:pPr marL="268288" indent="-268288">
              <a:defRPr b="0" i="0"/>
            </a:pPr>
            <a:r>
              <a:rPr lang="1106" sz="1600">
                <a:latin typeface="Arial" pitchFamily="34" charset="0"/>
                <a:cs typeface="Arial" pitchFamily="34" charset="0"/>
              </a:rPr>
              <a:t>1.  Darllenwch yr astudiaeth achos am Nathan ac atebwch y cwestiynau isod.</a:t>
            </a:r>
          </a:p>
          <a:p>
            <a:endParaRPr lang="en-GB" sz="1600">
              <a:latin typeface="Arial" pitchFamily="34" charset="0"/>
              <a:cs typeface="Arial" pitchFamily="34" charset="0"/>
            </a:endParaRPr>
          </a:p>
          <a:p>
            <a:pPr marL="363538" indent="-363538">
              <a:defRPr b="0" i="0"/>
            </a:pPr>
            <a:r>
              <a:rPr lang="1106" sz="1600">
                <a:latin typeface="Arial" pitchFamily="34" charset="0"/>
                <a:cs typeface="Arial" pitchFamily="34" charset="0"/>
              </a:rPr>
              <a:t> (</a:t>
            </a:r>
            <a:r>
              <a:rPr lang="en-GB" sz="1600">
                <a:latin typeface="Arial" pitchFamily="34" charset="0"/>
                <a:cs typeface="Arial" pitchFamily="34" charset="0"/>
              </a:rPr>
              <a:t>a) </a:t>
            </a:r>
            <a:r>
              <a:rPr lang="1106" sz="1600">
                <a:latin typeface="Arial" pitchFamily="34" charset="0"/>
                <a:cs typeface="Arial" pitchFamily="34" charset="0"/>
              </a:rPr>
              <a:t>Amlinellwch </a:t>
            </a:r>
            <a:r>
              <a:rPr lang="1106" sz="1600" b="1">
                <a:highlight>
                  <a:srgbClr val="FFFF00"/>
                </a:highlight>
                <a:latin typeface="Arial" pitchFamily="34" charset="0"/>
                <a:cs typeface="Arial" pitchFamily="34" charset="0"/>
              </a:rPr>
              <a:t>dri </a:t>
            </a:r>
            <a:r>
              <a:rPr lang="1106" sz="1600" b="0">
                <a:highlight>
                  <a:srgbClr val="FFFF00"/>
                </a:highlight>
                <a:latin typeface="Arial" pitchFamily="34" charset="0"/>
                <a:cs typeface="Arial" pitchFamily="34" charset="0"/>
              </a:rPr>
              <a:t>ffactor </a:t>
            </a:r>
            <a:r>
              <a:rPr lang="1106" sz="1600">
                <a:latin typeface="Arial" pitchFamily="34" charset="0"/>
                <a:cs typeface="Arial" pitchFamily="34" charset="0"/>
              </a:rPr>
              <a:t>a allai fod yn </a:t>
            </a:r>
            <a:r>
              <a:rPr lang="1106" sz="1600">
                <a:highlight>
                  <a:srgbClr val="FFFF00"/>
                </a:highlight>
                <a:latin typeface="Arial" pitchFamily="34" charset="0"/>
                <a:cs typeface="Arial" pitchFamily="34" charset="0"/>
              </a:rPr>
              <a:t>dylanwadu ar </a:t>
            </a:r>
            <a:r>
              <a:rPr lang="1106" sz="1600">
                <a:latin typeface="Arial" pitchFamily="34" charset="0"/>
                <a:cs typeface="Arial" pitchFamily="34" charset="0"/>
              </a:rPr>
              <a:t>ymddygiad </a:t>
            </a:r>
            <a:r>
              <a:rPr lang="1106" sz="1600">
                <a:highlight>
                  <a:srgbClr val="FFFF00"/>
                </a:highlight>
                <a:latin typeface="Arial" pitchFamily="34" charset="0"/>
                <a:cs typeface="Arial" pitchFamily="34" charset="0"/>
              </a:rPr>
              <a:t>Nathan</a:t>
            </a:r>
            <a:r>
              <a:rPr lang="1106" sz="1600">
                <a:latin typeface="Arial" pitchFamily="34" charset="0"/>
                <a:cs typeface="Arial" pitchFamily="34" charset="0"/>
              </a:rPr>
              <a:t>.					</a:t>
            </a:r>
            <a:r>
              <a:rPr lang="1106" sz="1600">
                <a:highlight>
                  <a:srgbClr val="FFFF00"/>
                </a:highlight>
                <a:latin typeface="Arial" pitchFamily="34" charset="0"/>
                <a:cs typeface="Arial" pitchFamily="34" charset="0"/>
              </a:rPr>
              <a:t>[6] </a:t>
            </a:r>
            <a:r>
              <a:rPr lang="1106" sz="1600">
                <a:latin typeface="Arial" pitchFamily="34" charset="0"/>
                <a:cs typeface="Arial" pitchFamily="34" charset="0"/>
              </a:rPr>
              <a:t>………………………………………………………………………… ………………………………………………………………………… …………………………………………………………………………</a:t>
            </a:r>
          </a:p>
          <a:p>
            <a:pPr marL="363538" indent="-363538">
              <a:defRPr b="0" i="0"/>
            </a:pPr>
            <a:r>
              <a:rPr lang="1106"/>
              <a:t>	………………………………………………………………………… …………………………………………………………………………………………………………………………………………………………………………………………………………………………………………………………………………………………………………………………………………………………………………………………………………………………………………………………………………………………………………………………………….....</a:t>
            </a:r>
          </a:p>
        </p:txBody>
      </p:sp>
      <p:sp>
        <p:nvSpPr>
          <p:cNvPr id="2" name="Oval 1">
            <a:extLst>
              <a:ext uri="{FF2B5EF4-FFF2-40B4-BE49-F238E27FC236}">
                <a16:creationId xmlns:a16="http://schemas.microsoft.com/office/drawing/2014/main" id="{37E84372-0E1F-40CC-83AC-0685CB2B54C1}"/>
              </a:ext>
            </a:extLst>
          </p:cNvPr>
          <p:cNvSpPr/>
          <p:nvPr/>
        </p:nvSpPr>
        <p:spPr>
          <a:xfrm>
            <a:off x="1270000" y="1934403"/>
            <a:ext cx="1143044" cy="3568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3F1B8111-1AA5-43C8-ACDC-1631B44849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62429152"/>
      </p:ext>
    </p:extLst>
  </p:cSld>
  <p:clrMapOvr>
    <a:masterClrMapping/>
  </p:clrMapOvr>
  <mc:AlternateContent xmlns:mc="http://schemas.openxmlformats.org/markup-compatibility/2006" xmlns:p14="http://schemas.microsoft.com/office/powerpoint/2010/main">
    <mc:Choice Requires="p14">
      <p:transition spd="slow" p14:dur="2000" advTm="92812"/>
    </mc:Choice>
    <mc:Fallback xmlns="">
      <p:transition spd="slow" advTm="92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pPr>
              <a:defRPr b="0" i="0"/>
            </a:pPr>
            <a:r>
              <a:rPr lang="1106" sz="2400">
                <a:solidFill>
                  <a:srgbClr val="0070C0"/>
                </a:solidFill>
                <a:latin typeface="Arial" pitchFamily="34" charset="0"/>
                <a:cs typeface="Arial" pitchFamily="34" charset="0"/>
              </a:rPr>
              <a:t>Adran A cwestiwn 1(a), cynllun marcio AA1</a:t>
            </a:r>
          </a:p>
        </p:txBody>
      </p:sp>
      <p:sp>
        <p:nvSpPr>
          <p:cNvPr id="7" name="TextBox 6">
            <a:extLst>
              <a:ext uri="{FF2B5EF4-FFF2-40B4-BE49-F238E27FC236}">
                <a16:creationId xmlns:a16="http://schemas.microsoft.com/office/drawing/2014/main" id="{AED58534-3F97-42D8-96D5-4F7847F527CF}"/>
              </a:ext>
            </a:extLst>
          </p:cNvPr>
          <p:cNvSpPr txBox="1"/>
          <p:nvPr/>
        </p:nvSpPr>
        <p:spPr>
          <a:xfrm>
            <a:off x="619902" y="994515"/>
            <a:ext cx="5514265" cy="5491886"/>
          </a:xfrm>
          <a:prstGeom prst="rect">
            <a:avLst/>
          </a:prstGeom>
          <a:noFill/>
          <a:ln>
            <a:solidFill>
              <a:schemeClr val="tx1"/>
            </a:solidFill>
          </a:ln>
        </p:spPr>
        <p:txBody>
          <a:bodyPr wrap="square">
            <a:spAutoFit/>
          </a:bodyPr>
          <a:lstStyle/>
          <a:p>
            <a:pPr>
              <a:defRPr b="0" i="0"/>
            </a:pPr>
            <a:r>
              <a:rPr lang="1106" sz="1200" i="1">
                <a:latin typeface="Arial" pitchFamily="34" charset="0"/>
                <a:cs typeface="Arial" pitchFamily="34" charset="0"/>
              </a:rPr>
              <a:t>Darllenwch yr astudiaeth achos am Nathan ac atebwch y cwestiynau isod</a:t>
            </a:r>
          </a:p>
          <a:p>
            <a:endParaRPr lang="en-GB" sz="1200" i="1">
              <a:latin typeface="Arial" pitchFamily="34" charset="0"/>
              <a:cs typeface="Arial" pitchFamily="34" charset="0"/>
            </a:endParaRPr>
          </a:p>
          <a:p>
            <a:pPr>
              <a:defRPr b="0" i="0"/>
            </a:pPr>
            <a:r>
              <a:rPr lang="1106" sz="1200" i="1">
                <a:latin typeface="Arial" pitchFamily="34" charset="0"/>
                <a:cs typeface="Arial" pitchFamily="34" charset="0"/>
              </a:rPr>
              <a:t>1(a) </a:t>
            </a:r>
            <a:r>
              <a:rPr lang="1106" sz="1200" i="1">
                <a:effectLst/>
                <a:latin typeface="Arial" pitchFamily="34" charset="0"/>
                <a:ea typeface="Calibri" panose="020F0502020204030204" pitchFamily="34" charset="0"/>
                <a:cs typeface="Arial" pitchFamily="34" charset="0"/>
              </a:rPr>
              <a:t>Amlinellwch </a:t>
            </a:r>
            <a:r>
              <a:rPr lang="1106" sz="1200" b="1" i="1">
                <a:effectLst/>
                <a:latin typeface="Arial" pitchFamily="34" charset="0"/>
                <a:ea typeface="Calibri" panose="020F0502020204030204" pitchFamily="34" charset="0"/>
                <a:cs typeface="Arial" pitchFamily="34" charset="0"/>
              </a:rPr>
              <a:t>dri </a:t>
            </a:r>
            <a:r>
              <a:rPr lang="1106" sz="1200" i="1">
                <a:effectLst/>
                <a:latin typeface="Arial" pitchFamily="34" charset="0"/>
                <a:ea typeface="Calibri" panose="020F0502020204030204" pitchFamily="34" charset="0"/>
                <a:cs typeface="Arial" pitchFamily="34" charset="0"/>
              </a:rPr>
              <a:t>ffactor a allai fod yn dylanwadu ar ymddygiad Nathan.</a:t>
            </a:r>
            <a:r>
              <a:rPr lang="1106" sz="1200" i="0">
                <a:effectLst/>
                <a:latin typeface="Arial" pitchFamily="34" charset="0"/>
                <a:ea typeface="Calibri" panose="020F0502020204030204" pitchFamily="34" charset="0"/>
                <a:cs typeface="Arial" pitchFamily="34" charset="0"/>
              </a:rPr>
              <a:t> </a:t>
            </a:r>
            <a:endParaRPr lang="en-GB" sz="1200" i="1">
              <a:latin typeface="Arial" pitchFamily="34" charset="0"/>
              <a:cs typeface="Arial" pitchFamily="34" charset="0"/>
            </a:endParaRPr>
          </a:p>
          <a:p>
            <a:pPr marL="342900" indent="-342900">
              <a:buAutoNum type="arabicPeriod"/>
            </a:pPr>
            <a:endParaRPr lang="en-GB" sz="1400" i="1">
              <a:latin typeface="Arial" pitchFamily="34" charset="0"/>
              <a:cs typeface="Arial" pitchFamily="34" charset="0"/>
            </a:endParaRPr>
          </a:p>
          <a:p>
            <a:pPr>
              <a:lnSpc>
                <a:spcPct val="115000"/>
              </a:lnSpc>
              <a:spcAft>
                <a:spcPts val="1000"/>
              </a:spcAft>
              <a:defRPr b="0" i="0"/>
            </a:pPr>
            <a:r>
              <a:rPr lang="1106" sz="1200">
                <a:effectLst/>
                <a:latin typeface="Arial" pitchFamily="34" charset="0"/>
                <a:ea typeface="Calibri" panose="020F0502020204030204" pitchFamily="34" charset="0"/>
                <a:cs typeface="Arial" pitchFamily="34" charset="0"/>
              </a:rPr>
              <a:t>Rhowch </a:t>
            </a:r>
            <a:r>
              <a:rPr lang="1106" sz="1200" b="1">
                <a:effectLst/>
                <a:latin typeface="Arial" pitchFamily="34" charset="0"/>
                <a:ea typeface="Calibri" panose="020F0502020204030204" pitchFamily="34" charset="0"/>
                <a:cs typeface="Arial" pitchFamily="34" charset="0"/>
              </a:rPr>
              <a:t>hyd at 2 farc</a:t>
            </a:r>
            <a:r>
              <a:rPr lang="1106" sz="1200">
                <a:effectLst/>
                <a:latin typeface="Arial" pitchFamily="34" charset="0"/>
                <a:ea typeface="Calibri" panose="020F0502020204030204" pitchFamily="34" charset="0"/>
                <a:cs typeface="Arial" pitchFamily="34" charset="0"/>
              </a:rPr>
              <a:t> am bob ffactor cywir yn yr astudiaeth achos a allai fod yn dylanwadu ar ymddygiad Nathan.</a:t>
            </a:r>
            <a:endParaRPr lang="en-GB" sz="1200">
              <a:solidFill>
                <a:srgbClr val="000000"/>
              </a:solidFill>
              <a:effectLst/>
              <a:latin typeface="Arial" pitchFamily="34" charset="0"/>
              <a:ea typeface="Times New Roman" panose="02020603050405020304" pitchFamily="18" charset="0"/>
              <a:cs typeface="Arial" pitchFamily="34" charset="0"/>
            </a:endParaRPr>
          </a:p>
          <a:p>
            <a:pPr>
              <a:defRPr b="0" i="0"/>
            </a:pPr>
            <a:r>
              <a:rPr lang="1106" sz="1200" b="1">
                <a:solidFill>
                  <a:srgbClr val="000000"/>
                </a:solidFill>
                <a:effectLst/>
                <a:latin typeface="Arial" pitchFamily="34" charset="0"/>
                <a:ea typeface="Times New Roman" panose="02020603050405020304" pitchFamily="18" charset="0"/>
                <a:cs typeface="Arial" pitchFamily="34" charset="0"/>
              </a:rPr>
              <a:t>Rhowch 1 marc </a:t>
            </a:r>
            <a:r>
              <a:rPr lang="1106" sz="1200" b="0">
                <a:solidFill>
                  <a:srgbClr val="000000"/>
                </a:solidFill>
                <a:effectLst/>
                <a:latin typeface="Arial" pitchFamily="34" charset="0"/>
                <a:ea typeface="Times New Roman" panose="02020603050405020304" pitchFamily="18" charset="0"/>
                <a:cs typeface="Arial" pitchFamily="34" charset="0"/>
              </a:rPr>
              <a:t>am amlinelliad sylfaenol yn dangos rhywfaint o wybodaeth a dealltwriaeth o ffactorau a allai fod yn dylanwadu ar ymddygiad Nathan.  </a:t>
            </a:r>
          </a:p>
          <a:p>
            <a:pPr>
              <a:defRPr b="0" i="0"/>
            </a:pPr>
            <a:r>
              <a:rPr lang="1106" sz="1200">
                <a:solidFill>
                  <a:srgbClr val="000000"/>
                </a:solidFill>
                <a:effectLst/>
                <a:latin typeface="Arial" pitchFamily="34" charset="0"/>
                <a:ea typeface="Times New Roman" panose="02020603050405020304" pitchFamily="18" charset="0"/>
                <a:cs typeface="Arial" pitchFamily="34" charset="0"/>
              </a:rPr>
              <a:t> </a:t>
            </a:r>
          </a:p>
          <a:p>
            <a:pPr>
              <a:defRPr b="0" i="0"/>
            </a:pPr>
            <a:r>
              <a:rPr lang="1106" sz="1200" b="1">
                <a:solidFill>
                  <a:srgbClr val="000000"/>
                </a:solidFill>
                <a:effectLst/>
                <a:latin typeface="Arial" pitchFamily="34" charset="0"/>
                <a:ea typeface="Times New Roman" panose="02020603050405020304" pitchFamily="18" charset="0"/>
                <a:cs typeface="Arial" pitchFamily="34" charset="0"/>
              </a:rPr>
              <a:t>Rhowch 2 farc </a:t>
            </a:r>
            <a:r>
              <a:rPr lang="1106" sz="1200" b="0">
                <a:solidFill>
                  <a:srgbClr val="000000"/>
                </a:solidFill>
                <a:effectLst/>
                <a:latin typeface="Arial" pitchFamily="34" charset="0"/>
                <a:ea typeface="Times New Roman" panose="02020603050405020304" pitchFamily="18" charset="0"/>
                <a:cs typeface="Arial" pitchFamily="34" charset="0"/>
              </a:rPr>
              <a:t>am amlinelliad da yn dangos gwybodaeth a dealltwriaeth glir o ffactorau a allai fod yn dylanwadu ar ymddygiad Nathan. </a:t>
            </a:r>
            <a:endParaRPr lang="en-GB" sz="1200">
              <a:effectLst/>
              <a:latin typeface="Arial" pitchFamily="34" charset="0"/>
              <a:ea typeface="Calibri" panose="020F0502020204030204" pitchFamily="34" charset="0"/>
              <a:cs typeface="Arial" pitchFamily="34" charset="0"/>
            </a:endParaRPr>
          </a:p>
          <a:p>
            <a:pPr>
              <a:lnSpc>
                <a:spcPct val="115000"/>
              </a:lnSpc>
              <a:spcAft>
                <a:spcPts val="1000"/>
              </a:spcAft>
              <a:defRPr b="0" i="0"/>
            </a:pPr>
            <a:r>
              <a:rPr lang="1106" sz="1200">
                <a:effectLst/>
                <a:latin typeface="Arial" pitchFamily="34" charset="0"/>
                <a:ea typeface="Calibri" panose="020F0502020204030204" pitchFamily="34" charset="0"/>
                <a:cs typeface="Arial" pitchFamily="34" charset="0"/>
              </a:rPr>
              <a:t>Gall atebion gyfeirio at unrhyw dri o'r canlynol:</a:t>
            </a:r>
          </a:p>
          <a:p>
            <a:pPr marL="342900" lvl="0" indent="-342900">
              <a:lnSpc>
                <a:spcPct val="115000"/>
              </a:lnSpc>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genedigaeth brawd neu chwaer – aflonyddwch yn y tŷ, llai o sylw ar Nathan, cynnydd yn nifer yr ymwelwyr i ymweld â babi newydd, mwy o ymddygiad negyddol i geisio sylw</a:t>
            </a:r>
          </a:p>
          <a:p>
            <a:pPr marL="342900" lvl="0" indent="-342900">
              <a:lnSpc>
                <a:spcPct val="115000"/>
              </a:lnSpc>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symud tŷ – amgylchoedd a threfn newydd, angen cysur gan oedolion, mwy o ymddygiad negyddol</a:t>
            </a:r>
          </a:p>
          <a:p>
            <a:pPr marL="342900" lvl="0" indent="-342900">
              <a:lnSpc>
                <a:spcPct val="115000"/>
              </a:lnSpc>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dechrau'r ysgol – athro ac amgylchoedd addysgol newydd, trefn newydd ar gyfer y diwrnod ysgol, newid trefniadau teithio i'r ysgol ac oddi yno efallai, ansicr o amseriadau yn ystod y dydd, teimlo'n ansefydlog</a:t>
            </a:r>
          </a:p>
          <a:p>
            <a:pPr marL="342900" lvl="0" indent="-342900">
              <a:lnSpc>
                <a:spcPct val="115000"/>
              </a:lnSpc>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arddulliau rhianta – rhieni yn gadael iddo gael ei ffordd ei hun oherwydd diffyg amser a phwysau o gael babi newydd</a:t>
            </a:r>
          </a:p>
          <a:p>
            <a:pPr marL="342900" lvl="0" indent="-342900">
              <a:lnSpc>
                <a:spcPct val="115000"/>
              </a:lnSpc>
              <a:spcAft>
                <a:spcPts val="1000"/>
              </a:spcAft>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teulu – safle yn y teulu, mae angen iddo rannu sylw'r oedolion, rhannu'r cartref a'i eiddo â brawd neu chwaer arall.</a:t>
            </a:r>
          </a:p>
          <a:p>
            <a:pPr>
              <a:defRPr b="0" i="0"/>
            </a:pPr>
            <a:r>
              <a:rPr lang="1106" sz="1200">
                <a:effectLst/>
                <a:latin typeface="Arial" pitchFamily="34" charset="0"/>
                <a:ea typeface="Calibri" panose="020F0502020204030204" pitchFamily="34" charset="0"/>
                <a:cs typeface="Arial" pitchFamily="34" charset="0"/>
              </a:rPr>
              <a:t>Rhowch farciau am unrhyw ymateb perthnasol arall.</a:t>
            </a:r>
            <a:endParaRPr lang="en-GB" sz="1200">
              <a:latin typeface="Arial" pitchFamily="34" charset="0"/>
              <a:cs typeface="Arial" pitchFamily="34" charset="0"/>
            </a:endParaRPr>
          </a:p>
        </p:txBody>
      </p:sp>
      <p:cxnSp>
        <p:nvCxnSpPr>
          <p:cNvPr id="4" name="Straight Connector 3">
            <a:extLst>
              <a:ext uri="{FF2B5EF4-FFF2-40B4-BE49-F238E27FC236}">
                <a16:creationId xmlns:a16="http://schemas.microsoft.com/office/drawing/2014/main" id="{72467522-A87D-4F19-894B-6A29C9C897AD}"/>
              </a:ext>
            </a:extLst>
          </p:cNvPr>
          <p:cNvCxnSpPr/>
          <p:nvPr/>
        </p:nvCxnSpPr>
        <p:spPr>
          <a:xfrm flipH="1" flipV="1">
            <a:off x="7784431" y="1196622"/>
            <a:ext cx="0" cy="247167"/>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3" name="Table 12">
            <a:extLst>
              <a:ext uri="{FF2B5EF4-FFF2-40B4-BE49-F238E27FC236}">
                <a16:creationId xmlns:a16="http://schemas.microsoft.com/office/drawing/2014/main" id="{9DA6AA03-7F8E-4027-B0A0-3595CFE36FAE}"/>
              </a:ext>
            </a:extLst>
          </p:cNvPr>
          <p:cNvGraphicFramePr>
            <a:graphicFrameLocks noGrp="1"/>
          </p:cNvGraphicFramePr>
          <p:nvPr>
            <p:extLst>
              <p:ext uri="{D42A27DB-BD31-4B8C-83A1-F6EECF244321}">
                <p14:modId xmlns:p14="http://schemas.microsoft.com/office/powerpoint/2010/main" val="558226833"/>
              </p:ext>
            </p:extLst>
          </p:nvPr>
        </p:nvGraphicFramePr>
        <p:xfrm>
          <a:off x="6879614" y="994515"/>
          <a:ext cx="4046602" cy="997851"/>
        </p:xfrm>
        <a:graphic>
          <a:graphicData uri="http://schemas.openxmlformats.org/drawingml/2006/table">
            <a:tbl>
              <a:tblPr firstRow="1" firstCol="1" bandRow="1"/>
              <a:tblGrid>
                <a:gridCol w="962302">
                  <a:extLst>
                    <a:ext uri="{9D8B030D-6E8A-4147-A177-3AD203B41FA5}">
                      <a16:colId xmlns:a16="http://schemas.microsoft.com/office/drawing/2014/main" val="2259503047"/>
                    </a:ext>
                  </a:extLst>
                </a:gridCol>
                <a:gridCol w="986976">
                  <a:extLst>
                    <a:ext uri="{9D8B030D-6E8A-4147-A177-3AD203B41FA5}">
                      <a16:colId xmlns:a16="http://schemas.microsoft.com/office/drawing/2014/main" val="2074751547"/>
                    </a:ext>
                  </a:extLst>
                </a:gridCol>
                <a:gridCol w="986976">
                  <a:extLst>
                    <a:ext uri="{9D8B030D-6E8A-4147-A177-3AD203B41FA5}">
                      <a16:colId xmlns:a16="http://schemas.microsoft.com/office/drawing/2014/main" val="4230032613"/>
                    </a:ext>
                  </a:extLst>
                </a:gridCol>
                <a:gridCol w="1110348">
                  <a:extLst>
                    <a:ext uri="{9D8B030D-6E8A-4147-A177-3AD203B41FA5}">
                      <a16:colId xmlns:a16="http://schemas.microsoft.com/office/drawing/2014/main" val="680148687"/>
                    </a:ext>
                  </a:extLst>
                </a:gridCol>
              </a:tblGrid>
              <a:tr h="449274">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200"/>
                        </a:spcBef>
                        <a:spcAft>
                          <a:spcPts val="2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Cyfanswm Marciau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38819830"/>
                  </a:ext>
                </a:extLst>
              </a:tr>
              <a:tr h="449274">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6</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6 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0479909"/>
                  </a:ext>
                </a:extLst>
              </a:tr>
            </a:tbl>
          </a:graphicData>
        </a:graphic>
      </p:graphicFrame>
      <p:pic>
        <p:nvPicPr>
          <p:cNvPr id="2" name="Audio 1">
            <a:hlinkClick r:id="" action="ppaction://media"/>
            <a:extLst>
              <a:ext uri="{FF2B5EF4-FFF2-40B4-BE49-F238E27FC236}">
                <a16:creationId xmlns:a16="http://schemas.microsoft.com/office/drawing/2014/main" id="{FD2D3418-255B-4665-B625-1240C3BAAE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18898515"/>
      </p:ext>
    </p:extLst>
  </p:cSld>
  <p:clrMapOvr>
    <a:masterClrMapping/>
  </p:clrMapOvr>
  <mc:AlternateContent xmlns:mc="http://schemas.openxmlformats.org/markup-compatibility/2006" xmlns:p14="http://schemas.microsoft.com/office/powerpoint/2010/main">
    <mc:Choice Requires="p14">
      <p:transition spd="slow" p14:dur="2000" advTm="41741"/>
    </mc:Choice>
    <mc:Fallback xmlns="">
      <p:transition spd="slow" advTm="41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pPr>
              <a:defRPr b="0" i="0"/>
            </a:pPr>
            <a:r>
              <a:rPr lang="1106" sz="2400">
                <a:solidFill>
                  <a:srgbClr val="0070C0"/>
                </a:solidFill>
                <a:latin typeface="Arial" pitchFamily="34" charset="0"/>
                <a:cs typeface="Arial" pitchFamily="34" charset="0"/>
              </a:rPr>
              <a:t>Adran A cwestiwn 1(b), AA1</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5110506" cy="1189909"/>
          </a:xfrm>
          <a:prstGeom prst="rect">
            <a:avLst/>
          </a:prstGeom>
          <a:noFill/>
        </p:spPr>
        <p:txBody>
          <a:bodyPr wrap="square" rtlCol="0">
            <a:spAutoFit/>
          </a:bodyPr>
          <a:lstStyle/>
          <a:p>
            <a:pPr>
              <a:defRPr b="0" i="0"/>
            </a:pPr>
            <a:r>
              <a:rPr lang="1106">
                <a:latin typeface="Arial" pitchFamily="34" charset="0"/>
                <a:cs typeface="Arial" pitchFamily="34" charset="0"/>
              </a:rPr>
              <a:t>Defnyddiwch y lle sydd wedi'i ddarparu i ymateb – gadewch i nifer y marciau a'r lle sydd ar gael eich arwain. (Cofiwch y gallwch chi ddefnyddio'r dudalen parhad os oes angen)</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716756" y="1068240"/>
            <a:ext cx="2376488" cy="1044575"/>
          </a:xfrm>
          <a:prstGeom prst="rect">
            <a:avLst/>
          </a:prstGeom>
          <a:solidFill>
            <a:srgbClr val="66CCFF"/>
          </a:solidFill>
          <a:ln w="38100">
            <a:solidFill>
              <a:schemeClr val="tx1"/>
            </a:solidFill>
            <a:miter lim="800000"/>
          </a:ln>
          <a:effectLst/>
        </p:spPr>
        <p:txBody>
          <a:bodyPr wrap="none" anchor="ctr"/>
          <a:lstStyle/>
          <a:p>
            <a:pPr algn="ctr">
              <a:defRPr b="0" i="0"/>
            </a:pPr>
            <a:r>
              <a:rPr lang="1106" sz="6600">
                <a:latin typeface="Arial" pitchFamily="34" charset="0"/>
                <a:cs typeface="Arial" pitchFamily="34" charset="0"/>
              </a:rPr>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161822"/>
            <a:ext cx="3482889" cy="1189909"/>
          </a:xfrm>
          <a:prstGeom prst="rect">
            <a:avLst/>
          </a:prstGeom>
          <a:noFill/>
        </p:spPr>
        <p:txBody>
          <a:bodyPr wrap="square" rtlCol="0">
            <a:spAutoFit/>
          </a:bodyPr>
          <a:lstStyle/>
          <a:p>
            <a:pPr>
              <a:defRPr b="0" i="0"/>
            </a:pPr>
            <a:r>
              <a:rPr lang="1106">
                <a:latin typeface="Arial" pitchFamily="34" charset="0"/>
                <a:cs typeface="Arial" pitchFamily="34" charset="0"/>
              </a:rPr>
              <a:t>Dechreuwch y cloc!</a:t>
            </a:r>
          </a:p>
          <a:p>
            <a:endParaRPr lang="en-GB">
              <a:latin typeface="Arial" pitchFamily="34" charset="0"/>
              <a:cs typeface="Arial" pitchFamily="34" charset="0"/>
            </a:endParaRPr>
          </a:p>
          <a:p>
            <a:pPr>
              <a:defRPr b="0" i="0"/>
            </a:pPr>
            <a:r>
              <a:rPr lang="1106">
                <a:latin typeface="Arial" pitchFamily="34" charset="0"/>
                <a:cs typeface="Arial" pitchFamily="34" charset="0"/>
              </a:rPr>
              <a:t>Ceisiwch ateb y cwestiwn hwn mewn 10 munud.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824089" y="1219200"/>
            <a:ext cx="5048354" cy="4801314"/>
          </a:xfrm>
          <a:prstGeom prst="rect">
            <a:avLst/>
          </a:prstGeom>
          <a:noFill/>
          <a:ln>
            <a:solidFill>
              <a:schemeClr val="tx1"/>
            </a:solidFill>
          </a:ln>
        </p:spPr>
        <p:txBody>
          <a:bodyPr wrap="square">
            <a:spAutoFit/>
          </a:bodyPr>
          <a:lstStyle/>
          <a:p>
            <a:pPr marL="365125" indent="-365125">
              <a:defRPr b="0" i="0"/>
            </a:pPr>
            <a:r>
              <a:rPr lang="1106" sz="1600">
                <a:latin typeface="Arial" pitchFamily="34" charset="0"/>
                <a:cs typeface="Arial" pitchFamily="34" charset="0"/>
              </a:rPr>
              <a:t>(</a:t>
            </a:r>
            <a:r>
              <a:rPr lang="en-GB" sz="1600">
                <a:latin typeface="Arial" pitchFamily="34" charset="0"/>
                <a:cs typeface="Arial" pitchFamily="34" charset="0"/>
              </a:rPr>
              <a:t>b) </a:t>
            </a:r>
            <a:r>
              <a:rPr lang="1106" sz="1600">
                <a:latin typeface="Arial" pitchFamily="34" charset="0"/>
                <a:cs typeface="Arial" pitchFamily="34" charset="0"/>
              </a:rPr>
              <a:t>Disgrifiwch y </a:t>
            </a:r>
            <a:r>
              <a:rPr lang="1106" sz="1600">
                <a:highlight>
                  <a:srgbClr val="FFFF00"/>
                </a:highlight>
                <a:latin typeface="Arial" pitchFamily="34" charset="0"/>
                <a:cs typeface="Arial" pitchFamily="34" charset="0"/>
              </a:rPr>
              <a:t>datblygiad emosiynol a chymdeithasol </a:t>
            </a:r>
            <a:r>
              <a:rPr lang="1106" sz="1600">
                <a:latin typeface="Arial" pitchFamily="34" charset="0"/>
                <a:cs typeface="Arial" pitchFamily="34" charset="0"/>
              </a:rPr>
              <a:t>sydd i'w ddisgwyl gan </a:t>
            </a:r>
            <a:r>
              <a:rPr lang="1106" sz="1600">
                <a:highlight>
                  <a:srgbClr val="FFFF00"/>
                </a:highlight>
                <a:latin typeface="Arial" pitchFamily="34" charset="0"/>
                <a:cs typeface="Arial" pitchFamily="34" charset="0"/>
              </a:rPr>
              <a:t>blentyn wyth oed</a:t>
            </a:r>
            <a:r>
              <a:rPr lang="1106" sz="1600">
                <a:latin typeface="Arial" pitchFamily="34" charset="0"/>
                <a:cs typeface="Arial" pitchFamily="34" charset="0"/>
              </a:rPr>
              <a:t>, fel Nathan. 						</a:t>
            </a:r>
            <a:r>
              <a:rPr lang="1106" sz="1600">
                <a:highlight>
                  <a:srgbClr val="FFFF00"/>
                </a:highlight>
                <a:latin typeface="Arial" pitchFamily="34" charset="0"/>
                <a:cs typeface="Arial" pitchFamily="34" charset="0"/>
              </a:rPr>
              <a:t>[6] </a:t>
            </a:r>
            <a:r>
              <a:rPr lang="1106" sz="1600">
                <a:latin typeface="Arial" pitchFamily="34" charset="0"/>
                <a:cs typeface="Arial" pitchFamily="34" charset="0"/>
              </a:rPr>
              <a:t>………………………………………………………………………… ………………………………………………………………………… …………………………………………………………………………</a:t>
            </a:r>
          </a:p>
          <a:p>
            <a:pPr marL="363538" indent="1588">
              <a:defRPr b="0" i="0"/>
            </a:pPr>
            <a:r>
              <a:rPr lang="1106"/>
              <a:t>………………………………………………………………………… …………………………………………………………………………………………………………………………………………………………………………………………………………………………………………………………………………………………………………………………………………………………………………………………………………………………………………………………………………………………………………………………………….....</a:t>
            </a:r>
          </a:p>
          <a:p>
            <a:pPr marL="263525" indent="-263525"/>
            <a:endParaRPr lang="en-GB"/>
          </a:p>
        </p:txBody>
      </p:sp>
      <p:sp>
        <p:nvSpPr>
          <p:cNvPr id="2" name="Oval 1">
            <a:extLst>
              <a:ext uri="{FF2B5EF4-FFF2-40B4-BE49-F238E27FC236}">
                <a16:creationId xmlns:a16="http://schemas.microsoft.com/office/drawing/2014/main" id="{C5FBF021-0FAA-4438-BF37-DB77CD097200}"/>
              </a:ext>
            </a:extLst>
          </p:cNvPr>
          <p:cNvSpPr/>
          <p:nvPr/>
        </p:nvSpPr>
        <p:spPr>
          <a:xfrm>
            <a:off x="1140756" y="1183495"/>
            <a:ext cx="1103680" cy="4472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A4961A69-979D-4186-9C16-D919B562F7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22884949"/>
      </p:ext>
    </p:extLst>
  </p:cSld>
  <p:clrMapOvr>
    <a:masterClrMapping/>
  </p:clrMapOvr>
  <mc:AlternateContent xmlns:mc="http://schemas.openxmlformats.org/markup-compatibility/2006" xmlns:p14="http://schemas.microsoft.com/office/powerpoint/2010/main">
    <mc:Choice Requires="p14">
      <p:transition spd="slow" p14:dur="2000" advTm="70396"/>
    </mc:Choice>
    <mc:Fallback xmlns="">
      <p:transition spd="slow" advTm="70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pPr>
              <a:defRPr b="0" i="0"/>
            </a:pPr>
            <a:r>
              <a:rPr lang="1106" sz="2400">
                <a:solidFill>
                  <a:srgbClr val="0070C0"/>
                </a:solidFill>
                <a:latin typeface="Arial" pitchFamily="34" charset="0"/>
                <a:cs typeface="Arial" pitchFamily="34" charset="0"/>
              </a:rPr>
              <a:t>Adran A cwestiwn 1(b),  cynllun marcio AA1</a:t>
            </a:r>
          </a:p>
        </p:txBody>
      </p:sp>
      <p:sp>
        <p:nvSpPr>
          <p:cNvPr id="7" name="TextBox 6">
            <a:extLst>
              <a:ext uri="{FF2B5EF4-FFF2-40B4-BE49-F238E27FC236}">
                <a16:creationId xmlns:a16="http://schemas.microsoft.com/office/drawing/2014/main" id="{AED58534-3F97-42D8-96D5-4F7847F527CF}"/>
              </a:ext>
            </a:extLst>
          </p:cNvPr>
          <p:cNvSpPr txBox="1"/>
          <p:nvPr/>
        </p:nvSpPr>
        <p:spPr>
          <a:xfrm>
            <a:off x="812801" y="1135551"/>
            <a:ext cx="5599181" cy="4759635"/>
          </a:xfrm>
          <a:prstGeom prst="rect">
            <a:avLst/>
          </a:prstGeom>
          <a:noFill/>
          <a:ln>
            <a:solidFill>
              <a:schemeClr val="tx1"/>
            </a:solidFill>
          </a:ln>
        </p:spPr>
        <p:txBody>
          <a:bodyPr wrap="square">
            <a:spAutoFit/>
          </a:bodyPr>
          <a:lstStyle/>
          <a:p>
            <a:pPr marL="363538" indent="-363538">
              <a:defRPr b="0" i="0"/>
            </a:pPr>
            <a:r>
              <a:rPr lang="1106" sz="1200" i="1">
                <a:latin typeface="Arial" pitchFamily="34" charset="0"/>
                <a:cs typeface="Arial" pitchFamily="34" charset="0"/>
              </a:rPr>
              <a:t>1 (b) Disgrifiwch y patrwm o ddatblygiad emosiynol a chymdeithasol sydd i'w ddisgwyl gan fachgen wyth oed, fel Nathan.</a:t>
            </a:r>
          </a:p>
          <a:p>
            <a:pPr marL="342900" indent="-342900">
              <a:buAutoNum type="arabicPeriod"/>
            </a:pPr>
            <a:endParaRPr lang="en-GB" sz="1200">
              <a:latin typeface="Arial" pitchFamily="34" charset="0"/>
              <a:cs typeface="Arial" pitchFamily="34" charset="0"/>
            </a:endParaRPr>
          </a:p>
          <a:p>
            <a:pPr>
              <a:defRPr b="0" i="0"/>
            </a:pPr>
            <a:r>
              <a:rPr lang="1106" sz="1200">
                <a:latin typeface="Arial" pitchFamily="34" charset="0"/>
                <a:cs typeface="Arial" pitchFamily="34" charset="0"/>
              </a:rPr>
              <a:t>Gall atebion gyfeirio at:</a:t>
            </a:r>
          </a:p>
          <a:p>
            <a:endParaRPr lang="en-GB" sz="1200">
              <a:effectLst/>
              <a:latin typeface="Arial" pitchFamily="34" charset="0"/>
              <a:ea typeface="Times New Roman" panose="02020603050405020304" pitchFamily="18" charset="0"/>
              <a:cs typeface="Arial" pitchFamily="34" charset="0"/>
            </a:endParaRPr>
          </a:p>
          <a:p>
            <a:pPr>
              <a:defRPr b="0" i="0"/>
            </a:pPr>
            <a:r>
              <a:rPr lang="1106" sz="1200">
                <a:effectLst/>
                <a:latin typeface="Arial" pitchFamily="34" charset="0"/>
                <a:ea typeface="Times New Roman" panose="02020603050405020304" pitchFamily="18" charset="0"/>
                <a:cs typeface="Arial" pitchFamily="34" charset="0"/>
              </a:rPr>
              <a:t>Cymdeithasol:</a:t>
            </a:r>
            <a:endParaRPr lang="en-GB" sz="1200">
              <a:effectLst/>
              <a:latin typeface="Arial" pitchFamily="34" charset="0"/>
              <a:ea typeface="Calibri" panose="020F0502020204030204" pitchFamily="34" charset="0"/>
              <a:cs typeface="Arial" pitchFamily="34" charset="0"/>
            </a:endParaRPr>
          </a:p>
          <a:p>
            <a:pPr marL="342900" lvl="0" indent="-3429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cymryd rhan mewn gweithgareddau grŵp a gallu siarad drostyn nhw eu hunain  </a:t>
            </a:r>
          </a:p>
          <a:p>
            <a:pPr marL="342900" lvl="0" indent="-342900">
              <a:lnSpc>
                <a:spcPct val="115000"/>
              </a:lnSpc>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meithrin cyfeillgarwch parhaus </a:t>
            </a:r>
          </a:p>
          <a:p>
            <a:pPr marL="342900" lvl="0" indent="-342900">
              <a:lnSpc>
                <a:spcPct val="115000"/>
              </a:lnSpc>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meithrin annibyniaeth a hunanwerth cynyddol </a:t>
            </a:r>
          </a:p>
          <a:p>
            <a:pPr marL="342900" lvl="0" indent="-342900">
              <a:lnSpc>
                <a:spcPct val="115000"/>
              </a:lnSpc>
              <a:spcAft>
                <a:spcPts val="1000"/>
              </a:spcAft>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datblygu ei safbwyntiau personol ei hun sy'n gallu bod yn wahanol i safbwyntiau rhieni a/neu gyfoedion. </a:t>
            </a:r>
          </a:p>
          <a:p>
            <a:pPr>
              <a:defRPr b="0" i="0"/>
            </a:pPr>
            <a:r>
              <a:rPr lang="1106" sz="1200">
                <a:effectLst/>
                <a:latin typeface="Arial" pitchFamily="34" charset="0"/>
                <a:ea typeface="Calibri" panose="020F0502020204030204" pitchFamily="34" charset="0"/>
                <a:cs typeface="Arial" pitchFamily="34" charset="0"/>
              </a:rPr>
              <a:t>Emosiynol:</a:t>
            </a:r>
          </a:p>
          <a:p>
            <a:pPr marL="342900" lvl="0" indent="-3429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dechrau ymateb i bwysau gan gyfoedion </a:t>
            </a:r>
          </a:p>
          <a:p>
            <a:pPr marL="342900" lvl="0" indent="-342900">
              <a:lnSpc>
                <a:spcPct val="115000"/>
              </a:lnSpc>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dod yn feirniadol ac yn fyfyriol o berfformiad a chyfranogiad personol</a:t>
            </a:r>
          </a:p>
          <a:p>
            <a:pPr marL="342900" lvl="0" indent="-342900">
              <a:lnSpc>
                <a:spcPct val="115000"/>
              </a:lnSpc>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arddangos emosiynau, weithiau rhwystredigaeth a dicter </a:t>
            </a:r>
          </a:p>
          <a:p>
            <a:pPr marL="342900" lvl="0" indent="-342900">
              <a:lnSpc>
                <a:spcPct val="115000"/>
              </a:lnSpc>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mynd yn swil ac yn dawedog o bosibl</a:t>
            </a:r>
          </a:p>
          <a:p>
            <a:pPr marL="342900" lvl="0" indent="-342900">
              <a:lnSpc>
                <a:spcPct val="115000"/>
              </a:lnSpc>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emosiynau sy'n newid yn gyflym </a:t>
            </a:r>
          </a:p>
          <a:p>
            <a:pPr marL="342900" lvl="0" indent="-342900">
              <a:lnSpc>
                <a:spcPct val="115000"/>
              </a:lnSpc>
              <a:spcAft>
                <a:spcPts val="1000"/>
              </a:spcAft>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dangos ymdeimlad o gyfrifoldeb dros ei drefnau ei hun.  </a:t>
            </a:r>
          </a:p>
          <a:p>
            <a:pPr>
              <a:lnSpc>
                <a:spcPct val="115000"/>
              </a:lnSpc>
              <a:spcAft>
                <a:spcPts val="1000"/>
              </a:spcAft>
            </a:pPr>
            <a:endParaRPr lang="en-GB" sz="1200">
              <a:latin typeface="Arial" pitchFamily="34" charset="0"/>
              <a:cs typeface="Arial" pitchFamily="34" charset="0"/>
            </a:endParaRPr>
          </a:p>
          <a:p>
            <a:pPr>
              <a:defRPr b="0" i="0"/>
            </a:pPr>
            <a:r>
              <a:rPr lang="1106" sz="1200">
                <a:latin typeface="Arial" pitchFamily="34" charset="0"/>
                <a:cs typeface="Arial" pitchFamily="34" charset="0"/>
              </a:rPr>
              <a:t>Rhowch gredyd am unrhyw ymateb dilys arall.</a:t>
            </a:r>
            <a:endParaRPr lang="en-GB" sz="1200"/>
          </a:p>
          <a:p>
            <a:pPr>
              <a:defRPr b="0" i="0"/>
            </a:pPr>
            <a:r>
              <a:rPr lang="1106" sz="1100"/>
              <a:t>.</a:t>
            </a:r>
          </a:p>
        </p:txBody>
      </p:sp>
      <p:graphicFrame>
        <p:nvGraphicFramePr>
          <p:cNvPr id="5" name="Table 4">
            <a:extLst>
              <a:ext uri="{FF2B5EF4-FFF2-40B4-BE49-F238E27FC236}">
                <a16:creationId xmlns:a16="http://schemas.microsoft.com/office/drawing/2014/main" id="{4B8F9AAF-017B-48AF-AB67-2F1F2A27B5A7}"/>
              </a:ext>
            </a:extLst>
          </p:cNvPr>
          <p:cNvGraphicFramePr>
            <a:graphicFrameLocks noGrp="1"/>
          </p:cNvGraphicFramePr>
          <p:nvPr>
            <p:extLst>
              <p:ext uri="{D42A27DB-BD31-4B8C-83A1-F6EECF244321}">
                <p14:modId xmlns:p14="http://schemas.microsoft.com/office/powerpoint/2010/main" val="839279507"/>
              </p:ext>
            </p:extLst>
          </p:nvPr>
        </p:nvGraphicFramePr>
        <p:xfrm>
          <a:off x="7150608" y="1135551"/>
          <a:ext cx="4059936" cy="976688"/>
        </p:xfrm>
        <a:graphic>
          <a:graphicData uri="http://schemas.openxmlformats.org/drawingml/2006/table">
            <a:tbl>
              <a:tblPr firstRow="1" firstCol="1" bandRow="1"/>
              <a:tblGrid>
                <a:gridCol w="965473">
                  <a:extLst>
                    <a:ext uri="{9D8B030D-6E8A-4147-A177-3AD203B41FA5}">
                      <a16:colId xmlns:a16="http://schemas.microsoft.com/office/drawing/2014/main" val="2259503047"/>
                    </a:ext>
                  </a:extLst>
                </a:gridCol>
                <a:gridCol w="990228">
                  <a:extLst>
                    <a:ext uri="{9D8B030D-6E8A-4147-A177-3AD203B41FA5}">
                      <a16:colId xmlns:a16="http://schemas.microsoft.com/office/drawing/2014/main" val="2074751547"/>
                    </a:ext>
                  </a:extLst>
                </a:gridCol>
                <a:gridCol w="990228">
                  <a:extLst>
                    <a:ext uri="{9D8B030D-6E8A-4147-A177-3AD203B41FA5}">
                      <a16:colId xmlns:a16="http://schemas.microsoft.com/office/drawing/2014/main" val="4230032613"/>
                    </a:ext>
                  </a:extLst>
                </a:gridCol>
                <a:gridCol w="1114007">
                  <a:extLst>
                    <a:ext uri="{9D8B030D-6E8A-4147-A177-3AD203B41FA5}">
                      <a16:colId xmlns:a16="http://schemas.microsoft.com/office/drawing/2014/main" val="680148687"/>
                    </a:ext>
                  </a:extLst>
                </a:gridCol>
              </a:tblGrid>
              <a:tr h="428111">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200"/>
                        </a:spcBef>
                        <a:spcAft>
                          <a:spcPts val="2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Cyfanswm Marciau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38819830"/>
                  </a:ext>
                </a:extLst>
              </a:tr>
              <a:tr h="428111">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6</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6 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0479909"/>
                  </a:ext>
                </a:extLst>
              </a:tr>
            </a:tbl>
          </a:graphicData>
        </a:graphic>
      </p:graphicFrame>
      <p:pic>
        <p:nvPicPr>
          <p:cNvPr id="4" name="Audio 3">
            <a:hlinkClick r:id="" action="ppaction://media"/>
            <a:extLst>
              <a:ext uri="{FF2B5EF4-FFF2-40B4-BE49-F238E27FC236}">
                <a16:creationId xmlns:a16="http://schemas.microsoft.com/office/drawing/2014/main" id="{936513D1-876B-44B6-9223-EC7AE516B9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40830784"/>
      </p:ext>
    </p:extLst>
  </p:cSld>
  <p:clrMapOvr>
    <a:masterClrMapping/>
  </p:clrMapOvr>
  <mc:AlternateContent xmlns:mc="http://schemas.openxmlformats.org/markup-compatibility/2006" xmlns:p14="http://schemas.microsoft.com/office/powerpoint/2010/main">
    <mc:Choice Requires="p14">
      <p:transition spd="slow" p14:dur="2000" advTm="33571"/>
    </mc:Choice>
    <mc:Fallback xmlns="">
      <p:transition spd="slow" advTm="33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pPr>
              <a:defRPr b="0" i="0"/>
            </a:pPr>
            <a:r>
              <a:rPr lang="1106" sz="2400">
                <a:solidFill>
                  <a:srgbClr val="0070C0"/>
                </a:solidFill>
                <a:latin typeface="Arial" pitchFamily="34" charset="0"/>
                <a:cs typeface="Arial" pitchFamily="34" charset="0"/>
              </a:rPr>
              <a:t>Adran A cwestiwn 1(b),  bandiau cynllun marcio AA1</a:t>
            </a:r>
          </a:p>
        </p:txBody>
      </p:sp>
      <p:cxnSp>
        <p:nvCxnSpPr>
          <p:cNvPr id="59" name="Straight Connector 58">
            <a:extLst>
              <a:ext uri="{FF2B5EF4-FFF2-40B4-BE49-F238E27FC236}">
                <a16:creationId xmlns:a16="http://schemas.microsoft.com/office/drawing/2014/main" id="{96928600-875D-49DE-90B3-F30087FA9344}"/>
              </a:ext>
            </a:extLst>
          </p:cNvPr>
          <p:cNvCxnSpPr/>
          <p:nvPr/>
        </p:nvCxnSpPr>
        <p:spPr>
          <a:xfrm flipH="1">
            <a:off x="993422" y="1174044"/>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0C227DD9-3876-4E7F-BFBB-AFDE7E1D6630}"/>
              </a:ext>
            </a:extLst>
          </p:cNvPr>
          <p:cNvGraphicFramePr>
            <a:graphicFrameLocks noGrp="1"/>
          </p:cNvGraphicFramePr>
          <p:nvPr>
            <p:extLst>
              <p:ext uri="{D42A27DB-BD31-4B8C-83A1-F6EECF244321}">
                <p14:modId xmlns:p14="http://schemas.microsoft.com/office/powerpoint/2010/main" val="361890226"/>
              </p:ext>
            </p:extLst>
          </p:nvPr>
        </p:nvGraphicFramePr>
        <p:xfrm>
          <a:off x="2923309" y="1506936"/>
          <a:ext cx="7051964" cy="4393064"/>
        </p:xfrm>
        <a:graphic>
          <a:graphicData uri="http://schemas.openxmlformats.org/drawingml/2006/table">
            <a:tbl>
              <a:tblPr firstRow="1" firstCol="1" bandRow="1">
                <a:tableStyleId>{5C22544A-7EE6-4342-B048-85BDC9FD1C3A}</a:tableStyleId>
              </a:tblPr>
              <a:tblGrid>
                <a:gridCol w="824446">
                  <a:extLst>
                    <a:ext uri="{9D8B030D-6E8A-4147-A177-3AD203B41FA5}">
                      <a16:colId xmlns:a16="http://schemas.microsoft.com/office/drawing/2014/main" val="118541889"/>
                    </a:ext>
                  </a:extLst>
                </a:gridCol>
                <a:gridCol w="6227518">
                  <a:extLst>
                    <a:ext uri="{9D8B030D-6E8A-4147-A177-3AD203B41FA5}">
                      <a16:colId xmlns:a16="http://schemas.microsoft.com/office/drawing/2014/main" val="796946122"/>
                    </a:ext>
                  </a:extLst>
                </a:gridCol>
              </a:tblGrid>
              <a:tr h="564915">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Band </a:t>
                      </a:r>
                      <a:endParaRPr lang="en-GB" sz="1200">
                        <a:solidFill>
                          <a:schemeClr val="tx1"/>
                        </a:solidFill>
                        <a:effectLst/>
                        <a:latin typeface="Arial" pitchFamily="34" charset="0"/>
                        <a:ea typeface="Calibri" panose="020F0502020204030204" pitchFamily="34" charset="0"/>
                        <a:cs typeface="Arial" pitchFamily="34" charset="0"/>
                      </a:endParaRPr>
                    </a:p>
                  </a:txBody>
                  <a:tcPr marL="54512" marR="54512" marT="27493" marB="27493" anchor="ctr"/>
                </a:tc>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AA1</a:t>
                      </a:r>
                      <a:endParaRPr lang="en-GB" sz="1200">
                        <a:solidFill>
                          <a:schemeClr val="tx1"/>
                        </a:solidFill>
                        <a:effectLst/>
                        <a:latin typeface="Arial" pitchFamily="34" charset="0"/>
                        <a:ea typeface="Calibri" panose="020F0502020204030204" pitchFamily="34" charset="0"/>
                        <a:cs typeface="Arial" pitchFamily="34" charset="0"/>
                      </a:endParaRPr>
                    </a:p>
                  </a:txBody>
                  <a:tcPr marL="54512" marR="54512" marT="27493" marB="27493" anchor="ctr"/>
                </a:tc>
                <a:extLst>
                  <a:ext uri="{0D108BD9-81ED-4DB2-BD59-A6C34878D82A}">
                    <a16:rowId xmlns:a16="http://schemas.microsoft.com/office/drawing/2014/main" val="1379340798"/>
                  </a:ext>
                </a:extLst>
              </a:tr>
              <a:tr h="1135801">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3</a:t>
                      </a:r>
                      <a:endParaRPr lang="en-GB" sz="1200">
                        <a:solidFill>
                          <a:schemeClr val="tx1"/>
                        </a:solidFill>
                        <a:effectLst/>
                        <a:latin typeface="Arial" pitchFamily="34" charset="0"/>
                        <a:ea typeface="Calibri" panose="020F0502020204030204" pitchFamily="34" charset="0"/>
                        <a:cs typeface="Arial" pitchFamily="34" charset="0"/>
                      </a:endParaRPr>
                    </a:p>
                  </a:txBody>
                  <a:tcPr marL="54512" marR="54512" marT="27493" marB="27493" anchor="ctr"/>
                </a:tc>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5-6 marc</a:t>
                      </a:r>
                    </a:p>
                    <a:p>
                      <a:pPr>
                        <a:lnSpc>
                          <a:spcPct val="100000"/>
                        </a:lnSpc>
                        <a:spcAft>
                          <a:spcPct val="0"/>
                        </a:spcAft>
                        <a:defRPr b="0" i="0"/>
                      </a:pPr>
                      <a:r>
                        <a:rPr lang="1106" sz="1200">
                          <a:solidFill>
                            <a:schemeClr val="tx1"/>
                          </a:solidFill>
                          <a:effectLst/>
                          <a:latin typeface="Arial" pitchFamily="34" charset="0"/>
                          <a:cs typeface="Arial" pitchFamily="34" charset="0"/>
                        </a:rPr>
                        <a:t>Disgrifiad da iawn sy'n dangos:</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gwybodaeth a dealltwriaeth drylwyr o'r patrwm o ddatblygiad emosiynol a chymdeithasol sydd i'w ddisgwyl gan blentyn wyth oed</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dealltwriaeth hyderus o gysyniadau perthnasol.</a:t>
                      </a:r>
                      <a:endParaRPr lang="en-GB" sz="1200">
                        <a:solidFill>
                          <a:schemeClr val="tx1"/>
                        </a:solidFill>
                        <a:effectLst/>
                        <a:latin typeface="Arial" pitchFamily="34" charset="0"/>
                        <a:ea typeface="Calibri" panose="020F0502020204030204" pitchFamily="34" charset="0"/>
                        <a:cs typeface="Arial" pitchFamily="34" charset="0"/>
                      </a:endParaRPr>
                    </a:p>
                  </a:txBody>
                  <a:tcPr marL="54512" marR="54512" marT="27493" marB="27493"/>
                </a:tc>
                <a:extLst>
                  <a:ext uri="{0D108BD9-81ED-4DB2-BD59-A6C34878D82A}">
                    <a16:rowId xmlns:a16="http://schemas.microsoft.com/office/drawing/2014/main" val="936996497"/>
                  </a:ext>
                </a:extLst>
              </a:tr>
              <a:tr h="1135801">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2</a:t>
                      </a:r>
                      <a:endParaRPr lang="en-GB" sz="1200">
                        <a:solidFill>
                          <a:schemeClr val="tx1"/>
                        </a:solidFill>
                        <a:effectLst/>
                        <a:latin typeface="Arial" pitchFamily="34" charset="0"/>
                        <a:ea typeface="Calibri" panose="020F0502020204030204" pitchFamily="34" charset="0"/>
                        <a:cs typeface="Arial" pitchFamily="34" charset="0"/>
                      </a:endParaRPr>
                    </a:p>
                  </a:txBody>
                  <a:tcPr marL="54512" marR="54512" marT="27493" marB="27493" anchor="ctr"/>
                </a:tc>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3-4 marc</a:t>
                      </a:r>
                    </a:p>
                    <a:p>
                      <a:pPr>
                        <a:lnSpc>
                          <a:spcPct val="100000"/>
                        </a:lnSpc>
                        <a:spcAft>
                          <a:spcPct val="0"/>
                        </a:spcAft>
                        <a:tabLst>
                          <a:tab pos="457200" algn="l"/>
                          <a:tab pos="914400" algn="l"/>
                          <a:tab pos="5715000" algn="r"/>
                        </a:tabLst>
                        <a:defRPr b="0" i="0"/>
                      </a:pPr>
                      <a:r>
                        <a:rPr lang="1106" sz="1200">
                          <a:solidFill>
                            <a:schemeClr val="tx1"/>
                          </a:solidFill>
                          <a:effectLst/>
                          <a:latin typeface="Arial" pitchFamily="34" charset="0"/>
                          <a:cs typeface="Arial" pitchFamily="34" charset="0"/>
                        </a:rPr>
                        <a:t>Disgrifiad da sy'n dangos:</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gwybodaeth a dealltwriaeth sicr ar y cyfan o'r patrwm o ddatblygiad emosiynol a/neu gymdeithasol sydd i'w ddisgwyl gan blentyn wyth oed</a:t>
                      </a:r>
                    </a:p>
                    <a:p>
                      <a:pPr marL="342900" lvl="0" indent="-342900">
                        <a:lnSpc>
                          <a:spcPct val="100000"/>
                        </a:lnSpc>
                        <a:spcAft>
                          <a:spcPct val="0"/>
                        </a:spcAft>
                        <a:buFont typeface="Symbol" panose="05050102010706020507" pitchFamily="18" charset="2"/>
                        <a:buChar char=""/>
                        <a:tabLst>
                          <a:tab pos="457200" algn="l"/>
                          <a:tab pos="914400" algn="l"/>
                          <a:tab pos="5715000" algn="r"/>
                        </a:tabLst>
                        <a:defRPr b="0" i="0"/>
                      </a:pPr>
                      <a:r>
                        <a:rPr lang="1106" sz="1200">
                          <a:solidFill>
                            <a:schemeClr val="tx1"/>
                          </a:solidFill>
                          <a:effectLst/>
                          <a:latin typeface="Arial" pitchFamily="34" charset="0"/>
                          <a:cs typeface="Arial" pitchFamily="34" charset="0"/>
                        </a:rPr>
                        <a:t>dealltwriaeth sicr ar y cyfan o gysyniadau perthnasol.</a:t>
                      </a:r>
                      <a:endParaRPr lang="en-GB" sz="1200">
                        <a:solidFill>
                          <a:schemeClr val="tx1"/>
                        </a:solidFill>
                        <a:effectLst/>
                        <a:latin typeface="Arial" pitchFamily="34" charset="0"/>
                        <a:ea typeface="Calibri" panose="020F0502020204030204" pitchFamily="34" charset="0"/>
                        <a:cs typeface="Arial" pitchFamily="34" charset="0"/>
                      </a:endParaRPr>
                    </a:p>
                  </a:txBody>
                  <a:tcPr marL="54512" marR="54512" marT="27493" marB="27493"/>
                </a:tc>
                <a:extLst>
                  <a:ext uri="{0D108BD9-81ED-4DB2-BD59-A6C34878D82A}">
                    <a16:rowId xmlns:a16="http://schemas.microsoft.com/office/drawing/2014/main" val="2203738902"/>
                  </a:ext>
                </a:extLst>
              </a:tr>
              <a:tr h="1135801">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1</a:t>
                      </a:r>
                      <a:endParaRPr lang="en-GB" sz="1200">
                        <a:solidFill>
                          <a:schemeClr val="tx1"/>
                        </a:solidFill>
                        <a:effectLst/>
                        <a:latin typeface="Arial" pitchFamily="34" charset="0"/>
                        <a:ea typeface="Calibri" panose="020F0502020204030204" pitchFamily="34" charset="0"/>
                        <a:cs typeface="Arial" pitchFamily="34" charset="0"/>
                      </a:endParaRPr>
                    </a:p>
                  </a:txBody>
                  <a:tcPr marL="54512" marR="54512" marT="27493" marB="27493" anchor="ctr"/>
                </a:tc>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1-2 farc</a:t>
                      </a:r>
                      <a:endParaRPr lang="1106" sz="1200" b="0">
                        <a:solidFill>
                          <a:schemeClr val="tx1"/>
                        </a:solidFill>
                        <a:effectLst/>
                        <a:latin typeface="Arial" pitchFamily="34" charset="0"/>
                        <a:cs typeface="Arial" pitchFamily="34" charset="0"/>
                      </a:endParaRPr>
                    </a:p>
                    <a:p>
                      <a:pPr>
                        <a:lnSpc>
                          <a:spcPct val="100000"/>
                        </a:lnSpc>
                        <a:spcAft>
                          <a:spcPct val="0"/>
                        </a:spcAft>
                        <a:tabLst>
                          <a:tab pos="457200" algn="l"/>
                          <a:tab pos="914400" algn="l"/>
                          <a:tab pos="5715000" algn="r"/>
                        </a:tabLst>
                        <a:defRPr b="0" i="0"/>
                      </a:pPr>
                      <a:r>
                        <a:rPr lang="1106" sz="1200">
                          <a:solidFill>
                            <a:schemeClr val="tx1"/>
                          </a:solidFill>
                          <a:effectLst/>
                          <a:latin typeface="Arial" pitchFamily="34" charset="0"/>
                          <a:cs typeface="Arial" pitchFamily="34" charset="0"/>
                        </a:rPr>
                        <a:t>Disgrifiad sylfaenol sy'n dangos:</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rhywfaint o wybodaeth a dealltwriaeth o'r patrwm o ddatblygiad emosiynol a/neu gymdeithasol sydd i'w ddisgwyl gan blentyn wyth oed</a:t>
                      </a:r>
                    </a:p>
                    <a:p>
                      <a:pPr marL="342900" lvl="0" indent="-342900">
                        <a:lnSpc>
                          <a:spcPct val="100000"/>
                        </a:lnSpc>
                        <a:spcAft>
                          <a:spcPct val="0"/>
                        </a:spcAft>
                        <a:buFont typeface="Symbol" panose="05050102010706020507" pitchFamily="18" charset="2"/>
                        <a:buChar char=""/>
                        <a:tabLst>
                          <a:tab pos="457200" algn="l"/>
                          <a:tab pos="914400" algn="l"/>
                          <a:tab pos="5715000" algn="r"/>
                        </a:tabLst>
                        <a:defRPr b="0" i="0"/>
                      </a:pPr>
                      <a:r>
                        <a:rPr lang="1106" sz="1200">
                          <a:solidFill>
                            <a:schemeClr val="tx1"/>
                          </a:solidFill>
                          <a:effectLst/>
                          <a:latin typeface="Arial" pitchFamily="34" charset="0"/>
                          <a:cs typeface="Arial" pitchFamily="34" charset="0"/>
                        </a:rPr>
                        <a:t>rhywfaint o ddealltwriaeth o gysyniadau sylfaenol.</a:t>
                      </a:r>
                      <a:endParaRPr lang="en-GB" sz="1200">
                        <a:solidFill>
                          <a:schemeClr val="tx1"/>
                        </a:solidFill>
                        <a:effectLst/>
                        <a:latin typeface="Arial" pitchFamily="34" charset="0"/>
                        <a:ea typeface="Calibri" panose="020F0502020204030204" pitchFamily="34" charset="0"/>
                        <a:cs typeface="Arial" pitchFamily="34" charset="0"/>
                      </a:endParaRPr>
                    </a:p>
                  </a:txBody>
                  <a:tcPr marL="54512" marR="54512" marT="27493" marB="27493"/>
                </a:tc>
                <a:extLst>
                  <a:ext uri="{0D108BD9-81ED-4DB2-BD59-A6C34878D82A}">
                    <a16:rowId xmlns:a16="http://schemas.microsoft.com/office/drawing/2014/main" val="246374040"/>
                  </a:ext>
                </a:extLst>
              </a:tr>
              <a:tr h="191543">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 </a:t>
                      </a:r>
                      <a:endParaRPr lang="en-GB" sz="1200">
                        <a:solidFill>
                          <a:schemeClr val="tx1"/>
                        </a:solidFill>
                        <a:effectLst/>
                        <a:latin typeface="Arial" pitchFamily="34" charset="0"/>
                        <a:ea typeface="Calibri" panose="020F0502020204030204" pitchFamily="34" charset="0"/>
                        <a:cs typeface="Arial" pitchFamily="34" charset="0"/>
                      </a:endParaRPr>
                    </a:p>
                  </a:txBody>
                  <a:tcPr marL="54512" marR="54512" marT="27493" marB="27493"/>
                </a:tc>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0 marc</a:t>
                      </a:r>
                    </a:p>
                    <a:p>
                      <a:pPr algn="ctr">
                        <a:lnSpc>
                          <a:spcPct val="100000"/>
                        </a:lnSpc>
                        <a:spcAft>
                          <a:spcPct val="0"/>
                        </a:spcAft>
                        <a:defRPr b="0" i="0"/>
                      </a:pPr>
                      <a:r>
                        <a:rPr lang="1106" sz="1200">
                          <a:solidFill>
                            <a:schemeClr val="tx1"/>
                          </a:solidFill>
                          <a:effectLst/>
                          <a:latin typeface="Arial" pitchFamily="34" charset="0"/>
                          <a:cs typeface="Arial" pitchFamily="34" charset="0"/>
                        </a:rPr>
                        <a:t>Ateb ddim yn haeddu marc neu heb geisio rhoi ateb.</a:t>
                      </a:r>
                      <a:endParaRPr lang="en-GB" sz="1200">
                        <a:solidFill>
                          <a:schemeClr val="tx1"/>
                        </a:solidFill>
                        <a:effectLst/>
                        <a:latin typeface="Arial" pitchFamily="34" charset="0"/>
                        <a:ea typeface="Calibri" panose="020F0502020204030204" pitchFamily="34" charset="0"/>
                        <a:cs typeface="Arial" pitchFamily="34" charset="0"/>
                      </a:endParaRPr>
                    </a:p>
                  </a:txBody>
                  <a:tcPr marL="54512" marR="54512" marT="27493" marB="27493"/>
                </a:tc>
                <a:extLst>
                  <a:ext uri="{0D108BD9-81ED-4DB2-BD59-A6C34878D82A}">
                    <a16:rowId xmlns:a16="http://schemas.microsoft.com/office/drawing/2014/main" val="2356964733"/>
                  </a:ext>
                </a:extLst>
              </a:tr>
            </a:tbl>
          </a:graphicData>
        </a:graphic>
      </p:graphicFrame>
      <p:pic>
        <p:nvPicPr>
          <p:cNvPr id="2" name="Audio 1">
            <a:hlinkClick r:id="" action="ppaction://media"/>
            <a:extLst>
              <a:ext uri="{FF2B5EF4-FFF2-40B4-BE49-F238E27FC236}">
                <a16:creationId xmlns:a16="http://schemas.microsoft.com/office/drawing/2014/main" id="{3ED8F578-24B6-494B-9E3A-25F098C16C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79756020"/>
      </p:ext>
    </p:extLst>
  </p:cSld>
  <p:clrMapOvr>
    <a:masterClrMapping/>
  </p:clrMapOvr>
  <p:transition advTm="307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pPr>
              <a:defRPr b="0" i="0"/>
            </a:pPr>
            <a:r>
              <a:rPr lang="1106" sz="2400">
                <a:solidFill>
                  <a:srgbClr val="0070C0"/>
                </a:solidFill>
                <a:latin typeface="Arial" pitchFamily="34" charset="0"/>
                <a:cs typeface="Arial" pitchFamily="34" charset="0"/>
              </a:rPr>
              <a:t>Adran A cwestiwn 1(c), AA2</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5110506" cy="1189909"/>
          </a:xfrm>
          <a:prstGeom prst="rect">
            <a:avLst/>
          </a:prstGeom>
          <a:noFill/>
        </p:spPr>
        <p:txBody>
          <a:bodyPr wrap="square" rtlCol="0">
            <a:spAutoFit/>
          </a:bodyPr>
          <a:lstStyle/>
          <a:p>
            <a:pPr>
              <a:defRPr b="0" i="0"/>
            </a:pPr>
            <a:r>
              <a:rPr lang="1106">
                <a:latin typeface="Arial" pitchFamily="34" charset="0"/>
                <a:cs typeface="Arial" pitchFamily="34" charset="0"/>
              </a:rPr>
              <a:t>Defnyddiwch y lle sydd wedi'i ddarparu i ymateb – gadewch i nifer y marciau a'r lle sydd ar gael eich arwain. (Cofiwch y gallwch chi ddefnyddio'r dudalen parhad os oes angen)</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767512" y="1159703"/>
            <a:ext cx="2376488" cy="1044575"/>
          </a:xfrm>
          <a:prstGeom prst="rect">
            <a:avLst/>
          </a:prstGeom>
          <a:solidFill>
            <a:srgbClr val="66CCFF"/>
          </a:solidFill>
          <a:ln w="38100">
            <a:solidFill>
              <a:schemeClr val="tx1"/>
            </a:solidFill>
            <a:miter lim="800000"/>
          </a:ln>
          <a:effectLst/>
        </p:spPr>
        <p:txBody>
          <a:bodyPr wrap="none" anchor="ctr"/>
          <a:lstStyle/>
          <a:p>
            <a:pPr algn="ctr">
              <a:defRPr b="0" i="0"/>
            </a:pPr>
            <a:r>
              <a:rPr lang="1106" sz="6600">
                <a:latin typeface="Arial" pitchFamily="34" charset="0"/>
                <a:cs typeface="Arial" pitchFamily="34" charset="0"/>
              </a:rPr>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425207"/>
            <a:ext cx="3482889" cy="1189909"/>
          </a:xfrm>
          <a:prstGeom prst="rect">
            <a:avLst/>
          </a:prstGeom>
          <a:noFill/>
        </p:spPr>
        <p:txBody>
          <a:bodyPr wrap="square" rtlCol="0">
            <a:spAutoFit/>
          </a:bodyPr>
          <a:lstStyle/>
          <a:p>
            <a:pPr>
              <a:defRPr b="0" i="0"/>
            </a:pPr>
            <a:r>
              <a:rPr lang="1106">
                <a:latin typeface="Arial" pitchFamily="34" charset="0"/>
                <a:cs typeface="Arial" pitchFamily="34" charset="0"/>
              </a:rPr>
              <a:t>Dechreuwch y cloc!</a:t>
            </a:r>
          </a:p>
          <a:p>
            <a:endParaRPr lang="en-GB">
              <a:latin typeface="Arial" pitchFamily="34" charset="0"/>
              <a:cs typeface="Arial" pitchFamily="34" charset="0"/>
            </a:endParaRPr>
          </a:p>
          <a:p>
            <a:pPr>
              <a:defRPr b="0" i="0"/>
            </a:pPr>
            <a:r>
              <a:rPr lang="1106">
                <a:latin typeface="Arial" pitchFamily="34" charset="0"/>
                <a:cs typeface="Arial" pitchFamily="34" charset="0"/>
              </a:rPr>
              <a:t>Ceisiwch ateb y cwestiwn hwn mewn 10 munud.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824088" y="1219200"/>
            <a:ext cx="5397323" cy="5858013"/>
          </a:xfrm>
          <a:prstGeom prst="rect">
            <a:avLst/>
          </a:prstGeom>
          <a:noFill/>
          <a:ln>
            <a:solidFill>
              <a:schemeClr val="tx1"/>
            </a:solidFill>
          </a:ln>
        </p:spPr>
        <p:txBody>
          <a:bodyPr wrap="square">
            <a:spAutoFit/>
          </a:bodyPr>
          <a:lstStyle/>
          <a:p>
            <a:pPr marL="363538" indent="-363538">
              <a:defRPr b="0" i="0"/>
            </a:pPr>
            <a:r>
              <a:rPr lang="1106" sz="1600">
                <a:latin typeface="Arial" pitchFamily="34" charset="0"/>
                <a:cs typeface="Arial" pitchFamily="34" charset="0"/>
              </a:rPr>
              <a:t>(c) Esboniwch sut </a:t>
            </a:r>
            <a:r>
              <a:rPr lang="1106" sz="1600">
                <a:highlight>
                  <a:srgbClr val="FFFF00"/>
                </a:highlight>
                <a:latin typeface="Arial" pitchFamily="34" charset="0"/>
                <a:cs typeface="Arial" pitchFamily="34" charset="0"/>
              </a:rPr>
              <a:t>gallai ymddygiad Nathan </a:t>
            </a:r>
            <a:r>
              <a:rPr lang="1106" sz="1600">
                <a:latin typeface="Arial" pitchFamily="34" charset="0"/>
                <a:cs typeface="Arial" pitchFamily="34" charset="0"/>
              </a:rPr>
              <a:t>gael ei hybu gartref </a:t>
            </a:r>
            <a:r>
              <a:rPr lang="1106" sz="1600">
                <a:highlight>
                  <a:srgbClr val="FFFF00"/>
                </a:highlight>
                <a:latin typeface="Arial" pitchFamily="34" charset="0"/>
                <a:cs typeface="Arial" pitchFamily="34" charset="0"/>
              </a:rPr>
              <a:t>ac yn</a:t>
            </a:r>
            <a:r>
              <a:rPr lang="1106" sz="1600">
                <a:latin typeface="Arial" pitchFamily="34" charset="0"/>
                <a:cs typeface="Arial" pitchFamily="34" charset="0"/>
              </a:rPr>
              <a:t>  yr </a:t>
            </a:r>
            <a:r>
              <a:rPr lang="1106" sz="1600">
                <a:highlight>
                  <a:srgbClr val="FFFF00"/>
                </a:highlight>
                <a:latin typeface="Arial" pitchFamily="34" charset="0"/>
                <a:cs typeface="Arial" pitchFamily="34" charset="0"/>
              </a:rPr>
              <a:t>ysgol.</a:t>
            </a:r>
            <a:r>
              <a:rPr lang="1106" sz="1600">
                <a:latin typeface="Arial" pitchFamily="34" charset="0"/>
                <a:cs typeface="Arial" pitchFamily="34" charset="0"/>
              </a:rPr>
              <a:t>					</a:t>
            </a:r>
            <a:r>
              <a:rPr lang="1106" sz="1600">
                <a:highlight>
                  <a:srgbClr val="FFFF00"/>
                </a:highlight>
                <a:latin typeface="Arial" pitchFamily="34" charset="0"/>
                <a:cs typeface="Arial" pitchFamily="34" charset="0"/>
              </a:rPr>
              <a:t>[8] </a:t>
            </a:r>
            <a:r>
              <a:rPr lang="1106" sz="1600">
                <a:latin typeface="Arial" pitchFamily="34" charset="0"/>
                <a:cs typeface="Arial" pitchFamily="34" charset="0"/>
              </a:rPr>
              <a:t>………………………………………………………………………… ………………………………………………………………………… …………………………………………………………………………</a:t>
            </a:r>
          </a:p>
          <a:p>
            <a:pPr marL="363538" indent="-363538">
              <a:defRPr b="0" i="0"/>
            </a:pPr>
            <a:r>
              <a:rPr lang="1106"/>
              <a:t>	………………………………………………………………………… …………………………………………………………………………………………………………………………………………………………………………………………………………………………………………………………………………………………………………………………………………………………………………………………………………………………………………………………………………………………………………………………………….....</a:t>
            </a:r>
          </a:p>
          <a:p>
            <a:pPr marL="363538" indent="-363538">
              <a:defRPr b="0" i="0"/>
            </a:pPr>
            <a:r>
              <a:rPr lang="1106"/>
              <a:t>	………………………………………………………………………… ………………………………………………………………………… …………………………………………………………………………</a:t>
            </a:r>
          </a:p>
          <a:p>
            <a:pPr marL="363538" indent="-363538">
              <a:defRPr b="0" i="0"/>
            </a:pPr>
            <a:r>
              <a:rPr lang="1106"/>
              <a:t>	…………………………………………………………………………</a:t>
            </a:r>
          </a:p>
          <a:p>
            <a:endParaRPr lang="en-GB"/>
          </a:p>
        </p:txBody>
      </p:sp>
      <p:sp>
        <p:nvSpPr>
          <p:cNvPr id="2" name="Oval 1">
            <a:extLst>
              <a:ext uri="{FF2B5EF4-FFF2-40B4-BE49-F238E27FC236}">
                <a16:creationId xmlns:a16="http://schemas.microsoft.com/office/drawing/2014/main" id="{5DDBBB5A-6A18-4F3E-8823-02E23E4D97E1}"/>
              </a:ext>
            </a:extLst>
          </p:cNvPr>
          <p:cNvSpPr/>
          <p:nvPr/>
        </p:nvSpPr>
        <p:spPr>
          <a:xfrm>
            <a:off x="1086928" y="1219200"/>
            <a:ext cx="1282200" cy="3463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134462AE-8637-4BAB-9058-913C2E167B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93156477"/>
      </p:ext>
    </p:extLst>
  </p:cSld>
  <p:clrMapOvr>
    <a:masterClrMapping/>
  </p:clrMapOvr>
  <p:transition advTm="941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0"/>
                      </p:stCondLst>
                      <p:childTnLst>
                        <p:par>
                          <p:cTn id="9" fill="hold" nodeType="after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pPr>
              <a:defRPr b="0" i="0"/>
            </a:pPr>
            <a:r>
              <a:rPr lang="1106" sz="2400">
                <a:solidFill>
                  <a:srgbClr val="0070C0"/>
                </a:solidFill>
                <a:latin typeface="Arial" pitchFamily="34" charset="0"/>
                <a:cs typeface="Arial" pitchFamily="34" charset="0"/>
              </a:rPr>
              <a:t>Adran A cwestiwn 1(c),  cynllun marcio AA2</a:t>
            </a:r>
          </a:p>
        </p:txBody>
      </p:sp>
      <p:sp>
        <p:nvSpPr>
          <p:cNvPr id="7" name="TextBox 6">
            <a:extLst>
              <a:ext uri="{FF2B5EF4-FFF2-40B4-BE49-F238E27FC236}">
                <a16:creationId xmlns:a16="http://schemas.microsoft.com/office/drawing/2014/main" id="{AED58534-3F97-42D8-96D5-4F7847F527CF}"/>
              </a:ext>
            </a:extLst>
          </p:cNvPr>
          <p:cNvSpPr txBox="1"/>
          <p:nvPr/>
        </p:nvSpPr>
        <p:spPr>
          <a:xfrm>
            <a:off x="412638" y="876719"/>
            <a:ext cx="6118791" cy="6300414"/>
          </a:xfrm>
          <a:prstGeom prst="rect">
            <a:avLst/>
          </a:prstGeom>
          <a:noFill/>
          <a:ln>
            <a:solidFill>
              <a:schemeClr val="tx1"/>
            </a:solidFill>
          </a:ln>
        </p:spPr>
        <p:txBody>
          <a:bodyPr wrap="square">
            <a:spAutoFit/>
          </a:bodyPr>
          <a:lstStyle/>
          <a:p>
            <a:pPr marL="363538" indent="-363538">
              <a:defRPr b="0" i="0"/>
            </a:pPr>
            <a:r>
              <a:rPr lang="1106" sz="1200" i="1"/>
              <a:t>1 (</a:t>
            </a:r>
            <a:r>
              <a:rPr lang="1106" sz="1200" i="1">
                <a:latin typeface="Arial" pitchFamily="34" charset="0"/>
                <a:cs typeface="Arial" pitchFamily="34" charset="0"/>
              </a:rPr>
              <a:t>c) </a:t>
            </a:r>
            <a:r>
              <a:rPr lang="1106" sz="1200" i="1">
                <a:effectLst/>
                <a:latin typeface="Arial" pitchFamily="34" charset="0"/>
                <a:ea typeface="Calibri" panose="020F0502020204030204" pitchFamily="34" charset="0"/>
              </a:rPr>
              <a:t>Esboniwch sut gallai ymddygiad cadarnhaol Nathan gael ei hybu (promote) gartref ac yn yr ysgol.</a:t>
            </a:r>
          </a:p>
          <a:p>
            <a:pPr marL="342900" indent="-342900">
              <a:buAutoNum type="arabicPeriod"/>
            </a:pPr>
            <a:endParaRPr lang="en-GB" sz="1000" i="1">
              <a:latin typeface="Arial" pitchFamily="34" charset="0"/>
              <a:cs typeface="Arial" pitchFamily="34" charset="0"/>
            </a:endParaRPr>
          </a:p>
          <a:p>
            <a:pPr>
              <a:defRPr b="0" i="0"/>
            </a:pPr>
            <a:r>
              <a:rPr lang="1106" sz="1400"/>
              <a:t> </a:t>
            </a:r>
            <a:r>
              <a:rPr lang="1106" sz="1200">
                <a:latin typeface="Arial" pitchFamily="34" charset="0"/>
                <a:cs typeface="Arial" pitchFamily="34" charset="0"/>
              </a:rPr>
              <a:t>Gall atebion gyfeirio at y canlynol: </a:t>
            </a:r>
          </a:p>
          <a:p>
            <a:endParaRPr lang="en-GB" sz="1200">
              <a:latin typeface="Arial" pitchFamily="34" charset="0"/>
              <a:cs typeface="Arial" pitchFamily="34" charset="0"/>
            </a:endParaRPr>
          </a:p>
          <a:p>
            <a:pPr>
              <a:defRPr b="0" i="0"/>
            </a:pPr>
            <a:r>
              <a:rPr lang="1106" sz="1200">
                <a:latin typeface="Arial" pitchFamily="34" charset="0"/>
                <a:cs typeface="Arial" pitchFamily="34" charset="0"/>
              </a:rPr>
              <a:t>Yn ddelfrydol, dylai'r ysgol a'r cartref gydweithio, er mwyn helpu i sicrhau eu bod yn defnyddio dull cyson i hybu ymddygiad cadarnhaol Nathan.</a:t>
            </a:r>
          </a:p>
          <a:p>
            <a:pPr>
              <a:defRPr b="0" i="0"/>
            </a:pPr>
            <a:r>
              <a:rPr lang="1106" sz="1200">
                <a:latin typeface="Arial" pitchFamily="34" charset="0"/>
                <a:cs typeface="Arial" pitchFamily="34" charset="0"/>
              </a:rPr>
              <a:t>Mae'n bwysig bod y cyfathrebu rhwng rhieni Nathan a'i athrawon yn dda er mwyn sicrhau y dilynir trefnau cyson.</a:t>
            </a:r>
          </a:p>
          <a:p>
            <a:endParaRPr lang="en-GB" sz="1200">
              <a:latin typeface="Arial" pitchFamily="34" charset="0"/>
              <a:cs typeface="Arial" pitchFamily="34" charset="0"/>
            </a:endParaRPr>
          </a:p>
          <a:p>
            <a:pPr>
              <a:defRPr b="0" i="0"/>
            </a:pPr>
            <a:r>
              <a:rPr lang="1106" sz="1200">
                <a:latin typeface="Arial" pitchFamily="34" charset="0"/>
                <a:cs typeface="Arial" pitchFamily="34" charset="0"/>
              </a:rPr>
              <a:t>Ymhlith dulliau o hybu ymddygiad cadarnhaol mae:</a:t>
            </a:r>
          </a:p>
          <a:p>
            <a:pPr marL="171450" indent="-171450">
              <a:buFont typeface="Arial" pitchFamily="34" charset="0"/>
              <a:buChar char="•"/>
              <a:defRPr b="0" i="0"/>
            </a:pPr>
            <a:r>
              <a:rPr lang="1106" sz="1200">
                <a:latin typeface="Arial" pitchFamily="34" charset="0"/>
                <a:cs typeface="Arial" pitchFamily="34" charset="0"/>
              </a:rPr>
              <a:t>modelu – e.e. rhieni/athrawon yn gweithredu fel modelau rôl</a:t>
            </a:r>
          </a:p>
          <a:p>
            <a:pPr marL="171450" indent="-171450">
              <a:buFont typeface="Arial" pitchFamily="34" charset="0"/>
              <a:buChar char="•"/>
              <a:defRPr b="0" i="0"/>
            </a:pPr>
            <a:r>
              <a:rPr lang="1106" sz="1200">
                <a:latin typeface="Arial" pitchFamily="34" charset="0"/>
                <a:cs typeface="Arial" pitchFamily="34" charset="0"/>
              </a:rPr>
              <a:t>gosod ffiniau – e.e. rheolau gartref/yn yr ysgol</a:t>
            </a:r>
          </a:p>
          <a:p>
            <a:pPr marL="171450" indent="-171450">
              <a:buFont typeface="Arial" pitchFamily="34" charset="0"/>
              <a:buChar char="•"/>
              <a:defRPr b="0" i="0"/>
            </a:pPr>
            <a:r>
              <a:rPr lang="1106" sz="1200">
                <a:latin typeface="Arial" pitchFamily="34" charset="0"/>
                <a:cs typeface="Arial" pitchFamily="34" charset="0"/>
              </a:rPr>
              <a:t>cysondeb – rhwng y cartref a'r ysgol</a:t>
            </a:r>
          </a:p>
          <a:p>
            <a:pPr marL="171450" indent="-171450">
              <a:buFont typeface="Arial" pitchFamily="34" charset="0"/>
              <a:buChar char="•"/>
              <a:defRPr b="0" i="0"/>
            </a:pPr>
            <a:r>
              <a:rPr lang="1106" sz="1200">
                <a:latin typeface="Arial" pitchFamily="34" charset="0"/>
                <a:cs typeface="Arial" pitchFamily="34" charset="0"/>
              </a:rPr>
              <a:t>atgyfnerthu – e.e. canmoliaeth, gwobrau</a:t>
            </a:r>
          </a:p>
          <a:p>
            <a:pPr marL="171450" indent="-171450">
              <a:buFont typeface="Arial" pitchFamily="34" charset="0"/>
              <a:buChar char="•"/>
              <a:defRPr b="0" i="0"/>
            </a:pPr>
            <a:r>
              <a:rPr lang="1106" sz="1200">
                <a:latin typeface="Arial" pitchFamily="34" charset="0"/>
                <a:cs typeface="Arial" pitchFamily="34" charset="0"/>
              </a:rPr>
              <a:t>creu amgylchedd ar gyfer ymddygiad da – e.e. dyddiau wedi'u strwythuro, eu cynllunio</a:t>
            </a:r>
          </a:p>
          <a:p>
            <a:pPr marL="171450" indent="-171450">
              <a:buFont typeface="Arial" pitchFamily="34" charset="0"/>
              <a:buChar char="•"/>
            </a:pPr>
            <a:endParaRPr lang="en-GB" sz="1200">
              <a:latin typeface="Arial" pitchFamily="34" charset="0"/>
              <a:cs typeface="Arial" pitchFamily="34" charset="0"/>
            </a:endParaRPr>
          </a:p>
          <a:p>
            <a:pPr>
              <a:defRPr b="0" i="0"/>
            </a:pPr>
            <a:r>
              <a:rPr lang="1106" sz="1200">
                <a:latin typeface="Arial" pitchFamily="34" charset="0"/>
                <a:cs typeface="Arial" pitchFamily="34" charset="0"/>
              </a:rPr>
              <a:t>dylai rhieni Nathan ac athrawon gytuno ar bolisi ymddygiad sy'n:</a:t>
            </a:r>
          </a:p>
          <a:p>
            <a:pPr marL="171450" indent="-171450">
              <a:buFont typeface="Arial" pitchFamily="34" charset="0"/>
              <a:buChar char="•"/>
              <a:defRPr b="0" i="0"/>
            </a:pPr>
            <a:r>
              <a:rPr lang="1106" sz="1200">
                <a:latin typeface="Arial" pitchFamily="34" charset="0"/>
                <a:cs typeface="Arial" pitchFamily="34" charset="0"/>
              </a:rPr>
              <a:t>cyfiawnhau disgwyliadau</a:t>
            </a:r>
          </a:p>
          <a:p>
            <a:pPr marL="171450" indent="-171450">
              <a:buFont typeface="Arial" pitchFamily="34" charset="0"/>
              <a:buChar char="•"/>
              <a:defRPr b="0" i="0"/>
            </a:pPr>
            <a:r>
              <a:rPr lang="1106" sz="1200">
                <a:latin typeface="Arial" pitchFamily="34" charset="0"/>
                <a:cs typeface="Arial" pitchFamily="34" charset="0"/>
              </a:rPr>
              <a:t>cynnwys mewnbwn gan Nathan ei hun</a:t>
            </a:r>
          </a:p>
          <a:p>
            <a:pPr marL="171450" indent="-171450">
              <a:buFont typeface="Arial" pitchFamily="34" charset="0"/>
              <a:buChar char="•"/>
              <a:defRPr b="0" i="0"/>
            </a:pPr>
            <a:r>
              <a:rPr lang="1106" sz="1200">
                <a:latin typeface="Arial" pitchFamily="34" charset="0"/>
                <a:cs typeface="Arial" pitchFamily="34" charset="0"/>
              </a:rPr>
              <a:t>mynegi rheolau mewn ffordd gadarnhaol</a:t>
            </a:r>
          </a:p>
          <a:p>
            <a:pPr marL="171450" indent="-171450">
              <a:buFont typeface="Arial" pitchFamily="34" charset="0"/>
              <a:buChar char="•"/>
              <a:defRPr b="0" i="0"/>
            </a:pPr>
            <a:r>
              <a:rPr lang="1106" sz="1200">
                <a:latin typeface="Arial" pitchFamily="34" charset="0"/>
                <a:cs typeface="Arial" pitchFamily="34" charset="0"/>
              </a:rPr>
              <a:t>cynnwys rheolau am ymddygiadau grwpiau</a:t>
            </a:r>
          </a:p>
          <a:p>
            <a:pPr marL="171450" indent="-171450">
              <a:buFont typeface="Arial" pitchFamily="34" charset="0"/>
              <a:buChar char="•"/>
              <a:defRPr b="0" i="0"/>
            </a:pPr>
            <a:r>
              <a:rPr lang="1106" sz="1200">
                <a:latin typeface="Arial" pitchFamily="34" charset="0"/>
                <a:cs typeface="Arial" pitchFamily="34" charset="0"/>
              </a:rPr>
              <a:t>hybu strategaethau gwydnwch</a:t>
            </a:r>
          </a:p>
          <a:p>
            <a:endParaRPr lang="en-GB" sz="1200">
              <a:latin typeface="Arial" pitchFamily="34" charset="0"/>
              <a:cs typeface="Arial" pitchFamily="34" charset="0"/>
            </a:endParaRPr>
          </a:p>
          <a:p>
            <a:pPr>
              <a:defRPr b="0" i="0"/>
            </a:pPr>
            <a:r>
              <a:rPr lang="1106" sz="1200">
                <a:latin typeface="Arial" pitchFamily="34" charset="0"/>
                <a:cs typeface="Arial" pitchFamily="34" charset="0"/>
              </a:rPr>
              <a:t>Gall ymatebion gyfeirio hefyd at strategaethau ffurfiol ar gyfer hybu ymddygiad cadarnhaol:</a:t>
            </a:r>
          </a:p>
          <a:p>
            <a:pPr marL="171450" indent="-171450">
              <a:buFont typeface="Arial" pitchFamily="34" charset="0"/>
              <a:buChar char="•"/>
              <a:defRPr b="0" i="0"/>
            </a:pPr>
            <a:r>
              <a:rPr lang="1106" sz="1200">
                <a:latin typeface="Arial" pitchFamily="34" charset="0"/>
                <a:cs typeface="Arial" pitchFamily="34" charset="0"/>
              </a:rPr>
              <a:t>darparu amgylchedd gartref ac yn yr ysgol sy'n gadarnhaol ac yn gefnogol</a:t>
            </a:r>
          </a:p>
          <a:p>
            <a:pPr marL="171450" indent="-171450">
              <a:buFont typeface="Arial" pitchFamily="34" charset="0"/>
              <a:buChar char="•"/>
              <a:defRPr b="0" i="0"/>
            </a:pPr>
            <a:r>
              <a:rPr lang="1106" sz="1200">
                <a:latin typeface="Arial" pitchFamily="34" charset="0"/>
                <a:cs typeface="Arial" pitchFamily="34" charset="0"/>
              </a:rPr>
              <a:t>rhoi strategaethau ar waith i feithrin sgiliau ac atgyfnerthu ymddygiadau cadarnhaol</a:t>
            </a:r>
          </a:p>
          <a:p>
            <a:pPr marL="171450" indent="-171450">
              <a:buFont typeface="Arial" pitchFamily="34" charset="0"/>
              <a:buChar char="•"/>
              <a:defRPr b="0" i="0"/>
            </a:pPr>
            <a:r>
              <a:rPr lang="1106" sz="1200">
                <a:latin typeface="Arial" pitchFamily="34" charset="0"/>
                <a:cs typeface="Arial" pitchFamily="34" charset="0"/>
              </a:rPr>
              <a:t>rhoi strategaethau ar waith ar gyfer lleihau ymddygiad annymunol</a:t>
            </a:r>
          </a:p>
          <a:p>
            <a:pPr>
              <a:defRPr b="0" i="0"/>
            </a:pPr>
            <a:r>
              <a:rPr lang="1106" sz="1200">
                <a:latin typeface="Arial" pitchFamily="34" charset="0"/>
                <a:cs typeface="Arial" pitchFamily="34" charset="0"/>
              </a:rPr>
              <a:t> </a:t>
            </a:r>
          </a:p>
          <a:p>
            <a:pPr>
              <a:defRPr b="0" i="0"/>
            </a:pPr>
            <a:r>
              <a:rPr lang="1106" sz="1200">
                <a:latin typeface="Arial" pitchFamily="34" charset="0"/>
                <a:cs typeface="Arial" pitchFamily="34" charset="0"/>
              </a:rPr>
              <a:t>Rhowch gredyd am unrhyw ymateb dilys arall.</a:t>
            </a:r>
            <a:endParaRPr lang="en-GB" sz="1100"/>
          </a:p>
          <a:p>
            <a:pPr>
              <a:defRPr b="0" i="0"/>
            </a:pPr>
            <a:r>
              <a:rPr lang="1106" sz="1100"/>
              <a:t>.</a:t>
            </a:r>
          </a:p>
        </p:txBody>
      </p:sp>
      <p:graphicFrame>
        <p:nvGraphicFramePr>
          <p:cNvPr id="2" name="Table 1">
            <a:extLst>
              <a:ext uri="{FF2B5EF4-FFF2-40B4-BE49-F238E27FC236}">
                <a16:creationId xmlns:a16="http://schemas.microsoft.com/office/drawing/2014/main" id="{568E0F43-49B7-49E2-B453-4E6CA7B608FC}"/>
              </a:ext>
            </a:extLst>
          </p:cNvPr>
          <p:cNvGraphicFramePr>
            <a:graphicFrameLocks noGrp="1"/>
          </p:cNvGraphicFramePr>
          <p:nvPr>
            <p:extLst>
              <p:ext uri="{D42A27DB-BD31-4B8C-83A1-F6EECF244321}">
                <p14:modId xmlns:p14="http://schemas.microsoft.com/office/powerpoint/2010/main" val="2997524003"/>
              </p:ext>
            </p:extLst>
          </p:nvPr>
        </p:nvGraphicFramePr>
        <p:xfrm>
          <a:off x="6894195" y="876719"/>
          <a:ext cx="4059936" cy="976688"/>
        </p:xfrm>
        <a:graphic>
          <a:graphicData uri="http://schemas.openxmlformats.org/drawingml/2006/table">
            <a:tbl>
              <a:tblPr firstRow="1" firstCol="1" bandRow="1"/>
              <a:tblGrid>
                <a:gridCol w="965473">
                  <a:extLst>
                    <a:ext uri="{9D8B030D-6E8A-4147-A177-3AD203B41FA5}">
                      <a16:colId xmlns:a16="http://schemas.microsoft.com/office/drawing/2014/main" val="164060830"/>
                    </a:ext>
                  </a:extLst>
                </a:gridCol>
                <a:gridCol w="990228">
                  <a:extLst>
                    <a:ext uri="{9D8B030D-6E8A-4147-A177-3AD203B41FA5}">
                      <a16:colId xmlns:a16="http://schemas.microsoft.com/office/drawing/2014/main" val="3637756288"/>
                    </a:ext>
                  </a:extLst>
                </a:gridCol>
                <a:gridCol w="990228">
                  <a:extLst>
                    <a:ext uri="{9D8B030D-6E8A-4147-A177-3AD203B41FA5}">
                      <a16:colId xmlns:a16="http://schemas.microsoft.com/office/drawing/2014/main" val="3999681331"/>
                    </a:ext>
                  </a:extLst>
                </a:gridCol>
                <a:gridCol w="1114007">
                  <a:extLst>
                    <a:ext uri="{9D8B030D-6E8A-4147-A177-3AD203B41FA5}">
                      <a16:colId xmlns:a16="http://schemas.microsoft.com/office/drawing/2014/main" val="829116377"/>
                    </a:ext>
                  </a:extLst>
                </a:gridCol>
              </a:tblGrid>
              <a:tr h="428111">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200"/>
                        </a:spcBef>
                        <a:spcAft>
                          <a:spcPts val="2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Cyfanswm Marciau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0036611"/>
                  </a:ext>
                </a:extLst>
              </a:tr>
              <a:tr h="428111">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8</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8</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2105799"/>
                  </a:ext>
                </a:extLst>
              </a:tr>
            </a:tbl>
          </a:graphicData>
        </a:graphic>
      </p:graphicFrame>
      <p:pic>
        <p:nvPicPr>
          <p:cNvPr id="4" name="Audio 3">
            <a:hlinkClick r:id="" action="ppaction://media"/>
            <a:extLst>
              <a:ext uri="{FF2B5EF4-FFF2-40B4-BE49-F238E27FC236}">
                <a16:creationId xmlns:a16="http://schemas.microsoft.com/office/drawing/2014/main" id="{E98F241D-77F9-48C1-B1F8-3505740DE6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64451670"/>
      </p:ext>
    </p:extLst>
  </p:cSld>
  <p:clrMapOvr>
    <a:masterClrMapping/>
  </p:clrMapOvr>
  <p:transition advTm="295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pPr>
              <a:defRPr b="0" i="0"/>
            </a:pPr>
            <a:r>
              <a:rPr lang="1106" sz="2400">
                <a:solidFill>
                  <a:srgbClr val="0070C0"/>
                </a:solidFill>
                <a:latin typeface="Arial" pitchFamily="34" charset="0"/>
                <a:cs typeface="Arial" pitchFamily="34" charset="0"/>
              </a:rPr>
              <a:t>Adran A cwestiwn 1(c), bandiau cynllun marcio AA2</a:t>
            </a:r>
          </a:p>
        </p:txBody>
      </p:sp>
      <p:graphicFrame>
        <p:nvGraphicFramePr>
          <p:cNvPr id="6" name="Table 5">
            <a:extLst>
              <a:ext uri="{FF2B5EF4-FFF2-40B4-BE49-F238E27FC236}">
                <a16:creationId xmlns:a16="http://schemas.microsoft.com/office/drawing/2014/main" id="{A1D006FF-499E-4D3F-BC81-E5B9163C5108}"/>
              </a:ext>
            </a:extLst>
          </p:cNvPr>
          <p:cNvGraphicFramePr>
            <a:graphicFrameLocks noGrp="1"/>
          </p:cNvGraphicFramePr>
          <p:nvPr>
            <p:extLst>
              <p:ext uri="{D42A27DB-BD31-4B8C-83A1-F6EECF244321}">
                <p14:modId xmlns:p14="http://schemas.microsoft.com/office/powerpoint/2010/main" val="133386792"/>
              </p:ext>
            </p:extLst>
          </p:nvPr>
        </p:nvGraphicFramePr>
        <p:xfrm>
          <a:off x="2050472" y="1069874"/>
          <a:ext cx="8091055" cy="5168232"/>
        </p:xfrm>
        <a:graphic>
          <a:graphicData uri="http://schemas.openxmlformats.org/drawingml/2006/table">
            <a:tbl>
              <a:tblPr firstRow="1" firstCol="1" bandRow="1">
                <a:tableStyleId>{5C22544A-7EE6-4342-B048-85BDC9FD1C3A}</a:tableStyleId>
              </a:tblPr>
              <a:tblGrid>
                <a:gridCol w="936986">
                  <a:extLst>
                    <a:ext uri="{9D8B030D-6E8A-4147-A177-3AD203B41FA5}">
                      <a16:colId xmlns:a16="http://schemas.microsoft.com/office/drawing/2014/main" val="3821644566"/>
                    </a:ext>
                  </a:extLst>
                </a:gridCol>
                <a:gridCol w="7154069">
                  <a:extLst>
                    <a:ext uri="{9D8B030D-6E8A-4147-A177-3AD203B41FA5}">
                      <a16:colId xmlns:a16="http://schemas.microsoft.com/office/drawing/2014/main" val="4008895078"/>
                    </a:ext>
                  </a:extLst>
                </a:gridCol>
              </a:tblGrid>
              <a:tr h="126318">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Band </a:t>
                      </a:r>
                      <a:endParaRPr lang="en-GB" sz="1200">
                        <a:solidFill>
                          <a:schemeClr val="tx1"/>
                        </a:solidFill>
                        <a:effectLst/>
                        <a:latin typeface="Arial" pitchFamily="34" charset="0"/>
                        <a:ea typeface="Calibri" panose="020F0502020204030204" pitchFamily="34" charset="0"/>
                        <a:cs typeface="Arial" pitchFamily="34" charset="0"/>
                      </a:endParaRPr>
                    </a:p>
                  </a:txBody>
                  <a:tcPr marL="38081" marR="38081" marT="19206" marB="19206"/>
                </a:tc>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AA2</a:t>
                      </a:r>
                      <a:endParaRPr lang="en-GB" sz="1200">
                        <a:solidFill>
                          <a:schemeClr val="tx1"/>
                        </a:solidFill>
                        <a:effectLst/>
                        <a:latin typeface="Arial" pitchFamily="34" charset="0"/>
                        <a:ea typeface="Calibri" panose="020F0502020204030204" pitchFamily="34" charset="0"/>
                        <a:cs typeface="Arial" pitchFamily="34" charset="0"/>
                      </a:endParaRPr>
                    </a:p>
                  </a:txBody>
                  <a:tcPr marL="38081" marR="38081" marT="19206" marB="19206"/>
                </a:tc>
                <a:extLst>
                  <a:ext uri="{0D108BD9-81ED-4DB2-BD59-A6C34878D82A}">
                    <a16:rowId xmlns:a16="http://schemas.microsoft.com/office/drawing/2014/main" val="2193216821"/>
                  </a:ext>
                </a:extLst>
              </a:tr>
              <a:tr h="959909">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4</a:t>
                      </a:r>
                      <a:endParaRPr lang="en-GB" sz="1200">
                        <a:solidFill>
                          <a:schemeClr val="tx1"/>
                        </a:solidFill>
                        <a:effectLst/>
                        <a:latin typeface="Arial" pitchFamily="34" charset="0"/>
                        <a:ea typeface="Calibri" panose="020F0502020204030204" pitchFamily="34" charset="0"/>
                        <a:cs typeface="Arial" pitchFamily="34" charset="0"/>
                      </a:endParaRPr>
                    </a:p>
                  </a:txBody>
                  <a:tcPr marL="38081" marR="38081" marT="19206" marB="19206" anchor="ctr"/>
                </a:tc>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7-8 marc</a:t>
                      </a:r>
                    </a:p>
                    <a:p>
                      <a:pPr>
                        <a:lnSpc>
                          <a:spcPct val="100000"/>
                        </a:lnSpc>
                        <a:spcAft>
                          <a:spcPct val="0"/>
                        </a:spcAft>
                        <a:defRPr b="0" i="0"/>
                      </a:pPr>
                      <a:r>
                        <a:rPr lang="1106" sz="1200">
                          <a:solidFill>
                            <a:schemeClr val="tx1"/>
                          </a:solidFill>
                          <a:effectLst/>
                          <a:latin typeface="Arial" pitchFamily="34" charset="0"/>
                          <a:cs typeface="Arial" pitchFamily="34" charset="0"/>
                        </a:rPr>
                        <a:t>Esboniad ardderchog sy'n dangos:</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gwybodaeth a dealltwriaeth fanwl o sut gallai ymddygiad cadarnhaol Nathan gael ei hybu gartref ac yn yr ysgol </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dealltwriaeth hyderus o amrywiaeth o strategaethau/dulliau y gellid eu cymhwyso er mwyn hybu ymddygiad cadarnhaol gan Nathan.    </a:t>
                      </a:r>
                      <a:endParaRPr lang="en-GB" sz="1200">
                        <a:solidFill>
                          <a:schemeClr val="tx1"/>
                        </a:solidFill>
                        <a:effectLst/>
                        <a:latin typeface="Arial" pitchFamily="34" charset="0"/>
                        <a:ea typeface="Calibri" panose="020F0502020204030204" pitchFamily="34" charset="0"/>
                        <a:cs typeface="Arial" pitchFamily="34" charset="0"/>
                      </a:endParaRPr>
                    </a:p>
                  </a:txBody>
                  <a:tcPr marL="38081" marR="38081" marT="19206" marB="19206"/>
                </a:tc>
                <a:extLst>
                  <a:ext uri="{0D108BD9-81ED-4DB2-BD59-A6C34878D82A}">
                    <a16:rowId xmlns:a16="http://schemas.microsoft.com/office/drawing/2014/main" val="1646881185"/>
                  </a:ext>
                </a:extLst>
              </a:tr>
              <a:tr h="959909">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3</a:t>
                      </a:r>
                      <a:endParaRPr lang="en-GB" sz="1200">
                        <a:solidFill>
                          <a:schemeClr val="tx1"/>
                        </a:solidFill>
                        <a:effectLst/>
                        <a:latin typeface="Arial" pitchFamily="34" charset="0"/>
                        <a:ea typeface="Calibri" panose="020F0502020204030204" pitchFamily="34" charset="0"/>
                        <a:cs typeface="Arial" pitchFamily="34" charset="0"/>
                      </a:endParaRPr>
                    </a:p>
                  </a:txBody>
                  <a:tcPr marL="38081" marR="38081" marT="19206" marB="19206" anchor="ctr"/>
                </a:tc>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5-6 marc</a:t>
                      </a:r>
                    </a:p>
                    <a:p>
                      <a:pPr>
                        <a:lnSpc>
                          <a:spcPct val="100000"/>
                        </a:lnSpc>
                        <a:spcAft>
                          <a:spcPct val="0"/>
                        </a:spcAft>
                        <a:defRPr b="0" i="0"/>
                      </a:pPr>
                      <a:r>
                        <a:rPr lang="1106" sz="1200">
                          <a:solidFill>
                            <a:schemeClr val="tx1"/>
                          </a:solidFill>
                          <a:effectLst/>
                          <a:latin typeface="Arial" pitchFamily="34" charset="0"/>
                          <a:cs typeface="Arial" pitchFamily="34" charset="0"/>
                        </a:rPr>
                        <a:t>Esboniad da sy'n dangos:</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gwybodaeth a dealltwriaeth sicr ar y cyfan o sut gallai ymddygiad cadarnhaol Nathan gael ei hybu gartref ac yn yr ysgol </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dealltwriaeth sicr ar y cyfan o strategaethau/dulliau y gellid eu cymhwyso er mwyn hybu ymddygiad cadarnhaol gan Nathan.    </a:t>
                      </a:r>
                      <a:endParaRPr lang="en-GB" sz="1200">
                        <a:solidFill>
                          <a:schemeClr val="tx1"/>
                        </a:solidFill>
                        <a:effectLst/>
                        <a:latin typeface="Arial" pitchFamily="34" charset="0"/>
                        <a:ea typeface="Calibri" panose="020F0502020204030204" pitchFamily="34" charset="0"/>
                        <a:cs typeface="Arial" pitchFamily="34" charset="0"/>
                      </a:endParaRPr>
                    </a:p>
                  </a:txBody>
                  <a:tcPr marL="38081" marR="38081" marT="19206" marB="19206"/>
                </a:tc>
                <a:extLst>
                  <a:ext uri="{0D108BD9-81ED-4DB2-BD59-A6C34878D82A}">
                    <a16:rowId xmlns:a16="http://schemas.microsoft.com/office/drawing/2014/main" val="1576391731"/>
                  </a:ext>
                </a:extLst>
              </a:tr>
              <a:tr h="959909">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2</a:t>
                      </a:r>
                      <a:endParaRPr lang="en-GB" sz="1200">
                        <a:solidFill>
                          <a:schemeClr val="tx1"/>
                        </a:solidFill>
                        <a:effectLst/>
                        <a:latin typeface="Arial" pitchFamily="34" charset="0"/>
                        <a:ea typeface="Calibri" panose="020F0502020204030204" pitchFamily="34" charset="0"/>
                        <a:cs typeface="Arial" pitchFamily="34" charset="0"/>
                      </a:endParaRPr>
                    </a:p>
                  </a:txBody>
                  <a:tcPr marL="38081" marR="38081" marT="19206" marB="19206" anchor="ctr"/>
                </a:tc>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3-4 marc</a:t>
                      </a:r>
                    </a:p>
                    <a:p>
                      <a:pPr>
                        <a:lnSpc>
                          <a:spcPct val="100000"/>
                        </a:lnSpc>
                        <a:spcAft>
                          <a:spcPct val="0"/>
                        </a:spcAft>
                        <a:defRPr b="0" i="0"/>
                      </a:pPr>
                      <a:r>
                        <a:rPr lang="1106" sz="1200">
                          <a:solidFill>
                            <a:schemeClr val="tx1"/>
                          </a:solidFill>
                          <a:effectLst/>
                          <a:latin typeface="Arial" pitchFamily="34" charset="0"/>
                          <a:cs typeface="Arial" pitchFamily="34" charset="0"/>
                        </a:rPr>
                        <a:t>Esboniad sylfaenol sy'n dangos:</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rhywfaint o wybodaeth a dealltwriaeth o sut gallai ymddygiad cadarnhaol Nathan gael ei hybu gartref a/neu yn yr ysgol. </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rhywfaint o ddealltwriaeth o strategaethau/dulliau y gellid eu cymhwyso er mwyn hybu ymddygiad cadarnhaol gan Nathan.    </a:t>
                      </a:r>
                      <a:endParaRPr lang="en-GB" sz="1200">
                        <a:solidFill>
                          <a:schemeClr val="tx1"/>
                        </a:solidFill>
                        <a:effectLst/>
                        <a:latin typeface="Arial" pitchFamily="34" charset="0"/>
                        <a:ea typeface="Calibri" panose="020F0502020204030204" pitchFamily="34" charset="0"/>
                        <a:cs typeface="Arial" pitchFamily="34" charset="0"/>
                      </a:endParaRPr>
                    </a:p>
                  </a:txBody>
                  <a:tcPr marL="38081" marR="38081" marT="19206" marB="19206"/>
                </a:tc>
                <a:extLst>
                  <a:ext uri="{0D108BD9-81ED-4DB2-BD59-A6C34878D82A}">
                    <a16:rowId xmlns:a16="http://schemas.microsoft.com/office/drawing/2014/main" val="933706490"/>
                  </a:ext>
                </a:extLst>
              </a:tr>
              <a:tr h="959909">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1</a:t>
                      </a:r>
                      <a:endParaRPr lang="en-GB" sz="1200">
                        <a:solidFill>
                          <a:schemeClr val="tx1"/>
                        </a:solidFill>
                        <a:effectLst/>
                        <a:latin typeface="Arial" pitchFamily="34" charset="0"/>
                        <a:ea typeface="Calibri" panose="020F0502020204030204" pitchFamily="34" charset="0"/>
                        <a:cs typeface="Arial" pitchFamily="34" charset="0"/>
                      </a:endParaRPr>
                    </a:p>
                  </a:txBody>
                  <a:tcPr marL="38081" marR="38081" marT="19206" marB="19206" anchor="ctr"/>
                </a:tc>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1-2 farc</a:t>
                      </a:r>
                      <a:endParaRPr lang="1106" sz="1200" b="0">
                        <a:solidFill>
                          <a:schemeClr val="tx1"/>
                        </a:solidFill>
                        <a:effectLst/>
                        <a:latin typeface="Arial" pitchFamily="34" charset="0"/>
                        <a:cs typeface="Arial" pitchFamily="34" charset="0"/>
                      </a:endParaRPr>
                    </a:p>
                    <a:p>
                      <a:pPr>
                        <a:lnSpc>
                          <a:spcPct val="100000"/>
                        </a:lnSpc>
                        <a:spcAft>
                          <a:spcPct val="0"/>
                        </a:spcAft>
                        <a:defRPr b="0" i="0"/>
                      </a:pPr>
                      <a:r>
                        <a:rPr lang="1106" sz="1200">
                          <a:solidFill>
                            <a:schemeClr val="tx1"/>
                          </a:solidFill>
                          <a:effectLst/>
                          <a:latin typeface="Arial" pitchFamily="34" charset="0"/>
                          <a:cs typeface="Arial" pitchFamily="34" charset="0"/>
                        </a:rPr>
                        <a:t>Esboniad cyfyngedig sy'n dangos:</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ychydig iawn o wybodaeth a dealltwriaeth brin o sut gallai ymddygiad cadarnhaol Nathan gael ei hybu gartref neu yn yr ysgol. </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ychydig iawn o ddealltwriaeth o strategaethau/dulliau y gellid eu rhoi ar waith er mwyn hybu ymddygiad cadarnhaol gan Nathan.    </a:t>
                      </a:r>
                      <a:endParaRPr lang="en-GB" sz="1200">
                        <a:solidFill>
                          <a:schemeClr val="tx1"/>
                        </a:solidFill>
                        <a:effectLst/>
                        <a:latin typeface="Arial" pitchFamily="34" charset="0"/>
                        <a:ea typeface="Calibri" panose="020F0502020204030204" pitchFamily="34" charset="0"/>
                        <a:cs typeface="Arial" pitchFamily="34" charset="0"/>
                      </a:endParaRPr>
                    </a:p>
                  </a:txBody>
                  <a:tcPr marL="38081" marR="38081" marT="19206" marB="19206"/>
                </a:tc>
                <a:extLst>
                  <a:ext uri="{0D108BD9-81ED-4DB2-BD59-A6C34878D82A}">
                    <a16:rowId xmlns:a16="http://schemas.microsoft.com/office/drawing/2014/main" val="277427061"/>
                  </a:ext>
                </a:extLst>
              </a:tr>
              <a:tr h="339736">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 </a:t>
                      </a:r>
                      <a:endParaRPr lang="en-GB" sz="1200">
                        <a:solidFill>
                          <a:schemeClr val="tx1"/>
                        </a:solidFill>
                        <a:effectLst/>
                        <a:latin typeface="Arial" pitchFamily="34" charset="0"/>
                        <a:ea typeface="Calibri" panose="020F0502020204030204" pitchFamily="34" charset="0"/>
                        <a:cs typeface="Arial" pitchFamily="34" charset="0"/>
                      </a:endParaRPr>
                    </a:p>
                  </a:txBody>
                  <a:tcPr marL="38081" marR="38081" marT="19206" marB="19206" anchor="ctr"/>
                </a:tc>
                <a:tc>
                  <a:txBody>
                    <a:bodyPr/>
                    <a:lstStyle/>
                    <a:p>
                      <a:pPr algn="ctr">
                        <a:lnSpc>
                          <a:spcPct val="100000"/>
                        </a:lnSpc>
                        <a:spcAft>
                          <a:spcPct val="0"/>
                        </a:spcAft>
                        <a:defRPr b="0" i="0"/>
                      </a:pPr>
                      <a:r>
                        <a:rPr lang="1106" sz="1200">
                          <a:solidFill>
                            <a:schemeClr val="tx1"/>
                          </a:solidFill>
                          <a:effectLst/>
                          <a:latin typeface="Arial" pitchFamily="34" charset="0"/>
                          <a:cs typeface="Arial" pitchFamily="34" charset="0"/>
                        </a:rPr>
                        <a:t>0 marc</a:t>
                      </a:r>
                    </a:p>
                    <a:p>
                      <a:pPr algn="ctr">
                        <a:lnSpc>
                          <a:spcPct val="100000"/>
                        </a:lnSpc>
                        <a:spcAft>
                          <a:spcPct val="0"/>
                        </a:spcAft>
                        <a:defRPr b="0" i="0"/>
                      </a:pPr>
                      <a:r>
                        <a:rPr lang="1106" sz="1200">
                          <a:solidFill>
                            <a:schemeClr val="tx1"/>
                          </a:solidFill>
                          <a:effectLst/>
                          <a:latin typeface="Arial" pitchFamily="34" charset="0"/>
                          <a:cs typeface="Arial" pitchFamily="34" charset="0"/>
                        </a:rPr>
                        <a:t>Ateb ddim yn haeddu marc neu heb geisio rhoi ateb.</a:t>
                      </a:r>
                      <a:endParaRPr lang="en-GB" sz="1200">
                        <a:solidFill>
                          <a:schemeClr val="tx1"/>
                        </a:solidFill>
                        <a:effectLst/>
                        <a:latin typeface="Arial" pitchFamily="34" charset="0"/>
                        <a:ea typeface="Calibri" panose="020F0502020204030204" pitchFamily="34" charset="0"/>
                        <a:cs typeface="Arial" pitchFamily="34" charset="0"/>
                      </a:endParaRPr>
                    </a:p>
                  </a:txBody>
                  <a:tcPr marL="38081" marR="38081" marT="19206" marB="19206"/>
                </a:tc>
                <a:extLst>
                  <a:ext uri="{0D108BD9-81ED-4DB2-BD59-A6C34878D82A}">
                    <a16:rowId xmlns:a16="http://schemas.microsoft.com/office/drawing/2014/main" val="400942159"/>
                  </a:ext>
                </a:extLst>
              </a:tr>
            </a:tbl>
          </a:graphicData>
        </a:graphic>
      </p:graphicFrame>
      <p:pic>
        <p:nvPicPr>
          <p:cNvPr id="2" name="Audio 1">
            <a:hlinkClick r:id="" action="ppaction://media"/>
            <a:extLst>
              <a:ext uri="{FF2B5EF4-FFF2-40B4-BE49-F238E27FC236}">
                <a16:creationId xmlns:a16="http://schemas.microsoft.com/office/drawing/2014/main" id="{15DBB926-E4DE-411C-BC87-6A93F87229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97171798"/>
      </p:ext>
    </p:extLst>
  </p:cSld>
  <p:clrMapOvr>
    <a:masterClrMapping/>
  </p:clrMapOvr>
  <p:transition advTm="470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243736" y="208722"/>
            <a:ext cx="10223323" cy="447261"/>
          </a:xfrm>
        </p:spPr>
        <p:txBody>
          <a:bodyPr/>
          <a:lstStyle/>
          <a:p>
            <a:pPr>
              <a:defRPr b="0" i="0"/>
            </a:pPr>
            <a:r>
              <a:rPr lang="1106" sz="2400">
                <a:solidFill>
                  <a:srgbClr val="0077C8"/>
                </a:solidFill>
                <a:latin typeface="Arial" pitchFamily="34" charset="0"/>
                <a:cs typeface="Arial" pitchFamily="34" charset="0"/>
              </a:rPr>
              <a:t>Yr hyn y dylai fod gennych chi o'ch blaen:</a:t>
            </a:r>
          </a:p>
        </p:txBody>
      </p:sp>
      <p:sp>
        <p:nvSpPr>
          <p:cNvPr id="2" name="TextBox 1">
            <a:extLst>
              <a:ext uri="{FF2B5EF4-FFF2-40B4-BE49-F238E27FC236}">
                <a16:creationId xmlns:a16="http://schemas.microsoft.com/office/drawing/2014/main" id="{4F14AA95-56E9-4549-A15E-F876D8D91E7F}"/>
              </a:ext>
            </a:extLst>
          </p:cNvPr>
          <p:cNvSpPr txBox="1"/>
          <p:nvPr/>
        </p:nvSpPr>
        <p:spPr>
          <a:xfrm>
            <a:off x="431800" y="1231900"/>
            <a:ext cx="8432800" cy="2308324"/>
          </a:xfrm>
          <a:prstGeom prst="rect">
            <a:avLst/>
          </a:prstGeom>
          <a:noFill/>
        </p:spPr>
        <p:txBody>
          <a:bodyPr wrap="square" rtlCol="0">
            <a:spAutoFit/>
          </a:bodyPr>
          <a:lstStyle/>
          <a:p>
            <a:endParaRPr lang="en-GB"/>
          </a:p>
          <a:p>
            <a:pPr marL="285750" indent="-285750">
              <a:buFont typeface="Arial" pitchFamily="34" charset="0"/>
              <a:buChar char="•"/>
            </a:pPr>
            <a:endParaRPr lang="en-GB"/>
          </a:p>
          <a:p>
            <a:pPr marL="285750" indent="-285750">
              <a:buFont typeface="Arial" pitchFamily="34" charset="0"/>
              <a:buChar char="•"/>
            </a:pPr>
            <a:endParaRPr lang="en-GB"/>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p>
          <a:p>
            <a:endParaRPr lang="en-GB"/>
          </a:p>
        </p:txBody>
      </p:sp>
      <p:sp>
        <p:nvSpPr>
          <p:cNvPr id="6" name="TextBox 5">
            <a:extLst>
              <a:ext uri="{FF2B5EF4-FFF2-40B4-BE49-F238E27FC236}">
                <a16:creationId xmlns:a16="http://schemas.microsoft.com/office/drawing/2014/main" id="{56408121-EC14-47E3-B35F-37766205D74A}"/>
              </a:ext>
            </a:extLst>
          </p:cNvPr>
          <p:cNvSpPr txBox="1"/>
          <p:nvPr/>
        </p:nvSpPr>
        <p:spPr>
          <a:xfrm>
            <a:off x="431800" y="1231900"/>
            <a:ext cx="8717337" cy="3081559"/>
          </a:xfrm>
          <a:prstGeom prst="rect">
            <a:avLst/>
          </a:prstGeom>
          <a:noFill/>
        </p:spPr>
        <p:txBody>
          <a:bodyPr wrap="square">
            <a:spAutoFit/>
          </a:bodyPr>
          <a:lstStyle/>
          <a:p>
            <a:pPr marL="571500" indent="-571500">
              <a:buFont typeface="Arial" pitchFamily="34" charset="0"/>
              <a:buChar char="•"/>
              <a:defRPr b="0" i="0"/>
            </a:pPr>
            <a:r>
              <a:rPr lang="1106" sz="2800">
                <a:latin typeface="Arial" pitchFamily="34" charset="0"/>
                <a:ea typeface="Cambria" panose="02040503050406030204" pitchFamily="18" charset="0"/>
                <a:cs typeface="Arial" pitchFamily="34" charset="0"/>
              </a:rPr>
              <a:t>Copi o'r papur arholiad</a:t>
            </a:r>
          </a:p>
          <a:p>
            <a:pPr marL="571500" indent="-571500">
              <a:buFont typeface="Arial" pitchFamily="34" charset="0"/>
              <a:buChar char="•"/>
              <a:defRPr b="0" i="0"/>
            </a:pPr>
            <a:r>
              <a:rPr lang="1106" sz="2800">
                <a:latin typeface="Arial" pitchFamily="34" charset="0"/>
                <a:ea typeface="Cambria" panose="02040503050406030204" pitchFamily="18" charset="0"/>
                <a:cs typeface="Arial" pitchFamily="34" charset="0"/>
              </a:rPr>
              <a:t>Llyfryn ateb/papur llinellau</a:t>
            </a:r>
          </a:p>
          <a:p>
            <a:pPr marL="571500" indent="-571500">
              <a:buFont typeface="Arial" pitchFamily="34" charset="0"/>
              <a:buChar char="•"/>
              <a:defRPr b="0" i="0"/>
            </a:pPr>
            <a:r>
              <a:rPr lang="1106" sz="2800">
                <a:latin typeface="Arial" pitchFamily="34" charset="0"/>
                <a:ea typeface="Cambria" panose="02040503050406030204" pitchFamily="18" charset="0"/>
                <a:cs typeface="Arial" pitchFamily="34" charset="0"/>
              </a:rPr>
              <a:t>Deunydd adnoddau ychwanegol</a:t>
            </a:r>
          </a:p>
          <a:p>
            <a:pPr marL="571500" indent="-571500">
              <a:buFont typeface="Arial" pitchFamily="34" charset="0"/>
              <a:buChar char="•"/>
              <a:defRPr b="0" i="0"/>
            </a:pPr>
            <a:r>
              <a:rPr lang="1106" sz="2800">
                <a:latin typeface="Arial" pitchFamily="34" charset="0"/>
                <a:ea typeface="Cambria" panose="02040503050406030204" pitchFamily="18" charset="0"/>
                <a:cs typeface="Arial" pitchFamily="34" charset="0"/>
              </a:rPr>
              <a:t>Pen, pensil a phren mesur</a:t>
            </a:r>
          </a:p>
          <a:p>
            <a:pPr marL="571500" indent="-571500">
              <a:buFont typeface="Arial" pitchFamily="34" charset="0"/>
              <a:buChar char="•"/>
              <a:defRPr b="0" i="0"/>
            </a:pPr>
            <a:r>
              <a:rPr lang="1106" sz="2800">
                <a:latin typeface="Arial" pitchFamily="34" charset="0"/>
                <a:ea typeface="Cambria" panose="02040503050406030204" pitchFamily="18" charset="0"/>
                <a:cs typeface="Arial" pitchFamily="34" charset="0"/>
              </a:rPr>
              <a:t>Uwcholeuydd</a:t>
            </a:r>
          </a:p>
          <a:p>
            <a:pPr marL="571500" indent="-571500">
              <a:buFont typeface="Arial" pitchFamily="34" charset="0"/>
              <a:buChar char="•"/>
              <a:defRPr b="0" i="0"/>
            </a:pPr>
            <a:r>
              <a:rPr lang="1106" sz="2800">
                <a:latin typeface="Arial" pitchFamily="34" charset="0"/>
                <a:ea typeface="Cambria" panose="02040503050406030204" pitchFamily="18" charset="0"/>
                <a:cs typeface="Arial" pitchFamily="34" charset="0"/>
              </a:rPr>
              <a:t>Oriawr</a:t>
            </a:r>
          </a:p>
          <a:p>
            <a:pPr marL="571500" indent="-571500">
              <a:buFont typeface="Arial" pitchFamily="34" charset="0"/>
              <a:buChar char="•"/>
              <a:defRPr b="0" i="0"/>
            </a:pPr>
            <a:r>
              <a:rPr lang="1106" sz="2800">
                <a:latin typeface="Arial" pitchFamily="34" charset="0"/>
                <a:ea typeface="Cambria" panose="02040503050406030204" pitchFamily="18" charset="0"/>
                <a:cs typeface="Arial" pitchFamily="34" charset="0"/>
              </a:rPr>
              <a:t>Nodiadau Post-it</a:t>
            </a:r>
            <a:endParaRPr lang="en-GB" sz="2800">
              <a:latin typeface="Arial" pitchFamily="34" charset="0"/>
              <a:cs typeface="Arial" pitchFamily="34" charset="0"/>
            </a:endParaRPr>
          </a:p>
        </p:txBody>
      </p:sp>
      <p:pic>
        <p:nvPicPr>
          <p:cNvPr id="4" name="Audio 3">
            <a:hlinkClick r:id="" action="ppaction://media"/>
            <a:extLst>
              <a:ext uri="{FF2B5EF4-FFF2-40B4-BE49-F238E27FC236}">
                <a16:creationId xmlns:a16="http://schemas.microsoft.com/office/drawing/2014/main" id="{BBD4D97F-6F27-4498-BCDC-D97C9DFF44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48180556"/>
      </p:ext>
    </p:extLst>
  </p:cSld>
  <p:clrMapOvr>
    <a:masterClrMapping/>
  </p:clrMapOvr>
  <mc:AlternateContent xmlns:mc="http://schemas.openxmlformats.org/markup-compatibility/2006" xmlns:p14="http://schemas.microsoft.com/office/powerpoint/2010/main">
    <mc:Choice Requires="p14">
      <p:transition spd="slow" p14:dur="2000" advTm="16989"/>
    </mc:Choice>
    <mc:Fallback xmlns="">
      <p:transition spd="slow" advTm="16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pPr>
              <a:defRPr b="0" i="0"/>
            </a:pPr>
            <a:r>
              <a:rPr lang="1106" sz="2400">
                <a:solidFill>
                  <a:srgbClr val="0070C0"/>
                </a:solidFill>
                <a:latin typeface="Arial" pitchFamily="34" charset="0"/>
                <a:cs typeface="Arial" pitchFamily="34" charset="0"/>
              </a:rPr>
              <a:t>Adran A cwestiwn 2(a), AA3</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4881677" cy="1464503"/>
          </a:xfrm>
          <a:prstGeom prst="rect">
            <a:avLst/>
          </a:prstGeom>
          <a:noFill/>
        </p:spPr>
        <p:txBody>
          <a:bodyPr wrap="square" rtlCol="0">
            <a:spAutoFit/>
          </a:bodyPr>
          <a:lstStyle/>
          <a:p>
            <a:pPr>
              <a:defRPr b="0" i="0"/>
            </a:pPr>
            <a:r>
              <a:rPr lang="1106">
                <a:latin typeface="Arial" pitchFamily="34" charset="0"/>
                <a:cs typeface="Arial" pitchFamily="34" charset="0"/>
              </a:rPr>
              <a:t>Defnyddiwch y lle sydd wedi'i ddarparu i ymateb – gadewch i nifer y marciau a'r lle sydd ar gael eich arwain. </a:t>
            </a:r>
          </a:p>
          <a:p>
            <a:pPr>
              <a:defRPr b="0" i="0"/>
            </a:pPr>
            <a:r>
              <a:rPr lang="1106">
                <a:latin typeface="Arial" pitchFamily="34" charset="0"/>
                <a:cs typeface="Arial" pitchFamily="34" charset="0"/>
              </a:rPr>
              <a:t>(Cofiwch y gallwch chi ddefnyddio'r dudalen parhad os oes angen)</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704806" y="1063960"/>
            <a:ext cx="2376488" cy="1044575"/>
          </a:xfrm>
          <a:prstGeom prst="rect">
            <a:avLst/>
          </a:prstGeom>
          <a:solidFill>
            <a:srgbClr val="66CCFF"/>
          </a:solidFill>
          <a:ln w="38100">
            <a:solidFill>
              <a:schemeClr val="tx1"/>
            </a:solidFill>
            <a:miter lim="800000"/>
          </a:ln>
          <a:effectLst/>
        </p:spPr>
        <p:txBody>
          <a:bodyPr wrap="none" anchor="ctr"/>
          <a:lstStyle/>
          <a:p>
            <a:pPr algn="ctr">
              <a:defRPr b="0" i="0"/>
            </a:pPr>
            <a:r>
              <a:rPr lang="1106" sz="6600">
                <a:latin typeface="Arial" pitchFamily="34" charset="0"/>
                <a:cs typeface="Arial" pitchFamily="34" charset="0"/>
              </a:rPr>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161822"/>
            <a:ext cx="3482889" cy="1189909"/>
          </a:xfrm>
          <a:prstGeom prst="rect">
            <a:avLst/>
          </a:prstGeom>
          <a:noFill/>
        </p:spPr>
        <p:txBody>
          <a:bodyPr wrap="square" rtlCol="0">
            <a:spAutoFit/>
          </a:bodyPr>
          <a:lstStyle/>
          <a:p>
            <a:pPr>
              <a:defRPr b="0" i="0"/>
            </a:pPr>
            <a:r>
              <a:rPr lang="1106">
                <a:latin typeface="Arial" pitchFamily="34" charset="0"/>
                <a:cs typeface="Arial" pitchFamily="34" charset="0"/>
              </a:rPr>
              <a:t>Dechreuwch y cloc!</a:t>
            </a:r>
          </a:p>
          <a:p>
            <a:endParaRPr lang="en-GB">
              <a:latin typeface="Arial" pitchFamily="34" charset="0"/>
              <a:cs typeface="Arial" pitchFamily="34" charset="0"/>
            </a:endParaRPr>
          </a:p>
          <a:p>
            <a:pPr>
              <a:defRPr b="0" i="0"/>
            </a:pPr>
            <a:r>
              <a:rPr lang="1106">
                <a:latin typeface="Arial" pitchFamily="34" charset="0"/>
                <a:cs typeface="Arial" pitchFamily="34" charset="0"/>
              </a:rPr>
              <a:t>Ceisiwch ateb y cwestiwn hwn mewn 10 munud.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723900" y="1155107"/>
            <a:ext cx="5053404" cy="5339335"/>
          </a:xfrm>
          <a:prstGeom prst="rect">
            <a:avLst/>
          </a:prstGeom>
          <a:noFill/>
          <a:ln>
            <a:solidFill>
              <a:schemeClr val="tx1"/>
            </a:solidFill>
          </a:ln>
        </p:spPr>
        <p:txBody>
          <a:bodyPr wrap="square">
            <a:spAutoFit/>
          </a:bodyPr>
          <a:lstStyle/>
          <a:p>
            <a:pPr marL="268288" indent="-268288">
              <a:defRPr b="0" i="0"/>
            </a:pPr>
            <a:r>
              <a:rPr lang="1106" sz="1600">
                <a:effectLst/>
                <a:latin typeface="Arial" pitchFamily="34" charset="0"/>
                <a:ea typeface="Calibri" panose="020F0502020204030204" pitchFamily="34" charset="0"/>
                <a:cs typeface="Arial" pitchFamily="34" charset="0"/>
              </a:rPr>
              <a:t>2. Mae nifer o ffactorau yn gallu effeithio ar ymddygiad plentyn. Er mwyn cefnogi ymddygiad, mae angen i ymarferwyr fod yn ymwybodol o'r ffactorau hyn. </a:t>
            </a:r>
            <a:endParaRPr lang="en-GB" sz="1600">
              <a:latin typeface="Arial" pitchFamily="34" charset="0"/>
              <a:cs typeface="Arial" pitchFamily="34" charset="0"/>
            </a:endParaRPr>
          </a:p>
          <a:p>
            <a:pPr marL="342900" indent="-342900">
              <a:buAutoNum type="arabicPlain" startAt="2"/>
            </a:pPr>
            <a:endParaRPr lang="en-GB" sz="1600">
              <a:latin typeface="Arial" pitchFamily="34" charset="0"/>
              <a:cs typeface="Arial" pitchFamily="34" charset="0"/>
            </a:endParaRPr>
          </a:p>
          <a:p>
            <a:pPr marL="342900" indent="-342900">
              <a:buAutoNum type="alphaLcParenBoth"/>
              <a:defRPr b="0" i="0"/>
            </a:pPr>
            <a:r>
              <a:rPr lang="1106" sz="1600">
                <a:effectLst/>
                <a:latin typeface="Arial" pitchFamily="34" charset="0"/>
                <a:ea typeface="Calibri" panose="020F0502020204030204" pitchFamily="34" charset="0"/>
                <a:cs typeface="Arial" pitchFamily="34" charset="0"/>
              </a:rPr>
              <a:t>Aseswch </a:t>
            </a:r>
            <a:r>
              <a:rPr lang="1106" sz="1600">
                <a:effectLst/>
                <a:highlight>
                  <a:srgbClr val="FFFF00"/>
                </a:highlight>
                <a:latin typeface="Arial" pitchFamily="34" charset="0"/>
                <a:ea typeface="Calibri" panose="020F0502020204030204" pitchFamily="34" charset="0"/>
                <a:cs typeface="Arial" pitchFamily="34" charset="0"/>
              </a:rPr>
              <a:t>effaith bosibl </a:t>
            </a:r>
            <a:r>
              <a:rPr lang="1106" sz="1600" b="1">
                <a:effectLst/>
                <a:highlight>
                  <a:srgbClr val="FFFF00"/>
                </a:highlight>
                <a:latin typeface="Arial" pitchFamily="34" charset="0"/>
                <a:ea typeface="Calibri" panose="020F0502020204030204" pitchFamily="34" charset="0"/>
                <a:cs typeface="Arial" pitchFamily="34" charset="0"/>
              </a:rPr>
              <a:t>dau</a:t>
            </a:r>
            <a:r>
              <a:rPr lang="1106" sz="1600">
                <a:effectLst/>
                <a:latin typeface="Arial" pitchFamily="34" charset="0"/>
                <a:ea typeface="Calibri" panose="020F0502020204030204" pitchFamily="34" charset="0"/>
                <a:cs typeface="Arial" pitchFamily="34" charset="0"/>
              </a:rPr>
              <a:t> </a:t>
            </a:r>
            <a:r>
              <a:rPr lang="1106" sz="1600">
                <a:effectLst/>
                <a:highlight>
                  <a:srgbClr val="FFFF00"/>
                </a:highlight>
                <a:latin typeface="Arial" pitchFamily="34" charset="0"/>
                <a:ea typeface="Calibri" panose="020F0502020204030204" pitchFamily="34" charset="0"/>
                <a:cs typeface="Arial" pitchFamily="34" charset="0"/>
              </a:rPr>
              <a:t> ffactor cymdeithasegol</a:t>
            </a:r>
            <a:r>
              <a:rPr lang="1106" sz="1600">
                <a:effectLst/>
                <a:latin typeface="Arial" pitchFamily="34" charset="0"/>
                <a:ea typeface="Calibri" panose="020F0502020204030204" pitchFamily="34" charset="0"/>
                <a:cs typeface="Arial" pitchFamily="34" charset="0"/>
              </a:rPr>
              <a:t> a allai effeithio ar</a:t>
            </a:r>
            <a:r>
              <a:rPr lang="1106" sz="1600">
                <a:effectLst/>
                <a:highlight>
                  <a:srgbClr val="FFFF00"/>
                </a:highlight>
                <a:latin typeface="Arial" pitchFamily="34" charset="0"/>
                <a:ea typeface="Calibri" panose="020F0502020204030204" pitchFamily="34" charset="0"/>
                <a:cs typeface="Arial" pitchFamily="34" charset="0"/>
              </a:rPr>
              <a:t> ymddygiad Nathan</a:t>
            </a:r>
            <a:r>
              <a:rPr lang="1106" sz="1600">
                <a:highlight>
                  <a:srgbClr val="FFFF00"/>
                </a:highlight>
                <a:latin typeface="Arial" pitchFamily="34" charset="0"/>
                <a:cs typeface="Arial" pitchFamily="34" charset="0"/>
              </a:rPr>
              <a:t>.</a:t>
            </a:r>
            <a:r>
              <a:rPr lang="1106" sz="1600">
                <a:latin typeface="Arial" pitchFamily="34" charset="0"/>
                <a:cs typeface="Arial" pitchFamily="34" charset="0"/>
              </a:rPr>
              <a:t>								</a:t>
            </a:r>
            <a:r>
              <a:rPr lang="1106" sz="1600">
                <a:highlight>
                  <a:srgbClr val="FFFF00"/>
                </a:highlight>
                <a:latin typeface="Arial" pitchFamily="34" charset="0"/>
                <a:cs typeface="Arial" pitchFamily="34" charset="0"/>
              </a:rPr>
              <a:t>[6</a:t>
            </a:r>
            <a:r>
              <a:rPr lang="1106">
                <a:highlight>
                  <a:srgbClr val="FFFF00"/>
                </a:highlight>
                <a:latin typeface="Arial" pitchFamily="34" charset="0"/>
                <a:cs typeface="Arial" pitchFamily="34" charset="0"/>
              </a:rPr>
              <a:t>]</a:t>
            </a:r>
          </a:p>
          <a:p>
            <a:pPr marL="363538" indent="-363538">
              <a:defRPr b="0" i="0"/>
            </a:pPr>
            <a:r>
              <a:rPr lang="1106"/>
              <a:t>	………………………………………………………………………… ………………………………………………………………………… …………………………………………………………………………</a:t>
            </a:r>
          </a:p>
          <a:p>
            <a:pPr marL="363538" indent="-363538">
              <a:defRPr b="0" i="0"/>
            </a:pPr>
            <a:r>
              <a:rPr lang="1106"/>
              <a:t>	………………………………………………………………………… …………………………………………………………………………………………………………………………………………………………………………………………………………………………………………………………………………………………………………………………………………………………………………………………………………………………………………………………………………………………………………………………………….....</a:t>
            </a:r>
          </a:p>
        </p:txBody>
      </p:sp>
      <p:sp>
        <p:nvSpPr>
          <p:cNvPr id="2" name="Oval 1">
            <a:extLst>
              <a:ext uri="{FF2B5EF4-FFF2-40B4-BE49-F238E27FC236}">
                <a16:creationId xmlns:a16="http://schemas.microsoft.com/office/drawing/2014/main" id="{C4D7D714-FD13-455A-A11D-CAA9AE581625}"/>
              </a:ext>
            </a:extLst>
          </p:cNvPr>
          <p:cNvSpPr/>
          <p:nvPr/>
        </p:nvSpPr>
        <p:spPr>
          <a:xfrm>
            <a:off x="1078992" y="2385569"/>
            <a:ext cx="939813" cy="3576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EB8D3970-CD89-4630-A6B1-6BE8B876A5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5570294"/>
      </p:ext>
    </p:extLst>
  </p:cSld>
  <p:clrMapOvr>
    <a:masterClrMapping/>
  </p:clrMapOvr>
  <p:transition advTm="905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0"/>
                      </p:stCondLst>
                      <p:childTnLst>
                        <p:par>
                          <p:cTn id="9" fill="hold" nodeType="after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pPr>
              <a:defRPr b="0" i="0"/>
            </a:pPr>
            <a:r>
              <a:rPr lang="1106" sz="2400">
                <a:solidFill>
                  <a:srgbClr val="0070C0"/>
                </a:solidFill>
                <a:latin typeface="Arial" pitchFamily="34" charset="0"/>
                <a:cs typeface="Arial" pitchFamily="34" charset="0"/>
              </a:rPr>
              <a:t>Adran A cwestiwn 2(a)  cynllun marcio AA3</a:t>
            </a:r>
          </a:p>
        </p:txBody>
      </p:sp>
      <p:sp>
        <p:nvSpPr>
          <p:cNvPr id="7" name="TextBox 6">
            <a:extLst>
              <a:ext uri="{FF2B5EF4-FFF2-40B4-BE49-F238E27FC236}">
                <a16:creationId xmlns:a16="http://schemas.microsoft.com/office/drawing/2014/main" id="{AED58534-3F97-42D8-96D5-4F7847F527CF}"/>
              </a:ext>
            </a:extLst>
          </p:cNvPr>
          <p:cNvSpPr txBox="1"/>
          <p:nvPr/>
        </p:nvSpPr>
        <p:spPr>
          <a:xfrm>
            <a:off x="412638" y="887135"/>
            <a:ext cx="6416613" cy="6086842"/>
          </a:xfrm>
          <a:prstGeom prst="rect">
            <a:avLst/>
          </a:prstGeom>
          <a:noFill/>
          <a:ln>
            <a:solidFill>
              <a:schemeClr val="tx1"/>
            </a:solidFill>
          </a:ln>
        </p:spPr>
        <p:txBody>
          <a:bodyPr wrap="square">
            <a:spAutoFit/>
          </a:bodyPr>
          <a:lstStyle/>
          <a:p>
            <a:pPr marL="174625" indent="-174625">
              <a:defRPr b="0" i="0"/>
            </a:pPr>
            <a:r>
              <a:rPr lang="1106" sz="1200" i="1">
                <a:latin typeface="Arial" pitchFamily="34" charset="0"/>
                <a:cs typeface="Arial" pitchFamily="34" charset="0"/>
              </a:rPr>
              <a:t>2. Mae nifer o ffactorau yn gallu effeithio ar ymddygiad plentyn. </a:t>
            </a:r>
            <a:r>
              <a:rPr lang="1106" sz="1200" i="0">
                <a:latin typeface="Arial" pitchFamily="34" charset="0"/>
                <a:cs typeface="Arial" pitchFamily="34" charset="0"/>
              </a:rPr>
              <a:t>Er mwyn cefnogi ymddygiad, mae angen i ymarferwyr fod yn ymwybodol o'r ffactorau hyn.</a:t>
            </a:r>
          </a:p>
          <a:p>
            <a:endParaRPr lang="en-GB" sz="1200" i="1"/>
          </a:p>
          <a:p>
            <a:pPr marL="342900" indent="-342900">
              <a:buAutoNum type="alphaLcParenBoth"/>
              <a:defRPr b="0" i="0"/>
            </a:pPr>
            <a:r>
              <a:rPr lang="1106" sz="1200" i="1">
                <a:effectLst/>
                <a:latin typeface="Arial" pitchFamily="34" charset="0"/>
                <a:ea typeface="Calibri" panose="020F0502020204030204" pitchFamily="34" charset="0"/>
              </a:rPr>
              <a:t>Aseswch effaith bosibl </a:t>
            </a:r>
            <a:r>
              <a:rPr lang="1106" sz="1200" b="1" i="1">
                <a:effectLst/>
                <a:latin typeface="Arial" pitchFamily="34" charset="0"/>
                <a:ea typeface="Calibri" panose="020F0502020204030204" pitchFamily="34" charset="0"/>
              </a:rPr>
              <a:t>dau </a:t>
            </a:r>
            <a:r>
              <a:rPr lang="1106" sz="1200" i="1">
                <a:effectLst/>
                <a:latin typeface="Arial" pitchFamily="34" charset="0"/>
                <a:ea typeface="Calibri" panose="020F0502020204030204" pitchFamily="34" charset="0"/>
              </a:rPr>
              <a:t>ffactor cymdeithasegol a allai effeithio ar ymddygiad Nathan</a:t>
            </a:r>
            <a:r>
              <a:rPr lang="1106" sz="1200" i="1"/>
              <a:t>. </a:t>
            </a:r>
          </a:p>
          <a:p>
            <a:endParaRPr lang="en-GB" sz="1200" i="1">
              <a:latin typeface="Arial" pitchFamily="34" charset="0"/>
              <a:cs typeface="Arial" pitchFamily="34" charset="0"/>
            </a:endParaRPr>
          </a:p>
          <a:p>
            <a:pPr>
              <a:defRPr b="0" i="0"/>
            </a:pPr>
            <a:r>
              <a:rPr lang="1106" sz="1100">
                <a:latin typeface="Arial" pitchFamily="34" charset="0"/>
                <a:cs typeface="Arial" pitchFamily="34" charset="0"/>
              </a:rPr>
              <a:t>Gall atebion gyfeirio at y canlynol</a:t>
            </a:r>
            <a:r>
              <a:rPr lang="1106" sz="1200">
                <a:latin typeface="Arial" pitchFamily="34" charset="0"/>
                <a:cs typeface="Arial" pitchFamily="34" charset="0"/>
              </a:rPr>
              <a:t>: </a:t>
            </a:r>
          </a:p>
          <a:p>
            <a:pPr>
              <a:defRPr b="0" i="0"/>
            </a:pPr>
            <a:r>
              <a:rPr lang="1106" sz="1100">
                <a:latin typeface="Arial" pitchFamily="34" charset="0"/>
                <a:cs typeface="Arial" pitchFamily="34" charset="0"/>
              </a:rPr>
              <a:t>Mae ffactorau cymdeithasegol yn deillio, er enghraifft, o ddiwylliant, cymuned, y teulu a'r ysgol.</a:t>
            </a:r>
          </a:p>
          <a:p>
            <a:pPr>
              <a:defRPr b="0" i="0"/>
            </a:pPr>
            <a:r>
              <a:rPr lang="1106" sz="1100">
                <a:latin typeface="Arial" pitchFamily="34" charset="0"/>
                <a:cs typeface="Arial" pitchFamily="34" charset="0"/>
              </a:rPr>
              <a:t>Gallai'r ffactorau hyn effeithio'n negyddol ar ymddygiad Nathan, fel:</a:t>
            </a:r>
          </a:p>
          <a:p>
            <a:pPr marL="171450" indent="-171450">
              <a:buFont typeface="Arial" pitchFamily="34" charset="0"/>
              <a:buChar char="•"/>
              <a:defRPr b="0" i="0"/>
            </a:pPr>
            <a:r>
              <a:rPr lang="1106" sz="1100">
                <a:latin typeface="Arial" pitchFamily="34" charset="0"/>
                <a:cs typeface="Arial" pitchFamily="34" charset="0"/>
              </a:rPr>
              <a:t>strwythur y teulu: </a:t>
            </a:r>
            <a:r>
              <a:rPr lang="1106" sz="1100">
                <a:effectLst/>
                <a:latin typeface="Arial" pitchFamily="34" charset="0"/>
                <a:ea typeface="Calibri" panose="020F0502020204030204" pitchFamily="34" charset="0"/>
              </a:rPr>
              <a:t>gallai newid yn y strwythur teuluol fel cael brawd neu chwaer fach, olygu bod Nathan yn derbyn llai o sylw, a gall ei ymddygiad fynd yn fwy fwy negyddol er mwyn cael sylw</a:t>
            </a:r>
            <a:endParaRPr lang="en-GB" sz="1100">
              <a:latin typeface="Arial" pitchFamily="34" charset="0"/>
              <a:cs typeface="Arial" pitchFamily="34" charset="0"/>
            </a:endParaRPr>
          </a:p>
          <a:p>
            <a:pPr marL="171450" indent="-171450">
              <a:buFont typeface="Arial" pitchFamily="34" charset="0"/>
              <a:buChar char="•"/>
              <a:defRPr b="0" i="0"/>
            </a:pPr>
            <a:r>
              <a:rPr lang="1106" sz="1100">
                <a:latin typeface="Arial" pitchFamily="34" charset="0"/>
                <a:cs typeface="Arial" pitchFamily="34" charset="0"/>
              </a:rPr>
              <a:t>amgylcheddol: </a:t>
            </a:r>
            <a:r>
              <a:rPr lang="1106" sz="1100">
                <a:effectLst/>
                <a:latin typeface="Arial" pitchFamily="34" charset="0"/>
                <a:ea typeface="Calibri" panose="020F0502020204030204" pitchFamily="34" charset="0"/>
              </a:rPr>
              <a:t>gallai symud i ardal newydd a dechrau mewn ysgol newydd olygu bod trefn ddyddiol Nathan wedi'i hamharu, mae hyn wedi tarfu ar Nathan a gall ei ymddygiad fynd yn fwy fwy negyddol</a:t>
            </a:r>
            <a:endParaRPr lang="en-GB" sz="1100">
              <a:latin typeface="Arial" pitchFamily="34" charset="0"/>
              <a:cs typeface="Arial" pitchFamily="34" charset="0"/>
            </a:endParaRPr>
          </a:p>
          <a:p>
            <a:pPr marL="171450" indent="-171450">
              <a:buFont typeface="Arial" pitchFamily="34" charset="0"/>
              <a:buChar char="•"/>
              <a:defRPr b="0" i="0"/>
            </a:pPr>
            <a:r>
              <a:rPr lang="1106" sz="1100">
                <a:latin typeface="Arial" pitchFamily="34" charset="0"/>
                <a:cs typeface="Arial" pitchFamily="34" charset="0"/>
              </a:rPr>
              <a:t>economaidd-gymdeithasol: </a:t>
            </a:r>
            <a:r>
              <a:rPr lang="1106" sz="1100">
                <a:effectLst/>
                <a:latin typeface="Arial" pitchFamily="34" charset="0"/>
                <a:ea typeface="Calibri" panose="020F0502020204030204" pitchFamily="34" charset="0"/>
              </a:rPr>
              <a:t>gall cyfyngiadau ariannol fod yn ffactor, gan y gallai brawd neu chwaer newydd roi pwysau ariannol ar gyllid y teulu, felly mae Nathan yn cael llai o trîts a gwobrau, mae'n bosibl ei fod yn teimlo ei fod wedi'i adael allan a gall ei ymddygiad fynd yn fwy fwy negyddol</a:t>
            </a:r>
          </a:p>
          <a:p>
            <a:pPr marL="171450" indent="-171450">
              <a:buFont typeface="Arial" pitchFamily="34" charset="0"/>
              <a:buChar char="•"/>
            </a:pPr>
            <a:endParaRPr lang="en-GB" sz="1100">
              <a:effectLst/>
              <a:latin typeface="Arial" pitchFamily="34" charset="0"/>
              <a:ea typeface="Calibri" panose="020F0502020204030204" pitchFamily="34" charset="0"/>
            </a:endParaRPr>
          </a:p>
          <a:p>
            <a:pPr>
              <a:defRPr b="0" i="0"/>
            </a:pPr>
            <a:r>
              <a:rPr lang="1106" sz="1100">
                <a:latin typeface="Arial" pitchFamily="34" charset="0"/>
                <a:cs typeface="Arial" pitchFamily="34" charset="0"/>
              </a:rPr>
              <a:t>Gallai'r un ffactorau effeithio'n gadarnhaol ar ymddygiad Nathan, fel:</a:t>
            </a:r>
          </a:p>
          <a:p>
            <a:pPr marL="171450" indent="-171450">
              <a:buFont typeface="Arial" pitchFamily="34" charset="0"/>
              <a:buChar char="•"/>
              <a:defRPr b="0" i="0"/>
            </a:pPr>
            <a:r>
              <a:rPr lang="1106" sz="1100">
                <a:latin typeface="Arial" pitchFamily="34" charset="0"/>
                <a:cs typeface="Arial" pitchFamily="34" charset="0"/>
              </a:rPr>
              <a:t>strwythur teuluol:</a:t>
            </a:r>
            <a:r>
              <a:rPr lang="1106" sz="1100">
                <a:effectLst/>
                <a:latin typeface="Arial" pitchFamily="34" charset="0"/>
                <a:ea typeface="Calibri" panose="020F0502020204030204" pitchFamily="34" charset="0"/>
              </a:rPr>
              <a:t> gallai newid yn y strwythur teuluol fel brawd neu chwaer newydd, olygu bod Nathan yn dod yn fwy annibynnol ac yn cymryd cyfrifoldeb am ei weithredoedd ei hun </a:t>
            </a:r>
            <a:endParaRPr lang="en-GB" sz="1100">
              <a:latin typeface="Arial" pitchFamily="34" charset="0"/>
              <a:cs typeface="Arial" pitchFamily="34" charset="0"/>
            </a:endParaRPr>
          </a:p>
          <a:p>
            <a:pPr marL="171450" indent="-171450">
              <a:buFont typeface="Arial" pitchFamily="34" charset="0"/>
              <a:buChar char="•"/>
              <a:defRPr b="0" i="0"/>
            </a:pPr>
            <a:r>
              <a:rPr lang="1106" sz="1100">
                <a:latin typeface="Arial" pitchFamily="34" charset="0"/>
                <a:cs typeface="Arial" pitchFamily="34" charset="0"/>
              </a:rPr>
              <a:t>amgylcheddol: </a:t>
            </a:r>
            <a:r>
              <a:rPr lang="1106" sz="1100">
                <a:effectLst/>
                <a:latin typeface="Arial" pitchFamily="34" charset="0"/>
                <a:ea typeface="Calibri" panose="020F0502020204030204" pitchFamily="34" charset="0"/>
              </a:rPr>
              <a:t>gallai symud i ardal newydd a dechrau mewn ysgol newydd olygu bod Nathan yn addasu'n dda i'w drefn ddyddiol newydd, gan wneud ffrindiau newydd ac yn dangos ymddygiad cadarnhaol cynyddol</a:t>
            </a:r>
            <a:endParaRPr lang="en-GB" sz="1100">
              <a:latin typeface="Arial" pitchFamily="34" charset="0"/>
              <a:cs typeface="Arial" pitchFamily="34" charset="0"/>
            </a:endParaRPr>
          </a:p>
          <a:p>
            <a:pPr marL="171450" indent="-171450">
              <a:buFont typeface="Arial" pitchFamily="34" charset="0"/>
              <a:buChar char="•"/>
              <a:defRPr b="0" i="0"/>
            </a:pPr>
            <a:r>
              <a:rPr lang="1106" sz="1100">
                <a:latin typeface="Arial" pitchFamily="34" charset="0"/>
                <a:cs typeface="Arial" pitchFamily="34" charset="0"/>
              </a:rPr>
              <a:t>economaidd-gymdeithasol: </a:t>
            </a:r>
            <a:r>
              <a:rPr lang="1106" sz="1100">
                <a:effectLst/>
                <a:latin typeface="Arial" pitchFamily="34" charset="0"/>
                <a:ea typeface="Calibri" panose="020F0502020204030204" pitchFamily="34" charset="0"/>
              </a:rPr>
              <a:t>gallai'r symud i ardal newydd ymwneud â chyfleoedd cyflogaeth newydd ac incwm cynyddol i'r teulu. Gallai hyn olygu bod Nathan yn cael mwy o trîts a gwobrau nag yn y gorffennol, gallai deimlo ei fod wedi'i werthfawrogi mwy a gall ddangos ymddygiad cadarnhaol cynyddol</a:t>
            </a:r>
            <a:r>
              <a:rPr lang="1106" sz="1100">
                <a:latin typeface="Arial" pitchFamily="34" charset="0"/>
                <a:cs typeface="Arial" pitchFamily="34" charset="0"/>
              </a:rPr>
              <a:t> </a:t>
            </a:r>
          </a:p>
          <a:p>
            <a:pPr marL="171450" indent="-171450">
              <a:buFont typeface="Arial" pitchFamily="34" charset="0"/>
              <a:buChar char="•"/>
            </a:pPr>
            <a:endParaRPr lang="en-GB" sz="1100">
              <a:latin typeface="Arial" pitchFamily="34" charset="0"/>
              <a:cs typeface="Arial" pitchFamily="34" charset="0"/>
            </a:endParaRPr>
          </a:p>
          <a:p>
            <a:pPr>
              <a:defRPr b="0" i="0"/>
            </a:pPr>
            <a:r>
              <a:rPr lang="1106" sz="1100">
                <a:effectLst/>
                <a:latin typeface="Arial" pitchFamily="34" charset="0"/>
                <a:ea typeface="Calibri" panose="020F0502020204030204" pitchFamily="34" charset="0"/>
              </a:rPr>
              <a:t>Dylid rhoi marciau ar yr effaith gadarnhaol bosibl ar ymddygiad Nathan, er bod yr astudiaeth achos ei hun yn canolbwyntio ar yr agweddau hynny ar ei ymddygiad sy'n herio, gan fod y cwestiwn yn gofyn am effaith bosibl yn hytrach nag effaith wirioneddol</a:t>
            </a:r>
            <a:endParaRPr lang="en-GB" sz="1100">
              <a:latin typeface="Arial" pitchFamily="34" charset="0"/>
              <a:cs typeface="Arial" pitchFamily="34" charset="0"/>
            </a:endParaRPr>
          </a:p>
          <a:p>
            <a:endParaRPr lang="en-GB" sz="1200">
              <a:latin typeface="Arial" pitchFamily="34" charset="0"/>
              <a:cs typeface="Arial" pitchFamily="34" charset="0"/>
            </a:endParaRPr>
          </a:p>
          <a:p>
            <a:pPr>
              <a:defRPr b="0" i="0"/>
            </a:pPr>
            <a:r>
              <a:rPr lang="1106" sz="1100">
                <a:latin typeface="Arial" pitchFamily="34" charset="0"/>
                <a:cs typeface="Arial" pitchFamily="34" charset="0"/>
              </a:rPr>
              <a:t>Rhowch gredyd am unrhyw ymateb dilys arall.</a:t>
            </a:r>
            <a:endParaRPr lang="en-GB" sz="1100"/>
          </a:p>
          <a:p>
            <a:pPr>
              <a:defRPr b="0" i="0"/>
            </a:pPr>
            <a:r>
              <a:rPr lang="1106" sz="1100"/>
              <a:t>.</a:t>
            </a:r>
          </a:p>
        </p:txBody>
      </p:sp>
      <p:graphicFrame>
        <p:nvGraphicFramePr>
          <p:cNvPr id="4" name="Table 3">
            <a:extLst>
              <a:ext uri="{FF2B5EF4-FFF2-40B4-BE49-F238E27FC236}">
                <a16:creationId xmlns:a16="http://schemas.microsoft.com/office/drawing/2014/main" id="{A697183D-9408-4424-8F95-CEC4678B9767}"/>
              </a:ext>
            </a:extLst>
          </p:cNvPr>
          <p:cNvGraphicFramePr>
            <a:graphicFrameLocks noGrp="1"/>
          </p:cNvGraphicFramePr>
          <p:nvPr>
            <p:extLst>
              <p:ext uri="{D42A27DB-BD31-4B8C-83A1-F6EECF244321}">
                <p14:modId xmlns:p14="http://schemas.microsoft.com/office/powerpoint/2010/main" val="2180835572"/>
              </p:ext>
            </p:extLst>
          </p:nvPr>
        </p:nvGraphicFramePr>
        <p:xfrm>
          <a:off x="7387971" y="1023811"/>
          <a:ext cx="4059936" cy="976688"/>
        </p:xfrm>
        <a:graphic>
          <a:graphicData uri="http://schemas.openxmlformats.org/drawingml/2006/table">
            <a:tbl>
              <a:tblPr firstRow="1" firstCol="1" bandRow="1"/>
              <a:tblGrid>
                <a:gridCol w="965473">
                  <a:extLst>
                    <a:ext uri="{9D8B030D-6E8A-4147-A177-3AD203B41FA5}">
                      <a16:colId xmlns:a16="http://schemas.microsoft.com/office/drawing/2014/main" val="164060830"/>
                    </a:ext>
                  </a:extLst>
                </a:gridCol>
                <a:gridCol w="990228">
                  <a:extLst>
                    <a:ext uri="{9D8B030D-6E8A-4147-A177-3AD203B41FA5}">
                      <a16:colId xmlns:a16="http://schemas.microsoft.com/office/drawing/2014/main" val="3637756288"/>
                    </a:ext>
                  </a:extLst>
                </a:gridCol>
                <a:gridCol w="990228">
                  <a:extLst>
                    <a:ext uri="{9D8B030D-6E8A-4147-A177-3AD203B41FA5}">
                      <a16:colId xmlns:a16="http://schemas.microsoft.com/office/drawing/2014/main" val="3999681331"/>
                    </a:ext>
                  </a:extLst>
                </a:gridCol>
                <a:gridCol w="1114007">
                  <a:extLst>
                    <a:ext uri="{9D8B030D-6E8A-4147-A177-3AD203B41FA5}">
                      <a16:colId xmlns:a16="http://schemas.microsoft.com/office/drawing/2014/main" val="829116377"/>
                    </a:ext>
                  </a:extLst>
                </a:gridCol>
              </a:tblGrid>
              <a:tr h="428111">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200"/>
                        </a:spcBef>
                        <a:spcAft>
                          <a:spcPts val="2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Cyfanswm Marciau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0036611"/>
                  </a:ext>
                </a:extLst>
              </a:tr>
              <a:tr h="428111">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6</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6</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2105799"/>
                  </a:ext>
                </a:extLst>
              </a:tr>
            </a:tbl>
          </a:graphicData>
        </a:graphic>
      </p:graphicFrame>
      <p:pic>
        <p:nvPicPr>
          <p:cNvPr id="2" name="Audio 1">
            <a:hlinkClick r:id="" action="ppaction://media"/>
            <a:extLst>
              <a:ext uri="{FF2B5EF4-FFF2-40B4-BE49-F238E27FC236}">
                <a16:creationId xmlns:a16="http://schemas.microsoft.com/office/drawing/2014/main" id="{99790DA0-ADA3-4427-A3F8-ADC7307DF9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9408971"/>
      </p:ext>
    </p:extLst>
  </p:cSld>
  <p:clrMapOvr>
    <a:masterClrMapping/>
  </p:clrMapOvr>
  <p:transition advTm="144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pPr>
              <a:defRPr b="0" i="0"/>
            </a:pPr>
            <a:r>
              <a:rPr lang="1106" sz="2400">
                <a:solidFill>
                  <a:srgbClr val="0070C0"/>
                </a:solidFill>
                <a:latin typeface="Arial" pitchFamily="34" charset="0"/>
                <a:cs typeface="Arial" pitchFamily="34" charset="0"/>
              </a:rPr>
              <a:t>Adran A cwestiwn 2(a), bandiau cynllun marcio AA3</a:t>
            </a:r>
          </a:p>
        </p:txBody>
      </p:sp>
      <p:cxnSp>
        <p:nvCxnSpPr>
          <p:cNvPr id="59" name="Straight Connector 58">
            <a:extLst>
              <a:ext uri="{FF2B5EF4-FFF2-40B4-BE49-F238E27FC236}">
                <a16:creationId xmlns:a16="http://schemas.microsoft.com/office/drawing/2014/main" id="{96928600-875D-49DE-90B3-F30087FA9344}"/>
              </a:ext>
            </a:extLst>
          </p:cNvPr>
          <p:cNvCxnSpPr/>
          <p:nvPr/>
        </p:nvCxnSpPr>
        <p:spPr>
          <a:xfrm flipH="1">
            <a:off x="993422" y="1174044"/>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0" name="Content Placeholder 5">
            <a:extLst>
              <a:ext uri="{FF2B5EF4-FFF2-40B4-BE49-F238E27FC236}">
                <a16:creationId xmlns:a16="http://schemas.microsoft.com/office/drawing/2014/main" id="{F7B93B94-8554-418E-A4CA-B36CA89C9164}"/>
              </a:ext>
            </a:extLst>
          </p:cNvPr>
          <p:cNvGraphicFramePr>
            <a:graphicFrameLocks noGrp="1"/>
          </p:cNvGraphicFramePr>
          <p:nvPr>
            <p:ph sz="quarter" idx="10"/>
            <p:extLst>
              <p:ext uri="{D42A27DB-BD31-4B8C-83A1-F6EECF244321}">
                <p14:modId xmlns:p14="http://schemas.microsoft.com/office/powerpoint/2010/main" val="332044095"/>
              </p:ext>
            </p:extLst>
          </p:nvPr>
        </p:nvGraphicFramePr>
        <p:xfrm>
          <a:off x="2909240" y="1272407"/>
          <a:ext cx="6885923" cy="4805105"/>
        </p:xfrm>
        <a:graphic>
          <a:graphicData uri="http://schemas.openxmlformats.org/drawingml/2006/table">
            <a:tbl>
              <a:tblPr firstRow="1" firstCol="1" bandRow="1">
                <a:tableStyleId>{5C22544A-7EE6-4342-B048-85BDC9FD1C3A}</a:tableStyleId>
              </a:tblPr>
              <a:tblGrid>
                <a:gridCol w="805033">
                  <a:extLst>
                    <a:ext uri="{9D8B030D-6E8A-4147-A177-3AD203B41FA5}">
                      <a16:colId xmlns:a16="http://schemas.microsoft.com/office/drawing/2014/main" val="617619047"/>
                    </a:ext>
                  </a:extLst>
                </a:gridCol>
                <a:gridCol w="6080890">
                  <a:extLst>
                    <a:ext uri="{9D8B030D-6E8A-4147-A177-3AD203B41FA5}">
                      <a16:colId xmlns:a16="http://schemas.microsoft.com/office/drawing/2014/main" val="3184461726"/>
                    </a:ext>
                  </a:extLst>
                </a:gridCol>
              </a:tblGrid>
              <a:tr h="124588">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Band </a:t>
                      </a:r>
                      <a:endParaRPr lang="en-GB" sz="1200">
                        <a:solidFill>
                          <a:schemeClr val="tx1"/>
                        </a:solidFill>
                        <a:effectLst/>
                        <a:latin typeface="Arial" pitchFamily="34" charset="0"/>
                        <a:ea typeface="Calibri" panose="020F0502020204030204" pitchFamily="34" charset="0"/>
                        <a:cs typeface="Arial" pitchFamily="34" charset="0"/>
                      </a:endParaRPr>
                    </a:p>
                  </a:txBody>
                  <a:tcPr marL="68074" marR="68074" marT="34333" marB="34333" anchor="ctr"/>
                </a:tc>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AA3</a:t>
                      </a:r>
                      <a:endParaRPr lang="en-GB" sz="1200">
                        <a:solidFill>
                          <a:schemeClr val="tx1"/>
                        </a:solidFill>
                        <a:effectLst/>
                        <a:latin typeface="Arial" pitchFamily="34" charset="0"/>
                        <a:ea typeface="Calibri" panose="020F0502020204030204" pitchFamily="34" charset="0"/>
                        <a:cs typeface="Arial" pitchFamily="34" charset="0"/>
                      </a:endParaRPr>
                    </a:p>
                  </a:txBody>
                  <a:tcPr marL="68074" marR="68074" marT="34333" marB="34333"/>
                </a:tc>
                <a:extLst>
                  <a:ext uri="{0D108BD9-81ED-4DB2-BD59-A6C34878D82A}">
                    <a16:rowId xmlns:a16="http://schemas.microsoft.com/office/drawing/2014/main" val="1147388995"/>
                  </a:ext>
                </a:extLst>
              </a:tr>
              <a:tr h="1302754">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3</a:t>
                      </a:r>
                      <a:endParaRPr lang="en-GB" sz="1200">
                        <a:solidFill>
                          <a:schemeClr val="tx1"/>
                        </a:solidFill>
                        <a:effectLst/>
                        <a:latin typeface="Arial" pitchFamily="34" charset="0"/>
                        <a:ea typeface="Calibri" panose="020F0502020204030204" pitchFamily="34" charset="0"/>
                        <a:cs typeface="Arial" pitchFamily="34" charset="0"/>
                      </a:endParaRPr>
                    </a:p>
                  </a:txBody>
                  <a:tcPr marL="68074" marR="68074" marT="34333" marB="34333" anchor="ctr"/>
                </a:tc>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5-6 marc</a:t>
                      </a:r>
                    </a:p>
                    <a:p>
                      <a:pPr>
                        <a:lnSpc>
                          <a:spcPct val="100000"/>
                        </a:lnSpc>
                        <a:spcAft>
                          <a:spcPct val="0"/>
                        </a:spcAft>
                        <a:defRPr b="0" i="0"/>
                      </a:pPr>
                      <a:r>
                        <a:rPr lang="1106" sz="1200">
                          <a:solidFill>
                            <a:schemeClr val="tx1"/>
                          </a:solidFill>
                          <a:effectLst/>
                          <a:latin typeface="Arial" pitchFamily="34" charset="0"/>
                          <a:cs typeface="Arial" pitchFamily="34" charset="0"/>
                        </a:rPr>
                        <a:t>Asesiad da iawn sy'n dangos:</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llunio barnau wedi'u rhesymu am effaith bosibl dau ffactor cymdeithasegol a allai effeithio ar ymddygiad Nathan </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ymdriniaeth hyderus â'r cysyniad o ffactorau cymdeithasegol a'u heffaith bosibl ar ymddygiad Nathan. </a:t>
                      </a:r>
                      <a:endParaRPr lang="en-GB" sz="1200">
                        <a:solidFill>
                          <a:schemeClr val="tx1"/>
                        </a:solidFill>
                        <a:effectLst/>
                        <a:latin typeface="Arial" pitchFamily="34" charset="0"/>
                        <a:ea typeface="Calibri" panose="020F0502020204030204" pitchFamily="34" charset="0"/>
                        <a:cs typeface="Arial" pitchFamily="34" charset="0"/>
                      </a:endParaRPr>
                    </a:p>
                  </a:txBody>
                  <a:tcPr marL="68074" marR="68074" marT="34333" marB="34333"/>
                </a:tc>
                <a:extLst>
                  <a:ext uri="{0D108BD9-81ED-4DB2-BD59-A6C34878D82A}">
                    <a16:rowId xmlns:a16="http://schemas.microsoft.com/office/drawing/2014/main" val="1870823324"/>
                  </a:ext>
                </a:extLst>
              </a:tr>
              <a:tr h="1336176">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2</a:t>
                      </a:r>
                      <a:endParaRPr lang="en-GB" sz="1200">
                        <a:solidFill>
                          <a:schemeClr val="tx1"/>
                        </a:solidFill>
                        <a:effectLst/>
                        <a:latin typeface="Arial" pitchFamily="34" charset="0"/>
                        <a:ea typeface="Calibri" panose="020F0502020204030204" pitchFamily="34" charset="0"/>
                        <a:cs typeface="Arial" pitchFamily="34" charset="0"/>
                      </a:endParaRPr>
                    </a:p>
                  </a:txBody>
                  <a:tcPr marL="68074" marR="68074" marT="34333" marB="34333" anchor="ctr"/>
                </a:tc>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3-4 marc</a:t>
                      </a:r>
                    </a:p>
                    <a:p>
                      <a:pPr>
                        <a:lnSpc>
                          <a:spcPct val="100000"/>
                        </a:lnSpc>
                        <a:spcAft>
                          <a:spcPct val="0"/>
                        </a:spcAft>
                        <a:defRPr b="0" i="0"/>
                      </a:pPr>
                      <a:r>
                        <a:rPr lang="1106" sz="1200">
                          <a:solidFill>
                            <a:schemeClr val="tx1"/>
                          </a:solidFill>
                          <a:effectLst/>
                          <a:latin typeface="Arial" pitchFamily="34" charset="0"/>
                          <a:cs typeface="Arial" pitchFamily="34" charset="0"/>
                        </a:rPr>
                        <a:t>Asesiad da sy'n dangos:</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llunio barnau da ar y cyfan am effaith bosibl dau ffactor cymdeithasegol a allai effeithio ar ymddygiad Nathan</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ymdriniaeth syml â'r cysyniad o ffactorau cymdeithasegol a'u heffaith bosibl ar ymddygiad Nathan.</a:t>
                      </a:r>
                      <a:endParaRPr lang="en-GB" sz="1200">
                        <a:solidFill>
                          <a:schemeClr val="tx1"/>
                        </a:solidFill>
                        <a:effectLst/>
                        <a:latin typeface="Arial" pitchFamily="34" charset="0"/>
                        <a:ea typeface="Calibri" panose="020F0502020204030204" pitchFamily="34" charset="0"/>
                        <a:cs typeface="Arial" pitchFamily="34" charset="0"/>
                      </a:endParaRPr>
                    </a:p>
                  </a:txBody>
                  <a:tcPr marL="68074" marR="68074" marT="34333" marB="34333"/>
                </a:tc>
                <a:extLst>
                  <a:ext uri="{0D108BD9-81ED-4DB2-BD59-A6C34878D82A}">
                    <a16:rowId xmlns:a16="http://schemas.microsoft.com/office/drawing/2014/main" val="1219304165"/>
                  </a:ext>
                </a:extLst>
              </a:tr>
              <a:tr h="1316182">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1</a:t>
                      </a:r>
                      <a:endParaRPr lang="en-GB" sz="1200">
                        <a:solidFill>
                          <a:schemeClr val="tx1"/>
                        </a:solidFill>
                        <a:effectLst/>
                        <a:latin typeface="Arial" pitchFamily="34" charset="0"/>
                        <a:ea typeface="Calibri" panose="020F0502020204030204" pitchFamily="34" charset="0"/>
                        <a:cs typeface="Arial" pitchFamily="34" charset="0"/>
                      </a:endParaRPr>
                    </a:p>
                  </a:txBody>
                  <a:tcPr marL="68074" marR="68074" marT="34333" marB="34333" anchor="ctr"/>
                </a:tc>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1-2 farc</a:t>
                      </a:r>
                      <a:endParaRPr lang="1106" sz="1200" b="0">
                        <a:solidFill>
                          <a:schemeClr val="tx1"/>
                        </a:solidFill>
                        <a:effectLst/>
                        <a:latin typeface="Arial" pitchFamily="34" charset="0"/>
                        <a:cs typeface="Arial" pitchFamily="34" charset="0"/>
                      </a:endParaRPr>
                    </a:p>
                    <a:p>
                      <a:pPr>
                        <a:lnSpc>
                          <a:spcPct val="100000"/>
                        </a:lnSpc>
                        <a:spcAft>
                          <a:spcPct val="0"/>
                        </a:spcAft>
                        <a:defRPr b="0" i="0"/>
                      </a:pPr>
                      <a:r>
                        <a:rPr lang="1106" sz="1200">
                          <a:solidFill>
                            <a:schemeClr val="tx1"/>
                          </a:solidFill>
                          <a:effectLst/>
                          <a:latin typeface="Arial" pitchFamily="34" charset="0"/>
                          <a:cs typeface="Arial" pitchFamily="34" charset="0"/>
                        </a:rPr>
                        <a:t>Asesiad sylfaenol sy'n dangos:</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fawr o dystiolaeth o lunio barnau am effaith bosibl ffactorau cymdeithasegol a allai effeithio ar ymddygiad Nathan</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rhywfaint o ymgysylltu â'r cysyniad o ffactorau cymdeithasegol a'u heffaith bosibl ar ymddygiad Nathan.</a:t>
                      </a:r>
                      <a:endParaRPr lang="en-GB" sz="1200">
                        <a:solidFill>
                          <a:schemeClr val="tx1"/>
                        </a:solidFill>
                        <a:effectLst/>
                        <a:latin typeface="Arial" pitchFamily="34" charset="0"/>
                        <a:ea typeface="Calibri" panose="020F0502020204030204" pitchFamily="34" charset="0"/>
                        <a:cs typeface="Arial" pitchFamily="34" charset="0"/>
                      </a:endParaRPr>
                    </a:p>
                  </a:txBody>
                  <a:tcPr marL="68074" marR="68074" marT="34333" marB="34333"/>
                </a:tc>
                <a:extLst>
                  <a:ext uri="{0D108BD9-81ED-4DB2-BD59-A6C34878D82A}">
                    <a16:rowId xmlns:a16="http://schemas.microsoft.com/office/drawing/2014/main" val="1323235455"/>
                  </a:ext>
                </a:extLst>
              </a:tr>
              <a:tr h="534941">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 </a:t>
                      </a:r>
                      <a:endParaRPr lang="en-GB" sz="1200">
                        <a:solidFill>
                          <a:schemeClr val="tx1"/>
                        </a:solidFill>
                        <a:effectLst/>
                        <a:latin typeface="Arial" pitchFamily="34" charset="0"/>
                        <a:ea typeface="Calibri" panose="020F0502020204030204" pitchFamily="34" charset="0"/>
                        <a:cs typeface="Arial" pitchFamily="34" charset="0"/>
                      </a:endParaRPr>
                    </a:p>
                  </a:txBody>
                  <a:tcPr marL="68074" marR="68074" marT="34333" marB="34333"/>
                </a:tc>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0 marc</a:t>
                      </a:r>
                    </a:p>
                    <a:p>
                      <a:pPr algn="ctr">
                        <a:lnSpc>
                          <a:spcPct val="115000"/>
                        </a:lnSpc>
                        <a:spcAft>
                          <a:spcPts val="1000"/>
                        </a:spcAft>
                        <a:defRPr b="0" i="0"/>
                      </a:pPr>
                      <a:r>
                        <a:rPr lang="1106" sz="1200">
                          <a:solidFill>
                            <a:schemeClr val="tx1"/>
                          </a:solidFill>
                          <a:effectLst/>
                          <a:latin typeface="Arial" pitchFamily="34" charset="0"/>
                          <a:cs typeface="Arial" pitchFamily="34" charset="0"/>
                        </a:rPr>
                        <a:t>Ateb ddim yn haeddu marc neu heb geisio rhoi ateb.</a:t>
                      </a:r>
                      <a:endParaRPr lang="en-GB" sz="1200">
                        <a:solidFill>
                          <a:schemeClr val="tx1"/>
                        </a:solidFill>
                        <a:effectLst/>
                        <a:latin typeface="Arial" pitchFamily="34" charset="0"/>
                        <a:ea typeface="Calibri" panose="020F0502020204030204" pitchFamily="34" charset="0"/>
                        <a:cs typeface="Arial" pitchFamily="34" charset="0"/>
                      </a:endParaRPr>
                    </a:p>
                  </a:txBody>
                  <a:tcPr marL="68074" marR="68074" marT="34333" marB="34333"/>
                </a:tc>
                <a:extLst>
                  <a:ext uri="{0D108BD9-81ED-4DB2-BD59-A6C34878D82A}">
                    <a16:rowId xmlns:a16="http://schemas.microsoft.com/office/drawing/2014/main" val="1577089730"/>
                  </a:ext>
                </a:extLst>
              </a:tr>
            </a:tbl>
          </a:graphicData>
        </a:graphic>
      </p:graphicFrame>
      <p:sp>
        <p:nvSpPr>
          <p:cNvPr id="13" name="TextBox 12">
            <a:extLst>
              <a:ext uri="{FF2B5EF4-FFF2-40B4-BE49-F238E27FC236}">
                <a16:creationId xmlns:a16="http://schemas.microsoft.com/office/drawing/2014/main" id="{F80C13B0-B0FA-4924-8CEC-706F8ABCE0BC}"/>
              </a:ext>
            </a:extLst>
          </p:cNvPr>
          <p:cNvSpPr txBox="1"/>
          <p:nvPr/>
        </p:nvSpPr>
        <p:spPr>
          <a:xfrm>
            <a:off x="2909241" y="6077512"/>
            <a:ext cx="6892809" cy="457657"/>
          </a:xfrm>
          <a:prstGeom prst="rect">
            <a:avLst/>
          </a:prstGeom>
          <a:noFill/>
        </p:spPr>
        <p:txBody>
          <a:bodyPr wrap="square">
            <a:spAutoFit/>
          </a:bodyPr>
          <a:lstStyle/>
          <a:p>
            <a:pPr>
              <a:defRPr b="0" i="0"/>
            </a:pPr>
            <a:r>
              <a:rPr lang="1106" sz="1200">
                <a:effectLst/>
                <a:latin typeface="Arial" pitchFamily="34" charset="0"/>
                <a:ea typeface="Calibri" panose="020F0502020204030204" pitchFamily="34" charset="0"/>
                <a:cs typeface="Times New Roman" panose="02020603050405020304" pitchFamily="18" charset="0"/>
              </a:rPr>
              <a:t>    (Gellir dyfarnu uchafswm o 3 marc os yw'r ymateb yn ymwneud ag un ffactor cymdeithasegol yn unig.)</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10C8582E-A89B-4851-A428-F3205F4E84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93862092"/>
      </p:ext>
    </p:extLst>
  </p:cSld>
  <p:clrMapOvr>
    <a:masterClrMapping/>
  </p:clrMapOvr>
  <p:transition advTm="555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pPr>
              <a:defRPr b="0" i="0"/>
            </a:pPr>
            <a:r>
              <a:rPr lang="1106" sz="2400">
                <a:solidFill>
                  <a:srgbClr val="0070C0"/>
                </a:solidFill>
                <a:latin typeface="Arial" pitchFamily="34" charset="0"/>
                <a:cs typeface="Arial" pitchFamily="34" charset="0"/>
              </a:rPr>
              <a:t>Adran A Cwestiwn 2(b), AA1 ac AA3</a:t>
            </a:r>
          </a:p>
        </p:txBody>
      </p:sp>
      <p:sp>
        <p:nvSpPr>
          <p:cNvPr id="7" name="TextBox 6">
            <a:extLst>
              <a:ext uri="{FF2B5EF4-FFF2-40B4-BE49-F238E27FC236}">
                <a16:creationId xmlns:a16="http://schemas.microsoft.com/office/drawing/2014/main" id="{AED58534-3F97-42D8-96D5-4F7847F527CF}"/>
              </a:ext>
            </a:extLst>
          </p:cNvPr>
          <p:cNvSpPr txBox="1"/>
          <p:nvPr/>
        </p:nvSpPr>
        <p:spPr>
          <a:xfrm>
            <a:off x="553154" y="1013029"/>
            <a:ext cx="5293771" cy="5629185"/>
          </a:xfrm>
          <a:prstGeom prst="rect">
            <a:avLst/>
          </a:prstGeom>
          <a:noFill/>
          <a:ln>
            <a:solidFill>
              <a:schemeClr val="tx1"/>
            </a:solidFill>
          </a:ln>
        </p:spPr>
        <p:txBody>
          <a:bodyPr wrap="square">
            <a:spAutoFit/>
          </a:bodyPr>
          <a:lstStyle/>
          <a:p>
            <a:pPr marL="539750" indent="-539750">
              <a:defRPr b="0" i="0"/>
            </a:pPr>
            <a:r>
              <a:rPr lang="1106" sz="1600" i="1">
                <a:latin typeface="Arial" pitchFamily="34" charset="0"/>
                <a:cs typeface="Arial" pitchFamily="34" charset="0"/>
              </a:rPr>
              <a:t>2 </a:t>
            </a:r>
            <a:r>
              <a:rPr lang="1106" sz="1600" i="0">
                <a:latin typeface="Arial" pitchFamily="34" charset="0"/>
                <a:cs typeface="Arial" pitchFamily="34" charset="0"/>
              </a:rPr>
              <a:t>(b) Disgrifiwch beth yw </a:t>
            </a:r>
            <a:r>
              <a:rPr lang="1106" sz="1600">
                <a:highlight>
                  <a:srgbClr val="FFFF00"/>
                </a:highlight>
                <a:latin typeface="Arial" pitchFamily="34" charset="0"/>
                <a:cs typeface="Arial" pitchFamily="34" charset="0"/>
              </a:rPr>
              <a:t>pwrpas chwarae </a:t>
            </a:r>
            <a:r>
              <a:rPr lang="1106" sz="1600">
                <a:latin typeface="Arial" pitchFamily="34" charset="0"/>
                <a:cs typeface="Arial" pitchFamily="34" charset="0"/>
              </a:rPr>
              <a:t>ac aseswch </a:t>
            </a:r>
            <a:r>
              <a:rPr lang="1106" sz="1600">
                <a:highlight>
                  <a:srgbClr val="FFFF00"/>
                </a:highlight>
                <a:latin typeface="Arial" pitchFamily="34" charset="0"/>
                <a:cs typeface="Arial" pitchFamily="34" charset="0"/>
              </a:rPr>
              <a:t>effaith bosibl </a:t>
            </a:r>
            <a:r>
              <a:rPr lang="1106" sz="1600" b="1">
                <a:highlight>
                  <a:srgbClr val="FFFF00"/>
                </a:highlight>
                <a:latin typeface="Arial" pitchFamily="34" charset="0"/>
                <a:cs typeface="Arial" pitchFamily="34" charset="0"/>
              </a:rPr>
              <a:t>chwarae creadigol </a:t>
            </a:r>
            <a:r>
              <a:rPr lang="1106" sz="1600">
                <a:latin typeface="Arial" pitchFamily="34" charset="0"/>
                <a:cs typeface="Arial" pitchFamily="34" charset="0"/>
              </a:rPr>
              <a:t>ar </a:t>
            </a:r>
            <a:r>
              <a:rPr lang="1106" sz="1600">
                <a:highlight>
                  <a:srgbClr val="FFFF00"/>
                </a:highlight>
                <a:latin typeface="Arial" pitchFamily="34" charset="0"/>
                <a:cs typeface="Arial" pitchFamily="34" charset="0"/>
              </a:rPr>
              <a:t>ddatblygiad </a:t>
            </a:r>
            <a:r>
              <a:rPr lang="1106" sz="1600">
                <a:latin typeface="Arial" pitchFamily="34" charset="0"/>
                <a:cs typeface="Arial" pitchFamily="34" charset="0"/>
              </a:rPr>
              <a:t> </a:t>
            </a:r>
            <a:r>
              <a:rPr lang="1106" sz="1600">
                <a:highlight>
                  <a:srgbClr val="FFFF00"/>
                </a:highlight>
                <a:latin typeface="Arial" pitchFamily="34" charset="0"/>
                <a:cs typeface="Arial" pitchFamily="34" charset="0"/>
              </a:rPr>
              <a:t>Nathan</a:t>
            </a:r>
            <a:r>
              <a:rPr lang="1106" sz="1600">
                <a:latin typeface="Arial" pitchFamily="34" charset="0"/>
                <a:cs typeface="Arial" pitchFamily="34" charset="0"/>
              </a:rPr>
              <a:t>, gan gyfeirio at </a:t>
            </a:r>
            <a:r>
              <a:rPr lang="1106" sz="1600" b="1">
                <a:highlight>
                  <a:srgbClr val="FFFF00"/>
                </a:highlight>
                <a:latin typeface="Arial" pitchFamily="34" charset="0"/>
                <a:cs typeface="Arial" pitchFamily="34" charset="0"/>
              </a:rPr>
              <a:t>ddwy</a:t>
            </a:r>
            <a:r>
              <a:rPr lang="1106" sz="1600" b="0">
                <a:highlight>
                  <a:srgbClr val="FFFF00"/>
                </a:highlight>
                <a:latin typeface="Arial" pitchFamily="34" charset="0"/>
                <a:cs typeface="Arial" pitchFamily="34" charset="0"/>
              </a:rPr>
              <a:t> enghraifft</a:t>
            </a:r>
            <a:r>
              <a:rPr lang="1106" sz="1600">
                <a:latin typeface="Arial" pitchFamily="34" charset="0"/>
                <a:cs typeface="Arial" pitchFamily="34" charset="0"/>
              </a:rPr>
              <a:t>.</a:t>
            </a:r>
            <a:r>
              <a:rPr lang="1106" sz="1600" i="1">
                <a:latin typeface="Arial" pitchFamily="34" charset="0"/>
                <a:cs typeface="Arial" pitchFamily="34" charset="0"/>
              </a:rPr>
              <a:t>										</a:t>
            </a:r>
            <a:r>
              <a:rPr lang="1106" sz="1600">
                <a:highlight>
                  <a:srgbClr val="FFFF00"/>
                </a:highlight>
                <a:latin typeface="Arial" pitchFamily="34" charset="0"/>
                <a:cs typeface="Arial" pitchFamily="34" charset="0"/>
              </a:rPr>
              <a:t>[14]</a:t>
            </a:r>
            <a:endParaRPr lang="en-GB" sz="1600" i="1">
              <a:highlight>
                <a:srgbClr val="FFFF00"/>
              </a:highlight>
              <a:latin typeface="Arial" pitchFamily="34" charset="0"/>
              <a:cs typeface="Arial" pitchFamily="34" charset="0"/>
            </a:endParaRPr>
          </a:p>
          <a:p>
            <a:pPr marL="363538" indent="-1588" defTabSz="433388">
              <a:tabLst>
                <a:tab pos="4838700" algn="l"/>
              </a:tabLst>
              <a:defRPr b="0" i="0"/>
            </a:pPr>
            <a:r>
              <a:rPr lang="1106"/>
              <a:t>	………………………………………………………………………… ………………………………………………………………………… …………………………………………………………………………</a:t>
            </a:r>
          </a:p>
          <a:p>
            <a:pPr marL="363538" indent="-1588" defTabSz="433388">
              <a:tabLst>
                <a:tab pos="4838700" algn="l"/>
              </a:tabLst>
              <a:defRPr b="0" i="0"/>
            </a:pPr>
            <a:r>
              <a:rPr lang="1106"/>
              <a:t>	………………………………………………………………………… …………………………………………………………………………</a:t>
            </a:r>
          </a:p>
          <a:p>
            <a:pPr marL="363538" indent="-1588" defTabSz="433388">
              <a:tabLst>
                <a:tab pos="4838700" algn="l"/>
              </a:tabLst>
              <a:defRPr b="0" i="0"/>
            </a:pPr>
            <a:r>
              <a:rPr lang="1106"/>
              <a:t>…………………………………………………………………………</a:t>
            </a:r>
          </a:p>
          <a:p>
            <a:pPr marL="363538" indent="-1588" defTabSz="433388">
              <a:tabLst>
                <a:tab pos="4838700" algn="l"/>
              </a:tabLst>
              <a:defRPr b="0" i="0"/>
            </a:pPr>
            <a:r>
              <a:rPr lang="1106"/>
              <a:t>…………………………………………………………………………</a:t>
            </a:r>
          </a:p>
          <a:p>
            <a:pPr marL="363538" indent="-1588" defTabSz="433388">
              <a:tabLst>
                <a:tab pos="4838700" algn="l"/>
              </a:tabLst>
              <a:defRPr b="0" i="0"/>
            </a:pPr>
            <a:r>
              <a:rPr lang="1106"/>
              <a:t>…………………………………………………………………………</a:t>
            </a:r>
          </a:p>
          <a:p>
            <a:pPr marL="363538" indent="-1588" defTabSz="433388">
              <a:tabLst>
                <a:tab pos="4838700" algn="l"/>
              </a:tabLst>
              <a:defRPr b="0" i="0"/>
            </a:pPr>
            <a:r>
              <a:rPr lang="1106"/>
              <a:t>…………………………………………………………………………</a:t>
            </a:r>
          </a:p>
          <a:p>
            <a:pPr marL="363538" indent="-1588" defTabSz="433388">
              <a:tabLst>
                <a:tab pos="4838700" algn="l"/>
              </a:tabLst>
              <a:defRPr b="0" i="0"/>
            </a:pPr>
            <a:r>
              <a:rPr lang="1106"/>
              <a:t>…………………………………………………………………………</a:t>
            </a:r>
          </a:p>
          <a:p>
            <a:pPr marL="363538" indent="-1588" defTabSz="433388">
              <a:tabLst>
                <a:tab pos="4838700" algn="l"/>
              </a:tabLst>
              <a:defRPr b="0" i="0"/>
            </a:pPr>
            <a:r>
              <a:rPr lang="1106"/>
              <a:t>……………………………………………………………………......</a:t>
            </a:r>
          </a:p>
          <a:p>
            <a:pPr marL="363538" indent="-1588" defTabSz="433388">
              <a:tabLst>
                <a:tab pos="4838700" algn="l"/>
              </a:tabLst>
              <a:defRPr b="0" i="0"/>
            </a:pPr>
            <a:r>
              <a:rPr lang="1106"/>
              <a:t>...............................................................................</a:t>
            </a:r>
          </a:p>
          <a:p>
            <a:pPr marL="363538" indent="-1588" defTabSz="433388">
              <a:tabLst>
                <a:tab pos="4838700" algn="l"/>
              </a:tabLst>
              <a:defRPr b="0" i="0"/>
            </a:pPr>
            <a:r>
              <a:rPr lang="1106"/>
              <a:t>	………………………………………………………………………… ………………………………………………………………………… …………………………………………………………………………</a:t>
            </a:r>
          </a:p>
          <a:p>
            <a:pPr marL="363538" indent="-1588" defTabSz="433388">
              <a:tabLst>
                <a:tab pos="4838700" algn="l"/>
              </a:tabLst>
              <a:defRPr b="0" i="0"/>
            </a:pPr>
            <a:r>
              <a:rPr lang="1106"/>
              <a:t>	…………………………………………………………………………</a:t>
            </a:r>
            <a:endParaRPr lang="en-GB" sz="1100"/>
          </a:p>
          <a:p>
            <a:pPr>
              <a:defRPr b="0" i="0"/>
            </a:pPr>
            <a:r>
              <a:rPr lang="1106" sz="1100"/>
              <a:t>.</a:t>
            </a:r>
          </a:p>
        </p:txBody>
      </p:sp>
      <p:sp>
        <p:nvSpPr>
          <p:cNvPr id="6" name="TextBox 5">
            <a:extLst>
              <a:ext uri="{FF2B5EF4-FFF2-40B4-BE49-F238E27FC236}">
                <a16:creationId xmlns:a16="http://schemas.microsoft.com/office/drawing/2014/main" id="{F625B703-2F0C-40C3-9207-B1B6F4E5646F}"/>
              </a:ext>
            </a:extLst>
          </p:cNvPr>
          <p:cNvSpPr txBox="1"/>
          <p:nvPr/>
        </p:nvSpPr>
        <p:spPr>
          <a:xfrm>
            <a:off x="6355649" y="3760427"/>
            <a:ext cx="5427246" cy="1189909"/>
          </a:xfrm>
          <a:prstGeom prst="rect">
            <a:avLst/>
          </a:prstGeom>
          <a:noFill/>
        </p:spPr>
        <p:txBody>
          <a:bodyPr wrap="square">
            <a:spAutoFit/>
          </a:bodyPr>
          <a:lstStyle/>
          <a:p>
            <a:pPr>
              <a:defRPr b="0" i="0"/>
            </a:pPr>
            <a:r>
              <a:rPr lang="1106">
                <a:latin typeface="Arial" pitchFamily="34" charset="0"/>
                <a:cs typeface="Arial" pitchFamily="34" charset="0"/>
              </a:rPr>
              <a:t>Defnyddiwch y lle sydd wedi'i ddarparu i ymateb – gadewch i nifer y marciau a'r lle sydd ar gael eich arwain. (Cofiwch y gallwch chi ddefnyddio'r dudalen parhad os oes angen)</a:t>
            </a:r>
          </a:p>
        </p:txBody>
      </p:sp>
      <p:sp>
        <p:nvSpPr>
          <p:cNvPr id="9" name="TextBox 8">
            <a:extLst>
              <a:ext uri="{FF2B5EF4-FFF2-40B4-BE49-F238E27FC236}">
                <a16:creationId xmlns:a16="http://schemas.microsoft.com/office/drawing/2014/main" id="{19F76B88-48B0-4C4C-8C0F-B85AB05585F2}"/>
              </a:ext>
            </a:extLst>
          </p:cNvPr>
          <p:cNvSpPr txBox="1"/>
          <p:nvPr/>
        </p:nvSpPr>
        <p:spPr>
          <a:xfrm>
            <a:off x="6355649" y="2409722"/>
            <a:ext cx="5022218" cy="915314"/>
          </a:xfrm>
          <a:prstGeom prst="rect">
            <a:avLst/>
          </a:prstGeom>
          <a:noFill/>
        </p:spPr>
        <p:txBody>
          <a:bodyPr wrap="square">
            <a:spAutoFit/>
          </a:bodyPr>
          <a:lstStyle/>
          <a:p>
            <a:pPr>
              <a:defRPr b="0" i="0"/>
            </a:pPr>
            <a:r>
              <a:rPr lang="1106">
                <a:latin typeface="Arial" pitchFamily="34" charset="0"/>
                <a:cs typeface="Arial" pitchFamily="34" charset="0"/>
              </a:rPr>
              <a:t>Dechreuwch y cloc!</a:t>
            </a:r>
          </a:p>
          <a:p>
            <a:endParaRPr lang="en-GB">
              <a:latin typeface="Arial" pitchFamily="34" charset="0"/>
              <a:cs typeface="Arial" pitchFamily="34" charset="0"/>
            </a:endParaRPr>
          </a:p>
          <a:p>
            <a:pPr>
              <a:defRPr b="0" i="0"/>
            </a:pPr>
            <a:r>
              <a:rPr lang="1106">
                <a:latin typeface="Arial" pitchFamily="34" charset="0"/>
                <a:cs typeface="Arial" pitchFamily="34" charset="0"/>
              </a:rPr>
              <a:t>Ceisiwch ateb y cwestiwn hwn mewn 20 munud.  </a:t>
            </a:r>
          </a:p>
        </p:txBody>
      </p:sp>
      <p:sp>
        <p:nvSpPr>
          <p:cNvPr id="10" name="Rectangle 123">
            <a:extLst>
              <a:ext uri="{FF2B5EF4-FFF2-40B4-BE49-F238E27FC236}">
                <a16:creationId xmlns:a16="http://schemas.microsoft.com/office/drawing/2014/main" id="{70F7BBBF-396C-4478-8A8D-A71F0E119729}"/>
              </a:ext>
            </a:extLst>
          </p:cNvPr>
          <p:cNvSpPr>
            <a:spLocks noChangeArrowheads="1"/>
          </p:cNvSpPr>
          <p:nvPr/>
        </p:nvSpPr>
        <p:spPr bwMode="auto">
          <a:xfrm>
            <a:off x="6460945" y="1061539"/>
            <a:ext cx="2376488" cy="1044575"/>
          </a:xfrm>
          <a:prstGeom prst="rect">
            <a:avLst/>
          </a:prstGeom>
          <a:solidFill>
            <a:srgbClr val="66CCFF"/>
          </a:solidFill>
          <a:ln w="38100">
            <a:solidFill>
              <a:schemeClr val="tx1"/>
            </a:solidFill>
            <a:miter lim="800000"/>
          </a:ln>
          <a:effectLst/>
        </p:spPr>
        <p:txBody>
          <a:bodyPr wrap="none" anchor="ctr"/>
          <a:lstStyle/>
          <a:p>
            <a:pPr algn="ctr">
              <a:defRPr b="0" i="0"/>
            </a:pPr>
            <a:r>
              <a:rPr lang="1106" sz="6600">
                <a:latin typeface="Arial" pitchFamily="34" charset="0"/>
                <a:cs typeface="Arial" pitchFamily="34" charset="0"/>
              </a:rPr>
              <a:t>20:00</a:t>
            </a:r>
          </a:p>
        </p:txBody>
      </p:sp>
      <p:sp>
        <p:nvSpPr>
          <p:cNvPr id="11" name="Oval 10">
            <a:extLst>
              <a:ext uri="{FF2B5EF4-FFF2-40B4-BE49-F238E27FC236}">
                <a16:creationId xmlns:a16="http://schemas.microsoft.com/office/drawing/2014/main" id="{3543A325-EE9F-4CEA-9701-71462198B143}"/>
              </a:ext>
            </a:extLst>
          </p:cNvPr>
          <p:cNvSpPr/>
          <p:nvPr/>
        </p:nvSpPr>
        <p:spPr>
          <a:xfrm>
            <a:off x="1024129" y="1013028"/>
            <a:ext cx="1137180" cy="3850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AD2E2EBB-375D-4004-A6FE-EB7960486D56}"/>
              </a:ext>
            </a:extLst>
          </p:cNvPr>
          <p:cNvSpPr/>
          <p:nvPr/>
        </p:nvSpPr>
        <p:spPr>
          <a:xfrm>
            <a:off x="4667891" y="1013029"/>
            <a:ext cx="856408" cy="3850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928D24C-AFC6-4C44-85FD-ABA852062A24}"/>
              </a:ext>
            </a:extLst>
          </p:cNvPr>
          <p:cNvSpPr txBox="1"/>
          <p:nvPr/>
        </p:nvSpPr>
        <p:spPr>
          <a:xfrm>
            <a:off x="1024129" y="3760427"/>
            <a:ext cx="5071871" cy="1477328"/>
          </a:xfrm>
          <a:prstGeom prst="rect">
            <a:avLst/>
          </a:prstGeom>
          <a:solidFill>
            <a:schemeClr val="bg1"/>
          </a:solidFill>
          <a:ln w="22225">
            <a:solidFill>
              <a:schemeClr val="accent1"/>
            </a:solidFill>
          </a:ln>
        </p:spPr>
        <p:txBody>
          <a:bodyPr wrap="square" rtlCol="0">
            <a:spAutoFit/>
          </a:bodyPr>
          <a:lstStyle/>
          <a:p>
            <a:pPr>
              <a:defRPr b="0" i="0"/>
            </a:pPr>
            <a:r>
              <a:rPr lang="1106">
                <a:latin typeface="Arial" pitchFamily="34" charset="0"/>
                <a:cs typeface="Arial" pitchFamily="34" charset="0"/>
              </a:rPr>
              <a:t>Nodwch fod </a:t>
            </a:r>
            <a:r>
              <a:rPr lang="1106" b="1">
                <a:latin typeface="Arial" pitchFamily="34" charset="0"/>
                <a:cs typeface="Arial" pitchFamily="34" charset="0"/>
              </a:rPr>
              <a:t>DWY </a:t>
            </a:r>
            <a:r>
              <a:rPr lang="1106">
                <a:latin typeface="Arial" pitchFamily="34" charset="0"/>
                <a:cs typeface="Arial" pitchFamily="34" charset="0"/>
              </a:rPr>
              <a:t>ferf orchmynnol yn y cwestiwn hwn;</a:t>
            </a:r>
          </a:p>
          <a:p>
            <a:pPr marL="285750" indent="-285750">
              <a:buFont typeface="Arial" pitchFamily="34" charset="0"/>
              <a:buChar char="•"/>
              <a:defRPr b="0" i="0"/>
            </a:pPr>
            <a:r>
              <a:rPr lang="1106" b="0">
                <a:latin typeface="Arial" pitchFamily="34" charset="0"/>
                <a:cs typeface="Arial" pitchFamily="34" charset="0"/>
              </a:rPr>
              <a:t>Mae </a:t>
            </a:r>
            <a:r>
              <a:rPr lang="1106" b="1">
                <a:latin typeface="Arial" pitchFamily="34" charset="0"/>
                <a:cs typeface="Arial" pitchFamily="34" charset="0"/>
              </a:rPr>
              <a:t>disgrifiwch</a:t>
            </a:r>
            <a:r>
              <a:rPr lang="1106" b="0">
                <a:latin typeface="Arial" pitchFamily="34" charset="0"/>
                <a:cs typeface="Arial" pitchFamily="34" charset="0"/>
              </a:rPr>
              <a:t> yn ymdrin ag AA1 (6 marc)</a:t>
            </a:r>
          </a:p>
          <a:p>
            <a:pPr marL="285750" indent="-285750">
              <a:buFont typeface="Arial" pitchFamily="34" charset="0"/>
              <a:buChar char="•"/>
              <a:defRPr b="0" i="0"/>
            </a:pPr>
            <a:r>
              <a:rPr lang="1106" b="0">
                <a:latin typeface="Arial" pitchFamily="34" charset="0"/>
                <a:cs typeface="Arial" pitchFamily="34" charset="0"/>
              </a:rPr>
              <a:t>Mae </a:t>
            </a:r>
            <a:r>
              <a:rPr lang="1106" b="1">
                <a:latin typeface="Arial" pitchFamily="34" charset="0"/>
                <a:cs typeface="Arial" pitchFamily="34" charset="0"/>
              </a:rPr>
              <a:t>aseswch</a:t>
            </a:r>
            <a:r>
              <a:rPr lang="1106" b="0">
                <a:latin typeface="Arial" pitchFamily="34" charset="0"/>
                <a:cs typeface="Arial" pitchFamily="34" charset="0"/>
              </a:rPr>
              <a:t> yn ymdrin ag AA3 (8 marc)</a:t>
            </a:r>
          </a:p>
          <a:p>
            <a:endParaRPr lang="en-GB"/>
          </a:p>
        </p:txBody>
      </p:sp>
      <p:pic>
        <p:nvPicPr>
          <p:cNvPr id="4" name="Audio 3">
            <a:hlinkClick r:id="" action="ppaction://media"/>
            <a:extLst>
              <a:ext uri="{FF2B5EF4-FFF2-40B4-BE49-F238E27FC236}">
                <a16:creationId xmlns:a16="http://schemas.microsoft.com/office/drawing/2014/main" id="{84289B7A-F407-480B-AC82-05A83566FE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0925175"/>
      </p:ext>
    </p:extLst>
  </p:cSld>
  <p:clrMapOvr>
    <a:masterClrMapping/>
  </p:clrMapOvr>
  <p:transition advTm="989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nodeType="clickPar">
                      <p:stCondLst>
                        <p:cond delay="0"/>
                      </p:stCondLst>
                      <p:childTnLst>
                        <p:par>
                          <p:cTn id="9" fill="hold" nodeType="after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248048" y="179693"/>
            <a:ext cx="10387914" cy="410857"/>
          </a:xfrm>
        </p:spPr>
        <p:txBody>
          <a:bodyPr>
            <a:normAutofit/>
          </a:bodyPr>
          <a:lstStyle/>
          <a:p>
            <a:pPr>
              <a:defRPr b="0" i="0"/>
            </a:pPr>
            <a:r>
              <a:rPr lang="1106" sz="2400">
                <a:solidFill>
                  <a:srgbClr val="0070C0"/>
                </a:solidFill>
                <a:latin typeface="Arial" pitchFamily="34" charset="0"/>
                <a:cs typeface="Arial" pitchFamily="34" charset="0"/>
              </a:rPr>
              <a:t>Adran A cwestiwn 2(b), cynllun marcio AA3</a:t>
            </a:r>
          </a:p>
        </p:txBody>
      </p:sp>
      <p:sp>
        <p:nvSpPr>
          <p:cNvPr id="7" name="TextBox 6">
            <a:extLst>
              <a:ext uri="{FF2B5EF4-FFF2-40B4-BE49-F238E27FC236}">
                <a16:creationId xmlns:a16="http://schemas.microsoft.com/office/drawing/2014/main" id="{AED58534-3F97-42D8-96D5-4F7847F527CF}"/>
              </a:ext>
            </a:extLst>
          </p:cNvPr>
          <p:cNvSpPr txBox="1"/>
          <p:nvPr/>
        </p:nvSpPr>
        <p:spPr>
          <a:xfrm>
            <a:off x="248047" y="919423"/>
            <a:ext cx="6277790" cy="5842756"/>
          </a:xfrm>
          <a:prstGeom prst="rect">
            <a:avLst/>
          </a:prstGeom>
          <a:noFill/>
          <a:ln>
            <a:solidFill>
              <a:schemeClr val="tx1"/>
            </a:solidFill>
          </a:ln>
        </p:spPr>
        <p:txBody>
          <a:bodyPr wrap="square">
            <a:spAutoFit/>
          </a:bodyPr>
          <a:lstStyle/>
          <a:p>
            <a:pPr marL="363538" indent="-363538">
              <a:defRPr b="0" i="0"/>
            </a:pPr>
            <a:r>
              <a:rPr lang="1106" sz="1200" i="1">
                <a:latin typeface="Arial" pitchFamily="34" charset="0"/>
                <a:cs typeface="Arial" pitchFamily="34" charset="0"/>
              </a:rPr>
              <a:t>2 (b)</a:t>
            </a:r>
            <a:r>
              <a:rPr lang="1106" sz="1200" i="0">
                <a:latin typeface="Arial" pitchFamily="34" charset="0"/>
                <a:cs typeface="Arial" pitchFamily="34" charset="0"/>
              </a:rPr>
              <a:t> </a:t>
            </a:r>
            <a:r>
              <a:rPr lang="1106" sz="1200" i="0">
                <a:effectLst/>
                <a:latin typeface="Arial" pitchFamily="34" charset="0"/>
                <a:ea typeface="Calibri" panose="020F0502020204030204" pitchFamily="34" charset="0"/>
              </a:rPr>
              <a:t>Disgrifiwch beth yw pwrpas chwarae ac aseswch effaith bosibl </a:t>
            </a:r>
            <a:r>
              <a:rPr lang="1106" sz="1200" b="1" i="0">
                <a:effectLst/>
                <a:latin typeface="Arial" pitchFamily="34" charset="0"/>
                <a:ea typeface="Calibri" panose="020F0502020204030204" pitchFamily="34" charset="0"/>
              </a:rPr>
              <a:t>chwarae creadigol</a:t>
            </a:r>
            <a:r>
              <a:rPr lang="1106" sz="1200" i="0">
                <a:effectLst/>
                <a:latin typeface="Arial" pitchFamily="34" charset="0"/>
                <a:ea typeface="Calibri" panose="020F0502020204030204" pitchFamily="34" charset="0"/>
              </a:rPr>
              <a:t> ar ddatblygiad Nathan, gan gyfeirio at </a:t>
            </a:r>
            <a:r>
              <a:rPr lang="1106" sz="1200" b="1" i="0">
                <a:effectLst/>
                <a:latin typeface="Arial" pitchFamily="34" charset="0"/>
                <a:ea typeface="Calibri" panose="020F0502020204030204" pitchFamily="34" charset="0"/>
              </a:rPr>
              <a:t>ddwy</a:t>
            </a:r>
            <a:r>
              <a:rPr lang="1106" sz="1200" i="0">
                <a:effectLst/>
                <a:latin typeface="Arial" pitchFamily="34" charset="0"/>
                <a:ea typeface="Calibri" panose="020F0502020204030204" pitchFamily="34" charset="0"/>
              </a:rPr>
              <a:t> enghraifft</a:t>
            </a:r>
            <a:r>
              <a:rPr lang="1106" sz="1800" i="0">
                <a:effectLst/>
                <a:latin typeface="Arial" pitchFamily="34" charset="0"/>
                <a:ea typeface="Calibri" panose="020F0502020204030204" pitchFamily="34" charset="0"/>
              </a:rPr>
              <a:t>.</a:t>
            </a:r>
            <a:endParaRPr lang="en-GB" sz="1200" i="1">
              <a:latin typeface="Arial" pitchFamily="34" charset="0"/>
              <a:cs typeface="Arial" pitchFamily="34" charset="0"/>
            </a:endParaRPr>
          </a:p>
          <a:p>
            <a:pPr>
              <a:defRPr b="0" i="0"/>
            </a:pPr>
            <a:r>
              <a:rPr lang="1106" sz="1200"/>
              <a:t>  </a:t>
            </a:r>
          </a:p>
          <a:p>
            <a:pPr>
              <a:defRPr b="0" i="0"/>
            </a:pPr>
            <a:r>
              <a:rPr lang="1106" sz="1200">
                <a:latin typeface="Arial" pitchFamily="34" charset="0"/>
                <a:cs typeface="Arial" pitchFamily="34" charset="0"/>
              </a:rPr>
              <a:t>Gall atebion gyfeirio at y canlynol: </a:t>
            </a:r>
          </a:p>
          <a:p>
            <a:endParaRPr lang="en-GB" sz="1200">
              <a:latin typeface="Arial" pitchFamily="34" charset="0"/>
              <a:cs typeface="Arial" pitchFamily="34" charset="0"/>
            </a:endParaRPr>
          </a:p>
          <a:p>
            <a:pPr>
              <a:lnSpc>
                <a:spcPct val="115000"/>
              </a:lnSpc>
              <a:spcAft>
                <a:spcPts val="1000"/>
              </a:spcAft>
              <a:defRPr b="0" i="0"/>
            </a:pPr>
            <a:r>
              <a:rPr lang="1106" sz="1100">
                <a:effectLst/>
                <a:latin typeface="Arial" pitchFamily="34" charset="0"/>
                <a:ea typeface="Calibri" panose="020F0502020204030204" pitchFamily="34" charset="0"/>
                <a:cs typeface="Arial" pitchFamily="34" charset="0"/>
              </a:rPr>
              <a:t>Pwrpas chwarae yw caniatáu i blant ddefnyddio eu creadigrwydd a datblygu eu dychymyg, deheurwydd, a'u cryfder corfforol, gwybyddol ac emosiynol ar yr un pryd. Trwy chwarae y bydd plant yn ymgysylltu ac yn rhyngweithio yn y byd o'u cwmpas.</a:t>
            </a:r>
          </a:p>
          <a:p>
            <a:pPr>
              <a:lnSpc>
                <a:spcPct val="115000"/>
              </a:lnSpc>
              <a:spcAft>
                <a:spcPts val="1000"/>
              </a:spcAft>
              <a:defRPr b="0" i="0"/>
            </a:pPr>
            <a:r>
              <a:rPr lang="1106" sz="1100">
                <a:effectLst/>
                <a:latin typeface="Arial" pitchFamily="34" charset="0"/>
                <a:ea typeface="Calibri" panose="020F0502020204030204" pitchFamily="34" charset="0"/>
                <a:cs typeface="Arial" pitchFamily="34" charset="0"/>
              </a:rPr>
              <a:t>Gofynnir i ymgeiswyr gyfeirio at ddwy enghraifft o chwarae creadigol ac i asesu'r effaith bosibl ar ddatblygiad Nathan. Mae'r rhestr isod yn rhoi enghreifftiau ac effeithiau posibl.</a:t>
            </a:r>
          </a:p>
          <a:p>
            <a:pPr>
              <a:spcAft>
                <a:spcPts val="1000"/>
              </a:spcAft>
              <a:defRPr b="0" i="0"/>
            </a:pPr>
            <a:r>
              <a:rPr lang="1106" sz="1100">
                <a:effectLst/>
                <a:latin typeface="Arial" pitchFamily="34" charset="0"/>
                <a:ea typeface="Calibri" panose="020F0502020204030204" pitchFamily="34" charset="0"/>
                <a:cs typeface="Arial" pitchFamily="34" charset="0"/>
              </a:rPr>
              <a:t>Enghreifftiau o chwarae creadigol: </a:t>
            </a:r>
          </a:p>
          <a:p>
            <a:pPr marL="342900" lvl="0" indent="-342900">
              <a:buFont typeface="Symbol" panose="05050102010706020507" pitchFamily="18" charset="2"/>
              <a:buChar char=""/>
              <a:defRPr b="0" i="0"/>
            </a:pPr>
            <a:r>
              <a:rPr lang="1106" sz="1100">
                <a:effectLst/>
                <a:latin typeface="Arial" pitchFamily="34" charset="0"/>
                <a:ea typeface="Calibri" panose="020F0502020204030204" pitchFamily="34" charset="0"/>
                <a:cs typeface="Arial" pitchFamily="34" charset="0"/>
              </a:rPr>
              <a:t>gweithgareddau celf a chrefft – peintio, gwneud marciau, modelu sothach, toes chwarae, toes halen, stampio </a:t>
            </a:r>
          </a:p>
          <a:p>
            <a:pPr marL="342900" lvl="0" indent="-342900">
              <a:lnSpc>
                <a:spcPct val="115000"/>
              </a:lnSpc>
              <a:buFont typeface="Symbol" panose="05050102010706020507" pitchFamily="18" charset="2"/>
              <a:buChar char=""/>
              <a:defRPr b="0" i="0"/>
            </a:pPr>
            <a:r>
              <a:rPr lang="1106" sz="1100">
                <a:effectLst/>
                <a:latin typeface="Arial" pitchFamily="34" charset="0"/>
                <a:ea typeface="Calibri" panose="020F0502020204030204" pitchFamily="34" charset="0"/>
                <a:cs typeface="Arial" pitchFamily="34" charset="0"/>
              </a:rPr>
              <a:t>gweithgareddau chwarae rôl – gwisgo i fyny, newid cymeriad, acen a thôn, creu golygfa, dyfeisio propiau ac adnoddau yn fyrfyfyr</a:t>
            </a:r>
          </a:p>
          <a:p>
            <a:pPr marL="342900" lvl="0" indent="-342900">
              <a:lnSpc>
                <a:spcPct val="115000"/>
              </a:lnSpc>
              <a:buFont typeface="Symbol" panose="05050102010706020507" pitchFamily="18" charset="2"/>
              <a:buChar char=""/>
              <a:defRPr b="0" i="0"/>
            </a:pPr>
            <a:r>
              <a:rPr lang="1106" sz="1100">
                <a:effectLst/>
                <a:latin typeface="Arial" pitchFamily="34" charset="0"/>
                <a:ea typeface="Calibri" panose="020F0502020204030204" pitchFamily="34" charset="0"/>
                <a:cs typeface="Arial" pitchFamily="34" charset="0"/>
              </a:rPr>
              <a:t>gweithgareddau drama ac actio – dynwared cymeriad, creu delwedd, dilyn stori, addasu adnoddau a phropiau</a:t>
            </a:r>
          </a:p>
          <a:p>
            <a:pPr marL="342900" lvl="0" indent="-342900">
              <a:lnSpc>
                <a:spcPct val="115000"/>
              </a:lnSpc>
              <a:buFont typeface="Symbol" panose="05050102010706020507" pitchFamily="18" charset="2"/>
              <a:buChar char=""/>
              <a:defRPr b="0" i="0"/>
            </a:pPr>
            <a:r>
              <a:rPr lang="1106" sz="1100">
                <a:effectLst/>
                <a:latin typeface="Arial" pitchFamily="34" charset="0"/>
                <a:ea typeface="Calibri" panose="020F0502020204030204" pitchFamily="34" charset="0"/>
                <a:cs typeface="Arial" pitchFamily="34" charset="0"/>
              </a:rPr>
              <a:t>dawnsio a symud – mynegi teimladau drwy symudiadau dawns, datblygiad corfforol, symud i gerddoriaeth a sain </a:t>
            </a:r>
          </a:p>
          <a:p>
            <a:pPr marL="342900" lvl="0" indent="-342900">
              <a:lnSpc>
                <a:spcPct val="115000"/>
              </a:lnSpc>
              <a:buFont typeface="Symbol" panose="05050102010706020507" pitchFamily="18" charset="2"/>
              <a:buChar char=""/>
              <a:defRPr b="0" i="0"/>
            </a:pPr>
            <a:r>
              <a:rPr lang="1106" sz="1100">
                <a:effectLst/>
                <a:latin typeface="Arial" pitchFamily="34" charset="0"/>
                <a:ea typeface="Calibri" panose="020F0502020204030204" pitchFamily="34" charset="0"/>
                <a:cs typeface="Arial" pitchFamily="34" charset="0"/>
              </a:rPr>
              <a:t>gweithgareddau awyr agored – defnyddio defnyddiau naturiol </a:t>
            </a:r>
          </a:p>
          <a:p>
            <a:pPr marL="342900" lvl="0" indent="-342900">
              <a:lnSpc>
                <a:spcPct val="115000"/>
              </a:lnSpc>
              <a:buFont typeface="Symbol" panose="05050102010706020507" pitchFamily="18" charset="2"/>
              <a:buChar char=""/>
              <a:defRPr b="0" i="0"/>
            </a:pPr>
            <a:r>
              <a:rPr lang="1106" sz="1100">
                <a:effectLst/>
                <a:latin typeface="Arial" pitchFamily="34" charset="0"/>
                <a:ea typeface="Calibri" panose="020F0502020204030204" pitchFamily="34" charset="0"/>
                <a:cs typeface="Arial" pitchFamily="34" charset="0"/>
              </a:rPr>
              <a:t>gweithgareddau amgylcheddol</a:t>
            </a:r>
          </a:p>
          <a:p>
            <a:pPr marL="342900" lvl="0" indent="-342900">
              <a:lnSpc>
                <a:spcPct val="115000"/>
              </a:lnSpc>
              <a:buFont typeface="Symbol" panose="05050102010706020507" pitchFamily="18" charset="2"/>
              <a:buChar char=""/>
              <a:defRPr b="0" i="0"/>
            </a:pPr>
            <a:r>
              <a:rPr lang="1106" sz="1100">
                <a:effectLst/>
                <a:latin typeface="Arial" pitchFamily="34" charset="0"/>
                <a:ea typeface="Calibri" panose="020F0502020204030204" pitchFamily="34" charset="0"/>
                <a:cs typeface="Arial" pitchFamily="34" charset="0"/>
              </a:rPr>
              <a:t>amser cân ac amser rythm </a:t>
            </a:r>
          </a:p>
          <a:p>
            <a:pPr marL="342900" lvl="0" indent="-342900">
              <a:lnSpc>
                <a:spcPct val="115000"/>
              </a:lnSpc>
              <a:buFont typeface="Symbol" panose="05050102010706020507" pitchFamily="18" charset="2"/>
              <a:buChar char=""/>
              <a:defRPr b="0" i="0"/>
            </a:pPr>
            <a:r>
              <a:rPr lang="1106" sz="1100">
                <a:effectLst/>
                <a:latin typeface="Arial" pitchFamily="34" charset="0"/>
                <a:ea typeface="Calibri" panose="020F0502020204030204" pitchFamily="34" charset="0"/>
                <a:cs typeface="Arial" pitchFamily="34" charset="0"/>
              </a:rPr>
              <a:t>amser stori – dilyn stori, gwella cymeriadau drwy ddefnyddio propiau, gwrando ar gysyniadau stori a'u deall, deall yr ystyr </a:t>
            </a:r>
          </a:p>
          <a:p>
            <a:pPr marL="342900" lvl="0" indent="-342900">
              <a:lnSpc>
                <a:spcPct val="115000"/>
              </a:lnSpc>
              <a:buFont typeface="Symbol" panose="05050102010706020507" pitchFamily="18" charset="2"/>
              <a:buChar char=""/>
              <a:defRPr b="0" i="0"/>
            </a:pPr>
            <a:r>
              <a:rPr lang="1106" sz="1100">
                <a:effectLst/>
                <a:latin typeface="Arial" pitchFamily="34" charset="0"/>
                <a:ea typeface="Calibri" panose="020F0502020204030204" pitchFamily="34" charset="0"/>
                <a:cs typeface="Arial" pitchFamily="34" charset="0"/>
              </a:rPr>
              <a:t>amser cylch – trafod digwyddiadau a newyddion sydd wedi digwydd yn flaenorol, cyflwyno eu stori a'u gweledigaeth o ddigwyddiadau o'r gorffennol </a:t>
            </a:r>
          </a:p>
          <a:p>
            <a:pPr marL="342900" lvl="0" indent="-342900">
              <a:lnSpc>
                <a:spcPct val="115000"/>
              </a:lnSpc>
              <a:spcAft>
                <a:spcPts val="1000"/>
              </a:spcAft>
              <a:buFont typeface="Symbol" panose="05050102010706020507" pitchFamily="18" charset="2"/>
              <a:buChar char=""/>
              <a:defRPr b="0" i="0"/>
            </a:pPr>
            <a:r>
              <a:rPr lang="1106" sz="1100">
                <a:effectLst/>
                <a:latin typeface="Arial" pitchFamily="34" charset="0"/>
                <a:ea typeface="Calibri" panose="020F0502020204030204" pitchFamily="34" charset="0"/>
                <a:cs typeface="Arial" pitchFamily="34" charset="0"/>
              </a:rPr>
              <a:t>creu cerddoriaeth – defnyddio offerynnau cerddorol gwirioneddol neu offerynnau a wnaed â llaw i greu seiniau a rhythm. </a:t>
            </a:r>
            <a:endParaRPr lang="en-GB" sz="1100">
              <a:latin typeface="Arial" pitchFamily="34" charset="0"/>
              <a:cs typeface="Arial" pitchFamily="34" charset="0"/>
            </a:endParaRPr>
          </a:p>
        </p:txBody>
      </p:sp>
      <p:graphicFrame>
        <p:nvGraphicFramePr>
          <p:cNvPr id="4" name="Table 3">
            <a:extLst>
              <a:ext uri="{FF2B5EF4-FFF2-40B4-BE49-F238E27FC236}">
                <a16:creationId xmlns:a16="http://schemas.microsoft.com/office/drawing/2014/main" id="{322EE333-9BFA-469C-8F1F-622E2623E9A8}"/>
              </a:ext>
            </a:extLst>
          </p:cNvPr>
          <p:cNvGraphicFramePr>
            <a:graphicFrameLocks noGrp="1"/>
          </p:cNvGraphicFramePr>
          <p:nvPr>
            <p:extLst>
              <p:ext uri="{D42A27DB-BD31-4B8C-83A1-F6EECF244321}">
                <p14:modId xmlns:p14="http://schemas.microsoft.com/office/powerpoint/2010/main" val="3732062513"/>
              </p:ext>
            </p:extLst>
          </p:nvPr>
        </p:nvGraphicFramePr>
        <p:xfrm>
          <a:off x="7058788" y="919423"/>
          <a:ext cx="4059936" cy="976688"/>
        </p:xfrm>
        <a:graphic>
          <a:graphicData uri="http://schemas.openxmlformats.org/drawingml/2006/table">
            <a:tbl>
              <a:tblPr firstRow="1" firstCol="1" bandRow="1"/>
              <a:tblGrid>
                <a:gridCol w="965473">
                  <a:extLst>
                    <a:ext uri="{9D8B030D-6E8A-4147-A177-3AD203B41FA5}">
                      <a16:colId xmlns:a16="http://schemas.microsoft.com/office/drawing/2014/main" val="164060830"/>
                    </a:ext>
                  </a:extLst>
                </a:gridCol>
                <a:gridCol w="990228">
                  <a:extLst>
                    <a:ext uri="{9D8B030D-6E8A-4147-A177-3AD203B41FA5}">
                      <a16:colId xmlns:a16="http://schemas.microsoft.com/office/drawing/2014/main" val="3637756288"/>
                    </a:ext>
                  </a:extLst>
                </a:gridCol>
                <a:gridCol w="990228">
                  <a:extLst>
                    <a:ext uri="{9D8B030D-6E8A-4147-A177-3AD203B41FA5}">
                      <a16:colId xmlns:a16="http://schemas.microsoft.com/office/drawing/2014/main" val="3999681331"/>
                    </a:ext>
                  </a:extLst>
                </a:gridCol>
                <a:gridCol w="1114007">
                  <a:extLst>
                    <a:ext uri="{9D8B030D-6E8A-4147-A177-3AD203B41FA5}">
                      <a16:colId xmlns:a16="http://schemas.microsoft.com/office/drawing/2014/main" val="829116377"/>
                    </a:ext>
                  </a:extLst>
                </a:gridCol>
              </a:tblGrid>
              <a:tr h="428111">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200"/>
                        </a:spcBef>
                        <a:spcAft>
                          <a:spcPts val="2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Cyfanswm Marciau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0036611"/>
                  </a:ext>
                </a:extLst>
              </a:tr>
              <a:tr h="428111">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6</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8</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14</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2105799"/>
                  </a:ext>
                </a:extLst>
              </a:tr>
            </a:tbl>
          </a:graphicData>
        </a:graphic>
      </p:graphicFrame>
      <p:sp>
        <p:nvSpPr>
          <p:cNvPr id="9" name="Content Placeholder 1">
            <a:extLst>
              <a:ext uri="{FF2B5EF4-FFF2-40B4-BE49-F238E27FC236}">
                <a16:creationId xmlns:a16="http://schemas.microsoft.com/office/drawing/2014/main" id="{3EBBCD9E-2CB1-41E9-8046-5EDB55D632DF}"/>
              </a:ext>
            </a:extLst>
          </p:cNvPr>
          <p:cNvSpPr>
            <a:spLocks noGrp="1"/>
          </p:cNvSpPr>
          <p:nvPr>
            <p:ph sz="quarter" idx="10"/>
          </p:nvPr>
        </p:nvSpPr>
        <p:spPr>
          <a:xfrm>
            <a:off x="6513299" y="1918761"/>
            <a:ext cx="5440176" cy="4759546"/>
          </a:xfrm>
          <a:ln>
            <a:solidFill>
              <a:schemeClr val="tx1"/>
            </a:solidFill>
          </a:ln>
        </p:spPr>
        <p:txBody>
          <a:bodyPr>
            <a:normAutofit/>
          </a:bodyPr>
          <a:lstStyle/>
          <a:p>
            <a:pPr marL="0" indent="0">
              <a:spcBef>
                <a:spcPct val="0"/>
              </a:spcBef>
              <a:spcAft>
                <a:spcPts val="1000"/>
              </a:spcAft>
              <a:buNone/>
              <a:defRPr b="0" i="0"/>
            </a:pPr>
            <a:r>
              <a:rPr lang="1106" sz="1100">
                <a:solidFill>
                  <a:srgbClr val="000000"/>
                </a:solidFill>
                <a:effectLst/>
                <a:latin typeface="Arial" pitchFamily="34" charset="0"/>
                <a:ea typeface="Calibri" panose="020F0502020204030204" pitchFamily="34" charset="0"/>
                <a:cs typeface="Times New Roman" panose="02020603050405020304" pitchFamily="18" charset="0"/>
              </a:rPr>
              <a:t>Effaith bosibl chwarae creadigol ar ddatblygiad Nathan: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ct val="0"/>
              </a:spcBef>
              <a:buFont typeface="Symbol" panose="05050102010706020507" pitchFamily="18" charset="2"/>
              <a:buChar char=""/>
              <a:defRPr b="0" i="0"/>
            </a:pPr>
            <a:r>
              <a:rPr lang="1106" sz="1100">
                <a:solidFill>
                  <a:srgbClr val="000000"/>
                </a:solidFill>
                <a:effectLst/>
                <a:latin typeface="Arial" pitchFamily="34" charset="0"/>
                <a:ea typeface="Calibri" panose="020F0502020204030204" pitchFamily="34" charset="0"/>
                <a:cs typeface="Times New Roman" panose="02020603050405020304" pitchFamily="18" charset="0"/>
              </a:rPr>
              <a:t>datblygiad corfforol – sgiliau echddygol manwl a bras, cydsymud llaw a llygad, sgiliau gwisgo, gofod a symud, cydbwysedd, cydsymud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ct val="0"/>
              </a:spcBef>
              <a:buFont typeface="Symbol" panose="05050102010706020507" pitchFamily="18" charset="2"/>
              <a:buChar char=""/>
              <a:defRPr b="0" i="0"/>
            </a:pPr>
            <a:r>
              <a:rPr lang="1106" sz="1100">
                <a:solidFill>
                  <a:srgbClr val="000000"/>
                </a:solidFill>
                <a:effectLst/>
                <a:latin typeface="Arial" pitchFamily="34" charset="0"/>
                <a:ea typeface="Calibri" panose="020F0502020204030204" pitchFamily="34" charset="0"/>
                <a:cs typeface="Times New Roman" panose="02020603050405020304" pitchFamily="18" charset="0"/>
              </a:rPr>
              <a:t>datblygiad deallusol – lliwiau, siapiau, gweadau, rhifau, maint, swm, datblygiad mathemategol, sgiliau archwilio</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ct val="0"/>
              </a:spcBef>
              <a:buFont typeface="Symbol" panose="05050102010706020507" pitchFamily="18" charset="2"/>
              <a:buChar char=""/>
              <a:defRPr b="0" i="0"/>
            </a:pPr>
            <a:r>
              <a:rPr lang="1106" sz="1100">
                <a:solidFill>
                  <a:srgbClr val="000000"/>
                </a:solidFill>
                <a:effectLst/>
                <a:latin typeface="Arial" pitchFamily="34" charset="0"/>
                <a:ea typeface="Calibri" panose="020F0502020204030204" pitchFamily="34" charset="0"/>
                <a:cs typeface="Times New Roman" panose="02020603050405020304" pitchFamily="18" charset="0"/>
              </a:rPr>
              <a:t>datblygiad iaith – geiriau ac ymadroddion newydd, tôn, llais, sgiliau holi, techneg ateb ac ymateb</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ct val="0"/>
              </a:spcBef>
              <a:buFont typeface="Symbol" panose="05050102010706020507" pitchFamily="18" charset="2"/>
              <a:buChar char=""/>
              <a:defRPr b="0" i="0"/>
            </a:pPr>
            <a:r>
              <a:rPr lang="1106" sz="1100">
                <a:solidFill>
                  <a:srgbClr val="000000"/>
                </a:solidFill>
                <a:effectLst/>
                <a:latin typeface="Arial" pitchFamily="34" charset="0"/>
                <a:ea typeface="Calibri" panose="020F0502020204030204" pitchFamily="34" charset="0"/>
                <a:cs typeface="Times New Roman" panose="02020603050405020304" pitchFamily="18" charset="0"/>
              </a:rPr>
              <a:t>datblygiad emosiynol – mynegi teimladau, emosiynau, gofidiau, pryderon, egluro a chyfiawnhau, derbyn canmoliaeth ac anogaeth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ct val="0"/>
              </a:spcBef>
              <a:spcAft>
                <a:spcPts val="1000"/>
              </a:spcAft>
              <a:buFont typeface="Symbol" panose="05050102010706020507" pitchFamily="18" charset="2"/>
              <a:buChar char=""/>
              <a:defRPr b="0" i="0"/>
            </a:pPr>
            <a:r>
              <a:rPr lang="1106" sz="1100">
                <a:solidFill>
                  <a:srgbClr val="000000"/>
                </a:solidFill>
                <a:effectLst/>
                <a:latin typeface="Arial" pitchFamily="34" charset="0"/>
                <a:ea typeface="Calibri" panose="020F0502020204030204" pitchFamily="34" charset="0"/>
                <a:cs typeface="Times New Roman" panose="02020603050405020304" pitchFamily="18" charset="0"/>
              </a:rPr>
              <a:t>datblygiad cymdeithasol – cymryd tro, rhannu, cydnabod pobl eraill ac anghenion, cymdeithasu â ffrindiau, gwneud ffrindiau newydd, chwarae gyda phlant hŷn/iau.</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ct val="0"/>
              </a:spcBef>
              <a:spcAft>
                <a:spcPts val="1000"/>
              </a:spcAft>
              <a:buNone/>
              <a:defRPr b="0" i="0"/>
            </a:pPr>
            <a:r>
              <a:rPr lang="1106" sz="1100">
                <a:solidFill>
                  <a:srgbClr val="222222"/>
                </a:solidFill>
                <a:effectLst/>
                <a:latin typeface="Arial" pitchFamily="34" charset="0"/>
                <a:ea typeface="Calibri" panose="020F0502020204030204" pitchFamily="34" charset="0"/>
                <a:cs typeface="Times New Roman" panose="02020603050405020304" pitchFamily="18" charset="0"/>
              </a:rPr>
              <a:t>Gall ymgeiswyr gyfeirio hefyd at enghreifftiau eraill o sut gall chwarae creadigol gefnogi datblygiad Nathan, megis: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ct val="0"/>
              </a:spcBef>
              <a:buFont typeface="Symbol" panose="05050102010706020507" pitchFamily="18" charset="2"/>
              <a:buChar char=""/>
              <a:defRPr b="0" i="0"/>
            </a:pPr>
            <a:r>
              <a:rPr lang="1106" sz="1100">
                <a:solidFill>
                  <a:srgbClr val="222222"/>
                </a:solidFill>
                <a:effectLst/>
                <a:latin typeface="Arial" pitchFamily="34" charset="0"/>
                <a:ea typeface="Calibri" panose="020F0502020204030204" pitchFamily="34" charset="0"/>
                <a:cs typeface="Times New Roman" panose="02020603050405020304" pitchFamily="18" charset="0"/>
              </a:rPr>
              <a:t>ei helpu i fynegi ei bryderon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ct val="0"/>
              </a:spcBef>
              <a:buFont typeface="Symbol" panose="05050102010706020507" pitchFamily="18" charset="2"/>
              <a:buChar char=""/>
              <a:defRPr b="0" i="0"/>
            </a:pPr>
            <a:r>
              <a:rPr lang="1106" sz="1100">
                <a:solidFill>
                  <a:srgbClr val="222222"/>
                </a:solidFill>
                <a:effectLst/>
                <a:latin typeface="Arial" pitchFamily="34" charset="0"/>
                <a:ea typeface="Calibri" panose="020F0502020204030204" pitchFamily="34" charset="0"/>
                <a:cs typeface="Times New Roman" panose="02020603050405020304" pitchFamily="18" charset="0"/>
              </a:rPr>
              <a:t>datblygu ei sgiliau gwrando</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ct val="0"/>
              </a:spcBef>
              <a:buFont typeface="Symbol" panose="05050102010706020507" pitchFamily="18" charset="2"/>
              <a:buChar char=""/>
              <a:defRPr b="0" i="0"/>
            </a:pPr>
            <a:r>
              <a:rPr lang="1106" sz="1100">
                <a:solidFill>
                  <a:srgbClr val="222222"/>
                </a:solidFill>
                <a:effectLst/>
                <a:latin typeface="Arial" pitchFamily="34" charset="0"/>
                <a:ea typeface="Calibri" panose="020F0502020204030204" pitchFamily="34" charset="0"/>
                <a:cs typeface="Times New Roman" panose="02020603050405020304" pitchFamily="18" charset="0"/>
              </a:rPr>
              <a:t>caniatáu iddo fynegi ei deimladau mewn ffordd greadigol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ct val="0"/>
              </a:spcBef>
              <a:buFont typeface="Symbol" panose="05050102010706020507" pitchFamily="18" charset="2"/>
              <a:buChar char=""/>
              <a:defRPr b="0" i="0"/>
            </a:pPr>
            <a:r>
              <a:rPr lang="1106" sz="1100">
                <a:solidFill>
                  <a:srgbClr val="222222"/>
                </a:solidFill>
                <a:effectLst/>
                <a:latin typeface="Arial" pitchFamily="34" charset="0"/>
                <a:ea typeface="Calibri" panose="020F0502020204030204" pitchFamily="34" charset="0"/>
                <a:cs typeface="Times New Roman" panose="02020603050405020304" pitchFamily="18" charset="0"/>
              </a:rPr>
              <a:t>derbyn canmoliaeth ac anogaeth ar gyfer pob gweithgaredd yn y meysydd lle mae wedi gwneud yn dda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ct val="0"/>
              </a:spcBef>
              <a:spcAft>
                <a:spcPts val="1000"/>
              </a:spcAft>
              <a:buFont typeface="Symbol" panose="05050102010706020507" pitchFamily="18" charset="2"/>
              <a:buChar char=""/>
              <a:defRPr b="0" i="0"/>
            </a:pPr>
            <a:r>
              <a:rPr lang="1106" sz="1100">
                <a:solidFill>
                  <a:srgbClr val="222222"/>
                </a:solidFill>
                <a:effectLst/>
                <a:latin typeface="Arial" pitchFamily="34" charset="0"/>
                <a:ea typeface="Calibri" panose="020F0502020204030204" pitchFamily="34" charset="0"/>
                <a:cs typeface="Times New Roman" panose="02020603050405020304" pitchFamily="18" charset="0"/>
              </a:rPr>
              <a:t>rhoi dewis rhydd iddo ddethol gweithgaredd creadigol mae'n ei fwynhau – ymdeimlad o annibyniaeth.</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defRPr b="0" i="0"/>
            </a:pPr>
            <a:r>
              <a:rPr lang="1106" sz="1100">
                <a:solidFill>
                  <a:schemeClr val="tx1"/>
                </a:solidFill>
                <a:effectLst/>
                <a:latin typeface="Arial" pitchFamily="34" charset="0"/>
                <a:ea typeface="Calibri" panose="020F0502020204030204" pitchFamily="34" charset="0"/>
              </a:rPr>
              <a:t>Rhowch gredyd am unrhyw ymateb dilys arall.</a:t>
            </a:r>
            <a:endParaRPr lang="en-GB" sz="1100">
              <a:solidFill>
                <a:schemeClr val="tx1"/>
              </a:solidFill>
            </a:endParaRPr>
          </a:p>
        </p:txBody>
      </p:sp>
      <p:pic>
        <p:nvPicPr>
          <p:cNvPr id="2" name="Audio 1">
            <a:hlinkClick r:id="" action="ppaction://media"/>
            <a:extLst>
              <a:ext uri="{FF2B5EF4-FFF2-40B4-BE49-F238E27FC236}">
                <a16:creationId xmlns:a16="http://schemas.microsoft.com/office/drawing/2014/main" id="{B8BEBB1C-7D23-4A55-B65F-A87AC6CF44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00530847"/>
      </p:ext>
    </p:extLst>
  </p:cSld>
  <p:clrMapOvr>
    <a:masterClrMapping/>
  </p:clrMapOvr>
  <p:transition advTm="398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DBD286-3409-4815-9A44-10394BEBE670}"/>
              </a:ext>
            </a:extLst>
          </p:cNvPr>
          <p:cNvSpPr>
            <a:spLocks noGrp="1"/>
          </p:cNvSpPr>
          <p:nvPr>
            <p:ph type="title"/>
          </p:nvPr>
        </p:nvSpPr>
        <p:spPr>
          <a:xfrm>
            <a:off x="439174" y="314531"/>
            <a:ext cx="10223323" cy="447261"/>
          </a:xfrm>
        </p:spPr>
        <p:txBody>
          <a:bodyPr>
            <a:normAutofit/>
          </a:bodyPr>
          <a:lstStyle/>
          <a:p>
            <a:pPr>
              <a:defRPr b="0" i="0"/>
            </a:pPr>
            <a:r>
              <a:rPr lang="1106" sz="2400">
                <a:solidFill>
                  <a:srgbClr val="0070C0"/>
                </a:solidFill>
                <a:latin typeface="Arial" pitchFamily="34" charset="0"/>
                <a:cs typeface="Arial" pitchFamily="34" charset="0"/>
              </a:rPr>
              <a:t>Adran A cwestiwn 2(b), bandiau cynllun marcio AA1 ac AA3</a:t>
            </a:r>
          </a:p>
        </p:txBody>
      </p:sp>
      <p:graphicFrame>
        <p:nvGraphicFramePr>
          <p:cNvPr id="9" name="Content Placeholder 8">
            <a:extLst>
              <a:ext uri="{FF2B5EF4-FFF2-40B4-BE49-F238E27FC236}">
                <a16:creationId xmlns:a16="http://schemas.microsoft.com/office/drawing/2014/main" id="{663C17F8-59DE-4B1A-8F82-B6BE918AC5CE}"/>
              </a:ext>
            </a:extLst>
          </p:cNvPr>
          <p:cNvGraphicFramePr>
            <a:graphicFrameLocks noGrp="1"/>
          </p:cNvGraphicFramePr>
          <p:nvPr>
            <p:ph sz="quarter" idx="10"/>
            <p:extLst>
              <p:ext uri="{D42A27DB-BD31-4B8C-83A1-F6EECF244321}">
                <p14:modId xmlns:p14="http://schemas.microsoft.com/office/powerpoint/2010/main" val="3967602221"/>
              </p:ext>
            </p:extLst>
          </p:nvPr>
        </p:nvGraphicFramePr>
        <p:xfrm>
          <a:off x="791042" y="966862"/>
          <a:ext cx="10223322" cy="5447923"/>
        </p:xfrm>
        <a:graphic>
          <a:graphicData uri="http://schemas.openxmlformats.org/drawingml/2006/table">
            <a:tbl>
              <a:tblPr firstRow="1" firstCol="1" bandRow="1">
                <a:tableStyleId>{5C22544A-7EE6-4342-B048-85BDC9FD1C3A}</a:tableStyleId>
              </a:tblPr>
              <a:tblGrid>
                <a:gridCol w="1179811">
                  <a:extLst>
                    <a:ext uri="{9D8B030D-6E8A-4147-A177-3AD203B41FA5}">
                      <a16:colId xmlns:a16="http://schemas.microsoft.com/office/drawing/2014/main" val="4208163136"/>
                    </a:ext>
                  </a:extLst>
                </a:gridCol>
                <a:gridCol w="4101482">
                  <a:extLst>
                    <a:ext uri="{9D8B030D-6E8A-4147-A177-3AD203B41FA5}">
                      <a16:colId xmlns:a16="http://schemas.microsoft.com/office/drawing/2014/main" val="3711512119"/>
                    </a:ext>
                  </a:extLst>
                </a:gridCol>
                <a:gridCol w="4942029">
                  <a:extLst>
                    <a:ext uri="{9D8B030D-6E8A-4147-A177-3AD203B41FA5}">
                      <a16:colId xmlns:a16="http://schemas.microsoft.com/office/drawing/2014/main" val="1539454757"/>
                    </a:ext>
                  </a:extLst>
                </a:gridCol>
              </a:tblGrid>
              <a:tr h="90412">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Band </a:t>
                      </a:r>
                      <a:endParaRPr lang="en-GB" sz="1200">
                        <a:solidFill>
                          <a:schemeClr val="tx1"/>
                        </a:solidFill>
                        <a:effectLst/>
                        <a:latin typeface="Arial" pitchFamily="34" charset="0"/>
                        <a:ea typeface="Calibri" panose="020F0502020204030204" pitchFamily="34" charset="0"/>
                        <a:cs typeface="Arial" pitchFamily="34" charset="0"/>
                      </a:endParaRPr>
                    </a:p>
                  </a:txBody>
                  <a:tcPr marL="41840" marR="41840" marT="21102" marB="21102"/>
                </a:tc>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AA1  </a:t>
                      </a:r>
                      <a:endParaRPr lang="en-GB" sz="1200">
                        <a:solidFill>
                          <a:schemeClr val="tx1"/>
                        </a:solidFill>
                        <a:effectLst/>
                        <a:latin typeface="Arial" pitchFamily="34" charset="0"/>
                        <a:ea typeface="Calibri" panose="020F0502020204030204" pitchFamily="34" charset="0"/>
                        <a:cs typeface="Arial" pitchFamily="34" charset="0"/>
                      </a:endParaRPr>
                    </a:p>
                  </a:txBody>
                  <a:tcPr marL="41840" marR="41840" marT="21102" marB="21102"/>
                </a:tc>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AA3</a:t>
                      </a:r>
                      <a:r>
                        <a:rPr lang="1106" sz="1200" b="0">
                          <a:solidFill>
                            <a:schemeClr val="tx1"/>
                          </a:solidFill>
                          <a:effectLst/>
                          <a:latin typeface="Arial" pitchFamily="34" charset="0"/>
                          <a:cs typeface="Arial" pitchFamily="34" charset="0"/>
                        </a:rPr>
                        <a:t>  </a:t>
                      </a:r>
                      <a:endParaRPr lang="en-GB" sz="1200">
                        <a:solidFill>
                          <a:schemeClr val="tx1"/>
                        </a:solidFill>
                        <a:effectLst/>
                        <a:latin typeface="Arial" pitchFamily="34" charset="0"/>
                        <a:ea typeface="Calibri" panose="020F0502020204030204" pitchFamily="34" charset="0"/>
                        <a:cs typeface="Arial" pitchFamily="34" charset="0"/>
                      </a:endParaRPr>
                    </a:p>
                  </a:txBody>
                  <a:tcPr marL="41840" marR="41840" marT="21102" marB="21102"/>
                </a:tc>
                <a:extLst>
                  <a:ext uri="{0D108BD9-81ED-4DB2-BD59-A6C34878D82A}">
                    <a16:rowId xmlns:a16="http://schemas.microsoft.com/office/drawing/2014/main" val="3084037158"/>
                  </a:ext>
                </a:extLst>
              </a:tr>
              <a:tr h="1247518">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4</a:t>
                      </a:r>
                      <a:endParaRPr lang="en-GB" sz="1200">
                        <a:solidFill>
                          <a:schemeClr val="tx1"/>
                        </a:solidFill>
                        <a:effectLst/>
                        <a:latin typeface="Arial" pitchFamily="34" charset="0"/>
                        <a:ea typeface="Calibri" panose="020F0502020204030204" pitchFamily="34" charset="0"/>
                        <a:cs typeface="Arial" pitchFamily="34" charset="0"/>
                      </a:endParaRPr>
                    </a:p>
                  </a:txBody>
                  <a:tcPr marL="41840" marR="41840" marT="21102" marB="21102" anchor="ctr"/>
                </a:tc>
                <a:tc>
                  <a:txBody>
                    <a:bodyPr/>
                    <a:lstStyle/>
                    <a:p>
                      <a:pPr algn="ctr">
                        <a:lnSpc>
                          <a:spcPct val="100000"/>
                        </a:lnSpc>
                        <a:spcAft>
                          <a:spcPct val="0"/>
                        </a:spcAft>
                        <a:defRPr b="0" i="0"/>
                      </a:pPr>
                      <a:r>
                        <a:rPr lang="1106" sz="1200">
                          <a:solidFill>
                            <a:schemeClr val="tx1"/>
                          </a:solidFill>
                          <a:effectLst/>
                          <a:latin typeface="Arial" pitchFamily="34" charset="0"/>
                          <a:cs typeface="Arial" pitchFamily="34" charset="0"/>
                        </a:rPr>
                        <a:t> </a:t>
                      </a:r>
                    </a:p>
                    <a:p>
                      <a:pPr algn="ctr">
                        <a:lnSpc>
                          <a:spcPct val="100000"/>
                        </a:lnSpc>
                        <a:spcAft>
                          <a:spcPct val="0"/>
                        </a:spcAft>
                        <a:defRPr b="0" i="0"/>
                      </a:pPr>
                      <a:r>
                        <a:rPr lang="1106" sz="1200">
                          <a:solidFill>
                            <a:schemeClr val="tx1"/>
                          </a:solidFill>
                          <a:effectLst/>
                          <a:latin typeface="Arial" pitchFamily="34" charset="0"/>
                          <a:cs typeface="Arial" pitchFamily="34" charset="0"/>
                        </a:rPr>
                        <a:t> </a:t>
                      </a:r>
                    </a:p>
                    <a:p>
                      <a:pPr algn="ctr">
                        <a:lnSpc>
                          <a:spcPct val="100000"/>
                        </a:lnSpc>
                        <a:spcAft>
                          <a:spcPct val="0"/>
                        </a:spcAft>
                        <a:defRPr b="0" i="0"/>
                      </a:pPr>
                      <a:r>
                        <a:rPr lang="1106" sz="1200">
                          <a:solidFill>
                            <a:schemeClr val="tx1"/>
                          </a:solidFill>
                          <a:effectLst/>
                          <a:latin typeface="Arial" pitchFamily="34" charset="0"/>
                          <a:cs typeface="Arial" pitchFamily="34" charset="0"/>
                        </a:rPr>
                        <a:t>Nid oes unrhyw farciau band 4 ar gyfer yr amcan asesu hwn. </a:t>
                      </a:r>
                    </a:p>
                    <a:p>
                      <a:pPr algn="ctr">
                        <a:lnSpc>
                          <a:spcPct val="100000"/>
                        </a:lnSpc>
                        <a:spcAft>
                          <a:spcPct val="0"/>
                        </a:spcAft>
                        <a:defRPr b="0" i="0"/>
                      </a:pPr>
                      <a:r>
                        <a:rPr lang="1106" sz="1200">
                          <a:solidFill>
                            <a:schemeClr val="tx1"/>
                          </a:solidFill>
                          <a:effectLst/>
                          <a:latin typeface="Arial" pitchFamily="34" charset="0"/>
                          <a:cs typeface="Arial" pitchFamily="34" charset="0"/>
                        </a:rPr>
                        <a:t> </a:t>
                      </a:r>
                    </a:p>
                    <a:p>
                      <a:pPr algn="ctr">
                        <a:lnSpc>
                          <a:spcPct val="100000"/>
                        </a:lnSpc>
                        <a:spcAft>
                          <a:spcPct val="0"/>
                        </a:spcAft>
                        <a:defRPr b="0" i="0"/>
                      </a:pPr>
                      <a:r>
                        <a:rPr lang="1106" sz="1200">
                          <a:solidFill>
                            <a:schemeClr val="tx1"/>
                          </a:solidFill>
                          <a:effectLst/>
                          <a:latin typeface="Arial" pitchFamily="34" charset="0"/>
                          <a:cs typeface="Arial" pitchFamily="34" charset="0"/>
                        </a:rPr>
                        <a:t>Dyfernir 6 marc fel yn achos Band 3.</a:t>
                      </a:r>
                      <a:endParaRPr lang="en-GB" sz="1200">
                        <a:solidFill>
                          <a:schemeClr val="tx1"/>
                        </a:solidFill>
                        <a:effectLst/>
                        <a:latin typeface="Arial" pitchFamily="34" charset="0"/>
                        <a:ea typeface="Calibri" panose="020F0502020204030204" pitchFamily="34" charset="0"/>
                        <a:cs typeface="Arial" pitchFamily="34" charset="0"/>
                      </a:endParaRPr>
                    </a:p>
                  </a:txBody>
                  <a:tcPr marL="41840" marR="41840" marT="21102" marB="21102"/>
                </a:tc>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7-8 marc</a:t>
                      </a:r>
                    </a:p>
                    <a:p>
                      <a:pPr>
                        <a:lnSpc>
                          <a:spcPct val="100000"/>
                        </a:lnSpc>
                        <a:spcAft>
                          <a:spcPct val="0"/>
                        </a:spcAft>
                        <a:defRPr b="0" i="0"/>
                      </a:pPr>
                      <a:r>
                        <a:rPr lang="1106" sz="1200">
                          <a:solidFill>
                            <a:schemeClr val="tx1"/>
                          </a:solidFill>
                          <a:effectLst/>
                          <a:latin typeface="Arial" pitchFamily="34" charset="0"/>
                          <a:cs typeface="Arial" pitchFamily="34" charset="0"/>
                        </a:rPr>
                        <a:t>Asesiad ardderchog sy'n dangos: </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barnau craff a gwybodus am effaith bosibl chwarae creadigol ar ddatblygiad Nathan</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ymgysyltiad hyderus a manwl ag egwyddorion chwarae creadigol a'u heffaith bosibl, gan gyfeirio at ddwy enghraifft. </a:t>
                      </a:r>
                      <a:endParaRPr lang="en-GB" sz="1200">
                        <a:solidFill>
                          <a:schemeClr val="tx1"/>
                        </a:solidFill>
                        <a:effectLst/>
                        <a:latin typeface="Arial" pitchFamily="34" charset="0"/>
                        <a:ea typeface="Calibri" panose="020F0502020204030204" pitchFamily="34" charset="0"/>
                        <a:cs typeface="Arial" pitchFamily="34" charset="0"/>
                      </a:endParaRPr>
                    </a:p>
                  </a:txBody>
                  <a:tcPr marL="41840" marR="41840" marT="21102" marB="21102"/>
                </a:tc>
                <a:extLst>
                  <a:ext uri="{0D108BD9-81ED-4DB2-BD59-A6C34878D82A}">
                    <a16:rowId xmlns:a16="http://schemas.microsoft.com/office/drawing/2014/main" val="2928026024"/>
                  </a:ext>
                </a:extLst>
              </a:tr>
              <a:tr h="1137061">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3</a:t>
                      </a:r>
                      <a:endParaRPr lang="en-GB" sz="1200">
                        <a:solidFill>
                          <a:schemeClr val="tx1"/>
                        </a:solidFill>
                        <a:effectLst/>
                        <a:latin typeface="Arial" pitchFamily="34" charset="0"/>
                        <a:ea typeface="Calibri" panose="020F0502020204030204" pitchFamily="34" charset="0"/>
                        <a:cs typeface="Arial" pitchFamily="34" charset="0"/>
                      </a:endParaRPr>
                    </a:p>
                  </a:txBody>
                  <a:tcPr marL="41840" marR="41840" marT="21102" marB="21102" anchor="ctr"/>
                </a:tc>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5-6 marc</a:t>
                      </a:r>
                    </a:p>
                    <a:p>
                      <a:pPr>
                        <a:lnSpc>
                          <a:spcPct val="100000"/>
                        </a:lnSpc>
                        <a:spcAft>
                          <a:spcPct val="0"/>
                        </a:spcAft>
                        <a:defRPr b="0" i="0"/>
                      </a:pPr>
                      <a:r>
                        <a:rPr lang="1106" sz="1200">
                          <a:solidFill>
                            <a:schemeClr val="tx1"/>
                          </a:solidFill>
                          <a:effectLst/>
                          <a:latin typeface="Arial" pitchFamily="34" charset="0"/>
                          <a:cs typeface="Arial" pitchFamily="34" charset="0"/>
                        </a:rPr>
                        <a:t>Disgrifiad da iawn sy'n dangos:</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gwybodaeth a dealltwriaeth drylwyr o bwrpas chwarae ac effaith bosibl chwarae creadigol ar ddatblygiad </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dealltwriaeth hyderus o gysyniadau perthnasol.</a:t>
                      </a:r>
                      <a:endParaRPr lang="en-GB" sz="1200">
                        <a:solidFill>
                          <a:schemeClr val="tx1"/>
                        </a:solidFill>
                        <a:effectLst/>
                        <a:latin typeface="Arial" pitchFamily="34" charset="0"/>
                        <a:ea typeface="Calibri" panose="020F0502020204030204" pitchFamily="34" charset="0"/>
                        <a:cs typeface="Arial" pitchFamily="34" charset="0"/>
                      </a:endParaRPr>
                    </a:p>
                  </a:txBody>
                  <a:tcPr marL="41840" marR="41840" marT="21102" marB="21102"/>
                </a:tc>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5-6 marc </a:t>
                      </a:r>
                    </a:p>
                    <a:p>
                      <a:pPr>
                        <a:lnSpc>
                          <a:spcPct val="100000"/>
                        </a:lnSpc>
                        <a:spcAft>
                          <a:spcPct val="0"/>
                        </a:spcAft>
                        <a:defRPr b="0" i="0"/>
                      </a:pPr>
                      <a:r>
                        <a:rPr lang="1106" sz="1200">
                          <a:solidFill>
                            <a:schemeClr val="tx1"/>
                          </a:solidFill>
                          <a:effectLst/>
                          <a:latin typeface="Arial" pitchFamily="34" charset="0"/>
                          <a:cs typeface="Arial" pitchFamily="34" charset="0"/>
                        </a:rPr>
                        <a:t>Asesiad da sy'n dangos: </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barnau rhesymegol am ddylanwad posibl chwarae creadigol ar ddatblygiad Nathan </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ymdriniaeth drylwyr ag egwyddorion chwarae creadigol a'u heffaith bosibl, gan gyfeirio at ddwy enghraifft.</a:t>
                      </a:r>
                      <a:endParaRPr lang="en-GB" sz="1200">
                        <a:solidFill>
                          <a:schemeClr val="tx1"/>
                        </a:solidFill>
                        <a:effectLst/>
                        <a:latin typeface="Arial" pitchFamily="34" charset="0"/>
                        <a:ea typeface="Calibri" panose="020F0502020204030204" pitchFamily="34" charset="0"/>
                        <a:cs typeface="Arial" pitchFamily="34" charset="0"/>
                      </a:endParaRPr>
                    </a:p>
                  </a:txBody>
                  <a:tcPr marL="41840" marR="41840" marT="21102" marB="21102"/>
                </a:tc>
                <a:extLst>
                  <a:ext uri="{0D108BD9-81ED-4DB2-BD59-A6C34878D82A}">
                    <a16:rowId xmlns:a16="http://schemas.microsoft.com/office/drawing/2014/main" val="1798294709"/>
                  </a:ext>
                </a:extLst>
              </a:tr>
              <a:tr h="1247518">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2</a:t>
                      </a:r>
                      <a:endParaRPr lang="en-GB" sz="1200">
                        <a:solidFill>
                          <a:schemeClr val="tx1"/>
                        </a:solidFill>
                        <a:effectLst/>
                        <a:latin typeface="Arial" pitchFamily="34" charset="0"/>
                        <a:ea typeface="Calibri" panose="020F0502020204030204" pitchFamily="34" charset="0"/>
                        <a:cs typeface="Arial" pitchFamily="34" charset="0"/>
                      </a:endParaRPr>
                    </a:p>
                  </a:txBody>
                  <a:tcPr marL="41840" marR="41840" marT="21102" marB="21102" anchor="ctr"/>
                </a:tc>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3-4 marc</a:t>
                      </a:r>
                    </a:p>
                    <a:p>
                      <a:pPr>
                        <a:lnSpc>
                          <a:spcPct val="100000"/>
                        </a:lnSpc>
                        <a:spcAft>
                          <a:spcPct val="0"/>
                        </a:spcAft>
                        <a:defRPr b="0" i="0"/>
                      </a:pPr>
                      <a:r>
                        <a:rPr lang="1106" sz="1200">
                          <a:solidFill>
                            <a:schemeClr val="tx1"/>
                          </a:solidFill>
                          <a:effectLst/>
                          <a:latin typeface="Arial" pitchFamily="34" charset="0"/>
                          <a:cs typeface="Arial" pitchFamily="34" charset="0"/>
                        </a:rPr>
                        <a:t>Disgrifiad da sy'n dangos: </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gwybodaeth a dealltwriaeth sicr ar y cyfan o bwrpas chwarae ac effaith bosibl chwarae creadigol ar ddatblygiad</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dealltwriaeth sicr ar y cyfan o gysyniadau perthnasol.</a:t>
                      </a:r>
                      <a:endParaRPr lang="en-GB" sz="1200">
                        <a:solidFill>
                          <a:schemeClr val="tx1"/>
                        </a:solidFill>
                        <a:effectLst/>
                        <a:latin typeface="Arial" pitchFamily="34" charset="0"/>
                        <a:ea typeface="Calibri" panose="020F0502020204030204" pitchFamily="34" charset="0"/>
                        <a:cs typeface="Arial" pitchFamily="34" charset="0"/>
                      </a:endParaRPr>
                    </a:p>
                  </a:txBody>
                  <a:tcPr marL="41840" marR="41840" marT="21102" marB="21102"/>
                </a:tc>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3-4 marc</a:t>
                      </a:r>
                      <a:r>
                        <a:rPr lang="1106" sz="1200" b="0">
                          <a:solidFill>
                            <a:schemeClr val="tx1"/>
                          </a:solidFill>
                          <a:effectLst/>
                          <a:latin typeface="Arial" pitchFamily="34" charset="0"/>
                          <a:cs typeface="Arial" pitchFamily="34" charset="0"/>
                        </a:rPr>
                        <a:t> </a:t>
                      </a:r>
                    </a:p>
                    <a:p>
                      <a:pPr>
                        <a:lnSpc>
                          <a:spcPct val="100000"/>
                        </a:lnSpc>
                        <a:spcAft>
                          <a:spcPct val="0"/>
                        </a:spcAft>
                        <a:defRPr b="0" i="0"/>
                      </a:pPr>
                      <a:r>
                        <a:rPr lang="1106" sz="1200">
                          <a:solidFill>
                            <a:schemeClr val="tx1"/>
                          </a:solidFill>
                          <a:effectLst/>
                          <a:latin typeface="Arial" pitchFamily="34" charset="0"/>
                          <a:cs typeface="Arial" pitchFamily="34" charset="0"/>
                        </a:rPr>
                        <a:t>Asesiad sylfaenol sy'n dangos: </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barnau dilys ar y cyfan am ddylanwad posibl chwarae creadigol ar ddatblygiad emosiynol Nathan</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ymdriniaeth syml ag egwyddorion chwarae creadigol a'u heffaith bosibl, gan gyfeirio at un neu ddwy o enghreifftiau.</a:t>
                      </a:r>
                      <a:endParaRPr lang="en-GB" sz="1200">
                        <a:solidFill>
                          <a:schemeClr val="tx1"/>
                        </a:solidFill>
                        <a:effectLst/>
                        <a:latin typeface="Arial" pitchFamily="34" charset="0"/>
                        <a:ea typeface="Calibri" panose="020F0502020204030204" pitchFamily="34" charset="0"/>
                        <a:cs typeface="Arial" pitchFamily="34" charset="0"/>
                      </a:endParaRPr>
                    </a:p>
                  </a:txBody>
                  <a:tcPr marL="41840" marR="41840" marT="21102" marB="21102"/>
                </a:tc>
                <a:extLst>
                  <a:ext uri="{0D108BD9-81ED-4DB2-BD59-A6C34878D82A}">
                    <a16:rowId xmlns:a16="http://schemas.microsoft.com/office/drawing/2014/main" val="1344674744"/>
                  </a:ext>
                </a:extLst>
              </a:tr>
              <a:tr h="1026604">
                <a:tc>
                  <a:txBody>
                    <a:bodyPr/>
                    <a:lstStyle/>
                    <a:p>
                      <a:pPr algn="ctr">
                        <a:lnSpc>
                          <a:spcPct val="115000"/>
                        </a:lnSpc>
                        <a:spcAft>
                          <a:spcPts val="1000"/>
                        </a:spcAft>
                        <a:defRPr b="0" i="0"/>
                      </a:pPr>
                      <a:r>
                        <a:rPr lang="1106" sz="1200" b="1">
                          <a:solidFill>
                            <a:schemeClr val="tx1"/>
                          </a:solidFill>
                          <a:effectLst/>
                        </a:rPr>
                        <a:t>1</a:t>
                      </a:r>
                      <a:endPar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840" marR="41840" marT="21102" marB="21102" anchor="ctr"/>
                </a:tc>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1-2 farc</a:t>
                      </a:r>
                      <a:endParaRPr lang="1106" sz="1200" b="0">
                        <a:solidFill>
                          <a:schemeClr val="tx1"/>
                        </a:solidFill>
                        <a:effectLst/>
                        <a:latin typeface="Arial" pitchFamily="34" charset="0"/>
                        <a:cs typeface="Arial" pitchFamily="34" charset="0"/>
                      </a:endParaRPr>
                    </a:p>
                    <a:p>
                      <a:pPr>
                        <a:lnSpc>
                          <a:spcPct val="100000"/>
                        </a:lnSpc>
                        <a:spcAft>
                          <a:spcPct val="0"/>
                        </a:spcAft>
                        <a:defRPr b="0" i="0"/>
                      </a:pPr>
                      <a:r>
                        <a:rPr lang="1106" sz="1200">
                          <a:solidFill>
                            <a:schemeClr val="tx1"/>
                          </a:solidFill>
                          <a:effectLst/>
                          <a:latin typeface="Arial" pitchFamily="34" charset="0"/>
                          <a:cs typeface="Arial" pitchFamily="34" charset="0"/>
                        </a:rPr>
                        <a:t>Disgrifiad sylfaenol sy'n dangos: </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rhywfaint o wybodaeth a dealltwriaeth o bwrpas chwarae ac effaith bosibl chwarae creadigol ar ddatblygiad </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rhywfaint o ddealltwriaeth o gysyniadau sylfaenol.</a:t>
                      </a:r>
                      <a:endParaRPr lang="en-GB" sz="1200">
                        <a:solidFill>
                          <a:schemeClr val="tx1"/>
                        </a:solidFill>
                        <a:effectLst/>
                        <a:latin typeface="Arial" pitchFamily="34" charset="0"/>
                        <a:ea typeface="Calibri" panose="020F0502020204030204" pitchFamily="34" charset="0"/>
                        <a:cs typeface="Arial" pitchFamily="34" charset="0"/>
                      </a:endParaRPr>
                    </a:p>
                  </a:txBody>
                  <a:tcPr marL="41840" marR="41840" marT="21102" marB="21102"/>
                </a:tc>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1-2 farc</a:t>
                      </a:r>
                      <a:r>
                        <a:rPr lang="1106" sz="1200" b="0">
                          <a:solidFill>
                            <a:schemeClr val="tx1"/>
                          </a:solidFill>
                          <a:effectLst/>
                          <a:latin typeface="Arial" pitchFamily="34" charset="0"/>
                          <a:cs typeface="Arial" pitchFamily="34" charset="0"/>
                        </a:rPr>
                        <a:t> </a:t>
                      </a:r>
                    </a:p>
                    <a:p>
                      <a:pPr>
                        <a:lnSpc>
                          <a:spcPct val="100000"/>
                        </a:lnSpc>
                        <a:spcAft>
                          <a:spcPct val="0"/>
                        </a:spcAft>
                        <a:defRPr b="0" i="0"/>
                      </a:pPr>
                      <a:r>
                        <a:rPr lang="1106" sz="1200">
                          <a:solidFill>
                            <a:schemeClr val="tx1"/>
                          </a:solidFill>
                          <a:effectLst/>
                          <a:latin typeface="Arial" pitchFamily="34" charset="0"/>
                          <a:cs typeface="Arial" pitchFamily="34" charset="0"/>
                        </a:rPr>
                        <a:t>Asesiad cyfyngedig sy'n dangos: </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ychydig iawn o dystiolaeth o lunio barnau am effaith bosibl chwarae creadigol ar ddatblygiad Nathan </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ychydig iawn o ymdrin ag egwyddorion chwarae creadigol a'u heffaith bosibl.</a:t>
                      </a:r>
                      <a:endParaRPr lang="en-GB" sz="1200">
                        <a:solidFill>
                          <a:schemeClr val="tx1"/>
                        </a:solidFill>
                        <a:effectLst/>
                        <a:latin typeface="Arial" pitchFamily="34" charset="0"/>
                        <a:ea typeface="Calibri" panose="020F0502020204030204" pitchFamily="34" charset="0"/>
                        <a:cs typeface="Arial" pitchFamily="34" charset="0"/>
                      </a:endParaRPr>
                    </a:p>
                  </a:txBody>
                  <a:tcPr marL="41840" marR="41840" marT="21102" marB="21102"/>
                </a:tc>
                <a:extLst>
                  <a:ext uri="{0D108BD9-81ED-4DB2-BD59-A6C34878D82A}">
                    <a16:rowId xmlns:a16="http://schemas.microsoft.com/office/drawing/2014/main" val="1292610710"/>
                  </a:ext>
                </a:extLst>
              </a:tr>
              <a:tr h="439246">
                <a:tc>
                  <a:txBody>
                    <a:bodyPr/>
                    <a:lstStyle/>
                    <a:p>
                      <a:pPr algn="ctr">
                        <a:lnSpc>
                          <a:spcPct val="115000"/>
                        </a:lnSpc>
                        <a:spcAft>
                          <a:spcPts val="1000"/>
                        </a:spcAft>
                        <a:defRPr b="0" i="0"/>
                      </a:pPr>
                      <a:r>
                        <a:rPr lang="1106" sz="1200" b="1">
                          <a:solidFill>
                            <a:schemeClr val="tx1"/>
                          </a:solidFill>
                          <a:effectLst/>
                        </a:rPr>
                        <a:t> </a:t>
                      </a:r>
                      <a:endParaRPr lang="en-GB"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840" marR="41840" marT="21102" marB="21102" anchor="ctr"/>
                </a:tc>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0 marc</a:t>
                      </a:r>
                    </a:p>
                    <a:p>
                      <a:pPr algn="ctr">
                        <a:lnSpc>
                          <a:spcPct val="100000"/>
                        </a:lnSpc>
                        <a:spcAft>
                          <a:spcPct val="0"/>
                        </a:spcAft>
                        <a:defRPr b="0" i="0"/>
                      </a:pPr>
                      <a:r>
                        <a:rPr lang="1106" sz="1200">
                          <a:solidFill>
                            <a:schemeClr val="tx1"/>
                          </a:solidFill>
                          <a:effectLst/>
                          <a:latin typeface="Arial" pitchFamily="34" charset="0"/>
                          <a:cs typeface="Arial" pitchFamily="34" charset="0"/>
                        </a:rPr>
                        <a:t>Ateb ddim yn haeddu marc neu heb geisio rhoi ateb.</a:t>
                      </a:r>
                      <a:endParaRPr lang="en-GB" sz="1200">
                        <a:solidFill>
                          <a:schemeClr val="tx1"/>
                        </a:solidFill>
                        <a:effectLst/>
                        <a:latin typeface="Arial" pitchFamily="34" charset="0"/>
                        <a:ea typeface="Calibri" panose="020F0502020204030204" pitchFamily="34" charset="0"/>
                        <a:cs typeface="Arial" pitchFamily="34" charset="0"/>
                      </a:endParaRPr>
                    </a:p>
                  </a:txBody>
                  <a:tcPr marL="41840" marR="41840" marT="21102" marB="21102"/>
                </a:tc>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0 marc</a:t>
                      </a:r>
                    </a:p>
                    <a:p>
                      <a:pPr algn="ctr">
                        <a:lnSpc>
                          <a:spcPct val="100000"/>
                        </a:lnSpc>
                        <a:spcAft>
                          <a:spcPct val="0"/>
                        </a:spcAft>
                        <a:defRPr b="0" i="0"/>
                      </a:pPr>
                      <a:r>
                        <a:rPr lang="1106" sz="1200">
                          <a:solidFill>
                            <a:schemeClr val="tx1"/>
                          </a:solidFill>
                          <a:effectLst/>
                          <a:latin typeface="Arial" pitchFamily="34" charset="0"/>
                          <a:cs typeface="Arial" pitchFamily="34" charset="0"/>
                        </a:rPr>
                        <a:t>Ateb ddim yn haeddu marc neu heb geisio rhoi ateb.</a:t>
                      </a:r>
                      <a:endParaRPr lang="en-GB" sz="1200">
                        <a:solidFill>
                          <a:schemeClr val="tx1"/>
                        </a:solidFill>
                        <a:effectLst/>
                        <a:latin typeface="Arial" pitchFamily="34" charset="0"/>
                        <a:ea typeface="Calibri" panose="020F0502020204030204" pitchFamily="34" charset="0"/>
                        <a:cs typeface="Arial" pitchFamily="34" charset="0"/>
                      </a:endParaRPr>
                    </a:p>
                  </a:txBody>
                  <a:tcPr marL="41840" marR="41840" marT="21102" marB="21102"/>
                </a:tc>
                <a:extLst>
                  <a:ext uri="{0D108BD9-81ED-4DB2-BD59-A6C34878D82A}">
                    <a16:rowId xmlns:a16="http://schemas.microsoft.com/office/drawing/2014/main" val="4219672552"/>
                  </a:ext>
                </a:extLst>
              </a:tr>
            </a:tbl>
          </a:graphicData>
        </a:graphic>
      </p:graphicFrame>
      <p:pic>
        <p:nvPicPr>
          <p:cNvPr id="4" name="Audio 3">
            <a:hlinkClick r:id="" action="ppaction://media"/>
            <a:extLst>
              <a:ext uri="{FF2B5EF4-FFF2-40B4-BE49-F238E27FC236}">
                <a16:creationId xmlns:a16="http://schemas.microsoft.com/office/drawing/2014/main" id="{A26516B5-BABD-42BD-BE83-C41969E3F5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41785376"/>
      </p:ext>
    </p:extLst>
  </p:cSld>
  <p:clrMapOvr>
    <a:masterClrMapping/>
  </p:clrMapOvr>
  <p:transition advTm="411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pPr>
              <a:defRPr b="0" i="0"/>
            </a:pPr>
            <a:r>
              <a:rPr lang="1106" sz="2400">
                <a:solidFill>
                  <a:srgbClr val="0070C0"/>
                </a:solidFill>
                <a:latin typeface="Arial" pitchFamily="34" charset="0"/>
                <a:cs typeface="Arial" pitchFamily="34" charset="0"/>
              </a:rPr>
              <a:t>Adran B cwestiwn 3(a), AA1</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4881677" cy="1464503"/>
          </a:xfrm>
          <a:prstGeom prst="rect">
            <a:avLst/>
          </a:prstGeom>
          <a:noFill/>
        </p:spPr>
        <p:txBody>
          <a:bodyPr wrap="square" rtlCol="0">
            <a:spAutoFit/>
          </a:bodyPr>
          <a:lstStyle/>
          <a:p>
            <a:pPr>
              <a:defRPr b="0" i="0"/>
            </a:pPr>
            <a:r>
              <a:rPr lang="1106">
                <a:latin typeface="Arial" pitchFamily="34" charset="0"/>
                <a:cs typeface="Arial" pitchFamily="34" charset="0"/>
              </a:rPr>
              <a:t>Defnyddiwch y lle sydd wedi'i ddarparu i ymateb – gadewch i nifer y marciau a'r lle sydd ar gael eich arwain. (Cofiwch y gallwch chi ddefnyddio'r dudalen parhad os oes angen)</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704806" y="1042918"/>
            <a:ext cx="2376488" cy="1044575"/>
          </a:xfrm>
          <a:prstGeom prst="rect">
            <a:avLst/>
          </a:prstGeom>
          <a:solidFill>
            <a:srgbClr val="66CCFF"/>
          </a:solidFill>
          <a:ln w="38100">
            <a:solidFill>
              <a:schemeClr val="tx1"/>
            </a:solidFill>
            <a:miter lim="800000"/>
          </a:ln>
          <a:effectLst/>
        </p:spPr>
        <p:txBody>
          <a:bodyPr wrap="none" anchor="ctr"/>
          <a:lstStyle/>
          <a:p>
            <a:pPr algn="ctr">
              <a:defRPr b="0" i="0"/>
            </a:pPr>
            <a:r>
              <a:rPr lang="1106" sz="6600">
                <a:latin typeface="Arial" pitchFamily="34" charset="0"/>
                <a:cs typeface="Arial" pitchFamily="34" charset="0"/>
              </a:rPr>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161822"/>
            <a:ext cx="3482889" cy="1189909"/>
          </a:xfrm>
          <a:prstGeom prst="rect">
            <a:avLst/>
          </a:prstGeom>
          <a:noFill/>
        </p:spPr>
        <p:txBody>
          <a:bodyPr wrap="square" rtlCol="0">
            <a:spAutoFit/>
          </a:bodyPr>
          <a:lstStyle/>
          <a:p>
            <a:pPr>
              <a:defRPr b="0" i="0"/>
            </a:pPr>
            <a:r>
              <a:rPr lang="1106">
                <a:latin typeface="Arial" pitchFamily="34" charset="0"/>
                <a:cs typeface="Arial" pitchFamily="34" charset="0"/>
              </a:rPr>
              <a:t>Dechreuwch y cloc!</a:t>
            </a:r>
          </a:p>
          <a:p>
            <a:endParaRPr lang="en-GB">
              <a:latin typeface="Arial" pitchFamily="34" charset="0"/>
              <a:cs typeface="Arial" pitchFamily="34" charset="0"/>
            </a:endParaRPr>
          </a:p>
          <a:p>
            <a:pPr>
              <a:defRPr b="0" i="0"/>
            </a:pPr>
            <a:r>
              <a:rPr lang="1106">
                <a:latin typeface="Arial" pitchFamily="34" charset="0"/>
                <a:cs typeface="Arial" pitchFamily="34" charset="0"/>
              </a:rPr>
              <a:t>Ceisiwch ateb y cwestiwn hwn mewn 10 munud.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669694" y="935866"/>
            <a:ext cx="5380882" cy="5447645"/>
          </a:xfrm>
          <a:prstGeom prst="rect">
            <a:avLst/>
          </a:prstGeom>
          <a:noFill/>
          <a:ln>
            <a:solidFill>
              <a:schemeClr val="tx1"/>
            </a:solidFill>
          </a:ln>
        </p:spPr>
        <p:txBody>
          <a:bodyPr wrap="square">
            <a:spAutoFit/>
          </a:bodyPr>
          <a:lstStyle/>
          <a:p>
            <a:pPr marL="263525" indent="-263525">
              <a:defRPr b="0" i="0"/>
            </a:pPr>
            <a:r>
              <a:rPr lang="1106">
                <a:latin typeface="Arial" pitchFamily="34" charset="0"/>
                <a:cs typeface="Arial" pitchFamily="34" charset="0"/>
              </a:rPr>
              <a:t>3</a:t>
            </a:r>
            <a:r>
              <a:rPr lang="1106" sz="1600">
                <a:latin typeface="Arial" pitchFamily="34" charset="0"/>
                <a:cs typeface="Arial" pitchFamily="34" charset="0"/>
              </a:rPr>
              <a:t>. Mae diddordeb gan ymarferwyr yn ymddygiad cyfannol plant. Mae hyn yn cynnwys eu datblygiad corfforol a gwybyddol a'u datblygiad deallusol.</a:t>
            </a:r>
          </a:p>
          <a:p>
            <a:endParaRPr lang="en-GB" sz="1600">
              <a:highlight>
                <a:srgbClr val="FFFF00"/>
              </a:highlight>
              <a:latin typeface="Arial" pitchFamily="34" charset="0"/>
              <a:cs typeface="Arial" pitchFamily="34" charset="0"/>
            </a:endParaRPr>
          </a:p>
          <a:p>
            <a:pPr marL="342900" indent="-342900">
              <a:buFontTx/>
              <a:buAutoNum type="alphaLcParenBoth"/>
              <a:defRPr b="0" i="0"/>
            </a:pPr>
            <a:r>
              <a:rPr lang="1106" sz="1600">
                <a:latin typeface="Arial" pitchFamily="34" charset="0"/>
                <a:cs typeface="Arial" pitchFamily="34" charset="0"/>
              </a:rPr>
              <a:t>Disgrifiwch, gan gyfeirio at sgiliau </a:t>
            </a:r>
            <a:r>
              <a:rPr lang="1106" sz="1600">
                <a:highlight>
                  <a:srgbClr val="FFFF00"/>
                </a:highlight>
                <a:latin typeface="Arial" pitchFamily="34" charset="0"/>
                <a:cs typeface="Arial" pitchFamily="34" charset="0"/>
              </a:rPr>
              <a:t>echddygol bras</a:t>
            </a:r>
            <a:r>
              <a:rPr lang="1106" sz="1600">
                <a:latin typeface="Arial" pitchFamily="34" charset="0"/>
                <a:cs typeface="Arial" pitchFamily="34" charset="0"/>
              </a:rPr>
              <a:t> a </a:t>
            </a:r>
            <a:r>
              <a:rPr lang="1106" sz="1600">
                <a:highlight>
                  <a:srgbClr val="FFFF00"/>
                </a:highlight>
                <a:latin typeface="Arial" pitchFamily="34" charset="0"/>
                <a:cs typeface="Arial" pitchFamily="34" charset="0"/>
              </a:rPr>
              <a:t>manwl</a:t>
            </a:r>
            <a:r>
              <a:rPr lang="1106" sz="1600">
                <a:latin typeface="Arial" pitchFamily="34" charset="0"/>
                <a:cs typeface="Arial" pitchFamily="34" charset="0"/>
              </a:rPr>
              <a:t>, y </a:t>
            </a:r>
            <a:r>
              <a:rPr lang="1106" sz="1600">
                <a:highlight>
                  <a:srgbClr val="FFFF00"/>
                </a:highlight>
                <a:latin typeface="Arial" pitchFamily="34" charset="0"/>
                <a:cs typeface="Arial" pitchFamily="34" charset="0"/>
              </a:rPr>
              <a:t>cerrig milltir allweddol</a:t>
            </a:r>
            <a:r>
              <a:rPr lang="1106" sz="1600">
                <a:latin typeface="Arial" pitchFamily="34" charset="0"/>
                <a:cs typeface="Arial" pitchFamily="34" charset="0"/>
              </a:rPr>
              <a:t> o </a:t>
            </a:r>
            <a:r>
              <a:rPr lang="1106" sz="1600">
                <a:highlight>
                  <a:srgbClr val="FFFF00"/>
                </a:highlight>
                <a:latin typeface="Arial" pitchFamily="34" charset="0"/>
                <a:cs typeface="Arial" pitchFamily="34" charset="0"/>
              </a:rPr>
              <a:t>ddatblygiad corfforol </a:t>
            </a:r>
            <a:r>
              <a:rPr lang="1106" sz="1600">
                <a:latin typeface="Arial" pitchFamily="34" charset="0"/>
                <a:cs typeface="Arial" pitchFamily="34" charset="0"/>
              </a:rPr>
              <a:t>ar gyfer plentyn rhwng </a:t>
            </a:r>
            <a:r>
              <a:rPr lang="1106" sz="1600">
                <a:highlight>
                  <a:srgbClr val="FFFF00"/>
                </a:highlight>
                <a:latin typeface="Arial" pitchFamily="34" charset="0"/>
                <a:cs typeface="Arial" pitchFamily="34" charset="0"/>
              </a:rPr>
              <a:t>0 a 2 oed</a:t>
            </a:r>
            <a:r>
              <a:rPr lang="1106" sz="1600">
                <a:latin typeface="Arial" pitchFamily="34" charset="0"/>
                <a:cs typeface="Arial" pitchFamily="34" charset="0"/>
              </a:rPr>
              <a:t>. 			</a:t>
            </a:r>
            <a:r>
              <a:rPr lang="1106" sz="1600">
                <a:highlight>
                  <a:srgbClr val="FFFF00"/>
                </a:highlight>
                <a:latin typeface="Arial" pitchFamily="34" charset="0"/>
                <a:cs typeface="Arial" pitchFamily="34" charset="0"/>
              </a:rPr>
              <a:t>[6]</a:t>
            </a:r>
          </a:p>
          <a:p>
            <a:pPr marL="363538" indent="1588">
              <a:defRPr b="0" i="0"/>
            </a:pPr>
            <a:r>
              <a:rPr lang="1106">
                <a:latin typeface="Arial" pitchFamily="34" charset="0"/>
                <a:cs typeface="Arial" pitchFamily="34" charset="0"/>
              </a:rPr>
              <a:t>                                  						 ………………………………………………… ………………………………………………… …………………………………………………</a:t>
            </a:r>
          </a:p>
          <a:p>
            <a:pPr marL="363538" indent="1588">
              <a:defRPr b="0" i="0"/>
            </a:pPr>
            <a:r>
              <a:rPr lang="1106"/>
              <a:t>	………………………………………………………………………. …………………………………………………………………………</a:t>
            </a:r>
          </a:p>
          <a:p>
            <a:pPr marL="363538" indent="1588">
              <a:defRPr b="0" i="0"/>
            </a:pPr>
            <a:r>
              <a:rPr lang="1106"/>
              <a:t>…………………………………………………………………………</a:t>
            </a:r>
          </a:p>
          <a:p>
            <a:pPr marL="363538" indent="1588">
              <a:defRPr b="0" i="0"/>
            </a:pPr>
            <a:r>
              <a:rPr lang="1106"/>
              <a:t>…………………………………………………………………………</a:t>
            </a:r>
          </a:p>
          <a:p>
            <a:pPr marL="363538" indent="1588">
              <a:defRPr b="0" i="0"/>
            </a:pPr>
            <a:r>
              <a:rPr lang="1106"/>
              <a:t>…………………………………………………………………………</a:t>
            </a:r>
          </a:p>
          <a:p>
            <a:pPr marL="363538" indent="1588">
              <a:defRPr b="0" i="0"/>
            </a:pPr>
            <a:r>
              <a:rPr lang="1106"/>
              <a:t>…………………………………………………………………………</a:t>
            </a:r>
          </a:p>
          <a:p>
            <a:pPr marL="363538" indent="1588">
              <a:defRPr b="0" i="0"/>
            </a:pPr>
            <a:r>
              <a:rPr lang="1106"/>
              <a:t>…………………………………………………………………………</a:t>
            </a:r>
          </a:p>
          <a:p>
            <a:pPr marL="363538" indent="1588">
              <a:defRPr b="0" i="0"/>
            </a:pPr>
            <a:r>
              <a:rPr lang="1106"/>
              <a:t>………………………………………………………………….........</a:t>
            </a:r>
          </a:p>
          <a:p>
            <a:pPr marL="363538" indent="-363538">
              <a:defRPr b="0" i="0"/>
            </a:pPr>
            <a:r>
              <a:rPr lang="1106"/>
              <a:t>	</a:t>
            </a:r>
          </a:p>
        </p:txBody>
      </p:sp>
      <p:sp>
        <p:nvSpPr>
          <p:cNvPr id="2" name="Oval 1">
            <a:extLst>
              <a:ext uri="{FF2B5EF4-FFF2-40B4-BE49-F238E27FC236}">
                <a16:creationId xmlns:a16="http://schemas.microsoft.com/office/drawing/2014/main" id="{6216F869-8070-436D-BC68-7E02B05DB377}"/>
              </a:ext>
            </a:extLst>
          </p:cNvPr>
          <p:cNvSpPr/>
          <p:nvPr/>
        </p:nvSpPr>
        <p:spPr>
          <a:xfrm>
            <a:off x="964737" y="1938777"/>
            <a:ext cx="1156437" cy="3481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a:extLst>
              <a:ext uri="{FF2B5EF4-FFF2-40B4-BE49-F238E27FC236}">
                <a16:creationId xmlns:a16="http://schemas.microsoft.com/office/drawing/2014/main" id="{FE8FF867-5961-4258-99CB-2B78A51CEF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71234081"/>
      </p:ext>
    </p:extLst>
  </p:cSld>
  <p:clrMapOvr>
    <a:masterClrMapping/>
  </p:clrMapOvr>
  <p:transition advTm="859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0"/>
                      </p:stCondLst>
                      <p:childTnLst>
                        <p:par>
                          <p:cTn id="9" fill="hold" nodeType="after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pPr>
              <a:defRPr b="0" i="0"/>
            </a:pPr>
            <a:r>
              <a:rPr lang="1106" sz="2400">
                <a:solidFill>
                  <a:srgbClr val="0070C0"/>
                </a:solidFill>
                <a:latin typeface="Arial" pitchFamily="34" charset="0"/>
                <a:cs typeface="Arial" pitchFamily="34" charset="0"/>
              </a:rPr>
              <a:t>Adran B cwestiwn 3(a),  cynllun marcio AA1</a:t>
            </a:r>
          </a:p>
        </p:txBody>
      </p:sp>
      <p:sp>
        <p:nvSpPr>
          <p:cNvPr id="7" name="TextBox 6">
            <a:extLst>
              <a:ext uri="{FF2B5EF4-FFF2-40B4-BE49-F238E27FC236}">
                <a16:creationId xmlns:a16="http://schemas.microsoft.com/office/drawing/2014/main" id="{AED58534-3F97-42D8-96D5-4F7847F527CF}"/>
              </a:ext>
            </a:extLst>
          </p:cNvPr>
          <p:cNvSpPr txBox="1"/>
          <p:nvPr/>
        </p:nvSpPr>
        <p:spPr>
          <a:xfrm>
            <a:off x="412638" y="932115"/>
            <a:ext cx="6111202" cy="5715631"/>
          </a:xfrm>
          <a:prstGeom prst="rect">
            <a:avLst/>
          </a:prstGeom>
          <a:noFill/>
          <a:ln>
            <a:solidFill>
              <a:schemeClr val="tx1"/>
            </a:solidFill>
          </a:ln>
        </p:spPr>
        <p:txBody>
          <a:bodyPr wrap="square">
            <a:spAutoFit/>
          </a:bodyPr>
          <a:lstStyle/>
          <a:p>
            <a:pPr marL="179388" indent="-179388">
              <a:defRPr b="0" i="0"/>
            </a:pPr>
            <a:r>
              <a:rPr lang="1106" sz="1400">
                <a:latin typeface="Arial" pitchFamily="34" charset="0"/>
                <a:cs typeface="Arial" pitchFamily="34" charset="0"/>
              </a:rPr>
              <a:t>3. </a:t>
            </a:r>
            <a:r>
              <a:rPr lang="1106" sz="1200" i="1">
                <a:effectLst/>
                <a:latin typeface="Arial" pitchFamily="34" charset="0"/>
                <a:ea typeface="Calibri" panose="020F0502020204030204" pitchFamily="34" charset="0"/>
              </a:rPr>
              <a:t>Mae diddordeb gan ymarferwyr yn ymddygiad cyfannol plant. Mae hyn yn cynnwys eu datblygiad corfforol a gwybyddol a'u datblygiad iaith. </a:t>
            </a:r>
            <a:endParaRPr lang="en-GB" sz="1200" i="1">
              <a:latin typeface="Arial" pitchFamily="34" charset="0"/>
              <a:cs typeface="Arial" pitchFamily="34" charset="0"/>
            </a:endParaRPr>
          </a:p>
          <a:p>
            <a:endParaRPr lang="en-GB" sz="1200" i="1">
              <a:latin typeface="Arial" pitchFamily="34" charset="0"/>
              <a:cs typeface="Arial" pitchFamily="34" charset="0"/>
            </a:endParaRPr>
          </a:p>
          <a:p>
            <a:pPr marL="342900" indent="-342900">
              <a:buAutoNum type="alphaLcParenBoth"/>
              <a:defRPr b="0" i="0"/>
            </a:pPr>
            <a:r>
              <a:rPr lang="1106" sz="1200" i="1">
                <a:effectLst/>
                <a:latin typeface="Arial" pitchFamily="34" charset="0"/>
                <a:ea typeface="Calibri" panose="020F0502020204030204" pitchFamily="34" charset="0"/>
              </a:rPr>
              <a:t>Disgrifiwch, gan gyfeirio at sgiliau echddygol bras a manwl, y cerrig milltir allweddol o ddatblygiad corfforol ar gyfer plentyn rhwng 0 a 2 oed.  </a:t>
            </a:r>
            <a:endParaRPr lang="en-GB" sz="1400" i="1">
              <a:effectLst/>
              <a:latin typeface="Arial" pitchFamily="34" charset="0"/>
              <a:ea typeface="Calibri" panose="020F0502020204030204" pitchFamily="34" charset="0"/>
              <a:cs typeface="Arial" pitchFamily="34" charset="0"/>
            </a:endParaRPr>
          </a:p>
          <a:p>
            <a:pPr marL="342900" indent="-342900">
              <a:buAutoNum type="alphaLcParenBoth"/>
            </a:pPr>
            <a:endParaRPr lang="en-GB" sz="1400" i="1">
              <a:latin typeface="Arial" pitchFamily="34" charset="0"/>
              <a:cs typeface="Arial" pitchFamily="34" charset="0"/>
            </a:endParaRPr>
          </a:p>
          <a:p>
            <a:pPr>
              <a:tabLst>
                <a:tab pos="457200" algn="l"/>
                <a:tab pos="914400" algn="l"/>
                <a:tab pos="3237230" algn="l"/>
                <a:tab pos="5715000" algn="r"/>
              </a:tabLst>
              <a:defRPr b="0" i="0"/>
            </a:pPr>
            <a:r>
              <a:rPr lang="1106" sz="1200">
                <a:latin typeface="Arial" pitchFamily="34" charset="0"/>
                <a:cs typeface="Arial" pitchFamily="34" charset="0"/>
              </a:rPr>
              <a:t>Gall atebion gyfeirio at:</a:t>
            </a:r>
          </a:p>
          <a:p>
            <a:pPr>
              <a:tabLst>
                <a:tab pos="457200" algn="l"/>
                <a:tab pos="914400" algn="l"/>
                <a:tab pos="3237230" algn="l"/>
                <a:tab pos="5715000" algn="r"/>
              </a:tabLst>
              <a:defRPr b="0" i="0"/>
            </a:pPr>
            <a:r>
              <a:rPr lang="1106" sz="1200">
                <a:latin typeface="Arial" pitchFamily="34" charset="0"/>
                <a:ea typeface="Calibri" panose="020F0502020204030204" pitchFamily="34" charset="0"/>
                <a:cs typeface="Times New Roman" panose="02020603050405020304" pitchFamily="18" charset="0"/>
              </a:rPr>
              <a:t>Datblygiad </a:t>
            </a:r>
            <a:r>
              <a:rPr lang="1106" sz="1200" b="1">
                <a:latin typeface="Arial" pitchFamily="34" charset="0"/>
                <a:ea typeface="Calibri" panose="020F0502020204030204" pitchFamily="34" charset="0"/>
                <a:cs typeface="Times New Roman" panose="02020603050405020304" pitchFamily="18" charset="0"/>
              </a:rPr>
              <a:t>sgiliau echddygol bras</a:t>
            </a:r>
            <a:r>
              <a:rPr lang="1106" sz="1200">
                <a:latin typeface="Arial" pitchFamily="34" charset="0"/>
                <a:ea typeface="Calibri" panose="020F0502020204030204" pitchFamily="34" charset="0"/>
                <a:cs typeface="Times New Roman" panose="02020603050405020304" pitchFamily="18" charset="0"/>
              </a:rPr>
              <a:t> i blant rhwng 0 a 2 oed fel:</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3654425" algn="l"/>
                <a:tab pos="5715000" algn="r"/>
              </a:tabLst>
              <a:defRPr b="0" i="0"/>
            </a:pPr>
            <a:r>
              <a:rPr lang="1106" sz="1200">
                <a:effectLst/>
                <a:latin typeface="Arial" pitchFamily="34" charset="0"/>
                <a:ea typeface="Calibri" panose="020F0502020204030204" pitchFamily="34" charset="0"/>
                <a:cs typeface="Times New Roman" panose="02020603050405020304" pitchFamily="18" charset="0"/>
              </a:rPr>
              <a:t>rheoli'r pen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3654425" algn="l"/>
                <a:tab pos="5715000" algn="r"/>
              </a:tabLst>
              <a:defRPr b="0" i="0"/>
            </a:pPr>
            <a:r>
              <a:rPr lang="1106" sz="1200">
                <a:effectLst/>
                <a:latin typeface="Arial" pitchFamily="34" charset="0"/>
                <a:ea typeface="Calibri" panose="020F0502020204030204" pitchFamily="34" charset="0"/>
                <a:cs typeface="Times New Roman" panose="02020603050405020304" pitchFamily="18" charset="0"/>
              </a:rPr>
              <a:t>codi ar ei eistedd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3654425" algn="l"/>
                <a:tab pos="5715000" algn="r"/>
              </a:tabLst>
              <a:defRPr b="0" i="0"/>
            </a:pPr>
            <a:r>
              <a:rPr lang="1106" sz="1200">
                <a:effectLst/>
                <a:latin typeface="Arial" pitchFamily="34" charset="0"/>
                <a:ea typeface="Calibri" panose="020F0502020204030204" pitchFamily="34" charset="0"/>
                <a:cs typeface="Times New Roman" panose="02020603050405020304" pitchFamily="18" charset="0"/>
              </a:rPr>
              <a:t>cropian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3654425" algn="l"/>
                <a:tab pos="5715000" algn="r"/>
              </a:tabLst>
              <a:defRPr b="0" i="0"/>
            </a:pPr>
            <a:r>
              <a:rPr lang="1106" sz="1200">
                <a:effectLst/>
                <a:latin typeface="Arial" pitchFamily="34" charset="0"/>
                <a:ea typeface="Calibri" panose="020F0502020204030204" pitchFamily="34" charset="0"/>
                <a:cs typeface="Times New Roman" panose="02020603050405020304" pitchFamily="18" charset="0"/>
              </a:rPr>
              <a:t>sefyll</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3654425" algn="l"/>
                <a:tab pos="5715000" algn="r"/>
              </a:tabLst>
              <a:defRPr b="0" i="0"/>
            </a:pPr>
            <a:r>
              <a:rPr lang="1106" sz="1200">
                <a:effectLst/>
                <a:latin typeface="Arial" pitchFamily="34" charset="0"/>
                <a:ea typeface="Calibri" panose="020F0502020204030204" pitchFamily="34" charset="0"/>
                <a:cs typeface="Times New Roman" panose="02020603050405020304" pitchFamily="18" charset="0"/>
              </a:rPr>
              <a:t>cerdded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3654425" algn="l"/>
                <a:tab pos="5715000" algn="r"/>
              </a:tabLst>
              <a:defRPr b="0" i="0"/>
            </a:pPr>
            <a:r>
              <a:rPr lang="1106" sz="1200">
                <a:effectLst/>
                <a:latin typeface="Arial" pitchFamily="34" charset="0"/>
                <a:ea typeface="Calibri" panose="020F0502020204030204" pitchFamily="34" charset="0"/>
                <a:cs typeface="Times New Roman" panose="02020603050405020304" pitchFamily="18" charset="0"/>
              </a:rPr>
              <a:t>rhedeg</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3654425" algn="l"/>
                <a:tab pos="5715000" algn="r"/>
              </a:tabLst>
              <a:defRPr b="0" i="0"/>
            </a:pPr>
            <a:r>
              <a:rPr lang="1106" sz="1200">
                <a:effectLst/>
                <a:latin typeface="Arial" pitchFamily="34" charset="0"/>
                <a:ea typeface="Calibri" panose="020F0502020204030204" pitchFamily="34" charset="0"/>
                <a:cs typeface="Times New Roman" panose="02020603050405020304" pitchFamily="18" charset="0"/>
              </a:rPr>
              <a:t>hopian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3654425" algn="l"/>
                <a:tab pos="5715000" algn="r"/>
              </a:tabLst>
              <a:defRPr b="0" i="0"/>
            </a:pPr>
            <a:r>
              <a:rPr lang="1106" sz="1200">
                <a:effectLst/>
                <a:latin typeface="Arial" pitchFamily="34" charset="0"/>
                <a:ea typeface="Calibri" panose="020F0502020204030204" pitchFamily="34" charset="0"/>
                <a:cs typeface="Times New Roman" panose="02020603050405020304" pitchFamily="18" charset="0"/>
              </a:rPr>
              <a:t>neidio</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3654425" algn="l"/>
                <a:tab pos="5715000" algn="r"/>
              </a:tabLst>
              <a:defRPr b="0" i="0"/>
            </a:pPr>
            <a:r>
              <a:rPr lang="1106" sz="1200">
                <a:effectLst/>
                <a:latin typeface="Arial" pitchFamily="34" charset="0"/>
                <a:ea typeface="Calibri" panose="020F0502020204030204" pitchFamily="34" charset="0"/>
                <a:cs typeface="Times New Roman" panose="02020603050405020304" pitchFamily="18" charset="0"/>
              </a:rPr>
              <a:t>mynd ar feic tair olwyn</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1000"/>
              </a:spcAft>
              <a:buFont typeface="Symbol" panose="05050102010706020507" pitchFamily="18" charset="2"/>
              <a:buChar char=""/>
              <a:tabLst>
                <a:tab pos="914400" algn="l"/>
                <a:tab pos="3654425" algn="l"/>
                <a:tab pos="5715000" algn="r"/>
              </a:tabLst>
              <a:defRPr b="0" i="0"/>
            </a:pPr>
            <a:r>
              <a:rPr lang="1106" sz="1200">
                <a:effectLst/>
                <a:latin typeface="Arial" pitchFamily="34" charset="0"/>
                <a:ea typeface="Calibri" panose="020F0502020204030204" pitchFamily="34" charset="0"/>
                <a:cs typeface="Times New Roman" panose="02020603050405020304" pitchFamily="18" charset="0"/>
              </a:rPr>
              <a:t>dal/cicio pêl.</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tabLst>
                <a:tab pos="457200" algn="l"/>
                <a:tab pos="914400" algn="l"/>
                <a:tab pos="5715000" algn="r"/>
              </a:tabLst>
              <a:defRPr b="0" i="0"/>
            </a:pPr>
            <a:r>
              <a:rPr lang="1106" sz="1200">
                <a:latin typeface="Arial" pitchFamily="34" charset="0"/>
                <a:ea typeface="Calibri" panose="020F0502020204030204" pitchFamily="34" charset="0"/>
                <a:cs typeface="Times New Roman" panose="02020603050405020304" pitchFamily="18" charset="0"/>
              </a:rPr>
              <a:t>datblygiad </a:t>
            </a:r>
            <a:r>
              <a:rPr lang="1106" sz="1200" b="1">
                <a:latin typeface="Arial" pitchFamily="34" charset="0"/>
                <a:ea typeface="Calibri" panose="020F0502020204030204" pitchFamily="34" charset="0"/>
                <a:cs typeface="Times New Roman" panose="02020603050405020304" pitchFamily="18" charset="0"/>
              </a:rPr>
              <a:t>sgiliau echddygol manwl</a:t>
            </a:r>
            <a:r>
              <a:rPr lang="1106" sz="1200">
                <a:latin typeface="Arial" pitchFamily="34" charset="0"/>
                <a:ea typeface="Calibri" panose="020F0502020204030204" pitchFamily="34" charset="0"/>
                <a:cs typeface="Times New Roman" panose="02020603050405020304" pitchFamily="18" charset="0"/>
              </a:rPr>
              <a:t> i blant rhwng 0 a 2 oed fel:</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5715000" algn="r"/>
              </a:tabLst>
              <a:defRPr b="0" i="0"/>
            </a:pPr>
            <a:r>
              <a:rPr lang="1106" sz="1200">
                <a:effectLst/>
                <a:latin typeface="Arial" pitchFamily="34" charset="0"/>
                <a:ea typeface="Calibri" panose="020F0502020204030204" pitchFamily="34" charset="0"/>
                <a:cs typeface="Times New Roman" panose="02020603050405020304" pitchFamily="18" charset="0"/>
              </a:rPr>
              <a:t>gafael palfaidd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5715000" algn="r"/>
              </a:tabLst>
              <a:defRPr b="0" i="0"/>
            </a:pPr>
            <a:r>
              <a:rPr lang="1106" sz="1200">
                <a:effectLst/>
                <a:latin typeface="Arial" pitchFamily="34" charset="0"/>
                <a:ea typeface="Calibri" panose="020F0502020204030204" pitchFamily="34" charset="0"/>
                <a:cs typeface="Times New Roman" panose="02020603050405020304" pitchFamily="18" charset="0"/>
              </a:rPr>
              <a:t>gafael rhwng y bysedd a'r bawd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5715000" algn="r"/>
              </a:tabLst>
              <a:defRPr b="0" i="0"/>
            </a:pPr>
            <a:r>
              <a:rPr lang="1106" sz="1200">
                <a:effectLst/>
                <a:latin typeface="Arial" pitchFamily="34" charset="0"/>
                <a:ea typeface="Calibri" panose="020F0502020204030204" pitchFamily="34" charset="0"/>
                <a:cs typeface="Times New Roman" panose="02020603050405020304" pitchFamily="18" charset="0"/>
              </a:rPr>
              <a:t>gafael pinsiwn rhwng y bysedd a'r bawd</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5715000" algn="r"/>
              </a:tabLst>
              <a:defRPr b="0" i="0"/>
            </a:pPr>
            <a:r>
              <a:rPr lang="1106" sz="1200">
                <a:effectLst/>
                <a:latin typeface="Arial" pitchFamily="34" charset="0"/>
                <a:ea typeface="Times New Roman" panose="02020603050405020304" pitchFamily="18" charset="0"/>
                <a:cs typeface="Times New Roman" panose="02020603050405020304" pitchFamily="18" charset="0"/>
              </a:rPr>
              <a:t>trosglwyddo gwrthrychau o un llaw i'r llall</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5715000" algn="r"/>
              </a:tabLst>
              <a:defRPr b="0" i="0"/>
            </a:pPr>
            <a:r>
              <a:rPr lang="1106" sz="1200">
                <a:effectLst/>
                <a:latin typeface="Arial" pitchFamily="34" charset="0"/>
                <a:ea typeface="Calibri" panose="020F0502020204030204" pitchFamily="34" charset="0"/>
                <a:cs typeface="Times New Roman" panose="02020603050405020304" pitchFamily="18" charset="0"/>
              </a:rPr>
              <a:t>pasio gwrthrych o un llaw i'r llall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5715000" algn="r"/>
              </a:tabLst>
              <a:defRPr b="0" i="0"/>
            </a:pPr>
            <a:r>
              <a:rPr lang="1106" sz="1200">
                <a:effectLst/>
                <a:latin typeface="Arial" pitchFamily="34" charset="0"/>
                <a:ea typeface="Calibri" panose="020F0502020204030204" pitchFamily="34" charset="0"/>
                <a:cs typeface="Times New Roman" panose="02020603050405020304" pitchFamily="18" charset="0"/>
              </a:rPr>
              <a:t>bwydo eich hun â llwy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tabLst>
                <a:tab pos="914400" algn="l"/>
                <a:tab pos="5715000" algn="r"/>
              </a:tabLst>
              <a:defRPr b="0" i="0"/>
            </a:pPr>
            <a:r>
              <a:rPr lang="1106" sz="1200">
                <a:effectLst/>
                <a:latin typeface="Arial" pitchFamily="34" charset="0"/>
                <a:ea typeface="Calibri" panose="020F0502020204030204" pitchFamily="34" charset="0"/>
                <a:cs typeface="Times New Roman" panose="02020603050405020304" pitchFamily="18" charset="0"/>
              </a:rPr>
              <a:t>adeiladu tŵr</a:t>
            </a:r>
          </a:p>
          <a:p>
            <a:pPr marL="342900" lvl="0" indent="-342900">
              <a:buFont typeface="Symbol" panose="05050102010706020507" pitchFamily="18" charset="2"/>
              <a:buChar char=""/>
              <a:tabLst>
                <a:tab pos="914400" algn="l"/>
                <a:tab pos="5715000" algn="r"/>
              </a:tabLst>
              <a:defRPr b="0" i="0"/>
            </a:pPr>
            <a:r>
              <a:rPr lang="1106" sz="1200">
                <a:latin typeface="Arial" pitchFamily="34" charset="0"/>
                <a:ea typeface="Times New Roman" panose="02020603050405020304" pitchFamily="18" charset="0"/>
                <a:cs typeface="Times New Roman" panose="02020603050405020304" pitchFamily="18" charset="0"/>
              </a:rPr>
              <a:t>pwyntio at wrthrychau gan ddefnyddio'r mynegfys</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1000"/>
              </a:spcAft>
              <a:buFont typeface="Symbol" panose="05050102010706020507" pitchFamily="18" charset="2"/>
              <a:buChar char=""/>
              <a:tabLst>
                <a:tab pos="914400" algn="l"/>
                <a:tab pos="5715000" algn="r"/>
              </a:tabLst>
              <a:defRPr b="0" i="0"/>
            </a:pPr>
            <a:r>
              <a:rPr lang="1106" sz="1200">
                <a:effectLst/>
                <a:latin typeface="Arial" pitchFamily="34" charset="0"/>
                <a:ea typeface="Times New Roman" panose="02020603050405020304" pitchFamily="18" charset="0"/>
                <a:cs typeface="Times New Roman" panose="02020603050405020304" pitchFamily="18" charset="0"/>
              </a:rPr>
              <a:t>troi tudalennau llyfrau cardfwrdd.</a:t>
            </a:r>
            <a:endParaRPr lang="en-GB" sz="1200">
              <a:latin typeface="Calibri" panose="020F0502020204030204" pitchFamily="34" charset="0"/>
              <a:ea typeface="Times New Roman" panose="02020603050405020304" pitchFamily="18" charset="0"/>
              <a:cs typeface="Times New Roman" panose="02020603050405020304" pitchFamily="18" charset="0"/>
            </a:endParaRPr>
          </a:p>
          <a:p>
            <a:pPr lvl="0">
              <a:spcAft>
                <a:spcPts val="1000"/>
              </a:spcAft>
              <a:tabLst>
                <a:tab pos="914400" algn="l"/>
                <a:tab pos="5715000" algn="r"/>
              </a:tabLst>
              <a:defRPr b="0" i="0"/>
            </a:pPr>
            <a:r>
              <a:rPr lang="1106" sz="1200">
                <a:latin typeface="Arial" pitchFamily="34" charset="0"/>
                <a:cs typeface="Arial" pitchFamily="34" charset="0"/>
              </a:rPr>
              <a:t>Rhowch gredyd am unrhyw ymateb dilys arall.</a:t>
            </a:r>
            <a:endParaRPr lang="en-GB" sz="1200" i="1">
              <a:latin typeface="Arial" pitchFamily="34" charset="0"/>
              <a:cs typeface="Arial" pitchFamily="34" charset="0"/>
            </a:endParaRPr>
          </a:p>
        </p:txBody>
      </p:sp>
      <p:graphicFrame>
        <p:nvGraphicFramePr>
          <p:cNvPr id="5" name="Table 4">
            <a:extLst>
              <a:ext uri="{FF2B5EF4-FFF2-40B4-BE49-F238E27FC236}">
                <a16:creationId xmlns:a16="http://schemas.microsoft.com/office/drawing/2014/main" id="{9B70DE3D-E619-4F7E-96D9-36D2511C7800}"/>
              </a:ext>
            </a:extLst>
          </p:cNvPr>
          <p:cNvGraphicFramePr>
            <a:graphicFrameLocks noGrp="1"/>
          </p:cNvGraphicFramePr>
          <p:nvPr>
            <p:extLst>
              <p:ext uri="{D42A27DB-BD31-4B8C-83A1-F6EECF244321}">
                <p14:modId xmlns:p14="http://schemas.microsoft.com/office/powerpoint/2010/main" val="3527423745"/>
              </p:ext>
            </p:extLst>
          </p:nvPr>
        </p:nvGraphicFramePr>
        <p:xfrm>
          <a:off x="7131940" y="932115"/>
          <a:ext cx="4059936" cy="976688"/>
        </p:xfrm>
        <a:graphic>
          <a:graphicData uri="http://schemas.openxmlformats.org/drawingml/2006/table">
            <a:tbl>
              <a:tblPr firstRow="1" firstCol="1" bandRow="1"/>
              <a:tblGrid>
                <a:gridCol w="965473">
                  <a:extLst>
                    <a:ext uri="{9D8B030D-6E8A-4147-A177-3AD203B41FA5}">
                      <a16:colId xmlns:a16="http://schemas.microsoft.com/office/drawing/2014/main" val="164060830"/>
                    </a:ext>
                  </a:extLst>
                </a:gridCol>
                <a:gridCol w="990228">
                  <a:extLst>
                    <a:ext uri="{9D8B030D-6E8A-4147-A177-3AD203B41FA5}">
                      <a16:colId xmlns:a16="http://schemas.microsoft.com/office/drawing/2014/main" val="3637756288"/>
                    </a:ext>
                  </a:extLst>
                </a:gridCol>
                <a:gridCol w="990228">
                  <a:extLst>
                    <a:ext uri="{9D8B030D-6E8A-4147-A177-3AD203B41FA5}">
                      <a16:colId xmlns:a16="http://schemas.microsoft.com/office/drawing/2014/main" val="3999681331"/>
                    </a:ext>
                  </a:extLst>
                </a:gridCol>
                <a:gridCol w="1114007">
                  <a:extLst>
                    <a:ext uri="{9D8B030D-6E8A-4147-A177-3AD203B41FA5}">
                      <a16:colId xmlns:a16="http://schemas.microsoft.com/office/drawing/2014/main" val="829116377"/>
                    </a:ext>
                  </a:extLst>
                </a:gridCol>
              </a:tblGrid>
              <a:tr h="428111">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200"/>
                        </a:spcBef>
                        <a:spcAft>
                          <a:spcPts val="2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Cyfanswm Marciau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0036611"/>
                  </a:ext>
                </a:extLst>
              </a:tr>
              <a:tr h="428111">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6</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6 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2105799"/>
                  </a:ext>
                </a:extLst>
              </a:tr>
            </a:tbl>
          </a:graphicData>
        </a:graphic>
      </p:graphicFrame>
      <p:pic>
        <p:nvPicPr>
          <p:cNvPr id="4" name="Audio 3">
            <a:hlinkClick r:id="" action="ppaction://media"/>
            <a:extLst>
              <a:ext uri="{FF2B5EF4-FFF2-40B4-BE49-F238E27FC236}">
                <a16:creationId xmlns:a16="http://schemas.microsoft.com/office/drawing/2014/main" id="{37F5163D-3B82-4E5F-9465-C7F5FFBB07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56959092"/>
      </p:ext>
    </p:extLst>
  </p:cSld>
  <p:clrMapOvr>
    <a:masterClrMapping/>
  </p:clrMapOvr>
  <p:transition advTm="389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pPr>
              <a:defRPr b="0" i="0"/>
            </a:pPr>
            <a:r>
              <a:rPr lang="1106" sz="2400">
                <a:solidFill>
                  <a:srgbClr val="0070C0"/>
                </a:solidFill>
                <a:latin typeface="Arial" pitchFamily="34" charset="0"/>
                <a:cs typeface="Arial" pitchFamily="34" charset="0"/>
              </a:rPr>
              <a:t>Adran B cwestiwn 3(a), bandiau cynllun marcio AA1</a:t>
            </a:r>
          </a:p>
        </p:txBody>
      </p:sp>
      <p:cxnSp>
        <p:nvCxnSpPr>
          <p:cNvPr id="59" name="Straight Connector 58">
            <a:extLst>
              <a:ext uri="{FF2B5EF4-FFF2-40B4-BE49-F238E27FC236}">
                <a16:creationId xmlns:a16="http://schemas.microsoft.com/office/drawing/2014/main" id="{96928600-875D-49DE-90B3-F30087FA9344}"/>
              </a:ext>
            </a:extLst>
          </p:cNvPr>
          <p:cNvCxnSpPr/>
          <p:nvPr/>
        </p:nvCxnSpPr>
        <p:spPr>
          <a:xfrm flipH="1">
            <a:off x="993422" y="1174044"/>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2E0BE5FD-4259-4DD3-B3AA-29BC847A3473}"/>
              </a:ext>
            </a:extLst>
          </p:cNvPr>
          <p:cNvGraphicFramePr>
            <a:graphicFrameLocks noGrp="1"/>
          </p:cNvGraphicFramePr>
          <p:nvPr>
            <p:extLst>
              <p:ext uri="{D42A27DB-BD31-4B8C-83A1-F6EECF244321}">
                <p14:modId xmlns:p14="http://schemas.microsoft.com/office/powerpoint/2010/main" val="3904570562"/>
              </p:ext>
            </p:extLst>
          </p:nvPr>
        </p:nvGraphicFramePr>
        <p:xfrm>
          <a:off x="2625179" y="1076971"/>
          <a:ext cx="7364592" cy="4228066"/>
        </p:xfrm>
        <a:graphic>
          <a:graphicData uri="http://schemas.openxmlformats.org/drawingml/2006/table">
            <a:tbl>
              <a:tblPr firstRow="1" firstCol="1" bandRow="1">
                <a:tableStyleId>{5C22544A-7EE6-4342-B048-85BDC9FD1C3A}</a:tableStyleId>
              </a:tblPr>
              <a:tblGrid>
                <a:gridCol w="860995">
                  <a:extLst>
                    <a:ext uri="{9D8B030D-6E8A-4147-A177-3AD203B41FA5}">
                      <a16:colId xmlns:a16="http://schemas.microsoft.com/office/drawing/2014/main" val="2426547450"/>
                    </a:ext>
                  </a:extLst>
                </a:gridCol>
                <a:gridCol w="6503597">
                  <a:extLst>
                    <a:ext uri="{9D8B030D-6E8A-4147-A177-3AD203B41FA5}">
                      <a16:colId xmlns:a16="http://schemas.microsoft.com/office/drawing/2014/main" val="2158988813"/>
                    </a:ext>
                  </a:extLst>
                </a:gridCol>
              </a:tblGrid>
              <a:tr h="172517">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Band </a:t>
                      </a:r>
                      <a:endParaRPr lang="en-GB" sz="1200">
                        <a:solidFill>
                          <a:schemeClr val="tx1"/>
                        </a:solidFill>
                        <a:effectLst/>
                        <a:latin typeface="Arial" pitchFamily="34" charset="0"/>
                        <a:ea typeface="Calibri" panose="020F0502020204030204" pitchFamily="34" charset="0"/>
                        <a:cs typeface="Arial" pitchFamily="34" charset="0"/>
                      </a:endParaRPr>
                    </a:p>
                  </a:txBody>
                  <a:tcPr marL="53257" marR="53257" marT="26860" marB="26860" anchor="ctr"/>
                </a:tc>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AA1</a:t>
                      </a:r>
                      <a:endParaRPr lang="en-GB" sz="1200">
                        <a:solidFill>
                          <a:schemeClr val="tx1"/>
                        </a:solidFill>
                        <a:effectLst/>
                        <a:latin typeface="Arial" pitchFamily="34" charset="0"/>
                        <a:ea typeface="Calibri" panose="020F0502020204030204" pitchFamily="34" charset="0"/>
                        <a:cs typeface="Arial" pitchFamily="34" charset="0"/>
                      </a:endParaRPr>
                    </a:p>
                  </a:txBody>
                  <a:tcPr marL="53257" marR="53257" marT="26860" marB="26860"/>
                </a:tc>
                <a:extLst>
                  <a:ext uri="{0D108BD9-81ED-4DB2-BD59-A6C34878D82A}">
                    <a16:rowId xmlns:a16="http://schemas.microsoft.com/office/drawing/2014/main" val="171607122"/>
                  </a:ext>
                </a:extLst>
              </a:tr>
              <a:tr h="1115240">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3</a:t>
                      </a:r>
                      <a:endParaRPr lang="en-GB" sz="1200">
                        <a:solidFill>
                          <a:schemeClr val="tx1"/>
                        </a:solidFill>
                        <a:effectLst/>
                        <a:latin typeface="Arial" pitchFamily="34" charset="0"/>
                        <a:ea typeface="Calibri" panose="020F0502020204030204" pitchFamily="34" charset="0"/>
                        <a:cs typeface="Arial" pitchFamily="34" charset="0"/>
                      </a:endParaRPr>
                    </a:p>
                  </a:txBody>
                  <a:tcPr marL="53257" marR="53257" marT="26860" marB="26860" anchor="ctr"/>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5-6 marc</a:t>
                      </a:r>
                    </a:p>
                    <a:p>
                      <a:pPr>
                        <a:lnSpc>
                          <a:spcPct val="100000"/>
                        </a:lnSpc>
                        <a:spcBef>
                          <a:spcPct val="0"/>
                        </a:spcBef>
                        <a:spcAft>
                          <a:spcPct val="0"/>
                        </a:spcAft>
                        <a:tabLst>
                          <a:tab pos="457200" algn="l"/>
                          <a:tab pos="914400" algn="l"/>
                          <a:tab pos="5715000" algn="r"/>
                        </a:tabLst>
                        <a:defRPr b="0" i="0"/>
                      </a:pPr>
                      <a:r>
                        <a:rPr lang="1106" sz="1200">
                          <a:solidFill>
                            <a:schemeClr val="tx1"/>
                          </a:solidFill>
                          <a:effectLst/>
                          <a:latin typeface="Arial" pitchFamily="34" charset="0"/>
                          <a:cs typeface="Arial" pitchFamily="34" charset="0"/>
                        </a:rPr>
                        <a:t>Disgrifiad da iawn sy'n dangos:</a:t>
                      </a:r>
                    </a:p>
                    <a:p>
                      <a:pPr marL="342900" lvl="0" indent="-342900">
                        <a:lnSpc>
                          <a:spcPct val="100000"/>
                        </a:lnSpc>
                        <a:spcBef>
                          <a:spcPct val="0"/>
                        </a:spcBef>
                        <a:spcAft>
                          <a:spcPct val="0"/>
                        </a:spcAft>
                        <a:buFont typeface="Symbol" panose="05050102010706020507" pitchFamily="18" charset="2"/>
                        <a:buChar char=""/>
                        <a:tabLst>
                          <a:tab pos="914400" algn="l"/>
                          <a:tab pos="5715000" algn="r"/>
                        </a:tabLst>
                        <a:defRPr b="0" i="0"/>
                      </a:pPr>
                      <a:r>
                        <a:rPr lang="1106" sz="1200">
                          <a:solidFill>
                            <a:schemeClr val="tx1"/>
                          </a:solidFill>
                          <a:effectLst/>
                          <a:latin typeface="Arial" pitchFamily="34" charset="0"/>
                          <a:cs typeface="Arial" pitchFamily="34" charset="0"/>
                        </a:rPr>
                        <a:t>gwybodaeth a dealltwriaeth drylwyr o'r cerrig milltir o ran datblygiad corfforol ar gyfer plentyn rhwng 0 a 2 oed, gan gynnwys sgiliau echddygol bras a sgiliau echddygol manwl</a:t>
                      </a:r>
                    </a:p>
                    <a:p>
                      <a:pPr marL="342900" lvl="0" indent="-342900">
                        <a:lnSpc>
                          <a:spcPct val="100000"/>
                        </a:lnSpc>
                        <a:spcBef>
                          <a:spcPct val="0"/>
                        </a:spcBef>
                        <a:spcAft>
                          <a:spcPct val="0"/>
                        </a:spcAft>
                        <a:buFont typeface="Symbol" panose="05050102010706020507" pitchFamily="18" charset="2"/>
                        <a:buChar char=""/>
                        <a:tabLst>
                          <a:tab pos="914400" algn="l"/>
                          <a:tab pos="5715000" algn="r"/>
                        </a:tabLst>
                        <a:defRPr b="0" i="0"/>
                      </a:pPr>
                      <a:r>
                        <a:rPr lang="1106" sz="1200">
                          <a:solidFill>
                            <a:schemeClr val="tx1"/>
                          </a:solidFill>
                          <a:effectLst/>
                          <a:latin typeface="Arial" pitchFamily="34" charset="0"/>
                          <a:cs typeface="Arial" pitchFamily="34" charset="0"/>
                        </a:rPr>
                        <a:t>dealltwriaeth hyderus o gysyniadau perthnasol.</a:t>
                      </a:r>
                      <a:endParaRPr lang="en-GB" sz="1200">
                        <a:solidFill>
                          <a:schemeClr val="tx1"/>
                        </a:solidFill>
                        <a:effectLst/>
                        <a:latin typeface="Arial" pitchFamily="34" charset="0"/>
                        <a:ea typeface="Calibri" panose="020F0502020204030204" pitchFamily="34" charset="0"/>
                        <a:cs typeface="Arial" pitchFamily="34" charset="0"/>
                      </a:endParaRPr>
                    </a:p>
                  </a:txBody>
                  <a:tcPr marL="53257" marR="53257" marT="26860" marB="26860"/>
                </a:tc>
                <a:extLst>
                  <a:ext uri="{0D108BD9-81ED-4DB2-BD59-A6C34878D82A}">
                    <a16:rowId xmlns:a16="http://schemas.microsoft.com/office/drawing/2014/main" val="2197145329"/>
                  </a:ext>
                </a:extLst>
              </a:tr>
              <a:tr h="1238785">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2</a:t>
                      </a:r>
                      <a:endParaRPr lang="en-GB" sz="1200">
                        <a:solidFill>
                          <a:schemeClr val="tx1"/>
                        </a:solidFill>
                        <a:effectLst/>
                        <a:latin typeface="Arial" pitchFamily="34" charset="0"/>
                        <a:ea typeface="Calibri" panose="020F0502020204030204" pitchFamily="34" charset="0"/>
                        <a:cs typeface="Arial" pitchFamily="34" charset="0"/>
                      </a:endParaRPr>
                    </a:p>
                  </a:txBody>
                  <a:tcPr marL="53257" marR="53257" marT="26860" marB="26860" anchor="ctr"/>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3-4 marc</a:t>
                      </a:r>
                    </a:p>
                    <a:p>
                      <a:pPr>
                        <a:lnSpc>
                          <a:spcPct val="100000"/>
                        </a:lnSpc>
                        <a:spcBef>
                          <a:spcPct val="0"/>
                        </a:spcBef>
                        <a:spcAft>
                          <a:spcPct val="0"/>
                        </a:spcAft>
                        <a:tabLst>
                          <a:tab pos="457200" algn="l"/>
                          <a:tab pos="914400" algn="l"/>
                          <a:tab pos="5715000" algn="r"/>
                        </a:tabLst>
                        <a:defRPr b="0" i="0"/>
                      </a:pPr>
                      <a:r>
                        <a:rPr lang="1106" sz="1200">
                          <a:solidFill>
                            <a:schemeClr val="tx1"/>
                          </a:solidFill>
                          <a:effectLst/>
                          <a:latin typeface="Arial" pitchFamily="34" charset="0"/>
                          <a:cs typeface="Arial" pitchFamily="34" charset="0"/>
                        </a:rPr>
                        <a:t>Disgrifiad da sy'n dangos: </a:t>
                      </a:r>
                    </a:p>
                    <a:p>
                      <a:pPr marL="342900" lvl="0" indent="-342900">
                        <a:lnSpc>
                          <a:spcPct val="100000"/>
                        </a:lnSpc>
                        <a:spcBef>
                          <a:spcPct val="0"/>
                        </a:spcBef>
                        <a:spcAft>
                          <a:spcPct val="0"/>
                        </a:spcAft>
                        <a:buFont typeface="Symbol" panose="05050102010706020507" pitchFamily="18" charset="2"/>
                        <a:buChar char=""/>
                        <a:tabLst>
                          <a:tab pos="914400" algn="l"/>
                          <a:tab pos="5715000" algn="r"/>
                        </a:tabLst>
                        <a:defRPr b="0" i="0"/>
                      </a:pPr>
                      <a:r>
                        <a:rPr lang="1106" sz="1200">
                          <a:solidFill>
                            <a:schemeClr val="tx1"/>
                          </a:solidFill>
                          <a:effectLst/>
                          <a:latin typeface="Arial" pitchFamily="34" charset="0"/>
                          <a:cs typeface="Arial" pitchFamily="34" charset="0"/>
                        </a:rPr>
                        <a:t>gwybodaeth a dealltwriaeth sicr ar y cyfan o'r cerrig milltir allweddol o ran datblygiad corfforol ar gyfer plentyn rhwng 0 a 2 oed, gan gynnwys sgiliau echddygol bras a/neu fanwl</a:t>
                      </a:r>
                    </a:p>
                    <a:p>
                      <a:pPr marL="342900" lvl="0" indent="-342900">
                        <a:lnSpc>
                          <a:spcPct val="100000"/>
                        </a:lnSpc>
                        <a:spcBef>
                          <a:spcPct val="0"/>
                        </a:spcBef>
                        <a:spcAft>
                          <a:spcPct val="0"/>
                        </a:spcAft>
                        <a:buFont typeface="Symbol" panose="05050102010706020507" pitchFamily="18" charset="2"/>
                        <a:buChar char=""/>
                        <a:tabLst>
                          <a:tab pos="914400" algn="l"/>
                          <a:tab pos="5715000" algn="r"/>
                        </a:tabLst>
                        <a:defRPr b="0" i="0"/>
                      </a:pPr>
                      <a:r>
                        <a:rPr lang="1106" sz="1200">
                          <a:solidFill>
                            <a:schemeClr val="tx1"/>
                          </a:solidFill>
                          <a:effectLst/>
                          <a:latin typeface="Arial" pitchFamily="34" charset="0"/>
                          <a:cs typeface="Arial" pitchFamily="34" charset="0"/>
                        </a:rPr>
                        <a:t>dealltwriaeth sicr ar y cyfan o gysyniadau perthnasol.</a:t>
                      </a:r>
                      <a:endParaRPr lang="en-GB" sz="1200">
                        <a:solidFill>
                          <a:schemeClr val="tx1"/>
                        </a:solidFill>
                        <a:effectLst/>
                        <a:latin typeface="Arial" pitchFamily="34" charset="0"/>
                        <a:ea typeface="Calibri" panose="020F0502020204030204" pitchFamily="34" charset="0"/>
                        <a:cs typeface="Arial" pitchFamily="34" charset="0"/>
                      </a:endParaRPr>
                    </a:p>
                  </a:txBody>
                  <a:tcPr marL="53257" marR="53257" marT="26860" marB="26860"/>
                </a:tc>
                <a:extLst>
                  <a:ext uri="{0D108BD9-81ED-4DB2-BD59-A6C34878D82A}">
                    <a16:rowId xmlns:a16="http://schemas.microsoft.com/office/drawing/2014/main" val="3856222026"/>
                  </a:ext>
                </a:extLst>
              </a:tr>
              <a:tr h="1081372">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1</a:t>
                      </a:r>
                      <a:endParaRPr lang="en-GB" sz="1200">
                        <a:solidFill>
                          <a:schemeClr val="tx1"/>
                        </a:solidFill>
                        <a:effectLst/>
                        <a:latin typeface="Arial" pitchFamily="34" charset="0"/>
                        <a:ea typeface="Calibri" panose="020F0502020204030204" pitchFamily="34" charset="0"/>
                        <a:cs typeface="Arial" pitchFamily="34" charset="0"/>
                      </a:endParaRPr>
                    </a:p>
                  </a:txBody>
                  <a:tcPr marL="53257" marR="53257" marT="26860" marB="26860" anchor="ctr"/>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1-2 farc</a:t>
                      </a:r>
                      <a:endParaRPr lang="1106" sz="1200" b="0">
                        <a:solidFill>
                          <a:schemeClr val="tx1"/>
                        </a:solidFill>
                        <a:effectLst/>
                        <a:latin typeface="Arial" pitchFamily="34" charset="0"/>
                        <a:cs typeface="Arial" pitchFamily="34" charset="0"/>
                      </a:endParaRPr>
                    </a:p>
                    <a:p>
                      <a:pPr>
                        <a:lnSpc>
                          <a:spcPct val="100000"/>
                        </a:lnSpc>
                        <a:spcBef>
                          <a:spcPct val="0"/>
                        </a:spcBef>
                        <a:spcAft>
                          <a:spcPct val="0"/>
                        </a:spcAft>
                        <a:tabLst>
                          <a:tab pos="457200" algn="l"/>
                          <a:tab pos="914400" algn="l"/>
                          <a:tab pos="5715000" algn="r"/>
                        </a:tabLst>
                        <a:defRPr b="0" i="0"/>
                      </a:pPr>
                      <a:r>
                        <a:rPr lang="1106" sz="1200">
                          <a:solidFill>
                            <a:schemeClr val="tx1"/>
                          </a:solidFill>
                          <a:effectLst/>
                          <a:latin typeface="Arial" pitchFamily="34" charset="0"/>
                          <a:cs typeface="Arial" pitchFamily="34" charset="0"/>
                        </a:rPr>
                        <a:t>Disgrifiad sylfaenol sy'n dangos: </a:t>
                      </a:r>
                    </a:p>
                    <a:p>
                      <a:pPr marL="342900" lvl="0" indent="-342900">
                        <a:lnSpc>
                          <a:spcPct val="100000"/>
                        </a:lnSpc>
                        <a:spcBef>
                          <a:spcPct val="0"/>
                        </a:spcBef>
                        <a:spcAft>
                          <a:spcPct val="0"/>
                        </a:spcAft>
                        <a:buFont typeface="Symbol" panose="05050102010706020507" pitchFamily="18" charset="2"/>
                        <a:buChar char=""/>
                        <a:tabLst>
                          <a:tab pos="914400" algn="l"/>
                          <a:tab pos="5715000" algn="r"/>
                        </a:tabLst>
                        <a:defRPr b="0" i="0"/>
                      </a:pPr>
                      <a:r>
                        <a:rPr lang="1106" sz="1200">
                          <a:solidFill>
                            <a:schemeClr val="tx1"/>
                          </a:solidFill>
                          <a:effectLst/>
                          <a:latin typeface="Arial" pitchFamily="34" charset="0"/>
                          <a:cs typeface="Arial" pitchFamily="34" charset="0"/>
                        </a:rPr>
                        <a:t>rhywfaint o wybodaeth a dealltwriaeth o'r cerrig milltir allweddol o ran datblygiad corfforol ar gyfer plentyn rhwng 0 a 2 oed, gan gynnwys sgiliau echddygol bras neu fanwl</a:t>
                      </a:r>
                    </a:p>
                    <a:p>
                      <a:pPr marL="342900" lvl="0" indent="-342900">
                        <a:lnSpc>
                          <a:spcPct val="100000"/>
                        </a:lnSpc>
                        <a:spcBef>
                          <a:spcPct val="0"/>
                        </a:spcBef>
                        <a:spcAft>
                          <a:spcPct val="0"/>
                        </a:spcAft>
                        <a:buFont typeface="Symbol" panose="05050102010706020507" pitchFamily="18" charset="2"/>
                        <a:buChar char=""/>
                        <a:tabLst>
                          <a:tab pos="914400" algn="l"/>
                          <a:tab pos="5715000" algn="r"/>
                        </a:tabLst>
                        <a:defRPr b="0" i="0"/>
                      </a:pPr>
                      <a:r>
                        <a:rPr lang="1106" sz="1200">
                          <a:solidFill>
                            <a:schemeClr val="tx1"/>
                          </a:solidFill>
                          <a:effectLst/>
                          <a:latin typeface="Arial" pitchFamily="34" charset="0"/>
                          <a:cs typeface="Arial" pitchFamily="34" charset="0"/>
                        </a:rPr>
                        <a:t>rhywfaint o ddealltwriaeth o gysyniadau sylfaenol.</a:t>
                      </a:r>
                      <a:endParaRPr lang="en-GB" sz="1200">
                        <a:solidFill>
                          <a:schemeClr val="tx1"/>
                        </a:solidFill>
                        <a:effectLst/>
                        <a:latin typeface="Arial" pitchFamily="34" charset="0"/>
                        <a:ea typeface="Calibri" panose="020F0502020204030204" pitchFamily="34" charset="0"/>
                        <a:cs typeface="Arial" pitchFamily="34" charset="0"/>
                      </a:endParaRPr>
                    </a:p>
                  </a:txBody>
                  <a:tcPr marL="53257" marR="53257" marT="26860" marB="26860"/>
                </a:tc>
                <a:extLst>
                  <a:ext uri="{0D108BD9-81ED-4DB2-BD59-A6C34878D82A}">
                    <a16:rowId xmlns:a16="http://schemas.microsoft.com/office/drawing/2014/main" val="878470572"/>
                  </a:ext>
                </a:extLst>
              </a:tr>
              <a:tr h="418509">
                <a:tc>
                  <a:txBody>
                    <a:bodyPr/>
                    <a:lstStyle/>
                    <a:p>
                      <a:pPr algn="ctr">
                        <a:lnSpc>
                          <a:spcPct val="115000"/>
                        </a:lnSpc>
                        <a:spcAft>
                          <a:spcPts val="1000"/>
                        </a:spcAft>
                        <a:defRPr b="0" i="0"/>
                      </a:pPr>
                      <a:r>
                        <a:rPr lang="1106" sz="1200" b="1">
                          <a:solidFill>
                            <a:schemeClr val="tx1"/>
                          </a:solidFill>
                          <a:effectLst/>
                          <a:latin typeface="Arial" pitchFamily="34" charset="0"/>
                          <a:cs typeface="Arial" pitchFamily="34" charset="0"/>
                        </a:rPr>
                        <a:t> </a:t>
                      </a:r>
                      <a:endParaRPr lang="en-GB" sz="1200">
                        <a:solidFill>
                          <a:schemeClr val="tx1"/>
                        </a:solidFill>
                        <a:effectLst/>
                        <a:latin typeface="Arial" pitchFamily="34" charset="0"/>
                        <a:ea typeface="Calibri" panose="020F0502020204030204" pitchFamily="34" charset="0"/>
                        <a:cs typeface="Arial" pitchFamily="34" charset="0"/>
                      </a:endParaRPr>
                    </a:p>
                  </a:txBody>
                  <a:tcPr marL="53257" marR="53257" marT="26860" marB="26860"/>
                </a:tc>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0 marc</a:t>
                      </a:r>
                    </a:p>
                    <a:p>
                      <a:pPr algn="ctr">
                        <a:lnSpc>
                          <a:spcPct val="100000"/>
                        </a:lnSpc>
                        <a:spcAft>
                          <a:spcPts val="1000"/>
                        </a:spcAft>
                        <a:defRPr b="0" i="0"/>
                      </a:pPr>
                      <a:r>
                        <a:rPr lang="1106" sz="1200">
                          <a:solidFill>
                            <a:schemeClr val="tx1"/>
                          </a:solidFill>
                          <a:effectLst/>
                          <a:latin typeface="Arial" pitchFamily="34" charset="0"/>
                          <a:cs typeface="Arial" pitchFamily="34" charset="0"/>
                        </a:rPr>
                        <a:t>Ateb ddim yn haeddu marc neu heb geisio rhoi ateb.</a:t>
                      </a:r>
                      <a:endParaRPr lang="en-GB" sz="1200">
                        <a:solidFill>
                          <a:schemeClr val="tx1"/>
                        </a:solidFill>
                        <a:effectLst/>
                        <a:latin typeface="Arial" pitchFamily="34" charset="0"/>
                        <a:ea typeface="Calibri" panose="020F0502020204030204" pitchFamily="34" charset="0"/>
                        <a:cs typeface="Arial" pitchFamily="34" charset="0"/>
                      </a:endParaRPr>
                    </a:p>
                  </a:txBody>
                  <a:tcPr marL="53257" marR="53257" marT="26860" marB="26860"/>
                </a:tc>
                <a:extLst>
                  <a:ext uri="{0D108BD9-81ED-4DB2-BD59-A6C34878D82A}">
                    <a16:rowId xmlns:a16="http://schemas.microsoft.com/office/drawing/2014/main" val="113771074"/>
                  </a:ext>
                </a:extLst>
              </a:tr>
            </a:tbl>
          </a:graphicData>
        </a:graphic>
      </p:graphicFrame>
      <p:pic>
        <p:nvPicPr>
          <p:cNvPr id="5" name="Audio 4">
            <a:hlinkClick r:id="" action="ppaction://media"/>
            <a:extLst>
              <a:ext uri="{FF2B5EF4-FFF2-40B4-BE49-F238E27FC236}">
                <a16:creationId xmlns:a16="http://schemas.microsoft.com/office/drawing/2014/main" id="{E0792450-79A9-47C2-9B34-65EFE2E30C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35241159"/>
      </p:ext>
    </p:extLst>
  </p:cSld>
  <p:clrMapOvr>
    <a:masterClrMapping/>
  </p:clrMapOvr>
  <p:transition advTm="358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pPr>
              <a:defRPr b="0" i="0"/>
            </a:pPr>
            <a:r>
              <a:rPr lang="1106" sz="2400">
                <a:solidFill>
                  <a:srgbClr val="0070C0"/>
                </a:solidFill>
                <a:latin typeface="Arial" pitchFamily="34" charset="0"/>
                <a:cs typeface="Arial" pitchFamily="34" charset="0"/>
              </a:rPr>
              <a:t>Adran B cwestiwn 3(b), AA2</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4881677" cy="1464503"/>
          </a:xfrm>
          <a:prstGeom prst="rect">
            <a:avLst/>
          </a:prstGeom>
          <a:noFill/>
        </p:spPr>
        <p:txBody>
          <a:bodyPr wrap="square" rtlCol="0">
            <a:spAutoFit/>
          </a:bodyPr>
          <a:lstStyle/>
          <a:p>
            <a:pPr>
              <a:defRPr b="0" i="0"/>
            </a:pPr>
            <a:r>
              <a:rPr lang="1106">
                <a:latin typeface="Arial" pitchFamily="34" charset="0"/>
                <a:cs typeface="Arial" pitchFamily="34" charset="0"/>
              </a:rPr>
              <a:t>Defnyddiwch y lle sydd wedi'i ddarparu i ymateb – gadewch i nifer y marciau a'r lle sydd ar gael eich arwain. (Cofiwch y gallwch chi ddefnyddio'r dudalen parhad os oes angen)</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704806" y="1219620"/>
            <a:ext cx="2376488" cy="1044575"/>
          </a:xfrm>
          <a:prstGeom prst="rect">
            <a:avLst/>
          </a:prstGeom>
          <a:solidFill>
            <a:srgbClr val="66CCFF"/>
          </a:solidFill>
          <a:ln w="38100">
            <a:solidFill>
              <a:schemeClr val="tx1"/>
            </a:solidFill>
            <a:miter lim="800000"/>
          </a:ln>
          <a:effectLst/>
        </p:spPr>
        <p:txBody>
          <a:bodyPr wrap="none" anchor="ctr"/>
          <a:lstStyle/>
          <a:p>
            <a:pPr algn="ctr">
              <a:defRPr b="0" i="0"/>
            </a:pPr>
            <a:r>
              <a:rPr lang="1106" sz="6600">
                <a:latin typeface="Arial" pitchFamily="34" charset="0"/>
                <a:cs typeface="Arial" pitchFamily="34" charset="0"/>
              </a:rPr>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444806"/>
            <a:ext cx="3482889" cy="1189909"/>
          </a:xfrm>
          <a:prstGeom prst="rect">
            <a:avLst/>
          </a:prstGeom>
          <a:noFill/>
        </p:spPr>
        <p:txBody>
          <a:bodyPr wrap="square" rtlCol="0">
            <a:spAutoFit/>
          </a:bodyPr>
          <a:lstStyle/>
          <a:p>
            <a:pPr>
              <a:defRPr b="0" i="0"/>
            </a:pPr>
            <a:r>
              <a:rPr lang="1106">
                <a:latin typeface="Arial" pitchFamily="34" charset="0"/>
                <a:cs typeface="Arial" pitchFamily="34" charset="0"/>
              </a:rPr>
              <a:t>Dechreuwch y cloc!</a:t>
            </a:r>
          </a:p>
          <a:p>
            <a:endParaRPr lang="en-GB">
              <a:latin typeface="Arial" pitchFamily="34" charset="0"/>
              <a:cs typeface="Arial" pitchFamily="34" charset="0"/>
            </a:endParaRPr>
          </a:p>
          <a:p>
            <a:pPr>
              <a:defRPr b="0" i="0"/>
            </a:pPr>
            <a:r>
              <a:rPr lang="1106">
                <a:latin typeface="Arial" pitchFamily="34" charset="0"/>
                <a:cs typeface="Arial" pitchFamily="34" charset="0"/>
              </a:rPr>
              <a:t>Ceisiwch ateb y cwestiwn hwn mewn 10 munud.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824089" y="1219200"/>
            <a:ext cx="4998166" cy="3939540"/>
          </a:xfrm>
          <a:prstGeom prst="rect">
            <a:avLst/>
          </a:prstGeom>
          <a:noFill/>
          <a:ln>
            <a:solidFill>
              <a:schemeClr val="tx1"/>
            </a:solidFill>
          </a:ln>
        </p:spPr>
        <p:txBody>
          <a:bodyPr wrap="square">
            <a:spAutoFit/>
          </a:bodyPr>
          <a:lstStyle/>
          <a:p>
            <a:pPr marL="365125" indent="-365125">
              <a:defRPr b="0" i="0"/>
            </a:pPr>
            <a:r>
              <a:rPr lang="1106">
                <a:cs typeface="Arial" pitchFamily="34" charset="0"/>
              </a:rPr>
              <a:t>(</a:t>
            </a:r>
            <a:r>
              <a:rPr lang="1106" sz="1600">
                <a:latin typeface="Arial" pitchFamily="34" charset="0"/>
                <a:cs typeface="Arial" pitchFamily="34" charset="0"/>
              </a:rPr>
              <a:t>b)  Esboniwch sut gall </a:t>
            </a:r>
            <a:r>
              <a:rPr lang="1106" sz="1600">
                <a:highlight>
                  <a:srgbClr val="FFFF00"/>
                </a:highlight>
                <a:latin typeface="Arial" pitchFamily="34" charset="0"/>
                <a:cs typeface="Arial" pitchFamily="34" charset="0"/>
              </a:rPr>
              <a:t>Damcaniaeth Vygotsky </a:t>
            </a:r>
            <a:r>
              <a:rPr lang="1106" sz="1600">
                <a:latin typeface="Arial" pitchFamily="34" charset="0"/>
                <a:cs typeface="Arial" pitchFamily="34" charset="0"/>
              </a:rPr>
              <a:t>ein helpu i </a:t>
            </a:r>
            <a:r>
              <a:rPr lang="1106" sz="1600">
                <a:highlight>
                  <a:srgbClr val="FFFF00"/>
                </a:highlight>
                <a:latin typeface="Arial" pitchFamily="34" charset="0"/>
                <a:cs typeface="Arial" pitchFamily="34" charset="0"/>
              </a:rPr>
              <a:t>ddeall</a:t>
            </a:r>
            <a:r>
              <a:rPr lang="1106" sz="1600">
                <a:latin typeface="Arial" pitchFamily="34" charset="0"/>
                <a:cs typeface="Arial" pitchFamily="34" charset="0"/>
              </a:rPr>
              <a:t> </a:t>
            </a:r>
            <a:r>
              <a:rPr lang="1106" sz="1600">
                <a:highlight>
                  <a:srgbClr val="FFFF00"/>
                </a:highlight>
                <a:latin typeface="Arial" pitchFamily="34" charset="0"/>
                <a:cs typeface="Arial" pitchFamily="34" charset="0"/>
              </a:rPr>
              <a:t>datblygiad gwybyddol plant. </a:t>
            </a:r>
            <a:r>
              <a:rPr lang="1106" sz="1600">
                <a:latin typeface="Arial" pitchFamily="34" charset="0"/>
                <a:cs typeface="Arial" pitchFamily="34" charset="0"/>
              </a:rPr>
              <a:t>	</a:t>
            </a:r>
            <a:r>
              <a:rPr lang="1106" sz="1600">
                <a:highlight>
                  <a:srgbClr val="FFFF00"/>
                </a:highlight>
                <a:latin typeface="Arial" pitchFamily="34" charset="0"/>
                <a:cs typeface="Arial" pitchFamily="34" charset="0"/>
              </a:rPr>
              <a:t>[6] </a:t>
            </a:r>
            <a:r>
              <a:rPr lang="1106">
                <a:cs typeface="Arial" pitchFamily="34" charset="0"/>
              </a:rPr>
              <a:t>………………………………………………………………………… ………………………………………………………………………… …………………………………………………………………………</a:t>
            </a:r>
          </a:p>
          <a:p>
            <a:pPr marL="363538" indent="1588">
              <a:defRPr b="0" i="0"/>
            </a:pPr>
            <a:r>
              <a:rPr lang="1106"/>
              <a:t>………………………………………………………………………… …………………………………………………………………………</a:t>
            </a:r>
          </a:p>
          <a:p>
            <a:pPr marL="363538" indent="1588">
              <a:defRPr b="0" i="0"/>
            </a:pPr>
            <a:r>
              <a:rPr lang="1106"/>
              <a:t>…………………………………………………………………………</a:t>
            </a:r>
          </a:p>
          <a:p>
            <a:pPr marL="363538" indent="1588">
              <a:defRPr b="0" i="0"/>
            </a:pPr>
            <a:r>
              <a:rPr lang="1106"/>
              <a:t>…………………………………………………………………………</a:t>
            </a:r>
          </a:p>
          <a:p>
            <a:pPr marL="363538" indent="1588">
              <a:defRPr b="0" i="0"/>
            </a:pPr>
            <a:r>
              <a:rPr lang="1106"/>
              <a:t>…………………………………………………………………………</a:t>
            </a:r>
          </a:p>
          <a:p>
            <a:pPr marL="363538" indent="1588">
              <a:defRPr b="0" i="0"/>
            </a:pPr>
            <a:r>
              <a:rPr lang="1106"/>
              <a:t>…………………………………………………………………………</a:t>
            </a:r>
          </a:p>
          <a:p>
            <a:pPr marL="363538" indent="1588">
              <a:defRPr b="0" i="0"/>
            </a:pPr>
            <a:r>
              <a:rPr lang="1106"/>
              <a:t>…………………………………………………………………………</a:t>
            </a:r>
          </a:p>
          <a:p>
            <a:pPr marL="363538" indent="1588">
              <a:defRPr b="0" i="0"/>
            </a:pPr>
            <a:r>
              <a:rPr lang="1106"/>
              <a:t>………………………………………………………………….....</a:t>
            </a:r>
          </a:p>
          <a:p>
            <a:pPr marL="360363" indent="-360363"/>
            <a:endParaRPr lang="en-GB"/>
          </a:p>
        </p:txBody>
      </p:sp>
      <p:sp>
        <p:nvSpPr>
          <p:cNvPr id="2" name="Oval 1">
            <a:extLst>
              <a:ext uri="{FF2B5EF4-FFF2-40B4-BE49-F238E27FC236}">
                <a16:creationId xmlns:a16="http://schemas.microsoft.com/office/drawing/2014/main" id="{0A1AB3B4-51FC-406A-A31E-AA0E1911ED47}"/>
              </a:ext>
            </a:extLst>
          </p:cNvPr>
          <p:cNvSpPr/>
          <p:nvPr/>
        </p:nvSpPr>
        <p:spPr>
          <a:xfrm>
            <a:off x="1270000" y="1133648"/>
            <a:ext cx="1021938" cy="4505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907D248C-0F16-4BFB-B3F9-37A09C76C1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81147532"/>
      </p:ext>
    </p:extLst>
  </p:cSld>
  <p:clrMapOvr>
    <a:masterClrMapping/>
  </p:clrMapOvr>
  <p:transition advTm="565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0"/>
                      </p:stCondLst>
                      <p:childTnLst>
                        <p:par>
                          <p:cTn id="9" fill="hold" nodeType="after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31799" y="256388"/>
            <a:ext cx="10397948" cy="650341"/>
          </a:xfrm>
        </p:spPr>
        <p:txBody>
          <a:bodyPr>
            <a:normAutofit/>
          </a:bodyPr>
          <a:lstStyle/>
          <a:p>
            <a:pPr>
              <a:defRPr b="0" i="0"/>
            </a:pPr>
            <a:r>
              <a:rPr lang="1106" sz="2700">
                <a:solidFill>
                  <a:srgbClr val="0077C8"/>
                </a:solidFill>
                <a:latin typeface="Arial" pitchFamily="34" charset="0"/>
                <a:cs typeface="Arial" pitchFamily="34" charset="0"/>
              </a:rPr>
              <a:t>Cynnwys y papur arholiad hwn:</a:t>
            </a:r>
            <a:endParaRPr lang="en-GB" sz="2400">
              <a:solidFill>
                <a:srgbClr val="0077C8"/>
              </a:solidFill>
              <a:latin typeface="+mj-lt"/>
            </a:endParaRPr>
          </a:p>
        </p:txBody>
      </p:sp>
      <p:sp>
        <p:nvSpPr>
          <p:cNvPr id="2" name="TextBox 1">
            <a:extLst>
              <a:ext uri="{FF2B5EF4-FFF2-40B4-BE49-F238E27FC236}">
                <a16:creationId xmlns:a16="http://schemas.microsoft.com/office/drawing/2014/main" id="{4F14AA95-56E9-4549-A15E-F876D8D91E7F}"/>
              </a:ext>
            </a:extLst>
          </p:cNvPr>
          <p:cNvSpPr txBox="1"/>
          <p:nvPr/>
        </p:nvSpPr>
        <p:spPr>
          <a:xfrm>
            <a:off x="431800" y="1231900"/>
            <a:ext cx="8432800" cy="2308324"/>
          </a:xfrm>
          <a:prstGeom prst="rect">
            <a:avLst/>
          </a:prstGeom>
          <a:noFill/>
        </p:spPr>
        <p:txBody>
          <a:bodyPr wrap="square" rtlCol="0">
            <a:spAutoFit/>
          </a:bodyPr>
          <a:lstStyle/>
          <a:p>
            <a:endParaRPr lang="en-GB"/>
          </a:p>
          <a:p>
            <a:pPr marL="285750" indent="-285750">
              <a:buFont typeface="Arial" pitchFamily="34" charset="0"/>
              <a:buChar char="•"/>
            </a:pPr>
            <a:endParaRPr lang="en-GB"/>
          </a:p>
          <a:p>
            <a:pPr marL="285750" indent="-285750">
              <a:buFont typeface="Arial" pitchFamily="34" charset="0"/>
              <a:buChar char="•"/>
            </a:pPr>
            <a:endParaRPr lang="en-GB"/>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p>
          <a:p>
            <a:endParaRPr lang="en-GB"/>
          </a:p>
        </p:txBody>
      </p:sp>
      <p:sp>
        <p:nvSpPr>
          <p:cNvPr id="6" name="TextBox 5">
            <a:extLst>
              <a:ext uri="{FF2B5EF4-FFF2-40B4-BE49-F238E27FC236}">
                <a16:creationId xmlns:a16="http://schemas.microsoft.com/office/drawing/2014/main" id="{56408121-EC14-47E3-B35F-37766205D74A}"/>
              </a:ext>
            </a:extLst>
          </p:cNvPr>
          <p:cNvSpPr txBox="1"/>
          <p:nvPr/>
        </p:nvSpPr>
        <p:spPr>
          <a:xfrm>
            <a:off x="431797" y="1231901"/>
            <a:ext cx="11443527" cy="5693866"/>
          </a:xfrm>
          <a:prstGeom prst="rect">
            <a:avLst/>
          </a:prstGeom>
          <a:noFill/>
        </p:spPr>
        <p:txBody>
          <a:bodyPr wrap="square">
            <a:spAutoFit/>
          </a:bodyPr>
          <a:lstStyle/>
          <a:p>
            <a:pPr marL="571500" indent="-571500">
              <a:buFont typeface="Arial" pitchFamily="34" charset="0"/>
              <a:buChar char="•"/>
              <a:defRPr b="0" i="0"/>
            </a:pPr>
            <a:r>
              <a:rPr lang="1106" sz="2800">
                <a:latin typeface="Arial" pitchFamily="34" charset="0"/>
                <a:ea typeface="Cambria" panose="02040503050406030204" pitchFamily="18" charset="0"/>
                <a:cs typeface="Arial" pitchFamily="34" charset="0"/>
              </a:rPr>
              <a:t>Uned 3 yw'r papur hwn</a:t>
            </a:r>
          </a:p>
          <a:p>
            <a:pPr marL="571500" indent="-571500">
              <a:buFont typeface="Arial" pitchFamily="34" charset="0"/>
              <a:buChar char="•"/>
              <a:defRPr b="0" i="0"/>
            </a:pPr>
            <a:r>
              <a:rPr lang="1106" sz="2800">
                <a:latin typeface="Arial" pitchFamily="34" charset="0"/>
                <a:ea typeface="Cambria" panose="02040503050406030204" pitchFamily="18" charset="0"/>
                <a:cs typeface="Arial" pitchFamily="34" charset="0"/>
              </a:rPr>
              <a:t>Mae'n profi 'Safbwyntiau damcaniaethol ar ddatblygiad plant a phobl ifanc’</a:t>
            </a:r>
          </a:p>
          <a:p>
            <a:pPr marL="571500" indent="-571500">
              <a:buFont typeface="Arial" pitchFamily="34" charset="0"/>
              <a:buChar char="•"/>
              <a:defRPr b="0" i="0"/>
            </a:pPr>
            <a:r>
              <a:rPr lang="1106" sz="2800">
                <a:latin typeface="Arial" pitchFamily="34" charset="0"/>
                <a:ea typeface="Cambria" panose="02040503050406030204" pitchFamily="18" charset="0"/>
                <a:cs typeface="Arial" pitchFamily="34" charset="0"/>
              </a:rPr>
              <a:t>Mae'r arholiad yn 2 awr 30 munud o hyd</a:t>
            </a:r>
          </a:p>
          <a:p>
            <a:pPr marL="571500" indent="-571500">
              <a:buFont typeface="Arial" pitchFamily="34" charset="0"/>
              <a:buChar char="•"/>
              <a:defRPr b="0" i="0"/>
            </a:pPr>
            <a:r>
              <a:rPr lang="1106" sz="2800">
                <a:latin typeface="Arial" pitchFamily="34" charset="0"/>
                <a:cs typeface="Arial" pitchFamily="34" charset="0"/>
              </a:rPr>
              <a:t>Mae’r arholiad mewn dwy adran: Adran A (40 marc) ac Adran B (60 marc) </a:t>
            </a:r>
          </a:p>
          <a:p>
            <a:pPr marL="571500" indent="-571500">
              <a:buFont typeface="Arial" pitchFamily="34" charset="0"/>
              <a:buChar char="•"/>
              <a:defRPr b="0" i="0"/>
            </a:pPr>
            <a:r>
              <a:rPr lang="1106" sz="2800">
                <a:latin typeface="Arial" pitchFamily="34" charset="0"/>
                <a:ea typeface="Cambria" panose="02040503050406030204" pitchFamily="18" charset="0"/>
                <a:cs typeface="Arial" pitchFamily="34" charset="0"/>
              </a:rPr>
              <a:t>Mae'r papur arholiad yn cynnwys 5 cwestiwn. Mae 2 gwestiwn yn ymwneud ag adran A ac mae 3 chwestiwn yn ymwneud ag adran B</a:t>
            </a:r>
          </a:p>
          <a:p>
            <a:pPr marL="571500" indent="-571500">
              <a:buFont typeface="Arial" pitchFamily="34" charset="0"/>
              <a:buChar char="•"/>
              <a:defRPr b="0" i="0"/>
            </a:pPr>
            <a:r>
              <a:rPr lang="1106" sz="2800">
                <a:latin typeface="Arial" pitchFamily="34" charset="0"/>
                <a:cs typeface="Arial" pitchFamily="34" charset="0"/>
              </a:rPr>
              <a:t>Bydd y cwestiynau yn Adran A yn ymwneud ag astudiaeth achos</a:t>
            </a:r>
          </a:p>
          <a:p>
            <a:pPr marL="571500" indent="-571500">
              <a:buFont typeface="Arial" pitchFamily="34" charset="0"/>
              <a:buChar char="•"/>
              <a:defRPr b="0" i="0"/>
            </a:pPr>
            <a:r>
              <a:rPr lang="1106" sz="2800">
                <a:latin typeface="Arial" pitchFamily="34" charset="0"/>
                <a:cs typeface="Arial" pitchFamily="34" charset="0"/>
              </a:rPr>
              <a:t>Caiff crynodeb o’r astudiaeth achos ei ryddhau ymlaen llaw a chaiff ei gyhoeddi ar wefan ddiogel CBAC i’w ddosbarthu i ymgeiswyr o 1 Mawrth yn y flwyddyn asesu.</a:t>
            </a:r>
            <a:endParaRPr lang="en-GB" sz="2800">
              <a:latin typeface="Arial" pitchFamily="34" charset="0"/>
              <a:ea typeface="Cambria" panose="02040503050406030204" pitchFamily="18" charset="0"/>
              <a:cs typeface="Arial" pitchFamily="34" charset="0"/>
            </a:endParaRPr>
          </a:p>
          <a:p>
            <a:endParaRPr lang="en-GB" sz="2800"/>
          </a:p>
        </p:txBody>
      </p:sp>
      <p:pic>
        <p:nvPicPr>
          <p:cNvPr id="4" name="Audio 3">
            <a:hlinkClick r:id="" action="ppaction://media"/>
            <a:extLst>
              <a:ext uri="{FF2B5EF4-FFF2-40B4-BE49-F238E27FC236}">
                <a16:creationId xmlns:a16="http://schemas.microsoft.com/office/drawing/2014/main" id="{37F3B571-83DF-41C1-AC67-5C5258CCC5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58699864"/>
      </p:ext>
    </p:extLst>
  </p:cSld>
  <p:clrMapOvr>
    <a:masterClrMapping/>
  </p:clrMapOvr>
  <mc:AlternateContent xmlns:mc="http://schemas.openxmlformats.org/markup-compatibility/2006" xmlns:p14="http://schemas.microsoft.com/office/powerpoint/2010/main">
    <mc:Choice Requires="p14">
      <p:transition spd="slow" p14:dur="2000" advTm="40565"/>
    </mc:Choice>
    <mc:Fallback xmlns="">
      <p:transition spd="slow" advTm="40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pPr>
              <a:defRPr b="0" i="0"/>
            </a:pPr>
            <a:r>
              <a:rPr lang="1106" sz="2400">
                <a:solidFill>
                  <a:srgbClr val="0070C0"/>
                </a:solidFill>
                <a:latin typeface="Arial" pitchFamily="34" charset="0"/>
                <a:cs typeface="Arial" pitchFamily="34" charset="0"/>
              </a:rPr>
              <a:t>Adran B cwestiwn 3(b),  cynllun marcio AA2</a:t>
            </a:r>
          </a:p>
        </p:txBody>
      </p:sp>
      <p:sp>
        <p:nvSpPr>
          <p:cNvPr id="7" name="TextBox 6">
            <a:extLst>
              <a:ext uri="{FF2B5EF4-FFF2-40B4-BE49-F238E27FC236}">
                <a16:creationId xmlns:a16="http://schemas.microsoft.com/office/drawing/2014/main" id="{AED58534-3F97-42D8-96D5-4F7847F527CF}"/>
              </a:ext>
            </a:extLst>
          </p:cNvPr>
          <p:cNvSpPr txBox="1"/>
          <p:nvPr/>
        </p:nvSpPr>
        <p:spPr>
          <a:xfrm>
            <a:off x="591128" y="1129009"/>
            <a:ext cx="5515887" cy="5405441"/>
          </a:xfrm>
          <a:prstGeom prst="rect">
            <a:avLst/>
          </a:prstGeom>
          <a:noFill/>
          <a:ln>
            <a:solidFill>
              <a:schemeClr val="tx1"/>
            </a:solidFill>
          </a:ln>
        </p:spPr>
        <p:txBody>
          <a:bodyPr wrap="square">
            <a:spAutoFit/>
          </a:bodyPr>
          <a:lstStyle/>
          <a:p>
            <a:pPr marL="360363" indent="-360363">
              <a:defRPr b="0" i="0"/>
            </a:pPr>
            <a:r>
              <a:rPr lang="1106" sz="1200" i="1">
                <a:latin typeface="Arial" pitchFamily="34" charset="0"/>
                <a:cs typeface="Arial" pitchFamily="34" charset="0"/>
              </a:rPr>
              <a:t>3 (b) </a:t>
            </a:r>
            <a:r>
              <a:rPr lang="1106" sz="1200" i="1">
                <a:effectLst/>
                <a:latin typeface="Arial" pitchFamily="34" charset="0"/>
                <a:ea typeface="Calibri" panose="020F0502020204030204" pitchFamily="34" charset="0"/>
                <a:cs typeface="Arial" pitchFamily="34" charset="0"/>
              </a:rPr>
              <a:t>Esboniwch sut gall damcaniaeth Vygotsky ein helpu i ddeall datblygiad gwybyddol plant</a:t>
            </a:r>
            <a:r>
              <a:rPr lang="1106" sz="1400" i="1">
                <a:effectLst/>
                <a:latin typeface="Arial" pitchFamily="34" charset="0"/>
                <a:ea typeface="Calibri" panose="020F0502020204030204" pitchFamily="34" charset="0"/>
                <a:cs typeface="Arial" pitchFamily="34" charset="0"/>
              </a:rPr>
              <a:t>.</a:t>
            </a:r>
          </a:p>
          <a:p>
            <a:endParaRPr lang="en-GB" sz="1200">
              <a:latin typeface="Arial" pitchFamily="34" charset="0"/>
              <a:cs typeface="Arial" pitchFamily="34" charset="0"/>
            </a:endParaRPr>
          </a:p>
          <a:p>
            <a:pPr>
              <a:defRPr b="0" i="0"/>
            </a:pPr>
            <a:r>
              <a:rPr lang="1106" sz="1200">
                <a:latin typeface="Arial" pitchFamily="34" charset="0"/>
                <a:cs typeface="Arial" pitchFamily="34" charset="0"/>
              </a:rPr>
              <a:t>Gall atebion gyfeirio at y canlynol: </a:t>
            </a:r>
          </a:p>
          <a:p>
            <a:endParaRPr lang="en-GB" sz="1200">
              <a:latin typeface="Arial" pitchFamily="34" charset="0"/>
              <a:cs typeface="Arial" pitchFamily="34" charset="0"/>
            </a:endParaRPr>
          </a:p>
          <a:p>
            <a:pPr marL="179388" lvl="0" indent="-179388">
              <a:buFont typeface="Symbol" panose="05050102010706020507" pitchFamily="18" charset="2"/>
              <a:buChar char=""/>
              <a:tabLst>
                <a:tab pos="914400" algn="l"/>
                <a:tab pos="5715000" algn="r"/>
              </a:tabLst>
              <a:defRPr b="0" i="0"/>
            </a:pPr>
            <a:r>
              <a:rPr lang="1106" sz="1200" b="1">
                <a:effectLst/>
                <a:latin typeface="Arial" pitchFamily="34" charset="0"/>
                <a:ea typeface="Calibri" panose="020F0502020204030204" pitchFamily="34" charset="0"/>
                <a:cs typeface="Arial" pitchFamily="34" charset="0"/>
              </a:rPr>
              <a:t>Damcaniaeth dysgu cymdeithasol Vygotsky: </a:t>
            </a:r>
            <a:r>
              <a:rPr lang="1106" sz="1200" b="0">
                <a:effectLst/>
                <a:latin typeface="Arial" pitchFamily="34" charset="0"/>
                <a:ea typeface="Calibri" panose="020F0502020204030204" pitchFamily="34" charset="0"/>
                <a:cs typeface="Arial" pitchFamily="34" charset="0"/>
              </a:rPr>
              <a:t>rhyngweithio cymdeithasol o fewn y teulu a gydag aelodau gwybodus o'r gymuned yw'r brif ffordd y bydd plentyn yn caffael ymddygiadau a phrosesau gwybyddol sy'n berthnasol i'w gymdeithas ei hun. Mae ymyrraeth gan oedolion neu gyfoedion yn y cyd-destun hwn yn rhan hanfodol o'r broses ddatblygu.</a:t>
            </a:r>
          </a:p>
          <a:p>
            <a:pPr marL="179388" lvl="0" indent="-179388">
              <a:buFont typeface="Symbol" panose="05050102010706020507" pitchFamily="18" charset="2"/>
              <a:buChar char=""/>
              <a:defRPr b="0" i="0"/>
            </a:pPr>
            <a:r>
              <a:rPr lang="1106" sz="1200" b="1">
                <a:effectLst/>
                <a:latin typeface="Arial" pitchFamily="34" charset="0"/>
                <a:ea typeface="Calibri" panose="020F0502020204030204" pitchFamily="34" charset="0"/>
                <a:cs typeface="Arial" pitchFamily="34" charset="0"/>
              </a:rPr>
              <a:t>Y parth datblygiad procsimol (ZPD): </a:t>
            </a:r>
            <a:r>
              <a:rPr lang="1106" sz="1200" b="0">
                <a:effectLst/>
                <a:latin typeface="Arial" pitchFamily="34" charset="0"/>
                <a:ea typeface="Calibri" panose="020F0502020204030204" pitchFamily="34" charset="0"/>
                <a:cs typeface="Arial" pitchFamily="34" charset="0"/>
              </a:rPr>
              <a:t>y pellter rhwng y lefel wirioneddol o ddatblygiad (datrys problemau'n annibynnol) a'r lefel bosibl o ddatblygiad (datrys problemau o dan arweiniad oedolyn neu yng nghwmni cyfoedion mwy galluog). Mae'r cysyniad hwn yn sail i'r cysyniad o 'sgaffaldio' lle y bydd 'unigolyn mwy gwybodus' yn rhoi cefnogaeth er mwyn hybu datblygiad gwybyddol plentyn.</a:t>
            </a:r>
          </a:p>
          <a:p>
            <a:pPr lvl="0"/>
            <a:endParaRPr lang="en-GB" sz="1200">
              <a:effectLst/>
              <a:latin typeface="Arial" pitchFamily="34" charset="0"/>
              <a:ea typeface="Calibri" panose="020F0502020204030204" pitchFamily="34" charset="0"/>
              <a:cs typeface="Arial" pitchFamily="34" charset="0"/>
            </a:endParaRPr>
          </a:p>
          <a:p>
            <a:pPr marL="179388" indent="-179388">
              <a:defRPr b="0" i="0"/>
            </a:pPr>
            <a:r>
              <a:rPr lang="1106" sz="1200" b="1">
                <a:effectLst/>
                <a:latin typeface="Arial" pitchFamily="34" charset="0"/>
                <a:ea typeface="Calibri" panose="020F0502020204030204" pitchFamily="34" charset="0"/>
                <a:cs typeface="Arial" pitchFamily="34" charset="0"/>
              </a:rPr>
              <a:t>Ymhlith yr enghreifftiau mae: </a:t>
            </a:r>
            <a:endParaRPr lang="en-GB" sz="1200">
              <a:effectLst/>
              <a:latin typeface="Arial" pitchFamily="34" charset="0"/>
              <a:ea typeface="Calibri" panose="020F0502020204030204" pitchFamily="34" charset="0"/>
              <a:cs typeface="Arial" pitchFamily="34" charset="0"/>
            </a:endParaRPr>
          </a:p>
          <a:p>
            <a:pPr marL="179388" lvl="0" indent="-179388">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cydnabod lefel bresennol y dysgu a'r potensial o ran meysydd i'w datblygu</a:t>
            </a:r>
          </a:p>
          <a:p>
            <a:pPr marL="179388" lvl="0" indent="-179388">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sgaffaldio'r bylchau gan ddefnyddio cefnogaeth ddigonol ac effeithiol gan oedolion a chyfoedion </a:t>
            </a:r>
          </a:p>
          <a:p>
            <a:pPr marL="179388" lvl="0" indent="-179388">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plentyn yn dysgu ffiniau cymdeithasol derbyniol gan oedolyn</a:t>
            </a:r>
          </a:p>
          <a:p>
            <a:pPr marL="179388" lvl="0" indent="-179388">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ehangu a herio cyfleoedd i ddatblygu sgiliau a gwybodaeth</a:t>
            </a:r>
          </a:p>
          <a:p>
            <a:pPr marL="179388" lvl="0" indent="-179388">
              <a:spcAft>
                <a:spcPts val="1000"/>
              </a:spcAft>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canmol ac annog er mwyn datblygu dysgu pellach. </a:t>
            </a:r>
          </a:p>
          <a:p>
            <a:endParaRPr lang="en-GB" sz="1600">
              <a:latin typeface="Arial" pitchFamily="34" charset="0"/>
              <a:cs typeface="Arial" pitchFamily="34" charset="0"/>
            </a:endParaRPr>
          </a:p>
          <a:p>
            <a:pPr>
              <a:defRPr b="0" i="0"/>
            </a:pPr>
            <a:r>
              <a:rPr lang="1106" sz="1200">
                <a:latin typeface="Arial" pitchFamily="34" charset="0"/>
                <a:cs typeface="Arial" pitchFamily="34" charset="0"/>
              </a:rPr>
              <a:t>Rhowch gredyd am unrhyw ymateb dilys arall.</a:t>
            </a:r>
            <a:endParaRPr lang="en-GB" sz="1200" i="1">
              <a:latin typeface="Arial" pitchFamily="34" charset="0"/>
              <a:cs typeface="Arial" pitchFamily="34" charset="0"/>
            </a:endParaRPr>
          </a:p>
          <a:p>
            <a:endParaRPr lang="en-GB" sz="1100">
              <a:latin typeface="Arial" pitchFamily="34" charset="0"/>
              <a:cs typeface="Arial" pitchFamily="34" charset="0"/>
            </a:endParaRPr>
          </a:p>
          <a:p>
            <a:endParaRPr lang="en-GB" sz="1100">
              <a:latin typeface="Arial" pitchFamily="34" charset="0"/>
              <a:cs typeface="Arial" pitchFamily="34" charset="0"/>
            </a:endParaRPr>
          </a:p>
        </p:txBody>
      </p:sp>
      <p:graphicFrame>
        <p:nvGraphicFramePr>
          <p:cNvPr id="4" name="Table 3">
            <a:extLst>
              <a:ext uri="{FF2B5EF4-FFF2-40B4-BE49-F238E27FC236}">
                <a16:creationId xmlns:a16="http://schemas.microsoft.com/office/drawing/2014/main" id="{DC0556CA-A635-4DD3-830C-665650E082BA}"/>
              </a:ext>
            </a:extLst>
          </p:cNvPr>
          <p:cNvGraphicFramePr>
            <a:graphicFrameLocks noGrp="1"/>
          </p:cNvGraphicFramePr>
          <p:nvPr>
            <p:extLst>
              <p:ext uri="{D42A27DB-BD31-4B8C-83A1-F6EECF244321}">
                <p14:modId xmlns:p14="http://schemas.microsoft.com/office/powerpoint/2010/main" val="4230811468"/>
              </p:ext>
            </p:extLst>
          </p:nvPr>
        </p:nvGraphicFramePr>
        <p:xfrm>
          <a:off x="7040499" y="1129009"/>
          <a:ext cx="4059936" cy="976688"/>
        </p:xfrm>
        <a:graphic>
          <a:graphicData uri="http://schemas.openxmlformats.org/drawingml/2006/table">
            <a:tbl>
              <a:tblPr firstRow="1" firstCol="1" bandRow="1"/>
              <a:tblGrid>
                <a:gridCol w="965473">
                  <a:extLst>
                    <a:ext uri="{9D8B030D-6E8A-4147-A177-3AD203B41FA5}">
                      <a16:colId xmlns:a16="http://schemas.microsoft.com/office/drawing/2014/main" val="164060830"/>
                    </a:ext>
                  </a:extLst>
                </a:gridCol>
                <a:gridCol w="990228">
                  <a:extLst>
                    <a:ext uri="{9D8B030D-6E8A-4147-A177-3AD203B41FA5}">
                      <a16:colId xmlns:a16="http://schemas.microsoft.com/office/drawing/2014/main" val="3637756288"/>
                    </a:ext>
                  </a:extLst>
                </a:gridCol>
                <a:gridCol w="990228">
                  <a:extLst>
                    <a:ext uri="{9D8B030D-6E8A-4147-A177-3AD203B41FA5}">
                      <a16:colId xmlns:a16="http://schemas.microsoft.com/office/drawing/2014/main" val="3999681331"/>
                    </a:ext>
                  </a:extLst>
                </a:gridCol>
                <a:gridCol w="1114007">
                  <a:extLst>
                    <a:ext uri="{9D8B030D-6E8A-4147-A177-3AD203B41FA5}">
                      <a16:colId xmlns:a16="http://schemas.microsoft.com/office/drawing/2014/main" val="829116377"/>
                    </a:ext>
                  </a:extLst>
                </a:gridCol>
              </a:tblGrid>
              <a:tr h="428111">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200"/>
                        </a:spcBef>
                        <a:spcAft>
                          <a:spcPts val="2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Cyfanswm Marciau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0036611"/>
                  </a:ext>
                </a:extLst>
              </a:tr>
              <a:tr h="428111">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6</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6 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2105799"/>
                  </a:ext>
                </a:extLst>
              </a:tr>
            </a:tbl>
          </a:graphicData>
        </a:graphic>
      </p:graphicFrame>
      <p:pic>
        <p:nvPicPr>
          <p:cNvPr id="2" name="Audio 1">
            <a:hlinkClick r:id="" action="ppaction://media"/>
            <a:extLst>
              <a:ext uri="{FF2B5EF4-FFF2-40B4-BE49-F238E27FC236}">
                <a16:creationId xmlns:a16="http://schemas.microsoft.com/office/drawing/2014/main" id="{C09BA8A7-A9E1-4CEB-BAD5-747B9B3E1C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56156962"/>
      </p:ext>
    </p:extLst>
  </p:cSld>
  <p:clrMapOvr>
    <a:masterClrMapping/>
  </p:clrMapOvr>
  <p:transition advTm="285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pPr>
              <a:defRPr b="0" i="0"/>
            </a:pPr>
            <a:r>
              <a:rPr lang="1106" sz="2400">
                <a:solidFill>
                  <a:srgbClr val="0070C0"/>
                </a:solidFill>
                <a:latin typeface="Arial" pitchFamily="34" charset="0"/>
                <a:cs typeface="Arial" pitchFamily="34" charset="0"/>
              </a:rPr>
              <a:t>Adran B cwestiwn 3(b), bandiau cynllun marcio AA1</a:t>
            </a:r>
          </a:p>
        </p:txBody>
      </p:sp>
      <p:cxnSp>
        <p:nvCxnSpPr>
          <p:cNvPr id="59" name="Straight Connector 58">
            <a:extLst>
              <a:ext uri="{FF2B5EF4-FFF2-40B4-BE49-F238E27FC236}">
                <a16:creationId xmlns:a16="http://schemas.microsoft.com/office/drawing/2014/main" id="{96928600-875D-49DE-90B3-F30087FA9344}"/>
              </a:ext>
            </a:extLst>
          </p:cNvPr>
          <p:cNvCxnSpPr/>
          <p:nvPr/>
        </p:nvCxnSpPr>
        <p:spPr>
          <a:xfrm flipH="1">
            <a:off x="993422" y="1174044"/>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70D907F2-2CAD-496B-BD20-98D5B0EEE91B}"/>
              </a:ext>
            </a:extLst>
          </p:cNvPr>
          <p:cNvGraphicFramePr>
            <a:graphicFrameLocks noGrp="1"/>
          </p:cNvGraphicFramePr>
          <p:nvPr>
            <p:extLst>
              <p:ext uri="{D42A27DB-BD31-4B8C-83A1-F6EECF244321}">
                <p14:modId xmlns:p14="http://schemas.microsoft.com/office/powerpoint/2010/main" val="3375280862"/>
              </p:ext>
            </p:extLst>
          </p:nvPr>
        </p:nvGraphicFramePr>
        <p:xfrm>
          <a:off x="2680855" y="1270331"/>
          <a:ext cx="6830290" cy="4278487"/>
        </p:xfrm>
        <a:graphic>
          <a:graphicData uri="http://schemas.openxmlformats.org/drawingml/2006/table">
            <a:tbl>
              <a:tblPr firstRow="1" firstCol="1" bandRow="1">
                <a:tableStyleId>{5C22544A-7EE6-4342-B048-85BDC9FD1C3A}</a:tableStyleId>
              </a:tblPr>
              <a:tblGrid>
                <a:gridCol w="805921">
                  <a:extLst>
                    <a:ext uri="{9D8B030D-6E8A-4147-A177-3AD203B41FA5}">
                      <a16:colId xmlns:a16="http://schemas.microsoft.com/office/drawing/2014/main" val="111476103"/>
                    </a:ext>
                  </a:extLst>
                </a:gridCol>
                <a:gridCol w="6024369">
                  <a:extLst>
                    <a:ext uri="{9D8B030D-6E8A-4147-A177-3AD203B41FA5}">
                      <a16:colId xmlns:a16="http://schemas.microsoft.com/office/drawing/2014/main" val="165637389"/>
                    </a:ext>
                  </a:extLst>
                </a:gridCol>
              </a:tblGrid>
              <a:tr h="270679">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Band </a:t>
                      </a:r>
                      <a:endParaRPr lang="en-GB" sz="1200">
                        <a:solidFill>
                          <a:schemeClr val="tx1"/>
                        </a:solidFill>
                        <a:effectLst/>
                        <a:latin typeface="Arial" pitchFamily="34" charset="0"/>
                        <a:ea typeface="Calibri" panose="020F0502020204030204" pitchFamily="34" charset="0"/>
                        <a:cs typeface="Arial" pitchFamily="34" charset="0"/>
                      </a:endParaRPr>
                    </a:p>
                  </a:txBody>
                  <a:tcPr marL="55322" marR="55322" marT="27901" marB="27901" anchor="ctr"/>
                </a:tc>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AA2</a:t>
                      </a:r>
                      <a:endParaRPr lang="en-GB" sz="1200">
                        <a:solidFill>
                          <a:schemeClr val="tx1"/>
                        </a:solidFill>
                        <a:effectLst/>
                        <a:latin typeface="Arial" pitchFamily="34" charset="0"/>
                        <a:ea typeface="Calibri" panose="020F0502020204030204" pitchFamily="34" charset="0"/>
                        <a:cs typeface="Arial" pitchFamily="34" charset="0"/>
                      </a:endParaRPr>
                    </a:p>
                  </a:txBody>
                  <a:tcPr marL="55322" marR="55322" marT="27901" marB="27901"/>
                </a:tc>
                <a:extLst>
                  <a:ext uri="{0D108BD9-81ED-4DB2-BD59-A6C34878D82A}">
                    <a16:rowId xmlns:a16="http://schemas.microsoft.com/office/drawing/2014/main" val="3150249381"/>
                  </a:ext>
                </a:extLst>
              </a:tr>
              <a:tr h="997960">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3</a:t>
                      </a:r>
                      <a:endParaRPr lang="en-GB" sz="1200">
                        <a:solidFill>
                          <a:schemeClr val="tx1"/>
                        </a:solidFill>
                        <a:effectLst/>
                        <a:latin typeface="Arial" pitchFamily="34" charset="0"/>
                        <a:ea typeface="Calibri" panose="020F0502020204030204" pitchFamily="34" charset="0"/>
                        <a:cs typeface="Arial" pitchFamily="34" charset="0"/>
                      </a:endParaRPr>
                    </a:p>
                  </a:txBody>
                  <a:tcPr marL="55322" marR="55322" marT="27901" marB="27901" anchor="ctr"/>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5-6 marc</a:t>
                      </a:r>
                    </a:p>
                    <a:p>
                      <a:pPr>
                        <a:lnSpc>
                          <a:spcPct val="100000"/>
                        </a:lnSpc>
                        <a:spcBef>
                          <a:spcPct val="0"/>
                        </a:spcBef>
                        <a:spcAft>
                          <a:spcPct val="0"/>
                        </a:spcAft>
                        <a:tabLst>
                          <a:tab pos="103505" algn="l"/>
                          <a:tab pos="457200" algn="l"/>
                          <a:tab pos="914400" algn="l"/>
                          <a:tab pos="5715000" algn="r"/>
                        </a:tabLst>
                        <a:defRPr b="0" i="0"/>
                      </a:pPr>
                      <a:r>
                        <a:rPr lang="1106" sz="1200">
                          <a:solidFill>
                            <a:schemeClr val="tx1"/>
                          </a:solidFill>
                          <a:effectLst/>
                          <a:latin typeface="Arial" pitchFamily="34" charset="0"/>
                          <a:cs typeface="Arial" pitchFamily="34" charset="0"/>
                        </a:rPr>
                        <a:t>Esboniad da iawn sy'n dangos: </a:t>
                      </a:r>
                    </a:p>
                    <a:p>
                      <a:pPr marL="342900" lvl="0" indent="-342900">
                        <a:lnSpc>
                          <a:spcPct val="100000"/>
                        </a:lnSpc>
                        <a:spcBef>
                          <a:spcPct val="0"/>
                        </a:spcBef>
                        <a:spcAft>
                          <a:spcPct val="0"/>
                        </a:spcAft>
                        <a:buFont typeface="Symbol" panose="05050102010706020507" pitchFamily="18" charset="2"/>
                        <a:buChar char=""/>
                        <a:tabLst>
                          <a:tab pos="914400" algn="l"/>
                          <a:tab pos="5715000" algn="r"/>
                        </a:tabLst>
                        <a:defRPr b="0" i="0"/>
                      </a:pPr>
                      <a:r>
                        <a:rPr lang="1106" sz="1200">
                          <a:solidFill>
                            <a:schemeClr val="tx1"/>
                          </a:solidFill>
                          <a:effectLst/>
                          <a:latin typeface="Arial" pitchFamily="34" charset="0"/>
                          <a:cs typeface="Arial" pitchFamily="34" charset="0"/>
                        </a:rPr>
                        <a:t>gwybodaeth a dealltwriaeth drylwyr o sut gall damcaniaeth Vygotsky ein helpu i ddeall datblygiad gwybyddol plant</a:t>
                      </a:r>
                    </a:p>
                    <a:p>
                      <a:pPr marL="342900" lvl="0" indent="-342900">
                        <a:lnSpc>
                          <a:spcPct val="100000"/>
                        </a:lnSpc>
                        <a:spcBef>
                          <a:spcPct val="0"/>
                        </a:spcBef>
                        <a:spcAft>
                          <a:spcPct val="0"/>
                        </a:spcAft>
                        <a:buFont typeface="Symbol" panose="05050102010706020507" pitchFamily="18" charset="2"/>
                        <a:buChar char=""/>
                        <a:tabLst>
                          <a:tab pos="914400" algn="l"/>
                          <a:tab pos="5715000" algn="r"/>
                        </a:tabLst>
                        <a:defRPr b="0" i="0"/>
                      </a:pPr>
                      <a:r>
                        <a:rPr lang="1106" sz="1200">
                          <a:solidFill>
                            <a:schemeClr val="tx1"/>
                          </a:solidFill>
                          <a:effectLst/>
                          <a:latin typeface="Arial" pitchFamily="34" charset="0"/>
                          <a:cs typeface="Arial" pitchFamily="34" charset="0"/>
                        </a:rPr>
                        <a:t>dealltwriaeth hyderus o sut mae nodweddion damcaniaeth Vygotsky yn berthnasol i blant.  </a:t>
                      </a:r>
                      <a:endParaRPr lang="en-GB" sz="1200">
                        <a:solidFill>
                          <a:schemeClr val="tx1"/>
                        </a:solidFill>
                        <a:effectLst/>
                        <a:latin typeface="Arial" pitchFamily="34" charset="0"/>
                        <a:ea typeface="Calibri" panose="020F0502020204030204" pitchFamily="34" charset="0"/>
                        <a:cs typeface="Arial" pitchFamily="34" charset="0"/>
                      </a:endParaRPr>
                    </a:p>
                  </a:txBody>
                  <a:tcPr marL="55322" marR="55322" marT="27901" marB="27901"/>
                </a:tc>
                <a:extLst>
                  <a:ext uri="{0D108BD9-81ED-4DB2-BD59-A6C34878D82A}">
                    <a16:rowId xmlns:a16="http://schemas.microsoft.com/office/drawing/2014/main" val="1016931985"/>
                  </a:ext>
                </a:extLst>
              </a:tr>
              <a:tr h="1144010">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2</a:t>
                      </a:r>
                      <a:endParaRPr lang="en-GB" sz="1200">
                        <a:solidFill>
                          <a:schemeClr val="tx1"/>
                        </a:solidFill>
                        <a:effectLst/>
                        <a:latin typeface="Arial" pitchFamily="34" charset="0"/>
                        <a:ea typeface="Calibri" panose="020F0502020204030204" pitchFamily="34" charset="0"/>
                        <a:cs typeface="Arial" pitchFamily="34" charset="0"/>
                      </a:endParaRPr>
                    </a:p>
                  </a:txBody>
                  <a:tcPr marL="55322" marR="55322" marT="27901" marB="27901" anchor="ctr"/>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3-4 marc</a:t>
                      </a:r>
                    </a:p>
                    <a:p>
                      <a:pPr>
                        <a:lnSpc>
                          <a:spcPct val="100000"/>
                        </a:lnSpc>
                        <a:spcBef>
                          <a:spcPct val="0"/>
                        </a:spcBef>
                        <a:spcAft>
                          <a:spcPct val="0"/>
                        </a:spcAft>
                        <a:tabLst>
                          <a:tab pos="103505" algn="l"/>
                          <a:tab pos="457200" algn="l"/>
                          <a:tab pos="914400" algn="l"/>
                          <a:tab pos="5715000" algn="r"/>
                        </a:tabLst>
                        <a:defRPr b="0" i="0"/>
                      </a:pPr>
                      <a:r>
                        <a:rPr lang="1106" sz="1200">
                          <a:solidFill>
                            <a:schemeClr val="tx1"/>
                          </a:solidFill>
                          <a:effectLst/>
                          <a:latin typeface="Arial" pitchFamily="34" charset="0"/>
                          <a:cs typeface="Arial" pitchFamily="34" charset="0"/>
                        </a:rPr>
                        <a:t>Esboniad da sy'n dangos:</a:t>
                      </a:r>
                    </a:p>
                    <a:p>
                      <a:pPr marL="342900" lvl="0" indent="-342900">
                        <a:lnSpc>
                          <a:spcPct val="100000"/>
                        </a:lnSpc>
                        <a:spcBef>
                          <a:spcPct val="0"/>
                        </a:spcBef>
                        <a:spcAft>
                          <a:spcPct val="0"/>
                        </a:spcAft>
                        <a:buFont typeface="Symbol" panose="05050102010706020507" pitchFamily="18" charset="2"/>
                        <a:buChar char=""/>
                        <a:tabLst>
                          <a:tab pos="914400" algn="l"/>
                          <a:tab pos="5715000" algn="r"/>
                        </a:tabLst>
                        <a:defRPr b="0" i="0"/>
                      </a:pPr>
                      <a:r>
                        <a:rPr lang="1106" sz="1200">
                          <a:solidFill>
                            <a:schemeClr val="tx1"/>
                          </a:solidFill>
                          <a:effectLst/>
                          <a:latin typeface="Arial" pitchFamily="34" charset="0"/>
                          <a:cs typeface="Arial" pitchFamily="34" charset="0"/>
                        </a:rPr>
                        <a:t>gwybodaeth a dealltwriaeth sicr ar y cyfan o sut gall damcaniaeth Vygotsky ein helpu i ddeall datblygiad gwybyddol plant</a:t>
                      </a:r>
                    </a:p>
                    <a:p>
                      <a:pPr marL="342900" lvl="0" indent="-342900">
                        <a:lnSpc>
                          <a:spcPct val="100000"/>
                        </a:lnSpc>
                        <a:spcBef>
                          <a:spcPct val="0"/>
                        </a:spcBef>
                        <a:spcAft>
                          <a:spcPct val="0"/>
                        </a:spcAft>
                        <a:buFont typeface="Symbol" panose="05050102010706020507" pitchFamily="18" charset="2"/>
                        <a:buChar char=""/>
                        <a:tabLst>
                          <a:tab pos="914400" algn="l"/>
                          <a:tab pos="5715000" algn="r"/>
                        </a:tabLst>
                        <a:defRPr b="0" i="0"/>
                      </a:pPr>
                      <a:r>
                        <a:rPr lang="1106" sz="1200">
                          <a:solidFill>
                            <a:schemeClr val="tx1"/>
                          </a:solidFill>
                          <a:effectLst/>
                          <a:latin typeface="Arial" pitchFamily="34" charset="0"/>
                          <a:cs typeface="Arial" pitchFamily="34" charset="0"/>
                        </a:rPr>
                        <a:t>dealltwriaeth sicr ar y cyfan o sut mae nodweddion damcaniaeth Vygotsky yn berthnasol i blant.  </a:t>
                      </a:r>
                      <a:endParaRPr lang="en-GB" sz="1200">
                        <a:solidFill>
                          <a:schemeClr val="tx1"/>
                        </a:solidFill>
                        <a:effectLst/>
                        <a:latin typeface="Arial" pitchFamily="34" charset="0"/>
                        <a:ea typeface="Calibri" panose="020F0502020204030204" pitchFamily="34" charset="0"/>
                        <a:cs typeface="Arial" pitchFamily="34" charset="0"/>
                      </a:endParaRPr>
                    </a:p>
                  </a:txBody>
                  <a:tcPr marL="55322" marR="55322" marT="27901" marB="27901"/>
                </a:tc>
                <a:extLst>
                  <a:ext uri="{0D108BD9-81ED-4DB2-BD59-A6C34878D82A}">
                    <a16:rowId xmlns:a16="http://schemas.microsoft.com/office/drawing/2014/main" val="4279985515"/>
                  </a:ext>
                </a:extLst>
              </a:tr>
              <a:tr h="997960">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1</a:t>
                      </a:r>
                      <a:endParaRPr lang="en-GB" sz="1200">
                        <a:solidFill>
                          <a:schemeClr val="tx1"/>
                        </a:solidFill>
                        <a:effectLst/>
                        <a:latin typeface="Arial" pitchFamily="34" charset="0"/>
                        <a:ea typeface="Calibri" panose="020F0502020204030204" pitchFamily="34" charset="0"/>
                        <a:cs typeface="Arial" pitchFamily="34" charset="0"/>
                      </a:endParaRPr>
                    </a:p>
                  </a:txBody>
                  <a:tcPr marL="55322" marR="55322" marT="27901" marB="27901" anchor="ctr"/>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1-2 farc</a:t>
                      </a:r>
                      <a:endParaRPr lang="1106" sz="1200" b="0">
                        <a:solidFill>
                          <a:schemeClr val="tx1"/>
                        </a:solidFill>
                        <a:effectLst/>
                        <a:latin typeface="Arial" pitchFamily="34" charset="0"/>
                        <a:cs typeface="Arial" pitchFamily="34" charset="0"/>
                      </a:endParaRPr>
                    </a:p>
                    <a:p>
                      <a:pPr>
                        <a:lnSpc>
                          <a:spcPct val="100000"/>
                        </a:lnSpc>
                        <a:spcBef>
                          <a:spcPct val="0"/>
                        </a:spcBef>
                        <a:spcAft>
                          <a:spcPct val="0"/>
                        </a:spcAft>
                        <a:tabLst>
                          <a:tab pos="103505" algn="l"/>
                          <a:tab pos="457200" algn="l"/>
                          <a:tab pos="914400" algn="l"/>
                          <a:tab pos="5715000" algn="r"/>
                        </a:tabLst>
                        <a:defRPr b="0" i="0"/>
                      </a:pPr>
                      <a:r>
                        <a:rPr lang="1106" sz="1200">
                          <a:solidFill>
                            <a:schemeClr val="tx1"/>
                          </a:solidFill>
                          <a:effectLst/>
                          <a:latin typeface="Arial" pitchFamily="34" charset="0"/>
                          <a:cs typeface="Arial" pitchFamily="34" charset="0"/>
                        </a:rPr>
                        <a:t>Esboniad sylfaenol sy'n dangos:</a:t>
                      </a:r>
                    </a:p>
                    <a:p>
                      <a:pPr marL="342900" lvl="0" indent="-342900">
                        <a:lnSpc>
                          <a:spcPct val="100000"/>
                        </a:lnSpc>
                        <a:spcBef>
                          <a:spcPct val="0"/>
                        </a:spcBef>
                        <a:spcAft>
                          <a:spcPct val="0"/>
                        </a:spcAft>
                        <a:buFont typeface="Symbol" panose="05050102010706020507" pitchFamily="18" charset="2"/>
                        <a:buChar char=""/>
                        <a:tabLst>
                          <a:tab pos="914400" algn="l"/>
                          <a:tab pos="5715000" algn="r"/>
                        </a:tabLst>
                        <a:defRPr b="0" i="0"/>
                      </a:pPr>
                      <a:r>
                        <a:rPr lang="1106" sz="1200">
                          <a:solidFill>
                            <a:schemeClr val="tx1"/>
                          </a:solidFill>
                          <a:effectLst/>
                          <a:latin typeface="Arial" pitchFamily="34" charset="0"/>
                          <a:cs typeface="Arial" pitchFamily="34" charset="0"/>
                        </a:rPr>
                        <a:t>rhywfaint o wybodaeth a dealltwriaeth o sut gall damcaniaeth Vygotsky ein helpu i ddeall datblygiad gwybyddol plant</a:t>
                      </a:r>
                    </a:p>
                    <a:p>
                      <a:pPr marL="342900" lvl="0" indent="-342900">
                        <a:lnSpc>
                          <a:spcPct val="100000"/>
                        </a:lnSpc>
                        <a:spcBef>
                          <a:spcPct val="0"/>
                        </a:spcBef>
                        <a:spcAft>
                          <a:spcPct val="0"/>
                        </a:spcAft>
                        <a:buFont typeface="Symbol" panose="05050102010706020507" pitchFamily="18" charset="2"/>
                        <a:buChar char=""/>
                        <a:tabLst>
                          <a:tab pos="914400" algn="l"/>
                          <a:tab pos="5715000" algn="r"/>
                        </a:tabLst>
                        <a:defRPr b="0" i="0"/>
                      </a:pPr>
                      <a:r>
                        <a:rPr lang="1106" sz="1200">
                          <a:solidFill>
                            <a:schemeClr val="tx1"/>
                          </a:solidFill>
                          <a:effectLst/>
                          <a:latin typeface="Arial" pitchFamily="34" charset="0"/>
                          <a:cs typeface="Arial" pitchFamily="34" charset="0"/>
                        </a:rPr>
                        <a:t>rhywfaint o ddealltwriaeth o sut mae nodweddion damcaniaeth Vygotsky yn berthnasol i blant.  </a:t>
                      </a:r>
                      <a:endParaRPr lang="en-GB" sz="1200">
                        <a:solidFill>
                          <a:schemeClr val="tx1"/>
                        </a:solidFill>
                        <a:effectLst/>
                        <a:latin typeface="Arial" pitchFamily="34" charset="0"/>
                        <a:ea typeface="Calibri" panose="020F0502020204030204" pitchFamily="34" charset="0"/>
                        <a:cs typeface="Arial" pitchFamily="34" charset="0"/>
                      </a:endParaRPr>
                    </a:p>
                  </a:txBody>
                  <a:tcPr marL="55322" marR="55322" marT="27901" marB="27901"/>
                </a:tc>
                <a:extLst>
                  <a:ext uri="{0D108BD9-81ED-4DB2-BD59-A6C34878D82A}">
                    <a16:rowId xmlns:a16="http://schemas.microsoft.com/office/drawing/2014/main" val="2736966232"/>
                  </a:ext>
                </a:extLst>
              </a:tr>
              <a:tr h="434735">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 </a:t>
                      </a:r>
                      <a:endParaRPr lang="en-GB" sz="1200">
                        <a:solidFill>
                          <a:schemeClr val="tx1"/>
                        </a:solidFill>
                        <a:effectLst/>
                        <a:latin typeface="Arial" pitchFamily="34" charset="0"/>
                        <a:ea typeface="Calibri" panose="020F0502020204030204" pitchFamily="34" charset="0"/>
                        <a:cs typeface="Arial" pitchFamily="34" charset="0"/>
                      </a:endParaRPr>
                    </a:p>
                  </a:txBody>
                  <a:tcPr marL="55322" marR="55322" marT="27901" marB="27901" anchor="ctr"/>
                </a:tc>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0 marc</a:t>
                      </a:r>
                    </a:p>
                    <a:p>
                      <a:pPr algn="ctr">
                        <a:lnSpc>
                          <a:spcPct val="100000"/>
                        </a:lnSpc>
                        <a:spcAft>
                          <a:spcPts val="1000"/>
                        </a:spcAft>
                        <a:defRPr b="0" i="0"/>
                      </a:pPr>
                      <a:r>
                        <a:rPr lang="1106" sz="1200">
                          <a:solidFill>
                            <a:schemeClr val="tx1"/>
                          </a:solidFill>
                          <a:effectLst/>
                          <a:latin typeface="Arial" pitchFamily="34" charset="0"/>
                          <a:cs typeface="Arial" pitchFamily="34" charset="0"/>
                        </a:rPr>
                        <a:t>Ateb ddim yn haeddu marc neu heb geisio rhoi ateb.</a:t>
                      </a:r>
                      <a:endParaRPr lang="en-GB" sz="1200">
                        <a:solidFill>
                          <a:schemeClr val="tx1"/>
                        </a:solidFill>
                        <a:effectLst/>
                        <a:latin typeface="Arial" pitchFamily="34" charset="0"/>
                        <a:ea typeface="Calibri" panose="020F0502020204030204" pitchFamily="34" charset="0"/>
                        <a:cs typeface="Arial" pitchFamily="34" charset="0"/>
                      </a:endParaRPr>
                    </a:p>
                  </a:txBody>
                  <a:tcPr marL="55322" marR="55322" marT="27901" marB="27901"/>
                </a:tc>
                <a:extLst>
                  <a:ext uri="{0D108BD9-81ED-4DB2-BD59-A6C34878D82A}">
                    <a16:rowId xmlns:a16="http://schemas.microsoft.com/office/drawing/2014/main" val="2261584215"/>
                  </a:ext>
                </a:extLst>
              </a:tr>
            </a:tbl>
          </a:graphicData>
        </a:graphic>
      </p:graphicFrame>
      <p:pic>
        <p:nvPicPr>
          <p:cNvPr id="4" name="Audio 3">
            <a:hlinkClick r:id="" action="ppaction://media"/>
            <a:extLst>
              <a:ext uri="{FF2B5EF4-FFF2-40B4-BE49-F238E27FC236}">
                <a16:creationId xmlns:a16="http://schemas.microsoft.com/office/drawing/2014/main" id="{7C5E67FE-EC2C-470A-A19D-59D141796F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89980019"/>
      </p:ext>
    </p:extLst>
  </p:cSld>
  <p:clrMapOvr>
    <a:masterClrMapping/>
  </p:clrMapOvr>
  <p:transition advTm="286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pPr>
              <a:defRPr b="0" i="0"/>
            </a:pPr>
            <a:r>
              <a:rPr lang="1106" sz="2400">
                <a:solidFill>
                  <a:srgbClr val="0070C0"/>
                </a:solidFill>
                <a:latin typeface="Arial" pitchFamily="34" charset="0"/>
                <a:cs typeface="Arial" pitchFamily="34" charset="0"/>
              </a:rPr>
              <a:t>Adran B cwestiwn 3 (c), AA3</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4881677" cy="1464503"/>
          </a:xfrm>
          <a:prstGeom prst="rect">
            <a:avLst/>
          </a:prstGeom>
          <a:noFill/>
        </p:spPr>
        <p:txBody>
          <a:bodyPr wrap="square" rtlCol="0">
            <a:spAutoFit/>
          </a:bodyPr>
          <a:lstStyle/>
          <a:p>
            <a:pPr>
              <a:defRPr b="0" i="0"/>
            </a:pPr>
            <a:r>
              <a:rPr lang="1106">
                <a:latin typeface="Arial" pitchFamily="34" charset="0"/>
                <a:cs typeface="Arial" pitchFamily="34" charset="0"/>
              </a:rPr>
              <a:t>Defnyddiwch y lle sydd wedi'i ddarparu i ymateb – gadewch i nifer y marciau a'r lle sydd ar gael eich arwain. (Cofiwch y gallwch chi ddefnyddio'r dudalen parhad os oes angen)</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716756" y="1068240"/>
            <a:ext cx="2376488" cy="1044575"/>
          </a:xfrm>
          <a:prstGeom prst="rect">
            <a:avLst/>
          </a:prstGeom>
          <a:solidFill>
            <a:srgbClr val="66CCFF"/>
          </a:solidFill>
          <a:ln w="38100">
            <a:solidFill>
              <a:schemeClr val="tx1"/>
            </a:solidFill>
            <a:miter lim="800000"/>
          </a:ln>
          <a:effectLst/>
        </p:spPr>
        <p:txBody>
          <a:bodyPr wrap="none" anchor="ctr"/>
          <a:lstStyle/>
          <a:p>
            <a:pPr algn="ctr">
              <a:defRPr b="0" i="0"/>
            </a:pPr>
            <a:r>
              <a:rPr lang="1106" sz="6600">
                <a:latin typeface="Arial" pitchFamily="34" charset="0"/>
                <a:cs typeface="Arial" pitchFamily="34" charset="0"/>
              </a:rPr>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716756" y="2286951"/>
            <a:ext cx="3357307" cy="1189909"/>
          </a:xfrm>
          <a:prstGeom prst="rect">
            <a:avLst/>
          </a:prstGeom>
          <a:noFill/>
        </p:spPr>
        <p:txBody>
          <a:bodyPr wrap="square" rtlCol="0">
            <a:spAutoFit/>
          </a:bodyPr>
          <a:lstStyle/>
          <a:p>
            <a:pPr>
              <a:defRPr b="0" i="0"/>
            </a:pPr>
            <a:r>
              <a:rPr lang="1106">
                <a:latin typeface="Arial" pitchFamily="34" charset="0"/>
                <a:cs typeface="Arial" pitchFamily="34" charset="0"/>
              </a:rPr>
              <a:t>Dechreuwch y cloc!</a:t>
            </a:r>
          </a:p>
          <a:p>
            <a:endParaRPr lang="en-GB">
              <a:latin typeface="Arial" pitchFamily="34" charset="0"/>
              <a:cs typeface="Arial" pitchFamily="34" charset="0"/>
            </a:endParaRPr>
          </a:p>
          <a:p>
            <a:pPr>
              <a:defRPr b="0" i="0"/>
            </a:pPr>
            <a:r>
              <a:rPr lang="1106">
                <a:latin typeface="Arial" pitchFamily="34" charset="0"/>
                <a:cs typeface="Arial" pitchFamily="34" charset="0"/>
              </a:rPr>
              <a:t>Ceisiwch ateb y cwestiwn hwn mewn 10 munud.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728893" y="1065982"/>
            <a:ext cx="5093457" cy="5491887"/>
          </a:xfrm>
          <a:prstGeom prst="rect">
            <a:avLst/>
          </a:prstGeom>
          <a:noFill/>
          <a:ln>
            <a:solidFill>
              <a:schemeClr val="tx1"/>
            </a:solidFill>
          </a:ln>
        </p:spPr>
        <p:txBody>
          <a:bodyPr wrap="square">
            <a:spAutoFit/>
          </a:bodyPr>
          <a:lstStyle/>
          <a:p>
            <a:pPr marL="263525" indent="-263525">
              <a:defRPr b="0" i="0"/>
            </a:pPr>
            <a:r>
              <a:rPr lang="1106" sz="1600">
                <a:latin typeface="Arial" pitchFamily="34" charset="0"/>
                <a:cs typeface="Arial" pitchFamily="34" charset="0"/>
              </a:rPr>
              <a:t>(c) Aseswch sut gall </a:t>
            </a:r>
            <a:r>
              <a:rPr lang="1106" sz="1600">
                <a:highlight>
                  <a:srgbClr val="FFFF00"/>
                </a:highlight>
                <a:latin typeface="Arial" pitchFamily="34" charset="0"/>
                <a:cs typeface="Arial" pitchFamily="34" charset="0"/>
              </a:rPr>
              <a:t>chwarae dychmygus hybu datblygiad iaith plentyn rhwng 1 a 3 oed</a:t>
            </a:r>
            <a:r>
              <a:rPr lang="1106" sz="1600">
                <a:latin typeface="Arial" pitchFamily="34" charset="0"/>
                <a:cs typeface="Arial" pitchFamily="34" charset="0"/>
              </a:rPr>
              <a:t>.                                                  </a:t>
            </a:r>
            <a:r>
              <a:rPr lang="en-GB" sz="1600">
                <a:latin typeface="Arial" pitchFamily="34" charset="0"/>
                <a:cs typeface="Arial" pitchFamily="34" charset="0"/>
              </a:rPr>
              <a:t>										</a:t>
            </a:r>
            <a:r>
              <a:rPr lang="1106" sz="1600">
                <a:highlight>
                  <a:srgbClr val="FFFF00"/>
                </a:highlight>
                <a:latin typeface="Arial" pitchFamily="34" charset="0"/>
                <a:cs typeface="Arial" pitchFamily="34" charset="0"/>
              </a:rPr>
              <a:t>[8]</a:t>
            </a:r>
          </a:p>
          <a:p>
            <a:pPr marL="263525" indent="11113">
              <a:defRPr b="0" i="0"/>
            </a:pPr>
            <a:r>
              <a:rPr lang="1106"/>
              <a:t>………………………………………………………………………… ………………………………………………………………………… …………………………………………………………………………</a:t>
            </a:r>
          </a:p>
          <a:p>
            <a:pPr marL="263525" indent="11113">
              <a:defRPr b="0" i="0"/>
            </a:pPr>
            <a:r>
              <a:rPr lang="1106"/>
              <a:t>………………………………………………………………………… …………………………………………………………………………</a:t>
            </a:r>
          </a:p>
          <a:p>
            <a:pPr marL="263525" indent="11113">
              <a:defRPr b="0" i="0"/>
            </a:pPr>
            <a:r>
              <a:rPr lang="1106"/>
              <a:t>…………………………………………………………………………</a:t>
            </a:r>
          </a:p>
          <a:p>
            <a:pPr marL="263525" indent="11113">
              <a:defRPr b="0" i="0"/>
            </a:pPr>
            <a:r>
              <a:rPr lang="1106"/>
              <a:t>…………………………………………………………………………</a:t>
            </a:r>
          </a:p>
          <a:p>
            <a:pPr marL="263525" indent="11113">
              <a:defRPr b="0" i="0"/>
            </a:pPr>
            <a:r>
              <a:rPr lang="1106"/>
              <a:t>…………………………………………………………………………</a:t>
            </a:r>
          </a:p>
          <a:p>
            <a:pPr marL="263525" indent="11113">
              <a:defRPr b="0" i="0"/>
            </a:pPr>
            <a:r>
              <a:rPr lang="1106"/>
              <a:t>…………………………………………………………………………</a:t>
            </a:r>
          </a:p>
          <a:p>
            <a:pPr marL="263525" indent="11113">
              <a:defRPr b="0" i="0"/>
            </a:pPr>
            <a:r>
              <a:rPr lang="1106"/>
              <a:t>…………………………………………………………………………</a:t>
            </a:r>
          </a:p>
          <a:p>
            <a:pPr marL="263525" indent="11113">
              <a:defRPr b="0" i="0"/>
            </a:pPr>
            <a:r>
              <a:rPr lang="1106"/>
              <a:t>………………………………………………………...................</a:t>
            </a:r>
          </a:p>
          <a:p>
            <a:pPr marL="263525" indent="11113">
              <a:defRPr b="0" i="0"/>
            </a:pPr>
            <a:r>
              <a:rPr lang="1106"/>
              <a:t>………………………………………………………………………… ………………………………………………………………………… …………………………………………………………………………</a:t>
            </a:r>
          </a:p>
          <a:p>
            <a:pPr marL="263525" indent="11113">
              <a:defRPr b="0" i="0"/>
            </a:pPr>
            <a:r>
              <a:rPr lang="1106"/>
              <a:t>…………………………………………………………………………</a:t>
            </a:r>
          </a:p>
          <a:p>
            <a:pPr marL="263525" indent="11113">
              <a:defRPr b="0" i="0"/>
            </a:pPr>
            <a:r>
              <a:rPr lang="1106"/>
              <a:t>…………………………………………………………………………</a:t>
            </a:r>
          </a:p>
          <a:p>
            <a:pPr marL="263525" indent="11113"/>
            <a:endParaRPr lang="en-GB"/>
          </a:p>
        </p:txBody>
      </p:sp>
      <p:sp>
        <p:nvSpPr>
          <p:cNvPr id="2" name="Oval 1">
            <a:extLst>
              <a:ext uri="{FF2B5EF4-FFF2-40B4-BE49-F238E27FC236}">
                <a16:creationId xmlns:a16="http://schemas.microsoft.com/office/drawing/2014/main" id="{235F8389-5029-4A41-B355-FFAE682BB26E}"/>
              </a:ext>
            </a:extLst>
          </p:cNvPr>
          <p:cNvSpPr/>
          <p:nvPr/>
        </p:nvSpPr>
        <p:spPr>
          <a:xfrm>
            <a:off x="957878" y="1103084"/>
            <a:ext cx="1013426" cy="3163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3D429F88-50F8-4B99-AE9E-056B200D7C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11462409"/>
      </p:ext>
    </p:extLst>
  </p:cSld>
  <p:clrMapOvr>
    <a:masterClrMapping/>
  </p:clrMapOvr>
  <p:transition advTm="754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0"/>
                      </p:stCondLst>
                      <p:childTnLst>
                        <p:par>
                          <p:cTn id="9" fill="hold" nodeType="after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pPr>
              <a:defRPr b="0" i="0"/>
            </a:pPr>
            <a:r>
              <a:rPr lang="1106" sz="2400">
                <a:solidFill>
                  <a:srgbClr val="0070C0"/>
                </a:solidFill>
                <a:latin typeface="Arial" pitchFamily="34" charset="0"/>
                <a:cs typeface="Arial" pitchFamily="34" charset="0"/>
              </a:rPr>
              <a:t>Adran B cwestiwn 3(c),  cynllun marcio AA3</a:t>
            </a:r>
          </a:p>
        </p:txBody>
      </p:sp>
      <p:sp>
        <p:nvSpPr>
          <p:cNvPr id="7" name="TextBox 6">
            <a:extLst>
              <a:ext uri="{FF2B5EF4-FFF2-40B4-BE49-F238E27FC236}">
                <a16:creationId xmlns:a16="http://schemas.microsoft.com/office/drawing/2014/main" id="{AED58534-3F97-42D8-96D5-4F7847F527CF}"/>
              </a:ext>
            </a:extLst>
          </p:cNvPr>
          <p:cNvSpPr txBox="1"/>
          <p:nvPr/>
        </p:nvSpPr>
        <p:spPr>
          <a:xfrm>
            <a:off x="812801" y="1089991"/>
            <a:ext cx="5293771" cy="4846082"/>
          </a:xfrm>
          <a:prstGeom prst="rect">
            <a:avLst/>
          </a:prstGeom>
          <a:noFill/>
          <a:ln>
            <a:solidFill>
              <a:schemeClr val="tx1"/>
            </a:solidFill>
          </a:ln>
        </p:spPr>
        <p:txBody>
          <a:bodyPr wrap="square">
            <a:spAutoFit/>
          </a:bodyPr>
          <a:lstStyle/>
          <a:p>
            <a:pPr marL="263525" indent="-263525">
              <a:defRPr b="0" i="0"/>
            </a:pPr>
            <a:r>
              <a:rPr lang="1106" sz="1200" i="1"/>
              <a:t>3 (</a:t>
            </a:r>
            <a:r>
              <a:rPr lang="1106" sz="1200" i="0">
                <a:latin typeface="Arial" pitchFamily="34" charset="0"/>
                <a:cs typeface="Arial" pitchFamily="34" charset="0"/>
              </a:rPr>
              <a:t>c)</a:t>
            </a:r>
            <a:r>
              <a:rPr lang="1106" sz="1200" i="0">
                <a:effectLst/>
                <a:latin typeface="Arial" pitchFamily="34" charset="0"/>
                <a:ea typeface="Calibri" panose="020F0502020204030204" pitchFamily="34" charset="0"/>
              </a:rPr>
              <a:t> Aseswch sut gall chwarae dychmygus hybu datblygiad iaith plentyn rhwng 1 a 3 oed. </a:t>
            </a:r>
          </a:p>
          <a:p>
            <a:pPr marL="263525" indent="-263525"/>
            <a:endParaRPr lang="en-GB" sz="1200">
              <a:latin typeface="Arial" pitchFamily="34" charset="0"/>
              <a:cs typeface="Arial" pitchFamily="34" charset="0"/>
            </a:endParaRPr>
          </a:p>
          <a:p>
            <a:pPr>
              <a:defRPr b="0" i="0"/>
            </a:pPr>
            <a:r>
              <a:rPr lang="1106" sz="1200">
                <a:latin typeface="Arial" pitchFamily="34" charset="0"/>
                <a:cs typeface="Arial" pitchFamily="34" charset="0"/>
              </a:rPr>
              <a:t>Gall atebion gyfeirio at:</a:t>
            </a:r>
          </a:p>
          <a:p>
            <a:endParaRPr lang="en-GB" sz="1000">
              <a:latin typeface="Arial" pitchFamily="34" charset="0"/>
              <a:cs typeface="Arial" pitchFamily="34" charset="0"/>
            </a:endParaRPr>
          </a:p>
          <a:p>
            <a:pPr>
              <a:spcAft>
                <a:spcPts val="1000"/>
              </a:spcAft>
              <a:defRPr b="0" i="0"/>
            </a:pPr>
            <a:r>
              <a:rPr lang="1106" sz="1200">
                <a:effectLst/>
                <a:latin typeface="Arial" pitchFamily="34" charset="0"/>
                <a:ea typeface="Calibri" panose="020F0502020204030204" pitchFamily="34" charset="0"/>
                <a:cs typeface="Arial" pitchFamily="34" charset="0"/>
              </a:rPr>
              <a:t>Mae iaith plant yn datblygu'n gyflym rhwng 1 a 3 oed. Mae geirfa a lleferydd yn cyflymu'n gyflym wrth i sgiliau cyfathrebu a hyder y plentyn gynyddu. Dyma'r adeg mae llawer o blant yn mynd i leoliadau addysgol ac yn dechrau cymdeithasu ag eraill a chwarae.</a:t>
            </a:r>
          </a:p>
          <a:p>
            <a:pPr>
              <a:defRPr b="0" i="0"/>
            </a:pPr>
            <a:r>
              <a:rPr lang="1106" sz="1200">
                <a:effectLst/>
                <a:latin typeface="Arial" pitchFamily="34" charset="0"/>
                <a:ea typeface="Calibri" panose="020F0502020204030204" pitchFamily="34" charset="0"/>
                <a:cs typeface="Arial" pitchFamily="34" charset="0"/>
              </a:rPr>
              <a:t>Mae chwarae dychmygus yn annog datblygiad iaith drwy: </a:t>
            </a:r>
          </a:p>
          <a:p>
            <a:pPr marL="342900" lvl="0" indent="-342900">
              <a:buFont typeface="Symbol" panose="05050102010706020507" pitchFamily="18" charset="2"/>
              <a:buChar char=""/>
              <a:defRPr b="0" i="0"/>
            </a:pPr>
            <a:r>
              <a:rPr lang="1106" sz="1200">
                <a:effectLst/>
                <a:latin typeface="Arial" pitchFamily="34" charset="0"/>
                <a:ea typeface="Times New Roman" panose="02020603050405020304" pitchFamily="18" charset="0"/>
                <a:cs typeface="Arial" pitchFamily="34" charset="0"/>
              </a:rPr>
              <a:t>cynyddu geirfa (dysgu geiriau newydd)</a:t>
            </a:r>
            <a:endParaRPr lang="en-GB" sz="1200">
              <a:effectLst/>
              <a:latin typeface="Arial" pitchFamily="34" charset="0"/>
              <a:ea typeface="Calibri" panose="020F0502020204030204" pitchFamily="34" charset="0"/>
              <a:cs typeface="Arial" pitchFamily="34" charset="0"/>
            </a:endParaRPr>
          </a:p>
          <a:p>
            <a:pPr marL="342900" lvl="0" indent="-3429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dewis geirfa sy'n addas at ddibenion/cyd-destunau penodol </a:t>
            </a:r>
          </a:p>
          <a:p>
            <a:pPr marL="342900" lvl="0" indent="-342900">
              <a:buFont typeface="Symbol" panose="05050102010706020507" pitchFamily="18" charset="2"/>
              <a:buChar char=""/>
              <a:defRPr b="0" i="0"/>
            </a:pPr>
            <a:r>
              <a:rPr lang="1106" sz="1200">
                <a:effectLst/>
                <a:latin typeface="Arial" pitchFamily="34" charset="0"/>
                <a:ea typeface="Times New Roman" panose="02020603050405020304" pitchFamily="18" charset="0"/>
                <a:cs typeface="Arial" pitchFamily="34" charset="0"/>
              </a:rPr>
              <a:t>datblygu sgiliau iaith: ymarfer gwrando, edrych a siarad  </a:t>
            </a:r>
            <a:endParaRPr lang="en-GB" sz="1200">
              <a:effectLst/>
              <a:latin typeface="Arial" pitchFamily="34" charset="0"/>
              <a:ea typeface="Calibri" panose="020F0502020204030204" pitchFamily="34" charset="0"/>
              <a:cs typeface="Arial" pitchFamily="34" charset="0"/>
            </a:endParaRPr>
          </a:p>
          <a:p>
            <a:pPr marL="342900" lvl="0" indent="-3429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copïo iaith pobl eraill </a:t>
            </a:r>
          </a:p>
          <a:p>
            <a:pPr marL="342900" lvl="0" indent="-3429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defnyddio tôn a llais i gyfathrebu </a:t>
            </a:r>
          </a:p>
          <a:p>
            <a:pPr marL="342900" lvl="0" indent="-3429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siarad heb fod ofn teimlo cywilydd </a:t>
            </a:r>
          </a:p>
          <a:p>
            <a:pPr marL="342900" lvl="0" indent="-3429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lleisio meddyliau a theimladau drwy chwarae rôl  </a:t>
            </a:r>
          </a:p>
          <a:p>
            <a:pPr marL="342900" lvl="0" indent="-3429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siarad yn rhydd gydag emosiwn </a:t>
            </a:r>
          </a:p>
          <a:p>
            <a:pPr marL="342900" lvl="0" indent="-342900">
              <a:buFont typeface="Symbol" panose="05050102010706020507" pitchFamily="18" charset="2"/>
              <a:buChar char=""/>
              <a:defRPr b="0" i="0"/>
            </a:pPr>
            <a:r>
              <a:rPr lang="1106" sz="1200">
                <a:effectLst/>
                <a:latin typeface="Arial" pitchFamily="34" charset="0"/>
                <a:ea typeface="Times New Roman" panose="02020603050405020304" pitchFamily="18" charset="0"/>
                <a:cs typeface="Arial" pitchFamily="34" charset="0"/>
              </a:rPr>
              <a:t>datblygu'n emosiynol: deall a mynegi eu teimladau drwy ail-greu profiadau penodol </a:t>
            </a:r>
            <a:endParaRPr lang="en-GB" sz="1200">
              <a:effectLst/>
              <a:latin typeface="Arial" pitchFamily="34" charset="0"/>
              <a:ea typeface="Calibri" panose="020F0502020204030204" pitchFamily="34" charset="0"/>
              <a:cs typeface="Arial" pitchFamily="34" charset="0"/>
            </a:endParaRPr>
          </a:p>
          <a:p>
            <a:pPr marL="342900" lvl="0" indent="-342900">
              <a:spcAft>
                <a:spcPts val="1000"/>
              </a:spcAft>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defnyddio eu dychymyg i fynegi eu barn a'u safbwyntiau</a:t>
            </a:r>
          </a:p>
          <a:p>
            <a:pPr>
              <a:defRPr b="0" i="0"/>
            </a:pPr>
            <a:r>
              <a:rPr lang="1106" sz="1200"/>
              <a:t>.</a:t>
            </a:r>
            <a:endParaRPr lang="en-GB" sz="1200">
              <a:latin typeface="Arial" pitchFamily="34" charset="0"/>
              <a:cs typeface="Arial" pitchFamily="34" charset="0"/>
            </a:endParaRPr>
          </a:p>
          <a:p>
            <a:endParaRPr lang="en-GB" sz="1000">
              <a:latin typeface="Arial" pitchFamily="34" charset="0"/>
              <a:cs typeface="Arial" pitchFamily="34" charset="0"/>
            </a:endParaRPr>
          </a:p>
          <a:p>
            <a:pPr>
              <a:defRPr b="0" i="0"/>
            </a:pPr>
            <a:r>
              <a:rPr lang="1106" sz="1200">
                <a:latin typeface="Arial" pitchFamily="34" charset="0"/>
                <a:cs typeface="Arial" pitchFamily="34" charset="0"/>
              </a:rPr>
              <a:t>Rhowch gredyd am unrhyw ymateb dilys arall.</a:t>
            </a:r>
            <a:endParaRPr lang="en-GB" sz="1100"/>
          </a:p>
          <a:p>
            <a:pPr>
              <a:defRPr b="0" i="0"/>
            </a:pPr>
            <a:r>
              <a:rPr lang="1106" sz="1100"/>
              <a:t>.</a:t>
            </a:r>
          </a:p>
        </p:txBody>
      </p:sp>
      <p:graphicFrame>
        <p:nvGraphicFramePr>
          <p:cNvPr id="5" name="Table 4">
            <a:extLst>
              <a:ext uri="{FF2B5EF4-FFF2-40B4-BE49-F238E27FC236}">
                <a16:creationId xmlns:a16="http://schemas.microsoft.com/office/drawing/2014/main" id="{2F41D096-A15B-47A9-ABC1-86E1CB915F85}"/>
              </a:ext>
            </a:extLst>
          </p:cNvPr>
          <p:cNvGraphicFramePr>
            <a:graphicFrameLocks noGrp="1"/>
          </p:cNvGraphicFramePr>
          <p:nvPr>
            <p:extLst>
              <p:ext uri="{D42A27DB-BD31-4B8C-83A1-F6EECF244321}">
                <p14:modId xmlns:p14="http://schemas.microsoft.com/office/powerpoint/2010/main" val="314358702"/>
              </p:ext>
            </p:extLst>
          </p:nvPr>
        </p:nvGraphicFramePr>
        <p:xfrm>
          <a:off x="6916927" y="1089991"/>
          <a:ext cx="4059936" cy="976688"/>
        </p:xfrm>
        <a:graphic>
          <a:graphicData uri="http://schemas.openxmlformats.org/drawingml/2006/table">
            <a:tbl>
              <a:tblPr firstRow="1" firstCol="1" bandRow="1"/>
              <a:tblGrid>
                <a:gridCol w="965473">
                  <a:extLst>
                    <a:ext uri="{9D8B030D-6E8A-4147-A177-3AD203B41FA5}">
                      <a16:colId xmlns:a16="http://schemas.microsoft.com/office/drawing/2014/main" val="164060830"/>
                    </a:ext>
                  </a:extLst>
                </a:gridCol>
                <a:gridCol w="990228">
                  <a:extLst>
                    <a:ext uri="{9D8B030D-6E8A-4147-A177-3AD203B41FA5}">
                      <a16:colId xmlns:a16="http://schemas.microsoft.com/office/drawing/2014/main" val="3637756288"/>
                    </a:ext>
                  </a:extLst>
                </a:gridCol>
                <a:gridCol w="990228">
                  <a:extLst>
                    <a:ext uri="{9D8B030D-6E8A-4147-A177-3AD203B41FA5}">
                      <a16:colId xmlns:a16="http://schemas.microsoft.com/office/drawing/2014/main" val="3999681331"/>
                    </a:ext>
                  </a:extLst>
                </a:gridCol>
                <a:gridCol w="1114007">
                  <a:extLst>
                    <a:ext uri="{9D8B030D-6E8A-4147-A177-3AD203B41FA5}">
                      <a16:colId xmlns:a16="http://schemas.microsoft.com/office/drawing/2014/main" val="829116377"/>
                    </a:ext>
                  </a:extLst>
                </a:gridCol>
              </a:tblGrid>
              <a:tr h="428111">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200"/>
                        </a:spcBef>
                        <a:spcAft>
                          <a:spcPts val="2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Cyfanswm Marciau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0036611"/>
                  </a:ext>
                </a:extLst>
              </a:tr>
              <a:tr h="428111">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8</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8</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2105799"/>
                  </a:ext>
                </a:extLst>
              </a:tr>
            </a:tbl>
          </a:graphicData>
        </a:graphic>
      </p:graphicFrame>
      <p:pic>
        <p:nvPicPr>
          <p:cNvPr id="2" name="Audio 1">
            <a:hlinkClick r:id="" action="ppaction://media"/>
            <a:extLst>
              <a:ext uri="{FF2B5EF4-FFF2-40B4-BE49-F238E27FC236}">
                <a16:creationId xmlns:a16="http://schemas.microsoft.com/office/drawing/2014/main" id="{560D97A5-7153-4877-8AB0-84EFAB2A92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72069244"/>
      </p:ext>
    </p:extLst>
  </p:cSld>
  <p:clrMapOvr>
    <a:masterClrMapping/>
  </p:clrMapOvr>
  <p:transition advTm="26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DBD286-3409-4815-9A44-10394BEBE670}"/>
              </a:ext>
            </a:extLst>
          </p:cNvPr>
          <p:cNvSpPr>
            <a:spLocks noGrp="1"/>
          </p:cNvSpPr>
          <p:nvPr>
            <p:ph type="title"/>
          </p:nvPr>
        </p:nvSpPr>
        <p:spPr>
          <a:xfrm>
            <a:off x="439174" y="314531"/>
            <a:ext cx="10223323" cy="447261"/>
          </a:xfrm>
        </p:spPr>
        <p:txBody>
          <a:bodyPr>
            <a:normAutofit/>
          </a:bodyPr>
          <a:lstStyle/>
          <a:p>
            <a:pPr>
              <a:defRPr b="0" i="0"/>
            </a:pPr>
            <a:r>
              <a:rPr lang="1106" sz="2400">
                <a:solidFill>
                  <a:srgbClr val="0070C0"/>
                </a:solidFill>
                <a:latin typeface="Arial" pitchFamily="34" charset="0"/>
                <a:cs typeface="Arial" pitchFamily="34" charset="0"/>
              </a:rPr>
              <a:t>Adran B cwestiwn 3(c), bandiau cynllun marcio AA3</a:t>
            </a:r>
          </a:p>
        </p:txBody>
      </p:sp>
      <p:graphicFrame>
        <p:nvGraphicFramePr>
          <p:cNvPr id="6" name="Content Placeholder 5">
            <a:extLst>
              <a:ext uri="{FF2B5EF4-FFF2-40B4-BE49-F238E27FC236}">
                <a16:creationId xmlns:a16="http://schemas.microsoft.com/office/drawing/2014/main" id="{E26931D7-88AF-4CBB-982E-749F87EA92A0}"/>
              </a:ext>
            </a:extLst>
          </p:cNvPr>
          <p:cNvGraphicFramePr>
            <a:graphicFrameLocks noGrp="1"/>
          </p:cNvGraphicFramePr>
          <p:nvPr>
            <p:ph sz="quarter" idx="10"/>
            <p:extLst>
              <p:ext uri="{D42A27DB-BD31-4B8C-83A1-F6EECF244321}">
                <p14:modId xmlns:p14="http://schemas.microsoft.com/office/powerpoint/2010/main" val="295589211"/>
              </p:ext>
            </p:extLst>
          </p:nvPr>
        </p:nvGraphicFramePr>
        <p:xfrm>
          <a:off x="2147455" y="1028281"/>
          <a:ext cx="8127115" cy="4872778"/>
        </p:xfrm>
        <a:graphic>
          <a:graphicData uri="http://schemas.openxmlformats.org/drawingml/2006/table">
            <a:tbl>
              <a:tblPr firstRow="1" firstCol="1" bandRow="1">
                <a:tableStyleId>{5C22544A-7EE6-4342-B048-85BDC9FD1C3A}</a:tableStyleId>
              </a:tblPr>
              <a:tblGrid>
                <a:gridCol w="941163">
                  <a:extLst>
                    <a:ext uri="{9D8B030D-6E8A-4147-A177-3AD203B41FA5}">
                      <a16:colId xmlns:a16="http://schemas.microsoft.com/office/drawing/2014/main" val="3230428111"/>
                    </a:ext>
                  </a:extLst>
                </a:gridCol>
                <a:gridCol w="7185952">
                  <a:extLst>
                    <a:ext uri="{9D8B030D-6E8A-4147-A177-3AD203B41FA5}">
                      <a16:colId xmlns:a16="http://schemas.microsoft.com/office/drawing/2014/main" val="977696707"/>
                    </a:ext>
                  </a:extLst>
                </a:gridCol>
              </a:tblGrid>
              <a:tr h="163445">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Band </a:t>
                      </a:r>
                      <a:endParaRPr lang="en-GB" sz="1200">
                        <a:solidFill>
                          <a:schemeClr val="tx1"/>
                        </a:solidFill>
                        <a:effectLst/>
                        <a:latin typeface="Arial" pitchFamily="34" charset="0"/>
                        <a:ea typeface="Calibri" panose="020F0502020204030204" pitchFamily="34" charset="0"/>
                        <a:cs typeface="Arial" pitchFamily="34" charset="0"/>
                      </a:endParaRPr>
                    </a:p>
                  </a:txBody>
                  <a:tcPr marL="46979" marR="46979" marT="23694" marB="23694"/>
                </a:tc>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AA3</a:t>
                      </a:r>
                      <a:endParaRPr lang="en-GB" sz="1200">
                        <a:solidFill>
                          <a:schemeClr val="tx1"/>
                        </a:solidFill>
                        <a:effectLst/>
                        <a:latin typeface="Arial" pitchFamily="34" charset="0"/>
                        <a:ea typeface="Calibri" panose="020F0502020204030204" pitchFamily="34" charset="0"/>
                        <a:cs typeface="Arial" pitchFamily="34" charset="0"/>
                      </a:endParaRPr>
                    </a:p>
                  </a:txBody>
                  <a:tcPr marL="46979" marR="46979" marT="23694" marB="23694"/>
                </a:tc>
                <a:extLst>
                  <a:ext uri="{0D108BD9-81ED-4DB2-BD59-A6C34878D82A}">
                    <a16:rowId xmlns:a16="http://schemas.microsoft.com/office/drawing/2014/main" val="3746551778"/>
                  </a:ext>
                </a:extLst>
              </a:tr>
              <a:tr h="947913">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4</a:t>
                      </a:r>
                      <a:endParaRPr lang="en-GB" sz="1200">
                        <a:solidFill>
                          <a:schemeClr val="tx1"/>
                        </a:solidFill>
                        <a:effectLst/>
                        <a:latin typeface="Arial" pitchFamily="34" charset="0"/>
                        <a:ea typeface="Calibri" panose="020F0502020204030204" pitchFamily="34" charset="0"/>
                        <a:cs typeface="Arial" pitchFamily="34" charset="0"/>
                      </a:endParaRPr>
                    </a:p>
                  </a:txBody>
                  <a:tcPr marL="46979" marR="46979" marT="23694" marB="23694" anchor="ctr"/>
                </a:tc>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7-8 marc</a:t>
                      </a:r>
                    </a:p>
                    <a:p>
                      <a:pPr>
                        <a:lnSpc>
                          <a:spcPct val="100000"/>
                        </a:lnSpc>
                        <a:spcAft>
                          <a:spcPct val="0"/>
                        </a:spcAft>
                        <a:tabLst>
                          <a:tab pos="457200" algn="l"/>
                          <a:tab pos="914400" algn="l"/>
                          <a:tab pos="5715000" algn="r"/>
                        </a:tabLst>
                        <a:defRPr b="0" i="0"/>
                      </a:pPr>
                      <a:r>
                        <a:rPr lang="1106" sz="1200">
                          <a:solidFill>
                            <a:schemeClr val="tx1"/>
                          </a:solidFill>
                          <a:effectLst/>
                          <a:latin typeface="Arial" pitchFamily="34" charset="0"/>
                          <a:cs typeface="Arial" pitchFamily="34" charset="0"/>
                        </a:rPr>
                        <a:t>Asesiad ardderchog sy'n dangos:</a:t>
                      </a:r>
                    </a:p>
                    <a:p>
                      <a:pPr marL="342900" lvl="0" indent="-342900">
                        <a:lnSpc>
                          <a:spcPct val="100000"/>
                        </a:lnSpc>
                        <a:spcAft>
                          <a:spcPct val="0"/>
                        </a:spcAft>
                        <a:buFont typeface="Symbol" panose="05050102010706020507" pitchFamily="18" charset="2"/>
                        <a:buChar char=""/>
                        <a:tabLst>
                          <a:tab pos="914400" algn="l"/>
                          <a:tab pos="5715000" algn="r"/>
                        </a:tabLst>
                        <a:defRPr b="0" i="0"/>
                      </a:pPr>
                      <a:r>
                        <a:rPr lang="1106" sz="1200">
                          <a:solidFill>
                            <a:schemeClr val="tx1"/>
                          </a:solidFill>
                          <a:effectLst/>
                          <a:latin typeface="Arial" pitchFamily="34" charset="0"/>
                          <a:cs typeface="Arial" pitchFamily="34" charset="0"/>
                        </a:rPr>
                        <a:t>barnau craff a gwybodus am sut gall chwarae dychmygus hybu datblygiad iaith plentyn rhwng 1 a 3 oed </a:t>
                      </a:r>
                    </a:p>
                    <a:p>
                      <a:pPr marL="342900" lvl="0" indent="-342900">
                        <a:lnSpc>
                          <a:spcPct val="100000"/>
                        </a:lnSpc>
                        <a:spcAft>
                          <a:spcPts val="1000"/>
                        </a:spcAft>
                        <a:buFont typeface="Symbol" panose="05050102010706020507" pitchFamily="18" charset="2"/>
                        <a:buChar char=""/>
                        <a:tabLst>
                          <a:tab pos="914400" algn="l"/>
                          <a:tab pos="5715000" algn="r"/>
                        </a:tabLst>
                        <a:defRPr b="0" i="0"/>
                      </a:pPr>
                      <a:r>
                        <a:rPr lang="1106" sz="1200">
                          <a:solidFill>
                            <a:schemeClr val="tx1"/>
                          </a:solidFill>
                          <a:effectLst/>
                          <a:latin typeface="Arial" pitchFamily="34" charset="0"/>
                          <a:cs typeface="Arial" pitchFamily="34" charset="0"/>
                        </a:rPr>
                        <a:t>ymdriniaeth hyderus a manwl â'r cysyniad o chwarae dychmygus a sut gall hybu datblygiad iaith.</a:t>
                      </a:r>
                    </a:p>
                  </a:txBody>
                  <a:tcPr marL="46979" marR="46979" marT="23694" marB="23694"/>
                </a:tc>
                <a:extLst>
                  <a:ext uri="{0D108BD9-81ED-4DB2-BD59-A6C34878D82A}">
                    <a16:rowId xmlns:a16="http://schemas.microsoft.com/office/drawing/2014/main" val="3390450574"/>
                  </a:ext>
                </a:extLst>
              </a:tr>
              <a:tr h="890826">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3</a:t>
                      </a:r>
                      <a:endParaRPr lang="en-GB" sz="1200">
                        <a:solidFill>
                          <a:schemeClr val="tx1"/>
                        </a:solidFill>
                        <a:effectLst/>
                        <a:latin typeface="Arial" pitchFamily="34" charset="0"/>
                        <a:ea typeface="Calibri" panose="020F0502020204030204" pitchFamily="34" charset="0"/>
                        <a:cs typeface="Arial" pitchFamily="34" charset="0"/>
                      </a:endParaRPr>
                    </a:p>
                  </a:txBody>
                  <a:tcPr marL="46979" marR="46979" marT="23694" marB="23694" anchor="ctr"/>
                </a:tc>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5-6 marc </a:t>
                      </a:r>
                    </a:p>
                    <a:p>
                      <a:pPr>
                        <a:lnSpc>
                          <a:spcPct val="100000"/>
                        </a:lnSpc>
                        <a:spcAft>
                          <a:spcPct val="0"/>
                        </a:spcAft>
                        <a:tabLst>
                          <a:tab pos="457200" algn="l"/>
                          <a:tab pos="914400" algn="l"/>
                          <a:tab pos="5715000" algn="r"/>
                        </a:tabLst>
                        <a:defRPr b="0" i="0"/>
                      </a:pPr>
                      <a:r>
                        <a:rPr lang="1106" sz="1200">
                          <a:solidFill>
                            <a:schemeClr val="tx1"/>
                          </a:solidFill>
                          <a:effectLst/>
                          <a:latin typeface="Arial" pitchFamily="34" charset="0"/>
                          <a:cs typeface="Arial" pitchFamily="34" charset="0"/>
                        </a:rPr>
                        <a:t>Asesiad da sy'n dangos:</a:t>
                      </a:r>
                    </a:p>
                    <a:p>
                      <a:pPr marL="342900" lvl="0" indent="-342900">
                        <a:lnSpc>
                          <a:spcPct val="100000"/>
                        </a:lnSpc>
                        <a:spcAft>
                          <a:spcPct val="0"/>
                        </a:spcAft>
                        <a:buFont typeface="Symbol" panose="05050102010706020507" pitchFamily="18" charset="2"/>
                        <a:buChar char=""/>
                        <a:tabLst>
                          <a:tab pos="914400" algn="l"/>
                          <a:tab pos="5715000" algn="r"/>
                        </a:tabLst>
                        <a:defRPr b="0" i="0"/>
                      </a:pPr>
                      <a:r>
                        <a:rPr lang="1106" sz="1200">
                          <a:solidFill>
                            <a:schemeClr val="tx1"/>
                          </a:solidFill>
                          <a:effectLst/>
                          <a:latin typeface="Arial" pitchFamily="34" charset="0"/>
                          <a:cs typeface="Arial" pitchFamily="34" charset="0"/>
                        </a:rPr>
                        <a:t>barnau rhesymegol am sut gall chwarae dychmygus hybu datblygiad iaith plentyn rhwng 1 a 3 oed</a:t>
                      </a:r>
                    </a:p>
                    <a:p>
                      <a:pPr marL="342900" lvl="0" indent="-342900">
                        <a:lnSpc>
                          <a:spcPct val="100000"/>
                        </a:lnSpc>
                        <a:spcAft>
                          <a:spcPts val="1000"/>
                        </a:spcAft>
                        <a:buFont typeface="Symbol" panose="05050102010706020507" pitchFamily="18" charset="2"/>
                        <a:buChar char=""/>
                        <a:tabLst>
                          <a:tab pos="914400" algn="l"/>
                          <a:tab pos="5715000" algn="r"/>
                        </a:tabLst>
                        <a:defRPr b="0" i="0"/>
                      </a:pPr>
                      <a:r>
                        <a:rPr lang="1106" sz="1200">
                          <a:solidFill>
                            <a:schemeClr val="tx1"/>
                          </a:solidFill>
                          <a:effectLst/>
                          <a:latin typeface="Arial" pitchFamily="34" charset="0"/>
                          <a:cs typeface="Arial" pitchFamily="34" charset="0"/>
                        </a:rPr>
                        <a:t>ymdriniaeth drylwyr â'r cysyniad o chwarae dychmygus a sut gall hybu datblygiad iaith.</a:t>
                      </a:r>
                    </a:p>
                  </a:txBody>
                  <a:tcPr marL="46979" marR="46979" marT="23694" marB="23694"/>
                </a:tc>
                <a:extLst>
                  <a:ext uri="{0D108BD9-81ED-4DB2-BD59-A6C34878D82A}">
                    <a16:rowId xmlns:a16="http://schemas.microsoft.com/office/drawing/2014/main" val="3876202509"/>
                  </a:ext>
                </a:extLst>
              </a:tr>
              <a:tr h="1177898">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2</a:t>
                      </a:r>
                      <a:endParaRPr lang="en-GB" sz="1200">
                        <a:solidFill>
                          <a:schemeClr val="tx1"/>
                        </a:solidFill>
                        <a:effectLst/>
                        <a:latin typeface="Arial" pitchFamily="34" charset="0"/>
                        <a:ea typeface="Calibri" panose="020F0502020204030204" pitchFamily="34" charset="0"/>
                        <a:cs typeface="Arial" pitchFamily="34" charset="0"/>
                      </a:endParaRPr>
                    </a:p>
                  </a:txBody>
                  <a:tcPr marL="46979" marR="46979" marT="23694" marB="23694" anchor="ctr"/>
                </a:tc>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3-4 marc</a:t>
                      </a:r>
                    </a:p>
                    <a:p>
                      <a:pPr>
                        <a:lnSpc>
                          <a:spcPct val="100000"/>
                        </a:lnSpc>
                        <a:spcAft>
                          <a:spcPct val="0"/>
                        </a:spcAft>
                        <a:tabLst>
                          <a:tab pos="457200" algn="l"/>
                          <a:tab pos="914400" algn="l"/>
                          <a:tab pos="5715000" algn="r"/>
                        </a:tabLst>
                        <a:defRPr b="0" i="0"/>
                      </a:pPr>
                      <a:r>
                        <a:rPr lang="1106" sz="1200">
                          <a:solidFill>
                            <a:schemeClr val="tx1"/>
                          </a:solidFill>
                          <a:effectLst/>
                          <a:latin typeface="Arial" pitchFamily="34" charset="0"/>
                          <a:cs typeface="Arial" pitchFamily="34" charset="0"/>
                        </a:rPr>
                        <a:t>Asesiad sylfaenol sy'n dangos:</a:t>
                      </a:r>
                    </a:p>
                    <a:p>
                      <a:pPr marL="342900" lvl="0" indent="-342900">
                        <a:lnSpc>
                          <a:spcPct val="100000"/>
                        </a:lnSpc>
                        <a:spcAft>
                          <a:spcPct val="0"/>
                        </a:spcAft>
                        <a:buFont typeface="Symbol" panose="05050102010706020507" pitchFamily="18" charset="2"/>
                        <a:buChar char=""/>
                        <a:tabLst>
                          <a:tab pos="914400" algn="l"/>
                          <a:tab pos="5715000" algn="r"/>
                        </a:tabLst>
                        <a:defRPr b="0" i="0"/>
                      </a:pPr>
                      <a:r>
                        <a:rPr lang="1106" sz="1200">
                          <a:solidFill>
                            <a:schemeClr val="tx1"/>
                          </a:solidFill>
                          <a:effectLst/>
                          <a:latin typeface="Arial" pitchFamily="34" charset="0"/>
                          <a:cs typeface="Arial" pitchFamily="34" charset="0"/>
                        </a:rPr>
                        <a:t>barnau dilys ar y cyfan o sut gall chwarae dychmygus hybu datblygiad iaith plentyn rhwng 1 a 3 oed  </a:t>
                      </a:r>
                    </a:p>
                    <a:p>
                      <a:pPr marL="342900" lvl="0" indent="-342900">
                        <a:lnSpc>
                          <a:spcPct val="100000"/>
                        </a:lnSpc>
                        <a:spcAft>
                          <a:spcPts val="1000"/>
                        </a:spcAft>
                        <a:buFont typeface="Symbol" panose="05050102010706020507" pitchFamily="18" charset="2"/>
                        <a:buChar char=""/>
                        <a:tabLst>
                          <a:tab pos="914400" algn="l"/>
                          <a:tab pos="5715000" algn="r"/>
                        </a:tabLst>
                        <a:defRPr b="0" i="0"/>
                      </a:pPr>
                      <a:r>
                        <a:rPr lang="1106" sz="1200">
                          <a:solidFill>
                            <a:schemeClr val="tx1"/>
                          </a:solidFill>
                          <a:effectLst/>
                          <a:latin typeface="Arial" pitchFamily="34" charset="0"/>
                          <a:cs typeface="Arial" pitchFamily="34" charset="0"/>
                        </a:rPr>
                        <a:t>ymdriniaeth syml â'r cysyniad o chwarae dychmygus a sut gall hybu datblygiad iaith.</a:t>
                      </a:r>
                    </a:p>
                  </a:txBody>
                  <a:tcPr marL="46979" marR="46979" marT="23694" marB="23694"/>
                </a:tc>
                <a:extLst>
                  <a:ext uri="{0D108BD9-81ED-4DB2-BD59-A6C34878D82A}">
                    <a16:rowId xmlns:a16="http://schemas.microsoft.com/office/drawing/2014/main" val="4192167200"/>
                  </a:ext>
                </a:extLst>
              </a:tr>
              <a:tr h="929768">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1</a:t>
                      </a:r>
                      <a:endParaRPr lang="en-GB" sz="1200">
                        <a:solidFill>
                          <a:schemeClr val="tx1"/>
                        </a:solidFill>
                        <a:effectLst/>
                        <a:latin typeface="Arial" pitchFamily="34" charset="0"/>
                        <a:ea typeface="Calibri" panose="020F0502020204030204" pitchFamily="34" charset="0"/>
                        <a:cs typeface="Arial" pitchFamily="34" charset="0"/>
                      </a:endParaRPr>
                    </a:p>
                  </a:txBody>
                  <a:tcPr marL="46979" marR="46979" marT="23694" marB="23694" anchor="ctr"/>
                </a:tc>
                <a:tc>
                  <a:txBody>
                    <a:bodyPr/>
                    <a:lstStyle/>
                    <a:p>
                      <a:pPr algn="ctr">
                        <a:lnSpc>
                          <a:spcPct val="100000"/>
                        </a:lnSpc>
                        <a:spcAft>
                          <a:spcPct val="0"/>
                        </a:spcAft>
                        <a:defRPr b="0" i="0"/>
                      </a:pPr>
                      <a:r>
                        <a:rPr lang="1106" sz="1200" b="1">
                          <a:solidFill>
                            <a:schemeClr val="tx1"/>
                          </a:solidFill>
                          <a:effectLst/>
                          <a:latin typeface="Arial" pitchFamily="34" charset="0"/>
                          <a:cs typeface="Arial" pitchFamily="34" charset="0"/>
                        </a:rPr>
                        <a:t>1-2 farc</a:t>
                      </a:r>
                      <a:endParaRPr lang="1106" sz="1200" b="0">
                        <a:solidFill>
                          <a:schemeClr val="tx1"/>
                        </a:solidFill>
                        <a:effectLst/>
                        <a:latin typeface="Arial" pitchFamily="34" charset="0"/>
                        <a:cs typeface="Arial" pitchFamily="34" charset="0"/>
                      </a:endParaRPr>
                    </a:p>
                    <a:p>
                      <a:pPr>
                        <a:lnSpc>
                          <a:spcPct val="100000"/>
                        </a:lnSpc>
                        <a:spcAft>
                          <a:spcPct val="0"/>
                        </a:spcAft>
                        <a:tabLst>
                          <a:tab pos="457200" algn="l"/>
                          <a:tab pos="914400" algn="l"/>
                          <a:tab pos="5715000" algn="r"/>
                        </a:tabLst>
                        <a:defRPr b="0" i="0"/>
                      </a:pPr>
                      <a:r>
                        <a:rPr lang="1106" sz="1200">
                          <a:solidFill>
                            <a:schemeClr val="tx1"/>
                          </a:solidFill>
                          <a:effectLst/>
                          <a:latin typeface="Arial" pitchFamily="34" charset="0"/>
                          <a:cs typeface="Arial" pitchFamily="34" charset="0"/>
                        </a:rPr>
                        <a:t>Asesiad cyfyngedig sy'n dangos:</a:t>
                      </a:r>
                    </a:p>
                    <a:p>
                      <a:pPr marL="342900" lvl="0" indent="-342900">
                        <a:lnSpc>
                          <a:spcPct val="100000"/>
                        </a:lnSpc>
                        <a:buFont typeface="Symbol" panose="05050102010706020507" pitchFamily="18" charset="2"/>
                        <a:buChar char=""/>
                        <a:tabLst>
                          <a:tab pos="914400" algn="l"/>
                          <a:tab pos="5715000" algn="r"/>
                        </a:tabLst>
                        <a:defRPr b="0" i="0"/>
                      </a:pPr>
                      <a:r>
                        <a:rPr lang="1106" sz="1200">
                          <a:solidFill>
                            <a:schemeClr val="tx1"/>
                          </a:solidFill>
                          <a:effectLst/>
                          <a:latin typeface="Arial" pitchFamily="34" charset="0"/>
                          <a:cs typeface="Arial" pitchFamily="34" charset="0"/>
                        </a:rPr>
                        <a:t>ychydig iawn o dystiolaeth o lunio barnau am sut gall chwarae dychmygus hybu datblygiad iaith</a:t>
                      </a:r>
                    </a:p>
                    <a:p>
                      <a:pPr marL="342900" lvl="0" indent="-342900">
                        <a:lnSpc>
                          <a:spcPct val="100000"/>
                        </a:lnSpc>
                        <a:spcAft>
                          <a:spcPts val="1000"/>
                        </a:spcAft>
                        <a:buFont typeface="Symbol" panose="05050102010706020507" pitchFamily="18" charset="2"/>
                        <a:buChar char=""/>
                        <a:tabLst>
                          <a:tab pos="914400" algn="l"/>
                          <a:tab pos="5715000" algn="r"/>
                        </a:tabLst>
                        <a:defRPr b="0" i="0"/>
                      </a:pPr>
                      <a:r>
                        <a:rPr lang="1106" sz="1200">
                          <a:solidFill>
                            <a:schemeClr val="tx1"/>
                          </a:solidFill>
                          <a:effectLst/>
                          <a:latin typeface="Arial" pitchFamily="34" charset="0"/>
                          <a:cs typeface="Arial" pitchFamily="34" charset="0"/>
                        </a:rPr>
                        <a:t>ychydig iawn o ymdrin â'r cysyniad o chwarae dychmygus neu sut gall hybu datblygiad iaith.</a:t>
                      </a:r>
                    </a:p>
                  </a:txBody>
                  <a:tcPr marL="46979" marR="46979" marT="23694" marB="23694"/>
                </a:tc>
                <a:extLst>
                  <a:ext uri="{0D108BD9-81ED-4DB2-BD59-A6C34878D82A}">
                    <a16:rowId xmlns:a16="http://schemas.microsoft.com/office/drawing/2014/main" val="3447495457"/>
                  </a:ext>
                </a:extLst>
              </a:tr>
              <a:tr h="369171">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 </a:t>
                      </a:r>
                      <a:endParaRPr lang="en-GB" sz="1200">
                        <a:solidFill>
                          <a:schemeClr val="tx1"/>
                        </a:solidFill>
                        <a:effectLst/>
                        <a:latin typeface="Arial" pitchFamily="34" charset="0"/>
                        <a:ea typeface="Calibri" panose="020F0502020204030204" pitchFamily="34" charset="0"/>
                        <a:cs typeface="Arial" pitchFamily="34" charset="0"/>
                      </a:endParaRPr>
                    </a:p>
                  </a:txBody>
                  <a:tcPr marL="46979" marR="46979" marT="23694" marB="23694" anchor="ctr"/>
                </a:tc>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0 marc</a:t>
                      </a:r>
                    </a:p>
                    <a:p>
                      <a:pPr algn="ctr">
                        <a:lnSpc>
                          <a:spcPct val="100000"/>
                        </a:lnSpc>
                        <a:spcAft>
                          <a:spcPts val="1000"/>
                        </a:spcAft>
                        <a:defRPr b="0" i="0"/>
                      </a:pPr>
                      <a:r>
                        <a:rPr lang="1106" sz="1200">
                          <a:solidFill>
                            <a:schemeClr val="tx1"/>
                          </a:solidFill>
                          <a:effectLst/>
                          <a:latin typeface="Arial" pitchFamily="34" charset="0"/>
                          <a:cs typeface="Arial" pitchFamily="34" charset="0"/>
                        </a:rPr>
                        <a:t>Ateb ddim yn haeddu marc neu heb geisio rhoi ateb.</a:t>
                      </a:r>
                      <a:endParaRPr lang="en-GB" sz="1200">
                        <a:solidFill>
                          <a:schemeClr val="tx1"/>
                        </a:solidFill>
                        <a:effectLst/>
                        <a:latin typeface="Arial" pitchFamily="34" charset="0"/>
                        <a:ea typeface="Calibri" panose="020F0502020204030204" pitchFamily="34" charset="0"/>
                        <a:cs typeface="Arial" pitchFamily="34" charset="0"/>
                      </a:endParaRPr>
                    </a:p>
                  </a:txBody>
                  <a:tcPr marL="46979" marR="46979" marT="23694" marB="23694"/>
                </a:tc>
                <a:extLst>
                  <a:ext uri="{0D108BD9-81ED-4DB2-BD59-A6C34878D82A}">
                    <a16:rowId xmlns:a16="http://schemas.microsoft.com/office/drawing/2014/main" val="1427997263"/>
                  </a:ext>
                </a:extLst>
              </a:tr>
            </a:tbl>
          </a:graphicData>
        </a:graphic>
      </p:graphicFrame>
      <p:pic>
        <p:nvPicPr>
          <p:cNvPr id="2" name="Audio 1">
            <a:hlinkClick r:id="" action="ppaction://media"/>
            <a:extLst>
              <a:ext uri="{FF2B5EF4-FFF2-40B4-BE49-F238E27FC236}">
                <a16:creationId xmlns:a16="http://schemas.microsoft.com/office/drawing/2014/main" id="{1F4D3665-77FF-4750-AE84-13B9D08CB2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50226984"/>
      </p:ext>
    </p:extLst>
  </p:cSld>
  <p:clrMapOvr>
    <a:masterClrMapping/>
  </p:clrMapOvr>
  <p:transition advTm="293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pPr>
              <a:defRPr b="0" i="0"/>
            </a:pPr>
            <a:r>
              <a:rPr lang="1106" sz="2400">
                <a:solidFill>
                  <a:srgbClr val="0070C0"/>
                </a:solidFill>
                <a:latin typeface="Arial" pitchFamily="34" charset="0"/>
                <a:cs typeface="Arial" pitchFamily="34" charset="0"/>
              </a:rPr>
              <a:t>Adran B cwestiwn 4(a), AA1</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a:solidFill>
                <a:srgbClr val="000000"/>
              </a:solidFill>
              <a:highlight>
                <a:srgbClr val="FFFF00"/>
              </a:highlight>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010438"/>
            <a:ext cx="4881677" cy="1464503"/>
          </a:xfrm>
          <a:prstGeom prst="rect">
            <a:avLst/>
          </a:prstGeom>
          <a:noFill/>
        </p:spPr>
        <p:txBody>
          <a:bodyPr wrap="square" rtlCol="0">
            <a:spAutoFit/>
          </a:bodyPr>
          <a:lstStyle/>
          <a:p>
            <a:pPr>
              <a:defRPr b="0" i="0"/>
            </a:pPr>
            <a:r>
              <a:rPr lang="1106">
                <a:latin typeface="Arial" pitchFamily="34" charset="0"/>
                <a:cs typeface="Arial" pitchFamily="34" charset="0"/>
              </a:rPr>
              <a:t>Defnyddiwch y lle sydd wedi'i ddarparu i ymateb – gadewch i nifer y marciau a'r lle sydd ar gael eich arwain. (Cofiwch y gallwch chi ddefnyddio'r dudalen parhad os oes angen)</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686153" y="1202832"/>
            <a:ext cx="2413794" cy="1060785"/>
          </a:xfrm>
          <a:prstGeom prst="rect">
            <a:avLst/>
          </a:prstGeom>
          <a:solidFill>
            <a:srgbClr val="66CCFF"/>
          </a:solidFill>
          <a:ln w="38100">
            <a:solidFill>
              <a:schemeClr val="tx1"/>
            </a:solidFill>
            <a:miter lim="800000"/>
          </a:ln>
          <a:effectLst/>
        </p:spPr>
        <p:txBody>
          <a:bodyPr wrap="none" anchor="ctr"/>
          <a:lstStyle/>
          <a:p>
            <a:pPr algn="ctr">
              <a:defRPr b="0" i="0"/>
            </a:pPr>
            <a:r>
              <a:rPr lang="1106" sz="6600">
                <a:latin typeface="Arial" pitchFamily="34" charset="0"/>
                <a:cs typeface="Arial" pitchFamily="34" charset="0"/>
              </a:rPr>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373731"/>
            <a:ext cx="3482889" cy="1189909"/>
          </a:xfrm>
          <a:prstGeom prst="rect">
            <a:avLst/>
          </a:prstGeom>
          <a:noFill/>
        </p:spPr>
        <p:txBody>
          <a:bodyPr wrap="square" rtlCol="0">
            <a:spAutoFit/>
          </a:bodyPr>
          <a:lstStyle/>
          <a:p>
            <a:pPr>
              <a:defRPr b="0" i="0"/>
            </a:pPr>
            <a:r>
              <a:rPr lang="1106">
                <a:latin typeface="Arial" pitchFamily="34" charset="0"/>
                <a:cs typeface="Arial" pitchFamily="34" charset="0"/>
              </a:rPr>
              <a:t>Dechreuwch y cloc!</a:t>
            </a:r>
          </a:p>
          <a:p>
            <a:endParaRPr lang="en-GB">
              <a:latin typeface="Arial" pitchFamily="34" charset="0"/>
              <a:cs typeface="Arial" pitchFamily="34" charset="0"/>
            </a:endParaRPr>
          </a:p>
          <a:p>
            <a:pPr>
              <a:defRPr b="0" i="0"/>
            </a:pPr>
            <a:r>
              <a:rPr lang="1106">
                <a:latin typeface="Arial" pitchFamily="34" charset="0"/>
                <a:cs typeface="Arial" pitchFamily="34" charset="0"/>
              </a:rPr>
              <a:t>Ceisiwch ateb y cwestiwn hwn mewn 10 munud.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824089" y="1219200"/>
            <a:ext cx="5226331" cy="4851167"/>
          </a:xfrm>
          <a:prstGeom prst="rect">
            <a:avLst/>
          </a:prstGeom>
          <a:noFill/>
          <a:ln>
            <a:solidFill>
              <a:schemeClr val="tx1"/>
            </a:solidFill>
          </a:ln>
        </p:spPr>
        <p:txBody>
          <a:bodyPr wrap="square">
            <a:spAutoFit/>
          </a:bodyPr>
          <a:lstStyle/>
          <a:p>
            <a:pPr marL="263525" indent="-263525">
              <a:defRPr b="0" i="0"/>
            </a:pPr>
            <a:r>
              <a:rPr lang="1106" sz="1600">
                <a:latin typeface="Arial" pitchFamily="34" charset="0"/>
                <a:cs typeface="Arial" pitchFamily="34" charset="0"/>
              </a:rPr>
              <a:t>4. Mae chwarae yn sail i Fframwaith y Cyfnod Sylfaen.</a:t>
            </a:r>
          </a:p>
          <a:p>
            <a:endParaRPr lang="en-GB" sz="1600">
              <a:latin typeface="Arial" pitchFamily="34" charset="0"/>
              <a:cs typeface="Arial" pitchFamily="34" charset="0"/>
            </a:endParaRPr>
          </a:p>
          <a:p>
            <a:pPr marL="360363" indent="-360363">
              <a:buAutoNum type="alphaLcParenBoth"/>
              <a:defRPr b="0" i="0"/>
            </a:pPr>
            <a:r>
              <a:rPr lang="1106" sz="1600">
                <a:latin typeface="Arial" pitchFamily="34" charset="0"/>
                <a:cs typeface="Arial" pitchFamily="34" charset="0"/>
              </a:rPr>
              <a:t>Esboniwch </a:t>
            </a:r>
            <a:r>
              <a:rPr lang="1106" sz="1600">
                <a:highlight>
                  <a:srgbClr val="FFFF00"/>
                </a:highlight>
                <a:latin typeface="Arial" pitchFamily="34" charset="0"/>
                <a:cs typeface="Arial" pitchFamily="34" charset="0"/>
              </a:rPr>
              <a:t>bwysigrwydd chwarae </a:t>
            </a:r>
            <a:r>
              <a:rPr lang="1106" sz="1600">
                <a:latin typeface="Arial" pitchFamily="34" charset="0"/>
                <a:cs typeface="Arial" pitchFamily="34" charset="0"/>
              </a:rPr>
              <a:t>ar gyfer </a:t>
            </a:r>
            <a:r>
              <a:rPr lang="1106" sz="1600">
                <a:highlight>
                  <a:srgbClr val="FFFF00"/>
                </a:highlight>
                <a:latin typeface="Arial" pitchFamily="34" charset="0"/>
                <a:cs typeface="Arial" pitchFamily="34" charset="0"/>
              </a:rPr>
              <a:t>datblygu gwybodaeth a dealltwriaeth </a:t>
            </a:r>
            <a:r>
              <a:rPr lang="1106" sz="1600">
                <a:latin typeface="Arial" pitchFamily="34" charset="0"/>
                <a:cs typeface="Arial" pitchFamily="34" charset="0"/>
              </a:rPr>
              <a:t>o'r</a:t>
            </a:r>
            <a:r>
              <a:rPr lang="1106" sz="1600">
                <a:highlight>
                  <a:srgbClr val="FFFF00"/>
                </a:highlight>
                <a:latin typeface="Arial" pitchFamily="34" charset="0"/>
                <a:cs typeface="Arial" pitchFamily="34" charset="0"/>
              </a:rPr>
              <a:t> byd </a:t>
            </a:r>
            <a:r>
              <a:rPr lang="1106" sz="1600">
                <a:latin typeface="Arial" pitchFamily="34" charset="0"/>
                <a:cs typeface="Arial" pitchFamily="34" charset="0"/>
              </a:rPr>
              <a:t>yn ystod y </a:t>
            </a:r>
            <a:r>
              <a:rPr lang="1106" sz="1600">
                <a:highlight>
                  <a:srgbClr val="FFFF00"/>
                </a:highlight>
                <a:latin typeface="Arial" pitchFamily="34" charset="0"/>
                <a:cs typeface="Arial" pitchFamily="34" charset="0"/>
              </a:rPr>
              <a:t>Cyfnod Sylfaen</a:t>
            </a:r>
            <a:r>
              <a:rPr lang="1106" sz="1600">
                <a:latin typeface="Arial" pitchFamily="34" charset="0"/>
                <a:cs typeface="Arial" pitchFamily="34" charset="0"/>
              </a:rPr>
              <a:t>.   						</a:t>
            </a:r>
            <a:r>
              <a:rPr lang="1106" sz="1600">
                <a:highlight>
                  <a:srgbClr val="FFFF00"/>
                </a:highlight>
                <a:latin typeface="Arial" pitchFamily="34" charset="0"/>
                <a:cs typeface="Arial" pitchFamily="34" charset="0"/>
              </a:rPr>
              <a:t>[6]</a:t>
            </a:r>
          </a:p>
          <a:p>
            <a:pPr marL="360363" indent="-360363">
              <a:buAutoNum type="alphaLcParenBoth"/>
            </a:pPr>
            <a:endParaRPr lang="en-GB" sz="1600">
              <a:highlight>
                <a:srgbClr val="FFFF00"/>
              </a:highlight>
              <a:latin typeface="Arial" pitchFamily="34" charset="0"/>
              <a:cs typeface="Arial" pitchFamily="34" charset="0"/>
            </a:endParaRPr>
          </a:p>
          <a:p>
            <a:pPr marL="263525" indent="11113">
              <a:defRPr b="0" i="0"/>
            </a:pPr>
            <a:r>
              <a:rPr lang="1106"/>
              <a:t>………………………………………………………………………… ………………………………………………………………………… …………………………………………………………………………</a:t>
            </a:r>
          </a:p>
          <a:p>
            <a:pPr marL="263525" indent="11113">
              <a:defRPr b="0" i="0"/>
            </a:pPr>
            <a:r>
              <a:rPr lang="1106"/>
              <a:t>………………………………………………………………………… …………………………………………………………………………</a:t>
            </a:r>
          </a:p>
          <a:p>
            <a:pPr marL="263525" indent="11113">
              <a:defRPr b="0" i="0"/>
            </a:pPr>
            <a:r>
              <a:rPr lang="1106"/>
              <a:t>…………………………………………………………………………</a:t>
            </a:r>
          </a:p>
          <a:p>
            <a:pPr marL="263525" indent="11113">
              <a:defRPr b="0" i="0"/>
            </a:pPr>
            <a:r>
              <a:rPr lang="1106"/>
              <a:t>…………………………………………………………………………</a:t>
            </a:r>
          </a:p>
          <a:p>
            <a:pPr marL="263525" indent="11113">
              <a:defRPr b="0" i="0"/>
            </a:pPr>
            <a:r>
              <a:rPr lang="1106"/>
              <a:t>…………………………………………………………………………</a:t>
            </a:r>
          </a:p>
          <a:p>
            <a:pPr marL="263525" indent="11113">
              <a:defRPr b="0" i="0"/>
            </a:pPr>
            <a:r>
              <a:rPr lang="1106"/>
              <a:t>…………………………………………………………………………</a:t>
            </a:r>
          </a:p>
          <a:p>
            <a:pPr marL="263525" indent="11113">
              <a:defRPr b="0" i="0"/>
            </a:pPr>
            <a:r>
              <a:rPr lang="1106"/>
              <a:t>…………………………………………………………………………</a:t>
            </a:r>
          </a:p>
          <a:p>
            <a:pPr marL="263525" indent="11113">
              <a:defRPr b="0" i="0"/>
            </a:pPr>
            <a:r>
              <a:rPr lang="1106"/>
              <a:t>………………………………………………………...................</a:t>
            </a:r>
          </a:p>
          <a:p>
            <a:pPr marL="263525" indent="11113">
              <a:defRPr b="0" i="0"/>
            </a:pPr>
            <a:r>
              <a:rPr lang="1106"/>
              <a:t>…………………………………………………………………………</a:t>
            </a:r>
          </a:p>
        </p:txBody>
      </p:sp>
      <p:sp>
        <p:nvSpPr>
          <p:cNvPr id="2" name="Oval 1">
            <a:extLst>
              <a:ext uri="{FF2B5EF4-FFF2-40B4-BE49-F238E27FC236}">
                <a16:creationId xmlns:a16="http://schemas.microsoft.com/office/drawing/2014/main" id="{6214ADC9-DDEE-4D42-A747-F89C25ADB612}"/>
              </a:ext>
            </a:extLst>
          </p:cNvPr>
          <p:cNvSpPr/>
          <p:nvPr/>
        </p:nvSpPr>
        <p:spPr>
          <a:xfrm>
            <a:off x="1147557" y="1762567"/>
            <a:ext cx="1120629" cy="3234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B31A06EB-0760-4A5C-B9DA-0E16855E05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70751186"/>
      </p:ext>
    </p:extLst>
  </p:cSld>
  <p:clrMapOvr>
    <a:masterClrMapping/>
  </p:clrMapOvr>
  <p:transition advTm="643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0"/>
                      </p:stCondLst>
                      <p:childTnLst>
                        <p:par>
                          <p:cTn id="9" fill="hold" nodeType="after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pPr>
              <a:defRPr b="0" i="0"/>
            </a:pPr>
            <a:r>
              <a:rPr lang="1106" sz="2400">
                <a:solidFill>
                  <a:srgbClr val="0070C0"/>
                </a:solidFill>
                <a:latin typeface="Arial" pitchFamily="34" charset="0"/>
                <a:cs typeface="Arial" pitchFamily="34" charset="0"/>
              </a:rPr>
              <a:t>Adran B cwestiwn 4(a),  cynllun marcio AA2</a:t>
            </a:r>
          </a:p>
        </p:txBody>
      </p:sp>
      <p:sp>
        <p:nvSpPr>
          <p:cNvPr id="7" name="TextBox 6">
            <a:extLst>
              <a:ext uri="{FF2B5EF4-FFF2-40B4-BE49-F238E27FC236}">
                <a16:creationId xmlns:a16="http://schemas.microsoft.com/office/drawing/2014/main" id="{AED58534-3F97-42D8-96D5-4F7847F527CF}"/>
              </a:ext>
            </a:extLst>
          </p:cNvPr>
          <p:cNvSpPr txBox="1"/>
          <p:nvPr/>
        </p:nvSpPr>
        <p:spPr>
          <a:xfrm>
            <a:off x="812801" y="1170573"/>
            <a:ext cx="5626946" cy="5741056"/>
          </a:xfrm>
          <a:prstGeom prst="rect">
            <a:avLst/>
          </a:prstGeom>
          <a:noFill/>
          <a:ln>
            <a:solidFill>
              <a:schemeClr val="tx1"/>
            </a:solidFill>
          </a:ln>
        </p:spPr>
        <p:txBody>
          <a:bodyPr wrap="square">
            <a:spAutoFit/>
          </a:bodyPr>
          <a:lstStyle/>
          <a:p>
            <a:pPr>
              <a:defRPr b="0" i="0"/>
            </a:pPr>
            <a:r>
              <a:rPr lang="1106" sz="1200" i="1">
                <a:latin typeface="Arial" pitchFamily="34" charset="0"/>
                <a:cs typeface="Arial" pitchFamily="34" charset="0"/>
              </a:rPr>
              <a:t>4. </a:t>
            </a:r>
            <a:r>
              <a:rPr lang="1106" sz="1200" i="1">
                <a:effectLst/>
                <a:latin typeface="Arial" pitchFamily="34" charset="0"/>
                <a:ea typeface="Calibri" panose="020F0502020204030204" pitchFamily="34" charset="0"/>
              </a:rPr>
              <a:t>Mae chwarae yn sail i Fframwaith y Cyfnod Sylfaen. </a:t>
            </a:r>
          </a:p>
          <a:p>
            <a:endParaRPr lang="en-GB" sz="1200" i="1">
              <a:effectLst/>
              <a:latin typeface="Arial" pitchFamily="34" charset="0"/>
              <a:ea typeface="Calibri" panose="020F0502020204030204" pitchFamily="34" charset="0"/>
            </a:endParaRPr>
          </a:p>
          <a:p>
            <a:pPr marL="174625" indent="-174625">
              <a:defRPr b="0" i="0"/>
            </a:pPr>
            <a:r>
              <a:rPr lang="1106" sz="1200" i="1">
                <a:latin typeface="Arial" pitchFamily="34" charset="0"/>
                <a:cs typeface="Arial" pitchFamily="34" charset="0"/>
              </a:rPr>
              <a:t>(a) </a:t>
            </a:r>
            <a:r>
              <a:rPr lang="1106" sz="1200" i="1">
                <a:effectLst/>
                <a:latin typeface="Arial" pitchFamily="34" charset="0"/>
                <a:ea typeface="Calibri" panose="020F0502020204030204" pitchFamily="34" charset="0"/>
              </a:rPr>
              <a:t>Esboniwch bwysigrwydd chwarae ar gyfer datblygu gwybodaeth a dealltwriaeth o'r byd yn ystod y Cyfnod Sylfaen</a:t>
            </a:r>
          </a:p>
          <a:p>
            <a:endParaRPr lang="en-GB" i="1">
              <a:latin typeface="Arial" pitchFamily="34" charset="0"/>
              <a:cs typeface="Arial" pitchFamily="34" charset="0"/>
            </a:endParaRPr>
          </a:p>
          <a:p>
            <a:pPr>
              <a:defRPr b="0" i="0"/>
            </a:pPr>
            <a:r>
              <a:rPr lang="1106" sz="1200">
                <a:latin typeface="Arial" pitchFamily="34" charset="0"/>
                <a:cs typeface="Arial" pitchFamily="34" charset="0"/>
              </a:rPr>
              <a:t>Gall atebion gyfeirio at:</a:t>
            </a:r>
          </a:p>
          <a:p>
            <a:endParaRPr lang="en-GB" sz="1200">
              <a:latin typeface="Arial" pitchFamily="34" charset="0"/>
              <a:cs typeface="Arial" pitchFamily="34" charset="0"/>
            </a:endParaRPr>
          </a:p>
          <a:p>
            <a:pPr>
              <a:spcAft>
                <a:spcPts val="1000"/>
              </a:spcAft>
              <a:tabLst>
                <a:tab pos="457200" algn="l"/>
                <a:tab pos="914400" algn="l"/>
                <a:tab pos="5715000" algn="r"/>
              </a:tabLst>
              <a:defRPr b="0" i="0"/>
            </a:pPr>
            <a:r>
              <a:rPr lang="1106" sz="1200">
                <a:effectLst/>
                <a:latin typeface="Arial" pitchFamily="34" charset="0"/>
                <a:ea typeface="Calibri" panose="020F0502020204030204" pitchFamily="34" charset="0"/>
                <a:cs typeface="Arial" pitchFamily="34" charset="0"/>
              </a:rPr>
              <a:t>Mae chwarae o fewn y Cyfnod Sylfaen yn gwneud y canlynol: </a:t>
            </a:r>
          </a:p>
          <a:p>
            <a:pPr marL="342900" lvl="0" indent="-342900">
              <a:buFont typeface="Symbol" panose="05050102010706020507" pitchFamily="18" charset="2"/>
              <a:buChar char=""/>
              <a:tabLst>
                <a:tab pos="914400" algn="l"/>
                <a:tab pos="5715000" algn="r"/>
              </a:tabLst>
              <a:defRPr b="0" i="0"/>
            </a:pPr>
            <a:r>
              <a:rPr lang="1106" sz="1200">
                <a:effectLst/>
                <a:latin typeface="Arial" pitchFamily="34" charset="0"/>
                <a:ea typeface="Calibri" panose="020F0502020204030204" pitchFamily="34" charset="0"/>
                <a:cs typeface="Arial" pitchFamily="34" charset="0"/>
              </a:rPr>
              <a:t>cynnig cyfleoedd a gweithgareddau at bwrpas archwilio, ymchwilio a darganfod</a:t>
            </a:r>
          </a:p>
          <a:p>
            <a:pPr marL="342900" lvl="0" indent="-342900">
              <a:buFont typeface="Symbol" panose="05050102010706020507" pitchFamily="18" charset="2"/>
              <a:buChar char=""/>
              <a:tabLst>
                <a:tab pos="914400" algn="l"/>
                <a:tab pos="5715000" algn="r"/>
              </a:tabLst>
              <a:defRPr b="0" i="0"/>
            </a:pPr>
            <a:r>
              <a:rPr lang="1106" sz="1200">
                <a:effectLst/>
                <a:latin typeface="Arial" pitchFamily="34" charset="0"/>
                <a:ea typeface="Calibri" panose="020F0502020204030204" pitchFamily="34" charset="0"/>
                <a:cs typeface="Arial" pitchFamily="34" charset="0"/>
              </a:rPr>
              <a:t>gallu cefnogi a hybu'r broses o ddatblygu gwybodaeth a dealltwriaeth o'r byd </a:t>
            </a:r>
            <a:endParaRPr lang="en-GB" sz="1200">
              <a:effectLst/>
              <a:latin typeface="Arial" pitchFamily="34" charset="0"/>
              <a:ea typeface="Calibri" panose="020F0502020204030204" pitchFamily="34" charset="0"/>
              <a:cs typeface="Arial" pitchFamily="34" charset="0"/>
            </a:endParaRPr>
          </a:p>
          <a:p>
            <a:pPr marL="342900" lvl="0" indent="-342900">
              <a:buFont typeface="Symbol" panose="05050102010706020507" pitchFamily="18" charset="2"/>
              <a:buChar char=""/>
              <a:tabLst>
                <a:tab pos="914400" algn="l"/>
                <a:tab pos="5715000" algn="r"/>
              </a:tabLst>
              <a:defRPr b="0" i="0"/>
            </a:pPr>
            <a:r>
              <a:rPr lang="1106" sz="1200">
                <a:effectLst/>
                <a:latin typeface="Arial" pitchFamily="34" charset="0"/>
                <a:ea typeface="Calibri" panose="020F0502020204030204" pitchFamily="34" charset="0"/>
                <a:cs typeface="Arial" pitchFamily="34" charset="0"/>
              </a:rPr>
              <a:t>hybu dysgu gweithredol </a:t>
            </a:r>
          </a:p>
          <a:p>
            <a:pPr marL="342900" lvl="0" indent="-342900">
              <a:buFont typeface="Symbol" panose="05050102010706020507" pitchFamily="18" charset="2"/>
              <a:buChar char=""/>
              <a:tabLst>
                <a:tab pos="914400" algn="l"/>
                <a:tab pos="5715000" algn="r"/>
              </a:tabLst>
              <a:defRPr b="0" i="0"/>
            </a:pPr>
            <a:r>
              <a:rPr lang="1106" sz="1200">
                <a:solidFill>
                  <a:srgbClr val="000000"/>
                </a:solidFill>
                <a:effectLst/>
                <a:latin typeface="Arial" pitchFamily="34" charset="0"/>
                <a:ea typeface="Calibri" panose="020F0502020204030204" pitchFamily="34" charset="0"/>
                <a:cs typeface="Arial" pitchFamily="34" charset="0"/>
              </a:rPr>
              <a:t>helpu plant i feddwl a gwneud synnwyr o'r byd o'u hamgylch</a:t>
            </a:r>
            <a:endParaRPr lang="en-GB" sz="1200">
              <a:effectLst/>
              <a:latin typeface="Arial" pitchFamily="34" charset="0"/>
              <a:ea typeface="Calibri" panose="020F0502020204030204" pitchFamily="34" charset="0"/>
              <a:cs typeface="Arial" pitchFamily="34" charset="0"/>
            </a:endParaRPr>
          </a:p>
          <a:p>
            <a:pPr marL="342900" lvl="0" indent="-342900">
              <a:buFont typeface="Symbol" panose="05050102010706020507" pitchFamily="18" charset="2"/>
              <a:buChar char=""/>
              <a:tabLst>
                <a:tab pos="914400" algn="l"/>
                <a:tab pos="5715000" algn="r"/>
              </a:tabLst>
              <a:defRPr b="0" i="0"/>
            </a:pPr>
            <a:r>
              <a:rPr lang="1106" sz="1200">
                <a:solidFill>
                  <a:srgbClr val="000000"/>
                </a:solidFill>
                <a:effectLst/>
                <a:latin typeface="Arial" pitchFamily="34" charset="0"/>
                <a:ea typeface="Calibri" panose="020F0502020204030204" pitchFamily="34" charset="0"/>
                <a:cs typeface="Arial" pitchFamily="34" charset="0"/>
              </a:rPr>
              <a:t>meithrin eu sgiliau ieithyddol a'u sgiliau cyfathrebu</a:t>
            </a:r>
            <a:endParaRPr lang="en-GB" sz="1200">
              <a:effectLst/>
              <a:latin typeface="Arial" pitchFamily="34" charset="0"/>
              <a:ea typeface="Calibri" panose="020F0502020204030204" pitchFamily="34" charset="0"/>
              <a:cs typeface="Arial" pitchFamily="34" charset="0"/>
            </a:endParaRPr>
          </a:p>
          <a:p>
            <a:pPr marL="342900" lvl="0" indent="-342900">
              <a:buFont typeface="Symbol" panose="05050102010706020507" pitchFamily="18" charset="2"/>
              <a:buChar char=""/>
              <a:tabLst>
                <a:tab pos="914400" algn="l"/>
                <a:tab pos="5715000" algn="r"/>
              </a:tabLst>
              <a:defRPr b="0" i="0"/>
            </a:pPr>
            <a:r>
              <a:rPr lang="1106" sz="1200">
                <a:solidFill>
                  <a:srgbClr val="000000"/>
                </a:solidFill>
                <a:effectLst/>
                <a:latin typeface="Arial" pitchFamily="34" charset="0"/>
                <a:ea typeface="Calibri" panose="020F0502020204030204" pitchFamily="34" charset="0"/>
                <a:cs typeface="Arial" pitchFamily="34" charset="0"/>
              </a:rPr>
              <a:t>galluogi plant i fod yn greadigol, i ymchwilio i wahanol ddeunyddiau a'u harchwilio</a:t>
            </a:r>
            <a:endParaRPr lang="en-GB" sz="1200">
              <a:effectLst/>
              <a:latin typeface="Arial" pitchFamily="34" charset="0"/>
              <a:ea typeface="Calibri" panose="020F0502020204030204" pitchFamily="34" charset="0"/>
              <a:cs typeface="Arial" pitchFamily="34" charset="0"/>
            </a:endParaRPr>
          </a:p>
          <a:p>
            <a:pPr marL="342900" lvl="0" indent="-342900">
              <a:buFont typeface="Symbol" panose="05050102010706020507" pitchFamily="18" charset="2"/>
              <a:buChar char=""/>
              <a:tabLst>
                <a:tab pos="914400" algn="l"/>
                <a:tab pos="5715000" algn="r"/>
              </a:tabLst>
              <a:defRPr b="0" i="0"/>
            </a:pPr>
            <a:r>
              <a:rPr lang="1106" sz="1200">
                <a:solidFill>
                  <a:srgbClr val="000000"/>
                </a:solidFill>
                <a:effectLst/>
                <a:latin typeface="Arial" pitchFamily="34" charset="0"/>
                <a:ea typeface="Calibri" panose="020F0502020204030204" pitchFamily="34" charset="0"/>
                <a:cs typeface="Arial" pitchFamily="34" charset="0"/>
              </a:rPr>
              <a:t>cynnig cyfleoedd i blant arbrofi a rhagfynegi canlyniadau</a:t>
            </a:r>
            <a:endParaRPr lang="en-GB" sz="1200">
              <a:effectLst/>
              <a:latin typeface="Arial" pitchFamily="34" charset="0"/>
              <a:ea typeface="Calibri" panose="020F0502020204030204" pitchFamily="34" charset="0"/>
              <a:cs typeface="Arial" pitchFamily="34" charset="0"/>
            </a:endParaRPr>
          </a:p>
          <a:p>
            <a:pPr marL="342900" lvl="0" indent="-342900">
              <a:buFont typeface="Symbol" panose="05050102010706020507" pitchFamily="18" charset="2"/>
              <a:buChar char=""/>
              <a:tabLst>
                <a:tab pos="914400" algn="l"/>
                <a:tab pos="5715000" algn="r"/>
              </a:tabLst>
              <a:defRPr b="0" i="0"/>
            </a:pPr>
            <a:r>
              <a:rPr lang="1106" sz="1200">
                <a:solidFill>
                  <a:srgbClr val="000000"/>
                </a:solidFill>
                <a:effectLst/>
                <a:latin typeface="Arial" pitchFamily="34" charset="0"/>
                <a:ea typeface="Calibri" panose="020F0502020204030204" pitchFamily="34" charset="0"/>
                <a:cs typeface="Arial" pitchFamily="34" charset="0"/>
              </a:rPr>
              <a:t>sicrhau bod dysgu yn hwyl ac yn ddifyr </a:t>
            </a:r>
            <a:endParaRPr lang="en-GB" sz="1200">
              <a:effectLst/>
              <a:latin typeface="Arial" pitchFamily="34" charset="0"/>
              <a:ea typeface="Calibri" panose="020F0502020204030204" pitchFamily="34" charset="0"/>
              <a:cs typeface="Arial" pitchFamily="34" charset="0"/>
            </a:endParaRPr>
          </a:p>
          <a:p>
            <a:pPr marL="342900" lvl="0" indent="-342900">
              <a:buFont typeface="Symbol" panose="05050102010706020507" pitchFamily="18" charset="2"/>
              <a:buChar char=""/>
              <a:tabLst>
                <a:tab pos="914400" algn="l"/>
                <a:tab pos="5715000" algn="r"/>
              </a:tabLst>
              <a:defRPr b="0" i="0"/>
            </a:pPr>
            <a:r>
              <a:rPr lang="1106" sz="1200">
                <a:solidFill>
                  <a:srgbClr val="000000"/>
                </a:solidFill>
                <a:latin typeface="Arial" pitchFamily="34" charset="0"/>
                <a:ea typeface="Calibri" panose="020F0502020204030204" pitchFamily="34" charset="0"/>
                <a:cs typeface="Arial" pitchFamily="34" charset="0"/>
              </a:rPr>
              <a:t>manteisio ar gyfleoedd yn yr amgylchedd dysgu awyr agored – dysgu yn yr awyr agored</a:t>
            </a:r>
          </a:p>
          <a:p>
            <a:pPr marL="342900" lvl="0" indent="-342900">
              <a:buFont typeface="Symbol" panose="05050102010706020507" pitchFamily="18" charset="2"/>
              <a:buChar char=""/>
              <a:tabLst>
                <a:tab pos="914400" algn="l"/>
                <a:tab pos="5715000" algn="r"/>
              </a:tabLst>
              <a:defRPr b="0" i="0"/>
            </a:pPr>
            <a:r>
              <a:rPr lang="1106" sz="1200">
                <a:solidFill>
                  <a:srgbClr val="000000"/>
                </a:solidFill>
                <a:latin typeface="Arial" pitchFamily="34" charset="0"/>
                <a:ea typeface="Calibri" panose="020F0502020204030204" pitchFamily="34" charset="0"/>
                <a:cs typeface="Arial" pitchFamily="34" charset="0"/>
              </a:rPr>
              <a:t>annog rheoli risg a her </a:t>
            </a:r>
            <a:endParaRPr lang="en-GB" sz="1200">
              <a:effectLst/>
              <a:latin typeface="Arial" pitchFamily="34" charset="0"/>
              <a:ea typeface="Calibri" panose="020F0502020204030204" pitchFamily="34" charset="0"/>
              <a:cs typeface="Arial" pitchFamily="34" charset="0"/>
            </a:endParaRPr>
          </a:p>
          <a:p>
            <a:pPr marL="324000" lvl="0" indent="-342900">
              <a:buFont typeface="Symbol" panose="05050102010706020507" pitchFamily="18" charset="2"/>
              <a:buChar char=""/>
              <a:tabLst>
                <a:tab pos="914400" algn="l"/>
                <a:tab pos="5715000" algn="r"/>
              </a:tabLst>
              <a:defRPr b="0" i="0"/>
            </a:pPr>
            <a:r>
              <a:rPr lang="1106" sz="1200">
                <a:solidFill>
                  <a:srgbClr val="000000"/>
                </a:solidFill>
                <a:effectLst/>
                <a:latin typeface="Arial" pitchFamily="34" charset="0"/>
                <a:ea typeface="Calibri" panose="020F0502020204030204" pitchFamily="34" charset="0"/>
                <a:cs typeface="Arial" pitchFamily="34" charset="0"/>
              </a:rPr>
              <a:t>annog ymchwilio'n annibynnol fel rhan o weithgareddau a bennwyd ymlaen llaw</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a:latin typeface="Arial" pitchFamily="34" charset="0"/>
              <a:cs typeface="Arial" pitchFamily="34" charset="0"/>
            </a:endParaRPr>
          </a:p>
          <a:p>
            <a:pPr>
              <a:defRPr b="0" i="0"/>
            </a:pPr>
            <a:r>
              <a:rPr lang="1106" sz="1200">
                <a:latin typeface="Arial" pitchFamily="34" charset="0"/>
                <a:cs typeface="Arial" pitchFamily="34" charset="0"/>
              </a:rPr>
              <a:t>Rhowch gredyd am unrhyw ymateb dilys arall.</a:t>
            </a:r>
            <a:endParaRPr lang="en-GB" sz="1200" i="1">
              <a:latin typeface="Arial" pitchFamily="34" charset="0"/>
              <a:cs typeface="Arial" pitchFamily="34" charset="0"/>
            </a:endParaRPr>
          </a:p>
          <a:p>
            <a:endParaRPr lang="en-GB" sz="1100">
              <a:latin typeface="Arial" pitchFamily="34" charset="0"/>
              <a:cs typeface="Arial" pitchFamily="34" charset="0"/>
            </a:endParaRPr>
          </a:p>
          <a:p>
            <a:pPr>
              <a:defRPr b="0" i="0"/>
            </a:pPr>
            <a:r>
              <a:rPr lang="1106" sz="1100">
                <a:latin typeface="Arial" pitchFamily="34" charset="0"/>
                <a:cs typeface="Arial" pitchFamily="34" charset="0"/>
              </a:rPr>
              <a:t>.</a:t>
            </a:r>
          </a:p>
          <a:p>
            <a:endParaRPr lang="en-GB" sz="1100"/>
          </a:p>
          <a:p>
            <a:pPr>
              <a:defRPr b="0" i="0"/>
            </a:pPr>
            <a:r>
              <a:rPr lang="1106" sz="1100"/>
              <a:t>.</a:t>
            </a:r>
          </a:p>
        </p:txBody>
      </p:sp>
      <p:graphicFrame>
        <p:nvGraphicFramePr>
          <p:cNvPr id="4" name="Table 3">
            <a:extLst>
              <a:ext uri="{FF2B5EF4-FFF2-40B4-BE49-F238E27FC236}">
                <a16:creationId xmlns:a16="http://schemas.microsoft.com/office/drawing/2014/main" id="{1358A912-9679-40FE-8BEB-92EB00363941}"/>
              </a:ext>
            </a:extLst>
          </p:cNvPr>
          <p:cNvGraphicFramePr>
            <a:graphicFrameLocks noGrp="1"/>
          </p:cNvGraphicFramePr>
          <p:nvPr>
            <p:extLst>
              <p:ext uri="{D42A27DB-BD31-4B8C-83A1-F6EECF244321}">
                <p14:modId xmlns:p14="http://schemas.microsoft.com/office/powerpoint/2010/main" val="3680864805"/>
              </p:ext>
            </p:extLst>
          </p:nvPr>
        </p:nvGraphicFramePr>
        <p:xfrm>
          <a:off x="7095364" y="1170573"/>
          <a:ext cx="4059936" cy="976688"/>
        </p:xfrm>
        <a:graphic>
          <a:graphicData uri="http://schemas.openxmlformats.org/drawingml/2006/table">
            <a:tbl>
              <a:tblPr firstRow="1" firstCol="1" bandRow="1"/>
              <a:tblGrid>
                <a:gridCol w="965473">
                  <a:extLst>
                    <a:ext uri="{9D8B030D-6E8A-4147-A177-3AD203B41FA5}">
                      <a16:colId xmlns:a16="http://schemas.microsoft.com/office/drawing/2014/main" val="164060830"/>
                    </a:ext>
                  </a:extLst>
                </a:gridCol>
                <a:gridCol w="990228">
                  <a:extLst>
                    <a:ext uri="{9D8B030D-6E8A-4147-A177-3AD203B41FA5}">
                      <a16:colId xmlns:a16="http://schemas.microsoft.com/office/drawing/2014/main" val="3637756288"/>
                    </a:ext>
                  </a:extLst>
                </a:gridCol>
                <a:gridCol w="990228">
                  <a:extLst>
                    <a:ext uri="{9D8B030D-6E8A-4147-A177-3AD203B41FA5}">
                      <a16:colId xmlns:a16="http://schemas.microsoft.com/office/drawing/2014/main" val="3999681331"/>
                    </a:ext>
                  </a:extLst>
                </a:gridCol>
                <a:gridCol w="1114007">
                  <a:extLst>
                    <a:ext uri="{9D8B030D-6E8A-4147-A177-3AD203B41FA5}">
                      <a16:colId xmlns:a16="http://schemas.microsoft.com/office/drawing/2014/main" val="829116377"/>
                    </a:ext>
                  </a:extLst>
                </a:gridCol>
              </a:tblGrid>
              <a:tr h="428111">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200"/>
                        </a:spcBef>
                        <a:spcAft>
                          <a:spcPts val="2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Cyfanswm Marciau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0036611"/>
                  </a:ext>
                </a:extLst>
              </a:tr>
              <a:tr h="428111">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6</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6 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2105799"/>
                  </a:ext>
                </a:extLst>
              </a:tr>
            </a:tbl>
          </a:graphicData>
        </a:graphic>
      </p:graphicFrame>
      <p:pic>
        <p:nvPicPr>
          <p:cNvPr id="2" name="Audio 1">
            <a:hlinkClick r:id="" action="ppaction://media"/>
            <a:extLst>
              <a:ext uri="{FF2B5EF4-FFF2-40B4-BE49-F238E27FC236}">
                <a16:creationId xmlns:a16="http://schemas.microsoft.com/office/drawing/2014/main" id="{811BFE07-195B-4580-938F-445E9C0886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96091643"/>
      </p:ext>
    </p:extLst>
  </p:cSld>
  <p:clrMapOvr>
    <a:masterClrMapping/>
  </p:clrMapOvr>
  <p:transition advTm="377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DBD286-3409-4815-9A44-10394BEBE670}"/>
              </a:ext>
            </a:extLst>
          </p:cNvPr>
          <p:cNvSpPr>
            <a:spLocks noGrp="1"/>
          </p:cNvSpPr>
          <p:nvPr>
            <p:ph type="title"/>
          </p:nvPr>
        </p:nvSpPr>
        <p:spPr>
          <a:xfrm>
            <a:off x="439174" y="314531"/>
            <a:ext cx="10223323" cy="447261"/>
          </a:xfrm>
        </p:spPr>
        <p:txBody>
          <a:bodyPr>
            <a:normAutofit/>
          </a:bodyPr>
          <a:lstStyle/>
          <a:p>
            <a:pPr>
              <a:defRPr b="0" i="0"/>
            </a:pPr>
            <a:r>
              <a:rPr lang="1106" sz="2400">
                <a:solidFill>
                  <a:srgbClr val="0070C0"/>
                </a:solidFill>
                <a:latin typeface="Arial" pitchFamily="34" charset="0"/>
                <a:cs typeface="Arial" pitchFamily="34" charset="0"/>
              </a:rPr>
              <a:t>Adran B cwestiwn 4(a),  bandiau cynllun marcio AA2</a:t>
            </a:r>
          </a:p>
        </p:txBody>
      </p:sp>
      <p:graphicFrame>
        <p:nvGraphicFramePr>
          <p:cNvPr id="6" name="Content Placeholder 5">
            <a:extLst>
              <a:ext uri="{FF2B5EF4-FFF2-40B4-BE49-F238E27FC236}">
                <a16:creationId xmlns:a16="http://schemas.microsoft.com/office/drawing/2014/main" id="{D70869A6-02EB-42E1-908D-8BD73652E5AD}"/>
              </a:ext>
            </a:extLst>
          </p:cNvPr>
          <p:cNvGraphicFramePr>
            <a:graphicFrameLocks noGrp="1"/>
          </p:cNvGraphicFramePr>
          <p:nvPr>
            <p:ph sz="quarter" idx="10"/>
            <p:extLst>
              <p:ext uri="{D42A27DB-BD31-4B8C-83A1-F6EECF244321}">
                <p14:modId xmlns:p14="http://schemas.microsoft.com/office/powerpoint/2010/main" val="999812505"/>
              </p:ext>
            </p:extLst>
          </p:nvPr>
        </p:nvGraphicFramePr>
        <p:xfrm>
          <a:off x="2382982" y="1008006"/>
          <a:ext cx="7426035" cy="5253408"/>
        </p:xfrm>
        <a:graphic>
          <a:graphicData uri="http://schemas.openxmlformats.org/drawingml/2006/table">
            <a:tbl>
              <a:tblPr firstRow="1" firstCol="1" bandRow="1">
                <a:tableStyleId>{5C22544A-7EE6-4342-B048-85BDC9FD1C3A}</a:tableStyleId>
              </a:tblPr>
              <a:tblGrid>
                <a:gridCol w="859974">
                  <a:extLst>
                    <a:ext uri="{9D8B030D-6E8A-4147-A177-3AD203B41FA5}">
                      <a16:colId xmlns:a16="http://schemas.microsoft.com/office/drawing/2014/main" val="1916042680"/>
                    </a:ext>
                  </a:extLst>
                </a:gridCol>
                <a:gridCol w="6566061">
                  <a:extLst>
                    <a:ext uri="{9D8B030D-6E8A-4147-A177-3AD203B41FA5}">
                      <a16:colId xmlns:a16="http://schemas.microsoft.com/office/drawing/2014/main" val="3207037936"/>
                    </a:ext>
                  </a:extLst>
                </a:gridCol>
              </a:tblGrid>
              <a:tr h="248520">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Band </a:t>
                      </a:r>
                      <a:endParaRPr lang="en-GB" sz="1200">
                        <a:solidFill>
                          <a:schemeClr val="tx1"/>
                        </a:solidFill>
                        <a:effectLst/>
                        <a:latin typeface="Arial" pitchFamily="34" charset="0"/>
                        <a:ea typeface="Calibri" panose="020F0502020204030204" pitchFamily="34" charset="0"/>
                        <a:cs typeface="Arial" pitchFamily="34" charset="0"/>
                      </a:endParaRPr>
                    </a:p>
                  </a:txBody>
                  <a:tcPr marL="71432" marR="71432" marT="36026" marB="36026"/>
                </a:tc>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AA2</a:t>
                      </a:r>
                      <a:endParaRPr lang="en-GB" sz="1200">
                        <a:solidFill>
                          <a:schemeClr val="tx1"/>
                        </a:solidFill>
                        <a:effectLst/>
                        <a:latin typeface="Arial" pitchFamily="34" charset="0"/>
                        <a:ea typeface="Calibri" panose="020F0502020204030204" pitchFamily="34" charset="0"/>
                        <a:cs typeface="Arial" pitchFamily="34" charset="0"/>
                      </a:endParaRPr>
                    </a:p>
                  </a:txBody>
                  <a:tcPr marL="71432" marR="71432" marT="36026" marB="36026"/>
                </a:tc>
                <a:extLst>
                  <a:ext uri="{0D108BD9-81ED-4DB2-BD59-A6C34878D82A}">
                    <a16:rowId xmlns:a16="http://schemas.microsoft.com/office/drawing/2014/main" val="3860471603"/>
                  </a:ext>
                </a:extLst>
              </a:tr>
              <a:tr h="1365337">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3</a:t>
                      </a:r>
                      <a:endParaRPr lang="en-GB" sz="1200">
                        <a:solidFill>
                          <a:schemeClr val="tx1"/>
                        </a:solidFill>
                        <a:effectLst/>
                        <a:latin typeface="Arial" pitchFamily="34" charset="0"/>
                        <a:ea typeface="Calibri" panose="020F0502020204030204" pitchFamily="34" charset="0"/>
                        <a:cs typeface="Arial" pitchFamily="34" charset="0"/>
                      </a:endParaRPr>
                    </a:p>
                  </a:txBody>
                  <a:tcPr marL="71432" marR="71432" marT="36026" marB="36026" anchor="ctr"/>
                </a:tc>
                <a:tc>
                  <a:txBody>
                    <a:bodyPr/>
                    <a:lstStyle/>
                    <a:p>
                      <a:pPr algn="ctr">
                        <a:lnSpc>
                          <a:spcPct val="100000"/>
                        </a:lnSpc>
                        <a:spcAft>
                          <a:spcPts val="400"/>
                        </a:spcAft>
                        <a:defRPr b="0" i="0"/>
                      </a:pPr>
                      <a:r>
                        <a:rPr lang="1106" sz="1200" b="1">
                          <a:solidFill>
                            <a:schemeClr val="tx1"/>
                          </a:solidFill>
                          <a:effectLst/>
                          <a:latin typeface="Arial" pitchFamily="34" charset="0"/>
                          <a:cs typeface="Arial" pitchFamily="34" charset="0"/>
                        </a:rPr>
                        <a:t>5-6 marc </a:t>
                      </a:r>
                    </a:p>
                    <a:p>
                      <a:pPr>
                        <a:lnSpc>
                          <a:spcPct val="100000"/>
                        </a:lnSpc>
                        <a:spcAft>
                          <a:spcPct val="0"/>
                        </a:spcAft>
                        <a:defRPr b="0" i="0"/>
                      </a:pPr>
                      <a:r>
                        <a:rPr lang="1106" sz="1200">
                          <a:solidFill>
                            <a:schemeClr val="tx1"/>
                          </a:solidFill>
                          <a:effectLst/>
                          <a:latin typeface="Arial" pitchFamily="34" charset="0"/>
                          <a:cs typeface="Arial" pitchFamily="34" charset="0"/>
                        </a:rPr>
                        <a:t>Esboniad da iawn sy'n dangos: </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gwybodaeth a dealltwriaeth drylwyr o sut mae chwarae yn cefnogi datblygiad gwybodaeth a dealltwriaeth o'r byd yn ystod y Cyfnod Sylfaen</a:t>
                      </a:r>
                    </a:p>
                    <a:p>
                      <a:pPr marL="342900" lvl="0" indent="-342900">
                        <a:lnSpc>
                          <a:spcPct val="100000"/>
                        </a:lnSpc>
                        <a:spcAft>
                          <a:spcPts val="100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dealltwriaeth hyderus o sut gall y Cyfnod Sylfaen helpu datblygiad gwybodaeth a dealltwriaeth o'r byd. </a:t>
                      </a:r>
                      <a:endParaRPr lang="en-GB" sz="1200">
                        <a:solidFill>
                          <a:schemeClr val="tx1"/>
                        </a:solidFill>
                        <a:effectLst/>
                        <a:latin typeface="Arial" pitchFamily="34" charset="0"/>
                        <a:ea typeface="Calibri" panose="020F0502020204030204" pitchFamily="34" charset="0"/>
                        <a:cs typeface="Arial" pitchFamily="34" charset="0"/>
                      </a:endParaRPr>
                    </a:p>
                  </a:txBody>
                  <a:tcPr marL="71432" marR="71432" marT="36026" marB="36026"/>
                </a:tc>
                <a:extLst>
                  <a:ext uri="{0D108BD9-81ED-4DB2-BD59-A6C34878D82A}">
                    <a16:rowId xmlns:a16="http://schemas.microsoft.com/office/drawing/2014/main" val="3376078700"/>
                  </a:ext>
                </a:extLst>
              </a:tr>
              <a:tr h="1628453">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2</a:t>
                      </a:r>
                      <a:endParaRPr lang="en-GB" sz="1200">
                        <a:solidFill>
                          <a:schemeClr val="tx1"/>
                        </a:solidFill>
                        <a:effectLst/>
                        <a:latin typeface="Arial" pitchFamily="34" charset="0"/>
                        <a:ea typeface="Calibri" panose="020F0502020204030204" pitchFamily="34" charset="0"/>
                        <a:cs typeface="Arial" pitchFamily="34" charset="0"/>
                      </a:endParaRPr>
                    </a:p>
                  </a:txBody>
                  <a:tcPr marL="71432" marR="71432" marT="36026" marB="36026" anchor="ctr"/>
                </a:tc>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3-4 marc</a:t>
                      </a:r>
                      <a:r>
                        <a:rPr lang="1106" sz="1200" b="0">
                          <a:solidFill>
                            <a:schemeClr val="tx1"/>
                          </a:solidFill>
                          <a:effectLst/>
                          <a:latin typeface="Arial" pitchFamily="34" charset="0"/>
                          <a:cs typeface="Arial" pitchFamily="34" charset="0"/>
                        </a:rPr>
                        <a:t> </a:t>
                      </a:r>
                    </a:p>
                    <a:p>
                      <a:pPr>
                        <a:lnSpc>
                          <a:spcPct val="100000"/>
                        </a:lnSpc>
                        <a:spcAft>
                          <a:spcPct val="0"/>
                        </a:spcAft>
                        <a:defRPr b="0" i="0"/>
                      </a:pPr>
                      <a:r>
                        <a:rPr lang="1106" sz="1200">
                          <a:solidFill>
                            <a:schemeClr val="tx1"/>
                          </a:solidFill>
                          <a:effectLst/>
                          <a:latin typeface="Arial" pitchFamily="34" charset="0"/>
                          <a:cs typeface="Arial" pitchFamily="34" charset="0"/>
                        </a:rPr>
                        <a:t>Esboniad da sy'n dangos: </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gwybodaeth a dealltwriaeth sicr ar y cyfan o sut mae chwarae yn cefnogi datblygiad gwybodaeth a dealltwriaeth o'r byd yn ystod y Cyfnod Sylfaen</a:t>
                      </a:r>
                    </a:p>
                    <a:p>
                      <a:pPr marL="342900" lvl="0" indent="-342900">
                        <a:lnSpc>
                          <a:spcPct val="100000"/>
                        </a:lnSpc>
                        <a:spcAft>
                          <a:spcPts val="100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dealltwriaeth sicr ar y cyfan o sut gall y Cyfnod Sylfaen helpu datblygiad gwybodaeth a dealltwriaeth o'r byd.</a:t>
                      </a:r>
                      <a:endParaRPr lang="en-GB" sz="1200">
                        <a:solidFill>
                          <a:schemeClr val="tx1"/>
                        </a:solidFill>
                        <a:effectLst/>
                        <a:latin typeface="Arial" pitchFamily="34" charset="0"/>
                        <a:ea typeface="Calibri" panose="020F0502020204030204" pitchFamily="34" charset="0"/>
                        <a:cs typeface="Arial" pitchFamily="34" charset="0"/>
                      </a:endParaRPr>
                    </a:p>
                  </a:txBody>
                  <a:tcPr marL="71432" marR="71432" marT="36026" marB="36026"/>
                </a:tc>
                <a:extLst>
                  <a:ext uri="{0D108BD9-81ED-4DB2-BD59-A6C34878D82A}">
                    <a16:rowId xmlns:a16="http://schemas.microsoft.com/office/drawing/2014/main" val="3353260233"/>
                  </a:ext>
                </a:extLst>
              </a:tr>
              <a:tr h="1439874">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1</a:t>
                      </a:r>
                      <a:endParaRPr lang="en-GB" sz="1200">
                        <a:solidFill>
                          <a:schemeClr val="tx1"/>
                        </a:solidFill>
                        <a:effectLst/>
                        <a:latin typeface="Arial" pitchFamily="34" charset="0"/>
                        <a:ea typeface="Calibri" panose="020F0502020204030204" pitchFamily="34" charset="0"/>
                        <a:cs typeface="Arial" pitchFamily="34" charset="0"/>
                      </a:endParaRPr>
                    </a:p>
                  </a:txBody>
                  <a:tcPr marL="71432" marR="71432" marT="36026" marB="36026" anchor="ctr"/>
                </a:tc>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1-2 farc</a:t>
                      </a:r>
                      <a:r>
                        <a:rPr lang="1106" sz="1200" b="0">
                          <a:solidFill>
                            <a:schemeClr val="tx1"/>
                          </a:solidFill>
                          <a:effectLst/>
                          <a:latin typeface="Arial" pitchFamily="34" charset="0"/>
                          <a:cs typeface="Arial" pitchFamily="34" charset="0"/>
                        </a:rPr>
                        <a:t> </a:t>
                      </a:r>
                    </a:p>
                    <a:p>
                      <a:pPr>
                        <a:lnSpc>
                          <a:spcPct val="100000"/>
                        </a:lnSpc>
                        <a:spcAft>
                          <a:spcPct val="0"/>
                        </a:spcAft>
                        <a:defRPr b="0" i="0"/>
                      </a:pPr>
                      <a:r>
                        <a:rPr lang="1106" sz="1200">
                          <a:solidFill>
                            <a:schemeClr val="tx1"/>
                          </a:solidFill>
                          <a:effectLst/>
                          <a:latin typeface="Arial" pitchFamily="34" charset="0"/>
                          <a:cs typeface="Arial" pitchFamily="34" charset="0"/>
                        </a:rPr>
                        <a:t>Esboniad sylfaenol sy'n dangos: </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rhywfaint o wybodaeth a dealltwriaeth o sut mae chwarae yn cefnogi datblygiad gwybodaeth a dealltwriaeth o'r byd yn ystod y Cyfnod Sylfaen</a:t>
                      </a:r>
                    </a:p>
                    <a:p>
                      <a:pPr marL="342900" lvl="0" indent="-342900">
                        <a:lnSpc>
                          <a:spcPct val="100000"/>
                        </a:lnSpc>
                        <a:spcAft>
                          <a:spcPts val="100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rhywfaint o ddealltwriaeth o sut gall y Cyfnod Sylfaen helpu datblygiad gwybodaeth a dealltwriaeth o'r byd.</a:t>
                      </a:r>
                      <a:endParaRPr lang="en-GB" sz="1200">
                        <a:solidFill>
                          <a:schemeClr val="tx1"/>
                        </a:solidFill>
                        <a:effectLst/>
                        <a:latin typeface="Arial" pitchFamily="34" charset="0"/>
                        <a:ea typeface="Calibri" panose="020F0502020204030204" pitchFamily="34" charset="0"/>
                        <a:cs typeface="Arial" pitchFamily="34" charset="0"/>
                      </a:endParaRPr>
                    </a:p>
                  </a:txBody>
                  <a:tcPr marL="71432" marR="71432" marT="36026" marB="36026"/>
                </a:tc>
                <a:extLst>
                  <a:ext uri="{0D108BD9-81ED-4DB2-BD59-A6C34878D82A}">
                    <a16:rowId xmlns:a16="http://schemas.microsoft.com/office/drawing/2014/main" val="16129010"/>
                  </a:ext>
                </a:extLst>
              </a:tr>
              <a:tr h="561328">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 </a:t>
                      </a:r>
                      <a:endParaRPr lang="en-GB" sz="1200">
                        <a:solidFill>
                          <a:schemeClr val="tx1"/>
                        </a:solidFill>
                        <a:effectLst/>
                        <a:latin typeface="Arial" pitchFamily="34" charset="0"/>
                        <a:ea typeface="Calibri" panose="020F0502020204030204" pitchFamily="34" charset="0"/>
                        <a:cs typeface="Arial" pitchFamily="34" charset="0"/>
                      </a:endParaRPr>
                    </a:p>
                  </a:txBody>
                  <a:tcPr marL="71432" marR="71432" marT="36026" marB="36026" anchor="ctr"/>
                </a:tc>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0 marc</a:t>
                      </a:r>
                    </a:p>
                    <a:p>
                      <a:pPr algn="ctr">
                        <a:lnSpc>
                          <a:spcPct val="100000"/>
                        </a:lnSpc>
                        <a:spcAft>
                          <a:spcPts val="1000"/>
                        </a:spcAft>
                        <a:defRPr b="0" i="0"/>
                      </a:pPr>
                      <a:r>
                        <a:rPr lang="1106" sz="1200">
                          <a:solidFill>
                            <a:schemeClr val="tx1"/>
                          </a:solidFill>
                          <a:effectLst/>
                          <a:latin typeface="Arial" pitchFamily="34" charset="0"/>
                          <a:cs typeface="Arial" pitchFamily="34" charset="0"/>
                        </a:rPr>
                        <a:t>Ateb ddim yn haeddu marc neu heb geisio rhoi ateb.</a:t>
                      </a:r>
                      <a:endParaRPr lang="en-GB" sz="1200">
                        <a:solidFill>
                          <a:schemeClr val="tx1"/>
                        </a:solidFill>
                        <a:effectLst/>
                        <a:latin typeface="Arial" pitchFamily="34" charset="0"/>
                        <a:ea typeface="Calibri" panose="020F0502020204030204" pitchFamily="34" charset="0"/>
                        <a:cs typeface="Arial" pitchFamily="34" charset="0"/>
                      </a:endParaRPr>
                    </a:p>
                  </a:txBody>
                  <a:tcPr marL="71432" marR="71432" marT="36026" marB="36026"/>
                </a:tc>
                <a:extLst>
                  <a:ext uri="{0D108BD9-81ED-4DB2-BD59-A6C34878D82A}">
                    <a16:rowId xmlns:a16="http://schemas.microsoft.com/office/drawing/2014/main" val="1697817007"/>
                  </a:ext>
                </a:extLst>
              </a:tr>
            </a:tbl>
          </a:graphicData>
        </a:graphic>
      </p:graphicFrame>
      <p:pic>
        <p:nvPicPr>
          <p:cNvPr id="4" name="Audio 3">
            <a:hlinkClick r:id="" action="ppaction://media"/>
            <a:extLst>
              <a:ext uri="{FF2B5EF4-FFF2-40B4-BE49-F238E27FC236}">
                <a16:creationId xmlns:a16="http://schemas.microsoft.com/office/drawing/2014/main" id="{C0F77712-2426-49F4-A2E9-5AD968F484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0178433"/>
      </p:ext>
    </p:extLst>
  </p:cSld>
  <p:clrMapOvr>
    <a:masterClrMapping/>
  </p:clrMapOvr>
  <p:transition advTm="198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56439" y="209733"/>
            <a:ext cx="10223323" cy="447261"/>
          </a:xfrm>
        </p:spPr>
        <p:txBody>
          <a:bodyPr/>
          <a:lstStyle/>
          <a:p>
            <a:pPr>
              <a:defRPr b="0" i="0"/>
            </a:pPr>
            <a:r>
              <a:rPr lang="1106" sz="2400">
                <a:solidFill>
                  <a:srgbClr val="0070C0"/>
                </a:solidFill>
                <a:latin typeface="Arial" pitchFamily="34" charset="0"/>
                <a:cs typeface="Arial" pitchFamily="34" charset="0"/>
              </a:rPr>
              <a:t>Adran B cwestiwn 4(b), AA1</a:t>
            </a: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a:solidFill>
                <a:srgbClr val="000000"/>
              </a:solidFill>
              <a:highlight>
                <a:srgbClr val="FFFF00"/>
              </a:highlight>
            </a:endParaRPr>
          </a:p>
        </p:txBody>
      </p:sp>
      <p:sp>
        <p:nvSpPr>
          <p:cNvPr id="11" name="Speech Bubble: Oval 10">
            <a:extLst>
              <a:ext uri="{FF2B5EF4-FFF2-40B4-BE49-F238E27FC236}">
                <a16:creationId xmlns:a16="http://schemas.microsoft.com/office/drawing/2014/main" id="{98D5F06C-E714-44BA-AC9F-98590911B4DA}"/>
              </a:ext>
            </a:extLst>
          </p:cNvPr>
          <p:cNvSpPr/>
          <p:nvPr/>
        </p:nvSpPr>
        <p:spPr>
          <a:xfrm>
            <a:off x="5969000" y="1103085"/>
            <a:ext cx="4953000" cy="4370616"/>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4881677" cy="1464503"/>
          </a:xfrm>
          <a:prstGeom prst="rect">
            <a:avLst/>
          </a:prstGeom>
          <a:noFill/>
        </p:spPr>
        <p:txBody>
          <a:bodyPr wrap="square" rtlCol="0">
            <a:spAutoFit/>
          </a:bodyPr>
          <a:lstStyle/>
          <a:p>
            <a:pPr>
              <a:defRPr b="0" i="0"/>
            </a:pPr>
            <a:r>
              <a:rPr lang="1106">
                <a:latin typeface="Arial" pitchFamily="34" charset="0"/>
                <a:cs typeface="Arial" pitchFamily="34" charset="0"/>
              </a:rPr>
              <a:t>Defnyddiwch y lle sydd wedi'i ddarparu i ymateb – gadewch i nifer y marciau a'r lle sydd ar gael eich arwain. (Cofiwch y gallwch chi ddefnyddio'r dudalen parhad os oes angen)</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652286" y="1202457"/>
            <a:ext cx="2376488" cy="1044575"/>
          </a:xfrm>
          <a:prstGeom prst="rect">
            <a:avLst/>
          </a:prstGeom>
          <a:solidFill>
            <a:srgbClr val="66CCFF"/>
          </a:solidFill>
          <a:ln w="38100">
            <a:solidFill>
              <a:schemeClr val="tx1"/>
            </a:solidFill>
            <a:miter lim="800000"/>
          </a:ln>
          <a:effectLst/>
        </p:spPr>
        <p:txBody>
          <a:bodyPr wrap="none" anchor="ctr"/>
          <a:lstStyle/>
          <a:p>
            <a:pPr algn="ctr">
              <a:defRPr b="0" i="0"/>
            </a:pPr>
            <a:r>
              <a:rPr lang="1106" sz="6600">
                <a:latin typeface="Arial" pitchFamily="34" charset="0"/>
                <a:cs typeface="Arial" pitchFamily="34" charset="0"/>
              </a:rPr>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0374" y="2356073"/>
            <a:ext cx="3482889" cy="1189909"/>
          </a:xfrm>
          <a:prstGeom prst="rect">
            <a:avLst/>
          </a:prstGeom>
          <a:noFill/>
        </p:spPr>
        <p:txBody>
          <a:bodyPr wrap="square" rtlCol="0">
            <a:spAutoFit/>
          </a:bodyPr>
          <a:lstStyle/>
          <a:p>
            <a:pPr>
              <a:defRPr b="0" i="0"/>
            </a:pPr>
            <a:r>
              <a:rPr lang="1106">
                <a:latin typeface="Arial" pitchFamily="34" charset="0"/>
                <a:cs typeface="Arial" pitchFamily="34" charset="0"/>
              </a:rPr>
              <a:t>Dechreuwch y cloc!</a:t>
            </a:r>
          </a:p>
          <a:p>
            <a:endParaRPr lang="en-GB">
              <a:latin typeface="Arial" pitchFamily="34" charset="0"/>
              <a:cs typeface="Arial" pitchFamily="34" charset="0"/>
            </a:endParaRPr>
          </a:p>
          <a:p>
            <a:pPr>
              <a:defRPr b="0" i="0"/>
            </a:pPr>
            <a:r>
              <a:rPr lang="1106">
                <a:latin typeface="Arial" pitchFamily="34" charset="0"/>
                <a:cs typeface="Arial" pitchFamily="34" charset="0"/>
              </a:rPr>
              <a:t>Ceisiwch ateb y cwestiwn hwn mewn 10 munud.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824089" y="1219200"/>
            <a:ext cx="5226331" cy="5509200"/>
          </a:xfrm>
          <a:prstGeom prst="rect">
            <a:avLst/>
          </a:prstGeom>
          <a:noFill/>
        </p:spPr>
        <p:txBody>
          <a:bodyPr wrap="square">
            <a:spAutoFit/>
          </a:bodyPr>
          <a:lstStyle/>
          <a:p>
            <a:pPr marL="438150" indent="-438150">
              <a:defRPr b="0" i="0"/>
            </a:pPr>
            <a:r>
              <a:rPr lang="1106" sz="1600">
                <a:latin typeface="Arial" pitchFamily="34" charset="0"/>
                <a:cs typeface="Arial" pitchFamily="34" charset="0"/>
              </a:rPr>
              <a:t>4 (b) Disgrifiwch </a:t>
            </a:r>
            <a:r>
              <a:rPr lang="1106" sz="1600">
                <a:highlight>
                  <a:srgbClr val="FFFF00"/>
                </a:highlight>
                <a:latin typeface="Arial" pitchFamily="34" charset="0"/>
                <a:cs typeface="Arial" pitchFamily="34" charset="0"/>
              </a:rPr>
              <a:t>bwrpas</a:t>
            </a:r>
            <a:r>
              <a:rPr lang="1106" sz="1600">
                <a:latin typeface="Arial" pitchFamily="34" charset="0"/>
                <a:cs typeface="Arial" pitchFamily="34" charset="0"/>
              </a:rPr>
              <a:t> </a:t>
            </a:r>
            <a:r>
              <a:rPr lang="1106" sz="1600">
                <a:highlight>
                  <a:srgbClr val="FFFF00"/>
                </a:highlight>
                <a:latin typeface="Arial" pitchFamily="34" charset="0"/>
                <a:cs typeface="Arial" pitchFamily="34" charset="0"/>
              </a:rPr>
              <a:t>chwarae wedi'i gyfeirio gan y plentyn</a:t>
            </a:r>
            <a:r>
              <a:rPr lang="1106" sz="1600">
                <a:latin typeface="Arial" pitchFamily="34" charset="0"/>
                <a:cs typeface="Arial" pitchFamily="34" charset="0"/>
              </a:rPr>
              <a:t> yn y </a:t>
            </a:r>
            <a:r>
              <a:rPr lang="1106" sz="1600">
                <a:highlight>
                  <a:srgbClr val="FFFF00"/>
                </a:highlight>
                <a:latin typeface="Arial" pitchFamily="34" charset="0"/>
                <a:cs typeface="Arial" pitchFamily="34" charset="0"/>
              </a:rPr>
              <a:t>Cyfnod Sylfaen</a:t>
            </a:r>
            <a:r>
              <a:rPr lang="1106" sz="1600">
                <a:latin typeface="Arial" pitchFamily="34" charset="0"/>
                <a:cs typeface="Arial" pitchFamily="34" charset="0"/>
              </a:rPr>
              <a:t>.				</a:t>
            </a:r>
            <a:r>
              <a:rPr lang="en-GB" sz="1600">
                <a:latin typeface="Arial" pitchFamily="34" charset="0"/>
                <a:cs typeface="Arial" pitchFamily="34" charset="0"/>
              </a:rPr>
              <a:t>										</a:t>
            </a:r>
            <a:r>
              <a:rPr lang="1106" sz="1600">
                <a:latin typeface="Arial" pitchFamily="34" charset="0"/>
                <a:cs typeface="Arial" pitchFamily="34" charset="0"/>
              </a:rPr>
              <a:t>	</a:t>
            </a:r>
            <a:r>
              <a:rPr lang="1106" sz="1600">
                <a:highlight>
                  <a:srgbClr val="FFFF00"/>
                </a:highlight>
                <a:latin typeface="Arial" pitchFamily="34" charset="0"/>
                <a:cs typeface="Arial" pitchFamily="34" charset="0"/>
              </a:rPr>
              <a:t>[8]</a:t>
            </a:r>
            <a:r>
              <a:rPr lang="1106" sz="2000">
                <a:highlight>
                  <a:srgbClr val="FFFF00"/>
                </a:highlight>
                <a:latin typeface="Arial" pitchFamily="34" charset="0"/>
                <a:cs typeface="Arial" pitchFamily="34" charset="0"/>
              </a:rPr>
              <a:t> </a:t>
            </a:r>
            <a:r>
              <a:rPr lang="1106" sz="1600">
                <a:latin typeface="Arial" pitchFamily="34" charset="0"/>
                <a:cs typeface="Arial" pitchFamily="34" charset="0"/>
              </a:rPr>
              <a:t>……………………………………………………… ……………………………………………………… ………………………………………………………</a:t>
            </a:r>
          </a:p>
          <a:p>
            <a:pPr marL="263525" indent="11113">
              <a:defRPr b="0" i="0"/>
            </a:pPr>
            <a:r>
              <a:rPr lang="1106"/>
              <a:t>	………………………………………………………………………… 	…………………………………………………………………………</a:t>
            </a:r>
          </a:p>
          <a:p>
            <a:pPr marL="263525" indent="11113">
              <a:defRPr b="0" i="0"/>
            </a:pPr>
            <a:r>
              <a:rPr lang="1106"/>
              <a:t>	…………………………………………………………………………</a:t>
            </a:r>
          </a:p>
          <a:p>
            <a:pPr marL="263525" indent="11113">
              <a:defRPr b="0" i="0"/>
            </a:pPr>
            <a:r>
              <a:rPr lang="1106"/>
              <a:t>	…………………………………………………………………………</a:t>
            </a:r>
          </a:p>
          <a:p>
            <a:pPr marL="263525" indent="11113">
              <a:defRPr b="0" i="0"/>
            </a:pPr>
            <a:r>
              <a:rPr lang="1106"/>
              <a:t>	…………………………………………………………………………</a:t>
            </a:r>
          </a:p>
          <a:p>
            <a:pPr marL="263525" indent="11113">
              <a:defRPr b="0" i="0"/>
            </a:pPr>
            <a:r>
              <a:rPr lang="1106"/>
              <a:t>	…………………………………………………………………………</a:t>
            </a:r>
          </a:p>
          <a:p>
            <a:pPr marL="263525" indent="11113">
              <a:defRPr b="0" i="0"/>
            </a:pPr>
            <a:r>
              <a:rPr lang="1106"/>
              <a:t>	…………………………………………………………………………</a:t>
            </a:r>
          </a:p>
          <a:p>
            <a:pPr marL="263525" indent="11113">
              <a:defRPr b="0" i="0"/>
            </a:pPr>
            <a:r>
              <a:rPr lang="1106"/>
              <a:t>	………………………………………………………...................</a:t>
            </a:r>
          </a:p>
          <a:p>
            <a:pPr marL="263525" indent="11113">
              <a:defRPr b="0" i="0"/>
            </a:pPr>
            <a:r>
              <a:rPr lang="1106"/>
              <a:t>	………………………………………………………………………… 	………………………………………………………………………… 	…………………………………………………………………………</a:t>
            </a:r>
          </a:p>
          <a:p>
            <a:pPr marL="263525" indent="11113">
              <a:defRPr b="0" i="0"/>
            </a:pPr>
            <a:r>
              <a:rPr lang="1106"/>
              <a:t>	…………………………………………………………………………</a:t>
            </a:r>
          </a:p>
          <a:p>
            <a:pPr marL="263525" indent="11113">
              <a:defRPr b="0" i="0"/>
            </a:pPr>
            <a:r>
              <a:rPr lang="1106"/>
              <a:t>	…………………………………………………………………………</a:t>
            </a:r>
          </a:p>
          <a:p>
            <a:pPr marL="720725" indent="-720725"/>
            <a:endParaRPr lang="en-GB"/>
          </a:p>
        </p:txBody>
      </p:sp>
      <p:sp>
        <p:nvSpPr>
          <p:cNvPr id="2" name="Oval 1">
            <a:extLst>
              <a:ext uri="{FF2B5EF4-FFF2-40B4-BE49-F238E27FC236}">
                <a16:creationId xmlns:a16="http://schemas.microsoft.com/office/drawing/2014/main" id="{D39C8963-0CE9-46B7-9D07-99119B1EE3CE}"/>
              </a:ext>
            </a:extLst>
          </p:cNvPr>
          <p:cNvSpPr/>
          <p:nvPr/>
        </p:nvSpPr>
        <p:spPr>
          <a:xfrm>
            <a:off x="1377537" y="1135269"/>
            <a:ext cx="1033153" cy="4472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C35A1662-0108-439C-9C03-B0258E11E5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83207504"/>
      </p:ext>
    </p:extLst>
  </p:cSld>
  <p:clrMapOvr>
    <a:masterClrMapping/>
  </p:clrMapOvr>
  <p:transition advTm="670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0"/>
                      </p:stCondLst>
                      <p:childTnLst>
                        <p:par>
                          <p:cTn id="9" fill="hold" nodeType="after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pPr>
              <a:defRPr b="0" i="0"/>
            </a:pPr>
            <a:r>
              <a:rPr lang="1106" sz="2400">
                <a:solidFill>
                  <a:srgbClr val="0070C0"/>
                </a:solidFill>
                <a:latin typeface="Arial" pitchFamily="34" charset="0"/>
                <a:cs typeface="Arial" pitchFamily="34" charset="0"/>
              </a:rPr>
              <a:t>Adran B cwestiwn 4(b),  cynllun marcio AA1</a:t>
            </a:r>
          </a:p>
        </p:txBody>
      </p:sp>
      <p:sp>
        <p:nvSpPr>
          <p:cNvPr id="7" name="TextBox 6">
            <a:extLst>
              <a:ext uri="{FF2B5EF4-FFF2-40B4-BE49-F238E27FC236}">
                <a16:creationId xmlns:a16="http://schemas.microsoft.com/office/drawing/2014/main" id="{AED58534-3F97-42D8-96D5-4F7847F527CF}"/>
              </a:ext>
            </a:extLst>
          </p:cNvPr>
          <p:cNvSpPr txBox="1"/>
          <p:nvPr/>
        </p:nvSpPr>
        <p:spPr>
          <a:xfrm>
            <a:off x="715819" y="1004318"/>
            <a:ext cx="5779651" cy="5624099"/>
          </a:xfrm>
          <a:prstGeom prst="rect">
            <a:avLst/>
          </a:prstGeom>
          <a:noFill/>
          <a:ln>
            <a:solidFill>
              <a:schemeClr val="tx1"/>
            </a:solidFill>
          </a:ln>
        </p:spPr>
        <p:txBody>
          <a:bodyPr wrap="square">
            <a:spAutoFit/>
          </a:bodyPr>
          <a:lstStyle/>
          <a:p>
            <a:pPr marL="360363" indent="-360363">
              <a:defRPr b="0" i="0"/>
            </a:pPr>
            <a:r>
              <a:rPr lang="1106" sz="1400" i="1">
                <a:latin typeface="Arial" pitchFamily="34" charset="0"/>
                <a:cs typeface="Arial" pitchFamily="34" charset="0"/>
              </a:rPr>
              <a:t>4(b) </a:t>
            </a:r>
            <a:r>
              <a:rPr lang="1106" sz="1200" i="1">
                <a:latin typeface="Arial" pitchFamily="34" charset="0"/>
                <a:cs typeface="Arial" pitchFamily="34" charset="0"/>
              </a:rPr>
              <a:t>Disgrifiwch bwrpas chwarae wedi'i gyfeirio gan y plentyn yn Fframwaith y Cyfnod Sylfaen.</a:t>
            </a:r>
            <a:endParaRPr lang="en-GB" sz="1800" i="1">
              <a:effectLst/>
              <a:latin typeface="Arial" pitchFamily="34" charset="0"/>
              <a:ea typeface="Calibri" panose="020F0502020204030204" pitchFamily="34" charset="0"/>
            </a:endParaRPr>
          </a:p>
          <a:p>
            <a:pPr marL="360363" indent="-360363"/>
            <a:endParaRPr lang="en-GB" i="1">
              <a:latin typeface="Arial" pitchFamily="34" charset="0"/>
              <a:cs typeface="Arial" pitchFamily="34" charset="0"/>
            </a:endParaRPr>
          </a:p>
          <a:p>
            <a:pPr marL="360363" indent="-360363">
              <a:defRPr b="0" i="0"/>
            </a:pPr>
            <a:r>
              <a:rPr lang="1106" sz="1200">
                <a:latin typeface="Arial" pitchFamily="34" charset="0"/>
                <a:cs typeface="Arial" pitchFamily="34" charset="0"/>
              </a:rPr>
              <a:t>Gall atebion gyfeirio at:</a:t>
            </a:r>
            <a:endParaRPr lang="en-GB" sz="1200">
              <a:effectLst/>
              <a:latin typeface="Arial" pitchFamily="34" charset="0"/>
              <a:ea typeface="Calibri" panose="020F0502020204030204" pitchFamily="34" charset="0"/>
              <a:cs typeface="Arial" pitchFamily="34" charset="0"/>
            </a:endParaRPr>
          </a:p>
          <a:p>
            <a:pPr>
              <a:defRPr b="0" i="0"/>
            </a:pPr>
            <a:r>
              <a:rPr lang="1106" sz="1200">
                <a:effectLst/>
                <a:latin typeface="Arial" pitchFamily="34" charset="0"/>
                <a:ea typeface="Calibri" panose="020F0502020204030204" pitchFamily="34" charset="0"/>
                <a:cs typeface="Arial" pitchFamily="34" charset="0"/>
              </a:rPr>
              <a:t>Chwarae yw sail pob maes dysgu yn Fframwaith y Cyfnod Sylfaen.</a:t>
            </a:r>
          </a:p>
          <a:p>
            <a:pPr>
              <a:spcAft>
                <a:spcPts val="1000"/>
              </a:spcAft>
              <a:defRPr b="0" i="0"/>
            </a:pPr>
            <a:r>
              <a:rPr lang="1106" sz="1200">
                <a:effectLst/>
                <a:latin typeface="Arial" pitchFamily="34" charset="0"/>
                <a:ea typeface="Calibri" panose="020F0502020204030204" pitchFamily="34" charset="0"/>
                <a:cs typeface="Arial" pitchFamily="34" charset="0"/>
              </a:rPr>
              <a:t>Un math o chwarae yw chwarae wedi'i gyfeirio gan y plentyn. Mae'n cynnwys cyfle chwarae rhyngweithiol un-i-un rhwng oedolyn a phlentyn lle mae'r plentyn yn cyfeirio ac yn arwain y chwarae fel y dymuna. </a:t>
            </a:r>
          </a:p>
          <a:p>
            <a:pPr>
              <a:defRPr b="0" i="0"/>
            </a:pPr>
            <a:r>
              <a:rPr lang="1106" sz="1200">
                <a:effectLst/>
                <a:latin typeface="Arial" pitchFamily="34" charset="0"/>
                <a:ea typeface="Calibri" panose="020F0502020204030204" pitchFamily="34" charset="0"/>
                <a:cs typeface="Arial" pitchFamily="34" charset="0"/>
              </a:rPr>
              <a:t>Pwrpas chwarae wedi'i gyfeirio gan y plentyn yw:</a:t>
            </a:r>
          </a:p>
          <a:p>
            <a:pPr marL="342900" lvl="0" indent="-342900">
              <a:buFont typeface="Symbol" panose="05050102010706020507" pitchFamily="18" charset="2"/>
              <a:buChar char=""/>
              <a:defRPr b="0" i="0"/>
            </a:pPr>
            <a:r>
              <a:rPr lang="1106" sz="1200">
                <a:effectLst/>
                <a:latin typeface="Arial" pitchFamily="34" charset="0"/>
                <a:ea typeface="Times New Roman" panose="02020603050405020304" pitchFamily="18" charset="0"/>
                <a:cs typeface="Arial" pitchFamily="34" charset="0"/>
              </a:rPr>
              <a:t>cynnig cyfle i ganolbwyntio ar un gweithgaredd ar y tro</a:t>
            </a:r>
            <a:endParaRPr lang="en-GB" sz="1200">
              <a:effectLst/>
              <a:latin typeface="Arial" pitchFamily="34" charset="0"/>
              <a:ea typeface="Calibri" panose="020F0502020204030204" pitchFamily="34" charset="0"/>
              <a:cs typeface="Arial" pitchFamily="34" charset="0"/>
            </a:endParaRPr>
          </a:p>
          <a:p>
            <a:pPr marL="342900" lvl="0" indent="-342900">
              <a:buFont typeface="Symbol" panose="05050102010706020507" pitchFamily="18" charset="2"/>
              <a:buChar char=""/>
              <a:defRPr b="0" i="0"/>
            </a:pPr>
            <a:r>
              <a:rPr lang="1106" sz="1200">
                <a:effectLst/>
                <a:latin typeface="Arial" pitchFamily="34" charset="0"/>
                <a:ea typeface="Times New Roman" panose="02020603050405020304" pitchFamily="18" charset="0"/>
                <a:cs typeface="Arial" pitchFamily="34" charset="0"/>
              </a:rPr>
              <a:t>gwella ymdeimlad y plentyn o hunangyfeiriad a hunanhyder </a:t>
            </a:r>
            <a:endParaRPr lang="en-GB" sz="1200">
              <a:effectLst/>
              <a:latin typeface="Arial" pitchFamily="34" charset="0"/>
              <a:ea typeface="Calibri" panose="020F0502020204030204" pitchFamily="34" charset="0"/>
              <a:cs typeface="Arial" pitchFamily="34" charset="0"/>
            </a:endParaRPr>
          </a:p>
          <a:p>
            <a:pPr marL="342900" lvl="0" indent="-342900">
              <a:buFont typeface="Symbol" panose="05050102010706020507" pitchFamily="18" charset="2"/>
              <a:buChar char=""/>
              <a:defRPr b="0" i="0"/>
            </a:pPr>
            <a:r>
              <a:rPr lang="1106" sz="1200">
                <a:effectLst/>
                <a:latin typeface="Arial" pitchFamily="34" charset="0"/>
                <a:ea typeface="Times New Roman" panose="02020603050405020304" pitchFamily="18" charset="0"/>
                <a:cs typeface="Arial" pitchFamily="34" charset="0"/>
              </a:rPr>
              <a:t>cynyddu cyfleoedd i'r plentyn gael sylw penodol gan oedolyn (heb orfod dibynnu ar ymddygiad negyddol er mwyn gwneud hynny) </a:t>
            </a:r>
            <a:endParaRPr lang="en-GB" sz="1200">
              <a:effectLst/>
              <a:latin typeface="Arial" pitchFamily="34" charset="0"/>
              <a:ea typeface="Calibri" panose="020F0502020204030204" pitchFamily="34" charset="0"/>
              <a:cs typeface="Arial" pitchFamily="34" charset="0"/>
            </a:endParaRPr>
          </a:p>
          <a:p>
            <a:pPr marL="342900" lvl="0" indent="-342900">
              <a:buFont typeface="Symbol" panose="05050102010706020507" pitchFamily="18" charset="2"/>
              <a:buChar char=""/>
              <a:defRPr b="0" i="0"/>
            </a:pPr>
            <a:r>
              <a:rPr lang="1106" sz="1200">
                <a:effectLst/>
                <a:latin typeface="Arial" pitchFamily="34" charset="0"/>
                <a:ea typeface="Times New Roman" panose="02020603050405020304" pitchFamily="18" charset="0"/>
                <a:cs typeface="Arial" pitchFamily="34" charset="0"/>
              </a:rPr>
              <a:t>atgyfnerthu a gwella'r berthynas rhwng yr oedolyn a'r plentyn</a:t>
            </a:r>
            <a:endParaRPr lang="en-GB" sz="1200">
              <a:effectLst/>
              <a:latin typeface="Arial" pitchFamily="34" charset="0"/>
              <a:ea typeface="Calibri" panose="020F0502020204030204" pitchFamily="34" charset="0"/>
              <a:cs typeface="Arial" pitchFamily="34" charset="0"/>
            </a:endParaRPr>
          </a:p>
          <a:p>
            <a:pPr marL="342900" lvl="0" indent="-342900">
              <a:buFont typeface="Symbol" panose="05050102010706020507" pitchFamily="18" charset="2"/>
              <a:buChar char=""/>
              <a:defRPr b="0" i="0"/>
            </a:pPr>
            <a:r>
              <a:rPr lang="1106" sz="1200">
                <a:effectLst/>
                <a:latin typeface="Arial" pitchFamily="34" charset="0"/>
                <a:ea typeface="Times New Roman" panose="02020603050405020304" pitchFamily="18" charset="0"/>
                <a:cs typeface="Arial" pitchFamily="34" charset="0"/>
              </a:rPr>
              <a:t>grymuso plant </a:t>
            </a:r>
            <a:endParaRPr lang="en-GB" sz="1200">
              <a:effectLst/>
              <a:latin typeface="Arial" pitchFamily="34" charset="0"/>
              <a:ea typeface="Calibri" panose="020F0502020204030204" pitchFamily="34" charset="0"/>
              <a:cs typeface="Arial" pitchFamily="34" charset="0"/>
            </a:endParaRPr>
          </a:p>
          <a:p>
            <a:pPr marL="342900" lvl="0" indent="-3429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defnyddio profiadau o'r gorffennol i ail-greu eu teimladau</a:t>
            </a:r>
          </a:p>
          <a:p>
            <a:pPr marL="342900" lvl="0" indent="-3429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meithrin sgiliau penodol sydd o ddiddordeb iddynt </a:t>
            </a:r>
          </a:p>
          <a:p>
            <a:pPr marL="342900" lvl="0" indent="-342900">
              <a:spcAft>
                <a:spcPts val="1000"/>
              </a:spcAft>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cysylltu dysgu â diddordebau a hobïau. </a:t>
            </a:r>
          </a:p>
          <a:p>
            <a:pPr>
              <a:defRPr b="0" i="0"/>
            </a:pPr>
            <a:r>
              <a:rPr lang="1106" sz="1200">
                <a:effectLst/>
                <a:latin typeface="Arial" pitchFamily="34" charset="0"/>
                <a:ea typeface="Calibri" panose="020F0502020204030204" pitchFamily="34" charset="0"/>
                <a:cs typeface="Arial" pitchFamily="34" charset="0"/>
              </a:rPr>
              <a:t>Enghreifftiau o chwarae wedi'i gyfeirio gan y plentyn, y gall yr ymgeisydd gyfeirio atyn nhw wrth ddisgrifio pwrpas y math hwn o chwarae:</a:t>
            </a:r>
          </a:p>
          <a:p>
            <a:pPr marL="342900" lvl="0" indent="-3429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darllen stori </a:t>
            </a:r>
          </a:p>
          <a:p>
            <a:pPr marL="342900" lvl="0" indent="-3429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gweithgareddau rhif </a:t>
            </a:r>
          </a:p>
          <a:p>
            <a:pPr marL="342900" lvl="0" indent="-3429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cydweithio ar weithgaredd celf a chrefft </a:t>
            </a:r>
          </a:p>
          <a:p>
            <a:pPr marL="342900" lvl="0" indent="-3429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gwneud chwaraeon </a:t>
            </a:r>
          </a:p>
          <a:p>
            <a:pPr marL="342900" lvl="0" indent="-342900">
              <a:buFont typeface="Symbol" panose="05050102010706020507" pitchFamily="18" charset="2"/>
              <a:buChar char=""/>
              <a:defRPr b="0" i="0"/>
            </a:pPr>
            <a:r>
              <a:rPr lang="1106" sz="1200">
                <a:latin typeface="Arial" pitchFamily="34" charset="0"/>
                <a:ea typeface="Calibri" panose="020F0502020204030204" pitchFamily="34" charset="0"/>
                <a:cs typeface="Arial" pitchFamily="34" charset="0"/>
              </a:rPr>
              <a:t>dawnsio a symud</a:t>
            </a:r>
          </a:p>
          <a:p>
            <a:pPr marL="342900" lvl="0" indent="-342900">
              <a:buFont typeface="Symbol" panose="05050102010706020507" pitchFamily="18" charset="2"/>
              <a:buChar char=""/>
              <a:defRPr b="0" i="0"/>
            </a:pPr>
            <a:r>
              <a:rPr lang="1106" sz="1200">
                <a:latin typeface="Arial" pitchFamily="34" charset="0"/>
                <a:ea typeface="Calibri" panose="020F0502020204030204" pitchFamily="34" charset="0"/>
                <a:cs typeface="Arial" pitchFamily="34" charset="0"/>
              </a:rPr>
              <a:t>creu cerddoriaeth </a:t>
            </a:r>
          </a:p>
          <a:p>
            <a:endParaRPr lang="en-GB" sz="1400">
              <a:latin typeface="Arial" pitchFamily="34" charset="0"/>
              <a:cs typeface="Arial" pitchFamily="34" charset="0"/>
            </a:endParaRPr>
          </a:p>
          <a:p>
            <a:pPr>
              <a:defRPr b="0" i="0"/>
            </a:pPr>
            <a:r>
              <a:rPr lang="1106" sz="1200">
                <a:latin typeface="Arial" pitchFamily="34" charset="0"/>
                <a:cs typeface="Arial" pitchFamily="34" charset="0"/>
              </a:rPr>
              <a:t>Rhowch gredyd am unrhyw ymateb dilys arall.</a:t>
            </a:r>
            <a:endParaRPr lang="en-GB" sz="1100">
              <a:latin typeface="Arial" pitchFamily="34" charset="0"/>
              <a:cs typeface="Arial" pitchFamily="34" charset="0"/>
            </a:endParaRPr>
          </a:p>
        </p:txBody>
      </p:sp>
      <p:graphicFrame>
        <p:nvGraphicFramePr>
          <p:cNvPr id="5" name="Table 4">
            <a:extLst>
              <a:ext uri="{FF2B5EF4-FFF2-40B4-BE49-F238E27FC236}">
                <a16:creationId xmlns:a16="http://schemas.microsoft.com/office/drawing/2014/main" id="{511B26FB-3AF5-4051-A8DD-E8802ABAE83D}"/>
              </a:ext>
            </a:extLst>
          </p:cNvPr>
          <p:cNvGraphicFramePr>
            <a:graphicFrameLocks noGrp="1"/>
          </p:cNvGraphicFramePr>
          <p:nvPr>
            <p:extLst>
              <p:ext uri="{D42A27DB-BD31-4B8C-83A1-F6EECF244321}">
                <p14:modId xmlns:p14="http://schemas.microsoft.com/office/powerpoint/2010/main" val="3885524816"/>
              </p:ext>
            </p:extLst>
          </p:nvPr>
        </p:nvGraphicFramePr>
        <p:xfrm>
          <a:off x="7131940" y="1004318"/>
          <a:ext cx="4059936" cy="976688"/>
        </p:xfrm>
        <a:graphic>
          <a:graphicData uri="http://schemas.openxmlformats.org/drawingml/2006/table">
            <a:tbl>
              <a:tblPr firstRow="1" firstCol="1" bandRow="1"/>
              <a:tblGrid>
                <a:gridCol w="965473">
                  <a:extLst>
                    <a:ext uri="{9D8B030D-6E8A-4147-A177-3AD203B41FA5}">
                      <a16:colId xmlns:a16="http://schemas.microsoft.com/office/drawing/2014/main" val="164060830"/>
                    </a:ext>
                  </a:extLst>
                </a:gridCol>
                <a:gridCol w="990228">
                  <a:extLst>
                    <a:ext uri="{9D8B030D-6E8A-4147-A177-3AD203B41FA5}">
                      <a16:colId xmlns:a16="http://schemas.microsoft.com/office/drawing/2014/main" val="3637756288"/>
                    </a:ext>
                  </a:extLst>
                </a:gridCol>
                <a:gridCol w="990228">
                  <a:extLst>
                    <a:ext uri="{9D8B030D-6E8A-4147-A177-3AD203B41FA5}">
                      <a16:colId xmlns:a16="http://schemas.microsoft.com/office/drawing/2014/main" val="3999681331"/>
                    </a:ext>
                  </a:extLst>
                </a:gridCol>
                <a:gridCol w="1114007">
                  <a:extLst>
                    <a:ext uri="{9D8B030D-6E8A-4147-A177-3AD203B41FA5}">
                      <a16:colId xmlns:a16="http://schemas.microsoft.com/office/drawing/2014/main" val="829116377"/>
                    </a:ext>
                  </a:extLst>
                </a:gridCol>
              </a:tblGrid>
              <a:tr h="428111">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200"/>
                        </a:spcBef>
                        <a:spcAft>
                          <a:spcPts val="2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Cyfanswm Marciau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0036611"/>
                  </a:ext>
                </a:extLst>
              </a:tr>
              <a:tr h="428111">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8</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8</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2105799"/>
                  </a:ext>
                </a:extLst>
              </a:tr>
            </a:tbl>
          </a:graphicData>
        </a:graphic>
      </p:graphicFrame>
      <p:pic>
        <p:nvPicPr>
          <p:cNvPr id="2" name="Audio 1">
            <a:hlinkClick r:id="" action="ppaction://media"/>
            <a:extLst>
              <a:ext uri="{FF2B5EF4-FFF2-40B4-BE49-F238E27FC236}">
                <a16:creationId xmlns:a16="http://schemas.microsoft.com/office/drawing/2014/main" id="{E461306F-5BB9-4145-875D-902C516FA1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25017550"/>
      </p:ext>
    </p:extLst>
  </p:cSld>
  <p:clrMapOvr>
    <a:masterClrMapping/>
  </p:clrMapOvr>
  <p:transition advTm="353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69182" y="180147"/>
            <a:ext cx="10223323" cy="447261"/>
          </a:xfrm>
        </p:spPr>
        <p:txBody>
          <a:bodyPr>
            <a:normAutofit fontScale="90000"/>
          </a:bodyPr>
          <a:lstStyle/>
          <a:p>
            <a:pPr>
              <a:defRPr b="0" i="0"/>
            </a:pPr>
            <a:r>
              <a:rPr lang="1106" sz="2400">
                <a:solidFill>
                  <a:srgbClr val="0077C8"/>
                </a:solidFill>
                <a:latin typeface="Arial" pitchFamily="34" charset="0"/>
                <a:cs typeface="Arial" pitchFamily="34" charset="0"/>
              </a:rPr>
              <a:t>Beth y dylwn i ei wneud gyda’r crynodeb o’r astudiaeth achos sy'n cael ei ryddhau ymlaen llaw?</a:t>
            </a:r>
            <a:endParaRPr lang="en-GB" sz="2400">
              <a:latin typeface="Arial" pitchFamily="34" charset="0"/>
              <a:cs typeface="Arial" pitchFamily="34" charset="0"/>
            </a:endParaRPr>
          </a:p>
        </p:txBody>
      </p:sp>
      <p:sp>
        <p:nvSpPr>
          <p:cNvPr id="2" name="TextBox 1">
            <a:extLst>
              <a:ext uri="{FF2B5EF4-FFF2-40B4-BE49-F238E27FC236}">
                <a16:creationId xmlns:a16="http://schemas.microsoft.com/office/drawing/2014/main" id="{4F14AA95-56E9-4549-A15E-F876D8D91E7F}"/>
              </a:ext>
            </a:extLst>
          </p:cNvPr>
          <p:cNvSpPr txBox="1"/>
          <p:nvPr/>
        </p:nvSpPr>
        <p:spPr>
          <a:xfrm>
            <a:off x="560388" y="917912"/>
            <a:ext cx="10697420" cy="6032421"/>
          </a:xfrm>
          <a:prstGeom prst="rect">
            <a:avLst/>
          </a:prstGeom>
          <a:noFill/>
        </p:spPr>
        <p:txBody>
          <a:bodyPr wrap="square" rtlCol="0">
            <a:spAutoFit/>
          </a:bodyPr>
          <a:lstStyle/>
          <a:p>
            <a:pPr>
              <a:defRPr b="0" i="0"/>
            </a:pPr>
            <a:r>
              <a:rPr lang="1106" sz="2000" b="1">
                <a:latin typeface="Arial" pitchFamily="34" charset="0"/>
                <a:cs typeface="Arial" pitchFamily="34" charset="0"/>
              </a:rPr>
              <a:t>Mae amlinelliad o'r cyd-destun ar gyfer Adran A yn yr arholiad Uned 3 ar gyfer haf xx i'w weld isod. </a:t>
            </a:r>
          </a:p>
          <a:p>
            <a:endParaRPr lang="en-GB" sz="2000">
              <a:latin typeface="Arial" pitchFamily="34" charset="0"/>
              <a:cs typeface="Arial" pitchFamily="34" charset="0"/>
            </a:endParaRPr>
          </a:p>
          <a:p>
            <a:pPr>
              <a:defRPr b="0" i="0"/>
            </a:pPr>
            <a:r>
              <a:rPr lang="1106">
                <a:latin typeface="Arial" pitchFamily="34" charset="0"/>
                <a:cs typeface="Arial" pitchFamily="34" charset="0"/>
              </a:rPr>
              <a:t>Mae Nathan yn fachgen 8 oed sydd wedi profi sawl newid yn yr ysgol a gartref yn ystod yr ychydig fisoedd diwethaf, gan gynnwys genedigaeth ei chwaer fach. </a:t>
            </a:r>
          </a:p>
          <a:p>
            <a:endParaRPr lang="en-GB">
              <a:latin typeface="Arial" pitchFamily="34" charset="0"/>
              <a:cs typeface="Arial" pitchFamily="34" charset="0"/>
            </a:endParaRPr>
          </a:p>
          <a:p>
            <a:pPr>
              <a:defRPr b="0" i="0"/>
            </a:pPr>
            <a:r>
              <a:rPr lang="1106">
                <a:latin typeface="Arial" pitchFamily="34" charset="0"/>
                <a:cs typeface="Arial" pitchFamily="34" charset="0"/>
              </a:rPr>
              <a:t>Mae'r newidiadau hyn wedi achosi iddo gynhyrfu a mynd i'w gragen yn yr ysgol, er ei fod yn cymryd rhan weithredol mewn gweithgareddau mynegiannol a chreadigol o hyd. </a:t>
            </a:r>
          </a:p>
          <a:p>
            <a:endParaRPr lang="en-GB">
              <a:latin typeface="Arial" pitchFamily="34" charset="0"/>
              <a:cs typeface="Arial" pitchFamily="34" charset="0"/>
            </a:endParaRPr>
          </a:p>
          <a:p>
            <a:pPr>
              <a:defRPr b="0" i="0"/>
            </a:pPr>
            <a:r>
              <a:rPr lang="1106">
                <a:latin typeface="Arial" pitchFamily="34" charset="0"/>
                <a:cs typeface="Arial" pitchFamily="34" charset="0"/>
              </a:rPr>
              <a:t>Mae'r ymddygiad mae Nathan yn ei ddangos gartref ac yn yr ysgol yn mynd yn fwy a mwy heriol. Mae ei rieni yn poeni ac maen nhw wedi trefnu cyfarfod ag ysgol Nathan er mwyn lleisio eu pryderon. </a:t>
            </a:r>
          </a:p>
          <a:p>
            <a:endParaRPr lang="en-GB">
              <a:latin typeface="Arial" pitchFamily="34" charset="0"/>
              <a:cs typeface="Arial" pitchFamily="34" charset="0"/>
            </a:endParaRPr>
          </a:p>
          <a:p>
            <a:pPr>
              <a:defRPr b="0" i="0"/>
            </a:pPr>
            <a:r>
              <a:rPr lang="1106">
                <a:latin typeface="Arial" pitchFamily="34" charset="0"/>
                <a:cs typeface="Arial" pitchFamily="34" charset="0"/>
              </a:rPr>
              <a:t>Er mwyn paratoi ar gyfer Adran A yn y papur arholiad Uned 3, rydych chi'n cael eich cynghori i ymchwilio i'r canlynol: </a:t>
            </a:r>
          </a:p>
          <a:p>
            <a:pPr marL="342900" indent="-342900">
              <a:buFont typeface="Arial" pitchFamily="34" charset="0"/>
              <a:buChar char="•"/>
              <a:defRPr b="0" i="0"/>
            </a:pPr>
            <a:r>
              <a:rPr lang="1106">
                <a:latin typeface="Arial" pitchFamily="34" charset="0"/>
                <a:cs typeface="Arial" pitchFamily="34" charset="0"/>
              </a:rPr>
              <a:t>meysydd datblygu allweddol mewn plant a phobl ifanc: corfforol, gwybyddol, ieithyddol, deallusol, cymdeithasol ac emosiynol </a:t>
            </a:r>
          </a:p>
          <a:p>
            <a:pPr marL="342900" indent="-342900">
              <a:buFont typeface="Arial" pitchFamily="34" charset="0"/>
              <a:buChar char="•"/>
              <a:defRPr b="0" i="0"/>
            </a:pPr>
            <a:r>
              <a:rPr lang="1106">
                <a:latin typeface="Arial" pitchFamily="34" charset="0"/>
                <a:cs typeface="Arial" pitchFamily="34" charset="0"/>
              </a:rPr>
              <a:t>pwrpas chwarae </a:t>
            </a:r>
          </a:p>
          <a:p>
            <a:pPr marL="342900" indent="-342900">
              <a:buFont typeface="Arial" pitchFamily="34" charset="0"/>
              <a:buChar char="•"/>
              <a:defRPr b="0" i="0"/>
            </a:pPr>
            <a:r>
              <a:rPr lang="1106">
                <a:latin typeface="Arial" pitchFamily="34" charset="0"/>
                <a:cs typeface="Arial" pitchFamily="34" charset="0"/>
              </a:rPr>
              <a:t>mathau o chwarae </a:t>
            </a:r>
          </a:p>
          <a:p>
            <a:pPr marL="342900" indent="-342900">
              <a:buFont typeface="Arial" pitchFamily="34" charset="0"/>
              <a:buChar char="•"/>
              <a:defRPr b="0" i="0"/>
            </a:pPr>
            <a:r>
              <a:rPr lang="1106">
                <a:latin typeface="Arial" pitchFamily="34" charset="0"/>
                <a:cs typeface="Arial" pitchFamily="34" charset="0"/>
              </a:rPr>
              <a:t>ffactorau sy'n effeithio ar ymddygiad plant a phobl ifanc </a:t>
            </a:r>
          </a:p>
          <a:p>
            <a:pPr marL="342900" indent="-342900">
              <a:buFont typeface="Arial" pitchFamily="34" charset="0"/>
              <a:buChar char="•"/>
              <a:defRPr b="0" i="0"/>
            </a:pPr>
            <a:r>
              <a:rPr lang="1106">
                <a:latin typeface="Arial" pitchFamily="34" charset="0"/>
                <a:cs typeface="Arial" pitchFamily="34" charset="0"/>
              </a:rPr>
              <a:t>strategaethau a dulliau sy'n cefnogi plant a phobl ifanc i ddatblygu patrymau ymddygiad cadarnhaol.</a:t>
            </a:r>
          </a:p>
          <a:p>
            <a:pPr marL="342900" indent="-342900">
              <a:buFont typeface="Arial" pitchFamily="34" charset="0"/>
              <a:buChar char="•"/>
            </a:pPr>
            <a:endParaRPr lang="en-GB" sz="2000">
              <a:latin typeface="Arial" pitchFamily="34" charset="0"/>
              <a:cs typeface="Arial" pitchFamily="34" charset="0"/>
            </a:endParaRPr>
          </a:p>
        </p:txBody>
      </p:sp>
      <p:pic>
        <p:nvPicPr>
          <p:cNvPr id="4" name="Audio 3">
            <a:hlinkClick r:id="" action="ppaction://media"/>
            <a:extLst>
              <a:ext uri="{FF2B5EF4-FFF2-40B4-BE49-F238E27FC236}">
                <a16:creationId xmlns:a16="http://schemas.microsoft.com/office/drawing/2014/main" id="{6475736D-ED79-4A3B-8216-8642BFF025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33326125"/>
      </p:ext>
    </p:extLst>
  </p:cSld>
  <p:clrMapOvr>
    <a:masterClrMapping/>
  </p:clrMapOvr>
  <mc:AlternateContent xmlns:mc="http://schemas.openxmlformats.org/markup-compatibility/2006" xmlns:p14="http://schemas.microsoft.com/office/powerpoint/2010/main">
    <mc:Choice Requires="p14">
      <p:transition spd="slow" p14:dur="2000" advTm="21987"/>
    </mc:Choice>
    <mc:Fallback xmlns="">
      <p:transition spd="slow" advTm="21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pPr>
              <a:defRPr b="0" i="0"/>
            </a:pPr>
            <a:r>
              <a:rPr lang="1106" sz="2400">
                <a:solidFill>
                  <a:srgbClr val="0070C0"/>
                </a:solidFill>
                <a:latin typeface="Arial" pitchFamily="34" charset="0"/>
                <a:cs typeface="Arial" pitchFamily="34" charset="0"/>
              </a:rPr>
              <a:t>Adran B cwestiwn 4(b), bandiau cynllun marcio AA1</a:t>
            </a:r>
          </a:p>
        </p:txBody>
      </p:sp>
      <p:graphicFrame>
        <p:nvGraphicFramePr>
          <p:cNvPr id="2" name="Table 1">
            <a:extLst>
              <a:ext uri="{FF2B5EF4-FFF2-40B4-BE49-F238E27FC236}">
                <a16:creationId xmlns:a16="http://schemas.microsoft.com/office/drawing/2014/main" id="{BBF4B4A1-DB0D-445F-9B77-34B1FA854E77}"/>
              </a:ext>
            </a:extLst>
          </p:cNvPr>
          <p:cNvGraphicFramePr>
            <a:graphicFrameLocks noGrp="1"/>
          </p:cNvGraphicFramePr>
          <p:nvPr>
            <p:extLst>
              <p:ext uri="{D42A27DB-BD31-4B8C-83A1-F6EECF244321}">
                <p14:modId xmlns:p14="http://schemas.microsoft.com/office/powerpoint/2010/main" val="1244877742"/>
              </p:ext>
            </p:extLst>
          </p:nvPr>
        </p:nvGraphicFramePr>
        <p:xfrm>
          <a:off x="2535381" y="999891"/>
          <a:ext cx="7523017" cy="4906673"/>
        </p:xfrm>
        <a:graphic>
          <a:graphicData uri="http://schemas.openxmlformats.org/drawingml/2006/table">
            <a:tbl>
              <a:tblPr firstRow="1" firstCol="1" bandRow="1">
                <a:tableStyleId>{5C22544A-7EE6-4342-B048-85BDC9FD1C3A}</a:tableStyleId>
              </a:tblPr>
              <a:tblGrid>
                <a:gridCol w="1399310">
                  <a:extLst>
                    <a:ext uri="{9D8B030D-6E8A-4147-A177-3AD203B41FA5}">
                      <a16:colId xmlns:a16="http://schemas.microsoft.com/office/drawing/2014/main" val="3196340329"/>
                    </a:ext>
                  </a:extLst>
                </a:gridCol>
                <a:gridCol w="6123707">
                  <a:extLst>
                    <a:ext uri="{9D8B030D-6E8A-4147-A177-3AD203B41FA5}">
                      <a16:colId xmlns:a16="http://schemas.microsoft.com/office/drawing/2014/main" val="3032533605"/>
                    </a:ext>
                  </a:extLst>
                </a:gridCol>
              </a:tblGrid>
              <a:tr h="305737">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Band </a:t>
                      </a:r>
                      <a:endParaRPr lang="en-GB" sz="1200">
                        <a:solidFill>
                          <a:schemeClr val="tx1"/>
                        </a:solidFill>
                        <a:effectLst/>
                        <a:latin typeface="Arial" pitchFamily="34" charset="0"/>
                        <a:ea typeface="Calibri" panose="020F0502020204030204" pitchFamily="34" charset="0"/>
                        <a:cs typeface="Arial" pitchFamily="34" charset="0"/>
                      </a:endParaRPr>
                    </a:p>
                  </a:txBody>
                  <a:tcPr marL="41714" marR="41714" marT="21038" marB="21038"/>
                </a:tc>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AA1</a:t>
                      </a:r>
                      <a:endParaRPr lang="en-GB" sz="1200">
                        <a:solidFill>
                          <a:schemeClr val="tx1"/>
                        </a:solidFill>
                        <a:effectLst/>
                        <a:latin typeface="Arial" pitchFamily="34" charset="0"/>
                        <a:ea typeface="Calibri" panose="020F0502020204030204" pitchFamily="34" charset="0"/>
                        <a:cs typeface="Arial" pitchFamily="34" charset="0"/>
                      </a:endParaRPr>
                    </a:p>
                  </a:txBody>
                  <a:tcPr marL="41714" marR="41714" marT="21038" marB="21038"/>
                </a:tc>
                <a:extLst>
                  <a:ext uri="{0D108BD9-81ED-4DB2-BD59-A6C34878D82A}">
                    <a16:rowId xmlns:a16="http://schemas.microsoft.com/office/drawing/2014/main" val="2405063713"/>
                  </a:ext>
                </a:extLst>
              </a:tr>
              <a:tr h="145129">
                <a:tc rowSpan="2">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4</a:t>
                      </a:r>
                      <a:endParaRPr lang="en-GB" sz="1200">
                        <a:solidFill>
                          <a:schemeClr val="tx1"/>
                        </a:solidFill>
                        <a:effectLst/>
                        <a:latin typeface="Arial" pitchFamily="34" charset="0"/>
                        <a:ea typeface="Calibri" panose="020F0502020204030204" pitchFamily="34" charset="0"/>
                        <a:cs typeface="Arial" pitchFamily="34" charset="0"/>
                      </a:endParaRPr>
                    </a:p>
                  </a:txBody>
                  <a:tcPr marL="41714" marR="41714" marT="21038" marB="21038" anchor="ctr"/>
                </a:tc>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7-8 marc</a:t>
                      </a:r>
                      <a:endParaRPr lang="en-GB" sz="1200" b="1">
                        <a:solidFill>
                          <a:schemeClr val="tx1"/>
                        </a:solidFill>
                        <a:effectLst/>
                        <a:latin typeface="Arial" pitchFamily="34" charset="0"/>
                        <a:ea typeface="Calibri" panose="020F0502020204030204" pitchFamily="34" charset="0"/>
                        <a:cs typeface="Arial" pitchFamily="34" charset="0"/>
                      </a:endParaRPr>
                    </a:p>
                  </a:txBody>
                  <a:tcPr marL="41714" marR="41714" marT="21038" marB="21038"/>
                </a:tc>
                <a:extLst>
                  <a:ext uri="{0D108BD9-81ED-4DB2-BD59-A6C34878D82A}">
                    <a16:rowId xmlns:a16="http://schemas.microsoft.com/office/drawing/2014/main" val="3191640213"/>
                  </a:ext>
                </a:extLst>
              </a:tr>
              <a:tr h="569813">
                <a:tc vMerge="1">
                  <a:txBody>
                    <a:bodyPr/>
                    <a:lstStyle/>
                    <a:p>
                      <a:endParaRPr lang="en-GB"/>
                    </a:p>
                  </a:txBody>
                  <a:tcPr/>
                </a:tc>
                <a:tc>
                  <a:txBody>
                    <a:bodyPr/>
                    <a:lstStyle/>
                    <a:p>
                      <a:pPr>
                        <a:lnSpc>
                          <a:spcPct val="100000"/>
                        </a:lnSpc>
                        <a:spcAft>
                          <a:spcPct val="0"/>
                        </a:spcAft>
                        <a:defRPr b="0" i="0"/>
                      </a:pPr>
                      <a:r>
                        <a:rPr lang="1106" sz="1200">
                          <a:solidFill>
                            <a:schemeClr val="tx1"/>
                          </a:solidFill>
                          <a:effectLst/>
                          <a:latin typeface="Arial" pitchFamily="34" charset="0"/>
                          <a:cs typeface="Arial" pitchFamily="34" charset="0"/>
                        </a:rPr>
                        <a:t>Disgrifiad ardderchog sy'n dangos:</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gwybodaeth a dealltwriaeth drylwyr o bwrpas chwarae wedi'i gyfeirio gan y plentyn </a:t>
                      </a:r>
                    </a:p>
                    <a:p>
                      <a:pPr marL="342900" lvl="0" indent="-342900">
                        <a:lnSpc>
                          <a:spcPct val="100000"/>
                        </a:lnSpc>
                        <a:spcAft>
                          <a:spcPts val="100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dealltwriaeth hyderus o gysyniadau perthnasol.</a:t>
                      </a:r>
                      <a:endParaRPr lang="en-GB" sz="1200">
                        <a:solidFill>
                          <a:schemeClr val="tx1"/>
                        </a:solidFill>
                        <a:effectLst/>
                        <a:latin typeface="Arial" pitchFamily="34" charset="0"/>
                        <a:ea typeface="Calibri" panose="020F0502020204030204" pitchFamily="34" charset="0"/>
                        <a:cs typeface="Arial" pitchFamily="34" charset="0"/>
                      </a:endParaRPr>
                    </a:p>
                  </a:txBody>
                  <a:tcPr marL="41714" marR="41714" marT="21038" marB="21038"/>
                </a:tc>
                <a:extLst>
                  <a:ext uri="{0D108BD9-81ED-4DB2-BD59-A6C34878D82A}">
                    <a16:rowId xmlns:a16="http://schemas.microsoft.com/office/drawing/2014/main" val="2937758109"/>
                  </a:ext>
                </a:extLst>
              </a:tr>
              <a:tr h="972734">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3</a:t>
                      </a:r>
                      <a:endParaRPr lang="en-GB" sz="1200">
                        <a:solidFill>
                          <a:schemeClr val="tx1"/>
                        </a:solidFill>
                        <a:effectLst/>
                        <a:latin typeface="Arial" pitchFamily="34" charset="0"/>
                        <a:ea typeface="Calibri" panose="020F0502020204030204" pitchFamily="34" charset="0"/>
                        <a:cs typeface="Arial" pitchFamily="34" charset="0"/>
                      </a:endParaRPr>
                    </a:p>
                  </a:txBody>
                  <a:tcPr marL="41714" marR="41714" marT="21038" marB="21038" anchor="ctr"/>
                </a:tc>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5-6 marc</a:t>
                      </a:r>
                    </a:p>
                    <a:p>
                      <a:pPr>
                        <a:lnSpc>
                          <a:spcPct val="100000"/>
                        </a:lnSpc>
                        <a:spcAft>
                          <a:spcPct val="0"/>
                        </a:spcAft>
                        <a:defRPr b="0" i="0"/>
                      </a:pPr>
                      <a:r>
                        <a:rPr lang="1106" sz="1200">
                          <a:solidFill>
                            <a:schemeClr val="tx1"/>
                          </a:solidFill>
                          <a:effectLst/>
                          <a:latin typeface="Arial" pitchFamily="34" charset="0"/>
                          <a:cs typeface="Arial" pitchFamily="34" charset="0"/>
                        </a:rPr>
                        <a:t>Disgrifiad da sy'n dangos:</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gwybodaeth a dealltwriaeth sicr ar y cyfan o bwrpas chwarae wedi'i gyfeirio gan y plentyn </a:t>
                      </a:r>
                    </a:p>
                    <a:p>
                      <a:pPr marL="342900" lvl="0" indent="-342900">
                        <a:lnSpc>
                          <a:spcPct val="100000"/>
                        </a:lnSpc>
                        <a:spcAft>
                          <a:spcPts val="100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dealltwriaeth sicr ar y cyfan o gysyniadau perthnasol.</a:t>
                      </a:r>
                      <a:endParaRPr lang="en-GB" sz="1200">
                        <a:solidFill>
                          <a:schemeClr val="tx1"/>
                        </a:solidFill>
                        <a:effectLst/>
                        <a:latin typeface="Arial" pitchFamily="34" charset="0"/>
                        <a:ea typeface="Calibri" panose="020F0502020204030204" pitchFamily="34" charset="0"/>
                        <a:cs typeface="Arial" pitchFamily="34" charset="0"/>
                      </a:endParaRPr>
                    </a:p>
                  </a:txBody>
                  <a:tcPr marL="41714" marR="41714" marT="21038" marB="21038"/>
                </a:tc>
                <a:extLst>
                  <a:ext uri="{0D108BD9-81ED-4DB2-BD59-A6C34878D82A}">
                    <a16:rowId xmlns:a16="http://schemas.microsoft.com/office/drawing/2014/main" val="4040455948"/>
                  </a:ext>
                </a:extLst>
              </a:tr>
              <a:tr h="803266">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2</a:t>
                      </a:r>
                      <a:endParaRPr lang="en-GB" sz="1200">
                        <a:solidFill>
                          <a:schemeClr val="tx1"/>
                        </a:solidFill>
                        <a:effectLst/>
                        <a:latin typeface="Arial" pitchFamily="34" charset="0"/>
                        <a:ea typeface="Calibri" panose="020F0502020204030204" pitchFamily="34" charset="0"/>
                        <a:cs typeface="Arial" pitchFamily="34" charset="0"/>
                      </a:endParaRPr>
                    </a:p>
                  </a:txBody>
                  <a:tcPr marL="41714" marR="41714" marT="21038" marB="21038" anchor="ctr"/>
                </a:tc>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3-4 marc</a:t>
                      </a:r>
                    </a:p>
                    <a:p>
                      <a:pPr>
                        <a:lnSpc>
                          <a:spcPct val="100000"/>
                        </a:lnSpc>
                        <a:spcAft>
                          <a:spcPct val="0"/>
                        </a:spcAft>
                        <a:defRPr b="0" i="0"/>
                      </a:pPr>
                      <a:r>
                        <a:rPr lang="1106" sz="1200">
                          <a:solidFill>
                            <a:schemeClr val="tx1"/>
                          </a:solidFill>
                          <a:effectLst/>
                          <a:latin typeface="Arial" pitchFamily="34" charset="0"/>
                          <a:cs typeface="Arial" pitchFamily="34" charset="0"/>
                        </a:rPr>
                        <a:t>Disgrifiad sylfaenol sy'n dangos:</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rhywfaint o wybodaeth a dealltwriaeth o bwrpas chwarae wedi'i gyfeirio gan y plentyn </a:t>
                      </a:r>
                    </a:p>
                    <a:p>
                      <a:pPr marL="342900" lvl="0" indent="-342900">
                        <a:lnSpc>
                          <a:spcPct val="100000"/>
                        </a:lnSpc>
                        <a:spcAft>
                          <a:spcPts val="100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rhywfaint o ddealltwriaeth o gysyniadau sylfaenol.</a:t>
                      </a:r>
                      <a:endParaRPr lang="en-GB" sz="1200">
                        <a:solidFill>
                          <a:schemeClr val="tx1"/>
                        </a:solidFill>
                        <a:effectLst/>
                        <a:latin typeface="Arial" pitchFamily="34" charset="0"/>
                        <a:ea typeface="Calibri" panose="020F0502020204030204" pitchFamily="34" charset="0"/>
                        <a:cs typeface="Arial" pitchFamily="34" charset="0"/>
                      </a:endParaRPr>
                    </a:p>
                  </a:txBody>
                  <a:tcPr marL="41714" marR="41714" marT="21038" marB="21038"/>
                </a:tc>
                <a:extLst>
                  <a:ext uri="{0D108BD9-81ED-4DB2-BD59-A6C34878D82A}">
                    <a16:rowId xmlns:a16="http://schemas.microsoft.com/office/drawing/2014/main" val="3712787682"/>
                  </a:ext>
                </a:extLst>
              </a:tr>
              <a:tr h="803266">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1</a:t>
                      </a:r>
                      <a:endParaRPr lang="en-GB" sz="1200">
                        <a:solidFill>
                          <a:schemeClr val="tx1"/>
                        </a:solidFill>
                        <a:effectLst/>
                        <a:latin typeface="Arial" pitchFamily="34" charset="0"/>
                        <a:ea typeface="Calibri" panose="020F0502020204030204" pitchFamily="34" charset="0"/>
                        <a:cs typeface="Arial" pitchFamily="34" charset="0"/>
                      </a:endParaRPr>
                    </a:p>
                  </a:txBody>
                  <a:tcPr marL="41714" marR="41714" marT="21038" marB="21038" anchor="ctr"/>
                </a:tc>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1-2 farc</a:t>
                      </a:r>
                      <a:endParaRPr lang="1106" sz="1200" b="0">
                        <a:solidFill>
                          <a:schemeClr val="tx1"/>
                        </a:solidFill>
                        <a:effectLst/>
                        <a:latin typeface="Arial" pitchFamily="34" charset="0"/>
                        <a:cs typeface="Arial" pitchFamily="34" charset="0"/>
                      </a:endParaRPr>
                    </a:p>
                    <a:p>
                      <a:pPr>
                        <a:lnSpc>
                          <a:spcPct val="100000"/>
                        </a:lnSpc>
                        <a:spcAft>
                          <a:spcPct val="0"/>
                        </a:spcAft>
                        <a:defRPr b="0" i="0"/>
                      </a:pPr>
                      <a:r>
                        <a:rPr lang="1106" sz="1200">
                          <a:solidFill>
                            <a:schemeClr val="tx1"/>
                          </a:solidFill>
                          <a:effectLst/>
                          <a:latin typeface="Arial" pitchFamily="34" charset="0"/>
                          <a:cs typeface="Arial" pitchFamily="34" charset="0"/>
                        </a:rPr>
                        <a:t>Disgrifiad cyfyngedig sy'n dangos:</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ychydig iawn o wybodaeth a dealltwriaeth o bwrpas chwarae wedi'i gyfeirio gan y plentyn </a:t>
                      </a:r>
                    </a:p>
                    <a:p>
                      <a:pPr marL="342900" lvl="0" indent="-342900">
                        <a:lnSpc>
                          <a:spcPct val="100000"/>
                        </a:lnSpc>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ychydig iawn o ddealltwriaeth o gysyniadau.</a:t>
                      </a:r>
                      <a:endParaRPr lang="en-GB" sz="1200">
                        <a:solidFill>
                          <a:schemeClr val="tx1"/>
                        </a:solidFill>
                        <a:effectLst/>
                        <a:latin typeface="Arial" pitchFamily="34" charset="0"/>
                        <a:ea typeface="Calibri" panose="020F0502020204030204" pitchFamily="34" charset="0"/>
                        <a:cs typeface="Arial" pitchFamily="34" charset="0"/>
                      </a:endParaRPr>
                    </a:p>
                  </a:txBody>
                  <a:tcPr marL="41714" marR="41714" marT="21038" marB="21038"/>
                </a:tc>
                <a:extLst>
                  <a:ext uri="{0D108BD9-81ED-4DB2-BD59-A6C34878D82A}">
                    <a16:rowId xmlns:a16="http://schemas.microsoft.com/office/drawing/2014/main" val="635868933"/>
                  </a:ext>
                </a:extLst>
              </a:tr>
              <a:tr h="327800">
                <a:tc>
                  <a:txBody>
                    <a:bodyPr/>
                    <a:lstStyle/>
                    <a:p>
                      <a:pPr algn="ctr">
                        <a:lnSpc>
                          <a:spcPct val="100000"/>
                        </a:lnSpc>
                        <a:spcAft>
                          <a:spcPts val="1000"/>
                        </a:spcAft>
                        <a:defRPr b="0" i="0"/>
                      </a:pPr>
                      <a:r>
                        <a:rPr lang="1106" sz="1200" b="1">
                          <a:solidFill>
                            <a:schemeClr val="tx1"/>
                          </a:solidFill>
                          <a:effectLst/>
                          <a:latin typeface="Arial" pitchFamily="34" charset="0"/>
                          <a:cs typeface="Arial" pitchFamily="34" charset="0"/>
                        </a:rPr>
                        <a:t> </a:t>
                      </a:r>
                      <a:endParaRPr lang="en-GB" sz="1200">
                        <a:solidFill>
                          <a:schemeClr val="tx1"/>
                        </a:solidFill>
                        <a:effectLst/>
                        <a:latin typeface="Arial" pitchFamily="34" charset="0"/>
                        <a:ea typeface="Calibri" panose="020F0502020204030204" pitchFamily="34" charset="0"/>
                        <a:cs typeface="Arial" pitchFamily="34" charset="0"/>
                      </a:endParaRPr>
                    </a:p>
                  </a:txBody>
                  <a:tcPr marL="41714" marR="41714" marT="21038" marB="21038" anchor="ctr"/>
                </a:tc>
                <a:tc>
                  <a:txBody>
                    <a:bodyPr/>
                    <a:lstStyle/>
                    <a:p>
                      <a:pPr algn="ctr">
                        <a:lnSpc>
                          <a:spcPct val="100000"/>
                        </a:lnSpc>
                        <a:spcAft>
                          <a:spcPts val="1000"/>
                        </a:spcAft>
                        <a:defRPr b="0" i="0"/>
                      </a:pPr>
                      <a:r>
                        <a:rPr lang="1106" sz="1200">
                          <a:solidFill>
                            <a:schemeClr val="tx1"/>
                          </a:solidFill>
                          <a:effectLst/>
                          <a:latin typeface="Arial" pitchFamily="34" charset="0"/>
                          <a:cs typeface="Arial" pitchFamily="34" charset="0"/>
                        </a:rPr>
                        <a:t>0 marc</a:t>
                      </a:r>
                    </a:p>
                    <a:p>
                      <a:pPr algn="ctr">
                        <a:lnSpc>
                          <a:spcPct val="100000"/>
                        </a:lnSpc>
                        <a:spcAft>
                          <a:spcPts val="1000"/>
                        </a:spcAft>
                        <a:defRPr b="0" i="0"/>
                      </a:pPr>
                      <a:r>
                        <a:rPr lang="1106" sz="1200">
                          <a:solidFill>
                            <a:schemeClr val="tx1"/>
                          </a:solidFill>
                          <a:effectLst/>
                          <a:latin typeface="Arial" pitchFamily="34" charset="0"/>
                          <a:cs typeface="Arial" pitchFamily="34" charset="0"/>
                        </a:rPr>
                        <a:t>Ateb ddim yn haeddu marc neu heb geisio rhoi ateb.</a:t>
                      </a:r>
                      <a:endParaRPr lang="en-GB" sz="1200">
                        <a:solidFill>
                          <a:schemeClr val="tx1"/>
                        </a:solidFill>
                        <a:effectLst/>
                        <a:latin typeface="Arial" pitchFamily="34" charset="0"/>
                        <a:ea typeface="Calibri" panose="020F0502020204030204" pitchFamily="34" charset="0"/>
                        <a:cs typeface="Arial" pitchFamily="34" charset="0"/>
                      </a:endParaRPr>
                    </a:p>
                  </a:txBody>
                  <a:tcPr marL="41714" marR="41714" marT="21038" marB="21038"/>
                </a:tc>
                <a:extLst>
                  <a:ext uri="{0D108BD9-81ED-4DB2-BD59-A6C34878D82A}">
                    <a16:rowId xmlns:a16="http://schemas.microsoft.com/office/drawing/2014/main" val="1277081160"/>
                  </a:ext>
                </a:extLst>
              </a:tr>
            </a:tbl>
          </a:graphicData>
        </a:graphic>
      </p:graphicFrame>
      <p:pic>
        <p:nvPicPr>
          <p:cNvPr id="4" name="Audio 3">
            <a:hlinkClick r:id="" action="ppaction://media"/>
            <a:extLst>
              <a:ext uri="{FF2B5EF4-FFF2-40B4-BE49-F238E27FC236}">
                <a16:creationId xmlns:a16="http://schemas.microsoft.com/office/drawing/2014/main" id="{981AB8DF-A3E1-451A-BB91-7105691C35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46395854"/>
      </p:ext>
    </p:extLst>
  </p:cSld>
  <p:clrMapOvr>
    <a:masterClrMapping/>
  </p:clrMapOvr>
  <p:transition advTm="215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67728" y="178494"/>
            <a:ext cx="10223323" cy="447261"/>
          </a:xfrm>
        </p:spPr>
        <p:txBody>
          <a:bodyPr/>
          <a:lstStyle/>
          <a:p>
            <a:pPr>
              <a:defRPr b="0" i="0"/>
            </a:pPr>
            <a:r>
              <a:rPr lang="1106" sz="2400">
                <a:solidFill>
                  <a:srgbClr val="0070C0"/>
                </a:solidFill>
                <a:latin typeface="Arial" pitchFamily="34" charset="0"/>
                <a:cs typeface="Arial" pitchFamily="34" charset="0"/>
              </a:rPr>
              <a:t>Adran B cwestiwn 4(c), AA3</a:t>
            </a:r>
            <a:endParaRPr lang="en-GB" sz="2400">
              <a:solidFill>
                <a:schemeClr val="accent4"/>
              </a:solidFill>
              <a:latin typeface="Arial" pitchFamily="34" charset="0"/>
              <a:cs typeface="Arial" pitchFamily="34" charset="0"/>
            </a:endParaRPr>
          </a:p>
        </p:txBody>
      </p:sp>
      <p:sp>
        <p:nvSpPr>
          <p:cNvPr id="4" name="Speech Bubble: Oval 3">
            <a:extLst>
              <a:ext uri="{FF2B5EF4-FFF2-40B4-BE49-F238E27FC236}">
                <a16:creationId xmlns:a16="http://schemas.microsoft.com/office/drawing/2014/main" id="{8FE8776F-2567-4937-A915-7642F530171A}"/>
              </a:ext>
            </a:extLst>
          </p:cNvPr>
          <p:cNvSpPr/>
          <p:nvPr/>
        </p:nvSpPr>
        <p:spPr>
          <a:xfrm>
            <a:off x="4787900" y="2286951"/>
            <a:ext cx="5982362" cy="612648"/>
          </a:xfrm>
          <a:prstGeom prst="wedgeEllipseCallout">
            <a:avLst/>
          </a:prstGeom>
        </p:spPr>
        <p:txBody>
          <a:bodyPr wrap="none" lIns="0" tIns="0" rIns="0" bIns="0" rtlCol="0" anchor="ctr">
            <a:noAutofit/>
          </a:bodyPr>
          <a:lstStyle/>
          <a:p>
            <a:pPr algn="ctr"/>
            <a:endParaRPr lang="en-GB">
              <a:solidFill>
                <a:srgbClr val="000000"/>
              </a:solidFill>
              <a:highlight>
                <a:srgbClr val="FFFF00"/>
              </a:highlight>
            </a:endParaRPr>
          </a:p>
        </p:txBody>
      </p:sp>
      <p:sp>
        <p:nvSpPr>
          <p:cNvPr id="13" name="Speech Bubble: Oval 12">
            <a:extLst>
              <a:ext uri="{FF2B5EF4-FFF2-40B4-BE49-F238E27FC236}">
                <a16:creationId xmlns:a16="http://schemas.microsoft.com/office/drawing/2014/main" id="{BE87D378-EC96-4115-A8F3-C93DC34F7E4C}"/>
              </a:ext>
            </a:extLst>
          </p:cNvPr>
          <p:cNvSpPr/>
          <p:nvPr/>
        </p:nvSpPr>
        <p:spPr>
          <a:xfrm>
            <a:off x="6591300" y="1358900"/>
            <a:ext cx="914400" cy="612648"/>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4" name="Speech Bubble: Oval 13">
            <a:extLst>
              <a:ext uri="{FF2B5EF4-FFF2-40B4-BE49-F238E27FC236}">
                <a16:creationId xmlns:a16="http://schemas.microsoft.com/office/drawing/2014/main" id="{2AD3C128-9B70-4859-9983-186DF06D0345}"/>
              </a:ext>
            </a:extLst>
          </p:cNvPr>
          <p:cNvSpPr/>
          <p:nvPr/>
        </p:nvSpPr>
        <p:spPr>
          <a:xfrm>
            <a:off x="6096000" y="1715732"/>
            <a:ext cx="5600700" cy="4204060"/>
          </a:xfrm>
          <a:prstGeom prst="wedgeEllipseCallout">
            <a:avLst/>
          </a:prstGeom>
        </p:spPr>
        <p:txBody>
          <a:bodyPr wrap="none" lIns="0" tIns="0" rIns="0" bIns="0" rtlCol="0" anchor="ctr">
            <a:noAutofit/>
          </a:bodyPr>
          <a:lstStyle/>
          <a:p>
            <a:pPr algn="ctr"/>
            <a:endParaRPr lang="en-GB">
              <a:solidFill>
                <a:srgbClr val="000000"/>
              </a:solidFill>
            </a:endParaRPr>
          </a:p>
        </p:txBody>
      </p:sp>
      <p:sp>
        <p:nvSpPr>
          <p:cNvPr id="17" name="TextBox 16">
            <a:extLst>
              <a:ext uri="{FF2B5EF4-FFF2-40B4-BE49-F238E27FC236}">
                <a16:creationId xmlns:a16="http://schemas.microsoft.com/office/drawing/2014/main" id="{40338B42-713B-481F-B33D-BAF273A5405D}"/>
              </a:ext>
            </a:extLst>
          </p:cNvPr>
          <p:cNvSpPr txBox="1"/>
          <p:nvPr/>
        </p:nvSpPr>
        <p:spPr>
          <a:xfrm>
            <a:off x="6591300" y="4213206"/>
            <a:ext cx="5110506" cy="1189909"/>
          </a:xfrm>
          <a:prstGeom prst="rect">
            <a:avLst/>
          </a:prstGeom>
          <a:noFill/>
        </p:spPr>
        <p:txBody>
          <a:bodyPr wrap="square" rtlCol="0">
            <a:spAutoFit/>
          </a:bodyPr>
          <a:lstStyle/>
          <a:p>
            <a:pPr>
              <a:defRPr b="0" i="0"/>
            </a:pPr>
            <a:r>
              <a:rPr lang="1106">
                <a:latin typeface="Arial" pitchFamily="34" charset="0"/>
                <a:cs typeface="Arial" pitchFamily="34" charset="0"/>
              </a:rPr>
              <a:t>Defnyddiwch y lle sydd wedi'i ddarparu i ymateb – gadewch i nifer y marciau a'r lle sydd ar gael eich arwain. (Cofiwch y gallwch chi ddefnyddio'r dudalen parhad os oes angen)</a:t>
            </a:r>
          </a:p>
        </p:txBody>
      </p:sp>
      <p:sp>
        <p:nvSpPr>
          <p:cNvPr id="18" name="Speech Bubble: Rectangle 17">
            <a:extLst>
              <a:ext uri="{FF2B5EF4-FFF2-40B4-BE49-F238E27FC236}">
                <a16:creationId xmlns:a16="http://schemas.microsoft.com/office/drawing/2014/main" id="{C013DD74-B26E-4402-B8B0-6B835749F807}"/>
              </a:ext>
            </a:extLst>
          </p:cNvPr>
          <p:cNvSpPr/>
          <p:nvPr/>
        </p:nvSpPr>
        <p:spPr>
          <a:xfrm>
            <a:off x="5867400" y="1103084"/>
            <a:ext cx="5600700" cy="1318966"/>
          </a:xfrm>
          <a:prstGeom prst="wedgeRectCallout">
            <a:avLst/>
          </a:prstGeom>
        </p:spPr>
        <p:txBody>
          <a:bodyPr wrap="none" lIns="0" tIns="0" rIns="0" bIns="0" rtlCol="0" anchor="ctr">
            <a:noAutofit/>
          </a:bodyPr>
          <a:lstStyle/>
          <a:p>
            <a:pPr algn="ctr"/>
            <a:endParaRPr lang="en-GB">
              <a:solidFill>
                <a:srgbClr val="000000"/>
              </a:solidFill>
            </a:endParaRPr>
          </a:p>
        </p:txBody>
      </p:sp>
      <p:sp>
        <p:nvSpPr>
          <p:cNvPr id="12" name="Rectangle 123">
            <a:extLst>
              <a:ext uri="{FF2B5EF4-FFF2-40B4-BE49-F238E27FC236}">
                <a16:creationId xmlns:a16="http://schemas.microsoft.com/office/drawing/2014/main" id="{54A3653E-1C6E-4840-9BEA-91B7FDB20118}"/>
              </a:ext>
            </a:extLst>
          </p:cNvPr>
          <p:cNvSpPr>
            <a:spLocks noChangeArrowheads="1"/>
          </p:cNvSpPr>
          <p:nvPr/>
        </p:nvSpPr>
        <p:spPr bwMode="auto">
          <a:xfrm>
            <a:off x="6591300" y="1242370"/>
            <a:ext cx="2585950" cy="1044575"/>
          </a:xfrm>
          <a:prstGeom prst="rect">
            <a:avLst/>
          </a:prstGeom>
          <a:solidFill>
            <a:srgbClr val="66CCFF"/>
          </a:solidFill>
          <a:ln w="38100">
            <a:solidFill>
              <a:schemeClr val="tx1"/>
            </a:solidFill>
            <a:miter lim="800000"/>
          </a:ln>
          <a:effectLst/>
        </p:spPr>
        <p:txBody>
          <a:bodyPr wrap="none" anchor="ctr"/>
          <a:lstStyle/>
          <a:p>
            <a:pPr algn="ctr">
              <a:defRPr b="0" i="0"/>
            </a:pPr>
            <a:r>
              <a:rPr lang="1106" sz="6600">
                <a:latin typeface="Arial" pitchFamily="34" charset="0"/>
                <a:cs typeface="Arial" pitchFamily="34" charset="0"/>
              </a:rPr>
              <a:t>10:00</a:t>
            </a:r>
          </a:p>
        </p:txBody>
      </p:sp>
      <p:sp>
        <p:nvSpPr>
          <p:cNvPr id="15" name="TextBox 14">
            <a:extLst>
              <a:ext uri="{FF2B5EF4-FFF2-40B4-BE49-F238E27FC236}">
                <a16:creationId xmlns:a16="http://schemas.microsoft.com/office/drawing/2014/main" id="{C4EE6543-DC97-47C9-AD09-AEB4DFCC4847}"/>
              </a:ext>
            </a:extLst>
          </p:cNvPr>
          <p:cNvSpPr txBox="1"/>
          <p:nvPr/>
        </p:nvSpPr>
        <p:spPr>
          <a:xfrm>
            <a:off x="6591300" y="2677865"/>
            <a:ext cx="3497699" cy="1189909"/>
          </a:xfrm>
          <a:prstGeom prst="rect">
            <a:avLst/>
          </a:prstGeom>
          <a:noFill/>
        </p:spPr>
        <p:txBody>
          <a:bodyPr wrap="square" rtlCol="0">
            <a:spAutoFit/>
          </a:bodyPr>
          <a:lstStyle/>
          <a:p>
            <a:pPr>
              <a:defRPr b="0" i="0"/>
            </a:pPr>
            <a:r>
              <a:rPr lang="1106">
                <a:latin typeface="Arial" pitchFamily="34" charset="0"/>
                <a:cs typeface="Arial" pitchFamily="34" charset="0"/>
              </a:rPr>
              <a:t>Dechreuwch y cloc!</a:t>
            </a:r>
          </a:p>
          <a:p>
            <a:endParaRPr lang="en-GB">
              <a:latin typeface="Arial" pitchFamily="34" charset="0"/>
              <a:cs typeface="Arial" pitchFamily="34" charset="0"/>
            </a:endParaRPr>
          </a:p>
          <a:p>
            <a:pPr>
              <a:defRPr b="0" i="0"/>
            </a:pPr>
            <a:r>
              <a:rPr lang="1106">
                <a:latin typeface="Arial" pitchFamily="34" charset="0"/>
                <a:cs typeface="Arial" pitchFamily="34" charset="0"/>
              </a:rPr>
              <a:t>Ceisiwch ateb y cwestiwn hwn mewn 10 munud.  </a:t>
            </a:r>
          </a:p>
        </p:txBody>
      </p:sp>
      <p:sp>
        <p:nvSpPr>
          <p:cNvPr id="20" name="TextBox 19">
            <a:extLst>
              <a:ext uri="{FF2B5EF4-FFF2-40B4-BE49-F238E27FC236}">
                <a16:creationId xmlns:a16="http://schemas.microsoft.com/office/drawing/2014/main" id="{BDDC4471-A5F4-4B78-8E80-18F1BB6408B9}"/>
              </a:ext>
            </a:extLst>
          </p:cNvPr>
          <p:cNvSpPr txBox="1"/>
          <p:nvPr/>
        </p:nvSpPr>
        <p:spPr>
          <a:xfrm>
            <a:off x="441106" y="1229664"/>
            <a:ext cx="5222049" cy="5461377"/>
          </a:xfrm>
          <a:prstGeom prst="rect">
            <a:avLst/>
          </a:prstGeom>
          <a:noFill/>
          <a:ln>
            <a:solidFill>
              <a:srgbClr val="FF0000"/>
            </a:solidFill>
          </a:ln>
        </p:spPr>
        <p:txBody>
          <a:bodyPr wrap="square">
            <a:spAutoFit/>
          </a:bodyPr>
          <a:lstStyle/>
          <a:p>
            <a:pPr marL="360363" indent="-360363">
              <a:defRPr b="0" i="0"/>
            </a:pPr>
            <a:r>
              <a:rPr lang="1106" sz="1600">
                <a:latin typeface="Arial" pitchFamily="34" charset="0"/>
                <a:cs typeface="Arial" pitchFamily="34" charset="0"/>
              </a:rPr>
              <a:t>(c) Cyfiawnhewch sut gall </a:t>
            </a:r>
            <a:r>
              <a:rPr lang="1106" sz="1600">
                <a:highlight>
                  <a:srgbClr val="FFFF00"/>
                </a:highlight>
                <a:latin typeface="Arial" pitchFamily="34" charset="0"/>
                <a:cs typeface="Arial" pitchFamily="34" charset="0"/>
              </a:rPr>
              <a:t>chwarae strwythuredig a chwarae anstrwythuredig gefnogi datblygiad sgiliau deallusol</a:t>
            </a:r>
            <a:r>
              <a:rPr lang="1106" sz="1600">
                <a:latin typeface="Arial" pitchFamily="34" charset="0"/>
                <a:cs typeface="Arial" pitchFamily="34" charset="0"/>
              </a:rPr>
              <a:t>.								</a:t>
            </a:r>
            <a:r>
              <a:rPr lang="1106" sz="1600">
                <a:highlight>
                  <a:srgbClr val="FFFF00"/>
                </a:highlight>
                <a:latin typeface="Arial" pitchFamily="34" charset="0"/>
                <a:cs typeface="Arial" pitchFamily="34" charset="0"/>
              </a:rPr>
              <a:t> [8]</a:t>
            </a:r>
          </a:p>
          <a:p>
            <a:pPr marL="263525" indent="11113">
              <a:defRPr b="0" i="0"/>
            </a:pPr>
            <a:r>
              <a:rPr lang="1106"/>
              <a:t>………………………………………………………………………… ………………………………………………………………………… …………………………………………………………………………</a:t>
            </a:r>
          </a:p>
          <a:p>
            <a:pPr marL="263525" indent="11113">
              <a:defRPr b="0" i="0"/>
            </a:pPr>
            <a:r>
              <a:rPr lang="1106"/>
              <a:t>………………………………………………………………………… …………………………………………………………………………</a:t>
            </a:r>
          </a:p>
          <a:p>
            <a:pPr marL="263525" indent="11113">
              <a:defRPr b="0" i="0"/>
            </a:pPr>
            <a:r>
              <a:rPr lang="1106"/>
              <a:t>…………………………………………………………………………</a:t>
            </a:r>
          </a:p>
          <a:p>
            <a:pPr marL="263525" indent="11113">
              <a:defRPr b="0" i="0"/>
            </a:pPr>
            <a:r>
              <a:rPr lang="1106"/>
              <a:t>…………………………………………………………………………</a:t>
            </a:r>
          </a:p>
          <a:p>
            <a:pPr marL="263525" indent="11113">
              <a:defRPr b="0" i="0"/>
            </a:pPr>
            <a:r>
              <a:rPr lang="1106"/>
              <a:t>…………………………………………………………………………</a:t>
            </a:r>
          </a:p>
          <a:p>
            <a:pPr marL="263525" indent="11113">
              <a:defRPr b="0" i="0"/>
            </a:pPr>
            <a:r>
              <a:rPr lang="1106"/>
              <a:t>…………………………………………………………………………</a:t>
            </a:r>
          </a:p>
          <a:p>
            <a:pPr marL="263525" indent="11113">
              <a:defRPr b="0" i="0"/>
            </a:pPr>
            <a:r>
              <a:rPr lang="1106"/>
              <a:t>…………………………………………………………………………</a:t>
            </a:r>
          </a:p>
          <a:p>
            <a:pPr marL="263525" indent="11113">
              <a:defRPr b="0" i="0"/>
            </a:pPr>
            <a:r>
              <a:rPr lang="1106"/>
              <a:t>………………………………………………………...................</a:t>
            </a:r>
          </a:p>
          <a:p>
            <a:pPr marL="263525" indent="11113">
              <a:defRPr b="0" i="0"/>
            </a:pPr>
            <a:r>
              <a:rPr lang="1106"/>
              <a:t>………………………………………………………………………… ………………………………………………………………………… …………………………………………………………………………</a:t>
            </a:r>
          </a:p>
          <a:p>
            <a:pPr marL="263525" indent="11113">
              <a:defRPr b="0" i="0"/>
            </a:pPr>
            <a:r>
              <a:rPr lang="1106"/>
              <a:t>…………………………………………………………………………</a:t>
            </a:r>
          </a:p>
          <a:p>
            <a:pPr marL="263525" indent="11113">
              <a:defRPr b="0" i="0"/>
            </a:pPr>
            <a:r>
              <a:rPr lang="1106"/>
              <a:t>…………………………………………………………………………</a:t>
            </a:r>
          </a:p>
        </p:txBody>
      </p:sp>
      <p:sp>
        <p:nvSpPr>
          <p:cNvPr id="2" name="Oval 1">
            <a:extLst>
              <a:ext uri="{FF2B5EF4-FFF2-40B4-BE49-F238E27FC236}">
                <a16:creationId xmlns:a16="http://schemas.microsoft.com/office/drawing/2014/main" id="{DECCE1D5-3B13-4423-AD4A-8F9E79045E5B}"/>
              </a:ext>
            </a:extLst>
          </p:cNvPr>
          <p:cNvSpPr/>
          <p:nvPr/>
        </p:nvSpPr>
        <p:spPr>
          <a:xfrm flipV="1">
            <a:off x="742994" y="1229664"/>
            <a:ext cx="1477692" cy="3065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5E39F555-F1EE-4577-9D74-BB4D5EAA0A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98377365"/>
      </p:ext>
    </p:extLst>
  </p:cSld>
  <p:clrMapOvr>
    <a:masterClrMapping/>
  </p:clrMapOvr>
  <p:transition advTm="868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0"/>
                      </p:stCondLst>
                      <p:childTnLst>
                        <p:par>
                          <p:cTn id="9" fill="hold" nodeType="afterGroup">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pPr>
              <a:defRPr b="0" i="0"/>
            </a:pPr>
            <a:r>
              <a:rPr lang="1106" sz="2400">
                <a:solidFill>
                  <a:srgbClr val="0070C0"/>
                </a:solidFill>
                <a:latin typeface="Arial" pitchFamily="34" charset="0"/>
                <a:cs typeface="Arial" pitchFamily="34" charset="0"/>
              </a:rPr>
              <a:t>Adran B cwestiwn 4(c),  cynllun marcio AA3</a:t>
            </a:r>
          </a:p>
        </p:txBody>
      </p:sp>
      <p:sp>
        <p:nvSpPr>
          <p:cNvPr id="7" name="TextBox 6">
            <a:extLst>
              <a:ext uri="{FF2B5EF4-FFF2-40B4-BE49-F238E27FC236}">
                <a16:creationId xmlns:a16="http://schemas.microsoft.com/office/drawing/2014/main" id="{AED58534-3F97-42D8-96D5-4F7847F527CF}"/>
              </a:ext>
            </a:extLst>
          </p:cNvPr>
          <p:cNvSpPr txBox="1"/>
          <p:nvPr/>
        </p:nvSpPr>
        <p:spPr>
          <a:xfrm>
            <a:off x="519288" y="1045996"/>
            <a:ext cx="5988390" cy="6132607"/>
          </a:xfrm>
          <a:prstGeom prst="rect">
            <a:avLst/>
          </a:prstGeom>
          <a:noFill/>
          <a:ln>
            <a:solidFill>
              <a:schemeClr val="tx1"/>
            </a:solidFill>
          </a:ln>
        </p:spPr>
        <p:txBody>
          <a:bodyPr wrap="square">
            <a:spAutoFit/>
          </a:bodyPr>
          <a:lstStyle/>
          <a:p>
            <a:pPr marL="363538" indent="-363538">
              <a:defRPr b="0" i="0"/>
            </a:pPr>
            <a:r>
              <a:rPr lang="1106" sz="1200" i="1">
                <a:latin typeface="Arial" pitchFamily="34" charset="0"/>
                <a:cs typeface="Arial" pitchFamily="34" charset="0"/>
              </a:rPr>
              <a:t>4(c</a:t>
            </a:r>
            <a:r>
              <a:rPr lang="1106" sz="1400" i="1">
                <a:latin typeface="Arial" pitchFamily="34" charset="0"/>
                <a:cs typeface="Arial" pitchFamily="34" charset="0"/>
              </a:rPr>
              <a:t>) </a:t>
            </a:r>
            <a:r>
              <a:rPr lang="1106" sz="1200" i="1">
                <a:effectLst/>
                <a:latin typeface="Arial" pitchFamily="34" charset="0"/>
                <a:ea typeface="Calibri" panose="020F0502020204030204" pitchFamily="34" charset="0"/>
              </a:rPr>
              <a:t>Cyfiawnhewch sut gall chwarae strwythuredig a chwarae anstrwythuredig gefnogi datblygiad sgiliau deallusol.</a:t>
            </a:r>
          </a:p>
          <a:p>
            <a:endParaRPr lang="en-GB" sz="1200">
              <a:latin typeface="Arial" pitchFamily="34" charset="0"/>
            </a:endParaRPr>
          </a:p>
          <a:p>
            <a:pPr>
              <a:defRPr b="0" i="0"/>
            </a:pPr>
            <a:r>
              <a:rPr lang="1106" sz="1200">
                <a:latin typeface="Arial" pitchFamily="34" charset="0"/>
                <a:cs typeface="Arial" pitchFamily="34" charset="0"/>
              </a:rPr>
              <a:t>Gall atebion gyfeirio at:</a:t>
            </a:r>
          </a:p>
          <a:p>
            <a:pPr marL="342900" lvl="0" indent="-342900">
              <a:buFont typeface="Symbol" panose="05050102010706020507" pitchFamily="18" charset="2"/>
              <a:buChar char=""/>
              <a:defRPr b="0" i="0"/>
            </a:pPr>
            <a:r>
              <a:rPr lang="1106" sz="1200">
                <a:solidFill>
                  <a:srgbClr val="222222"/>
                </a:solidFill>
                <a:effectLst/>
                <a:latin typeface="Arial" pitchFamily="34" charset="0"/>
                <a:ea typeface="Calibri" panose="020F0502020204030204" pitchFamily="34" charset="0"/>
                <a:cs typeface="Arial" pitchFamily="34" charset="0"/>
              </a:rPr>
              <a:t>mae chwarae strwythuredig yn unrhyw fath o weithgaredd sydd â set o reolau neu gyfarwyddiadau â nod  </a:t>
            </a:r>
            <a:endParaRPr lang="en-GB" sz="1200">
              <a:effectLst/>
              <a:latin typeface="Arial" pitchFamily="34" charset="0"/>
              <a:ea typeface="Calibri" panose="020F0502020204030204" pitchFamily="34" charset="0"/>
              <a:cs typeface="Arial" pitchFamily="34" charset="0"/>
            </a:endParaRPr>
          </a:p>
          <a:p>
            <a:pPr marL="342900" lvl="0" indent="-342900">
              <a:buFont typeface="Symbol" panose="05050102010706020507" pitchFamily="18" charset="2"/>
              <a:buChar char=""/>
              <a:defRPr b="0" i="0"/>
            </a:pPr>
            <a:r>
              <a:rPr lang="1106" sz="1200">
                <a:solidFill>
                  <a:srgbClr val="222222"/>
                </a:solidFill>
                <a:effectLst/>
                <a:latin typeface="Arial" pitchFamily="34" charset="0"/>
                <a:ea typeface="Calibri" panose="020F0502020204030204" pitchFamily="34" charset="0"/>
                <a:cs typeface="Arial" pitchFamily="34" charset="0"/>
              </a:rPr>
              <a:t>nid oes rheolau na ffiniau i chwarae anstrwythuredig a'r plentyn sy'n penderfynu ac yn dewis pa mor gyflym i'w gwblhau. </a:t>
            </a:r>
            <a:endParaRPr lang="en-GB" sz="1200">
              <a:effectLst/>
              <a:latin typeface="Arial" pitchFamily="34" charset="0"/>
              <a:ea typeface="Calibri" panose="020F0502020204030204" pitchFamily="34" charset="0"/>
              <a:cs typeface="Arial" pitchFamily="34" charset="0"/>
            </a:endParaRPr>
          </a:p>
          <a:p>
            <a:pPr>
              <a:defRPr b="0" i="0"/>
            </a:pPr>
            <a:r>
              <a:rPr lang="1106" sz="1200">
                <a:solidFill>
                  <a:srgbClr val="222222"/>
                </a:solidFill>
                <a:effectLst/>
                <a:latin typeface="Arial" pitchFamily="34" charset="0"/>
                <a:ea typeface="Calibri" panose="020F0502020204030204" pitchFamily="34" charset="0"/>
                <a:cs typeface="Arial" pitchFamily="34" charset="0"/>
              </a:rPr>
              <a:t> </a:t>
            </a:r>
            <a:endParaRPr lang="en-GB" sz="1200">
              <a:effectLst/>
              <a:latin typeface="Arial" pitchFamily="34" charset="0"/>
              <a:ea typeface="Calibri" panose="020F0502020204030204" pitchFamily="34" charset="0"/>
              <a:cs typeface="Arial" pitchFamily="34" charset="0"/>
            </a:endParaRPr>
          </a:p>
          <a:p>
            <a:pPr>
              <a:defRPr b="0" i="0"/>
            </a:pPr>
            <a:r>
              <a:rPr lang="1106" sz="1200">
                <a:effectLst/>
                <a:latin typeface="Arial" pitchFamily="34" charset="0"/>
                <a:ea typeface="Calibri" panose="020F0502020204030204" pitchFamily="34" charset="0"/>
                <a:cs typeface="Arial" pitchFamily="34" charset="0"/>
              </a:rPr>
              <a:t>Gall ymgeiswyr wrth ddadlau sut gall chwarae strwythuredig a chwarae anstrwythuredig gefnogi datblygiad sgiliau deallusol gynnwys cyfeiriad at y gweithgareddau canlynol:</a:t>
            </a:r>
          </a:p>
          <a:p>
            <a:pPr>
              <a:defRPr b="0" i="0"/>
            </a:pPr>
            <a:r>
              <a:rPr lang="1106" sz="1200">
                <a:effectLst/>
                <a:latin typeface="Arial" pitchFamily="34" charset="0"/>
                <a:ea typeface="Calibri" panose="020F0502020204030204" pitchFamily="34" charset="0"/>
                <a:cs typeface="Arial" pitchFamily="34" charset="0"/>
              </a:rPr>
              <a:t> </a:t>
            </a:r>
          </a:p>
          <a:p>
            <a:pPr>
              <a:defRPr b="0" i="0"/>
            </a:pPr>
            <a:r>
              <a:rPr lang="1106" sz="1200">
                <a:effectLst/>
                <a:latin typeface="Arial" pitchFamily="34" charset="0"/>
                <a:ea typeface="Calibri" panose="020F0502020204030204" pitchFamily="34" charset="0"/>
                <a:cs typeface="Arial" pitchFamily="34" charset="0"/>
              </a:rPr>
              <a:t>Gweithgareddau chwarae strwythuredig, a meithrin sgiliau deallusol o bosibl: </a:t>
            </a:r>
          </a:p>
          <a:p>
            <a:pPr marL="342900" lvl="0" indent="-3429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gweithgaredd cyfrif a osodwyd ymlaen llaw (mathemategol/gwybodaeth a dealltwriaeth o'r byd)</a:t>
            </a:r>
          </a:p>
          <a:p>
            <a:pPr marL="342900" lvl="0" indent="-3429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gweithgaredd darllen un-i-un (llythrennau, geiriau, darllen, seiniau) </a:t>
            </a:r>
          </a:p>
          <a:p>
            <a:pPr marL="342900" lvl="0" indent="-3429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gweithgaredd coginio (ymchwilio, arbrofol) </a:t>
            </a:r>
          </a:p>
          <a:p>
            <a:pPr marL="342900" lvl="0" indent="-3429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 gweithgaredd gwneud marciau a osodwyd ymlaen llaw (ffurfio llythrennau, seiniau, iaith). </a:t>
            </a:r>
          </a:p>
          <a:p>
            <a:pPr>
              <a:defRPr b="0" i="0"/>
            </a:pPr>
            <a:r>
              <a:rPr lang="1106" sz="1200">
                <a:effectLst/>
                <a:latin typeface="Arial" pitchFamily="34" charset="0"/>
                <a:ea typeface="Calibri" panose="020F0502020204030204" pitchFamily="34" charset="0"/>
                <a:cs typeface="Arial" pitchFamily="34" charset="0"/>
              </a:rPr>
              <a:t> </a:t>
            </a:r>
          </a:p>
          <a:p>
            <a:pPr>
              <a:defRPr b="0" i="0"/>
            </a:pPr>
            <a:r>
              <a:rPr lang="1106" sz="1200">
                <a:effectLst/>
                <a:latin typeface="Arial" pitchFamily="34" charset="0"/>
                <a:ea typeface="Calibri" panose="020F0502020204030204" pitchFamily="34" charset="0"/>
                <a:cs typeface="Arial" pitchFamily="34" charset="0"/>
              </a:rPr>
              <a:t>Gweithgareddau chwarae anstrwythuredig a datblygiad posibl sgiliau deallusol:</a:t>
            </a:r>
          </a:p>
          <a:p>
            <a:pPr marL="342900" lvl="0" indent="-3429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gweithgareddau ymchwilio awyr agored i ddatblygu cyfrif, siapiau, lliwiau, geiriau newydd </a:t>
            </a:r>
          </a:p>
          <a:p>
            <a:pPr marL="342900" lvl="0" indent="-3429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chwarae rhydd yn amgylchedd yr ystafell ddosbarth i ddewis eich gweithgaredd eich hun – didoli siapiau, cyfrif llinellau, darllen, gwneud marciau </a:t>
            </a:r>
          </a:p>
          <a:p>
            <a:pPr marL="342900" lvl="0" indent="-3429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chwarae yn yr awyr agored – archwilio ac ymchwilio</a:t>
            </a:r>
          </a:p>
          <a:p>
            <a:pPr marL="342900" lvl="0" indent="-3429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gweithgareddau chwarae dŵr a thywod – amser chwarae am ddim i archwilio ac ymchwilio. </a:t>
            </a:r>
          </a:p>
          <a:p>
            <a:endParaRPr lang="en-GB" sz="1100">
              <a:latin typeface="Arial" pitchFamily="34" charset="0"/>
              <a:cs typeface="Arial" pitchFamily="34" charset="0"/>
            </a:endParaRPr>
          </a:p>
          <a:p>
            <a:pPr>
              <a:defRPr b="0" i="0"/>
            </a:pPr>
            <a:r>
              <a:rPr lang="1106" sz="1100">
                <a:latin typeface="Arial" pitchFamily="34" charset="0"/>
                <a:cs typeface="Arial" pitchFamily="34" charset="0"/>
              </a:rPr>
              <a:t>. </a:t>
            </a:r>
            <a:r>
              <a:rPr lang="1106" sz="1200">
                <a:latin typeface="Arial" pitchFamily="34" charset="0"/>
                <a:cs typeface="Arial" pitchFamily="34" charset="0"/>
              </a:rPr>
              <a:t>Rhowch gredyd am unrhyw ymateb dilys arall.</a:t>
            </a:r>
            <a:endParaRPr lang="en-GB" sz="1200" i="1">
              <a:latin typeface="Arial" pitchFamily="34" charset="0"/>
              <a:cs typeface="Arial" pitchFamily="34" charset="0"/>
            </a:endParaRPr>
          </a:p>
          <a:p>
            <a:endParaRPr lang="en-GB" sz="1100">
              <a:latin typeface="Arial" pitchFamily="34" charset="0"/>
              <a:cs typeface="Arial" pitchFamily="34" charset="0"/>
            </a:endParaRPr>
          </a:p>
        </p:txBody>
      </p:sp>
      <p:graphicFrame>
        <p:nvGraphicFramePr>
          <p:cNvPr id="4" name="Table 3">
            <a:extLst>
              <a:ext uri="{FF2B5EF4-FFF2-40B4-BE49-F238E27FC236}">
                <a16:creationId xmlns:a16="http://schemas.microsoft.com/office/drawing/2014/main" id="{F123F042-E1ED-47BA-A3FC-A49924D7FA82}"/>
              </a:ext>
            </a:extLst>
          </p:cNvPr>
          <p:cNvGraphicFramePr>
            <a:graphicFrameLocks noGrp="1"/>
          </p:cNvGraphicFramePr>
          <p:nvPr>
            <p:extLst>
              <p:ext uri="{D42A27DB-BD31-4B8C-83A1-F6EECF244321}">
                <p14:modId xmlns:p14="http://schemas.microsoft.com/office/powerpoint/2010/main" val="2960741488"/>
              </p:ext>
            </p:extLst>
          </p:nvPr>
        </p:nvGraphicFramePr>
        <p:xfrm>
          <a:off x="6729603" y="1045996"/>
          <a:ext cx="4059936" cy="976688"/>
        </p:xfrm>
        <a:graphic>
          <a:graphicData uri="http://schemas.openxmlformats.org/drawingml/2006/table">
            <a:tbl>
              <a:tblPr firstRow="1" firstCol="1" bandRow="1"/>
              <a:tblGrid>
                <a:gridCol w="965473">
                  <a:extLst>
                    <a:ext uri="{9D8B030D-6E8A-4147-A177-3AD203B41FA5}">
                      <a16:colId xmlns:a16="http://schemas.microsoft.com/office/drawing/2014/main" val="164060830"/>
                    </a:ext>
                  </a:extLst>
                </a:gridCol>
                <a:gridCol w="990228">
                  <a:extLst>
                    <a:ext uri="{9D8B030D-6E8A-4147-A177-3AD203B41FA5}">
                      <a16:colId xmlns:a16="http://schemas.microsoft.com/office/drawing/2014/main" val="3637756288"/>
                    </a:ext>
                  </a:extLst>
                </a:gridCol>
                <a:gridCol w="990228">
                  <a:extLst>
                    <a:ext uri="{9D8B030D-6E8A-4147-A177-3AD203B41FA5}">
                      <a16:colId xmlns:a16="http://schemas.microsoft.com/office/drawing/2014/main" val="3999681331"/>
                    </a:ext>
                  </a:extLst>
                </a:gridCol>
                <a:gridCol w="1114007">
                  <a:extLst>
                    <a:ext uri="{9D8B030D-6E8A-4147-A177-3AD203B41FA5}">
                      <a16:colId xmlns:a16="http://schemas.microsoft.com/office/drawing/2014/main" val="829116377"/>
                    </a:ext>
                  </a:extLst>
                </a:gridCol>
              </a:tblGrid>
              <a:tr h="428111">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200"/>
                        </a:spcBef>
                        <a:spcAft>
                          <a:spcPts val="2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Cyfanswm Marciau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0036611"/>
                  </a:ext>
                </a:extLst>
              </a:tr>
              <a:tr h="428111">
                <a:tc>
                  <a:txBody>
                    <a:bodyPr/>
                    <a:lstStyle/>
                    <a:p>
                      <a:pPr algn="ctr">
                        <a:lnSpc>
                          <a:spcPct val="115000"/>
                        </a:lnSpc>
                        <a:spcAft>
                          <a:spcPts val="1000"/>
                        </a:spcAft>
                      </a:pP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8</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8</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2105799"/>
                  </a:ext>
                </a:extLst>
              </a:tr>
            </a:tbl>
          </a:graphicData>
        </a:graphic>
      </p:graphicFrame>
      <p:pic>
        <p:nvPicPr>
          <p:cNvPr id="2" name="Audio 1">
            <a:hlinkClick r:id="" action="ppaction://media"/>
            <a:extLst>
              <a:ext uri="{FF2B5EF4-FFF2-40B4-BE49-F238E27FC236}">
                <a16:creationId xmlns:a16="http://schemas.microsoft.com/office/drawing/2014/main" id="{767CC6F4-84E4-406A-9E86-F7EDA23B2D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9904928"/>
      </p:ext>
    </p:extLst>
  </p:cSld>
  <p:clrMapOvr>
    <a:masterClrMapping/>
  </p:clrMapOvr>
  <p:transition advTm="413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DBD286-3409-4815-9A44-10394BEBE670}"/>
              </a:ext>
            </a:extLst>
          </p:cNvPr>
          <p:cNvSpPr>
            <a:spLocks noGrp="1"/>
          </p:cNvSpPr>
          <p:nvPr>
            <p:ph type="title"/>
          </p:nvPr>
        </p:nvSpPr>
        <p:spPr>
          <a:xfrm>
            <a:off x="439174" y="314531"/>
            <a:ext cx="10223323" cy="447261"/>
          </a:xfrm>
        </p:spPr>
        <p:txBody>
          <a:bodyPr>
            <a:normAutofit/>
          </a:bodyPr>
          <a:lstStyle/>
          <a:p>
            <a:pPr>
              <a:defRPr b="0" i="0"/>
            </a:pPr>
            <a:r>
              <a:rPr lang="1106" sz="2400">
                <a:solidFill>
                  <a:srgbClr val="0070C0"/>
                </a:solidFill>
                <a:latin typeface="Arial" pitchFamily="34" charset="0"/>
                <a:cs typeface="Arial" pitchFamily="34" charset="0"/>
              </a:rPr>
              <a:t>Adran B cwestiwn 4 (c), bandiau cynllun marcio AA3</a:t>
            </a:r>
          </a:p>
        </p:txBody>
      </p:sp>
      <p:graphicFrame>
        <p:nvGraphicFramePr>
          <p:cNvPr id="6" name="Content Placeholder 5">
            <a:extLst>
              <a:ext uri="{FF2B5EF4-FFF2-40B4-BE49-F238E27FC236}">
                <a16:creationId xmlns:a16="http://schemas.microsoft.com/office/drawing/2014/main" id="{23E8A603-C1C3-4E79-8761-407FE9F8DF32}"/>
              </a:ext>
            </a:extLst>
          </p:cNvPr>
          <p:cNvGraphicFramePr>
            <a:graphicFrameLocks noGrp="1"/>
          </p:cNvGraphicFramePr>
          <p:nvPr>
            <p:ph sz="quarter" idx="10"/>
            <p:extLst>
              <p:ext uri="{D42A27DB-BD31-4B8C-83A1-F6EECF244321}">
                <p14:modId xmlns:p14="http://schemas.microsoft.com/office/powerpoint/2010/main" val="1225684646"/>
              </p:ext>
            </p:extLst>
          </p:nvPr>
        </p:nvGraphicFramePr>
        <p:xfrm>
          <a:off x="2414154" y="984972"/>
          <a:ext cx="7363691" cy="5424195"/>
        </p:xfrm>
        <a:graphic>
          <a:graphicData uri="http://schemas.openxmlformats.org/drawingml/2006/table">
            <a:tbl>
              <a:tblPr firstRow="1" firstCol="1" bandRow="1">
                <a:tableStyleId>{5C22544A-7EE6-4342-B048-85BDC9FD1C3A}</a:tableStyleId>
              </a:tblPr>
              <a:tblGrid>
                <a:gridCol w="852753">
                  <a:extLst>
                    <a:ext uri="{9D8B030D-6E8A-4147-A177-3AD203B41FA5}">
                      <a16:colId xmlns:a16="http://schemas.microsoft.com/office/drawing/2014/main" val="4098220451"/>
                    </a:ext>
                  </a:extLst>
                </a:gridCol>
                <a:gridCol w="6510938">
                  <a:extLst>
                    <a:ext uri="{9D8B030D-6E8A-4147-A177-3AD203B41FA5}">
                      <a16:colId xmlns:a16="http://schemas.microsoft.com/office/drawing/2014/main" val="1198511672"/>
                    </a:ext>
                  </a:extLst>
                </a:gridCol>
              </a:tblGrid>
              <a:tr h="362405">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Band </a:t>
                      </a:r>
                      <a:endParaRPr lang="en-GB" sz="1200">
                        <a:solidFill>
                          <a:schemeClr val="tx1"/>
                        </a:solidFill>
                        <a:effectLst/>
                        <a:latin typeface="Arial" pitchFamily="34" charset="0"/>
                        <a:ea typeface="Calibri" panose="020F0502020204030204" pitchFamily="34" charset="0"/>
                        <a:cs typeface="Arial" pitchFamily="34" charset="0"/>
                      </a:endParaRPr>
                    </a:p>
                  </a:txBody>
                  <a:tcPr marL="53006" marR="53006" marT="26733" marB="26733"/>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AA3</a:t>
                      </a:r>
                      <a:endParaRPr lang="en-GB" sz="1200">
                        <a:solidFill>
                          <a:schemeClr val="tx1"/>
                        </a:solidFill>
                        <a:effectLst/>
                        <a:latin typeface="Arial" pitchFamily="34" charset="0"/>
                        <a:ea typeface="Calibri" panose="020F0502020204030204" pitchFamily="34" charset="0"/>
                        <a:cs typeface="Arial" pitchFamily="34" charset="0"/>
                      </a:endParaRPr>
                    </a:p>
                  </a:txBody>
                  <a:tcPr marL="53006" marR="53006" marT="26733" marB="26733"/>
                </a:tc>
                <a:extLst>
                  <a:ext uri="{0D108BD9-81ED-4DB2-BD59-A6C34878D82A}">
                    <a16:rowId xmlns:a16="http://schemas.microsoft.com/office/drawing/2014/main" val="4169072432"/>
                  </a:ext>
                </a:extLst>
              </a:tr>
              <a:tr h="1160641">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4</a:t>
                      </a:r>
                      <a:endParaRPr lang="en-GB" sz="1200">
                        <a:solidFill>
                          <a:schemeClr val="tx1"/>
                        </a:solidFill>
                        <a:effectLst/>
                        <a:latin typeface="Arial" pitchFamily="34" charset="0"/>
                        <a:ea typeface="Calibri" panose="020F0502020204030204" pitchFamily="34" charset="0"/>
                        <a:cs typeface="Arial" pitchFamily="34" charset="0"/>
                      </a:endParaRPr>
                    </a:p>
                  </a:txBody>
                  <a:tcPr marL="53006" marR="53006" marT="26733" marB="26733" anchor="ctr"/>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7-8 marc</a:t>
                      </a:r>
                    </a:p>
                    <a:p>
                      <a:pPr>
                        <a:lnSpc>
                          <a:spcPct val="100000"/>
                        </a:lnSpc>
                        <a:spcBef>
                          <a:spcPct val="0"/>
                        </a:spcBef>
                        <a:spcAft>
                          <a:spcPct val="0"/>
                        </a:spcAft>
                        <a:defRPr b="0" i="0"/>
                      </a:pPr>
                      <a:r>
                        <a:rPr lang="1106" sz="1200">
                          <a:solidFill>
                            <a:schemeClr val="tx1"/>
                          </a:solidFill>
                          <a:effectLst/>
                          <a:latin typeface="Arial" pitchFamily="34" charset="0"/>
                          <a:cs typeface="Arial" pitchFamily="34" charset="0"/>
                        </a:rPr>
                        <a:t>Cyfiawnhad ardderchog sy'n dangos: </a:t>
                      </a:r>
                    </a:p>
                    <a:p>
                      <a:pPr marL="342900" lvl="0" indent="-342900">
                        <a:lnSpc>
                          <a:spcPct val="100000"/>
                        </a:lnSpc>
                        <a:spcBef>
                          <a:spcPct val="0"/>
                        </a:spcBef>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dadl hyderus a darbwyllol o sut gall chwarae strwythuredig a chwarae anstrwythuredig gefnogi datblygiad sgiliau deallusol</a:t>
                      </a:r>
                    </a:p>
                    <a:p>
                      <a:pPr marL="342900" lvl="0" indent="-342900">
                        <a:lnSpc>
                          <a:spcPct val="100000"/>
                        </a:lnSpc>
                        <a:spcBef>
                          <a:spcPct val="0"/>
                        </a:spcBef>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ymdriniaeth hyderus a manwl â'r egwyddor bod chwarae strwythuredig a chwarae anstrwythuredig yn cefnogi datblygiad sgiliau deallusol.</a:t>
                      </a:r>
                      <a:endParaRPr lang="en-GB" sz="1200">
                        <a:solidFill>
                          <a:schemeClr val="tx1"/>
                        </a:solidFill>
                        <a:effectLst/>
                        <a:latin typeface="Arial" pitchFamily="34" charset="0"/>
                        <a:ea typeface="Calibri" panose="020F0502020204030204" pitchFamily="34" charset="0"/>
                        <a:cs typeface="Arial" pitchFamily="34" charset="0"/>
                      </a:endParaRPr>
                    </a:p>
                  </a:txBody>
                  <a:tcPr marL="53006" marR="53006" marT="26733" marB="26733"/>
                </a:tc>
                <a:extLst>
                  <a:ext uri="{0D108BD9-81ED-4DB2-BD59-A6C34878D82A}">
                    <a16:rowId xmlns:a16="http://schemas.microsoft.com/office/drawing/2014/main" val="1418855901"/>
                  </a:ext>
                </a:extLst>
              </a:tr>
              <a:tr h="1160641">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3</a:t>
                      </a:r>
                      <a:endParaRPr lang="en-GB" sz="1200">
                        <a:solidFill>
                          <a:schemeClr val="tx1"/>
                        </a:solidFill>
                        <a:effectLst/>
                        <a:latin typeface="Arial" pitchFamily="34" charset="0"/>
                        <a:ea typeface="Calibri" panose="020F0502020204030204" pitchFamily="34" charset="0"/>
                        <a:cs typeface="Arial" pitchFamily="34" charset="0"/>
                      </a:endParaRPr>
                    </a:p>
                  </a:txBody>
                  <a:tcPr marL="53006" marR="53006" marT="26733" marB="26733" anchor="ctr"/>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5-6 marc</a:t>
                      </a:r>
                    </a:p>
                    <a:p>
                      <a:pPr>
                        <a:lnSpc>
                          <a:spcPct val="100000"/>
                        </a:lnSpc>
                        <a:spcBef>
                          <a:spcPct val="0"/>
                        </a:spcBef>
                        <a:spcAft>
                          <a:spcPct val="0"/>
                        </a:spcAft>
                        <a:defRPr b="0" i="0"/>
                      </a:pPr>
                      <a:r>
                        <a:rPr lang="1106" sz="1200">
                          <a:solidFill>
                            <a:schemeClr val="tx1"/>
                          </a:solidFill>
                          <a:effectLst/>
                          <a:latin typeface="Arial" pitchFamily="34" charset="0"/>
                          <a:cs typeface="Arial" pitchFamily="34" charset="0"/>
                        </a:rPr>
                        <a:t>Cyfiawnhad da sy'n dangos: </a:t>
                      </a:r>
                    </a:p>
                    <a:p>
                      <a:pPr marL="342900" lvl="0" indent="-342900">
                        <a:lnSpc>
                          <a:spcPct val="100000"/>
                        </a:lnSpc>
                        <a:spcBef>
                          <a:spcPct val="0"/>
                        </a:spcBef>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dadl sicr ar y cyfan o sut gall chwarae strwythuredig a chwarae anstrwythuredig gefnogi datblygiad sgiliau deallusol</a:t>
                      </a:r>
                    </a:p>
                    <a:p>
                      <a:pPr marL="342900" lvl="0" indent="-342900">
                        <a:lnSpc>
                          <a:spcPct val="100000"/>
                        </a:lnSpc>
                        <a:spcBef>
                          <a:spcPct val="0"/>
                        </a:spcBef>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ymdriniaeth drylwyr â'r egwyddor bod chwarae strwythuredig a chwarae anstrwythuredig yn cefnogi datblygiad sgiliau deallusol.</a:t>
                      </a:r>
                      <a:endParaRPr lang="en-GB" sz="1200">
                        <a:solidFill>
                          <a:schemeClr val="tx1"/>
                        </a:solidFill>
                        <a:effectLst/>
                        <a:latin typeface="Arial" pitchFamily="34" charset="0"/>
                        <a:ea typeface="Calibri" panose="020F0502020204030204" pitchFamily="34" charset="0"/>
                        <a:cs typeface="Arial" pitchFamily="34" charset="0"/>
                      </a:endParaRPr>
                    </a:p>
                  </a:txBody>
                  <a:tcPr marL="53006" marR="53006" marT="26733" marB="26733"/>
                </a:tc>
                <a:extLst>
                  <a:ext uri="{0D108BD9-81ED-4DB2-BD59-A6C34878D82A}">
                    <a16:rowId xmlns:a16="http://schemas.microsoft.com/office/drawing/2014/main" val="307651739"/>
                  </a:ext>
                </a:extLst>
              </a:tr>
              <a:tr h="1160641">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2</a:t>
                      </a:r>
                      <a:endParaRPr lang="en-GB" sz="1200">
                        <a:solidFill>
                          <a:schemeClr val="tx1"/>
                        </a:solidFill>
                        <a:effectLst/>
                        <a:latin typeface="Arial" pitchFamily="34" charset="0"/>
                        <a:ea typeface="Calibri" panose="020F0502020204030204" pitchFamily="34" charset="0"/>
                        <a:cs typeface="Arial" pitchFamily="34" charset="0"/>
                      </a:endParaRPr>
                    </a:p>
                  </a:txBody>
                  <a:tcPr marL="53006" marR="53006" marT="26733" marB="26733" anchor="ctr"/>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3-4 marc</a:t>
                      </a:r>
                    </a:p>
                    <a:p>
                      <a:pPr>
                        <a:lnSpc>
                          <a:spcPct val="100000"/>
                        </a:lnSpc>
                        <a:spcBef>
                          <a:spcPct val="0"/>
                        </a:spcBef>
                        <a:spcAft>
                          <a:spcPct val="0"/>
                        </a:spcAft>
                        <a:defRPr b="0" i="0"/>
                      </a:pPr>
                      <a:r>
                        <a:rPr lang="1106" sz="1200">
                          <a:solidFill>
                            <a:schemeClr val="tx1"/>
                          </a:solidFill>
                          <a:effectLst/>
                          <a:latin typeface="Arial" pitchFamily="34" charset="0"/>
                          <a:cs typeface="Arial" pitchFamily="34" charset="0"/>
                        </a:rPr>
                        <a:t>Cyfiawnhad sylfaenol sy'n dangos: </a:t>
                      </a:r>
                    </a:p>
                    <a:p>
                      <a:pPr marL="342900" lvl="0" indent="-342900">
                        <a:lnSpc>
                          <a:spcPct val="100000"/>
                        </a:lnSpc>
                        <a:spcBef>
                          <a:spcPct val="0"/>
                        </a:spcBef>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rhywfaint o ddadlau o sut gall chwarae strwythuredig a/neu chwarae anstrwythuredig gefnogi datblygiad sgiliau deallusol</a:t>
                      </a:r>
                    </a:p>
                    <a:p>
                      <a:pPr marL="342900" lvl="0" indent="-342900">
                        <a:lnSpc>
                          <a:spcPct val="100000"/>
                        </a:lnSpc>
                        <a:spcBef>
                          <a:spcPct val="0"/>
                        </a:spcBef>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ymdriniaeth syml â'r egwyddor bod chwarae yn helpu i ddatblygu sgiliau deallusol.</a:t>
                      </a:r>
                      <a:endParaRPr lang="en-GB" sz="1200">
                        <a:solidFill>
                          <a:schemeClr val="tx1"/>
                        </a:solidFill>
                        <a:effectLst/>
                        <a:latin typeface="Arial" pitchFamily="34" charset="0"/>
                        <a:ea typeface="Calibri" panose="020F0502020204030204" pitchFamily="34" charset="0"/>
                        <a:cs typeface="Arial" pitchFamily="34" charset="0"/>
                      </a:endParaRPr>
                    </a:p>
                  </a:txBody>
                  <a:tcPr marL="53006" marR="53006" marT="26733" marB="26733"/>
                </a:tc>
                <a:extLst>
                  <a:ext uri="{0D108BD9-81ED-4DB2-BD59-A6C34878D82A}">
                    <a16:rowId xmlns:a16="http://schemas.microsoft.com/office/drawing/2014/main" val="510961290"/>
                  </a:ext>
                </a:extLst>
              </a:tr>
              <a:tr h="1160641">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1</a:t>
                      </a:r>
                      <a:endParaRPr lang="en-GB" sz="1200">
                        <a:solidFill>
                          <a:schemeClr val="tx1"/>
                        </a:solidFill>
                        <a:effectLst/>
                        <a:latin typeface="Arial" pitchFamily="34" charset="0"/>
                        <a:ea typeface="Calibri" panose="020F0502020204030204" pitchFamily="34" charset="0"/>
                        <a:cs typeface="Arial" pitchFamily="34" charset="0"/>
                      </a:endParaRPr>
                    </a:p>
                  </a:txBody>
                  <a:tcPr marL="53006" marR="53006" marT="26733" marB="26733" anchor="ctr"/>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1-2 farc</a:t>
                      </a:r>
                      <a:endParaRPr lang="1106" sz="1200" b="0">
                        <a:solidFill>
                          <a:schemeClr val="tx1"/>
                        </a:solidFill>
                        <a:effectLst/>
                        <a:latin typeface="Arial" pitchFamily="34" charset="0"/>
                        <a:cs typeface="Arial" pitchFamily="34" charset="0"/>
                      </a:endParaRPr>
                    </a:p>
                    <a:p>
                      <a:pPr>
                        <a:lnSpc>
                          <a:spcPct val="100000"/>
                        </a:lnSpc>
                        <a:spcBef>
                          <a:spcPct val="0"/>
                        </a:spcBef>
                        <a:spcAft>
                          <a:spcPct val="0"/>
                        </a:spcAft>
                        <a:defRPr b="0" i="0"/>
                      </a:pPr>
                      <a:r>
                        <a:rPr lang="1106" sz="1200">
                          <a:solidFill>
                            <a:schemeClr val="tx1"/>
                          </a:solidFill>
                          <a:effectLst/>
                          <a:latin typeface="Arial" pitchFamily="34" charset="0"/>
                          <a:cs typeface="Arial" pitchFamily="34" charset="0"/>
                        </a:rPr>
                        <a:t>Cyfiawnhad cyfyngedig sy'n dangos: </a:t>
                      </a:r>
                    </a:p>
                    <a:p>
                      <a:pPr marL="342900" lvl="0" indent="-342900">
                        <a:lnSpc>
                          <a:spcPct val="100000"/>
                        </a:lnSpc>
                        <a:spcBef>
                          <a:spcPct val="0"/>
                        </a:spcBef>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ychydig iawn o ddadlau o sut gall chwarae strwythuredig neu chwarae anstrwythuredig gefnogi datblygiad sgiliau deallusol</a:t>
                      </a:r>
                    </a:p>
                    <a:p>
                      <a:pPr marL="342900" lvl="0" indent="-342900">
                        <a:lnSpc>
                          <a:spcPct val="100000"/>
                        </a:lnSpc>
                        <a:spcBef>
                          <a:spcPct val="0"/>
                        </a:spcBef>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ychydig iawn o ymdrin â'r egwyddor bod chwarae yn helpu i ddatblygu sgiliau deallusol.</a:t>
                      </a:r>
                      <a:endParaRPr lang="en-GB" sz="1200">
                        <a:solidFill>
                          <a:schemeClr val="tx1"/>
                        </a:solidFill>
                        <a:effectLst/>
                        <a:latin typeface="Arial" pitchFamily="34" charset="0"/>
                        <a:ea typeface="Calibri" panose="020F0502020204030204" pitchFamily="34" charset="0"/>
                        <a:cs typeface="Arial" pitchFamily="34" charset="0"/>
                      </a:endParaRPr>
                    </a:p>
                  </a:txBody>
                  <a:tcPr marL="53006" marR="53006" marT="26733" marB="26733"/>
                </a:tc>
                <a:extLst>
                  <a:ext uri="{0D108BD9-81ED-4DB2-BD59-A6C34878D82A}">
                    <a16:rowId xmlns:a16="http://schemas.microsoft.com/office/drawing/2014/main" val="2684283471"/>
                  </a:ext>
                </a:extLst>
              </a:tr>
              <a:tr h="416533">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 </a:t>
                      </a:r>
                      <a:endParaRPr lang="en-GB" sz="1200">
                        <a:solidFill>
                          <a:schemeClr val="tx1"/>
                        </a:solidFill>
                        <a:effectLst/>
                        <a:latin typeface="Arial" pitchFamily="34" charset="0"/>
                        <a:ea typeface="Calibri" panose="020F0502020204030204" pitchFamily="34" charset="0"/>
                        <a:cs typeface="Arial" pitchFamily="34" charset="0"/>
                      </a:endParaRPr>
                    </a:p>
                  </a:txBody>
                  <a:tcPr marL="53006" marR="53006" marT="26733" marB="26733" anchor="ctr"/>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0 marc</a:t>
                      </a:r>
                    </a:p>
                    <a:p>
                      <a:pPr algn="ctr">
                        <a:lnSpc>
                          <a:spcPct val="100000"/>
                        </a:lnSpc>
                        <a:spcBef>
                          <a:spcPct val="0"/>
                        </a:spcBef>
                        <a:spcAft>
                          <a:spcPct val="0"/>
                        </a:spcAft>
                        <a:defRPr b="0" i="0"/>
                      </a:pPr>
                      <a:r>
                        <a:rPr lang="1106" sz="1200">
                          <a:solidFill>
                            <a:schemeClr val="tx1"/>
                          </a:solidFill>
                          <a:effectLst/>
                          <a:latin typeface="Arial" pitchFamily="34" charset="0"/>
                          <a:cs typeface="Arial" pitchFamily="34" charset="0"/>
                        </a:rPr>
                        <a:t>Ateb ddim yn haeddu marc neu heb geisio rhoi ateb.</a:t>
                      </a:r>
                      <a:endParaRPr lang="en-GB" sz="1200">
                        <a:solidFill>
                          <a:schemeClr val="tx1"/>
                        </a:solidFill>
                        <a:effectLst/>
                        <a:latin typeface="Arial" pitchFamily="34" charset="0"/>
                        <a:ea typeface="Calibri" panose="020F0502020204030204" pitchFamily="34" charset="0"/>
                        <a:cs typeface="Arial" pitchFamily="34" charset="0"/>
                      </a:endParaRPr>
                    </a:p>
                  </a:txBody>
                  <a:tcPr marL="53006" marR="53006" marT="26733" marB="26733"/>
                </a:tc>
                <a:extLst>
                  <a:ext uri="{0D108BD9-81ED-4DB2-BD59-A6C34878D82A}">
                    <a16:rowId xmlns:a16="http://schemas.microsoft.com/office/drawing/2014/main" val="3185297125"/>
                  </a:ext>
                </a:extLst>
              </a:tr>
            </a:tbl>
          </a:graphicData>
        </a:graphic>
      </p:graphicFrame>
      <p:pic>
        <p:nvPicPr>
          <p:cNvPr id="2" name="Audio 1">
            <a:hlinkClick r:id="" action="ppaction://media"/>
            <a:extLst>
              <a:ext uri="{FF2B5EF4-FFF2-40B4-BE49-F238E27FC236}">
                <a16:creationId xmlns:a16="http://schemas.microsoft.com/office/drawing/2014/main" id="{087792FF-0BE0-4979-B533-952D87ED56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81427506"/>
      </p:ext>
    </p:extLst>
  </p:cSld>
  <p:clrMapOvr>
    <a:masterClrMapping/>
  </p:clrMapOvr>
  <p:transition advTm="343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pPr>
              <a:defRPr b="0" i="0"/>
            </a:pPr>
            <a:r>
              <a:rPr lang="1106" sz="2400">
                <a:solidFill>
                  <a:srgbClr val="0070C0"/>
                </a:solidFill>
                <a:latin typeface="Arial" pitchFamily="34" charset="0"/>
                <a:cs typeface="Arial" pitchFamily="34" charset="0"/>
              </a:rPr>
              <a:t>Adran B cwestiwn 5, AA1 ac AA3 </a:t>
            </a:r>
          </a:p>
        </p:txBody>
      </p:sp>
      <p:sp>
        <p:nvSpPr>
          <p:cNvPr id="7" name="TextBox 6">
            <a:extLst>
              <a:ext uri="{FF2B5EF4-FFF2-40B4-BE49-F238E27FC236}">
                <a16:creationId xmlns:a16="http://schemas.microsoft.com/office/drawing/2014/main" id="{AED58534-3F97-42D8-96D5-4F7847F527CF}"/>
              </a:ext>
            </a:extLst>
          </p:cNvPr>
          <p:cNvSpPr txBox="1"/>
          <p:nvPr/>
        </p:nvSpPr>
        <p:spPr>
          <a:xfrm>
            <a:off x="412640" y="1006868"/>
            <a:ext cx="5576045" cy="7017413"/>
          </a:xfrm>
          <a:prstGeom prst="rect">
            <a:avLst/>
          </a:prstGeom>
          <a:noFill/>
          <a:ln>
            <a:solidFill>
              <a:schemeClr val="tx1"/>
            </a:solidFill>
          </a:ln>
        </p:spPr>
        <p:txBody>
          <a:bodyPr wrap="square">
            <a:spAutoFit/>
          </a:bodyPr>
          <a:lstStyle/>
          <a:p>
            <a:pPr marL="179388" indent="-179388">
              <a:defRPr b="0" i="0"/>
            </a:pPr>
            <a:r>
              <a:rPr lang="1106" sz="1600">
                <a:latin typeface="Arial" pitchFamily="34" charset="0"/>
                <a:cs typeface="Arial" pitchFamily="34" charset="0"/>
              </a:rPr>
              <a:t>5. </a:t>
            </a:r>
            <a:r>
              <a:rPr lang="1106" sz="1600">
                <a:effectLst/>
                <a:latin typeface="Arial" pitchFamily="34" charset="0"/>
                <a:ea typeface="Calibri" panose="020F0502020204030204" pitchFamily="34" charset="0"/>
                <a:cs typeface="Arial" pitchFamily="34" charset="0"/>
              </a:rPr>
              <a:t>Mae Lily yn ddwy oed ac wedi dechrau mynd i feithrinfa dri diwrnod yr wythnos. Dyma'r tro cyntaf mae Lily wedi cael ei gwahanu oddi wrth ei mam am gyfnodau estynedig o amser. </a:t>
            </a:r>
          </a:p>
          <a:p>
            <a:pPr marL="179388" indent="-179388"/>
            <a:endParaRPr lang="en-GB" sz="1600">
              <a:effectLst/>
              <a:latin typeface="Arial" pitchFamily="34" charset="0"/>
              <a:ea typeface="Calibri" panose="020F0502020204030204" pitchFamily="34" charset="0"/>
              <a:cs typeface="Arial" pitchFamily="34" charset="0"/>
            </a:endParaRPr>
          </a:p>
          <a:p>
            <a:pPr marL="179388" indent="-179388">
              <a:defRPr b="0" i="0"/>
            </a:pPr>
            <a:r>
              <a:rPr lang="1106" sz="1600">
                <a:effectLst/>
                <a:latin typeface="Arial" pitchFamily="34" charset="0"/>
                <a:ea typeface="Calibri" panose="020F0502020204030204" pitchFamily="34" charset="0"/>
                <a:cs typeface="Arial" pitchFamily="34" charset="0"/>
              </a:rPr>
              <a:t>	Mae'r newid hwn yn anodd iawn i Lily ac mae hyn yn effeithio ar ei hymddygiad. Er mwyn helpu plant ifanc i setlo yn y feithrinfa, ac ymdopi â newid, mae staff yn gweithredu (implement) system gadarn o ran trefniadau rheolaidd a gweithwyr allweddol. </a:t>
            </a:r>
          </a:p>
          <a:p>
            <a:pPr marL="179388" indent="-179388">
              <a:defRPr b="0" i="0"/>
            </a:pPr>
            <a:r>
              <a:rPr lang="1106" sz="1600">
                <a:effectLst/>
                <a:latin typeface="Arial" pitchFamily="34" charset="0"/>
                <a:ea typeface="Calibri" panose="020F0502020204030204" pitchFamily="34" charset="0"/>
                <a:cs typeface="Arial" pitchFamily="34" charset="0"/>
              </a:rPr>
              <a:t>	</a:t>
            </a:r>
          </a:p>
          <a:p>
            <a:pPr marL="263525" indent="11113">
              <a:defRPr b="0" i="0"/>
            </a:pPr>
            <a:r>
              <a:rPr lang="1106" sz="1600">
                <a:effectLst/>
                <a:latin typeface="Arial" pitchFamily="34" charset="0"/>
                <a:ea typeface="Calibri" panose="020F0502020204030204" pitchFamily="34" charset="0"/>
                <a:cs typeface="Arial" pitchFamily="34" charset="0"/>
              </a:rPr>
              <a:t>Disgrifiwch </a:t>
            </a:r>
            <a:r>
              <a:rPr lang="1106" sz="1600">
                <a:effectLst/>
                <a:highlight>
                  <a:srgbClr val="FFFF00"/>
                </a:highlight>
                <a:latin typeface="Arial" pitchFamily="34" charset="0"/>
                <a:ea typeface="Calibri" panose="020F0502020204030204" pitchFamily="34" charset="0"/>
                <a:cs typeface="Arial" pitchFamily="34" charset="0"/>
              </a:rPr>
              <a:t>bwrpas</a:t>
            </a:r>
            <a:r>
              <a:rPr lang="1106" sz="1600">
                <a:effectLst/>
                <a:latin typeface="Arial" pitchFamily="34" charset="0"/>
                <a:ea typeface="Calibri" panose="020F0502020204030204" pitchFamily="34" charset="0"/>
                <a:cs typeface="Arial" pitchFamily="34" charset="0"/>
              </a:rPr>
              <a:t> y </a:t>
            </a:r>
            <a:r>
              <a:rPr lang="1106" sz="1600">
                <a:effectLst/>
                <a:highlight>
                  <a:srgbClr val="FFFF00"/>
                </a:highlight>
                <a:latin typeface="Arial" pitchFamily="34" charset="0"/>
                <a:ea typeface="Calibri" panose="020F0502020204030204" pitchFamily="34" charset="0"/>
                <a:cs typeface="Arial" pitchFamily="34" charset="0"/>
              </a:rPr>
              <a:t>dull person allweddol</a:t>
            </a:r>
            <a:r>
              <a:rPr lang="1106" sz="1600">
                <a:effectLst/>
                <a:latin typeface="Arial" pitchFamily="34" charset="0"/>
                <a:ea typeface="Calibri" panose="020F0502020204030204" pitchFamily="34" charset="0"/>
                <a:cs typeface="Arial" pitchFamily="34" charset="0"/>
              </a:rPr>
              <a:t> a dadansoddwch </a:t>
            </a:r>
            <a:r>
              <a:rPr lang="1106" sz="1600">
                <a:effectLst/>
                <a:highlight>
                  <a:srgbClr val="FFFF00"/>
                </a:highlight>
                <a:latin typeface="Arial" pitchFamily="34" charset="0"/>
                <a:ea typeface="Calibri" panose="020F0502020204030204" pitchFamily="34" charset="0"/>
                <a:cs typeface="Arial" pitchFamily="34" charset="0"/>
              </a:rPr>
              <a:t>effaith bosibl</a:t>
            </a:r>
            <a:r>
              <a:rPr lang="1106" sz="1600">
                <a:effectLst/>
                <a:latin typeface="Arial" pitchFamily="34" charset="0"/>
                <a:ea typeface="Calibri" panose="020F0502020204030204" pitchFamily="34" charset="0"/>
                <a:cs typeface="Arial" pitchFamily="34" charset="0"/>
              </a:rPr>
              <a:t> y dull hwn ar </a:t>
            </a:r>
            <a:r>
              <a:rPr lang="1106" sz="1600">
                <a:effectLst/>
                <a:highlight>
                  <a:srgbClr val="FFFF00"/>
                </a:highlight>
                <a:latin typeface="Arial" pitchFamily="34" charset="0"/>
                <a:ea typeface="Calibri" panose="020F0502020204030204" pitchFamily="34" charset="0"/>
                <a:cs typeface="Arial" pitchFamily="34" charset="0"/>
              </a:rPr>
              <a:t>Lily.</a:t>
            </a:r>
            <a:r>
              <a:rPr lang="1106" sz="1600">
                <a:effectLst/>
                <a:latin typeface="Arial" pitchFamily="34" charset="0"/>
                <a:ea typeface="Calibri" panose="020F0502020204030204" pitchFamily="34" charset="0"/>
                <a:cs typeface="Arial" pitchFamily="34" charset="0"/>
              </a:rPr>
              <a:t>											</a:t>
            </a:r>
            <a:r>
              <a:rPr lang="1106" sz="1600">
                <a:highlight>
                  <a:srgbClr val="FFFF00"/>
                </a:highlight>
                <a:latin typeface="Arial" pitchFamily="34" charset="0"/>
                <a:cs typeface="Arial" pitchFamily="34" charset="0"/>
              </a:rPr>
              <a:t>[18] </a:t>
            </a:r>
            <a:r>
              <a:rPr lang="1106" sz="1600"/>
              <a:t>………………………………………………………………………… ………………………………………………………………………… …………………………………………………………………………</a:t>
            </a:r>
          </a:p>
          <a:p>
            <a:pPr marL="263525" indent="11113">
              <a:defRPr b="0" i="0"/>
            </a:pPr>
            <a:r>
              <a:rPr lang="1106" sz="1600"/>
              <a:t>………………………………………………………………………… …………………………………………………………………………</a:t>
            </a:r>
          </a:p>
          <a:p>
            <a:pPr marL="263525" indent="11113">
              <a:defRPr b="0" i="0"/>
            </a:pPr>
            <a:r>
              <a:rPr lang="1106" sz="1600"/>
              <a:t>…………………………………………………………………………</a:t>
            </a:r>
          </a:p>
          <a:p>
            <a:pPr marL="263525" indent="11113">
              <a:defRPr b="0" i="0"/>
            </a:pPr>
            <a:r>
              <a:rPr lang="1106" sz="1600"/>
              <a:t>…………………………………………………………………………</a:t>
            </a:r>
          </a:p>
          <a:p>
            <a:pPr marL="263525" indent="11113">
              <a:defRPr b="0" i="0"/>
            </a:pPr>
            <a:r>
              <a:rPr lang="1106" sz="1600"/>
              <a:t>…………………………………………………………………………</a:t>
            </a:r>
          </a:p>
          <a:p>
            <a:pPr marL="263525" indent="11113">
              <a:defRPr b="0" i="0"/>
            </a:pPr>
            <a:r>
              <a:rPr lang="1106" sz="1600"/>
              <a:t>…………………………………………………………………………</a:t>
            </a:r>
          </a:p>
          <a:p>
            <a:pPr marL="263525" indent="11113">
              <a:defRPr b="0" i="0"/>
            </a:pPr>
            <a:r>
              <a:rPr lang="1106" sz="1600"/>
              <a:t>…………………………………………………………………………</a:t>
            </a:r>
          </a:p>
          <a:p>
            <a:endParaRPr lang="en-GB" sz="1600">
              <a:latin typeface="Arial" pitchFamily="34" charset="0"/>
              <a:cs typeface="Arial" pitchFamily="34" charset="0"/>
            </a:endParaRPr>
          </a:p>
          <a:p>
            <a:pPr>
              <a:defRPr b="0" i="0"/>
            </a:pPr>
            <a:r>
              <a:rPr lang="1106" sz="1600">
                <a:latin typeface="Arial" pitchFamily="34" charset="0"/>
                <a:cs typeface="Arial" pitchFamily="34" charset="0"/>
              </a:rPr>
              <a:t> </a:t>
            </a:r>
            <a:endParaRPr lang="en-GB">
              <a:latin typeface="Arial" pitchFamily="34" charset="0"/>
              <a:cs typeface="Arial" pitchFamily="34" charset="0"/>
            </a:endParaRPr>
          </a:p>
          <a:p>
            <a:endParaRPr lang="en-GB" sz="1600">
              <a:latin typeface="Arial" pitchFamily="34" charset="0"/>
              <a:cs typeface="Arial" pitchFamily="34" charset="0"/>
            </a:endParaRPr>
          </a:p>
          <a:p>
            <a:endParaRPr lang="en-GB" sz="1100"/>
          </a:p>
          <a:p>
            <a:pPr>
              <a:defRPr b="0" i="0"/>
            </a:pPr>
            <a:r>
              <a:rPr lang="1106" sz="1100"/>
              <a:t>.</a:t>
            </a:r>
          </a:p>
        </p:txBody>
      </p:sp>
      <p:sp>
        <p:nvSpPr>
          <p:cNvPr id="12" name="Oval 11">
            <a:extLst>
              <a:ext uri="{FF2B5EF4-FFF2-40B4-BE49-F238E27FC236}">
                <a16:creationId xmlns:a16="http://schemas.microsoft.com/office/drawing/2014/main" id="{55F1639B-DE3A-4CA0-8E03-D098F5DA08B6}"/>
              </a:ext>
            </a:extLst>
          </p:cNvPr>
          <p:cNvSpPr/>
          <p:nvPr/>
        </p:nvSpPr>
        <p:spPr>
          <a:xfrm>
            <a:off x="632093" y="3652412"/>
            <a:ext cx="1220359" cy="3545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noFill/>
            </a:endParaRPr>
          </a:p>
        </p:txBody>
      </p:sp>
      <p:sp>
        <p:nvSpPr>
          <p:cNvPr id="13" name="Oval 12">
            <a:extLst>
              <a:ext uri="{FF2B5EF4-FFF2-40B4-BE49-F238E27FC236}">
                <a16:creationId xmlns:a16="http://schemas.microsoft.com/office/drawing/2014/main" id="{BBBC6719-9B4B-40EB-8375-D5CB1C0D5F77}"/>
              </a:ext>
            </a:extLst>
          </p:cNvPr>
          <p:cNvSpPr/>
          <p:nvPr/>
        </p:nvSpPr>
        <p:spPr>
          <a:xfrm>
            <a:off x="632094" y="3986198"/>
            <a:ext cx="1552965" cy="3545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5CD9A9A-61A7-4D1C-9B04-D3CCBFBB4C3E}"/>
              </a:ext>
            </a:extLst>
          </p:cNvPr>
          <p:cNvSpPr txBox="1"/>
          <p:nvPr/>
        </p:nvSpPr>
        <p:spPr>
          <a:xfrm>
            <a:off x="6376966" y="1006868"/>
            <a:ext cx="2513694" cy="1098377"/>
          </a:xfrm>
          <a:prstGeom prst="rect">
            <a:avLst/>
          </a:prstGeom>
          <a:solidFill>
            <a:srgbClr val="00B0F0"/>
          </a:solidFill>
          <a:ln>
            <a:solidFill>
              <a:schemeClr val="tx1"/>
            </a:solidFill>
          </a:ln>
        </p:spPr>
        <p:txBody>
          <a:bodyPr wrap="square">
            <a:spAutoFit/>
          </a:bodyPr>
          <a:lstStyle/>
          <a:p>
            <a:pPr algn="ctr">
              <a:defRPr b="0" i="0"/>
            </a:pPr>
            <a:r>
              <a:rPr lang="1106" sz="6600">
                <a:latin typeface="Arial" pitchFamily="34" charset="0"/>
                <a:cs typeface="Arial" pitchFamily="34" charset="0"/>
              </a:rPr>
              <a:t>20:00</a:t>
            </a:r>
          </a:p>
        </p:txBody>
      </p:sp>
      <p:sp>
        <p:nvSpPr>
          <p:cNvPr id="21" name="TextBox 20">
            <a:extLst>
              <a:ext uri="{FF2B5EF4-FFF2-40B4-BE49-F238E27FC236}">
                <a16:creationId xmlns:a16="http://schemas.microsoft.com/office/drawing/2014/main" id="{762BEF0F-7555-4547-A0CB-C99D99889ABD}"/>
              </a:ext>
            </a:extLst>
          </p:cNvPr>
          <p:cNvSpPr txBox="1"/>
          <p:nvPr/>
        </p:nvSpPr>
        <p:spPr>
          <a:xfrm>
            <a:off x="6378222" y="2374352"/>
            <a:ext cx="4395769" cy="1189909"/>
          </a:xfrm>
          <a:prstGeom prst="rect">
            <a:avLst/>
          </a:prstGeom>
          <a:noFill/>
        </p:spPr>
        <p:txBody>
          <a:bodyPr wrap="square">
            <a:spAutoFit/>
          </a:bodyPr>
          <a:lstStyle/>
          <a:p>
            <a:pPr>
              <a:defRPr b="0" i="0"/>
            </a:pPr>
            <a:r>
              <a:rPr lang="1106">
                <a:latin typeface="Arial" pitchFamily="34" charset="0"/>
                <a:cs typeface="Arial" pitchFamily="34" charset="0"/>
              </a:rPr>
              <a:t>Dechreuwch y cloc!</a:t>
            </a:r>
          </a:p>
          <a:p>
            <a:endParaRPr lang="en-GB">
              <a:latin typeface="Arial" pitchFamily="34" charset="0"/>
              <a:cs typeface="Arial" pitchFamily="34" charset="0"/>
            </a:endParaRPr>
          </a:p>
          <a:p>
            <a:pPr>
              <a:defRPr b="0" i="0"/>
            </a:pPr>
            <a:r>
              <a:rPr lang="1106">
                <a:latin typeface="Arial" pitchFamily="34" charset="0"/>
                <a:cs typeface="Arial" pitchFamily="34" charset="0"/>
              </a:rPr>
              <a:t>Ceisiwch ateb y cwestiwn hwn mewn 20 munud.  </a:t>
            </a:r>
          </a:p>
        </p:txBody>
      </p:sp>
      <p:sp>
        <p:nvSpPr>
          <p:cNvPr id="23" name="TextBox 22">
            <a:extLst>
              <a:ext uri="{FF2B5EF4-FFF2-40B4-BE49-F238E27FC236}">
                <a16:creationId xmlns:a16="http://schemas.microsoft.com/office/drawing/2014/main" id="{309C43EF-014B-47A4-A314-25BB7A5B23EB}"/>
              </a:ext>
            </a:extLst>
          </p:cNvPr>
          <p:cNvSpPr txBox="1"/>
          <p:nvPr/>
        </p:nvSpPr>
        <p:spPr>
          <a:xfrm>
            <a:off x="6378222" y="4376404"/>
            <a:ext cx="5576045" cy="1189909"/>
          </a:xfrm>
          <a:prstGeom prst="rect">
            <a:avLst/>
          </a:prstGeom>
          <a:noFill/>
        </p:spPr>
        <p:txBody>
          <a:bodyPr wrap="square">
            <a:spAutoFit/>
          </a:bodyPr>
          <a:lstStyle/>
          <a:p>
            <a:pPr>
              <a:defRPr b="0" i="0"/>
            </a:pPr>
            <a:r>
              <a:rPr lang="1106">
                <a:latin typeface="Arial" pitchFamily="34" charset="0"/>
                <a:cs typeface="Arial" pitchFamily="34" charset="0"/>
              </a:rPr>
              <a:t>Defnyddiwch y lle sydd wedi'i ddarparu i ymateb – gadewch i nifer y marciau a'r lle sydd ar gael eich arwain. (Cofiwch y gallwch chi ddefnyddio'r dudalen parhad os oes angen)</a:t>
            </a:r>
          </a:p>
        </p:txBody>
      </p:sp>
      <p:sp>
        <p:nvSpPr>
          <p:cNvPr id="10" name="TextBox 9">
            <a:extLst>
              <a:ext uri="{FF2B5EF4-FFF2-40B4-BE49-F238E27FC236}">
                <a16:creationId xmlns:a16="http://schemas.microsoft.com/office/drawing/2014/main" id="{FEB57383-A7D4-4194-9A24-C6C723372AF5}"/>
              </a:ext>
            </a:extLst>
          </p:cNvPr>
          <p:cNvSpPr txBox="1"/>
          <p:nvPr/>
        </p:nvSpPr>
        <p:spPr>
          <a:xfrm>
            <a:off x="1199408" y="4811580"/>
            <a:ext cx="4618761" cy="1200329"/>
          </a:xfrm>
          <a:prstGeom prst="rect">
            <a:avLst/>
          </a:prstGeom>
          <a:solidFill>
            <a:schemeClr val="bg1"/>
          </a:solidFill>
          <a:ln>
            <a:solidFill>
              <a:srgbClr val="00B0F0"/>
            </a:solidFill>
          </a:ln>
        </p:spPr>
        <p:txBody>
          <a:bodyPr wrap="square">
            <a:spAutoFit/>
          </a:bodyPr>
          <a:lstStyle/>
          <a:p>
            <a:pPr>
              <a:defRPr b="0" i="0"/>
            </a:pPr>
            <a:r>
              <a:rPr lang="1106">
                <a:latin typeface="Arial" pitchFamily="34" charset="0"/>
                <a:cs typeface="Arial" pitchFamily="34" charset="0"/>
              </a:rPr>
              <a:t>Nodwch fod </a:t>
            </a:r>
            <a:r>
              <a:rPr lang="1106" b="1">
                <a:latin typeface="Arial" pitchFamily="34" charset="0"/>
                <a:cs typeface="Arial" pitchFamily="34" charset="0"/>
              </a:rPr>
              <a:t>DWY </a:t>
            </a:r>
            <a:r>
              <a:rPr lang="1106">
                <a:latin typeface="Arial" pitchFamily="34" charset="0"/>
                <a:cs typeface="Arial" pitchFamily="34" charset="0"/>
              </a:rPr>
              <a:t>ferf orchmynnol yn y cwestiwn hwn;</a:t>
            </a:r>
          </a:p>
          <a:p>
            <a:pPr marL="285750" indent="-285750">
              <a:buFont typeface="Arial" pitchFamily="34" charset="0"/>
              <a:buChar char="•"/>
              <a:defRPr b="0" i="0"/>
            </a:pPr>
            <a:r>
              <a:rPr lang="1106" b="0">
                <a:latin typeface="Arial" pitchFamily="34" charset="0"/>
                <a:cs typeface="Arial" pitchFamily="34" charset="0"/>
              </a:rPr>
              <a:t>Mae </a:t>
            </a:r>
            <a:r>
              <a:rPr lang="1106" b="1">
                <a:latin typeface="Arial" pitchFamily="34" charset="0"/>
                <a:cs typeface="Arial" pitchFamily="34" charset="0"/>
              </a:rPr>
              <a:t>disgrifiwch</a:t>
            </a:r>
            <a:r>
              <a:rPr lang="1106" b="0">
                <a:latin typeface="Arial" pitchFamily="34" charset="0"/>
                <a:cs typeface="Arial" pitchFamily="34" charset="0"/>
              </a:rPr>
              <a:t> yn ymdrin ag AA1</a:t>
            </a:r>
          </a:p>
          <a:p>
            <a:pPr marL="285750" indent="-285750">
              <a:buFont typeface="Arial" pitchFamily="34" charset="0"/>
              <a:buChar char="•"/>
              <a:defRPr b="0" i="0"/>
            </a:pPr>
            <a:r>
              <a:rPr lang="1106" b="0">
                <a:latin typeface="Arial" pitchFamily="34" charset="0"/>
                <a:cs typeface="Arial" pitchFamily="34" charset="0"/>
              </a:rPr>
              <a:t>Mae </a:t>
            </a:r>
            <a:r>
              <a:rPr lang="1106" b="1">
                <a:latin typeface="Arial" pitchFamily="34" charset="0"/>
                <a:cs typeface="Arial" pitchFamily="34" charset="0"/>
              </a:rPr>
              <a:t>dadansoddwch</a:t>
            </a:r>
            <a:r>
              <a:rPr lang="1106" b="0">
                <a:latin typeface="Arial" pitchFamily="34" charset="0"/>
                <a:cs typeface="Arial" pitchFamily="34" charset="0"/>
              </a:rPr>
              <a:t> yn ymdrin ag AA3</a:t>
            </a:r>
          </a:p>
        </p:txBody>
      </p:sp>
      <p:pic>
        <p:nvPicPr>
          <p:cNvPr id="2" name="Audio 1">
            <a:hlinkClick r:id="" action="ppaction://media"/>
            <a:extLst>
              <a:ext uri="{FF2B5EF4-FFF2-40B4-BE49-F238E27FC236}">
                <a16:creationId xmlns:a16="http://schemas.microsoft.com/office/drawing/2014/main" id="{2205C0B1-FBBF-43E9-A64C-320D2B372F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51079493"/>
      </p:ext>
    </p:extLst>
  </p:cSld>
  <p:clrMapOvr>
    <a:masterClrMapping/>
  </p:clrMapOvr>
  <p:transition advTm="1254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412638" y="179693"/>
            <a:ext cx="10223323" cy="447261"/>
          </a:xfrm>
        </p:spPr>
        <p:txBody>
          <a:bodyPr>
            <a:normAutofit/>
          </a:bodyPr>
          <a:lstStyle/>
          <a:p>
            <a:pPr>
              <a:defRPr b="0" i="0"/>
            </a:pPr>
            <a:r>
              <a:rPr lang="1106" sz="2400">
                <a:solidFill>
                  <a:srgbClr val="0070C0"/>
                </a:solidFill>
                <a:latin typeface="Arial" pitchFamily="34" charset="0"/>
                <a:cs typeface="Arial" pitchFamily="34" charset="0"/>
              </a:rPr>
              <a:t>Adran A cwestiwn 5,  cynllun marcio AA1 ac AA3</a:t>
            </a:r>
          </a:p>
        </p:txBody>
      </p:sp>
      <p:sp>
        <p:nvSpPr>
          <p:cNvPr id="7" name="TextBox 6">
            <a:extLst>
              <a:ext uri="{FF2B5EF4-FFF2-40B4-BE49-F238E27FC236}">
                <a16:creationId xmlns:a16="http://schemas.microsoft.com/office/drawing/2014/main" id="{AED58534-3F97-42D8-96D5-4F7847F527CF}"/>
              </a:ext>
            </a:extLst>
          </p:cNvPr>
          <p:cNvSpPr txBox="1"/>
          <p:nvPr/>
        </p:nvSpPr>
        <p:spPr>
          <a:xfrm>
            <a:off x="412639" y="974558"/>
            <a:ext cx="5694734" cy="5949543"/>
          </a:xfrm>
          <a:prstGeom prst="rect">
            <a:avLst/>
          </a:prstGeom>
          <a:noFill/>
          <a:ln>
            <a:solidFill>
              <a:schemeClr val="tx1"/>
            </a:solidFill>
          </a:ln>
        </p:spPr>
        <p:txBody>
          <a:bodyPr wrap="square">
            <a:spAutoFit/>
          </a:bodyPr>
          <a:lstStyle/>
          <a:p>
            <a:pPr marL="174625" indent="-174625">
              <a:defRPr b="0" i="0"/>
            </a:pPr>
            <a:r>
              <a:rPr lang="1106" sz="1200"/>
              <a:t>5. </a:t>
            </a:r>
            <a:r>
              <a:rPr lang="1106" sz="1200" i="1">
                <a:effectLst/>
                <a:latin typeface="Arial" pitchFamily="34" charset="0"/>
                <a:ea typeface="Calibri" panose="020F0502020204030204" pitchFamily="34" charset="0"/>
                <a:cs typeface="Arial" pitchFamily="34" charset="0"/>
              </a:rPr>
              <a:t>Mae Lily yn ddwy oed ac wedi dechrau mynd i feithrinfa dri diwrnod yr wythnos. Dyma'r tro cyntaf mae Lily wedi cael ei gwahanu oddi wrth ei mam am gyfnodau estynedig o amser. </a:t>
            </a:r>
            <a:endParaRPr lang="en-GB" sz="1200">
              <a:effectLst/>
              <a:latin typeface="Arial" pitchFamily="34" charset="0"/>
              <a:ea typeface="Calibri" panose="020F0502020204030204" pitchFamily="34" charset="0"/>
              <a:cs typeface="Arial" pitchFamily="34" charset="0"/>
            </a:endParaRPr>
          </a:p>
          <a:p>
            <a:pPr marL="174625" indent="-174625"/>
            <a:endParaRPr lang="en-GB" sz="1200" i="1">
              <a:effectLst/>
              <a:latin typeface="Arial" pitchFamily="34" charset="0"/>
              <a:ea typeface="Calibri" panose="020F0502020204030204" pitchFamily="34" charset="0"/>
              <a:cs typeface="Arial" pitchFamily="34" charset="0"/>
            </a:endParaRPr>
          </a:p>
          <a:p>
            <a:pPr marL="174625" indent="-174625">
              <a:defRPr b="0" i="0"/>
            </a:pPr>
            <a:r>
              <a:rPr lang="1106" sz="1200" i="1">
                <a:effectLst/>
                <a:latin typeface="Arial" pitchFamily="34" charset="0"/>
                <a:ea typeface="Calibri" panose="020F0502020204030204" pitchFamily="34" charset="0"/>
                <a:cs typeface="Arial" pitchFamily="34" charset="0"/>
              </a:rPr>
              <a:t>	Mae'r newid hwn yn anodd iawn i Lily ac mae hyn yn effeithio ar ei hymddygiad. Er mwyn helpu plant ifanc i setlo yn y feithrinfa, ac ymdopi â newid, mae staff yn gweithredu (implement) system gadarn o ran trefniadau rheolaidd a gweithwyr allweddol. </a:t>
            </a:r>
            <a:endParaRPr lang="en-GB" sz="1200" i="1">
              <a:latin typeface="Arial" pitchFamily="34" charset="0"/>
              <a:cs typeface="Arial" pitchFamily="34" charset="0"/>
            </a:endParaRPr>
          </a:p>
          <a:p>
            <a:pPr marL="174625" indent="-174625"/>
            <a:endParaRPr lang="en-GB" sz="1200" i="1">
              <a:latin typeface="Arial" pitchFamily="34" charset="0"/>
              <a:cs typeface="Arial" pitchFamily="34" charset="0"/>
            </a:endParaRPr>
          </a:p>
          <a:p>
            <a:pPr marL="174625" indent="-174625">
              <a:defRPr b="0" i="0"/>
            </a:pPr>
            <a:r>
              <a:rPr lang="1106" sz="1200" i="1">
                <a:latin typeface="Arial" pitchFamily="34" charset="0"/>
                <a:cs typeface="Arial" pitchFamily="34" charset="0"/>
              </a:rPr>
              <a:t>	Disgrifiwch bwrpas</a:t>
            </a:r>
            <a:r>
              <a:rPr lang="1106" sz="1200" i="1">
                <a:effectLst/>
                <a:latin typeface="Arial" pitchFamily="34" charset="0"/>
                <a:ea typeface="Calibri" panose="020F0502020204030204" pitchFamily="34" charset="0"/>
                <a:cs typeface="Arial" pitchFamily="34" charset="0"/>
              </a:rPr>
              <a:t> y dull person allweddol a dadansoddwch effaith bosibl y dull hwn ar Lily. </a:t>
            </a:r>
            <a:endParaRPr lang="en-GB" sz="1200">
              <a:latin typeface="Arial" pitchFamily="34" charset="0"/>
              <a:cs typeface="Arial" pitchFamily="34" charset="0"/>
            </a:endParaRPr>
          </a:p>
          <a:p>
            <a:endParaRPr lang="en-GB" sz="1200">
              <a:latin typeface="Arial" pitchFamily="34" charset="0"/>
              <a:cs typeface="Arial" pitchFamily="34" charset="0"/>
            </a:endParaRPr>
          </a:p>
          <a:p>
            <a:endParaRPr lang="en-GB" sz="1200">
              <a:latin typeface="Arial" pitchFamily="34" charset="0"/>
              <a:cs typeface="Arial" pitchFamily="34" charset="0"/>
            </a:endParaRPr>
          </a:p>
          <a:p>
            <a:pPr>
              <a:defRPr b="0" i="0"/>
            </a:pPr>
            <a:r>
              <a:rPr lang="1106" sz="1200">
                <a:latin typeface="Arial" pitchFamily="34" charset="0"/>
                <a:cs typeface="Arial" pitchFamily="34" charset="0"/>
              </a:rPr>
              <a:t>Gall atebion gyfeirio at y canlynol: </a:t>
            </a:r>
          </a:p>
          <a:p>
            <a:endParaRPr lang="en-GB" sz="1200">
              <a:latin typeface="Arial" pitchFamily="34" charset="0"/>
              <a:cs typeface="Arial" pitchFamily="34" charset="0"/>
            </a:endParaRPr>
          </a:p>
          <a:p>
            <a:pPr>
              <a:defRPr b="0" i="0"/>
            </a:pPr>
            <a:r>
              <a:rPr lang="1106" sz="1200">
                <a:effectLst/>
                <a:latin typeface="Arial" pitchFamily="34" charset="0"/>
                <a:ea typeface="Calibri" panose="020F0502020204030204" pitchFamily="34" charset="0"/>
                <a:cs typeface="Arial" pitchFamily="34" charset="0"/>
              </a:rPr>
              <a:t>Pwrpas dull person-ganolog: </a:t>
            </a:r>
          </a:p>
          <a:p>
            <a:pPr marL="342900" lvl="0" indent="-342900">
              <a:buSzPts val="11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mae plant yn ffynnu drwy fod mewn perthynas gariadus a diogel, a ddaw gan y rhieni fel arfer, ond gall person allweddol ddarparu'r berthynas hon hefyd</a:t>
            </a:r>
          </a:p>
          <a:p>
            <a:pPr marL="342900" lvl="0" indent="-342900">
              <a:buSzPts val="11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byddai'r person allweddol yn aelod penodedig o'r staff sy'n gweithredu fel pwynt cyswllt i rieni/gofalwyr a'r unigolyn hwn fydd yn meithrin perthnasoedd â'r plentyn a'r rhieni/gofalwyr </a:t>
            </a:r>
          </a:p>
          <a:p>
            <a:pPr marL="342900" lvl="0" indent="-342900">
              <a:buSzPts val="11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mae'r dull person allweddol yn cydnabod y gall gwahaniaethau achosi gofid i'r plentyn ac y bydd yn cael cysur o bethau cyfarwydd</a:t>
            </a:r>
          </a:p>
          <a:p>
            <a:pPr marL="342900" lvl="0" indent="-342900">
              <a:buSzPts val="11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bydd y person allweddol yn cyfarch y plentyn ar ddechrau sesiwn ac yn cefnogi'r rhiant a'r plentyn wrth iddynt adael, er mwyn darparu cyswllt rhwng y lleoliad a'r cartref</a:t>
            </a:r>
          </a:p>
          <a:p>
            <a:pPr marL="342900" lvl="0" indent="-3429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bydd y person allweddol yn ymateb i deimladau ac ymddygiad y plentyn mewn ffordd sensitif, gan fodloni anghenion emosiynol drwy roi sicrwydd a chefnogi llesiant y plentyn</a:t>
            </a:r>
          </a:p>
          <a:p>
            <a:pPr marL="342900" lvl="0" indent="-342900">
              <a:buFont typeface="Symbol" panose="05050102010706020507" pitchFamily="18" charset="2"/>
              <a:buChar char=""/>
              <a:defRPr b="0" i="0"/>
            </a:pPr>
            <a:r>
              <a:rPr lang="1106" sz="1200">
                <a:effectLst/>
                <a:latin typeface="Arial" pitchFamily="34" charset="0"/>
                <a:ea typeface="Calibri" panose="020F0502020204030204" pitchFamily="34" charset="0"/>
                <a:cs typeface="Arial" pitchFamily="34" charset="0"/>
              </a:rPr>
              <a:t>gall y person allweddol a rhieni'r plentyn greu cofnodion datblygiad a gofal a'u rhannu.</a:t>
            </a:r>
          </a:p>
          <a:p>
            <a:pPr>
              <a:defRPr b="0" i="0"/>
            </a:pPr>
            <a:r>
              <a:rPr lang="1106" sz="1200">
                <a:effectLst/>
                <a:latin typeface="Arial" pitchFamily="34" charset="0"/>
                <a:ea typeface="Calibri" panose="020F0502020204030204" pitchFamily="34" charset="0"/>
                <a:cs typeface="Arial" pitchFamily="34" charset="0"/>
              </a:rPr>
              <a:t> </a:t>
            </a:r>
          </a:p>
        </p:txBody>
      </p:sp>
      <p:sp>
        <p:nvSpPr>
          <p:cNvPr id="6" name="TextBox 5">
            <a:extLst>
              <a:ext uri="{FF2B5EF4-FFF2-40B4-BE49-F238E27FC236}">
                <a16:creationId xmlns:a16="http://schemas.microsoft.com/office/drawing/2014/main" id="{18FC9CEF-F79C-43DE-A574-3527FB6B899E}"/>
              </a:ext>
            </a:extLst>
          </p:cNvPr>
          <p:cNvSpPr txBox="1"/>
          <p:nvPr/>
        </p:nvSpPr>
        <p:spPr>
          <a:xfrm>
            <a:off x="6096002" y="4852543"/>
            <a:ext cx="4677596" cy="2105223"/>
          </a:xfrm>
          <a:prstGeom prst="rect">
            <a:avLst/>
          </a:prstGeom>
          <a:noFill/>
          <a:ln>
            <a:solidFill>
              <a:schemeClr val="tx1"/>
            </a:solidFill>
          </a:ln>
        </p:spPr>
        <p:txBody>
          <a:bodyPr wrap="square">
            <a:spAutoFit/>
          </a:bodyPr>
          <a:lstStyle/>
          <a:p>
            <a:pPr>
              <a:defRPr b="0" i="0"/>
            </a:pPr>
            <a:r>
              <a:rPr lang="1106" sz="1200">
                <a:effectLst/>
                <a:latin typeface="Arial" pitchFamily="34" charset="0"/>
                <a:ea typeface="Calibri" panose="020F0502020204030204" pitchFamily="34" charset="0"/>
                <a:cs typeface="Arial" pitchFamily="34" charset="0"/>
              </a:rPr>
              <a:t>Gall ymgeiswyr gysylltu eu hymateb â ffactorau penodol, megis:</a:t>
            </a:r>
          </a:p>
          <a:p>
            <a:pPr>
              <a:defRPr b="0" i="0"/>
            </a:pPr>
            <a:r>
              <a:rPr lang="1106" sz="1200" b="0" i="0">
                <a:solidFill>
                  <a:srgbClr val="000000"/>
                </a:solidFill>
                <a:effectLst/>
                <a:latin typeface="Arial" pitchFamily="34" charset="0"/>
                <a:ea typeface="Times New Roman" panose="02020603050405020304" pitchFamily="18" charset="0"/>
                <a:cs typeface="Arial" pitchFamily="34" charset="0"/>
              </a:rPr>
              <a:t>Ymgysylltu â rhieni/gofalwyr er mwyn:</a:t>
            </a:r>
            <a:endParaRPr lang="en-GB" sz="1200" b="1" i="1">
              <a:solidFill>
                <a:srgbClr val="365F91"/>
              </a:solidFill>
              <a:effectLst/>
              <a:latin typeface="Arial" pitchFamily="34" charset="0"/>
              <a:ea typeface="Times New Roman" panose="02020603050405020304" pitchFamily="18" charset="0"/>
              <a:cs typeface="Arial" pitchFamily="34" charset="0"/>
            </a:endParaRPr>
          </a:p>
          <a:p>
            <a:pPr marL="342900" lvl="0" indent="-342900">
              <a:buSzPts val="1000"/>
              <a:buFont typeface="Symbol" panose="05050102010706020507" pitchFamily="18" charset="2"/>
              <a:buChar char=""/>
              <a:tabLst>
                <a:tab pos="457200" algn="l"/>
              </a:tabLst>
              <a:defRPr b="0" i="0"/>
            </a:pPr>
            <a:r>
              <a:rPr lang="1106" sz="1200">
                <a:solidFill>
                  <a:srgbClr val="000000"/>
                </a:solidFill>
                <a:effectLst/>
                <a:latin typeface="Arial" pitchFamily="34" charset="0"/>
                <a:ea typeface="Calibri" panose="020F0502020204030204" pitchFamily="34" charset="0"/>
                <a:cs typeface="Arial" pitchFamily="34" charset="0"/>
              </a:rPr>
              <a:t>annog y rhieni i gymryd rhan e.e. boreau coffi, nosweithiau rhieni, achlysuron anffurfiol; aros a chwarae, wythnosau thema, teithiau</a:t>
            </a:r>
            <a:endParaRPr lang="en-GB" sz="1200">
              <a:effectLst/>
              <a:latin typeface="Arial" pitchFamily="34" charset="0"/>
              <a:ea typeface="Calibri" panose="020F0502020204030204" pitchFamily="34" charset="0"/>
              <a:cs typeface="Arial" pitchFamily="34" charset="0"/>
            </a:endParaRPr>
          </a:p>
          <a:p>
            <a:pPr marL="342900" lvl="0" indent="-342900">
              <a:buSzPts val="1000"/>
              <a:buFont typeface="Symbol" panose="05050102010706020507" pitchFamily="18" charset="2"/>
              <a:buChar char=""/>
              <a:tabLst>
                <a:tab pos="457200" algn="l"/>
              </a:tabLst>
              <a:defRPr b="0" i="0"/>
            </a:pPr>
            <a:r>
              <a:rPr lang="1106" sz="1200">
                <a:solidFill>
                  <a:srgbClr val="000000"/>
                </a:solidFill>
                <a:effectLst/>
                <a:latin typeface="Arial" pitchFamily="34" charset="0"/>
                <a:ea typeface="Calibri" panose="020F0502020204030204" pitchFamily="34" charset="0"/>
                <a:cs typeface="Arial" pitchFamily="34" charset="0"/>
              </a:rPr>
              <a:t>hybu perthynas gadarnhaol rhwng y feithrinfa a'r cartref, ymgysylltu cadarnhaol, creu cyswllt â'r rhiant/gofalwr</a:t>
            </a:r>
            <a:endParaRPr lang="en-GB" sz="1200">
              <a:effectLst/>
              <a:latin typeface="Arial" pitchFamily="34" charset="0"/>
              <a:ea typeface="Calibri" panose="020F0502020204030204" pitchFamily="34" charset="0"/>
              <a:cs typeface="Arial" pitchFamily="34" charset="0"/>
            </a:endParaRPr>
          </a:p>
          <a:p>
            <a:pPr marL="342900" lvl="0" indent="-342900">
              <a:buSzPts val="1000"/>
              <a:buFont typeface="Symbol" panose="05050102010706020507" pitchFamily="18" charset="2"/>
              <a:buChar char=""/>
              <a:tabLst>
                <a:tab pos="457200" algn="l"/>
              </a:tabLst>
              <a:defRPr b="0" i="0"/>
            </a:pPr>
            <a:r>
              <a:rPr lang="1106" sz="1200">
                <a:solidFill>
                  <a:srgbClr val="000000"/>
                </a:solidFill>
                <a:effectLst/>
                <a:latin typeface="Arial" pitchFamily="34" charset="0"/>
                <a:ea typeface="Calibri" panose="020F0502020204030204" pitchFamily="34" charset="0"/>
                <a:cs typeface="Arial" pitchFamily="34" charset="0"/>
              </a:rPr>
              <a:t>helpu'r plentyn i setlo yn y feithrinfa, tawelu meddyliau a rhoi cysur i'r rhiant/gofalwr e.e. tynnu lluniau yn eu habsenoldeb er mwyn helpu'r broses o roi adborth</a:t>
            </a:r>
            <a:endParaRPr lang="en-GB" sz="1200">
              <a:solidFill>
                <a:srgbClr val="000000"/>
              </a:solidFill>
              <a:latin typeface="Arial" pitchFamily="34" charset="0"/>
              <a:ea typeface="Calibri" panose="020F0502020204030204" pitchFamily="34" charset="0"/>
              <a:cs typeface="Arial" pitchFamily="34" charset="0"/>
            </a:endParaRPr>
          </a:p>
          <a:p>
            <a:pPr marL="342900" lvl="0" indent="-342900">
              <a:buSzPts val="1000"/>
              <a:buFont typeface="Symbol" panose="05050102010706020507" pitchFamily="18" charset="2"/>
              <a:buChar char=""/>
              <a:tabLst>
                <a:tab pos="457200" algn="l"/>
              </a:tabLst>
              <a:defRPr b="0" i="0"/>
            </a:pPr>
            <a:r>
              <a:rPr lang="1106" sz="1200">
                <a:effectLst/>
                <a:latin typeface="Arial" pitchFamily="34" charset="0"/>
                <a:ea typeface="Calibri" panose="020F0502020204030204" pitchFamily="34" charset="0"/>
                <a:cs typeface="Arial" pitchFamily="34" charset="0"/>
              </a:rPr>
              <a:t>rhoi adborth i rieni</a:t>
            </a:r>
            <a:endParaRPr lang="en-GB" sz="1200">
              <a:latin typeface="Arial" pitchFamily="34" charset="0"/>
              <a:cs typeface="Arial" pitchFamily="34" charset="0"/>
            </a:endParaRPr>
          </a:p>
        </p:txBody>
      </p:sp>
      <p:graphicFrame>
        <p:nvGraphicFramePr>
          <p:cNvPr id="2" name="Table 1">
            <a:extLst>
              <a:ext uri="{FF2B5EF4-FFF2-40B4-BE49-F238E27FC236}">
                <a16:creationId xmlns:a16="http://schemas.microsoft.com/office/drawing/2014/main" id="{DB96B1AE-4C77-4421-AA01-70978E9AFAD6}"/>
              </a:ext>
            </a:extLst>
          </p:cNvPr>
          <p:cNvGraphicFramePr>
            <a:graphicFrameLocks noGrp="1"/>
          </p:cNvGraphicFramePr>
          <p:nvPr>
            <p:extLst>
              <p:ext uri="{D42A27DB-BD31-4B8C-83A1-F6EECF244321}">
                <p14:modId xmlns:p14="http://schemas.microsoft.com/office/powerpoint/2010/main" val="3295179580"/>
              </p:ext>
            </p:extLst>
          </p:nvPr>
        </p:nvGraphicFramePr>
        <p:xfrm>
          <a:off x="6704318" y="974558"/>
          <a:ext cx="4059936" cy="976688"/>
        </p:xfrm>
        <a:graphic>
          <a:graphicData uri="http://schemas.openxmlformats.org/drawingml/2006/table">
            <a:tbl>
              <a:tblPr firstRow="1" firstCol="1" bandRow="1"/>
              <a:tblGrid>
                <a:gridCol w="965473">
                  <a:extLst>
                    <a:ext uri="{9D8B030D-6E8A-4147-A177-3AD203B41FA5}">
                      <a16:colId xmlns:a16="http://schemas.microsoft.com/office/drawing/2014/main" val="164060830"/>
                    </a:ext>
                  </a:extLst>
                </a:gridCol>
                <a:gridCol w="990228">
                  <a:extLst>
                    <a:ext uri="{9D8B030D-6E8A-4147-A177-3AD203B41FA5}">
                      <a16:colId xmlns:a16="http://schemas.microsoft.com/office/drawing/2014/main" val="3637756288"/>
                    </a:ext>
                  </a:extLst>
                </a:gridCol>
                <a:gridCol w="990228">
                  <a:extLst>
                    <a:ext uri="{9D8B030D-6E8A-4147-A177-3AD203B41FA5}">
                      <a16:colId xmlns:a16="http://schemas.microsoft.com/office/drawing/2014/main" val="3999681331"/>
                    </a:ext>
                  </a:extLst>
                </a:gridCol>
                <a:gridCol w="1114007">
                  <a:extLst>
                    <a:ext uri="{9D8B030D-6E8A-4147-A177-3AD203B41FA5}">
                      <a16:colId xmlns:a16="http://schemas.microsoft.com/office/drawing/2014/main" val="829116377"/>
                    </a:ext>
                  </a:extLst>
                </a:gridCol>
              </a:tblGrid>
              <a:tr h="428111">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AA1</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AA2</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10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AA3</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Bef>
                          <a:spcPts val="200"/>
                        </a:spcBef>
                        <a:spcAft>
                          <a:spcPts val="200"/>
                        </a:spcAft>
                        <a:defRPr b="0" i="0"/>
                      </a:pPr>
                      <a:r>
                        <a:rPr lang="1106" sz="1400" b="1">
                          <a:solidFill>
                            <a:srgbClr val="000000"/>
                          </a:solidFill>
                          <a:effectLst/>
                          <a:latin typeface="Arial" pitchFamily="34" charset="0"/>
                          <a:ea typeface="Calibri" panose="020F0502020204030204" pitchFamily="34" charset="0"/>
                          <a:cs typeface="Times New Roman" panose="02020603050405020304" pitchFamily="18" charset="0"/>
                        </a:rPr>
                        <a:t>Cyfanswm Marciau </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70036611"/>
                  </a:ext>
                </a:extLst>
              </a:tr>
              <a:tr h="428111">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8</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 10</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defRPr b="0" i="0"/>
                      </a:pPr>
                      <a:r>
                        <a:rPr lang="1106" sz="1800">
                          <a:solidFill>
                            <a:schemeClr val="tx1"/>
                          </a:solidFill>
                          <a:effectLst/>
                          <a:latin typeface="Arial" pitchFamily="34" charset="0"/>
                          <a:ea typeface="Calibri" panose="020F0502020204030204" pitchFamily="34" charset="0"/>
                          <a:cs typeface="Times New Roman" panose="02020603050405020304" pitchFamily="18" charset="0"/>
                        </a:rPr>
                        <a:t>18 </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36830" marB="3683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2105799"/>
                  </a:ext>
                </a:extLst>
              </a:tr>
            </a:tbl>
          </a:graphicData>
        </a:graphic>
      </p:graphicFrame>
      <p:pic>
        <p:nvPicPr>
          <p:cNvPr id="4" name="Audio 3">
            <a:hlinkClick r:id="" action="ppaction://media"/>
            <a:extLst>
              <a:ext uri="{FF2B5EF4-FFF2-40B4-BE49-F238E27FC236}">
                <a16:creationId xmlns:a16="http://schemas.microsoft.com/office/drawing/2014/main" id="{401D0533-B4B1-4613-9458-1ED7B0FEAB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45832419"/>
      </p:ext>
    </p:extLst>
  </p:cSld>
  <p:clrMapOvr>
    <a:masterClrMapping/>
  </p:clrMapOvr>
  <p:transition advTm="479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DED7E3-5F6C-48F9-A3BF-090EE0710014}"/>
              </a:ext>
            </a:extLst>
          </p:cNvPr>
          <p:cNvSpPr>
            <a:spLocks noGrp="1"/>
          </p:cNvSpPr>
          <p:nvPr>
            <p:ph sz="quarter" idx="10"/>
          </p:nvPr>
        </p:nvSpPr>
        <p:spPr>
          <a:xfrm>
            <a:off x="282576" y="1076325"/>
            <a:ext cx="8588292" cy="5572953"/>
          </a:xfrm>
          <a:ln>
            <a:solidFill>
              <a:schemeClr val="tx1"/>
            </a:solidFill>
          </a:ln>
        </p:spPr>
        <p:txBody>
          <a:bodyPr>
            <a:noAutofit/>
          </a:bodyPr>
          <a:lstStyle/>
          <a:p>
            <a:pPr>
              <a:spcBef>
                <a:spcPct val="0"/>
              </a:spcBef>
              <a:defRPr b="0" i="0"/>
            </a:pPr>
            <a:r>
              <a:rPr lang="1106" sz="1200" b="1">
                <a:solidFill>
                  <a:schemeClr val="tx1"/>
                </a:solidFill>
                <a:effectLst/>
                <a:latin typeface="Arial" pitchFamily="34" charset="0"/>
                <a:ea typeface="Calibri" panose="020F0502020204030204" pitchFamily="34" charset="0"/>
                <a:cs typeface="Arial" pitchFamily="34" charset="0"/>
              </a:rPr>
              <a:t>Bodloni anghenion Lily:</a:t>
            </a:r>
            <a:endParaRPr lang="en-GB" sz="1200">
              <a:solidFill>
                <a:schemeClr val="tx1"/>
              </a:solidFill>
              <a:effectLst/>
              <a:latin typeface="Arial" pitchFamily="34" charset="0"/>
              <a:ea typeface="Calibri" panose="020F0502020204030204" pitchFamily="34" charset="0"/>
              <a:cs typeface="Arial" pitchFamily="34" charset="0"/>
            </a:endParaRPr>
          </a:p>
          <a:p>
            <a:pPr>
              <a:spcBef>
                <a:spcPct val="0"/>
              </a:spcBef>
              <a:defRPr b="0" i="0"/>
            </a:pPr>
            <a:r>
              <a:rPr lang="1106" sz="1200">
                <a:solidFill>
                  <a:schemeClr val="tx1"/>
                </a:solidFill>
                <a:effectLst/>
                <a:latin typeface="Arial" pitchFamily="34" charset="0"/>
                <a:ea typeface="Calibri" panose="020F0502020204030204" pitchFamily="34" charset="0"/>
                <a:cs typeface="Arial" pitchFamily="34" charset="0"/>
              </a:rPr>
              <a:t> </a:t>
            </a:r>
          </a:p>
          <a:p>
            <a:pPr marL="342900" lvl="0" indent="-342900">
              <a:spcBef>
                <a:spcPct val="0"/>
              </a:spcBef>
              <a:buSzPts val="1000"/>
              <a:buFont typeface="Symbol" panose="05050102010706020507" pitchFamily="18" charset="2"/>
              <a:buChar char=""/>
              <a:tabLst>
                <a:tab pos="457200" algn="l"/>
              </a:tabLst>
              <a:defRPr b="0" i="0"/>
            </a:pPr>
            <a:r>
              <a:rPr lang="1106" sz="1200">
                <a:solidFill>
                  <a:schemeClr val="tx1"/>
                </a:solidFill>
                <a:effectLst/>
                <a:latin typeface="Arial" pitchFamily="34" charset="0"/>
                <a:ea typeface="Calibri" panose="020F0502020204030204" pitchFamily="34" charset="0"/>
                <a:cs typeface="Arial" pitchFamily="34" charset="0"/>
              </a:rPr>
              <a:t>Mae'r person allweddol yn gynhwysol ac yn ymwybodol o anghenion unigol Lily. </a:t>
            </a:r>
          </a:p>
          <a:p>
            <a:pPr marL="10795">
              <a:spcBef>
                <a:spcPct val="0"/>
              </a:spcBef>
              <a:defRPr b="0" i="0"/>
            </a:pPr>
            <a:r>
              <a:rPr lang="1106" sz="1200">
                <a:solidFill>
                  <a:schemeClr val="tx1"/>
                </a:solidFill>
                <a:effectLst/>
                <a:latin typeface="Arial" pitchFamily="34" charset="0"/>
                <a:ea typeface="Calibri" panose="020F0502020204030204" pitchFamily="34" charset="0"/>
                <a:cs typeface="Arial" pitchFamily="34" charset="0"/>
              </a:rPr>
              <a:t> </a:t>
            </a:r>
          </a:p>
          <a:p>
            <a:pPr marL="0" indent="0">
              <a:spcBef>
                <a:spcPct val="0"/>
              </a:spcBef>
              <a:buNone/>
              <a:defRPr b="0" i="0"/>
            </a:pPr>
            <a:r>
              <a:rPr lang="1106" sz="1200">
                <a:solidFill>
                  <a:schemeClr val="tx1"/>
                </a:solidFill>
                <a:effectLst/>
                <a:latin typeface="Arial" pitchFamily="34" charset="0"/>
                <a:ea typeface="Calibri" panose="020F0502020204030204" pitchFamily="34" charset="0"/>
                <a:cs typeface="Arial" pitchFamily="34" charset="0"/>
              </a:rPr>
              <a:t>Effaith bosibl y dull person allweddol ar Lily:</a:t>
            </a:r>
          </a:p>
          <a:p>
            <a:pPr marL="342900" lvl="0" indent="-342900">
              <a:spcBef>
                <a:spcPct val="0"/>
              </a:spcBef>
              <a:buFont typeface="Symbol" panose="05050102010706020507" pitchFamily="18" charset="2"/>
              <a:buChar char=""/>
              <a:defRPr b="0" i="0"/>
            </a:pPr>
            <a:r>
              <a:rPr lang="1106" sz="1200">
                <a:solidFill>
                  <a:schemeClr val="tx1"/>
                </a:solidFill>
                <a:effectLst/>
                <a:latin typeface="Arial" pitchFamily="34" charset="0"/>
                <a:ea typeface="Calibri" panose="020F0502020204030204" pitchFamily="34" charset="0"/>
                <a:cs typeface="Arial" pitchFamily="34" charset="0"/>
              </a:rPr>
              <a:t>os bydd gan Lily ymlyniad cynnar cryf, mae'n bosibl y bydd yn crïo llai pan fydd hi'n cael ei gwahanu oddi wrth ei rhieni/gofalwyr</a:t>
            </a:r>
          </a:p>
          <a:p>
            <a:pPr marL="342900" lvl="0" indent="-342900">
              <a:spcBef>
                <a:spcPct val="0"/>
              </a:spcBef>
              <a:buFont typeface="Symbol" panose="05050102010706020507" pitchFamily="18" charset="2"/>
              <a:buChar char=""/>
              <a:defRPr b="0" i="0"/>
            </a:pPr>
            <a:r>
              <a:rPr lang="1106" sz="1200">
                <a:solidFill>
                  <a:schemeClr val="tx1"/>
                </a:solidFill>
                <a:effectLst/>
                <a:latin typeface="Arial" pitchFamily="34" charset="0"/>
                <a:ea typeface="Calibri" panose="020F0502020204030204" pitchFamily="34" charset="0"/>
                <a:cs typeface="Arial" pitchFamily="34" charset="0"/>
              </a:rPr>
              <a:t>mae'n bosibl y bydd Lily yn chwarae mwy ac yn llwyddo i ganolbwyntio am gyfnodau hwy </a:t>
            </a:r>
          </a:p>
          <a:p>
            <a:pPr marL="342900" lvl="0" indent="-342900">
              <a:spcBef>
                <a:spcPct val="0"/>
              </a:spcBef>
              <a:buFont typeface="Symbol" panose="05050102010706020507" pitchFamily="18" charset="2"/>
              <a:buChar char=""/>
              <a:defRPr b="0" i="0"/>
            </a:pPr>
            <a:r>
              <a:rPr lang="1106" sz="1200">
                <a:solidFill>
                  <a:schemeClr val="tx1"/>
                </a:solidFill>
                <a:effectLst/>
                <a:latin typeface="Arial" pitchFamily="34" charset="0"/>
                <a:ea typeface="Calibri" panose="020F0502020204030204" pitchFamily="34" charset="0"/>
                <a:cs typeface="Arial" pitchFamily="34" charset="0"/>
              </a:rPr>
              <a:t>mae ymlyniad emosiynol â pherson allweddol yn helpu i roi sicrwydd i Lily fod yr unigolyn mae'n dibynnu arno yno iddi</a:t>
            </a:r>
          </a:p>
          <a:p>
            <a:pPr marL="342900" lvl="0" indent="-342900">
              <a:spcBef>
                <a:spcPct val="0"/>
              </a:spcBef>
              <a:buFont typeface="Symbol" panose="05050102010706020507" pitchFamily="18" charset="2"/>
              <a:buChar char=""/>
              <a:defRPr b="0" i="0"/>
            </a:pPr>
            <a:r>
              <a:rPr lang="1106" sz="1200">
                <a:solidFill>
                  <a:schemeClr val="tx1"/>
                </a:solidFill>
                <a:effectLst/>
                <a:latin typeface="Arial" pitchFamily="34" charset="0"/>
                <a:ea typeface="Calibri" panose="020F0502020204030204" pitchFamily="34" charset="0"/>
                <a:cs typeface="Arial" pitchFamily="34" charset="0"/>
              </a:rPr>
              <a:t>pan fydd Lily yn teimlo'n ddiogel, mae'n bosibl y bydd yn fwy tebygol o roi cynnig ar bethau a bod yn fwy annibynnol</a:t>
            </a:r>
          </a:p>
          <a:p>
            <a:pPr marL="342900" lvl="0" indent="-342900">
              <a:spcBef>
                <a:spcPct val="0"/>
              </a:spcBef>
              <a:buFont typeface="Symbol" panose="05050102010706020507" pitchFamily="18" charset="2"/>
              <a:buChar char=""/>
              <a:defRPr b="0" i="0"/>
            </a:pPr>
            <a:r>
              <a:rPr lang="1106" sz="1200">
                <a:solidFill>
                  <a:schemeClr val="tx1"/>
                </a:solidFill>
                <a:effectLst/>
                <a:latin typeface="Arial" pitchFamily="34" charset="0"/>
                <a:ea typeface="Calibri" panose="020F0502020204030204" pitchFamily="34" charset="0"/>
                <a:cs typeface="Arial" pitchFamily="34" charset="0"/>
              </a:rPr>
              <a:t>mae'n bosibl y bydd Lily yn fwy hyderus wrth fynegi ei syniadau a'i theimladau ac yn teimlo'n gadarnhaol amdani hi ei hun</a:t>
            </a:r>
          </a:p>
          <a:p>
            <a:pPr marL="342900" lvl="0" indent="-342900">
              <a:spcBef>
                <a:spcPct val="0"/>
              </a:spcBef>
              <a:buFont typeface="Symbol" panose="05050102010706020507" pitchFamily="18" charset="2"/>
              <a:buChar char=""/>
              <a:defRPr b="0" i="0"/>
            </a:pPr>
            <a:r>
              <a:rPr lang="1106" sz="1200">
                <a:solidFill>
                  <a:schemeClr val="tx1"/>
                </a:solidFill>
                <a:effectLst/>
                <a:latin typeface="Arial" pitchFamily="34" charset="0"/>
                <a:ea typeface="Calibri" panose="020F0502020204030204" pitchFamily="34" charset="0"/>
                <a:cs typeface="Arial" pitchFamily="34" charset="0"/>
              </a:rPr>
              <a:t>mae ymlyniad yn dylanwadu ar ddatblygiad cyffredinol uniongyrchol Lily a'i pherthnasoedd yn y dyfodol</a:t>
            </a:r>
          </a:p>
          <a:p>
            <a:pPr marL="342900" lvl="0" indent="-342900">
              <a:spcBef>
                <a:spcPct val="0"/>
              </a:spcBef>
              <a:buFont typeface="Symbol" panose="05050102010706020507" pitchFamily="18" charset="2"/>
              <a:buChar char=""/>
              <a:defRPr b="0" i="0"/>
            </a:pPr>
            <a:r>
              <a:rPr lang="1106" sz="1200">
                <a:solidFill>
                  <a:schemeClr val="tx1"/>
                </a:solidFill>
                <a:effectLst/>
                <a:latin typeface="Arial" pitchFamily="34" charset="0"/>
                <a:ea typeface="Calibri" panose="020F0502020204030204" pitchFamily="34" charset="0"/>
                <a:cs typeface="Arial" pitchFamily="34" charset="0"/>
              </a:rPr>
              <a:t>mae Lily yn debygol o deimlo'n gartrefol ac yn hapus ac yn fwy hyderus i archwilio ac o ganlyniad, bydd yn dod yn ddysgwr mwy galluog</a:t>
            </a:r>
          </a:p>
          <a:p>
            <a:pPr marL="342900" lvl="0" indent="-342900">
              <a:spcBef>
                <a:spcPct val="0"/>
              </a:spcBef>
              <a:buFont typeface="Symbol" panose="05050102010706020507" pitchFamily="18" charset="2"/>
              <a:buChar char=""/>
              <a:defRPr b="0" i="0"/>
            </a:pPr>
            <a:r>
              <a:rPr lang="1106" sz="1200">
                <a:solidFill>
                  <a:schemeClr val="tx1"/>
                </a:solidFill>
                <a:effectLst/>
                <a:latin typeface="Arial" pitchFamily="34" charset="0"/>
                <a:ea typeface="Calibri" panose="020F0502020204030204" pitchFamily="34" charset="0"/>
                <a:cs typeface="Arial" pitchFamily="34" charset="0"/>
              </a:rPr>
              <a:t>gall trefn reolaidd dda helpu Lily i deimlo'n ddiogel ac yn gartrefol, gan gynnig cyfleoedd iddi hefyd i archwilio, chwarae a dysgu</a:t>
            </a:r>
          </a:p>
          <a:p>
            <a:pPr marL="342900" lvl="0" indent="-342900">
              <a:spcBef>
                <a:spcPct val="0"/>
              </a:spcBef>
              <a:buFont typeface="Symbol" panose="05050102010706020507" pitchFamily="18" charset="2"/>
              <a:buChar char=""/>
              <a:defRPr b="0" i="0"/>
            </a:pPr>
            <a:r>
              <a:rPr lang="1106" sz="1200">
                <a:solidFill>
                  <a:schemeClr val="tx1"/>
                </a:solidFill>
                <a:effectLst/>
                <a:latin typeface="Arial" pitchFamily="34" charset="0"/>
                <a:ea typeface="Times New Roman" panose="02020603050405020304" pitchFamily="18" charset="0"/>
                <a:cs typeface="Arial" pitchFamily="34" charset="0"/>
              </a:rPr>
              <a:t>mae cadw at amserlen reolaidd i Lily yn lleihau pryder gan ei bod yn gwybod pa weithgaredd sy'n dod nesaf</a:t>
            </a:r>
            <a:endParaRPr lang="en-GB" sz="1200">
              <a:solidFill>
                <a:schemeClr val="tx1"/>
              </a:solidFill>
              <a:effectLst/>
              <a:latin typeface="Arial" pitchFamily="34" charset="0"/>
              <a:ea typeface="Calibri" panose="020F0502020204030204" pitchFamily="34" charset="0"/>
              <a:cs typeface="Arial" pitchFamily="34" charset="0"/>
            </a:endParaRPr>
          </a:p>
          <a:p>
            <a:pPr marL="342900" lvl="0" indent="-342900">
              <a:spcBef>
                <a:spcPct val="0"/>
              </a:spcBef>
              <a:buFont typeface="Symbol" panose="05050102010706020507" pitchFamily="18" charset="2"/>
              <a:buChar char=""/>
              <a:defRPr b="0" i="0"/>
            </a:pPr>
            <a:r>
              <a:rPr lang="1106" sz="1200">
                <a:solidFill>
                  <a:schemeClr val="tx1"/>
                </a:solidFill>
                <a:effectLst/>
                <a:latin typeface="Arial" pitchFamily="34" charset="0"/>
                <a:ea typeface="Times New Roman" panose="02020603050405020304" pitchFamily="18" charset="0"/>
                <a:cs typeface="Arial" pitchFamily="34" charset="0"/>
              </a:rPr>
              <a:t>dylai rheoleidd-dra helpu Lily i ddysgu trefniadau rheolaidd lleoliadau yn gyflym, gan ei galluogi i setlo </a:t>
            </a:r>
            <a:endParaRPr lang="en-GB" sz="1200">
              <a:solidFill>
                <a:schemeClr val="tx1"/>
              </a:solidFill>
              <a:effectLst/>
              <a:latin typeface="Arial" pitchFamily="34" charset="0"/>
              <a:ea typeface="Calibri" panose="020F0502020204030204" pitchFamily="34" charset="0"/>
              <a:cs typeface="Arial" pitchFamily="34" charset="0"/>
            </a:endParaRPr>
          </a:p>
          <a:p>
            <a:pPr marL="342900" lvl="0" indent="-342900">
              <a:spcBef>
                <a:spcPct val="0"/>
              </a:spcBef>
              <a:buFont typeface="Symbol" panose="05050102010706020507" pitchFamily="18" charset="2"/>
              <a:buChar char=""/>
              <a:defRPr b="0" i="0"/>
            </a:pPr>
            <a:r>
              <a:rPr lang="1106" sz="1200">
                <a:solidFill>
                  <a:schemeClr val="tx1"/>
                </a:solidFill>
                <a:effectLst/>
                <a:latin typeface="Arial" pitchFamily="34" charset="0"/>
                <a:ea typeface="Times New Roman" panose="02020603050405020304" pitchFamily="18" charset="0"/>
                <a:cs typeface="Arial" pitchFamily="34" charset="0"/>
              </a:rPr>
              <a:t>mae trefn gyson yn annog ymddygiad cadarnhaol ymhlith plant o bob oed</a:t>
            </a:r>
            <a:endParaRPr lang="en-GB" sz="1200">
              <a:solidFill>
                <a:schemeClr val="tx1"/>
              </a:solidFill>
              <a:effectLst/>
              <a:latin typeface="Arial" pitchFamily="34" charset="0"/>
              <a:ea typeface="Calibri" panose="020F0502020204030204" pitchFamily="34" charset="0"/>
              <a:cs typeface="Arial" pitchFamily="34" charset="0"/>
            </a:endParaRPr>
          </a:p>
          <a:p>
            <a:pPr marL="342900" lvl="0" indent="-342900">
              <a:spcBef>
                <a:spcPct val="0"/>
              </a:spcBef>
              <a:buFont typeface="Symbol" panose="05050102010706020507" pitchFamily="18" charset="2"/>
              <a:buChar char=""/>
              <a:defRPr b="0" i="0"/>
            </a:pPr>
            <a:r>
              <a:rPr lang="1106" sz="1200">
                <a:solidFill>
                  <a:schemeClr val="tx1"/>
                </a:solidFill>
                <a:effectLst/>
                <a:latin typeface="Arial" pitchFamily="34" charset="0"/>
                <a:ea typeface="Times New Roman" panose="02020603050405020304" pitchFamily="18" charset="0"/>
                <a:cs typeface="Arial" pitchFamily="34" charset="0"/>
              </a:rPr>
              <a:t>mae datblygu trefn ar gyfer pob cam yn helpu plant i ddysgu patrymau'r dydd </a:t>
            </a:r>
            <a:endParaRPr lang="en-GB" sz="1200">
              <a:solidFill>
                <a:schemeClr val="tx1"/>
              </a:solidFill>
              <a:effectLst/>
              <a:latin typeface="Arial" pitchFamily="34" charset="0"/>
              <a:ea typeface="Calibri" panose="020F0502020204030204" pitchFamily="34" charset="0"/>
              <a:cs typeface="Arial" pitchFamily="34" charset="0"/>
            </a:endParaRPr>
          </a:p>
          <a:p>
            <a:pPr marL="342900" lvl="0" indent="-342900">
              <a:spcBef>
                <a:spcPct val="0"/>
              </a:spcBef>
              <a:buFont typeface="Symbol" panose="05050102010706020507" pitchFamily="18" charset="2"/>
              <a:buChar char=""/>
              <a:defRPr b="0" i="0"/>
            </a:pPr>
            <a:r>
              <a:rPr lang="1106" sz="1200">
                <a:solidFill>
                  <a:schemeClr val="tx1"/>
                </a:solidFill>
                <a:effectLst/>
                <a:latin typeface="Arial" pitchFamily="34" charset="0"/>
                <a:ea typeface="Times New Roman" panose="02020603050405020304" pitchFamily="18" charset="0"/>
                <a:cs typeface="Arial" pitchFamily="34" charset="0"/>
              </a:rPr>
              <a:t>mae plant yn ffynnu o gael trefn: er ei bod yn dderbyniol caniatáu amser ar gyfer gweithgareddau digymell, mae angen i leoliadau gofal plant sicrhau cydbwysedd rhwng gweithgareddau digymell a threfn</a:t>
            </a:r>
            <a:endParaRPr lang="en-GB" sz="1200">
              <a:solidFill>
                <a:schemeClr val="tx1"/>
              </a:solidFill>
              <a:effectLst/>
              <a:latin typeface="Arial" pitchFamily="34" charset="0"/>
              <a:ea typeface="Calibri" panose="020F0502020204030204" pitchFamily="34" charset="0"/>
              <a:cs typeface="Arial" pitchFamily="34" charset="0"/>
            </a:endParaRPr>
          </a:p>
          <a:p>
            <a:pPr marL="342900" lvl="0" indent="-342900">
              <a:spcBef>
                <a:spcPct val="0"/>
              </a:spcBef>
              <a:buFont typeface="Symbol" panose="05050102010706020507" pitchFamily="18" charset="2"/>
              <a:buChar char=""/>
              <a:defRPr b="0" i="0"/>
            </a:pPr>
            <a:r>
              <a:rPr lang="1106" sz="1200">
                <a:solidFill>
                  <a:schemeClr val="tx1"/>
                </a:solidFill>
                <a:effectLst/>
                <a:latin typeface="Arial" pitchFamily="34" charset="0"/>
                <a:ea typeface="Times New Roman" panose="02020603050405020304" pitchFamily="18" charset="0"/>
                <a:cs typeface="Arial" pitchFamily="34" charset="0"/>
              </a:rPr>
              <a:t>dylai trefniadau dyddiol alluogi athrawon a darparwyr gofal plant i gadw'r grŵp cyfan yn hapus, ond gan fodloni anghenion sylfaenol Lily ar yr un pryd</a:t>
            </a:r>
            <a:endParaRPr lang="en-GB" sz="1200">
              <a:solidFill>
                <a:schemeClr val="tx1"/>
              </a:solidFill>
              <a:effectLst/>
              <a:latin typeface="Arial" pitchFamily="34" charset="0"/>
              <a:ea typeface="Calibri" panose="020F0502020204030204" pitchFamily="34" charset="0"/>
              <a:cs typeface="Arial" pitchFamily="34" charset="0"/>
            </a:endParaRPr>
          </a:p>
          <a:p>
            <a:pPr marL="342900" lvl="0" indent="-342900">
              <a:spcBef>
                <a:spcPct val="0"/>
              </a:spcBef>
              <a:buFont typeface="Symbol" panose="05050102010706020507" pitchFamily="18" charset="2"/>
              <a:buChar char=""/>
              <a:defRPr b="0" i="0"/>
            </a:pPr>
            <a:r>
              <a:rPr lang="1106" sz="1200">
                <a:solidFill>
                  <a:schemeClr val="tx1"/>
                </a:solidFill>
                <a:effectLst/>
                <a:latin typeface="Arial" pitchFamily="34" charset="0"/>
                <a:ea typeface="Times New Roman" panose="02020603050405020304" pitchFamily="18" charset="0"/>
                <a:cs typeface="Arial" pitchFamily="34" charset="0"/>
              </a:rPr>
              <a:t>gellir datblygu trefn unigol er mwyn diwallu anghenion Lily</a:t>
            </a:r>
            <a:r>
              <a:rPr lang="1106" sz="1200">
                <a:solidFill>
                  <a:schemeClr val="tx1"/>
                </a:solidFill>
                <a:effectLst/>
                <a:latin typeface="Arial" pitchFamily="34" charset="0"/>
                <a:ea typeface="Calibri" panose="020F0502020204030204" pitchFamily="34" charset="0"/>
                <a:cs typeface="Arial" pitchFamily="34" charset="0"/>
              </a:rPr>
              <a:t>  yn y ffordd orau h.y. darparu sefydlogrwydd a sicrwydd er mwyn lleihau ei gofid</a:t>
            </a:r>
          </a:p>
          <a:p>
            <a:pPr marL="342900" lvl="0" indent="-342900">
              <a:spcBef>
                <a:spcPct val="0"/>
              </a:spcBef>
              <a:buFont typeface="Symbol" panose="05050102010706020507" pitchFamily="18" charset="2"/>
              <a:buChar char=""/>
              <a:defRPr b="0" i="0"/>
            </a:pPr>
            <a:r>
              <a:rPr lang="1106" sz="1200">
                <a:solidFill>
                  <a:schemeClr val="tx1"/>
                </a:solidFill>
                <a:effectLst/>
                <a:latin typeface="Arial" pitchFamily="34" charset="0"/>
                <a:ea typeface="Times New Roman" panose="02020603050405020304" pitchFamily="18" charset="0"/>
                <a:cs typeface="Arial" pitchFamily="34" charset="0"/>
              </a:rPr>
              <a:t>gall trefniadau rheolaidd annog arferion diogel a hylan.</a:t>
            </a:r>
            <a:endParaRPr lang="en-GB" sz="1200">
              <a:solidFill>
                <a:schemeClr val="tx1"/>
              </a:solidFill>
              <a:effectLst/>
              <a:latin typeface="Arial" pitchFamily="34" charset="0"/>
              <a:ea typeface="Calibri" panose="020F0502020204030204" pitchFamily="34" charset="0"/>
              <a:cs typeface="Arial" pitchFamily="34" charset="0"/>
            </a:endParaRPr>
          </a:p>
          <a:p>
            <a:pPr>
              <a:spcBef>
                <a:spcPct val="0"/>
              </a:spcBef>
              <a:defRPr b="0" i="0"/>
            </a:pPr>
            <a:r>
              <a:rPr lang="1106" sz="1200">
                <a:solidFill>
                  <a:schemeClr val="tx1"/>
                </a:solidFill>
                <a:effectLst/>
                <a:latin typeface="Arial" pitchFamily="34" charset="0"/>
                <a:ea typeface="Times New Roman" panose="02020603050405020304" pitchFamily="18" charset="0"/>
                <a:cs typeface="Arial" pitchFamily="34" charset="0"/>
              </a:rPr>
              <a:t> </a:t>
            </a:r>
            <a:endParaRPr lang="en-GB" sz="1200">
              <a:solidFill>
                <a:schemeClr val="tx1"/>
              </a:solidFill>
              <a:effectLst/>
              <a:latin typeface="Arial" pitchFamily="34" charset="0"/>
              <a:ea typeface="Calibri" panose="020F0502020204030204" pitchFamily="34" charset="0"/>
              <a:cs typeface="Arial" pitchFamily="34" charset="0"/>
            </a:endParaRPr>
          </a:p>
          <a:p>
            <a:pPr>
              <a:spcBef>
                <a:spcPct val="0"/>
              </a:spcBef>
              <a:defRPr b="0" i="0"/>
            </a:pPr>
            <a:r>
              <a:rPr lang="1106" sz="1200">
                <a:solidFill>
                  <a:schemeClr val="tx1"/>
                </a:solidFill>
                <a:effectLst/>
                <a:latin typeface="Arial" pitchFamily="34" charset="0"/>
                <a:ea typeface="Calibri" panose="020F0502020204030204" pitchFamily="34" charset="0"/>
                <a:cs typeface="Arial" pitchFamily="34" charset="0"/>
              </a:rPr>
              <a:t>Rhowch gredyd am unrhyw ymateb dilys arall.</a:t>
            </a:r>
            <a:endParaRPr lang="en-GB" sz="1200">
              <a:solidFill>
                <a:schemeClr val="tx1"/>
              </a:solidFill>
              <a:latin typeface="Arial" pitchFamily="34" charset="0"/>
              <a:cs typeface="Arial" pitchFamily="34" charset="0"/>
            </a:endParaRPr>
          </a:p>
        </p:txBody>
      </p:sp>
      <p:sp>
        <p:nvSpPr>
          <p:cNvPr id="3" name="Title 2">
            <a:extLst>
              <a:ext uri="{FF2B5EF4-FFF2-40B4-BE49-F238E27FC236}">
                <a16:creationId xmlns:a16="http://schemas.microsoft.com/office/drawing/2014/main" id="{1D73486A-99D4-41CB-9405-3450E534F45C}"/>
              </a:ext>
            </a:extLst>
          </p:cNvPr>
          <p:cNvSpPr>
            <a:spLocks noGrp="1"/>
          </p:cNvSpPr>
          <p:nvPr>
            <p:ph type="title"/>
          </p:nvPr>
        </p:nvSpPr>
        <p:spPr/>
        <p:txBody>
          <a:bodyPr>
            <a:normAutofit/>
          </a:bodyPr>
          <a:lstStyle/>
          <a:p>
            <a:pPr>
              <a:defRPr b="0" i="0"/>
            </a:pPr>
            <a:r>
              <a:rPr lang="1106" sz="2400">
                <a:solidFill>
                  <a:srgbClr val="0070C0"/>
                </a:solidFill>
                <a:latin typeface="Arial" pitchFamily="34" charset="0"/>
                <a:cs typeface="Arial" pitchFamily="34" charset="0"/>
              </a:rPr>
              <a:t>Adran A cwestiwn 5,  cynllun marcio AA1 ac AA3 (parhad)</a:t>
            </a:r>
            <a:endParaRPr lang="en-GB" sz="2400">
              <a:latin typeface="Arial" pitchFamily="34" charset="0"/>
              <a:cs typeface="Arial" pitchFamily="34" charset="0"/>
            </a:endParaRPr>
          </a:p>
        </p:txBody>
      </p:sp>
    </p:spTree>
    <p:extLst>
      <p:ext uri="{BB962C8B-B14F-4D97-AF65-F5344CB8AC3E}">
        <p14:creationId xmlns:p14="http://schemas.microsoft.com/office/powerpoint/2010/main" val="218169675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DBD286-3409-4815-9A44-10394BEBE670}"/>
              </a:ext>
            </a:extLst>
          </p:cNvPr>
          <p:cNvSpPr>
            <a:spLocks noGrp="1"/>
          </p:cNvSpPr>
          <p:nvPr>
            <p:ph type="title"/>
          </p:nvPr>
        </p:nvSpPr>
        <p:spPr>
          <a:xfrm>
            <a:off x="439174" y="314531"/>
            <a:ext cx="10223323" cy="447261"/>
          </a:xfrm>
        </p:spPr>
        <p:txBody>
          <a:bodyPr>
            <a:normAutofit/>
          </a:bodyPr>
          <a:lstStyle/>
          <a:p>
            <a:pPr>
              <a:defRPr b="0" i="0"/>
            </a:pPr>
            <a:r>
              <a:rPr lang="1106" sz="2400">
                <a:solidFill>
                  <a:srgbClr val="0070C0"/>
                </a:solidFill>
                <a:latin typeface="Arial" pitchFamily="34" charset="0"/>
                <a:cs typeface="Arial" pitchFamily="34" charset="0"/>
              </a:rPr>
              <a:t>Adran B cwestiwn 5, bandiau cynllun marcio AA1 ac AA3</a:t>
            </a:r>
          </a:p>
        </p:txBody>
      </p:sp>
      <p:graphicFrame>
        <p:nvGraphicFramePr>
          <p:cNvPr id="6" name="Content Placeholder 5">
            <a:extLst>
              <a:ext uri="{FF2B5EF4-FFF2-40B4-BE49-F238E27FC236}">
                <a16:creationId xmlns:a16="http://schemas.microsoft.com/office/drawing/2014/main" id="{258E3819-B045-4A88-8254-3480898CC8DB}"/>
              </a:ext>
            </a:extLst>
          </p:cNvPr>
          <p:cNvGraphicFramePr>
            <a:graphicFrameLocks noGrp="1"/>
          </p:cNvGraphicFramePr>
          <p:nvPr>
            <p:ph sz="quarter" idx="10"/>
            <p:extLst>
              <p:ext uri="{D42A27DB-BD31-4B8C-83A1-F6EECF244321}">
                <p14:modId xmlns:p14="http://schemas.microsoft.com/office/powerpoint/2010/main" val="2473692921"/>
              </p:ext>
            </p:extLst>
          </p:nvPr>
        </p:nvGraphicFramePr>
        <p:xfrm>
          <a:off x="886692" y="840508"/>
          <a:ext cx="10792690" cy="5649816"/>
        </p:xfrm>
        <a:graphic>
          <a:graphicData uri="http://schemas.openxmlformats.org/drawingml/2006/table">
            <a:tbl>
              <a:tblPr firstRow="1" firstCol="1" bandRow="1">
                <a:tableStyleId>{5C22544A-7EE6-4342-B048-85BDC9FD1C3A}</a:tableStyleId>
              </a:tblPr>
              <a:tblGrid>
                <a:gridCol w="1217115">
                  <a:extLst>
                    <a:ext uri="{9D8B030D-6E8A-4147-A177-3AD203B41FA5}">
                      <a16:colId xmlns:a16="http://schemas.microsoft.com/office/drawing/2014/main" val="1438042915"/>
                    </a:ext>
                  </a:extLst>
                </a:gridCol>
                <a:gridCol w="4672051">
                  <a:extLst>
                    <a:ext uri="{9D8B030D-6E8A-4147-A177-3AD203B41FA5}">
                      <a16:colId xmlns:a16="http://schemas.microsoft.com/office/drawing/2014/main" val="3841283997"/>
                    </a:ext>
                  </a:extLst>
                </a:gridCol>
                <a:gridCol w="4903524">
                  <a:extLst>
                    <a:ext uri="{9D8B030D-6E8A-4147-A177-3AD203B41FA5}">
                      <a16:colId xmlns:a16="http://schemas.microsoft.com/office/drawing/2014/main" val="460138643"/>
                    </a:ext>
                  </a:extLst>
                </a:gridCol>
              </a:tblGrid>
              <a:tr h="154418">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Band </a:t>
                      </a:r>
                      <a:endParaRPr lang="en-GB" sz="1200">
                        <a:solidFill>
                          <a:schemeClr val="tx1"/>
                        </a:solidFill>
                        <a:effectLst/>
                        <a:latin typeface="Arial" pitchFamily="34" charset="0"/>
                        <a:ea typeface="Calibri" panose="020F0502020204030204" pitchFamily="34" charset="0"/>
                        <a:cs typeface="Arial" pitchFamily="34" charset="0"/>
                      </a:endParaRPr>
                    </a:p>
                  </a:txBody>
                  <a:tcPr marL="36012" marR="36012" marT="18163" marB="18163"/>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AA1 </a:t>
                      </a:r>
                      <a:endParaRPr lang="en-GB" sz="1200">
                        <a:solidFill>
                          <a:schemeClr val="tx1"/>
                        </a:solidFill>
                        <a:effectLst/>
                        <a:latin typeface="Arial" pitchFamily="34" charset="0"/>
                        <a:ea typeface="Calibri" panose="020F0502020204030204" pitchFamily="34" charset="0"/>
                        <a:cs typeface="Arial" pitchFamily="34" charset="0"/>
                      </a:endParaRPr>
                    </a:p>
                  </a:txBody>
                  <a:tcPr marL="36012" marR="36012" marT="18163" marB="18163"/>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AA3 </a:t>
                      </a:r>
                      <a:endParaRPr lang="en-GB" sz="1200">
                        <a:solidFill>
                          <a:schemeClr val="tx1"/>
                        </a:solidFill>
                        <a:effectLst/>
                        <a:latin typeface="Arial" pitchFamily="34" charset="0"/>
                        <a:ea typeface="Calibri" panose="020F0502020204030204" pitchFamily="34" charset="0"/>
                        <a:cs typeface="Arial" pitchFamily="34" charset="0"/>
                      </a:endParaRPr>
                    </a:p>
                  </a:txBody>
                  <a:tcPr marL="36012" marR="36012" marT="18163" marB="18163"/>
                </a:tc>
                <a:extLst>
                  <a:ext uri="{0D108BD9-81ED-4DB2-BD59-A6C34878D82A}">
                    <a16:rowId xmlns:a16="http://schemas.microsoft.com/office/drawing/2014/main" val="3347299660"/>
                  </a:ext>
                </a:extLst>
              </a:tr>
              <a:tr h="1883073">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4</a:t>
                      </a:r>
                      <a:endParaRPr lang="en-GB" sz="1200">
                        <a:solidFill>
                          <a:schemeClr val="tx1"/>
                        </a:solidFill>
                        <a:effectLst/>
                        <a:latin typeface="Arial" pitchFamily="34" charset="0"/>
                        <a:ea typeface="Calibri" panose="020F0502020204030204" pitchFamily="34" charset="0"/>
                        <a:cs typeface="Arial" pitchFamily="34" charset="0"/>
                      </a:endParaRPr>
                    </a:p>
                  </a:txBody>
                  <a:tcPr marL="36012" marR="36012" marT="18163" marB="18163" anchor="ctr"/>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7-8 marc</a:t>
                      </a:r>
                    </a:p>
                    <a:p>
                      <a:pPr>
                        <a:lnSpc>
                          <a:spcPct val="100000"/>
                        </a:lnSpc>
                        <a:spcBef>
                          <a:spcPct val="0"/>
                        </a:spcBef>
                        <a:spcAft>
                          <a:spcPct val="0"/>
                        </a:spcAft>
                        <a:defRPr b="0" i="0"/>
                      </a:pPr>
                      <a:r>
                        <a:rPr lang="1106" sz="1200">
                          <a:solidFill>
                            <a:schemeClr val="tx1"/>
                          </a:solidFill>
                          <a:effectLst/>
                          <a:latin typeface="Arial" pitchFamily="34" charset="0"/>
                          <a:cs typeface="Arial" pitchFamily="34" charset="0"/>
                        </a:rPr>
                        <a:t>Disgrifiad rhagorol sy'n dangos: </a:t>
                      </a:r>
                    </a:p>
                    <a:p>
                      <a:pPr marL="342900" lvl="0" indent="-342900">
                        <a:lnSpc>
                          <a:spcPct val="100000"/>
                        </a:lnSpc>
                        <a:spcBef>
                          <a:spcPct val="0"/>
                        </a:spcBef>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gwybodaeth a dealltwriaeth drylwyr o bwrpas y dull person allweddol </a:t>
                      </a:r>
                    </a:p>
                    <a:p>
                      <a:pPr marL="342900" lvl="0" indent="-342900">
                        <a:lnSpc>
                          <a:spcPct val="100000"/>
                        </a:lnSpc>
                        <a:spcBef>
                          <a:spcPct val="0"/>
                        </a:spcBef>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dealltwriaeth hyderus o gysyniadau perthnasol.</a:t>
                      </a:r>
                      <a:endParaRPr lang="en-GB" sz="1200">
                        <a:solidFill>
                          <a:schemeClr val="tx1"/>
                        </a:solidFill>
                        <a:effectLst/>
                        <a:latin typeface="Arial" pitchFamily="34" charset="0"/>
                        <a:ea typeface="Calibri" panose="020F0502020204030204" pitchFamily="34" charset="0"/>
                        <a:cs typeface="Arial" pitchFamily="34" charset="0"/>
                      </a:endParaRPr>
                    </a:p>
                  </a:txBody>
                  <a:tcPr marL="36012" marR="36012" marT="18163" marB="18163"/>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9-10 marc</a:t>
                      </a:r>
                    </a:p>
                    <a:p>
                      <a:pPr>
                        <a:lnSpc>
                          <a:spcPct val="100000"/>
                        </a:lnSpc>
                        <a:spcBef>
                          <a:spcPct val="0"/>
                        </a:spcBef>
                        <a:spcAft>
                          <a:spcPct val="0"/>
                        </a:spcAft>
                        <a:defRPr b="0" i="0"/>
                      </a:pPr>
                      <a:r>
                        <a:rPr lang="1106" sz="1200">
                          <a:solidFill>
                            <a:schemeClr val="tx1"/>
                          </a:solidFill>
                          <a:effectLst/>
                          <a:latin typeface="Arial" pitchFamily="34" charset="0"/>
                          <a:cs typeface="Arial" pitchFamily="34" charset="0"/>
                        </a:rPr>
                        <a:t>Dadansoddiad ardderchog sy'n dangos: </a:t>
                      </a:r>
                    </a:p>
                    <a:p>
                      <a:pPr marL="342900" lvl="0" indent="-342900">
                        <a:lnSpc>
                          <a:spcPct val="100000"/>
                        </a:lnSpc>
                        <a:spcBef>
                          <a:spcPct val="0"/>
                        </a:spcBef>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dehongliad craff a gwybodus o effaith bosibl y dull person allweddol ar Lily </a:t>
                      </a:r>
                    </a:p>
                    <a:p>
                      <a:pPr marL="342900" lvl="0" indent="-342900">
                        <a:lnSpc>
                          <a:spcPct val="100000"/>
                        </a:lnSpc>
                        <a:spcBef>
                          <a:spcPct val="0"/>
                        </a:spcBef>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ymdriniaeth hyderus a manwl ag egwyddorion y dull person allweddol.</a:t>
                      </a:r>
                    </a:p>
                    <a:p>
                      <a:pPr>
                        <a:lnSpc>
                          <a:spcPct val="100000"/>
                        </a:lnSpc>
                        <a:spcBef>
                          <a:spcPct val="0"/>
                        </a:spcBef>
                        <a:spcAft>
                          <a:spcPct val="0"/>
                        </a:spcAft>
                        <a:defRPr b="0" i="0"/>
                      </a:pPr>
                      <a:r>
                        <a:rPr lang="1106" sz="1200">
                          <a:solidFill>
                            <a:schemeClr val="tx1"/>
                          </a:solidFill>
                          <a:effectLst/>
                          <a:latin typeface="Arial" pitchFamily="34" charset="0"/>
                          <a:cs typeface="Arial" pitchFamily="34" charset="0"/>
                        </a:rPr>
                        <a:t> </a:t>
                      </a:r>
                    </a:p>
                    <a:p>
                      <a:pPr>
                        <a:lnSpc>
                          <a:spcPct val="100000"/>
                        </a:lnSpc>
                        <a:spcBef>
                          <a:spcPct val="0"/>
                        </a:spcBef>
                        <a:spcAft>
                          <a:spcPct val="0"/>
                        </a:spcAft>
                        <a:defRPr b="0" i="0"/>
                      </a:pPr>
                      <a:r>
                        <a:rPr lang="1106" sz="1200">
                          <a:solidFill>
                            <a:schemeClr val="tx1"/>
                          </a:solidFill>
                          <a:effectLst/>
                          <a:latin typeface="Arial" pitchFamily="34" charset="0"/>
                          <a:cs typeface="Arial" pitchFamily="34" charset="0"/>
                        </a:rPr>
                        <a:t>Caiff ymateb yr ymgeisydd ei fynegi'n glir ac mae'n dangos defnydd cywir o amrywiaeth eang o derminoleg. Mae’r gwaith ysgrifennu wedi’i strwythuro’n dda iawn ac yn drefnus iawn, gan ddefnyddio gramadeg, atalnodi a sillafu cywir.</a:t>
                      </a:r>
                      <a:endParaRPr lang="en-GB" sz="1200">
                        <a:solidFill>
                          <a:schemeClr val="tx1"/>
                        </a:solidFill>
                        <a:effectLst/>
                        <a:latin typeface="Arial" pitchFamily="34" charset="0"/>
                        <a:ea typeface="Calibri" panose="020F0502020204030204" pitchFamily="34" charset="0"/>
                        <a:cs typeface="Arial" pitchFamily="34" charset="0"/>
                      </a:endParaRPr>
                    </a:p>
                  </a:txBody>
                  <a:tcPr marL="36012" marR="36012" marT="18163" marB="18163"/>
                </a:tc>
                <a:extLst>
                  <a:ext uri="{0D108BD9-81ED-4DB2-BD59-A6C34878D82A}">
                    <a16:rowId xmlns:a16="http://schemas.microsoft.com/office/drawing/2014/main" val="3190177854"/>
                  </a:ext>
                </a:extLst>
              </a:tr>
              <a:tr h="1571530">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3</a:t>
                      </a:r>
                      <a:endParaRPr lang="en-GB" sz="1200">
                        <a:solidFill>
                          <a:schemeClr val="tx1"/>
                        </a:solidFill>
                        <a:effectLst/>
                        <a:latin typeface="Arial" pitchFamily="34" charset="0"/>
                        <a:ea typeface="Calibri" panose="020F0502020204030204" pitchFamily="34" charset="0"/>
                        <a:cs typeface="Arial" pitchFamily="34" charset="0"/>
                      </a:endParaRPr>
                    </a:p>
                  </a:txBody>
                  <a:tcPr marL="36012" marR="36012" marT="18163" marB="18163" anchor="ctr"/>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5-6 marc</a:t>
                      </a:r>
                    </a:p>
                    <a:p>
                      <a:pPr>
                        <a:lnSpc>
                          <a:spcPct val="100000"/>
                        </a:lnSpc>
                        <a:spcBef>
                          <a:spcPct val="0"/>
                        </a:spcBef>
                        <a:spcAft>
                          <a:spcPct val="0"/>
                        </a:spcAft>
                        <a:defRPr b="0" i="0"/>
                      </a:pPr>
                      <a:r>
                        <a:rPr lang="1106" sz="1200">
                          <a:solidFill>
                            <a:schemeClr val="tx1"/>
                          </a:solidFill>
                          <a:effectLst/>
                          <a:latin typeface="Arial" pitchFamily="34" charset="0"/>
                          <a:cs typeface="Arial" pitchFamily="34" charset="0"/>
                        </a:rPr>
                        <a:t>Disgrifiad da sy'n dangos:</a:t>
                      </a:r>
                    </a:p>
                    <a:p>
                      <a:pPr marL="342900" lvl="0" indent="-342900">
                        <a:lnSpc>
                          <a:spcPct val="100000"/>
                        </a:lnSpc>
                        <a:spcBef>
                          <a:spcPct val="0"/>
                        </a:spcBef>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gwybodaeth a dealltwriaeth sicr ar y cyfan o bwrpas y dull person allweddol </a:t>
                      </a:r>
                    </a:p>
                    <a:p>
                      <a:pPr marL="342900" lvl="0" indent="-342900">
                        <a:lnSpc>
                          <a:spcPct val="100000"/>
                        </a:lnSpc>
                        <a:spcBef>
                          <a:spcPct val="0"/>
                        </a:spcBef>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dealltwriaeth sicr ar y cyfan o gysyniadau perthnasol.</a:t>
                      </a:r>
                      <a:endParaRPr lang="en-GB" sz="1200">
                        <a:solidFill>
                          <a:schemeClr val="tx1"/>
                        </a:solidFill>
                        <a:effectLst/>
                        <a:latin typeface="Arial" pitchFamily="34" charset="0"/>
                        <a:ea typeface="Calibri" panose="020F0502020204030204" pitchFamily="34" charset="0"/>
                        <a:cs typeface="Arial" pitchFamily="34" charset="0"/>
                      </a:endParaRPr>
                    </a:p>
                  </a:txBody>
                  <a:tcPr marL="36012" marR="36012" marT="18163" marB="18163"/>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6-8 marc</a:t>
                      </a:r>
                    </a:p>
                    <a:p>
                      <a:pPr>
                        <a:lnSpc>
                          <a:spcPct val="100000"/>
                        </a:lnSpc>
                        <a:spcBef>
                          <a:spcPct val="0"/>
                        </a:spcBef>
                        <a:spcAft>
                          <a:spcPct val="0"/>
                        </a:spcAft>
                        <a:defRPr b="0" i="0"/>
                      </a:pPr>
                      <a:r>
                        <a:rPr lang="1106" sz="1200">
                          <a:solidFill>
                            <a:schemeClr val="tx1"/>
                          </a:solidFill>
                          <a:effectLst/>
                          <a:latin typeface="Arial" pitchFamily="34" charset="0"/>
                          <a:cs typeface="Arial" pitchFamily="34" charset="0"/>
                        </a:rPr>
                        <a:t>Dadansoddiad da sy'n dangos: </a:t>
                      </a:r>
                    </a:p>
                    <a:p>
                      <a:pPr marL="342900" lvl="0" indent="-342900">
                        <a:lnSpc>
                          <a:spcPct val="100000"/>
                        </a:lnSpc>
                        <a:spcBef>
                          <a:spcPct val="0"/>
                        </a:spcBef>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dehongliad rhesymegol o effaith bosibl y dull person allweddol ar Lily</a:t>
                      </a:r>
                    </a:p>
                    <a:p>
                      <a:pPr marL="342900" lvl="0" indent="-342900">
                        <a:lnSpc>
                          <a:spcPct val="100000"/>
                        </a:lnSpc>
                        <a:spcBef>
                          <a:spcPct val="0"/>
                        </a:spcBef>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ymdriniaeth drylwyr ag egwyddorion y dull person allweddol.</a:t>
                      </a:r>
                    </a:p>
                    <a:p>
                      <a:pPr>
                        <a:lnSpc>
                          <a:spcPct val="100000"/>
                        </a:lnSpc>
                        <a:spcBef>
                          <a:spcPct val="0"/>
                        </a:spcBef>
                        <a:spcAft>
                          <a:spcPct val="0"/>
                        </a:spcAft>
                        <a:defRPr b="0" i="0"/>
                      </a:pPr>
                      <a:r>
                        <a:rPr lang="1106" sz="1200">
                          <a:solidFill>
                            <a:schemeClr val="tx1"/>
                          </a:solidFill>
                          <a:effectLst/>
                          <a:latin typeface="Arial" pitchFamily="34" charset="0"/>
                          <a:cs typeface="Arial" pitchFamily="34" charset="0"/>
                        </a:rPr>
                        <a:t> </a:t>
                      </a:r>
                    </a:p>
                    <a:p>
                      <a:pPr>
                        <a:lnSpc>
                          <a:spcPct val="100000"/>
                        </a:lnSpc>
                        <a:spcBef>
                          <a:spcPct val="0"/>
                        </a:spcBef>
                        <a:spcAft>
                          <a:spcPct val="0"/>
                        </a:spcAft>
                        <a:defRPr b="0" i="0"/>
                      </a:pPr>
                      <a:r>
                        <a:rPr lang="1106" sz="1200">
                          <a:solidFill>
                            <a:schemeClr val="tx1"/>
                          </a:solidFill>
                          <a:effectLst/>
                          <a:latin typeface="Arial" pitchFamily="34" charset="0"/>
                          <a:cs typeface="Arial" pitchFamily="34" charset="0"/>
                        </a:rPr>
                        <a:t>Caiff ymateb yr ymgeisydd ei fynegi'n glir ac mae'n dangos defnydd cywir o derminoleg. Mae'r gwaith ysgrifennu wedi'i strwythuro'n dda, gan ddefnyddio gramadeg, atalnodi a sillafu cywir ar y cyfan.</a:t>
                      </a:r>
                      <a:endParaRPr lang="en-GB" sz="1200">
                        <a:solidFill>
                          <a:schemeClr val="tx1"/>
                        </a:solidFill>
                        <a:effectLst/>
                        <a:latin typeface="Arial" pitchFamily="34" charset="0"/>
                        <a:ea typeface="Calibri" panose="020F0502020204030204" pitchFamily="34" charset="0"/>
                        <a:cs typeface="Arial" pitchFamily="34" charset="0"/>
                      </a:endParaRPr>
                    </a:p>
                  </a:txBody>
                  <a:tcPr marL="36012" marR="36012" marT="18163" marB="18163"/>
                </a:tc>
                <a:extLst>
                  <a:ext uri="{0D108BD9-81ED-4DB2-BD59-A6C34878D82A}">
                    <a16:rowId xmlns:a16="http://schemas.microsoft.com/office/drawing/2014/main" val="4151805791"/>
                  </a:ext>
                </a:extLst>
              </a:tr>
              <a:tr h="1700358">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2</a:t>
                      </a:r>
                      <a:endParaRPr lang="en-GB" sz="1200">
                        <a:solidFill>
                          <a:schemeClr val="tx1"/>
                        </a:solidFill>
                        <a:effectLst/>
                        <a:latin typeface="Arial" pitchFamily="34" charset="0"/>
                        <a:ea typeface="Calibri" panose="020F0502020204030204" pitchFamily="34" charset="0"/>
                        <a:cs typeface="Arial" pitchFamily="34" charset="0"/>
                      </a:endParaRPr>
                    </a:p>
                  </a:txBody>
                  <a:tcPr marL="36012" marR="36012" marT="18163" marB="18163" anchor="ctr"/>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3-4 marc</a:t>
                      </a:r>
                    </a:p>
                    <a:p>
                      <a:pPr>
                        <a:lnSpc>
                          <a:spcPct val="100000"/>
                        </a:lnSpc>
                        <a:spcBef>
                          <a:spcPct val="0"/>
                        </a:spcBef>
                        <a:spcAft>
                          <a:spcPct val="0"/>
                        </a:spcAft>
                        <a:defRPr b="0" i="0"/>
                      </a:pPr>
                      <a:r>
                        <a:rPr lang="1106" sz="1200">
                          <a:solidFill>
                            <a:schemeClr val="tx1"/>
                          </a:solidFill>
                          <a:effectLst/>
                          <a:latin typeface="Arial" pitchFamily="34" charset="0"/>
                          <a:cs typeface="Arial" pitchFamily="34" charset="0"/>
                        </a:rPr>
                        <a:t>Disgrifiad sylfaenol sy'n dangos: </a:t>
                      </a:r>
                    </a:p>
                    <a:p>
                      <a:pPr marL="342900" lvl="0" indent="-342900">
                        <a:lnSpc>
                          <a:spcPct val="100000"/>
                        </a:lnSpc>
                        <a:spcBef>
                          <a:spcPct val="0"/>
                        </a:spcBef>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rhywfaint o wybodaeth a dealltwriaeth o bwrpas y dull person allweddol</a:t>
                      </a:r>
                    </a:p>
                    <a:p>
                      <a:pPr marL="342900" lvl="0" indent="-342900">
                        <a:lnSpc>
                          <a:spcPct val="100000"/>
                        </a:lnSpc>
                        <a:spcBef>
                          <a:spcPct val="0"/>
                        </a:spcBef>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rhywfaint o ddealltwriaeth o gysyniadau sylfaenol.</a:t>
                      </a:r>
                      <a:endParaRPr lang="en-GB" sz="1200">
                        <a:solidFill>
                          <a:schemeClr val="tx1"/>
                        </a:solidFill>
                        <a:effectLst/>
                        <a:latin typeface="Arial" pitchFamily="34" charset="0"/>
                        <a:ea typeface="Calibri" panose="020F0502020204030204" pitchFamily="34" charset="0"/>
                        <a:cs typeface="Arial" pitchFamily="34" charset="0"/>
                      </a:endParaRPr>
                    </a:p>
                  </a:txBody>
                  <a:tcPr marL="36012" marR="36012" marT="18163" marB="18163"/>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3-5 marc</a:t>
                      </a:r>
                    </a:p>
                    <a:p>
                      <a:pPr>
                        <a:lnSpc>
                          <a:spcPct val="100000"/>
                        </a:lnSpc>
                        <a:spcBef>
                          <a:spcPct val="0"/>
                        </a:spcBef>
                        <a:spcAft>
                          <a:spcPct val="0"/>
                        </a:spcAft>
                        <a:defRPr b="0" i="0"/>
                      </a:pPr>
                      <a:r>
                        <a:rPr lang="1106" sz="1200">
                          <a:solidFill>
                            <a:schemeClr val="tx1"/>
                          </a:solidFill>
                          <a:effectLst/>
                          <a:latin typeface="Arial" pitchFamily="34" charset="0"/>
                          <a:cs typeface="Arial" pitchFamily="34" charset="0"/>
                        </a:rPr>
                        <a:t>Dadansoddiad sylfaenol sy'n dangos: </a:t>
                      </a:r>
                    </a:p>
                    <a:p>
                      <a:pPr marL="342900" lvl="0" indent="-342900">
                        <a:lnSpc>
                          <a:spcPct val="100000"/>
                        </a:lnSpc>
                        <a:spcBef>
                          <a:spcPct val="0"/>
                        </a:spcBef>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rhywfaint o ddehongliad o effaith bosibl y dull person allweddol ar Lily </a:t>
                      </a:r>
                    </a:p>
                    <a:p>
                      <a:pPr marL="342900" lvl="0" indent="-342900">
                        <a:lnSpc>
                          <a:spcPct val="100000"/>
                        </a:lnSpc>
                        <a:spcBef>
                          <a:spcPct val="0"/>
                        </a:spcBef>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ymdriniaeth syml ag egwyddorion y dull person allweddol.</a:t>
                      </a:r>
                    </a:p>
                    <a:p>
                      <a:pPr>
                        <a:lnSpc>
                          <a:spcPct val="100000"/>
                        </a:lnSpc>
                        <a:spcBef>
                          <a:spcPct val="0"/>
                        </a:spcBef>
                        <a:spcAft>
                          <a:spcPct val="0"/>
                        </a:spcAft>
                        <a:defRPr b="0" i="0"/>
                      </a:pPr>
                      <a:r>
                        <a:rPr lang="1106" sz="1200">
                          <a:solidFill>
                            <a:schemeClr val="tx1"/>
                          </a:solidFill>
                          <a:effectLst/>
                          <a:latin typeface="Arial" pitchFamily="34" charset="0"/>
                          <a:cs typeface="Arial" pitchFamily="34" charset="0"/>
                        </a:rPr>
                        <a:t> </a:t>
                      </a:r>
                    </a:p>
                    <a:p>
                      <a:pPr>
                        <a:lnSpc>
                          <a:spcPct val="100000"/>
                        </a:lnSpc>
                        <a:spcBef>
                          <a:spcPct val="0"/>
                        </a:spcBef>
                        <a:spcAft>
                          <a:spcPct val="0"/>
                        </a:spcAft>
                        <a:defRPr b="0" i="0"/>
                      </a:pPr>
                      <a:r>
                        <a:rPr lang="1106" sz="1200">
                          <a:solidFill>
                            <a:schemeClr val="tx1"/>
                          </a:solidFill>
                          <a:effectLst/>
                          <a:latin typeface="Arial" pitchFamily="34" charset="0"/>
                          <a:cs typeface="Arial" pitchFamily="34" charset="0"/>
                        </a:rPr>
                        <a:t>Caiff ymateb yr ymgeisydd ei fynegi'n ddigonol ac mae'n dangos defnydd priodol o derminoleg. Ar y cyfan mae'r gwaith ysgrifennu wedi'i strwythuro'n dda gyda gramadeg, atalnodi a sillafu eithaf cywir.</a:t>
                      </a:r>
                      <a:endParaRPr lang="en-GB" sz="1200">
                        <a:solidFill>
                          <a:schemeClr val="tx1"/>
                        </a:solidFill>
                        <a:effectLst/>
                        <a:latin typeface="Arial" pitchFamily="34" charset="0"/>
                        <a:ea typeface="Calibri" panose="020F0502020204030204" pitchFamily="34" charset="0"/>
                        <a:cs typeface="Arial" pitchFamily="34" charset="0"/>
                      </a:endParaRPr>
                    </a:p>
                  </a:txBody>
                  <a:tcPr marL="36012" marR="36012" marT="18163" marB="18163"/>
                </a:tc>
                <a:extLst>
                  <a:ext uri="{0D108BD9-81ED-4DB2-BD59-A6C34878D82A}">
                    <a16:rowId xmlns:a16="http://schemas.microsoft.com/office/drawing/2014/main" val="3471382715"/>
                  </a:ext>
                </a:extLst>
              </a:tr>
            </a:tbl>
          </a:graphicData>
        </a:graphic>
      </p:graphicFrame>
      <p:pic>
        <p:nvPicPr>
          <p:cNvPr id="2" name="Audio 1">
            <a:hlinkClick r:id="" action="ppaction://media"/>
            <a:extLst>
              <a:ext uri="{FF2B5EF4-FFF2-40B4-BE49-F238E27FC236}">
                <a16:creationId xmlns:a16="http://schemas.microsoft.com/office/drawing/2014/main" id="{475ED4BB-9B03-46E0-89DB-1B536AE5B2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88047680"/>
      </p:ext>
    </p:extLst>
  </p:cSld>
  <p:clrMapOvr>
    <a:masterClrMapping/>
  </p:clrMapOvr>
  <p:transition advTm="394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DBD286-3409-4815-9A44-10394BEBE670}"/>
              </a:ext>
            </a:extLst>
          </p:cNvPr>
          <p:cNvSpPr>
            <a:spLocks noGrp="1"/>
          </p:cNvSpPr>
          <p:nvPr>
            <p:ph type="title"/>
          </p:nvPr>
        </p:nvSpPr>
        <p:spPr>
          <a:xfrm>
            <a:off x="439174" y="314531"/>
            <a:ext cx="10223323" cy="447261"/>
          </a:xfrm>
        </p:spPr>
        <p:txBody>
          <a:bodyPr>
            <a:normAutofit/>
          </a:bodyPr>
          <a:lstStyle/>
          <a:p>
            <a:pPr>
              <a:defRPr b="0" i="0"/>
            </a:pPr>
            <a:r>
              <a:rPr lang="1106" sz="2400">
                <a:solidFill>
                  <a:srgbClr val="0070C0"/>
                </a:solidFill>
                <a:latin typeface="Arial" pitchFamily="34" charset="0"/>
                <a:cs typeface="Arial" pitchFamily="34" charset="0"/>
              </a:rPr>
              <a:t>Adran B cwestiwn 5, bandiau cynllun marcio AA1 ac AA3 (parhad)</a:t>
            </a:r>
          </a:p>
        </p:txBody>
      </p:sp>
      <p:graphicFrame>
        <p:nvGraphicFramePr>
          <p:cNvPr id="6" name="Content Placeholder 5">
            <a:extLst>
              <a:ext uri="{FF2B5EF4-FFF2-40B4-BE49-F238E27FC236}">
                <a16:creationId xmlns:a16="http://schemas.microsoft.com/office/drawing/2014/main" id="{559D6C67-D81E-40B5-96AE-5E1C552891C9}"/>
              </a:ext>
            </a:extLst>
          </p:cNvPr>
          <p:cNvGraphicFramePr>
            <a:graphicFrameLocks noGrp="1"/>
          </p:cNvGraphicFramePr>
          <p:nvPr>
            <p:ph sz="quarter" idx="10"/>
            <p:extLst>
              <p:ext uri="{D42A27DB-BD31-4B8C-83A1-F6EECF244321}">
                <p14:modId xmlns:p14="http://schemas.microsoft.com/office/powerpoint/2010/main" val="1397798869"/>
              </p:ext>
            </p:extLst>
          </p:nvPr>
        </p:nvGraphicFramePr>
        <p:xfrm>
          <a:off x="1025236" y="1682876"/>
          <a:ext cx="9781309" cy="2781300"/>
        </p:xfrm>
        <a:graphic>
          <a:graphicData uri="http://schemas.openxmlformats.org/drawingml/2006/table">
            <a:tbl>
              <a:tblPr firstRow="1" firstCol="1" bandRow="1">
                <a:tableStyleId>{5C22544A-7EE6-4342-B048-85BDC9FD1C3A}</a:tableStyleId>
              </a:tblPr>
              <a:tblGrid>
                <a:gridCol w="1112176">
                  <a:extLst>
                    <a:ext uri="{9D8B030D-6E8A-4147-A177-3AD203B41FA5}">
                      <a16:colId xmlns:a16="http://schemas.microsoft.com/office/drawing/2014/main" val="2392649238"/>
                    </a:ext>
                  </a:extLst>
                </a:gridCol>
                <a:gridCol w="4269226">
                  <a:extLst>
                    <a:ext uri="{9D8B030D-6E8A-4147-A177-3AD203B41FA5}">
                      <a16:colId xmlns:a16="http://schemas.microsoft.com/office/drawing/2014/main" val="19421680"/>
                    </a:ext>
                  </a:extLst>
                </a:gridCol>
                <a:gridCol w="4399907">
                  <a:extLst>
                    <a:ext uri="{9D8B030D-6E8A-4147-A177-3AD203B41FA5}">
                      <a16:colId xmlns:a16="http://schemas.microsoft.com/office/drawing/2014/main" val="1542709262"/>
                    </a:ext>
                  </a:extLst>
                </a:gridCol>
              </a:tblGrid>
              <a:tr h="0">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Band </a:t>
                      </a:r>
                      <a:endParaRPr lang="en-GB" sz="1200">
                        <a:solidFill>
                          <a:schemeClr val="tx1"/>
                        </a:solidFill>
                        <a:effectLst/>
                        <a:latin typeface="Arial" pitchFamily="34" charset="0"/>
                        <a:ea typeface="Calibri" panose="020F0502020204030204" pitchFamily="34" charset="0"/>
                        <a:cs typeface="Arial" pitchFamily="34" charset="0"/>
                      </a:endParaRPr>
                    </a:p>
                  </a:txBody>
                  <a:tcPr marL="73025" marR="73025" marT="36830" marB="36830"/>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AA1 </a:t>
                      </a:r>
                      <a:endParaRPr lang="en-GB" sz="1200">
                        <a:solidFill>
                          <a:schemeClr val="tx1"/>
                        </a:solidFill>
                        <a:effectLst/>
                        <a:latin typeface="Arial" pitchFamily="34" charset="0"/>
                        <a:ea typeface="Calibri" panose="020F0502020204030204" pitchFamily="34" charset="0"/>
                        <a:cs typeface="Arial" pitchFamily="34" charset="0"/>
                      </a:endParaRPr>
                    </a:p>
                  </a:txBody>
                  <a:tcPr marL="73025" marR="73025" marT="36830" marB="36830"/>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AA3 </a:t>
                      </a:r>
                      <a:endParaRPr lang="en-GB" sz="1200">
                        <a:solidFill>
                          <a:schemeClr val="tx1"/>
                        </a:solidFill>
                        <a:effectLst/>
                        <a:latin typeface="Arial" pitchFamily="34" charset="0"/>
                        <a:ea typeface="Calibri" panose="020F0502020204030204" pitchFamily="34" charset="0"/>
                        <a:cs typeface="Arial" pitchFamily="34" charset="0"/>
                      </a:endParaRPr>
                    </a:p>
                  </a:txBody>
                  <a:tcPr marL="73025" marR="73025" marT="36830" marB="36830"/>
                </a:tc>
                <a:extLst>
                  <a:ext uri="{0D108BD9-81ED-4DB2-BD59-A6C34878D82A}">
                    <a16:rowId xmlns:a16="http://schemas.microsoft.com/office/drawing/2014/main" val="1444917248"/>
                  </a:ext>
                </a:extLst>
              </a:tr>
              <a:tr h="0">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1</a:t>
                      </a:r>
                      <a:endParaRPr lang="en-GB" sz="1200">
                        <a:solidFill>
                          <a:schemeClr val="tx1"/>
                        </a:solidFill>
                        <a:effectLst/>
                        <a:latin typeface="Arial" pitchFamily="34" charset="0"/>
                        <a:ea typeface="Calibri" panose="020F0502020204030204" pitchFamily="34" charset="0"/>
                        <a:cs typeface="Arial" pitchFamily="34" charset="0"/>
                      </a:endParaRPr>
                    </a:p>
                  </a:txBody>
                  <a:tcPr marL="73025" marR="73025" marT="36830" marB="36830" anchor="ctr"/>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1-2 farc</a:t>
                      </a:r>
                      <a:endParaRPr lang="1106" sz="1200" b="0">
                        <a:solidFill>
                          <a:schemeClr val="tx1"/>
                        </a:solidFill>
                        <a:effectLst/>
                        <a:latin typeface="Arial" pitchFamily="34" charset="0"/>
                        <a:cs typeface="Arial" pitchFamily="34" charset="0"/>
                      </a:endParaRPr>
                    </a:p>
                    <a:p>
                      <a:pPr>
                        <a:lnSpc>
                          <a:spcPct val="100000"/>
                        </a:lnSpc>
                        <a:spcBef>
                          <a:spcPct val="0"/>
                        </a:spcBef>
                        <a:spcAft>
                          <a:spcPct val="0"/>
                        </a:spcAft>
                        <a:defRPr b="0" i="0"/>
                      </a:pPr>
                      <a:r>
                        <a:rPr lang="1106" sz="1200">
                          <a:solidFill>
                            <a:schemeClr val="tx1"/>
                          </a:solidFill>
                          <a:effectLst/>
                          <a:latin typeface="Arial" pitchFamily="34" charset="0"/>
                          <a:cs typeface="Arial" pitchFamily="34" charset="0"/>
                        </a:rPr>
                        <a:t>Disgrifiad cyfyngedig sy'n dangos: </a:t>
                      </a:r>
                    </a:p>
                    <a:p>
                      <a:pPr marL="342900" lvl="0" indent="-342900">
                        <a:lnSpc>
                          <a:spcPct val="100000"/>
                        </a:lnSpc>
                        <a:spcBef>
                          <a:spcPct val="0"/>
                        </a:spcBef>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ychydig iawn o wybodaeth a dealltwriaeth o bwrpas y dull person allweddol </a:t>
                      </a:r>
                    </a:p>
                    <a:p>
                      <a:pPr marL="342900" lvl="0" indent="-342900">
                        <a:lnSpc>
                          <a:spcPct val="100000"/>
                        </a:lnSpc>
                        <a:spcBef>
                          <a:spcPct val="0"/>
                        </a:spcBef>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ychydig iawn o ddealltwriaeth o gysyniadau.</a:t>
                      </a:r>
                      <a:endParaRPr lang="en-GB" sz="1200">
                        <a:solidFill>
                          <a:schemeClr val="tx1"/>
                        </a:solidFill>
                        <a:effectLst/>
                        <a:latin typeface="Arial" pitchFamily="34" charset="0"/>
                        <a:ea typeface="Calibri" panose="020F0502020204030204" pitchFamily="34" charset="0"/>
                        <a:cs typeface="Arial" pitchFamily="34" charset="0"/>
                      </a:endParaRPr>
                    </a:p>
                  </a:txBody>
                  <a:tcPr marL="73025" marR="73025" marT="36830" marB="36830"/>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1-2 farc</a:t>
                      </a:r>
                    </a:p>
                    <a:p>
                      <a:pPr>
                        <a:lnSpc>
                          <a:spcPct val="100000"/>
                        </a:lnSpc>
                        <a:spcBef>
                          <a:spcPct val="0"/>
                        </a:spcBef>
                        <a:spcAft>
                          <a:spcPct val="0"/>
                        </a:spcAft>
                        <a:defRPr b="0" i="0"/>
                      </a:pPr>
                      <a:r>
                        <a:rPr lang="1106" sz="1200">
                          <a:solidFill>
                            <a:schemeClr val="tx1"/>
                          </a:solidFill>
                          <a:effectLst/>
                          <a:latin typeface="Arial" pitchFamily="34" charset="0"/>
                          <a:cs typeface="Arial" pitchFamily="34" charset="0"/>
                        </a:rPr>
                        <a:t>Dadansoddiad cyfyngedig sy'n dangos: </a:t>
                      </a:r>
                    </a:p>
                    <a:p>
                      <a:pPr marL="342900" lvl="0" indent="-342900">
                        <a:lnSpc>
                          <a:spcPct val="100000"/>
                        </a:lnSpc>
                        <a:spcBef>
                          <a:spcPct val="0"/>
                        </a:spcBef>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ychydig iawn o dystiolaeth o ddehongli effaith bosibl dull person allweddol</a:t>
                      </a:r>
                    </a:p>
                    <a:p>
                      <a:pPr marL="342900" lvl="0" indent="-342900">
                        <a:lnSpc>
                          <a:spcPct val="100000"/>
                        </a:lnSpc>
                        <a:spcBef>
                          <a:spcPct val="0"/>
                        </a:spcBef>
                        <a:spcAft>
                          <a:spcPct val="0"/>
                        </a:spcAft>
                        <a:buFont typeface="Symbol" panose="05050102010706020507" pitchFamily="18" charset="2"/>
                        <a:buChar char=""/>
                        <a:defRPr b="0" i="0"/>
                      </a:pPr>
                      <a:r>
                        <a:rPr lang="1106" sz="1200">
                          <a:solidFill>
                            <a:schemeClr val="tx1"/>
                          </a:solidFill>
                          <a:effectLst/>
                          <a:latin typeface="Arial" pitchFamily="34" charset="0"/>
                          <a:cs typeface="Arial" pitchFamily="34" charset="0"/>
                        </a:rPr>
                        <a:t>ychydig iawn o ymdrin ag egwyddorion y dull person allweddol a'u heffaith bosibl.</a:t>
                      </a:r>
                    </a:p>
                    <a:p>
                      <a:pPr>
                        <a:lnSpc>
                          <a:spcPct val="100000"/>
                        </a:lnSpc>
                        <a:spcBef>
                          <a:spcPct val="0"/>
                        </a:spcBef>
                        <a:spcAft>
                          <a:spcPct val="0"/>
                        </a:spcAft>
                        <a:defRPr b="0" i="0"/>
                      </a:pPr>
                      <a:r>
                        <a:rPr lang="1106" sz="1200">
                          <a:solidFill>
                            <a:schemeClr val="tx1"/>
                          </a:solidFill>
                          <a:effectLst/>
                          <a:latin typeface="Arial" pitchFamily="34" charset="0"/>
                          <a:cs typeface="Arial" pitchFamily="34" charset="0"/>
                        </a:rPr>
                        <a:t> </a:t>
                      </a:r>
                    </a:p>
                    <a:p>
                      <a:pPr>
                        <a:lnSpc>
                          <a:spcPct val="100000"/>
                        </a:lnSpc>
                        <a:spcBef>
                          <a:spcPct val="0"/>
                        </a:spcBef>
                        <a:spcAft>
                          <a:spcPct val="0"/>
                        </a:spcAft>
                        <a:defRPr b="0" i="0"/>
                      </a:pPr>
                      <a:r>
                        <a:rPr lang="1106" sz="1200">
                          <a:solidFill>
                            <a:schemeClr val="tx1"/>
                          </a:solidFill>
                          <a:effectLst/>
                          <a:latin typeface="Arial" pitchFamily="34" charset="0"/>
                          <a:cs typeface="Arial" pitchFamily="34" charset="0"/>
                        </a:rPr>
                        <a:t>Mae ymateb yr ymgeisydd yn dangos defnydd sylfaenol o derminoleg. Mae peth tystiolaeth o strwythur i'r gwaith ysgrifennu ond mae gwallau i'w gweld o ran gramadeg, atalnodi a sillafu.</a:t>
                      </a:r>
                      <a:endParaRPr lang="en-GB" sz="1200">
                        <a:solidFill>
                          <a:schemeClr val="tx1"/>
                        </a:solidFill>
                        <a:effectLst/>
                        <a:latin typeface="Arial" pitchFamily="34" charset="0"/>
                        <a:ea typeface="Calibri" panose="020F0502020204030204" pitchFamily="34" charset="0"/>
                        <a:cs typeface="Arial" pitchFamily="34" charset="0"/>
                      </a:endParaRPr>
                    </a:p>
                  </a:txBody>
                  <a:tcPr marL="73025" marR="73025" marT="36830" marB="36830"/>
                </a:tc>
                <a:extLst>
                  <a:ext uri="{0D108BD9-81ED-4DB2-BD59-A6C34878D82A}">
                    <a16:rowId xmlns:a16="http://schemas.microsoft.com/office/drawing/2014/main" val="2728654692"/>
                  </a:ext>
                </a:extLst>
              </a:tr>
              <a:tr h="0">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 </a:t>
                      </a:r>
                      <a:endParaRPr lang="en-GB" sz="1200">
                        <a:solidFill>
                          <a:schemeClr val="tx1"/>
                        </a:solidFill>
                        <a:effectLst/>
                        <a:latin typeface="Arial" pitchFamily="34" charset="0"/>
                        <a:ea typeface="Calibri" panose="020F0502020204030204" pitchFamily="34" charset="0"/>
                        <a:cs typeface="Arial" pitchFamily="34" charset="0"/>
                      </a:endParaRPr>
                    </a:p>
                  </a:txBody>
                  <a:tcPr marL="73025" marR="73025" marT="36830" marB="36830" anchor="ctr"/>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0 marc</a:t>
                      </a:r>
                    </a:p>
                    <a:p>
                      <a:pPr algn="ctr">
                        <a:lnSpc>
                          <a:spcPct val="100000"/>
                        </a:lnSpc>
                        <a:spcBef>
                          <a:spcPct val="0"/>
                        </a:spcBef>
                        <a:spcAft>
                          <a:spcPct val="0"/>
                        </a:spcAft>
                        <a:defRPr b="0" i="0"/>
                      </a:pPr>
                      <a:r>
                        <a:rPr lang="1106" sz="1200">
                          <a:solidFill>
                            <a:schemeClr val="tx1"/>
                          </a:solidFill>
                          <a:effectLst/>
                          <a:latin typeface="Arial" pitchFamily="34" charset="0"/>
                          <a:cs typeface="Arial" pitchFamily="34" charset="0"/>
                        </a:rPr>
                        <a:t>Ateb ddim yn haeddu marc neu heb geisio rhoi ateb.</a:t>
                      </a:r>
                      <a:endParaRPr lang="en-GB" sz="1200">
                        <a:solidFill>
                          <a:schemeClr val="tx1"/>
                        </a:solidFill>
                        <a:effectLst/>
                        <a:latin typeface="Arial" pitchFamily="34" charset="0"/>
                        <a:ea typeface="Calibri" panose="020F0502020204030204" pitchFamily="34" charset="0"/>
                        <a:cs typeface="Arial" pitchFamily="34" charset="0"/>
                      </a:endParaRPr>
                    </a:p>
                  </a:txBody>
                  <a:tcPr marL="73025" marR="73025" marT="36830" marB="36830"/>
                </a:tc>
                <a:tc>
                  <a:txBody>
                    <a:bodyPr/>
                    <a:lstStyle/>
                    <a:p>
                      <a:pPr algn="ctr">
                        <a:lnSpc>
                          <a:spcPct val="100000"/>
                        </a:lnSpc>
                        <a:spcBef>
                          <a:spcPct val="0"/>
                        </a:spcBef>
                        <a:spcAft>
                          <a:spcPct val="0"/>
                        </a:spcAft>
                        <a:defRPr b="0" i="0"/>
                      </a:pPr>
                      <a:r>
                        <a:rPr lang="1106" sz="1200" b="1">
                          <a:solidFill>
                            <a:schemeClr val="tx1"/>
                          </a:solidFill>
                          <a:effectLst/>
                          <a:latin typeface="Arial" pitchFamily="34" charset="0"/>
                          <a:cs typeface="Arial" pitchFamily="34" charset="0"/>
                        </a:rPr>
                        <a:t>0 marc</a:t>
                      </a:r>
                    </a:p>
                    <a:p>
                      <a:pPr algn="ctr">
                        <a:lnSpc>
                          <a:spcPct val="100000"/>
                        </a:lnSpc>
                        <a:spcBef>
                          <a:spcPct val="0"/>
                        </a:spcBef>
                        <a:spcAft>
                          <a:spcPct val="0"/>
                        </a:spcAft>
                        <a:defRPr b="0" i="0"/>
                      </a:pPr>
                      <a:r>
                        <a:rPr lang="1106" sz="1200">
                          <a:solidFill>
                            <a:schemeClr val="tx1"/>
                          </a:solidFill>
                          <a:effectLst/>
                          <a:latin typeface="Arial" pitchFamily="34" charset="0"/>
                          <a:cs typeface="Arial" pitchFamily="34" charset="0"/>
                        </a:rPr>
                        <a:t>Ateb ddim yn haeddu marc neu heb geisio rhoi ateb.</a:t>
                      </a:r>
                      <a:endParaRPr lang="en-GB" sz="1200">
                        <a:solidFill>
                          <a:schemeClr val="tx1"/>
                        </a:solidFill>
                        <a:effectLst/>
                        <a:latin typeface="Arial" pitchFamily="34" charset="0"/>
                        <a:ea typeface="Calibri" panose="020F0502020204030204" pitchFamily="34" charset="0"/>
                        <a:cs typeface="Arial" pitchFamily="34" charset="0"/>
                      </a:endParaRPr>
                    </a:p>
                  </a:txBody>
                  <a:tcPr marL="73025" marR="73025" marT="36830" marB="36830"/>
                </a:tc>
                <a:extLst>
                  <a:ext uri="{0D108BD9-81ED-4DB2-BD59-A6C34878D82A}">
                    <a16:rowId xmlns:a16="http://schemas.microsoft.com/office/drawing/2014/main" val="3880992968"/>
                  </a:ext>
                </a:extLst>
              </a:tr>
            </a:tbl>
          </a:graphicData>
        </a:graphic>
      </p:graphicFrame>
      <p:pic>
        <p:nvPicPr>
          <p:cNvPr id="2" name="Audio 1">
            <a:hlinkClick r:id="" action="ppaction://media"/>
            <a:extLst>
              <a:ext uri="{FF2B5EF4-FFF2-40B4-BE49-F238E27FC236}">
                <a16:creationId xmlns:a16="http://schemas.microsoft.com/office/drawing/2014/main" id="{40362DFD-4325-46BF-A716-C296264216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53209798"/>
      </p:ext>
    </p:extLst>
  </p:cSld>
  <p:clrMapOvr>
    <a:masterClrMapping/>
  </p:clrMapOvr>
  <p:transition advTm="74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DBD286-3409-4815-9A44-10394BEBE670}"/>
              </a:ext>
            </a:extLst>
          </p:cNvPr>
          <p:cNvSpPr>
            <a:spLocks noGrp="1"/>
          </p:cNvSpPr>
          <p:nvPr>
            <p:ph type="title"/>
          </p:nvPr>
        </p:nvSpPr>
        <p:spPr>
          <a:xfrm>
            <a:off x="439174" y="211014"/>
            <a:ext cx="10223323" cy="599869"/>
          </a:xfrm>
        </p:spPr>
        <p:txBody>
          <a:bodyPr>
            <a:noAutofit/>
          </a:bodyPr>
          <a:lstStyle/>
          <a:p>
            <a:pPr algn="ctr">
              <a:defRPr b="0" i="0"/>
            </a:pPr>
            <a:r>
              <a:rPr lang="1106" sz="4000">
                <a:solidFill>
                  <a:srgbClr val="0070C0"/>
                </a:solidFill>
                <a:latin typeface="Arial" pitchFamily="34" charset="0"/>
                <a:cs typeface="Arial" pitchFamily="34" charset="0"/>
              </a:rPr>
              <a:t>Diwedd y papur</a:t>
            </a:r>
          </a:p>
        </p:txBody>
      </p:sp>
      <p:sp>
        <p:nvSpPr>
          <p:cNvPr id="5" name="Content Placeholder 4">
            <a:extLst>
              <a:ext uri="{FF2B5EF4-FFF2-40B4-BE49-F238E27FC236}">
                <a16:creationId xmlns:a16="http://schemas.microsoft.com/office/drawing/2014/main" id="{4E40D17A-7973-42A9-B879-3397360966E1}"/>
              </a:ext>
            </a:extLst>
          </p:cNvPr>
          <p:cNvSpPr>
            <a:spLocks noGrp="1"/>
          </p:cNvSpPr>
          <p:nvPr>
            <p:ph sz="quarter" idx="10"/>
          </p:nvPr>
        </p:nvSpPr>
        <p:spPr/>
        <p:txBody>
          <a:bodyPr>
            <a:normAutofit/>
          </a:bodyPr>
          <a:lstStyle/>
          <a:p>
            <a:pPr algn="ctr">
              <a:defRPr b="0" i="0"/>
            </a:pPr>
            <a:r>
              <a:rPr lang="1106" sz="4400">
                <a:solidFill>
                  <a:schemeClr val="tx1"/>
                </a:solidFill>
                <a:latin typeface="Arial" pitchFamily="34" charset="0"/>
                <a:cs typeface="Arial" pitchFamily="34" charset="0"/>
              </a:rPr>
              <a:t>Rydych chi wedi gorffen y papur</a:t>
            </a:r>
          </a:p>
          <a:p>
            <a:endParaRPr lang="en-GB" sz="4400">
              <a:solidFill>
                <a:schemeClr val="tx1"/>
              </a:solidFill>
              <a:latin typeface="Arial" pitchFamily="34" charset="0"/>
              <a:cs typeface="Arial" pitchFamily="34" charset="0"/>
            </a:endParaRPr>
          </a:p>
          <a:p>
            <a:endParaRPr lang="en-GB" sz="4400">
              <a:solidFill>
                <a:schemeClr val="tx1"/>
              </a:solidFill>
              <a:latin typeface="Arial" pitchFamily="34" charset="0"/>
              <a:cs typeface="Arial" pitchFamily="34" charset="0"/>
            </a:endParaRPr>
          </a:p>
          <a:p>
            <a:pPr marL="0" indent="0" algn="ctr">
              <a:buNone/>
              <a:defRPr b="0" i="0"/>
            </a:pPr>
            <a:r>
              <a:rPr lang="1106" sz="4400">
                <a:solidFill>
                  <a:schemeClr val="tx1"/>
                </a:solidFill>
                <a:latin typeface="Arial" pitchFamily="34" charset="0"/>
                <a:cs typeface="Arial" pitchFamily="34" charset="0"/>
              </a:rPr>
              <a:t>Sut gwnaethoch chi?</a:t>
            </a:r>
          </a:p>
        </p:txBody>
      </p:sp>
      <p:pic>
        <p:nvPicPr>
          <p:cNvPr id="2" name="Audio 1">
            <a:hlinkClick r:id="" action="ppaction://media"/>
            <a:extLst>
              <a:ext uri="{FF2B5EF4-FFF2-40B4-BE49-F238E27FC236}">
                <a16:creationId xmlns:a16="http://schemas.microsoft.com/office/drawing/2014/main" id="{B9B59786-B9DB-4ACE-A641-B87F64971D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82362054"/>
      </p:ext>
    </p:extLst>
  </p:cSld>
  <p:clrMapOvr>
    <a:masterClrMapping/>
  </p:clrMapOvr>
  <p:transition advTm="42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normAutofit fontScale="90000"/>
          </a:bodyPr>
          <a:lstStyle/>
          <a:p>
            <a:pPr>
              <a:defRPr b="0" i="0"/>
            </a:pPr>
            <a:r>
              <a:rPr lang="1106" sz="2400">
                <a:solidFill>
                  <a:srgbClr val="0077C8"/>
                </a:solidFill>
                <a:latin typeface="Arial" pitchFamily="34" charset="0"/>
                <a:cs typeface="Arial" pitchFamily="34" charset="0"/>
              </a:rPr>
              <a:t>Beth y dylwn i ei wneud gyda’r crynodeb o’r astudiaeth achos sy'n cael ei ryddhau ymlaen llaw?</a:t>
            </a:r>
          </a:p>
        </p:txBody>
      </p:sp>
      <p:sp>
        <p:nvSpPr>
          <p:cNvPr id="2" name="TextBox 1">
            <a:extLst>
              <a:ext uri="{FF2B5EF4-FFF2-40B4-BE49-F238E27FC236}">
                <a16:creationId xmlns:a16="http://schemas.microsoft.com/office/drawing/2014/main" id="{4F14AA95-56E9-4549-A15E-F876D8D91E7F}"/>
              </a:ext>
            </a:extLst>
          </p:cNvPr>
          <p:cNvSpPr txBox="1"/>
          <p:nvPr/>
        </p:nvSpPr>
        <p:spPr>
          <a:xfrm>
            <a:off x="431800" y="1231900"/>
            <a:ext cx="8432800" cy="2308324"/>
          </a:xfrm>
          <a:prstGeom prst="rect">
            <a:avLst/>
          </a:prstGeom>
          <a:noFill/>
        </p:spPr>
        <p:txBody>
          <a:bodyPr wrap="square" rtlCol="0">
            <a:spAutoFit/>
          </a:bodyPr>
          <a:lstStyle/>
          <a:p>
            <a:endParaRPr lang="en-GB"/>
          </a:p>
          <a:p>
            <a:pPr marL="285750" indent="-285750">
              <a:buFont typeface="Arial" pitchFamily="34" charset="0"/>
              <a:buChar char="•"/>
            </a:pPr>
            <a:endParaRPr lang="en-GB"/>
          </a:p>
          <a:p>
            <a:pPr marL="285750" indent="-285750">
              <a:buFont typeface="Arial" pitchFamily="34" charset="0"/>
              <a:buChar char="•"/>
            </a:pPr>
            <a:endParaRPr lang="en-GB"/>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p>
          <a:p>
            <a:endParaRPr lang="en-GB"/>
          </a:p>
        </p:txBody>
      </p:sp>
      <p:sp>
        <p:nvSpPr>
          <p:cNvPr id="6" name="TextBox 5">
            <a:extLst>
              <a:ext uri="{FF2B5EF4-FFF2-40B4-BE49-F238E27FC236}">
                <a16:creationId xmlns:a16="http://schemas.microsoft.com/office/drawing/2014/main" id="{56408121-EC14-47E3-B35F-37766205D74A}"/>
              </a:ext>
            </a:extLst>
          </p:cNvPr>
          <p:cNvSpPr txBox="1"/>
          <p:nvPr/>
        </p:nvSpPr>
        <p:spPr>
          <a:xfrm>
            <a:off x="431799" y="1231901"/>
            <a:ext cx="10790318" cy="4912189"/>
          </a:xfrm>
          <a:prstGeom prst="rect">
            <a:avLst/>
          </a:prstGeom>
          <a:noFill/>
        </p:spPr>
        <p:txBody>
          <a:bodyPr wrap="square">
            <a:spAutoFit/>
          </a:bodyPr>
          <a:lstStyle/>
          <a:p>
            <a:pPr marL="342900" indent="-342900">
              <a:buFont typeface="Arial" pitchFamily="34" charset="0"/>
              <a:buChar char="•"/>
              <a:defRPr b="0" i="0"/>
            </a:pPr>
            <a:r>
              <a:rPr lang="1106" sz="2400">
                <a:latin typeface="Arial" pitchFamily="34" charset="0"/>
                <a:ea typeface="Cambria" panose="02040503050406030204" pitchFamily="18" charset="0"/>
                <a:cs typeface="Arial" pitchFamily="34" charset="0"/>
              </a:rPr>
              <a:t>Darllenwch drwy’r crynodeb yn ofalus. Bydd hyn yn eich helpu i ddeall cyd-destun yr astudiaeth achos.</a:t>
            </a:r>
          </a:p>
          <a:p>
            <a:pPr marL="342900" indent="-342900">
              <a:buFont typeface="Arial" pitchFamily="34" charset="0"/>
              <a:buChar char="•"/>
              <a:defRPr b="0" i="0"/>
            </a:pPr>
            <a:r>
              <a:rPr lang="1106" sz="2400">
                <a:latin typeface="Arial" pitchFamily="34" charset="0"/>
                <a:ea typeface="Cambria" panose="02040503050406030204" pitchFamily="18" charset="0"/>
                <a:cs typeface="Arial" pitchFamily="34" charset="0"/>
              </a:rPr>
              <a:t>Defnyddiwch uwcholeuydd i nodi ffeithiau allweddol am bwnc/pynciau allweddol y crynodeb, e.e:</a:t>
            </a:r>
          </a:p>
          <a:p>
            <a:endParaRPr lang="en-US" sz="2800">
              <a:latin typeface="Arial" pitchFamily="34" charset="0"/>
              <a:ea typeface="Cambria" panose="02040503050406030204" pitchFamily="18" charset="0"/>
              <a:cs typeface="Arial" pitchFamily="34" charset="0"/>
            </a:endParaRPr>
          </a:p>
          <a:p>
            <a:pPr>
              <a:defRPr b="0" i="0"/>
            </a:pPr>
            <a:r>
              <a:rPr lang="1106" sz="2000">
                <a:highlight>
                  <a:srgbClr val="FFFF00"/>
                </a:highlight>
                <a:latin typeface="Arial" pitchFamily="34" charset="0"/>
                <a:cs typeface="Arial" pitchFamily="34" charset="0"/>
              </a:rPr>
              <a:t>Mae Nathan </a:t>
            </a:r>
            <a:r>
              <a:rPr lang="1106" sz="2000">
                <a:latin typeface="Arial" pitchFamily="34" charset="0"/>
                <a:cs typeface="Arial" pitchFamily="34" charset="0"/>
              </a:rPr>
              <a:t>yn</a:t>
            </a:r>
            <a:r>
              <a:rPr lang="en-GB" sz="2000">
                <a:latin typeface="Arial" pitchFamily="34" charset="0"/>
                <a:cs typeface="Arial" pitchFamily="34" charset="0"/>
              </a:rPr>
              <a:t> </a:t>
            </a:r>
            <a:r>
              <a:rPr lang="1106" sz="2000">
                <a:highlight>
                  <a:srgbClr val="FFFF00"/>
                </a:highlight>
                <a:latin typeface="Arial" pitchFamily="34" charset="0"/>
                <a:cs typeface="Arial" pitchFamily="34" charset="0"/>
              </a:rPr>
              <a:t>fachgen 8 oed </a:t>
            </a:r>
            <a:r>
              <a:rPr lang="1106" sz="2000">
                <a:latin typeface="Arial" pitchFamily="34" charset="0"/>
                <a:cs typeface="Arial" pitchFamily="34" charset="0"/>
              </a:rPr>
              <a:t>sydd wedi profi</a:t>
            </a:r>
            <a:r>
              <a:rPr lang="1106" sz="2000">
                <a:highlight>
                  <a:srgbClr val="FFFF00"/>
                </a:highlight>
                <a:latin typeface="Arial" pitchFamily="34" charset="0"/>
                <a:cs typeface="Arial" pitchFamily="34" charset="0"/>
              </a:rPr>
              <a:t> sawl newid yn yr ysgol a gartref </a:t>
            </a:r>
            <a:r>
              <a:rPr lang="1106" sz="2000">
                <a:latin typeface="Arial" pitchFamily="34" charset="0"/>
                <a:cs typeface="Arial" pitchFamily="34" charset="0"/>
              </a:rPr>
              <a:t> yn ystod yr ychydig fisoedd diwethaf, gan gynnwys </a:t>
            </a:r>
            <a:r>
              <a:rPr lang="1106" sz="2000">
                <a:highlight>
                  <a:srgbClr val="FFFF00"/>
                </a:highlight>
                <a:latin typeface="Arial" pitchFamily="34" charset="0"/>
                <a:cs typeface="Arial" pitchFamily="34" charset="0"/>
              </a:rPr>
              <a:t>genedigaeth ei chwaer fach</a:t>
            </a:r>
            <a:r>
              <a:rPr lang="1106" sz="2000">
                <a:latin typeface="Arial" pitchFamily="34" charset="0"/>
                <a:cs typeface="Arial" pitchFamily="34" charset="0"/>
              </a:rPr>
              <a:t>. Mae'r newidiadau hyn wedi achosi iddo</a:t>
            </a:r>
            <a:r>
              <a:rPr lang="1106" sz="2000">
                <a:highlight>
                  <a:srgbClr val="FFFF00"/>
                </a:highlight>
                <a:latin typeface="Arial" pitchFamily="34" charset="0"/>
                <a:cs typeface="Arial" pitchFamily="34" charset="0"/>
              </a:rPr>
              <a:t> gynhyrfu a mynd i'w gragen </a:t>
            </a:r>
            <a:r>
              <a:rPr lang="1106" sz="2000">
                <a:latin typeface="Arial" pitchFamily="34" charset="0"/>
                <a:cs typeface="Arial" pitchFamily="34" charset="0"/>
              </a:rPr>
              <a:t>yn yr ysgol, er ei fod yn </a:t>
            </a:r>
            <a:r>
              <a:rPr lang="1106" sz="2000">
                <a:highlight>
                  <a:srgbClr val="FFFF00"/>
                </a:highlight>
                <a:latin typeface="Arial" pitchFamily="34" charset="0"/>
                <a:cs typeface="Arial" pitchFamily="34" charset="0"/>
              </a:rPr>
              <a:t>cymryd rhan weithredol mewn gweithgareddau mynegiannol a chreadigol o hyd</a:t>
            </a:r>
            <a:r>
              <a:rPr lang="1106" sz="2000">
                <a:latin typeface="Arial" pitchFamily="34" charset="0"/>
                <a:cs typeface="Arial" pitchFamily="34" charset="0"/>
              </a:rPr>
              <a:t>. Mae'r </a:t>
            </a:r>
            <a:r>
              <a:rPr lang="1106" sz="2000">
                <a:highlight>
                  <a:srgbClr val="FFFF00"/>
                </a:highlight>
                <a:latin typeface="Arial" pitchFamily="34" charset="0"/>
                <a:cs typeface="Arial" pitchFamily="34" charset="0"/>
              </a:rPr>
              <a:t>ymddygiad</a:t>
            </a:r>
            <a:r>
              <a:rPr lang="1106" sz="2000">
                <a:latin typeface="Arial" pitchFamily="34" charset="0"/>
                <a:cs typeface="Arial" pitchFamily="34" charset="0"/>
              </a:rPr>
              <a:t> mae Nathan yn ei ddangos gartref ac yn yr ysgol yn mynd yn fwy a mwy </a:t>
            </a:r>
            <a:r>
              <a:rPr lang="1106" sz="2000">
                <a:highlight>
                  <a:srgbClr val="FFFF00"/>
                </a:highlight>
                <a:latin typeface="Arial" pitchFamily="34" charset="0"/>
                <a:cs typeface="Arial" pitchFamily="34" charset="0"/>
              </a:rPr>
              <a:t>heriol</a:t>
            </a:r>
            <a:r>
              <a:rPr lang="1106" sz="2000">
                <a:latin typeface="Arial" pitchFamily="34" charset="0"/>
                <a:cs typeface="Arial" pitchFamily="34" charset="0"/>
              </a:rPr>
              <a:t>.  Mae ei rieni yn poeni ac maen nhw wedi trefnu cyfarfod ag ysgol Nathan er mwyn lleisio eu pryderon.</a:t>
            </a:r>
          </a:p>
          <a:p>
            <a:endParaRPr lang="en-GB" sz="2400">
              <a:latin typeface="Arial" pitchFamily="34" charset="0"/>
              <a:cs typeface="Arial" pitchFamily="34" charset="0"/>
            </a:endParaRPr>
          </a:p>
          <a:p>
            <a:pPr>
              <a:defRPr b="0" i="0"/>
            </a:pPr>
            <a:r>
              <a:rPr lang="1106" sz="2400">
                <a:latin typeface="Arial" pitchFamily="34" charset="0"/>
                <a:ea typeface="Cambria" panose="02040503050406030204" pitchFamily="18" charset="0"/>
                <a:cs typeface="Arial" pitchFamily="34" charset="0"/>
              </a:rPr>
              <a:t>Gallwch ddefnyddio’r ffeithiau hyn i greu map meddwl neu ffeil ffeithiau am eich pwnc/pynciau allweddol, sef Nathan yn yr enghraifft hon</a:t>
            </a:r>
            <a:endParaRPr lang="en-GB" sz="2400">
              <a:latin typeface="Arial" pitchFamily="34" charset="0"/>
              <a:cs typeface="Arial" pitchFamily="34" charset="0"/>
            </a:endParaRPr>
          </a:p>
        </p:txBody>
      </p:sp>
      <p:pic>
        <p:nvPicPr>
          <p:cNvPr id="5" name="Audio 4">
            <a:hlinkClick r:id="" action="ppaction://media"/>
            <a:extLst>
              <a:ext uri="{FF2B5EF4-FFF2-40B4-BE49-F238E27FC236}">
                <a16:creationId xmlns:a16="http://schemas.microsoft.com/office/drawing/2014/main" id="{97BE23A2-C23F-434E-904E-9321FB49BC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09608719"/>
      </p:ext>
    </p:extLst>
  </p:cSld>
  <p:clrMapOvr>
    <a:masterClrMapping/>
  </p:clrMapOvr>
  <mc:AlternateContent xmlns:mc="http://schemas.openxmlformats.org/markup-compatibility/2006" xmlns:p14="http://schemas.microsoft.com/office/powerpoint/2010/main">
    <mc:Choice Requires="p14">
      <p:transition spd="slow" p14:dur="2000" advTm="16286"/>
    </mc:Choice>
    <mc:Fallback xmlns="">
      <p:transition spd="slow" advTm="16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pPr>
              <a:defRPr b="0" i="0"/>
            </a:pPr>
            <a:r>
              <a:rPr lang="1106" sz="2400">
                <a:latin typeface="Arial" pitchFamily="34" charset="0"/>
                <a:cs typeface="Arial" pitchFamily="34" charset="0"/>
              </a:rPr>
              <a:t>Sut gwnaethoch chi?</a:t>
            </a:r>
          </a:p>
        </p:txBody>
      </p:sp>
      <p:sp>
        <p:nvSpPr>
          <p:cNvPr id="4" name="TextBox 3">
            <a:extLst>
              <a:ext uri="{FF2B5EF4-FFF2-40B4-BE49-F238E27FC236}">
                <a16:creationId xmlns:a16="http://schemas.microsoft.com/office/drawing/2014/main" id="{003B9884-EB8C-4FA7-B1DD-7F120499C663}"/>
              </a:ext>
            </a:extLst>
          </p:cNvPr>
          <p:cNvSpPr txBox="1"/>
          <p:nvPr/>
        </p:nvSpPr>
        <p:spPr>
          <a:xfrm>
            <a:off x="335176" y="1122516"/>
            <a:ext cx="11592633" cy="3752790"/>
          </a:xfrm>
          <a:prstGeom prst="rect">
            <a:avLst/>
          </a:prstGeom>
          <a:noFill/>
        </p:spPr>
        <p:txBody>
          <a:bodyPr wrap="square" rtlCol="0">
            <a:spAutoFit/>
          </a:bodyPr>
          <a:lstStyle/>
          <a:p>
            <a:pPr>
              <a:defRPr b="0" i="0"/>
            </a:pPr>
            <a:r>
              <a:rPr lang="1106" sz="2400">
                <a:latin typeface="Arial" pitchFamily="34" charset="0"/>
                <a:cs typeface="Arial" pitchFamily="34" charset="0"/>
              </a:rPr>
              <a:t>Gan mai haf 2022 yw'r tro cyntaf y caiff yr uned hon ei hasesu, does dim ffiniau graddau marciau crai ar gael.</a:t>
            </a:r>
          </a:p>
          <a:p>
            <a:endParaRPr lang="en-GB" sz="2400">
              <a:latin typeface="Arial" pitchFamily="34" charset="0"/>
              <a:cs typeface="Arial" pitchFamily="34" charset="0"/>
            </a:endParaRPr>
          </a:p>
          <a:p>
            <a:pPr>
              <a:defRPr b="0" i="0"/>
            </a:pPr>
            <a:r>
              <a:rPr lang="1106" sz="2400">
                <a:latin typeface="Arial" pitchFamily="34" charset="0"/>
                <a:cs typeface="Arial" pitchFamily="34" charset="0"/>
              </a:rPr>
              <a:t>Defnyddir y Raddfa Marciau Unffurf (GMU) fel ffordd o adrodd, cofnodi a chyfansymio canlyniadau eich asesiadau uned.  Mae'r GMU yn cael ei defnyddio fel y byddwch chi ac eraill sy'n cyrraedd yr un safon yn cael yr un marc unffurf, pryd bynnag rydych chi'n sefyll yr uned.  Mae cyfanswm marciau unffurf unrhyw uned yn dibynnu ar bwysoli'r uned honno yn y fanyleb.</a:t>
            </a:r>
          </a:p>
          <a:p>
            <a:endParaRPr lang="en-GB" sz="2400">
              <a:latin typeface="Arial" pitchFamily="34" charset="0"/>
              <a:cs typeface="Arial" pitchFamily="34" charset="0"/>
            </a:endParaRPr>
          </a:p>
          <a:p>
            <a:pPr>
              <a:defRPr b="0" i="0"/>
            </a:pPr>
            <a:r>
              <a:rPr lang="1106" sz="2400">
                <a:latin typeface="Arial" pitchFamily="34" charset="0"/>
                <a:cs typeface="Arial" pitchFamily="34" charset="0"/>
              </a:rPr>
              <a:t>Mae marciau unffurf ar gyfer yr uned hon yn cyfateb i raddau uned fel a ganlyn:</a:t>
            </a:r>
          </a:p>
        </p:txBody>
      </p:sp>
      <p:graphicFrame>
        <p:nvGraphicFramePr>
          <p:cNvPr id="12" name="Table 11">
            <a:extLst>
              <a:ext uri="{FF2B5EF4-FFF2-40B4-BE49-F238E27FC236}">
                <a16:creationId xmlns:a16="http://schemas.microsoft.com/office/drawing/2014/main" id="{94ED990C-9AC2-47AE-95E6-D17B53FF2063}"/>
              </a:ext>
            </a:extLst>
          </p:cNvPr>
          <p:cNvGraphicFramePr>
            <a:graphicFrameLocks noGrp="1"/>
          </p:cNvGraphicFramePr>
          <p:nvPr>
            <p:extLst>
              <p:ext uri="{D42A27DB-BD31-4B8C-83A1-F6EECF244321}">
                <p14:modId xmlns:p14="http://schemas.microsoft.com/office/powerpoint/2010/main" val="1131521585"/>
              </p:ext>
            </p:extLst>
          </p:nvPr>
        </p:nvGraphicFramePr>
        <p:xfrm>
          <a:off x="1364768" y="5109921"/>
          <a:ext cx="8971241" cy="1251125"/>
        </p:xfrm>
        <a:graphic>
          <a:graphicData uri="http://schemas.openxmlformats.org/drawingml/2006/table">
            <a:tbl>
              <a:tblPr firstRow="1" firstCol="1" bandRow="1">
                <a:tableStyleId>{5C22544A-7EE6-4342-B048-85BDC9FD1C3A}</a:tableStyleId>
              </a:tblPr>
              <a:tblGrid>
                <a:gridCol w="1691980">
                  <a:extLst>
                    <a:ext uri="{9D8B030D-6E8A-4147-A177-3AD203B41FA5}">
                      <a16:colId xmlns:a16="http://schemas.microsoft.com/office/drawing/2014/main" val="237067919"/>
                    </a:ext>
                  </a:extLst>
                </a:gridCol>
                <a:gridCol w="4622559">
                  <a:extLst>
                    <a:ext uri="{9D8B030D-6E8A-4147-A177-3AD203B41FA5}">
                      <a16:colId xmlns:a16="http://schemas.microsoft.com/office/drawing/2014/main" val="2550371625"/>
                    </a:ext>
                  </a:extLst>
                </a:gridCol>
                <a:gridCol w="845388">
                  <a:extLst>
                    <a:ext uri="{9D8B030D-6E8A-4147-A177-3AD203B41FA5}">
                      <a16:colId xmlns:a16="http://schemas.microsoft.com/office/drawing/2014/main" val="2177742041"/>
                    </a:ext>
                  </a:extLst>
                </a:gridCol>
                <a:gridCol w="534838">
                  <a:extLst>
                    <a:ext uri="{9D8B030D-6E8A-4147-A177-3AD203B41FA5}">
                      <a16:colId xmlns:a16="http://schemas.microsoft.com/office/drawing/2014/main" val="2985042328"/>
                    </a:ext>
                  </a:extLst>
                </a:gridCol>
                <a:gridCol w="414068">
                  <a:extLst>
                    <a:ext uri="{9D8B030D-6E8A-4147-A177-3AD203B41FA5}">
                      <a16:colId xmlns:a16="http://schemas.microsoft.com/office/drawing/2014/main" val="1622629308"/>
                    </a:ext>
                  </a:extLst>
                </a:gridCol>
                <a:gridCol w="465826">
                  <a:extLst>
                    <a:ext uri="{9D8B030D-6E8A-4147-A177-3AD203B41FA5}">
                      <a16:colId xmlns:a16="http://schemas.microsoft.com/office/drawing/2014/main" val="2953158078"/>
                    </a:ext>
                  </a:extLst>
                </a:gridCol>
                <a:gridCol w="396582">
                  <a:extLst>
                    <a:ext uri="{9D8B030D-6E8A-4147-A177-3AD203B41FA5}">
                      <a16:colId xmlns:a16="http://schemas.microsoft.com/office/drawing/2014/main" val="1256213088"/>
                    </a:ext>
                  </a:extLst>
                </a:gridCol>
              </a:tblGrid>
              <a:tr h="567295">
                <a:tc>
                  <a:txBody>
                    <a:bodyPr/>
                    <a:lstStyle/>
                    <a:p>
                      <a:pPr algn="l">
                        <a:lnSpc>
                          <a:spcPct val="107000"/>
                        </a:lnSpc>
                        <a:spcAft>
                          <a:spcPts val="800"/>
                        </a:spcAft>
                        <a:defRPr b="0" i="0"/>
                      </a:pPr>
                      <a:r>
                        <a:rPr lang="1106" sz="2000" b="1">
                          <a:effectLst/>
                        </a:rPr>
                        <a:t>Pwysoli'r unedau</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ctr">
                        <a:lnSpc>
                          <a:spcPct val="107000"/>
                        </a:lnSpc>
                        <a:spcAft>
                          <a:spcPts val="800"/>
                        </a:spcAft>
                        <a:defRPr b="0" i="0"/>
                      </a:pPr>
                      <a:r>
                        <a:rPr lang="1106" sz="2000" b="1">
                          <a:effectLst/>
                        </a:rPr>
                        <a:t>Uchafswm marciau unffurf uned</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70C0"/>
                    </a:solidFill>
                  </a:tcPr>
                </a:tc>
                <a:tc>
                  <a:txBody>
                    <a:bodyPr/>
                    <a:lstStyle/>
                    <a:p>
                      <a:pPr algn="l">
                        <a:lnSpc>
                          <a:spcPct val="107000"/>
                        </a:lnSpc>
                        <a:spcAft>
                          <a:spcPts val="800"/>
                        </a:spcAft>
                        <a:defRPr b="0" i="0"/>
                      </a:pPr>
                      <a:r>
                        <a:rPr lang="1106" sz="2000" b="1">
                          <a:effectLst/>
                        </a:rPr>
                        <a:t>a</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rgbClr val="0070C0"/>
                    </a:solidFill>
                  </a:tcPr>
                </a:tc>
                <a:tc>
                  <a:txBody>
                    <a:bodyPr/>
                    <a:lstStyle/>
                    <a:p>
                      <a:pPr algn="l">
                        <a:lnSpc>
                          <a:spcPct val="107000"/>
                        </a:lnSpc>
                        <a:spcAft>
                          <a:spcPts val="800"/>
                        </a:spcAft>
                        <a:defRPr b="0" i="0"/>
                      </a:pPr>
                      <a:r>
                        <a:rPr lang="1106" sz="2000" b="1">
                          <a:effectLst/>
                        </a:rPr>
                        <a:t>b</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rgbClr val="0070C0"/>
                    </a:solidFill>
                  </a:tcPr>
                </a:tc>
                <a:tc>
                  <a:txBody>
                    <a:bodyPr/>
                    <a:lstStyle/>
                    <a:p>
                      <a:pPr algn="l">
                        <a:lnSpc>
                          <a:spcPct val="107000"/>
                        </a:lnSpc>
                        <a:spcAft>
                          <a:spcPts val="800"/>
                        </a:spcAft>
                        <a:defRPr b="0" i="0"/>
                      </a:pPr>
                      <a:r>
                        <a:rPr lang="1106" sz="2000" b="1">
                          <a:effectLst/>
                        </a:rPr>
                        <a:t>c</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rgbClr val="0070C0"/>
                    </a:solidFill>
                  </a:tcPr>
                </a:tc>
                <a:tc>
                  <a:txBody>
                    <a:bodyPr/>
                    <a:lstStyle/>
                    <a:p>
                      <a:pPr algn="l">
                        <a:lnSpc>
                          <a:spcPct val="107000"/>
                        </a:lnSpc>
                        <a:spcAft>
                          <a:spcPts val="800"/>
                        </a:spcAft>
                        <a:defRPr b="0" i="0"/>
                      </a:pPr>
                      <a:r>
                        <a:rPr lang="1106" sz="2000" b="1">
                          <a:effectLst/>
                        </a:rPr>
                        <a:t>d</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rgbClr val="0070C0"/>
                    </a:solidFill>
                  </a:tcPr>
                </a:tc>
                <a:tc>
                  <a:txBody>
                    <a:bodyPr/>
                    <a:lstStyle/>
                    <a:p>
                      <a:pPr algn="l">
                        <a:lnSpc>
                          <a:spcPct val="107000"/>
                        </a:lnSpc>
                        <a:spcAft>
                          <a:spcPts val="800"/>
                        </a:spcAft>
                        <a:defRPr b="0" i="0"/>
                      </a:pPr>
                      <a:r>
                        <a:rPr lang="1106" sz="2000" b="1">
                          <a:effectLst/>
                        </a:rPr>
                        <a:t>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58049076"/>
                  </a:ext>
                </a:extLst>
              </a:tr>
              <a:tr h="613331">
                <a:tc>
                  <a:txBody>
                    <a:bodyPr/>
                    <a:lstStyle/>
                    <a:p>
                      <a:pPr algn="l">
                        <a:lnSpc>
                          <a:spcPct val="107000"/>
                        </a:lnSpc>
                        <a:spcAft>
                          <a:spcPts val="800"/>
                        </a:spcAft>
                        <a:defRPr b="0" i="0"/>
                      </a:pPr>
                      <a:r>
                        <a:rPr lang="1106" sz="2000" b="1">
                          <a:effectLst/>
                        </a:rPr>
                        <a:t>Uned 3 (30%)</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solidFill>
                      <a:srgbClr val="0070C0"/>
                    </a:solidFill>
                  </a:tcPr>
                </a:tc>
                <a:tc>
                  <a:txBody>
                    <a:bodyPr/>
                    <a:lstStyle/>
                    <a:p>
                      <a:pPr algn="ctr">
                        <a:lnSpc>
                          <a:spcPct val="107000"/>
                        </a:lnSpc>
                        <a:spcAft>
                          <a:spcPts val="800"/>
                        </a:spcAft>
                        <a:defRPr b="0" i="0"/>
                      </a:pPr>
                      <a:r>
                        <a:rPr lang="1106" sz="2000">
                          <a:effectLst/>
                        </a:rPr>
                        <a:t>150</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800"/>
                        </a:spcAft>
                        <a:defRPr b="0" i="0"/>
                      </a:pPr>
                      <a:r>
                        <a:rPr lang="1106" sz="2000">
                          <a:effectLst/>
                        </a:rPr>
                        <a:t>120</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800"/>
                        </a:spcAft>
                        <a:defRPr b="0" i="0"/>
                      </a:pPr>
                      <a:r>
                        <a:rPr lang="1106" sz="2000">
                          <a:effectLst/>
                        </a:rPr>
                        <a:t>105</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800"/>
                        </a:spcAft>
                        <a:defRPr b="0" i="0"/>
                      </a:pPr>
                      <a:r>
                        <a:rPr lang="1106" sz="2000">
                          <a:effectLst/>
                        </a:rPr>
                        <a:t>90</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800"/>
                        </a:spcAft>
                        <a:defRPr b="0" i="0"/>
                      </a:pPr>
                      <a:r>
                        <a:rPr lang="1106" sz="2000">
                          <a:effectLst/>
                        </a:rPr>
                        <a:t>75</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800"/>
                        </a:spcAft>
                        <a:defRPr b="0" i="0"/>
                      </a:pPr>
                      <a:r>
                        <a:rPr lang="1106" sz="2000">
                          <a:effectLst/>
                        </a:rPr>
                        <a:t>60</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3478169"/>
                  </a:ext>
                </a:extLst>
              </a:tr>
            </a:tbl>
          </a:graphicData>
        </a:graphic>
      </p:graphicFrame>
      <p:pic>
        <p:nvPicPr>
          <p:cNvPr id="2" name="Audio 1">
            <a:hlinkClick r:id="" action="ppaction://media"/>
            <a:extLst>
              <a:ext uri="{FF2B5EF4-FFF2-40B4-BE49-F238E27FC236}">
                <a16:creationId xmlns:a16="http://schemas.microsoft.com/office/drawing/2014/main" id="{22FAD306-43A0-46FE-83B0-A65D4495F5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30114061"/>
      </p:ext>
    </p:extLst>
  </p:cSld>
  <p:clrMapOvr>
    <a:masterClrMapping/>
  </p:clrMapOvr>
  <p:transition advTm="117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B8C93BF-0107-7442-95B0-15512805BBA7}"/>
              </a:ext>
            </a:extLst>
          </p:cNvPr>
          <p:cNvSpPr>
            <a:spLocks noGrp="1"/>
          </p:cNvSpPr>
          <p:nvPr>
            <p:ph type="body" sz="quarter" idx="11"/>
          </p:nvPr>
        </p:nvSpPr>
        <p:spPr>
          <a:xfrm>
            <a:off x="427512" y="643467"/>
            <a:ext cx="6852062" cy="6006715"/>
          </a:xfrm>
        </p:spPr>
        <p:txBody>
          <a:bodyPr vert="horz" lIns="91440" tIns="45720" rIns="91440" bIns="45720" rtlCol="0" anchor="ctr">
            <a:normAutofit fontScale="92500" lnSpcReduction="10000"/>
          </a:bodyPr>
          <a:lstStyle/>
          <a:p>
            <a:endParaRPr lang="en-US" dirty="0">
              <a:solidFill>
                <a:schemeClr val="tx1">
                  <a:lumMod val="85000"/>
                  <a:lumOff val="15000"/>
                </a:schemeClr>
              </a:solidFill>
              <a:latin typeface="+mn-lt"/>
              <a:ea typeface="+mn-ea"/>
              <a:cs typeface="+mn-cs"/>
            </a:endParaRPr>
          </a:p>
          <a:p>
            <a:endParaRPr lang="en-US" dirty="0">
              <a:solidFill>
                <a:schemeClr val="tx1">
                  <a:lumMod val="85000"/>
                  <a:lumOff val="15000"/>
                </a:schemeClr>
              </a:solidFill>
              <a:latin typeface="+mn-lt"/>
              <a:ea typeface="+mn-ea"/>
              <a:cs typeface="+mn-cs"/>
            </a:endParaRPr>
          </a:p>
          <a:p>
            <a:endParaRPr lang="en-US" dirty="0">
              <a:solidFill>
                <a:schemeClr val="tx1">
                  <a:lumMod val="85000"/>
                  <a:lumOff val="15000"/>
                </a:schemeClr>
              </a:solidFill>
              <a:latin typeface="+mn-lt"/>
              <a:ea typeface="+mn-ea"/>
              <a:cs typeface="+mn-cs"/>
            </a:endParaRPr>
          </a:p>
          <a:p>
            <a:endParaRPr lang="en-US" dirty="0">
              <a:solidFill>
                <a:schemeClr val="tx1">
                  <a:lumMod val="85000"/>
                  <a:lumOff val="15000"/>
                </a:schemeClr>
              </a:solidFill>
              <a:latin typeface="+mn-lt"/>
              <a:ea typeface="+mn-ea"/>
              <a:cs typeface="+mn-cs"/>
            </a:endParaRPr>
          </a:p>
          <a:p>
            <a:endParaRPr lang="en-US" dirty="0">
              <a:solidFill>
                <a:schemeClr val="tx1">
                  <a:lumMod val="85000"/>
                  <a:lumOff val="15000"/>
                </a:schemeClr>
              </a:solidFill>
              <a:latin typeface="+mn-lt"/>
              <a:ea typeface="+mn-ea"/>
              <a:cs typeface="+mn-cs"/>
            </a:endParaRPr>
          </a:p>
          <a:p>
            <a:endParaRPr lang="en-US" dirty="0">
              <a:solidFill>
                <a:schemeClr val="tx1">
                  <a:lumMod val="85000"/>
                  <a:lumOff val="15000"/>
                </a:schemeClr>
              </a:solidFill>
              <a:latin typeface="+mn-lt"/>
              <a:ea typeface="+mn-ea"/>
              <a:cs typeface="+mn-cs"/>
            </a:endParaRPr>
          </a:p>
          <a:p>
            <a:endParaRPr lang="en-US" dirty="0">
              <a:solidFill>
                <a:schemeClr val="tx1">
                  <a:lumMod val="85000"/>
                  <a:lumOff val="15000"/>
                </a:schemeClr>
              </a:solidFill>
              <a:latin typeface="+mn-lt"/>
              <a:ea typeface="+mn-ea"/>
              <a:cs typeface="+mn-cs"/>
            </a:endParaRPr>
          </a:p>
          <a:p>
            <a:pPr marL="0" indent="0">
              <a:buNone/>
              <a:defRPr b="0" i="0"/>
            </a:pPr>
            <a:endParaRPr lang="en-GB" sz="3300" dirty="0">
              <a:solidFill>
                <a:schemeClr val="tx1">
                  <a:lumMod val="85000"/>
                  <a:lumOff val="15000"/>
                </a:schemeClr>
              </a:solidFill>
              <a:latin typeface="+mn-lt"/>
              <a:ea typeface="+mn-ea"/>
              <a:cs typeface="+mn-cs"/>
            </a:endParaRPr>
          </a:p>
          <a:p>
            <a:pPr marL="0" indent="0">
              <a:buNone/>
              <a:defRPr b="0" i="0"/>
            </a:pPr>
            <a:r>
              <a:rPr lang="1106" sz="3300" dirty="0">
                <a:solidFill>
                  <a:schemeClr val="tx1">
                    <a:lumMod val="85000"/>
                    <a:lumOff val="15000"/>
                  </a:schemeClr>
                </a:solidFill>
                <a:latin typeface="+mn-lt"/>
                <a:ea typeface="+mn-ea"/>
                <a:cs typeface="+mn-cs"/>
              </a:rPr>
              <a:t>TAG </a:t>
            </a:r>
          </a:p>
          <a:p>
            <a:pPr marL="0" indent="0">
              <a:buNone/>
              <a:defRPr b="0" i="0"/>
            </a:pPr>
            <a:r>
              <a:rPr lang="1106" sz="3300" dirty="0">
                <a:solidFill>
                  <a:schemeClr val="tx1">
                    <a:lumMod val="85000"/>
                    <a:lumOff val="15000"/>
                  </a:schemeClr>
                </a:solidFill>
                <a:latin typeface="+mn-lt"/>
                <a:ea typeface="+mn-ea"/>
                <a:cs typeface="+mn-cs"/>
              </a:rPr>
              <a:t>Iechyd a Gofal Cymdeithasol, a Gofal Plant</a:t>
            </a:r>
          </a:p>
        </p:txBody>
      </p:sp>
      <p:sp>
        <p:nvSpPr>
          <p:cNvPr id="13" name="Rectangle 8">
            <a:extLst>
              <a:ext uri="{FF2B5EF4-FFF2-40B4-BE49-F238E27FC236}">
                <a16:creationId xmlns:a16="http://schemas.microsoft.com/office/drawing/2014/main" id="{67218665-EA77-40EC-8172-4F17E2DED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0E0BFB-9D62-EC4B-9B5F-10764C13F1C2}"/>
              </a:ext>
            </a:extLst>
          </p:cNvPr>
          <p:cNvSpPr>
            <a:spLocks noGrp="1"/>
          </p:cNvSpPr>
          <p:nvPr>
            <p:ph type="title"/>
          </p:nvPr>
        </p:nvSpPr>
        <p:spPr>
          <a:xfrm>
            <a:off x="7555992" y="1199479"/>
            <a:ext cx="4636008" cy="5028283"/>
          </a:xfrm>
        </p:spPr>
        <p:txBody>
          <a:bodyPr vert="horz" lIns="91440" tIns="45720" rIns="91440" bIns="45720" rtlCol="0" anchor="ctr">
            <a:normAutofit/>
          </a:bodyPr>
          <a:lstStyle/>
          <a:p>
            <a:pPr>
              <a:defRPr b="0" i="0"/>
            </a:pPr>
            <a:r>
              <a:rPr lang="1106" sz="2800">
                <a:solidFill>
                  <a:schemeClr val="bg1"/>
                </a:solidFill>
                <a:latin typeface="Arial" pitchFamily="34" charset="0"/>
                <a:cs typeface="Arial" pitchFamily="34" charset="0"/>
              </a:rPr>
              <a:t>Unrhyw Gwestiynau?</a:t>
            </a:r>
            <a:br>
              <a:rPr lang="1106" sz="2800">
                <a:solidFill>
                  <a:schemeClr val="bg1"/>
                </a:solidFill>
                <a:latin typeface="Arial" pitchFamily="34" charset="0"/>
                <a:cs typeface="Arial" pitchFamily="34" charset="0"/>
              </a:rPr>
            </a:br>
            <a:br>
              <a:rPr lang="1106" sz="2800">
                <a:solidFill>
                  <a:schemeClr val="bg1"/>
                </a:solidFill>
                <a:latin typeface="Arial" pitchFamily="34" charset="0"/>
                <a:cs typeface="Arial" pitchFamily="34" charset="0"/>
              </a:rPr>
            </a:br>
            <a:br>
              <a:rPr lang="1106" sz="2800">
                <a:solidFill>
                  <a:schemeClr val="bg1"/>
                </a:solidFill>
                <a:latin typeface="Arial" pitchFamily="34" charset="0"/>
                <a:cs typeface="Arial" pitchFamily="34" charset="0"/>
              </a:rPr>
            </a:br>
            <a:r>
              <a:rPr lang="1106" sz="2800">
                <a:solidFill>
                  <a:schemeClr val="bg1"/>
                </a:solidFill>
                <a:latin typeface="Arial" pitchFamily="34" charset="0"/>
                <a:cs typeface="Arial" pitchFamily="34" charset="0"/>
              </a:rPr>
              <a:t>A oes gennych unrhyw gwestiynau pellach am yr arholiad hwn?</a:t>
            </a:r>
            <a:br>
              <a:rPr lang="1106" sz="2800">
                <a:solidFill>
                  <a:schemeClr val="bg1"/>
                </a:solidFill>
                <a:latin typeface="Arial" pitchFamily="34" charset="0"/>
                <a:cs typeface="Arial" pitchFamily="34" charset="0"/>
              </a:rPr>
            </a:br>
            <a:br>
              <a:rPr lang="1106" sz="2800">
                <a:solidFill>
                  <a:schemeClr val="bg1"/>
                </a:solidFill>
                <a:latin typeface="Arial" pitchFamily="34" charset="0"/>
                <a:cs typeface="Arial" pitchFamily="34" charset="0"/>
              </a:rPr>
            </a:br>
            <a:r>
              <a:rPr lang="1106" sz="2800">
                <a:solidFill>
                  <a:schemeClr val="bg1"/>
                </a:solidFill>
                <a:latin typeface="Arial" pitchFamily="34" charset="0"/>
                <a:cs typeface="Arial" pitchFamily="34" charset="0"/>
              </a:rPr>
              <a:t>Os oes, ysgrifennwch nhw ar nodyn Post-it a'i lynu at glawr blaen eich papur i'w roi i'ch athro</a:t>
            </a:r>
            <a:r>
              <a:rPr lang="1106" sz="2800" b="1">
                <a:solidFill>
                  <a:schemeClr val="bg1"/>
                </a:solidFill>
                <a:latin typeface="Arial" pitchFamily="34" charset="0"/>
                <a:cs typeface="Arial" pitchFamily="34" charset="0"/>
              </a:rPr>
              <a:t>.</a:t>
            </a:r>
            <a:br>
              <a:rPr lang="1106" sz="4000" b="1">
                <a:latin typeface="Arial" pitchFamily="34" charset="0"/>
                <a:cs typeface="Arial" pitchFamily="34" charset="0"/>
              </a:rPr>
            </a:br>
            <a:endParaRPr lang="en-US" sz="4000">
              <a:solidFill>
                <a:srgbClr val="FFFFFF"/>
              </a:solidFill>
            </a:endParaRPr>
          </a:p>
        </p:txBody>
      </p:sp>
      <p:pic>
        <p:nvPicPr>
          <p:cNvPr id="7" name="Picture 6">
            <a:extLst>
              <a:ext uri="{FF2B5EF4-FFF2-40B4-BE49-F238E27FC236}">
                <a16:creationId xmlns:a16="http://schemas.microsoft.com/office/drawing/2014/main" id="{7EBDD842-16A0-4EAB-BA40-8EC2B54D2E1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19272" y="151786"/>
            <a:ext cx="2075523" cy="895908"/>
          </a:xfrm>
          <a:prstGeom prst="rect">
            <a:avLst/>
          </a:prstGeom>
        </p:spPr>
      </p:pic>
      <p:pic>
        <p:nvPicPr>
          <p:cNvPr id="3" name="Audio 2">
            <a:hlinkClick r:id="" action="ppaction://media"/>
            <a:extLst>
              <a:ext uri="{FF2B5EF4-FFF2-40B4-BE49-F238E27FC236}">
                <a16:creationId xmlns:a16="http://schemas.microsoft.com/office/drawing/2014/main" id="{A57444B1-9979-4C7A-877D-FBBA6BD5DB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93386056"/>
      </p:ext>
    </p:extLst>
  </p:cSld>
  <p:clrMapOvr>
    <a:masterClrMapping/>
  </p:clrMapOvr>
  <p:transition advTm="40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normAutofit fontScale="90000"/>
          </a:bodyPr>
          <a:lstStyle/>
          <a:p>
            <a:pPr>
              <a:defRPr b="0" i="0"/>
            </a:pPr>
            <a:r>
              <a:rPr lang="1106" sz="2400">
                <a:solidFill>
                  <a:srgbClr val="0077C8"/>
                </a:solidFill>
                <a:latin typeface="Arial" pitchFamily="34" charset="0"/>
                <a:cs typeface="Arial" pitchFamily="34" charset="0"/>
              </a:rPr>
              <a:t>Beth y dylwn i ei wneud gyda’r crynodeb o’r astudiaeth achos sy'n cael ei ryddhau ymlaen llaw?</a:t>
            </a:r>
          </a:p>
        </p:txBody>
      </p:sp>
      <p:sp>
        <p:nvSpPr>
          <p:cNvPr id="2" name="TextBox 1">
            <a:extLst>
              <a:ext uri="{FF2B5EF4-FFF2-40B4-BE49-F238E27FC236}">
                <a16:creationId xmlns:a16="http://schemas.microsoft.com/office/drawing/2014/main" id="{4F14AA95-56E9-4549-A15E-F876D8D91E7F}"/>
              </a:ext>
            </a:extLst>
          </p:cNvPr>
          <p:cNvSpPr txBox="1"/>
          <p:nvPr/>
        </p:nvSpPr>
        <p:spPr>
          <a:xfrm>
            <a:off x="741164" y="2401961"/>
            <a:ext cx="10443819" cy="4210446"/>
          </a:xfrm>
          <a:prstGeom prst="rect">
            <a:avLst/>
          </a:prstGeom>
          <a:noFill/>
        </p:spPr>
        <p:txBody>
          <a:bodyPr wrap="square" rtlCol="0">
            <a:spAutoFit/>
          </a:bodyPr>
          <a:lstStyle/>
          <a:p>
            <a:pPr marL="342900" indent="-342900">
              <a:buFont typeface="Arial" pitchFamily="34" charset="0"/>
              <a:buChar char="•"/>
              <a:defRPr b="0" i="0"/>
            </a:pPr>
            <a:r>
              <a:rPr lang="1106" sz="1800">
                <a:latin typeface="Arial" pitchFamily="34" charset="0"/>
                <a:cs typeface="Arial" pitchFamily="34" charset="0"/>
              </a:rPr>
              <a:t>meysydd datblygu allweddol mewn plant a phobl ifanc: corfforol, gwybyddol, ieithyddol, deallusol, cymdeithasol ac emosiynol </a:t>
            </a:r>
          </a:p>
          <a:p>
            <a:pPr>
              <a:defRPr b="0" i="0"/>
            </a:pPr>
            <a:r>
              <a:rPr lang="1106">
                <a:solidFill>
                  <a:srgbClr val="FF0000"/>
                </a:solidFill>
                <a:latin typeface="Arial" pitchFamily="34" charset="0"/>
                <a:cs typeface="Arial" pitchFamily="34" charset="0"/>
              </a:rPr>
              <a:t>Ystyriwch oedran Nathan a'r camau datblygu perthnasol</a:t>
            </a:r>
          </a:p>
          <a:p>
            <a:endParaRPr lang="en-GB" sz="1800">
              <a:solidFill>
                <a:srgbClr val="FF0000"/>
              </a:solidFill>
              <a:latin typeface="Arial" pitchFamily="34" charset="0"/>
              <a:cs typeface="Arial" pitchFamily="34" charset="0"/>
            </a:endParaRPr>
          </a:p>
          <a:p>
            <a:pPr marL="342900" indent="-342900">
              <a:buFont typeface="Arial" pitchFamily="34" charset="0"/>
              <a:buChar char="•"/>
              <a:defRPr b="0" i="0"/>
            </a:pPr>
            <a:r>
              <a:rPr lang="1106" sz="1800">
                <a:latin typeface="Arial" pitchFamily="34" charset="0"/>
                <a:cs typeface="Arial" pitchFamily="34" charset="0"/>
              </a:rPr>
              <a:t>pwrpas chwarae </a:t>
            </a:r>
          </a:p>
          <a:p>
            <a:pPr marL="342900" indent="-342900">
              <a:buFont typeface="Arial" pitchFamily="34" charset="0"/>
              <a:buChar char="•"/>
              <a:defRPr b="0" i="0"/>
            </a:pPr>
            <a:r>
              <a:rPr lang="1106" sz="1800">
                <a:latin typeface="Arial" pitchFamily="34" charset="0"/>
                <a:cs typeface="Arial" pitchFamily="34" charset="0"/>
              </a:rPr>
              <a:t>mathau o chwarae </a:t>
            </a:r>
          </a:p>
          <a:p>
            <a:pPr>
              <a:defRPr b="0" i="0"/>
            </a:pPr>
            <a:r>
              <a:rPr lang="1106">
                <a:solidFill>
                  <a:srgbClr val="FF0000"/>
                </a:solidFill>
                <a:latin typeface="Arial" pitchFamily="34" charset="0"/>
                <a:cs typeface="Arial" pitchFamily="34" charset="0"/>
              </a:rPr>
              <a:t>Ystyriwch sut gall chwarae helpu Nathan</a:t>
            </a:r>
          </a:p>
          <a:p>
            <a:endParaRPr lang="en-GB" sz="1800">
              <a:solidFill>
                <a:srgbClr val="FF0000"/>
              </a:solidFill>
              <a:latin typeface="Arial" pitchFamily="34" charset="0"/>
              <a:cs typeface="Arial" pitchFamily="34" charset="0"/>
            </a:endParaRPr>
          </a:p>
          <a:p>
            <a:pPr marL="342900" indent="-342900">
              <a:buFont typeface="Arial" pitchFamily="34" charset="0"/>
              <a:buChar char="•"/>
              <a:defRPr b="0" i="0"/>
            </a:pPr>
            <a:r>
              <a:rPr lang="1106" sz="1800">
                <a:latin typeface="Arial" pitchFamily="34" charset="0"/>
                <a:cs typeface="Arial" pitchFamily="34" charset="0"/>
              </a:rPr>
              <a:t>ffactorau sy'n effeithio ar ymddygiad plant a phobl ifanc </a:t>
            </a:r>
          </a:p>
          <a:p>
            <a:pPr>
              <a:defRPr b="0" i="0"/>
            </a:pPr>
            <a:r>
              <a:rPr lang="1106">
                <a:solidFill>
                  <a:srgbClr val="FF0000"/>
                </a:solidFill>
                <a:latin typeface="Arial" pitchFamily="34" charset="0"/>
                <a:cs typeface="Arial" pitchFamily="34" charset="0"/>
              </a:rPr>
              <a:t>Beth yw'r ffactorau sy'n effeithio ar Nathan?</a:t>
            </a:r>
          </a:p>
          <a:p>
            <a:endParaRPr lang="en-GB" sz="1800">
              <a:solidFill>
                <a:srgbClr val="FF0000"/>
              </a:solidFill>
              <a:latin typeface="Arial" pitchFamily="34" charset="0"/>
              <a:cs typeface="Arial" pitchFamily="34" charset="0"/>
            </a:endParaRPr>
          </a:p>
          <a:p>
            <a:pPr marL="342900" indent="-342900">
              <a:buFont typeface="Arial" pitchFamily="34" charset="0"/>
              <a:buChar char="•"/>
              <a:defRPr b="0" i="0"/>
            </a:pPr>
            <a:r>
              <a:rPr lang="1106" sz="1800">
                <a:latin typeface="Arial" pitchFamily="34" charset="0"/>
                <a:cs typeface="Arial" pitchFamily="34" charset="0"/>
              </a:rPr>
              <a:t>strategaethau a dulliau sy'n cefnogi plant a phobl ifanc i ddatblygu patrymau ymddygiad cadarnhaol.</a:t>
            </a:r>
          </a:p>
          <a:p>
            <a:pPr>
              <a:defRPr b="0" i="0"/>
            </a:pPr>
            <a:r>
              <a:rPr lang="1106" sz="1800">
                <a:solidFill>
                  <a:srgbClr val="FF0000"/>
                </a:solidFill>
                <a:latin typeface="Arial" pitchFamily="34" charset="0"/>
                <a:cs typeface="Arial" pitchFamily="34" charset="0"/>
              </a:rPr>
              <a:t>Pa strategaethau a dulliau y gellid eu defnyddio gartref ac yn yr ysgol i gefnogi Nathan?</a:t>
            </a:r>
          </a:p>
          <a:p>
            <a:pPr>
              <a:defRPr b="0" i="0"/>
            </a:pPr>
            <a:r>
              <a:rPr lang="1106" sz="1800">
                <a:solidFill>
                  <a:srgbClr val="FF0000"/>
                </a:solidFill>
                <a:latin typeface="Arial" pitchFamily="34" charset="0"/>
                <a:cs typeface="Arial" pitchFamily="34" charset="0"/>
              </a:rPr>
              <a:t>Sut gallen nhw ei helpu?</a:t>
            </a:r>
          </a:p>
        </p:txBody>
      </p:sp>
      <p:sp>
        <p:nvSpPr>
          <p:cNvPr id="6" name="TextBox 5">
            <a:extLst>
              <a:ext uri="{FF2B5EF4-FFF2-40B4-BE49-F238E27FC236}">
                <a16:creationId xmlns:a16="http://schemas.microsoft.com/office/drawing/2014/main" id="{56408121-EC14-47E3-B35F-37766205D74A}"/>
              </a:ext>
            </a:extLst>
          </p:cNvPr>
          <p:cNvSpPr txBox="1"/>
          <p:nvPr/>
        </p:nvSpPr>
        <p:spPr>
          <a:xfrm>
            <a:off x="672206" y="905114"/>
            <a:ext cx="10571441" cy="1556034"/>
          </a:xfrm>
          <a:prstGeom prst="rect">
            <a:avLst/>
          </a:prstGeom>
          <a:noFill/>
        </p:spPr>
        <p:txBody>
          <a:bodyPr wrap="square">
            <a:spAutoFit/>
          </a:bodyPr>
          <a:lstStyle/>
          <a:p>
            <a:pPr>
              <a:defRPr b="0" i="0"/>
            </a:pPr>
            <a:r>
              <a:rPr lang="1106" sz="2400">
                <a:latin typeface="Arial" pitchFamily="34" charset="0"/>
                <a:cs typeface="Arial" pitchFamily="34" charset="0"/>
              </a:rPr>
              <a:t>Ar ôl i chi lunio eich map meddwl/ffeil ffeithiau, bydd angen i chi ystyried y pwyntiau canlynol a sut maen nhw'n berthnasol i’r ffeithiau allweddol rydych chi wedi’u nodi a gwneud nodiadau cryno sy’n ymdrin â phob un o’r pwyntiau isod:</a:t>
            </a:r>
          </a:p>
        </p:txBody>
      </p:sp>
      <p:pic>
        <p:nvPicPr>
          <p:cNvPr id="4" name="Audio 3">
            <a:hlinkClick r:id="" action="ppaction://media"/>
            <a:extLst>
              <a:ext uri="{FF2B5EF4-FFF2-40B4-BE49-F238E27FC236}">
                <a16:creationId xmlns:a16="http://schemas.microsoft.com/office/drawing/2014/main" id="{03905EB3-6E9A-40F6-899F-F7F6D10AF0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85490966"/>
      </p:ext>
    </p:extLst>
  </p:cSld>
  <p:clrMapOvr>
    <a:masterClrMapping/>
  </p:clrMapOvr>
  <mc:AlternateContent xmlns:mc="http://schemas.openxmlformats.org/markup-compatibility/2006" xmlns:p14="http://schemas.microsoft.com/office/powerpoint/2010/main">
    <mc:Choice Requires="p14">
      <p:transition spd="slow" p14:dur="2000" advTm="23784"/>
    </mc:Choice>
    <mc:Fallback xmlns="">
      <p:transition spd="slow" advTm="23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pPr>
              <a:defRPr b="0" i="0"/>
            </a:pPr>
            <a:r>
              <a:rPr lang="1106" sz="2400">
                <a:solidFill>
                  <a:srgbClr val="0070C0"/>
                </a:solidFill>
                <a:latin typeface="Arial" pitchFamily="34" charset="0"/>
                <a:cs typeface="Arial" pitchFamily="34" charset="0"/>
              </a:rPr>
              <a:t>Beth ddylwn i ei wneud gyntaf?</a:t>
            </a:r>
          </a:p>
        </p:txBody>
      </p:sp>
      <p:sp>
        <p:nvSpPr>
          <p:cNvPr id="2" name="TextBox 1">
            <a:extLst>
              <a:ext uri="{FF2B5EF4-FFF2-40B4-BE49-F238E27FC236}">
                <a16:creationId xmlns:a16="http://schemas.microsoft.com/office/drawing/2014/main" id="{4F14AA95-56E9-4549-A15E-F876D8D91E7F}"/>
              </a:ext>
            </a:extLst>
          </p:cNvPr>
          <p:cNvSpPr txBox="1"/>
          <p:nvPr/>
        </p:nvSpPr>
        <p:spPr>
          <a:xfrm>
            <a:off x="431800" y="1104700"/>
            <a:ext cx="8441233" cy="396636"/>
          </a:xfrm>
          <a:prstGeom prst="rect">
            <a:avLst/>
          </a:prstGeom>
          <a:noFill/>
        </p:spPr>
        <p:txBody>
          <a:bodyPr wrap="square" rtlCol="0">
            <a:spAutoFit/>
          </a:bodyPr>
          <a:lstStyle/>
          <a:p>
            <a:pPr>
              <a:defRPr b="0" i="0"/>
            </a:pPr>
            <a:r>
              <a:rPr lang="1106" sz="2000">
                <a:solidFill>
                  <a:schemeClr val="tx1"/>
                </a:solidFill>
                <a:latin typeface="Arial" pitchFamily="34" charset="0"/>
                <a:ea typeface="Cambria" panose="02040503050406030204" pitchFamily="18" charset="0"/>
                <a:cs typeface="Arial" pitchFamily="34" charset="0"/>
              </a:rPr>
              <a:t>1. Darllenwch glawr blaen y papur arholiad</a:t>
            </a:r>
            <a:endParaRPr lang="en-GB" sz="2000">
              <a:latin typeface="Arial" pitchFamily="34" charset="0"/>
              <a:cs typeface="Arial" pitchFamily="34" charset="0"/>
            </a:endParaRPr>
          </a:p>
        </p:txBody>
      </p:sp>
      <p:sp>
        <p:nvSpPr>
          <p:cNvPr id="8" name="TextBox 7">
            <a:extLst>
              <a:ext uri="{FF2B5EF4-FFF2-40B4-BE49-F238E27FC236}">
                <a16:creationId xmlns:a16="http://schemas.microsoft.com/office/drawing/2014/main" id="{2F193C2B-45DB-486A-ACD9-986A793C2397}"/>
              </a:ext>
            </a:extLst>
          </p:cNvPr>
          <p:cNvSpPr txBox="1"/>
          <p:nvPr/>
        </p:nvSpPr>
        <p:spPr>
          <a:xfrm>
            <a:off x="488426" y="6126058"/>
            <a:ext cx="10932618" cy="396636"/>
          </a:xfrm>
          <a:prstGeom prst="rect">
            <a:avLst/>
          </a:prstGeom>
          <a:noFill/>
        </p:spPr>
        <p:txBody>
          <a:bodyPr wrap="square">
            <a:spAutoFit/>
          </a:bodyPr>
          <a:lstStyle/>
          <a:p>
            <a:pPr>
              <a:defRPr b="0" i="0"/>
            </a:pPr>
            <a:r>
              <a:rPr lang="1106" sz="2000">
                <a:latin typeface="Arial" pitchFamily="34" charset="0"/>
                <a:ea typeface="Cambria" panose="02040503050406030204" pitchFamily="18" charset="0"/>
                <a:cs typeface="Arial" pitchFamily="34" charset="0"/>
              </a:rPr>
              <a:t>2. Gwnewch yn siŵr bod eich enw, rhif ymgeisydd a rhif canolfan ar eich llyfryn ateb.</a:t>
            </a:r>
            <a:endParaRPr lang="en-GB" sz="2000">
              <a:latin typeface="Arial" pitchFamily="34" charset="0"/>
              <a:cs typeface="Arial" pitchFamily="34" charset="0"/>
            </a:endParaRPr>
          </a:p>
        </p:txBody>
      </p:sp>
      <p:sp>
        <p:nvSpPr>
          <p:cNvPr id="9" name="TextBox 8">
            <a:extLst>
              <a:ext uri="{FF2B5EF4-FFF2-40B4-BE49-F238E27FC236}">
                <a16:creationId xmlns:a16="http://schemas.microsoft.com/office/drawing/2014/main" id="{E8FA0341-1A2B-48B2-8DB8-40BF2EB39B38}"/>
              </a:ext>
            </a:extLst>
          </p:cNvPr>
          <p:cNvSpPr txBox="1"/>
          <p:nvPr/>
        </p:nvSpPr>
        <p:spPr>
          <a:xfrm>
            <a:off x="986589" y="1627920"/>
            <a:ext cx="8170721" cy="4469785"/>
          </a:xfrm>
          <a:prstGeom prst="rect">
            <a:avLst/>
          </a:prstGeom>
          <a:noFill/>
        </p:spPr>
        <p:txBody>
          <a:bodyPr wrap="square">
            <a:spAutoFit/>
          </a:bodyPr>
          <a:lstStyle/>
          <a:p>
            <a:pPr>
              <a:defRPr b="0" i="0"/>
            </a:pPr>
            <a:r>
              <a:rPr lang="1106" sz="1100" b="1"/>
              <a:t>TAG SAFON UWCH IECHYD A GOFAL CYMDEITHASOL, A GOFAL PLANT </a:t>
            </a:r>
          </a:p>
          <a:p>
            <a:pPr>
              <a:defRPr b="0" i="0"/>
            </a:pPr>
            <a:r>
              <a:rPr lang="1106" sz="1100" b="1"/>
              <a:t> </a:t>
            </a:r>
          </a:p>
          <a:p>
            <a:pPr>
              <a:defRPr b="0" i="0"/>
            </a:pPr>
            <a:r>
              <a:rPr lang="1106" sz="1100" b="1"/>
              <a:t>UNED 3 SAFBWYNTIAU DAMCANIAETHOL AR YMDDYGIAD PLANT A PHOBL IFANC</a:t>
            </a:r>
          </a:p>
          <a:p>
            <a:endParaRPr lang="en-GB" sz="1100" b="1"/>
          </a:p>
          <a:p>
            <a:pPr>
              <a:defRPr b="0" i="0"/>
            </a:pPr>
            <a:r>
              <a:rPr lang="1106" sz="1100" b="1"/>
              <a:t>2 awr 30 munud </a:t>
            </a:r>
          </a:p>
          <a:p>
            <a:endParaRPr lang="en-GB" sz="1100"/>
          </a:p>
          <a:p>
            <a:pPr>
              <a:defRPr b="0" i="0"/>
            </a:pPr>
            <a:r>
              <a:rPr lang="1106" sz="1100" b="1"/>
              <a:t>CYFARWYDDIADAU I YMGEISWYR</a:t>
            </a:r>
            <a:r>
              <a:rPr lang="1106" sz="1100" b="0"/>
              <a:t> </a:t>
            </a:r>
          </a:p>
          <a:p>
            <a:pPr>
              <a:defRPr b="0" i="0"/>
            </a:pPr>
            <a:r>
              <a:rPr lang="1106" sz="1100"/>
              <a:t>Atebwch </a:t>
            </a:r>
            <a:r>
              <a:rPr lang="1106" sz="1100" b="1"/>
              <a:t>BOB</a:t>
            </a:r>
            <a:r>
              <a:rPr lang="1106" sz="1100"/>
              <a:t> cwestiwn. </a:t>
            </a:r>
          </a:p>
          <a:p>
            <a:endParaRPr lang="en-GB" sz="1100"/>
          </a:p>
          <a:p>
            <a:pPr>
              <a:defRPr b="0" i="0"/>
            </a:pPr>
            <a:r>
              <a:rPr lang="1106" sz="1100"/>
              <a:t>Ysgrifennwch eich enw, rhif y ganolfan a’ch rhif ymgeisydd yn y blychau ar ben y dudalen hon</a:t>
            </a:r>
          </a:p>
          <a:p>
            <a:endParaRPr lang="en-GB" sz="1100"/>
          </a:p>
          <a:p>
            <a:pPr>
              <a:defRPr b="0" i="0"/>
            </a:pPr>
            <a:r>
              <a:rPr lang="1106" sz="1100"/>
              <a:t>. Ysgrifennwch eich atebion yn y lleoedd gwag priodol yn y llyfryn hwn. </a:t>
            </a:r>
          </a:p>
          <a:p>
            <a:endParaRPr lang="en-GB" sz="1100"/>
          </a:p>
          <a:p>
            <a:pPr>
              <a:defRPr b="0" i="0"/>
            </a:pPr>
            <a:r>
              <a:rPr lang="1106" sz="1100"/>
              <a:t>Defnyddiwch inc neu feiro du. Peidiwch â defnyddio pensil na beiro gel.</a:t>
            </a:r>
          </a:p>
          <a:p>
            <a:endParaRPr lang="en-GB" sz="1100"/>
          </a:p>
          <a:p>
            <a:pPr>
              <a:defRPr b="0" i="0"/>
            </a:pPr>
            <a:r>
              <a:rPr lang="1106" sz="1100"/>
              <a:t> Peidiwch â defnyddio hylif cywiro. </a:t>
            </a:r>
          </a:p>
          <a:p>
            <a:endParaRPr lang="en-GB" sz="1100" b="1"/>
          </a:p>
          <a:p>
            <a:pPr>
              <a:defRPr b="0" i="0"/>
            </a:pPr>
            <a:r>
              <a:rPr lang="1106" sz="1100" b="1"/>
              <a:t>GWYBODAETH I YMGEISWYR</a:t>
            </a:r>
            <a:r>
              <a:rPr lang="1106" sz="1100" b="0"/>
              <a:t> </a:t>
            </a:r>
          </a:p>
          <a:p>
            <a:pPr>
              <a:defRPr b="0" i="0"/>
            </a:pPr>
            <a:r>
              <a:rPr lang="1106" sz="1100"/>
              <a:t>Mae cwestiynau Adran A yn ymwneud â'r deunydd wedi'i ryddhau ymlaen llaw. </a:t>
            </a:r>
          </a:p>
          <a:p>
            <a:endParaRPr lang="en-GB" sz="1100"/>
          </a:p>
          <a:p>
            <a:pPr>
              <a:defRPr b="0" i="0"/>
            </a:pPr>
            <a:r>
              <a:rPr lang="1106" sz="1100"/>
              <a:t>Mae nifer y marciau wedi'i nodi mewn cromfachau ar ddiwedd pob cwestiwn neu ran o gwestiwn. </a:t>
            </a:r>
          </a:p>
          <a:p>
            <a:pPr>
              <a:defRPr b="0" i="0"/>
            </a:pPr>
            <a:r>
              <a:rPr lang="1106" sz="1100"/>
              <a:t>Dylech chi rannu eich amser yn unol â hynny.</a:t>
            </a:r>
          </a:p>
          <a:p>
            <a:pPr>
              <a:defRPr b="0" i="0"/>
            </a:pPr>
            <a:r>
              <a:rPr lang="1106" sz="1100"/>
              <a:t> 100 yw cyfanswm y marciau sydd ar gael.</a:t>
            </a:r>
          </a:p>
          <a:p>
            <a:endParaRPr lang="en-GB" sz="1100"/>
          </a:p>
          <a:p>
            <a:pPr>
              <a:defRPr b="0" i="0"/>
            </a:pPr>
            <a:r>
              <a:rPr lang="1106" sz="1100"/>
              <a:t> Cofiwch fod angen i chi ysgrifennu eich atebion mewn Cymraeg da a’u cyflwyno’n drefnus. Bydd ansawdd eich cyfathrebu ysgrifenedig, gan gynnwys defnydd priodol o atalnodi a gramadeg</a:t>
            </a:r>
            <a:r>
              <a:rPr lang="1106" sz="1200"/>
              <a:t>, yn cael ei asesu yn eich ateb i gwestiwn 5</a:t>
            </a:r>
          </a:p>
        </p:txBody>
      </p:sp>
      <p:pic>
        <p:nvPicPr>
          <p:cNvPr id="5" name="Audio 4">
            <a:hlinkClick r:id="" action="ppaction://media"/>
            <a:extLst>
              <a:ext uri="{FF2B5EF4-FFF2-40B4-BE49-F238E27FC236}">
                <a16:creationId xmlns:a16="http://schemas.microsoft.com/office/drawing/2014/main" id="{60EF1EFE-7DEE-458D-8215-A3C5088FE2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24120679"/>
      </p:ext>
    </p:extLst>
  </p:cSld>
  <p:clrMapOvr>
    <a:masterClrMapping/>
  </p:clrMapOvr>
  <mc:AlternateContent xmlns:mc="http://schemas.openxmlformats.org/markup-compatibility/2006" xmlns:p14="http://schemas.microsoft.com/office/powerpoint/2010/main">
    <mc:Choice Requires="p14">
      <p:transition spd="slow" p14:dur="2000" advTm="23310"/>
    </mc:Choice>
    <mc:Fallback xmlns="">
      <p:transition spd="slow" advTm="23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pPr>
              <a:defRPr b="0" i="0"/>
            </a:pPr>
            <a:r>
              <a:rPr lang="1106" sz="2400">
                <a:solidFill>
                  <a:srgbClr val="0077C8"/>
                </a:solidFill>
                <a:latin typeface="Arial" pitchFamily="34" charset="0"/>
                <a:cs typeface="Arial" pitchFamily="34" charset="0"/>
              </a:rPr>
              <a:t>Pwyntiau cyffredinol ar dechneg arholiadau</a:t>
            </a:r>
          </a:p>
        </p:txBody>
      </p:sp>
      <p:sp>
        <p:nvSpPr>
          <p:cNvPr id="2" name="TextBox 1">
            <a:extLst>
              <a:ext uri="{FF2B5EF4-FFF2-40B4-BE49-F238E27FC236}">
                <a16:creationId xmlns:a16="http://schemas.microsoft.com/office/drawing/2014/main" id="{4F14AA95-56E9-4549-A15E-F876D8D91E7F}"/>
              </a:ext>
            </a:extLst>
          </p:cNvPr>
          <p:cNvSpPr txBox="1"/>
          <p:nvPr/>
        </p:nvSpPr>
        <p:spPr>
          <a:xfrm>
            <a:off x="431800" y="1231900"/>
            <a:ext cx="8432800" cy="2308324"/>
          </a:xfrm>
          <a:prstGeom prst="rect">
            <a:avLst/>
          </a:prstGeom>
          <a:noFill/>
        </p:spPr>
        <p:txBody>
          <a:bodyPr wrap="square" rtlCol="0">
            <a:spAutoFit/>
          </a:bodyPr>
          <a:lstStyle/>
          <a:p>
            <a:endParaRPr lang="en-GB"/>
          </a:p>
          <a:p>
            <a:pPr marL="285750" indent="-285750">
              <a:buFont typeface="Arial" pitchFamily="34" charset="0"/>
              <a:buChar char="•"/>
            </a:pPr>
            <a:endParaRPr lang="en-GB"/>
          </a:p>
          <a:p>
            <a:pPr marL="285750" indent="-285750">
              <a:buFont typeface="Arial" pitchFamily="34" charset="0"/>
              <a:buChar char="•"/>
            </a:pPr>
            <a:endParaRPr lang="en-GB"/>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p>
          <a:p>
            <a:endParaRPr lang="en-GB"/>
          </a:p>
        </p:txBody>
      </p:sp>
      <p:sp>
        <p:nvSpPr>
          <p:cNvPr id="6" name="TextBox 5">
            <a:extLst>
              <a:ext uri="{FF2B5EF4-FFF2-40B4-BE49-F238E27FC236}">
                <a16:creationId xmlns:a16="http://schemas.microsoft.com/office/drawing/2014/main" id="{56408121-EC14-47E3-B35F-37766205D74A}"/>
              </a:ext>
            </a:extLst>
          </p:cNvPr>
          <p:cNvSpPr txBox="1"/>
          <p:nvPr/>
        </p:nvSpPr>
        <p:spPr>
          <a:xfrm>
            <a:off x="431799" y="1231901"/>
            <a:ext cx="11040126" cy="5644438"/>
          </a:xfrm>
          <a:prstGeom prst="rect">
            <a:avLst/>
          </a:prstGeom>
          <a:noFill/>
        </p:spPr>
        <p:txBody>
          <a:bodyPr wrap="square">
            <a:spAutoFit/>
          </a:bodyPr>
          <a:lstStyle/>
          <a:p>
            <a:pPr>
              <a:defRPr b="0" i="0"/>
            </a:pPr>
            <a:r>
              <a:rPr lang="1106" sz="2800">
                <a:latin typeface="Arial" pitchFamily="34" charset="0"/>
                <a:ea typeface="Cambria" panose="02040503050406030204" pitchFamily="18" charset="0"/>
                <a:cs typeface="Arial" pitchFamily="34" charset="0"/>
              </a:rPr>
              <a:t>Ar gyfer pob cwestiwn:</a:t>
            </a:r>
          </a:p>
          <a:p>
            <a:pPr marL="342900" indent="-342900">
              <a:buFont typeface="Arial" pitchFamily="34" charset="0"/>
              <a:buChar char="•"/>
              <a:defRPr b="0" i="0"/>
            </a:pPr>
            <a:r>
              <a:rPr lang="1106" sz="2800">
                <a:latin typeface="Arial" pitchFamily="34" charset="0"/>
                <a:ea typeface="Cambria" panose="02040503050406030204" pitchFamily="18" charset="0"/>
                <a:cs typeface="Arial" pitchFamily="34" charset="0"/>
              </a:rPr>
              <a:t>darllenwch trwy'r holl gwestiwn cyn dechrau ateb. Bydd hyn yn eich helpu i ddeall yr hyn y mae angen i chi ei wneud</a:t>
            </a:r>
          </a:p>
          <a:p>
            <a:pPr marL="342900" indent="-342900">
              <a:buFont typeface="Arial" pitchFamily="34" charset="0"/>
              <a:buChar char="•"/>
              <a:defRPr b="0" i="0"/>
            </a:pPr>
            <a:r>
              <a:rPr lang="1106" sz="2800">
                <a:latin typeface="Arial" pitchFamily="34" charset="0"/>
                <a:ea typeface="Cambria" panose="02040503050406030204" pitchFamily="18" charset="0"/>
                <a:cs typeface="Arial" pitchFamily="34" charset="0"/>
              </a:rPr>
              <a:t>Defnyddiwch uwcholeuydd i ddewis geiriau allweddol</a:t>
            </a:r>
          </a:p>
          <a:p>
            <a:pPr marL="342900" indent="-342900">
              <a:buFont typeface="Arial" pitchFamily="34" charset="0"/>
              <a:buChar char="•"/>
              <a:defRPr b="0" i="0"/>
            </a:pPr>
            <a:r>
              <a:rPr lang="1106" sz="2800">
                <a:latin typeface="Arial" pitchFamily="34" charset="0"/>
                <a:ea typeface="Cambria" panose="02040503050406030204" pitchFamily="18" charset="0"/>
                <a:cs typeface="Arial" pitchFamily="34" charset="0"/>
              </a:rPr>
              <a:t>Edrychwch ar y geiriau gorchymyn a nifer y marciau sydd ar gael ar gyfer pob cwestiwn – byddan nhw'n eich helpu i benderfynu faint o fanylion y mae eu hangen</a:t>
            </a:r>
          </a:p>
          <a:p>
            <a:pPr marL="342900" indent="-342900">
              <a:buFont typeface="Arial" pitchFamily="34" charset="0"/>
              <a:buChar char="•"/>
              <a:defRPr b="0" i="0"/>
            </a:pPr>
            <a:r>
              <a:rPr lang="1106" sz="2800">
                <a:latin typeface="Arial" pitchFamily="34" charset="0"/>
                <a:ea typeface="Cambria" panose="02040503050406030204" pitchFamily="18" charset="0"/>
                <a:cs typeface="Arial" pitchFamily="34" charset="0"/>
              </a:rPr>
              <a:t>Os yw gair mewn print </a:t>
            </a:r>
            <a:r>
              <a:rPr lang="1106" sz="2800" b="1">
                <a:latin typeface="Arial" pitchFamily="34" charset="0"/>
                <a:ea typeface="Cambria" panose="02040503050406030204" pitchFamily="18" charset="0"/>
                <a:cs typeface="Arial" pitchFamily="34" charset="0"/>
              </a:rPr>
              <a:t>trwm</a:t>
            </a:r>
            <a:r>
              <a:rPr lang="1106" sz="2800">
                <a:latin typeface="Arial" pitchFamily="34" charset="0"/>
                <a:ea typeface="Cambria" panose="02040503050406030204" pitchFamily="18" charset="0"/>
                <a:cs typeface="Arial" pitchFamily="34" charset="0"/>
              </a:rPr>
              <a:t>, mae'n bwysig</a:t>
            </a:r>
          </a:p>
          <a:p>
            <a:pPr marL="342900" indent="-342900">
              <a:buFont typeface="Arial" pitchFamily="34" charset="0"/>
              <a:buChar char="•"/>
              <a:defRPr b="0" i="0"/>
            </a:pPr>
            <a:r>
              <a:rPr lang="1106" sz="2800">
                <a:latin typeface="Arial" pitchFamily="34" charset="0"/>
                <a:ea typeface="Cambria" panose="02040503050406030204" pitchFamily="18" charset="0"/>
                <a:cs typeface="Arial" pitchFamily="34" charset="0"/>
              </a:rPr>
              <a:t>Cadwch eich papur arholiad ar agor ar y taeniad tudalen ddwbl – peidiwch â'i blygu yn ei hanner</a:t>
            </a:r>
          </a:p>
          <a:p>
            <a:pPr marL="342900" indent="-342900">
              <a:buFont typeface="Arial" pitchFamily="34" charset="0"/>
              <a:buChar char="•"/>
              <a:defRPr b="0" i="0"/>
            </a:pPr>
            <a:r>
              <a:rPr lang="1106" sz="2800">
                <a:latin typeface="Arial" pitchFamily="34" charset="0"/>
                <a:ea typeface="Cambria" panose="02040503050406030204" pitchFamily="18" charset="0"/>
                <a:cs typeface="Arial" pitchFamily="34" charset="0"/>
              </a:rPr>
              <a:t>Darllenwch eich atebion i wneud yn siŵr eu bod yn gwneud synnwyr</a:t>
            </a:r>
          </a:p>
          <a:p>
            <a:endParaRPr lang="en-GB" sz="2800"/>
          </a:p>
        </p:txBody>
      </p:sp>
      <p:pic>
        <p:nvPicPr>
          <p:cNvPr id="4" name="Audio 3">
            <a:hlinkClick r:id="" action="ppaction://media"/>
            <a:extLst>
              <a:ext uri="{FF2B5EF4-FFF2-40B4-BE49-F238E27FC236}">
                <a16:creationId xmlns:a16="http://schemas.microsoft.com/office/drawing/2014/main" id="{2E821E2E-9677-4401-B367-A3CAD513DD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09571147"/>
      </p:ext>
    </p:extLst>
  </p:cSld>
  <p:clrMapOvr>
    <a:masterClrMapping/>
  </p:clrMapOvr>
  <mc:AlternateContent xmlns:mc="http://schemas.openxmlformats.org/markup-compatibility/2006" xmlns:p14="http://schemas.microsoft.com/office/powerpoint/2010/main">
    <mc:Choice Requires="p14">
      <p:transition spd="slow" p14:dur="2000" advTm="39515"/>
    </mc:Choice>
    <mc:Fallback xmlns="">
      <p:transition spd="slow" advTm="39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174922-981F-4580-809C-9391D140164E}"/>
              </a:ext>
            </a:extLst>
          </p:cNvPr>
          <p:cNvSpPr>
            <a:spLocks noGrp="1"/>
          </p:cNvSpPr>
          <p:nvPr>
            <p:ph type="title"/>
          </p:nvPr>
        </p:nvSpPr>
        <p:spPr>
          <a:xfrm>
            <a:off x="335176" y="208722"/>
            <a:ext cx="10223323" cy="447261"/>
          </a:xfrm>
        </p:spPr>
        <p:txBody>
          <a:bodyPr/>
          <a:lstStyle/>
          <a:p>
            <a:pPr>
              <a:defRPr b="0" i="0"/>
            </a:pPr>
            <a:r>
              <a:rPr lang="1106" sz="2400">
                <a:solidFill>
                  <a:srgbClr val="0070C0"/>
                </a:solidFill>
                <a:latin typeface="Arial" pitchFamily="34" charset="0"/>
                <a:cs typeface="Arial" pitchFamily="34" charset="0"/>
              </a:rPr>
              <a:t>Sut ydw i'n mynd i'r afael ag Adran A</a:t>
            </a:r>
            <a:r>
              <a:rPr lang="1106" sz="2400">
                <a:solidFill>
                  <a:srgbClr val="0070C0"/>
                </a:solidFill>
              </a:rPr>
              <a:t>?</a:t>
            </a:r>
          </a:p>
        </p:txBody>
      </p:sp>
      <p:sp>
        <p:nvSpPr>
          <p:cNvPr id="2" name="TextBox 1">
            <a:extLst>
              <a:ext uri="{FF2B5EF4-FFF2-40B4-BE49-F238E27FC236}">
                <a16:creationId xmlns:a16="http://schemas.microsoft.com/office/drawing/2014/main" id="{4F14AA95-56E9-4549-A15E-F876D8D91E7F}"/>
              </a:ext>
            </a:extLst>
          </p:cNvPr>
          <p:cNvSpPr txBox="1"/>
          <p:nvPr/>
        </p:nvSpPr>
        <p:spPr>
          <a:xfrm>
            <a:off x="431799" y="1231900"/>
            <a:ext cx="10507252" cy="8329364"/>
          </a:xfrm>
          <a:prstGeom prst="rect">
            <a:avLst/>
          </a:prstGeom>
          <a:noFill/>
        </p:spPr>
        <p:txBody>
          <a:bodyPr wrap="square" rtlCol="0">
            <a:spAutoFit/>
          </a:bodyPr>
          <a:lstStyle/>
          <a:p>
            <a:pPr>
              <a:defRPr b="0" i="0"/>
            </a:pPr>
            <a:r>
              <a:rPr lang="1106" sz="2800">
                <a:latin typeface="Arial" pitchFamily="34" charset="0"/>
                <a:cs typeface="Arial" pitchFamily="34" charset="0"/>
              </a:rPr>
              <a:t>Hon yw’r adran gyntaf yn y papur, mae’n ymwneud â’r astudiaeth achos.</a:t>
            </a:r>
          </a:p>
          <a:p>
            <a:pPr>
              <a:defRPr b="0" i="0"/>
            </a:pPr>
            <a:r>
              <a:rPr lang="1106" sz="2800">
                <a:latin typeface="Arial" pitchFamily="34" charset="0"/>
                <a:cs typeface="Arial" pitchFamily="34" charset="0"/>
              </a:rPr>
              <a:t>Bydd yn cynnwys yr astudiaeth achos lawn a chwestiynau 1 a 2 sy’n ymwneud â’r astudiaeth achos</a:t>
            </a:r>
          </a:p>
          <a:p>
            <a:pPr marL="342900" indent="-342900">
              <a:buFont typeface="Arial" pitchFamily="34" charset="0"/>
              <a:buChar char="•"/>
            </a:pPr>
            <a:endParaRPr lang="en-GB" sz="2800">
              <a:latin typeface="Arial" pitchFamily="34" charset="0"/>
              <a:cs typeface="Arial" pitchFamily="34" charset="0"/>
            </a:endParaRPr>
          </a:p>
          <a:p>
            <a:pPr marL="285750" indent="-285750">
              <a:buFont typeface="Arial" pitchFamily="34" charset="0"/>
              <a:buChar char="•"/>
              <a:defRPr b="0" i="0"/>
            </a:pPr>
            <a:r>
              <a:rPr lang="1106" sz="2800">
                <a:latin typeface="Arial" pitchFamily="34" charset="0"/>
                <a:cs typeface="Arial" pitchFamily="34" charset="0"/>
              </a:rPr>
              <a:t>Dylech chi ganiatáu awr a chwarter </a:t>
            </a:r>
            <a:r>
              <a:rPr lang="1106" sz="2800">
                <a:highlight>
                  <a:srgbClr val="FFFF00"/>
                </a:highlight>
                <a:latin typeface="Arial" pitchFamily="34" charset="0"/>
                <a:cs typeface="Arial" pitchFamily="34" charset="0"/>
              </a:rPr>
              <a:t>(75 munud) </a:t>
            </a:r>
            <a:r>
              <a:rPr lang="1106" sz="2800">
                <a:latin typeface="Arial" pitchFamily="34" charset="0"/>
                <a:cs typeface="Arial" pitchFamily="34" charset="0"/>
              </a:rPr>
              <a:t>ar gyfer yr adran hon. Dylai hyn roi amser i chi ddarllen drwy’r astudiaeth achos a chwblhau cwestiynau 1 a 2</a:t>
            </a:r>
          </a:p>
          <a:p>
            <a:pPr marL="285750" indent="-285750">
              <a:buFont typeface="Arial" pitchFamily="34" charset="0"/>
              <a:buChar char="•"/>
            </a:pPr>
            <a:endParaRPr lang="en-GB" sz="2800">
              <a:latin typeface="Arial" pitchFamily="34" charset="0"/>
              <a:cs typeface="Arial" pitchFamily="34" charset="0"/>
            </a:endParaRPr>
          </a:p>
          <a:p>
            <a:pPr marL="285750" indent="-285750">
              <a:buFont typeface="Arial" pitchFamily="34" charset="0"/>
              <a:buChar char="•"/>
              <a:defRPr b="0" i="0"/>
            </a:pPr>
            <a:r>
              <a:rPr lang="1106" sz="2800">
                <a:latin typeface="Arial" pitchFamily="34" charset="0"/>
                <a:cs typeface="Arial" pitchFamily="34" charset="0"/>
              </a:rPr>
              <a:t>Dechreuwch drwy ddarllen drwy’r astudiaeth achos gyfan yn ofalus (</a:t>
            </a:r>
            <a:r>
              <a:rPr lang="1106" sz="2800">
                <a:highlight>
                  <a:srgbClr val="FFFF00"/>
                </a:highlight>
                <a:latin typeface="Arial" pitchFamily="34" charset="0"/>
                <a:cs typeface="Arial" pitchFamily="34" charset="0"/>
              </a:rPr>
              <a:t>15 munud</a:t>
            </a:r>
            <a:r>
              <a:rPr lang="1106" sz="2800">
                <a:latin typeface="Arial" pitchFamily="34" charset="0"/>
                <a:cs typeface="Arial" pitchFamily="34" charset="0"/>
              </a:rPr>
              <a:t>) ac uwcholeuo unrhyw wybodaeth bwysig sydd nawr ar gael i chi</a:t>
            </a:r>
          </a:p>
          <a:p>
            <a:pPr>
              <a:defRPr b="0" i="0"/>
            </a:pPr>
            <a:r>
              <a:rPr lang="1106" sz="2000"/>
              <a:t> </a:t>
            </a:r>
          </a:p>
          <a:p>
            <a:pPr marL="285750" indent="-285750">
              <a:buFont typeface="Arial" pitchFamily="34" charset="0"/>
              <a:buChar char="•"/>
            </a:pPr>
            <a:endParaRPr lang="en-GB" sz="2000">
              <a:highlight>
                <a:srgbClr val="FFFF00"/>
              </a:highlight>
            </a:endParaRPr>
          </a:p>
          <a:p>
            <a:endParaRPr lang="en-GB" sz="2000">
              <a:highlight>
                <a:srgbClr val="FFFF00"/>
              </a:highlight>
            </a:endParaRPr>
          </a:p>
          <a:p>
            <a:pPr marL="285750" indent="-285750">
              <a:buFont typeface="Arial" pitchFamily="34" charset="0"/>
              <a:buChar char="•"/>
            </a:pPr>
            <a:endParaRPr lang="en-GB"/>
          </a:p>
          <a:p>
            <a:pPr marL="285750" indent="-285750">
              <a:buFont typeface="Arial" pitchFamily="34" charset="0"/>
              <a:buChar char="•"/>
            </a:pPr>
            <a:endParaRPr lang="en-GB"/>
          </a:p>
          <a:p>
            <a:pPr marL="285750" indent="-285750">
              <a:buFont typeface="Arial" pitchFamily="34" charset="0"/>
              <a:buChar char="•"/>
            </a:pPr>
            <a:endParaRPr lang="en-GB"/>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highlight>
                <a:srgbClr val="FFFF00"/>
              </a:highlight>
            </a:endParaRPr>
          </a:p>
          <a:p>
            <a:pPr marL="285750" indent="-285750">
              <a:buFont typeface="Arial" pitchFamily="34" charset="0"/>
              <a:buChar char="•"/>
            </a:pPr>
            <a:endParaRPr lang="en-GB"/>
          </a:p>
          <a:p>
            <a:endParaRPr lang="en-GB"/>
          </a:p>
        </p:txBody>
      </p:sp>
      <p:pic>
        <p:nvPicPr>
          <p:cNvPr id="4" name="Audio 3">
            <a:hlinkClick r:id="" action="ppaction://media"/>
            <a:extLst>
              <a:ext uri="{FF2B5EF4-FFF2-40B4-BE49-F238E27FC236}">
                <a16:creationId xmlns:a16="http://schemas.microsoft.com/office/drawing/2014/main" id="{67A0F942-E682-4E95-B8C3-6861F07757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23171906"/>
      </p:ext>
    </p:extLst>
  </p:cSld>
  <p:clrMapOvr>
    <a:masterClrMapping/>
  </p:clrMapOvr>
  <mc:AlternateContent xmlns:mc="http://schemas.openxmlformats.org/markup-compatibility/2006" xmlns:p14="http://schemas.microsoft.com/office/powerpoint/2010/main">
    <mc:Choice Requires="p14">
      <p:transition spd="slow" p14:dur="2000" advTm="16156"/>
    </mc:Choice>
    <mc:Fallback xmlns="">
      <p:transition spd="slow" advTm="16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8.04.09"/>
  <p:tag name="AS_TITLE" val="Aspose.Slides for .NET 4.0 Client Profile"/>
  <p:tag name="AS_VERSION" val="18.4"/>
</p:tagLst>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QA xmlns="101960c9-2583-49a4-9434-4c0cad7b266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3" ma:contentTypeDescription="Create a new document." ma:contentTypeScope="" ma:versionID="c07c8084c9e62c3dcbc43c96f50c28a8">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96a77c48af5df799cdbd8342400814fb"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F7F7DE-B8AF-452C-A615-8EA0208B0216}">
  <ds:schemaRefs>
    <ds:schemaRef ds:uri="http://schemas.microsoft.com/sharepoint/v3/contenttype/forms"/>
  </ds:schemaRefs>
</ds:datastoreItem>
</file>

<file path=customXml/itemProps2.xml><?xml version="1.0" encoding="utf-8"?>
<ds:datastoreItem xmlns:ds="http://schemas.openxmlformats.org/officeDocument/2006/customXml" ds:itemID="{846F3069-C0A1-455B-B799-1E61BFB7A614}">
  <ds:schemaRef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10ebebe9-ad9c-417c-96aa-6a2f5b72dbd6"/>
    <ds:schemaRef ds:uri="http://purl.org/dc/terms/"/>
    <ds:schemaRef ds:uri="101960c9-2583-49a4-9434-4c0cad7b266a"/>
    <ds:schemaRef ds:uri="http://www.w3.org/XML/1998/namespace"/>
    <ds:schemaRef ds:uri="http://purl.org/dc/dcmitype/"/>
  </ds:schemaRefs>
</ds:datastoreItem>
</file>

<file path=customXml/itemProps3.xml><?xml version="1.0" encoding="utf-8"?>
<ds:datastoreItem xmlns:ds="http://schemas.openxmlformats.org/officeDocument/2006/customXml" ds:itemID="{26FEA1D2-09EE-4765-A0D0-AC0C759AF5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960c9-2583-49a4-9434-4c0cad7b266a"/>
    <ds:schemaRef ds:uri="10ebebe9-ad9c-417c-96aa-6a2f5b72db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1593</TotalTime>
  <Words>14283</Words>
  <Application>Microsoft Office PowerPoint</Application>
  <PresentationFormat>Widescreen</PresentationFormat>
  <Paragraphs>1357</Paragraphs>
  <Slides>51</Slides>
  <Notes>49</Notes>
  <HiddenSlides>0</HiddenSlides>
  <MMClips>50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Calibri Light</vt:lpstr>
      <vt:lpstr>Symbol</vt:lpstr>
      <vt:lpstr>Metropolitan</vt:lpstr>
      <vt:lpstr>PowerPoint Presentation</vt:lpstr>
      <vt:lpstr>Yr hyn y dylai fod gennych chi o'ch blaen:</vt:lpstr>
      <vt:lpstr>Cynnwys y papur arholiad hwn:</vt:lpstr>
      <vt:lpstr>Beth y dylwn i ei wneud gyda’r crynodeb o’r astudiaeth achos sy'n cael ei ryddhau ymlaen llaw?</vt:lpstr>
      <vt:lpstr>Beth y dylwn i ei wneud gyda’r crynodeb o’r astudiaeth achos sy'n cael ei ryddhau ymlaen llaw?</vt:lpstr>
      <vt:lpstr>Beth y dylwn i ei wneud gyda’r crynodeb o’r astudiaeth achos sy'n cael ei ryddhau ymlaen llaw?</vt:lpstr>
      <vt:lpstr>Beth ddylwn i ei wneud gyntaf?</vt:lpstr>
      <vt:lpstr>Pwyntiau cyffredinol ar dechneg arholiadau</vt:lpstr>
      <vt:lpstr>Sut ydw i'n mynd i'r afael ag Adran A?</vt:lpstr>
      <vt:lpstr>Sut ydw i'n mynd i'r afael ag Adran A?</vt:lpstr>
      <vt:lpstr>Sut ydw i'n mynd i'r afael â'r cwestiynau?</vt:lpstr>
      <vt:lpstr> Adran A Cwestiwn 1(a), AA1</vt:lpstr>
      <vt:lpstr>Adran A cwestiwn 1(a), cynllun marcio AA1</vt:lpstr>
      <vt:lpstr>Adran A cwestiwn 1(b), AA1</vt:lpstr>
      <vt:lpstr>Adran A cwestiwn 1(b),  cynllun marcio AA1</vt:lpstr>
      <vt:lpstr>Adran A cwestiwn 1(b),  bandiau cynllun marcio AA1</vt:lpstr>
      <vt:lpstr>Adran A cwestiwn 1(c), AA2</vt:lpstr>
      <vt:lpstr>Adran A cwestiwn 1(c),  cynllun marcio AA2</vt:lpstr>
      <vt:lpstr>Adran A cwestiwn 1(c), bandiau cynllun marcio AA2</vt:lpstr>
      <vt:lpstr>Adran A cwestiwn 2(a), AA3</vt:lpstr>
      <vt:lpstr>Adran A cwestiwn 2(a)  cynllun marcio AA3</vt:lpstr>
      <vt:lpstr>Adran A cwestiwn 2(a), bandiau cynllun marcio AA3</vt:lpstr>
      <vt:lpstr>Adran A Cwestiwn 2(b), AA1 ac AA3</vt:lpstr>
      <vt:lpstr>Adran A cwestiwn 2(b), cynllun marcio AA3</vt:lpstr>
      <vt:lpstr>Adran A cwestiwn 2(b), bandiau cynllun marcio AA1 ac AA3</vt:lpstr>
      <vt:lpstr>Adran B cwestiwn 3(a), AA1</vt:lpstr>
      <vt:lpstr>Adran B cwestiwn 3(a),  cynllun marcio AA1</vt:lpstr>
      <vt:lpstr>Adran B cwestiwn 3(a), bandiau cynllun marcio AA1</vt:lpstr>
      <vt:lpstr>Adran B cwestiwn 3(b), AA2</vt:lpstr>
      <vt:lpstr>Adran B cwestiwn 3(b),  cynllun marcio AA2</vt:lpstr>
      <vt:lpstr>Adran B cwestiwn 3(b), bandiau cynllun marcio AA1</vt:lpstr>
      <vt:lpstr>Adran B cwestiwn 3 (c), AA3</vt:lpstr>
      <vt:lpstr>Adran B cwestiwn 3(c),  cynllun marcio AA3</vt:lpstr>
      <vt:lpstr>Adran B cwestiwn 3(c), bandiau cynllun marcio AA3</vt:lpstr>
      <vt:lpstr>Adran B cwestiwn 4(a), AA1</vt:lpstr>
      <vt:lpstr>Adran B cwestiwn 4(a),  cynllun marcio AA2</vt:lpstr>
      <vt:lpstr>Adran B cwestiwn 4(a),  bandiau cynllun marcio AA2</vt:lpstr>
      <vt:lpstr>Adran B cwestiwn 4(b), AA1</vt:lpstr>
      <vt:lpstr>Adran B cwestiwn 4(b),  cynllun marcio AA1</vt:lpstr>
      <vt:lpstr>Adran B cwestiwn 4(b), bandiau cynllun marcio AA1</vt:lpstr>
      <vt:lpstr>Adran B cwestiwn 4(c), AA3</vt:lpstr>
      <vt:lpstr>Adran B cwestiwn 4(c),  cynllun marcio AA3</vt:lpstr>
      <vt:lpstr>Adran B cwestiwn 4 (c), bandiau cynllun marcio AA3</vt:lpstr>
      <vt:lpstr>Adran B cwestiwn 5, AA1 ac AA3 </vt:lpstr>
      <vt:lpstr>Adran A cwestiwn 5,  cynllun marcio AA1 ac AA3</vt:lpstr>
      <vt:lpstr>Adran A cwestiwn 5,  cynllun marcio AA1 ac AA3 (parhad)</vt:lpstr>
      <vt:lpstr>Adran B cwestiwn 5, bandiau cynllun marcio AA1 ac AA3</vt:lpstr>
      <vt:lpstr>Adran B cwestiwn 5, bandiau cynllun marcio AA1 ac AA3 (parhad)</vt:lpstr>
      <vt:lpstr>Diwedd y papur</vt:lpstr>
      <vt:lpstr>Sut gwnaethoch chi?</vt:lpstr>
      <vt:lpstr>Unrhyw Gwestiynau?   A oes gennych unrhyw gwestiynau pellach am yr arholiad hwn?  Os oes, ysgrifennwch nhw ar nodyn Post-it a'i lynu at glawr blaen eich papur i'w roi i'ch athro.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 Bosanko</dc:creator>
  <cp:lastModifiedBy>Jones, Nia</cp:lastModifiedBy>
  <cp:revision>145</cp:revision>
  <dcterms:created xsi:type="dcterms:W3CDTF">2020-12-02T17:00:00Z</dcterms:created>
  <dcterms:modified xsi:type="dcterms:W3CDTF">2021-03-30T14:02:40Z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ies>
</file>