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61"/>
  </p:notesMasterIdLst>
  <p:handoutMasterIdLst>
    <p:handoutMasterId r:id="rId62"/>
  </p:handoutMasterIdLst>
  <p:sldIdLst>
    <p:sldId id="405" r:id="rId5"/>
    <p:sldId id="730" r:id="rId6"/>
    <p:sldId id="732" r:id="rId7"/>
    <p:sldId id="733" r:id="rId8"/>
    <p:sldId id="734" r:id="rId9"/>
    <p:sldId id="735" r:id="rId10"/>
    <p:sldId id="736" r:id="rId11"/>
    <p:sldId id="664" r:id="rId12"/>
    <p:sldId id="695" r:id="rId13"/>
    <p:sldId id="696" r:id="rId14"/>
    <p:sldId id="697" r:id="rId15"/>
    <p:sldId id="678" r:id="rId16"/>
    <p:sldId id="698" r:id="rId17"/>
    <p:sldId id="679" r:id="rId18"/>
    <p:sldId id="699" r:id="rId19"/>
    <p:sldId id="665" r:id="rId20"/>
    <p:sldId id="700" r:id="rId21"/>
    <p:sldId id="680" r:id="rId22"/>
    <p:sldId id="701" r:id="rId23"/>
    <p:sldId id="681" r:id="rId24"/>
    <p:sldId id="702" r:id="rId25"/>
    <p:sldId id="666" r:id="rId26"/>
    <p:sldId id="703" r:id="rId27"/>
    <p:sldId id="667" r:id="rId28"/>
    <p:sldId id="704" r:id="rId29"/>
    <p:sldId id="711" r:id="rId30"/>
    <p:sldId id="712" r:id="rId31"/>
    <p:sldId id="668" r:id="rId32"/>
    <p:sldId id="705" r:id="rId33"/>
    <p:sldId id="682" r:id="rId34"/>
    <p:sldId id="706" r:id="rId35"/>
    <p:sldId id="669" r:id="rId36"/>
    <p:sldId id="707" r:id="rId37"/>
    <p:sldId id="683" r:id="rId38"/>
    <p:sldId id="708" r:id="rId39"/>
    <p:sldId id="670" r:id="rId40"/>
    <p:sldId id="713" r:id="rId41"/>
    <p:sldId id="714" r:id="rId42"/>
    <p:sldId id="709" r:id="rId43"/>
    <p:sldId id="684" r:id="rId44"/>
    <p:sldId id="710" r:id="rId45"/>
    <p:sldId id="729" r:id="rId46"/>
    <p:sldId id="715" r:id="rId47"/>
    <p:sldId id="716" r:id="rId48"/>
    <p:sldId id="717" r:id="rId49"/>
    <p:sldId id="718" r:id="rId50"/>
    <p:sldId id="719" r:id="rId51"/>
    <p:sldId id="720" r:id="rId52"/>
    <p:sldId id="721" r:id="rId53"/>
    <p:sldId id="722" r:id="rId54"/>
    <p:sldId id="723" r:id="rId55"/>
    <p:sldId id="724" r:id="rId56"/>
    <p:sldId id="725" r:id="rId57"/>
    <p:sldId id="726" r:id="rId58"/>
    <p:sldId id="727" r:id="rId59"/>
    <p:sldId id="597" r:id="rId60"/>
  </p:sldIdLst>
  <p:sldSz cx="12192000" cy="6858000"/>
  <p:notesSz cx="6805613" cy="9944100"/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5" orient="horz" pos="1457" userDrawn="1">
          <p15:clr>
            <a:srgbClr val="A4A3A4"/>
          </p15:clr>
        </p15:guide>
        <p15:guide id="16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Onuzuruike" initials="JO" lastIdx="0" clrIdx="0"/>
  <p:cmAuthor id="2" name="Jenna Redelinghuys" initials="JR" lastIdx="0" clrIdx="1"/>
  <p:cmAuthor id="3" name="William Nightingale" initials="WN" lastIdx="0" clrIdx="2"/>
  <p:cmAuthor id="4" name="Suzi Gray" initials="SG" lastIdx="0" clrIdx="3">
    <p:extLst>
      <p:ext uri="{19B8F6BF-5375-455C-9EA6-DF929625EA0E}">
        <p15:presenceInfo xmlns:p15="http://schemas.microsoft.com/office/powerpoint/2012/main" userId="S-1-5-21-1308356437-3399562541-1039870623-3914" providerId="AD"/>
      </p:ext>
    </p:extLst>
  </p:cmAuthor>
  <p:cmAuthor id="5" name="Lucas, Tania" initials="LT" lastIdx="0" clrIdx="4">
    <p:extLst>
      <p:ext uri="{19B8F6BF-5375-455C-9EA6-DF929625EA0E}">
        <p15:presenceInfo xmlns:p15="http://schemas.microsoft.com/office/powerpoint/2012/main" userId="S::lucast@wjec.co.uk::232b37cb-a817-446c-b5f8-6c2be3ba9e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FF"/>
    <a:srgbClr val="0077C8"/>
    <a:srgbClr val="0070C0"/>
    <a:srgbClr val="FFC000"/>
    <a:srgbClr val="65B2E6"/>
    <a:srgbClr val="CBD6EB"/>
    <a:srgbClr val="CB076E"/>
    <a:srgbClr val="E7ECF5"/>
    <a:srgbClr val="00B0F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63565" autoAdjust="0"/>
  </p:normalViewPr>
  <p:slideViewPr>
    <p:cSldViewPr snapToGrid="0" snapToObjects="1">
      <p:cViewPr>
        <p:scale>
          <a:sx n="75" d="100"/>
          <a:sy n="75" d="100"/>
        </p:scale>
        <p:origin x="324" y="36"/>
      </p:cViewPr>
      <p:guideLst>
        <p:guide orient="horz" pos="1457"/>
        <p:guide pos="3840"/>
      </p:guideLst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100" d="100"/>
        <a:sy n="100" d="100"/>
      </p:scale>
      <p:origin x="0" y="-1070"/>
    </p:cViewPr>
  </p:sorterViewPr>
  <p:notesViewPr>
    <p:cSldViewPr snapToGrid="0" snapToObjects="1">
      <p:cViewPr varScale="1">
        <p:scale>
          <a:sx n="112" d="100"/>
          <a:sy n="112" d="100"/>
        </p:scale>
        <p:origin x="251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6266E-4E78-3640-B76A-2EF766CBB339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DD846-EDA4-934F-A7DD-C369F9C7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42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5DA57-288E-CC44-A088-C970FBF5ECE8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73A14-1418-8445-A355-C4659B6B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10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x-none"/>
              <a:t>Newidiwch y cynllun i fod yn benodol i sector – gallwch chi wneud hyn ar y tab HAFAN (</a:t>
            </a:r>
            <a:r>
              <a:rPr lang="x-none" i="1"/>
              <a:t>HOME</a:t>
            </a:r>
            <a:r>
              <a:rPr lang="x-none"/>
              <a:t>), dan yr adran o'r enw SLEIDIAU (</a:t>
            </a:r>
            <a:r>
              <a:rPr lang="x-none" i="1"/>
              <a:t>SLIDES</a:t>
            </a:r>
            <a:r>
              <a:rPr lang="x-none"/>
              <a:t>), yna dewiswch o'r dewisiadau cynllun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fld id="{F298233C-AE4B-4528-9A20-3328957A6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6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DF0EE84F-C7A1-4331-AD3A-C297B749C5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21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9ACAF1-6098-AE40-8403-1C8D637F98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defRPr b="0"/>
            </a:lvl3pPr>
            <a:lvl4pPr marL="268288" indent="0">
              <a:lnSpc>
                <a:spcPct val="100000"/>
              </a:lnSpc>
              <a:buNone/>
              <a:defRPr b="1"/>
            </a:lvl4pPr>
            <a:lvl5pPr marL="490538" indent="-187325"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56F39C-AFF1-D944-A9F4-72171BE8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2255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10973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5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15479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011" y="208722"/>
            <a:ext cx="10009471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0B8476-C42C-E946-9AE6-450EBBA88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225" y="1121566"/>
            <a:ext cx="6615951" cy="5055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4B8640-7FCE-A346-B4B6-DA2804688F54}"/>
              </a:ext>
            </a:extLst>
          </p:cNvPr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1E9D45D-B271-5D41-A966-131A637835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8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9" r:id="rId2"/>
    <p:sldLayoutId id="2147483743" r:id="rId3"/>
  </p:sldLayoutIdLst>
  <p:transition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1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rgbClr val="F94130"/>
        </a:buClr>
        <a:buSzTx/>
        <a:buFont typeface="Arial"/>
        <a:buNone/>
        <a:defRPr lang="en-US" sz="18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937" indent="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None/>
        <a:defRPr lang="en-US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marR="0" indent="-214313" algn="l" defTabSz="914400" rtl="0" eaLnBrk="1" fontAlgn="auto" latinLnBrk="0" hangingPunct="1">
        <a:lnSpc>
          <a:spcPct val="100000"/>
        </a:lnSpc>
        <a:spcBef>
          <a:spcPct val="0"/>
        </a:spcBef>
        <a:spcAft>
          <a:spcPts val="600"/>
        </a:spcAft>
        <a:buClr>
          <a:srgbClr val="F94130"/>
        </a:buClr>
        <a:buSzTx/>
        <a:buFont typeface="Arial" panose="020B0604020202020204" pitchFamily="34" charset="0"/>
        <a:buChar char="•"/>
        <a:defRPr lang="en-US" sz="1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222250" indent="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187325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4320" userDrawn="1">
          <p15:clr>
            <a:srgbClr val="F26B43"/>
          </p15:clr>
        </p15:guide>
        <p15:guide id="5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pos="7355" userDrawn="1">
          <p15:clr>
            <a:srgbClr val="F26B43"/>
          </p15:clr>
        </p15:guide>
        <p15:guide id="9" orient="horz" pos="3997" userDrawn="1">
          <p15:clr>
            <a:srgbClr val="F26B43"/>
          </p15:clr>
        </p15:guide>
        <p15:guide id="10" pos="325" userDrawn="1">
          <p15:clr>
            <a:srgbClr val="F26B43"/>
          </p15:clr>
        </p15:guide>
        <p15:guide id="11" orient="horz" pos="618" userDrawn="1">
          <p15:clr>
            <a:srgbClr val="F26B43"/>
          </p15:clr>
        </p15:guide>
        <p15:guide id="12" orient="horz" pos="14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4" Type="http://schemas.openxmlformats.org/officeDocument/2006/relationships/hyperlink" Target="https://oer.wjec.co.uk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4.wma"/><Relationship Id="rId1" Type="http://schemas.microsoft.com/office/2007/relationships/media" Target="../media/media54.wma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5.wma"/><Relationship Id="rId1" Type="http://schemas.microsoft.com/office/2007/relationships/media" Target="../media/media55.wma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6.wma"/><Relationship Id="rId1" Type="http://schemas.microsoft.com/office/2007/relationships/media" Target="../media/media56.wma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257324" y="1051131"/>
            <a:ext cx="10745293" cy="748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150"/>
              </a:spcBef>
              <a:defRPr b="0" i="0"/>
            </a:pPr>
            <a:r>
              <a:rPr lang="x-none" sz="2400"/>
              <a:t>Gofal, Chwarae, Dysgu, a Datblygiad Plant: Ymarfer a Theori Lefel 2</a:t>
            </a:r>
            <a:endParaRPr lang="en-US" sz="2400">
              <a:latin typeface="Arial" panose="020B0604020202020204" pitchFamily="34" charset="0"/>
              <a:ea typeface="Lato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781" y="354573"/>
            <a:ext cx="4815351" cy="457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x-none" sz="2400" dirty="0">
                <a:ea typeface="Lato" charset="0"/>
                <a:cs typeface="Lato" charset="0"/>
              </a:rPr>
              <a:t>Arweiniad i'r Arholiad Uned 216 </a:t>
            </a:r>
            <a:endParaRPr lang="en-US" sz="2400" dirty="0">
              <a:ea typeface="Lato" charset="0"/>
              <a:cs typeface="Lato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0" y="6642686"/>
            <a:ext cx="7742191" cy="748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>
              <a:lnSpc>
                <a:spcPct val="100000"/>
              </a:lnSpc>
              <a:spcBef>
                <a:spcPct val="20000"/>
              </a:spcBef>
              <a:defRPr/>
            </a:pPr>
            <a:endParaRPr lang="en-US" sz="2800" b="1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517BD5-B44A-487C-BABE-B5E9B08B52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719"/>
          <a:stretch>
            <a:fillRect/>
          </a:stretch>
        </p:blipFill>
        <p:spPr>
          <a:xfrm>
            <a:off x="0" y="2145354"/>
            <a:ext cx="12192000" cy="4712646"/>
          </a:xfrm>
          <a:prstGeom prst="rect">
            <a:avLst/>
          </a:prstGeom>
        </p:spPr>
      </p:pic>
      <p:pic>
        <p:nvPicPr>
          <p:cNvPr id="4" name="Slei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310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4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1 (b) (i)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41EF7C-62C8-4C55-9037-930B82A6B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0" y="987480"/>
            <a:ext cx="7392493" cy="5318727"/>
          </a:xfrm>
          <a:prstGeom prst="rect">
            <a:avLst/>
          </a:prstGeom>
        </p:spPr>
      </p:pic>
      <p:pic>
        <p:nvPicPr>
          <p:cNvPr id="4" name="Slei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3457" y="5708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480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1 (b) (i)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71386-B4B6-4EC3-A395-DBBCE74899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51"/>
          <a:stretch>
            <a:fillRect/>
          </a:stretch>
        </p:blipFill>
        <p:spPr>
          <a:xfrm>
            <a:off x="282011" y="1252329"/>
            <a:ext cx="9667875" cy="4229929"/>
          </a:xfrm>
          <a:prstGeom prst="rect">
            <a:avLst/>
          </a:prstGeom>
        </p:spPr>
      </p:pic>
      <p:pic>
        <p:nvPicPr>
          <p:cNvPr id="4" name="Slei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8724" y="6127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10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3836CA-E60D-4D44-A6D1-33BA978C8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1 (b) (ii)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9827C5-BF55-4D7B-B83D-850581D57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347459"/>
            <a:ext cx="7672706" cy="4117920"/>
          </a:xfrm>
          <a:prstGeom prst="rect">
            <a:avLst/>
          </a:prstGeom>
        </p:spPr>
      </p:pic>
      <p:pic>
        <p:nvPicPr>
          <p:cNvPr id="4" name="Sleid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1958" y="5963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1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3836CA-E60D-4D44-A6D1-33BA978C8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1 (b) (ii)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43ACCD-4BBF-4016-8D46-23FDA4A54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00" y="1020003"/>
            <a:ext cx="5076825" cy="5629275"/>
          </a:xfrm>
          <a:prstGeom prst="rect">
            <a:avLst/>
          </a:prstGeom>
        </p:spPr>
      </p:pic>
      <p:pic>
        <p:nvPicPr>
          <p:cNvPr id="4" name="Sleid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6968" y="5886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02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1 (c)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2374D4-BB4D-4F07-B38F-5DCD3FA75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0" y="971550"/>
            <a:ext cx="7422411" cy="5502822"/>
          </a:xfrm>
          <a:prstGeom prst="rect">
            <a:avLst/>
          </a:prstGeom>
        </p:spPr>
      </p:pic>
      <p:pic>
        <p:nvPicPr>
          <p:cNvPr id="4" name="Sleid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4720" y="6169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42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1 (c)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A50F41-0B21-4D55-911E-010268CC05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6361"/>
          <a:stretch>
            <a:fillRect/>
          </a:stretch>
        </p:blipFill>
        <p:spPr>
          <a:xfrm>
            <a:off x="282011" y="1316105"/>
            <a:ext cx="5620109" cy="4027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06AF36-BC2E-47E8-A1B7-346BABEBC4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371"/>
          <a:stretch>
            <a:fillRect/>
          </a:stretch>
        </p:blipFill>
        <p:spPr>
          <a:xfrm>
            <a:off x="6154345" y="1510746"/>
            <a:ext cx="5840078" cy="3637722"/>
          </a:xfrm>
          <a:prstGeom prst="rect">
            <a:avLst/>
          </a:prstGeom>
        </p:spPr>
      </p:pic>
      <p:pic>
        <p:nvPicPr>
          <p:cNvPr id="4" name="Sleid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2110" y="5925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85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95F7CE-80F5-467A-BC26-11187B891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2 (a)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756EF0-BCD2-406A-B98F-7610BE5F2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1610"/>
            <a:ext cx="9009459" cy="2560583"/>
          </a:xfrm>
          <a:prstGeom prst="rect">
            <a:avLst/>
          </a:prstGeom>
        </p:spPr>
      </p:pic>
      <p:pic>
        <p:nvPicPr>
          <p:cNvPr id="4" name="Sleid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5469" y="5800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26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95F7CE-80F5-467A-BC26-11187B891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2 (a)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5D123A-B83C-4EF9-9DDE-C674F7537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0" y="947737"/>
            <a:ext cx="5865693" cy="5701541"/>
          </a:xfrm>
          <a:prstGeom prst="rect">
            <a:avLst/>
          </a:prstGeom>
        </p:spPr>
      </p:pic>
      <p:pic>
        <p:nvPicPr>
          <p:cNvPr id="4" name="Sleid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2472" y="6039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25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9AF378B-A8FF-43D0-9508-EF57AD0A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" y="207963"/>
            <a:ext cx="10223500" cy="447675"/>
          </a:xfrm>
        </p:spPr>
        <p:txBody>
          <a:bodyPr/>
          <a:lstStyle/>
          <a:p>
            <a:pPr>
              <a:defRPr b="0" i="0"/>
            </a:pPr>
            <a:r>
              <a:rPr lang="x-none" sz="1800"/>
              <a:t>Cwestiwn 2 (b)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372C4C-94E3-4519-B8C9-A26DB23AD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75" y="1131504"/>
            <a:ext cx="8259117" cy="4123668"/>
          </a:xfrm>
          <a:prstGeom prst="rect">
            <a:avLst/>
          </a:prstGeom>
        </p:spPr>
      </p:pic>
      <p:pic>
        <p:nvPicPr>
          <p:cNvPr id="3" name="Sleid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0459" y="5415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88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9AF378B-A8FF-43D0-9508-EF57AD0A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" y="207963"/>
            <a:ext cx="10223500" cy="447675"/>
          </a:xfrm>
        </p:spPr>
        <p:txBody>
          <a:bodyPr/>
          <a:lstStyle/>
          <a:p>
            <a:pPr>
              <a:defRPr b="0" i="0"/>
            </a:pPr>
            <a:r>
              <a:rPr lang="x-none" sz="1800"/>
              <a:t>Cwestiwn 2 (b)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4C5F2F-A6B6-40EC-8FCC-E9F2D35836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4605"/>
          <a:stretch>
            <a:fillRect/>
          </a:stretch>
        </p:blipFill>
        <p:spPr>
          <a:xfrm>
            <a:off x="282574" y="987916"/>
            <a:ext cx="6057419" cy="3574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F89CA6-F3AB-4870-BD4E-B957A7F12A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043"/>
          <a:stretch>
            <a:fillRect/>
          </a:stretch>
        </p:blipFill>
        <p:spPr>
          <a:xfrm>
            <a:off x="6443278" y="1083365"/>
            <a:ext cx="5635113" cy="4025348"/>
          </a:xfrm>
          <a:prstGeom prst="rect">
            <a:avLst/>
          </a:prstGeom>
        </p:spPr>
      </p:pic>
      <p:pic>
        <p:nvPicPr>
          <p:cNvPr id="3" name="Sleid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6593" y="5703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43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90700CB3-B87C-470A-933C-CC39F5526AC2}"/>
              </a:ext>
            </a:extLst>
          </p:cNvPr>
          <p:cNvSpPr txBox="1"/>
          <p:nvPr/>
        </p:nvSpPr>
        <p:spPr>
          <a:xfrm>
            <a:off x="282012" y="208722"/>
            <a:ext cx="4268724" cy="4472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x-none" sz="1800"/>
              <a:t>Adnoddau</a:t>
            </a:r>
            <a:endParaRPr lang="en-GB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212E9A-6AB0-49EB-B1C7-E7FEF966F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33" y="1091441"/>
            <a:ext cx="4824827" cy="1933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A47D61-9A14-45D2-873D-1EC218068E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67" t="2187" r="3424" b="3159"/>
          <a:stretch>
            <a:fillRect/>
          </a:stretch>
        </p:blipFill>
        <p:spPr>
          <a:xfrm>
            <a:off x="2159589" y="3140765"/>
            <a:ext cx="1908313" cy="3508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DA5FA6-5C5E-461D-94A6-3CED306C0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227" y="1301429"/>
            <a:ext cx="5030730" cy="2127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44D107-2E62-469E-B99A-B0CDB81DF6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1227" y="3746256"/>
            <a:ext cx="5030729" cy="2249925"/>
          </a:xfrm>
          <a:prstGeom prst="rect">
            <a:avLst/>
          </a:prstGeom>
        </p:spPr>
      </p:pic>
      <p:pic>
        <p:nvPicPr>
          <p:cNvPr id="2" name="Slei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57156" y="6165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61"/>
    </mc:Choice>
    <mc:Fallback xmlns="">
      <p:transition spd="slow" advTm="3586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561BE01-9D1A-4008-856E-BC98335FA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07963"/>
            <a:ext cx="10223500" cy="447675"/>
          </a:xfrm>
        </p:spPr>
        <p:txBody>
          <a:bodyPr/>
          <a:lstStyle/>
          <a:p>
            <a:pPr>
              <a:defRPr b="0" i="0"/>
            </a:pPr>
            <a:r>
              <a:rPr lang="x-none" sz="1800"/>
              <a:t>Cwestiwn 2 (c)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81B996-3338-4E14-96F3-318C2FC14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0" y="1038224"/>
            <a:ext cx="7680419" cy="5415127"/>
          </a:xfrm>
          <a:prstGeom prst="rect">
            <a:avLst/>
          </a:prstGeom>
        </p:spPr>
      </p:pic>
      <p:pic>
        <p:nvPicPr>
          <p:cNvPr id="3" name="Sleid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6593" y="6050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56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561BE01-9D1A-4008-856E-BC98335FA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07963"/>
            <a:ext cx="10223500" cy="447675"/>
          </a:xfrm>
        </p:spPr>
        <p:txBody>
          <a:bodyPr/>
          <a:lstStyle/>
          <a:p>
            <a:pPr>
              <a:defRPr b="0" i="0"/>
            </a:pPr>
            <a:r>
              <a:rPr lang="x-none" sz="1800"/>
              <a:t>Cwestiwn 2 (c)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E3FB00-4E5D-4A4A-A270-4FB398A651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2627"/>
          <a:stretch>
            <a:fillRect/>
          </a:stretch>
        </p:blipFill>
        <p:spPr>
          <a:xfrm>
            <a:off x="282011" y="997846"/>
            <a:ext cx="6087378" cy="3883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0F0909-DE08-436D-8D03-93EBE5BC71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178"/>
          <a:stretch>
            <a:fillRect/>
          </a:stretch>
        </p:blipFill>
        <p:spPr>
          <a:xfrm>
            <a:off x="6487342" y="1024042"/>
            <a:ext cx="5422647" cy="3856858"/>
          </a:xfrm>
          <a:prstGeom prst="rect">
            <a:avLst/>
          </a:prstGeom>
        </p:spPr>
      </p:pic>
      <p:pic>
        <p:nvPicPr>
          <p:cNvPr id="3" name="Sleid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6968" y="6002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98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66DFF8-BB89-4CFD-9A8C-AC8E9B86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3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E1BCF1-4250-4913-A6A1-BC06F0C5F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70" y="1057274"/>
            <a:ext cx="7869786" cy="5354035"/>
          </a:xfrm>
          <a:prstGeom prst="rect">
            <a:avLst/>
          </a:prstGeom>
        </p:spPr>
      </p:pic>
      <p:pic>
        <p:nvPicPr>
          <p:cNvPr id="4" name="Sleid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0973" y="6106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46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66DFF8-BB89-4CFD-9A8C-AC8E9B86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3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3A11F1-2395-4344-9A20-A5ED2EAA3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990462"/>
            <a:ext cx="4162131" cy="5658816"/>
          </a:xfrm>
          <a:prstGeom prst="rect">
            <a:avLst/>
          </a:prstGeom>
        </p:spPr>
      </p:pic>
      <p:pic>
        <p:nvPicPr>
          <p:cNvPr id="4" name="Sleid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9591" y="5934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92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AE437C-7BEC-448F-9549-C2FFC532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4 (a)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245BA1-7A39-4570-8AC5-AB1F2BB49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43" y="1129861"/>
            <a:ext cx="8331321" cy="1823545"/>
          </a:xfrm>
          <a:prstGeom prst="rect">
            <a:avLst/>
          </a:prstGeom>
        </p:spPr>
      </p:pic>
      <p:pic>
        <p:nvPicPr>
          <p:cNvPr id="4" name="Sleid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6712" y="5742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17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AE437C-7BEC-448F-9549-C2FFC532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4 (a)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BC7B9-A5BA-45DE-8114-22BDD1C5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983974"/>
            <a:ext cx="6247998" cy="3642558"/>
          </a:xfrm>
          <a:prstGeom prst="rect">
            <a:avLst/>
          </a:prstGeom>
        </p:spPr>
      </p:pic>
      <p:pic>
        <p:nvPicPr>
          <p:cNvPr id="4" name="Sleid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5213" y="5800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45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AE437C-7BEC-448F-9549-C2FFC532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4 (b)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77578B-8E8F-4297-B1B0-2CFCCE9F4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199000"/>
            <a:ext cx="8167988" cy="3730352"/>
          </a:xfrm>
          <a:prstGeom prst="rect">
            <a:avLst/>
          </a:prstGeom>
        </p:spPr>
      </p:pic>
      <p:pic>
        <p:nvPicPr>
          <p:cNvPr id="4" name="Sleid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5334" y="5828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700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AE437C-7BEC-448F-9549-C2FFC532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4 (b)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65E02E-BFB9-4DA6-8DEB-63656D622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45" y="1015861"/>
            <a:ext cx="5305633" cy="5743321"/>
          </a:xfrm>
          <a:prstGeom prst="rect">
            <a:avLst/>
          </a:prstGeom>
        </p:spPr>
      </p:pic>
      <p:pic>
        <p:nvPicPr>
          <p:cNvPr id="4" name="Sleid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2215" y="5800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351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108D7E-AA33-4F3A-B854-9435A97A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5 (a)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59C4CE-45C0-49A2-A2EC-752C7F160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0" y="1110484"/>
            <a:ext cx="8433253" cy="2557626"/>
          </a:xfrm>
          <a:prstGeom prst="rect">
            <a:avLst/>
          </a:prstGeom>
        </p:spPr>
      </p:pic>
      <p:pic>
        <p:nvPicPr>
          <p:cNvPr id="4" name="Sleid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3970" y="5934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17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108D7E-AA33-4F3A-B854-9435A97A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5 (a)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7369E9-F0C6-4B9D-A584-2E243B9F8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0" y="960989"/>
            <a:ext cx="4915589" cy="5797620"/>
          </a:xfrm>
          <a:prstGeom prst="rect">
            <a:avLst/>
          </a:prstGeom>
        </p:spPr>
      </p:pic>
      <p:pic>
        <p:nvPicPr>
          <p:cNvPr id="4" name="sleid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7718" y="5954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11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2642F0-D52A-4F88-9529-A5E5CE4B336E}"/>
              </a:ext>
            </a:extLst>
          </p:cNvPr>
          <p:cNvSpPr/>
          <p:nvPr/>
        </p:nvSpPr>
        <p:spPr>
          <a:xfrm>
            <a:off x="271380" y="914131"/>
            <a:ext cx="722028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0" i="0"/>
            </a:pPr>
            <a:r>
              <a:rPr lang="x-none" dirty="0"/>
              <a:t>Theori – Arholiad Allanol </a:t>
            </a:r>
          </a:p>
          <a:p>
            <a:pPr marL="285750" indent="-285750">
              <a:buFont typeface="Arial" panose="020B0604020202020204" pitchFamily="34" charset="0"/>
              <a:buChar char="•"/>
              <a:defRPr b="0" i="0"/>
            </a:pPr>
            <a:r>
              <a:rPr lang="x-none" dirty="0"/>
              <a:t>Mae'r arholiad hwn ar gael i'w sefyll ym mis Ionawr a mis Mai/Mehefin bob blwyddyn</a:t>
            </a:r>
            <a:endParaRPr lang="cy-GB" dirty="0"/>
          </a:p>
          <a:p>
            <a:pPr marL="285750" indent="-285750">
              <a:buFont typeface="Arial" panose="020B0604020202020204" pitchFamily="34" charset="0"/>
              <a:buChar char="•"/>
              <a:defRPr b="0" i="0"/>
            </a:pPr>
            <a:r>
              <a:rPr lang="x-none" dirty="0"/>
              <a:t>Mae canlyniadau arholiad mis Ionawr ar gael ym mis Mawrth</a:t>
            </a:r>
            <a:endParaRPr lang="cy-GB" dirty="0"/>
          </a:p>
          <a:p>
            <a:pPr marL="285750" indent="-285750">
              <a:buFont typeface="Arial" panose="020B0604020202020204" pitchFamily="34" charset="0"/>
              <a:buChar char="•"/>
              <a:defRPr b="0" i="0"/>
            </a:pPr>
            <a:r>
              <a:rPr lang="x-none" dirty="0"/>
              <a:t>Mae canlyniadau arholiad mis Mai/Mehefin ar gael ym mis Awst</a:t>
            </a:r>
            <a:endParaRPr lang="cy-GB" dirty="0"/>
          </a:p>
          <a:p>
            <a:pPr marL="285750" indent="-285750">
              <a:buFont typeface="Arial" panose="020B0604020202020204" pitchFamily="34" charset="0"/>
              <a:buChar char="•"/>
              <a:defRPr b="0" i="0"/>
            </a:pPr>
            <a:r>
              <a:rPr lang="x-none" dirty="0"/>
              <a:t>Mae cyfle i ailsefyll yr arholiad hwn ond dim ond ym mis Ionawr neu fis Mai/Mehefin</a:t>
            </a:r>
            <a:endParaRPr lang="cy-GB" dirty="0"/>
          </a:p>
          <a:p>
            <a:pPr marL="285750" indent="-285750">
              <a:buFont typeface="Arial" panose="020B0604020202020204" pitchFamily="34" charset="0"/>
              <a:buChar char="•"/>
              <a:defRPr b="0" i="0"/>
            </a:pPr>
            <a:r>
              <a:rPr lang="x-none" dirty="0"/>
              <a:t>Mae'r arholiad hwn yn werth 10% o'r cymhwyster</a:t>
            </a:r>
            <a:endParaRPr lang="cy-GB" dirty="0"/>
          </a:p>
          <a:p>
            <a:pPr marL="285750" indent="-285750">
              <a:buFont typeface="Arial" panose="020B0604020202020204" pitchFamily="34" charset="0"/>
              <a:buChar char="•"/>
              <a:defRPr b="0" i="0"/>
            </a:pPr>
            <a:r>
              <a:rPr lang="x-none" dirty="0"/>
              <a:t>Arholiad ysgrifenedig 75 munud </a:t>
            </a:r>
            <a:endParaRPr lang="cy-GB" dirty="0"/>
          </a:p>
          <a:p>
            <a:pPr marL="285750" indent="-285750">
              <a:buFont typeface="Arial" panose="020B0604020202020204" pitchFamily="34" charset="0"/>
              <a:buChar char="•"/>
              <a:defRPr b="0" i="0"/>
            </a:pPr>
            <a:r>
              <a:rPr lang="x-none" dirty="0"/>
              <a:t>Uchafswm o 70 o farciau ar gael</a:t>
            </a:r>
            <a:endParaRPr lang="cy-GB" dirty="0"/>
          </a:p>
          <a:p>
            <a:pPr marL="285750" indent="-285750">
              <a:buFont typeface="Arial" panose="020B0604020202020204" pitchFamily="34" charset="0"/>
              <a:buChar char="•"/>
              <a:defRPr b="0" i="0"/>
            </a:pPr>
            <a:r>
              <a:rPr lang="x-none" dirty="0"/>
              <a:t>Cyfuniad o gwestiynau atebion byr ac atebion estynedig</a:t>
            </a:r>
            <a:endParaRPr lang="cy-GB" dirty="0"/>
          </a:p>
          <a:p>
            <a:pPr marL="285750" indent="-285750">
              <a:buFont typeface="Arial" panose="020B0604020202020204" pitchFamily="34" charset="0"/>
              <a:buChar char="•"/>
              <a:defRPr b="0" i="0"/>
            </a:pPr>
            <a:r>
              <a:rPr lang="x-none" dirty="0"/>
              <a:t>Caiff ei raddio: Llwyddo/Methu</a:t>
            </a:r>
          </a:p>
          <a:p>
            <a:endParaRPr lang="en-GB" dirty="0"/>
          </a:p>
          <a:p>
            <a:pPr>
              <a:defRPr b="0" i="0"/>
            </a:pPr>
            <a:r>
              <a:rPr lang="x-none" dirty="0"/>
              <a:t>Mae'r arholiad ar gael ar ffurf papur neu ar-sgrin – mae hyn yn dibynnu ar yr hyn mae eich canolfan yn ei ddewis wrth gofrestru ymgeiswyr</a:t>
            </a:r>
          </a:p>
          <a:p>
            <a:endParaRPr lang="en-GB" dirty="0"/>
          </a:p>
          <a:p>
            <a:pPr>
              <a:defRPr b="0" i="0"/>
            </a:pPr>
            <a:r>
              <a:rPr lang="x-none" dirty="0"/>
              <a:t>Os ydych chi'n cwblhau'r arholiad ar bapur, bydd angen i chi ddefnyddio beiro inc du.  Gallwch chi hefyd fynd â phennau aroleuo i'r arholiad.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D8EBE1-1839-4118-B69D-7F5F54E34893}"/>
              </a:ext>
            </a:extLst>
          </p:cNvPr>
          <p:cNvSpPr txBox="1"/>
          <p:nvPr/>
        </p:nvSpPr>
        <p:spPr>
          <a:xfrm>
            <a:off x="271380" y="325680"/>
            <a:ext cx="10020936" cy="4472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x-none" sz="1800" dirty="0">
                <a:solidFill>
                  <a:schemeClr val="tx1"/>
                </a:solidFill>
              </a:rPr>
              <a:t>Uned 216 – Deallt Gofal, Chwarae, Dysgu a Datblygiad Plant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EBDF9-AD39-4676-9FBC-0951D9919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543" y="914131"/>
            <a:ext cx="3979657" cy="5791469"/>
          </a:xfrm>
          <a:prstGeom prst="rect">
            <a:avLst/>
          </a:prstGeom>
        </p:spPr>
      </p:pic>
      <p:pic>
        <p:nvPicPr>
          <p:cNvPr id="7" name="Slei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2354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45"/>
    </mc:Choice>
    <mc:Fallback xmlns="">
      <p:transition spd="slow" advTm="1244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00F538-D7AC-4800-B2E5-A4F59CEE3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5 (b)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69C3E1-65C9-49FF-B46B-5197143AF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066799"/>
            <a:ext cx="7557340" cy="5249917"/>
          </a:xfrm>
          <a:prstGeom prst="rect">
            <a:avLst/>
          </a:prstGeom>
        </p:spPr>
      </p:pic>
      <p:pic>
        <p:nvPicPr>
          <p:cNvPr id="4" name="Sleid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0084" y="5848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55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00F538-D7AC-4800-B2E5-A4F59CEE3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5 (b)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F0B7AB-2632-4A2B-8967-3D218EF40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964772"/>
            <a:ext cx="4340155" cy="5868379"/>
          </a:xfrm>
          <a:prstGeom prst="rect">
            <a:avLst/>
          </a:prstGeom>
        </p:spPr>
      </p:pic>
      <p:pic>
        <p:nvPicPr>
          <p:cNvPr id="5" name="Sleid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2215" y="5780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93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3056B0-0C93-44D6-A55B-7D5B5D948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6 (a)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BDB9BC-2EA3-4633-B9C1-521C51567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993884"/>
            <a:ext cx="7663810" cy="5669120"/>
          </a:xfrm>
          <a:prstGeom prst="rect">
            <a:avLst/>
          </a:prstGeom>
        </p:spPr>
      </p:pic>
      <p:pic>
        <p:nvPicPr>
          <p:cNvPr id="4" name="Sleid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0716" y="6053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72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3056B0-0C93-44D6-A55B-7D5B5D948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6 (a)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B1FC70-98AF-47AC-8D10-94918F7C9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927032"/>
            <a:ext cx="4430078" cy="5787118"/>
          </a:xfrm>
          <a:prstGeom prst="rect">
            <a:avLst/>
          </a:prstGeom>
        </p:spPr>
      </p:pic>
      <p:pic>
        <p:nvPicPr>
          <p:cNvPr id="4" name="Sleid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1466" y="5771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94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221794-D6E6-4F98-914F-263C304CA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6 (b)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36E1BE-AF82-4795-87B8-1992CCD3B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090612"/>
            <a:ext cx="7907869" cy="5415291"/>
          </a:xfrm>
          <a:prstGeom prst="rect">
            <a:avLst/>
          </a:prstGeom>
        </p:spPr>
      </p:pic>
      <p:pic>
        <p:nvPicPr>
          <p:cNvPr id="4" name="Sleid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3339" y="5800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00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221794-D6E6-4F98-914F-263C304CA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6 (b)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7A8771-022B-4492-84B7-74D5C7BC6D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8069"/>
          <a:stretch>
            <a:fillRect/>
          </a:stretch>
        </p:blipFill>
        <p:spPr>
          <a:xfrm>
            <a:off x="282010" y="922847"/>
            <a:ext cx="5161995" cy="572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A8D10B-35B9-48B7-BD90-F15709E1CF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36" t="13831" r="27662"/>
          <a:stretch>
            <a:fillRect/>
          </a:stretch>
        </p:blipFill>
        <p:spPr>
          <a:xfrm>
            <a:off x="6086061" y="2544687"/>
            <a:ext cx="3586059" cy="4242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C896A6-0597-482D-AA9C-C9947093D7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336" t="81364" r="27662"/>
          <a:stretch>
            <a:fillRect/>
          </a:stretch>
        </p:blipFill>
        <p:spPr>
          <a:xfrm>
            <a:off x="5963477" y="1013792"/>
            <a:ext cx="3718582" cy="1590260"/>
          </a:xfrm>
          <a:prstGeom prst="rect">
            <a:avLst/>
          </a:prstGeom>
        </p:spPr>
      </p:pic>
      <p:pic>
        <p:nvPicPr>
          <p:cNvPr id="4" name="Sleid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469" y="6039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63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CFF8D9-1F7E-489D-88E4-977AA2B3B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7 (a)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F40805-1EF2-4C51-9F4C-FB05A3F73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231680"/>
            <a:ext cx="8288850" cy="3151133"/>
          </a:xfrm>
          <a:prstGeom prst="rect">
            <a:avLst/>
          </a:prstGeom>
        </p:spPr>
      </p:pic>
      <p:pic>
        <p:nvPicPr>
          <p:cNvPr id="4" name="Sleid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7836" y="5828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54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CFF8D9-1F7E-489D-88E4-977AA2B3B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7 (a)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83C84C-695C-4210-8080-511F7B5FD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023937"/>
            <a:ext cx="6046020" cy="3249889"/>
          </a:xfrm>
          <a:prstGeom prst="rect">
            <a:avLst/>
          </a:prstGeom>
        </p:spPr>
      </p:pic>
      <p:pic>
        <p:nvPicPr>
          <p:cNvPr id="4" name="Sleid 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3339" y="5761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90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CFF8D9-1F7E-489D-88E4-977AA2B3B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7 (b)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085357-508D-42C6-BB59-B9FC2B25D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182742"/>
            <a:ext cx="8281185" cy="2359244"/>
          </a:xfrm>
          <a:prstGeom prst="rect">
            <a:avLst/>
          </a:prstGeom>
        </p:spPr>
      </p:pic>
      <p:pic>
        <p:nvPicPr>
          <p:cNvPr id="4" name="Sleid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4266" y="5477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60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CFF8D9-1F7E-489D-88E4-977AA2B3B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7 (b)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43B0DB-A56A-4AC7-9BF7-BE47853AFA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37"/>
          <a:stretch>
            <a:fillRect/>
          </a:stretch>
        </p:blipFill>
        <p:spPr>
          <a:xfrm>
            <a:off x="282011" y="1113183"/>
            <a:ext cx="6179396" cy="2623930"/>
          </a:xfrm>
          <a:prstGeom prst="rect">
            <a:avLst/>
          </a:prstGeom>
        </p:spPr>
      </p:pic>
      <p:pic>
        <p:nvPicPr>
          <p:cNvPr id="4" name="Sleid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0466" y="553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39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A964633-CF30-439D-889C-7608ED97A1DD}"/>
              </a:ext>
            </a:extLst>
          </p:cNvPr>
          <p:cNvSpPr txBox="1"/>
          <p:nvPr/>
        </p:nvSpPr>
        <p:spPr>
          <a:xfrm>
            <a:off x="345204" y="1353261"/>
            <a:ext cx="8039819" cy="500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  <a:defRPr b="0" i="0"/>
            </a:pPr>
            <a:r>
              <a:rPr lang="x-none" sz="36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Copi o'r papur arholiad</a:t>
            </a:r>
          </a:p>
          <a:p>
            <a:pPr marL="571500" indent="-571500">
              <a:buFont typeface="Arial" panose="020B0604020202020204" pitchFamily="34" charset="0"/>
              <a:buChar char="•"/>
              <a:defRPr b="0" i="0"/>
            </a:pPr>
            <a:r>
              <a:rPr lang="x-none" sz="36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Pen, pensil</a:t>
            </a:r>
          </a:p>
          <a:p>
            <a:pPr marL="571500" indent="-571500">
              <a:buFont typeface="Arial" panose="020B0604020202020204" pitchFamily="34" charset="0"/>
              <a:buChar char="•"/>
              <a:defRPr b="0" i="0"/>
            </a:pPr>
            <a:r>
              <a:rPr lang="x-none" sz="36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Pen aroleuo </a:t>
            </a:r>
          </a:p>
          <a:p>
            <a:pPr marL="571500" indent="-571500">
              <a:buFont typeface="Arial" panose="020B0604020202020204" pitchFamily="34" charset="0"/>
              <a:buChar char="•"/>
              <a:defRPr b="0" i="0"/>
            </a:pPr>
            <a:r>
              <a:rPr lang="x-none" sz="36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Oriawr</a:t>
            </a:r>
          </a:p>
          <a:p>
            <a:pPr marL="571500" indent="-571500">
              <a:buFont typeface="Arial" panose="020B0604020202020204" pitchFamily="34" charset="0"/>
              <a:buChar char="•"/>
              <a:defRPr b="0" i="0"/>
            </a:pPr>
            <a:r>
              <a:rPr lang="x-none" sz="36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Nodiadau post-it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EDCDE5-198E-4AD7-95CD-995F1060265F}"/>
              </a:ext>
            </a:extLst>
          </p:cNvPr>
          <p:cNvSpPr txBox="1"/>
          <p:nvPr/>
        </p:nvSpPr>
        <p:spPr>
          <a:xfrm>
            <a:off x="345204" y="231574"/>
            <a:ext cx="848179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>
              <a:defRPr b="0" i="0"/>
            </a:pPr>
            <a:r>
              <a:rPr lang="x-none" sz="2800" dirty="0">
                <a:solidFill>
                  <a:schemeClr val="tx1"/>
                </a:solidFill>
                <a:latin typeface="+mj-lt"/>
              </a:rPr>
              <a:t>Yr hyn y dylech chi ei gael o'ch blaen:</a:t>
            </a:r>
          </a:p>
        </p:txBody>
      </p:sp>
      <p:pic>
        <p:nvPicPr>
          <p:cNvPr id="5" name="Slei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7461" y="581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3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05"/>
    </mc:Choice>
    <mc:Fallback xmlns="">
      <p:transition spd="slow" advTm="31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8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E0AE37-5AE4-4F2A-B3EA-72726DE2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8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3AA9D-7B8C-429F-88CF-5905EDA9F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166976"/>
            <a:ext cx="7753123" cy="5065658"/>
          </a:xfrm>
          <a:prstGeom prst="rect">
            <a:avLst/>
          </a:prstGeom>
        </p:spPr>
      </p:pic>
      <p:pic>
        <p:nvPicPr>
          <p:cNvPr id="6" name="Sleid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4934" y="5623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16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E0AE37-5AE4-4F2A-B3EA-72726DE2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8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84701D-F6DF-4CDA-A39D-34B67F3F8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05" y="975897"/>
            <a:ext cx="5352263" cy="4987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BE18B-E5A4-407B-B003-06CF9FD22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217" y="972378"/>
            <a:ext cx="4724400" cy="5676900"/>
          </a:xfrm>
          <a:prstGeom prst="rect">
            <a:avLst/>
          </a:prstGeom>
        </p:spPr>
      </p:pic>
      <p:pic>
        <p:nvPicPr>
          <p:cNvPr id="4" name="Sleid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2195" y="5901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21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14ABFE-167C-4721-9F7B-4A8BB0A785AC}"/>
              </a:ext>
            </a:extLst>
          </p:cNvPr>
          <p:cNvSpPr/>
          <p:nvPr/>
        </p:nvSpPr>
        <p:spPr>
          <a:xfrm>
            <a:off x="0" y="882869"/>
            <a:ext cx="12192000" cy="5975131"/>
          </a:xfrm>
          <a:prstGeom prst="rect">
            <a:avLst/>
          </a:prstGeom>
          <a:solidFill>
            <a:schemeClr val="accent3"/>
          </a:solidFill>
          <a:effectLst>
            <a:outerShdw blurRad="50800" dist="50800" dir="5400000" algn="ctr" rotWithShape="0">
              <a:schemeClr val="accent3"/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026D24-B8B2-409D-B915-CC94517752ED}"/>
              </a:ext>
            </a:extLst>
          </p:cNvPr>
          <p:cNvSpPr txBox="1"/>
          <p:nvPr/>
        </p:nvSpPr>
        <p:spPr>
          <a:xfrm>
            <a:off x="3678613" y="5666357"/>
            <a:ext cx="5055061" cy="457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x-none" sz="2400" b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Adolygiad Arholiad Ar-lein (AAA)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B28F5-9ADC-4E01-ABA5-FF53C6652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503" y="1836687"/>
            <a:ext cx="3499407" cy="3371380"/>
          </a:xfrm>
          <a:prstGeom prst="rect">
            <a:avLst/>
          </a:prstGeom>
          <a:effectLst/>
        </p:spPr>
      </p:pic>
      <p:pic>
        <p:nvPicPr>
          <p:cNvPr id="5" name="Sleid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7400" y="5819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15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71C29B-80F1-4B4B-A515-D987E8B55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 dirty="0">
                <a:solidFill>
                  <a:schemeClr val="tx1"/>
                </a:solidFill>
              </a:rPr>
              <a:t>Papur 58 o farciau </a:t>
            </a:r>
            <a:r>
              <a:rPr lang="x-none" sz="1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E0807-1C1A-4251-BB89-BEC813FEA3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040"/>
          <a:stretch>
            <a:fillRect/>
          </a:stretch>
        </p:blipFill>
        <p:spPr>
          <a:xfrm>
            <a:off x="282011" y="1742536"/>
            <a:ext cx="7008944" cy="4717899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1250CA2-B3D1-47C0-94E0-72630DEC5BC3}"/>
              </a:ext>
            </a:extLst>
          </p:cNvPr>
          <p:cNvSpPr/>
          <p:nvPr/>
        </p:nvSpPr>
        <p:spPr>
          <a:xfrm>
            <a:off x="8020878" y="1391477"/>
            <a:ext cx="3747052" cy="4244009"/>
          </a:xfrm>
          <a:prstGeom prst="wedgeRectCallout">
            <a:avLst>
              <a:gd name="adj1" fmla="val -56642"/>
              <a:gd name="adj2" fmla="val 6905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394D095-CF57-4BC9-BE3A-08605170358A}"/>
              </a:ext>
            </a:extLst>
          </p:cNvPr>
          <p:cNvSpPr/>
          <p:nvPr/>
        </p:nvSpPr>
        <p:spPr>
          <a:xfrm>
            <a:off x="8020878" y="1202635"/>
            <a:ext cx="3747052" cy="5158408"/>
          </a:xfrm>
          <a:prstGeom prst="wedgeRoundRectCallout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9B27B5-AAD6-4964-A5DC-779A6DC26E0B}"/>
              </a:ext>
            </a:extLst>
          </p:cNvPr>
          <p:cNvSpPr/>
          <p:nvPr/>
        </p:nvSpPr>
        <p:spPr>
          <a:xfrm>
            <a:off x="8219661" y="1178400"/>
            <a:ext cx="3386065" cy="5003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0" i="0"/>
            </a:pPr>
            <a:r>
              <a:rPr lang="x-none" sz="1400" i="1" dirty="0"/>
              <a:t>Cw.1c Ateb disgrifiadol iawn.</a:t>
            </a:r>
            <a:r>
              <a:rPr lang="x-none" sz="1400" i="0" dirty="0"/>
              <a:t> </a:t>
            </a:r>
            <a:r>
              <a:rPr lang="x-none" sz="1400" i="1" dirty="0"/>
              <a:t>Mae'r dysgwr wedi cynnwys tystiolaeth o feddu ar ddealltwriaeth glir iawn o sut mae'r fath weithgareddau yn hybu iaith a llythrennedd.</a:t>
            </a:r>
          </a:p>
          <a:p>
            <a:pPr>
              <a:defRPr b="0" i="0"/>
            </a:pPr>
            <a:br>
              <a:rPr lang="x-none" sz="1400" i="1" dirty="0"/>
            </a:br>
            <a:r>
              <a:rPr lang="x-none" sz="1400" i="1" dirty="0"/>
              <a:t>Mae'r dysgwr yn datblygu geirfa newydd o ddarllen y llyfr ac yn rhoi enghreifftiau o arddulliau darllen a phatrymau rhythmig – confensiynau darllen.</a:t>
            </a:r>
            <a:r>
              <a:rPr lang="x-none" sz="1400" i="0" dirty="0"/>
              <a:t> </a:t>
            </a:r>
            <a:r>
              <a:rPr lang="x-none" sz="1400" i="1" dirty="0"/>
              <a:t>Mae'r dysgwr yn cynnwys dealltwriaeth o sut mae modd hybu sgiliau llawn dychymyg o ganlyniad.</a:t>
            </a:r>
            <a:r>
              <a:rPr lang="x-none" sz="1400" i="0" dirty="0"/>
              <a:t> </a:t>
            </a:r>
            <a:r>
              <a:rPr lang="x-none" sz="1400" i="1" dirty="0"/>
              <a:t>Pan maen nhw yn y cyfnod oedran ifanc hwn, mae plant yn siarad yn uchel i ddatrys problemau – ac mae hyn wedi'i gynnwys.</a:t>
            </a:r>
            <a:r>
              <a:rPr lang="x-none" sz="1400" i="0" dirty="0"/>
              <a:t> </a:t>
            </a:r>
            <a:r>
              <a:rPr lang="x-none" sz="1400" i="1" dirty="0"/>
              <a:t>Mae'r dysgwr yn pwysleisio'r ffaith y bydd darllen yn hybu adnabod geiriau ac yn gwneud cysylltiadau â lluniau.</a:t>
            </a:r>
            <a:r>
              <a:rPr lang="x-none" sz="1400" i="0" dirty="0"/>
              <a:t> </a:t>
            </a:r>
            <a:r>
              <a:rPr lang="x-none" sz="1400" i="1" dirty="0"/>
              <a:t>Mae'r dysgwr hefyd yn dechrau cyfeirio at hybu cymdeithasoli – ymateb aeddfed.</a:t>
            </a:r>
            <a:r>
              <a:rPr lang="x-none" sz="1400" i="0" dirty="0"/>
              <a:t> </a:t>
            </a:r>
            <a:endParaRPr lang="x-none" sz="1400" i="1" dirty="0"/>
          </a:p>
          <a:p>
            <a:endParaRPr lang="en-GB" sz="1400" i="1" dirty="0"/>
          </a:p>
          <a:p>
            <a:pPr>
              <a:defRPr b="0" i="0"/>
            </a:pPr>
            <a:r>
              <a:rPr lang="x-none" sz="1400" i="1" dirty="0"/>
              <a:t>Dyfarnwyd 6 marc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E5FD186-E0B8-4137-A176-B667CBC87609}"/>
              </a:ext>
            </a:extLst>
          </p:cNvPr>
          <p:cNvSpPr/>
          <p:nvPr/>
        </p:nvSpPr>
        <p:spPr>
          <a:xfrm>
            <a:off x="8023788" y="954157"/>
            <a:ext cx="3747052" cy="5406886"/>
          </a:xfrm>
          <a:prstGeom prst="wedgeRoundRectCallout">
            <a:avLst>
              <a:gd name="adj1" fmla="val -56182"/>
              <a:gd name="adj2" fmla="val 57402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86006D-AADC-4DB0-BB87-1F2003C52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46" y="976097"/>
            <a:ext cx="6851510" cy="797374"/>
          </a:xfrm>
          <a:prstGeom prst="rect">
            <a:avLst/>
          </a:prstGeom>
        </p:spPr>
      </p:pic>
      <p:pic>
        <p:nvPicPr>
          <p:cNvPr id="2" name="Sleid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75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71C29B-80F1-4B4B-A515-D987E8B55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 dirty="0">
                <a:solidFill>
                  <a:schemeClr val="tx1"/>
                </a:solidFill>
              </a:rPr>
              <a:t>Papur 58 o farciau </a:t>
            </a:r>
            <a:r>
              <a:rPr lang="x-none" sz="1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E832D-40A3-4914-BF1B-1B49565188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127"/>
          <a:stretch>
            <a:fillRect/>
          </a:stretch>
        </p:blipFill>
        <p:spPr>
          <a:xfrm>
            <a:off x="367070" y="2753833"/>
            <a:ext cx="8051374" cy="34591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481432-9426-4941-93E1-0760FC4717C1}"/>
              </a:ext>
            </a:extLst>
          </p:cNvPr>
          <p:cNvSpPr/>
          <p:nvPr/>
        </p:nvSpPr>
        <p:spPr>
          <a:xfrm>
            <a:off x="9124123" y="1272208"/>
            <a:ext cx="25993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0" i="0"/>
            </a:pPr>
            <a:r>
              <a:rPr lang="x-none" sz="1400" i="1" dirty="0"/>
              <a:t>Cw.4b Mae'r dysgwr wedi cynnwys esboniad cynhwysfawr trwy gyfeirio at yr hyn mae'r rhaglen Dechrau'n Deg yn ei gynnwys. Mae'r dysgwr wedi trafod gwella iaith, cyfathrebu a sgiliau cymdeithasol trwy fod gydag eraill.</a:t>
            </a:r>
            <a:r>
              <a:rPr lang="x-none" sz="1400" i="0" dirty="0"/>
              <a:t> </a:t>
            </a:r>
            <a:r>
              <a:rPr lang="x-none" sz="1400" i="1" dirty="0"/>
              <a:t>Mae'r dysgwr hefyd yn dangos dealltwriaeth glir o'r gefnogaeth i rieni sy'n gweithio.</a:t>
            </a:r>
            <a:r>
              <a:rPr lang="x-none" sz="1400" i="0" dirty="0"/>
              <a:t> </a:t>
            </a:r>
            <a:r>
              <a:rPr lang="x-none" sz="1400" i="1" dirty="0"/>
              <a:t>I ennill marciau llawn, byddai angen i'r dysgwr ystyried mwy o elfennau o'r rhaglen, er enghraifft, wedi'i lleoli mewn ardaloedd difreintiedig, mae'n wasanaeth rhad ac am ddim sy'n cael ei gefnogi gan y gwasanaeth ymwelydd iechyd.</a:t>
            </a:r>
            <a:r>
              <a:rPr lang="x-none" sz="1400" i="0" dirty="0"/>
              <a:t> </a:t>
            </a:r>
            <a:endParaRPr lang="x-none" sz="1400" i="1" dirty="0"/>
          </a:p>
          <a:p>
            <a:endParaRPr lang="en-GB" sz="1400" i="1" dirty="0"/>
          </a:p>
          <a:p>
            <a:pPr>
              <a:defRPr b="0" i="0"/>
            </a:pPr>
            <a:r>
              <a:rPr lang="x-none" sz="1400" i="1" dirty="0"/>
              <a:t>Dyfarnwyd 3 marc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8F89572-7A7A-47D8-B9A9-970F58CA0D7C}"/>
              </a:ext>
            </a:extLst>
          </p:cNvPr>
          <p:cNvSpPr/>
          <p:nvPr/>
        </p:nvSpPr>
        <p:spPr>
          <a:xfrm>
            <a:off x="8975037" y="974033"/>
            <a:ext cx="2882554" cy="5238899"/>
          </a:xfrm>
          <a:prstGeom prst="wedgeRoundRectCallout">
            <a:avLst>
              <a:gd name="adj1" fmla="val -49504"/>
              <a:gd name="adj2" fmla="val 57269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CEF279-F68A-48DA-B0E1-F11405971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11" y="1019107"/>
            <a:ext cx="7977050" cy="1511441"/>
          </a:xfrm>
          <a:prstGeom prst="rect">
            <a:avLst/>
          </a:prstGeom>
        </p:spPr>
      </p:pic>
      <p:pic>
        <p:nvPicPr>
          <p:cNvPr id="4" name="Sleid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54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71C29B-80F1-4B4B-A515-D987E8B55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 dirty="0">
                <a:solidFill>
                  <a:schemeClr val="tx1"/>
                </a:solidFill>
              </a:rPr>
              <a:t>Papur 58 o farciau </a:t>
            </a:r>
            <a:r>
              <a:rPr lang="x-none" sz="1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B6661F-6A1C-48CA-8FB8-CEB4034CC3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68" t="6729" r="1647" b="40301"/>
          <a:stretch>
            <a:fillRect/>
          </a:stretch>
        </p:blipFill>
        <p:spPr>
          <a:xfrm>
            <a:off x="421429" y="1881974"/>
            <a:ext cx="5025733" cy="3133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C419DF-7D08-4D9E-A05C-CBC2ADB995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84" t="60968" r="8532" b="1868"/>
          <a:stretch>
            <a:fillRect/>
          </a:stretch>
        </p:blipFill>
        <p:spPr>
          <a:xfrm>
            <a:off x="621196" y="4961844"/>
            <a:ext cx="3823213" cy="18408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F54219-98DA-4EB3-BA93-EE57C69F7F00}"/>
              </a:ext>
            </a:extLst>
          </p:cNvPr>
          <p:cNvSpPr/>
          <p:nvPr/>
        </p:nvSpPr>
        <p:spPr>
          <a:xfrm>
            <a:off x="7523922" y="1253700"/>
            <a:ext cx="4008608" cy="3935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0" i="0"/>
            </a:pPr>
            <a:r>
              <a:rPr lang="x-none" sz="1400" i="1" dirty="0"/>
              <a:t>6b Yn yr ateb, mae'r dysgwr wedi cynnwys argymhellion i sut mae gwahanol wasanaethau gwirfoddol yn gweithredu ac wedi rhoi esboniad rhesymegol o pam bydden nhw'n defnyddio'r gwasanaeth.</a:t>
            </a:r>
            <a:br>
              <a:rPr lang="x-none" sz="1400" i="1" dirty="0"/>
            </a:br>
            <a:endParaRPr lang="en-GB" sz="1400" i="1" dirty="0"/>
          </a:p>
          <a:p>
            <a:pPr>
              <a:defRPr b="0" i="0"/>
            </a:pPr>
            <a:r>
              <a:rPr lang="x-none" sz="1400" i="1" dirty="0"/>
              <a:t>Mae gan y dysgwr ddealltwriaeth glir o'r geiriau gorchymyn ac mae hyn yn amlwg yn y cynnwys.</a:t>
            </a:r>
            <a:r>
              <a:rPr lang="x-none" sz="1400" i="0" dirty="0"/>
              <a:t> </a:t>
            </a:r>
            <a:r>
              <a:rPr lang="x-none" sz="1400" i="1" dirty="0"/>
              <a:t>Mae'r dysgwr yn gwneud tybiaethau yn gywir ac yn ymdrin â meysydd cam-drin ac esgeuluso.</a:t>
            </a:r>
            <a:r>
              <a:rPr lang="x-none" sz="1400" i="0" dirty="0"/>
              <a:t> </a:t>
            </a:r>
            <a:r>
              <a:rPr lang="x-none" sz="1400" i="1" dirty="0"/>
              <a:t>Mae'r argymhellion yn deilwng o'r hyn yw pwrpas y gwasanaethau.</a:t>
            </a:r>
            <a:r>
              <a:rPr lang="x-none" sz="1400" i="0" dirty="0"/>
              <a:t> </a:t>
            </a:r>
            <a:r>
              <a:rPr lang="x-none" sz="1400" i="1" dirty="0"/>
              <a:t>Mae'r dysgwr yn edrych ar sut mae banciau bwyd yn gweithredu.</a:t>
            </a:r>
            <a:r>
              <a:rPr lang="x-none" sz="1400" i="0" dirty="0"/>
              <a:t> </a:t>
            </a:r>
            <a:r>
              <a:rPr lang="x-none" sz="1400" i="1" dirty="0"/>
              <a:t>I ennill marciau uwch, gellid cynnwys mwy o sail resymegol i wasanaethau er mwyn amlinellu yn union y canlyniadau i Tommy.</a:t>
            </a:r>
            <a:r>
              <a:rPr lang="x-none" sz="1400" i="0" dirty="0"/>
              <a:t> </a:t>
            </a:r>
            <a:br>
              <a:rPr lang="x-none" sz="1400" i="1" dirty="0"/>
            </a:br>
            <a:endParaRPr lang="en-GB" sz="1400" i="1" dirty="0"/>
          </a:p>
          <a:p>
            <a:pPr>
              <a:defRPr b="0" i="0"/>
            </a:pPr>
            <a:r>
              <a:rPr lang="x-none" sz="1400" i="1" dirty="0"/>
              <a:t>Dyfarnwyd 5 marc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B2E52C5-8D8C-49C0-9F11-F008EBB8A798}"/>
              </a:ext>
            </a:extLst>
          </p:cNvPr>
          <p:cNvSpPr/>
          <p:nvPr/>
        </p:nvSpPr>
        <p:spPr>
          <a:xfrm>
            <a:off x="7242316" y="939248"/>
            <a:ext cx="4528255" cy="4531110"/>
          </a:xfrm>
          <a:prstGeom prst="wedgeRoundRectCallout">
            <a:avLst>
              <a:gd name="adj1" fmla="val -69345"/>
              <a:gd name="adj2" fmla="val 72732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952AE-D81B-46CA-B5C9-BAD84034F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95" y="913739"/>
            <a:ext cx="6534046" cy="989218"/>
          </a:xfrm>
          <a:prstGeom prst="rect">
            <a:avLst/>
          </a:prstGeom>
        </p:spPr>
      </p:pic>
      <p:pic>
        <p:nvPicPr>
          <p:cNvPr id="2" name="Sleid 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8866" y="5865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7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71C29B-80F1-4B4B-A515-D987E8B55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 dirty="0">
                <a:solidFill>
                  <a:schemeClr val="tx1"/>
                </a:solidFill>
              </a:rPr>
              <a:t>Papur 58 o farciau </a:t>
            </a:r>
            <a:r>
              <a:rPr lang="x-none" sz="1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124C1A-FCFA-4027-B733-0D90DC8D05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677" r="1101"/>
          <a:stretch>
            <a:fillRect/>
          </a:stretch>
        </p:blipFill>
        <p:spPr>
          <a:xfrm>
            <a:off x="282012" y="2371059"/>
            <a:ext cx="8052692" cy="43517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889421-0183-43D9-B658-D3C30A5A72D5}"/>
              </a:ext>
            </a:extLst>
          </p:cNvPr>
          <p:cNvSpPr/>
          <p:nvPr/>
        </p:nvSpPr>
        <p:spPr>
          <a:xfrm>
            <a:off x="8714882" y="1200935"/>
            <a:ext cx="2748689" cy="4790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0" i="0"/>
            </a:pPr>
            <a:r>
              <a:rPr lang="x-none" sz="1400" i="1" dirty="0"/>
              <a:t>Cw.8 Mae dadansoddiad byr wedi'i gynnwys. Byddwn yn awgrymu ystyried y berfau gorchymyn yn ofalus er mwyn ateb y cwestiwn yn llawn.</a:t>
            </a:r>
            <a:r>
              <a:rPr lang="x-none" sz="1400" i="0" dirty="0"/>
              <a:t> </a:t>
            </a:r>
            <a:r>
              <a:rPr lang="x-none" sz="1400" i="1" dirty="0"/>
              <a:t>Mae'r dysgwr wedi cynnwys amlinelliad (nid dadansoddiad) o sut i gefnogi.</a:t>
            </a:r>
            <a:r>
              <a:rPr lang="x-none" sz="1400" i="0" dirty="0"/>
              <a:t> </a:t>
            </a:r>
            <a:r>
              <a:rPr lang="x-none" sz="1400" i="1" dirty="0"/>
              <a:t>Mae'r dysgwr, yn gryno, wedi cynnwys a chyfeirio at wahanol randdeiliaid ac yn deall cysyniadau yr hyn mae gwasanaethau yn ei wneud.</a:t>
            </a:r>
            <a:r>
              <a:rPr lang="x-none" sz="1400" i="0" dirty="0"/>
              <a:t>  </a:t>
            </a:r>
            <a:r>
              <a:rPr lang="x-none" sz="1400" i="1" dirty="0"/>
              <a:t>I ennill marciau llawn, mae angen mwy o ddadansoddiad (edrychwch eto ar y berfau gorchymyn), felly byddai cyrraedd canlyniadau ar sut mae'r gwasanaeth yn cefnogi ac yn gweithio tuag at dargedau yn fantais.</a:t>
            </a:r>
            <a:r>
              <a:rPr lang="x-none" sz="1400" i="0" dirty="0"/>
              <a:t> </a:t>
            </a:r>
            <a:endParaRPr lang="x-none" sz="1400" i="1" dirty="0"/>
          </a:p>
          <a:p>
            <a:endParaRPr lang="en-GB" sz="1400" i="1" dirty="0"/>
          </a:p>
          <a:p>
            <a:pPr>
              <a:defRPr b="0" i="0"/>
            </a:pPr>
            <a:r>
              <a:rPr lang="x-none" sz="1400" i="1" dirty="0"/>
              <a:t>Dyfarnwyd 3 marc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3B40C10-1AD0-4145-9305-91926E9DB209}"/>
              </a:ext>
            </a:extLst>
          </p:cNvPr>
          <p:cNvSpPr/>
          <p:nvPr/>
        </p:nvSpPr>
        <p:spPr>
          <a:xfrm>
            <a:off x="8539059" y="999761"/>
            <a:ext cx="3100336" cy="5192492"/>
          </a:xfrm>
          <a:prstGeom prst="wedgeRoundRectCallout">
            <a:avLst>
              <a:gd name="adj1" fmla="val -55105"/>
              <a:gd name="adj2" fmla="val 61112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164D6-3606-47CD-B7E1-56CEA7962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11" y="983408"/>
            <a:ext cx="7897851" cy="1153736"/>
          </a:xfrm>
          <a:prstGeom prst="rect">
            <a:avLst/>
          </a:prstGeom>
        </p:spPr>
      </p:pic>
      <p:pic>
        <p:nvPicPr>
          <p:cNvPr id="6" name="Sleid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7707" y="5988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62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286B44-690B-49A3-8B69-A9BBAB127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 dirty="0">
                <a:solidFill>
                  <a:schemeClr val="tx1"/>
                </a:solidFill>
              </a:rPr>
              <a:t>Sgript 50 o farciau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ABBAAA-1621-4A3C-BED1-FCA8EE2D48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787" r="902" b="31010"/>
          <a:stretch>
            <a:fillRect/>
          </a:stretch>
        </p:blipFill>
        <p:spPr>
          <a:xfrm>
            <a:off x="461306" y="1701209"/>
            <a:ext cx="4667286" cy="3228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49238F-C557-4068-968A-3A0A2872D4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3299" r="1809"/>
          <a:stretch>
            <a:fillRect/>
          </a:stretch>
        </p:blipFill>
        <p:spPr>
          <a:xfrm>
            <a:off x="648888" y="4885387"/>
            <a:ext cx="4624561" cy="148093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F05EBAF-873F-45C5-BBAC-F2DF9527C059}"/>
              </a:ext>
            </a:extLst>
          </p:cNvPr>
          <p:cNvSpPr/>
          <p:nvPr/>
        </p:nvSpPr>
        <p:spPr>
          <a:xfrm>
            <a:off x="7682948" y="999762"/>
            <a:ext cx="3956447" cy="4533668"/>
          </a:xfrm>
          <a:prstGeom prst="wedgeRoundRectCallout">
            <a:avLst>
              <a:gd name="adj1" fmla="val -74996"/>
              <a:gd name="adj2" fmla="val 75093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9F2ECF-F5C0-4B88-8B01-98620260E9F3}"/>
              </a:ext>
            </a:extLst>
          </p:cNvPr>
          <p:cNvSpPr/>
          <p:nvPr/>
        </p:nvSpPr>
        <p:spPr>
          <a:xfrm>
            <a:off x="7924902" y="1324571"/>
            <a:ext cx="3479486" cy="3722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0" i="0"/>
            </a:pPr>
            <a:r>
              <a:rPr lang="x-none" sz="1400" i="1" dirty="0"/>
              <a:t>Cw.1c  Mae'n ystyried ac yn cynnwys gwahanol feysydd datblygu gan gynnwys gwybyddol.</a:t>
            </a:r>
            <a:r>
              <a:rPr lang="x-none" sz="1400" i="0" dirty="0"/>
              <a:t> </a:t>
            </a:r>
            <a:r>
              <a:rPr lang="x-none" sz="1400" i="1" dirty="0"/>
              <a:t>Mae'r dysgwr wedi mynd i'r afael â sut mae llyfrau yn annog darllen mewn ffordd sy’n hwyl.</a:t>
            </a:r>
            <a:r>
              <a:rPr lang="x-none" sz="1400" i="0" dirty="0"/>
              <a:t> </a:t>
            </a:r>
            <a:r>
              <a:rPr lang="x-none" sz="1400" i="1" dirty="0"/>
              <a:t>Mae'r dysgwr yn rhoi Worlds of Aliens fel enghraifft a sut gall gefnogi datblygu, ac enghraifft arall – Going on a Bear Hunt.</a:t>
            </a:r>
            <a:r>
              <a:rPr lang="x-none" sz="1400" i="0" dirty="0"/>
              <a:t> </a:t>
            </a:r>
            <a:r>
              <a:rPr lang="x-none" sz="1400" i="1" dirty="0"/>
              <a:t>Mae'r ddwy yn enghraifft dda a sut mae modd hybu meysydd datblygu eraill fel sgiliau echddygol manwl.</a:t>
            </a:r>
            <a:r>
              <a:rPr lang="x-none" sz="1400" i="0" dirty="0"/>
              <a:t> </a:t>
            </a:r>
            <a:r>
              <a:rPr lang="x-none" sz="1400" i="1" dirty="0"/>
              <a:t>I ennill marciau llawn, efallai fod angen mwy o ddyfnder yn yr atebion – felly mwy o ddealltwriaeth o sut gall y gweithgareddau gefnogi datblygiad neu iaith a llythrennedd yn arbennig. </a:t>
            </a:r>
          </a:p>
          <a:p>
            <a:endParaRPr lang="en-GB" sz="1400" i="1" dirty="0"/>
          </a:p>
          <a:p>
            <a:pPr>
              <a:defRPr b="0" i="0"/>
            </a:pPr>
            <a:r>
              <a:rPr lang="x-none" sz="1400" i="1" dirty="0"/>
              <a:t>Dyfarnwyd 5 marc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943950-3DDC-40C6-B6E5-F858E2249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46" y="976097"/>
            <a:ext cx="5596868" cy="651360"/>
          </a:xfrm>
          <a:prstGeom prst="rect">
            <a:avLst/>
          </a:prstGeom>
        </p:spPr>
      </p:pic>
      <p:pic>
        <p:nvPicPr>
          <p:cNvPr id="2" name="Sleid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9795" y="5885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008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286B44-690B-49A3-8B69-A9BBAB127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 dirty="0">
                <a:solidFill>
                  <a:schemeClr val="tx1"/>
                </a:solidFill>
              </a:rPr>
              <a:t>Sgript 50 o farciau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87531-FC16-448D-BD5E-CE5E5A9D40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109" b="1"/>
          <a:stretch>
            <a:fillRect/>
          </a:stretch>
        </p:blipFill>
        <p:spPr>
          <a:xfrm>
            <a:off x="305038" y="2456121"/>
            <a:ext cx="7738156" cy="31640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F08BB0-48DA-421C-AEE3-582085E98E35}"/>
              </a:ext>
            </a:extLst>
          </p:cNvPr>
          <p:cNvSpPr/>
          <p:nvPr/>
        </p:nvSpPr>
        <p:spPr>
          <a:xfrm>
            <a:off x="8776252" y="1372970"/>
            <a:ext cx="2868198" cy="4790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0" i="0"/>
            </a:pPr>
            <a:r>
              <a:rPr lang="x-none" sz="1400" i="1" dirty="0"/>
              <a:t>Cw.4b  Marciau llawn wedi'u hennill o ganlyniad i roi esboniad da o sut mae'r rhaglen Dechrau'n Deg yn ennyn diddordeb plant.</a:t>
            </a:r>
            <a:r>
              <a:rPr lang="x-none" sz="1400" i="0" dirty="0"/>
              <a:t> </a:t>
            </a:r>
            <a:r>
              <a:rPr lang="x-none" sz="1400" i="1" dirty="0"/>
              <a:t>Nid yn unig mae'r dysgwr yn nodi ond mae'n rhoi tystiolaeth o'r hyn mae'r rhaglen yn ei gynnwys, er enghraifft, gofal a chymorth rhad ac am ddim o ansawdd ar gyfer teuluoedd sy'n gweithio.</a:t>
            </a:r>
            <a:r>
              <a:rPr lang="x-none" sz="1400" i="0" dirty="0"/>
              <a:t> </a:t>
            </a:r>
            <a:r>
              <a:rPr lang="x-none" sz="1400" i="1" dirty="0"/>
              <a:t>Mae'r dysgwr hefyd wedi sefydlu pwysigrwydd paratoi ar gyfer yr ysgol, yn arbennig dosbarth babanod.</a:t>
            </a:r>
            <a:r>
              <a:rPr lang="x-none" sz="1400" i="0" dirty="0"/>
              <a:t> </a:t>
            </a:r>
            <a:r>
              <a:rPr lang="x-none" sz="1400" i="1" dirty="0"/>
              <a:t>Mae'r ateb yn cyfeirio at y broses ddysgu a sut mae'n cefnogi datblygiad cyfannol.</a:t>
            </a:r>
            <a:r>
              <a:rPr lang="x-none" sz="1400" i="0" dirty="0"/>
              <a:t> </a:t>
            </a:r>
            <a:r>
              <a:rPr lang="x-none" sz="1400" i="1" dirty="0"/>
              <a:t>I ychwanegu at yr ateb, gellid cynnwys rhywfaint o ran cefnogaeth y gwasanaeth ymwelydd iechyd.</a:t>
            </a:r>
            <a:r>
              <a:rPr lang="x-none" sz="1400" i="0" dirty="0"/>
              <a:t> </a:t>
            </a:r>
            <a:endParaRPr lang="x-none" sz="1400" i="1" dirty="0"/>
          </a:p>
          <a:p>
            <a:endParaRPr lang="en-GB" sz="1400" i="1" dirty="0"/>
          </a:p>
          <a:p>
            <a:pPr>
              <a:defRPr b="0" i="0"/>
            </a:pPr>
            <a:r>
              <a:rPr lang="x-none" sz="1400" i="1" dirty="0"/>
              <a:t>Dyfarnwyd 4 marc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BD3276A-DE70-4135-9879-D39FACF8F76B}"/>
              </a:ext>
            </a:extLst>
          </p:cNvPr>
          <p:cNvSpPr/>
          <p:nvPr/>
        </p:nvSpPr>
        <p:spPr>
          <a:xfrm>
            <a:off x="8549528" y="1218972"/>
            <a:ext cx="3315918" cy="4944142"/>
          </a:xfrm>
          <a:prstGeom prst="wedgeRoundRectCallout">
            <a:avLst>
              <a:gd name="adj1" fmla="val -51532"/>
              <a:gd name="adj2" fmla="val 59497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BA2287-7D70-46D9-9869-E4D4A00FE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54" y="1010093"/>
            <a:ext cx="7631814" cy="1446028"/>
          </a:xfrm>
          <a:prstGeom prst="rect">
            <a:avLst/>
          </a:prstGeom>
        </p:spPr>
      </p:pic>
      <p:pic>
        <p:nvPicPr>
          <p:cNvPr id="4" name="Sleid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5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B78F8B-E646-428E-911A-2ED60E7E0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 dirty="0">
                <a:solidFill>
                  <a:schemeClr val="tx1"/>
                </a:solidFill>
              </a:rPr>
              <a:t>Sgript 40 o farciau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4C4C7-F57D-4489-98FA-865FB22271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360"/>
          <a:stretch>
            <a:fillRect/>
          </a:stretch>
        </p:blipFill>
        <p:spPr>
          <a:xfrm>
            <a:off x="99391" y="2721935"/>
            <a:ext cx="8160026" cy="30861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6814B2-0EFA-4A7C-9200-5468D3C75FD8}"/>
              </a:ext>
            </a:extLst>
          </p:cNvPr>
          <p:cNvSpPr/>
          <p:nvPr/>
        </p:nvSpPr>
        <p:spPr>
          <a:xfrm>
            <a:off x="8706679" y="1231474"/>
            <a:ext cx="3037498" cy="4576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0" i="0"/>
            </a:pPr>
            <a:r>
              <a:rPr lang="x-none" sz="1400" i="1" dirty="0"/>
              <a:t>Cw.6b Mae'n cyfeirio at y polisi bwlio ac mae’n cyfeirio at Tommy yn bersonol ond does dim tystiolaeth o'r broses ddiogelu ar y cam hwn.</a:t>
            </a:r>
            <a:r>
              <a:rPr lang="x-none" sz="1400" i="0" dirty="0"/>
              <a:t> </a:t>
            </a:r>
            <a:r>
              <a:rPr lang="x-none" sz="1400" i="1" dirty="0"/>
              <a:t>Hefyd, mae'r dysgwr ond wedi crybwyll y bydd yr athro yn edrych yn fanwl ar pam, yn hytrach na chynnal gweithdrefnau diogelu eto, fel yr awgrymwyd.</a:t>
            </a:r>
            <a:r>
              <a:rPr lang="x-none" sz="1400" i="0" dirty="0"/>
              <a:t> </a:t>
            </a:r>
            <a:r>
              <a:rPr lang="x-none" sz="1400" i="1" dirty="0"/>
              <a:t>Mae angen i'r ateb ymwneud â'r prosesau o ran yr hyn y dylai staff ei wneud mewn achos o'r fath – er enghraifft – cyfeirio pryderon at y swyddfa diogelu, siarad â'r rhieni, cofnodi, adrodd a chynnal ymchwiliad, gofyn i Tommy beth sydd wedi bod yn digwydd ac ati. Mae angen i ymatebion fod yn fwy penodol yn hytrach na chyffredinol.</a:t>
            </a:r>
          </a:p>
          <a:p>
            <a:endParaRPr lang="en-GB" sz="1400" i="1" dirty="0"/>
          </a:p>
          <a:p>
            <a:pPr>
              <a:defRPr b="0" i="0"/>
            </a:pPr>
            <a:r>
              <a:rPr lang="x-none" sz="1400" i="1" dirty="0"/>
              <a:t>Dyfarnwyd 3 marc</a:t>
            </a:r>
            <a:r>
              <a:rPr lang="x-none" sz="1400" i="0" dirty="0"/>
              <a:t>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555DFFB-5B9D-448B-A7BB-9EB27620CC4D}"/>
              </a:ext>
            </a:extLst>
          </p:cNvPr>
          <p:cNvSpPr/>
          <p:nvPr/>
        </p:nvSpPr>
        <p:spPr>
          <a:xfrm>
            <a:off x="8557591" y="999762"/>
            <a:ext cx="3269973" cy="4953778"/>
          </a:xfrm>
          <a:prstGeom prst="wedgeRoundRectCallout">
            <a:avLst>
              <a:gd name="adj1" fmla="val -59998"/>
              <a:gd name="adj2" fmla="val 62317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DF6B32-399F-48BC-9D1C-A04F344AB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11" y="1146033"/>
            <a:ext cx="7670236" cy="1161231"/>
          </a:xfrm>
          <a:prstGeom prst="rect">
            <a:avLst/>
          </a:prstGeom>
        </p:spPr>
      </p:pic>
      <p:pic>
        <p:nvPicPr>
          <p:cNvPr id="5" name="SAleid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4858" y="5503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252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A5134F-027E-40D2-8439-B2F7A631BCF8}"/>
              </a:ext>
            </a:extLst>
          </p:cNvPr>
          <p:cNvSpPr txBox="1"/>
          <p:nvPr/>
        </p:nvSpPr>
        <p:spPr>
          <a:xfrm>
            <a:off x="180868" y="992056"/>
            <a:ext cx="9861489" cy="52432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x-none" sz="2800" dirty="0">
                <a:ea typeface="Cambria" panose="02040503050406030204" pitchFamily="18" charset="0"/>
              </a:rPr>
              <a:t>Darllenwch drwy'r holl gwestiwn cyn dechrau ateb. Bydd hyn yn eich helpu i ddeall beth y mae angen i chi ei wneud.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x-none" sz="2800" dirty="0">
                <a:ea typeface="Cambria" panose="02040503050406030204" pitchFamily="18" charset="0"/>
              </a:rPr>
              <a:t>Defnyddiwch aroleuwr i ddewis geiriau allweddol.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x-none" sz="2800" dirty="0">
                <a:ea typeface="Cambria" panose="02040503050406030204" pitchFamily="18" charset="0"/>
              </a:rPr>
              <a:t>Edrychwch ar y geiriau gorchymyn a nifer y marciau sydd ar gael ar gyfer pob cwestiwn – byddan nhw'n eich helpu i benderfynu faint o fanylion y mae eu hangen.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x-none" sz="2800" dirty="0">
                <a:ea typeface="Cambria" panose="02040503050406030204" pitchFamily="18" charset="0"/>
              </a:rPr>
              <a:t>Os yw gair mewn print</a:t>
            </a:r>
            <a:r>
              <a:rPr lang="x-none" sz="2800" b="1" dirty="0">
                <a:ea typeface="Cambria" panose="02040503050406030204" pitchFamily="18" charset="0"/>
              </a:rPr>
              <a:t> trwm</a:t>
            </a:r>
            <a:r>
              <a:rPr lang="x-none" sz="2800" dirty="0">
                <a:ea typeface="Cambria" panose="02040503050406030204" pitchFamily="18" charset="0"/>
              </a:rPr>
              <a:t>, mae'n bwysig.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x-none" sz="2800" dirty="0">
                <a:ea typeface="Cambria" panose="02040503050406030204" pitchFamily="18" charset="0"/>
              </a:rPr>
              <a:t>Cadwch eich papur arholiad ar agor ar y taeniad tudalen ddwbl – peidiwch â'i blygu yn ei hanner.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x-none" sz="2800" dirty="0">
                <a:ea typeface="Cambria" panose="02040503050406030204" pitchFamily="18" charset="0"/>
              </a:rPr>
              <a:t>Darllenwch eich atebion i wneud yn siŵr eu bod yn gwneud synnwyr.</a:t>
            </a:r>
          </a:p>
          <a:p>
            <a:endParaRPr lang="en-US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C625DB-E3B3-408B-9722-FE6F5866355D}"/>
              </a:ext>
            </a:extLst>
          </p:cNvPr>
          <p:cNvSpPr txBox="1"/>
          <p:nvPr/>
        </p:nvSpPr>
        <p:spPr>
          <a:xfrm>
            <a:off x="340242" y="248118"/>
            <a:ext cx="7648726" cy="900198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>
              <a:defRPr b="0" i="0"/>
            </a:pPr>
            <a:r>
              <a:rPr lang="x-none" sz="2800" dirty="0">
                <a:solidFill>
                  <a:schemeClr val="tx1"/>
                </a:solidFill>
              </a:rPr>
              <a:t>Pwyntiau cyffredinol ar dechneg arholiadau</a:t>
            </a:r>
          </a:p>
        </p:txBody>
      </p:sp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5331" y="6040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73"/>
    </mc:Choice>
    <mc:Fallback xmlns="">
      <p:transition spd="slow" advTm="6147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B78F8B-E646-428E-911A-2ED60E7E0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 dirty="0">
                <a:solidFill>
                  <a:schemeClr val="tx1"/>
                </a:solidFill>
              </a:rPr>
              <a:t>Sgript 40 o farciau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21D21-9D92-43DF-88CF-3A21DC9418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961"/>
          <a:stretch>
            <a:fillRect/>
          </a:stretch>
        </p:blipFill>
        <p:spPr>
          <a:xfrm>
            <a:off x="239000" y="2339162"/>
            <a:ext cx="8149215" cy="33566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7DD271-3A44-46FA-8D8B-9266B438B1A3}"/>
              </a:ext>
            </a:extLst>
          </p:cNvPr>
          <p:cNvSpPr/>
          <p:nvPr/>
        </p:nvSpPr>
        <p:spPr>
          <a:xfrm>
            <a:off x="8874970" y="1272785"/>
            <a:ext cx="2500388" cy="4576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0" i="0"/>
            </a:pPr>
            <a:r>
              <a:rPr lang="x-none" sz="1400" i="1" dirty="0"/>
              <a:t>Cw.8 – Heb ddangos dadansoddiad mewn perthynas â'r ateb.</a:t>
            </a:r>
            <a:r>
              <a:rPr lang="x-none" sz="1400" i="0" dirty="0"/>
              <a:t> </a:t>
            </a:r>
            <a:r>
              <a:rPr lang="x-none" sz="1400" i="1" dirty="0"/>
              <a:t>Yn gyffredinol, esboniad byr – mae angen i'r dysgwr ddeall y berfau gorchymyn er mwyn ateb y cwestiwn.</a:t>
            </a:r>
            <a:r>
              <a:rPr lang="x-none" sz="1400" i="0" dirty="0"/>
              <a:t> </a:t>
            </a:r>
            <a:r>
              <a:rPr lang="x-none" sz="1400" i="1" dirty="0"/>
              <a:t>Heb gyfeirio at randdeiliaid mewn neu allan o ymarfer a heb nodi cefnogaeth fel rheswm.</a:t>
            </a:r>
            <a:r>
              <a:rPr lang="x-none" sz="1400" i="0" dirty="0"/>
              <a:t> </a:t>
            </a:r>
            <a:r>
              <a:rPr lang="x-none" sz="1400" i="1" dirty="0"/>
              <a:t>I ennill marciau gwell, byddai angen i'r ateb nodi sut mae'r gefnogaeth yn cael ei rhoi a beth fyddai canlyniadau'r unigolyn yn cyrraedd targedau penodol.</a:t>
            </a:r>
            <a:r>
              <a:rPr lang="x-none" sz="1400" i="0" dirty="0"/>
              <a:t> </a:t>
            </a:r>
            <a:r>
              <a:rPr lang="x-none" sz="1400" i="1" dirty="0"/>
              <a:t>Ateb sylfaenol iawn heb ddefnyddio unrhyw sgiliau dadansoddol.</a:t>
            </a:r>
            <a:r>
              <a:rPr lang="x-none" sz="1400" i="0" dirty="0"/>
              <a:t> </a:t>
            </a:r>
            <a:endParaRPr lang="x-none" sz="1400" i="1" dirty="0"/>
          </a:p>
          <a:p>
            <a:endParaRPr lang="en-GB" sz="1400" i="1" dirty="0"/>
          </a:p>
          <a:p>
            <a:pPr>
              <a:defRPr b="0" i="0"/>
            </a:pPr>
            <a:r>
              <a:rPr lang="x-none" sz="1400" i="1" dirty="0"/>
              <a:t>Dyfarnwyd 1 marc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3997699-00D7-4109-B4C6-A990EED972A1}"/>
              </a:ext>
            </a:extLst>
          </p:cNvPr>
          <p:cNvSpPr/>
          <p:nvPr/>
        </p:nvSpPr>
        <p:spPr>
          <a:xfrm>
            <a:off x="8676861" y="1162166"/>
            <a:ext cx="2962534" cy="4837581"/>
          </a:xfrm>
          <a:prstGeom prst="wedgeRoundRectCallout">
            <a:avLst>
              <a:gd name="adj1" fmla="val -52795"/>
              <a:gd name="adj2" fmla="val 61497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29FFE-A6F2-4589-BA7E-7B81D47BC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01" y="955720"/>
            <a:ext cx="7941816" cy="1160159"/>
          </a:xfrm>
          <a:prstGeom prst="rect">
            <a:avLst/>
          </a:prstGeom>
        </p:spPr>
      </p:pic>
      <p:pic>
        <p:nvPicPr>
          <p:cNvPr id="5" name="Sleid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8667" y="5391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41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C5D14B-353E-4192-9933-8B366704A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24" y="208722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x-none" sz="1800" dirty="0">
                <a:solidFill>
                  <a:schemeClr val="tx1"/>
                </a:solidFill>
              </a:rPr>
              <a:t>Sgript 32 o farciau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A89E50-F26E-41A1-81F5-61A29EABE2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123"/>
          <a:stretch>
            <a:fillRect/>
          </a:stretch>
        </p:blipFill>
        <p:spPr>
          <a:xfrm>
            <a:off x="239970" y="1733107"/>
            <a:ext cx="8067675" cy="50053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08B1F2-3EC5-4C76-8B3B-C9CA1FA67287}"/>
              </a:ext>
            </a:extLst>
          </p:cNvPr>
          <p:cNvSpPr/>
          <p:nvPr/>
        </p:nvSpPr>
        <p:spPr>
          <a:xfrm>
            <a:off x="8905461" y="1361734"/>
            <a:ext cx="2569428" cy="4576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0" i="0"/>
            </a:pPr>
            <a:r>
              <a:rPr lang="x-none" sz="1400" i="1" dirty="0"/>
              <a:t>Cw.1c  Mae'r ateb yn sylfaenol ac yn cyfeirio at wrando ac ailadrodd yn unig.</a:t>
            </a:r>
            <a:r>
              <a:rPr lang="x-none" sz="1400" i="0" dirty="0"/>
              <a:t> </a:t>
            </a:r>
            <a:r>
              <a:rPr lang="x-none" sz="1400" i="1" dirty="0"/>
              <a:t>Mae angen i'r dysgwr ystyried cof neu alw i gof fel canlyniad i wrando ar stori. Does dim cyfeiriad at sut mae modd datblygu llythrennedd.</a:t>
            </a:r>
            <a:r>
              <a:rPr lang="x-none" sz="1400" i="0" dirty="0"/>
              <a:t> </a:t>
            </a:r>
            <a:r>
              <a:rPr lang="x-none" sz="1400" i="1" dirty="0"/>
              <a:t>Dydy'r dysgwr ddim wedi ystyried sut gall y gweithgaredd hybu sgiliau yn gyfannol.</a:t>
            </a:r>
            <a:r>
              <a:rPr lang="x-none" sz="1400" i="0" dirty="0"/>
              <a:t> </a:t>
            </a:r>
            <a:r>
              <a:rPr lang="x-none" sz="1400" i="1" dirty="0"/>
              <a:t>Mae'r adran nesaf yn eithaf ailadroddus ac unwaith eto yn amlinellu gwrando yn unig – mae angen i'r ateb fyfyrio ar sut mae iaith a llythrennedd yn cael eu hybu pan fydd plant yn cymryd rhan yn y fath sesiynau.</a:t>
            </a:r>
            <a:r>
              <a:rPr lang="x-none" sz="1400" i="0" dirty="0"/>
              <a:t> </a:t>
            </a:r>
            <a:endParaRPr lang="x-none" sz="1400" i="1" dirty="0"/>
          </a:p>
          <a:p>
            <a:endParaRPr lang="en-GB" sz="1400" i="1" dirty="0"/>
          </a:p>
          <a:p>
            <a:pPr>
              <a:defRPr b="0" i="0"/>
            </a:pPr>
            <a:r>
              <a:rPr lang="x-none" sz="1400" i="1" dirty="0"/>
              <a:t>Dyfarnwyd 2 farc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DAA83D0-07A7-497A-878C-56E336B809E3}"/>
              </a:ext>
            </a:extLst>
          </p:cNvPr>
          <p:cNvSpPr/>
          <p:nvPr/>
        </p:nvSpPr>
        <p:spPr>
          <a:xfrm>
            <a:off x="8676861" y="1162166"/>
            <a:ext cx="2962534" cy="5005396"/>
          </a:xfrm>
          <a:prstGeom prst="wedgeRoundRectCallout">
            <a:avLst>
              <a:gd name="adj1" fmla="val -54961"/>
              <a:gd name="adj2" fmla="val 60215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D781D-72EE-4AFD-ADEC-613B0C8FA7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463"/>
          <a:stretch>
            <a:fillRect/>
          </a:stretch>
        </p:blipFill>
        <p:spPr>
          <a:xfrm>
            <a:off x="239969" y="967562"/>
            <a:ext cx="7989631" cy="786049"/>
          </a:xfrm>
          <a:prstGeom prst="rect">
            <a:avLst/>
          </a:prstGeom>
        </p:spPr>
      </p:pic>
      <p:pic>
        <p:nvPicPr>
          <p:cNvPr id="2" name="Sleid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6297" y="5633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53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C5D14B-353E-4192-9933-8B366704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 dirty="0">
                <a:solidFill>
                  <a:schemeClr val="tx1"/>
                </a:solidFill>
              </a:rPr>
              <a:t>Sgript 32 o farciau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A6D747-7DA7-46AB-B248-E18C6D876B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601"/>
          <a:stretch>
            <a:fillRect/>
          </a:stretch>
        </p:blipFill>
        <p:spPr>
          <a:xfrm>
            <a:off x="282012" y="2498656"/>
            <a:ext cx="8266244" cy="37727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E9FDD2-4853-4E4D-AF01-EA8F1CFF4C0F}"/>
              </a:ext>
            </a:extLst>
          </p:cNvPr>
          <p:cNvSpPr/>
          <p:nvPr/>
        </p:nvSpPr>
        <p:spPr>
          <a:xfrm>
            <a:off x="9253329" y="1336119"/>
            <a:ext cx="2390840" cy="4362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0" i="0"/>
            </a:pPr>
            <a:r>
              <a:rPr lang="x-none" sz="1400" i="1" dirty="0"/>
              <a:t>Cw.4b  Esboniad da wedi'i gynnwys gyda phwyntiau dilys.</a:t>
            </a:r>
            <a:r>
              <a:rPr lang="x-none" sz="1400" i="0" dirty="0"/>
              <a:t> </a:t>
            </a:r>
            <a:r>
              <a:rPr lang="x-none" sz="1400" i="1" dirty="0"/>
              <a:t>Mae'r dysgwr yn deall yr hyn mae'r rhaglen Dechrau'n Deg yn ei gynnwys.</a:t>
            </a:r>
            <a:r>
              <a:rPr lang="x-none" sz="1400" i="0" dirty="0"/>
              <a:t> </a:t>
            </a:r>
            <a:r>
              <a:rPr lang="x-none" sz="1400" i="1" dirty="0"/>
              <a:t>Er enghraifft – darparu gwasanaeth sy'n galluogi i rieni fynd i'r gwaith ac sy'n galluogi plant i feithrin sgiliau gwerthfawr sy'n eu paratoi nhw ar gyfer yr ysgol.</a:t>
            </a:r>
            <a:r>
              <a:rPr lang="x-none" sz="1400" i="0" dirty="0"/>
              <a:t> </a:t>
            </a:r>
            <a:r>
              <a:rPr lang="x-none" sz="1400" i="1" dirty="0"/>
              <a:t>I ennill y marciau llawn, mae angen i ddysgwyr gyfeirio at y gwasanaeth ymwelydd iechyd a hybu iaith, sef elfennau sylfaenol yn y rhaglen.</a:t>
            </a:r>
            <a:r>
              <a:rPr lang="x-none" sz="1400" i="0" dirty="0"/>
              <a:t> </a:t>
            </a:r>
            <a:endParaRPr lang="x-none" sz="1400" i="1" dirty="0"/>
          </a:p>
          <a:p>
            <a:endParaRPr lang="en-GB" sz="1400" i="1" dirty="0"/>
          </a:p>
          <a:p>
            <a:pPr>
              <a:defRPr b="0" i="0"/>
            </a:pPr>
            <a:r>
              <a:rPr lang="x-none" sz="1400" i="1" dirty="0"/>
              <a:t>Dyfarnwyd 3 marc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2465E6F-17D3-41AB-9E18-BEB3DD69C336}"/>
              </a:ext>
            </a:extLst>
          </p:cNvPr>
          <p:cNvSpPr/>
          <p:nvPr/>
        </p:nvSpPr>
        <p:spPr>
          <a:xfrm>
            <a:off x="8984973" y="1162166"/>
            <a:ext cx="2654421" cy="4725287"/>
          </a:xfrm>
          <a:prstGeom prst="wedgeRoundRectCallout">
            <a:avLst>
              <a:gd name="adj1" fmla="val -54448"/>
              <a:gd name="adj2" fmla="val 61174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9B983B-9DD1-44DE-B2A5-6A68585C9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10" y="946300"/>
            <a:ext cx="8249093" cy="1562986"/>
          </a:xfrm>
          <a:prstGeom prst="rect">
            <a:avLst/>
          </a:prstGeom>
        </p:spPr>
      </p:pic>
      <p:pic>
        <p:nvPicPr>
          <p:cNvPr id="4" name="Sleid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44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C5D14B-353E-4192-9933-8B366704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 dirty="0">
                <a:solidFill>
                  <a:schemeClr val="tx1"/>
                </a:solidFill>
              </a:rPr>
              <a:t>Sgript 32 o farciau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498F2-70BD-49A6-9243-5ABC483CB9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731"/>
          <a:stretch>
            <a:fillRect/>
          </a:stretch>
        </p:blipFill>
        <p:spPr>
          <a:xfrm>
            <a:off x="282011" y="2116321"/>
            <a:ext cx="7173775" cy="45329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C84F19-A5B1-4CE7-B315-9FD095EBC168}"/>
              </a:ext>
            </a:extLst>
          </p:cNvPr>
          <p:cNvSpPr/>
          <p:nvPr/>
        </p:nvSpPr>
        <p:spPr>
          <a:xfrm>
            <a:off x="8686800" y="1351796"/>
            <a:ext cx="29585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0" i="0"/>
            </a:pPr>
            <a:r>
              <a:rPr lang="x-none" sz="1400" i="1" dirty="0"/>
              <a:t>Cw.6b Mae'r dysgwr wedi cynnwys argymhellion perthnasol i'w cynnwys, fel yr angen am fanciau bwyd a dillad glân.</a:t>
            </a:r>
            <a:r>
              <a:rPr lang="x-none" sz="1400" i="0" dirty="0"/>
              <a:t> </a:t>
            </a:r>
            <a:r>
              <a:rPr lang="x-none" sz="1400" i="1" dirty="0"/>
              <a:t>Mae prydau ysgol am ddim eto yn cefnogi iechyd.</a:t>
            </a:r>
            <a:r>
              <a:rPr lang="x-none" sz="1400" i="0" dirty="0"/>
              <a:t> </a:t>
            </a:r>
            <a:r>
              <a:rPr lang="x-none" sz="1400" i="1" dirty="0"/>
              <a:t>Fodd bynnag, dydy'r ail agwedd ddim yn gwneud synnwyr felly mae'n colli marciau.</a:t>
            </a:r>
            <a:r>
              <a:rPr lang="x-none" sz="1400" i="0" dirty="0"/>
              <a:t> </a:t>
            </a:r>
            <a:r>
              <a:rPr lang="x-none" sz="1400" i="1" dirty="0"/>
              <a:t>I ennill marciau llawn, gellid ystyried gwasanaethau eraill fel Barnados a NSPCC a sut gall y rhain gefnogi iechyd a llesiant Tommy yn gyffredinol.</a:t>
            </a:r>
            <a:r>
              <a:rPr lang="x-none" sz="1400" i="0" dirty="0"/>
              <a:t> </a:t>
            </a:r>
            <a:r>
              <a:rPr lang="x-none" sz="1400" i="1" dirty="0"/>
              <a:t>Byddai'r NSPCC hefyd yn gallu cefnogi'r teulu a'u haddysgu nhw am ffordd well o fyw.</a:t>
            </a:r>
            <a:r>
              <a:rPr lang="x-none" sz="1400" i="0" dirty="0"/>
              <a:t> </a:t>
            </a:r>
            <a:endParaRPr lang="x-none" sz="1400" i="1" dirty="0"/>
          </a:p>
          <a:p>
            <a:endParaRPr lang="en-GB" sz="1400" i="1" dirty="0"/>
          </a:p>
          <a:p>
            <a:pPr>
              <a:defRPr b="0" i="0"/>
            </a:pPr>
            <a:r>
              <a:rPr lang="x-none" sz="1400" i="1" dirty="0"/>
              <a:t>Dyfarnwyd 3 marc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1BD821C-0202-4F95-BD31-6F93990A0907}"/>
              </a:ext>
            </a:extLst>
          </p:cNvPr>
          <p:cNvSpPr/>
          <p:nvPr/>
        </p:nvSpPr>
        <p:spPr>
          <a:xfrm>
            <a:off x="8527313" y="1162166"/>
            <a:ext cx="3112082" cy="4532956"/>
          </a:xfrm>
          <a:prstGeom prst="wedgeRoundRectCallout">
            <a:avLst>
              <a:gd name="adj1" fmla="val -69195"/>
              <a:gd name="adj2" fmla="val 70269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480735-8B52-4016-A499-33D173B03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806" y="934336"/>
            <a:ext cx="7172325" cy="1085850"/>
          </a:xfrm>
          <a:prstGeom prst="rect">
            <a:avLst/>
          </a:prstGeom>
        </p:spPr>
      </p:pic>
      <p:pic>
        <p:nvPicPr>
          <p:cNvPr id="4" name="Sleid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0504" y="5506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20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C5D14B-353E-4192-9933-8B366704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 dirty="0">
                <a:solidFill>
                  <a:schemeClr val="tx1"/>
                </a:solidFill>
              </a:rPr>
              <a:t>Sgript 32 o farciau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4EFD82-152D-4883-92AE-9396A92930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193"/>
          <a:stretch>
            <a:fillRect/>
          </a:stretch>
        </p:blipFill>
        <p:spPr>
          <a:xfrm>
            <a:off x="201889" y="2264735"/>
            <a:ext cx="8175708" cy="41559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D24279-BA56-429E-8B1C-9507448351AE}"/>
              </a:ext>
            </a:extLst>
          </p:cNvPr>
          <p:cNvSpPr/>
          <p:nvPr/>
        </p:nvSpPr>
        <p:spPr>
          <a:xfrm>
            <a:off x="8766313" y="1257054"/>
            <a:ext cx="312435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0" i="0"/>
            </a:pPr>
            <a:r>
              <a:rPr lang="x-none" sz="1400" i="1" dirty="0"/>
              <a:t>Cw.8 – Mae'r cwestiwn wedi'i ateb â 'They' yn hytrach na chyflwyno neu ddangos ymwybyddiaeth o bwy gall y rhanddeiliaid fod a sut gall gwasanaethau gwahanol gefnogi dysgwyr ag anghenion dysgu ychwanegol.</a:t>
            </a:r>
            <a:r>
              <a:rPr lang="x-none" sz="1400" i="0" dirty="0"/>
              <a:t> </a:t>
            </a:r>
            <a:r>
              <a:rPr lang="x-none" sz="1400" i="1" dirty="0"/>
              <a:t>Mae'r marc a roddwyd yn ystyried y camau sydd wedi'u cynnwys – ond amlinelliadau byr ydyn nhw yn hytrach na rhai disgrifiadol.</a:t>
            </a:r>
            <a:r>
              <a:rPr lang="x-none" sz="1400" i="0" dirty="0"/>
              <a:t> </a:t>
            </a:r>
            <a:r>
              <a:rPr lang="x-none" sz="1400" i="1" dirty="0"/>
              <a:t>I ennill marciau uwch, byddai angen i'r dysgwr fod â dealltwriaeth glir o bwy gall fod yn rhan ohono, fel Cydlynydd ADY a/neu wahanol weithwyr proffesiynol eraill, a sut maen nhw'n cefnogi unigolion i alluogi cynnydd, er enghraifft, adolygiadau blynyddol, gosod targedau, cyswllt rheolaidd i gydweithio tuag at gyrraedd nodau.</a:t>
            </a:r>
            <a:r>
              <a:rPr lang="x-none" sz="1400" i="0" dirty="0"/>
              <a:t> </a:t>
            </a:r>
            <a:endParaRPr lang="x-none" sz="1400" i="1" dirty="0"/>
          </a:p>
          <a:p>
            <a:endParaRPr lang="en-GB" sz="1400" i="1" dirty="0"/>
          </a:p>
          <a:p>
            <a:pPr>
              <a:defRPr b="0" i="0"/>
            </a:pPr>
            <a:r>
              <a:rPr lang="x-none" sz="1400" i="1" dirty="0"/>
              <a:t>Dyfarnwyd 2 farc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0F8B1F7-2965-4F6B-97AB-06ECB2F94261}"/>
              </a:ext>
            </a:extLst>
          </p:cNvPr>
          <p:cNvSpPr/>
          <p:nvPr/>
        </p:nvSpPr>
        <p:spPr>
          <a:xfrm>
            <a:off x="8617225" y="1050848"/>
            <a:ext cx="3273443" cy="5221615"/>
          </a:xfrm>
          <a:prstGeom prst="wedgeRoundRectCallout">
            <a:avLst>
              <a:gd name="adj1" fmla="val -50064"/>
              <a:gd name="adj2" fmla="val 56816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DE86A6-AE72-487B-BBD9-13C995F0C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31" y="936483"/>
            <a:ext cx="7927933" cy="1158131"/>
          </a:xfrm>
          <a:prstGeom prst="rect">
            <a:avLst/>
          </a:prstGeom>
        </p:spPr>
      </p:pic>
      <p:pic>
        <p:nvPicPr>
          <p:cNvPr id="4" name="Sleid 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8933" y="5662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45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53DAD4-6770-44FF-907B-BCF5D275558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 b="0" i="0"/>
            </a:pPr>
            <a:r>
              <a:rPr lang="x-none" dirty="0">
                <a:solidFill>
                  <a:schemeClr val="tx1"/>
                </a:solidFill>
              </a:rPr>
              <a:t>Ar gyfer sgriptiau ar-lein – mae llawer mwy o ddisgrifiadau o fewn graddau uwch</a:t>
            </a:r>
          </a:p>
          <a:p>
            <a:pPr marL="285750" indent="-285750">
              <a:buFont typeface="Arial" panose="020B0604020202020204" pitchFamily="34" charset="0"/>
              <a:buChar char="•"/>
              <a:defRPr b="0" i="0"/>
            </a:pPr>
            <a:r>
              <a:rPr lang="x-none" dirty="0">
                <a:solidFill>
                  <a:schemeClr val="tx1"/>
                </a:solidFill>
              </a:rPr>
              <a:t>Mae'r atebion o fewn graddau uwch yn cynnwys tystiolaeth o brofiad personol a'r hyn sydd wedi'i ddysgu yn y dosbarth</a:t>
            </a:r>
          </a:p>
          <a:p>
            <a:pPr marL="285750" indent="-285750">
              <a:buFont typeface="Arial" panose="020B0604020202020204" pitchFamily="34" charset="0"/>
              <a:buChar char="•"/>
              <a:defRPr b="0" i="0"/>
            </a:pPr>
            <a:r>
              <a:rPr lang="x-none" dirty="0">
                <a:solidFill>
                  <a:schemeClr val="tx1"/>
                </a:solidFill>
              </a:rPr>
              <a:t>Mae tystiolaeth mewn sgriptiau yn dangos dealltwriaeth glir o'r berfau gorchymyn a geirfa'r sector</a:t>
            </a:r>
          </a:p>
          <a:p>
            <a:pPr marL="285750" indent="-285750">
              <a:buFont typeface="Arial" panose="020B0604020202020204" pitchFamily="34" charset="0"/>
              <a:buChar char="•"/>
              <a:defRPr b="0" i="0"/>
            </a:pPr>
            <a:r>
              <a:rPr lang="x-none" dirty="0">
                <a:solidFill>
                  <a:schemeClr val="tx1"/>
                </a:solidFill>
              </a:rPr>
              <a:t>Mae atebion o fewn graddau is yn sylfaenol ac yn cynnwys dim ond esboniadau byr neu ddealltwriaeth gyfyngedig o'r hyn y mae ei angen mewn cwestiynau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51EA99-E6C2-4277-8A28-4C322498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 dirty="0">
                <a:solidFill>
                  <a:schemeClr val="tx1"/>
                </a:solidFill>
              </a:rPr>
              <a:t>Crynodeb</a:t>
            </a:r>
            <a:r>
              <a:rPr lang="x-none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Sleid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1267" y="5476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144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3F18082-FB71-D043-AC08-A8981A9BD215}"/>
              </a:ext>
            </a:extLst>
          </p:cNvPr>
          <p:cNvSpPr/>
          <p:nvPr/>
        </p:nvSpPr>
        <p:spPr>
          <a:xfrm>
            <a:off x="9319272" y="4016188"/>
            <a:ext cx="2348753" cy="2348753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650FD-EEB3-2245-BEE1-DDB8083A1BEB}"/>
              </a:ext>
            </a:extLst>
          </p:cNvPr>
          <p:cNvSpPr txBox="1"/>
          <p:nvPr/>
        </p:nvSpPr>
        <p:spPr>
          <a:xfrm>
            <a:off x="5333047" y="2764442"/>
            <a:ext cx="3509659" cy="14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x-none" sz="5400">
                <a:solidFill>
                  <a:schemeClr val="bg1"/>
                </a:solidFill>
              </a:rPr>
              <a:t>Diolch</a:t>
            </a:r>
            <a:endParaRPr lang="en-GB" sz="5400">
              <a:solidFill>
                <a:schemeClr val="bg1"/>
              </a:solidFill>
            </a:endParaRPr>
          </a:p>
          <a:p>
            <a:endParaRPr lang="en-GB" sz="36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48E84-73F0-B149-81D2-272072280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255" y="4745642"/>
            <a:ext cx="2075523" cy="895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B45045-DE68-4428-A7A2-F9CCD5FD5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6" t="336" r="17990" b="-336"/>
          <a:stretch>
            <a:fillRect/>
          </a:stretch>
        </p:blipFill>
        <p:spPr>
          <a:xfrm>
            <a:off x="618565" y="1401244"/>
            <a:ext cx="4274254" cy="4240306"/>
          </a:xfrm>
          <a:prstGeom prst="ellipse">
            <a:avLst/>
          </a:prstGeom>
          <a:solidFill>
            <a:schemeClr val="bg1"/>
          </a:solidFill>
        </p:spPr>
      </p:pic>
      <p:pic>
        <p:nvPicPr>
          <p:cNvPr id="2" name="Sleid 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1961" y="5520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07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7771A7-12D2-484D-9890-A45EFB316F1E}"/>
              </a:ext>
            </a:extLst>
          </p:cNvPr>
          <p:cNvSpPr/>
          <p:nvPr/>
        </p:nvSpPr>
        <p:spPr>
          <a:xfrm>
            <a:off x="181088" y="410646"/>
            <a:ext cx="2243079" cy="3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b="0" i="0"/>
            </a:pPr>
            <a:r>
              <a:rPr lang="x-none" b="1">
                <a:latin typeface="Lato-Bold"/>
              </a:rPr>
              <a:t>Berfau Gorchymyn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D21316-8202-4C87-87EF-F675DE7221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551" b="19480"/>
          <a:stretch>
            <a:fillRect/>
          </a:stretch>
        </p:blipFill>
        <p:spPr>
          <a:xfrm>
            <a:off x="32762" y="1309758"/>
            <a:ext cx="6353986" cy="4126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48EE88-87B4-4694-BA53-9B9567A261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55" t="18552"/>
          <a:stretch>
            <a:fillRect/>
          </a:stretch>
        </p:blipFill>
        <p:spPr>
          <a:xfrm>
            <a:off x="6400800" y="1709529"/>
            <a:ext cx="5744970" cy="3764722"/>
          </a:xfrm>
          <a:prstGeom prst="rect">
            <a:avLst/>
          </a:prstGeom>
        </p:spPr>
      </p:pic>
      <p:pic>
        <p:nvPicPr>
          <p:cNvPr id="2" name="Slei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5587" y="5809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23"/>
    </mc:Choice>
    <mc:Fallback xmlns="">
      <p:transition spd="slow" advTm="4712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ADFCC9-F3A7-40D8-B3C7-3264B852B9AC}"/>
              </a:ext>
            </a:extLst>
          </p:cNvPr>
          <p:cNvSpPr/>
          <p:nvPr/>
        </p:nvSpPr>
        <p:spPr>
          <a:xfrm>
            <a:off x="640427" y="2278655"/>
            <a:ext cx="5827203" cy="3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1912" algn="ctr">
              <a:defRPr b="0" i="0"/>
            </a:pPr>
            <a:r>
              <a:rPr lang="x-none" b="1" dirty="0">
                <a:ea typeface="Cambria" panose="02040503050406030204" pitchFamily="18" charset="0"/>
                <a:cs typeface="Cambria" panose="02040503050406030204" pitchFamily="18" charset="0"/>
              </a:rPr>
              <a:t>Darllenwch glawr blaen y papur arholiad yn ofalus.</a:t>
            </a:r>
            <a:r>
              <a:rPr lang="x-none" b="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x-none" b="1" dirty="0"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DC4568-984B-42F0-8C80-B474D974D126}"/>
              </a:ext>
            </a:extLst>
          </p:cNvPr>
          <p:cNvSpPr/>
          <p:nvPr/>
        </p:nvSpPr>
        <p:spPr>
          <a:xfrm>
            <a:off x="640427" y="329087"/>
            <a:ext cx="3602866" cy="3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b="0" i="0"/>
            </a:pPr>
            <a:r>
              <a:rPr lang="x-none" b="1" dirty="0"/>
              <a:t>Beth ddylwn i ei wneud gyntaf?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441F40-8D1E-4F4B-81B3-AA3F115E9027}"/>
              </a:ext>
            </a:extLst>
          </p:cNvPr>
          <p:cNvSpPr/>
          <p:nvPr/>
        </p:nvSpPr>
        <p:spPr>
          <a:xfrm>
            <a:off x="640427" y="1514734"/>
            <a:ext cx="11338121" cy="3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b="0" i="0"/>
            </a:pPr>
            <a:r>
              <a:rPr lang="cy-GB" b="1" dirty="0">
                <a:solidFill>
                  <a:srgbClr val="FF0000"/>
                </a:solidFill>
              </a:rPr>
              <a:t>	</a:t>
            </a:r>
            <a:r>
              <a:rPr lang="x-none" b="1" dirty="0"/>
              <a:t>Gwnewch yn siŵr eich bod chi'n rhoi eich enw, rhif ymgeisydd a rhif y ganolfan ar y papur cwestiynau</a:t>
            </a:r>
            <a:r>
              <a:rPr lang="x-none" b="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C7087-26F7-4484-82F2-A99A0DB7F6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833"/>
          <a:stretch>
            <a:fillRect/>
          </a:stretch>
        </p:blipFill>
        <p:spPr>
          <a:xfrm>
            <a:off x="746361" y="3646879"/>
            <a:ext cx="8469888" cy="2855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4B7D0F-63A7-4EC2-AFFF-441C26B8DE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8086" b="85383"/>
          <a:stretch>
            <a:fillRect/>
          </a:stretch>
        </p:blipFill>
        <p:spPr>
          <a:xfrm>
            <a:off x="746361" y="3042576"/>
            <a:ext cx="3737113" cy="504074"/>
          </a:xfrm>
          <a:prstGeom prst="rect">
            <a:avLst/>
          </a:prstGeom>
        </p:spPr>
      </p:pic>
      <p:pic>
        <p:nvPicPr>
          <p:cNvPr id="2" name="Slei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8210" y="6021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3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27"/>
    </mc:Choice>
    <mc:Fallback xmlns="">
      <p:transition spd="slow" advTm="9662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1 (a)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89F23-212F-422E-A6DD-BA7E2E524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0" y="1278507"/>
            <a:ext cx="7325923" cy="4335484"/>
          </a:xfrm>
          <a:prstGeom prst="rect">
            <a:avLst/>
          </a:prstGeom>
        </p:spPr>
      </p:pic>
      <p:pic>
        <p:nvPicPr>
          <p:cNvPr id="2" name="Slei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5334" y="5800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71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x-none" sz="1800"/>
              <a:t>Cwestiwn 1 (a)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20E447-13A8-458E-901C-1317DE577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032013"/>
            <a:ext cx="9620250" cy="4038600"/>
          </a:xfrm>
          <a:prstGeom prst="rect">
            <a:avLst/>
          </a:prstGeom>
        </p:spPr>
      </p:pic>
      <p:pic>
        <p:nvPicPr>
          <p:cNvPr id="4" name="Slei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1402" y="5844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98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4.09"/>
  <p:tag name="AS_TITLE" val="Aspose.Slides for .NET 4.0 Client Profile"/>
  <p:tag name="AS_VERSION" val="18.4"/>
</p:tagLst>
</file>

<file path=ppt/theme/theme1.xml><?xml version="1.0" encoding="utf-8"?>
<a:theme xmlns:a="http://schemas.openxmlformats.org/drawingml/2006/main" name="Office Theme">
  <a:themeElements>
    <a:clrScheme name="City and guilds 0119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noAutofit/>
      </a:bodyPr>
      <a:lstStyle>
        <a:defPPr>
          <a:defRPr>
            <a:solidFill>
              <a:srgbClr val="000000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&amp;G_PowerPoint_New_Template_V1 [Read-Only]" id="{9814EAAC-C1C9-41D0-82E1-0AF7615562C8}" vid="{3259BF9B-0B01-4419-95C1-0789706EF4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0ebebe9-ad9c-417c-96aa-6a2f5b72dbd6">
      <UserInfo>
        <DisplayName>Candy, Allison</DisplayName>
        <AccountId>44</AccountId>
        <AccountType/>
      </UserInfo>
      <UserInfo>
        <DisplayName>Lucas, Tania</DisplayName>
        <AccountId>416</AccountId>
        <AccountType/>
      </UserInfo>
    </SharedWithUsers>
    <QA xmlns="101960c9-2583-49a4-9434-4c0cad7b266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8D75E50D38D1449095CDF5BED87B3E" ma:contentTypeVersion="13" ma:contentTypeDescription="Create a new document." ma:contentTypeScope="" ma:versionID="c07c8084c9e62c3dcbc43c96f50c28a8">
  <xsd:schema xmlns:xsd="http://www.w3.org/2001/XMLSchema" xmlns:xs="http://www.w3.org/2001/XMLSchema" xmlns:p="http://schemas.microsoft.com/office/2006/metadata/properties" xmlns:ns2="101960c9-2583-49a4-9434-4c0cad7b266a" xmlns:ns3="10ebebe9-ad9c-417c-96aa-6a2f5b72dbd6" targetNamespace="http://schemas.microsoft.com/office/2006/metadata/properties" ma:root="true" ma:fieldsID="96a77c48af5df799cdbd8342400814fb" ns2:_="" ns3:_="">
    <xsd:import namespace="101960c9-2583-49a4-9434-4c0cad7b266a"/>
    <xsd:import namespace="10ebebe9-ad9c-417c-96aa-6a2f5b72d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Q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960c9-2583-49a4-9434-4c0cad7b26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QA" ma:index="11" nillable="true" ma:displayName="QA" ma:format="Dropdown" ma:internalName="QA">
      <xsd:simpleType>
        <xsd:restriction base="dms:Text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bebe9-ad9c-417c-96aa-6a2f5b72d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CF2C5D-BA0A-4ADC-ACA3-AA75CD9BCC39}">
  <ds:schemaRefs>
    <ds:schemaRef ds:uri="10ebebe9-ad9c-417c-96aa-6a2f5b72dbd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01960c9-2583-49a4-9434-4c0cad7b266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0889E7A-FD3F-412A-9A8F-CCB53D30B7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1960c9-2583-49a4-9434-4c0cad7b266a"/>
    <ds:schemaRef ds:uri="10ebebe9-ad9c-417c-96aa-6a2f5b72db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7F1651-5B2A-4B16-9EFE-F4259EAB82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4111</TotalTime>
  <Words>1980</Words>
  <Application>Microsoft Office PowerPoint</Application>
  <PresentationFormat>Widescreen</PresentationFormat>
  <Paragraphs>129</Paragraphs>
  <Slides>56</Slides>
  <Notes>2</Notes>
  <HiddenSlides>0</HiddenSlides>
  <MMClips>56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Cwestiwn 1 (a) </vt:lpstr>
      <vt:lpstr>Cwestiwn 1 (a) </vt:lpstr>
      <vt:lpstr>Cwestiwn 1 (b) (i) </vt:lpstr>
      <vt:lpstr>Cwestiwn 1 (b) (i) </vt:lpstr>
      <vt:lpstr>Cwestiwn 1 (b) (ii) </vt:lpstr>
      <vt:lpstr>Cwestiwn 1 (b) (ii) </vt:lpstr>
      <vt:lpstr>Cwestiwn 1 (c) </vt:lpstr>
      <vt:lpstr>Cwestiwn 1 (c)</vt:lpstr>
      <vt:lpstr>Cwestiwn 2 (a)</vt:lpstr>
      <vt:lpstr>Cwestiwn 2 (a) </vt:lpstr>
      <vt:lpstr>Cwestiwn 2 (b) </vt:lpstr>
      <vt:lpstr>Cwestiwn 2 (b) </vt:lpstr>
      <vt:lpstr>Cwestiwn 2 (c) </vt:lpstr>
      <vt:lpstr>Cwestiwn 2 (c) </vt:lpstr>
      <vt:lpstr>Cwestiwn 3 </vt:lpstr>
      <vt:lpstr>Cwestiwn 3 </vt:lpstr>
      <vt:lpstr>Cwestiwn 4 (a) </vt:lpstr>
      <vt:lpstr>Cwestiwn 4 (a)</vt:lpstr>
      <vt:lpstr>Cwestiwn 4 (b) </vt:lpstr>
      <vt:lpstr>Cwestiwn 4 (b)</vt:lpstr>
      <vt:lpstr>Cwestiwn 5 (a) </vt:lpstr>
      <vt:lpstr>Cwestiwn 5 (a) </vt:lpstr>
      <vt:lpstr>Cwestiwn 5 (b)</vt:lpstr>
      <vt:lpstr>Cwestiwn 5 (b)</vt:lpstr>
      <vt:lpstr>Cwestiwn 6 (a) </vt:lpstr>
      <vt:lpstr>Cwestiwn 6 (a)</vt:lpstr>
      <vt:lpstr>Cwestiwn 6 (b) </vt:lpstr>
      <vt:lpstr>Cwestiwn 6 (b) </vt:lpstr>
      <vt:lpstr>Cwestiwn 7 (a)</vt:lpstr>
      <vt:lpstr>Cwestiwn 7 (a)</vt:lpstr>
      <vt:lpstr>Cwestiwn 7 (b)</vt:lpstr>
      <vt:lpstr>Cwestiwn 7 (b)</vt:lpstr>
      <vt:lpstr>Cwestiwn 8 </vt:lpstr>
      <vt:lpstr>Cwestiwn 8 </vt:lpstr>
      <vt:lpstr>PowerPoint Presentation</vt:lpstr>
      <vt:lpstr>Papur 58 o farciau  </vt:lpstr>
      <vt:lpstr>Papur 58 o farciau  </vt:lpstr>
      <vt:lpstr>Papur 58 o farciau  </vt:lpstr>
      <vt:lpstr>Papur 58 o farciau  </vt:lpstr>
      <vt:lpstr>Sgript 50 o farciau </vt:lpstr>
      <vt:lpstr>Sgript 50 o farciau </vt:lpstr>
      <vt:lpstr>Sgript 40 o farciau </vt:lpstr>
      <vt:lpstr>Sgript 40 o farciau </vt:lpstr>
      <vt:lpstr>Sgript 32 o farciau </vt:lpstr>
      <vt:lpstr>Sgript 32 o farciau </vt:lpstr>
      <vt:lpstr>Sgript 32 o farciau </vt:lpstr>
      <vt:lpstr>Sgript 32 o farciau </vt:lpstr>
      <vt:lpstr>Crynodeb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Thomas</dc:creator>
  <cp:lastModifiedBy>Sharon Li</cp:lastModifiedBy>
  <cp:revision>22</cp:revision>
  <dcterms:created xsi:type="dcterms:W3CDTF">2020-04-27T11:12:25Z</dcterms:created>
  <dcterms:modified xsi:type="dcterms:W3CDTF">2020-10-29T12:33:28Z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0x0101005E8D75E50D38D1449095CDF5BED87B3E</vt:lpwstr>
  </property>
  <property fmtid="{D5CDD505-2E9C-101B-9397-08002B2CF9AE}" pid="3" name="k48d8005054a4dd09ad49b7c837f0781">
    <vt:lpwstr/>
  </property>
  <property fmtid="{D5CDD505-2E9C-101B-9397-08002B2CF9AE}" pid="4" name="SharedWithUsers">
    <vt:lpwstr>44;#Candy, Allison</vt:lpwstr>
  </property>
  <property fmtid="{D5CDD505-2E9C-101B-9397-08002B2CF9AE}" pid="5" name="WJEC Audiences">
    <vt:lpwstr/>
  </property>
  <property fmtid="{D5CDD505-2E9C-101B-9397-08002B2CF9AE}" pid="6" name="WJEC Department">
    <vt:lpwstr/>
  </property>
  <property fmtid="{D5CDD505-2E9C-101B-9397-08002B2CF9AE}" pid="7" name="WJEC_x0020_Audiences">
    <vt:lpwstr/>
  </property>
  <property fmtid="{D5CDD505-2E9C-101B-9397-08002B2CF9AE}" pid="8" name="TaxCatchAll">
    <vt:lpwstr/>
  </property>
  <property fmtid="{D5CDD505-2E9C-101B-9397-08002B2CF9AE}" pid="9" name="aa87a6a0bdfe4bfb97a25745bc8270e2">
    <vt:lpwstr/>
  </property>
</Properties>
</file>