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4"/>
  </p:sldMasterIdLst>
  <p:notesMasterIdLst>
    <p:notesMasterId r:id="rId55"/>
  </p:notesMasterIdLst>
  <p:sldIdLst>
    <p:sldId id="256" r:id="rId5"/>
    <p:sldId id="724" r:id="rId6"/>
    <p:sldId id="726" r:id="rId7"/>
    <p:sldId id="728" r:id="rId8"/>
    <p:sldId id="734" r:id="rId9"/>
    <p:sldId id="735" r:id="rId10"/>
    <p:sldId id="729" r:id="rId11"/>
    <p:sldId id="664" r:id="rId12"/>
    <p:sldId id="801" r:id="rId13"/>
    <p:sldId id="731" r:id="rId14"/>
    <p:sldId id="736" r:id="rId15"/>
    <p:sldId id="723" r:id="rId16"/>
    <p:sldId id="695" r:id="rId17"/>
    <p:sldId id="737" r:id="rId18"/>
    <p:sldId id="738" r:id="rId19"/>
    <p:sldId id="770" r:id="rId20"/>
    <p:sldId id="771" r:id="rId21"/>
    <p:sldId id="772" r:id="rId22"/>
    <p:sldId id="773" r:id="rId23"/>
    <p:sldId id="774" r:id="rId24"/>
    <p:sldId id="775" r:id="rId25"/>
    <p:sldId id="776" r:id="rId26"/>
    <p:sldId id="777" r:id="rId27"/>
    <p:sldId id="778" r:id="rId28"/>
    <p:sldId id="779" r:id="rId29"/>
    <p:sldId id="780" r:id="rId30"/>
    <p:sldId id="781" r:id="rId31"/>
    <p:sldId id="782" r:id="rId32"/>
    <p:sldId id="783" r:id="rId33"/>
    <p:sldId id="784" r:id="rId34"/>
    <p:sldId id="785" r:id="rId35"/>
    <p:sldId id="786" r:id="rId36"/>
    <p:sldId id="787" r:id="rId37"/>
    <p:sldId id="788" r:id="rId38"/>
    <p:sldId id="789" r:id="rId39"/>
    <p:sldId id="790" r:id="rId40"/>
    <p:sldId id="791" r:id="rId41"/>
    <p:sldId id="803" r:id="rId42"/>
    <p:sldId id="792" r:id="rId43"/>
    <p:sldId id="793" r:id="rId44"/>
    <p:sldId id="794" r:id="rId45"/>
    <p:sldId id="796" r:id="rId46"/>
    <p:sldId id="795" r:id="rId47"/>
    <p:sldId id="797" r:id="rId48"/>
    <p:sldId id="798" r:id="rId49"/>
    <p:sldId id="799" r:id="rId50"/>
    <p:sldId id="800" r:id="rId51"/>
    <p:sldId id="802" r:id="rId52"/>
    <p:sldId id="804" r:id="rId53"/>
    <p:sldId id="268" r:id="rId54"/>
  </p:sldIdLst>
  <p:sldSz cx="12192000" cy="6858000"/>
  <p:notesSz cx="6858000" cy="9144000"/>
  <p:custDataLst>
    <p:tags r:id="rId5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hianbosanko1961@gmail.com" initials="r" lastIdx="0" clrIdx="0">
    <p:extLst>
      <p:ext uri="{19B8F6BF-5375-455C-9EA6-DF929625EA0E}">
        <p15:presenceInfo xmlns:p15="http://schemas.microsoft.com/office/powerpoint/2012/main" userId="6f8220781ed0817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765" autoAdjust="0"/>
    <p:restoredTop sz="66772" autoAdjust="0"/>
  </p:normalViewPr>
  <p:slideViewPr>
    <p:cSldViewPr snapToGrid="0" showGuides="1">
      <p:cViewPr varScale="1">
        <p:scale>
          <a:sx n="86" d="100"/>
          <a:sy n="86" d="100"/>
        </p:scale>
        <p:origin x="480" y="53"/>
      </p:cViewPr>
      <p:guideLst>
        <p:guide orient="horz" pos="2160"/>
        <p:guide pos="3840"/>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gs" Target="tags/tag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wen, Geraint" userId="ee0fe7f1-4b57-4c2d-854b-ea267b4c86ee" providerId="ADAL" clId="{F24D9796-EB44-4181-824C-87F3A9C857E6}"/>
    <pc:docChg chg="modSld">
      <pc:chgData name="Owen, Geraint" userId="ee0fe7f1-4b57-4c2d-854b-ea267b4c86ee" providerId="ADAL" clId="{F24D9796-EB44-4181-824C-87F3A9C857E6}" dt="2021-03-23T14:51:41.479" v="2" actId="1076"/>
      <pc:docMkLst>
        <pc:docMk/>
      </pc:docMkLst>
      <pc:sldChg chg="modSp">
        <pc:chgData name="Owen, Geraint" userId="ee0fe7f1-4b57-4c2d-854b-ea267b4c86ee" providerId="ADAL" clId="{F24D9796-EB44-4181-824C-87F3A9C857E6}" dt="2021-03-23T14:51:41.479" v="2" actId="1076"/>
        <pc:sldMkLst>
          <pc:docMk/>
          <pc:sldMk cId="1341785376" sldId="779"/>
        </pc:sldMkLst>
        <pc:graphicFrameChg chg="mod">
          <ac:chgData name="Owen, Geraint" userId="ee0fe7f1-4b57-4c2d-854b-ea267b4c86ee" providerId="ADAL" clId="{F24D9796-EB44-4181-824C-87F3A9C857E6}" dt="2021-03-23T14:51:41.479" v="2" actId="1076"/>
          <ac:graphicFrameMkLst>
            <pc:docMk/>
            <pc:sldMk cId="1341785376" sldId="779"/>
            <ac:graphicFrameMk id="4" creationId="{308E7E04-25F5-43D1-ADBE-3DAE2BB4FF19}"/>
          </ac:graphicFrameMkLst>
        </pc:graphicFrameChg>
      </pc:sldChg>
      <pc:sldChg chg="modSp">
        <pc:chgData name="Owen, Geraint" userId="ee0fe7f1-4b57-4c2d-854b-ea267b4c86ee" providerId="ADAL" clId="{F24D9796-EB44-4181-824C-87F3A9C857E6}" dt="2021-03-23T14:51:20.775" v="1" actId="20577"/>
        <pc:sldMkLst>
          <pc:docMk/>
          <pc:sldMk cId="889980019" sldId="785"/>
        </pc:sldMkLst>
        <pc:spChg chg="mod">
          <ac:chgData name="Owen, Geraint" userId="ee0fe7f1-4b57-4c2d-854b-ea267b4c86ee" providerId="ADAL" clId="{F24D9796-EB44-4181-824C-87F3A9C857E6}" dt="2021-03-23T14:51:20.775" v="1" actId="20577"/>
          <ac:spMkLst>
            <pc:docMk/>
            <pc:sldMk cId="889980019" sldId="785"/>
            <ac:spMk id="3" creationId="{A0174922-981F-4580-809C-9391D140164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D4207A-87B0-49EE-9F5B-B1E82ECE7893}" type="datetimeFigureOut">
              <a:rPr lang="en-GB" smtClean="0"/>
              <a:t>23/03/2021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755FF1-098B-449F-8BCC-9066845AFDBC}" type="slidenum">
              <a:rPr lang="en-GB" smtClean="0"/>
              <a:t>‹#›</a:t>
            </a:fld>
            <a:endParaRPr lang="en-GB"/>
          </a:p>
        </p:txBody>
      </p:sp>
    </p:spTree>
    <p:extLst>
      <p:ext uri="{BB962C8B-B14F-4D97-AF65-F5344CB8AC3E}">
        <p14:creationId xmlns:p14="http://schemas.microsoft.com/office/powerpoint/2010/main" val="16627684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b="0" i="0"/>
            </a:pPr>
            <a:r>
              <a:rPr lang="1106"/>
              <a:t>Helo a chroeso i'r Arweiniad i'r Arholiad ar gyfer TAG Iechyd a Gofal Cymdeithasol, a Gofal Plant Uned 5 i'w asesu gyntaf yn 2022.</a:t>
            </a:r>
          </a:p>
          <a:p>
            <a:pPr marL="0" marR="0" lvl="0" indent="0" algn="l" defTabSz="914400" rtl="0" eaLnBrk="1" fontAlgn="auto" latinLnBrk="0" hangingPunct="1">
              <a:lnSpc>
                <a:spcPct val="100000"/>
              </a:lnSpc>
              <a:spcBef>
                <a:spcPct val="0"/>
              </a:spcBef>
              <a:spcAft>
                <a:spcPct val="0"/>
              </a:spcAft>
              <a:buClrTx/>
              <a:buSzTx/>
              <a:buFontTx/>
              <a:buNone/>
              <a:defRPr b="0" i="0"/>
            </a:pPr>
            <a:r>
              <a:rPr lang="1106"/>
              <a:t>Dr Rhian Bosanko ydw i, sef y Prif Arholwr ar gyfer Uned 5. </a:t>
            </a:r>
          </a:p>
          <a:p>
            <a:endParaRPr lang="en-GB"/>
          </a:p>
        </p:txBody>
      </p:sp>
      <p:sp>
        <p:nvSpPr>
          <p:cNvPr id="4" name="Slide Number Placeholder 3"/>
          <p:cNvSpPr>
            <a:spLocks noGrp="1"/>
          </p:cNvSpPr>
          <p:nvPr>
            <p:ph type="sldNum" sz="quarter" idx="5"/>
          </p:nvPr>
        </p:nvSpPr>
        <p:spPr/>
        <p:txBody>
          <a:bodyPr/>
          <a:lstStyle/>
          <a:p>
            <a:pPr>
              <a:defRPr b="0" i="0"/>
            </a:pPr>
            <a:fld id="{BD532BB4-27D0-4D0A-AC87-5ACD724F9FBF}" type="slidenum">
              <a:rPr lang="en-GB" smtClean="0"/>
              <a:t>1</a:t>
            </a:fld>
            <a:endParaRPr lang="en-GB"/>
          </a:p>
        </p:txBody>
      </p:sp>
    </p:spTree>
    <p:extLst>
      <p:ext uri="{BB962C8B-B14F-4D97-AF65-F5344CB8AC3E}">
        <p14:creationId xmlns:p14="http://schemas.microsoft.com/office/powerpoint/2010/main" val="1424603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0" i="0"/>
            </a:pPr>
            <a:r>
              <a:rPr lang="1106"/>
              <a:t>Cyn i chi ddechrau ateb y cwestiynau, cofiwch wneud y canlynol: </a:t>
            </a:r>
          </a:p>
          <a:p>
            <a:pPr marL="342900" indent="-342900">
              <a:buFont typeface="Arial" pitchFamily="34" charset="0"/>
              <a:buChar char="•"/>
              <a:defRPr b="0" i="0"/>
            </a:pPr>
            <a:r>
              <a:rPr lang="1106" sz="1200">
                <a:ea typeface="Cambria" panose="02040503050406030204" pitchFamily="18" charset="0"/>
              </a:rPr>
              <a:t>Darllenwch drwy'r holl gwestiwn cyn dechrau ateb. Bydd hyn yn eich helpu i ddeall beth y mae angen i chi ei wneud.</a:t>
            </a:r>
          </a:p>
          <a:p>
            <a:pPr marL="342900" indent="-342900">
              <a:buFont typeface="Arial" pitchFamily="34" charset="0"/>
              <a:buChar char="•"/>
              <a:defRPr b="0" i="0"/>
            </a:pPr>
            <a:r>
              <a:rPr lang="1106" sz="1200">
                <a:ea typeface="Cambria" panose="02040503050406030204" pitchFamily="18" charset="0"/>
              </a:rPr>
              <a:t>Defnyddiwch aroleuwr i ddewis geiriau allweddol.</a:t>
            </a:r>
          </a:p>
          <a:p>
            <a:pPr marL="342900" indent="-342900">
              <a:buFont typeface="Arial" pitchFamily="34" charset="0"/>
              <a:buChar char="•"/>
              <a:defRPr b="0" i="0"/>
            </a:pPr>
            <a:r>
              <a:rPr lang="1106" sz="1200">
                <a:ea typeface="Cambria" panose="02040503050406030204" pitchFamily="18" charset="0"/>
              </a:rPr>
              <a:t>Edrychwch ar y geiriau gorchymyn a nifer y marciau sydd ar gael ar gyfer pob cwestiwn – byddan nhw'n eich helpu i benderfynu faint o fanylion y mae eu hangen.</a:t>
            </a:r>
          </a:p>
          <a:p>
            <a:pPr marL="342900" indent="-342900">
              <a:buFont typeface="Arial" pitchFamily="34" charset="0"/>
              <a:buChar char="•"/>
              <a:defRPr b="0" i="0"/>
            </a:pPr>
            <a:r>
              <a:rPr lang="1106" sz="1200">
                <a:ea typeface="Cambria" panose="02040503050406030204" pitchFamily="18" charset="0"/>
              </a:rPr>
              <a:t>Os yw gair mewn print </a:t>
            </a:r>
            <a:r>
              <a:rPr lang="1106" sz="1200" b="1">
                <a:ea typeface="Cambria" panose="02040503050406030204" pitchFamily="18" charset="0"/>
              </a:rPr>
              <a:t>trwm</a:t>
            </a:r>
            <a:r>
              <a:rPr lang="1106" sz="1200">
                <a:ea typeface="Cambria" panose="02040503050406030204" pitchFamily="18" charset="0"/>
              </a:rPr>
              <a:t>, mae'n bwysig.</a:t>
            </a:r>
          </a:p>
          <a:p>
            <a:pPr marL="342900" indent="-342900">
              <a:buFont typeface="Arial" pitchFamily="34" charset="0"/>
              <a:buChar char="•"/>
              <a:defRPr b="0" i="0"/>
            </a:pPr>
            <a:r>
              <a:rPr lang="1106" sz="1200">
                <a:ea typeface="Cambria" panose="02040503050406030204" pitchFamily="18" charset="0"/>
              </a:rPr>
              <a:t>Cadwch eich papur arholiad ar agor ar y taeniad tudalen ddwbl – peidiwch â'i blygu yn ei hanner.</a:t>
            </a:r>
          </a:p>
          <a:p>
            <a:pPr marL="342900" indent="-342900">
              <a:buFont typeface="Arial" pitchFamily="34" charset="0"/>
              <a:buChar char="•"/>
              <a:defRPr b="0" i="0"/>
            </a:pPr>
            <a:r>
              <a:rPr lang="1106" sz="1200">
                <a:ea typeface="Cambria" panose="02040503050406030204" pitchFamily="18" charset="0"/>
              </a:rPr>
              <a:t>Darllenwch eich atebion i wneud yn siŵr eu bod yn gwneud synnwyr.</a:t>
            </a:r>
          </a:p>
          <a:p>
            <a:endParaRPr lang="en-GB"/>
          </a:p>
        </p:txBody>
      </p:sp>
      <p:sp>
        <p:nvSpPr>
          <p:cNvPr id="4" name="Slide Number Placeholder 3"/>
          <p:cNvSpPr>
            <a:spLocks noGrp="1"/>
          </p:cNvSpPr>
          <p:nvPr>
            <p:ph type="sldNum" sz="quarter" idx="5"/>
          </p:nvPr>
        </p:nvSpPr>
        <p:spPr/>
        <p:txBody>
          <a:bodyPr/>
          <a:lstStyle/>
          <a:p>
            <a:pPr>
              <a:defRPr b="0" i="0"/>
            </a:pPr>
            <a:fld id="{FA53E5C6-72F4-46F6-A839-592379D405AC}" type="slidenum">
              <a:rPr lang="en-US" smtClean="0"/>
              <a:t>10</a:t>
            </a:fld>
            <a:endParaRPr lang="en-US"/>
          </a:p>
        </p:txBody>
      </p:sp>
    </p:spTree>
    <p:extLst>
      <p:ext uri="{BB962C8B-B14F-4D97-AF65-F5344CB8AC3E}">
        <p14:creationId xmlns:p14="http://schemas.microsoft.com/office/powerpoint/2010/main" val="1216203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ct val="0"/>
              </a:spcBef>
              <a:spcAft>
                <a:spcPct val="0"/>
              </a:spcAft>
              <a:buClrTx/>
              <a:buSzTx/>
              <a:buFont typeface="Arial" pitchFamily="34" charset="0"/>
              <a:buChar char="•"/>
              <a:defRPr b="0" i="0"/>
            </a:pPr>
            <a:r>
              <a:rPr lang="1106" sz="1200"/>
              <a:t>Darllenwch y cwestiwn yn ofalus.</a:t>
            </a:r>
          </a:p>
          <a:p>
            <a:pPr marL="285750" marR="0" lvl="0" indent="-285750" algn="l" defTabSz="914400" rtl="0" eaLnBrk="1" fontAlgn="auto" latinLnBrk="0" hangingPunct="1">
              <a:lnSpc>
                <a:spcPct val="100000"/>
              </a:lnSpc>
              <a:spcBef>
                <a:spcPct val="0"/>
              </a:spcBef>
              <a:spcAft>
                <a:spcPct val="0"/>
              </a:spcAft>
              <a:buClrTx/>
              <a:buSzTx/>
              <a:buFont typeface="Arial" pitchFamily="34" charset="0"/>
              <a:buChar char="•"/>
              <a:defRPr/>
            </a:pPr>
            <a:endParaRPr lang="en-GB" sz="1200"/>
          </a:p>
          <a:p>
            <a:pPr marL="285750" marR="0" lvl="0" indent="-285750" algn="l" defTabSz="914400" rtl="0" eaLnBrk="1" fontAlgn="auto" latinLnBrk="0" hangingPunct="1">
              <a:lnSpc>
                <a:spcPct val="100000"/>
              </a:lnSpc>
              <a:spcBef>
                <a:spcPct val="0"/>
              </a:spcBef>
              <a:spcAft>
                <a:spcPct val="0"/>
              </a:spcAft>
              <a:buClrTx/>
              <a:buSzTx/>
              <a:buFont typeface="Arial" pitchFamily="34" charset="0"/>
              <a:buChar char="•"/>
              <a:defRPr b="0" i="0"/>
            </a:pPr>
            <a:r>
              <a:rPr lang="1106" sz="1200"/>
              <a:t>Tanlinellwch y ferf gorchymyn.</a:t>
            </a:r>
          </a:p>
          <a:p>
            <a:pPr marL="285750" indent="-285750">
              <a:buFont typeface="Arial" pitchFamily="34" charset="0"/>
              <a:buChar char="•"/>
            </a:pPr>
            <a:endParaRPr lang="en-GB" sz="1200"/>
          </a:p>
          <a:p>
            <a:pPr marL="285750" indent="-285750">
              <a:buFont typeface="Arial" pitchFamily="34" charset="0"/>
              <a:buChar char="•"/>
              <a:defRPr b="0" i="0"/>
            </a:pPr>
            <a:r>
              <a:rPr lang="1106" sz="1200"/>
              <a:t>Defnyddiwch eich aroleuwr i danlinellu'r materion allweddol yn y cwestiwn.</a:t>
            </a:r>
          </a:p>
          <a:p>
            <a:pPr marL="285750" indent="-285750">
              <a:buFont typeface="Arial" pitchFamily="34" charset="0"/>
              <a:buChar char="•"/>
            </a:pPr>
            <a:endParaRPr lang="en-GB" sz="1200">
              <a:highlight>
                <a:srgbClr val="FFFF00"/>
              </a:highlight>
            </a:endParaRPr>
          </a:p>
          <a:p>
            <a:pPr marL="285750" indent="-285750">
              <a:buFont typeface="Arial" pitchFamily="34" charset="0"/>
              <a:buChar char="•"/>
              <a:defRPr b="0" i="0"/>
            </a:pPr>
            <a:r>
              <a:rPr lang="1106" sz="1200"/>
              <a:t>Ysgrifennwch unrhyw gofeiriau neu gymhorthion cof y gallech fod wedi'u paratoi.</a:t>
            </a:r>
          </a:p>
          <a:p>
            <a:endParaRPr lang="en-GB" sz="1200">
              <a:highlight>
                <a:srgbClr val="FFFF00"/>
              </a:highlight>
            </a:endParaRPr>
          </a:p>
          <a:p>
            <a:pPr marL="285750" indent="-285750">
              <a:buFont typeface="Arial" pitchFamily="34" charset="0"/>
              <a:buChar char="•"/>
              <a:defRPr b="0" i="0"/>
            </a:pPr>
            <a:r>
              <a:rPr lang="1106" sz="1200">
                <a:highlight>
                  <a:srgbClr val="FFFF00"/>
                </a:highlight>
              </a:rPr>
              <a:t>Nodwch yr AA</a:t>
            </a:r>
          </a:p>
          <a:p>
            <a:pPr marL="285750" indent="-285750">
              <a:buFont typeface="Arial" pitchFamily="34" charset="0"/>
              <a:buChar char="•"/>
            </a:pPr>
            <a:endParaRPr lang="en-GB" sz="1200">
              <a:highlight>
                <a:srgbClr val="FFFF00"/>
              </a:highlight>
            </a:endParaRPr>
          </a:p>
          <a:p>
            <a:pPr marL="285750" indent="-285750">
              <a:buFont typeface="Arial" pitchFamily="34" charset="0"/>
              <a:buChar char="•"/>
              <a:defRPr b="0" i="0"/>
            </a:pPr>
            <a:r>
              <a:rPr lang="1106" sz="1200"/>
              <a:t>Aroleuwch nifer y marciau sydd ar gael ar gyfer y cwestiwn hwn</a:t>
            </a:r>
            <a:endParaRPr lang="en-GB" sz="1200">
              <a:highlight>
                <a:srgbClr val="FFFF00"/>
              </a:highlight>
            </a:endParaRPr>
          </a:p>
          <a:p>
            <a:endParaRPr lang="en-GB"/>
          </a:p>
        </p:txBody>
      </p:sp>
      <p:sp>
        <p:nvSpPr>
          <p:cNvPr id="4" name="Slide Number Placeholder 3"/>
          <p:cNvSpPr>
            <a:spLocks noGrp="1"/>
          </p:cNvSpPr>
          <p:nvPr>
            <p:ph type="sldNum" sz="quarter" idx="5"/>
          </p:nvPr>
        </p:nvSpPr>
        <p:spPr/>
        <p:txBody>
          <a:bodyPr/>
          <a:lstStyle/>
          <a:p>
            <a:pPr>
              <a:defRPr b="0" i="0"/>
            </a:pPr>
            <a:fld id="{EDD6F9AA-4F8F-4C92-B746-045843BF4387}" type="slidenum">
              <a:rPr lang="en-US" smtClean="0"/>
              <a:t>11</a:t>
            </a:fld>
            <a:endParaRPr lang="en-US"/>
          </a:p>
        </p:txBody>
      </p:sp>
    </p:spTree>
    <p:extLst>
      <p:ext uri="{BB962C8B-B14F-4D97-AF65-F5344CB8AC3E}">
        <p14:creationId xmlns:p14="http://schemas.microsoft.com/office/powerpoint/2010/main" val="206872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b="0" i="0"/>
            </a:pPr>
            <a:r>
              <a:rPr lang="1106" sz="1200"/>
              <a:t>Dyma'r cwestiwn cyntaf yn y papur – darllenwch ef, yna darllenwch ef eto!</a:t>
            </a:r>
          </a:p>
          <a:p>
            <a:endParaRPr lang="en-GB"/>
          </a:p>
          <a:p>
            <a:pPr>
              <a:defRPr b="0" i="0"/>
            </a:pPr>
            <a:r>
              <a:rPr lang="1106"/>
              <a:t>Tanlinellwch y ferf gorchymyn ac aroleuwch brif rannau'r cwestiwn – yn yr achos hwn, AMLINELLWCH, TRI FFACTOR BYWYD, EFFEITHIO AR SAM</a:t>
            </a:r>
          </a:p>
          <a:p>
            <a:endParaRPr lang="en-GB"/>
          </a:p>
          <a:p>
            <a:pPr>
              <a:defRPr b="0" i="0"/>
            </a:pPr>
            <a:r>
              <a:rPr lang="1106"/>
              <a:t>I amlinellu rhywbeth, mae angen i chi wneud y canlynol: Rhoi nodweddion/prif nodweddion neu ddisgrifiad byr.</a:t>
            </a:r>
          </a:p>
          <a:p>
            <a:endParaRPr lang="en-GB"/>
          </a:p>
          <a:p>
            <a:pPr>
              <a:defRPr b="0" i="0"/>
            </a:pPr>
            <a:r>
              <a:rPr lang="1106"/>
              <a:t>Cofiwch mai hwn yw'r cwestiwn cyntaf, mae'n werth 6 marc a dim ond marciau AA1 sydd ar gael, felly cynlluniwch eich amser a gwnewch yn siŵr nad ydych chi'n ysgrifennu gormod nac yn ceisio dadansoddi neu esbonio.</a:t>
            </a:r>
          </a:p>
          <a:p>
            <a:endParaRPr lang="en-GB"/>
          </a:p>
          <a:p>
            <a:pPr marL="0" marR="0" lvl="0" indent="0" algn="l" defTabSz="914400" rtl="0" eaLnBrk="1" fontAlgn="auto" latinLnBrk="0" hangingPunct="1">
              <a:lnSpc>
                <a:spcPct val="100000"/>
              </a:lnSpc>
              <a:spcBef>
                <a:spcPct val="0"/>
              </a:spcBef>
              <a:spcAft>
                <a:spcPct val="0"/>
              </a:spcAft>
              <a:buClrTx/>
              <a:buSzTx/>
              <a:buFontTx/>
              <a:buNone/>
              <a:defRPr b="0" i="0"/>
            </a:pPr>
            <a:r>
              <a:rPr lang="1106">
                <a:solidFill>
                  <a:srgbClr val="000000"/>
                </a:solidFill>
              </a:rPr>
              <a:t>I ennill y 6 marc llawn ar gyfer y cwestiwn hwn, bydd yr arholwyr yn chwilio am </a:t>
            </a:r>
            <a:r>
              <a:rPr lang="1106" sz="1200"/>
              <a:t> amlinelliad da o bob un o'r tri ffactor, gan ddangos gwybodaeth a dealltwriaeth glir o ffactorau a allai fod wedi effeithio ar amgylchiadau bywyd Sam ac ar ei iechyd corfforol a'i iechyd meddwl.</a:t>
            </a:r>
          </a:p>
          <a:p>
            <a:pPr marL="0" marR="0" lvl="0" indent="0" algn="l" defTabSz="914400" rtl="0" eaLnBrk="1" fontAlgn="auto" latinLnBrk="0" hangingPunct="1">
              <a:lnSpc>
                <a:spcPct val="100000"/>
              </a:lnSpc>
              <a:spcBef>
                <a:spcPct val="0"/>
              </a:spcBef>
              <a:spcAft>
                <a:spcPct val="0"/>
              </a:spcAft>
              <a:buClrTx/>
              <a:buSzTx/>
              <a:buFontTx/>
              <a:buNone/>
              <a:defRPr/>
            </a:pPr>
            <a:endParaRPr lang="en-GB">
              <a:solidFill>
                <a:srgbClr val="000000"/>
              </a:solidFill>
            </a:endParaRPr>
          </a:p>
          <a:p>
            <a:pPr marL="0" marR="0" lvl="0" indent="0" algn="l" defTabSz="914400" rtl="0" eaLnBrk="1" fontAlgn="auto" latinLnBrk="0" hangingPunct="1">
              <a:lnSpc>
                <a:spcPct val="100000"/>
              </a:lnSpc>
              <a:spcBef>
                <a:spcPct val="0"/>
              </a:spcBef>
              <a:spcAft>
                <a:spcPct val="0"/>
              </a:spcAft>
              <a:buClrTx/>
              <a:buSzTx/>
              <a:buFontTx/>
              <a:buNone/>
              <a:defRPr b="0" i="0"/>
            </a:pPr>
            <a:r>
              <a:rPr lang="1106"/>
              <a:t>Cofiwch mai Cwestiwn AA1 yw hwn – does dim angen esbonio, dadansoddi na gwerthuso – chewch chi ddim mwy o farciau!</a:t>
            </a:r>
          </a:p>
          <a:p>
            <a:pPr marL="0" marR="0" lvl="0" indent="0" algn="l" defTabSz="914400" rtl="0" eaLnBrk="1" fontAlgn="auto" latinLnBrk="0" hangingPunct="1">
              <a:lnSpc>
                <a:spcPct val="100000"/>
              </a:lnSpc>
              <a:spcBef>
                <a:spcPct val="0"/>
              </a:spcBef>
              <a:spcAft>
                <a:spcPct val="0"/>
              </a:spcAft>
              <a:buClrTx/>
              <a:buSzTx/>
              <a:buFontTx/>
              <a:buNone/>
              <a:defRPr/>
            </a:pPr>
            <a:endParaRPr lang="en-GB">
              <a:solidFill>
                <a:srgbClr val="000000"/>
              </a:solidFill>
            </a:endParaRPr>
          </a:p>
          <a:p>
            <a:endParaRPr lang="en-GB"/>
          </a:p>
        </p:txBody>
      </p:sp>
      <p:sp>
        <p:nvSpPr>
          <p:cNvPr id="4" name="Slide Number Placeholder 3"/>
          <p:cNvSpPr>
            <a:spLocks noGrp="1"/>
          </p:cNvSpPr>
          <p:nvPr>
            <p:ph type="sldNum" sz="quarter" idx="5"/>
          </p:nvPr>
        </p:nvSpPr>
        <p:spPr/>
        <p:txBody>
          <a:bodyPr/>
          <a:lstStyle/>
          <a:p>
            <a:pPr>
              <a:defRPr b="0" i="0"/>
            </a:pPr>
            <a:fld id="{84F7E8F4-9C14-4EEA-BF60-A4F9F2B88C55}" type="slidenum">
              <a:rPr lang="en-US" smtClean="0"/>
              <a:t>12</a:t>
            </a:fld>
            <a:endParaRPr lang="en-US"/>
          </a:p>
        </p:txBody>
      </p:sp>
    </p:spTree>
    <p:extLst>
      <p:ext uri="{BB962C8B-B14F-4D97-AF65-F5344CB8AC3E}">
        <p14:creationId xmlns:p14="http://schemas.microsoft.com/office/powerpoint/2010/main" val="25119446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0" i="0"/>
            </a:pPr>
            <a:r>
              <a:rPr lang="1106"/>
              <a:t>Mae'r cynllun marcio'n rhoi enghreifftiau manwl o'r hyn y byddai'r arholwr yn disgwyl gweld ymgeisydd yn ei ysgrifennu yn yr arholiad. </a:t>
            </a:r>
          </a:p>
          <a:p>
            <a:endParaRPr lang="en-GB"/>
          </a:p>
          <a:p>
            <a:pPr>
              <a:defRPr b="0" i="0"/>
            </a:pPr>
            <a:r>
              <a:rPr lang="1106"/>
              <a:t>Does dim rhaid i ateb da gynnwys popeth sydd wedi'i nodi yma; sut mae'r ymgeisydd yn ymateb i ofynion y cwestiwn yw'r peth pwysig.</a:t>
            </a:r>
          </a:p>
          <a:p>
            <a:endParaRPr lang="en-GB"/>
          </a:p>
          <a:p>
            <a:pPr>
              <a:defRPr b="0" i="0"/>
            </a:pPr>
            <a:r>
              <a:rPr lang="1106"/>
              <a:t>Bydd 'Rhowch gredyd am unrhyw ymateb dilys arall' wastad wedi'i gynnwys i wneud yn siŵr y gall ymgeisydd gael marciau am atebion sydd heb eu cynnwys hefyd.</a:t>
            </a:r>
          </a:p>
          <a:p>
            <a:endParaRPr lang="en-GB"/>
          </a:p>
          <a:p>
            <a:pPr marL="0" marR="0" lvl="0" indent="0" algn="l" defTabSz="914400" rtl="0" eaLnBrk="1" fontAlgn="auto" latinLnBrk="0" hangingPunct="1">
              <a:lnSpc>
                <a:spcPct val="100000"/>
              </a:lnSpc>
              <a:spcBef>
                <a:spcPct val="0"/>
              </a:spcBef>
              <a:spcAft>
                <a:spcPct val="0"/>
              </a:spcAft>
              <a:buClrTx/>
              <a:buSzTx/>
              <a:buFontTx/>
              <a:buNone/>
              <a:defRPr b="0" i="0"/>
            </a:pPr>
            <a:r>
              <a:rPr lang="1106"/>
              <a:t>Sut gwnaethoch chi?</a:t>
            </a:r>
          </a:p>
          <a:p>
            <a:endParaRPr lang="en-GB"/>
          </a:p>
        </p:txBody>
      </p:sp>
      <p:sp>
        <p:nvSpPr>
          <p:cNvPr id="4" name="Slide Number Placeholder 3"/>
          <p:cNvSpPr>
            <a:spLocks noGrp="1"/>
          </p:cNvSpPr>
          <p:nvPr>
            <p:ph type="sldNum" sz="quarter" idx="5"/>
          </p:nvPr>
        </p:nvSpPr>
        <p:spPr/>
        <p:txBody>
          <a:bodyPr/>
          <a:lstStyle/>
          <a:p>
            <a:pPr>
              <a:defRPr b="0" i="0"/>
            </a:pPr>
            <a:fld id="{F9C2C040-ADC5-4E19-92D9-B14A12A310FD}" type="slidenum">
              <a:rPr lang="en-US" smtClean="0"/>
              <a:t>13</a:t>
            </a:fld>
            <a:endParaRPr lang="en-US"/>
          </a:p>
        </p:txBody>
      </p:sp>
    </p:spTree>
    <p:extLst>
      <p:ext uri="{BB962C8B-B14F-4D97-AF65-F5344CB8AC3E}">
        <p14:creationId xmlns:p14="http://schemas.microsoft.com/office/powerpoint/2010/main" val="33133868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pPr>
              <a:defRPr b="0" i="0"/>
            </a:pPr>
            <a:r>
              <a:rPr lang="1106" dirty="0"/>
              <a:t>Tanlinellwch y ferf gorchymyn a phrif rannau'r cwestiwn – yn yr achos hwn, DISGRIFIWCH, DAMCANIAETH YMLYNIAD SEICODYNAMIG a DYLANWADU AR </a:t>
            </a:r>
            <a:r>
              <a:rPr lang="cy-GB" dirty="0"/>
              <a:t>DDATBLY</a:t>
            </a:r>
            <a:r>
              <a:rPr lang="1106" dirty="0"/>
              <a:t>GIAD OEDOLION.</a:t>
            </a:r>
          </a:p>
          <a:p>
            <a:endParaRPr lang="en-GB" dirty="0"/>
          </a:p>
          <a:p>
            <a:pPr>
              <a:defRPr b="0" i="0"/>
            </a:pPr>
            <a:r>
              <a:rPr lang="1106" dirty="0"/>
              <a:t>I ddisgrifio rhywbeth, mae angen: Rhoi nodweddion/prif nodweddion neu ddisgrifiad byr.</a:t>
            </a:r>
            <a:endParaRPr lang="en-GB" dirty="0"/>
          </a:p>
          <a:p>
            <a:endParaRPr lang="en-GB" dirty="0"/>
          </a:p>
          <a:p>
            <a:pPr>
              <a:defRPr b="0" i="0"/>
            </a:pPr>
            <a:r>
              <a:rPr lang="1106" dirty="0"/>
              <a:t>Cofiwch fod y cwestiwn hwn yn werth 6 marc a dim ond marciau AA1 sydd ar gael, felly cynlluniwch eich amser a gwnewch yn siŵr nad ydych chi'n ysgrifennu gormod nac yn ceisio dadansoddi neu esbonio.</a:t>
            </a:r>
          </a:p>
          <a:p>
            <a:pPr marL="0" marR="0" lvl="0" indent="0" algn="l" defTabSz="914400" rtl="0" eaLnBrk="1" fontAlgn="auto" latinLnBrk="0" hangingPunct="1">
              <a:lnSpc>
                <a:spcPct val="100000"/>
              </a:lnSpc>
              <a:spcBef>
                <a:spcPct val="0"/>
              </a:spcBef>
              <a:spcAft>
                <a:spcPct val="0"/>
              </a:spcAft>
              <a:buClrTx/>
              <a:buSzTx/>
              <a:buFontTx/>
              <a:buNone/>
              <a:defRPr/>
            </a:pPr>
            <a:endParaRPr lang="en-GB" dirty="0">
              <a:solidFill>
                <a:srgbClr val="000000"/>
              </a:solidFill>
            </a:endParaRPr>
          </a:p>
          <a:p>
            <a:pPr marL="0" marR="0" lvl="0" indent="0" algn="l" defTabSz="914400" rtl="0" eaLnBrk="1" fontAlgn="auto" latinLnBrk="0" hangingPunct="1">
              <a:lnSpc>
                <a:spcPct val="100000"/>
              </a:lnSpc>
              <a:spcBef>
                <a:spcPct val="0"/>
              </a:spcBef>
              <a:spcAft>
                <a:spcPct val="0"/>
              </a:spcAft>
              <a:buClrTx/>
              <a:buSzTx/>
              <a:buFontTx/>
              <a:buNone/>
              <a:defRPr b="0" i="0"/>
            </a:pPr>
            <a:r>
              <a:rPr lang="1106" dirty="0">
                <a:solidFill>
                  <a:srgbClr val="000000"/>
                </a:solidFill>
              </a:rPr>
              <a:t>I gyrraedd y band marciau uchaf ar gyfer y cwestiwn hwn, mae’r arholwyr yn chwilio am ymatebion sy’n dangos dealltwriaeth glir o’r ddamcaniaeth ymlyniad seicodynamig a sut mae’n dylanwadu ar ymddygiad oedolion, yn ogystal ag atebion sy’n dangos dealltwriaeth hyderus o’r cysyniadau allweddol, h.y. </a:t>
            </a:r>
            <a:r>
              <a:rPr lang="1106" sz="1200" b="0" dirty="0">
                <a:solidFill>
                  <a:schemeClr val="tx1"/>
                </a:solidFill>
                <a:effectLst/>
                <a:latin typeface="Arial" pitchFamily="34" charset="0"/>
                <a:cs typeface="Arial" pitchFamily="34" charset="0"/>
              </a:rPr>
              <a:t>dealltwriaeth hyderus o'r cyswllt rhwng ansawdd y bond cariad rhwng rhiant/gofalwr a phlentyn a'r dylanwad posibl ar ddatblygiad oedolion</a:t>
            </a:r>
            <a:endParaRPr lang="en-GB" dirty="0">
              <a:solidFill>
                <a:srgbClr val="000000"/>
              </a:solidFill>
            </a:endParaRPr>
          </a:p>
          <a:p>
            <a:pPr marL="0" marR="0" lvl="0" indent="0" algn="l" defTabSz="914400" rtl="0" eaLnBrk="1" fontAlgn="auto" latinLnBrk="0" hangingPunct="1">
              <a:lnSpc>
                <a:spcPct val="100000"/>
              </a:lnSpc>
              <a:spcBef>
                <a:spcPct val="0"/>
              </a:spcBef>
              <a:spcAft>
                <a:spcPct val="0"/>
              </a:spcAft>
              <a:buClrTx/>
              <a:buSzTx/>
              <a:buFontTx/>
              <a:buNone/>
              <a:defRPr/>
            </a:pPr>
            <a:endParaRPr lang="en-GB" dirty="0">
              <a:solidFill>
                <a:srgbClr val="000000"/>
              </a:solidFill>
            </a:endParaRPr>
          </a:p>
          <a:p>
            <a:pPr marL="0" marR="0" lvl="0" indent="0" algn="l" defTabSz="914400" rtl="0" eaLnBrk="1" fontAlgn="auto" latinLnBrk="0" hangingPunct="1">
              <a:lnSpc>
                <a:spcPct val="100000"/>
              </a:lnSpc>
              <a:spcBef>
                <a:spcPct val="0"/>
              </a:spcBef>
              <a:spcAft>
                <a:spcPct val="0"/>
              </a:spcAft>
              <a:buClrTx/>
              <a:buSzTx/>
              <a:buFontTx/>
              <a:buNone/>
              <a:defRPr b="0" i="0"/>
            </a:pPr>
            <a:r>
              <a:rPr lang="1106" dirty="0"/>
              <a:t>Cofiwch mai Cwestiwn AA1 yw hwn – does dim angen esbonio, dadansoddi na gwerthuso – chewch chi ddim mwy o farciau!</a:t>
            </a:r>
          </a:p>
          <a:p>
            <a:pPr marL="0" marR="0" lvl="0" indent="0" algn="l" defTabSz="914400" rtl="0" eaLnBrk="1" fontAlgn="auto" latinLnBrk="0" hangingPunct="1">
              <a:lnSpc>
                <a:spcPct val="100000"/>
              </a:lnSpc>
              <a:spcBef>
                <a:spcPct val="0"/>
              </a:spcBef>
              <a:spcAft>
                <a:spcPct val="0"/>
              </a:spcAft>
              <a:buClrTx/>
              <a:buSzTx/>
              <a:buFontTx/>
              <a:buNone/>
              <a:defRPr/>
            </a:pPr>
            <a:endParaRPr lang="en-GB" dirty="0">
              <a:solidFill>
                <a:srgbClr val="000000"/>
              </a:solidFill>
            </a:endParaRPr>
          </a:p>
          <a:p>
            <a:endParaRPr lang="en-GB" dirty="0"/>
          </a:p>
        </p:txBody>
      </p:sp>
      <p:sp>
        <p:nvSpPr>
          <p:cNvPr id="4" name="Slide Number Placeholder 3"/>
          <p:cNvSpPr>
            <a:spLocks noGrp="1"/>
          </p:cNvSpPr>
          <p:nvPr>
            <p:ph type="sldNum" sz="quarter" idx="5"/>
          </p:nvPr>
        </p:nvSpPr>
        <p:spPr/>
        <p:txBody>
          <a:bodyPr/>
          <a:lstStyle/>
          <a:p>
            <a:pPr>
              <a:defRPr b="0" i="0"/>
            </a:pPr>
            <a:fld id="{81D22140-56D5-4402-994F-0724D3BB2D07}" type="slidenum">
              <a:rPr lang="en-US" smtClean="0"/>
              <a:t>14</a:t>
            </a:fld>
            <a:endParaRPr lang="en-US"/>
          </a:p>
        </p:txBody>
      </p:sp>
    </p:spTree>
    <p:extLst>
      <p:ext uri="{BB962C8B-B14F-4D97-AF65-F5344CB8AC3E}">
        <p14:creationId xmlns:p14="http://schemas.microsoft.com/office/powerpoint/2010/main" val="1592547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0" i="0"/>
            </a:pPr>
            <a:r>
              <a:rPr lang="1106"/>
              <a:t>Mae'r cynllun marcio'n rhoi enghreifftiau manwl o'r hyn y byddai'r arholwr yn disgwyl gweld ymgeisydd yn ei ysgrifennu yn yr arholiad. </a:t>
            </a:r>
          </a:p>
          <a:p>
            <a:endParaRPr lang="en-GB"/>
          </a:p>
          <a:p>
            <a:pPr>
              <a:defRPr b="0" i="0"/>
            </a:pPr>
            <a:r>
              <a:rPr lang="1106"/>
              <a:t>Does dim rhaid i ateb da gynnwys popeth sydd wedi'i nodi yma; sut mae'r ymgeisydd yn ymateb i ofynion y cwestiwn yw'r peth pwysig.</a:t>
            </a:r>
          </a:p>
          <a:p>
            <a:endParaRPr lang="en-GB"/>
          </a:p>
          <a:p>
            <a:pPr>
              <a:defRPr b="0" i="0"/>
            </a:pPr>
            <a:r>
              <a:rPr lang="1106"/>
              <a:t>Bydd 'Rhowch gredyd am unrhyw ymateb dilys arall' wastad wedi'i gynnwys i wneud yn siŵr y gall ymgeisydd gael marciau am atebion sydd heb eu cynnwys hefyd.</a:t>
            </a:r>
          </a:p>
        </p:txBody>
      </p:sp>
      <p:sp>
        <p:nvSpPr>
          <p:cNvPr id="4" name="Slide Number Placeholder 3"/>
          <p:cNvSpPr>
            <a:spLocks noGrp="1"/>
          </p:cNvSpPr>
          <p:nvPr>
            <p:ph type="sldNum" sz="quarter" idx="5"/>
          </p:nvPr>
        </p:nvSpPr>
        <p:spPr/>
        <p:txBody>
          <a:bodyPr/>
          <a:lstStyle/>
          <a:p>
            <a:pPr>
              <a:defRPr b="0" i="0"/>
            </a:pPr>
            <a:fld id="{2B60986D-3E0D-4FC1-B547-2510609C7498}" type="slidenum">
              <a:rPr lang="en-US" smtClean="0"/>
              <a:t>15</a:t>
            </a:fld>
            <a:endParaRPr lang="en-US"/>
          </a:p>
        </p:txBody>
      </p:sp>
    </p:spTree>
    <p:extLst>
      <p:ext uri="{BB962C8B-B14F-4D97-AF65-F5344CB8AC3E}">
        <p14:creationId xmlns:p14="http://schemas.microsoft.com/office/powerpoint/2010/main" val="791631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0" i="0"/>
            </a:pPr>
            <a:r>
              <a:rPr lang="1106"/>
              <a:t>Mae'r bandiau'n dangos beth mae disgwyl i chi ei wneud i ennill y marciau sydd ar gael.</a:t>
            </a:r>
          </a:p>
          <a:p>
            <a:endParaRPr lang="en-GB"/>
          </a:p>
          <a:p>
            <a:pPr marL="0" marR="0" lvl="0" indent="0" algn="l" defTabSz="914400" rtl="0" eaLnBrk="1" fontAlgn="auto" latinLnBrk="0" hangingPunct="1">
              <a:lnSpc>
                <a:spcPct val="100000"/>
              </a:lnSpc>
              <a:spcBef>
                <a:spcPct val="0"/>
              </a:spcBef>
              <a:spcAft>
                <a:spcPct val="0"/>
              </a:spcAft>
              <a:buClrTx/>
              <a:buSzTx/>
              <a:buFontTx/>
              <a:buNone/>
              <a:defRPr b="0" i="0"/>
            </a:pPr>
            <a:r>
              <a:rPr lang="1106"/>
              <a:t>Sut gwnaethoch chi?</a:t>
            </a:r>
          </a:p>
          <a:p>
            <a:endParaRPr lang="en-GB"/>
          </a:p>
        </p:txBody>
      </p:sp>
      <p:sp>
        <p:nvSpPr>
          <p:cNvPr id="4" name="Slide Number Placeholder 3"/>
          <p:cNvSpPr>
            <a:spLocks noGrp="1"/>
          </p:cNvSpPr>
          <p:nvPr>
            <p:ph type="sldNum" sz="quarter" idx="5"/>
          </p:nvPr>
        </p:nvSpPr>
        <p:spPr/>
        <p:txBody>
          <a:bodyPr/>
          <a:lstStyle/>
          <a:p>
            <a:pPr>
              <a:defRPr b="0" i="0"/>
            </a:pPr>
            <a:fld id="{71730730-767E-4788-BD2B-61DED694CADF}" type="slidenum">
              <a:rPr lang="en-US" smtClean="0"/>
              <a:t>16</a:t>
            </a:fld>
            <a:endParaRPr lang="en-US"/>
          </a:p>
        </p:txBody>
      </p:sp>
    </p:spTree>
    <p:extLst>
      <p:ext uri="{BB962C8B-B14F-4D97-AF65-F5344CB8AC3E}">
        <p14:creationId xmlns:p14="http://schemas.microsoft.com/office/powerpoint/2010/main" val="35566073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pPr>
              <a:defRPr b="0" i="0"/>
            </a:pPr>
            <a:r>
              <a:rPr lang="1106"/>
              <a:t>Tanlinellwch y ferf gorchymyn ac aroleuwch brif rannau'r cwestiwn – yn yr achos hwn ESBONIWCH SUT, DULL SEICODYNAMIG, SAM, CYSYLLTIADAU, PROFIADAU, YMDDYGIAD.</a:t>
            </a:r>
          </a:p>
          <a:p>
            <a:endParaRPr lang="en-GB"/>
          </a:p>
          <a:p>
            <a:pPr>
              <a:defRPr b="0" i="0"/>
            </a:pPr>
            <a:r>
              <a:rPr lang="1106"/>
              <a:t>I esbonio rhywbeth, mae angen: </a:t>
            </a:r>
            <a:r>
              <a:rPr lang="1106" sz="1200">
                <a:highlight>
                  <a:srgbClr val="FFFF00"/>
                </a:highlight>
              </a:rPr>
              <a:t> </a:t>
            </a:r>
            <a:r>
              <a:rPr lang="1106">
                <a:highlight>
                  <a:srgbClr val="FFFF00"/>
                </a:highlight>
              </a:rPr>
              <a:t>Rhoi manylion a rhesymau dros sut a pham mae rhywbeth fel y mae…</a:t>
            </a:r>
            <a:endParaRPr lang="en-US" sz="1200">
              <a:highlight>
                <a:srgbClr val="FFFF00"/>
              </a:highlight>
            </a:endParaRPr>
          </a:p>
          <a:p>
            <a:pPr>
              <a:defRPr b="0" i="0"/>
            </a:pPr>
            <a:r>
              <a:rPr lang="1106" sz="1200"/>
              <a:t>Berf gorchymyn AA2 yw esboniwch, felly dim ond marciau AA2 sydd ar gael am y cwestiwn hwn.</a:t>
            </a:r>
          </a:p>
          <a:p>
            <a:endParaRPr lang="en-US" sz="1200"/>
          </a:p>
          <a:p>
            <a:pPr>
              <a:defRPr b="0" i="0"/>
            </a:pPr>
            <a:r>
              <a:rPr lang="1106" sz="1200"/>
              <a:t>Aroleuwch nifer y marciau sydd ar gael ar gyfer y cwestiwn hwn: </a:t>
            </a:r>
            <a:r>
              <a:rPr lang="1106" sz="1200">
                <a:highlight>
                  <a:srgbClr val="FFFF00"/>
                </a:highlight>
              </a:rPr>
              <a:t>8 marc – defnyddiwch y lle a ddarparwyd fel canllaw ar gyfer faint i'w ysgrifennu.</a:t>
            </a:r>
          </a:p>
          <a:p>
            <a:pPr marL="0" marR="0" lvl="0" indent="0" algn="l" defTabSz="914400" rtl="0" eaLnBrk="1" fontAlgn="auto" latinLnBrk="0" hangingPunct="1">
              <a:lnSpc>
                <a:spcPct val="100000"/>
              </a:lnSpc>
              <a:spcBef>
                <a:spcPct val="0"/>
              </a:spcBef>
              <a:spcAft>
                <a:spcPct val="0"/>
              </a:spcAft>
              <a:buClrTx/>
              <a:buSzTx/>
              <a:buFontTx/>
              <a:buNone/>
              <a:defRPr/>
            </a:pPr>
            <a:endParaRPr lang="en-GB">
              <a:solidFill>
                <a:srgbClr val="000000"/>
              </a:solidFill>
            </a:endParaRPr>
          </a:p>
          <a:p>
            <a:pPr marL="0" lvl="0" indent="0">
              <a:lnSpc>
                <a:spcPct val="100000"/>
              </a:lnSpc>
              <a:buFont typeface="Symbol" panose="05050102010706020507" pitchFamily="18" charset="2"/>
              <a:buNone/>
              <a:defRPr b="0" i="0"/>
            </a:pPr>
            <a:r>
              <a:rPr lang="1106">
                <a:solidFill>
                  <a:srgbClr val="000000"/>
                </a:solidFill>
              </a:rPr>
              <a:t>I gyrraedd y band marciau uchaf ar gyfer y cwestiwn hwn, mae’r arholwyr yn chwilio am ymatebion sy’n dangos gwybodaeth a dealltwriaeth drylwyr</a:t>
            </a:r>
            <a:r>
              <a:rPr lang="1106" sz="1200">
                <a:solidFill>
                  <a:schemeClr val="tx1"/>
                </a:solidFill>
                <a:effectLst/>
                <a:latin typeface="Arial" pitchFamily="34" charset="0"/>
                <a:cs typeface="Arial" pitchFamily="34" charset="0"/>
              </a:rPr>
              <a:t> o’r ffordd y caiff y dull seicodynamig ei gymhwyso'n ymarferol at sefyllfa Sam a dealltwriaeth hyderus o sut y gallai egwyddorion seicodeinamig ystyried cysylltiadau rhwng profiadau Sam a'i ymddygiad.  </a:t>
            </a:r>
            <a:endParaRPr lang="en-GB" sz="1200">
              <a:solidFill>
                <a:schemeClr val="tx1"/>
              </a:solidFill>
              <a:effectLst/>
              <a:latin typeface="Arial" pitchFamily="34" charset="0"/>
              <a:ea typeface="Times New Roman" panose="02020603050405020304" pitchFamily="18" charset="0"/>
              <a:cs typeface="Arial" pitchFamily="34" charset="0"/>
            </a:endParaRPr>
          </a:p>
          <a:p>
            <a:pPr marL="0" marR="0" lvl="0" indent="0" algn="l" defTabSz="914400" rtl="0" eaLnBrk="1" fontAlgn="auto" latinLnBrk="0" hangingPunct="1">
              <a:lnSpc>
                <a:spcPct val="100000"/>
              </a:lnSpc>
              <a:spcBef>
                <a:spcPct val="0"/>
              </a:spcBef>
              <a:spcAft>
                <a:spcPct val="0"/>
              </a:spcAft>
              <a:buClrTx/>
              <a:buSzTx/>
              <a:buFontTx/>
              <a:buNone/>
              <a:defRPr/>
            </a:pPr>
            <a:endParaRPr lang="en-GB">
              <a:solidFill>
                <a:srgbClr val="000000"/>
              </a:solidFill>
            </a:endParaRPr>
          </a:p>
          <a:p>
            <a:pPr marL="0" marR="0" lvl="0" indent="0" algn="l" defTabSz="914400" rtl="0" eaLnBrk="1" fontAlgn="auto" latinLnBrk="0" hangingPunct="1">
              <a:lnSpc>
                <a:spcPct val="100000"/>
              </a:lnSpc>
              <a:spcBef>
                <a:spcPct val="0"/>
              </a:spcBef>
              <a:spcAft>
                <a:spcPct val="0"/>
              </a:spcAft>
              <a:buClrTx/>
              <a:buSzTx/>
              <a:buFontTx/>
              <a:buNone/>
              <a:defRPr b="0" i="0"/>
            </a:pPr>
            <a:r>
              <a:rPr lang="1106"/>
              <a:t>Cofiwch mai Cwestiwn AA2 yw hwn – does dim angen dadansoddi na gwerthuso – chewch chi ddim mwy o farciau!</a:t>
            </a:r>
          </a:p>
          <a:p>
            <a:pPr marL="0" marR="0" lvl="0" indent="0" algn="l" defTabSz="914400" rtl="0" eaLnBrk="1" fontAlgn="auto" latinLnBrk="0" hangingPunct="1">
              <a:lnSpc>
                <a:spcPct val="100000"/>
              </a:lnSpc>
              <a:spcBef>
                <a:spcPct val="0"/>
              </a:spcBef>
              <a:spcAft>
                <a:spcPct val="0"/>
              </a:spcAft>
              <a:buClrTx/>
              <a:buSzTx/>
              <a:buFontTx/>
              <a:buNone/>
              <a:defRPr/>
            </a:pPr>
            <a:endParaRPr lang="en-GB">
              <a:solidFill>
                <a:srgbClr val="000000"/>
              </a:solidFill>
            </a:endParaRPr>
          </a:p>
          <a:p>
            <a:endParaRPr lang="en-GB"/>
          </a:p>
        </p:txBody>
      </p:sp>
      <p:sp>
        <p:nvSpPr>
          <p:cNvPr id="4" name="Slide Number Placeholder 3"/>
          <p:cNvSpPr>
            <a:spLocks noGrp="1"/>
          </p:cNvSpPr>
          <p:nvPr>
            <p:ph type="sldNum" sz="quarter" idx="5"/>
          </p:nvPr>
        </p:nvSpPr>
        <p:spPr/>
        <p:txBody>
          <a:bodyPr/>
          <a:lstStyle/>
          <a:p>
            <a:pPr>
              <a:defRPr b="0" i="0"/>
            </a:pPr>
            <a:fld id="{3C67567D-FDF7-4464-BACC-37DFF6A701CC}" type="slidenum">
              <a:rPr lang="en-US" smtClean="0"/>
              <a:t>17</a:t>
            </a:fld>
            <a:endParaRPr lang="en-US"/>
          </a:p>
        </p:txBody>
      </p:sp>
    </p:spTree>
    <p:extLst>
      <p:ext uri="{BB962C8B-B14F-4D97-AF65-F5344CB8AC3E}">
        <p14:creationId xmlns:p14="http://schemas.microsoft.com/office/powerpoint/2010/main" val="19253984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0" i="0"/>
            </a:pPr>
            <a:r>
              <a:rPr lang="1106"/>
              <a:t>Mae'r cynllun marcio'n rhoi enghreifftiau manwl o'r hyn y byddai'r arholwr yn disgwyl gweld ymgeisydd yn ei ysgrifennu yn yr arholiad. </a:t>
            </a:r>
          </a:p>
          <a:p>
            <a:endParaRPr lang="en-GB"/>
          </a:p>
          <a:p>
            <a:pPr>
              <a:defRPr b="0" i="0"/>
            </a:pPr>
            <a:r>
              <a:rPr lang="1106"/>
              <a:t>Does dim rhaid i ateb da gynnwys popeth sydd wedi'i nodi yma; sut mae'r ymgeisydd yn ymateb i ofynion y cwestiwn yw'r peth pwysig.</a:t>
            </a:r>
          </a:p>
          <a:p>
            <a:endParaRPr lang="en-GB"/>
          </a:p>
          <a:p>
            <a:pPr>
              <a:defRPr b="0" i="0"/>
            </a:pPr>
            <a:r>
              <a:rPr lang="1106"/>
              <a:t>Bydd 'Rhowch gredyd am unrhyw ymateb dilys arall' wastad wedi'i gynnwys i wneud yn siŵr y gall ymgeisydd gael marciau am atebion sydd heb eu cynnwys hefyd.</a:t>
            </a:r>
          </a:p>
        </p:txBody>
      </p:sp>
      <p:sp>
        <p:nvSpPr>
          <p:cNvPr id="4" name="Slide Number Placeholder 3"/>
          <p:cNvSpPr>
            <a:spLocks noGrp="1"/>
          </p:cNvSpPr>
          <p:nvPr>
            <p:ph type="sldNum" sz="quarter" idx="5"/>
          </p:nvPr>
        </p:nvSpPr>
        <p:spPr/>
        <p:txBody>
          <a:bodyPr/>
          <a:lstStyle/>
          <a:p>
            <a:pPr>
              <a:defRPr b="0" i="0"/>
            </a:pPr>
            <a:fld id="{B00E825C-6C69-4DFA-8F9D-B3A4BFC0CC06}" type="slidenum">
              <a:rPr lang="en-US" smtClean="0"/>
              <a:t>18</a:t>
            </a:fld>
            <a:endParaRPr lang="en-US"/>
          </a:p>
        </p:txBody>
      </p:sp>
    </p:spTree>
    <p:extLst>
      <p:ext uri="{BB962C8B-B14F-4D97-AF65-F5344CB8AC3E}">
        <p14:creationId xmlns:p14="http://schemas.microsoft.com/office/powerpoint/2010/main" val="31435697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0" i="0"/>
            </a:pPr>
            <a:r>
              <a:rPr lang="1106"/>
              <a:t>Mae'r bandiau'n dangos beth mae disgwyl i chi ei wneud i ennill y marciau sydd ar gael.</a:t>
            </a:r>
          </a:p>
          <a:p>
            <a:endParaRPr lang="en-GB"/>
          </a:p>
          <a:p>
            <a:pPr marL="0" marR="0" lvl="0" indent="0" algn="l" defTabSz="914400" rtl="0" eaLnBrk="1" fontAlgn="auto" latinLnBrk="0" hangingPunct="1">
              <a:lnSpc>
                <a:spcPct val="100000"/>
              </a:lnSpc>
              <a:spcBef>
                <a:spcPct val="0"/>
              </a:spcBef>
              <a:spcAft>
                <a:spcPct val="0"/>
              </a:spcAft>
              <a:buClrTx/>
              <a:buSzTx/>
              <a:buFontTx/>
              <a:buNone/>
              <a:defRPr b="0" i="0"/>
            </a:pPr>
            <a:r>
              <a:rPr lang="1106"/>
              <a:t>Sut gwnaethoch chi?</a:t>
            </a:r>
          </a:p>
          <a:p>
            <a:endParaRPr lang="en-GB"/>
          </a:p>
        </p:txBody>
      </p:sp>
      <p:sp>
        <p:nvSpPr>
          <p:cNvPr id="4" name="Slide Number Placeholder 3"/>
          <p:cNvSpPr>
            <a:spLocks noGrp="1"/>
          </p:cNvSpPr>
          <p:nvPr>
            <p:ph type="sldNum" sz="quarter" idx="5"/>
          </p:nvPr>
        </p:nvSpPr>
        <p:spPr/>
        <p:txBody>
          <a:bodyPr/>
          <a:lstStyle/>
          <a:p>
            <a:pPr>
              <a:defRPr b="0" i="0"/>
            </a:pPr>
            <a:fld id="{D29DF531-026A-4F69-9A3D-78B667D62A4D}" type="slidenum">
              <a:rPr lang="en-US" smtClean="0"/>
              <a:t>19</a:t>
            </a:fld>
            <a:endParaRPr lang="en-US"/>
          </a:p>
        </p:txBody>
      </p:sp>
    </p:spTree>
    <p:extLst>
      <p:ext uri="{BB962C8B-B14F-4D97-AF65-F5344CB8AC3E}">
        <p14:creationId xmlns:p14="http://schemas.microsoft.com/office/powerpoint/2010/main" val="3719076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defRPr b="0" i="0"/>
            </a:pPr>
            <a:r>
              <a:rPr lang="1106" sz="1200">
                <a:highlight>
                  <a:srgbClr val="FFFF00"/>
                </a:highlight>
              </a:rPr>
              <a:t>Yr hyn y dylai fod gennych chi o'ch blaen:</a:t>
            </a:r>
          </a:p>
          <a:p>
            <a:pPr marL="171450" indent="-171450">
              <a:buFont typeface="Arial" pitchFamily="34" charset="0"/>
              <a:buChar char="•"/>
              <a:defRPr b="0" i="0"/>
            </a:pPr>
            <a:r>
              <a:rPr lang="1106" sz="1200">
                <a:highlight>
                  <a:srgbClr val="FFFF00"/>
                </a:highlight>
              </a:rPr>
              <a:t> copi o'r papur arholiad</a:t>
            </a:r>
          </a:p>
          <a:p>
            <a:pPr marL="171450" indent="-171450">
              <a:buFont typeface="Arial" pitchFamily="34" charset="0"/>
              <a:buChar char="•"/>
              <a:defRPr b="0" i="0"/>
            </a:pPr>
            <a:r>
              <a:rPr lang="1106" sz="1200">
                <a:highlight>
                  <a:srgbClr val="FFFF00"/>
                </a:highlight>
              </a:rPr>
              <a:t> llyfryn ateb/papur llinellau,</a:t>
            </a:r>
          </a:p>
          <a:p>
            <a:pPr marL="171450" indent="-171450">
              <a:buFont typeface="Arial" pitchFamily="34" charset="0"/>
              <a:buChar char="•"/>
              <a:defRPr b="0" i="0"/>
            </a:pPr>
            <a:r>
              <a:rPr lang="1106" sz="1200">
                <a:highlight>
                  <a:srgbClr val="FFFF00"/>
                </a:highlight>
              </a:rPr>
              <a:t>deunydd adnoddau ychwanegol</a:t>
            </a:r>
          </a:p>
          <a:p>
            <a:pPr marL="171450" indent="-171450">
              <a:buFont typeface="Arial" pitchFamily="34" charset="0"/>
              <a:buChar char="•"/>
              <a:defRPr b="0" i="0"/>
            </a:pPr>
            <a:r>
              <a:rPr lang="1106" sz="1200">
                <a:highlight>
                  <a:srgbClr val="FFFF00"/>
                </a:highlight>
              </a:rPr>
              <a:t> pen, pensil a phren mesur</a:t>
            </a:r>
          </a:p>
          <a:p>
            <a:pPr marL="171450" indent="-171450">
              <a:buFont typeface="Arial" pitchFamily="34" charset="0"/>
              <a:buChar char="•"/>
              <a:defRPr b="0" i="0"/>
            </a:pPr>
            <a:r>
              <a:rPr lang="1106" sz="1200">
                <a:highlight>
                  <a:srgbClr val="FFFF00"/>
                </a:highlight>
              </a:rPr>
              <a:t>aroleuwr</a:t>
            </a:r>
          </a:p>
          <a:p>
            <a:pPr marL="171450" indent="-171450">
              <a:buFont typeface="Arial" pitchFamily="34" charset="0"/>
              <a:buChar char="•"/>
              <a:defRPr b="0" i="0"/>
            </a:pPr>
            <a:r>
              <a:rPr lang="1106" sz="1200">
                <a:highlight>
                  <a:srgbClr val="FFFF00"/>
                </a:highlight>
              </a:rPr>
              <a:t> oriawr </a:t>
            </a:r>
          </a:p>
          <a:p>
            <a:pPr marL="171450" indent="-171450">
              <a:buFont typeface="Arial" pitchFamily="34" charset="0"/>
              <a:buChar char="•"/>
              <a:defRPr b="0" i="0"/>
            </a:pPr>
            <a:r>
              <a:rPr lang="1106" sz="1200">
                <a:highlight>
                  <a:srgbClr val="FFFF00"/>
                </a:highlight>
              </a:rPr>
              <a:t>nodiadau Post-it</a:t>
            </a:r>
          </a:p>
          <a:p>
            <a:endParaRPr lang="en-GB"/>
          </a:p>
        </p:txBody>
      </p:sp>
      <p:sp>
        <p:nvSpPr>
          <p:cNvPr id="4" name="Slide Number Placeholder 3"/>
          <p:cNvSpPr>
            <a:spLocks noGrp="1"/>
          </p:cNvSpPr>
          <p:nvPr>
            <p:ph type="sldNum" sz="quarter" idx="5"/>
          </p:nvPr>
        </p:nvSpPr>
        <p:spPr/>
        <p:txBody>
          <a:bodyPr/>
          <a:lstStyle/>
          <a:p>
            <a:pPr>
              <a:defRPr b="0" i="0"/>
            </a:pPr>
            <a:fld id="{DA54A97E-6933-495F-B325-091BC113109A}" type="slidenum">
              <a:rPr lang="en-US" smtClean="0"/>
              <a:t>2</a:t>
            </a:fld>
            <a:endParaRPr lang="en-US"/>
          </a:p>
        </p:txBody>
      </p:sp>
    </p:spTree>
    <p:extLst>
      <p:ext uri="{BB962C8B-B14F-4D97-AF65-F5344CB8AC3E}">
        <p14:creationId xmlns:p14="http://schemas.microsoft.com/office/powerpoint/2010/main" val="21153028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0" i="0"/>
            </a:pPr>
            <a:r>
              <a:rPr lang="1106"/>
              <a:t>Sicrhewch eich bod yn darllen cyflwyniad y cwestiwn yn ofalus gan y gall roi cyd-destun i chi ar gyfer ysgrifennu eich ateb</a:t>
            </a:r>
          </a:p>
          <a:p>
            <a:pPr>
              <a:defRPr b="0" i="0"/>
            </a:pPr>
            <a:r>
              <a:rPr lang="1106"/>
              <a:t>Yn yr achos hwn, mae'r cyflwyniad yn ymwneud â Sue yn teimlo'n isel, yn ei chael hi'n anodd cysgu a'r ffaith nad yw hi am gymryd meddyginiaeth a'i bod yn ceisio cyngor gan elusen iechyd meddwl.</a:t>
            </a:r>
          </a:p>
          <a:p>
            <a:endParaRPr lang="en-GB"/>
          </a:p>
          <a:p>
            <a:pPr>
              <a:defRPr b="0" i="0"/>
            </a:pPr>
            <a:r>
              <a:rPr lang="1106"/>
              <a:t>Tanlinellwch y ferf gorchymyn ac aroleuwch brif rannau'r cwestiwn – yn yr achos hwn, ASESWCH, GWERTH, DULL DYNEIDDIOL, CEFNOGI LLESIANT SUE.</a:t>
            </a:r>
          </a:p>
          <a:p>
            <a:endParaRPr lang="en-GB"/>
          </a:p>
          <a:p>
            <a:pPr>
              <a:defRPr b="0" i="0"/>
            </a:pPr>
            <a:r>
              <a:rPr lang="1106"/>
              <a:t>I asesu rhywbeth, mae angen: Llunio barn wybodus</a:t>
            </a:r>
          </a:p>
          <a:p>
            <a:endParaRPr lang="en-GB"/>
          </a:p>
          <a:p>
            <a:pPr>
              <a:defRPr b="0" i="0"/>
            </a:pPr>
            <a:r>
              <a:rPr lang="1106"/>
              <a:t>Dim ond marciau AA3 sydd ar gael</a:t>
            </a:r>
          </a:p>
          <a:p>
            <a:endParaRPr lang="en-GB">
              <a:solidFill>
                <a:srgbClr val="000000"/>
              </a:solidFill>
            </a:endParaRPr>
          </a:p>
          <a:p>
            <a:pPr marL="0" lvl="0" indent="0">
              <a:lnSpc>
                <a:spcPct val="115000"/>
              </a:lnSpc>
              <a:buFont typeface="Symbol" panose="05050102010706020507" pitchFamily="18" charset="2"/>
              <a:buNone/>
              <a:tabLst>
                <a:tab pos="914400" algn="l"/>
                <a:tab pos="5715000" algn="r"/>
              </a:tabLst>
              <a:defRPr b="0" i="0"/>
            </a:pPr>
            <a:r>
              <a:rPr lang="1106">
                <a:solidFill>
                  <a:srgbClr val="000000"/>
                </a:solidFill>
              </a:rPr>
              <a:t>I gyrraedd y band marciau uchaf ar gyfer y cwestiwn hwn, mae’r arholwyr yn chwilio am </a:t>
            </a:r>
            <a:r>
              <a:rPr lang="1106" sz="1200" b="0">
                <a:solidFill>
                  <a:schemeClr val="tx1"/>
                </a:solidFill>
                <a:effectLst/>
                <a:latin typeface="Arial" pitchFamily="34" charset="0"/>
                <a:cs typeface="Arial" pitchFamily="34" charset="0"/>
              </a:rPr>
              <a:t>asesiad da iawn sy'n dangos barnau rhesymegol am werth y dull dyneiddiol wrth gefnogi llesiant Sue ac ymdriniaeth hyderus ag egwyddorion y dull dyneiddiol a'r gwerth posibl i Sue.</a:t>
            </a:r>
          </a:p>
          <a:p>
            <a:pPr marL="0" lvl="0" indent="0">
              <a:lnSpc>
                <a:spcPct val="115000"/>
              </a:lnSpc>
              <a:buFont typeface="Symbol" panose="05050102010706020507" pitchFamily="18" charset="2"/>
              <a:buNone/>
              <a:tabLst>
                <a:tab pos="914400" algn="l"/>
                <a:tab pos="5715000" algn="r"/>
              </a:tabLst>
            </a:pPr>
            <a:endParaRPr lang="en-GB" sz="1200" b="0">
              <a:solidFill>
                <a:schemeClr val="tx1"/>
              </a:solidFill>
              <a:effectLst/>
              <a:latin typeface="Arial" pitchFamily="34" charset="0"/>
              <a:ea typeface="Times New Roman" panose="02020603050405020304" pitchFamily="18" charset="0"/>
              <a:cs typeface="Arial" pitchFamily="34" charset="0"/>
            </a:endParaRPr>
          </a:p>
          <a:p>
            <a:pPr marL="0" marR="0" lvl="0" indent="0" algn="l" defTabSz="914400" rtl="0" eaLnBrk="1" fontAlgn="auto" latinLnBrk="0" hangingPunct="1">
              <a:lnSpc>
                <a:spcPct val="100000"/>
              </a:lnSpc>
              <a:spcBef>
                <a:spcPct val="0"/>
              </a:spcBef>
              <a:spcAft>
                <a:spcPct val="0"/>
              </a:spcAft>
              <a:buClrTx/>
              <a:buSzTx/>
              <a:buFontTx/>
              <a:buNone/>
              <a:defRPr/>
            </a:pPr>
            <a:endParaRPr lang="en-GB">
              <a:solidFill>
                <a:srgbClr val="000000"/>
              </a:solidFill>
            </a:endParaRPr>
          </a:p>
          <a:p>
            <a:endParaRPr lang="en-GB"/>
          </a:p>
        </p:txBody>
      </p:sp>
      <p:sp>
        <p:nvSpPr>
          <p:cNvPr id="4" name="Slide Number Placeholder 3"/>
          <p:cNvSpPr>
            <a:spLocks noGrp="1"/>
          </p:cNvSpPr>
          <p:nvPr>
            <p:ph type="sldNum" sz="quarter" idx="5"/>
          </p:nvPr>
        </p:nvSpPr>
        <p:spPr/>
        <p:txBody>
          <a:bodyPr/>
          <a:lstStyle/>
          <a:p>
            <a:pPr>
              <a:defRPr b="0" i="0"/>
            </a:pPr>
            <a:fld id="{B5B53EEC-FCED-4961-9707-6586B78512D1}" type="slidenum">
              <a:rPr lang="en-US" smtClean="0"/>
              <a:t>20</a:t>
            </a:fld>
            <a:endParaRPr lang="en-US"/>
          </a:p>
        </p:txBody>
      </p:sp>
    </p:spTree>
    <p:extLst>
      <p:ext uri="{BB962C8B-B14F-4D97-AF65-F5344CB8AC3E}">
        <p14:creationId xmlns:p14="http://schemas.microsoft.com/office/powerpoint/2010/main" val="12420166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0" i="0"/>
            </a:pPr>
            <a:r>
              <a:rPr lang="1106"/>
              <a:t>Mae'r cynllun marcio'n rhoi enghreifftiau manwl o'r hyn y byddai'r arholwr yn disgwyl gweld ymgeisydd yn ei ysgrifennu yn yr arholiad. </a:t>
            </a:r>
          </a:p>
          <a:p>
            <a:endParaRPr lang="en-GB"/>
          </a:p>
          <a:p>
            <a:pPr>
              <a:defRPr b="0" i="0"/>
            </a:pPr>
            <a:r>
              <a:rPr lang="1106"/>
              <a:t>Does dim rhaid i ateb da gynnwys popeth sydd wedi'i nodi yma; sut mae'r ymgeisydd yn ymateb i ofynion y cwestiwn yw'r peth pwysig.</a:t>
            </a:r>
          </a:p>
          <a:p>
            <a:endParaRPr lang="en-GB"/>
          </a:p>
          <a:p>
            <a:pPr>
              <a:defRPr b="0" i="0"/>
            </a:pPr>
            <a:r>
              <a:rPr lang="1106"/>
              <a:t>Bydd 'Rhowch gredyd am unrhyw ymateb dilys arall' wastad wedi'i gynnwys i wneud yn siŵr y gall ymgeisydd gael marciau am atebion sydd heb eu cynnwys hefyd.</a:t>
            </a:r>
          </a:p>
        </p:txBody>
      </p:sp>
      <p:sp>
        <p:nvSpPr>
          <p:cNvPr id="4" name="Slide Number Placeholder 3"/>
          <p:cNvSpPr>
            <a:spLocks noGrp="1"/>
          </p:cNvSpPr>
          <p:nvPr>
            <p:ph type="sldNum" sz="quarter" idx="5"/>
          </p:nvPr>
        </p:nvSpPr>
        <p:spPr/>
        <p:txBody>
          <a:bodyPr/>
          <a:lstStyle/>
          <a:p>
            <a:pPr>
              <a:defRPr b="0" i="0"/>
            </a:pPr>
            <a:fld id="{E7549E88-AC15-4E39-B952-635F39CA56EE}" type="slidenum">
              <a:rPr lang="en-US" smtClean="0"/>
              <a:t>21</a:t>
            </a:fld>
            <a:endParaRPr lang="en-US"/>
          </a:p>
        </p:txBody>
      </p:sp>
    </p:spTree>
    <p:extLst>
      <p:ext uri="{BB962C8B-B14F-4D97-AF65-F5344CB8AC3E}">
        <p14:creationId xmlns:p14="http://schemas.microsoft.com/office/powerpoint/2010/main" val="9795548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0" i="0"/>
            </a:pPr>
            <a:r>
              <a:rPr lang="1106"/>
              <a:t>Mae'r bandiau'n dangos beth mae disgwyl i chi ei wneud i ennill y marciau sydd ar gael.</a:t>
            </a:r>
          </a:p>
          <a:p>
            <a:endParaRPr lang="en-GB"/>
          </a:p>
          <a:p>
            <a:pPr marL="0" marR="0" lvl="0" indent="0" algn="l" defTabSz="914400" rtl="0" eaLnBrk="1" fontAlgn="auto" latinLnBrk="0" hangingPunct="1">
              <a:lnSpc>
                <a:spcPct val="100000"/>
              </a:lnSpc>
              <a:spcBef>
                <a:spcPct val="0"/>
              </a:spcBef>
              <a:spcAft>
                <a:spcPct val="0"/>
              </a:spcAft>
              <a:buClrTx/>
              <a:buSzTx/>
              <a:buFontTx/>
              <a:buNone/>
              <a:defRPr b="0" i="0"/>
            </a:pPr>
            <a:r>
              <a:rPr lang="1106"/>
              <a:t>Sut gwnaethoch chi?</a:t>
            </a:r>
          </a:p>
          <a:p>
            <a:endParaRPr lang="en-GB"/>
          </a:p>
        </p:txBody>
      </p:sp>
      <p:sp>
        <p:nvSpPr>
          <p:cNvPr id="4" name="Slide Number Placeholder 3"/>
          <p:cNvSpPr>
            <a:spLocks noGrp="1"/>
          </p:cNvSpPr>
          <p:nvPr>
            <p:ph type="sldNum" sz="quarter" idx="5"/>
          </p:nvPr>
        </p:nvSpPr>
        <p:spPr/>
        <p:txBody>
          <a:bodyPr/>
          <a:lstStyle/>
          <a:p>
            <a:pPr>
              <a:defRPr b="0" i="0"/>
            </a:pPr>
            <a:fld id="{866872E3-5386-4CF0-9CFA-0E201676A5E5}" type="slidenum">
              <a:rPr lang="en-US" smtClean="0"/>
              <a:t>22</a:t>
            </a:fld>
            <a:endParaRPr lang="en-US"/>
          </a:p>
        </p:txBody>
      </p:sp>
    </p:spTree>
    <p:extLst>
      <p:ext uri="{BB962C8B-B14F-4D97-AF65-F5344CB8AC3E}">
        <p14:creationId xmlns:p14="http://schemas.microsoft.com/office/powerpoint/2010/main" val="1780954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0" i="0"/>
            </a:pPr>
            <a:r>
              <a:rPr lang="1106"/>
              <a:t>Mae gan y cwestiwn ddwy ferf gorchymyn felly mae angen i chi sicrhau eich bod yn rhoi sylw i'r </a:t>
            </a:r>
            <a:r>
              <a:rPr lang="1106" b="1">
                <a:highlight>
                  <a:srgbClr val="FFFF00"/>
                </a:highlight>
              </a:rPr>
              <a:t>ddwy</a:t>
            </a:r>
            <a:r>
              <a:rPr lang="1106"/>
              <a:t> yn eich ymateb ac mae 14 o farciau ar gael.</a:t>
            </a:r>
          </a:p>
          <a:p>
            <a:endParaRPr lang="en-GB"/>
          </a:p>
          <a:p>
            <a:pPr>
              <a:defRPr b="0" i="0"/>
            </a:pPr>
            <a:r>
              <a:rPr lang="1106"/>
              <a:t>Tanlinellwch y berfau gorchymyn ac aroleuwch y wybodaeth bwysig.</a:t>
            </a:r>
          </a:p>
          <a:p>
            <a:endParaRPr lang="en-GB"/>
          </a:p>
          <a:p>
            <a:pPr algn="l">
              <a:defRPr b="0" i="0"/>
            </a:pPr>
            <a:r>
              <a:rPr lang="1106"/>
              <a:t>Mae'r gorchymyn cyntaf, ‘Disgrifiwch’, yn gysylltiedig ag AA1 ac mae 6 marc ar gael.</a:t>
            </a:r>
          </a:p>
          <a:p>
            <a:pPr marL="0" marR="0" lvl="0" indent="0" algn="l" defTabSz="914400" rtl="0" eaLnBrk="1" fontAlgn="auto" latinLnBrk="0" hangingPunct="1">
              <a:lnSpc>
                <a:spcPct val="100000"/>
              </a:lnSpc>
              <a:spcBef>
                <a:spcPct val="0"/>
              </a:spcBef>
              <a:spcAft>
                <a:spcPct val="0"/>
              </a:spcAft>
              <a:buClrTx/>
              <a:buSzTx/>
              <a:buFontTx/>
              <a:buNone/>
              <a:defRPr b="0" i="0"/>
            </a:pPr>
            <a:r>
              <a:rPr lang="1106"/>
              <a:t>I ddisgrifio rhywbeth, mae angen: Rhoi nodweddion/prif nodweddion neu ddisgrifiad byr.</a:t>
            </a:r>
            <a:endParaRPr lang="en-GB"/>
          </a:p>
          <a:p>
            <a:pPr algn="l"/>
            <a:endParaRPr lang="en-GB"/>
          </a:p>
          <a:p>
            <a:pPr algn="l">
              <a:defRPr b="0" i="0"/>
            </a:pPr>
            <a:r>
              <a:rPr lang="1106"/>
              <a:t>Mae'r arholwr yn disgwyl i chi ddangos</a:t>
            </a:r>
            <a:r>
              <a:rPr lang="1106" sz="1200"/>
              <a:t> gwybodaeth a dealltwriaeth drylwyr o ffactorau cymdeithasegol y gall Sue fod wedi'u profi a dealltwriaeth hyderus o sut gallai ffactorau cymdeithasol ddylanwadu ar iechyd, llesiant a gwydnwch Sue.</a:t>
            </a:r>
            <a:endParaRPr lang="en-GB" sz="1200">
              <a:solidFill>
                <a:schemeClr val="tx1"/>
              </a:solidFill>
              <a:latin typeface="Arial" pitchFamily="34" charset="0"/>
              <a:cs typeface="Arial" pitchFamily="34" charset="0"/>
            </a:endParaRPr>
          </a:p>
          <a:p>
            <a:endParaRPr lang="en-GB"/>
          </a:p>
          <a:p>
            <a:pPr algn="l">
              <a:defRPr b="0" i="0"/>
            </a:pPr>
            <a:r>
              <a:rPr lang="1106"/>
              <a:t>Mae'r ail orchymyn, ‘Trafodwch’, yn gysylltiedig ag AA3 ac mae 8 marc ar gael.</a:t>
            </a:r>
          </a:p>
          <a:p>
            <a:pPr algn="l">
              <a:defRPr b="0" i="0"/>
            </a:pPr>
            <a:r>
              <a:rPr lang="1106" sz="1800">
                <a:effectLst/>
                <a:latin typeface="Lato"/>
                <a:ea typeface="Calibri" panose="020F0502020204030204" pitchFamily="34" charset="0"/>
                <a:cs typeface="Lao UI" panose="020B0502040204020203" pitchFamily="34" charset="0"/>
              </a:rPr>
              <a:t> mae trafod rhywbeth yn golygu– archwilio mater yn fanwl/mewn modd strwythuredig, gan ystyried syniadau gwahanol</a:t>
            </a:r>
            <a:endParaRPr lang="en-GB"/>
          </a:p>
          <a:p>
            <a:pPr algn="l"/>
            <a:endParaRPr lang="en-GB"/>
          </a:p>
          <a:p>
            <a:pPr algn="l">
              <a:defRPr b="0" i="0"/>
            </a:pPr>
            <a:r>
              <a:rPr lang="1106"/>
              <a:t>Mae'r arholwr yn disgwyl gweld </a:t>
            </a:r>
            <a:r>
              <a:rPr lang="1106" sz="1200"/>
              <a:t>barnau craff a gwybodus am sut gallai'r ffactorau cymdeithasegol y mae Sue wedi'u profi ddylanwadu ar ei hiechyd emosiynol, ei llesiant a'i gwydnwch, ac ystyriaeth hyderus a manwl o ffactorau perthnasol, gan archwilio eu dylanwad posibl.</a:t>
            </a:r>
            <a:endParaRPr lang="en-GB" sz="1200">
              <a:solidFill>
                <a:schemeClr val="tx1"/>
              </a:solidFill>
              <a:latin typeface="Arial" pitchFamily="34" charset="0"/>
              <a:cs typeface="Arial" pitchFamily="34" charset="0"/>
            </a:endParaRPr>
          </a:p>
          <a:p>
            <a:endParaRPr lang="en-GB"/>
          </a:p>
          <a:p>
            <a:endParaRPr lang="en-GB"/>
          </a:p>
          <a:p>
            <a:pPr>
              <a:defRPr b="0" i="0"/>
            </a:pPr>
            <a:r>
              <a:rPr lang="1106"/>
              <a:t>Cynlluniwch eich ymateb – crëwch gynllun byr yn ymyl y dudalen neu ar dudalen yng nghefn y papur – gwnewch yn siŵr nad ydych chi'n anghofio dim o'r pwyntiau perthnasol a thiciwch nhw wrth eu gwneud nhw – mae llawer i sôn amdano yn y cwestiwn hwn!</a:t>
            </a:r>
          </a:p>
          <a:p>
            <a:endParaRPr lang="en-GB"/>
          </a:p>
        </p:txBody>
      </p:sp>
      <p:sp>
        <p:nvSpPr>
          <p:cNvPr id="4" name="Slide Number Placeholder 3"/>
          <p:cNvSpPr>
            <a:spLocks noGrp="1"/>
          </p:cNvSpPr>
          <p:nvPr>
            <p:ph type="sldNum" sz="quarter" idx="5"/>
          </p:nvPr>
        </p:nvSpPr>
        <p:spPr/>
        <p:txBody>
          <a:bodyPr/>
          <a:lstStyle/>
          <a:p>
            <a:pPr>
              <a:defRPr b="0" i="0"/>
            </a:pPr>
            <a:fld id="{CC11F459-B495-40F7-9AE3-7029BB889DCC}" type="slidenum">
              <a:rPr lang="en-US" smtClean="0"/>
              <a:t>23</a:t>
            </a:fld>
            <a:endParaRPr lang="en-US"/>
          </a:p>
        </p:txBody>
      </p:sp>
    </p:spTree>
    <p:extLst>
      <p:ext uri="{BB962C8B-B14F-4D97-AF65-F5344CB8AC3E}">
        <p14:creationId xmlns:p14="http://schemas.microsoft.com/office/powerpoint/2010/main" val="31803697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0" i="0"/>
            </a:pPr>
            <a:r>
              <a:rPr lang="1106"/>
              <a:t>Mae'r cynllun marcio'n rhoi enghreifftiau manwl o'r hyn y byddai'r arholwr yn disgwyl gweld ymgeisydd yn ei ysgrifennu yn yr arholiad. </a:t>
            </a:r>
          </a:p>
          <a:p>
            <a:endParaRPr lang="en-GB"/>
          </a:p>
          <a:p>
            <a:pPr>
              <a:defRPr b="0" i="0"/>
            </a:pPr>
            <a:r>
              <a:rPr lang="1106"/>
              <a:t>Does dim rhaid i ateb da gynnwys popeth sydd wedi'i nodi yma; sut mae'r ymgeisydd yn ymateb i ofynion y cwestiwn yw'r peth pwysig.</a:t>
            </a:r>
          </a:p>
          <a:p>
            <a:endParaRPr lang="en-GB"/>
          </a:p>
          <a:p>
            <a:pPr>
              <a:defRPr b="0" i="0"/>
            </a:pPr>
            <a:r>
              <a:rPr lang="1106"/>
              <a:t>Bydd 'Rhowch gredyd am unrhyw ymateb dilys arall' wastad wedi'i gynnwys i wneud yn siŵr y gall ymgeisydd gael marciau am atebion sydd heb eu cynnwys hefyd.</a:t>
            </a:r>
          </a:p>
        </p:txBody>
      </p:sp>
      <p:sp>
        <p:nvSpPr>
          <p:cNvPr id="4" name="Slide Number Placeholder 3"/>
          <p:cNvSpPr>
            <a:spLocks noGrp="1"/>
          </p:cNvSpPr>
          <p:nvPr>
            <p:ph type="sldNum" sz="quarter" idx="5"/>
          </p:nvPr>
        </p:nvSpPr>
        <p:spPr/>
        <p:txBody>
          <a:bodyPr/>
          <a:lstStyle/>
          <a:p>
            <a:pPr>
              <a:defRPr b="0" i="0"/>
            </a:pPr>
            <a:fld id="{A8F729B8-34C0-4FD7-82F6-C43CE736C0CA}" type="slidenum">
              <a:rPr lang="en-US" smtClean="0"/>
              <a:t>24</a:t>
            </a:fld>
            <a:endParaRPr lang="en-US"/>
          </a:p>
        </p:txBody>
      </p:sp>
    </p:spTree>
    <p:extLst>
      <p:ext uri="{BB962C8B-B14F-4D97-AF65-F5344CB8AC3E}">
        <p14:creationId xmlns:p14="http://schemas.microsoft.com/office/powerpoint/2010/main" val="36707082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b="0" i="0"/>
            </a:pPr>
            <a:r>
              <a:rPr lang="1106"/>
              <a:t>Mae'r bandiau'n dangos beth mae disgwyl i chi ei wneud i ennill y marciau sydd ar gael.</a:t>
            </a:r>
          </a:p>
          <a:p>
            <a:endParaRPr lang="en-GB"/>
          </a:p>
          <a:p>
            <a:pPr>
              <a:defRPr b="0" i="0"/>
            </a:pPr>
            <a:r>
              <a:rPr lang="1106"/>
              <a:t>Sylwch nad oes band 4 ar gyfer AA1 gan mai dim ond 6 marc sydd ar gael.</a:t>
            </a:r>
          </a:p>
          <a:p>
            <a:endParaRPr lang="en-GB"/>
          </a:p>
          <a:p>
            <a:pPr>
              <a:defRPr b="0" i="0"/>
            </a:pPr>
            <a:r>
              <a:rPr lang="1106"/>
              <a:t>Sut gwnaethoch chi?</a:t>
            </a:r>
          </a:p>
          <a:p>
            <a:endParaRPr lang="en-GB"/>
          </a:p>
          <a:p>
            <a:endParaRPr lang="en-GB"/>
          </a:p>
        </p:txBody>
      </p:sp>
      <p:sp>
        <p:nvSpPr>
          <p:cNvPr id="4" name="Slide Number Placeholder 3"/>
          <p:cNvSpPr>
            <a:spLocks noGrp="1"/>
          </p:cNvSpPr>
          <p:nvPr>
            <p:ph type="sldNum" sz="quarter" idx="5"/>
          </p:nvPr>
        </p:nvSpPr>
        <p:spPr/>
        <p:txBody>
          <a:bodyPr/>
          <a:lstStyle/>
          <a:p>
            <a:pPr>
              <a:defRPr b="0" i="0"/>
            </a:pPr>
            <a:fld id="{ADC734E1-48D3-4B86-BA3D-AA510194AC34}" type="slidenum">
              <a:rPr lang="en-GB" smtClean="0"/>
              <a:t>25</a:t>
            </a:fld>
            <a:endParaRPr lang="en-GB"/>
          </a:p>
        </p:txBody>
      </p:sp>
    </p:spTree>
    <p:extLst>
      <p:ext uri="{BB962C8B-B14F-4D97-AF65-F5344CB8AC3E}">
        <p14:creationId xmlns:p14="http://schemas.microsoft.com/office/powerpoint/2010/main" val="28397842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0" i="0"/>
            </a:pPr>
            <a:r>
              <a:rPr lang="1106"/>
              <a:t>Symud ymlaen i Adran B</a:t>
            </a:r>
          </a:p>
          <a:p>
            <a:endParaRPr lang="en-GB"/>
          </a:p>
          <a:p>
            <a:pPr>
              <a:defRPr b="0" i="0"/>
            </a:pPr>
            <a:r>
              <a:rPr lang="1106"/>
              <a:t>Darllenwch y cyflwyniad – Mae Dafydd yn ddyn 23 oed ac mae ganddo anableddau dysgu.</a:t>
            </a:r>
          </a:p>
          <a:p>
            <a:endParaRPr lang="en-GB"/>
          </a:p>
          <a:p>
            <a:pPr>
              <a:defRPr b="0" i="0"/>
            </a:pPr>
            <a:r>
              <a:rPr lang="1106"/>
              <a:t>Tanlinellwch y ferf gorchymyn ac aroleuwch brif rannau'r cwestiwn – yn yr achos hwn, DISGRIFIWCH, YMDDYGIAD, DYLANWADU, ANABLEDD DYSGU </a:t>
            </a:r>
          </a:p>
          <a:p>
            <a:endParaRPr lang="en-GB"/>
          </a:p>
          <a:p>
            <a:pPr>
              <a:defRPr b="0" i="0"/>
            </a:pPr>
            <a:r>
              <a:rPr lang="1106"/>
              <a:t>I ddisgrifio rhywbeth, mae angen – cyflwyno nodweddion/prif nodweddion neu ddisgrifiad byr.</a:t>
            </a:r>
            <a:endParaRPr lang="en-GB"/>
          </a:p>
          <a:p>
            <a:endParaRPr lang="en-GB"/>
          </a:p>
          <a:p>
            <a:pPr>
              <a:defRPr b="0" i="0"/>
            </a:pPr>
            <a:r>
              <a:rPr lang="1106"/>
              <a:t>Cofiwch fod y cwestiwn hwn yn </a:t>
            </a:r>
          </a:p>
          <a:p>
            <a:pPr marL="171450" indent="-171450">
              <a:buFont typeface="Arial" pitchFamily="34" charset="0"/>
              <a:buChar char="•"/>
              <a:defRPr b="0" i="0"/>
            </a:pPr>
            <a:r>
              <a:rPr lang="1106"/>
              <a:t>werth 6 marc</a:t>
            </a:r>
          </a:p>
          <a:p>
            <a:pPr marL="171450" indent="-171450">
              <a:buFont typeface="Arial" pitchFamily="34" charset="0"/>
              <a:buChar char="•"/>
              <a:defRPr b="0" i="0"/>
            </a:pPr>
            <a:r>
              <a:rPr lang="1106"/>
              <a:t>a dim ond marciau AA1 sydd ar gael, felly cynlluniwch eich amser a gwnewch yn siŵr nad ydych chi'n ysgrifennu gormod nac yn ceisio dadansoddi neu esbonio.</a:t>
            </a:r>
          </a:p>
          <a:p>
            <a:pPr marL="0" marR="0" lvl="0" indent="0" algn="l" defTabSz="914400" rtl="0" eaLnBrk="1" fontAlgn="auto" latinLnBrk="0" hangingPunct="1">
              <a:lnSpc>
                <a:spcPct val="100000"/>
              </a:lnSpc>
              <a:spcBef>
                <a:spcPct val="0"/>
              </a:spcBef>
              <a:spcAft>
                <a:spcPct val="0"/>
              </a:spcAft>
              <a:buClrTx/>
              <a:buSzTx/>
              <a:buFontTx/>
              <a:buNone/>
              <a:defRPr/>
            </a:pPr>
            <a:endParaRPr lang="en-GB">
              <a:solidFill>
                <a:srgbClr val="000000"/>
              </a:solidFill>
            </a:endParaRPr>
          </a:p>
          <a:p>
            <a:pPr marL="171450" lvl="0" indent="-171450">
              <a:lnSpc>
                <a:spcPct val="115000"/>
              </a:lnSpc>
              <a:buFont typeface="Arial" pitchFamily="34" charset="0"/>
              <a:buChar char="•"/>
              <a:tabLst>
                <a:tab pos="914400" algn="l"/>
                <a:tab pos="5715000" algn="r"/>
              </a:tabLst>
              <a:defRPr b="0" i="0"/>
            </a:pPr>
            <a:r>
              <a:rPr lang="1106">
                <a:solidFill>
                  <a:srgbClr val="000000"/>
                </a:solidFill>
              </a:rPr>
              <a:t>I gyrraedd y band marciau uchaf ar gyfer y cwestiwn hwn, mae'r arholwyr yn chwilio am ymatebion sy'n dangos </a:t>
            </a:r>
            <a:r>
              <a:rPr lang="1106" sz="1200" b="0">
                <a:solidFill>
                  <a:schemeClr val="tx1"/>
                </a:solidFill>
                <a:effectLst/>
                <a:latin typeface="Arial" pitchFamily="34" charset="0"/>
                <a:cs typeface="Arial" pitchFamily="34" charset="0"/>
              </a:rPr>
              <a:t>gwybodaeth a dealltwriaeth drylwyr o sut gall anabledd dysgu ddylanwadu ar ymddygiad a dealltwriaeth hyderus o gysyniadau perthnasol</a:t>
            </a:r>
          </a:p>
          <a:p>
            <a:pPr marL="0" marR="0" lvl="0" indent="0" algn="l" defTabSz="914400" rtl="0" eaLnBrk="1" fontAlgn="auto" latinLnBrk="0" hangingPunct="1">
              <a:lnSpc>
                <a:spcPct val="100000"/>
              </a:lnSpc>
              <a:spcBef>
                <a:spcPct val="0"/>
              </a:spcBef>
              <a:spcAft>
                <a:spcPct val="0"/>
              </a:spcAft>
              <a:buClrTx/>
              <a:buSzTx/>
              <a:buFontTx/>
              <a:buNone/>
              <a:defRPr/>
            </a:pPr>
            <a:endParaRPr lang="en-GB">
              <a:solidFill>
                <a:srgbClr val="000000"/>
              </a:solidFill>
            </a:endParaRPr>
          </a:p>
          <a:p>
            <a:pPr marL="0" marR="0" lvl="0" indent="0" algn="l" defTabSz="914400" rtl="0" eaLnBrk="1" fontAlgn="auto" latinLnBrk="0" hangingPunct="1">
              <a:lnSpc>
                <a:spcPct val="100000"/>
              </a:lnSpc>
              <a:spcBef>
                <a:spcPct val="0"/>
              </a:spcBef>
              <a:spcAft>
                <a:spcPct val="0"/>
              </a:spcAft>
              <a:buClrTx/>
              <a:buSzTx/>
              <a:buFontTx/>
              <a:buNone/>
              <a:defRPr/>
            </a:pPr>
            <a:endParaRPr lang="en-GB">
              <a:solidFill>
                <a:srgbClr val="000000"/>
              </a:solidFill>
            </a:endParaRPr>
          </a:p>
          <a:p>
            <a:endParaRPr lang="en-GB"/>
          </a:p>
        </p:txBody>
      </p:sp>
      <p:sp>
        <p:nvSpPr>
          <p:cNvPr id="4" name="Slide Number Placeholder 3"/>
          <p:cNvSpPr>
            <a:spLocks noGrp="1"/>
          </p:cNvSpPr>
          <p:nvPr>
            <p:ph type="sldNum" sz="quarter" idx="5"/>
          </p:nvPr>
        </p:nvSpPr>
        <p:spPr/>
        <p:txBody>
          <a:bodyPr/>
          <a:lstStyle/>
          <a:p>
            <a:pPr>
              <a:defRPr b="0" i="0"/>
            </a:pPr>
            <a:fld id="{F9A77D17-0763-4D3F-BDE6-01AB2FCA2F8C}" type="slidenum">
              <a:rPr lang="en-US" smtClean="0"/>
              <a:t>26</a:t>
            </a:fld>
            <a:endParaRPr lang="en-US"/>
          </a:p>
        </p:txBody>
      </p:sp>
    </p:spTree>
    <p:extLst>
      <p:ext uri="{BB962C8B-B14F-4D97-AF65-F5344CB8AC3E}">
        <p14:creationId xmlns:p14="http://schemas.microsoft.com/office/powerpoint/2010/main" val="33463858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0" i="0"/>
            </a:pPr>
            <a:r>
              <a:rPr lang="1106"/>
              <a:t>Mae'r cynllun marcio'n rhoi enghreifftiau manwl o'r hyn y byddai'r arholwr yn disgwyl gweld ymgeisydd yn ei ysgrifennu yn yr arholiad. </a:t>
            </a:r>
          </a:p>
          <a:p>
            <a:endParaRPr lang="en-GB"/>
          </a:p>
          <a:p>
            <a:pPr>
              <a:defRPr b="0" i="0"/>
            </a:pPr>
            <a:r>
              <a:rPr lang="1106"/>
              <a:t>Does dim rhaid i ateb da gynnwys popeth sydd wedi'i nodi yma; sut mae'r ymgeisydd yn ymateb i ofynion y cwestiwn yw'r peth pwysig.</a:t>
            </a:r>
          </a:p>
          <a:p>
            <a:endParaRPr lang="en-GB"/>
          </a:p>
          <a:p>
            <a:pPr>
              <a:defRPr b="0" i="0"/>
            </a:pPr>
            <a:r>
              <a:rPr lang="1106"/>
              <a:t>Bydd 'Rhowch gredyd am unrhyw ymateb dilys arall' wastad wedi'i gynnwys i wneud yn siŵr y gall ymgeisydd gael marciau am atebion sydd heb eu cynnwys hefyd.</a:t>
            </a:r>
          </a:p>
        </p:txBody>
      </p:sp>
      <p:sp>
        <p:nvSpPr>
          <p:cNvPr id="4" name="Slide Number Placeholder 3"/>
          <p:cNvSpPr>
            <a:spLocks noGrp="1"/>
          </p:cNvSpPr>
          <p:nvPr>
            <p:ph type="sldNum" sz="quarter" idx="5"/>
          </p:nvPr>
        </p:nvSpPr>
        <p:spPr/>
        <p:txBody>
          <a:bodyPr/>
          <a:lstStyle/>
          <a:p>
            <a:pPr>
              <a:defRPr b="0" i="0"/>
            </a:pPr>
            <a:fld id="{FCF3EAB8-13E0-4772-B0CA-C5E274854D95}" type="slidenum">
              <a:rPr lang="en-US" smtClean="0"/>
              <a:t>27</a:t>
            </a:fld>
            <a:endParaRPr lang="en-US"/>
          </a:p>
        </p:txBody>
      </p:sp>
    </p:spTree>
    <p:extLst>
      <p:ext uri="{BB962C8B-B14F-4D97-AF65-F5344CB8AC3E}">
        <p14:creationId xmlns:p14="http://schemas.microsoft.com/office/powerpoint/2010/main" val="35474193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0" i="0"/>
            </a:pPr>
            <a:r>
              <a:rPr lang="1106"/>
              <a:t>Mae'r bandiau'n dangos beth mae disgwyl i chi ei wneud i ennill y marciau sydd ar gael.</a:t>
            </a:r>
          </a:p>
          <a:p>
            <a:endParaRPr lang="en-GB"/>
          </a:p>
          <a:p>
            <a:pPr>
              <a:defRPr b="0" i="0"/>
            </a:pPr>
            <a:r>
              <a:rPr lang="1106"/>
              <a:t>Sut gwnaethoch chi?</a:t>
            </a:r>
          </a:p>
          <a:p>
            <a:endParaRPr lang="en-GB"/>
          </a:p>
        </p:txBody>
      </p:sp>
      <p:sp>
        <p:nvSpPr>
          <p:cNvPr id="4" name="Slide Number Placeholder 3"/>
          <p:cNvSpPr>
            <a:spLocks noGrp="1"/>
          </p:cNvSpPr>
          <p:nvPr>
            <p:ph type="sldNum" sz="quarter" idx="5"/>
          </p:nvPr>
        </p:nvSpPr>
        <p:spPr/>
        <p:txBody>
          <a:bodyPr/>
          <a:lstStyle/>
          <a:p>
            <a:pPr>
              <a:defRPr b="0" i="0"/>
            </a:pPr>
            <a:fld id="{6DF2E925-159D-4529-B846-083B02A17277}" type="slidenum">
              <a:rPr lang="en-US" smtClean="0"/>
              <a:t>28</a:t>
            </a:fld>
            <a:endParaRPr lang="en-US"/>
          </a:p>
        </p:txBody>
      </p:sp>
    </p:spTree>
    <p:extLst>
      <p:ext uri="{BB962C8B-B14F-4D97-AF65-F5344CB8AC3E}">
        <p14:creationId xmlns:p14="http://schemas.microsoft.com/office/powerpoint/2010/main" val="11780356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0" i="0"/>
            </a:pPr>
            <a:r>
              <a:rPr lang="1106"/>
              <a:t>Darllenwch y cyflwyniad. Beth mae'n ei ddweud wrthych chi?</a:t>
            </a:r>
          </a:p>
          <a:p>
            <a:endParaRPr lang="en-GB"/>
          </a:p>
          <a:p>
            <a:pPr>
              <a:defRPr b="0" i="0"/>
            </a:pPr>
            <a:r>
              <a:rPr lang="1106"/>
              <a:t>Tanlinellwch y ferf gorchymyn ac aroleuwch brif rannau'r cwestiwn – yn yr achos hwn, ESBONIWCH, PWYSIG, DAFYDD, GWYDN, SEFYLLFAOEDD NEWYDD </a:t>
            </a:r>
          </a:p>
          <a:p>
            <a:endParaRPr lang="en-GB"/>
          </a:p>
          <a:p>
            <a:pPr>
              <a:defRPr b="0" i="0"/>
            </a:pPr>
            <a:r>
              <a:rPr lang="1106"/>
              <a:t>Sawl marc sydd ar gael ar gyfer y cwestiwn?  Yn yr achos hwn, 6 marc</a:t>
            </a:r>
          </a:p>
          <a:p>
            <a:endParaRPr lang="en-GB"/>
          </a:p>
          <a:p>
            <a:pPr>
              <a:defRPr b="0" i="0"/>
            </a:pPr>
            <a:r>
              <a:rPr lang="1106"/>
              <a:t>I esbonio rhywbeth, mae angen – </a:t>
            </a:r>
            <a:r>
              <a:rPr lang="1106">
                <a:highlight>
                  <a:srgbClr val="FFFF00"/>
                </a:highlight>
              </a:rPr>
              <a:t>rhoi manylion a rhesymau dros sut a pham mae rhywbeth fel y mae…</a:t>
            </a:r>
            <a:endParaRPr lang="en-US" sz="1200">
              <a:highlight>
                <a:srgbClr val="FFFF00"/>
              </a:highlight>
            </a:endParaRPr>
          </a:p>
          <a:p>
            <a:pPr>
              <a:defRPr b="0" i="0"/>
            </a:pPr>
            <a:r>
              <a:rPr lang="1106" sz="1200"/>
              <a:t>Berf gorchymyn AA2 yw esboniwch, felly dim ond marciau AA2 sydd ar gael am y cwestiwn hwn.</a:t>
            </a:r>
          </a:p>
          <a:p>
            <a:pPr marL="0" marR="0" lvl="0" indent="0" algn="l" defTabSz="914400" rtl="0" eaLnBrk="1" fontAlgn="auto" latinLnBrk="0" hangingPunct="1">
              <a:lnSpc>
                <a:spcPct val="100000"/>
              </a:lnSpc>
              <a:spcBef>
                <a:spcPct val="0"/>
              </a:spcBef>
              <a:spcAft>
                <a:spcPct val="0"/>
              </a:spcAft>
              <a:buClrTx/>
              <a:buSzTx/>
              <a:buFontTx/>
              <a:buNone/>
              <a:defRPr/>
            </a:pPr>
            <a:endParaRPr lang="en-GB">
              <a:solidFill>
                <a:srgbClr val="000000"/>
              </a:solidFill>
            </a:endParaRPr>
          </a:p>
          <a:p>
            <a:pPr marL="0" lvl="0" indent="0">
              <a:lnSpc>
                <a:spcPct val="115000"/>
              </a:lnSpc>
              <a:buFont typeface="Arial" pitchFamily="34" charset="0"/>
              <a:buNone/>
              <a:tabLst>
                <a:tab pos="914400" algn="l"/>
                <a:tab pos="5715000" algn="r"/>
              </a:tabLst>
              <a:defRPr b="0" i="0"/>
            </a:pPr>
            <a:r>
              <a:rPr lang="1106">
                <a:solidFill>
                  <a:srgbClr val="000000"/>
                </a:solidFill>
              </a:rPr>
              <a:t>I gyrraedd y band marciau uchaf ar gyfer y cwestiwn hwn, mae'r arholwyr yn chwilio am ymatebion sy'n dangos gwybodaeth a dealltwriaeth drylwyr </a:t>
            </a:r>
            <a:r>
              <a:rPr lang="1106" sz="1200" b="0">
                <a:solidFill>
                  <a:schemeClr val="tx1"/>
                </a:solidFill>
                <a:effectLst/>
                <a:latin typeface="Arial" pitchFamily="34" charset="0"/>
                <a:cs typeface="Arial" pitchFamily="34" charset="0"/>
              </a:rPr>
              <a:t>o pam mae'n bwysig bod Dafydd yn dod yn fwy gwydn wrth ymdrin â sefyllfaoedd newydd, a dealltwriaeth hyderus o fanteision posibl gwella gwydnwch Dafydd mewn sefyllfaoedd newydd.</a:t>
            </a:r>
          </a:p>
          <a:p>
            <a:pPr marL="0" marR="0" lvl="0" indent="0" algn="l" defTabSz="914400" rtl="0" eaLnBrk="1" fontAlgn="auto" latinLnBrk="0" hangingPunct="1">
              <a:lnSpc>
                <a:spcPct val="100000"/>
              </a:lnSpc>
              <a:spcBef>
                <a:spcPct val="0"/>
              </a:spcBef>
              <a:spcAft>
                <a:spcPct val="0"/>
              </a:spcAft>
              <a:buClrTx/>
              <a:buSzTx/>
              <a:buFontTx/>
              <a:buNone/>
              <a:defRPr/>
            </a:pPr>
            <a:endParaRPr lang="en-GB">
              <a:solidFill>
                <a:srgbClr val="000000"/>
              </a:solidFill>
            </a:endParaRPr>
          </a:p>
          <a:p>
            <a:pPr marL="0" marR="0" lvl="0" indent="0" algn="l" defTabSz="914400" rtl="0" eaLnBrk="1" fontAlgn="auto" latinLnBrk="0" hangingPunct="1">
              <a:lnSpc>
                <a:spcPct val="100000"/>
              </a:lnSpc>
              <a:spcBef>
                <a:spcPct val="0"/>
              </a:spcBef>
              <a:spcAft>
                <a:spcPct val="0"/>
              </a:spcAft>
              <a:buClrTx/>
              <a:buSzTx/>
              <a:buFontTx/>
              <a:buNone/>
              <a:defRPr/>
            </a:pPr>
            <a:endParaRPr lang="en-GB">
              <a:solidFill>
                <a:srgbClr val="000000"/>
              </a:solidFill>
            </a:endParaRPr>
          </a:p>
          <a:p>
            <a:endParaRPr lang="en-GB"/>
          </a:p>
        </p:txBody>
      </p:sp>
      <p:sp>
        <p:nvSpPr>
          <p:cNvPr id="4" name="Slide Number Placeholder 3"/>
          <p:cNvSpPr>
            <a:spLocks noGrp="1"/>
          </p:cNvSpPr>
          <p:nvPr>
            <p:ph type="sldNum" sz="quarter" idx="5"/>
          </p:nvPr>
        </p:nvSpPr>
        <p:spPr/>
        <p:txBody>
          <a:bodyPr/>
          <a:lstStyle/>
          <a:p>
            <a:pPr>
              <a:defRPr b="0" i="0"/>
            </a:pPr>
            <a:fld id="{8A5E25E1-3CBF-4867-A72C-FC2D5D029DD1}" type="slidenum">
              <a:rPr lang="en-US" smtClean="0"/>
              <a:t>29</a:t>
            </a:fld>
            <a:endParaRPr lang="en-US"/>
          </a:p>
        </p:txBody>
      </p:sp>
    </p:spTree>
    <p:extLst>
      <p:ext uri="{BB962C8B-B14F-4D97-AF65-F5344CB8AC3E}">
        <p14:creationId xmlns:p14="http://schemas.microsoft.com/office/powerpoint/2010/main" val="2919712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0" i="0"/>
            </a:pPr>
            <a:r>
              <a:rPr lang="1106"/>
              <a:t>Uned 5 ‘Safbwyntiau damcaniaethol ar ymddygiad oedolion’ yw’r papur hwn.</a:t>
            </a:r>
          </a:p>
          <a:p>
            <a:pPr marL="171450" indent="-171450">
              <a:buFont typeface="Arial" pitchFamily="34" charset="0"/>
              <a:buChar char="•"/>
              <a:defRPr b="0" i="0"/>
            </a:pPr>
            <a:r>
              <a:rPr lang="1106"/>
              <a:t>Mae’r arholiad mewn dwy adran: adran A (40 marc) ac adran B (60 marc)</a:t>
            </a:r>
          </a:p>
          <a:p>
            <a:pPr marL="171450" indent="-171450">
              <a:buFont typeface="Arial" pitchFamily="34" charset="0"/>
              <a:buChar char="•"/>
              <a:defRPr b="0" i="0"/>
            </a:pPr>
            <a:r>
              <a:rPr lang="1106"/>
              <a:t>Mae Adran A yn ymwneud ag astudiaeth achos</a:t>
            </a:r>
          </a:p>
          <a:p>
            <a:pPr marL="171450" indent="-171450">
              <a:buFont typeface="Arial" pitchFamily="34" charset="0"/>
              <a:buChar char="•"/>
              <a:defRPr b="0" i="0"/>
            </a:pPr>
            <a:r>
              <a:rPr lang="1106"/>
              <a:t>Mae crynodeb o’r astudiaeth achos yn cael ei ryddhau ymlaen llaw ym mis Mawrth cyn yr arholiad yn yr haf</a:t>
            </a:r>
          </a:p>
          <a:p>
            <a:pPr marL="171450" indent="-171450">
              <a:buFont typeface="Arial" pitchFamily="34" charset="0"/>
              <a:buChar char="•"/>
              <a:defRPr b="0" i="0"/>
            </a:pPr>
            <a:r>
              <a:rPr lang="1106"/>
              <a:t>Mae’r arholiad yn cynnwys 5 cwestiwn; mae 2 ohonynt yn ymwneud ag adran A a 3 yn ymwneud ag adran B</a:t>
            </a:r>
          </a:p>
          <a:p>
            <a:pPr marL="171450" indent="-171450">
              <a:buFont typeface="Arial" pitchFamily="34" charset="0"/>
              <a:buChar char="•"/>
              <a:defRPr b="0" i="0"/>
            </a:pPr>
            <a:r>
              <a:rPr lang="1106"/>
              <a:t>Mae'r arholiad yn para 2 awr 30 munud </a:t>
            </a:r>
          </a:p>
          <a:p>
            <a:pPr marL="171450" indent="-171450">
              <a:buFont typeface="Arial" pitchFamily="34" charset="0"/>
              <a:buChar char="•"/>
            </a:pPr>
            <a:endParaRPr lang="en-GB"/>
          </a:p>
        </p:txBody>
      </p:sp>
      <p:sp>
        <p:nvSpPr>
          <p:cNvPr id="4" name="Slide Number Placeholder 3"/>
          <p:cNvSpPr>
            <a:spLocks noGrp="1"/>
          </p:cNvSpPr>
          <p:nvPr>
            <p:ph type="sldNum" sz="quarter" idx="5"/>
          </p:nvPr>
        </p:nvSpPr>
        <p:spPr/>
        <p:txBody>
          <a:bodyPr/>
          <a:lstStyle/>
          <a:p>
            <a:pPr>
              <a:defRPr b="0" i="0"/>
            </a:pPr>
            <a:fld id="{D8ABC265-0823-4B16-8BAE-7B91D965C590}" type="slidenum">
              <a:rPr lang="en-US" smtClean="0"/>
              <a:t>3</a:t>
            </a:fld>
            <a:endParaRPr lang="en-US"/>
          </a:p>
        </p:txBody>
      </p:sp>
    </p:spTree>
    <p:extLst>
      <p:ext uri="{BB962C8B-B14F-4D97-AF65-F5344CB8AC3E}">
        <p14:creationId xmlns:p14="http://schemas.microsoft.com/office/powerpoint/2010/main" val="37188016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0" i="0"/>
            </a:pPr>
            <a:r>
              <a:rPr lang="1106"/>
              <a:t>Mae'r cynllun marcio'n rhoi enghreifftiau manwl o'r hyn y byddai'r arholwr yn disgwyl gweld ymgeisydd yn ei ysgrifennu yn yr arholiad. </a:t>
            </a:r>
          </a:p>
          <a:p>
            <a:endParaRPr lang="en-GB"/>
          </a:p>
          <a:p>
            <a:pPr>
              <a:defRPr b="0" i="0"/>
            </a:pPr>
            <a:r>
              <a:rPr lang="1106"/>
              <a:t>Sut gwnaethoch chi?</a:t>
            </a:r>
          </a:p>
          <a:p>
            <a:endParaRPr lang="en-GB"/>
          </a:p>
          <a:p>
            <a:pPr>
              <a:defRPr b="0" i="0"/>
            </a:pPr>
            <a:r>
              <a:rPr lang="1106"/>
              <a:t>Does dim rhaid i ateb da gynnwys popeth sydd wedi'i nodi yma; sut mae'r ymgeisydd yn ymateb i ofynion y cwestiwn yw'r peth pwysig.</a:t>
            </a:r>
          </a:p>
          <a:p>
            <a:endParaRPr lang="en-GB"/>
          </a:p>
          <a:p>
            <a:pPr>
              <a:defRPr b="0" i="0"/>
            </a:pPr>
            <a:r>
              <a:rPr lang="1106"/>
              <a:t>Bydd 'Rhowch gredyd am unrhyw ymateb dilys arall' wastad wedi'i gynnwys i wneud yn siŵr y gall ymgeisydd gael marciau am atebion sydd heb eu cynnwys hefyd.</a:t>
            </a:r>
          </a:p>
        </p:txBody>
      </p:sp>
      <p:sp>
        <p:nvSpPr>
          <p:cNvPr id="4" name="Slide Number Placeholder 3"/>
          <p:cNvSpPr>
            <a:spLocks noGrp="1"/>
          </p:cNvSpPr>
          <p:nvPr>
            <p:ph type="sldNum" sz="quarter" idx="5"/>
          </p:nvPr>
        </p:nvSpPr>
        <p:spPr/>
        <p:txBody>
          <a:bodyPr/>
          <a:lstStyle/>
          <a:p>
            <a:pPr>
              <a:defRPr b="0" i="0"/>
            </a:pPr>
            <a:fld id="{97D086C9-C2B4-40FD-A6EA-9FD74F6C040D}" type="slidenum">
              <a:rPr lang="en-US" smtClean="0"/>
              <a:t>30</a:t>
            </a:fld>
            <a:endParaRPr lang="en-US"/>
          </a:p>
        </p:txBody>
      </p:sp>
    </p:spTree>
    <p:extLst>
      <p:ext uri="{BB962C8B-B14F-4D97-AF65-F5344CB8AC3E}">
        <p14:creationId xmlns:p14="http://schemas.microsoft.com/office/powerpoint/2010/main" val="23828460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0" i="0"/>
            </a:pPr>
            <a:r>
              <a:rPr lang="1106"/>
              <a:t>Mae'r bandiau'n dangos beth mae disgwyl i chi ei wneud i ennill y marciau sydd ar gael.</a:t>
            </a:r>
          </a:p>
          <a:p>
            <a:endParaRPr lang="en-GB"/>
          </a:p>
          <a:p>
            <a:pPr>
              <a:defRPr b="0" i="0"/>
            </a:pPr>
            <a:r>
              <a:rPr lang="1106"/>
              <a:t>Sut gwnaethoch chi?</a:t>
            </a:r>
          </a:p>
        </p:txBody>
      </p:sp>
      <p:sp>
        <p:nvSpPr>
          <p:cNvPr id="4" name="Slide Number Placeholder 3"/>
          <p:cNvSpPr>
            <a:spLocks noGrp="1"/>
          </p:cNvSpPr>
          <p:nvPr>
            <p:ph type="sldNum" sz="quarter" idx="5"/>
          </p:nvPr>
        </p:nvSpPr>
        <p:spPr/>
        <p:txBody>
          <a:bodyPr/>
          <a:lstStyle/>
          <a:p>
            <a:pPr>
              <a:defRPr b="0" i="0"/>
            </a:pPr>
            <a:fld id="{5326386D-E027-4241-8FD4-76EA364C4739}" type="slidenum">
              <a:rPr lang="en-US" smtClean="0"/>
              <a:t>31</a:t>
            </a:fld>
            <a:endParaRPr lang="en-US"/>
          </a:p>
        </p:txBody>
      </p:sp>
    </p:spTree>
    <p:extLst>
      <p:ext uri="{BB962C8B-B14F-4D97-AF65-F5344CB8AC3E}">
        <p14:creationId xmlns:p14="http://schemas.microsoft.com/office/powerpoint/2010/main" val="696647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pPr>
              <a:defRPr b="0" i="0"/>
            </a:pPr>
            <a:r>
              <a:rPr lang="1106"/>
              <a:t>Tanlinellwch y ferf gorchymyn ac aroleuwch brif rannau'r cwestiwn – yn yr achos hwn, ASESWCH, MANTEISION POSIBL, SYSTEM GOLEUADAU TRAFFIG, DATBLYGU PATRYMAU YMDDYGIAD CADARNHAOL.</a:t>
            </a:r>
          </a:p>
          <a:p>
            <a:endParaRPr lang="en-GB"/>
          </a:p>
          <a:p>
            <a:pPr>
              <a:defRPr b="0" i="0"/>
            </a:pPr>
            <a:r>
              <a:rPr lang="1106"/>
              <a:t>Nodwch fod y cwestiwn yn gofyn am y </a:t>
            </a:r>
            <a:r>
              <a:rPr lang="1106" b="1"/>
              <a:t>manteision </a:t>
            </a:r>
            <a:r>
              <a:rPr lang="1106"/>
              <a:t>posibl, hynny yw yr agweddau </a:t>
            </a:r>
            <a:r>
              <a:rPr lang="1106" b="1"/>
              <a:t>cadarnhaol</a:t>
            </a:r>
          </a:p>
          <a:p>
            <a:endParaRPr lang="en-GB" b="1"/>
          </a:p>
          <a:p>
            <a:pPr marL="0" marR="0" lvl="0" indent="0" algn="l" defTabSz="914400" rtl="0" eaLnBrk="1" fontAlgn="auto" latinLnBrk="0" hangingPunct="1">
              <a:lnSpc>
                <a:spcPct val="100000"/>
              </a:lnSpc>
              <a:spcBef>
                <a:spcPct val="0"/>
              </a:spcBef>
              <a:spcAft>
                <a:spcPct val="0"/>
              </a:spcAft>
              <a:buClrTx/>
              <a:buSzTx/>
              <a:buFontTx/>
              <a:buNone/>
              <a:defRPr b="0" i="0"/>
            </a:pPr>
            <a:r>
              <a:rPr lang="1106" sz="1200"/>
              <a:t>Aroleuwch nifer y marciau sydd ar gael ar gyfer y cwestiwn hwn: </a:t>
            </a:r>
            <a:r>
              <a:rPr lang="1106" sz="1200">
                <a:highlight>
                  <a:srgbClr val="FFFF00"/>
                </a:highlight>
              </a:rPr>
              <a:t>8 marc</a:t>
            </a:r>
          </a:p>
          <a:p>
            <a:endParaRPr lang="en-GB"/>
          </a:p>
          <a:p>
            <a:pPr>
              <a:defRPr b="0" i="0"/>
            </a:pPr>
            <a:r>
              <a:rPr lang="1106"/>
              <a:t>I asesu rhywbeth, mae angen – llunio barn wybodus</a:t>
            </a:r>
          </a:p>
          <a:p>
            <a:endParaRPr lang="en-GB"/>
          </a:p>
          <a:p>
            <a:pPr>
              <a:defRPr b="0" i="0"/>
            </a:pPr>
            <a:r>
              <a:rPr lang="1106"/>
              <a:t>Dim ond marciau AA3 sydd ar gael</a:t>
            </a:r>
          </a:p>
          <a:p>
            <a:endParaRPr lang="en-GB">
              <a:solidFill>
                <a:srgbClr val="000000"/>
              </a:solidFill>
            </a:endParaRPr>
          </a:p>
          <a:p>
            <a:pPr algn="l">
              <a:defRPr b="0" i="0"/>
            </a:pPr>
            <a:r>
              <a:rPr lang="1106">
                <a:solidFill>
                  <a:srgbClr val="000000"/>
                </a:solidFill>
              </a:rPr>
              <a:t>I gyrraedd y band marciau uchaf ar gyfer y cwestiwn hwn, mae'r arholwyr yn chwilio am </a:t>
            </a:r>
            <a:r>
              <a:rPr lang="1106" sz="1200" b="0">
                <a:solidFill>
                  <a:schemeClr val="tx1"/>
                </a:solidFill>
                <a:effectLst/>
                <a:latin typeface="Arial" pitchFamily="34" charset="0"/>
                <a:cs typeface="Arial" pitchFamily="34" charset="0"/>
              </a:rPr>
              <a:t>asesiad ardderchog sy'n dangos:</a:t>
            </a:r>
          </a:p>
          <a:p>
            <a:pPr marL="171450" indent="-171450" algn="l">
              <a:buFont typeface="Arial" pitchFamily="34" charset="0"/>
              <a:buChar char="•"/>
              <a:defRPr b="0" i="0"/>
            </a:pPr>
            <a:r>
              <a:rPr lang="1106" sz="1200"/>
              <a:t>barnau rhesymegol, craff a gwybodus am fanteision defnyddio'r system goleuadau traffig i gefnogi oedolion i ddatblygu patrymau ymddygiad cadarnhaol </a:t>
            </a:r>
          </a:p>
          <a:p>
            <a:pPr marL="171450" indent="-171450" algn="l">
              <a:buFont typeface="Arial" pitchFamily="34" charset="0"/>
              <a:buChar char="•"/>
              <a:defRPr b="0" i="0"/>
            </a:pPr>
            <a:r>
              <a:rPr lang="1106" sz="1200"/>
              <a:t> ymdriniaeth hyderus a manwl â'r system a'i manteision posibl. </a:t>
            </a:r>
            <a:endParaRPr lang="en-GB" sz="1200">
              <a:solidFill>
                <a:schemeClr val="tx1"/>
              </a:solidFill>
              <a:latin typeface="Arial" pitchFamily="34" charset="0"/>
              <a:cs typeface="Arial" pitchFamily="34" charset="0"/>
            </a:endParaRPr>
          </a:p>
          <a:p>
            <a:pPr marL="0" lvl="0" indent="0">
              <a:lnSpc>
                <a:spcPct val="115000"/>
              </a:lnSpc>
              <a:buFont typeface="Symbol" panose="05050102010706020507" pitchFamily="18" charset="2"/>
              <a:buNone/>
              <a:tabLst>
                <a:tab pos="914400" algn="l"/>
                <a:tab pos="5715000" algn="r"/>
              </a:tabLst>
            </a:pPr>
            <a:endParaRPr lang="en-GB" sz="1200" b="0">
              <a:solidFill>
                <a:schemeClr val="tx1"/>
              </a:solidFill>
              <a:effectLst/>
              <a:latin typeface="Arial" pitchFamily="34" charset="0"/>
              <a:ea typeface="Times New Roman" panose="02020603050405020304" pitchFamily="18" charset="0"/>
              <a:cs typeface="Arial" pitchFamily="34" charset="0"/>
            </a:endParaRPr>
          </a:p>
          <a:p>
            <a:pPr marL="0" marR="0" lvl="0" indent="0" algn="l" defTabSz="914400" rtl="0" eaLnBrk="1" fontAlgn="auto" latinLnBrk="0" hangingPunct="1">
              <a:lnSpc>
                <a:spcPct val="100000"/>
              </a:lnSpc>
              <a:spcBef>
                <a:spcPct val="0"/>
              </a:spcBef>
              <a:spcAft>
                <a:spcPct val="0"/>
              </a:spcAft>
              <a:buClrTx/>
              <a:buSzTx/>
              <a:buFontTx/>
              <a:buNone/>
              <a:defRPr/>
            </a:pPr>
            <a:endParaRPr lang="en-GB">
              <a:solidFill>
                <a:srgbClr val="000000"/>
              </a:solidFill>
            </a:endParaRPr>
          </a:p>
          <a:p>
            <a:endParaRPr lang="en-GB"/>
          </a:p>
        </p:txBody>
      </p:sp>
      <p:sp>
        <p:nvSpPr>
          <p:cNvPr id="4" name="Slide Number Placeholder 3"/>
          <p:cNvSpPr>
            <a:spLocks noGrp="1"/>
          </p:cNvSpPr>
          <p:nvPr>
            <p:ph type="sldNum" sz="quarter" idx="5"/>
          </p:nvPr>
        </p:nvSpPr>
        <p:spPr/>
        <p:txBody>
          <a:bodyPr/>
          <a:lstStyle/>
          <a:p>
            <a:pPr>
              <a:defRPr b="0" i="0"/>
            </a:pPr>
            <a:fld id="{9A321BA2-7DB3-4DEB-8F08-735FAC76CDE7}" type="slidenum">
              <a:rPr lang="en-US" smtClean="0"/>
              <a:t>32</a:t>
            </a:fld>
            <a:endParaRPr lang="en-US"/>
          </a:p>
        </p:txBody>
      </p:sp>
    </p:spTree>
    <p:extLst>
      <p:ext uri="{BB962C8B-B14F-4D97-AF65-F5344CB8AC3E}">
        <p14:creationId xmlns:p14="http://schemas.microsoft.com/office/powerpoint/2010/main" val="42844059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0" i="0"/>
            </a:pPr>
            <a:r>
              <a:rPr lang="1106"/>
              <a:t>Mae'r cynllun marcio'n rhoi enghreifftiau manwl o'r hyn y byddai'r arholwr yn disgwyl gweld ymgeisydd yn ei ysgrifennu yn yr arholiad.</a:t>
            </a:r>
          </a:p>
          <a:p>
            <a:pPr>
              <a:defRPr b="0" i="0"/>
            </a:pPr>
            <a:r>
              <a:rPr lang="1106"/>
              <a:t> </a:t>
            </a:r>
          </a:p>
          <a:p>
            <a:pPr>
              <a:defRPr b="0" i="0"/>
            </a:pPr>
            <a:r>
              <a:rPr lang="1106"/>
              <a:t>Does dim rhaid i ateb da gynnwys popeth sydd wedi'i nodi yma; sut mae'r ymgeisydd yn ymateb i ofynion y cwestiwn yw'r peth pwysig.</a:t>
            </a:r>
          </a:p>
          <a:p>
            <a:endParaRPr lang="en-GB"/>
          </a:p>
          <a:p>
            <a:pPr>
              <a:defRPr b="0" i="0"/>
            </a:pPr>
            <a:r>
              <a:rPr lang="1106"/>
              <a:t>Bydd 'Rhowch gredyd am unrhyw ymateb dilys arall' wastad wedi'i gynnwys i wneud yn siŵr y gall ymgeisydd gael marciau am atebion sydd heb eu cynnwys hefyd.</a:t>
            </a:r>
          </a:p>
        </p:txBody>
      </p:sp>
      <p:sp>
        <p:nvSpPr>
          <p:cNvPr id="4" name="Slide Number Placeholder 3"/>
          <p:cNvSpPr>
            <a:spLocks noGrp="1"/>
          </p:cNvSpPr>
          <p:nvPr>
            <p:ph type="sldNum" sz="quarter" idx="5"/>
          </p:nvPr>
        </p:nvSpPr>
        <p:spPr/>
        <p:txBody>
          <a:bodyPr/>
          <a:lstStyle/>
          <a:p>
            <a:pPr>
              <a:defRPr b="0" i="0"/>
            </a:pPr>
            <a:fld id="{515CE3F9-2D07-43A2-BF22-80FC2A216062}" type="slidenum">
              <a:rPr lang="en-US" smtClean="0"/>
              <a:t>33</a:t>
            </a:fld>
            <a:endParaRPr lang="en-US"/>
          </a:p>
        </p:txBody>
      </p:sp>
    </p:spTree>
    <p:extLst>
      <p:ext uri="{BB962C8B-B14F-4D97-AF65-F5344CB8AC3E}">
        <p14:creationId xmlns:p14="http://schemas.microsoft.com/office/powerpoint/2010/main" val="42929979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b="0" i="0"/>
            </a:pPr>
            <a:r>
              <a:rPr lang="1106"/>
              <a:t>Mae'r bandiau'n dangos beth mae disgwyl i chi ei wneud i ennill y marciau sydd ar gael.</a:t>
            </a:r>
          </a:p>
          <a:p>
            <a:endParaRPr lang="en-GB"/>
          </a:p>
          <a:p>
            <a:pPr>
              <a:defRPr b="0" i="0"/>
            </a:pPr>
            <a:r>
              <a:rPr lang="1106"/>
              <a:t>Sut gwnaethoch chi?</a:t>
            </a:r>
          </a:p>
        </p:txBody>
      </p:sp>
      <p:sp>
        <p:nvSpPr>
          <p:cNvPr id="4" name="Slide Number Placeholder 3"/>
          <p:cNvSpPr>
            <a:spLocks noGrp="1"/>
          </p:cNvSpPr>
          <p:nvPr>
            <p:ph type="sldNum" sz="quarter" idx="5"/>
          </p:nvPr>
        </p:nvSpPr>
        <p:spPr/>
        <p:txBody>
          <a:bodyPr/>
          <a:lstStyle/>
          <a:p>
            <a:pPr>
              <a:defRPr b="0" i="0"/>
            </a:pPr>
            <a:fld id="{118BDC6B-66B7-4644-AC59-976F5D04AE83}" type="slidenum">
              <a:rPr lang="en-GB" smtClean="0"/>
              <a:t>34</a:t>
            </a:fld>
            <a:endParaRPr lang="en-GB"/>
          </a:p>
        </p:txBody>
      </p:sp>
    </p:spTree>
    <p:extLst>
      <p:ext uri="{BB962C8B-B14F-4D97-AF65-F5344CB8AC3E}">
        <p14:creationId xmlns:p14="http://schemas.microsoft.com/office/powerpoint/2010/main" val="29903248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b="0" i="0"/>
            </a:pPr>
            <a:r>
              <a:rPr lang="1106"/>
              <a:t>Darllenwch y cyflwyniad. Beth mae'n ei ddweud wrthych chi? Mae angen llawdriniaeth ar Marion, mae'n byw â gorbryder ac mae wedi cael ei chynghori i gael therapi</a:t>
            </a:r>
          </a:p>
          <a:p>
            <a:endParaRPr lang="en-GB"/>
          </a:p>
          <a:p>
            <a:pPr>
              <a:defRPr b="0" i="0"/>
            </a:pPr>
            <a:r>
              <a:rPr lang="1106"/>
              <a:t>Tanlinellwch y ferf gorchymyn ac aroleuwch brif rannau'r cwestiwn – yn yr achos hwn, ESBONIWCH, HUNAN-BARCH, DATBLYGIAD SEICOLEGOL.</a:t>
            </a:r>
          </a:p>
          <a:p>
            <a:endParaRPr lang="en-GB"/>
          </a:p>
          <a:p>
            <a:pPr>
              <a:defRPr b="0" i="0"/>
            </a:pPr>
            <a:r>
              <a:rPr lang="1106"/>
              <a:t>Sawl marc sydd ar gael ar gyfer y cwestiwn?  Yn yr achos hwn, 6 marc</a:t>
            </a:r>
          </a:p>
          <a:p>
            <a:endParaRPr lang="en-GB"/>
          </a:p>
          <a:p>
            <a:pPr>
              <a:defRPr b="0" i="0"/>
            </a:pPr>
            <a:r>
              <a:rPr lang="1106"/>
              <a:t>I esbonio rhywbeth, mae angen – </a:t>
            </a:r>
            <a:r>
              <a:rPr lang="1106">
                <a:highlight>
                  <a:srgbClr val="FFFF00"/>
                </a:highlight>
              </a:rPr>
              <a:t>rhoi manylion a rhesymau dros sut a pham mae rhywbeth fel y mae.</a:t>
            </a:r>
          </a:p>
          <a:p>
            <a:endParaRPr lang="en-US" sz="1200">
              <a:highlight>
                <a:srgbClr val="FFFF00"/>
              </a:highlight>
            </a:endParaRPr>
          </a:p>
          <a:p>
            <a:pPr>
              <a:defRPr b="0" i="0"/>
            </a:pPr>
            <a:r>
              <a:rPr lang="1106" sz="1200"/>
              <a:t>Berf gorchymyn AA2 yw esboniwch, felly dim ond marciau AA2 sydd ar gael am y cwestiwn hwn.</a:t>
            </a:r>
          </a:p>
          <a:p>
            <a:pPr marL="0" marR="0" lvl="0" indent="0" algn="l" defTabSz="914400" rtl="0" eaLnBrk="1" fontAlgn="auto" latinLnBrk="0" hangingPunct="1">
              <a:lnSpc>
                <a:spcPct val="100000"/>
              </a:lnSpc>
              <a:spcBef>
                <a:spcPct val="0"/>
              </a:spcBef>
              <a:spcAft>
                <a:spcPct val="0"/>
              </a:spcAft>
              <a:buClrTx/>
              <a:buSzTx/>
              <a:buFontTx/>
              <a:buNone/>
              <a:defRPr/>
            </a:pPr>
            <a:endParaRPr lang="en-GB">
              <a:solidFill>
                <a:srgbClr val="000000"/>
              </a:solidFill>
            </a:endParaRPr>
          </a:p>
          <a:p>
            <a:pPr algn="l">
              <a:defRPr b="0" i="0"/>
            </a:pPr>
            <a:r>
              <a:rPr lang="1106">
                <a:solidFill>
                  <a:srgbClr val="000000"/>
                </a:solidFill>
              </a:rPr>
              <a:t>I gyrraedd y band marciau uchaf ar gyfer y cwestiwn hwn, mae'r arholwyr yn chwilio am </a:t>
            </a:r>
            <a:r>
              <a:rPr lang="1106" sz="1200">
                <a:latin typeface="Arial" pitchFamily="34" charset="0"/>
                <a:cs typeface="Arial" pitchFamily="34" charset="0"/>
              </a:rPr>
              <a:t>esboniad da iawn sy'n dangos gwybodaeth a dealltwriaeth drylwyr o sut gall hunan-barch ddylanwadu ar ddatblygiad seicolegol, a dealltwriaeth hyderus o'r cysyniad o hunan-barch.</a:t>
            </a:r>
            <a:endParaRPr lang="en-GB" sz="1200">
              <a:solidFill>
                <a:schemeClr val="tx1"/>
              </a:solidFill>
              <a:latin typeface="Arial" pitchFamily="34" charset="0"/>
              <a:cs typeface="Arial" pitchFamily="34" charset="0"/>
            </a:endParaRPr>
          </a:p>
          <a:p>
            <a:pPr marL="0" lvl="0" indent="0">
              <a:lnSpc>
                <a:spcPct val="115000"/>
              </a:lnSpc>
              <a:buFont typeface="Arial" pitchFamily="34" charset="0"/>
              <a:buNone/>
              <a:tabLst>
                <a:tab pos="914400" algn="l"/>
                <a:tab pos="5715000" algn="r"/>
              </a:tabLst>
            </a:pPr>
            <a:endParaRPr lang="en-GB">
              <a:solidFill>
                <a:srgbClr val="000000"/>
              </a:solidFill>
            </a:endParaRPr>
          </a:p>
          <a:p>
            <a:pPr marL="0" marR="0" lvl="0" indent="0" algn="l" defTabSz="914400" rtl="0" eaLnBrk="1" fontAlgn="auto" latinLnBrk="0" hangingPunct="1">
              <a:lnSpc>
                <a:spcPct val="100000"/>
              </a:lnSpc>
              <a:spcBef>
                <a:spcPct val="0"/>
              </a:spcBef>
              <a:spcAft>
                <a:spcPct val="0"/>
              </a:spcAft>
              <a:buClrTx/>
              <a:buSzTx/>
              <a:buFontTx/>
              <a:buNone/>
              <a:defRPr/>
            </a:pPr>
            <a:endParaRPr lang="en-GB">
              <a:solidFill>
                <a:srgbClr val="000000"/>
              </a:solidFill>
            </a:endParaRPr>
          </a:p>
          <a:p>
            <a:endParaRPr lang="en-GB"/>
          </a:p>
        </p:txBody>
      </p:sp>
      <p:sp>
        <p:nvSpPr>
          <p:cNvPr id="4" name="Slide Number Placeholder 3"/>
          <p:cNvSpPr>
            <a:spLocks noGrp="1"/>
          </p:cNvSpPr>
          <p:nvPr>
            <p:ph type="sldNum" sz="quarter" idx="5"/>
          </p:nvPr>
        </p:nvSpPr>
        <p:spPr/>
        <p:txBody>
          <a:bodyPr/>
          <a:lstStyle/>
          <a:p>
            <a:pPr>
              <a:defRPr b="0" i="0"/>
            </a:pPr>
            <a:fld id="{2E08C137-86F1-4A44-BAC2-16C329D46CA1}" type="slidenum">
              <a:rPr lang="en-US" smtClean="0"/>
              <a:t>35</a:t>
            </a:fld>
            <a:endParaRPr lang="en-US"/>
          </a:p>
        </p:txBody>
      </p:sp>
    </p:spTree>
    <p:extLst>
      <p:ext uri="{BB962C8B-B14F-4D97-AF65-F5344CB8AC3E}">
        <p14:creationId xmlns:p14="http://schemas.microsoft.com/office/powerpoint/2010/main" val="18282206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0" i="0"/>
            </a:pPr>
            <a:r>
              <a:rPr lang="1106"/>
              <a:t>Mae'r cynllun marcio'n rhoi enghreifftiau manwl o'r hyn y byddai'r arholwr yn disgwyl gweld ymgeisydd yn ei ysgrifennu yn yr arholiad. </a:t>
            </a:r>
          </a:p>
          <a:p>
            <a:endParaRPr lang="en-GB"/>
          </a:p>
          <a:p>
            <a:pPr>
              <a:defRPr b="0" i="0"/>
            </a:pPr>
            <a:r>
              <a:rPr lang="1106"/>
              <a:t>Does dim rhaid i ateb da gynnwys popeth sydd wedi'i nodi yma; sut mae'r ymgeisydd yn ymateb i ofynion y cwestiwn yw'r peth pwysig.</a:t>
            </a:r>
          </a:p>
          <a:p>
            <a:endParaRPr lang="en-GB"/>
          </a:p>
          <a:p>
            <a:pPr>
              <a:defRPr b="0" i="0"/>
            </a:pPr>
            <a:r>
              <a:rPr lang="1106"/>
              <a:t>Bydd 'Rhowch gredyd am unrhyw ymateb dilys arall' wastad wedi'i gynnwys i wneud yn siŵr y gall ymgeisydd gael marciau am atebion sydd heb eu cynnwys hefyd.</a:t>
            </a:r>
          </a:p>
        </p:txBody>
      </p:sp>
      <p:sp>
        <p:nvSpPr>
          <p:cNvPr id="4" name="Slide Number Placeholder 3"/>
          <p:cNvSpPr>
            <a:spLocks noGrp="1"/>
          </p:cNvSpPr>
          <p:nvPr>
            <p:ph type="sldNum" sz="quarter" idx="5"/>
          </p:nvPr>
        </p:nvSpPr>
        <p:spPr/>
        <p:txBody>
          <a:bodyPr/>
          <a:lstStyle/>
          <a:p>
            <a:pPr>
              <a:defRPr b="0" i="0"/>
            </a:pPr>
            <a:fld id="{11107698-479D-417B-9BC1-DD9C8FC52EAC}" type="slidenum">
              <a:rPr lang="en-US" smtClean="0"/>
              <a:t>36</a:t>
            </a:fld>
            <a:endParaRPr lang="en-US"/>
          </a:p>
        </p:txBody>
      </p:sp>
    </p:spTree>
    <p:extLst>
      <p:ext uri="{BB962C8B-B14F-4D97-AF65-F5344CB8AC3E}">
        <p14:creationId xmlns:p14="http://schemas.microsoft.com/office/powerpoint/2010/main" val="15181244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b="0" i="0"/>
            </a:pPr>
            <a:r>
              <a:rPr lang="1106"/>
              <a:t>Mae'r bandiau'n dangos beth mae disgwyl i chi ei wneud i ennill y marciau sydd ar gael.</a:t>
            </a:r>
          </a:p>
          <a:p>
            <a:pPr marL="0" marR="0" lvl="0" indent="0" algn="l" defTabSz="914400" rtl="0" eaLnBrk="1" fontAlgn="auto" latinLnBrk="0" hangingPunct="1">
              <a:lnSpc>
                <a:spcPct val="100000"/>
              </a:lnSpc>
              <a:spcBef>
                <a:spcPct val="0"/>
              </a:spcBef>
              <a:spcAft>
                <a:spcPct val="0"/>
              </a:spcAft>
              <a:buClrTx/>
              <a:buSzTx/>
              <a:buFontTx/>
              <a:buNone/>
              <a:defRPr/>
            </a:pPr>
            <a:endParaRPr lang="en-GB"/>
          </a:p>
          <a:p>
            <a:pPr marL="0" marR="0" lvl="0" indent="0" algn="l" defTabSz="914400" rtl="0" eaLnBrk="1" fontAlgn="auto" latinLnBrk="0" hangingPunct="1">
              <a:lnSpc>
                <a:spcPct val="100000"/>
              </a:lnSpc>
              <a:spcBef>
                <a:spcPct val="0"/>
              </a:spcBef>
              <a:spcAft>
                <a:spcPct val="0"/>
              </a:spcAft>
              <a:buClrTx/>
              <a:buSzTx/>
              <a:buFontTx/>
              <a:buNone/>
              <a:defRPr b="0" i="0"/>
            </a:pPr>
            <a:r>
              <a:rPr lang="1106"/>
              <a:t>Sut gwnaethoch chi?</a:t>
            </a:r>
          </a:p>
          <a:p>
            <a:endParaRPr lang="en-GB"/>
          </a:p>
        </p:txBody>
      </p:sp>
      <p:sp>
        <p:nvSpPr>
          <p:cNvPr id="4" name="Slide Number Placeholder 3"/>
          <p:cNvSpPr>
            <a:spLocks noGrp="1"/>
          </p:cNvSpPr>
          <p:nvPr>
            <p:ph type="sldNum" sz="quarter" idx="5"/>
          </p:nvPr>
        </p:nvSpPr>
        <p:spPr/>
        <p:txBody>
          <a:bodyPr/>
          <a:lstStyle/>
          <a:p>
            <a:pPr>
              <a:defRPr b="0" i="0"/>
            </a:pPr>
            <a:fld id="{62841C3E-4814-406C-A3D9-848DF0C8CFC7}" type="slidenum">
              <a:rPr lang="en-GB" smtClean="0"/>
              <a:t>37</a:t>
            </a:fld>
            <a:endParaRPr lang="en-GB"/>
          </a:p>
        </p:txBody>
      </p:sp>
    </p:spTree>
    <p:extLst>
      <p:ext uri="{BB962C8B-B14F-4D97-AF65-F5344CB8AC3E}">
        <p14:creationId xmlns:p14="http://schemas.microsoft.com/office/powerpoint/2010/main" val="42160532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b="0" i="0"/>
            </a:pPr>
            <a:r>
              <a:rPr lang="1106"/>
              <a:t>Darllenwch y cyflwyniad. Beth mae'n ei ddweud wrthych chi? Ymuno â grŵp hunangymorth, rheoli ei gorbryder.</a:t>
            </a:r>
          </a:p>
          <a:p>
            <a:pPr marL="0" marR="0" lvl="0" indent="0" algn="l" defTabSz="914400" rtl="0" eaLnBrk="1" fontAlgn="auto" latinLnBrk="0" hangingPunct="1">
              <a:lnSpc>
                <a:spcPct val="100000"/>
              </a:lnSpc>
              <a:spcBef>
                <a:spcPct val="0"/>
              </a:spcBef>
              <a:spcAft>
                <a:spcPct val="0"/>
              </a:spcAft>
              <a:buClrTx/>
              <a:buSzTx/>
              <a:buFontTx/>
              <a:buNone/>
              <a:defRPr/>
            </a:pPr>
            <a:endParaRPr lang="en-GB"/>
          </a:p>
          <a:p>
            <a:pPr>
              <a:defRPr b="0" i="0"/>
            </a:pPr>
            <a:r>
              <a:rPr lang="1106"/>
              <a:t>Tanlinellwch y ferf gorchymyn ac aroleuwch brif rannau'r cwestiwn – yn yr achos hwn, DISGRIFIWCH, MANTEISION POSIBL, GRŴP HUNANGYMORTH, RHEOLI GORBRYDER.</a:t>
            </a:r>
          </a:p>
          <a:p>
            <a:endParaRPr lang="en-GB"/>
          </a:p>
          <a:p>
            <a:pPr>
              <a:defRPr b="0" i="0"/>
            </a:pPr>
            <a:r>
              <a:rPr lang="1106"/>
              <a:t>Sawl marc sydd ar gael ar gyfer y cwestiwn?  Yn yr achos hwn, 8 marc</a:t>
            </a:r>
          </a:p>
          <a:p>
            <a:endParaRPr lang="en-GB"/>
          </a:p>
          <a:p>
            <a:pPr>
              <a:defRPr b="0" i="0"/>
            </a:pPr>
            <a:r>
              <a:rPr lang="1106"/>
              <a:t>I ddisgrifio rhywbeth, mae angen: Rhoi nodweddion/prif nodweddion neu ddisgrifiad byr.</a:t>
            </a:r>
            <a:endParaRPr lang="en-GB"/>
          </a:p>
          <a:p>
            <a:endParaRPr lang="en-GB"/>
          </a:p>
          <a:p>
            <a:pPr>
              <a:defRPr b="0" i="0"/>
            </a:pPr>
            <a:r>
              <a:rPr lang="1106"/>
              <a:t>Cofiwch fod y cwestiwn hwn yn werth 8 marc a dim ond marciau AA1 sydd ar gael, felly cynlluniwch eich amser a gwnewch yn siŵr nad ydych chi'n ysgrifennu gormod nac yn ceisio dadansoddi neu esbonio.</a:t>
            </a:r>
          </a:p>
          <a:p>
            <a:pPr marL="0" lvl="0" indent="0">
              <a:lnSpc>
                <a:spcPct val="115000"/>
              </a:lnSpc>
              <a:buFont typeface="Arial" pitchFamily="34" charset="0"/>
              <a:buNone/>
              <a:tabLst>
                <a:tab pos="914400" algn="l"/>
                <a:tab pos="5715000" algn="r"/>
              </a:tabLst>
            </a:pPr>
            <a:endParaRPr lang="en-GB">
              <a:solidFill>
                <a:srgbClr val="000000"/>
              </a:solidFill>
            </a:endParaRPr>
          </a:p>
          <a:p>
            <a:pPr marL="0" lvl="0" indent="0">
              <a:lnSpc>
                <a:spcPct val="115000"/>
              </a:lnSpc>
              <a:buFont typeface="Arial" pitchFamily="34" charset="0"/>
              <a:buNone/>
              <a:tabLst>
                <a:tab pos="914400" algn="l"/>
                <a:tab pos="5715000" algn="r"/>
              </a:tabLst>
              <a:defRPr b="0" i="0"/>
            </a:pPr>
            <a:r>
              <a:rPr lang="1106">
                <a:solidFill>
                  <a:srgbClr val="000000"/>
                </a:solidFill>
              </a:rPr>
              <a:t>I gyrraedd y band marciau uchaf ar gyfer y cwestiwn hwn, mae'r arholwyr yn chwilio am </a:t>
            </a:r>
            <a:r>
              <a:rPr lang="1106" sz="1200">
                <a:latin typeface="Arial" pitchFamily="34" charset="0"/>
                <a:cs typeface="Arial" pitchFamily="34" charset="0"/>
              </a:rPr>
              <a:t>ddisgrifiad ardderchog sy'n dangos: gwybodaeth a dealltwriaeth drylwyr o egwyddorion grwpiau hunangymorth a dealltwriaeth hyderus o fanteision posibl mynychu grŵp hunangymorth er mwyn rheoli gorbryder</a:t>
            </a:r>
            <a:endParaRPr lang="en-GB" sz="1200">
              <a:solidFill>
                <a:schemeClr val="tx1"/>
              </a:solidFill>
              <a:effectLst/>
              <a:latin typeface="Arial" pitchFamily="34" charset="0"/>
              <a:ea typeface="Times New Roman" panose="02020603050405020304" pitchFamily="18" charset="0"/>
              <a:cs typeface="Arial" pitchFamily="34" charset="0"/>
            </a:endParaRPr>
          </a:p>
          <a:p>
            <a:pPr marL="0" lvl="0" indent="0">
              <a:lnSpc>
                <a:spcPct val="115000"/>
              </a:lnSpc>
              <a:buFont typeface="Arial" pitchFamily="34" charset="0"/>
              <a:buNone/>
              <a:tabLst>
                <a:tab pos="914400" algn="l"/>
                <a:tab pos="5715000" algn="r"/>
              </a:tabLst>
            </a:pPr>
            <a:endParaRPr lang="en-GB">
              <a:solidFill>
                <a:srgbClr val="000000"/>
              </a:solidFill>
            </a:endParaRPr>
          </a:p>
          <a:p>
            <a:pPr marL="0" marR="0" lvl="0" indent="0" algn="l" defTabSz="914400" rtl="0" eaLnBrk="1" fontAlgn="auto" latinLnBrk="0" hangingPunct="1">
              <a:lnSpc>
                <a:spcPct val="100000"/>
              </a:lnSpc>
              <a:spcBef>
                <a:spcPct val="0"/>
              </a:spcBef>
              <a:spcAft>
                <a:spcPct val="0"/>
              </a:spcAft>
              <a:buClrTx/>
              <a:buSzTx/>
              <a:buFontTx/>
              <a:buNone/>
              <a:defRPr/>
            </a:pPr>
            <a:endParaRPr lang="en-GB">
              <a:solidFill>
                <a:srgbClr val="000000"/>
              </a:solidFill>
            </a:endParaRPr>
          </a:p>
          <a:p>
            <a:endParaRPr lang="en-GB"/>
          </a:p>
        </p:txBody>
      </p:sp>
      <p:sp>
        <p:nvSpPr>
          <p:cNvPr id="4" name="Slide Number Placeholder 3"/>
          <p:cNvSpPr>
            <a:spLocks noGrp="1"/>
          </p:cNvSpPr>
          <p:nvPr>
            <p:ph type="sldNum" sz="quarter" idx="5"/>
          </p:nvPr>
        </p:nvSpPr>
        <p:spPr/>
        <p:txBody>
          <a:bodyPr/>
          <a:lstStyle/>
          <a:p>
            <a:pPr>
              <a:defRPr b="0" i="0"/>
            </a:pPr>
            <a:fld id="{19FA79F8-74AF-422D-AB10-20B59C782E19}" type="slidenum">
              <a:rPr lang="en-US" smtClean="0"/>
              <a:t>38</a:t>
            </a:fld>
            <a:endParaRPr lang="en-US"/>
          </a:p>
        </p:txBody>
      </p:sp>
    </p:spTree>
    <p:extLst>
      <p:ext uri="{BB962C8B-B14F-4D97-AF65-F5344CB8AC3E}">
        <p14:creationId xmlns:p14="http://schemas.microsoft.com/office/powerpoint/2010/main" val="2736718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0" i="0"/>
            </a:pPr>
            <a:r>
              <a:rPr lang="1106"/>
              <a:t>Mae'r cynllun marcio'n rhoi enghreifftiau manwl o'r hyn y byddai'r arholwr yn disgwyl gweld ymgeisydd yn ei ysgrifennu yn yr arholiad. </a:t>
            </a:r>
          </a:p>
          <a:p>
            <a:endParaRPr lang="en-GB"/>
          </a:p>
          <a:p>
            <a:pPr>
              <a:defRPr b="0" i="0"/>
            </a:pPr>
            <a:r>
              <a:rPr lang="1106"/>
              <a:t>Does dim rhaid i ateb da gynnwys popeth sydd wedi'i nodi yma; sut mae'r ymgeisydd yn ymateb i ofynion y cwestiwn yw'r peth pwysig.</a:t>
            </a:r>
          </a:p>
          <a:p>
            <a:endParaRPr lang="en-GB"/>
          </a:p>
          <a:p>
            <a:pPr>
              <a:defRPr b="0" i="0"/>
            </a:pPr>
            <a:r>
              <a:rPr lang="1106"/>
              <a:t>Bydd 'Rhowch gredyd am unrhyw ymateb dilys arall' wastad wedi'i gynnwys i wneud yn siŵr y gall ymgeisydd gael marciau am atebion sydd heb eu cynnwys hefyd.</a:t>
            </a:r>
          </a:p>
        </p:txBody>
      </p:sp>
      <p:sp>
        <p:nvSpPr>
          <p:cNvPr id="4" name="Slide Number Placeholder 3"/>
          <p:cNvSpPr>
            <a:spLocks noGrp="1"/>
          </p:cNvSpPr>
          <p:nvPr>
            <p:ph type="sldNum" sz="quarter" idx="5"/>
          </p:nvPr>
        </p:nvSpPr>
        <p:spPr/>
        <p:txBody>
          <a:bodyPr/>
          <a:lstStyle/>
          <a:p>
            <a:pPr>
              <a:defRPr b="0" i="0"/>
            </a:pPr>
            <a:fld id="{77BFB7BC-5A17-45FA-A5E2-BC51D5AF4B85}" type="slidenum">
              <a:rPr lang="en-US" smtClean="0"/>
              <a:t>39</a:t>
            </a:fld>
            <a:endParaRPr lang="en-US"/>
          </a:p>
        </p:txBody>
      </p:sp>
    </p:spTree>
    <p:extLst>
      <p:ext uri="{BB962C8B-B14F-4D97-AF65-F5344CB8AC3E}">
        <p14:creationId xmlns:p14="http://schemas.microsoft.com/office/powerpoint/2010/main" val="4156133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0" i="0"/>
            </a:pPr>
            <a:r>
              <a:rPr lang="1106"/>
              <a:t>Mae’r astudiaeth achos sy'n cael ei rhyddhau ymlaen llaw yn cynnig trosolwg o’r astudiaeth achos lawn a fydd yn adran A o’r papur arholiad.</a:t>
            </a:r>
          </a:p>
        </p:txBody>
      </p:sp>
      <p:sp>
        <p:nvSpPr>
          <p:cNvPr id="4" name="Slide Number Placeholder 3"/>
          <p:cNvSpPr>
            <a:spLocks noGrp="1"/>
          </p:cNvSpPr>
          <p:nvPr>
            <p:ph type="sldNum" sz="quarter" idx="5"/>
          </p:nvPr>
        </p:nvSpPr>
        <p:spPr/>
        <p:txBody>
          <a:bodyPr/>
          <a:lstStyle/>
          <a:p>
            <a:pPr>
              <a:defRPr b="0" i="0"/>
            </a:pPr>
            <a:fld id="{7C625F32-4E9B-468C-8411-FCA8652A89AB}" type="slidenum">
              <a:rPr lang="en-US" smtClean="0"/>
              <a:t>4</a:t>
            </a:fld>
            <a:endParaRPr lang="en-US"/>
          </a:p>
        </p:txBody>
      </p:sp>
    </p:spTree>
    <p:extLst>
      <p:ext uri="{BB962C8B-B14F-4D97-AF65-F5344CB8AC3E}">
        <p14:creationId xmlns:p14="http://schemas.microsoft.com/office/powerpoint/2010/main" val="36770280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b="0" i="0"/>
            </a:pPr>
            <a:r>
              <a:rPr lang="1106"/>
              <a:t>Mae'r bandiau'n dangos beth mae disgwyl i chi ei wneud i ennill y marciau sydd ar gael.</a:t>
            </a:r>
          </a:p>
          <a:p>
            <a:pPr marL="0" marR="0" lvl="0" indent="0" algn="l" defTabSz="914400" rtl="0" eaLnBrk="1" fontAlgn="auto" latinLnBrk="0" hangingPunct="1">
              <a:lnSpc>
                <a:spcPct val="100000"/>
              </a:lnSpc>
              <a:spcBef>
                <a:spcPct val="0"/>
              </a:spcBef>
              <a:spcAft>
                <a:spcPct val="0"/>
              </a:spcAft>
              <a:buClrTx/>
              <a:buSzTx/>
              <a:buFontTx/>
              <a:buNone/>
              <a:defRPr/>
            </a:pPr>
            <a:endParaRPr lang="en-GB"/>
          </a:p>
          <a:p>
            <a:pPr marL="0" marR="0" lvl="0" indent="0" algn="l" defTabSz="914400" rtl="0" eaLnBrk="1" fontAlgn="auto" latinLnBrk="0" hangingPunct="1">
              <a:lnSpc>
                <a:spcPct val="100000"/>
              </a:lnSpc>
              <a:spcBef>
                <a:spcPct val="0"/>
              </a:spcBef>
              <a:spcAft>
                <a:spcPct val="0"/>
              </a:spcAft>
              <a:buClrTx/>
              <a:buSzTx/>
              <a:buFontTx/>
              <a:buNone/>
              <a:defRPr b="0" i="0"/>
            </a:pPr>
            <a:r>
              <a:rPr lang="1106"/>
              <a:t>Sut gwnaethoch chi?</a:t>
            </a:r>
          </a:p>
          <a:p>
            <a:endParaRPr lang="en-GB"/>
          </a:p>
          <a:p>
            <a:endParaRPr lang="en-GB"/>
          </a:p>
          <a:p>
            <a:endParaRPr lang="en-GB"/>
          </a:p>
        </p:txBody>
      </p:sp>
      <p:sp>
        <p:nvSpPr>
          <p:cNvPr id="4" name="Slide Number Placeholder 3"/>
          <p:cNvSpPr>
            <a:spLocks noGrp="1"/>
          </p:cNvSpPr>
          <p:nvPr>
            <p:ph type="sldNum" sz="quarter" idx="5"/>
          </p:nvPr>
        </p:nvSpPr>
        <p:spPr/>
        <p:txBody>
          <a:bodyPr/>
          <a:lstStyle/>
          <a:p>
            <a:pPr>
              <a:defRPr b="0" i="0"/>
            </a:pPr>
            <a:fld id="{E44CE049-3D0D-418A-B9F8-07AB28FD45CA}" type="slidenum">
              <a:rPr lang="en-US" smtClean="0"/>
              <a:t>40</a:t>
            </a:fld>
            <a:endParaRPr lang="en-US"/>
          </a:p>
        </p:txBody>
      </p:sp>
    </p:spTree>
    <p:extLst>
      <p:ext uri="{BB962C8B-B14F-4D97-AF65-F5344CB8AC3E}">
        <p14:creationId xmlns:p14="http://schemas.microsoft.com/office/powerpoint/2010/main" val="41258013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0" i="0"/>
            </a:pPr>
            <a:r>
              <a:rPr lang="1106"/>
              <a:t>Darllenwch y cyflwyniad. Beth mae'n ei ddweud wrthych chi?  Mae Marion yn mynd i weld cwnselydd ar gyfer Therapi Ymddygiadol Gwybyddol (CBT)</a:t>
            </a:r>
          </a:p>
          <a:p>
            <a:endParaRPr lang="en-GB"/>
          </a:p>
          <a:p>
            <a:pPr>
              <a:defRPr b="0" i="0"/>
            </a:pPr>
            <a:r>
              <a:rPr lang="1106"/>
              <a:t>Tanlinellwch y ferf gorchymyn ac aroleuwch brif rannau'r cwestiwn – yn yr achos hwn, GWERTHUSWCH, MANTEISION, ANFANTEISION, CBT i Marion</a:t>
            </a:r>
          </a:p>
          <a:p>
            <a:endParaRPr lang="en-GB"/>
          </a:p>
          <a:p>
            <a:pPr marL="0" marR="0" lvl="0" indent="0" algn="l" defTabSz="914400" rtl="0" eaLnBrk="1" fontAlgn="auto" latinLnBrk="0" hangingPunct="1">
              <a:lnSpc>
                <a:spcPct val="100000"/>
              </a:lnSpc>
              <a:spcBef>
                <a:spcPct val="0"/>
              </a:spcBef>
              <a:spcAft>
                <a:spcPct val="0"/>
              </a:spcAft>
              <a:buClrTx/>
              <a:buSzTx/>
              <a:buFontTx/>
              <a:buNone/>
              <a:defRPr b="0" i="0"/>
            </a:pPr>
            <a:r>
              <a:rPr lang="1106"/>
              <a:t>Sawl marc sydd ar gael ar gyfer y cwestiwn?  Yn yr achos hwn, 8 marc</a:t>
            </a:r>
          </a:p>
          <a:p>
            <a:endParaRPr lang="en-GB"/>
          </a:p>
          <a:p>
            <a:pPr>
              <a:defRPr b="0" i="0"/>
            </a:pPr>
            <a:r>
              <a:rPr lang="1106"/>
              <a:t>I werthuso rhywbeth, mae angen – </a:t>
            </a:r>
            <a:r>
              <a:rPr lang="1106" sz="1800">
                <a:effectLst/>
                <a:latin typeface="Lato"/>
                <a:ea typeface="Calibri" panose="020F0502020204030204" pitchFamily="34" charset="0"/>
                <a:cs typeface="Lao UI" panose="020B0502040204020203" pitchFamily="34" charset="0"/>
              </a:rPr>
              <a:t>llunio barn drwy bwyso a mesur tystiolaeth er mwyn dod i gasgliad</a:t>
            </a:r>
            <a:endParaRPr lang="en-GB"/>
          </a:p>
          <a:p>
            <a:endParaRPr lang="en-GB"/>
          </a:p>
          <a:p>
            <a:pPr>
              <a:defRPr b="0" i="0"/>
            </a:pPr>
            <a:r>
              <a:rPr lang="1106"/>
              <a:t>Cofiwch mai dim ond marciau AA3 sydd ar gael ar gyfer y cwestiwn hwn ac mae'n gofyn am fanteision </a:t>
            </a:r>
            <a:r>
              <a:rPr lang="1106" b="1"/>
              <a:t>ac </a:t>
            </a:r>
            <a:r>
              <a:rPr lang="1106"/>
              <a:t>anfanteision ac mae angen i chi gymhwyso'r wybodaeth hon at Marion</a:t>
            </a:r>
            <a:endParaRPr lang="en-GB" b="1"/>
          </a:p>
          <a:p>
            <a:pPr marL="0" marR="0" lvl="0" indent="0" algn="l" defTabSz="914400" rtl="0" eaLnBrk="1" fontAlgn="auto" latinLnBrk="0" hangingPunct="1">
              <a:lnSpc>
                <a:spcPct val="100000"/>
              </a:lnSpc>
              <a:spcBef>
                <a:spcPct val="0"/>
              </a:spcBef>
              <a:spcAft>
                <a:spcPct val="0"/>
              </a:spcAft>
              <a:buClrTx/>
              <a:buSzTx/>
              <a:buFontTx/>
              <a:buNone/>
              <a:defRPr/>
            </a:pPr>
            <a:endParaRPr lang="en-GB">
              <a:solidFill>
                <a:srgbClr val="000000"/>
              </a:solidFill>
            </a:endParaRPr>
          </a:p>
          <a:p>
            <a:pPr marL="0" marR="0" lvl="0" indent="0" algn="l" defTabSz="914400" rtl="0" eaLnBrk="1" fontAlgn="auto" latinLnBrk="0" hangingPunct="1">
              <a:lnSpc>
                <a:spcPct val="100000"/>
              </a:lnSpc>
              <a:spcBef>
                <a:spcPct val="0"/>
              </a:spcBef>
              <a:spcAft>
                <a:spcPct val="0"/>
              </a:spcAft>
              <a:buClrTx/>
              <a:buSzTx/>
              <a:buFontTx/>
              <a:buNone/>
              <a:defRPr b="0" i="0"/>
            </a:pPr>
            <a:r>
              <a:rPr lang="1106">
                <a:solidFill>
                  <a:srgbClr val="000000"/>
                </a:solidFill>
              </a:rPr>
              <a:t>I gyrraedd y band marciau uchaf ar gyfer y cwestiwn hwn, mae'r arholwyr yn chwilio am ymatebion sy'n dangos </a:t>
            </a:r>
            <a:r>
              <a:rPr lang="1106" sz="1200">
                <a:latin typeface="Arial" pitchFamily="34" charset="0"/>
                <a:cs typeface="Arial" pitchFamily="34" charset="0"/>
              </a:rPr>
              <a:t>barnau craff a gwybodus am fanteision ac anfanteision CBT i Marion ac ymdriniaeth hyderus a manwl ag egwyddorion CBT.</a:t>
            </a:r>
          </a:p>
          <a:p>
            <a:pPr marL="0" marR="0" lvl="0" indent="0" algn="l" defTabSz="914400" rtl="0" eaLnBrk="1" fontAlgn="auto" latinLnBrk="0" hangingPunct="1">
              <a:lnSpc>
                <a:spcPct val="100000"/>
              </a:lnSpc>
              <a:spcBef>
                <a:spcPct val="0"/>
              </a:spcBef>
              <a:spcAft>
                <a:spcPct val="0"/>
              </a:spcAft>
              <a:buClrTx/>
              <a:buSzTx/>
              <a:buFontTx/>
              <a:buNone/>
              <a:defRPr/>
            </a:pPr>
            <a:endParaRPr lang="en-GB">
              <a:solidFill>
                <a:srgbClr val="000000"/>
              </a:solidFill>
            </a:endParaRPr>
          </a:p>
          <a:p>
            <a:endParaRPr lang="en-GB"/>
          </a:p>
        </p:txBody>
      </p:sp>
      <p:sp>
        <p:nvSpPr>
          <p:cNvPr id="4" name="Slide Number Placeholder 3"/>
          <p:cNvSpPr>
            <a:spLocks noGrp="1"/>
          </p:cNvSpPr>
          <p:nvPr>
            <p:ph type="sldNum" sz="quarter" idx="5"/>
          </p:nvPr>
        </p:nvSpPr>
        <p:spPr/>
        <p:txBody>
          <a:bodyPr/>
          <a:lstStyle/>
          <a:p>
            <a:pPr>
              <a:defRPr b="0" i="0"/>
            </a:pPr>
            <a:fld id="{29F9FAFC-D804-4410-BCD0-FA5AA35DABDF}" type="slidenum">
              <a:rPr lang="en-US" smtClean="0"/>
              <a:t>41</a:t>
            </a:fld>
            <a:endParaRPr lang="en-US"/>
          </a:p>
        </p:txBody>
      </p:sp>
    </p:spTree>
    <p:extLst>
      <p:ext uri="{BB962C8B-B14F-4D97-AF65-F5344CB8AC3E}">
        <p14:creationId xmlns:p14="http://schemas.microsoft.com/office/powerpoint/2010/main" val="35891783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0" i="0"/>
            </a:pPr>
            <a:r>
              <a:rPr lang="1106"/>
              <a:t>Mae'r cynllun marcio'n rhoi enghreifftiau manwl o'r hyn y byddai'r arholwr yn disgwyl gweld ymgeisydd yn ei ysgrifennu yn yr arholiad. </a:t>
            </a:r>
          </a:p>
          <a:p>
            <a:endParaRPr lang="en-GB"/>
          </a:p>
          <a:p>
            <a:pPr>
              <a:defRPr b="0" i="0"/>
            </a:pPr>
            <a:r>
              <a:rPr lang="1106"/>
              <a:t>Does dim rhaid i ateb da gynnwys popeth sydd wedi'i nodi yma; sut mae'r ymgeisydd yn ymateb i ofynion y cwestiwn yw'r peth pwysig.</a:t>
            </a:r>
          </a:p>
          <a:p>
            <a:endParaRPr lang="en-GB"/>
          </a:p>
          <a:p>
            <a:pPr>
              <a:defRPr b="0" i="0"/>
            </a:pPr>
            <a:r>
              <a:rPr lang="1106"/>
              <a:t>Bydd 'Rhowch gredyd am unrhyw ymateb dilys arall' wastad wedi'i gynnwys i wneud yn siŵr y gall ymgeisydd gael marciau am atebion sydd heb eu cynnwys hefyd.</a:t>
            </a:r>
          </a:p>
        </p:txBody>
      </p:sp>
      <p:sp>
        <p:nvSpPr>
          <p:cNvPr id="4" name="Slide Number Placeholder 3"/>
          <p:cNvSpPr>
            <a:spLocks noGrp="1"/>
          </p:cNvSpPr>
          <p:nvPr>
            <p:ph type="sldNum" sz="quarter" idx="5"/>
          </p:nvPr>
        </p:nvSpPr>
        <p:spPr/>
        <p:txBody>
          <a:bodyPr/>
          <a:lstStyle/>
          <a:p>
            <a:pPr>
              <a:defRPr b="0" i="0"/>
            </a:pPr>
            <a:fld id="{26735592-ED6F-420F-8E4B-3E8D8666BB43}" type="slidenum">
              <a:rPr lang="en-US" smtClean="0"/>
              <a:t>42</a:t>
            </a:fld>
            <a:endParaRPr lang="en-US"/>
          </a:p>
        </p:txBody>
      </p:sp>
    </p:spTree>
    <p:extLst>
      <p:ext uri="{BB962C8B-B14F-4D97-AF65-F5344CB8AC3E}">
        <p14:creationId xmlns:p14="http://schemas.microsoft.com/office/powerpoint/2010/main" val="35129471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0" i="0"/>
            </a:pPr>
            <a:r>
              <a:rPr lang="1106"/>
              <a:t>Mae'r bandiau'n dangos beth mae disgwyl i chi ei wneud i ennill y marciau sydd ar gael.</a:t>
            </a:r>
          </a:p>
          <a:p>
            <a:endParaRPr lang="en-GB"/>
          </a:p>
          <a:p>
            <a:pPr>
              <a:defRPr b="0" i="0"/>
            </a:pPr>
            <a:r>
              <a:rPr lang="1106"/>
              <a:t>Sut gwnaethoch chi?</a:t>
            </a:r>
          </a:p>
        </p:txBody>
      </p:sp>
      <p:sp>
        <p:nvSpPr>
          <p:cNvPr id="4" name="Slide Number Placeholder 3"/>
          <p:cNvSpPr>
            <a:spLocks noGrp="1"/>
          </p:cNvSpPr>
          <p:nvPr>
            <p:ph type="sldNum" sz="quarter" idx="5"/>
          </p:nvPr>
        </p:nvSpPr>
        <p:spPr/>
        <p:txBody>
          <a:bodyPr/>
          <a:lstStyle/>
          <a:p>
            <a:pPr>
              <a:defRPr b="0" i="0"/>
            </a:pPr>
            <a:fld id="{0413C87E-C55C-4719-B5CE-12178AC29A6F}" type="slidenum">
              <a:rPr lang="en-GB" smtClean="0"/>
              <a:t>43</a:t>
            </a:fld>
            <a:endParaRPr lang="en-GB"/>
          </a:p>
        </p:txBody>
      </p:sp>
    </p:spTree>
    <p:extLst>
      <p:ext uri="{BB962C8B-B14F-4D97-AF65-F5344CB8AC3E}">
        <p14:creationId xmlns:p14="http://schemas.microsoft.com/office/powerpoint/2010/main" val="26678187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0" i="0"/>
            </a:pPr>
            <a:r>
              <a:rPr lang="1106"/>
              <a:t>Hwn yw'r cwestiwn â'r tariff uchaf ar y papur.</a:t>
            </a:r>
          </a:p>
          <a:p>
            <a:endParaRPr lang="en-GB"/>
          </a:p>
          <a:p>
            <a:pPr>
              <a:defRPr b="0" i="0"/>
            </a:pPr>
            <a:r>
              <a:rPr lang="1106"/>
              <a:t>Mae gan y cwestiwn </a:t>
            </a:r>
            <a:r>
              <a:rPr lang="1106" b="1"/>
              <a:t>ddwy</a:t>
            </a:r>
            <a:r>
              <a:rPr lang="1106"/>
              <a:t> ferf</a:t>
            </a:r>
            <a:r>
              <a:rPr lang="1106" b="1"/>
              <a:t> </a:t>
            </a:r>
            <a:r>
              <a:rPr lang="1106"/>
              <a:t>gorchymyn felly mae angen i chi sicrhau eich bod yn rhoi sylw i'r </a:t>
            </a:r>
            <a:r>
              <a:rPr lang="1106" b="1">
                <a:highlight>
                  <a:srgbClr val="FFFF00"/>
                </a:highlight>
              </a:rPr>
              <a:t>ddwy</a:t>
            </a:r>
            <a:r>
              <a:rPr lang="1106"/>
              <a:t> yn eich ymateb ac mae 18 o farciau ar gael</a:t>
            </a:r>
          </a:p>
          <a:p>
            <a:pPr algn="r"/>
            <a:endParaRPr lang="en-GB"/>
          </a:p>
          <a:p>
            <a:pPr marL="0" marR="0" lvl="0" indent="0" algn="l" defTabSz="914400" rtl="0" eaLnBrk="1" fontAlgn="auto" latinLnBrk="0" hangingPunct="1">
              <a:lnSpc>
                <a:spcPct val="100000"/>
              </a:lnSpc>
              <a:spcBef>
                <a:spcPct val="0"/>
              </a:spcBef>
              <a:spcAft>
                <a:spcPct val="0"/>
              </a:spcAft>
              <a:buClrTx/>
              <a:buSzTx/>
              <a:buFontTx/>
              <a:buNone/>
              <a:defRPr b="0" i="0"/>
            </a:pPr>
            <a:r>
              <a:rPr lang="1106"/>
              <a:t>Mae 8 marc yn gysylltiedig â'r gorchymyn cyntaf, sef ‘Disgrifiwch’</a:t>
            </a:r>
          </a:p>
          <a:p>
            <a:pPr marL="0" marR="0" lvl="0" indent="0" algn="l" defTabSz="914400" rtl="0" eaLnBrk="1" fontAlgn="auto" latinLnBrk="0" hangingPunct="1">
              <a:lnSpc>
                <a:spcPct val="100000"/>
              </a:lnSpc>
              <a:spcBef>
                <a:spcPct val="0"/>
              </a:spcBef>
              <a:spcAft>
                <a:spcPct val="0"/>
              </a:spcAft>
              <a:buClrTx/>
              <a:buSzTx/>
              <a:buFontTx/>
              <a:buNone/>
              <a:defRPr b="0" i="0"/>
            </a:pPr>
            <a:r>
              <a:rPr lang="1106"/>
              <a:t>I ddisgrifio rhywbeth, mae angen: Rhoi nodweddion/prif nodweddion neu ddisgrifiad byr.</a:t>
            </a:r>
            <a:endParaRPr lang="en-GB"/>
          </a:p>
          <a:p>
            <a:pPr algn="l"/>
            <a:endParaRPr lang="en-GB"/>
          </a:p>
          <a:p>
            <a:pPr algn="l">
              <a:defRPr b="0" i="0"/>
            </a:pPr>
            <a:r>
              <a:rPr lang="1106"/>
              <a:t>Mae'r arholwr yn disgwyl i chi roi </a:t>
            </a:r>
            <a:r>
              <a:rPr lang="1106" sz="1200"/>
              <a:t>disgrifiad ardderchog sy'n dangos: gwybodaeth a dealltwriaeth drylwyr o ddull cadarnhaol a rhagweithiol i gefnogi oedolion ag ymddygiad heriol a dealltwriaeth hyderus o gysyniadau ac egwyddorion perthnasol. </a:t>
            </a:r>
            <a:endParaRPr lang="en-GB"/>
          </a:p>
          <a:p>
            <a:endParaRPr lang="en-GB"/>
          </a:p>
          <a:p>
            <a:pPr algn="l">
              <a:defRPr b="0" i="0"/>
            </a:pPr>
            <a:r>
              <a:rPr lang="1106"/>
              <a:t>Mae 10 marc yn gysylltiedig â'r ail orchymyn, sef ‘Dadansoddwch’</a:t>
            </a:r>
          </a:p>
          <a:p>
            <a:pPr algn="l">
              <a:defRPr b="0" i="0"/>
            </a:pPr>
            <a:r>
              <a:rPr lang="1106" sz="1800">
                <a:effectLst/>
                <a:latin typeface="Lato"/>
                <a:ea typeface="Calibri" panose="020F0502020204030204" pitchFamily="34" charset="0"/>
                <a:cs typeface="Lao UI" panose="020B0502040204020203" pitchFamily="34" charset="0"/>
              </a:rPr>
              <a:t>I ddadansoddi rhywbeth, mae angen – archwilio mater yn fanwl/sut mae rhannau'n ymwneud â'r mater cyfan, esbonio a dehongli</a:t>
            </a:r>
          </a:p>
          <a:p>
            <a:pPr algn="l"/>
            <a:endParaRPr lang="en-GB"/>
          </a:p>
          <a:p>
            <a:pPr algn="l">
              <a:defRPr b="0" i="0"/>
            </a:pPr>
            <a:r>
              <a:rPr lang="1106"/>
              <a:t>Mae'r arholwr yn disgwyl gweld </a:t>
            </a:r>
            <a:r>
              <a:rPr lang="1106" sz="1200"/>
              <a:t>dadansoddiad ardderchog yn dangos: dehongliad craff a gwybodus o effaith bosibl dull cadarnhaol a rhagweithiol i gefnogi oedolion sydd ag ymddygiad heriol ac ymdriniaeth hyderus a manwl ag egwyddorion dull cadarnhaol a rhagweithiol. </a:t>
            </a:r>
          </a:p>
          <a:p>
            <a:pPr algn="l"/>
            <a:endParaRPr lang="en-GB" sz="1200"/>
          </a:p>
          <a:p>
            <a:pPr marL="0" marR="0" lvl="0" indent="0" algn="l" defTabSz="914400" rtl="0" eaLnBrk="1" fontAlgn="auto" latinLnBrk="0" hangingPunct="1">
              <a:lnSpc>
                <a:spcPct val="100000"/>
              </a:lnSpc>
              <a:spcBef>
                <a:spcPct val="0"/>
              </a:spcBef>
              <a:spcAft>
                <a:spcPct val="0"/>
              </a:spcAft>
              <a:buClrTx/>
              <a:buSzTx/>
              <a:buFontTx/>
              <a:buNone/>
              <a:defRPr b="0" i="0"/>
            </a:pPr>
            <a:r>
              <a:rPr lang="1106"/>
              <a:t>Caiff ansawdd y cyfathrebu ysgrifenedig ei asesu yn y cwestiwn hwn hefyd – mae'r cynllun marcio'n rhoi manylion yn y bandiau AA3 ac i gyrraedd y bandiau uchaf mae disgwyl i'r ymatebion fod wedi'u mynegi'n glir gan ddefnyddio amrywiaeth eang o derminoleg yn gywir. Dylai'r ymateb fod wedi'i strwythuro'n dda ac yn drefnus iawn, gan ddefnyddio gramadeg, atalnodi a sillafu cywir.</a:t>
            </a:r>
          </a:p>
          <a:p>
            <a:endParaRPr lang="en-GB"/>
          </a:p>
          <a:p>
            <a:pPr>
              <a:defRPr b="0" i="0"/>
            </a:pPr>
            <a:r>
              <a:rPr lang="1106"/>
              <a:t>Cynlluniwch eich ymateb – crëwch gynllun byr yn ymyl y dudalen neu ar dudalen yng nghefn y papur – gwnewch yn siŵr nad ydych chi'n anghofio dim o'r pwyntiau perthnasol a thiciwch nhw wrth eu gwneud nhw – mae llawer i sôn amdano yn y cwestiwn hwn!</a:t>
            </a:r>
          </a:p>
          <a:p>
            <a:endParaRPr lang="en-GB"/>
          </a:p>
        </p:txBody>
      </p:sp>
      <p:sp>
        <p:nvSpPr>
          <p:cNvPr id="4" name="Slide Number Placeholder 3"/>
          <p:cNvSpPr>
            <a:spLocks noGrp="1"/>
          </p:cNvSpPr>
          <p:nvPr>
            <p:ph type="sldNum" sz="quarter" idx="5"/>
          </p:nvPr>
        </p:nvSpPr>
        <p:spPr/>
        <p:txBody>
          <a:bodyPr/>
          <a:lstStyle/>
          <a:p>
            <a:pPr>
              <a:defRPr b="0" i="0"/>
            </a:pPr>
            <a:fld id="{78A67F0F-3825-4B74-B8E5-BA12BC6D514F}" type="slidenum">
              <a:rPr lang="en-US" smtClean="0"/>
              <a:t>44</a:t>
            </a:fld>
            <a:endParaRPr lang="en-US"/>
          </a:p>
        </p:txBody>
      </p:sp>
    </p:spTree>
    <p:extLst>
      <p:ext uri="{BB962C8B-B14F-4D97-AF65-F5344CB8AC3E}">
        <p14:creationId xmlns:p14="http://schemas.microsoft.com/office/powerpoint/2010/main" val="16232197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0" i="0"/>
            </a:pPr>
            <a:r>
              <a:rPr lang="1106"/>
              <a:t>Mae'r cynllun marcio'n rhoi enghreifftiau manwl o'r hyn y byddai'r arholwr yn disgwyl gweld ymgeisydd yn ei ysgrifennu yn yr arholiad. </a:t>
            </a:r>
          </a:p>
          <a:p>
            <a:endParaRPr lang="en-GB"/>
          </a:p>
          <a:p>
            <a:pPr>
              <a:defRPr b="0" i="0"/>
            </a:pPr>
            <a:r>
              <a:rPr lang="1106"/>
              <a:t>Does dim rhaid i ateb da gynnwys popeth sydd wedi'i nodi yma; sut mae'r ymgeisydd yn ymateb i ofynion y cwestiwn yw'r peth pwysig.</a:t>
            </a:r>
          </a:p>
          <a:p>
            <a:endParaRPr lang="en-GB"/>
          </a:p>
          <a:p>
            <a:pPr>
              <a:defRPr b="0" i="0"/>
            </a:pPr>
            <a:r>
              <a:rPr lang="1106"/>
              <a:t>Bydd 'Rhowch gredyd am unrhyw ymateb dilys arall' wastad wedi'i gynnwys i wneud yn siŵr y gall ymgeisydd gael marciau am atebion sydd heb eu cynnwys hefyd.</a:t>
            </a:r>
          </a:p>
        </p:txBody>
      </p:sp>
      <p:sp>
        <p:nvSpPr>
          <p:cNvPr id="4" name="Slide Number Placeholder 3"/>
          <p:cNvSpPr>
            <a:spLocks noGrp="1"/>
          </p:cNvSpPr>
          <p:nvPr>
            <p:ph type="sldNum" sz="quarter" idx="5"/>
          </p:nvPr>
        </p:nvSpPr>
        <p:spPr/>
        <p:txBody>
          <a:bodyPr/>
          <a:lstStyle/>
          <a:p>
            <a:pPr>
              <a:defRPr b="0" i="0"/>
            </a:pPr>
            <a:fld id="{E1CD1B7E-54D3-4100-BEB3-7B8B62A6797D}" type="slidenum">
              <a:rPr lang="en-US" smtClean="0"/>
              <a:t>45</a:t>
            </a:fld>
            <a:endParaRPr lang="en-US"/>
          </a:p>
        </p:txBody>
      </p:sp>
    </p:spTree>
    <p:extLst>
      <p:ext uri="{BB962C8B-B14F-4D97-AF65-F5344CB8AC3E}">
        <p14:creationId xmlns:p14="http://schemas.microsoft.com/office/powerpoint/2010/main" val="14128230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b="0" i="0"/>
            </a:pPr>
            <a:r>
              <a:rPr lang="1106"/>
              <a:t>Mae'r bandiau'n dangos beth mae disgwyl i chi ei wneud i ennill y marciau sydd ar gael.</a:t>
            </a:r>
          </a:p>
          <a:p>
            <a:endParaRPr lang="en-GB"/>
          </a:p>
          <a:p>
            <a:endParaRPr lang="en-GB"/>
          </a:p>
          <a:p>
            <a:endParaRPr lang="en-GB"/>
          </a:p>
        </p:txBody>
      </p:sp>
      <p:sp>
        <p:nvSpPr>
          <p:cNvPr id="4" name="Slide Number Placeholder 3"/>
          <p:cNvSpPr>
            <a:spLocks noGrp="1"/>
          </p:cNvSpPr>
          <p:nvPr>
            <p:ph type="sldNum" sz="quarter" idx="5"/>
          </p:nvPr>
        </p:nvSpPr>
        <p:spPr/>
        <p:txBody>
          <a:bodyPr/>
          <a:lstStyle/>
          <a:p>
            <a:pPr>
              <a:defRPr b="0" i="0"/>
            </a:pPr>
            <a:fld id="{3AB454FE-F643-40D8-A853-98F579B73FA3}" type="slidenum">
              <a:rPr lang="en-GB" smtClean="0"/>
              <a:t>46</a:t>
            </a:fld>
            <a:endParaRPr lang="en-GB"/>
          </a:p>
        </p:txBody>
      </p:sp>
    </p:spTree>
    <p:extLst>
      <p:ext uri="{BB962C8B-B14F-4D97-AF65-F5344CB8AC3E}">
        <p14:creationId xmlns:p14="http://schemas.microsoft.com/office/powerpoint/2010/main" val="18347818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b="0" i="0"/>
            </a:pPr>
            <a:r>
              <a:rPr lang="1106"/>
              <a:t>Mae'r bandiau'n dangos beth mae disgwyl i chi ei wneud i ennill y marciau sydd ar gael.</a:t>
            </a:r>
          </a:p>
          <a:p>
            <a:endParaRPr lang="en-GB"/>
          </a:p>
          <a:p>
            <a:pPr>
              <a:defRPr b="0" i="0"/>
            </a:pPr>
            <a:r>
              <a:rPr lang="1106"/>
              <a:t>Sut gwnaethoch chi?</a:t>
            </a:r>
          </a:p>
        </p:txBody>
      </p:sp>
      <p:sp>
        <p:nvSpPr>
          <p:cNvPr id="4" name="Slide Number Placeholder 3"/>
          <p:cNvSpPr>
            <a:spLocks noGrp="1"/>
          </p:cNvSpPr>
          <p:nvPr>
            <p:ph type="sldNum" sz="quarter" idx="5"/>
          </p:nvPr>
        </p:nvSpPr>
        <p:spPr/>
        <p:txBody>
          <a:bodyPr/>
          <a:lstStyle/>
          <a:p>
            <a:pPr>
              <a:defRPr b="0" i="0"/>
            </a:pPr>
            <a:fld id="{8E90265F-C57C-466D-8D9F-76D6006A5E2F}" type="slidenum">
              <a:rPr lang="en-GB" smtClean="0"/>
              <a:t>47</a:t>
            </a:fld>
            <a:endParaRPr lang="en-GB"/>
          </a:p>
        </p:txBody>
      </p:sp>
    </p:spTree>
    <p:extLst>
      <p:ext uri="{BB962C8B-B14F-4D97-AF65-F5344CB8AC3E}">
        <p14:creationId xmlns:p14="http://schemas.microsoft.com/office/powerpoint/2010/main" val="32398283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b="0" i="0"/>
            </a:pPr>
            <a:r>
              <a:rPr lang="1106"/>
              <a:t>Rydych chi wedi gorffen y papur</a:t>
            </a:r>
          </a:p>
          <a:p>
            <a:pPr marL="0" marR="0" lvl="0" indent="0" algn="l" defTabSz="914400" rtl="0" eaLnBrk="1" fontAlgn="auto" latinLnBrk="0" hangingPunct="1">
              <a:lnSpc>
                <a:spcPct val="100000"/>
              </a:lnSpc>
              <a:spcBef>
                <a:spcPct val="0"/>
              </a:spcBef>
              <a:spcAft>
                <a:spcPct val="0"/>
              </a:spcAft>
              <a:buClrTx/>
              <a:buSzTx/>
              <a:buFontTx/>
              <a:buNone/>
              <a:defRPr b="0" i="0"/>
            </a:pPr>
            <a:r>
              <a:rPr lang="1106"/>
              <a:t>Sut gwnaethoch chi?</a:t>
            </a:r>
          </a:p>
          <a:p>
            <a:pPr marL="0" marR="0" lvl="0" indent="0" algn="l" defTabSz="914400" rtl="0" eaLnBrk="1" fontAlgn="auto" latinLnBrk="0" hangingPunct="1">
              <a:lnSpc>
                <a:spcPct val="100000"/>
              </a:lnSpc>
              <a:spcBef>
                <a:spcPct val="0"/>
              </a:spcBef>
              <a:spcAft>
                <a:spcPct val="0"/>
              </a:spcAft>
              <a:buClrTx/>
              <a:buSzTx/>
              <a:buFontTx/>
              <a:buNone/>
              <a:defRPr/>
            </a:pPr>
            <a:endParaRPr lang="en-GB"/>
          </a:p>
          <a:p>
            <a:endParaRPr lang="en-GB"/>
          </a:p>
          <a:p>
            <a:endParaRPr lang="en-GB"/>
          </a:p>
        </p:txBody>
      </p:sp>
      <p:sp>
        <p:nvSpPr>
          <p:cNvPr id="4" name="Slide Number Placeholder 3"/>
          <p:cNvSpPr>
            <a:spLocks noGrp="1"/>
          </p:cNvSpPr>
          <p:nvPr>
            <p:ph type="sldNum" sz="quarter" idx="5"/>
          </p:nvPr>
        </p:nvSpPr>
        <p:spPr/>
        <p:txBody>
          <a:bodyPr/>
          <a:lstStyle/>
          <a:p>
            <a:pPr>
              <a:defRPr b="0" i="0"/>
            </a:pPr>
            <a:fld id="{99AEF579-F02F-4021-B73C-145B6B518AAF}" type="slidenum">
              <a:rPr lang="en-GB" smtClean="0"/>
              <a:t>48</a:t>
            </a:fld>
            <a:endParaRPr lang="en-GB"/>
          </a:p>
        </p:txBody>
      </p:sp>
    </p:spTree>
    <p:extLst>
      <p:ext uri="{BB962C8B-B14F-4D97-AF65-F5344CB8AC3E}">
        <p14:creationId xmlns:p14="http://schemas.microsoft.com/office/powerpoint/2010/main" val="1496071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0" i="0"/>
            </a:pPr>
            <a:r>
              <a:rPr lang="1106"/>
              <a:t>Does dim arholiadau blaenorol i roi syniad i chi o sut byddech chi wedi gwneud, felly mae'n well dilyn y raddfa GMU sy'n cael ei disgrifio yn y sleid hon.</a:t>
            </a:r>
          </a:p>
        </p:txBody>
      </p:sp>
      <p:sp>
        <p:nvSpPr>
          <p:cNvPr id="4" name="Slide Number Placeholder 3"/>
          <p:cNvSpPr>
            <a:spLocks noGrp="1"/>
          </p:cNvSpPr>
          <p:nvPr>
            <p:ph type="sldNum" sz="quarter" idx="5"/>
          </p:nvPr>
        </p:nvSpPr>
        <p:spPr/>
        <p:txBody>
          <a:bodyPr/>
          <a:lstStyle/>
          <a:p>
            <a:pPr>
              <a:defRPr b="0" i="0"/>
            </a:pPr>
            <a:fld id="{4D58E767-9572-4785-B13C-A452E9A84AE4}" type="slidenum">
              <a:rPr lang="en-US" smtClean="0"/>
              <a:t>49</a:t>
            </a:fld>
            <a:endParaRPr lang="en-US"/>
          </a:p>
        </p:txBody>
      </p:sp>
    </p:spTree>
    <p:extLst>
      <p:ext uri="{BB962C8B-B14F-4D97-AF65-F5344CB8AC3E}">
        <p14:creationId xmlns:p14="http://schemas.microsoft.com/office/powerpoint/2010/main" val="3176100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itchFamily="34" charset="0"/>
              <a:buChar char="•"/>
              <a:defRPr b="0" i="0"/>
            </a:pPr>
            <a:r>
              <a:rPr lang="1106" sz="1200"/>
              <a:t>Cymerwch amser i ddarllen y crynodeb yn ofalus.</a:t>
            </a:r>
          </a:p>
          <a:p>
            <a:pPr marL="285750" indent="-285750">
              <a:buFont typeface="Arial" pitchFamily="34" charset="0"/>
              <a:buChar char="•"/>
              <a:defRPr b="0" i="0"/>
            </a:pPr>
            <a:r>
              <a:rPr lang="1106" sz="1200"/>
              <a:t>Defnyddiwch aroleuwr i nodi ffeithiau allweddol am bwnc/pynciau yr achos</a:t>
            </a:r>
          </a:p>
          <a:p>
            <a:pPr marL="285750" indent="-285750">
              <a:buFont typeface="Arial" pitchFamily="34" charset="0"/>
              <a:buChar char="•"/>
              <a:defRPr b="0" i="0"/>
            </a:pPr>
            <a:r>
              <a:rPr lang="1106" sz="1200"/>
              <a:t>Yna crëwch fap meddwl neu ffeil ffeithiau am y pwnc/pynciau allweddol</a:t>
            </a:r>
          </a:p>
          <a:p>
            <a:pPr marL="285750" indent="-285750">
              <a:buFont typeface="Arial" pitchFamily="34" charset="0"/>
              <a:buChar char="•"/>
            </a:pPr>
            <a:endParaRPr lang="en-GB" sz="1200"/>
          </a:p>
          <a:p>
            <a:pPr marL="285750" indent="-285750">
              <a:buFont typeface="Arial" pitchFamily="34" charset="0"/>
              <a:buChar char="•"/>
            </a:pPr>
            <a:endParaRPr lang="en-GB" sz="1200">
              <a:highlight>
                <a:srgbClr val="FFFF00"/>
              </a:highlight>
            </a:endParaRPr>
          </a:p>
          <a:p>
            <a:endParaRPr lang="en-GB"/>
          </a:p>
        </p:txBody>
      </p:sp>
      <p:sp>
        <p:nvSpPr>
          <p:cNvPr id="4" name="Slide Number Placeholder 3"/>
          <p:cNvSpPr>
            <a:spLocks noGrp="1"/>
          </p:cNvSpPr>
          <p:nvPr>
            <p:ph type="sldNum" sz="quarter" idx="5"/>
          </p:nvPr>
        </p:nvSpPr>
        <p:spPr/>
        <p:txBody>
          <a:bodyPr/>
          <a:lstStyle/>
          <a:p>
            <a:pPr>
              <a:defRPr b="0" i="0"/>
            </a:pPr>
            <a:fld id="{3DA8240E-64FB-486C-A6EE-83C66FBD657D}" type="slidenum">
              <a:rPr lang="en-US" smtClean="0"/>
              <a:t>5</a:t>
            </a:fld>
            <a:endParaRPr lang="en-US"/>
          </a:p>
        </p:txBody>
      </p:sp>
    </p:spTree>
    <p:extLst>
      <p:ext uri="{BB962C8B-B14F-4D97-AF65-F5344CB8AC3E}">
        <p14:creationId xmlns:p14="http://schemas.microsoft.com/office/powerpoint/2010/main" val="2410988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defRPr b="0" i="0"/>
            </a:pPr>
            <a:r>
              <a:rPr lang="1106"/>
              <a:t>Defnyddiwch eich map meddwl/ffeil ffeithiau i ystyried pob un o’r pwyntiau a sut maen nhw'n berthnasol i’r ffeithiau allweddol, yna gwnewch nodiadau cryno i baratoi ar gyfer cwestiynau arholiad posibl.</a:t>
            </a:r>
          </a:p>
          <a:p>
            <a:pPr marL="0" indent="0">
              <a:buFont typeface="Arial" pitchFamily="34" charset="0"/>
              <a:buNone/>
            </a:pPr>
            <a:endParaRPr lang="en-GB"/>
          </a:p>
          <a:p>
            <a:pPr marL="0" indent="0">
              <a:buFont typeface="Arial" pitchFamily="34" charset="0"/>
              <a:buNone/>
              <a:defRPr b="0" i="0"/>
            </a:pPr>
            <a:r>
              <a:rPr lang="1106"/>
              <a:t>Ni chewch fynd â’ch nodiadau gyda chi i’r arholiad, eu pwrpas yw eich helpu i baratoi i ateb cwestiynau sy’n ymwneud â’r astudiaeth achos. </a:t>
            </a:r>
          </a:p>
        </p:txBody>
      </p:sp>
      <p:sp>
        <p:nvSpPr>
          <p:cNvPr id="4" name="Slide Number Placeholder 3"/>
          <p:cNvSpPr>
            <a:spLocks noGrp="1"/>
          </p:cNvSpPr>
          <p:nvPr>
            <p:ph type="sldNum" sz="quarter" idx="5"/>
          </p:nvPr>
        </p:nvSpPr>
        <p:spPr/>
        <p:txBody>
          <a:bodyPr/>
          <a:lstStyle/>
          <a:p>
            <a:pPr>
              <a:defRPr b="0" i="0"/>
            </a:pPr>
            <a:fld id="{622857EA-CD01-4E03-8D72-2505F528209C}" type="slidenum">
              <a:rPr lang="en-US" smtClean="0"/>
              <a:t>6</a:t>
            </a:fld>
            <a:endParaRPr lang="en-US"/>
          </a:p>
        </p:txBody>
      </p:sp>
    </p:spTree>
    <p:extLst>
      <p:ext uri="{BB962C8B-B14F-4D97-AF65-F5344CB8AC3E}">
        <p14:creationId xmlns:p14="http://schemas.microsoft.com/office/powerpoint/2010/main" val="771331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 typeface="Arial" pitchFamily="34" charset="0"/>
              <a:buNone/>
              <a:defRPr b="0" i="0"/>
            </a:pPr>
            <a:r>
              <a:rPr lang="1106"/>
              <a:t>Fe welwch chi, wrth fynd drwy'r papur, fod amseriadau wedi'u hawgrymu i chi i roi cynnig ar bob cwestiwn – dim ond canllaw at ddibenion y gweithgaredd hwn yw'r rhain.</a:t>
            </a:r>
          </a:p>
          <a:p>
            <a:pPr marL="0" indent="0">
              <a:buFont typeface="Arial" pitchFamily="34" charset="0"/>
              <a:buNone/>
            </a:pPr>
            <a:endParaRPr lang="en-GB"/>
          </a:p>
        </p:txBody>
      </p:sp>
      <p:sp>
        <p:nvSpPr>
          <p:cNvPr id="4" name="Slide Number Placeholder 3"/>
          <p:cNvSpPr>
            <a:spLocks noGrp="1"/>
          </p:cNvSpPr>
          <p:nvPr>
            <p:ph type="sldNum" sz="quarter" idx="5"/>
          </p:nvPr>
        </p:nvSpPr>
        <p:spPr/>
        <p:txBody>
          <a:bodyPr/>
          <a:lstStyle/>
          <a:p>
            <a:pPr>
              <a:defRPr b="0" i="0"/>
            </a:pPr>
            <a:fld id="{B91338B2-5520-4EAC-B637-040A4B6EDCB8}" type="slidenum">
              <a:rPr lang="en-US" smtClean="0"/>
              <a:t>7</a:t>
            </a:fld>
            <a:endParaRPr lang="en-US"/>
          </a:p>
        </p:txBody>
      </p:sp>
    </p:spTree>
    <p:extLst>
      <p:ext uri="{BB962C8B-B14F-4D97-AF65-F5344CB8AC3E}">
        <p14:creationId xmlns:p14="http://schemas.microsoft.com/office/powerpoint/2010/main" val="5324053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defRPr b="0" i="0"/>
            </a:pPr>
            <a:r>
              <a:rPr lang="1106"/>
              <a:t>Dylech chi ganiatáu 75 munud i gwblhau adran A o’r papur. </a:t>
            </a:r>
          </a:p>
          <a:p>
            <a:pPr marL="171450" indent="-171450">
              <a:buFont typeface="Arial" pitchFamily="34" charset="0"/>
              <a:buChar char="•"/>
              <a:defRPr b="0" i="0"/>
            </a:pPr>
            <a:r>
              <a:rPr lang="1106"/>
              <a:t>Rhowch 15 munud i chi’ch hun i ddarllen drwy’r astudiaeth achos yn ofalus ac aroleuo unrhyw wybodaeth bwysig ychwanegol sydd nawr ar gael i chi.</a:t>
            </a:r>
          </a:p>
          <a:p>
            <a:endParaRPr lang="en-GB"/>
          </a:p>
        </p:txBody>
      </p:sp>
      <p:sp>
        <p:nvSpPr>
          <p:cNvPr id="4" name="Slide Number Placeholder 3"/>
          <p:cNvSpPr>
            <a:spLocks noGrp="1"/>
          </p:cNvSpPr>
          <p:nvPr>
            <p:ph type="sldNum" sz="quarter" idx="5"/>
          </p:nvPr>
        </p:nvSpPr>
        <p:spPr/>
        <p:txBody>
          <a:bodyPr/>
          <a:lstStyle/>
          <a:p>
            <a:pPr>
              <a:defRPr b="0" i="0"/>
            </a:pPr>
            <a:fld id="{6D05600A-7ED6-4B4B-BDCF-3F850FE1EDD8}" type="slidenum">
              <a:rPr lang="en-US" smtClean="0"/>
              <a:t>8</a:t>
            </a:fld>
            <a:endParaRPr lang="en-US"/>
          </a:p>
        </p:txBody>
      </p:sp>
    </p:spTree>
    <p:extLst>
      <p:ext uri="{BB962C8B-B14F-4D97-AF65-F5344CB8AC3E}">
        <p14:creationId xmlns:p14="http://schemas.microsoft.com/office/powerpoint/2010/main" val="2068720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defRPr b="0" i="0"/>
            </a:pPr>
            <a:r>
              <a:rPr lang="1106"/>
              <a:t>Dylech chi ganiatáu 75 munud i gwblhau adran A o’r papur. </a:t>
            </a:r>
          </a:p>
          <a:p>
            <a:pPr marL="171450" indent="-171450">
              <a:buFont typeface="Arial" pitchFamily="34" charset="0"/>
              <a:buChar char="•"/>
              <a:defRPr b="0" i="0"/>
            </a:pPr>
            <a:r>
              <a:rPr lang="1106"/>
              <a:t>Rhowch 15 munud i chi’ch hun i ddarllen drwy’r astudiaeth achos yn ofalus ac aroleuo unrhyw wybodaeth bwysig ychwanegol sydd nawr ar gael i chi.</a:t>
            </a:r>
          </a:p>
          <a:p>
            <a:endParaRPr lang="en-GB"/>
          </a:p>
        </p:txBody>
      </p:sp>
      <p:sp>
        <p:nvSpPr>
          <p:cNvPr id="4" name="Slide Number Placeholder 3"/>
          <p:cNvSpPr>
            <a:spLocks noGrp="1"/>
          </p:cNvSpPr>
          <p:nvPr>
            <p:ph type="sldNum" sz="quarter" idx="5"/>
          </p:nvPr>
        </p:nvSpPr>
        <p:spPr/>
        <p:txBody>
          <a:bodyPr/>
          <a:lstStyle/>
          <a:p>
            <a:pPr>
              <a:defRPr b="0" i="0"/>
            </a:pPr>
            <a:fld id="{F774B6F5-14C8-46AC-B0B5-B50E5D5A3462}" type="slidenum">
              <a:rPr lang="en-US" smtClean="0"/>
              <a:t>9</a:t>
            </a:fld>
            <a:endParaRPr lang="en-US"/>
          </a:p>
        </p:txBody>
      </p:sp>
    </p:spTree>
    <p:extLst>
      <p:ext uri="{BB962C8B-B14F-4D97-AF65-F5344CB8AC3E}">
        <p14:creationId xmlns:p14="http://schemas.microsoft.com/office/powerpoint/2010/main" val="3154307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a:p>
        </p:txBody>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D3F7F005-D622-4ECB-BC05-C84C9E700437}" type="datetimeFigureOut">
              <a:rPr lang="en-GB" smtClean="0"/>
              <a:t>23/03/2021</a:t>
            </a:fld>
            <a:endParaRPr lang="en-GB"/>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GB"/>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A4E12FE6-8D03-406F-B329-D2A600567901}" type="slidenum">
              <a:rPr lang="en-GB" smtClean="0"/>
              <a:t>‹#›</a:t>
            </a:fld>
            <a:endParaRPr lang="en-GB"/>
          </a:p>
        </p:txBody>
      </p:sp>
    </p:spTree>
    <p:extLst>
      <p:ext uri="{BB962C8B-B14F-4D97-AF65-F5344CB8AC3E}">
        <p14:creationId xmlns:p14="http://schemas.microsoft.com/office/powerpoint/2010/main" val="127422508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F7F005-D622-4ECB-BC05-C84C9E700437}" type="datetimeFigureOut">
              <a:rPr lang="en-GB" smtClean="0"/>
              <a:t>23/03/2021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E12FE6-8D03-406F-B329-D2A600567901}" type="slidenum">
              <a:rPr lang="en-GB" smtClean="0"/>
              <a:t>‹#›</a:t>
            </a:fld>
            <a:endParaRPr lang="en-GB"/>
          </a:p>
        </p:txBody>
      </p:sp>
    </p:spTree>
    <p:extLst>
      <p:ext uri="{BB962C8B-B14F-4D97-AF65-F5344CB8AC3E}">
        <p14:creationId xmlns:p14="http://schemas.microsoft.com/office/powerpoint/2010/main" val="195746742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F7F005-D622-4ECB-BC05-C84C9E700437}" type="datetimeFigureOut">
              <a:rPr lang="en-GB" smtClean="0"/>
              <a:t>23/03/2021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E12FE6-8D03-406F-B329-D2A600567901}" type="slidenum">
              <a:rPr lang="en-GB" smtClean="0"/>
              <a:t>‹#›</a:t>
            </a:fld>
            <a:endParaRPr lang="en-GB"/>
          </a:p>
        </p:txBody>
      </p:sp>
    </p:spTree>
    <p:extLst>
      <p:ext uri="{BB962C8B-B14F-4D97-AF65-F5344CB8AC3E}">
        <p14:creationId xmlns:p14="http://schemas.microsoft.com/office/powerpoint/2010/main" val="141100735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Shapes">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99ACAF1-6098-AE40-8403-1C8D637F98D0}"/>
              </a:ext>
            </a:extLst>
          </p:cNvPr>
          <p:cNvSpPr>
            <a:spLocks noGrp="1"/>
          </p:cNvSpPr>
          <p:nvPr>
            <p:ph sz="quarter" idx="10"/>
          </p:nvPr>
        </p:nvSpPr>
        <p:spPr>
          <a:xfrm>
            <a:off x="282575" y="1076325"/>
            <a:ext cx="11809413" cy="5243513"/>
          </a:xfrm>
          <a:prstGeom prst="rect">
            <a:avLst/>
          </a:prstGeom>
        </p:spPr>
        <p:txBody>
          <a:bodyPr/>
          <a:lstStyle>
            <a:lvl1pPr>
              <a:lnSpc>
                <a:spcPct val="100000"/>
              </a:lnSpc>
              <a:defRPr>
                <a:solidFill>
                  <a:schemeClr val="accent1"/>
                </a:solidFill>
              </a:defRPr>
            </a:lvl1pPr>
            <a:lvl2pPr marL="7937" indent="0">
              <a:lnSpc>
                <a:spcPct val="100000"/>
              </a:lnSpc>
              <a:buNone/>
              <a:defRPr sz="1800"/>
            </a:lvl2pPr>
            <a:lvl3pPr marL="222250" indent="-169863">
              <a:lnSpc>
                <a:spcPct val="100000"/>
              </a:lnSpc>
              <a:buFont typeface="Arial" pitchFamily="34" charset="0"/>
              <a:buChar char="•"/>
              <a:defRPr b="0"/>
            </a:lvl3pPr>
            <a:lvl4pPr marL="268288" indent="0">
              <a:lnSpc>
                <a:spcPct val="100000"/>
              </a:lnSpc>
              <a:buNone/>
              <a:defRPr b="1"/>
            </a:lvl4pPr>
            <a:lvl5pPr marL="490538" indent="-187325">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a:off x="282011" y="888774"/>
            <a:ext cx="11665010" cy="0"/>
          </a:xfrm>
          <a:prstGeom prst="line">
            <a:avLst/>
          </a:prstGeom>
          <a:ln w="22225">
            <a:solidFill>
              <a:srgbClr val="65B2E6"/>
            </a:solidFill>
          </a:ln>
          <a:effectLst/>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05334" y="113907"/>
            <a:ext cx="1586970" cy="685022"/>
          </a:xfrm>
          <a:prstGeom prst="rect">
            <a:avLst/>
          </a:prstGeom>
        </p:spPr>
      </p:pic>
      <p:sp>
        <p:nvSpPr>
          <p:cNvPr id="3" name="Title 2">
            <a:extLst>
              <a:ext uri="{FF2B5EF4-FFF2-40B4-BE49-F238E27FC236}">
                <a16:creationId xmlns:a16="http://schemas.microsoft.com/office/drawing/2014/main" id="{4156F39C-AFF1-D944-A9F4-72171BE8110C}"/>
              </a:ext>
            </a:extLst>
          </p:cNvPr>
          <p:cNvSpPr>
            <a:spLocks noGrp="1"/>
          </p:cNvSpPr>
          <p:nvPr>
            <p:ph type="title"/>
          </p:nvPr>
        </p:nvSpPr>
        <p:spPr>
          <a:xfrm>
            <a:off x="282011" y="208722"/>
            <a:ext cx="10223323" cy="447261"/>
          </a:xfrm>
        </p:spPr>
        <p:txBody>
          <a:bodyPr/>
          <a:lstStyle/>
          <a:p>
            <a:r>
              <a:rPr lang="en-US"/>
              <a:t>Click to edit Master title style</a:t>
            </a:r>
          </a:p>
        </p:txBody>
      </p:sp>
    </p:spTree>
    <p:extLst>
      <p:ext uri="{BB962C8B-B14F-4D97-AF65-F5344CB8AC3E}">
        <p14:creationId xmlns:p14="http://schemas.microsoft.com/office/powerpoint/2010/main" val="207212430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5_Section Heade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5AA33-D3E0-E544-BAED-91DB5B56C83C}"/>
              </a:ext>
            </a:extLst>
          </p:cNvPr>
          <p:cNvSpPr>
            <a:spLocks noGrp="1"/>
          </p:cNvSpPr>
          <p:nvPr>
            <p:ph type="title" hasCustomPrompt="1"/>
          </p:nvPr>
        </p:nvSpPr>
        <p:spPr>
          <a:xfrm>
            <a:off x="6077184" y="1676287"/>
            <a:ext cx="5701159" cy="1538513"/>
          </a:xfrm>
        </p:spPr>
        <p:txBody>
          <a:bodyPr anchor="b">
            <a:noAutofit/>
          </a:bodyPr>
          <a:lstStyle>
            <a:lvl1pPr>
              <a:defRPr sz="4400">
                <a:solidFill>
                  <a:schemeClr val="tx1"/>
                </a:solidFill>
              </a:defRPr>
            </a:lvl1pPr>
          </a:lstStyle>
          <a:p>
            <a:r>
              <a:rPr lang="en-US"/>
              <a:t>Click to edit WELSH title style</a:t>
            </a:r>
          </a:p>
        </p:txBody>
      </p:sp>
      <p:pic>
        <p:nvPicPr>
          <p:cNvPr id="10" name="Picture 9">
            <a:extLst>
              <a:ext uri="{FF2B5EF4-FFF2-40B4-BE49-F238E27FC236}">
                <a16:creationId xmlns:a16="http://schemas.microsoft.com/office/drawing/2014/main" id="{951995CF-0504-3244-A92A-6E894FF68D37}"/>
              </a:ext>
            </a:extLst>
          </p:cNvPr>
          <p:cNvPicPr>
            <a:picLocks noChangeAspect="1"/>
          </p:cNvPicPr>
          <p:nvPr userDrawn="1"/>
        </p:nvPicPr>
        <p:blipFill>
          <a:blip r:embed="rId2"/>
          <a:stretch>
            <a:fillRect/>
          </a:stretch>
        </p:blipFill>
        <p:spPr>
          <a:xfrm>
            <a:off x="10083128" y="357414"/>
            <a:ext cx="1695215" cy="673100"/>
          </a:xfrm>
          <a:prstGeom prst="rect">
            <a:avLst/>
          </a:prstGeom>
        </p:spPr>
      </p:pic>
      <p:sp>
        <p:nvSpPr>
          <p:cNvPr id="14" name="Text Placeholder 13">
            <a:extLst>
              <a:ext uri="{FF2B5EF4-FFF2-40B4-BE49-F238E27FC236}">
                <a16:creationId xmlns:a16="http://schemas.microsoft.com/office/drawing/2014/main" id="{9586B057-7432-494F-975F-768056B765B6}"/>
              </a:ext>
            </a:extLst>
          </p:cNvPr>
          <p:cNvSpPr>
            <a:spLocks noGrp="1"/>
          </p:cNvSpPr>
          <p:nvPr>
            <p:ph type="body" sz="quarter" idx="11" hasCustomPrompt="1"/>
          </p:nvPr>
        </p:nvSpPr>
        <p:spPr>
          <a:xfrm>
            <a:off x="6077183" y="3707947"/>
            <a:ext cx="5701159" cy="1792288"/>
          </a:xfrm>
        </p:spPr>
        <p:txBody>
          <a:bodyPr>
            <a:normAutofit/>
          </a:bodyPr>
          <a:lstStyle>
            <a:lvl1pPr>
              <a:defRPr lang="en-US" sz="4400" kern="1200" smtClean="0">
                <a:solidFill>
                  <a:schemeClr val="bg1"/>
                </a:solidFill>
                <a:latin typeface="+mj-lt"/>
                <a:ea typeface="+mj-ea"/>
                <a:cs typeface="+mj-cs"/>
              </a:defRPr>
            </a:lvl1pPr>
          </a:lstStyle>
          <a:p>
            <a:pPr lvl="0"/>
            <a:r>
              <a:rPr lang="en-US"/>
              <a:t>Edit ENGLISH text styles</a:t>
            </a:r>
          </a:p>
        </p:txBody>
      </p:sp>
      <p:cxnSp>
        <p:nvCxnSpPr>
          <p:cNvPr id="7" name="Straight Connector 6">
            <a:extLst>
              <a:ext uri="{FF2B5EF4-FFF2-40B4-BE49-F238E27FC236}">
                <a16:creationId xmlns:a16="http://schemas.microsoft.com/office/drawing/2014/main" id="{05CE820D-655C-A044-93DA-89447B763AC3}"/>
              </a:ext>
            </a:extLst>
          </p:cNvPr>
          <p:cNvCxnSpPr/>
          <p:nvPr userDrawn="1"/>
        </p:nvCxnSpPr>
        <p:spPr>
          <a:xfrm>
            <a:off x="6207811" y="3447029"/>
            <a:ext cx="16008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Placeholder 4">
            <a:extLst>
              <a:ext uri="{FF2B5EF4-FFF2-40B4-BE49-F238E27FC236}">
                <a16:creationId xmlns:a16="http://schemas.microsoft.com/office/drawing/2014/main" id="{0225CC33-ADB7-8D40-A83D-643DB8D9D87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01714" y="1030288"/>
            <a:ext cx="4847544" cy="4804455"/>
          </a:xfrm>
          <a:prstGeom prst="ellipse">
            <a:avLst/>
          </a:prstGeom>
        </p:spPr>
      </p:pic>
    </p:spTree>
    <p:extLst>
      <p:ext uri="{BB962C8B-B14F-4D97-AF65-F5344CB8AC3E}">
        <p14:creationId xmlns:p14="http://schemas.microsoft.com/office/powerpoint/2010/main" val="224465493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788717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F7F005-D622-4ECB-BC05-C84C9E700437}" type="datetimeFigureOut">
              <a:rPr lang="en-GB" smtClean="0"/>
              <a:t>23/03/2021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E12FE6-8D03-406F-B329-D2A600567901}" type="slidenum">
              <a:rPr lang="en-GB" smtClean="0"/>
              <a:t>‹#›</a:t>
            </a:fld>
            <a:endParaRPr lang="en-GB"/>
          </a:p>
        </p:txBody>
      </p:sp>
    </p:spTree>
    <p:extLst>
      <p:ext uri="{BB962C8B-B14F-4D97-AF65-F5344CB8AC3E}">
        <p14:creationId xmlns:p14="http://schemas.microsoft.com/office/powerpoint/2010/main" val="414087346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F7F005-D622-4ECB-BC05-C84C9E700437}" type="datetimeFigureOut">
              <a:rPr lang="en-GB" smtClean="0"/>
              <a:t>23/03/2021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E12FE6-8D03-406F-B329-D2A600567901}" type="slidenum">
              <a:rPr lang="en-GB" smtClean="0"/>
              <a:t>‹#›</a:t>
            </a:fld>
            <a:endParaRPr lang="en-GB"/>
          </a:p>
        </p:txBody>
      </p:sp>
    </p:spTree>
    <p:extLst>
      <p:ext uri="{BB962C8B-B14F-4D97-AF65-F5344CB8AC3E}">
        <p14:creationId xmlns:p14="http://schemas.microsoft.com/office/powerpoint/2010/main" val="142923314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3F7F005-D622-4ECB-BC05-C84C9E700437}" type="datetimeFigureOut">
              <a:rPr lang="en-GB" smtClean="0"/>
              <a:t>23/03/2021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4E12FE6-8D03-406F-B329-D2A600567901}" type="slidenum">
              <a:rPr lang="en-GB" smtClean="0"/>
              <a:t>‹#›</a:t>
            </a:fld>
            <a:endParaRPr lang="en-GB"/>
          </a:p>
        </p:txBody>
      </p:sp>
    </p:spTree>
    <p:extLst>
      <p:ext uri="{BB962C8B-B14F-4D97-AF65-F5344CB8AC3E}">
        <p14:creationId xmlns:p14="http://schemas.microsoft.com/office/powerpoint/2010/main" val="173830944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3F7F005-D622-4ECB-BC05-C84C9E700437}" type="datetimeFigureOut">
              <a:rPr lang="en-GB" smtClean="0"/>
              <a:t>23/03/2021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4E12FE6-8D03-406F-B329-D2A600567901}" type="slidenum">
              <a:rPr lang="en-GB" smtClean="0"/>
              <a:t>‹#›</a:t>
            </a:fld>
            <a:endParaRPr lang="en-GB"/>
          </a:p>
        </p:txBody>
      </p:sp>
    </p:spTree>
    <p:extLst>
      <p:ext uri="{BB962C8B-B14F-4D97-AF65-F5344CB8AC3E}">
        <p14:creationId xmlns:p14="http://schemas.microsoft.com/office/powerpoint/2010/main" val="399308638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3F7F005-D622-4ECB-BC05-C84C9E700437}" type="datetimeFigureOut">
              <a:rPr lang="en-GB" smtClean="0"/>
              <a:t>23/03/2021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4E12FE6-8D03-406F-B329-D2A600567901}" type="slidenum">
              <a:rPr lang="en-GB" smtClean="0"/>
              <a:t>‹#›</a:t>
            </a:fld>
            <a:endParaRPr lang="en-GB"/>
          </a:p>
        </p:txBody>
      </p:sp>
    </p:spTree>
    <p:extLst>
      <p:ext uri="{BB962C8B-B14F-4D97-AF65-F5344CB8AC3E}">
        <p14:creationId xmlns:p14="http://schemas.microsoft.com/office/powerpoint/2010/main" val="19183410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F7F005-D622-4ECB-BC05-C84C9E700437}" type="datetimeFigureOut">
              <a:rPr lang="en-GB" smtClean="0"/>
              <a:t>23/03/2021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4E12FE6-8D03-406F-B329-D2A600567901}" type="slidenum">
              <a:rPr lang="en-GB" smtClean="0"/>
              <a:t>‹#›</a:t>
            </a:fld>
            <a:endParaRPr lang="en-GB"/>
          </a:p>
        </p:txBody>
      </p:sp>
    </p:spTree>
    <p:extLst>
      <p:ext uri="{BB962C8B-B14F-4D97-AF65-F5344CB8AC3E}">
        <p14:creationId xmlns:p14="http://schemas.microsoft.com/office/powerpoint/2010/main" val="52045697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a:p>
        </p:txBody>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ct val="0"/>
              </a:spcAft>
              <a:buClrTx/>
              <a:buSzTx/>
              <a:buFontTx/>
              <a:buNone/>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ct val="0"/>
              </a:spcAft>
              <a:buClrTx/>
              <a:buSzTx/>
              <a:buFontTx/>
              <a:buNone/>
              <a:defRPr/>
            </a:pPr>
            <a:r>
              <a:rPr lang="en-US"/>
              <a:t>Click to edit Master text styles</a:t>
            </a:r>
          </a:p>
        </p:txBody>
      </p:sp>
      <p:sp>
        <p:nvSpPr>
          <p:cNvPr id="5" name="Date Placeholder 4"/>
          <p:cNvSpPr>
            <a:spLocks noGrp="1"/>
          </p:cNvSpPr>
          <p:nvPr>
            <p:ph type="dt" sz="half" idx="10"/>
          </p:nvPr>
        </p:nvSpPr>
        <p:spPr/>
        <p:txBody>
          <a:bodyPr/>
          <a:lstStyle/>
          <a:p>
            <a:fld id="{D3F7F005-D622-4ECB-BC05-C84C9E700437}" type="datetimeFigureOut">
              <a:rPr lang="en-GB" smtClean="0"/>
              <a:t>23/03/2021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A4E12FE6-8D03-406F-B329-D2A600567901}" type="slidenum">
              <a:rPr lang="en-GB" smtClean="0"/>
              <a:t>‹#›</a:t>
            </a:fld>
            <a:endParaRPr lang="en-GB"/>
          </a:p>
        </p:txBody>
      </p:sp>
    </p:spTree>
    <p:extLst>
      <p:ext uri="{BB962C8B-B14F-4D97-AF65-F5344CB8AC3E}">
        <p14:creationId xmlns:p14="http://schemas.microsoft.com/office/powerpoint/2010/main" val="113423992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D3F7F005-D622-4ECB-BC05-C84C9E700437}" type="datetimeFigureOut">
              <a:rPr lang="en-GB" smtClean="0"/>
              <a:t>23/03/2021</a:t>
            </a:fld>
            <a:endParaRPr lang="en-GB"/>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GB"/>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A4E12FE6-8D03-406F-B329-D2A600567901}" type="slidenum">
              <a:rPr lang="en-GB" smtClean="0"/>
              <a:t>‹#›</a:t>
            </a:fld>
            <a:endParaRPr lang="en-GB"/>
          </a:p>
        </p:txBody>
      </p:sp>
    </p:spTree>
    <p:extLst>
      <p:ext uri="{BB962C8B-B14F-4D97-AF65-F5344CB8AC3E}">
        <p14:creationId xmlns:p14="http://schemas.microsoft.com/office/powerpoint/2010/main" val="3714692765"/>
      </p:ext>
    </p:extLst>
  </p:cSld>
  <p:clrMapOvr>
    <a:overrideClrMapping bg1="lt1" tx1="dk1" bg2="lt2" tx2="dk2" accent1="accent1" accent2="accent2" accent3="accent3" accent4="accent4" accent5="accent5" accent6="accent6" hlink="hlink" folHlink="folHlink"/>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D3F7F005-D622-4ECB-BC05-C84C9E700437}" type="datetimeFigureOut">
              <a:rPr lang="en-GB" smtClean="0"/>
              <a:t>23/03/2021</a:t>
            </a:fld>
            <a:endParaRPr lang="en-GB"/>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GB"/>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A4E12FE6-8D03-406F-B329-D2A600567901}" type="slidenum">
              <a:rPr lang="en-GB" smtClean="0"/>
              <a:t>‹#›</a:t>
            </a:fld>
            <a:endParaRPr lang="en-GB"/>
          </a:p>
        </p:txBody>
      </p:sp>
    </p:spTree>
    <p:extLst>
      <p:ext uri="{BB962C8B-B14F-4D97-AF65-F5344CB8AC3E}">
        <p14:creationId xmlns:p14="http://schemas.microsoft.com/office/powerpoint/2010/main" val="218381811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662" r:id="rId14"/>
  </p:sldLayoutIdLst>
  <p:transition/>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5.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5.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5.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5.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5.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5.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5.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5.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5.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5.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5.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5.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5.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5.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5.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5.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5.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5.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5.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5.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5.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5.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5.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5.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5.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5.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5.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5.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5.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0.m4a"/><Relationship Id="rId1" Type="http://schemas.microsoft.com/office/2007/relationships/media" Target="../media/media50.m4a"/><Relationship Id="rId5" Type="http://schemas.openxmlformats.org/officeDocument/2006/relationships/image" Target="../media/image5.pn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0765C-A1B1-482A-8CDB-C9E4F5C76787}"/>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C5A835A9-C8F1-4E2E-A4D5-E8FA70927BA8}"/>
              </a:ext>
            </a:extLst>
          </p:cNvPr>
          <p:cNvSpPr>
            <a:spLocks noGrp="1"/>
          </p:cNvSpPr>
          <p:nvPr>
            <p:ph type="subTitle" idx="1"/>
          </p:nvPr>
        </p:nvSpPr>
        <p:spPr/>
        <p:txBody>
          <a:bodyPr/>
          <a:lstStyle/>
          <a:p>
            <a:endParaRPr lang="en-GB"/>
          </a:p>
        </p:txBody>
      </p:sp>
      <p:pic>
        <p:nvPicPr>
          <p:cNvPr id="4" name="Picture 3">
            <a:extLst>
              <a:ext uri="{FF2B5EF4-FFF2-40B4-BE49-F238E27FC236}">
                <a16:creationId xmlns:a16="http://schemas.microsoft.com/office/drawing/2014/main" id="{75ABDFDE-7C6A-4D30-A42B-1FA1C56B33E1}"/>
              </a:ext>
            </a:extLst>
          </p:cNvPr>
          <p:cNvPicPr>
            <a:picLocks noChangeAspect="1"/>
          </p:cNvPicPr>
          <p:nvPr/>
        </p:nvPicPr>
        <p:blipFill>
          <a:blip r:embed="rId5"/>
          <a:stretch>
            <a:fillRect/>
          </a:stretch>
        </p:blipFill>
        <p:spPr>
          <a:xfrm>
            <a:off x="84667" y="551543"/>
            <a:ext cx="11684000" cy="5583143"/>
          </a:xfrm>
          <a:prstGeom prst="rect">
            <a:avLst/>
          </a:prstGeom>
        </p:spPr>
      </p:pic>
      <p:sp>
        <p:nvSpPr>
          <p:cNvPr id="6" name="TextBox 5">
            <a:extLst>
              <a:ext uri="{FF2B5EF4-FFF2-40B4-BE49-F238E27FC236}">
                <a16:creationId xmlns:a16="http://schemas.microsoft.com/office/drawing/2014/main" id="{D04D378C-A496-4A8A-BF5E-66FB0BF5A608}"/>
              </a:ext>
            </a:extLst>
          </p:cNvPr>
          <p:cNvSpPr txBox="1"/>
          <p:nvPr/>
        </p:nvSpPr>
        <p:spPr>
          <a:xfrm>
            <a:off x="1028699" y="1014413"/>
            <a:ext cx="9296162" cy="2227265"/>
          </a:xfrm>
          <a:prstGeom prst="rect">
            <a:avLst/>
          </a:prstGeom>
          <a:noFill/>
        </p:spPr>
        <p:txBody>
          <a:bodyPr wrap="square">
            <a:spAutoFit/>
          </a:bodyPr>
          <a:lstStyle/>
          <a:p>
            <a:pPr>
              <a:defRPr b="0" i="0"/>
            </a:pPr>
            <a:r>
              <a:rPr lang="1106" sz="2800" dirty="0">
                <a:solidFill>
                  <a:schemeClr val="bg1"/>
                </a:solidFill>
              </a:rPr>
              <a:t>TAG Iechyd a Gofal Cymdeithasol, a Gofal Plant</a:t>
            </a:r>
          </a:p>
          <a:p>
            <a:pPr>
              <a:defRPr b="0" i="0"/>
            </a:pPr>
            <a:r>
              <a:rPr lang="1106" sz="2800" dirty="0">
                <a:solidFill>
                  <a:schemeClr val="bg1"/>
                </a:solidFill>
              </a:rPr>
              <a:t>Arweiniad i'r Arholiad</a:t>
            </a:r>
          </a:p>
          <a:p>
            <a:pPr>
              <a:defRPr b="0" i="0"/>
            </a:pPr>
            <a:r>
              <a:rPr lang="1106" sz="2800" dirty="0">
                <a:solidFill>
                  <a:schemeClr val="bg1"/>
                </a:solidFill>
              </a:rPr>
              <a:t>U2 Llwybr Iechyd a Gofal Cymdeithasol Oedolion</a:t>
            </a:r>
          </a:p>
          <a:p>
            <a:pPr>
              <a:defRPr b="0" i="0"/>
            </a:pPr>
            <a:r>
              <a:rPr lang="1106" sz="2800" dirty="0">
                <a:solidFill>
                  <a:schemeClr val="bg1"/>
                </a:solidFill>
              </a:rPr>
              <a:t>Uned 5 – Safbwyntiau damcaniaethol ar ymddygiad oedolion (1570U5)</a:t>
            </a:r>
            <a:endParaRPr lang="en-GB" sz="1800" dirty="0">
              <a:solidFill>
                <a:schemeClr val="bg1"/>
              </a:solidFill>
            </a:endParaRPr>
          </a:p>
        </p:txBody>
      </p:sp>
      <p:pic>
        <p:nvPicPr>
          <p:cNvPr id="8" name="Audio 7">
            <a:hlinkClick r:id="" action="ppaction://media"/>
            <a:extLst>
              <a:ext uri="{FF2B5EF4-FFF2-40B4-BE49-F238E27FC236}">
                <a16:creationId xmlns:a16="http://schemas.microsoft.com/office/drawing/2014/main" id="{A0217218-0AAB-477C-BF13-22347837805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712846108"/>
      </p:ext>
    </p:extLst>
  </p:cSld>
  <p:clrMapOvr>
    <a:masterClrMapping/>
  </p:clrMapOvr>
  <p:transition advTm="2005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35176" y="208722"/>
            <a:ext cx="10223323" cy="447261"/>
          </a:xfrm>
        </p:spPr>
        <p:txBody>
          <a:bodyPr/>
          <a:lstStyle/>
          <a:p>
            <a:pPr>
              <a:defRPr b="0" i="0"/>
            </a:pPr>
            <a:r>
              <a:rPr lang="1106" sz="2400">
                <a:solidFill>
                  <a:srgbClr val="0077C8"/>
                </a:solidFill>
              </a:rPr>
              <a:t>Pwyntiau cyffredinol ar dechneg arholiadau</a:t>
            </a:r>
          </a:p>
        </p:txBody>
      </p:sp>
      <p:sp>
        <p:nvSpPr>
          <p:cNvPr id="2" name="TextBox 1">
            <a:extLst>
              <a:ext uri="{FF2B5EF4-FFF2-40B4-BE49-F238E27FC236}">
                <a16:creationId xmlns:a16="http://schemas.microsoft.com/office/drawing/2014/main" id="{4F14AA95-56E9-4549-A15E-F876D8D91E7F}"/>
              </a:ext>
            </a:extLst>
          </p:cNvPr>
          <p:cNvSpPr txBox="1"/>
          <p:nvPr/>
        </p:nvSpPr>
        <p:spPr>
          <a:xfrm>
            <a:off x="431800" y="1231900"/>
            <a:ext cx="8432800" cy="2308324"/>
          </a:xfrm>
          <a:prstGeom prst="rect">
            <a:avLst/>
          </a:prstGeom>
          <a:noFill/>
        </p:spPr>
        <p:txBody>
          <a:bodyPr wrap="square" rtlCol="0">
            <a:spAutoFit/>
          </a:bodyPr>
          <a:lstStyle/>
          <a:p>
            <a:endParaRPr lang="en-GB"/>
          </a:p>
          <a:p>
            <a:pPr marL="285750" indent="-285750">
              <a:buFont typeface="Arial" pitchFamily="34" charset="0"/>
              <a:buChar char="•"/>
            </a:pPr>
            <a:endParaRPr lang="en-GB"/>
          </a:p>
          <a:p>
            <a:pPr marL="285750" indent="-285750">
              <a:buFont typeface="Arial" pitchFamily="34" charset="0"/>
              <a:buChar char="•"/>
            </a:pPr>
            <a:endParaRPr lang="en-GB"/>
          </a:p>
          <a:p>
            <a:pPr marL="285750" indent="-285750">
              <a:buFont typeface="Arial" pitchFamily="34" charset="0"/>
              <a:buChar char="•"/>
            </a:pPr>
            <a:endParaRPr lang="en-GB">
              <a:highlight>
                <a:srgbClr val="FFFF00"/>
              </a:highlight>
            </a:endParaRPr>
          </a:p>
          <a:p>
            <a:pPr marL="285750" indent="-285750">
              <a:buFont typeface="Arial" pitchFamily="34" charset="0"/>
              <a:buChar char="•"/>
            </a:pPr>
            <a:endParaRPr lang="en-GB">
              <a:highlight>
                <a:srgbClr val="FFFF00"/>
              </a:highlight>
            </a:endParaRPr>
          </a:p>
          <a:p>
            <a:pPr marL="285750" indent="-285750">
              <a:buFont typeface="Arial" pitchFamily="34" charset="0"/>
              <a:buChar char="•"/>
            </a:pPr>
            <a:endParaRPr lang="en-GB">
              <a:highlight>
                <a:srgbClr val="FFFF00"/>
              </a:highlight>
            </a:endParaRPr>
          </a:p>
          <a:p>
            <a:pPr marL="285750" indent="-285750">
              <a:buFont typeface="Arial" pitchFamily="34" charset="0"/>
              <a:buChar char="•"/>
            </a:pPr>
            <a:endParaRPr lang="en-GB"/>
          </a:p>
          <a:p>
            <a:endParaRPr lang="en-GB"/>
          </a:p>
        </p:txBody>
      </p:sp>
      <p:sp>
        <p:nvSpPr>
          <p:cNvPr id="6" name="TextBox 5">
            <a:extLst>
              <a:ext uri="{FF2B5EF4-FFF2-40B4-BE49-F238E27FC236}">
                <a16:creationId xmlns:a16="http://schemas.microsoft.com/office/drawing/2014/main" id="{56408121-EC14-47E3-B35F-37766205D74A}"/>
              </a:ext>
            </a:extLst>
          </p:cNvPr>
          <p:cNvSpPr txBox="1"/>
          <p:nvPr/>
        </p:nvSpPr>
        <p:spPr>
          <a:xfrm>
            <a:off x="431799" y="1231901"/>
            <a:ext cx="8981141" cy="5262979"/>
          </a:xfrm>
          <a:prstGeom prst="rect">
            <a:avLst/>
          </a:prstGeom>
          <a:noFill/>
        </p:spPr>
        <p:txBody>
          <a:bodyPr wrap="square">
            <a:spAutoFit/>
          </a:bodyPr>
          <a:lstStyle/>
          <a:p>
            <a:pPr marL="342900" indent="-342900">
              <a:buFont typeface="Arial" pitchFamily="34" charset="0"/>
              <a:buChar char="•"/>
              <a:defRPr b="0" i="0"/>
            </a:pPr>
            <a:r>
              <a:rPr lang="1106" sz="2800" dirty="0">
                <a:ea typeface="Cambria" panose="02040503050406030204" pitchFamily="18" charset="0"/>
              </a:rPr>
              <a:t>Darllenwch drwy'r holl gwestiwn cyn dechrau ateb. Bydd hyn yn eich helpu i ddeall beth y mae angen i chi ei wneud.</a:t>
            </a:r>
          </a:p>
          <a:p>
            <a:pPr marL="342900" indent="-342900">
              <a:buFont typeface="Arial" pitchFamily="34" charset="0"/>
              <a:buChar char="•"/>
              <a:defRPr b="0" i="0"/>
            </a:pPr>
            <a:r>
              <a:rPr lang="1106" sz="2800" dirty="0">
                <a:ea typeface="Cambria" panose="02040503050406030204" pitchFamily="18" charset="0"/>
              </a:rPr>
              <a:t>Defnyddiwch aroleuwr i ddewis geiriau allweddol.</a:t>
            </a:r>
          </a:p>
          <a:p>
            <a:pPr marL="342900" indent="-342900">
              <a:buFont typeface="Arial" pitchFamily="34" charset="0"/>
              <a:buChar char="•"/>
              <a:defRPr b="0" i="0"/>
            </a:pPr>
            <a:r>
              <a:rPr lang="1106" sz="2800" dirty="0">
                <a:ea typeface="Cambria" panose="02040503050406030204" pitchFamily="18" charset="0"/>
              </a:rPr>
              <a:t>Edrychwch ar y geiriau gorchymyn a nifer y marciau sydd ar gael ar gyfer pob cwestiwn – byddan nhw'n eich helpu i benderfynu faint o fanylion y mae eu hangen.</a:t>
            </a:r>
          </a:p>
          <a:p>
            <a:pPr marL="342900" indent="-342900">
              <a:buFont typeface="Arial" pitchFamily="34" charset="0"/>
              <a:buChar char="•"/>
              <a:defRPr b="0" i="0"/>
            </a:pPr>
            <a:r>
              <a:rPr lang="1106" sz="2800" dirty="0">
                <a:ea typeface="Cambria" panose="02040503050406030204" pitchFamily="18" charset="0"/>
              </a:rPr>
              <a:t>Os yw gair mewn print </a:t>
            </a:r>
            <a:r>
              <a:rPr lang="1106" sz="2800" b="1" dirty="0">
                <a:ea typeface="Cambria" panose="02040503050406030204" pitchFamily="18" charset="0"/>
              </a:rPr>
              <a:t>trwm</a:t>
            </a:r>
            <a:r>
              <a:rPr lang="1106" sz="2800" dirty="0">
                <a:ea typeface="Cambria" panose="02040503050406030204" pitchFamily="18" charset="0"/>
              </a:rPr>
              <a:t>, mae'n bwysig.</a:t>
            </a:r>
          </a:p>
          <a:p>
            <a:pPr marL="342900" indent="-342900">
              <a:buFont typeface="Arial" pitchFamily="34" charset="0"/>
              <a:buChar char="•"/>
              <a:defRPr b="0" i="0"/>
            </a:pPr>
            <a:r>
              <a:rPr lang="1106" sz="2800" dirty="0">
                <a:ea typeface="Cambria" panose="02040503050406030204" pitchFamily="18" charset="0"/>
              </a:rPr>
              <a:t>Cadwch eich papur arholiad ar agor ar y taeniad tudalen ddwbl – peidiwch â'i blygu yn ei hanner.</a:t>
            </a:r>
          </a:p>
          <a:p>
            <a:pPr marL="342900" indent="-342900">
              <a:buFont typeface="Arial" pitchFamily="34" charset="0"/>
              <a:buChar char="•"/>
              <a:defRPr b="0" i="0"/>
            </a:pPr>
            <a:r>
              <a:rPr lang="1106" sz="2800" dirty="0">
                <a:ea typeface="Cambria" panose="02040503050406030204" pitchFamily="18" charset="0"/>
              </a:rPr>
              <a:t>Darllenwch eich atebion i wneud yn siŵr eu bod yn gwneud synnwyr.</a:t>
            </a:r>
          </a:p>
          <a:p>
            <a:endParaRPr lang="en-GB" sz="2800" dirty="0"/>
          </a:p>
        </p:txBody>
      </p:sp>
      <p:pic>
        <p:nvPicPr>
          <p:cNvPr id="4" name="Audio 3">
            <a:hlinkClick r:id="" action="ppaction://media"/>
            <a:extLst>
              <a:ext uri="{FF2B5EF4-FFF2-40B4-BE49-F238E27FC236}">
                <a16:creationId xmlns:a16="http://schemas.microsoft.com/office/drawing/2014/main" id="{0496E070-C410-4DCE-8083-9496F7AE48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809571147"/>
      </p:ext>
    </p:extLst>
  </p:cSld>
  <p:clrMapOvr>
    <a:masterClrMapping/>
  </p:clrMapOvr>
  <mc:AlternateContent xmlns:mc="http://schemas.openxmlformats.org/markup-compatibility/2006" xmlns:p14="http://schemas.microsoft.com/office/powerpoint/2010/main">
    <mc:Choice Requires="p14">
      <p:transition spd="slow" p14:dur="2000" advTm="86840"/>
    </mc:Choice>
    <mc:Fallback xmlns="">
      <p:transition spd="slow" advTm="86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431800" y="143960"/>
            <a:ext cx="4947023" cy="722130"/>
          </a:xfrm>
        </p:spPr>
        <p:txBody>
          <a:bodyPr/>
          <a:lstStyle/>
          <a:p>
            <a:pPr>
              <a:defRPr b="0" i="0"/>
            </a:pPr>
            <a:r>
              <a:rPr lang="1106" sz="2400" dirty="0">
                <a:solidFill>
                  <a:srgbClr val="0070C0"/>
                </a:solidFill>
              </a:rPr>
              <a:t>Sut ydw i'n mynd i'r afael â phob cwestiwn?</a:t>
            </a:r>
          </a:p>
        </p:txBody>
      </p:sp>
      <p:sp>
        <p:nvSpPr>
          <p:cNvPr id="2" name="TextBox 1">
            <a:extLst>
              <a:ext uri="{FF2B5EF4-FFF2-40B4-BE49-F238E27FC236}">
                <a16:creationId xmlns:a16="http://schemas.microsoft.com/office/drawing/2014/main" id="{4F14AA95-56E9-4549-A15E-F876D8D91E7F}"/>
              </a:ext>
            </a:extLst>
          </p:cNvPr>
          <p:cNvSpPr txBox="1"/>
          <p:nvPr/>
        </p:nvSpPr>
        <p:spPr>
          <a:xfrm>
            <a:off x="431800" y="1231900"/>
            <a:ext cx="8441233" cy="6315671"/>
          </a:xfrm>
          <a:prstGeom prst="rect">
            <a:avLst/>
          </a:prstGeom>
          <a:noFill/>
        </p:spPr>
        <p:txBody>
          <a:bodyPr wrap="square" rtlCol="0">
            <a:spAutoFit/>
          </a:bodyPr>
          <a:lstStyle/>
          <a:p>
            <a:pPr marL="285750" indent="-285750">
              <a:buFont typeface="Arial" pitchFamily="34" charset="0"/>
              <a:buChar char="•"/>
              <a:defRPr b="0" i="0"/>
            </a:pPr>
            <a:r>
              <a:rPr lang="1106" sz="2400">
                <a:latin typeface="Arial" pitchFamily="34" charset="0"/>
                <a:cs typeface="Arial" pitchFamily="34" charset="0"/>
              </a:rPr>
              <a:t>Darllenwch bob cwestiwn yn ofalus</a:t>
            </a:r>
          </a:p>
          <a:p>
            <a:endParaRPr lang="en-GB" sz="2400">
              <a:latin typeface="Arial" pitchFamily="34" charset="0"/>
              <a:cs typeface="Arial" pitchFamily="34" charset="0"/>
            </a:endParaRPr>
          </a:p>
          <a:p>
            <a:pPr marL="285750" indent="-285750">
              <a:buFont typeface="Arial" pitchFamily="34" charset="0"/>
              <a:buChar char="•"/>
              <a:defRPr b="0" i="0"/>
            </a:pPr>
            <a:r>
              <a:rPr lang="1106" sz="2400">
                <a:latin typeface="Arial" pitchFamily="34" charset="0"/>
                <a:cs typeface="Arial" pitchFamily="34" charset="0"/>
              </a:rPr>
              <a:t>Aroleuwch y materion allweddol yn y cwestiwn</a:t>
            </a:r>
          </a:p>
          <a:p>
            <a:endParaRPr lang="en-GB" sz="2400">
              <a:highlight>
                <a:srgbClr val="FFFF00"/>
              </a:highlight>
              <a:latin typeface="Arial" pitchFamily="34" charset="0"/>
              <a:cs typeface="Arial" pitchFamily="34" charset="0"/>
            </a:endParaRPr>
          </a:p>
          <a:p>
            <a:pPr marL="285750" indent="-285750">
              <a:buFont typeface="Arial" pitchFamily="34" charset="0"/>
              <a:buChar char="•"/>
              <a:defRPr b="0" i="0"/>
            </a:pPr>
            <a:r>
              <a:rPr lang="1106" sz="2400">
                <a:latin typeface="Arial" pitchFamily="34" charset="0"/>
                <a:cs typeface="Arial" pitchFamily="34" charset="0"/>
              </a:rPr>
              <a:t>Cofeiriau neu gymhorthion cof?</a:t>
            </a:r>
          </a:p>
          <a:p>
            <a:pPr marL="285750" indent="-285750">
              <a:buFont typeface="Arial" pitchFamily="34" charset="0"/>
              <a:buChar char="•"/>
            </a:pPr>
            <a:endParaRPr lang="en-GB" sz="2400">
              <a:highlight>
                <a:srgbClr val="FFFF00"/>
              </a:highlight>
              <a:cs typeface="Arial" pitchFamily="34" charset="0"/>
            </a:endParaRPr>
          </a:p>
          <a:p>
            <a:pPr marL="285750" indent="-285750">
              <a:buFont typeface="Arial" pitchFamily="34" charset="0"/>
              <a:buChar char="•"/>
              <a:defRPr b="0" i="0"/>
            </a:pPr>
            <a:r>
              <a:rPr lang="1106" sz="2400">
                <a:latin typeface="Arial" pitchFamily="34" charset="0"/>
                <a:cs typeface="Arial" pitchFamily="34" charset="0"/>
              </a:rPr>
              <a:t>Tanlinellwch y ferf gorchymyn</a:t>
            </a:r>
            <a:endParaRPr lang="en-GB" sz="2400">
              <a:highlight>
                <a:srgbClr val="FFFF00"/>
              </a:highlight>
              <a:latin typeface="Arial" pitchFamily="34" charset="0"/>
              <a:cs typeface="Arial" pitchFamily="34" charset="0"/>
            </a:endParaRPr>
          </a:p>
          <a:p>
            <a:endParaRPr lang="en-GB" sz="2400">
              <a:highlight>
                <a:srgbClr val="FFFF00"/>
              </a:highlight>
              <a:latin typeface="Arial" pitchFamily="34" charset="0"/>
              <a:cs typeface="Arial" pitchFamily="34" charset="0"/>
            </a:endParaRPr>
          </a:p>
          <a:p>
            <a:pPr marL="285750" indent="-285750">
              <a:buFont typeface="Arial" pitchFamily="34" charset="0"/>
              <a:buChar char="•"/>
              <a:defRPr b="0" i="0"/>
            </a:pPr>
            <a:r>
              <a:rPr lang="1106" sz="2400">
                <a:latin typeface="Arial" pitchFamily="34" charset="0"/>
                <a:cs typeface="Arial" pitchFamily="34" charset="0"/>
              </a:rPr>
              <a:t>Nodwch yr AA</a:t>
            </a:r>
          </a:p>
          <a:p>
            <a:pPr marL="285750" indent="-285750">
              <a:buFont typeface="Arial" pitchFamily="34" charset="0"/>
              <a:buChar char="•"/>
            </a:pPr>
            <a:endParaRPr lang="en-GB" sz="2400">
              <a:highlight>
                <a:srgbClr val="FFFF00"/>
              </a:highlight>
              <a:latin typeface="Arial" pitchFamily="34" charset="0"/>
              <a:cs typeface="Arial" pitchFamily="34" charset="0"/>
            </a:endParaRPr>
          </a:p>
          <a:p>
            <a:pPr marL="285750" indent="-285750">
              <a:buFont typeface="Arial" pitchFamily="34" charset="0"/>
              <a:buChar char="•"/>
              <a:defRPr b="0" i="0"/>
            </a:pPr>
            <a:r>
              <a:rPr lang="1106" sz="2400">
                <a:latin typeface="Arial" pitchFamily="34" charset="0"/>
                <a:cs typeface="Arial" pitchFamily="34" charset="0"/>
              </a:rPr>
              <a:t>Marciau sydd ar gael? </a:t>
            </a:r>
            <a:endParaRPr lang="en-GB" sz="2400">
              <a:highlight>
                <a:srgbClr val="FFFF00"/>
              </a:highlight>
              <a:latin typeface="Arial" pitchFamily="34" charset="0"/>
              <a:cs typeface="Arial" pitchFamily="34" charset="0"/>
            </a:endParaRPr>
          </a:p>
          <a:p>
            <a:pPr marL="285750" indent="-285750">
              <a:buFont typeface="Arial" pitchFamily="34" charset="0"/>
              <a:buChar char="•"/>
            </a:pPr>
            <a:endParaRPr lang="en-GB"/>
          </a:p>
          <a:p>
            <a:pPr marL="285750" indent="-285750">
              <a:buFont typeface="Arial" pitchFamily="34" charset="0"/>
              <a:buChar char="•"/>
            </a:pPr>
            <a:endParaRPr lang="en-GB"/>
          </a:p>
          <a:p>
            <a:pPr marL="285750" indent="-285750">
              <a:buFont typeface="Arial" pitchFamily="34" charset="0"/>
              <a:buChar char="•"/>
            </a:pPr>
            <a:endParaRPr lang="en-GB"/>
          </a:p>
          <a:p>
            <a:pPr marL="285750" indent="-285750">
              <a:buFont typeface="Arial" pitchFamily="34" charset="0"/>
              <a:buChar char="•"/>
            </a:pPr>
            <a:endParaRPr lang="en-GB">
              <a:highlight>
                <a:srgbClr val="FFFF00"/>
              </a:highlight>
            </a:endParaRPr>
          </a:p>
          <a:p>
            <a:pPr marL="285750" indent="-285750">
              <a:buFont typeface="Arial" pitchFamily="34" charset="0"/>
              <a:buChar char="•"/>
            </a:pPr>
            <a:endParaRPr lang="en-GB">
              <a:highlight>
                <a:srgbClr val="FFFF00"/>
              </a:highlight>
            </a:endParaRPr>
          </a:p>
          <a:p>
            <a:pPr marL="285750" indent="-285750">
              <a:buFont typeface="Arial" pitchFamily="34" charset="0"/>
              <a:buChar char="•"/>
            </a:pPr>
            <a:endParaRPr lang="en-GB">
              <a:highlight>
                <a:srgbClr val="FFFF00"/>
              </a:highlight>
            </a:endParaRPr>
          </a:p>
          <a:p>
            <a:pPr marL="285750" indent="-285750">
              <a:buFont typeface="Arial" pitchFamily="34" charset="0"/>
              <a:buChar char="•"/>
            </a:pPr>
            <a:endParaRPr lang="en-GB"/>
          </a:p>
          <a:p>
            <a:endParaRPr lang="en-GB"/>
          </a:p>
        </p:txBody>
      </p:sp>
      <p:pic>
        <p:nvPicPr>
          <p:cNvPr id="4" name="Audio 3">
            <a:hlinkClick r:id="" action="ppaction://media"/>
            <a:extLst>
              <a:ext uri="{FF2B5EF4-FFF2-40B4-BE49-F238E27FC236}">
                <a16:creationId xmlns:a16="http://schemas.microsoft.com/office/drawing/2014/main" id="{2D7EE5C6-18EE-427C-AF70-26BC2E1C59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235500679"/>
      </p:ext>
    </p:extLst>
  </p:cSld>
  <p:clrMapOvr>
    <a:masterClrMapping/>
  </p:clrMapOvr>
  <mc:AlternateContent xmlns:mc="http://schemas.openxmlformats.org/markup-compatibility/2006" xmlns:p14="http://schemas.microsoft.com/office/powerpoint/2010/main">
    <mc:Choice Requires="p14">
      <p:transition spd="slow" p14:dur="2000" advTm="65504"/>
    </mc:Choice>
    <mc:Fallback xmlns="">
      <p:transition spd="slow" advTm="65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209733"/>
            <a:ext cx="10223323" cy="447261"/>
          </a:xfrm>
        </p:spPr>
        <p:txBody>
          <a:bodyPr/>
          <a:lstStyle/>
          <a:p>
            <a:pPr>
              <a:defRPr b="0" i="0"/>
            </a:pPr>
            <a:r>
              <a:rPr lang="1106" sz="2400"/>
              <a:t> </a:t>
            </a:r>
            <a:r>
              <a:rPr lang="1106" sz="2400">
                <a:solidFill>
                  <a:srgbClr val="0070C0"/>
                </a:solidFill>
              </a:rPr>
              <a:t>Adran A Cwestiwn 1 (a), AA1</a:t>
            </a:r>
          </a:p>
        </p:txBody>
      </p:sp>
      <p:sp>
        <p:nvSpPr>
          <p:cNvPr id="4" name="Speech Bubble: Oval 3">
            <a:extLst>
              <a:ext uri="{FF2B5EF4-FFF2-40B4-BE49-F238E27FC236}">
                <a16:creationId xmlns:a16="http://schemas.microsoft.com/office/drawing/2014/main" id="{8FE8776F-2567-4937-A915-7642F530171A}"/>
              </a:ext>
            </a:extLst>
          </p:cNvPr>
          <p:cNvSpPr/>
          <p:nvPr/>
        </p:nvSpPr>
        <p:spPr>
          <a:xfrm>
            <a:off x="4787900" y="2286951"/>
            <a:ext cx="5982362" cy="612648"/>
          </a:xfrm>
          <a:prstGeom prst="wedgeEllipseCallout">
            <a:avLst/>
          </a:prstGeom>
        </p:spPr>
        <p:txBody>
          <a:bodyPr wrap="none" lIns="0" tIns="0" rIns="0" bIns="0" rtlCol="0" anchor="ctr">
            <a:noAutofit/>
          </a:bodyPr>
          <a:lstStyle/>
          <a:p>
            <a:pPr algn="ctr"/>
            <a:endParaRPr lang="en-GB">
              <a:solidFill>
                <a:srgbClr val="000000"/>
              </a:solidFill>
              <a:highlight>
                <a:srgbClr val="FFFF00"/>
              </a:highlight>
            </a:endParaRPr>
          </a:p>
        </p:txBody>
      </p:sp>
      <p:sp>
        <p:nvSpPr>
          <p:cNvPr id="11" name="Speech Bubble: Oval 10">
            <a:extLst>
              <a:ext uri="{FF2B5EF4-FFF2-40B4-BE49-F238E27FC236}">
                <a16:creationId xmlns:a16="http://schemas.microsoft.com/office/drawing/2014/main" id="{98D5F06C-E714-44BA-AC9F-98590911B4DA}"/>
              </a:ext>
            </a:extLst>
          </p:cNvPr>
          <p:cNvSpPr/>
          <p:nvPr/>
        </p:nvSpPr>
        <p:spPr>
          <a:xfrm>
            <a:off x="5969000" y="1103085"/>
            <a:ext cx="4953000" cy="4370616"/>
          </a:xfrm>
          <a:prstGeom prst="wedgeEllipseCallout">
            <a:avLst/>
          </a:prstGeom>
        </p:spPr>
        <p:txBody>
          <a:bodyPr wrap="none" lIns="0" tIns="0" rIns="0" bIns="0" rtlCol="0" anchor="ctr">
            <a:noAutofit/>
          </a:bodyPr>
          <a:lstStyle/>
          <a:p>
            <a:pPr algn="ctr"/>
            <a:endParaRPr lang="en-GB">
              <a:solidFill>
                <a:srgbClr val="000000"/>
              </a:solidFill>
            </a:endParaRPr>
          </a:p>
        </p:txBody>
      </p:sp>
      <p:sp>
        <p:nvSpPr>
          <p:cNvPr id="13" name="Speech Bubble: Oval 12">
            <a:extLst>
              <a:ext uri="{FF2B5EF4-FFF2-40B4-BE49-F238E27FC236}">
                <a16:creationId xmlns:a16="http://schemas.microsoft.com/office/drawing/2014/main" id="{BE87D378-EC96-4115-A8F3-C93DC34F7E4C}"/>
              </a:ext>
            </a:extLst>
          </p:cNvPr>
          <p:cNvSpPr/>
          <p:nvPr/>
        </p:nvSpPr>
        <p:spPr>
          <a:xfrm>
            <a:off x="6591300" y="1358900"/>
            <a:ext cx="914400" cy="612648"/>
          </a:xfrm>
          <a:prstGeom prst="wedgeEllipseCallout">
            <a:avLst/>
          </a:prstGeom>
        </p:spPr>
        <p:txBody>
          <a:bodyPr wrap="none" lIns="0" tIns="0" rIns="0" bIns="0" rtlCol="0" anchor="ctr">
            <a:noAutofit/>
          </a:bodyPr>
          <a:lstStyle/>
          <a:p>
            <a:pPr algn="ctr"/>
            <a:endParaRPr lang="en-GB">
              <a:solidFill>
                <a:srgbClr val="000000"/>
              </a:solidFill>
            </a:endParaRPr>
          </a:p>
        </p:txBody>
      </p:sp>
      <p:sp>
        <p:nvSpPr>
          <p:cNvPr id="14" name="Speech Bubble: Oval 13">
            <a:extLst>
              <a:ext uri="{FF2B5EF4-FFF2-40B4-BE49-F238E27FC236}">
                <a16:creationId xmlns:a16="http://schemas.microsoft.com/office/drawing/2014/main" id="{2AD3C128-9B70-4859-9983-186DF06D0345}"/>
              </a:ext>
            </a:extLst>
          </p:cNvPr>
          <p:cNvSpPr/>
          <p:nvPr/>
        </p:nvSpPr>
        <p:spPr>
          <a:xfrm>
            <a:off x="6096000" y="1715732"/>
            <a:ext cx="5600700" cy="4204060"/>
          </a:xfrm>
          <a:prstGeom prst="wedgeEllipseCallout">
            <a:avLst/>
          </a:prstGeom>
        </p:spPr>
        <p:txBody>
          <a:bodyPr wrap="none" lIns="0" tIns="0" rIns="0" bIns="0" rtlCol="0" anchor="ctr">
            <a:noAutofit/>
          </a:bodyPr>
          <a:lstStyle/>
          <a:p>
            <a:pPr algn="ctr"/>
            <a:endParaRPr lang="en-GB">
              <a:solidFill>
                <a:srgbClr val="000000"/>
              </a:solidFill>
            </a:endParaRPr>
          </a:p>
        </p:txBody>
      </p:sp>
      <p:sp>
        <p:nvSpPr>
          <p:cNvPr id="17" name="TextBox 16">
            <a:extLst>
              <a:ext uri="{FF2B5EF4-FFF2-40B4-BE49-F238E27FC236}">
                <a16:creationId xmlns:a16="http://schemas.microsoft.com/office/drawing/2014/main" id="{40338B42-713B-481F-B33D-BAF273A5405D}"/>
              </a:ext>
            </a:extLst>
          </p:cNvPr>
          <p:cNvSpPr txBox="1"/>
          <p:nvPr/>
        </p:nvSpPr>
        <p:spPr>
          <a:xfrm>
            <a:off x="6591300" y="4213206"/>
            <a:ext cx="4881677" cy="1189909"/>
          </a:xfrm>
          <a:prstGeom prst="rect">
            <a:avLst/>
          </a:prstGeom>
          <a:noFill/>
        </p:spPr>
        <p:txBody>
          <a:bodyPr wrap="square" rtlCol="0">
            <a:spAutoFit/>
          </a:bodyPr>
          <a:lstStyle/>
          <a:p>
            <a:pPr>
              <a:defRPr b="0" i="0"/>
            </a:pPr>
            <a:r>
              <a:rPr lang="1106"/>
              <a:t>Defnyddiwch y lle sydd wedi'i ddarparu i ymateb – gadewch i nifer y marciau a'r lle sydd ar gael eich arwain. (Cofiwch y gallwch chi ddefnyddio'r dudalen parhad os oes angen)</a:t>
            </a:r>
          </a:p>
        </p:txBody>
      </p:sp>
      <p:sp>
        <p:nvSpPr>
          <p:cNvPr id="18" name="Speech Bubble: Rectangle 17">
            <a:extLst>
              <a:ext uri="{FF2B5EF4-FFF2-40B4-BE49-F238E27FC236}">
                <a16:creationId xmlns:a16="http://schemas.microsoft.com/office/drawing/2014/main" id="{C013DD74-B26E-4402-B8B0-6B835749F807}"/>
              </a:ext>
            </a:extLst>
          </p:cNvPr>
          <p:cNvSpPr/>
          <p:nvPr/>
        </p:nvSpPr>
        <p:spPr>
          <a:xfrm>
            <a:off x="5867400" y="1103084"/>
            <a:ext cx="5600700" cy="1318966"/>
          </a:xfrm>
          <a:prstGeom prst="wedgeRectCallout">
            <a:avLst/>
          </a:prstGeom>
        </p:spPr>
        <p:txBody>
          <a:bodyPr wrap="none" lIns="0" tIns="0" rIns="0" bIns="0" rtlCol="0" anchor="ctr">
            <a:noAutofit/>
          </a:bodyPr>
          <a:lstStyle/>
          <a:p>
            <a:pPr algn="ctr"/>
            <a:endParaRPr lang="en-GB">
              <a:solidFill>
                <a:srgbClr val="000000"/>
              </a:solidFill>
            </a:endParaRPr>
          </a:p>
        </p:txBody>
      </p:sp>
      <p:sp>
        <p:nvSpPr>
          <p:cNvPr id="12" name="Rectangle 123">
            <a:extLst>
              <a:ext uri="{FF2B5EF4-FFF2-40B4-BE49-F238E27FC236}">
                <a16:creationId xmlns:a16="http://schemas.microsoft.com/office/drawing/2014/main" id="{54A3653E-1C6E-4840-9BEA-91B7FDB20118}"/>
              </a:ext>
            </a:extLst>
          </p:cNvPr>
          <p:cNvSpPr>
            <a:spLocks noChangeArrowheads="1"/>
          </p:cNvSpPr>
          <p:nvPr/>
        </p:nvSpPr>
        <p:spPr bwMode="auto">
          <a:xfrm>
            <a:off x="6716756" y="1068240"/>
            <a:ext cx="2376488" cy="1044575"/>
          </a:xfrm>
          <a:prstGeom prst="rect">
            <a:avLst/>
          </a:prstGeom>
          <a:solidFill>
            <a:srgbClr val="66CCFF"/>
          </a:solidFill>
          <a:ln w="38100">
            <a:solidFill>
              <a:schemeClr val="tx1"/>
            </a:solidFill>
            <a:miter lim="800000"/>
          </a:ln>
          <a:effectLst/>
        </p:spPr>
        <p:txBody>
          <a:bodyPr wrap="none" anchor="ctr"/>
          <a:lstStyle/>
          <a:p>
            <a:pPr algn="ctr">
              <a:defRPr b="0" i="0"/>
            </a:pPr>
            <a:r>
              <a:rPr lang="1106" sz="6600"/>
              <a:t>08:00</a:t>
            </a:r>
          </a:p>
        </p:txBody>
      </p:sp>
      <p:sp>
        <p:nvSpPr>
          <p:cNvPr id="15" name="TextBox 14">
            <a:extLst>
              <a:ext uri="{FF2B5EF4-FFF2-40B4-BE49-F238E27FC236}">
                <a16:creationId xmlns:a16="http://schemas.microsoft.com/office/drawing/2014/main" id="{C4EE6543-DC97-47C9-AD09-AEB4DFCC4847}"/>
              </a:ext>
            </a:extLst>
          </p:cNvPr>
          <p:cNvSpPr txBox="1"/>
          <p:nvPr/>
        </p:nvSpPr>
        <p:spPr>
          <a:xfrm>
            <a:off x="6591300" y="2161822"/>
            <a:ext cx="3482889" cy="1189909"/>
          </a:xfrm>
          <a:prstGeom prst="rect">
            <a:avLst/>
          </a:prstGeom>
          <a:noFill/>
        </p:spPr>
        <p:txBody>
          <a:bodyPr wrap="square" rtlCol="0">
            <a:spAutoFit/>
          </a:bodyPr>
          <a:lstStyle/>
          <a:p>
            <a:pPr>
              <a:defRPr b="0" i="0"/>
            </a:pPr>
            <a:r>
              <a:rPr lang="1106"/>
              <a:t>Dechreuwch y cloc!</a:t>
            </a:r>
          </a:p>
          <a:p>
            <a:endParaRPr lang="en-GB"/>
          </a:p>
          <a:p>
            <a:pPr>
              <a:defRPr b="0" i="0"/>
            </a:pPr>
            <a:r>
              <a:rPr lang="1106"/>
              <a:t>Ceisiwch ateb y cwestiwn hwn mewn 10 munud. 1. </a:t>
            </a:r>
          </a:p>
        </p:txBody>
      </p:sp>
      <p:sp>
        <p:nvSpPr>
          <p:cNvPr id="20" name="TextBox 19">
            <a:extLst>
              <a:ext uri="{FF2B5EF4-FFF2-40B4-BE49-F238E27FC236}">
                <a16:creationId xmlns:a16="http://schemas.microsoft.com/office/drawing/2014/main" id="{BDDC4471-A5F4-4B78-8E80-18F1BB6408B9}"/>
              </a:ext>
            </a:extLst>
          </p:cNvPr>
          <p:cNvSpPr txBox="1"/>
          <p:nvPr/>
        </p:nvSpPr>
        <p:spPr>
          <a:xfrm>
            <a:off x="824089" y="1219200"/>
            <a:ext cx="5053402" cy="2288286"/>
          </a:xfrm>
          <a:prstGeom prst="rect">
            <a:avLst/>
          </a:prstGeom>
          <a:noFill/>
        </p:spPr>
        <p:txBody>
          <a:bodyPr wrap="square">
            <a:spAutoFit/>
          </a:bodyPr>
          <a:lstStyle/>
          <a:p>
            <a:pPr>
              <a:defRPr b="0" i="0"/>
            </a:pPr>
            <a:r>
              <a:rPr lang="1106" dirty="0"/>
              <a:t>Darllenwch yr astudiaeth achos ar Sam ac atebwch y cwestiynau isod.</a:t>
            </a:r>
          </a:p>
          <a:p>
            <a:pPr>
              <a:defRPr b="0" i="0"/>
            </a:pPr>
            <a:r>
              <a:rPr lang="1106" dirty="0"/>
              <a:t> (a) Amlinellwch </a:t>
            </a:r>
            <a:r>
              <a:rPr lang="1106" b="1" dirty="0">
                <a:highlight>
                  <a:srgbClr val="FFFF00"/>
                </a:highlight>
              </a:rPr>
              <a:t>dri </a:t>
            </a:r>
            <a:r>
              <a:rPr lang="1106" b="0" dirty="0">
                <a:highlight>
                  <a:srgbClr val="FFFF00"/>
                </a:highlight>
              </a:rPr>
              <a:t>ffactor</a:t>
            </a:r>
            <a:r>
              <a:rPr lang="1106" dirty="0"/>
              <a:t> a allai fod wedi </a:t>
            </a:r>
            <a:r>
              <a:rPr lang="1106" dirty="0">
                <a:highlight>
                  <a:srgbClr val="FFFF00"/>
                </a:highlight>
              </a:rPr>
              <a:t>effeithio</a:t>
            </a:r>
            <a:r>
              <a:rPr lang="1106" dirty="0"/>
              <a:t> </a:t>
            </a:r>
            <a:r>
              <a:rPr lang="1106" dirty="0">
                <a:highlight>
                  <a:srgbClr val="FFFF00"/>
                </a:highlight>
              </a:rPr>
              <a:t>ar</a:t>
            </a:r>
            <a:r>
              <a:rPr lang="1106" dirty="0"/>
              <a:t> amgylchiadau bywyd </a:t>
            </a:r>
            <a:r>
              <a:rPr lang="1106" dirty="0">
                <a:highlight>
                  <a:srgbClr val="FFFF00"/>
                </a:highlight>
              </a:rPr>
              <a:t>Sam</a:t>
            </a:r>
            <a:r>
              <a:rPr lang="1106" dirty="0"/>
              <a:t> ac ar ei iechyd corfforol a'i iechyd meddwl. </a:t>
            </a:r>
            <a:r>
              <a:rPr lang="1106" dirty="0">
                <a:highlight>
                  <a:srgbClr val="FFFF00"/>
                </a:highlight>
              </a:rPr>
              <a:t>[6] </a:t>
            </a:r>
            <a:r>
              <a:rPr lang="1106" dirty="0"/>
              <a:t>…………………………………………………………………………… …………………………………………………………………………… …………………………………………………………………………</a:t>
            </a:r>
          </a:p>
        </p:txBody>
      </p:sp>
      <p:sp>
        <p:nvSpPr>
          <p:cNvPr id="2" name="Oval 1">
            <a:extLst>
              <a:ext uri="{FF2B5EF4-FFF2-40B4-BE49-F238E27FC236}">
                <a16:creationId xmlns:a16="http://schemas.microsoft.com/office/drawing/2014/main" id="{37E84372-0E1F-40CC-83AC-0685CB2B54C1}"/>
              </a:ext>
            </a:extLst>
          </p:cNvPr>
          <p:cNvSpPr/>
          <p:nvPr/>
        </p:nvSpPr>
        <p:spPr>
          <a:xfrm>
            <a:off x="1169894" y="1773006"/>
            <a:ext cx="1223682" cy="33980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Audio 4">
            <a:hlinkClick r:id="" action="ppaction://media"/>
            <a:extLst>
              <a:ext uri="{FF2B5EF4-FFF2-40B4-BE49-F238E27FC236}">
                <a16:creationId xmlns:a16="http://schemas.microsoft.com/office/drawing/2014/main" id="{A9A98A98-B367-4697-9DF5-3845565C4C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762429152"/>
      </p:ext>
    </p:extLst>
  </p:cSld>
  <p:clrMapOvr>
    <a:masterClrMapping/>
  </p:clrMapOvr>
  <mc:AlternateContent xmlns:mc="http://schemas.openxmlformats.org/markup-compatibility/2006" xmlns:p14="http://schemas.microsoft.com/office/powerpoint/2010/main">
    <mc:Choice Requires="p14">
      <p:transition spd="slow" p14:dur="2000" advTm="153635"/>
    </mc:Choice>
    <mc:Fallback xmlns="">
      <p:transition spd="slow" advTm="153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nodeType="clickPar">
                      <p:stCondLst>
                        <p:cond delay="0"/>
                      </p:stCondLst>
                      <p:childTnLst>
                        <p:par>
                          <p:cTn id="9" fill="hold" nodeType="afterGroup">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412638" y="179693"/>
            <a:ext cx="10223323" cy="447261"/>
          </a:xfrm>
        </p:spPr>
        <p:txBody>
          <a:bodyPr/>
          <a:lstStyle/>
          <a:p>
            <a:pPr>
              <a:defRPr b="0" i="0"/>
            </a:pPr>
            <a:r>
              <a:rPr lang="1106" sz="2000">
                <a:solidFill>
                  <a:srgbClr val="0070C0"/>
                </a:solidFill>
              </a:rPr>
              <a:t>Adran A cwestiwn 1 (a), cynllun marcio AA1</a:t>
            </a:r>
          </a:p>
        </p:txBody>
      </p:sp>
      <p:sp>
        <p:nvSpPr>
          <p:cNvPr id="7" name="TextBox 6">
            <a:extLst>
              <a:ext uri="{FF2B5EF4-FFF2-40B4-BE49-F238E27FC236}">
                <a16:creationId xmlns:a16="http://schemas.microsoft.com/office/drawing/2014/main" id="{AED58534-3F97-42D8-96D5-4F7847F527CF}"/>
              </a:ext>
            </a:extLst>
          </p:cNvPr>
          <p:cNvSpPr txBox="1"/>
          <p:nvPr/>
        </p:nvSpPr>
        <p:spPr>
          <a:xfrm>
            <a:off x="632179" y="1196622"/>
            <a:ext cx="5293771" cy="5385098"/>
          </a:xfrm>
          <a:prstGeom prst="rect">
            <a:avLst/>
          </a:prstGeom>
          <a:noFill/>
        </p:spPr>
        <p:txBody>
          <a:bodyPr wrap="square">
            <a:spAutoFit/>
          </a:bodyPr>
          <a:lstStyle/>
          <a:p>
            <a:pPr marL="342900" indent="-342900">
              <a:buAutoNum type="arabicPeriod"/>
              <a:defRPr b="0" i="0"/>
            </a:pPr>
            <a:r>
              <a:rPr lang="1106" sz="1200" i="1"/>
              <a:t>Darllenwch yr astudiaeth achos ar Sam ac atebwch y cwestiynau isod.</a:t>
            </a:r>
          </a:p>
          <a:p>
            <a:pPr>
              <a:defRPr b="0" i="0"/>
            </a:pPr>
            <a:r>
              <a:rPr lang="1106" sz="1200" i="1"/>
              <a:t> (a) Amlinellwch dri ffactor a allai fod wedi effeithio ar amgylchiadau bywyd Sam ac ar ei iechyd corfforol a'i iechyd meddwl.                                          </a:t>
            </a:r>
          </a:p>
          <a:p>
            <a:pPr marL="342900" indent="-342900">
              <a:buAutoNum type="arabicPeriod"/>
            </a:pPr>
            <a:endParaRPr lang="en-GB" sz="1400" i="1"/>
          </a:p>
          <a:p>
            <a:pPr>
              <a:defRPr b="0" i="0"/>
            </a:pPr>
            <a:r>
              <a:rPr lang="1106" sz="1100"/>
              <a:t>Dyfarnwch hyd at 2 farc am bob ffactor cywir yn yr astudiaeth achos a allai fod wedi effeithio ar amgylchiadau bywyd Sam ac ar ei iechyd corfforol a'i iechyd meddwl.</a:t>
            </a:r>
          </a:p>
          <a:p>
            <a:endParaRPr lang="en-GB" sz="1100"/>
          </a:p>
          <a:p>
            <a:pPr>
              <a:defRPr b="0" i="0"/>
            </a:pPr>
            <a:r>
              <a:rPr lang="1106" sz="1100"/>
              <a:t>Dyfarnwch 1 marc am amlinelliad sylfaenol yn rhoi rhywfaint o wybodaeth a dealltwriaeth o ffactorau a allai fod wedi effeithio ar amgylchiadau bywyd Sam ac ar ei iechyd corfforol a'i iechyd meddwl</a:t>
            </a:r>
          </a:p>
          <a:p>
            <a:pPr>
              <a:defRPr b="0" i="0"/>
            </a:pPr>
            <a:r>
              <a:rPr lang="1106" sz="1100"/>
              <a:t>.</a:t>
            </a:r>
          </a:p>
          <a:p>
            <a:pPr>
              <a:defRPr b="0" i="0"/>
            </a:pPr>
            <a:r>
              <a:rPr lang="1106" sz="1100"/>
              <a:t>Dyfarnwch 2 farc am amlinelliad da yn rhoi gwybodaeth a dealltwriaeth glir o ffactorau a allai fod wedi effeithio ar amgylchiadau bywyd Sam ac ar ei iechyd corfforol a'i iechyd meddwl.</a:t>
            </a:r>
          </a:p>
          <a:p>
            <a:pPr>
              <a:defRPr b="0" i="0"/>
            </a:pPr>
            <a:r>
              <a:rPr lang="1106" sz="1100"/>
              <a:t> </a:t>
            </a:r>
          </a:p>
          <a:p>
            <a:pPr>
              <a:defRPr b="0" i="0"/>
            </a:pPr>
            <a:r>
              <a:rPr lang="1106" sz="1100"/>
              <a:t>Gall atebion gyfeirio at unrhyw dri o'r canlynol: </a:t>
            </a:r>
          </a:p>
          <a:p>
            <a:pPr>
              <a:defRPr b="0" i="0"/>
            </a:pPr>
            <a:r>
              <a:rPr lang="1106" sz="1100"/>
              <a:t>• teulu – perthnasoedd, genedigaeth chwaer Sam, statws Sam yn y teulu</a:t>
            </a:r>
          </a:p>
          <a:p>
            <a:pPr>
              <a:defRPr b="0" i="0"/>
            </a:pPr>
            <a:r>
              <a:rPr lang="1106" sz="1100"/>
              <a:t>• diffyg ffrindiau – mae hyn yn golygu bod llai o gyfleoedd gan Sam i gymdeithasu â phobl sydd â'r un diddordebau ag ef </a:t>
            </a:r>
          </a:p>
          <a:p>
            <a:pPr>
              <a:defRPr b="0" i="0"/>
            </a:pPr>
            <a:r>
              <a:rPr lang="1106" sz="1100"/>
              <a:t>• ynysigrwydd – mae Sam yn treulio mwy o amser ar ei ben ei hun yn ei ystafell yn hytrach nag yn rhyngweithio â theulu/ffrindiau </a:t>
            </a:r>
          </a:p>
          <a:p>
            <a:pPr>
              <a:defRPr b="0" i="0"/>
            </a:pPr>
            <a:r>
              <a:rPr lang="1106" sz="1100"/>
              <a:t>• stereoteipio – yn ymwneud ag ymddygiad Sam oedd yn heriol pan oedd Sam yn yr ysgol, neu ei ddiffyg cymwysterau </a:t>
            </a:r>
          </a:p>
          <a:p>
            <a:pPr>
              <a:defRPr b="0" i="0"/>
            </a:pPr>
            <a:r>
              <a:rPr lang="1106" sz="1100"/>
              <a:t>• diffyg addysg/cymwysterau – yn cyfyngu ar y dewis o gyfleoedd am swyddi sydd ar gael i Sam • modelau rôl – nid yw'n ymddangos bod Sam wedi cael modelau rôl cadarnhaol yn ei deulu yn ystod y cyfnod pan oedd yn tyfu i fyny </a:t>
            </a:r>
          </a:p>
          <a:p>
            <a:pPr>
              <a:defRPr b="0" i="0"/>
            </a:pPr>
            <a:r>
              <a:rPr lang="1106" sz="1100"/>
              <a:t>• gallai profiadau niweidiol yn ystod plentyndod – yn cynnwys bwlio gan ei dad, fod wedi effeithio ar Sam yn y tymor hir/gall yr effeithiau hyn aros gydag unigolyn drwy gydol ei fywyd. </a:t>
            </a:r>
          </a:p>
          <a:p>
            <a:endParaRPr lang="en-GB" sz="1100"/>
          </a:p>
          <a:p>
            <a:pPr>
              <a:defRPr b="0" i="0"/>
            </a:pPr>
            <a:r>
              <a:rPr lang="1106" sz="1100"/>
              <a:t>Rhowch gredyd am unrhyw ymateb dilys arall.</a:t>
            </a:r>
          </a:p>
        </p:txBody>
      </p:sp>
      <p:graphicFrame>
        <p:nvGraphicFramePr>
          <p:cNvPr id="5" name="Table 4">
            <a:extLst>
              <a:ext uri="{FF2B5EF4-FFF2-40B4-BE49-F238E27FC236}">
                <a16:creationId xmlns:a16="http://schemas.microsoft.com/office/drawing/2014/main" id="{6BAF8C5F-E065-4AC8-A8D4-0BF112CD68F2}"/>
              </a:ext>
            </a:extLst>
          </p:cNvPr>
          <p:cNvGraphicFramePr>
            <a:graphicFrameLocks noGrp="1"/>
          </p:cNvGraphicFramePr>
          <p:nvPr>
            <p:extLst>
              <p:ext uri="{D42A27DB-BD31-4B8C-83A1-F6EECF244321}">
                <p14:modId xmlns:p14="http://schemas.microsoft.com/office/powerpoint/2010/main" val="2317903002"/>
              </p:ext>
            </p:extLst>
          </p:nvPr>
        </p:nvGraphicFramePr>
        <p:xfrm>
          <a:off x="6549172" y="1732547"/>
          <a:ext cx="3751275" cy="3262885"/>
        </p:xfrm>
        <a:graphic>
          <a:graphicData uri="http://schemas.openxmlformats.org/drawingml/2006/table">
            <a:tbl>
              <a:tblPr firstRow="1" firstCol="1" bandRow="1">
                <a:tableStyleId>{5C22544A-7EE6-4342-B048-85BDC9FD1C3A}</a:tableStyleId>
              </a:tblPr>
              <a:tblGrid>
                <a:gridCol w="807085">
                  <a:extLst>
                    <a:ext uri="{9D8B030D-6E8A-4147-A177-3AD203B41FA5}">
                      <a16:colId xmlns:a16="http://schemas.microsoft.com/office/drawing/2014/main" val="777786470"/>
                    </a:ext>
                  </a:extLst>
                </a:gridCol>
                <a:gridCol w="1076325">
                  <a:extLst>
                    <a:ext uri="{9D8B030D-6E8A-4147-A177-3AD203B41FA5}">
                      <a16:colId xmlns:a16="http://schemas.microsoft.com/office/drawing/2014/main" val="2135940749"/>
                    </a:ext>
                  </a:extLst>
                </a:gridCol>
                <a:gridCol w="900430">
                  <a:extLst>
                    <a:ext uri="{9D8B030D-6E8A-4147-A177-3AD203B41FA5}">
                      <a16:colId xmlns:a16="http://schemas.microsoft.com/office/drawing/2014/main" val="1882445259"/>
                    </a:ext>
                  </a:extLst>
                </a:gridCol>
                <a:gridCol w="967435">
                  <a:extLst>
                    <a:ext uri="{9D8B030D-6E8A-4147-A177-3AD203B41FA5}">
                      <a16:colId xmlns:a16="http://schemas.microsoft.com/office/drawing/2014/main" val="1267655050"/>
                    </a:ext>
                  </a:extLst>
                </a:gridCol>
              </a:tblGrid>
              <a:tr h="469232">
                <a:tc>
                  <a:txBody>
                    <a:bodyPr/>
                    <a:lstStyle/>
                    <a:p>
                      <a:pPr algn="ctr">
                        <a:lnSpc>
                          <a:spcPct val="107000"/>
                        </a:lnSpc>
                        <a:spcAft>
                          <a:spcPts val="800"/>
                        </a:spcAft>
                        <a:defRPr b="0" i="0"/>
                      </a:pPr>
                      <a:r>
                        <a:rPr lang="1106" sz="1600" b="1">
                          <a:solidFill>
                            <a:schemeClr val="tx1"/>
                          </a:solidFill>
                          <a:effectLst/>
                          <a:latin typeface="+mj-lt"/>
                        </a:rPr>
                        <a:t>AA1</a:t>
                      </a:r>
                      <a:endParaRPr lang="en-GB" sz="16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800"/>
                        </a:spcAft>
                        <a:defRPr b="0" i="0"/>
                      </a:pPr>
                      <a:r>
                        <a:rPr lang="1106" sz="1600" b="1">
                          <a:solidFill>
                            <a:schemeClr val="tx1"/>
                          </a:solidFill>
                          <a:effectLst/>
                          <a:latin typeface="+mj-lt"/>
                        </a:rPr>
                        <a:t>AA2</a:t>
                      </a:r>
                      <a:endParaRPr lang="en-GB" sz="16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800"/>
                        </a:spcAft>
                        <a:defRPr b="0" i="0"/>
                      </a:pPr>
                      <a:r>
                        <a:rPr lang="1106" sz="1600" b="1">
                          <a:solidFill>
                            <a:schemeClr val="tx1"/>
                          </a:solidFill>
                          <a:effectLst/>
                          <a:latin typeface="+mj-lt"/>
                        </a:rPr>
                        <a:t>AA3</a:t>
                      </a:r>
                      <a:endParaRPr lang="en-GB" sz="16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800"/>
                        </a:spcAft>
                        <a:defRPr b="0" i="0"/>
                      </a:pPr>
                      <a:r>
                        <a:rPr lang="1106" sz="1600" b="1" dirty="0">
                          <a:solidFill>
                            <a:schemeClr val="tx1"/>
                          </a:solidFill>
                          <a:effectLst/>
                          <a:latin typeface="+mj-lt"/>
                        </a:rPr>
                        <a:t>Cyfanswm</a:t>
                      </a:r>
                      <a:r>
                        <a:rPr lang="1106" sz="1600" b="0" dirty="0">
                          <a:solidFill>
                            <a:schemeClr val="tx1"/>
                          </a:solidFill>
                          <a:effectLst/>
                          <a:latin typeface="+mj-lt"/>
                        </a:rPr>
                        <a:t> </a:t>
                      </a:r>
                    </a:p>
                    <a:p>
                      <a:pPr algn="ctr">
                        <a:lnSpc>
                          <a:spcPct val="107000"/>
                        </a:lnSpc>
                        <a:spcAft>
                          <a:spcPts val="800"/>
                        </a:spcAft>
                        <a:defRPr b="0" i="0"/>
                      </a:pPr>
                      <a:r>
                        <a:rPr lang="1106" sz="1600" b="1" dirty="0">
                          <a:solidFill>
                            <a:schemeClr val="tx1"/>
                          </a:solidFill>
                          <a:effectLst/>
                          <a:latin typeface="+mj-lt"/>
                        </a:rPr>
                        <a:t>marc</a:t>
                      </a:r>
                      <a:r>
                        <a:rPr lang="cy-GB" sz="1600" b="1" dirty="0">
                          <a:solidFill>
                            <a:schemeClr val="tx1"/>
                          </a:solidFill>
                          <a:effectLst/>
                          <a:latin typeface="+mj-lt"/>
                        </a:rPr>
                        <a:t>iau</a:t>
                      </a:r>
                      <a:endParaRPr lang="en-GB" sz="16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490981200"/>
                  </a:ext>
                </a:extLst>
              </a:tr>
              <a:tr h="2477862">
                <a:tc>
                  <a:txBody>
                    <a:bodyPr/>
                    <a:lstStyle/>
                    <a:p>
                      <a:pPr algn="ctr">
                        <a:lnSpc>
                          <a:spcPct val="107000"/>
                        </a:lnSpc>
                        <a:spcAft>
                          <a:spcPts val="800"/>
                        </a:spcAft>
                        <a:defRPr b="0" i="0"/>
                      </a:pPr>
                      <a:r>
                        <a:rPr lang="1106" sz="1800" b="1">
                          <a:solidFill>
                            <a:schemeClr val="tx1"/>
                          </a:solidFill>
                          <a:effectLst/>
                        </a:rPr>
                        <a:t> </a:t>
                      </a:r>
                    </a:p>
                    <a:p>
                      <a:pPr algn="ctr">
                        <a:lnSpc>
                          <a:spcPct val="107000"/>
                        </a:lnSpc>
                        <a:spcAft>
                          <a:spcPts val="800"/>
                        </a:spcAft>
                        <a:defRPr b="0" i="0"/>
                      </a:pPr>
                      <a:r>
                        <a:rPr lang="1106" sz="1800" b="1">
                          <a:solidFill>
                            <a:schemeClr val="tx1"/>
                          </a:solidFill>
                          <a:effectLst/>
                        </a:rPr>
                        <a:t>6 </a:t>
                      </a:r>
                    </a:p>
                    <a:p>
                      <a:pPr algn="ctr">
                        <a:lnSpc>
                          <a:spcPct val="107000"/>
                        </a:lnSpc>
                        <a:spcAft>
                          <a:spcPts val="800"/>
                        </a:spcAft>
                        <a:defRPr b="0" i="0"/>
                      </a:pPr>
                      <a:r>
                        <a:rPr lang="1106" sz="1800" b="1">
                          <a:solidFill>
                            <a:schemeClr val="tx1"/>
                          </a:solidFill>
                          <a:effectLst/>
                        </a:rPr>
                        <a:t> </a:t>
                      </a:r>
                    </a:p>
                    <a:p>
                      <a:pPr algn="ctr">
                        <a:lnSpc>
                          <a:spcPct val="107000"/>
                        </a:lnSpc>
                        <a:spcAft>
                          <a:spcPts val="800"/>
                        </a:spcAft>
                        <a:defRPr b="0" i="0"/>
                      </a:pPr>
                      <a:r>
                        <a:rPr lang="1106" sz="1800" b="1">
                          <a:solidFill>
                            <a:schemeClr val="tx1"/>
                          </a:solidFill>
                          <a:effectLst/>
                        </a:rPr>
                        <a:t> </a:t>
                      </a:r>
                    </a:p>
                    <a:p>
                      <a:pPr algn="ctr">
                        <a:lnSpc>
                          <a:spcPct val="107000"/>
                        </a:lnSpc>
                        <a:spcAft>
                          <a:spcPts val="800"/>
                        </a:spcAft>
                        <a:defRPr b="0" i="0"/>
                      </a:pPr>
                      <a:r>
                        <a:rPr lang="1106" sz="1800" b="1">
                          <a:solidFill>
                            <a:schemeClr val="tx1"/>
                          </a:solidFill>
                          <a:effectLst/>
                        </a:rPr>
                        <a:t> </a:t>
                      </a:r>
                    </a:p>
                    <a:p>
                      <a:pPr algn="ctr">
                        <a:lnSpc>
                          <a:spcPct val="107000"/>
                        </a:lnSpc>
                        <a:spcAft>
                          <a:spcPts val="800"/>
                        </a:spcAft>
                        <a:defRPr b="0" i="0"/>
                      </a:pPr>
                      <a:r>
                        <a:rPr lang="1106" sz="1800" b="1">
                          <a:solidFill>
                            <a:schemeClr val="tx1"/>
                          </a:solidFill>
                          <a:effectLst/>
                        </a:rPr>
                        <a:t> </a:t>
                      </a:r>
                    </a:p>
                    <a:p>
                      <a:pPr algn="ctr">
                        <a:lnSpc>
                          <a:spcPct val="107000"/>
                        </a:lnSpc>
                        <a:spcAft>
                          <a:spcPts val="800"/>
                        </a:spcAft>
                        <a:defRPr b="0" i="0"/>
                      </a:pPr>
                      <a:r>
                        <a:rPr lang="1106" sz="1800" b="1">
                          <a:solidFill>
                            <a:schemeClr val="tx1"/>
                          </a:solidFill>
                          <a:effectLst/>
                        </a:rPr>
                        <a:t> </a:t>
                      </a:r>
                      <a:endParaRPr lang="en-GB" sz="18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endParaRPr lang="en-GB" sz="1800" b="1">
                        <a:solidFill>
                          <a:schemeClr val="tx1"/>
                        </a:solidFill>
                        <a:effectLst/>
                      </a:endParaRPr>
                    </a:p>
                    <a:p>
                      <a:pPr algn="ctr">
                        <a:lnSpc>
                          <a:spcPct val="107000"/>
                        </a:lnSpc>
                        <a:spcAft>
                          <a:spcPts val="800"/>
                        </a:spcAft>
                      </a:pPr>
                      <a:endParaRPr lang="en-GB" sz="1800" b="1">
                        <a:solidFill>
                          <a:schemeClr val="tx1"/>
                        </a:solidFill>
                        <a:effectLst/>
                      </a:endParaRPr>
                    </a:p>
                    <a:p>
                      <a:pPr algn="ctr">
                        <a:lnSpc>
                          <a:spcPct val="107000"/>
                        </a:lnSpc>
                        <a:spcAft>
                          <a:spcPts val="800"/>
                        </a:spcAft>
                        <a:defRPr b="0" i="0"/>
                      </a:pPr>
                      <a:r>
                        <a:rPr lang="1106" sz="1800" b="1">
                          <a:solidFill>
                            <a:schemeClr val="tx1"/>
                          </a:solidFill>
                          <a:effectLst/>
                        </a:rPr>
                        <a:t> </a:t>
                      </a:r>
                      <a:endParaRPr lang="en-GB" sz="18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defRPr b="0" i="0"/>
                      </a:pPr>
                      <a:r>
                        <a:rPr lang="1106" sz="1800" b="1">
                          <a:solidFill>
                            <a:schemeClr val="tx1"/>
                          </a:solidFill>
                          <a:effectLst/>
                        </a:rPr>
                        <a:t> </a:t>
                      </a:r>
                      <a:endParaRPr lang="en-GB" sz="18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defRPr b="0" i="0"/>
                      </a:pPr>
                      <a:r>
                        <a:rPr lang="1106" sz="1800" b="1" dirty="0">
                          <a:solidFill>
                            <a:schemeClr val="tx1"/>
                          </a:solidFill>
                          <a:effectLst/>
                        </a:rPr>
                        <a:t> </a:t>
                      </a:r>
                    </a:p>
                    <a:p>
                      <a:pPr algn="ctr">
                        <a:lnSpc>
                          <a:spcPct val="107000"/>
                        </a:lnSpc>
                        <a:spcAft>
                          <a:spcPts val="800"/>
                        </a:spcAft>
                        <a:defRPr b="0" i="0"/>
                      </a:pPr>
                      <a:r>
                        <a:rPr lang="1106"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6</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46082686"/>
                  </a:ext>
                </a:extLst>
              </a:tr>
            </a:tbl>
          </a:graphicData>
        </a:graphic>
      </p:graphicFrame>
      <p:pic>
        <p:nvPicPr>
          <p:cNvPr id="2" name="Audio 1">
            <a:hlinkClick r:id="" action="ppaction://media"/>
            <a:extLst>
              <a:ext uri="{FF2B5EF4-FFF2-40B4-BE49-F238E27FC236}">
                <a16:creationId xmlns:a16="http://schemas.microsoft.com/office/drawing/2014/main" id="{FFBCCC00-D215-45F4-BAC5-EAAFC65550D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118898515"/>
      </p:ext>
    </p:extLst>
  </p:cSld>
  <p:clrMapOvr>
    <a:masterClrMapping/>
  </p:clrMapOvr>
  <mc:AlternateContent xmlns:mc="http://schemas.openxmlformats.org/markup-compatibility/2006" xmlns:p14="http://schemas.microsoft.com/office/powerpoint/2010/main">
    <mc:Choice Requires="p14">
      <p:transition spd="slow" p14:dur="2000" advTm="76338"/>
    </mc:Choice>
    <mc:Fallback xmlns="">
      <p:transition spd="slow" advTm="76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209733"/>
            <a:ext cx="10223323" cy="447261"/>
          </a:xfrm>
        </p:spPr>
        <p:txBody>
          <a:bodyPr/>
          <a:lstStyle/>
          <a:p>
            <a:pPr>
              <a:defRPr b="0" i="0"/>
            </a:pPr>
            <a:r>
              <a:rPr lang="1106" sz="2400">
                <a:solidFill>
                  <a:srgbClr val="0070C0"/>
                </a:solidFill>
              </a:rPr>
              <a:t>Adran A cwestiwn 1 (b), AA1</a:t>
            </a:r>
          </a:p>
        </p:txBody>
      </p:sp>
      <p:sp>
        <p:nvSpPr>
          <p:cNvPr id="4" name="Speech Bubble: Oval 3">
            <a:extLst>
              <a:ext uri="{FF2B5EF4-FFF2-40B4-BE49-F238E27FC236}">
                <a16:creationId xmlns:a16="http://schemas.microsoft.com/office/drawing/2014/main" id="{8FE8776F-2567-4937-A915-7642F530171A}"/>
              </a:ext>
            </a:extLst>
          </p:cNvPr>
          <p:cNvSpPr/>
          <p:nvPr/>
        </p:nvSpPr>
        <p:spPr>
          <a:xfrm>
            <a:off x="4787900" y="2286951"/>
            <a:ext cx="5982362" cy="612648"/>
          </a:xfrm>
          <a:prstGeom prst="wedgeEllipseCallout">
            <a:avLst/>
          </a:prstGeom>
        </p:spPr>
        <p:txBody>
          <a:bodyPr wrap="none" lIns="0" tIns="0" rIns="0" bIns="0" rtlCol="0" anchor="ctr">
            <a:noAutofit/>
          </a:bodyPr>
          <a:lstStyle/>
          <a:p>
            <a:pPr algn="ctr"/>
            <a:endParaRPr lang="en-GB">
              <a:solidFill>
                <a:srgbClr val="000000"/>
              </a:solidFill>
              <a:highlight>
                <a:srgbClr val="FFFF00"/>
              </a:highlight>
            </a:endParaRPr>
          </a:p>
        </p:txBody>
      </p:sp>
      <p:sp>
        <p:nvSpPr>
          <p:cNvPr id="11" name="Speech Bubble: Oval 10">
            <a:extLst>
              <a:ext uri="{FF2B5EF4-FFF2-40B4-BE49-F238E27FC236}">
                <a16:creationId xmlns:a16="http://schemas.microsoft.com/office/drawing/2014/main" id="{98D5F06C-E714-44BA-AC9F-98590911B4DA}"/>
              </a:ext>
            </a:extLst>
          </p:cNvPr>
          <p:cNvSpPr/>
          <p:nvPr/>
        </p:nvSpPr>
        <p:spPr>
          <a:xfrm>
            <a:off x="5969000" y="1103085"/>
            <a:ext cx="4953000" cy="4370616"/>
          </a:xfrm>
          <a:prstGeom prst="wedgeEllipseCallout">
            <a:avLst/>
          </a:prstGeom>
        </p:spPr>
        <p:txBody>
          <a:bodyPr wrap="none" lIns="0" tIns="0" rIns="0" bIns="0" rtlCol="0" anchor="ctr">
            <a:noAutofit/>
          </a:bodyPr>
          <a:lstStyle/>
          <a:p>
            <a:pPr algn="ctr"/>
            <a:endParaRPr lang="en-GB">
              <a:solidFill>
                <a:srgbClr val="000000"/>
              </a:solidFill>
            </a:endParaRPr>
          </a:p>
        </p:txBody>
      </p:sp>
      <p:sp>
        <p:nvSpPr>
          <p:cNvPr id="13" name="Speech Bubble: Oval 12">
            <a:extLst>
              <a:ext uri="{FF2B5EF4-FFF2-40B4-BE49-F238E27FC236}">
                <a16:creationId xmlns:a16="http://schemas.microsoft.com/office/drawing/2014/main" id="{BE87D378-EC96-4115-A8F3-C93DC34F7E4C}"/>
              </a:ext>
            </a:extLst>
          </p:cNvPr>
          <p:cNvSpPr/>
          <p:nvPr/>
        </p:nvSpPr>
        <p:spPr>
          <a:xfrm>
            <a:off x="6591300" y="1358900"/>
            <a:ext cx="914400" cy="612648"/>
          </a:xfrm>
          <a:prstGeom prst="wedgeEllipseCallout">
            <a:avLst/>
          </a:prstGeom>
        </p:spPr>
        <p:txBody>
          <a:bodyPr wrap="none" lIns="0" tIns="0" rIns="0" bIns="0" rtlCol="0" anchor="ctr">
            <a:noAutofit/>
          </a:bodyPr>
          <a:lstStyle/>
          <a:p>
            <a:pPr algn="ctr"/>
            <a:endParaRPr lang="en-GB">
              <a:solidFill>
                <a:srgbClr val="000000"/>
              </a:solidFill>
            </a:endParaRPr>
          </a:p>
        </p:txBody>
      </p:sp>
      <p:sp>
        <p:nvSpPr>
          <p:cNvPr id="14" name="Speech Bubble: Oval 13">
            <a:extLst>
              <a:ext uri="{FF2B5EF4-FFF2-40B4-BE49-F238E27FC236}">
                <a16:creationId xmlns:a16="http://schemas.microsoft.com/office/drawing/2014/main" id="{2AD3C128-9B70-4859-9983-186DF06D0345}"/>
              </a:ext>
            </a:extLst>
          </p:cNvPr>
          <p:cNvSpPr/>
          <p:nvPr/>
        </p:nvSpPr>
        <p:spPr>
          <a:xfrm>
            <a:off x="6096000" y="1715732"/>
            <a:ext cx="5600700" cy="4204060"/>
          </a:xfrm>
          <a:prstGeom prst="wedgeEllipseCallout">
            <a:avLst/>
          </a:prstGeom>
        </p:spPr>
        <p:txBody>
          <a:bodyPr wrap="none" lIns="0" tIns="0" rIns="0" bIns="0" rtlCol="0" anchor="ctr">
            <a:noAutofit/>
          </a:bodyPr>
          <a:lstStyle/>
          <a:p>
            <a:pPr algn="ctr"/>
            <a:endParaRPr lang="en-GB">
              <a:solidFill>
                <a:srgbClr val="000000"/>
              </a:solidFill>
            </a:endParaRPr>
          </a:p>
        </p:txBody>
      </p:sp>
      <p:sp>
        <p:nvSpPr>
          <p:cNvPr id="17" name="TextBox 16">
            <a:extLst>
              <a:ext uri="{FF2B5EF4-FFF2-40B4-BE49-F238E27FC236}">
                <a16:creationId xmlns:a16="http://schemas.microsoft.com/office/drawing/2014/main" id="{40338B42-713B-481F-B33D-BAF273A5405D}"/>
              </a:ext>
            </a:extLst>
          </p:cNvPr>
          <p:cNvSpPr txBox="1"/>
          <p:nvPr/>
        </p:nvSpPr>
        <p:spPr>
          <a:xfrm>
            <a:off x="6591300" y="4213206"/>
            <a:ext cx="4881677" cy="1189909"/>
          </a:xfrm>
          <a:prstGeom prst="rect">
            <a:avLst/>
          </a:prstGeom>
          <a:noFill/>
        </p:spPr>
        <p:txBody>
          <a:bodyPr wrap="square" rtlCol="0">
            <a:spAutoFit/>
          </a:bodyPr>
          <a:lstStyle/>
          <a:p>
            <a:pPr>
              <a:defRPr b="0" i="0"/>
            </a:pPr>
            <a:r>
              <a:rPr lang="1106"/>
              <a:t>Defnyddiwch y lle sydd wedi'i ddarparu i ymateb – gadewch i nifer y marciau a'r lle sydd ar gael eich arwain. (Cofiwch y gallwch chi ddefnyddio'r dudalen parhad os oes angen)</a:t>
            </a:r>
          </a:p>
        </p:txBody>
      </p:sp>
      <p:sp>
        <p:nvSpPr>
          <p:cNvPr id="18" name="Speech Bubble: Rectangle 17">
            <a:extLst>
              <a:ext uri="{FF2B5EF4-FFF2-40B4-BE49-F238E27FC236}">
                <a16:creationId xmlns:a16="http://schemas.microsoft.com/office/drawing/2014/main" id="{C013DD74-B26E-4402-B8B0-6B835749F807}"/>
              </a:ext>
            </a:extLst>
          </p:cNvPr>
          <p:cNvSpPr/>
          <p:nvPr/>
        </p:nvSpPr>
        <p:spPr>
          <a:xfrm>
            <a:off x="5867400" y="1103084"/>
            <a:ext cx="5600700" cy="1318966"/>
          </a:xfrm>
          <a:prstGeom prst="wedgeRectCallout">
            <a:avLst/>
          </a:prstGeom>
        </p:spPr>
        <p:txBody>
          <a:bodyPr wrap="none" lIns="0" tIns="0" rIns="0" bIns="0" rtlCol="0" anchor="ctr">
            <a:noAutofit/>
          </a:bodyPr>
          <a:lstStyle/>
          <a:p>
            <a:pPr algn="ctr"/>
            <a:endParaRPr lang="en-GB">
              <a:solidFill>
                <a:srgbClr val="000000"/>
              </a:solidFill>
            </a:endParaRPr>
          </a:p>
        </p:txBody>
      </p:sp>
      <p:sp>
        <p:nvSpPr>
          <p:cNvPr id="12" name="Rectangle 123">
            <a:extLst>
              <a:ext uri="{FF2B5EF4-FFF2-40B4-BE49-F238E27FC236}">
                <a16:creationId xmlns:a16="http://schemas.microsoft.com/office/drawing/2014/main" id="{54A3653E-1C6E-4840-9BEA-91B7FDB20118}"/>
              </a:ext>
            </a:extLst>
          </p:cNvPr>
          <p:cNvSpPr>
            <a:spLocks noChangeArrowheads="1"/>
          </p:cNvSpPr>
          <p:nvPr/>
        </p:nvSpPr>
        <p:spPr bwMode="auto">
          <a:xfrm>
            <a:off x="6716756" y="1068240"/>
            <a:ext cx="2376488" cy="1044575"/>
          </a:xfrm>
          <a:prstGeom prst="rect">
            <a:avLst/>
          </a:prstGeom>
          <a:solidFill>
            <a:srgbClr val="66CCFF"/>
          </a:solidFill>
          <a:ln w="38100">
            <a:solidFill>
              <a:schemeClr val="tx1"/>
            </a:solidFill>
            <a:miter lim="800000"/>
          </a:ln>
          <a:effectLst/>
        </p:spPr>
        <p:txBody>
          <a:bodyPr wrap="none" anchor="ctr"/>
          <a:lstStyle/>
          <a:p>
            <a:pPr algn="ctr">
              <a:defRPr b="0" i="0"/>
            </a:pPr>
            <a:r>
              <a:rPr lang="1106" sz="6600"/>
              <a:t>08:00</a:t>
            </a:r>
          </a:p>
        </p:txBody>
      </p:sp>
      <p:sp>
        <p:nvSpPr>
          <p:cNvPr id="15" name="TextBox 14">
            <a:extLst>
              <a:ext uri="{FF2B5EF4-FFF2-40B4-BE49-F238E27FC236}">
                <a16:creationId xmlns:a16="http://schemas.microsoft.com/office/drawing/2014/main" id="{C4EE6543-DC97-47C9-AD09-AEB4DFCC4847}"/>
              </a:ext>
            </a:extLst>
          </p:cNvPr>
          <p:cNvSpPr txBox="1"/>
          <p:nvPr/>
        </p:nvSpPr>
        <p:spPr>
          <a:xfrm>
            <a:off x="6591300" y="2161822"/>
            <a:ext cx="3482889" cy="1189909"/>
          </a:xfrm>
          <a:prstGeom prst="rect">
            <a:avLst/>
          </a:prstGeom>
          <a:noFill/>
        </p:spPr>
        <p:txBody>
          <a:bodyPr wrap="square" rtlCol="0">
            <a:spAutoFit/>
          </a:bodyPr>
          <a:lstStyle/>
          <a:p>
            <a:pPr>
              <a:defRPr b="0" i="0"/>
            </a:pPr>
            <a:r>
              <a:rPr lang="1106"/>
              <a:t>Dechreuwch y cloc!</a:t>
            </a:r>
          </a:p>
          <a:p>
            <a:endParaRPr lang="en-GB"/>
          </a:p>
          <a:p>
            <a:pPr>
              <a:defRPr b="0" i="0"/>
            </a:pPr>
            <a:r>
              <a:rPr lang="1106"/>
              <a:t>Ceisiwch ateb y cwestiwn hwn mewn 10 munud.  </a:t>
            </a:r>
          </a:p>
        </p:txBody>
      </p:sp>
      <p:sp>
        <p:nvSpPr>
          <p:cNvPr id="20" name="TextBox 19">
            <a:extLst>
              <a:ext uri="{FF2B5EF4-FFF2-40B4-BE49-F238E27FC236}">
                <a16:creationId xmlns:a16="http://schemas.microsoft.com/office/drawing/2014/main" id="{BDDC4471-A5F4-4B78-8E80-18F1BB6408B9}"/>
              </a:ext>
            </a:extLst>
          </p:cNvPr>
          <p:cNvSpPr txBox="1"/>
          <p:nvPr/>
        </p:nvSpPr>
        <p:spPr>
          <a:xfrm>
            <a:off x="824089" y="1219200"/>
            <a:ext cx="5048354" cy="2308324"/>
          </a:xfrm>
          <a:prstGeom prst="rect">
            <a:avLst/>
          </a:prstGeom>
          <a:noFill/>
        </p:spPr>
        <p:txBody>
          <a:bodyPr wrap="square">
            <a:spAutoFit/>
          </a:bodyPr>
          <a:lstStyle/>
          <a:p>
            <a:pPr>
              <a:defRPr b="0" i="0"/>
            </a:pPr>
            <a:r>
              <a:rPr lang="1106" dirty="0"/>
              <a:t>(b) Disgrifiwch sut gall y </a:t>
            </a:r>
            <a:r>
              <a:rPr lang="1106" dirty="0">
                <a:highlight>
                  <a:srgbClr val="FFFF00"/>
                </a:highlight>
              </a:rPr>
              <a:t>ddamcaniaeth ymlyniad seicodynamig ddylanwadu ar ddatblygiad oedolion</a:t>
            </a:r>
            <a:r>
              <a:rPr lang="1106" dirty="0"/>
              <a:t>. </a:t>
            </a:r>
            <a:r>
              <a:rPr lang="1106" dirty="0">
                <a:highlight>
                  <a:srgbClr val="FFFF00"/>
                </a:highlight>
              </a:rPr>
              <a:t>[6] </a:t>
            </a:r>
            <a:r>
              <a:rPr lang="1106" dirty="0"/>
              <a:t>……………………………………………………………………………… …………………………………………………………………………………………………………………………………………………………………………………………………………………………………………….….… ………………………………………………………………………………</a:t>
            </a:r>
          </a:p>
        </p:txBody>
      </p:sp>
      <p:sp>
        <p:nvSpPr>
          <p:cNvPr id="2" name="Oval 1">
            <a:extLst>
              <a:ext uri="{FF2B5EF4-FFF2-40B4-BE49-F238E27FC236}">
                <a16:creationId xmlns:a16="http://schemas.microsoft.com/office/drawing/2014/main" id="{C5FBF021-0FAA-4438-BF37-DB77CD097200}"/>
              </a:ext>
            </a:extLst>
          </p:cNvPr>
          <p:cNvSpPr/>
          <p:nvPr/>
        </p:nvSpPr>
        <p:spPr>
          <a:xfrm>
            <a:off x="1104179" y="1215126"/>
            <a:ext cx="1114585" cy="3312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Audio 4">
            <a:hlinkClick r:id="" action="ppaction://media"/>
            <a:extLst>
              <a:ext uri="{FF2B5EF4-FFF2-40B4-BE49-F238E27FC236}">
                <a16:creationId xmlns:a16="http://schemas.microsoft.com/office/drawing/2014/main" id="{74905673-3866-4387-A612-BCBF0F90F7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722884949"/>
      </p:ext>
    </p:extLst>
  </p:cSld>
  <p:clrMapOvr>
    <a:masterClrMapping/>
  </p:clrMapOvr>
  <mc:AlternateContent xmlns:mc="http://schemas.openxmlformats.org/markup-compatibility/2006" xmlns:p14="http://schemas.microsoft.com/office/powerpoint/2010/main">
    <mc:Choice Requires="p14">
      <p:transition spd="slow" p14:dur="2000" advTm="29263"/>
    </mc:Choice>
    <mc:Fallback xmlns="">
      <p:transition spd="slow" advTm="29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nodeType="clickPar">
                      <p:stCondLst>
                        <p:cond delay="0"/>
                      </p:stCondLst>
                      <p:childTnLst>
                        <p:par>
                          <p:cTn id="9" fill="hold" nodeType="afterGroup">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bldLst>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412638" y="179693"/>
            <a:ext cx="10223323" cy="447261"/>
          </a:xfrm>
        </p:spPr>
        <p:txBody>
          <a:bodyPr/>
          <a:lstStyle/>
          <a:p>
            <a:pPr>
              <a:defRPr b="0" i="0"/>
            </a:pPr>
            <a:r>
              <a:rPr lang="1106" sz="2000">
                <a:solidFill>
                  <a:srgbClr val="0070C0"/>
                </a:solidFill>
              </a:rPr>
              <a:t>Adran A cwestiwn 1 (b),  cynllun marcio AA1 </a:t>
            </a:r>
          </a:p>
        </p:txBody>
      </p:sp>
      <p:sp>
        <p:nvSpPr>
          <p:cNvPr id="7" name="TextBox 6">
            <a:extLst>
              <a:ext uri="{FF2B5EF4-FFF2-40B4-BE49-F238E27FC236}">
                <a16:creationId xmlns:a16="http://schemas.microsoft.com/office/drawing/2014/main" id="{AED58534-3F97-42D8-96D5-4F7847F527CF}"/>
              </a:ext>
            </a:extLst>
          </p:cNvPr>
          <p:cNvSpPr txBox="1"/>
          <p:nvPr/>
        </p:nvSpPr>
        <p:spPr>
          <a:xfrm>
            <a:off x="812801" y="1170573"/>
            <a:ext cx="5293771" cy="5247801"/>
          </a:xfrm>
          <a:prstGeom prst="rect">
            <a:avLst/>
          </a:prstGeom>
          <a:noFill/>
        </p:spPr>
        <p:txBody>
          <a:bodyPr wrap="square">
            <a:spAutoFit/>
          </a:bodyPr>
          <a:lstStyle/>
          <a:p>
            <a:pPr marL="342900" indent="-342900">
              <a:buAutoNum type="arabicPeriod"/>
              <a:defRPr b="0" i="0"/>
            </a:pPr>
            <a:r>
              <a:rPr lang="1106" sz="1400" i="1">
                <a:latin typeface="Arial" pitchFamily="34" charset="0"/>
                <a:cs typeface="Arial" pitchFamily="34" charset="0"/>
              </a:rPr>
              <a:t>b) Disgrifiwch sut gall y ddamcaniaeth ymlyniad seicodynamig ddylanwadu ar ddatblygiad oedolion</a:t>
            </a:r>
            <a:r>
              <a:rPr lang="1106" sz="1400" i="0">
                <a:latin typeface="Arial" pitchFamily="34" charset="0"/>
                <a:cs typeface="Arial" pitchFamily="34" charset="0"/>
              </a:rPr>
              <a:t>.</a:t>
            </a:r>
          </a:p>
          <a:p>
            <a:pPr marL="342900" indent="-342900">
              <a:buAutoNum type="arabicPeriod"/>
            </a:pPr>
            <a:endParaRPr lang="en-GB" sz="1400">
              <a:latin typeface="Arial" pitchFamily="34" charset="0"/>
              <a:cs typeface="Arial" pitchFamily="34" charset="0"/>
            </a:endParaRPr>
          </a:p>
          <a:p>
            <a:pPr>
              <a:defRPr b="0" i="0"/>
            </a:pPr>
            <a:r>
              <a:rPr lang="1106" sz="1400">
                <a:latin typeface="Arial" pitchFamily="34" charset="0"/>
                <a:cs typeface="Arial" pitchFamily="34" charset="0"/>
              </a:rPr>
              <a:t> Gall atebion gyfeirio at y canlynol:</a:t>
            </a:r>
          </a:p>
          <a:p>
            <a:endParaRPr lang="en-GB" sz="1400">
              <a:latin typeface="Arial" pitchFamily="34" charset="0"/>
              <a:cs typeface="Arial" pitchFamily="34" charset="0"/>
            </a:endParaRPr>
          </a:p>
          <a:p>
            <a:pPr>
              <a:defRPr b="0" i="0"/>
            </a:pPr>
            <a:r>
              <a:rPr lang="1106" sz="1400">
                <a:latin typeface="Arial" pitchFamily="34" charset="0"/>
                <a:cs typeface="Arial" pitchFamily="34" charset="0"/>
              </a:rPr>
              <a:t> Mae damcaniaeth ymlyniad seicodynamig yn disgrifio sut byddai'r bond cariad rhwng rhiant/gofalwr a phlentyn, pe byddai'r bond hwnnw o ansawdd gwael, yn achosi niwed seicolegol i'r plentyn ac yn cael effeithiau parhaus arno fel oedolyn, megis:</a:t>
            </a:r>
          </a:p>
          <a:p>
            <a:pPr>
              <a:defRPr b="0" i="0"/>
            </a:pPr>
            <a:r>
              <a:rPr lang="1106" sz="1400">
                <a:latin typeface="Arial" pitchFamily="34" charset="0"/>
                <a:cs typeface="Arial" pitchFamily="34" charset="0"/>
              </a:rPr>
              <a:t> • gallai achosi niwed emosiynol, gan arwain at anallu i garu neu ddangos hoffter </a:t>
            </a:r>
          </a:p>
          <a:p>
            <a:pPr>
              <a:defRPr b="0" i="0"/>
            </a:pPr>
            <a:r>
              <a:rPr lang="1106" sz="1400">
                <a:latin typeface="Arial" pitchFamily="34" charset="0"/>
                <a:cs typeface="Arial" pitchFamily="34" charset="0"/>
              </a:rPr>
              <a:t>• gallai plentyn hefyd fethu â dysgu'n iawn yn yr ysgol, gall hyn effeithio ar ei gyflawniad academaidd a'i gyfleoedd o ran cyflogaeth yn y dyfodol fel oedolyn </a:t>
            </a:r>
          </a:p>
          <a:p>
            <a:pPr>
              <a:defRPr b="0" i="0"/>
            </a:pPr>
            <a:r>
              <a:rPr lang="1106" sz="1400">
                <a:latin typeface="Arial" pitchFamily="34" charset="0"/>
                <a:cs typeface="Arial" pitchFamily="34" charset="0"/>
              </a:rPr>
              <a:t>• gall plentyn fod yn fwy tebygol o droseddu fel oedolyn</a:t>
            </a:r>
          </a:p>
          <a:p>
            <a:pPr>
              <a:defRPr b="0" i="0"/>
            </a:pPr>
            <a:r>
              <a:rPr lang="1106" sz="1400">
                <a:latin typeface="Arial" pitchFamily="34" charset="0"/>
                <a:cs typeface="Arial" pitchFamily="34" charset="0"/>
              </a:rPr>
              <a:t> • gall arwain at anallu i ffurfio perthynas gariadus â phartner fel oedolyn </a:t>
            </a:r>
          </a:p>
          <a:p>
            <a:pPr>
              <a:defRPr b="0" i="0"/>
            </a:pPr>
            <a:r>
              <a:rPr lang="1106" sz="1400">
                <a:latin typeface="Arial" pitchFamily="34" charset="0"/>
                <a:cs typeface="Arial" pitchFamily="34" charset="0"/>
              </a:rPr>
              <a:t>• gall arwain at fethu â gwneud synnwyr o berthnasoedd â phobl eraill. </a:t>
            </a:r>
          </a:p>
          <a:p>
            <a:endParaRPr lang="en-GB" sz="1400">
              <a:latin typeface="Arial" pitchFamily="34" charset="0"/>
              <a:cs typeface="Arial" pitchFamily="34" charset="0"/>
            </a:endParaRPr>
          </a:p>
          <a:p>
            <a:pPr>
              <a:defRPr b="0" i="0"/>
            </a:pPr>
            <a:r>
              <a:rPr lang="1106" sz="1400">
                <a:latin typeface="Arial" pitchFamily="34" charset="0"/>
                <a:cs typeface="Arial" pitchFamily="34" charset="0"/>
              </a:rPr>
              <a:t>Rhowch gredyd am unrhyw ymateb dilys arall</a:t>
            </a:r>
            <a:endParaRPr lang="en-GB" sz="1400" i="1">
              <a:latin typeface="Arial" pitchFamily="34" charset="0"/>
              <a:cs typeface="Arial" pitchFamily="34" charset="0"/>
            </a:endParaRPr>
          </a:p>
          <a:p>
            <a:endParaRPr lang="en-GB" sz="1100">
              <a:latin typeface="Arial" pitchFamily="34" charset="0"/>
              <a:cs typeface="Arial" pitchFamily="34" charset="0"/>
            </a:endParaRPr>
          </a:p>
          <a:p>
            <a:pPr>
              <a:defRPr b="0" i="0"/>
            </a:pPr>
            <a:r>
              <a:rPr lang="1106" sz="1100">
                <a:latin typeface="Arial" pitchFamily="34" charset="0"/>
                <a:cs typeface="Arial" pitchFamily="34" charset="0"/>
              </a:rPr>
              <a:t>.</a:t>
            </a:r>
          </a:p>
          <a:p>
            <a:endParaRPr lang="en-GB" sz="1100"/>
          </a:p>
          <a:p>
            <a:pPr>
              <a:defRPr b="0" i="0"/>
            </a:pPr>
            <a:r>
              <a:rPr lang="1106" sz="1100"/>
              <a:t>.</a:t>
            </a:r>
          </a:p>
        </p:txBody>
      </p:sp>
      <p:graphicFrame>
        <p:nvGraphicFramePr>
          <p:cNvPr id="2" name="Table 1">
            <a:extLst>
              <a:ext uri="{FF2B5EF4-FFF2-40B4-BE49-F238E27FC236}">
                <a16:creationId xmlns:a16="http://schemas.microsoft.com/office/drawing/2014/main" id="{DF07C27B-1EEA-4C35-8B4F-F8C026692F8D}"/>
              </a:ext>
            </a:extLst>
          </p:cNvPr>
          <p:cNvGraphicFramePr>
            <a:graphicFrameLocks noGrp="1"/>
          </p:cNvGraphicFramePr>
          <p:nvPr>
            <p:extLst>
              <p:ext uri="{D42A27DB-BD31-4B8C-83A1-F6EECF244321}">
                <p14:modId xmlns:p14="http://schemas.microsoft.com/office/powerpoint/2010/main" val="4127018705"/>
              </p:ext>
            </p:extLst>
          </p:nvPr>
        </p:nvGraphicFramePr>
        <p:xfrm>
          <a:off x="6930189" y="1761045"/>
          <a:ext cx="3854352" cy="3262885"/>
        </p:xfrm>
        <a:graphic>
          <a:graphicData uri="http://schemas.openxmlformats.org/drawingml/2006/table">
            <a:tbl>
              <a:tblPr firstRow="1" firstCol="1" bandRow="1">
                <a:tableStyleId>{5C22544A-7EE6-4342-B048-85BDC9FD1C3A}</a:tableStyleId>
              </a:tblPr>
              <a:tblGrid>
                <a:gridCol w="801571">
                  <a:extLst>
                    <a:ext uri="{9D8B030D-6E8A-4147-A177-3AD203B41FA5}">
                      <a16:colId xmlns:a16="http://schemas.microsoft.com/office/drawing/2014/main" val="335954138"/>
                    </a:ext>
                  </a:extLst>
                </a:gridCol>
                <a:gridCol w="1076325">
                  <a:extLst>
                    <a:ext uri="{9D8B030D-6E8A-4147-A177-3AD203B41FA5}">
                      <a16:colId xmlns:a16="http://schemas.microsoft.com/office/drawing/2014/main" val="3611601536"/>
                    </a:ext>
                  </a:extLst>
                </a:gridCol>
                <a:gridCol w="900430">
                  <a:extLst>
                    <a:ext uri="{9D8B030D-6E8A-4147-A177-3AD203B41FA5}">
                      <a16:colId xmlns:a16="http://schemas.microsoft.com/office/drawing/2014/main" val="2740039385"/>
                    </a:ext>
                  </a:extLst>
                </a:gridCol>
                <a:gridCol w="1076026">
                  <a:extLst>
                    <a:ext uri="{9D8B030D-6E8A-4147-A177-3AD203B41FA5}">
                      <a16:colId xmlns:a16="http://schemas.microsoft.com/office/drawing/2014/main" val="821402518"/>
                    </a:ext>
                  </a:extLst>
                </a:gridCol>
              </a:tblGrid>
              <a:tr h="469232">
                <a:tc>
                  <a:txBody>
                    <a:bodyPr/>
                    <a:lstStyle/>
                    <a:p>
                      <a:pPr algn="ctr">
                        <a:lnSpc>
                          <a:spcPct val="107000"/>
                        </a:lnSpc>
                        <a:spcAft>
                          <a:spcPts val="800"/>
                        </a:spcAft>
                        <a:defRPr b="0" i="0"/>
                      </a:pPr>
                      <a:r>
                        <a:rPr lang="1106" sz="1600" b="1">
                          <a:solidFill>
                            <a:schemeClr val="tx1"/>
                          </a:solidFill>
                          <a:effectLst/>
                          <a:latin typeface="+mj-lt"/>
                        </a:rPr>
                        <a:t>AA1</a:t>
                      </a:r>
                      <a:endParaRPr lang="en-GB" sz="16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800"/>
                        </a:spcAft>
                        <a:defRPr b="0" i="0"/>
                      </a:pPr>
                      <a:r>
                        <a:rPr lang="1106" sz="1600" b="1">
                          <a:solidFill>
                            <a:schemeClr val="tx1"/>
                          </a:solidFill>
                          <a:effectLst/>
                          <a:latin typeface="+mj-lt"/>
                        </a:rPr>
                        <a:t>AA2</a:t>
                      </a:r>
                      <a:endParaRPr lang="en-GB" sz="16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800"/>
                        </a:spcAft>
                        <a:defRPr b="0" i="0"/>
                      </a:pPr>
                      <a:r>
                        <a:rPr lang="1106" sz="1600" b="1">
                          <a:solidFill>
                            <a:schemeClr val="tx1"/>
                          </a:solidFill>
                          <a:effectLst/>
                          <a:latin typeface="+mj-lt"/>
                        </a:rPr>
                        <a:t>AA3</a:t>
                      </a:r>
                      <a:endParaRPr lang="en-GB" sz="16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800"/>
                        </a:spcAft>
                        <a:defRPr b="0" i="0"/>
                      </a:pPr>
                      <a:r>
                        <a:rPr lang="1106" sz="1600" b="1" dirty="0">
                          <a:solidFill>
                            <a:schemeClr val="tx1"/>
                          </a:solidFill>
                          <a:effectLst/>
                          <a:latin typeface="+mj-lt"/>
                        </a:rPr>
                        <a:t>Cyfanswm</a:t>
                      </a:r>
                      <a:r>
                        <a:rPr lang="1106" sz="1600" b="0" dirty="0">
                          <a:solidFill>
                            <a:schemeClr val="tx1"/>
                          </a:solidFill>
                          <a:effectLst/>
                          <a:latin typeface="+mj-lt"/>
                        </a:rPr>
                        <a:t> </a:t>
                      </a:r>
                    </a:p>
                    <a:p>
                      <a:pPr algn="ctr">
                        <a:lnSpc>
                          <a:spcPct val="107000"/>
                        </a:lnSpc>
                        <a:spcAft>
                          <a:spcPts val="800"/>
                        </a:spcAft>
                        <a:defRPr b="0" i="0"/>
                      </a:pPr>
                      <a:r>
                        <a:rPr lang="1106" sz="1600" b="1" dirty="0">
                          <a:solidFill>
                            <a:schemeClr val="tx1"/>
                          </a:solidFill>
                          <a:effectLst/>
                          <a:latin typeface="+mj-lt"/>
                        </a:rPr>
                        <a:t>marc</a:t>
                      </a:r>
                      <a:r>
                        <a:rPr lang="cy-GB" sz="1600" b="1" dirty="0">
                          <a:solidFill>
                            <a:schemeClr val="tx1"/>
                          </a:solidFill>
                          <a:effectLst/>
                          <a:latin typeface="+mj-lt"/>
                        </a:rPr>
                        <a:t>iau</a:t>
                      </a:r>
                      <a:endParaRPr lang="en-GB" sz="16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189920498"/>
                  </a:ext>
                </a:extLst>
              </a:tr>
              <a:tr h="2477862">
                <a:tc>
                  <a:txBody>
                    <a:bodyPr/>
                    <a:lstStyle/>
                    <a:p>
                      <a:pPr algn="ctr">
                        <a:lnSpc>
                          <a:spcPct val="107000"/>
                        </a:lnSpc>
                        <a:spcAft>
                          <a:spcPts val="800"/>
                        </a:spcAft>
                        <a:defRPr b="0" i="0"/>
                      </a:pPr>
                      <a:r>
                        <a:rPr lang="1106" sz="1800" b="1">
                          <a:solidFill>
                            <a:schemeClr val="tx1"/>
                          </a:solidFill>
                          <a:effectLst/>
                        </a:rPr>
                        <a:t> </a:t>
                      </a:r>
                    </a:p>
                    <a:p>
                      <a:pPr algn="ctr">
                        <a:lnSpc>
                          <a:spcPct val="107000"/>
                        </a:lnSpc>
                        <a:spcAft>
                          <a:spcPts val="800"/>
                        </a:spcAft>
                        <a:defRPr b="0" i="0"/>
                      </a:pPr>
                      <a:r>
                        <a:rPr lang="1106" sz="1800" b="1">
                          <a:solidFill>
                            <a:schemeClr val="tx1"/>
                          </a:solidFill>
                          <a:effectLst/>
                        </a:rPr>
                        <a:t>6 </a:t>
                      </a:r>
                    </a:p>
                    <a:p>
                      <a:pPr algn="ctr">
                        <a:lnSpc>
                          <a:spcPct val="107000"/>
                        </a:lnSpc>
                        <a:spcAft>
                          <a:spcPts val="800"/>
                        </a:spcAft>
                        <a:defRPr b="0" i="0"/>
                      </a:pPr>
                      <a:r>
                        <a:rPr lang="1106" sz="1800" b="1">
                          <a:solidFill>
                            <a:schemeClr val="tx1"/>
                          </a:solidFill>
                          <a:effectLst/>
                        </a:rPr>
                        <a:t> </a:t>
                      </a:r>
                    </a:p>
                    <a:p>
                      <a:pPr algn="ctr">
                        <a:lnSpc>
                          <a:spcPct val="107000"/>
                        </a:lnSpc>
                        <a:spcAft>
                          <a:spcPts val="800"/>
                        </a:spcAft>
                        <a:defRPr b="0" i="0"/>
                      </a:pPr>
                      <a:r>
                        <a:rPr lang="1106" sz="1800" b="1">
                          <a:solidFill>
                            <a:schemeClr val="tx1"/>
                          </a:solidFill>
                          <a:effectLst/>
                        </a:rPr>
                        <a:t> </a:t>
                      </a:r>
                    </a:p>
                    <a:p>
                      <a:pPr algn="ctr">
                        <a:lnSpc>
                          <a:spcPct val="107000"/>
                        </a:lnSpc>
                        <a:spcAft>
                          <a:spcPts val="800"/>
                        </a:spcAft>
                        <a:defRPr b="0" i="0"/>
                      </a:pPr>
                      <a:r>
                        <a:rPr lang="1106" sz="1800" b="1">
                          <a:solidFill>
                            <a:schemeClr val="tx1"/>
                          </a:solidFill>
                          <a:effectLst/>
                        </a:rPr>
                        <a:t> </a:t>
                      </a:r>
                    </a:p>
                    <a:p>
                      <a:pPr algn="ctr">
                        <a:lnSpc>
                          <a:spcPct val="107000"/>
                        </a:lnSpc>
                        <a:spcAft>
                          <a:spcPts val="800"/>
                        </a:spcAft>
                        <a:defRPr b="0" i="0"/>
                      </a:pPr>
                      <a:r>
                        <a:rPr lang="1106" sz="1800" b="1">
                          <a:solidFill>
                            <a:schemeClr val="tx1"/>
                          </a:solidFill>
                          <a:effectLst/>
                        </a:rPr>
                        <a:t> </a:t>
                      </a:r>
                    </a:p>
                    <a:p>
                      <a:pPr algn="ctr">
                        <a:lnSpc>
                          <a:spcPct val="107000"/>
                        </a:lnSpc>
                        <a:spcAft>
                          <a:spcPts val="800"/>
                        </a:spcAft>
                        <a:defRPr b="0" i="0"/>
                      </a:pPr>
                      <a:r>
                        <a:rPr lang="1106" sz="1800" b="1">
                          <a:solidFill>
                            <a:schemeClr val="tx1"/>
                          </a:solidFill>
                          <a:effectLst/>
                        </a:rPr>
                        <a:t> </a:t>
                      </a:r>
                      <a:endParaRPr lang="en-GB" sz="18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endParaRPr lang="en-GB" sz="1800" b="1">
                        <a:solidFill>
                          <a:schemeClr val="tx1"/>
                        </a:solidFill>
                        <a:effectLst/>
                      </a:endParaRPr>
                    </a:p>
                    <a:p>
                      <a:pPr algn="ctr">
                        <a:lnSpc>
                          <a:spcPct val="107000"/>
                        </a:lnSpc>
                        <a:spcAft>
                          <a:spcPts val="800"/>
                        </a:spcAft>
                      </a:pPr>
                      <a:endParaRPr lang="en-GB" sz="1800" b="1">
                        <a:solidFill>
                          <a:schemeClr val="tx1"/>
                        </a:solidFill>
                        <a:effectLst/>
                      </a:endParaRPr>
                    </a:p>
                    <a:p>
                      <a:pPr algn="ctr">
                        <a:lnSpc>
                          <a:spcPct val="107000"/>
                        </a:lnSpc>
                        <a:spcAft>
                          <a:spcPts val="800"/>
                        </a:spcAft>
                        <a:defRPr b="0" i="0"/>
                      </a:pPr>
                      <a:r>
                        <a:rPr lang="1106" sz="1800" b="1">
                          <a:solidFill>
                            <a:schemeClr val="tx1"/>
                          </a:solidFill>
                          <a:effectLst/>
                        </a:rPr>
                        <a:t> </a:t>
                      </a:r>
                      <a:endParaRPr lang="en-GB" sz="18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defRPr b="0" i="0"/>
                      </a:pPr>
                      <a:r>
                        <a:rPr lang="1106" sz="1800" b="1">
                          <a:solidFill>
                            <a:schemeClr val="tx1"/>
                          </a:solidFill>
                          <a:effectLst/>
                        </a:rPr>
                        <a:t> </a:t>
                      </a:r>
                      <a:endParaRPr lang="en-GB" sz="18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defRPr b="0" i="0"/>
                      </a:pPr>
                      <a:r>
                        <a:rPr lang="1106" sz="1800" b="1" dirty="0">
                          <a:solidFill>
                            <a:schemeClr val="tx1"/>
                          </a:solidFill>
                          <a:effectLst/>
                        </a:rPr>
                        <a:t> </a:t>
                      </a:r>
                    </a:p>
                    <a:p>
                      <a:pPr algn="ctr">
                        <a:lnSpc>
                          <a:spcPct val="107000"/>
                        </a:lnSpc>
                        <a:spcAft>
                          <a:spcPts val="800"/>
                        </a:spcAft>
                        <a:defRPr b="0" i="0"/>
                      </a:pPr>
                      <a:r>
                        <a:rPr lang="1106"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6</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16794586"/>
                  </a:ext>
                </a:extLst>
              </a:tr>
            </a:tbl>
          </a:graphicData>
        </a:graphic>
      </p:graphicFrame>
      <p:pic>
        <p:nvPicPr>
          <p:cNvPr id="4" name="Audio 3">
            <a:hlinkClick r:id="" action="ppaction://media"/>
            <a:extLst>
              <a:ext uri="{FF2B5EF4-FFF2-40B4-BE49-F238E27FC236}">
                <a16:creationId xmlns:a16="http://schemas.microsoft.com/office/drawing/2014/main" id="{3E40B4B8-E361-42F4-B33E-F700380253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740830784"/>
      </p:ext>
    </p:extLst>
  </p:cSld>
  <p:clrMapOvr>
    <a:masterClrMapping/>
  </p:clrMapOvr>
  <mc:AlternateContent xmlns:mc="http://schemas.openxmlformats.org/markup-compatibility/2006" xmlns:p14="http://schemas.microsoft.com/office/powerpoint/2010/main">
    <mc:Choice Requires="p14">
      <p:transition spd="slow" p14:dur="2000" advTm="68430"/>
    </mc:Choice>
    <mc:Fallback xmlns="">
      <p:transition spd="slow" advTm="68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412638" y="179693"/>
            <a:ext cx="10223323" cy="447261"/>
          </a:xfrm>
        </p:spPr>
        <p:txBody>
          <a:bodyPr/>
          <a:lstStyle/>
          <a:p>
            <a:pPr>
              <a:defRPr b="0" i="0"/>
            </a:pPr>
            <a:r>
              <a:rPr lang="1106" sz="2000">
                <a:solidFill>
                  <a:srgbClr val="0070C0"/>
                </a:solidFill>
              </a:rPr>
              <a:t>Adran A cwestiwn 1 (b),  bandiau cynllun marcio AA1</a:t>
            </a:r>
          </a:p>
        </p:txBody>
      </p:sp>
      <p:graphicFrame>
        <p:nvGraphicFramePr>
          <p:cNvPr id="7" name="Table 6">
            <a:extLst>
              <a:ext uri="{FF2B5EF4-FFF2-40B4-BE49-F238E27FC236}">
                <a16:creationId xmlns:a16="http://schemas.microsoft.com/office/drawing/2014/main" id="{F1516788-BC55-4C08-99D2-5E321ACD0546}"/>
              </a:ext>
            </a:extLst>
          </p:cNvPr>
          <p:cNvGraphicFramePr>
            <a:graphicFrameLocks noGrp="1"/>
          </p:cNvGraphicFramePr>
          <p:nvPr>
            <p:extLst>
              <p:ext uri="{D42A27DB-BD31-4B8C-83A1-F6EECF244321}">
                <p14:modId xmlns:p14="http://schemas.microsoft.com/office/powerpoint/2010/main" val="496090311"/>
              </p:ext>
            </p:extLst>
          </p:nvPr>
        </p:nvGraphicFramePr>
        <p:xfrm>
          <a:off x="3054659" y="1125582"/>
          <a:ext cx="5801900" cy="5287241"/>
        </p:xfrm>
        <a:graphic>
          <a:graphicData uri="http://schemas.openxmlformats.org/drawingml/2006/table">
            <a:tbl>
              <a:tblPr firstRow="1" firstCol="1" bandRow="1">
                <a:tableStyleId>{5C22544A-7EE6-4342-B048-85BDC9FD1C3A}</a:tableStyleId>
              </a:tblPr>
              <a:tblGrid>
                <a:gridCol w="5801900">
                  <a:extLst>
                    <a:ext uri="{9D8B030D-6E8A-4147-A177-3AD203B41FA5}">
                      <a16:colId xmlns:a16="http://schemas.microsoft.com/office/drawing/2014/main" val="404358045"/>
                    </a:ext>
                  </a:extLst>
                </a:gridCol>
              </a:tblGrid>
              <a:tr h="327574">
                <a:tc>
                  <a:txBody>
                    <a:bodyPr/>
                    <a:lstStyle/>
                    <a:p>
                      <a:pPr algn="ctr">
                        <a:lnSpc>
                          <a:spcPct val="115000"/>
                        </a:lnSpc>
                        <a:spcAft>
                          <a:spcPts val="1000"/>
                        </a:spcAft>
                        <a:defRPr b="0" i="0"/>
                      </a:pPr>
                      <a:r>
                        <a:rPr lang="1106" sz="1200" b="1">
                          <a:solidFill>
                            <a:schemeClr val="tx1"/>
                          </a:solidFill>
                          <a:effectLst/>
                          <a:latin typeface="Arial" pitchFamily="34" charset="0"/>
                          <a:cs typeface="Arial" pitchFamily="34" charset="0"/>
                        </a:rPr>
                        <a:t>AA1</a:t>
                      </a:r>
                      <a:r>
                        <a:rPr lang="1106" sz="1200" b="0">
                          <a:solidFill>
                            <a:schemeClr val="tx1"/>
                          </a:solidFill>
                          <a:effectLst/>
                          <a:latin typeface="Arial" pitchFamily="34" charset="0"/>
                          <a:cs typeface="Arial" pitchFamily="34" charset="0"/>
                        </a:rPr>
                        <a:t>   </a:t>
                      </a:r>
                      <a:endParaRPr lang="en-GB" sz="1200" b="1">
                        <a:solidFill>
                          <a:schemeClr val="tx1"/>
                        </a:solidFill>
                        <a:effectLst/>
                        <a:latin typeface="Arial" pitchFamily="34" charset="0"/>
                        <a:ea typeface="Times New Roman" panose="02020603050405020304" pitchFamily="18" charset="0"/>
                        <a:cs typeface="Arial" pitchFamily="34" charset="0"/>
                      </a:endParaRPr>
                    </a:p>
                  </a:txBody>
                  <a:tcPr marL="64895" marR="64895" marT="32730" marB="32730">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51287611"/>
                  </a:ext>
                </a:extLst>
              </a:tr>
              <a:tr h="1387814">
                <a:tc>
                  <a:txBody>
                    <a:bodyPr/>
                    <a:lstStyle/>
                    <a:p>
                      <a:pPr algn="ctr">
                        <a:lnSpc>
                          <a:spcPct val="115000"/>
                        </a:lnSpc>
                        <a:spcAft>
                          <a:spcPts val="1000"/>
                        </a:spcAft>
                        <a:defRPr b="0" i="0"/>
                      </a:pPr>
                      <a:r>
                        <a:rPr lang="1106" sz="1200" b="1">
                          <a:solidFill>
                            <a:schemeClr val="tx1"/>
                          </a:solidFill>
                          <a:effectLst/>
                          <a:latin typeface="Arial" pitchFamily="34" charset="0"/>
                          <a:cs typeface="Arial" pitchFamily="34" charset="0"/>
                        </a:rPr>
                        <a:t>5-6 marc</a:t>
                      </a:r>
                    </a:p>
                    <a:p>
                      <a:pPr marL="0" lvl="0" indent="0">
                        <a:lnSpc>
                          <a:spcPct val="115000"/>
                        </a:lnSpc>
                        <a:buFont typeface="Symbol" panose="05050102010706020507" pitchFamily="18" charset="2"/>
                        <a:buNone/>
                        <a:tabLst>
                          <a:tab pos="914400" algn="l"/>
                          <a:tab pos="5715000" algn="r"/>
                        </a:tabLst>
                        <a:defRPr b="0" i="0"/>
                      </a:pPr>
                      <a:r>
                        <a:rPr lang="1106" sz="1200" b="0">
                          <a:solidFill>
                            <a:schemeClr val="tx1"/>
                          </a:solidFill>
                          <a:effectLst/>
                          <a:latin typeface="Arial" pitchFamily="34" charset="0"/>
                          <a:cs typeface="Arial" pitchFamily="34" charset="0"/>
                        </a:rPr>
                        <a:t>Disgrifiad da iawn sy'n dangos:</a:t>
                      </a:r>
                    </a:p>
                    <a:p>
                      <a:pPr marL="171450" lvl="0" indent="-171450">
                        <a:lnSpc>
                          <a:spcPct val="115000"/>
                        </a:lnSpc>
                        <a:buFont typeface="Arial" pitchFamily="34" charset="0"/>
                        <a:buChar char="•"/>
                        <a:tabLst>
                          <a:tab pos="914400" algn="l"/>
                          <a:tab pos="5715000" algn="r"/>
                        </a:tabLst>
                        <a:defRPr b="0" i="0"/>
                      </a:pPr>
                      <a:r>
                        <a:rPr lang="1106" sz="1200" b="0">
                          <a:solidFill>
                            <a:schemeClr val="tx1"/>
                          </a:solidFill>
                          <a:effectLst/>
                          <a:latin typeface="Arial" pitchFamily="34" charset="0"/>
                          <a:cs typeface="Arial" pitchFamily="34" charset="0"/>
                        </a:rPr>
                        <a:t>dealltwriaeth glir o sut gall damcaniaeth ymlyniad seicodynamig ddylanwadu ar ddatblygiad oedolion</a:t>
                      </a:r>
                    </a:p>
                    <a:p>
                      <a:pPr marL="342900" lvl="0" indent="-342900">
                        <a:lnSpc>
                          <a:spcPct val="115000"/>
                        </a:lnSpc>
                        <a:spcAft>
                          <a:spcPts val="1000"/>
                        </a:spcAft>
                        <a:buFont typeface="Symbol" panose="05050102010706020507" pitchFamily="18" charset="2"/>
                        <a:buChar char=""/>
                        <a:tabLst>
                          <a:tab pos="914400" algn="l"/>
                          <a:tab pos="5715000" algn="r"/>
                        </a:tabLst>
                        <a:defRPr b="0" i="0"/>
                      </a:pPr>
                      <a:r>
                        <a:rPr lang="1106" sz="1200" b="0">
                          <a:solidFill>
                            <a:schemeClr val="tx1"/>
                          </a:solidFill>
                          <a:effectLst/>
                          <a:latin typeface="Arial" pitchFamily="34" charset="0"/>
                          <a:cs typeface="Arial" pitchFamily="34" charset="0"/>
                        </a:rPr>
                        <a:t>dealltwriaeth hyderus o'r cyswllt rhwng ansawdd y bond cariad rhwng rhiant/gofalwr a phlentyn a'r dylanwad posibl ar ddatblygiad oedolion.</a:t>
                      </a:r>
                      <a:endParaRPr lang="en-GB" sz="1200" b="0">
                        <a:solidFill>
                          <a:schemeClr val="tx1"/>
                        </a:solidFill>
                        <a:effectLst/>
                        <a:latin typeface="Arial" pitchFamily="34" charset="0"/>
                        <a:ea typeface="Times New Roman" panose="02020603050405020304" pitchFamily="18" charset="0"/>
                        <a:cs typeface="Arial" pitchFamily="34" charset="0"/>
                      </a:endParaRPr>
                    </a:p>
                  </a:txBody>
                  <a:tcPr marL="64895" marR="64895" marT="32730" marB="32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5898919"/>
                  </a:ext>
                </a:extLst>
              </a:tr>
              <a:tr h="1591000">
                <a:tc>
                  <a:txBody>
                    <a:bodyPr/>
                    <a:lstStyle/>
                    <a:p>
                      <a:pPr algn="ctr">
                        <a:lnSpc>
                          <a:spcPct val="115000"/>
                        </a:lnSpc>
                        <a:spcAft>
                          <a:spcPts val="1000"/>
                        </a:spcAft>
                        <a:defRPr b="0" i="0"/>
                      </a:pPr>
                      <a:r>
                        <a:rPr lang="1106" sz="1200" b="1">
                          <a:solidFill>
                            <a:schemeClr val="tx1"/>
                          </a:solidFill>
                          <a:effectLst/>
                          <a:latin typeface="Arial" pitchFamily="34" charset="0"/>
                          <a:cs typeface="Arial" pitchFamily="34" charset="0"/>
                        </a:rPr>
                        <a:t>3-4 marc</a:t>
                      </a:r>
                      <a:endParaRPr lang="en-GB" sz="1200" b="0">
                        <a:solidFill>
                          <a:schemeClr val="tx1"/>
                        </a:solidFill>
                        <a:effectLst/>
                        <a:latin typeface="Arial" pitchFamily="34" charset="0"/>
                        <a:cs typeface="Arial" pitchFamily="34" charset="0"/>
                      </a:endParaRPr>
                    </a:p>
                    <a:p>
                      <a:pPr>
                        <a:lnSpc>
                          <a:spcPct val="115000"/>
                        </a:lnSpc>
                        <a:spcAft>
                          <a:spcPct val="0"/>
                        </a:spcAft>
                        <a:tabLst>
                          <a:tab pos="457200" algn="l"/>
                          <a:tab pos="914400" algn="l"/>
                          <a:tab pos="5715000" algn="r"/>
                        </a:tabLst>
                        <a:defRPr b="0" i="0"/>
                      </a:pPr>
                      <a:r>
                        <a:rPr lang="1106" sz="1200" b="0">
                          <a:solidFill>
                            <a:schemeClr val="tx1"/>
                          </a:solidFill>
                          <a:effectLst/>
                          <a:latin typeface="Arial" pitchFamily="34" charset="0"/>
                          <a:cs typeface="Arial" pitchFamily="34" charset="0"/>
                        </a:rPr>
                        <a:t>Disgrifiad da sy'n dangos:</a:t>
                      </a:r>
                    </a:p>
                    <a:p>
                      <a:pPr marL="342900" lvl="0" indent="-342900">
                        <a:lnSpc>
                          <a:spcPct val="115000"/>
                        </a:lnSpc>
                        <a:buFont typeface="Symbol" panose="05050102010706020507" pitchFamily="18" charset="2"/>
                        <a:buChar char=""/>
                        <a:tabLst>
                          <a:tab pos="914400" algn="l"/>
                          <a:tab pos="5715000" algn="r"/>
                        </a:tabLst>
                        <a:defRPr b="0" i="0"/>
                      </a:pPr>
                      <a:r>
                        <a:rPr lang="1106" sz="1200" b="0">
                          <a:solidFill>
                            <a:schemeClr val="tx1"/>
                          </a:solidFill>
                          <a:effectLst/>
                          <a:latin typeface="Arial" pitchFamily="34" charset="0"/>
                          <a:cs typeface="Arial" pitchFamily="34" charset="0"/>
                        </a:rPr>
                        <a:t>gwybodaeth a dealltwriaeth o sut gall damcaniaeth ymlyniad seicodynamig ddylanwadu ar ddatblygiad oedolion</a:t>
                      </a:r>
                    </a:p>
                    <a:p>
                      <a:pPr marL="342900" lvl="0" indent="-342900">
                        <a:lnSpc>
                          <a:spcPct val="115000"/>
                        </a:lnSpc>
                        <a:spcAft>
                          <a:spcPts val="1000"/>
                        </a:spcAft>
                        <a:buFont typeface="Symbol" panose="05050102010706020507" pitchFamily="18" charset="2"/>
                        <a:buChar char=""/>
                        <a:tabLst>
                          <a:tab pos="914400" algn="l"/>
                          <a:tab pos="5715000" algn="r"/>
                        </a:tabLst>
                        <a:defRPr b="0" i="0"/>
                      </a:pPr>
                      <a:r>
                        <a:rPr lang="1106" sz="1200" b="0">
                          <a:solidFill>
                            <a:schemeClr val="tx1"/>
                          </a:solidFill>
                          <a:effectLst/>
                          <a:latin typeface="Arial" pitchFamily="34" charset="0"/>
                          <a:cs typeface="Arial" pitchFamily="34" charset="0"/>
                        </a:rPr>
                        <a:t>dealltwriaeth sicr ar y cyfan o'r cyswllt rhwng ansawdd y bond cariad rhwng rhiant/gofalwr a phlentyn a'r dylanwad posibl ar ddatblygiad oedolion. </a:t>
                      </a:r>
                      <a:endParaRPr lang="en-GB" sz="1200" b="0">
                        <a:solidFill>
                          <a:schemeClr val="tx1"/>
                        </a:solidFill>
                        <a:effectLst/>
                        <a:latin typeface="Arial" pitchFamily="34" charset="0"/>
                        <a:ea typeface="Times New Roman" panose="02020603050405020304" pitchFamily="18" charset="0"/>
                        <a:cs typeface="Arial" pitchFamily="34" charset="0"/>
                      </a:endParaRPr>
                    </a:p>
                  </a:txBody>
                  <a:tcPr marL="64895" marR="64895" marT="32730" marB="32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217258"/>
                  </a:ext>
                </a:extLst>
              </a:tr>
              <a:tr h="249189">
                <a:tc>
                  <a:txBody>
                    <a:bodyPr/>
                    <a:lstStyle/>
                    <a:p>
                      <a:pPr algn="ctr">
                        <a:lnSpc>
                          <a:spcPct val="115000"/>
                        </a:lnSpc>
                        <a:spcAft>
                          <a:spcPts val="1000"/>
                        </a:spcAft>
                        <a:defRPr b="0" i="0"/>
                      </a:pPr>
                      <a:r>
                        <a:rPr lang="1106" sz="1200" b="1">
                          <a:solidFill>
                            <a:schemeClr val="tx1"/>
                          </a:solidFill>
                          <a:effectLst/>
                          <a:latin typeface="Arial" pitchFamily="34" charset="0"/>
                          <a:cs typeface="Arial" pitchFamily="34" charset="0"/>
                        </a:rPr>
                        <a:t>1-2 farc</a:t>
                      </a:r>
                      <a:endParaRPr lang="en-GB" sz="1200" b="1">
                        <a:solidFill>
                          <a:schemeClr val="tx1"/>
                        </a:solidFill>
                        <a:effectLst/>
                        <a:latin typeface="Arial" pitchFamily="34" charset="0"/>
                        <a:ea typeface="Times New Roman" panose="02020603050405020304" pitchFamily="18" charset="0"/>
                        <a:cs typeface="Arial" pitchFamily="34" charset="0"/>
                      </a:endParaRPr>
                    </a:p>
                  </a:txBody>
                  <a:tcPr marL="64895" marR="64895" marT="32730" marB="32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54303870"/>
                  </a:ext>
                </a:extLst>
              </a:tr>
              <a:tr h="1061932">
                <a:tc>
                  <a:txBody>
                    <a:bodyPr/>
                    <a:lstStyle/>
                    <a:p>
                      <a:pPr>
                        <a:lnSpc>
                          <a:spcPct val="115000"/>
                        </a:lnSpc>
                        <a:spcAft>
                          <a:spcPct val="0"/>
                        </a:spcAft>
                        <a:defRPr b="0" i="0"/>
                      </a:pPr>
                      <a:r>
                        <a:rPr lang="1106" sz="1200" b="0">
                          <a:solidFill>
                            <a:schemeClr val="tx1"/>
                          </a:solidFill>
                          <a:effectLst/>
                          <a:latin typeface="Arial" pitchFamily="34" charset="0"/>
                          <a:cs typeface="Arial" pitchFamily="34" charset="0"/>
                        </a:rPr>
                        <a:t>Disgrifiad sylfaenol sy'n dangos:</a:t>
                      </a:r>
                    </a:p>
                    <a:p>
                      <a:pPr marL="342900" lvl="0" indent="-342900">
                        <a:lnSpc>
                          <a:spcPct val="115000"/>
                        </a:lnSpc>
                        <a:spcAft>
                          <a:spcPct val="0"/>
                        </a:spcAft>
                        <a:buFont typeface="Symbol" panose="05050102010706020507" pitchFamily="18" charset="2"/>
                        <a:buChar char=""/>
                        <a:tabLst>
                          <a:tab pos="914400" algn="l"/>
                          <a:tab pos="5715000" algn="r"/>
                        </a:tabLst>
                        <a:defRPr b="0" i="0"/>
                      </a:pPr>
                      <a:r>
                        <a:rPr lang="1106" sz="1200" b="0">
                          <a:solidFill>
                            <a:schemeClr val="tx1"/>
                          </a:solidFill>
                          <a:effectLst/>
                          <a:latin typeface="Arial" pitchFamily="34" charset="0"/>
                          <a:cs typeface="Arial" pitchFamily="34" charset="0"/>
                        </a:rPr>
                        <a:t>rhywfaint o wybodaeth a dealltwriaeth o sut gall damcaniaeth ymlyniad seicodynamig ddylanwadu ar ddatblygiad oedolion</a:t>
                      </a:r>
                    </a:p>
                    <a:p>
                      <a:pPr marL="342900" lvl="0" indent="-342900">
                        <a:lnSpc>
                          <a:spcPct val="115000"/>
                        </a:lnSpc>
                        <a:spcAft>
                          <a:spcPts val="1000"/>
                        </a:spcAft>
                        <a:buFont typeface="Symbol" panose="05050102010706020507" pitchFamily="18" charset="2"/>
                        <a:buChar char=""/>
                        <a:tabLst>
                          <a:tab pos="914400" algn="l"/>
                          <a:tab pos="5715000" algn="r"/>
                        </a:tabLst>
                        <a:defRPr b="0" i="0"/>
                      </a:pPr>
                      <a:r>
                        <a:rPr lang="1106" sz="1200" b="0">
                          <a:solidFill>
                            <a:schemeClr val="tx1"/>
                          </a:solidFill>
                          <a:effectLst/>
                          <a:latin typeface="Arial" pitchFamily="34" charset="0"/>
                          <a:cs typeface="Arial" pitchFamily="34" charset="0"/>
                        </a:rPr>
                        <a:t>rhywfaint o ddealltwriaeth o'r cyswllt rhwng ansawdd y bond cariad rhwng rhiant/gofalwr a phlentyn a'r dylanwad posibl ar ddatblygiad oedolion.</a:t>
                      </a:r>
                      <a:endParaRPr lang="en-GB" sz="1200" b="0">
                        <a:solidFill>
                          <a:schemeClr val="tx1"/>
                        </a:solidFill>
                        <a:effectLst/>
                        <a:latin typeface="Arial" pitchFamily="34" charset="0"/>
                        <a:ea typeface="Times New Roman" panose="02020603050405020304" pitchFamily="18" charset="0"/>
                        <a:cs typeface="Arial" pitchFamily="34" charset="0"/>
                      </a:endParaRPr>
                    </a:p>
                  </a:txBody>
                  <a:tcPr marL="64895" marR="64895" marT="32730" marB="32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49799860"/>
                  </a:ext>
                </a:extLst>
              </a:tr>
              <a:tr h="575072">
                <a:tc>
                  <a:txBody>
                    <a:bodyPr/>
                    <a:lstStyle/>
                    <a:p>
                      <a:pPr algn="ctr">
                        <a:lnSpc>
                          <a:spcPct val="115000"/>
                        </a:lnSpc>
                        <a:spcAft>
                          <a:spcPct val="0"/>
                        </a:spcAft>
                        <a:defRPr b="0" i="0"/>
                      </a:pPr>
                      <a:r>
                        <a:rPr lang="1106" sz="1200" b="1" dirty="0">
                          <a:solidFill>
                            <a:schemeClr val="tx1"/>
                          </a:solidFill>
                          <a:effectLst/>
                          <a:latin typeface="Arial" pitchFamily="34" charset="0"/>
                          <a:cs typeface="Arial" pitchFamily="34" charset="0"/>
                        </a:rPr>
                        <a:t>0 marc</a:t>
                      </a:r>
                    </a:p>
                    <a:p>
                      <a:pPr algn="ctr">
                        <a:lnSpc>
                          <a:spcPct val="115000"/>
                        </a:lnSpc>
                        <a:spcAft>
                          <a:spcPct val="0"/>
                        </a:spcAft>
                        <a:defRPr b="0" i="0"/>
                      </a:pPr>
                      <a:r>
                        <a:rPr lang="1106" sz="1200" b="0" dirty="0">
                          <a:solidFill>
                            <a:schemeClr val="tx1"/>
                          </a:solidFill>
                          <a:effectLst/>
                          <a:latin typeface="Arial" pitchFamily="34" charset="0"/>
                          <a:cs typeface="Arial" pitchFamily="34" charset="0"/>
                        </a:rPr>
                        <a:t>Ateb ddim yn haeddu marc neu heb geisio rhoi ateb.</a:t>
                      </a:r>
                      <a:endParaRPr lang="en-GB" sz="1200" b="0" dirty="0">
                        <a:solidFill>
                          <a:schemeClr val="tx1"/>
                        </a:solidFill>
                        <a:effectLst/>
                        <a:latin typeface="Arial" pitchFamily="34" charset="0"/>
                        <a:ea typeface="Times New Roman" panose="02020603050405020304" pitchFamily="18" charset="0"/>
                        <a:cs typeface="Arial" pitchFamily="34" charset="0"/>
                      </a:endParaRPr>
                    </a:p>
                  </a:txBody>
                  <a:tcPr marL="64895" marR="64895" marT="32730" marB="32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24804036"/>
                  </a:ext>
                </a:extLst>
              </a:tr>
            </a:tbl>
          </a:graphicData>
        </a:graphic>
      </p:graphicFrame>
      <p:cxnSp>
        <p:nvCxnSpPr>
          <p:cNvPr id="28" name="Straight Connector 27">
            <a:extLst>
              <a:ext uri="{FF2B5EF4-FFF2-40B4-BE49-F238E27FC236}">
                <a16:creationId xmlns:a16="http://schemas.microsoft.com/office/drawing/2014/main" id="{C515FB56-0ADE-4F04-9D2E-D975D6FC92B6}"/>
              </a:ext>
            </a:extLst>
          </p:cNvPr>
          <p:cNvCxnSpPr/>
          <p:nvPr/>
        </p:nvCxnSpPr>
        <p:spPr>
          <a:xfrm>
            <a:off x="3094597" y="3285067"/>
            <a:ext cx="57220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54" name="Table 54">
            <a:extLst>
              <a:ext uri="{FF2B5EF4-FFF2-40B4-BE49-F238E27FC236}">
                <a16:creationId xmlns:a16="http://schemas.microsoft.com/office/drawing/2014/main" id="{FB3677FC-3527-411A-BE6F-DA95C66D28E2}"/>
              </a:ext>
            </a:extLst>
          </p:cNvPr>
          <p:cNvGraphicFramePr>
            <a:graphicFrameLocks noGrp="1"/>
          </p:cNvGraphicFramePr>
          <p:nvPr>
            <p:extLst>
              <p:ext uri="{D42A27DB-BD31-4B8C-83A1-F6EECF244321}">
                <p14:modId xmlns:p14="http://schemas.microsoft.com/office/powerpoint/2010/main" val="4256275501"/>
              </p:ext>
            </p:extLst>
          </p:nvPr>
        </p:nvGraphicFramePr>
        <p:xfrm>
          <a:off x="2043289" y="1125582"/>
          <a:ext cx="1027289" cy="5346540"/>
        </p:xfrm>
        <a:graphic>
          <a:graphicData uri="http://schemas.openxmlformats.org/drawingml/2006/table">
            <a:tbl>
              <a:tblPr firstRow="1" bandRow="1">
                <a:tableStyleId>{5C22544A-7EE6-4342-B048-85BDC9FD1C3A}</a:tableStyleId>
              </a:tblPr>
              <a:tblGrid>
                <a:gridCol w="1027289">
                  <a:extLst>
                    <a:ext uri="{9D8B030D-6E8A-4147-A177-3AD203B41FA5}">
                      <a16:colId xmlns:a16="http://schemas.microsoft.com/office/drawing/2014/main" val="2329968410"/>
                    </a:ext>
                  </a:extLst>
                </a:gridCol>
              </a:tblGrid>
              <a:tr h="347798">
                <a:tc>
                  <a:txBody>
                    <a:bodyPr/>
                    <a:lstStyle/>
                    <a:p>
                      <a:pPr algn="ctr">
                        <a:defRPr b="0" i="0"/>
                      </a:pPr>
                      <a:r>
                        <a:rPr lang="1106" sz="1100" b="1">
                          <a:solidFill>
                            <a:schemeClr val="tx1"/>
                          </a:solidFill>
                          <a:latin typeface="Arial" pitchFamily="34" charset="0"/>
                          <a:cs typeface="Arial" pitchFamily="34" charset="0"/>
                        </a:rPr>
                        <a:t>Band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09633495"/>
                  </a:ext>
                </a:extLst>
              </a:tr>
              <a:tr h="1404291">
                <a:tc>
                  <a:txBody>
                    <a:bodyPr/>
                    <a:lstStyle/>
                    <a:p>
                      <a:pPr algn="ctr"/>
                      <a:endParaRPr lang="en-GB" sz="1100" b="1" dirty="0">
                        <a:solidFill>
                          <a:schemeClr val="tx1"/>
                        </a:solidFill>
                        <a:latin typeface="Arial" pitchFamily="34" charset="0"/>
                        <a:cs typeface="Arial" pitchFamily="34" charset="0"/>
                      </a:endParaRPr>
                    </a:p>
                    <a:p>
                      <a:pPr algn="ctr"/>
                      <a:endParaRPr lang="en-GB" sz="1100" b="1" dirty="0">
                        <a:solidFill>
                          <a:schemeClr val="tx1"/>
                        </a:solidFill>
                        <a:latin typeface="Arial" pitchFamily="34" charset="0"/>
                        <a:cs typeface="Arial" pitchFamily="34" charset="0"/>
                      </a:endParaRPr>
                    </a:p>
                    <a:p>
                      <a:pPr algn="ctr">
                        <a:defRPr b="0" i="0"/>
                      </a:pPr>
                      <a:r>
                        <a:rPr lang="1106" sz="1100" b="1" dirty="0">
                          <a:solidFill>
                            <a:schemeClr val="tx1"/>
                          </a:solidFill>
                          <a:latin typeface="Arial" pitchFamily="34" charset="0"/>
                          <a:cs typeface="Arial"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56857107"/>
                  </a:ext>
                </a:extLst>
              </a:tr>
              <a:tr h="1613647">
                <a:tc>
                  <a:txBody>
                    <a:bodyPr/>
                    <a:lstStyle/>
                    <a:p>
                      <a:pPr algn="ctr"/>
                      <a:endParaRPr lang="en-GB" sz="1100" b="1" dirty="0">
                        <a:solidFill>
                          <a:schemeClr val="tx1"/>
                        </a:solidFill>
                        <a:latin typeface="Arial" pitchFamily="34" charset="0"/>
                        <a:cs typeface="Arial" pitchFamily="34" charset="0"/>
                      </a:endParaRPr>
                    </a:p>
                    <a:p>
                      <a:pPr algn="ctr"/>
                      <a:endParaRPr lang="en-GB" sz="1100" b="1" dirty="0">
                        <a:solidFill>
                          <a:schemeClr val="tx1"/>
                        </a:solidFill>
                        <a:latin typeface="Arial" pitchFamily="34" charset="0"/>
                        <a:cs typeface="Arial" pitchFamily="34" charset="0"/>
                      </a:endParaRPr>
                    </a:p>
                    <a:p>
                      <a:pPr algn="ctr"/>
                      <a:endParaRPr lang="en-GB" sz="1100" b="1" dirty="0">
                        <a:solidFill>
                          <a:schemeClr val="tx1"/>
                        </a:solidFill>
                        <a:latin typeface="Arial" pitchFamily="34" charset="0"/>
                        <a:cs typeface="Arial" pitchFamily="34" charset="0"/>
                      </a:endParaRPr>
                    </a:p>
                    <a:p>
                      <a:pPr algn="ctr"/>
                      <a:endParaRPr lang="en-GB" sz="1100" b="1" dirty="0">
                        <a:solidFill>
                          <a:schemeClr val="tx1"/>
                        </a:solidFill>
                        <a:latin typeface="Arial" pitchFamily="34" charset="0"/>
                        <a:cs typeface="Arial" pitchFamily="34" charset="0"/>
                      </a:endParaRPr>
                    </a:p>
                    <a:p>
                      <a:pPr algn="ctr"/>
                      <a:endParaRPr lang="en-GB" sz="1100" b="1" dirty="0">
                        <a:solidFill>
                          <a:schemeClr val="tx1"/>
                        </a:solidFill>
                        <a:latin typeface="Arial" pitchFamily="34" charset="0"/>
                        <a:cs typeface="Arial" pitchFamily="34" charset="0"/>
                      </a:endParaRPr>
                    </a:p>
                    <a:p>
                      <a:pPr algn="ctr">
                        <a:defRPr b="0" i="0"/>
                      </a:pPr>
                      <a:r>
                        <a:rPr lang="1106" sz="1100" b="1" dirty="0">
                          <a:solidFill>
                            <a:schemeClr val="tx1"/>
                          </a:solidFill>
                          <a:latin typeface="Arial" pitchFamily="34" charset="0"/>
                          <a:cs typeface="Arial"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13749383"/>
                  </a:ext>
                </a:extLst>
              </a:tr>
              <a:tr h="1980804">
                <a:tc>
                  <a:txBody>
                    <a:bodyPr/>
                    <a:lstStyle/>
                    <a:p>
                      <a:pPr algn="ctr"/>
                      <a:endParaRPr lang="en-GB" sz="1100" b="1" dirty="0">
                        <a:solidFill>
                          <a:schemeClr val="tx1"/>
                        </a:solidFill>
                        <a:latin typeface="Arial" pitchFamily="34" charset="0"/>
                        <a:cs typeface="Arial" pitchFamily="34" charset="0"/>
                      </a:endParaRPr>
                    </a:p>
                    <a:p>
                      <a:pPr algn="ctr"/>
                      <a:endParaRPr lang="en-GB" sz="1100" b="1" dirty="0">
                        <a:solidFill>
                          <a:schemeClr val="tx1"/>
                        </a:solidFill>
                        <a:latin typeface="Arial" pitchFamily="34" charset="0"/>
                        <a:cs typeface="Arial" pitchFamily="34" charset="0"/>
                      </a:endParaRPr>
                    </a:p>
                    <a:p>
                      <a:pPr algn="ctr"/>
                      <a:endParaRPr lang="en-GB" sz="1100" b="1" dirty="0">
                        <a:solidFill>
                          <a:schemeClr val="tx1"/>
                        </a:solidFill>
                        <a:latin typeface="Arial" pitchFamily="34" charset="0"/>
                        <a:cs typeface="Arial" pitchFamily="34" charset="0"/>
                      </a:endParaRPr>
                    </a:p>
                    <a:p>
                      <a:pPr algn="ctr">
                        <a:defRPr b="0" i="0"/>
                      </a:pPr>
                      <a:r>
                        <a:rPr lang="1106" sz="1100" b="1" dirty="0">
                          <a:solidFill>
                            <a:schemeClr val="tx1"/>
                          </a:solidFill>
                          <a:latin typeface="Arial" pitchFamily="34" charset="0"/>
                          <a:cs typeface="Arial"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8975904"/>
                  </a:ext>
                </a:extLst>
              </a:tr>
            </a:tbl>
          </a:graphicData>
        </a:graphic>
      </p:graphicFrame>
      <p:cxnSp>
        <p:nvCxnSpPr>
          <p:cNvPr id="57" name="Straight Connector 56">
            <a:extLst>
              <a:ext uri="{FF2B5EF4-FFF2-40B4-BE49-F238E27FC236}">
                <a16:creationId xmlns:a16="http://schemas.microsoft.com/office/drawing/2014/main" id="{C1CCA066-919F-4E8A-B24C-68AFAE0EC752}"/>
              </a:ext>
            </a:extLst>
          </p:cNvPr>
          <p:cNvCxnSpPr/>
          <p:nvPr/>
        </p:nvCxnSpPr>
        <p:spPr>
          <a:xfrm>
            <a:off x="1996692" y="5819422"/>
            <a:ext cx="1073886" cy="0"/>
          </a:xfrm>
          <a:prstGeom prst="line">
            <a:avLst/>
          </a:prstGeom>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96928600-875D-49DE-90B3-F30087FA9344}"/>
              </a:ext>
            </a:extLst>
          </p:cNvPr>
          <p:cNvCxnSpPr/>
          <p:nvPr/>
        </p:nvCxnSpPr>
        <p:spPr>
          <a:xfrm flipH="1">
            <a:off x="993422" y="1174044"/>
            <a:ext cx="0" cy="0"/>
          </a:xfrm>
          <a:prstGeom prst="line">
            <a:avLst/>
          </a:prstGeom>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a:extLst>
              <a:ext uri="{FF2B5EF4-FFF2-40B4-BE49-F238E27FC236}">
                <a16:creationId xmlns:a16="http://schemas.microsoft.com/office/drawing/2014/main" id="{C9263FC8-CEB4-4F2C-BFB4-E07D4DDD37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479756020"/>
      </p:ext>
    </p:extLst>
  </p:cSld>
  <p:clrMapOvr>
    <a:masterClrMapping/>
  </p:clrMapOvr>
  <mc:AlternateContent xmlns:mc="http://schemas.openxmlformats.org/markup-compatibility/2006" xmlns:p14="http://schemas.microsoft.com/office/powerpoint/2010/main">
    <mc:Choice Requires="p14">
      <p:transition spd="slow" p14:dur="2000" advTm="38666"/>
    </mc:Choice>
    <mc:Fallback xmlns="">
      <p:transition spd="slow" advTm="386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209733"/>
            <a:ext cx="10223323" cy="447261"/>
          </a:xfrm>
        </p:spPr>
        <p:txBody>
          <a:bodyPr/>
          <a:lstStyle/>
          <a:p>
            <a:pPr>
              <a:defRPr b="0" i="0"/>
            </a:pPr>
            <a:r>
              <a:rPr lang="1106" sz="2400">
                <a:solidFill>
                  <a:srgbClr val="0070C0"/>
                </a:solidFill>
              </a:rPr>
              <a:t>Adran A cwestiwn 1 (c), AA2</a:t>
            </a:r>
          </a:p>
        </p:txBody>
      </p:sp>
      <p:sp>
        <p:nvSpPr>
          <p:cNvPr id="4" name="Speech Bubble: Oval 3">
            <a:extLst>
              <a:ext uri="{FF2B5EF4-FFF2-40B4-BE49-F238E27FC236}">
                <a16:creationId xmlns:a16="http://schemas.microsoft.com/office/drawing/2014/main" id="{8FE8776F-2567-4937-A915-7642F530171A}"/>
              </a:ext>
            </a:extLst>
          </p:cNvPr>
          <p:cNvSpPr/>
          <p:nvPr/>
        </p:nvSpPr>
        <p:spPr>
          <a:xfrm>
            <a:off x="4787900" y="2286951"/>
            <a:ext cx="5982362" cy="612648"/>
          </a:xfrm>
          <a:prstGeom prst="wedgeEllipseCallout">
            <a:avLst/>
          </a:prstGeom>
        </p:spPr>
        <p:txBody>
          <a:bodyPr wrap="none" lIns="0" tIns="0" rIns="0" bIns="0" rtlCol="0" anchor="ctr">
            <a:noAutofit/>
          </a:bodyPr>
          <a:lstStyle/>
          <a:p>
            <a:pPr algn="ctr"/>
            <a:endParaRPr lang="en-GB">
              <a:solidFill>
                <a:srgbClr val="000000"/>
              </a:solidFill>
              <a:highlight>
                <a:srgbClr val="FFFF00"/>
              </a:highlight>
            </a:endParaRPr>
          </a:p>
        </p:txBody>
      </p:sp>
      <p:sp>
        <p:nvSpPr>
          <p:cNvPr id="11" name="Speech Bubble: Oval 10">
            <a:extLst>
              <a:ext uri="{FF2B5EF4-FFF2-40B4-BE49-F238E27FC236}">
                <a16:creationId xmlns:a16="http://schemas.microsoft.com/office/drawing/2014/main" id="{98D5F06C-E714-44BA-AC9F-98590911B4DA}"/>
              </a:ext>
            </a:extLst>
          </p:cNvPr>
          <p:cNvSpPr/>
          <p:nvPr/>
        </p:nvSpPr>
        <p:spPr>
          <a:xfrm>
            <a:off x="5969000" y="1103085"/>
            <a:ext cx="4953000" cy="4370616"/>
          </a:xfrm>
          <a:prstGeom prst="wedgeEllipseCallout">
            <a:avLst/>
          </a:prstGeom>
        </p:spPr>
        <p:txBody>
          <a:bodyPr wrap="none" lIns="0" tIns="0" rIns="0" bIns="0" rtlCol="0" anchor="ctr">
            <a:noAutofit/>
          </a:bodyPr>
          <a:lstStyle/>
          <a:p>
            <a:pPr algn="ctr"/>
            <a:endParaRPr lang="en-GB">
              <a:solidFill>
                <a:srgbClr val="000000"/>
              </a:solidFill>
            </a:endParaRPr>
          </a:p>
        </p:txBody>
      </p:sp>
      <p:sp>
        <p:nvSpPr>
          <p:cNvPr id="13" name="Speech Bubble: Oval 12">
            <a:extLst>
              <a:ext uri="{FF2B5EF4-FFF2-40B4-BE49-F238E27FC236}">
                <a16:creationId xmlns:a16="http://schemas.microsoft.com/office/drawing/2014/main" id="{BE87D378-EC96-4115-A8F3-C93DC34F7E4C}"/>
              </a:ext>
            </a:extLst>
          </p:cNvPr>
          <p:cNvSpPr/>
          <p:nvPr/>
        </p:nvSpPr>
        <p:spPr>
          <a:xfrm>
            <a:off x="6591300" y="1358900"/>
            <a:ext cx="914400" cy="612648"/>
          </a:xfrm>
          <a:prstGeom prst="wedgeEllipseCallout">
            <a:avLst/>
          </a:prstGeom>
        </p:spPr>
        <p:txBody>
          <a:bodyPr wrap="none" lIns="0" tIns="0" rIns="0" bIns="0" rtlCol="0" anchor="ctr">
            <a:noAutofit/>
          </a:bodyPr>
          <a:lstStyle/>
          <a:p>
            <a:pPr algn="ctr"/>
            <a:endParaRPr lang="en-GB">
              <a:solidFill>
                <a:srgbClr val="000000"/>
              </a:solidFill>
            </a:endParaRPr>
          </a:p>
        </p:txBody>
      </p:sp>
      <p:sp>
        <p:nvSpPr>
          <p:cNvPr id="14" name="Speech Bubble: Oval 13">
            <a:extLst>
              <a:ext uri="{FF2B5EF4-FFF2-40B4-BE49-F238E27FC236}">
                <a16:creationId xmlns:a16="http://schemas.microsoft.com/office/drawing/2014/main" id="{2AD3C128-9B70-4859-9983-186DF06D0345}"/>
              </a:ext>
            </a:extLst>
          </p:cNvPr>
          <p:cNvSpPr/>
          <p:nvPr/>
        </p:nvSpPr>
        <p:spPr>
          <a:xfrm>
            <a:off x="6096000" y="1715732"/>
            <a:ext cx="5600700" cy="4204060"/>
          </a:xfrm>
          <a:prstGeom prst="wedgeEllipseCallout">
            <a:avLst/>
          </a:prstGeom>
        </p:spPr>
        <p:txBody>
          <a:bodyPr wrap="none" lIns="0" tIns="0" rIns="0" bIns="0" rtlCol="0" anchor="ctr">
            <a:noAutofit/>
          </a:bodyPr>
          <a:lstStyle/>
          <a:p>
            <a:pPr algn="ctr"/>
            <a:endParaRPr lang="en-GB">
              <a:solidFill>
                <a:srgbClr val="000000"/>
              </a:solidFill>
            </a:endParaRPr>
          </a:p>
        </p:txBody>
      </p:sp>
      <p:sp>
        <p:nvSpPr>
          <p:cNvPr id="17" name="TextBox 16">
            <a:extLst>
              <a:ext uri="{FF2B5EF4-FFF2-40B4-BE49-F238E27FC236}">
                <a16:creationId xmlns:a16="http://schemas.microsoft.com/office/drawing/2014/main" id="{40338B42-713B-481F-B33D-BAF273A5405D}"/>
              </a:ext>
            </a:extLst>
          </p:cNvPr>
          <p:cNvSpPr txBox="1"/>
          <p:nvPr/>
        </p:nvSpPr>
        <p:spPr>
          <a:xfrm>
            <a:off x="6591300" y="4213206"/>
            <a:ext cx="4881677" cy="1189909"/>
          </a:xfrm>
          <a:prstGeom prst="rect">
            <a:avLst/>
          </a:prstGeom>
          <a:noFill/>
        </p:spPr>
        <p:txBody>
          <a:bodyPr wrap="square" rtlCol="0">
            <a:spAutoFit/>
          </a:bodyPr>
          <a:lstStyle/>
          <a:p>
            <a:pPr>
              <a:defRPr b="0" i="0"/>
            </a:pPr>
            <a:r>
              <a:rPr lang="1106"/>
              <a:t>Defnyddiwch y lle sydd wedi'i ddarparu i ymateb – gadewch i nifer y marciau a'r lle sydd ar gael eich arwain. (Cofiwch y gallwch chi ddefnyddio'r dudalen parhad os oes angen)</a:t>
            </a:r>
          </a:p>
        </p:txBody>
      </p:sp>
      <p:sp>
        <p:nvSpPr>
          <p:cNvPr id="18" name="Speech Bubble: Rectangle 17">
            <a:extLst>
              <a:ext uri="{FF2B5EF4-FFF2-40B4-BE49-F238E27FC236}">
                <a16:creationId xmlns:a16="http://schemas.microsoft.com/office/drawing/2014/main" id="{C013DD74-B26E-4402-B8B0-6B835749F807}"/>
              </a:ext>
            </a:extLst>
          </p:cNvPr>
          <p:cNvSpPr/>
          <p:nvPr/>
        </p:nvSpPr>
        <p:spPr>
          <a:xfrm>
            <a:off x="5867400" y="1103084"/>
            <a:ext cx="5600700" cy="1318966"/>
          </a:xfrm>
          <a:prstGeom prst="wedgeRectCallout">
            <a:avLst/>
          </a:prstGeom>
        </p:spPr>
        <p:txBody>
          <a:bodyPr wrap="none" lIns="0" tIns="0" rIns="0" bIns="0" rtlCol="0" anchor="ctr">
            <a:noAutofit/>
          </a:bodyPr>
          <a:lstStyle/>
          <a:p>
            <a:pPr algn="ctr"/>
            <a:endParaRPr lang="en-GB">
              <a:solidFill>
                <a:srgbClr val="000000"/>
              </a:solidFill>
            </a:endParaRPr>
          </a:p>
        </p:txBody>
      </p:sp>
      <p:sp>
        <p:nvSpPr>
          <p:cNvPr id="12" name="Rectangle 123">
            <a:extLst>
              <a:ext uri="{FF2B5EF4-FFF2-40B4-BE49-F238E27FC236}">
                <a16:creationId xmlns:a16="http://schemas.microsoft.com/office/drawing/2014/main" id="{54A3653E-1C6E-4840-9BEA-91B7FDB20118}"/>
              </a:ext>
            </a:extLst>
          </p:cNvPr>
          <p:cNvSpPr>
            <a:spLocks noChangeArrowheads="1"/>
          </p:cNvSpPr>
          <p:nvPr/>
        </p:nvSpPr>
        <p:spPr bwMode="auto">
          <a:xfrm>
            <a:off x="6716756" y="1068240"/>
            <a:ext cx="2376488" cy="1044575"/>
          </a:xfrm>
          <a:prstGeom prst="rect">
            <a:avLst/>
          </a:prstGeom>
          <a:solidFill>
            <a:srgbClr val="66CCFF"/>
          </a:solidFill>
          <a:ln w="38100">
            <a:solidFill>
              <a:schemeClr val="tx1"/>
            </a:solidFill>
            <a:miter lim="800000"/>
          </a:ln>
          <a:effectLst/>
        </p:spPr>
        <p:txBody>
          <a:bodyPr wrap="none" anchor="ctr"/>
          <a:lstStyle/>
          <a:p>
            <a:pPr algn="ctr">
              <a:defRPr b="0" i="0"/>
            </a:pPr>
            <a:r>
              <a:rPr lang="1106" sz="6600"/>
              <a:t>12:00</a:t>
            </a:r>
          </a:p>
        </p:txBody>
      </p:sp>
      <p:sp>
        <p:nvSpPr>
          <p:cNvPr id="15" name="TextBox 14">
            <a:extLst>
              <a:ext uri="{FF2B5EF4-FFF2-40B4-BE49-F238E27FC236}">
                <a16:creationId xmlns:a16="http://schemas.microsoft.com/office/drawing/2014/main" id="{C4EE6543-DC97-47C9-AD09-AEB4DFCC4847}"/>
              </a:ext>
            </a:extLst>
          </p:cNvPr>
          <p:cNvSpPr txBox="1"/>
          <p:nvPr/>
        </p:nvSpPr>
        <p:spPr>
          <a:xfrm>
            <a:off x="6591300" y="2161822"/>
            <a:ext cx="3482889" cy="1189909"/>
          </a:xfrm>
          <a:prstGeom prst="rect">
            <a:avLst/>
          </a:prstGeom>
          <a:noFill/>
        </p:spPr>
        <p:txBody>
          <a:bodyPr wrap="square" rtlCol="0">
            <a:spAutoFit/>
          </a:bodyPr>
          <a:lstStyle/>
          <a:p>
            <a:pPr>
              <a:defRPr b="0" i="0"/>
            </a:pPr>
            <a:r>
              <a:rPr lang="1106"/>
              <a:t>Dechreuwch y cloc!</a:t>
            </a:r>
          </a:p>
          <a:p>
            <a:endParaRPr lang="en-GB"/>
          </a:p>
          <a:p>
            <a:pPr>
              <a:defRPr b="0" i="0"/>
            </a:pPr>
            <a:r>
              <a:rPr lang="1106"/>
              <a:t>Ceisiwch ateb y cwestiwn hwn mewn 10 munud.  </a:t>
            </a:r>
          </a:p>
        </p:txBody>
      </p:sp>
      <p:sp>
        <p:nvSpPr>
          <p:cNvPr id="20" name="TextBox 19">
            <a:extLst>
              <a:ext uri="{FF2B5EF4-FFF2-40B4-BE49-F238E27FC236}">
                <a16:creationId xmlns:a16="http://schemas.microsoft.com/office/drawing/2014/main" id="{BDDC4471-A5F4-4B78-8E80-18F1BB6408B9}"/>
              </a:ext>
            </a:extLst>
          </p:cNvPr>
          <p:cNvSpPr txBox="1"/>
          <p:nvPr/>
        </p:nvSpPr>
        <p:spPr>
          <a:xfrm>
            <a:off x="824089" y="1219200"/>
            <a:ext cx="5048354" cy="2862322"/>
          </a:xfrm>
          <a:prstGeom prst="rect">
            <a:avLst/>
          </a:prstGeom>
          <a:noFill/>
        </p:spPr>
        <p:txBody>
          <a:bodyPr wrap="square">
            <a:spAutoFit/>
          </a:bodyPr>
          <a:lstStyle/>
          <a:p>
            <a:pPr>
              <a:defRPr b="0" i="0"/>
            </a:pPr>
            <a:r>
              <a:rPr lang="1106" dirty="0"/>
              <a:t>(c) Esboniwch sut gallai'r </a:t>
            </a:r>
            <a:r>
              <a:rPr lang="1106" dirty="0">
                <a:highlight>
                  <a:srgbClr val="FFFF00"/>
                </a:highlight>
              </a:rPr>
              <a:t>dull seicodynamig</a:t>
            </a:r>
            <a:r>
              <a:rPr lang="1106" dirty="0"/>
              <a:t> </a:t>
            </a:r>
            <a:r>
              <a:rPr lang="1106" dirty="0">
                <a:highlight>
                  <a:srgbClr val="FFFF00"/>
                </a:highlight>
              </a:rPr>
              <a:t>helpu Sam </a:t>
            </a:r>
            <a:r>
              <a:rPr lang="1106" dirty="0"/>
              <a:t>drwy archwilio </a:t>
            </a:r>
            <a:r>
              <a:rPr lang="1106" dirty="0">
                <a:highlight>
                  <a:srgbClr val="FFFF00"/>
                </a:highlight>
              </a:rPr>
              <a:t>cysylltiadau</a:t>
            </a:r>
            <a:r>
              <a:rPr lang="1106" dirty="0"/>
              <a:t> rhwng ei </a:t>
            </a:r>
            <a:r>
              <a:rPr lang="1106" dirty="0">
                <a:highlight>
                  <a:srgbClr val="FFFF00"/>
                </a:highlight>
              </a:rPr>
              <a:t>brofiadau</a:t>
            </a:r>
            <a:r>
              <a:rPr lang="1106" dirty="0"/>
              <a:t> ef ei hun </a:t>
            </a:r>
            <a:r>
              <a:rPr lang="1106" dirty="0">
                <a:highlight>
                  <a:srgbClr val="FFFF00"/>
                </a:highlight>
              </a:rPr>
              <a:t>a'i ymddygiad</a:t>
            </a:r>
            <a:r>
              <a:rPr lang="1106" dirty="0"/>
              <a:t>. </a:t>
            </a:r>
            <a:r>
              <a:rPr lang="1106" dirty="0">
                <a:highlight>
                  <a:srgbClr val="FFFF00"/>
                </a:highlight>
              </a:rPr>
              <a:t>[8] </a:t>
            </a:r>
            <a:r>
              <a:rPr lang="1106" dirty="0"/>
              <a:t>……………………………………………………………………………… ……………………………………………………………………………………………..……………………………………………………………………. …………………………………………………………………………………………………………………………………………………………………………………………………………………………………………….….……. ………………………………………………………………………………</a:t>
            </a:r>
          </a:p>
        </p:txBody>
      </p:sp>
      <p:sp>
        <p:nvSpPr>
          <p:cNvPr id="2" name="Oval 1">
            <a:extLst>
              <a:ext uri="{FF2B5EF4-FFF2-40B4-BE49-F238E27FC236}">
                <a16:creationId xmlns:a16="http://schemas.microsoft.com/office/drawing/2014/main" id="{5DDBBB5A-6A18-4F3E-8823-02E23E4D97E1}"/>
              </a:ext>
            </a:extLst>
          </p:cNvPr>
          <p:cNvSpPr/>
          <p:nvPr/>
        </p:nvSpPr>
        <p:spPr>
          <a:xfrm>
            <a:off x="1086928" y="1219200"/>
            <a:ext cx="828136" cy="2990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Audio 4">
            <a:hlinkClick r:id="" action="ppaction://media"/>
            <a:extLst>
              <a:ext uri="{FF2B5EF4-FFF2-40B4-BE49-F238E27FC236}">
                <a16:creationId xmlns:a16="http://schemas.microsoft.com/office/drawing/2014/main" id="{B2908897-40D5-42A4-A77A-9B40AB4798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693156477"/>
      </p:ext>
    </p:extLst>
  </p:cSld>
  <p:clrMapOvr>
    <a:masterClrMapping/>
  </p:clrMapOvr>
  <mc:AlternateContent xmlns:mc="http://schemas.openxmlformats.org/markup-compatibility/2006" xmlns:p14="http://schemas.microsoft.com/office/powerpoint/2010/main">
    <mc:Choice Requires="p14">
      <p:transition spd="slow" p14:dur="2000" advTm="151615"/>
    </mc:Choice>
    <mc:Fallback xmlns="">
      <p:transition spd="slow" advTm="151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nodeType="clickPar">
                      <p:stCondLst>
                        <p:cond delay="0"/>
                      </p:stCondLst>
                      <p:childTnLst>
                        <p:par>
                          <p:cTn id="9" fill="hold" nodeType="afterGroup">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412638" y="179693"/>
            <a:ext cx="10223323" cy="447261"/>
          </a:xfrm>
        </p:spPr>
        <p:txBody>
          <a:bodyPr/>
          <a:lstStyle/>
          <a:p>
            <a:pPr>
              <a:defRPr b="0" i="0"/>
            </a:pPr>
            <a:r>
              <a:rPr lang="1106" sz="2000">
                <a:solidFill>
                  <a:srgbClr val="0070C0"/>
                </a:solidFill>
              </a:rPr>
              <a:t>Adran A cwestiwn 1(c),  cynllun marcio AA2</a:t>
            </a:r>
          </a:p>
        </p:txBody>
      </p:sp>
      <p:sp>
        <p:nvSpPr>
          <p:cNvPr id="7" name="TextBox 6">
            <a:extLst>
              <a:ext uri="{FF2B5EF4-FFF2-40B4-BE49-F238E27FC236}">
                <a16:creationId xmlns:a16="http://schemas.microsoft.com/office/drawing/2014/main" id="{AED58534-3F97-42D8-96D5-4F7847F527CF}"/>
              </a:ext>
            </a:extLst>
          </p:cNvPr>
          <p:cNvSpPr txBox="1"/>
          <p:nvPr/>
        </p:nvSpPr>
        <p:spPr>
          <a:xfrm>
            <a:off x="812801" y="1170573"/>
            <a:ext cx="5493870" cy="6498732"/>
          </a:xfrm>
          <a:prstGeom prst="rect">
            <a:avLst/>
          </a:prstGeom>
          <a:noFill/>
        </p:spPr>
        <p:txBody>
          <a:bodyPr wrap="square">
            <a:spAutoFit/>
          </a:bodyPr>
          <a:lstStyle/>
          <a:p>
            <a:pPr marL="342900" indent="-342900">
              <a:buAutoNum type="arabicPeriod"/>
              <a:defRPr b="0" i="0"/>
            </a:pPr>
            <a:r>
              <a:rPr lang="1106" sz="1400" i="1" dirty="0">
                <a:latin typeface="Arial" pitchFamily="34" charset="0"/>
                <a:cs typeface="Arial" pitchFamily="34" charset="0"/>
              </a:rPr>
              <a:t> </a:t>
            </a:r>
            <a:r>
              <a:rPr lang="1106" sz="1400" i="1" dirty="0"/>
              <a:t>(</a:t>
            </a:r>
            <a:r>
              <a:rPr lang="1106" sz="1200" i="1" dirty="0">
                <a:latin typeface="Arial" pitchFamily="34" charset="0"/>
                <a:cs typeface="Arial" pitchFamily="34" charset="0"/>
              </a:rPr>
              <a:t>c) Esboniwch sut gallai'r dull seicodynamig helpu Sam drwy archwilio cysylltiadau rhwng ei brofiadau ef ei hun a'i ymddygiad. </a:t>
            </a:r>
          </a:p>
          <a:p>
            <a:pPr marL="342900" indent="-342900">
              <a:buAutoNum type="arabicPeriod"/>
            </a:pPr>
            <a:endParaRPr lang="en-GB" sz="1200" i="1" dirty="0">
              <a:latin typeface="Arial" pitchFamily="34" charset="0"/>
              <a:cs typeface="Arial" pitchFamily="34" charset="0"/>
            </a:endParaRPr>
          </a:p>
          <a:p>
            <a:pPr>
              <a:defRPr b="0" i="0"/>
            </a:pPr>
            <a:r>
              <a:rPr lang="1106" sz="1400" dirty="0"/>
              <a:t>  </a:t>
            </a:r>
            <a:r>
              <a:rPr lang="1106" sz="1200" dirty="0">
                <a:latin typeface="Arial" pitchFamily="34" charset="0"/>
                <a:cs typeface="Arial" pitchFamily="34" charset="0"/>
              </a:rPr>
              <a:t>Gall atebion gyfeirio at y canlynol: </a:t>
            </a:r>
          </a:p>
          <a:p>
            <a:pPr>
              <a:defRPr b="0" i="0"/>
            </a:pPr>
            <a:r>
              <a:rPr lang="1106" sz="1200" dirty="0">
                <a:latin typeface="Arial" pitchFamily="34" charset="0"/>
                <a:cs typeface="Arial" pitchFamily="34" charset="0"/>
              </a:rPr>
              <a:t>• byddai'r dull seicodynamig yn defnyddio dulliau seicdreiddio i helpu Sam</a:t>
            </a:r>
          </a:p>
          <a:p>
            <a:endParaRPr lang="en-GB" sz="1200" dirty="0">
              <a:latin typeface="Arial" pitchFamily="34" charset="0"/>
              <a:cs typeface="Arial" pitchFamily="34" charset="0"/>
            </a:endParaRPr>
          </a:p>
          <a:p>
            <a:pPr>
              <a:defRPr b="0" i="0"/>
            </a:pPr>
            <a:r>
              <a:rPr lang="1106" sz="1200" dirty="0">
                <a:latin typeface="Arial" pitchFamily="34" charset="0"/>
                <a:cs typeface="Arial" pitchFamily="34" charset="0"/>
              </a:rPr>
              <a:t> • gall seicdreiddio helpu Sam i fynd ati'n araf i ystyried materion heb eu datrys </a:t>
            </a:r>
          </a:p>
          <a:p>
            <a:endParaRPr lang="en-GB" sz="1200" dirty="0">
              <a:latin typeface="Arial" pitchFamily="34" charset="0"/>
              <a:cs typeface="Arial" pitchFamily="34" charset="0"/>
            </a:endParaRPr>
          </a:p>
          <a:p>
            <a:pPr>
              <a:defRPr b="0" i="0"/>
            </a:pPr>
            <a:r>
              <a:rPr lang="1106" sz="1200" dirty="0">
                <a:latin typeface="Arial" pitchFamily="34" charset="0"/>
                <a:cs typeface="Arial" pitchFamily="34" charset="0"/>
              </a:rPr>
              <a:t>• mae'r dull seicodynamig yn seiliedig ar y gred bod profiadau yn ystod plentyndod yn cael dylanwad sylweddol ar y meddwl anymwybodol. Gallai hyn helpu Sam oherwydd gallai ddatgelu materion o'i orffennol a'i helpu i ddod o hyd i strategaethau ymdopi er mwyn ymdrin â nhw, a gallai ei alluogi i symud ymlaen â'i fywyd</a:t>
            </a:r>
          </a:p>
          <a:p>
            <a:endParaRPr lang="en-GB" sz="1200" dirty="0">
              <a:latin typeface="Arial" pitchFamily="34" charset="0"/>
              <a:cs typeface="Arial" pitchFamily="34" charset="0"/>
            </a:endParaRPr>
          </a:p>
          <a:p>
            <a:pPr>
              <a:defRPr b="0" i="0"/>
            </a:pPr>
            <a:r>
              <a:rPr lang="1106" sz="1200" dirty="0">
                <a:latin typeface="Arial" pitchFamily="34" charset="0"/>
                <a:cs typeface="Arial" pitchFamily="34" charset="0"/>
              </a:rPr>
              <a:t> • gall dadansoddwr ddefnyddio dulliau rhyddgysylltu, breuddwydion, hunllefau a ffantasïau'r unigolyn i ystyried yr achosion o wrthdaro anymwybodol sy'n achosi'r problemau a'r symptomau. Yn achos Sam, gallai'r strategaethau hyn greu cysylltiad â rhywbeth yn y gorffennol sy'n golygu nad yw'n gallu ymdopi â'i sefyllfa bresennol. </a:t>
            </a:r>
          </a:p>
          <a:p>
            <a:endParaRPr lang="en-GB" sz="1200" dirty="0">
              <a:latin typeface="Arial" pitchFamily="34" charset="0"/>
              <a:cs typeface="Arial" pitchFamily="34" charset="0"/>
            </a:endParaRPr>
          </a:p>
          <a:p>
            <a:pPr>
              <a:defRPr b="0" i="0"/>
            </a:pPr>
            <a:r>
              <a:rPr lang="1106" sz="1200" dirty="0">
                <a:latin typeface="Arial" pitchFamily="34" charset="0"/>
                <a:cs typeface="Arial" pitchFamily="34" charset="0"/>
              </a:rPr>
              <a:t>• mae dadansoddwr yn dehongli achosion o wrthdaro anymwybodol ac yn dod â nhw i ymwybyddiaeth yr unigolyn er mwyn iddo allu eu deall, ymdrin â nhw a'u datrys. Os gall Sam ddarganfod pa brofiad(au) bywyd sydd wedi achosi iddo hunan-niweidio, mae'n bosibl y gallai newid ei fywyd</a:t>
            </a:r>
          </a:p>
          <a:p>
            <a:endParaRPr lang="en-GB" sz="1200" dirty="0">
              <a:latin typeface="Arial" pitchFamily="34" charset="0"/>
              <a:cs typeface="Arial" pitchFamily="34" charset="0"/>
            </a:endParaRPr>
          </a:p>
          <a:p>
            <a:pPr>
              <a:defRPr b="0" i="0"/>
            </a:pPr>
            <a:r>
              <a:rPr lang="1106" sz="1200" dirty="0">
                <a:latin typeface="Arial" pitchFamily="34" charset="0"/>
                <a:cs typeface="Arial" pitchFamily="34" charset="0"/>
              </a:rPr>
              <a:t> • wrth i'r materion sydd heb eu datrys ganddo gael eu datgelu, gall y broses seicdreiddio fod yn heriol iawn i Sam</a:t>
            </a:r>
          </a:p>
          <a:p>
            <a:pPr>
              <a:defRPr b="0" i="0"/>
            </a:pPr>
            <a:r>
              <a:rPr lang="1106" sz="1200" dirty="0">
                <a:latin typeface="Arial" pitchFamily="34" charset="0"/>
                <a:cs typeface="Arial" pitchFamily="34" charset="0"/>
              </a:rPr>
              <a:t> </a:t>
            </a:r>
          </a:p>
          <a:p>
            <a:pPr>
              <a:defRPr b="0" i="0"/>
            </a:pPr>
            <a:r>
              <a:rPr lang="1106" sz="1200" dirty="0">
                <a:latin typeface="Arial" pitchFamily="34" charset="0"/>
                <a:cs typeface="Arial" pitchFamily="34" charset="0"/>
              </a:rPr>
              <a:t> </a:t>
            </a:r>
          </a:p>
          <a:p>
            <a:pPr>
              <a:defRPr b="0" i="0"/>
            </a:pPr>
            <a:r>
              <a:rPr lang="1106" sz="1200" dirty="0">
                <a:latin typeface="Arial" pitchFamily="34" charset="0"/>
                <a:cs typeface="Arial" pitchFamily="34" charset="0"/>
              </a:rPr>
              <a:t>Rhowch gredyd am unrhyw ymateb dilys arall</a:t>
            </a:r>
            <a:endParaRPr lang="en-GB" sz="1200" i="1" dirty="0">
              <a:latin typeface="Arial" pitchFamily="34" charset="0"/>
              <a:cs typeface="Arial" pitchFamily="34" charset="0"/>
            </a:endParaRPr>
          </a:p>
          <a:p>
            <a:endParaRPr lang="en-GB" sz="1100" dirty="0">
              <a:latin typeface="Arial" pitchFamily="34" charset="0"/>
              <a:cs typeface="Arial" pitchFamily="34" charset="0"/>
            </a:endParaRPr>
          </a:p>
          <a:p>
            <a:pPr>
              <a:defRPr b="0" i="0"/>
            </a:pPr>
            <a:r>
              <a:rPr lang="1106" sz="1100" dirty="0">
                <a:latin typeface="Arial" pitchFamily="34" charset="0"/>
                <a:cs typeface="Arial" pitchFamily="34" charset="0"/>
              </a:rPr>
              <a:t>.</a:t>
            </a:r>
          </a:p>
          <a:p>
            <a:endParaRPr lang="en-GB" sz="1100" dirty="0"/>
          </a:p>
          <a:p>
            <a:pPr>
              <a:defRPr b="0" i="0"/>
            </a:pPr>
            <a:r>
              <a:rPr lang="1106" sz="1100" dirty="0"/>
              <a:t>.</a:t>
            </a:r>
          </a:p>
        </p:txBody>
      </p:sp>
      <p:graphicFrame>
        <p:nvGraphicFramePr>
          <p:cNvPr id="4" name="Table 3">
            <a:extLst>
              <a:ext uri="{FF2B5EF4-FFF2-40B4-BE49-F238E27FC236}">
                <a16:creationId xmlns:a16="http://schemas.microsoft.com/office/drawing/2014/main" id="{452A5748-AB4E-421B-9CDF-D20127E4F57B}"/>
              </a:ext>
            </a:extLst>
          </p:cNvPr>
          <p:cNvGraphicFramePr>
            <a:graphicFrameLocks noGrp="1"/>
          </p:cNvGraphicFramePr>
          <p:nvPr>
            <p:extLst>
              <p:ext uri="{D42A27DB-BD31-4B8C-83A1-F6EECF244321}">
                <p14:modId xmlns:p14="http://schemas.microsoft.com/office/powerpoint/2010/main" val="2569726559"/>
              </p:ext>
            </p:extLst>
          </p:nvPr>
        </p:nvGraphicFramePr>
        <p:xfrm>
          <a:off x="7258330" y="1539875"/>
          <a:ext cx="3754148" cy="3262885"/>
        </p:xfrm>
        <a:graphic>
          <a:graphicData uri="http://schemas.openxmlformats.org/drawingml/2006/table">
            <a:tbl>
              <a:tblPr firstRow="1" firstCol="1" bandRow="1">
                <a:tableStyleId>{5C22544A-7EE6-4342-B048-85BDC9FD1C3A}</a:tableStyleId>
              </a:tblPr>
              <a:tblGrid>
                <a:gridCol w="838700">
                  <a:extLst>
                    <a:ext uri="{9D8B030D-6E8A-4147-A177-3AD203B41FA5}">
                      <a16:colId xmlns:a16="http://schemas.microsoft.com/office/drawing/2014/main" val="4204394858"/>
                    </a:ext>
                  </a:extLst>
                </a:gridCol>
                <a:gridCol w="912499">
                  <a:extLst>
                    <a:ext uri="{9D8B030D-6E8A-4147-A177-3AD203B41FA5}">
                      <a16:colId xmlns:a16="http://schemas.microsoft.com/office/drawing/2014/main" val="32234125"/>
                    </a:ext>
                  </a:extLst>
                </a:gridCol>
                <a:gridCol w="1035423">
                  <a:extLst>
                    <a:ext uri="{9D8B030D-6E8A-4147-A177-3AD203B41FA5}">
                      <a16:colId xmlns:a16="http://schemas.microsoft.com/office/drawing/2014/main" val="3076512974"/>
                    </a:ext>
                  </a:extLst>
                </a:gridCol>
                <a:gridCol w="967526">
                  <a:extLst>
                    <a:ext uri="{9D8B030D-6E8A-4147-A177-3AD203B41FA5}">
                      <a16:colId xmlns:a16="http://schemas.microsoft.com/office/drawing/2014/main" val="1703735260"/>
                    </a:ext>
                  </a:extLst>
                </a:gridCol>
              </a:tblGrid>
              <a:tr h="469232">
                <a:tc>
                  <a:txBody>
                    <a:bodyPr/>
                    <a:lstStyle/>
                    <a:p>
                      <a:pPr algn="ctr">
                        <a:lnSpc>
                          <a:spcPct val="107000"/>
                        </a:lnSpc>
                        <a:spcAft>
                          <a:spcPts val="800"/>
                        </a:spcAft>
                        <a:defRPr b="0" i="0"/>
                      </a:pPr>
                      <a:r>
                        <a:rPr lang="1106" sz="1600" b="1">
                          <a:solidFill>
                            <a:schemeClr val="tx1"/>
                          </a:solidFill>
                          <a:effectLst/>
                          <a:latin typeface="+mj-lt"/>
                        </a:rPr>
                        <a:t>AA1</a:t>
                      </a:r>
                      <a:endParaRPr lang="en-GB" sz="16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800"/>
                        </a:spcAft>
                        <a:defRPr b="0" i="0"/>
                      </a:pPr>
                      <a:r>
                        <a:rPr lang="1106" sz="1600" b="1">
                          <a:solidFill>
                            <a:schemeClr val="tx1"/>
                          </a:solidFill>
                          <a:effectLst/>
                          <a:latin typeface="+mj-lt"/>
                        </a:rPr>
                        <a:t>AA2</a:t>
                      </a:r>
                      <a:endParaRPr lang="en-GB" sz="16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800"/>
                        </a:spcAft>
                        <a:defRPr b="0" i="0"/>
                      </a:pPr>
                      <a:r>
                        <a:rPr lang="1106" sz="1600" b="1">
                          <a:solidFill>
                            <a:schemeClr val="tx1"/>
                          </a:solidFill>
                          <a:effectLst/>
                          <a:latin typeface="+mj-lt"/>
                        </a:rPr>
                        <a:t>AA3</a:t>
                      </a:r>
                      <a:endParaRPr lang="en-GB" sz="16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800"/>
                        </a:spcAft>
                        <a:defRPr b="0" i="0"/>
                      </a:pPr>
                      <a:r>
                        <a:rPr lang="1106" sz="1600" b="1" dirty="0">
                          <a:solidFill>
                            <a:schemeClr val="tx1"/>
                          </a:solidFill>
                          <a:effectLst/>
                          <a:latin typeface="+mj-lt"/>
                        </a:rPr>
                        <a:t>Cyfanswm</a:t>
                      </a:r>
                      <a:r>
                        <a:rPr lang="1106" sz="1600" b="0" dirty="0">
                          <a:solidFill>
                            <a:schemeClr val="tx1"/>
                          </a:solidFill>
                          <a:effectLst/>
                          <a:latin typeface="+mj-lt"/>
                        </a:rPr>
                        <a:t> </a:t>
                      </a:r>
                    </a:p>
                    <a:p>
                      <a:pPr algn="ctr">
                        <a:lnSpc>
                          <a:spcPct val="107000"/>
                        </a:lnSpc>
                        <a:spcAft>
                          <a:spcPts val="800"/>
                        </a:spcAft>
                        <a:defRPr b="0" i="0"/>
                      </a:pPr>
                      <a:r>
                        <a:rPr lang="1106" sz="1600" b="1" dirty="0">
                          <a:solidFill>
                            <a:schemeClr val="tx1"/>
                          </a:solidFill>
                          <a:effectLst/>
                          <a:latin typeface="+mj-lt"/>
                        </a:rPr>
                        <a:t>marc</a:t>
                      </a:r>
                      <a:r>
                        <a:rPr lang="cy-GB" sz="1600" b="1" dirty="0">
                          <a:solidFill>
                            <a:schemeClr val="tx1"/>
                          </a:solidFill>
                          <a:effectLst/>
                          <a:latin typeface="+mj-lt"/>
                        </a:rPr>
                        <a:t>iau</a:t>
                      </a:r>
                      <a:endParaRPr lang="en-GB" sz="16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665767889"/>
                  </a:ext>
                </a:extLst>
              </a:tr>
              <a:tr h="2477862">
                <a:tc>
                  <a:txBody>
                    <a:bodyPr/>
                    <a:lstStyle/>
                    <a:p>
                      <a:pPr algn="ctr">
                        <a:lnSpc>
                          <a:spcPct val="107000"/>
                        </a:lnSpc>
                        <a:spcAft>
                          <a:spcPts val="800"/>
                        </a:spcAft>
                        <a:defRPr b="0" i="0"/>
                      </a:pPr>
                      <a:r>
                        <a:rPr lang="1106" sz="1800" b="1">
                          <a:solidFill>
                            <a:schemeClr val="tx1"/>
                          </a:solidFill>
                          <a:effectLst/>
                        </a:rPr>
                        <a:t> </a:t>
                      </a:r>
                    </a:p>
                    <a:p>
                      <a:pPr algn="ctr">
                        <a:lnSpc>
                          <a:spcPct val="107000"/>
                        </a:lnSpc>
                        <a:spcAft>
                          <a:spcPts val="800"/>
                        </a:spcAft>
                      </a:pPr>
                      <a:endParaRPr lang="en-GB" sz="1800" b="1">
                        <a:solidFill>
                          <a:schemeClr val="tx1"/>
                        </a:solidFill>
                        <a:effectLst/>
                      </a:endParaRPr>
                    </a:p>
                    <a:p>
                      <a:pPr algn="ctr">
                        <a:lnSpc>
                          <a:spcPct val="107000"/>
                        </a:lnSpc>
                        <a:spcAft>
                          <a:spcPts val="800"/>
                        </a:spcAft>
                        <a:defRPr b="0" i="0"/>
                      </a:pPr>
                      <a:r>
                        <a:rPr lang="1106" sz="1800" b="1">
                          <a:solidFill>
                            <a:schemeClr val="tx1"/>
                          </a:solidFill>
                          <a:effectLst/>
                        </a:rPr>
                        <a:t> </a:t>
                      </a:r>
                    </a:p>
                    <a:p>
                      <a:pPr algn="ctr">
                        <a:lnSpc>
                          <a:spcPct val="107000"/>
                        </a:lnSpc>
                        <a:spcAft>
                          <a:spcPts val="800"/>
                        </a:spcAft>
                        <a:defRPr b="0" i="0"/>
                      </a:pPr>
                      <a:r>
                        <a:rPr lang="1106" sz="1800" b="1">
                          <a:solidFill>
                            <a:schemeClr val="tx1"/>
                          </a:solidFill>
                          <a:effectLst/>
                        </a:rPr>
                        <a:t> </a:t>
                      </a:r>
                    </a:p>
                    <a:p>
                      <a:pPr algn="ctr">
                        <a:lnSpc>
                          <a:spcPct val="107000"/>
                        </a:lnSpc>
                        <a:spcAft>
                          <a:spcPts val="800"/>
                        </a:spcAft>
                        <a:defRPr b="0" i="0"/>
                      </a:pPr>
                      <a:r>
                        <a:rPr lang="1106" sz="1800" b="1">
                          <a:solidFill>
                            <a:schemeClr val="tx1"/>
                          </a:solidFill>
                          <a:effectLst/>
                        </a:rPr>
                        <a:t> </a:t>
                      </a:r>
                    </a:p>
                    <a:p>
                      <a:pPr algn="ctr">
                        <a:lnSpc>
                          <a:spcPct val="107000"/>
                        </a:lnSpc>
                        <a:spcAft>
                          <a:spcPts val="800"/>
                        </a:spcAft>
                        <a:defRPr b="0" i="0"/>
                      </a:pPr>
                      <a:r>
                        <a:rPr lang="1106" sz="1800" b="1">
                          <a:solidFill>
                            <a:schemeClr val="tx1"/>
                          </a:solidFill>
                          <a:effectLst/>
                        </a:rPr>
                        <a:t> </a:t>
                      </a:r>
                    </a:p>
                    <a:p>
                      <a:pPr algn="ctr">
                        <a:lnSpc>
                          <a:spcPct val="107000"/>
                        </a:lnSpc>
                        <a:spcAft>
                          <a:spcPts val="800"/>
                        </a:spcAft>
                        <a:defRPr b="0" i="0"/>
                      </a:pPr>
                      <a:r>
                        <a:rPr lang="1106" sz="1800" b="1">
                          <a:solidFill>
                            <a:schemeClr val="tx1"/>
                          </a:solidFill>
                          <a:effectLst/>
                        </a:rPr>
                        <a:t> </a:t>
                      </a:r>
                      <a:endParaRPr lang="en-GB" sz="18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endParaRPr lang="en-GB" sz="1800" b="1">
                        <a:solidFill>
                          <a:schemeClr val="tx1"/>
                        </a:solidFill>
                        <a:effectLst/>
                      </a:endParaRPr>
                    </a:p>
                    <a:p>
                      <a:pPr algn="ctr">
                        <a:lnSpc>
                          <a:spcPct val="107000"/>
                        </a:lnSpc>
                        <a:spcAft>
                          <a:spcPts val="800"/>
                        </a:spcAft>
                        <a:defRPr b="0" i="0"/>
                      </a:pPr>
                      <a:r>
                        <a:rPr lang="1106" sz="1800" b="1">
                          <a:solidFill>
                            <a:schemeClr val="tx1"/>
                          </a:solidFill>
                          <a:effectLst/>
                        </a:rPr>
                        <a:t>8</a:t>
                      </a:r>
                    </a:p>
                    <a:p>
                      <a:pPr algn="ctr">
                        <a:lnSpc>
                          <a:spcPct val="107000"/>
                        </a:lnSpc>
                        <a:spcAft>
                          <a:spcPts val="800"/>
                        </a:spcAft>
                        <a:defRPr b="0" i="0"/>
                      </a:pPr>
                      <a:r>
                        <a:rPr lang="1106" sz="1800" b="1">
                          <a:solidFill>
                            <a:schemeClr val="tx1"/>
                          </a:solidFill>
                          <a:effectLst/>
                        </a:rPr>
                        <a:t> </a:t>
                      </a:r>
                      <a:endParaRPr lang="en-GB" sz="18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defRPr b="0" i="0"/>
                      </a:pPr>
                      <a:r>
                        <a:rPr lang="1106" sz="1800" b="1">
                          <a:solidFill>
                            <a:schemeClr val="tx1"/>
                          </a:solidFill>
                          <a:effectLst/>
                        </a:rPr>
                        <a:t> </a:t>
                      </a:r>
                      <a:endParaRPr lang="en-GB" sz="18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defRPr b="0" i="0"/>
                      </a:pPr>
                      <a:r>
                        <a:rPr lang="1106" sz="1800" b="1" dirty="0">
                          <a:solidFill>
                            <a:schemeClr val="tx1"/>
                          </a:solidFill>
                          <a:effectLst/>
                        </a:rPr>
                        <a:t> </a:t>
                      </a:r>
                    </a:p>
                    <a:p>
                      <a:pPr algn="ctr">
                        <a:lnSpc>
                          <a:spcPct val="107000"/>
                        </a:lnSpc>
                        <a:spcAft>
                          <a:spcPts val="800"/>
                        </a:spcAft>
                        <a:defRPr b="0" i="0"/>
                      </a:pPr>
                      <a:r>
                        <a:rPr lang="1106"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8</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181099"/>
                  </a:ext>
                </a:extLst>
              </a:tr>
            </a:tbl>
          </a:graphicData>
        </a:graphic>
      </p:graphicFrame>
      <p:pic>
        <p:nvPicPr>
          <p:cNvPr id="2" name="Audio 1">
            <a:hlinkClick r:id="" action="ppaction://media"/>
            <a:extLst>
              <a:ext uri="{FF2B5EF4-FFF2-40B4-BE49-F238E27FC236}">
                <a16:creationId xmlns:a16="http://schemas.microsoft.com/office/drawing/2014/main" id="{42F04D53-BCF3-4EC0-9E55-413ACC25B9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064451670"/>
      </p:ext>
    </p:extLst>
  </p:cSld>
  <p:clrMapOvr>
    <a:masterClrMapping/>
  </p:clrMapOvr>
  <mc:AlternateContent xmlns:mc="http://schemas.openxmlformats.org/markup-compatibility/2006" xmlns:p14="http://schemas.microsoft.com/office/powerpoint/2010/main">
    <mc:Choice Requires="p14">
      <p:transition spd="slow" p14:dur="2000" advTm="61604"/>
    </mc:Choice>
    <mc:Fallback xmlns="">
      <p:transition spd="slow" advTm="61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412638" y="179693"/>
            <a:ext cx="10223323" cy="447261"/>
          </a:xfrm>
        </p:spPr>
        <p:txBody>
          <a:bodyPr/>
          <a:lstStyle/>
          <a:p>
            <a:pPr>
              <a:defRPr b="0" i="0"/>
            </a:pPr>
            <a:r>
              <a:rPr lang="1106" sz="2000">
                <a:solidFill>
                  <a:srgbClr val="0070C0"/>
                </a:solidFill>
              </a:rPr>
              <a:t>Adran A cwestiwn 1(c), bandiau cynllun marcio AA2</a:t>
            </a:r>
          </a:p>
        </p:txBody>
      </p:sp>
      <p:graphicFrame>
        <p:nvGraphicFramePr>
          <p:cNvPr id="4" name="Table 3">
            <a:extLst>
              <a:ext uri="{FF2B5EF4-FFF2-40B4-BE49-F238E27FC236}">
                <a16:creationId xmlns:a16="http://schemas.microsoft.com/office/drawing/2014/main" id="{328A9609-3A83-4EE1-ACD0-F4EF96BEA952}"/>
              </a:ext>
            </a:extLst>
          </p:cNvPr>
          <p:cNvGraphicFramePr>
            <a:graphicFrameLocks noGrp="1"/>
          </p:cNvGraphicFramePr>
          <p:nvPr>
            <p:extLst>
              <p:ext uri="{D42A27DB-BD31-4B8C-83A1-F6EECF244321}">
                <p14:modId xmlns:p14="http://schemas.microsoft.com/office/powerpoint/2010/main" val="2888660368"/>
              </p:ext>
            </p:extLst>
          </p:nvPr>
        </p:nvGraphicFramePr>
        <p:xfrm>
          <a:off x="2818289" y="1021642"/>
          <a:ext cx="6043488" cy="5683958"/>
        </p:xfrm>
        <a:graphic>
          <a:graphicData uri="http://schemas.openxmlformats.org/drawingml/2006/table">
            <a:tbl>
              <a:tblPr firstRow="1" firstCol="1" bandRow="1">
                <a:tableStyleId>{5C22544A-7EE6-4342-B048-85BDC9FD1C3A}</a:tableStyleId>
              </a:tblPr>
              <a:tblGrid>
                <a:gridCol w="861888">
                  <a:extLst>
                    <a:ext uri="{9D8B030D-6E8A-4147-A177-3AD203B41FA5}">
                      <a16:colId xmlns:a16="http://schemas.microsoft.com/office/drawing/2014/main" val="2393896305"/>
                    </a:ext>
                  </a:extLst>
                </a:gridCol>
                <a:gridCol w="5181600">
                  <a:extLst>
                    <a:ext uri="{9D8B030D-6E8A-4147-A177-3AD203B41FA5}">
                      <a16:colId xmlns:a16="http://schemas.microsoft.com/office/drawing/2014/main" val="3762537797"/>
                    </a:ext>
                  </a:extLst>
                </a:gridCol>
              </a:tblGrid>
              <a:tr h="0">
                <a:tc>
                  <a:txBody>
                    <a:bodyPr/>
                    <a:lstStyle/>
                    <a:p>
                      <a:pPr algn="ctr">
                        <a:lnSpc>
                          <a:spcPct val="115000"/>
                        </a:lnSpc>
                        <a:spcAft>
                          <a:spcPts val="1000"/>
                        </a:spcAft>
                        <a:defRPr b="0" i="0"/>
                      </a:pPr>
                      <a:r>
                        <a:rPr lang="1106" sz="1000" b="1">
                          <a:solidFill>
                            <a:schemeClr val="tx1"/>
                          </a:solidFill>
                          <a:effectLst/>
                          <a:latin typeface="Arial" pitchFamily="34" charset="0"/>
                          <a:cs typeface="Arial" pitchFamily="34" charset="0"/>
                        </a:rPr>
                        <a:t>Band </a:t>
                      </a:r>
                      <a:endParaRPr lang="en-GB" sz="1000">
                        <a:solidFill>
                          <a:schemeClr val="tx1"/>
                        </a:solidFill>
                        <a:effectLst/>
                        <a:latin typeface="Arial" pitchFamily="34" charset="0"/>
                        <a:ea typeface="Times New Roman" panose="02020603050405020304" pitchFamily="18" charset="0"/>
                        <a:cs typeface="Arial" pitchFamily="34" charset="0"/>
                      </a:endParaRPr>
                    </a:p>
                  </a:txBody>
                  <a:tcPr marL="47314" marR="47314" marT="23863" marB="238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1000"/>
                        </a:spcAft>
                        <a:defRPr b="0" i="0"/>
                      </a:pPr>
                      <a:r>
                        <a:rPr lang="1106" sz="1000" b="1">
                          <a:solidFill>
                            <a:schemeClr val="tx1"/>
                          </a:solidFill>
                          <a:effectLst/>
                          <a:latin typeface="Arial" pitchFamily="34" charset="0"/>
                          <a:cs typeface="Arial" pitchFamily="34" charset="0"/>
                        </a:rPr>
                        <a:t>AA2</a:t>
                      </a:r>
                      <a:endParaRPr lang="en-GB" sz="1000">
                        <a:solidFill>
                          <a:schemeClr val="tx1"/>
                        </a:solidFill>
                        <a:effectLst/>
                        <a:latin typeface="Arial" pitchFamily="34" charset="0"/>
                        <a:ea typeface="Times New Roman" panose="02020603050405020304" pitchFamily="18" charset="0"/>
                        <a:cs typeface="Arial" pitchFamily="34" charset="0"/>
                      </a:endParaRPr>
                    </a:p>
                  </a:txBody>
                  <a:tcPr marL="47314" marR="47314" marT="23863" marB="238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91360896"/>
                  </a:ext>
                </a:extLst>
              </a:tr>
              <a:tr h="1249092">
                <a:tc>
                  <a:txBody>
                    <a:bodyPr/>
                    <a:lstStyle/>
                    <a:p>
                      <a:pPr algn="ctr">
                        <a:lnSpc>
                          <a:spcPct val="115000"/>
                        </a:lnSpc>
                        <a:spcAft>
                          <a:spcPts val="1000"/>
                        </a:spcAft>
                        <a:defRPr b="0" i="0"/>
                      </a:pPr>
                      <a:r>
                        <a:rPr lang="1106" sz="1000" b="1">
                          <a:solidFill>
                            <a:schemeClr val="tx1"/>
                          </a:solidFill>
                          <a:effectLst/>
                          <a:latin typeface="Arial" pitchFamily="34" charset="0"/>
                          <a:cs typeface="Arial" pitchFamily="34" charset="0"/>
                        </a:rPr>
                        <a:t>4</a:t>
                      </a:r>
                      <a:endParaRPr lang="en-GB" sz="1000">
                        <a:solidFill>
                          <a:schemeClr val="tx1"/>
                        </a:solidFill>
                        <a:effectLst/>
                        <a:latin typeface="Arial" pitchFamily="34" charset="0"/>
                        <a:ea typeface="Times New Roman" panose="02020603050405020304" pitchFamily="18" charset="0"/>
                        <a:cs typeface="Arial" pitchFamily="34" charset="0"/>
                      </a:endParaRPr>
                    </a:p>
                  </a:txBody>
                  <a:tcPr marL="47314" marR="47314" marT="23863" marB="238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1000"/>
                        </a:spcAft>
                        <a:defRPr b="0" i="0"/>
                      </a:pPr>
                      <a:r>
                        <a:rPr lang="1106" sz="1000">
                          <a:solidFill>
                            <a:schemeClr val="tx1"/>
                          </a:solidFill>
                          <a:effectLst/>
                          <a:latin typeface="Arial" pitchFamily="34" charset="0"/>
                          <a:cs typeface="Arial" pitchFamily="34" charset="0"/>
                        </a:rPr>
                        <a:t>7-8 marc</a:t>
                      </a:r>
                    </a:p>
                    <a:p>
                      <a:pPr>
                        <a:lnSpc>
                          <a:spcPct val="100000"/>
                        </a:lnSpc>
                        <a:spcAft>
                          <a:spcPts val="1000"/>
                        </a:spcAft>
                        <a:defRPr b="0" i="0"/>
                      </a:pPr>
                      <a:r>
                        <a:rPr lang="1106" sz="1000">
                          <a:solidFill>
                            <a:schemeClr val="tx1"/>
                          </a:solidFill>
                          <a:effectLst/>
                          <a:latin typeface="Arial" pitchFamily="34" charset="0"/>
                          <a:cs typeface="Arial" pitchFamily="34" charset="0"/>
                        </a:rPr>
                        <a:t>Esboniad ardderchog sy'n dangos:</a:t>
                      </a:r>
                    </a:p>
                    <a:p>
                      <a:pPr marL="342900" lvl="0" indent="-342900">
                        <a:lnSpc>
                          <a:spcPct val="100000"/>
                        </a:lnSpc>
                        <a:buFont typeface="Symbol" panose="05050102010706020507" pitchFamily="18" charset="2"/>
                        <a:buChar char=""/>
                        <a:defRPr b="0" i="0"/>
                      </a:pPr>
                      <a:r>
                        <a:rPr lang="1106" sz="1000">
                          <a:solidFill>
                            <a:schemeClr val="tx1"/>
                          </a:solidFill>
                          <a:effectLst/>
                          <a:latin typeface="Arial" pitchFamily="34" charset="0"/>
                          <a:cs typeface="Arial" pitchFamily="34" charset="0"/>
                        </a:rPr>
                        <a:t>gwybodaeth a dealltwriaeth drylwyr o sut gellir cymhwyso'r dull seicodynamig yn ymarferol at sefyllfa Sam</a:t>
                      </a:r>
                    </a:p>
                    <a:p>
                      <a:pPr marL="342900" lvl="0" indent="-342900">
                        <a:lnSpc>
                          <a:spcPct val="100000"/>
                        </a:lnSpc>
                        <a:spcAft>
                          <a:spcPts val="1000"/>
                        </a:spcAft>
                        <a:buFont typeface="Symbol" panose="05050102010706020507" pitchFamily="18" charset="2"/>
                        <a:buChar char=""/>
                        <a:defRPr b="0" i="0"/>
                      </a:pPr>
                      <a:r>
                        <a:rPr lang="1106" sz="1000">
                          <a:solidFill>
                            <a:schemeClr val="tx1"/>
                          </a:solidFill>
                          <a:effectLst/>
                          <a:latin typeface="Arial" pitchFamily="34" charset="0"/>
                          <a:cs typeface="Arial" pitchFamily="34" charset="0"/>
                        </a:rPr>
                        <a:t>dealltwriaeth hyderus o sut gallai egwyddorion seicodynamig archwilio'r cysylltiadau rhwng profiadau Sam a'i ymddygiad.   </a:t>
                      </a:r>
                      <a:endParaRPr lang="en-GB" sz="1000">
                        <a:solidFill>
                          <a:schemeClr val="tx1"/>
                        </a:solidFill>
                        <a:effectLst/>
                        <a:latin typeface="Arial" pitchFamily="34" charset="0"/>
                        <a:ea typeface="Times New Roman" panose="02020603050405020304" pitchFamily="18" charset="0"/>
                        <a:cs typeface="Arial" pitchFamily="34" charset="0"/>
                      </a:endParaRPr>
                    </a:p>
                  </a:txBody>
                  <a:tcPr marL="47314" marR="47314" marT="23863" marB="238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82714401"/>
                  </a:ext>
                </a:extLst>
              </a:tr>
              <a:tr h="1249092">
                <a:tc>
                  <a:txBody>
                    <a:bodyPr/>
                    <a:lstStyle/>
                    <a:p>
                      <a:pPr algn="ctr">
                        <a:lnSpc>
                          <a:spcPct val="115000"/>
                        </a:lnSpc>
                        <a:spcAft>
                          <a:spcPts val="1000"/>
                        </a:spcAft>
                        <a:defRPr b="0" i="0"/>
                      </a:pPr>
                      <a:r>
                        <a:rPr lang="1106" sz="1000" b="1">
                          <a:solidFill>
                            <a:schemeClr val="tx1"/>
                          </a:solidFill>
                          <a:effectLst/>
                          <a:latin typeface="Arial" pitchFamily="34" charset="0"/>
                          <a:cs typeface="Arial" pitchFamily="34" charset="0"/>
                        </a:rPr>
                        <a:t>3</a:t>
                      </a:r>
                      <a:endParaRPr lang="en-GB" sz="1000">
                        <a:solidFill>
                          <a:schemeClr val="tx1"/>
                        </a:solidFill>
                        <a:effectLst/>
                        <a:latin typeface="Arial" pitchFamily="34" charset="0"/>
                        <a:ea typeface="Times New Roman" panose="02020603050405020304" pitchFamily="18" charset="0"/>
                        <a:cs typeface="Arial" pitchFamily="34" charset="0"/>
                      </a:endParaRPr>
                    </a:p>
                  </a:txBody>
                  <a:tcPr marL="47314" marR="47314" marT="23863" marB="238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1000"/>
                        </a:spcAft>
                        <a:defRPr b="0" i="0"/>
                      </a:pPr>
                      <a:r>
                        <a:rPr lang="1106" sz="1000">
                          <a:solidFill>
                            <a:schemeClr val="tx1"/>
                          </a:solidFill>
                          <a:effectLst/>
                          <a:latin typeface="Arial" pitchFamily="34" charset="0"/>
                          <a:cs typeface="Arial" pitchFamily="34" charset="0"/>
                        </a:rPr>
                        <a:t>5-6 marc</a:t>
                      </a:r>
                    </a:p>
                    <a:p>
                      <a:pPr>
                        <a:lnSpc>
                          <a:spcPct val="100000"/>
                        </a:lnSpc>
                        <a:spcAft>
                          <a:spcPts val="1000"/>
                        </a:spcAft>
                        <a:defRPr b="0" i="0"/>
                      </a:pPr>
                      <a:r>
                        <a:rPr lang="1106" sz="1000">
                          <a:solidFill>
                            <a:schemeClr val="tx1"/>
                          </a:solidFill>
                          <a:effectLst/>
                          <a:latin typeface="Arial" pitchFamily="34" charset="0"/>
                          <a:cs typeface="Arial" pitchFamily="34" charset="0"/>
                        </a:rPr>
                        <a:t>Esboniad da sy'n dangos:</a:t>
                      </a:r>
                    </a:p>
                    <a:p>
                      <a:pPr marL="342900" lvl="0" indent="-342900">
                        <a:lnSpc>
                          <a:spcPct val="100000"/>
                        </a:lnSpc>
                        <a:buFont typeface="Symbol" panose="05050102010706020507" pitchFamily="18" charset="2"/>
                        <a:buChar char=""/>
                        <a:defRPr b="0" i="0"/>
                      </a:pPr>
                      <a:r>
                        <a:rPr lang="1106" sz="1000">
                          <a:solidFill>
                            <a:schemeClr val="tx1"/>
                          </a:solidFill>
                          <a:effectLst/>
                          <a:latin typeface="Arial" pitchFamily="34" charset="0"/>
                          <a:cs typeface="Arial" pitchFamily="34" charset="0"/>
                        </a:rPr>
                        <a:t>gwybodaeth a dealltwriaeth sicr ar y cyfan o sut gellir cymhwyso'r dull seicodynamig yn ymarferol at sefyllfa Sam</a:t>
                      </a:r>
                    </a:p>
                    <a:p>
                      <a:pPr marL="342900" lvl="0" indent="-342900">
                        <a:lnSpc>
                          <a:spcPct val="100000"/>
                        </a:lnSpc>
                        <a:spcAft>
                          <a:spcPts val="1000"/>
                        </a:spcAft>
                        <a:buFont typeface="Symbol" panose="05050102010706020507" pitchFamily="18" charset="2"/>
                        <a:buChar char=""/>
                        <a:defRPr b="0" i="0"/>
                      </a:pPr>
                      <a:r>
                        <a:rPr lang="1106" sz="1000">
                          <a:solidFill>
                            <a:schemeClr val="tx1"/>
                          </a:solidFill>
                          <a:effectLst/>
                          <a:latin typeface="Arial" pitchFamily="34" charset="0"/>
                          <a:cs typeface="Arial" pitchFamily="34" charset="0"/>
                        </a:rPr>
                        <a:t>dealltwriaeth sicr ar y cyfan o sut gallai egwyddorion seicodynamig archwilio'r cysylltiadau rhwng profiadau Sam a'i ymddygiad.   </a:t>
                      </a:r>
                      <a:endParaRPr lang="en-GB" sz="1000">
                        <a:solidFill>
                          <a:schemeClr val="tx1"/>
                        </a:solidFill>
                        <a:effectLst/>
                        <a:latin typeface="Arial" pitchFamily="34" charset="0"/>
                        <a:ea typeface="Times New Roman" panose="02020603050405020304" pitchFamily="18" charset="0"/>
                        <a:cs typeface="Arial" pitchFamily="34" charset="0"/>
                      </a:endParaRPr>
                    </a:p>
                  </a:txBody>
                  <a:tcPr marL="47314" marR="47314" marT="23863" marB="238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04775240"/>
                  </a:ext>
                </a:extLst>
              </a:tr>
              <a:tr h="1249092">
                <a:tc>
                  <a:txBody>
                    <a:bodyPr/>
                    <a:lstStyle/>
                    <a:p>
                      <a:pPr algn="ctr">
                        <a:lnSpc>
                          <a:spcPct val="115000"/>
                        </a:lnSpc>
                        <a:spcAft>
                          <a:spcPts val="1000"/>
                        </a:spcAft>
                        <a:defRPr b="0" i="0"/>
                      </a:pPr>
                      <a:r>
                        <a:rPr lang="1106" sz="1000" b="1">
                          <a:solidFill>
                            <a:schemeClr val="tx1"/>
                          </a:solidFill>
                          <a:effectLst/>
                          <a:latin typeface="Arial" pitchFamily="34" charset="0"/>
                          <a:cs typeface="Arial" pitchFamily="34" charset="0"/>
                        </a:rPr>
                        <a:t>2</a:t>
                      </a:r>
                      <a:endParaRPr lang="en-GB" sz="1000">
                        <a:solidFill>
                          <a:schemeClr val="tx1"/>
                        </a:solidFill>
                        <a:effectLst/>
                        <a:latin typeface="Arial" pitchFamily="34" charset="0"/>
                        <a:ea typeface="Times New Roman" panose="02020603050405020304" pitchFamily="18" charset="0"/>
                        <a:cs typeface="Arial" pitchFamily="34" charset="0"/>
                      </a:endParaRPr>
                    </a:p>
                  </a:txBody>
                  <a:tcPr marL="47314" marR="47314" marT="23863" marB="238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1000"/>
                        </a:spcAft>
                        <a:defRPr b="0" i="0"/>
                      </a:pPr>
                      <a:r>
                        <a:rPr lang="1106" sz="1000">
                          <a:solidFill>
                            <a:schemeClr val="tx1"/>
                          </a:solidFill>
                          <a:effectLst/>
                          <a:latin typeface="Arial" pitchFamily="34" charset="0"/>
                          <a:cs typeface="Arial" pitchFamily="34" charset="0"/>
                        </a:rPr>
                        <a:t>3-4 marc</a:t>
                      </a:r>
                    </a:p>
                    <a:p>
                      <a:pPr>
                        <a:lnSpc>
                          <a:spcPct val="100000"/>
                        </a:lnSpc>
                        <a:spcAft>
                          <a:spcPts val="1000"/>
                        </a:spcAft>
                        <a:defRPr b="0" i="0"/>
                      </a:pPr>
                      <a:r>
                        <a:rPr lang="1106" sz="1000">
                          <a:solidFill>
                            <a:schemeClr val="tx1"/>
                          </a:solidFill>
                          <a:effectLst/>
                          <a:latin typeface="Arial" pitchFamily="34" charset="0"/>
                          <a:cs typeface="Arial" pitchFamily="34" charset="0"/>
                        </a:rPr>
                        <a:t>Esboniad sylfaenol sy'n dangos:</a:t>
                      </a:r>
                    </a:p>
                    <a:p>
                      <a:pPr marL="342900" lvl="0" indent="-342900">
                        <a:lnSpc>
                          <a:spcPct val="100000"/>
                        </a:lnSpc>
                        <a:buFont typeface="Symbol" panose="05050102010706020507" pitchFamily="18" charset="2"/>
                        <a:buChar char=""/>
                        <a:defRPr b="0" i="0"/>
                      </a:pPr>
                      <a:r>
                        <a:rPr lang="1106" sz="1000">
                          <a:solidFill>
                            <a:schemeClr val="tx1"/>
                          </a:solidFill>
                          <a:effectLst/>
                          <a:latin typeface="Arial" pitchFamily="34" charset="0"/>
                          <a:cs typeface="Arial" pitchFamily="34" charset="0"/>
                        </a:rPr>
                        <a:t>rhywfaint o wybodaeth a dealltwriaeth o sut gellir cymhwyso'r dull seicodynamig yn ymarferol at sefyllfa Sam</a:t>
                      </a:r>
                    </a:p>
                    <a:p>
                      <a:pPr marL="342900" lvl="0" indent="-342900">
                        <a:lnSpc>
                          <a:spcPct val="100000"/>
                        </a:lnSpc>
                        <a:spcAft>
                          <a:spcPts val="1000"/>
                        </a:spcAft>
                        <a:buFont typeface="Symbol" panose="05050102010706020507" pitchFamily="18" charset="2"/>
                        <a:buChar char=""/>
                        <a:defRPr b="0" i="0"/>
                      </a:pPr>
                      <a:r>
                        <a:rPr lang="1106" sz="1000">
                          <a:solidFill>
                            <a:schemeClr val="tx1"/>
                          </a:solidFill>
                          <a:effectLst/>
                          <a:latin typeface="Arial" pitchFamily="34" charset="0"/>
                          <a:cs typeface="Arial" pitchFamily="34" charset="0"/>
                        </a:rPr>
                        <a:t>rhywfaint o ddealltwriaeth o sut gallai egwyddorion seicodynamig greu cysylltiadau rhwng profiadau Sam a'i ymddygiad.   </a:t>
                      </a:r>
                      <a:endParaRPr lang="en-GB" sz="1000">
                        <a:solidFill>
                          <a:schemeClr val="tx1"/>
                        </a:solidFill>
                        <a:effectLst/>
                        <a:latin typeface="Arial" pitchFamily="34" charset="0"/>
                        <a:ea typeface="Times New Roman" panose="02020603050405020304" pitchFamily="18" charset="0"/>
                        <a:cs typeface="Arial" pitchFamily="34" charset="0"/>
                      </a:endParaRPr>
                    </a:p>
                  </a:txBody>
                  <a:tcPr marL="47314" marR="47314" marT="23863" marB="238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68113030"/>
                  </a:ext>
                </a:extLst>
              </a:tr>
              <a:tr h="1249092">
                <a:tc>
                  <a:txBody>
                    <a:bodyPr/>
                    <a:lstStyle/>
                    <a:p>
                      <a:pPr algn="ctr">
                        <a:lnSpc>
                          <a:spcPct val="115000"/>
                        </a:lnSpc>
                        <a:spcAft>
                          <a:spcPts val="1000"/>
                        </a:spcAft>
                        <a:defRPr b="0" i="0"/>
                      </a:pPr>
                      <a:r>
                        <a:rPr lang="1106" sz="1000" b="1">
                          <a:solidFill>
                            <a:schemeClr val="tx1"/>
                          </a:solidFill>
                          <a:effectLst/>
                          <a:latin typeface="Arial" pitchFamily="34" charset="0"/>
                          <a:cs typeface="Arial" pitchFamily="34" charset="0"/>
                        </a:rPr>
                        <a:t>1</a:t>
                      </a:r>
                      <a:endParaRPr lang="en-GB" sz="1000">
                        <a:solidFill>
                          <a:schemeClr val="tx1"/>
                        </a:solidFill>
                        <a:effectLst/>
                        <a:latin typeface="Arial" pitchFamily="34" charset="0"/>
                        <a:ea typeface="Times New Roman" panose="02020603050405020304" pitchFamily="18" charset="0"/>
                        <a:cs typeface="Arial" pitchFamily="34" charset="0"/>
                      </a:endParaRPr>
                    </a:p>
                  </a:txBody>
                  <a:tcPr marL="47314" marR="47314" marT="23863" marB="238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1000"/>
                        </a:spcAft>
                        <a:defRPr b="0" i="0"/>
                      </a:pPr>
                      <a:r>
                        <a:rPr lang="1106" sz="1000">
                          <a:solidFill>
                            <a:schemeClr val="tx1"/>
                          </a:solidFill>
                          <a:effectLst/>
                          <a:latin typeface="Arial" pitchFamily="34" charset="0"/>
                          <a:cs typeface="Arial" pitchFamily="34" charset="0"/>
                        </a:rPr>
                        <a:t>1-2 farc</a:t>
                      </a:r>
                    </a:p>
                    <a:p>
                      <a:pPr>
                        <a:lnSpc>
                          <a:spcPct val="100000"/>
                        </a:lnSpc>
                        <a:spcAft>
                          <a:spcPts val="1000"/>
                        </a:spcAft>
                        <a:defRPr b="0" i="0"/>
                      </a:pPr>
                      <a:r>
                        <a:rPr lang="1106" sz="1000">
                          <a:solidFill>
                            <a:schemeClr val="tx1"/>
                          </a:solidFill>
                          <a:effectLst/>
                          <a:latin typeface="Arial" pitchFamily="34" charset="0"/>
                          <a:cs typeface="Arial" pitchFamily="34" charset="0"/>
                        </a:rPr>
                        <a:t>Esboniad cyfyngedig sy'n dangos:</a:t>
                      </a:r>
                    </a:p>
                    <a:p>
                      <a:pPr marL="342900" lvl="0" indent="-342900">
                        <a:lnSpc>
                          <a:spcPct val="100000"/>
                        </a:lnSpc>
                        <a:buFont typeface="Symbol" panose="05050102010706020507" pitchFamily="18" charset="2"/>
                        <a:buChar char=""/>
                        <a:defRPr b="0" i="0"/>
                      </a:pPr>
                      <a:r>
                        <a:rPr lang="1106" sz="1000">
                          <a:solidFill>
                            <a:schemeClr val="tx1"/>
                          </a:solidFill>
                          <a:effectLst/>
                          <a:latin typeface="Arial" pitchFamily="34" charset="0"/>
                          <a:cs typeface="Arial" pitchFamily="34" charset="0"/>
                        </a:rPr>
                        <a:t>ychydig iawn o wybodaeth a dealltwriaeth o sut gellir cymhwyso'r dull seicodynamig yn ymarferol at sefyllfa Sam</a:t>
                      </a:r>
                    </a:p>
                    <a:p>
                      <a:pPr marL="342900" lvl="0" indent="-342900">
                        <a:lnSpc>
                          <a:spcPct val="100000"/>
                        </a:lnSpc>
                        <a:spcAft>
                          <a:spcPts val="1000"/>
                        </a:spcAft>
                        <a:buFont typeface="Symbol" panose="05050102010706020507" pitchFamily="18" charset="2"/>
                        <a:buChar char=""/>
                        <a:defRPr b="0" i="0"/>
                      </a:pPr>
                      <a:r>
                        <a:rPr lang="1106" sz="1000">
                          <a:solidFill>
                            <a:schemeClr val="tx1"/>
                          </a:solidFill>
                          <a:effectLst/>
                          <a:latin typeface="Arial" pitchFamily="34" charset="0"/>
                          <a:cs typeface="Arial" pitchFamily="34" charset="0"/>
                        </a:rPr>
                        <a:t>ychydig iawn o ddealltwriaeth o sut gallai egwyddorion seicodynamig greu cysylltiadau rhwng profiadau Sam a'i ymddygiad.   </a:t>
                      </a:r>
                      <a:endParaRPr lang="en-GB" sz="1000">
                        <a:solidFill>
                          <a:schemeClr val="tx1"/>
                        </a:solidFill>
                        <a:effectLst/>
                        <a:latin typeface="Arial" pitchFamily="34" charset="0"/>
                        <a:ea typeface="Times New Roman" panose="02020603050405020304" pitchFamily="18" charset="0"/>
                        <a:cs typeface="Arial" pitchFamily="34" charset="0"/>
                      </a:endParaRPr>
                    </a:p>
                  </a:txBody>
                  <a:tcPr marL="47314" marR="47314" marT="23863" marB="238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36889963"/>
                  </a:ext>
                </a:extLst>
              </a:tr>
              <a:tr h="376261">
                <a:tc>
                  <a:txBody>
                    <a:bodyPr/>
                    <a:lstStyle/>
                    <a:p>
                      <a:pPr algn="ctr">
                        <a:lnSpc>
                          <a:spcPct val="115000"/>
                        </a:lnSpc>
                        <a:spcAft>
                          <a:spcPts val="1000"/>
                        </a:spcAft>
                        <a:defRPr b="0" i="0"/>
                      </a:pPr>
                      <a:r>
                        <a:rPr lang="1106" sz="1000" b="1">
                          <a:solidFill>
                            <a:schemeClr val="tx1"/>
                          </a:solidFill>
                          <a:effectLst/>
                          <a:latin typeface="Arial" pitchFamily="34" charset="0"/>
                          <a:cs typeface="Arial" pitchFamily="34" charset="0"/>
                        </a:rPr>
                        <a:t> </a:t>
                      </a:r>
                      <a:endParaRPr lang="en-GB" sz="1000">
                        <a:solidFill>
                          <a:schemeClr val="tx1"/>
                        </a:solidFill>
                        <a:effectLst/>
                        <a:latin typeface="Arial" pitchFamily="34" charset="0"/>
                        <a:ea typeface="Times New Roman" panose="02020603050405020304" pitchFamily="18" charset="0"/>
                        <a:cs typeface="Arial" pitchFamily="34" charset="0"/>
                      </a:endParaRPr>
                    </a:p>
                  </a:txBody>
                  <a:tcPr marL="47314" marR="47314" marT="23863" marB="238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1000"/>
                        </a:spcAft>
                        <a:defRPr b="0" i="0"/>
                      </a:pPr>
                      <a:r>
                        <a:rPr lang="1106" sz="1000">
                          <a:solidFill>
                            <a:schemeClr val="tx1"/>
                          </a:solidFill>
                          <a:effectLst/>
                          <a:latin typeface="Arial" pitchFamily="34" charset="0"/>
                          <a:cs typeface="Arial" pitchFamily="34" charset="0"/>
                        </a:rPr>
                        <a:t>0 marc</a:t>
                      </a:r>
                    </a:p>
                    <a:p>
                      <a:pPr algn="ctr">
                        <a:lnSpc>
                          <a:spcPct val="100000"/>
                        </a:lnSpc>
                        <a:spcAft>
                          <a:spcPts val="1000"/>
                        </a:spcAft>
                        <a:defRPr b="0" i="0"/>
                      </a:pPr>
                      <a:r>
                        <a:rPr lang="1106" sz="1000">
                          <a:solidFill>
                            <a:schemeClr val="tx1"/>
                          </a:solidFill>
                          <a:effectLst/>
                          <a:latin typeface="Arial" pitchFamily="34" charset="0"/>
                          <a:cs typeface="Arial" pitchFamily="34" charset="0"/>
                        </a:rPr>
                        <a:t>Ateb ddim yn haeddu marc neu heb geisio rhoi ateb.</a:t>
                      </a:r>
                      <a:endParaRPr lang="en-GB" sz="1000">
                        <a:solidFill>
                          <a:schemeClr val="tx1"/>
                        </a:solidFill>
                        <a:effectLst/>
                        <a:latin typeface="Arial" pitchFamily="34" charset="0"/>
                        <a:ea typeface="Times New Roman" panose="02020603050405020304" pitchFamily="18" charset="0"/>
                        <a:cs typeface="Arial" pitchFamily="34" charset="0"/>
                      </a:endParaRPr>
                    </a:p>
                  </a:txBody>
                  <a:tcPr marL="47314" marR="47314" marT="23863" marB="238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00232466"/>
                  </a:ext>
                </a:extLst>
              </a:tr>
            </a:tbl>
          </a:graphicData>
        </a:graphic>
      </p:graphicFrame>
      <p:pic>
        <p:nvPicPr>
          <p:cNvPr id="2" name="Audio 1">
            <a:hlinkClick r:id="" action="ppaction://media"/>
            <a:extLst>
              <a:ext uri="{FF2B5EF4-FFF2-40B4-BE49-F238E27FC236}">
                <a16:creationId xmlns:a16="http://schemas.microsoft.com/office/drawing/2014/main" id="{6A535455-E4DF-46C8-B50A-346DFBCBC7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697171798"/>
      </p:ext>
    </p:extLst>
  </p:cSld>
  <p:clrMapOvr>
    <a:masterClrMapping/>
  </p:clrMapOvr>
  <mc:AlternateContent xmlns:mc="http://schemas.openxmlformats.org/markup-compatibility/2006" xmlns:p14="http://schemas.microsoft.com/office/powerpoint/2010/main">
    <mc:Choice Requires="p14">
      <p:transition spd="slow" p14:dur="2000" advTm="48138"/>
    </mc:Choice>
    <mc:Fallback xmlns="">
      <p:transition spd="slow" advTm="48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35176" y="208722"/>
            <a:ext cx="10223323" cy="447261"/>
          </a:xfrm>
        </p:spPr>
        <p:txBody>
          <a:bodyPr/>
          <a:lstStyle/>
          <a:p>
            <a:pPr>
              <a:defRPr b="0" i="0"/>
            </a:pPr>
            <a:r>
              <a:rPr lang="1106" sz="2400">
                <a:solidFill>
                  <a:srgbClr val="0077C8"/>
                </a:solidFill>
                <a:latin typeface="+mj-lt"/>
              </a:rPr>
              <a:t>Yr hyn y dylai fod gennych chi o'ch blaen:</a:t>
            </a:r>
          </a:p>
        </p:txBody>
      </p:sp>
      <p:sp>
        <p:nvSpPr>
          <p:cNvPr id="2" name="TextBox 1">
            <a:extLst>
              <a:ext uri="{FF2B5EF4-FFF2-40B4-BE49-F238E27FC236}">
                <a16:creationId xmlns:a16="http://schemas.microsoft.com/office/drawing/2014/main" id="{4F14AA95-56E9-4549-A15E-F876D8D91E7F}"/>
              </a:ext>
            </a:extLst>
          </p:cNvPr>
          <p:cNvSpPr txBox="1"/>
          <p:nvPr/>
        </p:nvSpPr>
        <p:spPr>
          <a:xfrm>
            <a:off x="431800" y="1231900"/>
            <a:ext cx="8432800" cy="2308324"/>
          </a:xfrm>
          <a:prstGeom prst="rect">
            <a:avLst/>
          </a:prstGeom>
          <a:noFill/>
        </p:spPr>
        <p:txBody>
          <a:bodyPr wrap="square" rtlCol="0">
            <a:spAutoFit/>
          </a:bodyPr>
          <a:lstStyle/>
          <a:p>
            <a:endParaRPr lang="en-GB"/>
          </a:p>
          <a:p>
            <a:pPr marL="285750" indent="-285750">
              <a:buFont typeface="Arial" pitchFamily="34" charset="0"/>
              <a:buChar char="•"/>
            </a:pPr>
            <a:endParaRPr lang="en-GB"/>
          </a:p>
          <a:p>
            <a:pPr marL="285750" indent="-285750">
              <a:buFont typeface="Arial" pitchFamily="34" charset="0"/>
              <a:buChar char="•"/>
            </a:pPr>
            <a:endParaRPr lang="en-GB"/>
          </a:p>
          <a:p>
            <a:pPr marL="285750" indent="-285750">
              <a:buFont typeface="Arial" pitchFamily="34" charset="0"/>
              <a:buChar char="•"/>
            </a:pPr>
            <a:endParaRPr lang="en-GB">
              <a:highlight>
                <a:srgbClr val="FFFF00"/>
              </a:highlight>
            </a:endParaRPr>
          </a:p>
          <a:p>
            <a:pPr marL="285750" indent="-285750">
              <a:buFont typeface="Arial" pitchFamily="34" charset="0"/>
              <a:buChar char="•"/>
            </a:pPr>
            <a:endParaRPr lang="en-GB">
              <a:highlight>
                <a:srgbClr val="FFFF00"/>
              </a:highlight>
            </a:endParaRPr>
          </a:p>
          <a:p>
            <a:pPr marL="285750" indent="-285750">
              <a:buFont typeface="Arial" pitchFamily="34" charset="0"/>
              <a:buChar char="•"/>
            </a:pPr>
            <a:endParaRPr lang="en-GB">
              <a:highlight>
                <a:srgbClr val="FFFF00"/>
              </a:highlight>
            </a:endParaRPr>
          </a:p>
          <a:p>
            <a:pPr marL="285750" indent="-285750">
              <a:buFont typeface="Arial" pitchFamily="34" charset="0"/>
              <a:buChar char="•"/>
            </a:pPr>
            <a:endParaRPr lang="en-GB"/>
          </a:p>
          <a:p>
            <a:endParaRPr lang="en-GB"/>
          </a:p>
        </p:txBody>
      </p:sp>
      <p:sp>
        <p:nvSpPr>
          <p:cNvPr id="6" name="TextBox 5">
            <a:extLst>
              <a:ext uri="{FF2B5EF4-FFF2-40B4-BE49-F238E27FC236}">
                <a16:creationId xmlns:a16="http://schemas.microsoft.com/office/drawing/2014/main" id="{56408121-EC14-47E3-B35F-37766205D74A}"/>
              </a:ext>
            </a:extLst>
          </p:cNvPr>
          <p:cNvSpPr txBox="1"/>
          <p:nvPr/>
        </p:nvSpPr>
        <p:spPr>
          <a:xfrm>
            <a:off x="431800" y="1231901"/>
            <a:ext cx="8717337" cy="3081559"/>
          </a:xfrm>
          <a:prstGeom prst="rect">
            <a:avLst/>
          </a:prstGeom>
          <a:noFill/>
        </p:spPr>
        <p:txBody>
          <a:bodyPr wrap="square">
            <a:spAutoFit/>
          </a:bodyPr>
          <a:lstStyle/>
          <a:p>
            <a:pPr marL="571500" indent="-571500">
              <a:buFont typeface="Arial" pitchFamily="34" charset="0"/>
              <a:buChar char="•"/>
              <a:defRPr b="0" i="0"/>
            </a:pPr>
            <a:r>
              <a:rPr lang="1106" sz="2800">
                <a:ea typeface="Cambria" panose="02040503050406030204" pitchFamily="18" charset="0"/>
                <a:cs typeface="Cambria" panose="02040503050406030204" pitchFamily="18" charset="0"/>
              </a:rPr>
              <a:t>Copi o'r papur arholiad</a:t>
            </a:r>
          </a:p>
          <a:p>
            <a:pPr marL="571500" indent="-571500">
              <a:buFont typeface="Arial" pitchFamily="34" charset="0"/>
              <a:buChar char="•"/>
              <a:defRPr b="0" i="0"/>
            </a:pPr>
            <a:r>
              <a:rPr lang="1106" sz="2800">
                <a:ea typeface="Cambria" panose="02040503050406030204" pitchFamily="18" charset="0"/>
                <a:cs typeface="Cambria" panose="02040503050406030204" pitchFamily="18" charset="0"/>
              </a:rPr>
              <a:t>Llyfryn ateb/papur llinellau</a:t>
            </a:r>
          </a:p>
          <a:p>
            <a:pPr marL="571500" indent="-571500">
              <a:buFont typeface="Arial" pitchFamily="34" charset="0"/>
              <a:buChar char="•"/>
              <a:defRPr b="0" i="0"/>
            </a:pPr>
            <a:r>
              <a:rPr lang="1106" sz="2800">
                <a:ea typeface="Cambria" panose="02040503050406030204" pitchFamily="18" charset="0"/>
                <a:cs typeface="Cambria" panose="02040503050406030204" pitchFamily="18" charset="0"/>
              </a:rPr>
              <a:t>Deunydd adnoddau ychwanegol</a:t>
            </a:r>
          </a:p>
          <a:p>
            <a:pPr marL="571500" indent="-571500">
              <a:buFont typeface="Arial" pitchFamily="34" charset="0"/>
              <a:buChar char="•"/>
              <a:defRPr b="0" i="0"/>
            </a:pPr>
            <a:r>
              <a:rPr lang="1106" sz="2800">
                <a:ea typeface="Cambria" panose="02040503050406030204" pitchFamily="18" charset="0"/>
                <a:cs typeface="Cambria" panose="02040503050406030204" pitchFamily="18" charset="0"/>
              </a:rPr>
              <a:t>Pen, pensil a phren mesur</a:t>
            </a:r>
          </a:p>
          <a:p>
            <a:pPr marL="571500" indent="-571500">
              <a:buFont typeface="Arial" pitchFamily="34" charset="0"/>
              <a:buChar char="•"/>
              <a:defRPr b="0" i="0"/>
            </a:pPr>
            <a:r>
              <a:rPr lang="1106" sz="2800">
                <a:ea typeface="Cambria" panose="02040503050406030204" pitchFamily="18" charset="0"/>
                <a:cs typeface="Cambria" panose="02040503050406030204" pitchFamily="18" charset="0"/>
              </a:rPr>
              <a:t>Aroleuwr</a:t>
            </a:r>
          </a:p>
          <a:p>
            <a:pPr marL="571500" indent="-571500">
              <a:buFont typeface="Arial" pitchFamily="34" charset="0"/>
              <a:buChar char="•"/>
              <a:defRPr b="0" i="0"/>
            </a:pPr>
            <a:r>
              <a:rPr lang="1106" sz="2800">
                <a:ea typeface="Cambria" panose="02040503050406030204" pitchFamily="18" charset="0"/>
                <a:cs typeface="Cambria" panose="02040503050406030204" pitchFamily="18" charset="0"/>
              </a:rPr>
              <a:t>Oriawr</a:t>
            </a:r>
          </a:p>
          <a:p>
            <a:pPr marL="571500" indent="-571500">
              <a:buFont typeface="Arial" pitchFamily="34" charset="0"/>
              <a:buChar char="•"/>
              <a:defRPr b="0" i="0"/>
            </a:pPr>
            <a:r>
              <a:rPr lang="1106" sz="2800">
                <a:ea typeface="Cambria" panose="02040503050406030204" pitchFamily="18" charset="0"/>
                <a:cs typeface="Cambria" panose="02040503050406030204" pitchFamily="18" charset="0"/>
              </a:rPr>
              <a:t>Nodiadau Post-it</a:t>
            </a:r>
            <a:endParaRPr lang="en-GB" sz="2800"/>
          </a:p>
        </p:txBody>
      </p:sp>
      <p:pic>
        <p:nvPicPr>
          <p:cNvPr id="5" name="Audio 4">
            <a:hlinkClick r:id="" action="ppaction://media"/>
            <a:extLst>
              <a:ext uri="{FF2B5EF4-FFF2-40B4-BE49-F238E27FC236}">
                <a16:creationId xmlns:a16="http://schemas.microsoft.com/office/drawing/2014/main" id="{68360B1F-A4A4-4B13-9CC1-AB8FFFC01B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048180556"/>
      </p:ext>
    </p:extLst>
  </p:cSld>
  <p:clrMapOvr>
    <a:masterClrMapping/>
  </p:clrMapOvr>
  <mc:AlternateContent xmlns:mc="http://schemas.openxmlformats.org/markup-compatibility/2006" xmlns:p14="http://schemas.microsoft.com/office/powerpoint/2010/main">
    <mc:Choice Requires="p14">
      <p:transition spd="slow" p14:dur="2000" advTm="25246"/>
    </mc:Choice>
    <mc:Fallback xmlns="">
      <p:transition spd="slow" advTm="25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209733"/>
            <a:ext cx="10223323" cy="447261"/>
          </a:xfrm>
        </p:spPr>
        <p:txBody>
          <a:bodyPr/>
          <a:lstStyle/>
          <a:p>
            <a:pPr>
              <a:defRPr b="0" i="0"/>
            </a:pPr>
            <a:r>
              <a:rPr lang="1106" sz="2400">
                <a:solidFill>
                  <a:srgbClr val="0070C0"/>
                </a:solidFill>
              </a:rPr>
              <a:t>Adran A cwestiwn 2(a), AA3</a:t>
            </a:r>
          </a:p>
        </p:txBody>
      </p:sp>
      <p:sp>
        <p:nvSpPr>
          <p:cNvPr id="4" name="Speech Bubble: Oval 3">
            <a:extLst>
              <a:ext uri="{FF2B5EF4-FFF2-40B4-BE49-F238E27FC236}">
                <a16:creationId xmlns:a16="http://schemas.microsoft.com/office/drawing/2014/main" id="{8FE8776F-2567-4937-A915-7642F530171A}"/>
              </a:ext>
            </a:extLst>
          </p:cNvPr>
          <p:cNvSpPr/>
          <p:nvPr/>
        </p:nvSpPr>
        <p:spPr>
          <a:xfrm>
            <a:off x="4787900" y="2286951"/>
            <a:ext cx="5982362" cy="612648"/>
          </a:xfrm>
          <a:prstGeom prst="wedgeEllipseCallout">
            <a:avLst/>
          </a:prstGeom>
        </p:spPr>
        <p:txBody>
          <a:bodyPr wrap="none" lIns="0" tIns="0" rIns="0" bIns="0" rtlCol="0" anchor="ctr">
            <a:noAutofit/>
          </a:bodyPr>
          <a:lstStyle/>
          <a:p>
            <a:pPr algn="ctr"/>
            <a:endParaRPr lang="en-GB">
              <a:solidFill>
                <a:srgbClr val="000000"/>
              </a:solidFill>
              <a:highlight>
                <a:srgbClr val="FFFF00"/>
              </a:highlight>
            </a:endParaRPr>
          </a:p>
        </p:txBody>
      </p:sp>
      <p:sp>
        <p:nvSpPr>
          <p:cNvPr id="11" name="Speech Bubble: Oval 10">
            <a:extLst>
              <a:ext uri="{FF2B5EF4-FFF2-40B4-BE49-F238E27FC236}">
                <a16:creationId xmlns:a16="http://schemas.microsoft.com/office/drawing/2014/main" id="{98D5F06C-E714-44BA-AC9F-98590911B4DA}"/>
              </a:ext>
            </a:extLst>
          </p:cNvPr>
          <p:cNvSpPr/>
          <p:nvPr/>
        </p:nvSpPr>
        <p:spPr>
          <a:xfrm>
            <a:off x="5969000" y="1103085"/>
            <a:ext cx="4953000" cy="4370616"/>
          </a:xfrm>
          <a:prstGeom prst="wedgeEllipseCallout">
            <a:avLst/>
          </a:prstGeom>
        </p:spPr>
        <p:txBody>
          <a:bodyPr wrap="none" lIns="0" tIns="0" rIns="0" bIns="0" rtlCol="0" anchor="ctr">
            <a:noAutofit/>
          </a:bodyPr>
          <a:lstStyle/>
          <a:p>
            <a:pPr algn="ctr"/>
            <a:endParaRPr lang="en-GB">
              <a:solidFill>
                <a:srgbClr val="000000"/>
              </a:solidFill>
            </a:endParaRPr>
          </a:p>
        </p:txBody>
      </p:sp>
      <p:sp>
        <p:nvSpPr>
          <p:cNvPr id="13" name="Speech Bubble: Oval 12">
            <a:extLst>
              <a:ext uri="{FF2B5EF4-FFF2-40B4-BE49-F238E27FC236}">
                <a16:creationId xmlns:a16="http://schemas.microsoft.com/office/drawing/2014/main" id="{BE87D378-EC96-4115-A8F3-C93DC34F7E4C}"/>
              </a:ext>
            </a:extLst>
          </p:cNvPr>
          <p:cNvSpPr/>
          <p:nvPr/>
        </p:nvSpPr>
        <p:spPr>
          <a:xfrm>
            <a:off x="6591300" y="1358900"/>
            <a:ext cx="914400" cy="612648"/>
          </a:xfrm>
          <a:prstGeom prst="wedgeEllipseCallout">
            <a:avLst/>
          </a:prstGeom>
        </p:spPr>
        <p:txBody>
          <a:bodyPr wrap="none" lIns="0" tIns="0" rIns="0" bIns="0" rtlCol="0" anchor="ctr">
            <a:noAutofit/>
          </a:bodyPr>
          <a:lstStyle/>
          <a:p>
            <a:pPr algn="ctr"/>
            <a:endParaRPr lang="en-GB">
              <a:solidFill>
                <a:srgbClr val="000000"/>
              </a:solidFill>
            </a:endParaRPr>
          </a:p>
        </p:txBody>
      </p:sp>
      <p:sp>
        <p:nvSpPr>
          <p:cNvPr id="14" name="Speech Bubble: Oval 13">
            <a:extLst>
              <a:ext uri="{FF2B5EF4-FFF2-40B4-BE49-F238E27FC236}">
                <a16:creationId xmlns:a16="http://schemas.microsoft.com/office/drawing/2014/main" id="{2AD3C128-9B70-4859-9983-186DF06D0345}"/>
              </a:ext>
            </a:extLst>
          </p:cNvPr>
          <p:cNvSpPr/>
          <p:nvPr/>
        </p:nvSpPr>
        <p:spPr>
          <a:xfrm>
            <a:off x="6096000" y="1715732"/>
            <a:ext cx="5600700" cy="4204060"/>
          </a:xfrm>
          <a:prstGeom prst="wedgeEllipseCallout">
            <a:avLst/>
          </a:prstGeom>
        </p:spPr>
        <p:txBody>
          <a:bodyPr wrap="none" lIns="0" tIns="0" rIns="0" bIns="0" rtlCol="0" anchor="ctr">
            <a:noAutofit/>
          </a:bodyPr>
          <a:lstStyle/>
          <a:p>
            <a:pPr algn="ctr"/>
            <a:endParaRPr lang="en-GB">
              <a:solidFill>
                <a:srgbClr val="000000"/>
              </a:solidFill>
            </a:endParaRPr>
          </a:p>
        </p:txBody>
      </p:sp>
      <p:sp>
        <p:nvSpPr>
          <p:cNvPr id="17" name="TextBox 16">
            <a:extLst>
              <a:ext uri="{FF2B5EF4-FFF2-40B4-BE49-F238E27FC236}">
                <a16:creationId xmlns:a16="http://schemas.microsoft.com/office/drawing/2014/main" id="{40338B42-713B-481F-B33D-BAF273A5405D}"/>
              </a:ext>
            </a:extLst>
          </p:cNvPr>
          <p:cNvSpPr txBox="1"/>
          <p:nvPr/>
        </p:nvSpPr>
        <p:spPr>
          <a:xfrm>
            <a:off x="6591300" y="4213206"/>
            <a:ext cx="4881677" cy="1189909"/>
          </a:xfrm>
          <a:prstGeom prst="rect">
            <a:avLst/>
          </a:prstGeom>
          <a:noFill/>
        </p:spPr>
        <p:txBody>
          <a:bodyPr wrap="square" rtlCol="0">
            <a:spAutoFit/>
          </a:bodyPr>
          <a:lstStyle/>
          <a:p>
            <a:pPr>
              <a:defRPr b="0" i="0"/>
            </a:pPr>
            <a:r>
              <a:rPr lang="1106"/>
              <a:t>Defnyddiwch y lle sydd wedi'i ddarparu i ymateb – gadewch i nifer y marciau a'r lle sydd ar gael eich arwain. (Cofiwch y gallwch chi ddefnyddio'r dudalen parhad os oes angen)</a:t>
            </a:r>
          </a:p>
        </p:txBody>
      </p:sp>
      <p:sp>
        <p:nvSpPr>
          <p:cNvPr id="18" name="Speech Bubble: Rectangle 17">
            <a:extLst>
              <a:ext uri="{FF2B5EF4-FFF2-40B4-BE49-F238E27FC236}">
                <a16:creationId xmlns:a16="http://schemas.microsoft.com/office/drawing/2014/main" id="{C013DD74-B26E-4402-B8B0-6B835749F807}"/>
              </a:ext>
            </a:extLst>
          </p:cNvPr>
          <p:cNvSpPr/>
          <p:nvPr/>
        </p:nvSpPr>
        <p:spPr>
          <a:xfrm>
            <a:off x="5867400" y="1103084"/>
            <a:ext cx="5600700" cy="1318966"/>
          </a:xfrm>
          <a:prstGeom prst="wedgeRectCallout">
            <a:avLst/>
          </a:prstGeom>
        </p:spPr>
        <p:txBody>
          <a:bodyPr wrap="none" lIns="0" tIns="0" rIns="0" bIns="0" rtlCol="0" anchor="ctr">
            <a:noAutofit/>
          </a:bodyPr>
          <a:lstStyle/>
          <a:p>
            <a:pPr algn="ctr"/>
            <a:endParaRPr lang="en-GB">
              <a:solidFill>
                <a:srgbClr val="000000"/>
              </a:solidFill>
            </a:endParaRPr>
          </a:p>
        </p:txBody>
      </p:sp>
      <p:sp>
        <p:nvSpPr>
          <p:cNvPr id="12" name="Rectangle 123">
            <a:extLst>
              <a:ext uri="{FF2B5EF4-FFF2-40B4-BE49-F238E27FC236}">
                <a16:creationId xmlns:a16="http://schemas.microsoft.com/office/drawing/2014/main" id="{54A3653E-1C6E-4840-9BEA-91B7FDB20118}"/>
              </a:ext>
            </a:extLst>
          </p:cNvPr>
          <p:cNvSpPr>
            <a:spLocks noChangeArrowheads="1"/>
          </p:cNvSpPr>
          <p:nvPr/>
        </p:nvSpPr>
        <p:spPr bwMode="auto">
          <a:xfrm>
            <a:off x="7257256" y="1066168"/>
            <a:ext cx="2376488" cy="1044575"/>
          </a:xfrm>
          <a:prstGeom prst="rect">
            <a:avLst/>
          </a:prstGeom>
          <a:solidFill>
            <a:srgbClr val="66CCFF"/>
          </a:solidFill>
          <a:ln w="38100">
            <a:solidFill>
              <a:schemeClr val="tx1"/>
            </a:solidFill>
            <a:miter lim="800000"/>
          </a:ln>
          <a:effectLst/>
        </p:spPr>
        <p:txBody>
          <a:bodyPr wrap="none" anchor="ctr"/>
          <a:lstStyle/>
          <a:p>
            <a:pPr algn="ctr">
              <a:defRPr b="0" i="0"/>
            </a:pPr>
            <a:r>
              <a:rPr lang="1106" sz="6600"/>
              <a:t>12:00</a:t>
            </a:r>
          </a:p>
        </p:txBody>
      </p:sp>
      <p:sp>
        <p:nvSpPr>
          <p:cNvPr id="15" name="TextBox 14">
            <a:extLst>
              <a:ext uri="{FF2B5EF4-FFF2-40B4-BE49-F238E27FC236}">
                <a16:creationId xmlns:a16="http://schemas.microsoft.com/office/drawing/2014/main" id="{C4EE6543-DC97-47C9-AD09-AEB4DFCC4847}"/>
              </a:ext>
            </a:extLst>
          </p:cNvPr>
          <p:cNvSpPr txBox="1"/>
          <p:nvPr/>
        </p:nvSpPr>
        <p:spPr>
          <a:xfrm>
            <a:off x="6591300" y="2161822"/>
            <a:ext cx="3482889" cy="1189909"/>
          </a:xfrm>
          <a:prstGeom prst="rect">
            <a:avLst/>
          </a:prstGeom>
          <a:noFill/>
        </p:spPr>
        <p:txBody>
          <a:bodyPr wrap="square" rtlCol="0">
            <a:spAutoFit/>
          </a:bodyPr>
          <a:lstStyle/>
          <a:p>
            <a:pPr>
              <a:defRPr b="0" i="0"/>
            </a:pPr>
            <a:r>
              <a:rPr lang="1106"/>
              <a:t>Dechreuwch y cloc!</a:t>
            </a:r>
          </a:p>
          <a:p>
            <a:endParaRPr lang="en-GB"/>
          </a:p>
          <a:p>
            <a:pPr>
              <a:defRPr b="0" i="0"/>
            </a:pPr>
            <a:r>
              <a:rPr lang="1106"/>
              <a:t>Ceisiwch ateb y cwestiwn hwn mewn 10 munud.  </a:t>
            </a:r>
          </a:p>
        </p:txBody>
      </p:sp>
      <p:sp>
        <p:nvSpPr>
          <p:cNvPr id="20" name="TextBox 19">
            <a:extLst>
              <a:ext uri="{FF2B5EF4-FFF2-40B4-BE49-F238E27FC236}">
                <a16:creationId xmlns:a16="http://schemas.microsoft.com/office/drawing/2014/main" id="{BDDC4471-A5F4-4B78-8E80-18F1BB6408B9}"/>
              </a:ext>
            </a:extLst>
          </p:cNvPr>
          <p:cNvSpPr txBox="1"/>
          <p:nvPr/>
        </p:nvSpPr>
        <p:spPr>
          <a:xfrm>
            <a:off x="824089" y="1219200"/>
            <a:ext cx="5048354" cy="4524315"/>
          </a:xfrm>
          <a:prstGeom prst="rect">
            <a:avLst/>
          </a:prstGeom>
          <a:noFill/>
        </p:spPr>
        <p:txBody>
          <a:bodyPr wrap="square">
            <a:spAutoFit/>
          </a:bodyPr>
          <a:lstStyle/>
          <a:p>
            <a:pPr marL="342900" indent="-342900">
              <a:buAutoNum type="arabicPlain" startAt="2"/>
              <a:defRPr b="0" i="0"/>
            </a:pPr>
            <a:r>
              <a:rPr lang="1106" dirty="0"/>
              <a:t>Mae </a:t>
            </a:r>
            <a:r>
              <a:rPr lang="1106" dirty="0">
                <a:highlight>
                  <a:srgbClr val="FFFF00"/>
                </a:highlight>
              </a:rPr>
              <a:t>Sue</a:t>
            </a:r>
            <a:r>
              <a:rPr lang="1106" dirty="0"/>
              <a:t>, mam Sam, yn </a:t>
            </a:r>
            <a:r>
              <a:rPr lang="1106" dirty="0">
                <a:highlight>
                  <a:srgbClr val="FFFF00"/>
                </a:highlight>
              </a:rPr>
              <a:t>teimlo'n isel</a:t>
            </a:r>
            <a:r>
              <a:rPr lang="1106" dirty="0"/>
              <a:t> ac yn ei </a:t>
            </a:r>
            <a:r>
              <a:rPr lang="1106" dirty="0">
                <a:highlight>
                  <a:srgbClr val="FFFF00"/>
                </a:highlight>
              </a:rPr>
              <a:t>chael hi'n anodd cysgu gyda'r nos </a:t>
            </a:r>
            <a:r>
              <a:rPr lang="1106" dirty="0"/>
              <a:t>ond </a:t>
            </a:r>
            <a:r>
              <a:rPr lang="1106" dirty="0">
                <a:highlight>
                  <a:srgbClr val="FFFF00"/>
                </a:highlight>
              </a:rPr>
              <a:t>nid yw hi am gymryd meddyginiaeth</a:t>
            </a:r>
            <a:r>
              <a:rPr lang="1106" dirty="0"/>
              <a:t>. Mae hi wedi cysylltu ag elusen iechyd meddwl leol i gael cyngor. Mae staff yr elusen yn defnyddio'r </a:t>
            </a:r>
            <a:r>
              <a:rPr lang="1106" dirty="0">
                <a:highlight>
                  <a:srgbClr val="FFFF00"/>
                </a:highlight>
              </a:rPr>
              <a:t>dull dyneiddiol</a:t>
            </a:r>
            <a:r>
              <a:rPr lang="1106" dirty="0"/>
              <a:t> yn eu gwaith. </a:t>
            </a:r>
          </a:p>
          <a:p>
            <a:pPr marL="342900" indent="-342900">
              <a:buAutoNum type="arabicPlain" startAt="2"/>
            </a:pPr>
            <a:endParaRPr lang="en-GB" dirty="0"/>
          </a:p>
          <a:p>
            <a:pPr marL="342900" indent="-342900">
              <a:buAutoNum type="alphaLcParenBoth"/>
              <a:defRPr b="0" i="0"/>
            </a:pPr>
            <a:r>
              <a:rPr lang="1106" dirty="0"/>
              <a:t>Aseswch </a:t>
            </a:r>
            <a:r>
              <a:rPr lang="1106" dirty="0">
                <a:highlight>
                  <a:srgbClr val="FFFF00"/>
                </a:highlight>
              </a:rPr>
              <a:t>werth </a:t>
            </a:r>
            <a:r>
              <a:rPr lang="1106" dirty="0"/>
              <a:t>defnyddio'r </a:t>
            </a:r>
            <a:r>
              <a:rPr lang="1106" dirty="0">
                <a:highlight>
                  <a:srgbClr val="FFFF00"/>
                </a:highlight>
              </a:rPr>
              <a:t>dull dyneiddiol </a:t>
            </a:r>
            <a:r>
              <a:rPr lang="1106" dirty="0"/>
              <a:t>i </a:t>
            </a:r>
            <a:r>
              <a:rPr lang="1106" dirty="0">
                <a:highlight>
                  <a:srgbClr val="FFFF00"/>
                </a:highlight>
              </a:rPr>
              <a:t>gefnogi llesiant Sue</a:t>
            </a:r>
            <a:r>
              <a:rPr lang="1106" dirty="0"/>
              <a:t>. </a:t>
            </a:r>
            <a:r>
              <a:rPr lang="1106" dirty="0">
                <a:highlight>
                  <a:srgbClr val="FFFF00"/>
                </a:highlight>
              </a:rPr>
              <a:t>[6]</a:t>
            </a:r>
          </a:p>
          <a:p>
            <a:pPr>
              <a:defRPr b="0" i="0"/>
            </a:pPr>
            <a:r>
              <a:rPr lang="1106" dirty="0"/>
              <a:t>……………………………………………………………………………… ……………………………………………………………………………………………..………………………………………………………………….… ……………………………………………………………………………………………………………………………………………………………………………………………………………………………………………….…….. ……………………………………………………………………………….</a:t>
            </a:r>
          </a:p>
        </p:txBody>
      </p:sp>
      <p:sp>
        <p:nvSpPr>
          <p:cNvPr id="2" name="Oval 1">
            <a:extLst>
              <a:ext uri="{FF2B5EF4-FFF2-40B4-BE49-F238E27FC236}">
                <a16:creationId xmlns:a16="http://schemas.microsoft.com/office/drawing/2014/main" id="{C4D7D714-FD13-455A-A11D-CAA9AE581625}"/>
              </a:ext>
            </a:extLst>
          </p:cNvPr>
          <p:cNvSpPr/>
          <p:nvPr/>
        </p:nvSpPr>
        <p:spPr>
          <a:xfrm>
            <a:off x="1137879" y="3167147"/>
            <a:ext cx="979932" cy="2618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Audio 4">
            <a:hlinkClick r:id="" action="ppaction://media"/>
            <a:extLst>
              <a:ext uri="{FF2B5EF4-FFF2-40B4-BE49-F238E27FC236}">
                <a16:creationId xmlns:a16="http://schemas.microsoft.com/office/drawing/2014/main" id="{6BD1D290-3B47-4C1A-AFF4-9343E69F37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715570294"/>
      </p:ext>
    </p:extLst>
  </p:cSld>
  <p:clrMapOvr>
    <a:masterClrMapping/>
  </p:clrMapOvr>
  <mc:AlternateContent xmlns:mc="http://schemas.openxmlformats.org/markup-compatibility/2006" xmlns:p14="http://schemas.microsoft.com/office/powerpoint/2010/main">
    <mc:Choice Requires="p14">
      <p:transition spd="slow" p14:dur="2000" advTm="142840"/>
    </mc:Choice>
    <mc:Fallback xmlns="">
      <p:transition spd="slow" advTm="142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nodeType="clickPar">
                      <p:stCondLst>
                        <p:cond delay="0"/>
                      </p:stCondLst>
                      <p:childTnLst>
                        <p:par>
                          <p:cTn id="9" fill="hold" nodeType="afterGroup">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412638" y="179693"/>
            <a:ext cx="10223323" cy="447261"/>
          </a:xfrm>
        </p:spPr>
        <p:txBody>
          <a:bodyPr/>
          <a:lstStyle/>
          <a:p>
            <a:pPr>
              <a:defRPr b="0" i="0"/>
            </a:pPr>
            <a:r>
              <a:rPr lang="1106" sz="2000">
                <a:solidFill>
                  <a:srgbClr val="0070C0"/>
                </a:solidFill>
              </a:rPr>
              <a:t>Adran A cwestiwn 2 (a)  cynllun marcio AA3</a:t>
            </a:r>
          </a:p>
        </p:txBody>
      </p:sp>
      <p:sp>
        <p:nvSpPr>
          <p:cNvPr id="7" name="TextBox 6">
            <a:extLst>
              <a:ext uri="{FF2B5EF4-FFF2-40B4-BE49-F238E27FC236}">
                <a16:creationId xmlns:a16="http://schemas.microsoft.com/office/drawing/2014/main" id="{AED58534-3F97-42D8-96D5-4F7847F527CF}"/>
              </a:ext>
            </a:extLst>
          </p:cNvPr>
          <p:cNvSpPr txBox="1"/>
          <p:nvPr/>
        </p:nvSpPr>
        <p:spPr>
          <a:xfrm>
            <a:off x="812801" y="1033496"/>
            <a:ext cx="5534211" cy="6620773"/>
          </a:xfrm>
          <a:prstGeom prst="rect">
            <a:avLst/>
          </a:prstGeom>
          <a:noFill/>
        </p:spPr>
        <p:txBody>
          <a:bodyPr wrap="square">
            <a:spAutoFit/>
          </a:bodyPr>
          <a:lstStyle/>
          <a:p>
            <a:pPr>
              <a:defRPr b="0" i="0"/>
            </a:pPr>
            <a:r>
              <a:rPr lang="1106" sz="1200" i="1" dirty="0">
                <a:latin typeface="Arial" pitchFamily="34" charset="0"/>
                <a:cs typeface="Arial" pitchFamily="34" charset="0"/>
              </a:rPr>
              <a:t>2 . </a:t>
            </a:r>
            <a:r>
              <a:rPr lang="1106" sz="1200" i="1" dirty="0"/>
              <a:t>Mae Sue, mam Sam, yn teimlo'n isel ac yn ei chael hi'n anodd cysgu gyda'r nos ond nid yw hi am gymryd meddyginiaeth. Mae hi wedi cysylltu ag elusen iechyd meddwl leol i gael cyngor. Mae staff yr elusen yn defnyddio'r dull dyneiddiol yn eu gwaith. </a:t>
            </a:r>
          </a:p>
          <a:p>
            <a:pPr marL="342900" indent="-342900">
              <a:buAutoNum type="arabicPlain" startAt="2"/>
            </a:pPr>
            <a:endParaRPr lang="en-GB" sz="1200" i="1" dirty="0"/>
          </a:p>
          <a:p>
            <a:pPr marL="342900" indent="-342900">
              <a:buAutoNum type="alphaLcParenBoth"/>
              <a:defRPr b="0" i="0"/>
            </a:pPr>
            <a:r>
              <a:rPr lang="1106" sz="1200" i="1" dirty="0"/>
              <a:t>Aseswch werth defnyddio'r dull dyneiddiol i gefnogi llesiant Sue. </a:t>
            </a:r>
          </a:p>
          <a:p>
            <a:endParaRPr lang="en-GB" sz="1200" i="1" dirty="0">
              <a:latin typeface="Arial" pitchFamily="34" charset="0"/>
              <a:cs typeface="Arial" pitchFamily="34" charset="0"/>
            </a:endParaRPr>
          </a:p>
          <a:p>
            <a:pPr marL="342900" indent="-342900">
              <a:buAutoNum type="arabicPeriod"/>
            </a:pPr>
            <a:endParaRPr lang="en-GB" sz="1200" i="1" dirty="0">
              <a:latin typeface="Arial" pitchFamily="34" charset="0"/>
              <a:cs typeface="Arial" pitchFamily="34" charset="0"/>
            </a:endParaRPr>
          </a:p>
          <a:p>
            <a:pPr>
              <a:defRPr b="0" i="0"/>
            </a:pPr>
            <a:r>
              <a:rPr lang="1106" sz="1200" dirty="0"/>
              <a:t>  </a:t>
            </a:r>
            <a:r>
              <a:rPr lang="1106" sz="1200" dirty="0">
                <a:latin typeface="Arial" pitchFamily="34" charset="0"/>
                <a:cs typeface="Arial" pitchFamily="34" charset="0"/>
              </a:rPr>
              <a:t>Gall atebion gyfeirio at y canlynol: </a:t>
            </a:r>
          </a:p>
          <a:p>
            <a:endParaRPr lang="en-GB" sz="1200" dirty="0">
              <a:latin typeface="Arial" pitchFamily="34" charset="0"/>
              <a:cs typeface="Arial" pitchFamily="34" charset="0"/>
            </a:endParaRPr>
          </a:p>
          <a:p>
            <a:pPr>
              <a:defRPr b="0" i="0"/>
            </a:pPr>
            <a:r>
              <a:rPr lang="1106" sz="1200" dirty="0"/>
              <a:t>Mae'r dull dyneiddiol, a ddatblygwyd gan Rogers, yn pwysleisio'r syniad bod gan bob unigolyn duedd gynhenid i dyfu a datblygu – y duedd wireddu. Yn ddelfrydol, bydd unigolyn yn defnyddio'r duedd wireddu i ddatblygu hunangysyniad cadarnhaol ac effeithiol sy'n ei alluogi i fyw bywyd hapus a diogel. </a:t>
            </a:r>
          </a:p>
          <a:p>
            <a:endParaRPr lang="en-GB" sz="1200" dirty="0"/>
          </a:p>
          <a:p>
            <a:pPr>
              <a:defRPr b="0" i="0"/>
            </a:pPr>
            <a:r>
              <a:rPr lang="1106" sz="1200" dirty="0"/>
              <a:t>Gwerth defnyddio'r dull dyneiddiol i gefnogi llesiant Sue yw: </a:t>
            </a:r>
          </a:p>
          <a:p>
            <a:pPr>
              <a:defRPr b="0" i="0"/>
            </a:pPr>
            <a:r>
              <a:rPr lang="1106" sz="1200" dirty="0"/>
              <a:t>• bod ystyriaeth yn cael ei rhoi i'w phrofiadau unigol ei hun </a:t>
            </a:r>
          </a:p>
          <a:p>
            <a:pPr>
              <a:defRPr b="0" i="0"/>
            </a:pPr>
            <a:r>
              <a:rPr lang="1106" sz="1200" dirty="0"/>
              <a:t>• bod unrhyw therapi sy'n deillio o hynny yn cynnwys ffocws cyfannol er mwyn deall a helpu Sue </a:t>
            </a:r>
          </a:p>
          <a:p>
            <a:pPr>
              <a:defRPr b="0" i="0"/>
            </a:pPr>
            <a:r>
              <a:rPr lang="1106" sz="1200" dirty="0"/>
              <a:t>• nad oes unrhyw arbenigwyr sy'n gallu rhoi diagnosis o'r hyn sy'n bod ar Sue, ei phrofiad unigol ei hun sy'n ganolog i'w therapi</a:t>
            </a:r>
          </a:p>
          <a:p>
            <a:pPr>
              <a:defRPr b="0" i="0"/>
            </a:pPr>
            <a:r>
              <a:rPr lang="1106" sz="1200" dirty="0"/>
              <a:t> • dull anghyfarwyddol yw hwn a fydd yn ei gwneud yn haws i Sue ac yn ei pharchu o ran gosod ei nodau ei hun a gwneud penderfyniadau </a:t>
            </a:r>
          </a:p>
          <a:p>
            <a:pPr>
              <a:defRPr b="0" i="0"/>
            </a:pPr>
            <a:r>
              <a:rPr lang="1106" sz="1200" dirty="0"/>
              <a:t>• y bydd Sue yn cael ei hystyried yn 'arbenigwr arni hi ei hun', a bydd hi'n hunanymwybodol </a:t>
            </a:r>
          </a:p>
          <a:p>
            <a:pPr>
              <a:defRPr b="0" i="0"/>
            </a:pPr>
            <a:r>
              <a:rPr lang="1106" sz="1200" dirty="0"/>
              <a:t>• nid yw'r dull hwn yn un ymwthiol, mae'n ddull sy'n sensitif i deimladau a phrofiadau Sue</a:t>
            </a:r>
          </a:p>
          <a:p>
            <a:pPr>
              <a:defRPr b="0" i="0"/>
            </a:pPr>
            <a:r>
              <a:rPr lang="1106" sz="1200" dirty="0"/>
              <a:t> • nid yw'r dull hwn yn barnu Sue a bydd yn osgoi ei labelu </a:t>
            </a:r>
          </a:p>
          <a:p>
            <a:pPr>
              <a:defRPr b="0" i="0"/>
            </a:pPr>
            <a:r>
              <a:rPr lang="1106" sz="1200" dirty="0"/>
              <a:t>• y bydd Sue yn cael ei hatgoffa bod ganddi ddewis a rheolaeth dros ei bywyd a'i chyfrifoldeb cyffredinol hi felly yw'r dewis hwnnw</a:t>
            </a:r>
            <a:endParaRPr lang="en-GB" sz="1200" dirty="0">
              <a:latin typeface="Arial" pitchFamily="34" charset="0"/>
              <a:cs typeface="Arial" pitchFamily="34" charset="0"/>
            </a:endParaRPr>
          </a:p>
          <a:p>
            <a:pPr>
              <a:defRPr b="0" i="0"/>
            </a:pPr>
            <a:r>
              <a:rPr lang="1106" sz="1200" dirty="0">
                <a:latin typeface="Arial" pitchFamily="34" charset="0"/>
                <a:cs typeface="Arial" pitchFamily="34" charset="0"/>
              </a:rPr>
              <a:t> </a:t>
            </a:r>
          </a:p>
          <a:p>
            <a:pPr>
              <a:defRPr b="0" i="0"/>
            </a:pPr>
            <a:r>
              <a:rPr lang="1106" sz="1200" dirty="0">
                <a:latin typeface="Arial" pitchFamily="34" charset="0"/>
                <a:cs typeface="Arial" pitchFamily="34" charset="0"/>
              </a:rPr>
              <a:t>Rhowch gredyd am unrhyw ymateb dilys arall</a:t>
            </a:r>
            <a:endParaRPr lang="en-GB" sz="1200" i="1" dirty="0">
              <a:latin typeface="Arial" pitchFamily="34" charset="0"/>
              <a:cs typeface="Arial" pitchFamily="34" charset="0"/>
            </a:endParaRPr>
          </a:p>
          <a:p>
            <a:endParaRPr lang="en-GB" sz="1100" dirty="0">
              <a:latin typeface="Arial" pitchFamily="34" charset="0"/>
              <a:cs typeface="Arial" pitchFamily="34" charset="0"/>
            </a:endParaRPr>
          </a:p>
          <a:p>
            <a:pPr>
              <a:defRPr b="0" i="0"/>
            </a:pPr>
            <a:r>
              <a:rPr lang="1106" sz="1100" dirty="0">
                <a:latin typeface="Arial" pitchFamily="34" charset="0"/>
                <a:cs typeface="Arial" pitchFamily="34" charset="0"/>
              </a:rPr>
              <a:t>.</a:t>
            </a:r>
          </a:p>
          <a:p>
            <a:endParaRPr lang="en-GB" sz="1100" dirty="0"/>
          </a:p>
          <a:p>
            <a:pPr>
              <a:defRPr b="0" i="0"/>
            </a:pPr>
            <a:r>
              <a:rPr lang="1106" sz="1100" dirty="0"/>
              <a:t>.</a:t>
            </a:r>
          </a:p>
        </p:txBody>
      </p:sp>
      <p:graphicFrame>
        <p:nvGraphicFramePr>
          <p:cNvPr id="2" name="Table 1">
            <a:extLst>
              <a:ext uri="{FF2B5EF4-FFF2-40B4-BE49-F238E27FC236}">
                <a16:creationId xmlns:a16="http://schemas.microsoft.com/office/drawing/2014/main" id="{AC6A01B5-E695-4713-A81B-D6A0A5C1B1DC}"/>
              </a:ext>
            </a:extLst>
          </p:cNvPr>
          <p:cNvGraphicFramePr>
            <a:graphicFrameLocks noGrp="1"/>
          </p:cNvGraphicFramePr>
          <p:nvPr>
            <p:extLst>
              <p:ext uri="{D42A27DB-BD31-4B8C-83A1-F6EECF244321}">
                <p14:modId xmlns:p14="http://schemas.microsoft.com/office/powerpoint/2010/main" val="1168941765"/>
              </p:ext>
            </p:extLst>
          </p:nvPr>
        </p:nvGraphicFramePr>
        <p:xfrm>
          <a:off x="6938963" y="1554162"/>
          <a:ext cx="3764896" cy="3262885"/>
        </p:xfrm>
        <a:graphic>
          <a:graphicData uri="http://schemas.openxmlformats.org/drawingml/2006/table">
            <a:tbl>
              <a:tblPr firstRow="1" firstCol="1" bandRow="1">
                <a:tableStyleId>{5C22544A-7EE6-4342-B048-85BDC9FD1C3A}</a:tableStyleId>
              </a:tblPr>
              <a:tblGrid>
                <a:gridCol w="801571">
                  <a:extLst>
                    <a:ext uri="{9D8B030D-6E8A-4147-A177-3AD203B41FA5}">
                      <a16:colId xmlns:a16="http://schemas.microsoft.com/office/drawing/2014/main" val="4204394858"/>
                    </a:ext>
                  </a:extLst>
                </a:gridCol>
                <a:gridCol w="1076325">
                  <a:extLst>
                    <a:ext uri="{9D8B030D-6E8A-4147-A177-3AD203B41FA5}">
                      <a16:colId xmlns:a16="http://schemas.microsoft.com/office/drawing/2014/main" val="32234125"/>
                    </a:ext>
                  </a:extLst>
                </a:gridCol>
                <a:gridCol w="900430">
                  <a:extLst>
                    <a:ext uri="{9D8B030D-6E8A-4147-A177-3AD203B41FA5}">
                      <a16:colId xmlns:a16="http://schemas.microsoft.com/office/drawing/2014/main" val="3076512974"/>
                    </a:ext>
                  </a:extLst>
                </a:gridCol>
                <a:gridCol w="986570">
                  <a:extLst>
                    <a:ext uri="{9D8B030D-6E8A-4147-A177-3AD203B41FA5}">
                      <a16:colId xmlns:a16="http://schemas.microsoft.com/office/drawing/2014/main" val="1703735260"/>
                    </a:ext>
                  </a:extLst>
                </a:gridCol>
              </a:tblGrid>
              <a:tr h="469232">
                <a:tc>
                  <a:txBody>
                    <a:bodyPr/>
                    <a:lstStyle/>
                    <a:p>
                      <a:pPr algn="ctr">
                        <a:lnSpc>
                          <a:spcPct val="107000"/>
                        </a:lnSpc>
                        <a:spcAft>
                          <a:spcPts val="800"/>
                        </a:spcAft>
                        <a:defRPr b="0" i="0"/>
                      </a:pPr>
                      <a:r>
                        <a:rPr lang="1106" sz="1600" b="1">
                          <a:solidFill>
                            <a:schemeClr val="tx1"/>
                          </a:solidFill>
                          <a:effectLst/>
                          <a:latin typeface="+mj-lt"/>
                        </a:rPr>
                        <a:t>AA1</a:t>
                      </a:r>
                      <a:endParaRPr lang="en-GB" sz="16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800"/>
                        </a:spcAft>
                        <a:defRPr b="0" i="0"/>
                      </a:pPr>
                      <a:r>
                        <a:rPr lang="1106" sz="1600" b="1">
                          <a:solidFill>
                            <a:schemeClr val="tx1"/>
                          </a:solidFill>
                          <a:effectLst/>
                          <a:latin typeface="+mj-lt"/>
                        </a:rPr>
                        <a:t>AA2</a:t>
                      </a:r>
                      <a:endParaRPr lang="en-GB" sz="16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800"/>
                        </a:spcAft>
                        <a:defRPr b="0" i="0"/>
                      </a:pPr>
                      <a:r>
                        <a:rPr lang="1106" sz="1600" b="1">
                          <a:solidFill>
                            <a:schemeClr val="tx1"/>
                          </a:solidFill>
                          <a:effectLst/>
                          <a:latin typeface="+mj-lt"/>
                        </a:rPr>
                        <a:t>AA3</a:t>
                      </a:r>
                      <a:endParaRPr lang="en-GB" sz="16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800"/>
                        </a:spcAft>
                        <a:defRPr b="0" i="0"/>
                      </a:pPr>
                      <a:r>
                        <a:rPr lang="1106" sz="1600" b="1" dirty="0">
                          <a:solidFill>
                            <a:schemeClr val="tx1"/>
                          </a:solidFill>
                          <a:effectLst/>
                          <a:latin typeface="+mj-lt"/>
                        </a:rPr>
                        <a:t>Cyfanswm</a:t>
                      </a:r>
                      <a:r>
                        <a:rPr lang="1106" sz="1600" b="0" dirty="0">
                          <a:solidFill>
                            <a:schemeClr val="tx1"/>
                          </a:solidFill>
                          <a:effectLst/>
                          <a:latin typeface="+mj-lt"/>
                        </a:rPr>
                        <a:t> </a:t>
                      </a:r>
                    </a:p>
                    <a:p>
                      <a:pPr algn="ctr">
                        <a:lnSpc>
                          <a:spcPct val="107000"/>
                        </a:lnSpc>
                        <a:spcAft>
                          <a:spcPts val="800"/>
                        </a:spcAft>
                        <a:defRPr b="0" i="0"/>
                      </a:pPr>
                      <a:r>
                        <a:rPr lang="1106" sz="1600" b="1" dirty="0">
                          <a:solidFill>
                            <a:schemeClr val="tx1"/>
                          </a:solidFill>
                          <a:effectLst/>
                          <a:latin typeface="+mj-lt"/>
                        </a:rPr>
                        <a:t>marc</a:t>
                      </a:r>
                      <a:r>
                        <a:rPr lang="cy-GB" sz="1600" b="1" dirty="0">
                          <a:solidFill>
                            <a:schemeClr val="tx1"/>
                          </a:solidFill>
                          <a:effectLst/>
                          <a:latin typeface="+mj-lt"/>
                        </a:rPr>
                        <a:t>iau</a:t>
                      </a:r>
                      <a:endParaRPr lang="en-GB" sz="16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665767889"/>
                  </a:ext>
                </a:extLst>
              </a:tr>
              <a:tr h="2477862">
                <a:tc>
                  <a:txBody>
                    <a:bodyPr/>
                    <a:lstStyle/>
                    <a:p>
                      <a:pPr algn="ctr">
                        <a:lnSpc>
                          <a:spcPct val="107000"/>
                        </a:lnSpc>
                        <a:spcAft>
                          <a:spcPts val="800"/>
                        </a:spcAft>
                        <a:defRPr b="0" i="0"/>
                      </a:pPr>
                      <a:r>
                        <a:rPr lang="1106" sz="1800" b="1">
                          <a:solidFill>
                            <a:schemeClr val="tx1"/>
                          </a:solidFill>
                          <a:effectLst/>
                        </a:rPr>
                        <a:t> </a:t>
                      </a:r>
                    </a:p>
                    <a:p>
                      <a:pPr algn="ctr">
                        <a:lnSpc>
                          <a:spcPct val="107000"/>
                        </a:lnSpc>
                        <a:spcAft>
                          <a:spcPts val="800"/>
                        </a:spcAft>
                        <a:defRPr b="0" i="0"/>
                      </a:pPr>
                      <a:r>
                        <a:rPr lang="1106" sz="1800" b="1">
                          <a:solidFill>
                            <a:schemeClr val="tx1"/>
                          </a:solidFill>
                          <a:effectLst/>
                        </a:rPr>
                        <a:t> </a:t>
                      </a:r>
                    </a:p>
                    <a:p>
                      <a:pPr algn="ctr">
                        <a:lnSpc>
                          <a:spcPct val="107000"/>
                        </a:lnSpc>
                        <a:spcAft>
                          <a:spcPts val="800"/>
                        </a:spcAft>
                        <a:defRPr b="0" i="0"/>
                      </a:pPr>
                      <a:r>
                        <a:rPr lang="1106" sz="1800" b="1">
                          <a:solidFill>
                            <a:schemeClr val="tx1"/>
                          </a:solidFill>
                          <a:effectLst/>
                        </a:rPr>
                        <a:t> </a:t>
                      </a:r>
                    </a:p>
                    <a:p>
                      <a:pPr algn="ctr">
                        <a:lnSpc>
                          <a:spcPct val="107000"/>
                        </a:lnSpc>
                        <a:spcAft>
                          <a:spcPts val="800"/>
                        </a:spcAft>
                        <a:defRPr b="0" i="0"/>
                      </a:pPr>
                      <a:r>
                        <a:rPr lang="1106" sz="1800" b="1">
                          <a:solidFill>
                            <a:schemeClr val="tx1"/>
                          </a:solidFill>
                          <a:effectLst/>
                        </a:rPr>
                        <a:t> </a:t>
                      </a:r>
                    </a:p>
                    <a:p>
                      <a:pPr algn="ctr">
                        <a:lnSpc>
                          <a:spcPct val="107000"/>
                        </a:lnSpc>
                        <a:spcAft>
                          <a:spcPts val="800"/>
                        </a:spcAft>
                        <a:defRPr b="0" i="0"/>
                      </a:pPr>
                      <a:r>
                        <a:rPr lang="1106" sz="1800" b="1">
                          <a:solidFill>
                            <a:schemeClr val="tx1"/>
                          </a:solidFill>
                          <a:effectLst/>
                        </a:rPr>
                        <a:t> </a:t>
                      </a:r>
                    </a:p>
                    <a:p>
                      <a:pPr algn="ctr">
                        <a:lnSpc>
                          <a:spcPct val="107000"/>
                        </a:lnSpc>
                        <a:spcAft>
                          <a:spcPts val="800"/>
                        </a:spcAft>
                        <a:defRPr b="0" i="0"/>
                      </a:pPr>
                      <a:r>
                        <a:rPr lang="1106" sz="1800" b="1">
                          <a:solidFill>
                            <a:schemeClr val="tx1"/>
                          </a:solidFill>
                          <a:effectLst/>
                        </a:rPr>
                        <a:t> </a:t>
                      </a:r>
                    </a:p>
                    <a:p>
                      <a:pPr algn="ctr">
                        <a:lnSpc>
                          <a:spcPct val="107000"/>
                        </a:lnSpc>
                        <a:spcAft>
                          <a:spcPts val="800"/>
                        </a:spcAft>
                        <a:defRPr b="0" i="0"/>
                      </a:pPr>
                      <a:r>
                        <a:rPr lang="1106" sz="1800" b="1">
                          <a:solidFill>
                            <a:schemeClr val="tx1"/>
                          </a:solidFill>
                          <a:effectLst/>
                        </a:rPr>
                        <a:t> </a:t>
                      </a:r>
                      <a:endParaRPr lang="en-GB" sz="18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endParaRPr lang="en-GB" sz="1800" b="1">
                        <a:solidFill>
                          <a:schemeClr val="tx1"/>
                        </a:solidFill>
                        <a:effectLst/>
                      </a:endParaRPr>
                    </a:p>
                    <a:p>
                      <a:pPr algn="ctr">
                        <a:lnSpc>
                          <a:spcPct val="107000"/>
                        </a:lnSpc>
                        <a:spcAft>
                          <a:spcPts val="800"/>
                        </a:spcAft>
                      </a:pPr>
                      <a:endParaRPr lang="en-GB" sz="1800" b="1">
                        <a:solidFill>
                          <a:schemeClr val="tx1"/>
                        </a:solidFill>
                        <a:effectLst/>
                      </a:endParaRPr>
                    </a:p>
                    <a:p>
                      <a:pPr algn="ctr">
                        <a:lnSpc>
                          <a:spcPct val="107000"/>
                        </a:lnSpc>
                        <a:spcAft>
                          <a:spcPts val="800"/>
                        </a:spcAft>
                        <a:defRPr b="0" i="0"/>
                      </a:pPr>
                      <a:r>
                        <a:rPr lang="1106" sz="1800" b="1">
                          <a:solidFill>
                            <a:schemeClr val="tx1"/>
                          </a:solidFill>
                          <a:effectLst/>
                        </a:rPr>
                        <a:t> </a:t>
                      </a:r>
                      <a:endParaRPr lang="en-GB" sz="18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endParaRPr lang="en-GB" sz="1800" b="1">
                        <a:solidFill>
                          <a:schemeClr val="tx1"/>
                        </a:solidFill>
                        <a:effectLst/>
                      </a:endParaRPr>
                    </a:p>
                    <a:p>
                      <a:pPr algn="ctr">
                        <a:lnSpc>
                          <a:spcPct val="107000"/>
                        </a:lnSpc>
                        <a:spcAft>
                          <a:spcPts val="800"/>
                        </a:spcAft>
                        <a:defRPr b="0" i="0"/>
                      </a:pPr>
                      <a:r>
                        <a:rPr lang="1106" sz="1800" b="1">
                          <a:solidFill>
                            <a:schemeClr val="tx1"/>
                          </a:solidFill>
                          <a:effectLst/>
                        </a:rPr>
                        <a:t>6 </a:t>
                      </a:r>
                      <a:endParaRPr lang="en-GB" sz="18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defRPr b="0" i="0"/>
                      </a:pPr>
                      <a:r>
                        <a:rPr lang="1106" sz="1800" b="1" dirty="0">
                          <a:solidFill>
                            <a:schemeClr val="tx1"/>
                          </a:solidFill>
                          <a:effectLst/>
                        </a:rPr>
                        <a:t> </a:t>
                      </a:r>
                    </a:p>
                    <a:p>
                      <a:pPr algn="ctr">
                        <a:lnSpc>
                          <a:spcPct val="107000"/>
                        </a:lnSpc>
                        <a:spcAft>
                          <a:spcPts val="800"/>
                        </a:spcAft>
                        <a:defRPr b="0" i="0"/>
                      </a:pPr>
                      <a:r>
                        <a:rPr lang="1106"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6</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181099"/>
                  </a:ext>
                </a:extLst>
              </a:tr>
            </a:tbl>
          </a:graphicData>
        </a:graphic>
      </p:graphicFrame>
      <p:pic>
        <p:nvPicPr>
          <p:cNvPr id="4" name="Audio 3">
            <a:hlinkClick r:id="" action="ppaction://media"/>
            <a:extLst>
              <a:ext uri="{FF2B5EF4-FFF2-40B4-BE49-F238E27FC236}">
                <a16:creationId xmlns:a16="http://schemas.microsoft.com/office/drawing/2014/main" id="{E669BEE4-0FCE-40DB-86E3-543C705302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59408971"/>
      </p:ext>
    </p:extLst>
  </p:cSld>
  <p:clrMapOvr>
    <a:masterClrMapping/>
  </p:clrMapOvr>
  <mc:AlternateContent xmlns:mc="http://schemas.openxmlformats.org/markup-compatibility/2006" xmlns:p14="http://schemas.microsoft.com/office/powerpoint/2010/main">
    <mc:Choice Requires="p14">
      <p:transition spd="slow" p14:dur="2000" advTm="61697"/>
    </mc:Choice>
    <mc:Fallback xmlns="">
      <p:transition spd="slow" advTm="61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412638" y="179693"/>
            <a:ext cx="10223323" cy="447261"/>
          </a:xfrm>
        </p:spPr>
        <p:txBody>
          <a:bodyPr/>
          <a:lstStyle/>
          <a:p>
            <a:pPr>
              <a:defRPr b="0" i="0"/>
            </a:pPr>
            <a:r>
              <a:rPr lang="1106" sz="2000">
                <a:solidFill>
                  <a:srgbClr val="0070C0"/>
                </a:solidFill>
              </a:rPr>
              <a:t>Adran A cwestiwn 2 (a), bandiau cynllun marcio AA3</a:t>
            </a:r>
          </a:p>
        </p:txBody>
      </p:sp>
      <p:graphicFrame>
        <p:nvGraphicFramePr>
          <p:cNvPr id="7" name="Table 6">
            <a:extLst>
              <a:ext uri="{FF2B5EF4-FFF2-40B4-BE49-F238E27FC236}">
                <a16:creationId xmlns:a16="http://schemas.microsoft.com/office/drawing/2014/main" id="{F1516788-BC55-4C08-99D2-5E321ACD0546}"/>
              </a:ext>
            </a:extLst>
          </p:cNvPr>
          <p:cNvGraphicFramePr>
            <a:graphicFrameLocks noGrp="1"/>
          </p:cNvGraphicFramePr>
          <p:nvPr>
            <p:extLst>
              <p:ext uri="{D42A27DB-BD31-4B8C-83A1-F6EECF244321}">
                <p14:modId xmlns:p14="http://schemas.microsoft.com/office/powerpoint/2010/main" val="1776037252"/>
              </p:ext>
            </p:extLst>
          </p:nvPr>
        </p:nvGraphicFramePr>
        <p:xfrm>
          <a:off x="3081867" y="1302953"/>
          <a:ext cx="5723466" cy="5026041"/>
        </p:xfrm>
        <a:graphic>
          <a:graphicData uri="http://schemas.openxmlformats.org/drawingml/2006/table">
            <a:tbl>
              <a:tblPr firstRow="1" firstCol="1" bandRow="1">
                <a:tableStyleId>{5C22544A-7EE6-4342-B048-85BDC9FD1C3A}</a:tableStyleId>
              </a:tblPr>
              <a:tblGrid>
                <a:gridCol w="5723466">
                  <a:extLst>
                    <a:ext uri="{9D8B030D-6E8A-4147-A177-3AD203B41FA5}">
                      <a16:colId xmlns:a16="http://schemas.microsoft.com/office/drawing/2014/main" val="404358045"/>
                    </a:ext>
                  </a:extLst>
                </a:gridCol>
              </a:tblGrid>
              <a:tr h="0">
                <a:tc>
                  <a:txBody>
                    <a:bodyPr/>
                    <a:lstStyle/>
                    <a:p>
                      <a:pPr algn="ctr">
                        <a:lnSpc>
                          <a:spcPct val="115000"/>
                        </a:lnSpc>
                        <a:spcAft>
                          <a:spcPts val="1000"/>
                        </a:spcAft>
                        <a:defRPr b="0" i="0"/>
                      </a:pPr>
                      <a:r>
                        <a:rPr lang="1106" sz="1200" b="1">
                          <a:solidFill>
                            <a:schemeClr val="tx1"/>
                          </a:solidFill>
                          <a:effectLst/>
                          <a:latin typeface="Arial" pitchFamily="34" charset="0"/>
                          <a:cs typeface="Arial" pitchFamily="34" charset="0"/>
                        </a:rPr>
                        <a:t>AA3</a:t>
                      </a:r>
                      <a:r>
                        <a:rPr lang="1106" sz="1200" b="0">
                          <a:solidFill>
                            <a:schemeClr val="tx1"/>
                          </a:solidFill>
                          <a:effectLst/>
                          <a:latin typeface="Arial" pitchFamily="34" charset="0"/>
                          <a:cs typeface="Arial" pitchFamily="34" charset="0"/>
                        </a:rPr>
                        <a:t>   </a:t>
                      </a:r>
                      <a:endParaRPr lang="en-GB" sz="1200" b="1">
                        <a:solidFill>
                          <a:schemeClr val="tx1"/>
                        </a:solidFill>
                        <a:effectLst/>
                        <a:latin typeface="Arial" pitchFamily="34" charset="0"/>
                        <a:ea typeface="Times New Roman" panose="02020603050405020304" pitchFamily="18" charset="0"/>
                        <a:cs typeface="Arial" pitchFamily="34" charset="0"/>
                      </a:endParaRPr>
                    </a:p>
                  </a:txBody>
                  <a:tcPr marL="64895" marR="64895" marT="32730" marB="32730">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51287611"/>
                  </a:ext>
                </a:extLst>
              </a:tr>
              <a:tr h="1259370">
                <a:tc>
                  <a:txBody>
                    <a:bodyPr/>
                    <a:lstStyle/>
                    <a:p>
                      <a:pPr algn="ctr">
                        <a:lnSpc>
                          <a:spcPct val="115000"/>
                        </a:lnSpc>
                        <a:spcAft>
                          <a:spcPts val="1000"/>
                        </a:spcAft>
                        <a:defRPr b="0" i="0"/>
                      </a:pPr>
                      <a:r>
                        <a:rPr lang="1106" sz="1200" b="1" dirty="0">
                          <a:solidFill>
                            <a:schemeClr val="tx1"/>
                          </a:solidFill>
                          <a:effectLst/>
                          <a:latin typeface="Arial" pitchFamily="34" charset="0"/>
                          <a:cs typeface="Arial" pitchFamily="34" charset="0"/>
                        </a:rPr>
                        <a:t>5-6 marc</a:t>
                      </a:r>
                    </a:p>
                    <a:p>
                      <a:pPr marL="0" lvl="0" indent="0">
                        <a:lnSpc>
                          <a:spcPct val="115000"/>
                        </a:lnSpc>
                        <a:buFont typeface="Symbol" panose="05050102010706020507" pitchFamily="18" charset="2"/>
                        <a:buNone/>
                        <a:tabLst>
                          <a:tab pos="914400" algn="l"/>
                          <a:tab pos="5715000" algn="r"/>
                        </a:tabLst>
                        <a:defRPr b="0" i="0"/>
                      </a:pPr>
                      <a:r>
                        <a:rPr lang="1106" sz="1200" b="0" dirty="0">
                          <a:solidFill>
                            <a:schemeClr val="tx1"/>
                          </a:solidFill>
                          <a:effectLst/>
                          <a:latin typeface="Arial" pitchFamily="34" charset="0"/>
                          <a:cs typeface="Arial" pitchFamily="34" charset="0"/>
                        </a:rPr>
                        <a:t>Asesiad da iawn sy'n dangos:</a:t>
                      </a:r>
                    </a:p>
                    <a:p>
                      <a:pPr marL="171450" lvl="0" indent="-171450">
                        <a:lnSpc>
                          <a:spcPct val="115000"/>
                        </a:lnSpc>
                        <a:buFont typeface="Arial" pitchFamily="34" charset="0"/>
                        <a:buChar char="•"/>
                        <a:tabLst>
                          <a:tab pos="914400" algn="l"/>
                          <a:tab pos="5715000" algn="r"/>
                        </a:tabLst>
                        <a:defRPr b="0" i="0"/>
                      </a:pPr>
                      <a:r>
                        <a:rPr lang="1106" sz="1200" b="0" dirty="0">
                          <a:solidFill>
                            <a:schemeClr val="tx1"/>
                          </a:solidFill>
                          <a:effectLst/>
                          <a:latin typeface="Arial" pitchFamily="34" charset="0"/>
                          <a:cs typeface="Arial" pitchFamily="34" charset="0"/>
                        </a:rPr>
                        <a:t>    barnau rhesymegol am werth y dull dyneiddiol i gefnogi </a:t>
                      </a:r>
                    </a:p>
                    <a:p>
                      <a:pPr marL="0" lvl="0" indent="0">
                        <a:lnSpc>
                          <a:spcPct val="115000"/>
                        </a:lnSpc>
                        <a:buFont typeface="Arial" pitchFamily="34" charset="0"/>
                        <a:buNone/>
                        <a:tabLst>
                          <a:tab pos="914400" algn="l"/>
                          <a:tab pos="5715000" algn="r"/>
                        </a:tabLst>
                        <a:defRPr b="0" i="0"/>
                      </a:pPr>
                      <a:r>
                        <a:rPr lang="1106" sz="1200" b="0" dirty="0">
                          <a:solidFill>
                            <a:schemeClr val="tx1"/>
                          </a:solidFill>
                          <a:effectLst/>
                          <a:latin typeface="Arial" pitchFamily="34" charset="0"/>
                          <a:cs typeface="Arial" pitchFamily="34" charset="0"/>
                        </a:rPr>
                        <a:t>        llesiant Sue</a:t>
                      </a:r>
                    </a:p>
                    <a:p>
                      <a:pPr marL="342900" lvl="0" indent="-342900">
                        <a:lnSpc>
                          <a:spcPct val="115000"/>
                        </a:lnSpc>
                        <a:spcAft>
                          <a:spcPts val="1000"/>
                        </a:spcAft>
                        <a:buFont typeface="Symbol" panose="05050102010706020507" pitchFamily="18" charset="2"/>
                        <a:buChar char=""/>
                        <a:tabLst>
                          <a:tab pos="914400" algn="l"/>
                          <a:tab pos="5715000" algn="r"/>
                        </a:tabLst>
                        <a:defRPr b="0" i="0"/>
                      </a:pPr>
                      <a:r>
                        <a:rPr lang="1106" sz="1200" b="0" dirty="0">
                          <a:solidFill>
                            <a:schemeClr val="tx1"/>
                          </a:solidFill>
                          <a:effectLst/>
                          <a:latin typeface="Arial" pitchFamily="34" charset="0"/>
                          <a:cs typeface="Arial" pitchFamily="34" charset="0"/>
                        </a:rPr>
                        <a:t>ymdriniaeth hyderus ag egwyddorion y dull dyneiddiol a'r gwerth posibl i Sue</a:t>
                      </a:r>
                      <a:endParaRPr lang="en-GB" sz="1200" b="0" dirty="0">
                        <a:solidFill>
                          <a:schemeClr val="tx1"/>
                        </a:solidFill>
                        <a:effectLst/>
                        <a:latin typeface="Arial" pitchFamily="34" charset="0"/>
                        <a:ea typeface="Times New Roman" panose="02020603050405020304" pitchFamily="18" charset="0"/>
                        <a:cs typeface="Arial" pitchFamily="34" charset="0"/>
                      </a:endParaRPr>
                    </a:p>
                  </a:txBody>
                  <a:tcPr marL="64895" marR="64895" marT="32730" marB="32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5898919"/>
                  </a:ext>
                </a:extLst>
              </a:tr>
              <a:tr h="1429395">
                <a:tc>
                  <a:txBody>
                    <a:bodyPr/>
                    <a:lstStyle/>
                    <a:p>
                      <a:pPr algn="ctr">
                        <a:lnSpc>
                          <a:spcPct val="115000"/>
                        </a:lnSpc>
                        <a:spcAft>
                          <a:spcPts val="1000"/>
                        </a:spcAft>
                        <a:defRPr b="0" i="0"/>
                      </a:pPr>
                      <a:r>
                        <a:rPr lang="1106" sz="1200" b="1">
                          <a:solidFill>
                            <a:schemeClr val="tx1"/>
                          </a:solidFill>
                          <a:effectLst/>
                          <a:latin typeface="Arial" pitchFamily="34" charset="0"/>
                          <a:cs typeface="Arial" pitchFamily="34" charset="0"/>
                        </a:rPr>
                        <a:t>3-4 marc</a:t>
                      </a:r>
                      <a:endParaRPr lang="en-GB" sz="1200" b="0">
                        <a:solidFill>
                          <a:schemeClr val="tx1"/>
                        </a:solidFill>
                        <a:effectLst/>
                        <a:latin typeface="Arial" pitchFamily="34" charset="0"/>
                        <a:cs typeface="Arial" pitchFamily="34" charset="0"/>
                      </a:endParaRPr>
                    </a:p>
                    <a:p>
                      <a:pPr>
                        <a:lnSpc>
                          <a:spcPct val="115000"/>
                        </a:lnSpc>
                        <a:spcAft>
                          <a:spcPts val="1275"/>
                        </a:spcAft>
                        <a:tabLst>
                          <a:tab pos="457200" algn="l"/>
                          <a:tab pos="914400" algn="l"/>
                          <a:tab pos="5715000" algn="r"/>
                        </a:tabLst>
                        <a:defRPr b="0" i="0"/>
                      </a:pPr>
                      <a:r>
                        <a:rPr lang="1106" sz="1200" b="0">
                          <a:solidFill>
                            <a:schemeClr val="tx1"/>
                          </a:solidFill>
                          <a:effectLst/>
                          <a:latin typeface="Arial" pitchFamily="34" charset="0"/>
                          <a:cs typeface="Arial" pitchFamily="34" charset="0"/>
                        </a:rPr>
                        <a:t>Asesiad da sy'n dangos:</a:t>
                      </a:r>
                    </a:p>
                    <a:p>
                      <a:pPr marL="171450" lvl="0" indent="-171450">
                        <a:lnSpc>
                          <a:spcPct val="115000"/>
                        </a:lnSpc>
                        <a:buFont typeface="Arial" pitchFamily="34" charset="0"/>
                        <a:buChar char="•"/>
                        <a:tabLst>
                          <a:tab pos="914400" algn="l"/>
                          <a:tab pos="5715000" algn="r"/>
                        </a:tabLst>
                        <a:defRPr b="0" i="0"/>
                      </a:pPr>
                      <a:r>
                        <a:rPr lang="1106" sz="1200" b="0">
                          <a:solidFill>
                            <a:schemeClr val="tx1"/>
                          </a:solidFill>
                          <a:effectLst/>
                          <a:latin typeface="Arial" pitchFamily="34" charset="0"/>
                          <a:cs typeface="Arial" pitchFamily="34" charset="0"/>
                        </a:rPr>
                        <a:t>    barnau dilys ar y cyfan am werth y dull dyneiddiol i </a:t>
                      </a:r>
                    </a:p>
                    <a:p>
                      <a:pPr marL="0" lvl="0" indent="0">
                        <a:lnSpc>
                          <a:spcPct val="115000"/>
                        </a:lnSpc>
                        <a:buFont typeface="Arial" pitchFamily="34" charset="0"/>
                        <a:buNone/>
                        <a:tabLst>
                          <a:tab pos="914400" algn="l"/>
                          <a:tab pos="5715000" algn="r"/>
                        </a:tabLst>
                        <a:defRPr b="0" i="0"/>
                      </a:pPr>
                      <a:r>
                        <a:rPr lang="1106" sz="1200" b="0">
                          <a:solidFill>
                            <a:schemeClr val="tx1"/>
                          </a:solidFill>
                          <a:effectLst/>
                          <a:latin typeface="Arial" pitchFamily="34" charset="0"/>
                          <a:cs typeface="Arial" pitchFamily="34" charset="0"/>
                        </a:rPr>
                        <a:t>         gefnogi llesiant Sue</a:t>
                      </a:r>
                    </a:p>
                    <a:p>
                      <a:pPr marL="342900" lvl="0" indent="-342900">
                        <a:lnSpc>
                          <a:spcPct val="115000"/>
                        </a:lnSpc>
                        <a:spcAft>
                          <a:spcPts val="1000"/>
                        </a:spcAft>
                        <a:buFont typeface="Symbol" panose="05050102010706020507" pitchFamily="18" charset="2"/>
                        <a:buChar char=""/>
                        <a:tabLst>
                          <a:tab pos="914400" algn="l"/>
                          <a:tab pos="5715000" algn="r"/>
                        </a:tabLst>
                        <a:defRPr b="0" i="0"/>
                      </a:pPr>
                      <a:r>
                        <a:rPr lang="1106" sz="1200" b="0">
                          <a:solidFill>
                            <a:schemeClr val="tx1"/>
                          </a:solidFill>
                          <a:effectLst/>
                          <a:latin typeface="Arial" pitchFamily="34" charset="0"/>
                          <a:cs typeface="Arial" pitchFamily="34" charset="0"/>
                        </a:rPr>
                        <a:t>ymdriniaeth syml ag egwyddorion y dull dyneiddiol a'r gwerth posibl i Sue</a:t>
                      </a:r>
                    </a:p>
                  </a:txBody>
                  <a:tcPr marL="64895" marR="64895" marT="32730" marB="32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217258"/>
                  </a:ext>
                </a:extLst>
              </a:tr>
              <a:tr h="244444">
                <a:tc>
                  <a:txBody>
                    <a:bodyPr/>
                    <a:lstStyle/>
                    <a:p>
                      <a:pPr algn="ctr">
                        <a:lnSpc>
                          <a:spcPct val="115000"/>
                        </a:lnSpc>
                        <a:spcAft>
                          <a:spcPts val="1000"/>
                        </a:spcAft>
                        <a:defRPr b="0" i="0"/>
                      </a:pPr>
                      <a:r>
                        <a:rPr lang="1106" sz="1200" b="1">
                          <a:solidFill>
                            <a:schemeClr val="tx1"/>
                          </a:solidFill>
                          <a:effectLst/>
                          <a:latin typeface="Arial" pitchFamily="34" charset="0"/>
                          <a:cs typeface="Arial" pitchFamily="34" charset="0"/>
                        </a:rPr>
                        <a:t>1-2 farc</a:t>
                      </a:r>
                      <a:endParaRPr lang="en-GB" sz="1200" b="1">
                        <a:solidFill>
                          <a:schemeClr val="tx1"/>
                        </a:solidFill>
                        <a:effectLst/>
                        <a:latin typeface="Arial" pitchFamily="34" charset="0"/>
                        <a:ea typeface="Times New Roman" panose="02020603050405020304" pitchFamily="18" charset="0"/>
                        <a:cs typeface="Arial" pitchFamily="34" charset="0"/>
                      </a:endParaRPr>
                    </a:p>
                  </a:txBody>
                  <a:tcPr marL="64895" marR="64895" marT="32730" marB="32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54303870"/>
                  </a:ext>
                </a:extLst>
              </a:tr>
              <a:tr h="1122830">
                <a:tc>
                  <a:txBody>
                    <a:bodyPr/>
                    <a:lstStyle/>
                    <a:p>
                      <a:pPr>
                        <a:lnSpc>
                          <a:spcPct val="115000"/>
                        </a:lnSpc>
                        <a:spcAft>
                          <a:spcPts val="1000"/>
                        </a:spcAft>
                        <a:defRPr b="0" i="0"/>
                      </a:pPr>
                      <a:r>
                        <a:rPr lang="1106" sz="1200" b="0">
                          <a:solidFill>
                            <a:schemeClr val="tx1"/>
                          </a:solidFill>
                          <a:effectLst/>
                          <a:latin typeface="Arial" pitchFamily="34" charset="0"/>
                          <a:cs typeface="Arial" pitchFamily="34" charset="0"/>
                        </a:rPr>
                        <a:t>Asesiad sylfaenol sy'n dangos:</a:t>
                      </a:r>
                    </a:p>
                    <a:p>
                      <a:pPr marL="171450" lvl="0" indent="-171450">
                        <a:lnSpc>
                          <a:spcPct val="115000"/>
                        </a:lnSpc>
                        <a:buFont typeface="Arial" pitchFamily="34" charset="0"/>
                        <a:buChar char="•"/>
                        <a:tabLst>
                          <a:tab pos="914400" algn="l"/>
                          <a:tab pos="5715000" algn="r"/>
                        </a:tabLst>
                        <a:defRPr b="0" i="0"/>
                      </a:pPr>
                      <a:r>
                        <a:rPr lang="1106" sz="1200" b="0">
                          <a:solidFill>
                            <a:schemeClr val="tx1"/>
                          </a:solidFill>
                          <a:effectLst/>
                          <a:latin typeface="Arial" pitchFamily="34" charset="0"/>
                          <a:cs typeface="Arial" pitchFamily="34" charset="0"/>
                        </a:rPr>
                        <a:t>     ychydig iawn o dystiolaeth o farnau am werth y dull dyneiddiol i </a:t>
                      </a:r>
                    </a:p>
                    <a:p>
                      <a:pPr marL="0" lvl="0" indent="0">
                        <a:lnSpc>
                          <a:spcPct val="115000"/>
                        </a:lnSpc>
                        <a:buFont typeface="Arial" pitchFamily="34" charset="0"/>
                        <a:buNone/>
                        <a:tabLst>
                          <a:tab pos="914400" algn="l"/>
                          <a:tab pos="5715000" algn="r"/>
                        </a:tabLst>
                        <a:defRPr b="0" i="0"/>
                      </a:pPr>
                      <a:r>
                        <a:rPr lang="1106" sz="1200" b="0">
                          <a:solidFill>
                            <a:schemeClr val="tx1"/>
                          </a:solidFill>
                          <a:effectLst/>
                          <a:latin typeface="Arial" pitchFamily="34" charset="0"/>
                          <a:cs typeface="Arial" pitchFamily="34" charset="0"/>
                        </a:rPr>
                        <a:t>         gefnogi llesiant Sue</a:t>
                      </a:r>
                    </a:p>
                    <a:p>
                      <a:pPr marL="342900" lvl="0" indent="-342900">
                        <a:lnSpc>
                          <a:spcPct val="115000"/>
                        </a:lnSpc>
                        <a:spcAft>
                          <a:spcPts val="1000"/>
                        </a:spcAft>
                        <a:buFont typeface="Symbol" panose="05050102010706020507" pitchFamily="18" charset="2"/>
                        <a:buChar char=""/>
                        <a:tabLst>
                          <a:tab pos="914400" algn="l"/>
                          <a:tab pos="5715000" algn="r"/>
                        </a:tabLst>
                        <a:defRPr b="0" i="0"/>
                      </a:pPr>
                      <a:r>
                        <a:rPr lang="1106" sz="1200" b="0">
                          <a:solidFill>
                            <a:schemeClr val="tx1"/>
                          </a:solidFill>
                          <a:effectLst/>
                          <a:latin typeface="Arial" pitchFamily="34" charset="0"/>
                          <a:cs typeface="Arial" pitchFamily="34" charset="0"/>
                        </a:rPr>
                        <a:t>rhywfaint o ymdriniaeth ag egwyddorion y dull dyneiddiol a'r gwerth posibl i Sue.</a:t>
                      </a:r>
                      <a:endParaRPr lang="en-GB" sz="1200" b="0">
                        <a:solidFill>
                          <a:schemeClr val="tx1"/>
                        </a:solidFill>
                        <a:effectLst/>
                        <a:latin typeface="Arial" pitchFamily="34" charset="0"/>
                        <a:ea typeface="Times New Roman" panose="02020603050405020304" pitchFamily="18" charset="0"/>
                        <a:cs typeface="Arial" pitchFamily="34" charset="0"/>
                      </a:endParaRPr>
                    </a:p>
                  </a:txBody>
                  <a:tcPr marL="64895" marR="64895" marT="32730" marB="32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49799860"/>
                  </a:ext>
                </a:extLst>
              </a:tr>
              <a:tr h="565082">
                <a:tc>
                  <a:txBody>
                    <a:bodyPr/>
                    <a:lstStyle/>
                    <a:p>
                      <a:pPr algn="ctr">
                        <a:lnSpc>
                          <a:spcPct val="115000"/>
                        </a:lnSpc>
                        <a:spcAft>
                          <a:spcPts val="1000"/>
                        </a:spcAft>
                        <a:defRPr b="0" i="0"/>
                      </a:pPr>
                      <a:r>
                        <a:rPr lang="1106" sz="1200" b="1" dirty="0">
                          <a:solidFill>
                            <a:schemeClr val="tx1"/>
                          </a:solidFill>
                          <a:effectLst/>
                          <a:latin typeface="Arial" pitchFamily="34" charset="0"/>
                          <a:cs typeface="Arial" pitchFamily="34" charset="0"/>
                        </a:rPr>
                        <a:t>0 marc</a:t>
                      </a:r>
                    </a:p>
                    <a:p>
                      <a:pPr algn="ctr">
                        <a:lnSpc>
                          <a:spcPct val="115000"/>
                        </a:lnSpc>
                        <a:spcAft>
                          <a:spcPts val="1000"/>
                        </a:spcAft>
                        <a:defRPr b="0" i="0"/>
                      </a:pPr>
                      <a:r>
                        <a:rPr lang="1106" sz="1200" b="0" dirty="0">
                          <a:solidFill>
                            <a:schemeClr val="tx1"/>
                          </a:solidFill>
                          <a:effectLst/>
                          <a:latin typeface="Arial" pitchFamily="34" charset="0"/>
                          <a:cs typeface="Arial" pitchFamily="34" charset="0"/>
                        </a:rPr>
                        <a:t>Ateb ddim yn haeddu marc neu heb geisio rhoi ateb.</a:t>
                      </a:r>
                      <a:endParaRPr lang="en-GB" sz="1200" b="0" dirty="0">
                        <a:solidFill>
                          <a:schemeClr val="tx1"/>
                        </a:solidFill>
                        <a:effectLst/>
                        <a:latin typeface="Arial" pitchFamily="34" charset="0"/>
                        <a:ea typeface="Times New Roman" panose="02020603050405020304" pitchFamily="18" charset="0"/>
                        <a:cs typeface="Arial" pitchFamily="34" charset="0"/>
                      </a:endParaRPr>
                    </a:p>
                  </a:txBody>
                  <a:tcPr marL="64895" marR="64895" marT="32730" marB="32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24804036"/>
                  </a:ext>
                </a:extLst>
              </a:tr>
            </a:tbl>
          </a:graphicData>
        </a:graphic>
      </p:graphicFrame>
      <p:cxnSp>
        <p:nvCxnSpPr>
          <p:cNvPr id="26" name="Straight Connector 25">
            <a:extLst>
              <a:ext uri="{FF2B5EF4-FFF2-40B4-BE49-F238E27FC236}">
                <a16:creationId xmlns:a16="http://schemas.microsoft.com/office/drawing/2014/main" id="{8B9C7A10-4DAA-40AB-9230-AEC56E36470B}"/>
              </a:ext>
            </a:extLst>
          </p:cNvPr>
          <p:cNvCxnSpPr/>
          <p:nvPr/>
        </p:nvCxnSpPr>
        <p:spPr>
          <a:xfrm>
            <a:off x="3059289" y="1840089"/>
            <a:ext cx="574604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15FB56-0ADE-4F04-9D2E-D975D6FC92B6}"/>
              </a:ext>
            </a:extLst>
          </p:cNvPr>
          <p:cNvCxnSpPr/>
          <p:nvPr/>
        </p:nvCxnSpPr>
        <p:spPr>
          <a:xfrm>
            <a:off x="3094597" y="3285067"/>
            <a:ext cx="57220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E50C61D-2309-4D38-B047-34F6B2184FE4}"/>
              </a:ext>
            </a:extLst>
          </p:cNvPr>
          <p:cNvCxnSpPr/>
          <p:nvPr/>
        </p:nvCxnSpPr>
        <p:spPr>
          <a:xfrm>
            <a:off x="3083308" y="6310489"/>
            <a:ext cx="573331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54" name="Table 54">
            <a:extLst>
              <a:ext uri="{FF2B5EF4-FFF2-40B4-BE49-F238E27FC236}">
                <a16:creationId xmlns:a16="http://schemas.microsoft.com/office/drawing/2014/main" id="{FB3677FC-3527-411A-BE6F-DA95C66D28E2}"/>
              </a:ext>
            </a:extLst>
          </p:cNvPr>
          <p:cNvGraphicFramePr>
            <a:graphicFrameLocks noGrp="1"/>
          </p:cNvGraphicFramePr>
          <p:nvPr>
            <p:extLst>
              <p:ext uri="{D42A27DB-BD31-4B8C-83A1-F6EECF244321}">
                <p14:modId xmlns:p14="http://schemas.microsoft.com/office/powerpoint/2010/main" val="458278819"/>
              </p:ext>
            </p:extLst>
          </p:nvPr>
        </p:nvGraphicFramePr>
        <p:xfrm>
          <a:off x="2043289" y="1569155"/>
          <a:ext cx="1027289" cy="4741333"/>
        </p:xfrm>
        <a:graphic>
          <a:graphicData uri="http://schemas.openxmlformats.org/drawingml/2006/table">
            <a:tbl>
              <a:tblPr firstRow="1" bandRow="1">
                <a:tableStyleId>{5C22544A-7EE6-4342-B048-85BDC9FD1C3A}</a:tableStyleId>
              </a:tblPr>
              <a:tblGrid>
                <a:gridCol w="1027289">
                  <a:extLst>
                    <a:ext uri="{9D8B030D-6E8A-4147-A177-3AD203B41FA5}">
                      <a16:colId xmlns:a16="http://schemas.microsoft.com/office/drawing/2014/main" val="2329968410"/>
                    </a:ext>
                  </a:extLst>
                </a:gridCol>
              </a:tblGrid>
              <a:tr h="303910">
                <a:tc>
                  <a:txBody>
                    <a:bodyPr/>
                    <a:lstStyle/>
                    <a:p>
                      <a:pPr algn="ctr">
                        <a:defRPr b="0" i="0"/>
                      </a:pPr>
                      <a:r>
                        <a:rPr lang="1106" sz="1100" b="1">
                          <a:solidFill>
                            <a:schemeClr val="tx1"/>
                          </a:solidFill>
                          <a:latin typeface="Arial" pitchFamily="34" charset="0"/>
                          <a:cs typeface="Arial" pitchFamily="34" charset="0"/>
                        </a:rPr>
                        <a:t>Band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09633495"/>
                  </a:ext>
                </a:extLst>
              </a:tr>
              <a:tr h="989509">
                <a:tc>
                  <a:txBody>
                    <a:bodyPr/>
                    <a:lstStyle/>
                    <a:p>
                      <a:pPr algn="ctr"/>
                      <a:endParaRPr lang="en-GB" sz="1100" b="1" dirty="0">
                        <a:solidFill>
                          <a:schemeClr val="tx1"/>
                        </a:solidFill>
                        <a:latin typeface="Arial" pitchFamily="34" charset="0"/>
                        <a:cs typeface="Arial" pitchFamily="34" charset="0"/>
                      </a:endParaRPr>
                    </a:p>
                    <a:p>
                      <a:pPr algn="ctr"/>
                      <a:endParaRPr lang="en-GB" sz="1100" b="1" dirty="0">
                        <a:solidFill>
                          <a:schemeClr val="tx1"/>
                        </a:solidFill>
                        <a:latin typeface="Arial" pitchFamily="34" charset="0"/>
                        <a:cs typeface="Arial" pitchFamily="34" charset="0"/>
                      </a:endParaRPr>
                    </a:p>
                    <a:p>
                      <a:pPr algn="ctr">
                        <a:defRPr b="0" i="0"/>
                      </a:pPr>
                      <a:r>
                        <a:rPr lang="1106" sz="1100" b="1" dirty="0">
                          <a:solidFill>
                            <a:schemeClr val="tx1"/>
                          </a:solidFill>
                          <a:latin typeface="Arial" pitchFamily="34" charset="0"/>
                          <a:cs typeface="Arial"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56857107"/>
                  </a:ext>
                </a:extLst>
              </a:tr>
              <a:tr h="1436057">
                <a:tc>
                  <a:txBody>
                    <a:bodyPr/>
                    <a:lstStyle/>
                    <a:p>
                      <a:pPr algn="ctr"/>
                      <a:endParaRPr lang="en-GB" sz="1100" b="1" dirty="0">
                        <a:solidFill>
                          <a:schemeClr val="tx1"/>
                        </a:solidFill>
                        <a:latin typeface="Arial" pitchFamily="34" charset="0"/>
                        <a:cs typeface="Arial" pitchFamily="34" charset="0"/>
                      </a:endParaRPr>
                    </a:p>
                    <a:p>
                      <a:pPr algn="ctr"/>
                      <a:endParaRPr lang="en-GB" sz="1100" b="1" dirty="0">
                        <a:solidFill>
                          <a:schemeClr val="tx1"/>
                        </a:solidFill>
                        <a:latin typeface="Arial" pitchFamily="34" charset="0"/>
                        <a:cs typeface="Arial" pitchFamily="34" charset="0"/>
                      </a:endParaRPr>
                    </a:p>
                    <a:p>
                      <a:pPr algn="ctr"/>
                      <a:endParaRPr lang="en-GB" sz="1100" b="1" dirty="0">
                        <a:solidFill>
                          <a:schemeClr val="tx1"/>
                        </a:solidFill>
                        <a:latin typeface="Arial" pitchFamily="34" charset="0"/>
                        <a:cs typeface="Arial" pitchFamily="34" charset="0"/>
                      </a:endParaRPr>
                    </a:p>
                    <a:p>
                      <a:pPr algn="ctr"/>
                      <a:endParaRPr lang="en-GB" sz="1100" b="1" dirty="0">
                        <a:solidFill>
                          <a:schemeClr val="tx1"/>
                        </a:solidFill>
                        <a:latin typeface="Arial" pitchFamily="34" charset="0"/>
                        <a:cs typeface="Arial" pitchFamily="34" charset="0"/>
                      </a:endParaRPr>
                    </a:p>
                    <a:p>
                      <a:pPr algn="ctr"/>
                      <a:endParaRPr lang="en-GB" sz="1100" b="1" dirty="0">
                        <a:solidFill>
                          <a:schemeClr val="tx1"/>
                        </a:solidFill>
                        <a:latin typeface="Arial" pitchFamily="34" charset="0"/>
                        <a:cs typeface="Arial" pitchFamily="34" charset="0"/>
                      </a:endParaRPr>
                    </a:p>
                    <a:p>
                      <a:pPr algn="ctr">
                        <a:defRPr b="0" i="0"/>
                      </a:pPr>
                      <a:r>
                        <a:rPr lang="1106" sz="1100" b="1" dirty="0">
                          <a:solidFill>
                            <a:schemeClr val="tx1"/>
                          </a:solidFill>
                          <a:latin typeface="Arial" pitchFamily="34" charset="0"/>
                          <a:cs typeface="Arial"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13749383"/>
                  </a:ext>
                </a:extLst>
              </a:tr>
              <a:tr h="2011857">
                <a:tc>
                  <a:txBody>
                    <a:bodyPr/>
                    <a:lstStyle/>
                    <a:p>
                      <a:pPr algn="ctr"/>
                      <a:endParaRPr lang="en-GB" sz="1100" b="1" dirty="0">
                        <a:solidFill>
                          <a:schemeClr val="tx1"/>
                        </a:solidFill>
                        <a:latin typeface="Arial" pitchFamily="34" charset="0"/>
                        <a:cs typeface="Arial" pitchFamily="34" charset="0"/>
                      </a:endParaRPr>
                    </a:p>
                    <a:p>
                      <a:pPr algn="ctr"/>
                      <a:endParaRPr lang="en-GB" sz="1100" b="1" dirty="0">
                        <a:solidFill>
                          <a:schemeClr val="tx1"/>
                        </a:solidFill>
                        <a:latin typeface="Arial" pitchFamily="34" charset="0"/>
                        <a:cs typeface="Arial" pitchFamily="34" charset="0"/>
                      </a:endParaRPr>
                    </a:p>
                    <a:p>
                      <a:pPr algn="ctr"/>
                      <a:endParaRPr lang="en-GB" sz="1100" b="1" dirty="0">
                        <a:solidFill>
                          <a:schemeClr val="tx1"/>
                        </a:solidFill>
                        <a:latin typeface="Arial" pitchFamily="34" charset="0"/>
                        <a:cs typeface="Arial" pitchFamily="34" charset="0"/>
                      </a:endParaRPr>
                    </a:p>
                    <a:p>
                      <a:pPr algn="ctr">
                        <a:defRPr b="0" i="0"/>
                      </a:pPr>
                      <a:r>
                        <a:rPr lang="1106" sz="1100" b="1" dirty="0">
                          <a:solidFill>
                            <a:schemeClr val="tx1"/>
                          </a:solidFill>
                          <a:latin typeface="Arial" pitchFamily="34" charset="0"/>
                          <a:cs typeface="Arial"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8975904"/>
                  </a:ext>
                </a:extLst>
              </a:tr>
            </a:tbl>
          </a:graphicData>
        </a:graphic>
      </p:graphicFrame>
      <p:cxnSp>
        <p:nvCxnSpPr>
          <p:cNvPr id="57" name="Straight Connector 56">
            <a:extLst>
              <a:ext uri="{FF2B5EF4-FFF2-40B4-BE49-F238E27FC236}">
                <a16:creationId xmlns:a16="http://schemas.microsoft.com/office/drawing/2014/main" id="{C1CCA066-919F-4E8A-B24C-68AFAE0EC752}"/>
              </a:ext>
            </a:extLst>
          </p:cNvPr>
          <p:cNvCxnSpPr/>
          <p:nvPr/>
        </p:nvCxnSpPr>
        <p:spPr>
          <a:xfrm>
            <a:off x="2043289" y="5723798"/>
            <a:ext cx="1073886" cy="0"/>
          </a:xfrm>
          <a:prstGeom prst="line">
            <a:avLst/>
          </a:prstGeom>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96928600-875D-49DE-90B3-F30087FA9344}"/>
              </a:ext>
            </a:extLst>
          </p:cNvPr>
          <p:cNvCxnSpPr/>
          <p:nvPr/>
        </p:nvCxnSpPr>
        <p:spPr>
          <a:xfrm flipH="1">
            <a:off x="993422" y="1174044"/>
            <a:ext cx="0" cy="0"/>
          </a:xfrm>
          <a:prstGeom prst="line">
            <a:avLst/>
          </a:prstGeom>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a:extLst>
              <a:ext uri="{FF2B5EF4-FFF2-40B4-BE49-F238E27FC236}">
                <a16:creationId xmlns:a16="http://schemas.microsoft.com/office/drawing/2014/main" id="{5B0D50B2-8343-4D15-8ED4-1472786974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193862092"/>
      </p:ext>
    </p:extLst>
  </p:cSld>
  <p:clrMapOvr>
    <a:masterClrMapping/>
  </p:clrMapOvr>
  <mc:AlternateContent xmlns:mc="http://schemas.openxmlformats.org/markup-compatibility/2006" xmlns:p14="http://schemas.microsoft.com/office/powerpoint/2010/main">
    <mc:Choice Requires="p14">
      <p:transition spd="slow" p14:dur="2000" advTm="39873"/>
    </mc:Choice>
    <mc:Fallback xmlns="">
      <p:transition spd="slow" advTm="39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412638" y="179693"/>
            <a:ext cx="10223323" cy="447261"/>
          </a:xfrm>
        </p:spPr>
        <p:txBody>
          <a:bodyPr/>
          <a:lstStyle/>
          <a:p>
            <a:pPr>
              <a:defRPr b="0" i="0"/>
            </a:pPr>
            <a:r>
              <a:rPr lang="1106" sz="2000">
                <a:solidFill>
                  <a:srgbClr val="0070C0"/>
                </a:solidFill>
              </a:rPr>
              <a:t>Adran A Cwestiwn 2 (b),  AA1 ac AA3</a:t>
            </a:r>
          </a:p>
        </p:txBody>
      </p:sp>
      <p:sp>
        <p:nvSpPr>
          <p:cNvPr id="7" name="TextBox 6">
            <a:extLst>
              <a:ext uri="{FF2B5EF4-FFF2-40B4-BE49-F238E27FC236}">
                <a16:creationId xmlns:a16="http://schemas.microsoft.com/office/drawing/2014/main" id="{AED58534-3F97-42D8-96D5-4F7847F527CF}"/>
              </a:ext>
            </a:extLst>
          </p:cNvPr>
          <p:cNvSpPr txBox="1"/>
          <p:nvPr/>
        </p:nvSpPr>
        <p:spPr>
          <a:xfrm>
            <a:off x="609601" y="1033496"/>
            <a:ext cx="5486399" cy="4862870"/>
          </a:xfrm>
          <a:prstGeom prst="rect">
            <a:avLst/>
          </a:prstGeom>
          <a:noFill/>
        </p:spPr>
        <p:txBody>
          <a:bodyPr wrap="square">
            <a:spAutoFit/>
          </a:bodyPr>
          <a:lstStyle/>
          <a:p>
            <a:pPr>
              <a:defRPr b="0" i="0"/>
            </a:pPr>
            <a:r>
              <a:rPr lang="1106" i="0" dirty="0">
                <a:latin typeface="Arial" pitchFamily="34" charset="0"/>
                <a:cs typeface="Arial" pitchFamily="34" charset="0"/>
              </a:rPr>
              <a:t>2. (b) Disgrifiwch y </a:t>
            </a:r>
            <a:r>
              <a:rPr lang="1106" dirty="0">
                <a:highlight>
                  <a:srgbClr val="FFFF00"/>
                </a:highlight>
              </a:rPr>
              <a:t>ffactorau cymdeithasegol</a:t>
            </a:r>
            <a:r>
              <a:rPr lang="1106" dirty="0"/>
              <a:t> </a:t>
            </a:r>
            <a:r>
              <a:rPr lang="1106" i="0" dirty="0">
                <a:latin typeface="Arial" pitchFamily="34" charset="0"/>
                <a:cs typeface="Arial" pitchFamily="34" charset="0"/>
              </a:rPr>
              <a:t>mae</a:t>
            </a:r>
            <a:r>
              <a:rPr lang="1106" dirty="0"/>
              <a:t> </a:t>
            </a:r>
            <a:r>
              <a:rPr lang="1106" dirty="0">
                <a:highlight>
                  <a:srgbClr val="FFFF00"/>
                </a:highlight>
              </a:rPr>
              <a:t>Sue</a:t>
            </a:r>
            <a:r>
              <a:rPr lang="1106" i="0" dirty="0">
                <a:latin typeface="Arial" pitchFamily="34" charset="0"/>
                <a:cs typeface="Arial" pitchFamily="34" charset="0"/>
              </a:rPr>
              <a:t> wedi'u profi a thrafodwch sut gallen nhw </a:t>
            </a:r>
            <a:r>
              <a:rPr lang="1106" dirty="0">
                <a:highlight>
                  <a:srgbClr val="FFFF00"/>
                </a:highlight>
              </a:rPr>
              <a:t>ddylanwadu ar ei hiechyd emosiynol, ei llesiant a'i gwydnwch</a:t>
            </a:r>
            <a:r>
              <a:rPr lang="1106" i="0" dirty="0">
                <a:latin typeface="Arial" pitchFamily="34" charset="0"/>
                <a:cs typeface="Arial" pitchFamily="34" charset="0"/>
              </a:rPr>
              <a:t>.     [</a:t>
            </a:r>
            <a:r>
              <a:rPr lang="1106" dirty="0">
                <a:highlight>
                  <a:srgbClr val="FFFF00"/>
                </a:highlight>
              </a:rPr>
              <a:t>14</a:t>
            </a:r>
            <a:r>
              <a:rPr lang="1106" i="0" dirty="0">
                <a:latin typeface="Arial" pitchFamily="34" charset="0"/>
                <a:cs typeface="Arial" pitchFamily="34" charset="0"/>
              </a:rPr>
              <a:t>]</a:t>
            </a:r>
            <a:endParaRPr lang="en-GB" i="1" dirty="0">
              <a:latin typeface="Arial" pitchFamily="34" charset="0"/>
              <a:cs typeface="Arial" pitchFamily="34" charset="0"/>
            </a:endParaRPr>
          </a:p>
          <a:p>
            <a:pPr marL="342900" indent="-342900">
              <a:buAutoNum type="arabicPeriod"/>
            </a:pPr>
            <a:endParaRPr lang="en-GB" i="1" dirty="0">
              <a:latin typeface="Arial" pitchFamily="34" charset="0"/>
              <a:cs typeface="Arial" pitchFamily="34" charset="0"/>
            </a:endParaRPr>
          </a:p>
          <a:p>
            <a:endParaRPr lang="en-GB" i="1" dirty="0">
              <a:latin typeface="Arial" pitchFamily="34" charset="0"/>
              <a:cs typeface="Arial" pitchFamily="34" charset="0"/>
            </a:endParaRPr>
          </a:p>
          <a:p>
            <a:pPr>
              <a:defRPr b="0" i="0"/>
            </a:pPr>
            <a:r>
              <a:rPr lang="1106" dirty="0"/>
              <a:t>………………………………………………………………………………….….. ……………………………………………………………………………………………..………………………………………………………………………….………. …………………………………………………………………………………………………………………………………………………………………………………………………………………………………………………………….………….….</a:t>
            </a:r>
            <a:endParaRPr lang="en-GB" dirty="0">
              <a:latin typeface="Arial" pitchFamily="34" charset="0"/>
              <a:cs typeface="Arial" pitchFamily="34" charset="0"/>
            </a:endParaRPr>
          </a:p>
          <a:p>
            <a:pPr>
              <a:defRPr b="0" i="0"/>
            </a:pPr>
            <a:r>
              <a:rPr lang="1106" dirty="0">
                <a:latin typeface="Arial" pitchFamily="34" charset="0"/>
                <a:cs typeface="Arial" pitchFamily="34" charset="0"/>
              </a:rPr>
              <a:t>Nodwch fod </a:t>
            </a:r>
            <a:r>
              <a:rPr lang="1106" b="1" dirty="0">
                <a:latin typeface="Arial" pitchFamily="34" charset="0"/>
                <a:cs typeface="Arial" pitchFamily="34" charset="0"/>
              </a:rPr>
              <a:t>DWY </a:t>
            </a:r>
            <a:r>
              <a:rPr lang="1106" dirty="0">
                <a:latin typeface="Arial" pitchFamily="34" charset="0"/>
                <a:cs typeface="Arial" pitchFamily="34" charset="0"/>
              </a:rPr>
              <a:t>ferf gorchymyn yn y cwestiwn hwn;</a:t>
            </a:r>
          </a:p>
          <a:p>
            <a:pPr marL="285750" indent="-285750">
              <a:buFont typeface="Arial" pitchFamily="34" charset="0"/>
              <a:buChar char="•"/>
              <a:defRPr b="0" i="0"/>
            </a:pPr>
            <a:r>
              <a:rPr lang="1106" b="0" dirty="0">
                <a:latin typeface="Arial" pitchFamily="34" charset="0"/>
                <a:cs typeface="Arial" pitchFamily="34" charset="0"/>
              </a:rPr>
              <a:t>Mae </a:t>
            </a:r>
            <a:r>
              <a:rPr lang="1106" b="1" dirty="0">
                <a:latin typeface="Arial" pitchFamily="34" charset="0"/>
                <a:cs typeface="Arial" pitchFamily="34" charset="0"/>
              </a:rPr>
              <a:t>disgrifiwch</a:t>
            </a:r>
            <a:r>
              <a:rPr lang="1106" b="0" dirty="0">
                <a:latin typeface="Arial" pitchFamily="34" charset="0"/>
                <a:cs typeface="Arial" pitchFamily="34" charset="0"/>
              </a:rPr>
              <a:t> yn ymdrin ag AA1 (6 marc)</a:t>
            </a:r>
          </a:p>
          <a:p>
            <a:pPr marL="285750" indent="-285750">
              <a:buFont typeface="Arial" pitchFamily="34" charset="0"/>
              <a:buChar char="•"/>
              <a:defRPr b="0" i="0"/>
            </a:pPr>
            <a:r>
              <a:rPr lang="1106" b="0" dirty="0">
                <a:latin typeface="Arial" pitchFamily="34" charset="0"/>
                <a:cs typeface="Arial" pitchFamily="34" charset="0"/>
              </a:rPr>
              <a:t>Mae </a:t>
            </a:r>
            <a:r>
              <a:rPr lang="1106" b="1" dirty="0">
                <a:latin typeface="Arial" pitchFamily="34" charset="0"/>
                <a:cs typeface="Arial" pitchFamily="34" charset="0"/>
              </a:rPr>
              <a:t>trafodwch</a:t>
            </a:r>
            <a:r>
              <a:rPr lang="1106" b="0" dirty="0">
                <a:latin typeface="Arial" pitchFamily="34" charset="0"/>
                <a:cs typeface="Arial" pitchFamily="34" charset="0"/>
              </a:rPr>
              <a:t> yn ymdrin ag AA3 (8 marc)</a:t>
            </a:r>
          </a:p>
          <a:p>
            <a:pPr marL="285750" indent="-285750">
              <a:buFont typeface="Arial" pitchFamily="34" charset="0"/>
              <a:buChar char="•"/>
            </a:pPr>
            <a:endParaRPr lang="en-GB" dirty="0">
              <a:latin typeface="Arial" pitchFamily="34" charset="0"/>
              <a:cs typeface="Arial" pitchFamily="34" charset="0"/>
            </a:endParaRPr>
          </a:p>
          <a:p>
            <a:endParaRPr lang="en-GB" sz="1100" dirty="0"/>
          </a:p>
          <a:p>
            <a:pPr>
              <a:defRPr b="0" i="0"/>
            </a:pPr>
            <a:r>
              <a:rPr lang="1106" sz="1100" dirty="0"/>
              <a:t>.</a:t>
            </a:r>
          </a:p>
        </p:txBody>
      </p:sp>
      <p:sp>
        <p:nvSpPr>
          <p:cNvPr id="6" name="TextBox 5">
            <a:extLst>
              <a:ext uri="{FF2B5EF4-FFF2-40B4-BE49-F238E27FC236}">
                <a16:creationId xmlns:a16="http://schemas.microsoft.com/office/drawing/2014/main" id="{F625B703-2F0C-40C3-9207-B1B6F4E5646F}"/>
              </a:ext>
            </a:extLst>
          </p:cNvPr>
          <p:cNvSpPr txBox="1"/>
          <p:nvPr/>
        </p:nvSpPr>
        <p:spPr>
          <a:xfrm>
            <a:off x="6096000" y="4326705"/>
            <a:ext cx="6102096" cy="915314"/>
          </a:xfrm>
          <a:prstGeom prst="rect">
            <a:avLst/>
          </a:prstGeom>
          <a:noFill/>
        </p:spPr>
        <p:txBody>
          <a:bodyPr wrap="square">
            <a:spAutoFit/>
          </a:bodyPr>
          <a:lstStyle/>
          <a:p>
            <a:pPr>
              <a:defRPr b="0" i="0"/>
            </a:pPr>
            <a:r>
              <a:rPr lang="1106"/>
              <a:t>Defnyddiwch y lle sydd wedi'i ddarparu i ymateb – gadewch i nifer y marciau a'r lle sydd ar gael eich arwain. (Cofiwch y gallwch chi ddefnyddio'r dudalen parhad os oes angen)</a:t>
            </a:r>
          </a:p>
        </p:txBody>
      </p:sp>
      <p:sp>
        <p:nvSpPr>
          <p:cNvPr id="9" name="TextBox 8">
            <a:extLst>
              <a:ext uri="{FF2B5EF4-FFF2-40B4-BE49-F238E27FC236}">
                <a16:creationId xmlns:a16="http://schemas.microsoft.com/office/drawing/2014/main" id="{19F76B88-48B0-4C4C-8C0F-B85AB05585F2}"/>
              </a:ext>
            </a:extLst>
          </p:cNvPr>
          <p:cNvSpPr txBox="1"/>
          <p:nvPr/>
        </p:nvSpPr>
        <p:spPr>
          <a:xfrm>
            <a:off x="6355648" y="2864177"/>
            <a:ext cx="6102096" cy="915314"/>
          </a:xfrm>
          <a:prstGeom prst="rect">
            <a:avLst/>
          </a:prstGeom>
          <a:noFill/>
        </p:spPr>
        <p:txBody>
          <a:bodyPr wrap="square">
            <a:spAutoFit/>
          </a:bodyPr>
          <a:lstStyle/>
          <a:p>
            <a:pPr>
              <a:defRPr b="0" i="0"/>
            </a:pPr>
            <a:r>
              <a:rPr lang="1106"/>
              <a:t>Dechreuwch y cloc!</a:t>
            </a:r>
          </a:p>
          <a:p>
            <a:endParaRPr lang="en-GB"/>
          </a:p>
          <a:p>
            <a:pPr>
              <a:defRPr b="0" i="0"/>
            </a:pPr>
            <a:r>
              <a:rPr lang="1106"/>
              <a:t>Ceisiwch ateb y cwestiwn hwn mewn 20 munud.  </a:t>
            </a:r>
          </a:p>
        </p:txBody>
      </p:sp>
      <p:sp>
        <p:nvSpPr>
          <p:cNvPr id="10" name="Rectangle 123">
            <a:extLst>
              <a:ext uri="{FF2B5EF4-FFF2-40B4-BE49-F238E27FC236}">
                <a16:creationId xmlns:a16="http://schemas.microsoft.com/office/drawing/2014/main" id="{70F7BBBF-396C-4478-8A8D-A71F0E119729}"/>
              </a:ext>
            </a:extLst>
          </p:cNvPr>
          <p:cNvSpPr>
            <a:spLocks noChangeArrowheads="1"/>
          </p:cNvSpPr>
          <p:nvPr/>
        </p:nvSpPr>
        <p:spPr bwMode="auto">
          <a:xfrm>
            <a:off x="7257256" y="1066168"/>
            <a:ext cx="2376488" cy="1044575"/>
          </a:xfrm>
          <a:prstGeom prst="rect">
            <a:avLst/>
          </a:prstGeom>
          <a:solidFill>
            <a:srgbClr val="66CCFF"/>
          </a:solidFill>
          <a:ln w="38100">
            <a:solidFill>
              <a:schemeClr val="tx1"/>
            </a:solidFill>
            <a:miter lim="800000"/>
          </a:ln>
          <a:effectLst/>
        </p:spPr>
        <p:txBody>
          <a:bodyPr wrap="none" anchor="ctr"/>
          <a:lstStyle/>
          <a:p>
            <a:pPr algn="ctr">
              <a:defRPr b="0" i="0"/>
            </a:pPr>
            <a:r>
              <a:rPr lang="1106" sz="6600"/>
              <a:t>20:00</a:t>
            </a:r>
          </a:p>
        </p:txBody>
      </p:sp>
      <p:sp>
        <p:nvSpPr>
          <p:cNvPr id="11" name="Oval 10">
            <a:extLst>
              <a:ext uri="{FF2B5EF4-FFF2-40B4-BE49-F238E27FC236}">
                <a16:creationId xmlns:a16="http://schemas.microsoft.com/office/drawing/2014/main" id="{3543A325-EE9F-4CEA-9701-71462198B143}"/>
              </a:ext>
            </a:extLst>
          </p:cNvPr>
          <p:cNvSpPr/>
          <p:nvPr/>
        </p:nvSpPr>
        <p:spPr>
          <a:xfrm>
            <a:off x="1196622" y="975139"/>
            <a:ext cx="1210401" cy="4472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AD2E2EBB-375D-4004-A6FE-EB7960486D56}"/>
              </a:ext>
            </a:extLst>
          </p:cNvPr>
          <p:cNvSpPr/>
          <p:nvPr/>
        </p:nvSpPr>
        <p:spPr>
          <a:xfrm>
            <a:off x="2407023" y="1298304"/>
            <a:ext cx="1210401" cy="4472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Audio 3">
            <a:hlinkClick r:id="" action="ppaction://media"/>
            <a:extLst>
              <a:ext uri="{FF2B5EF4-FFF2-40B4-BE49-F238E27FC236}">
                <a16:creationId xmlns:a16="http://schemas.microsoft.com/office/drawing/2014/main" id="{5EEAB075-D14D-44BF-884C-B5ADDE7994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280925175"/>
      </p:ext>
    </p:extLst>
  </p:cSld>
  <p:clrMapOvr>
    <a:masterClrMapping/>
  </p:clrMapOvr>
  <mc:AlternateContent xmlns:mc="http://schemas.openxmlformats.org/markup-compatibility/2006" xmlns:p14="http://schemas.microsoft.com/office/powerpoint/2010/main">
    <mc:Choice Requires="p14">
      <p:transition spd="slow" p14:dur="2000" advTm="162342"/>
    </mc:Choice>
    <mc:Fallback xmlns="">
      <p:transition spd="slow" advTm="162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nodeType="clickPar">
                      <p:stCondLst>
                        <p:cond delay="0"/>
                      </p:stCondLst>
                      <p:childTnLst>
                        <p:par>
                          <p:cTn id="9" fill="hold" nodeType="afterGroup">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412638" y="179693"/>
            <a:ext cx="10223323" cy="447261"/>
          </a:xfrm>
        </p:spPr>
        <p:txBody>
          <a:bodyPr/>
          <a:lstStyle/>
          <a:p>
            <a:pPr>
              <a:defRPr b="0" i="0"/>
            </a:pPr>
            <a:r>
              <a:rPr lang="1106" sz="2000">
                <a:solidFill>
                  <a:srgbClr val="0070C0"/>
                </a:solidFill>
              </a:rPr>
              <a:t>Adran A cwestiwn 2 (b)  cynllun marcio AA3</a:t>
            </a:r>
          </a:p>
        </p:txBody>
      </p:sp>
      <p:sp>
        <p:nvSpPr>
          <p:cNvPr id="7" name="TextBox 6">
            <a:extLst>
              <a:ext uri="{FF2B5EF4-FFF2-40B4-BE49-F238E27FC236}">
                <a16:creationId xmlns:a16="http://schemas.microsoft.com/office/drawing/2014/main" id="{AED58534-3F97-42D8-96D5-4F7847F527CF}"/>
              </a:ext>
            </a:extLst>
          </p:cNvPr>
          <p:cNvSpPr txBox="1"/>
          <p:nvPr/>
        </p:nvSpPr>
        <p:spPr>
          <a:xfrm>
            <a:off x="812801" y="1033496"/>
            <a:ext cx="5293771" cy="5339333"/>
          </a:xfrm>
          <a:prstGeom prst="rect">
            <a:avLst/>
          </a:prstGeom>
          <a:noFill/>
        </p:spPr>
        <p:txBody>
          <a:bodyPr wrap="square">
            <a:spAutoFit/>
          </a:bodyPr>
          <a:lstStyle/>
          <a:p>
            <a:pPr>
              <a:defRPr b="0" i="0"/>
            </a:pPr>
            <a:r>
              <a:rPr lang="1106" sz="1200" i="0">
                <a:latin typeface="Arial" pitchFamily="34" charset="0"/>
                <a:cs typeface="Arial" pitchFamily="34" charset="0"/>
              </a:rPr>
              <a:t>2. (b) </a:t>
            </a:r>
            <a:r>
              <a:rPr lang="1106" sz="1200" i="1"/>
              <a:t> Disgrifiwch y ffactorau cymdeithasegol mae Sue wedi'u profi a thrafodwch sut gallen nhw ddylanwadu ar ei hiechyd emosiynol, ei llesiant a'i gwydnwch</a:t>
            </a:r>
            <a:endParaRPr lang="1106" sz="1200" i="0"/>
          </a:p>
          <a:p>
            <a:endParaRPr lang="en-GB" sz="1200" i="1">
              <a:latin typeface="Arial" pitchFamily="34" charset="0"/>
              <a:cs typeface="Arial" pitchFamily="34" charset="0"/>
            </a:endParaRPr>
          </a:p>
          <a:p>
            <a:pPr>
              <a:defRPr b="0" i="0"/>
            </a:pPr>
            <a:r>
              <a:rPr lang="1106" sz="1200"/>
              <a:t>  </a:t>
            </a:r>
            <a:r>
              <a:rPr lang="1106" sz="1200">
                <a:latin typeface="Arial" pitchFamily="34" charset="0"/>
                <a:cs typeface="Arial" pitchFamily="34" charset="0"/>
              </a:rPr>
              <a:t>Gall atebion gyfeirio at y canlynol: </a:t>
            </a:r>
          </a:p>
          <a:p>
            <a:endParaRPr lang="en-GB" sz="1200">
              <a:latin typeface="Arial" pitchFamily="34" charset="0"/>
              <a:cs typeface="Arial" pitchFamily="34" charset="0"/>
            </a:endParaRPr>
          </a:p>
          <a:p>
            <a:pPr>
              <a:defRPr b="0" i="0"/>
            </a:pPr>
            <a:r>
              <a:rPr lang="1106" sz="1200">
                <a:latin typeface="Arial" pitchFamily="34" charset="0"/>
                <a:cs typeface="Arial" pitchFamily="34" charset="0"/>
              </a:rPr>
              <a:t> </a:t>
            </a:r>
            <a:r>
              <a:rPr lang="1106" sz="1200"/>
              <a:t>Ffactorau cymdeithasegol fel:</a:t>
            </a:r>
          </a:p>
          <a:p>
            <a:pPr>
              <a:defRPr b="0" i="0"/>
            </a:pPr>
            <a:r>
              <a:rPr lang="1106" sz="1200"/>
              <a:t> • priodas anhapus </a:t>
            </a:r>
          </a:p>
          <a:p>
            <a:pPr>
              <a:defRPr b="0" i="0"/>
            </a:pPr>
            <a:r>
              <a:rPr lang="1106" sz="1200"/>
              <a:t>• perthynas dreisgar </a:t>
            </a:r>
          </a:p>
          <a:p>
            <a:pPr>
              <a:defRPr b="0" i="0"/>
            </a:pPr>
            <a:r>
              <a:rPr lang="1106" sz="1200"/>
              <a:t>• anawsterau yn ymdopi â Sam pan oedd yn tyfu i fyny </a:t>
            </a:r>
          </a:p>
          <a:p>
            <a:pPr>
              <a:defRPr b="0" i="0"/>
            </a:pPr>
            <a:r>
              <a:rPr lang="1106" sz="1200"/>
              <a:t>• poeni am ddyfodol Sam </a:t>
            </a:r>
          </a:p>
          <a:p>
            <a:pPr>
              <a:defRPr b="0" i="0"/>
            </a:pPr>
            <a:r>
              <a:rPr lang="1106" sz="1200"/>
              <a:t>• magu chwaer Sam yn llwyddiannus</a:t>
            </a:r>
          </a:p>
          <a:p>
            <a:pPr>
              <a:defRPr b="0" i="0"/>
            </a:pPr>
            <a:r>
              <a:rPr lang="1106" sz="1200"/>
              <a:t> • marwolaeth ei mam.</a:t>
            </a:r>
          </a:p>
          <a:p>
            <a:endParaRPr lang="en-GB" sz="1200"/>
          </a:p>
          <a:p>
            <a:pPr>
              <a:defRPr b="0" i="0"/>
            </a:pPr>
            <a:r>
              <a:rPr lang="1106" sz="1200"/>
              <a:t> Dylanwadau (a allai fod yn rhai cadarnhaol neu negyddol) ar iechyd emosiynol, llesiant a gwydnwch Sue fel: </a:t>
            </a:r>
          </a:p>
          <a:p>
            <a:pPr>
              <a:defRPr b="0" i="0"/>
            </a:pPr>
            <a:r>
              <a:rPr lang="1106" sz="1200"/>
              <a:t>• dod yn fwy gwydn a gallu ymdopi'n well â sefyllfaoedd anodd yn y dyfodol / dod yn llai gwydn a gallu ymdopi llai â sefyllfaoedd anodd yn y dyfodol, a'r effaith bosibl ar iechyd emosiynol a llesiant </a:t>
            </a:r>
          </a:p>
          <a:p>
            <a:pPr>
              <a:defRPr b="0" i="0"/>
            </a:pPr>
            <a:r>
              <a:rPr lang="1106" sz="1200"/>
              <a:t>• datblygu hunangysyniad cadarnhaol am ei bod bellach yn fwy gwydn ac yn gallu ymdopi / datblygu hunangysyniad negyddol am ei bod hi'n llai gwydn ac yn methu ymdopi, a'r effaith bosibl ar iechyd emosiynol a llesiant </a:t>
            </a:r>
          </a:p>
          <a:p>
            <a:pPr>
              <a:defRPr b="0" i="0"/>
            </a:pPr>
            <a:r>
              <a:rPr lang="1106" sz="1200"/>
              <a:t>• dod yn fwy gwydn i straen / dod yn llai gwydn i straen, a'r effaith bosibl ar iechyd emosiynol a llesiant</a:t>
            </a:r>
          </a:p>
          <a:p>
            <a:endParaRPr lang="en-GB" sz="1200">
              <a:latin typeface="Arial" pitchFamily="34" charset="0"/>
              <a:cs typeface="Arial" pitchFamily="34" charset="0"/>
            </a:endParaRPr>
          </a:p>
          <a:p>
            <a:pPr>
              <a:defRPr b="0" i="0"/>
            </a:pPr>
            <a:r>
              <a:rPr lang="1106" sz="1200">
                <a:latin typeface="Arial" pitchFamily="34" charset="0"/>
                <a:cs typeface="Arial" pitchFamily="34" charset="0"/>
              </a:rPr>
              <a:t>Rhowch gredyd am unrhyw ymateb dilys arall</a:t>
            </a:r>
            <a:endParaRPr lang="en-GB" sz="1200" i="1">
              <a:latin typeface="Arial" pitchFamily="34" charset="0"/>
              <a:cs typeface="Arial" pitchFamily="34" charset="0"/>
            </a:endParaRPr>
          </a:p>
          <a:p>
            <a:endParaRPr lang="en-GB" sz="1100">
              <a:latin typeface="Arial" pitchFamily="34" charset="0"/>
              <a:cs typeface="Arial" pitchFamily="34" charset="0"/>
            </a:endParaRPr>
          </a:p>
          <a:p>
            <a:pPr>
              <a:defRPr b="0" i="0"/>
            </a:pPr>
            <a:r>
              <a:rPr lang="1106" sz="1100">
                <a:latin typeface="Arial" pitchFamily="34" charset="0"/>
                <a:cs typeface="Arial" pitchFamily="34" charset="0"/>
              </a:rPr>
              <a:t>.</a:t>
            </a:r>
          </a:p>
          <a:p>
            <a:endParaRPr lang="en-GB" sz="1100"/>
          </a:p>
          <a:p>
            <a:pPr>
              <a:defRPr b="0" i="0"/>
            </a:pPr>
            <a:r>
              <a:rPr lang="1106" sz="1100"/>
              <a:t>.</a:t>
            </a:r>
          </a:p>
        </p:txBody>
      </p:sp>
      <p:graphicFrame>
        <p:nvGraphicFramePr>
          <p:cNvPr id="2" name="Table 1">
            <a:extLst>
              <a:ext uri="{FF2B5EF4-FFF2-40B4-BE49-F238E27FC236}">
                <a16:creationId xmlns:a16="http://schemas.microsoft.com/office/drawing/2014/main" id="{B5F19A0D-D5A7-42B5-8423-BDE1948DDB79}"/>
              </a:ext>
            </a:extLst>
          </p:cNvPr>
          <p:cNvGraphicFramePr>
            <a:graphicFrameLocks noGrp="1"/>
          </p:cNvGraphicFramePr>
          <p:nvPr>
            <p:extLst>
              <p:ext uri="{D42A27DB-BD31-4B8C-83A1-F6EECF244321}">
                <p14:modId xmlns:p14="http://schemas.microsoft.com/office/powerpoint/2010/main" val="2234424976"/>
              </p:ext>
            </p:extLst>
          </p:nvPr>
        </p:nvGraphicFramePr>
        <p:xfrm>
          <a:off x="7048010" y="1325563"/>
          <a:ext cx="3817214" cy="3262885"/>
        </p:xfrm>
        <a:graphic>
          <a:graphicData uri="http://schemas.openxmlformats.org/drawingml/2006/table">
            <a:tbl>
              <a:tblPr firstRow="1" firstCol="1" bandRow="1">
                <a:tableStyleId>{5C22544A-7EE6-4342-B048-85BDC9FD1C3A}</a:tableStyleId>
              </a:tblPr>
              <a:tblGrid>
                <a:gridCol w="801571">
                  <a:extLst>
                    <a:ext uri="{9D8B030D-6E8A-4147-A177-3AD203B41FA5}">
                      <a16:colId xmlns:a16="http://schemas.microsoft.com/office/drawing/2014/main" val="4204394858"/>
                    </a:ext>
                  </a:extLst>
                </a:gridCol>
                <a:gridCol w="1076325">
                  <a:extLst>
                    <a:ext uri="{9D8B030D-6E8A-4147-A177-3AD203B41FA5}">
                      <a16:colId xmlns:a16="http://schemas.microsoft.com/office/drawing/2014/main" val="32234125"/>
                    </a:ext>
                  </a:extLst>
                </a:gridCol>
                <a:gridCol w="900430">
                  <a:extLst>
                    <a:ext uri="{9D8B030D-6E8A-4147-A177-3AD203B41FA5}">
                      <a16:colId xmlns:a16="http://schemas.microsoft.com/office/drawing/2014/main" val="3076512974"/>
                    </a:ext>
                  </a:extLst>
                </a:gridCol>
                <a:gridCol w="1038888">
                  <a:extLst>
                    <a:ext uri="{9D8B030D-6E8A-4147-A177-3AD203B41FA5}">
                      <a16:colId xmlns:a16="http://schemas.microsoft.com/office/drawing/2014/main" val="1703735260"/>
                    </a:ext>
                  </a:extLst>
                </a:gridCol>
              </a:tblGrid>
              <a:tr h="469232">
                <a:tc>
                  <a:txBody>
                    <a:bodyPr/>
                    <a:lstStyle/>
                    <a:p>
                      <a:pPr algn="ctr">
                        <a:lnSpc>
                          <a:spcPct val="107000"/>
                        </a:lnSpc>
                        <a:spcAft>
                          <a:spcPts val="800"/>
                        </a:spcAft>
                        <a:defRPr b="0" i="0"/>
                      </a:pPr>
                      <a:r>
                        <a:rPr lang="1106" sz="1600" b="1">
                          <a:solidFill>
                            <a:schemeClr val="tx1"/>
                          </a:solidFill>
                          <a:effectLst/>
                          <a:latin typeface="+mj-lt"/>
                        </a:rPr>
                        <a:t>AA1</a:t>
                      </a:r>
                      <a:endParaRPr lang="en-GB" sz="16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800"/>
                        </a:spcAft>
                        <a:defRPr b="0" i="0"/>
                      </a:pPr>
                      <a:r>
                        <a:rPr lang="1106" sz="1600" b="1">
                          <a:solidFill>
                            <a:schemeClr val="tx1"/>
                          </a:solidFill>
                          <a:effectLst/>
                          <a:latin typeface="+mj-lt"/>
                        </a:rPr>
                        <a:t>AA2</a:t>
                      </a:r>
                      <a:endParaRPr lang="en-GB" sz="16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800"/>
                        </a:spcAft>
                        <a:defRPr b="0" i="0"/>
                      </a:pPr>
                      <a:r>
                        <a:rPr lang="1106" sz="1600" b="1">
                          <a:solidFill>
                            <a:schemeClr val="tx1"/>
                          </a:solidFill>
                          <a:effectLst/>
                          <a:latin typeface="+mj-lt"/>
                        </a:rPr>
                        <a:t>AA3</a:t>
                      </a:r>
                      <a:endParaRPr lang="en-GB" sz="16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800"/>
                        </a:spcAft>
                        <a:defRPr b="0" i="0"/>
                      </a:pPr>
                      <a:r>
                        <a:rPr lang="1106" sz="1600" b="1" dirty="0">
                          <a:solidFill>
                            <a:schemeClr val="tx1"/>
                          </a:solidFill>
                          <a:effectLst/>
                          <a:latin typeface="+mj-lt"/>
                        </a:rPr>
                        <a:t>Cyfanswm</a:t>
                      </a:r>
                      <a:r>
                        <a:rPr lang="1106" sz="1600" b="0" dirty="0">
                          <a:solidFill>
                            <a:schemeClr val="tx1"/>
                          </a:solidFill>
                          <a:effectLst/>
                          <a:latin typeface="+mj-lt"/>
                        </a:rPr>
                        <a:t> </a:t>
                      </a:r>
                    </a:p>
                    <a:p>
                      <a:pPr algn="ctr">
                        <a:lnSpc>
                          <a:spcPct val="107000"/>
                        </a:lnSpc>
                        <a:spcAft>
                          <a:spcPts val="800"/>
                        </a:spcAft>
                        <a:defRPr b="0" i="0"/>
                      </a:pPr>
                      <a:r>
                        <a:rPr lang="1106" sz="1600" b="1" dirty="0">
                          <a:solidFill>
                            <a:schemeClr val="tx1"/>
                          </a:solidFill>
                          <a:effectLst/>
                          <a:latin typeface="+mj-lt"/>
                        </a:rPr>
                        <a:t>marc</a:t>
                      </a:r>
                      <a:r>
                        <a:rPr lang="cy-GB" sz="1600" b="1" dirty="0">
                          <a:solidFill>
                            <a:schemeClr val="tx1"/>
                          </a:solidFill>
                          <a:effectLst/>
                          <a:latin typeface="+mj-lt"/>
                        </a:rPr>
                        <a:t>iau</a:t>
                      </a:r>
                      <a:endParaRPr lang="en-GB" sz="16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665767889"/>
                  </a:ext>
                </a:extLst>
              </a:tr>
              <a:tr h="2477862">
                <a:tc>
                  <a:txBody>
                    <a:bodyPr/>
                    <a:lstStyle/>
                    <a:p>
                      <a:pPr algn="ctr">
                        <a:lnSpc>
                          <a:spcPct val="107000"/>
                        </a:lnSpc>
                        <a:spcAft>
                          <a:spcPts val="800"/>
                        </a:spcAft>
                        <a:defRPr b="0" i="0"/>
                      </a:pPr>
                      <a:r>
                        <a:rPr lang="1106" sz="1800" b="1">
                          <a:solidFill>
                            <a:schemeClr val="tx1"/>
                          </a:solidFill>
                          <a:effectLst/>
                        </a:rPr>
                        <a:t> </a:t>
                      </a:r>
                    </a:p>
                    <a:p>
                      <a:pPr algn="ctr">
                        <a:lnSpc>
                          <a:spcPct val="107000"/>
                        </a:lnSpc>
                        <a:spcAft>
                          <a:spcPts val="800"/>
                        </a:spcAft>
                        <a:defRPr b="0" i="0"/>
                      </a:pPr>
                      <a:r>
                        <a:rPr lang="1106" sz="1800" b="1">
                          <a:solidFill>
                            <a:schemeClr val="tx1"/>
                          </a:solidFill>
                          <a:effectLst/>
                        </a:rPr>
                        <a:t>6 </a:t>
                      </a:r>
                    </a:p>
                    <a:p>
                      <a:pPr algn="ctr">
                        <a:lnSpc>
                          <a:spcPct val="107000"/>
                        </a:lnSpc>
                        <a:spcAft>
                          <a:spcPts val="800"/>
                        </a:spcAft>
                        <a:defRPr b="0" i="0"/>
                      </a:pPr>
                      <a:r>
                        <a:rPr lang="1106" sz="1800" b="1">
                          <a:solidFill>
                            <a:schemeClr val="tx1"/>
                          </a:solidFill>
                          <a:effectLst/>
                        </a:rPr>
                        <a:t> </a:t>
                      </a:r>
                    </a:p>
                    <a:p>
                      <a:pPr algn="ctr">
                        <a:lnSpc>
                          <a:spcPct val="107000"/>
                        </a:lnSpc>
                        <a:spcAft>
                          <a:spcPts val="800"/>
                        </a:spcAft>
                        <a:defRPr b="0" i="0"/>
                      </a:pPr>
                      <a:r>
                        <a:rPr lang="1106" sz="1800" b="1">
                          <a:solidFill>
                            <a:schemeClr val="tx1"/>
                          </a:solidFill>
                          <a:effectLst/>
                        </a:rPr>
                        <a:t> </a:t>
                      </a:r>
                    </a:p>
                    <a:p>
                      <a:pPr algn="ctr">
                        <a:lnSpc>
                          <a:spcPct val="107000"/>
                        </a:lnSpc>
                        <a:spcAft>
                          <a:spcPts val="800"/>
                        </a:spcAft>
                        <a:defRPr b="0" i="0"/>
                      </a:pPr>
                      <a:r>
                        <a:rPr lang="1106" sz="1800" b="1">
                          <a:solidFill>
                            <a:schemeClr val="tx1"/>
                          </a:solidFill>
                          <a:effectLst/>
                        </a:rPr>
                        <a:t> </a:t>
                      </a:r>
                    </a:p>
                    <a:p>
                      <a:pPr algn="ctr">
                        <a:lnSpc>
                          <a:spcPct val="107000"/>
                        </a:lnSpc>
                        <a:spcAft>
                          <a:spcPts val="800"/>
                        </a:spcAft>
                        <a:defRPr b="0" i="0"/>
                      </a:pPr>
                      <a:r>
                        <a:rPr lang="1106" sz="1800" b="1">
                          <a:solidFill>
                            <a:schemeClr val="tx1"/>
                          </a:solidFill>
                          <a:effectLst/>
                        </a:rPr>
                        <a:t> </a:t>
                      </a:r>
                    </a:p>
                    <a:p>
                      <a:pPr algn="ctr">
                        <a:lnSpc>
                          <a:spcPct val="107000"/>
                        </a:lnSpc>
                        <a:spcAft>
                          <a:spcPts val="800"/>
                        </a:spcAft>
                        <a:defRPr b="0" i="0"/>
                      </a:pPr>
                      <a:r>
                        <a:rPr lang="1106" sz="1800" b="1">
                          <a:solidFill>
                            <a:schemeClr val="tx1"/>
                          </a:solidFill>
                          <a:effectLst/>
                        </a:rPr>
                        <a:t> </a:t>
                      </a:r>
                      <a:endParaRPr lang="en-GB" sz="18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endParaRPr lang="en-GB" sz="1800" b="1">
                        <a:solidFill>
                          <a:schemeClr val="tx1"/>
                        </a:solidFill>
                        <a:effectLst/>
                      </a:endParaRPr>
                    </a:p>
                    <a:p>
                      <a:pPr algn="ctr">
                        <a:lnSpc>
                          <a:spcPct val="107000"/>
                        </a:lnSpc>
                        <a:spcAft>
                          <a:spcPts val="800"/>
                        </a:spcAft>
                      </a:pPr>
                      <a:endParaRPr lang="en-GB" sz="1800" b="1">
                        <a:solidFill>
                          <a:schemeClr val="tx1"/>
                        </a:solidFill>
                        <a:effectLst/>
                      </a:endParaRPr>
                    </a:p>
                    <a:p>
                      <a:pPr algn="ctr">
                        <a:lnSpc>
                          <a:spcPct val="107000"/>
                        </a:lnSpc>
                        <a:spcAft>
                          <a:spcPts val="800"/>
                        </a:spcAft>
                        <a:defRPr b="0" i="0"/>
                      </a:pPr>
                      <a:r>
                        <a:rPr lang="1106" sz="1800" b="1">
                          <a:solidFill>
                            <a:schemeClr val="tx1"/>
                          </a:solidFill>
                          <a:effectLst/>
                        </a:rPr>
                        <a:t> </a:t>
                      </a:r>
                      <a:endParaRPr lang="en-GB" sz="18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endParaRPr lang="en-GB" sz="1800" b="1">
                        <a:solidFill>
                          <a:schemeClr val="tx1"/>
                        </a:solidFill>
                        <a:effectLst/>
                      </a:endParaRPr>
                    </a:p>
                    <a:p>
                      <a:pPr algn="ctr">
                        <a:lnSpc>
                          <a:spcPct val="107000"/>
                        </a:lnSpc>
                        <a:spcAft>
                          <a:spcPts val="800"/>
                        </a:spcAft>
                        <a:defRPr b="0" i="0"/>
                      </a:pPr>
                      <a:r>
                        <a:rPr lang="1106" sz="1800" b="1">
                          <a:solidFill>
                            <a:schemeClr val="tx1"/>
                          </a:solidFill>
                          <a:effectLst/>
                        </a:rPr>
                        <a:t>8 </a:t>
                      </a:r>
                      <a:endParaRPr lang="en-GB" sz="18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defRPr b="0" i="0"/>
                      </a:pPr>
                      <a:r>
                        <a:rPr lang="1106" sz="1800" b="1" dirty="0">
                          <a:solidFill>
                            <a:schemeClr val="tx1"/>
                          </a:solidFill>
                          <a:effectLst/>
                        </a:rPr>
                        <a:t> </a:t>
                      </a:r>
                    </a:p>
                    <a:p>
                      <a:pPr algn="ctr">
                        <a:lnSpc>
                          <a:spcPct val="107000"/>
                        </a:lnSpc>
                        <a:spcAft>
                          <a:spcPts val="800"/>
                        </a:spcAft>
                        <a:defRPr b="0" i="0"/>
                      </a:pPr>
                      <a:r>
                        <a:rPr lang="1106"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14</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181099"/>
                  </a:ext>
                </a:extLst>
              </a:tr>
            </a:tbl>
          </a:graphicData>
        </a:graphic>
      </p:graphicFrame>
      <p:pic>
        <p:nvPicPr>
          <p:cNvPr id="4" name="Audio 3">
            <a:hlinkClick r:id="" action="ppaction://media"/>
            <a:extLst>
              <a:ext uri="{FF2B5EF4-FFF2-40B4-BE49-F238E27FC236}">
                <a16:creationId xmlns:a16="http://schemas.microsoft.com/office/drawing/2014/main" id="{3E4CC49C-8357-4B2D-8AB5-0500C492AB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300530847"/>
      </p:ext>
    </p:extLst>
  </p:cSld>
  <p:clrMapOvr>
    <a:masterClrMapping/>
  </p:clrMapOvr>
  <mc:AlternateContent xmlns:mc="http://schemas.openxmlformats.org/markup-compatibility/2006" xmlns:p14="http://schemas.microsoft.com/office/powerpoint/2010/main">
    <mc:Choice Requires="p14">
      <p:transition spd="slow" p14:dur="2000" advTm="54499"/>
    </mc:Choice>
    <mc:Fallback xmlns="">
      <p:transition spd="slow" advTm="54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308E7E04-25F5-43D1-ADBE-3DAE2BB4FF19}"/>
              </a:ext>
            </a:extLst>
          </p:cNvPr>
          <p:cNvGraphicFramePr>
            <a:graphicFrameLocks noGrp="1"/>
          </p:cNvGraphicFramePr>
          <p:nvPr>
            <p:ph sz="quarter" idx="10"/>
            <p:extLst>
              <p:ext uri="{D42A27DB-BD31-4B8C-83A1-F6EECF244321}">
                <p14:modId xmlns:p14="http://schemas.microsoft.com/office/powerpoint/2010/main" val="1145411885"/>
              </p:ext>
            </p:extLst>
          </p:nvPr>
        </p:nvGraphicFramePr>
        <p:xfrm>
          <a:off x="1048685" y="935878"/>
          <a:ext cx="9004300" cy="5859978"/>
        </p:xfrm>
        <a:graphic>
          <a:graphicData uri="http://schemas.openxmlformats.org/drawingml/2006/table">
            <a:tbl>
              <a:tblPr firstRow="1" bandRow="1">
                <a:tableStyleId>{5C22544A-7EE6-4342-B048-85BDC9FD1C3A}</a:tableStyleId>
              </a:tblPr>
              <a:tblGrid>
                <a:gridCol w="993754">
                  <a:extLst>
                    <a:ext uri="{9D8B030D-6E8A-4147-A177-3AD203B41FA5}">
                      <a16:colId xmlns:a16="http://schemas.microsoft.com/office/drawing/2014/main" val="3881801797"/>
                    </a:ext>
                  </a:extLst>
                </a:gridCol>
                <a:gridCol w="3824307">
                  <a:extLst>
                    <a:ext uri="{9D8B030D-6E8A-4147-A177-3AD203B41FA5}">
                      <a16:colId xmlns:a16="http://schemas.microsoft.com/office/drawing/2014/main" val="2987619175"/>
                    </a:ext>
                  </a:extLst>
                </a:gridCol>
                <a:gridCol w="4186239">
                  <a:extLst>
                    <a:ext uri="{9D8B030D-6E8A-4147-A177-3AD203B41FA5}">
                      <a16:colId xmlns:a16="http://schemas.microsoft.com/office/drawing/2014/main" val="727426922"/>
                    </a:ext>
                  </a:extLst>
                </a:gridCol>
              </a:tblGrid>
              <a:tr h="373578">
                <a:tc>
                  <a:txBody>
                    <a:bodyPr/>
                    <a:lstStyle/>
                    <a:p>
                      <a:pPr algn="ctr">
                        <a:defRPr b="0" i="0"/>
                      </a:pPr>
                      <a:r>
                        <a:rPr lang="1106" sz="1100" b="1" baseline="0">
                          <a:solidFill>
                            <a:schemeClr val="tx1"/>
                          </a:solidFill>
                          <a:latin typeface="Arial" pitchFamily="34" charset="0"/>
                          <a:cs typeface="Arial" pitchFamily="34" charset="0"/>
                        </a:rPr>
                        <a:t>Band </a:t>
                      </a:r>
                      <a:endParaRPr lang="en-GB" sz="110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defRPr b="0" i="0"/>
                      </a:pPr>
                      <a:r>
                        <a:rPr lang="1106" sz="1100" b="1">
                          <a:solidFill>
                            <a:schemeClr val="tx1"/>
                          </a:solidFill>
                          <a:latin typeface="Arial" pitchFamily="34" charset="0"/>
                          <a:cs typeface="Arial" pitchFamily="34" charset="0"/>
                        </a:rPr>
                        <a:t>AA1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defRPr b="0" i="0"/>
                      </a:pPr>
                      <a:r>
                        <a:rPr lang="1106" sz="1100" b="1">
                          <a:solidFill>
                            <a:schemeClr val="tx1"/>
                          </a:solidFill>
                          <a:latin typeface="Arial" pitchFamily="34" charset="0"/>
                          <a:cs typeface="Arial" pitchFamily="34" charset="0"/>
                        </a:rPr>
                        <a:t>AA3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4573546"/>
                  </a:ext>
                </a:extLst>
              </a:tr>
              <a:tr h="1155184">
                <a:tc>
                  <a:txBody>
                    <a:bodyPr/>
                    <a:lstStyle/>
                    <a:p>
                      <a:pPr algn="ctr">
                        <a:defRPr b="0" i="0"/>
                      </a:pPr>
                      <a:r>
                        <a:rPr lang="1106" sz="1100" b="1">
                          <a:solidFill>
                            <a:schemeClr val="tx1"/>
                          </a:solidFill>
                          <a:latin typeface="Arial" pitchFamily="34" charset="0"/>
                          <a:cs typeface="Arial"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defRPr b="0" i="0"/>
                      </a:pPr>
                      <a:r>
                        <a:rPr lang="1106" sz="1100" dirty="0"/>
                        <a:t>Nid oes unrhyw farciau band 4 ar gyfer yr amcan asesu hwn. Dyfernir 6 marc fel yn achos band marciau 3</a:t>
                      </a:r>
                      <a:endParaRPr lang="en-GB" sz="1100" dirty="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defRPr b="0" i="0"/>
                      </a:pPr>
                      <a:r>
                        <a:rPr lang="1106" sz="1100" b="1"/>
                        <a:t>7-8 marc </a:t>
                      </a:r>
                    </a:p>
                    <a:p>
                      <a:pPr algn="l">
                        <a:defRPr b="0" i="0"/>
                      </a:pPr>
                      <a:r>
                        <a:rPr lang="1106" sz="1100"/>
                        <a:t>Trafodaeth ardderchog sy'n dangos: </a:t>
                      </a:r>
                    </a:p>
                    <a:p>
                      <a:pPr algn="l">
                        <a:defRPr b="0" i="0"/>
                      </a:pPr>
                      <a:r>
                        <a:rPr lang="1106" sz="1100"/>
                        <a:t>• barnau craff a gwybodus am sut gallai'r ffactorau cymdeithasegol mae Sue wedi'u profi ddylanwadu ar ei hiechyd emosiynol, ei llesiant a'i gwydnwch </a:t>
                      </a:r>
                    </a:p>
                    <a:p>
                      <a:pPr algn="l">
                        <a:defRPr b="0" i="0"/>
                      </a:pPr>
                      <a:r>
                        <a:rPr lang="1106" sz="1100"/>
                        <a:t>• ystyriaeth hyderus a manwl o ffactorau perthnasol, gan archwilio eu dylanwad posibl.</a:t>
                      </a:r>
                      <a:endParaRPr lang="en-GB" sz="110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42709829"/>
                  </a:ext>
                </a:extLst>
              </a:tr>
              <a:tr h="1174433">
                <a:tc>
                  <a:txBody>
                    <a:bodyPr/>
                    <a:lstStyle/>
                    <a:p>
                      <a:pPr algn="ctr">
                        <a:defRPr b="0" i="0"/>
                      </a:pPr>
                      <a:r>
                        <a:rPr lang="1106" sz="1100" b="1">
                          <a:solidFill>
                            <a:schemeClr val="tx1"/>
                          </a:solidFill>
                          <a:latin typeface="Arial" pitchFamily="34" charset="0"/>
                          <a:cs typeface="Arial"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defRPr b="0" i="0"/>
                      </a:pPr>
                      <a:r>
                        <a:rPr lang="1106" sz="1100" b="1"/>
                        <a:t>5-6 marc </a:t>
                      </a:r>
                    </a:p>
                    <a:p>
                      <a:pPr algn="l">
                        <a:defRPr b="0" i="0"/>
                      </a:pPr>
                      <a:r>
                        <a:rPr lang="1106" sz="1100"/>
                        <a:t>Disgrifiad da iawn sy'n dangos: </a:t>
                      </a:r>
                    </a:p>
                    <a:p>
                      <a:pPr algn="l">
                        <a:defRPr b="0" i="0"/>
                      </a:pPr>
                      <a:r>
                        <a:rPr lang="1106" sz="1100"/>
                        <a:t>• gwybodaeth a dealltwriaeth drylwyr o ffactorau cymdeithasegol y gall Sue fod wedi'u profi </a:t>
                      </a:r>
                    </a:p>
                    <a:p>
                      <a:pPr algn="l">
                        <a:defRPr b="0" i="0"/>
                      </a:pPr>
                      <a:r>
                        <a:rPr lang="1106" sz="1100"/>
                        <a:t>• dealltwriaeth hyderus o sut gallai ffactorau cymdeithasol ddylanwadu ar iechyd, llesiant a gwydnwch Sue. </a:t>
                      </a:r>
                      <a:endParaRPr lang="en-GB" sz="110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defRPr b="0" i="0"/>
                      </a:pPr>
                      <a:r>
                        <a:rPr lang="1106" sz="1100" b="1"/>
                        <a:t>5-6 marc </a:t>
                      </a:r>
                    </a:p>
                    <a:p>
                      <a:pPr algn="l">
                        <a:defRPr b="0" i="0"/>
                      </a:pPr>
                      <a:r>
                        <a:rPr lang="1106" sz="1100"/>
                        <a:t>Trafodaeth dda sy'n dangos:</a:t>
                      </a:r>
                    </a:p>
                    <a:p>
                      <a:pPr algn="l">
                        <a:defRPr b="0" i="0"/>
                      </a:pPr>
                      <a:r>
                        <a:rPr lang="1106" sz="1100"/>
                        <a:t> • barnau rhesymegol am sut gallai'r ffactorau cymdeithasegol mae Sue wedi'u profi ddylanwadu ar ei hiechyd emosiynol, ei llesiant a'i gwydnwch</a:t>
                      </a:r>
                    </a:p>
                    <a:p>
                      <a:pPr algn="l">
                        <a:defRPr b="0" i="0"/>
                      </a:pPr>
                      <a:r>
                        <a:rPr lang="1106" sz="1100"/>
                        <a:t> • ystyriaeth drylwyr o ffactorau perthnasol, gan archwilio eu dylanwad posibl.</a:t>
                      </a:r>
                      <a:endParaRPr lang="en-GB" sz="110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09150198"/>
                  </a:ext>
                </a:extLst>
              </a:tr>
              <a:tr h="434869">
                <a:tc>
                  <a:txBody>
                    <a:bodyPr/>
                    <a:lstStyle/>
                    <a:p>
                      <a:pPr algn="ctr">
                        <a:defRPr b="0" i="0"/>
                      </a:pPr>
                      <a:r>
                        <a:rPr lang="1106" sz="1100" b="1">
                          <a:solidFill>
                            <a:schemeClr val="tx1"/>
                          </a:solidFill>
                          <a:latin typeface="Arial" pitchFamily="34" charset="0"/>
                          <a:cs typeface="Arial"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defRPr b="0" i="0"/>
                      </a:pPr>
                      <a:r>
                        <a:rPr lang="1106" sz="1100" b="1"/>
                        <a:t>3-4 marc </a:t>
                      </a:r>
                    </a:p>
                    <a:p>
                      <a:pPr algn="l">
                        <a:defRPr b="0" i="0"/>
                      </a:pPr>
                      <a:r>
                        <a:rPr lang="1106" sz="1100"/>
                        <a:t>Disgrifiad da sy'n dangos:</a:t>
                      </a:r>
                    </a:p>
                    <a:p>
                      <a:pPr algn="l">
                        <a:defRPr b="0" i="0"/>
                      </a:pPr>
                      <a:r>
                        <a:rPr lang="1106" sz="1100"/>
                        <a:t> • gwybodaeth a dealltwriaeth sicr ar y cyfan o'r ffactorau cymdeithasegol gall Sue fod wedi'u profi</a:t>
                      </a:r>
                    </a:p>
                    <a:p>
                      <a:pPr algn="l">
                        <a:defRPr b="0" i="0"/>
                      </a:pPr>
                      <a:r>
                        <a:rPr lang="1106" sz="1100"/>
                        <a:t> • dealltwriaeth sicr ar y cyfan o sut gallai ffactorau cymdeithasol ddylanwadu ar iechyd, llesiant a/neu wydnwch Sue. </a:t>
                      </a:r>
                      <a:endParaRPr lang="en-GB" sz="110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defRPr b="0" i="0"/>
                      </a:pPr>
                      <a:r>
                        <a:rPr lang="1106" sz="1100" b="1"/>
                        <a:t>3-4 marc </a:t>
                      </a:r>
                    </a:p>
                    <a:p>
                      <a:pPr algn="l">
                        <a:defRPr b="0" i="0"/>
                      </a:pPr>
                      <a:r>
                        <a:rPr lang="1106" sz="1100"/>
                        <a:t>Trafodaeth sylfaenol sy'n dangos: </a:t>
                      </a:r>
                    </a:p>
                    <a:p>
                      <a:pPr algn="l">
                        <a:defRPr b="0" i="0"/>
                      </a:pPr>
                      <a:r>
                        <a:rPr lang="1106" sz="1100"/>
                        <a:t>• barnau dilys ar y cyfan am sut gallai ffactorau cymdeithasegol mae Sue wedi'u profi ddylanwadu ar ei hiechyd emosiynol, ei llesiant a/neu ei gwydnwch </a:t>
                      </a:r>
                    </a:p>
                    <a:p>
                      <a:pPr algn="l">
                        <a:defRPr b="0" i="0"/>
                      </a:pPr>
                      <a:r>
                        <a:rPr lang="1106" sz="1100"/>
                        <a:t>• ystyriaeth syml o ffactorau perthnasol yn bennaf, gan archwilio eu dylanwad posibl.</a:t>
                      </a:r>
                      <a:endParaRPr lang="en-GB" sz="110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93351079"/>
                  </a:ext>
                </a:extLst>
              </a:tr>
              <a:tr h="378766">
                <a:tc>
                  <a:txBody>
                    <a:bodyPr/>
                    <a:lstStyle/>
                    <a:p>
                      <a:pPr algn="ctr">
                        <a:defRPr b="0" i="0"/>
                      </a:pPr>
                      <a:r>
                        <a:rPr lang="1106" sz="1100" b="1">
                          <a:solidFill>
                            <a:schemeClr val="tx1"/>
                          </a:solidFill>
                          <a:latin typeface="Arial" pitchFamily="34" charset="0"/>
                          <a:cs typeface="Arial"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defRPr b="0" i="0"/>
                      </a:pPr>
                      <a:r>
                        <a:rPr lang="1106" sz="1100" b="1"/>
                        <a:t>1-2 farc </a:t>
                      </a:r>
                    </a:p>
                    <a:p>
                      <a:pPr algn="l">
                        <a:defRPr b="0" i="0"/>
                      </a:pPr>
                      <a:r>
                        <a:rPr lang="1106" sz="1100"/>
                        <a:t>Disgrifiad sylfaenol sy'n dangos: </a:t>
                      </a:r>
                    </a:p>
                    <a:p>
                      <a:pPr algn="l">
                        <a:defRPr b="0" i="0"/>
                      </a:pPr>
                      <a:r>
                        <a:rPr lang="1106" sz="1100"/>
                        <a:t>• rhywfaint o wybodaeth a dealltwriaeth o ffactorau seicolegol y gallai Sue fod wedi'u profi </a:t>
                      </a:r>
                    </a:p>
                    <a:p>
                      <a:pPr algn="l">
                        <a:defRPr b="0" i="0"/>
                      </a:pPr>
                      <a:r>
                        <a:rPr lang="1106" sz="1100"/>
                        <a:t>• rhywfaint o ddealltwriaeth o sut gallai ffactorau cymdeithasol ddylanwadu ar iechyd, llesiant neu wydnwch Sue</a:t>
                      </a:r>
                      <a:endParaRPr lang="en-GB" sz="110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defRPr b="0" i="0"/>
                      </a:pPr>
                      <a:r>
                        <a:rPr lang="1106" sz="1100" b="1"/>
                        <a:t>1-2 farc </a:t>
                      </a:r>
                    </a:p>
                    <a:p>
                      <a:pPr algn="l">
                        <a:defRPr b="0" i="0"/>
                      </a:pPr>
                      <a:r>
                        <a:rPr lang="1106" sz="1100"/>
                        <a:t>Trafodaeth gyfyngedig sy'n dangos: </a:t>
                      </a:r>
                    </a:p>
                    <a:p>
                      <a:pPr algn="l">
                        <a:defRPr b="0" i="0"/>
                      </a:pPr>
                      <a:r>
                        <a:rPr lang="1106" sz="1100"/>
                        <a:t>• ychydig iawn o dystiolaeth o farnau am sut gallai'r ffactorau cymdeithasegol mae Sue wedi'u profi ddylanwadu ar ei hiechyd emosiynol, ei llesiant a'i gwydnwch</a:t>
                      </a:r>
                    </a:p>
                    <a:p>
                      <a:pPr algn="l">
                        <a:defRPr b="0" i="0"/>
                      </a:pPr>
                      <a:r>
                        <a:rPr lang="1106" sz="1100"/>
                        <a:t> • ychydig iawn o ystyriaeth o ffactorau a'u dylanwad posibl</a:t>
                      </a:r>
                      <a:endParaRPr lang="en-GB" sz="110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74109556"/>
                  </a:ext>
                </a:extLst>
              </a:tr>
              <a:tr h="378766">
                <a:tc>
                  <a:txBody>
                    <a:bodyPr/>
                    <a:lstStyle/>
                    <a:p>
                      <a:pPr algn="ctr"/>
                      <a:endParaRPr lang="en-GB" sz="110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defRPr b="0" i="0"/>
                      </a:pPr>
                      <a:r>
                        <a:rPr lang="1106" sz="1100"/>
                        <a:t>0 marc</a:t>
                      </a:r>
                    </a:p>
                    <a:p>
                      <a:pPr algn="l">
                        <a:defRPr b="0" i="0"/>
                      </a:pPr>
                      <a:r>
                        <a:rPr lang="1106" sz="1100"/>
                        <a:t> Ateb ddim yn haeddu marc neu heb geisio rhoi ateb.</a:t>
                      </a:r>
                      <a:endParaRPr lang="en-GB" sz="110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defRPr b="0" i="0"/>
                      </a:pPr>
                      <a:r>
                        <a:rPr lang="1106" sz="1100" dirty="0"/>
                        <a:t>0 marc</a:t>
                      </a:r>
                    </a:p>
                    <a:p>
                      <a:pPr algn="l">
                        <a:defRPr b="0" i="0"/>
                      </a:pPr>
                      <a:r>
                        <a:rPr lang="1106" sz="1100" dirty="0"/>
                        <a:t> Ateb ddim yn haeddu marc neu heb geisio rhoi ateb.</a:t>
                      </a:r>
                      <a:endParaRPr lang="en-GB" sz="1100" dirty="0">
                        <a:solidFill>
                          <a:schemeClr val="tx1"/>
                        </a:solidFill>
                        <a:latin typeface="Arial" pitchFamily="34" charset="0"/>
                        <a:cs typeface="Arial" pitchFamily="34" charset="0"/>
                      </a:endParaRPr>
                    </a:p>
                    <a:p>
                      <a:pPr algn="ctr"/>
                      <a:endParaRPr lang="en-GB" sz="1100" dirty="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90713247"/>
                  </a:ext>
                </a:extLst>
              </a:tr>
            </a:tbl>
          </a:graphicData>
        </a:graphic>
      </p:graphicFrame>
      <p:sp>
        <p:nvSpPr>
          <p:cNvPr id="3" name="Title 2">
            <a:extLst>
              <a:ext uri="{FF2B5EF4-FFF2-40B4-BE49-F238E27FC236}">
                <a16:creationId xmlns:a16="http://schemas.microsoft.com/office/drawing/2014/main" id="{70DBD286-3409-4815-9A44-10394BEBE670}"/>
              </a:ext>
            </a:extLst>
          </p:cNvPr>
          <p:cNvSpPr>
            <a:spLocks noGrp="1"/>
          </p:cNvSpPr>
          <p:nvPr>
            <p:ph type="title"/>
          </p:nvPr>
        </p:nvSpPr>
        <p:spPr>
          <a:xfrm>
            <a:off x="439174" y="314531"/>
            <a:ext cx="10223323" cy="447261"/>
          </a:xfrm>
        </p:spPr>
        <p:txBody>
          <a:bodyPr>
            <a:normAutofit/>
          </a:bodyPr>
          <a:lstStyle/>
          <a:p>
            <a:pPr>
              <a:defRPr b="0" i="0"/>
            </a:pPr>
            <a:r>
              <a:rPr lang="1106" sz="2000">
                <a:solidFill>
                  <a:srgbClr val="0070C0"/>
                </a:solidFill>
              </a:rPr>
              <a:t>Adran A cwestiwn 2 (b), bandiau cynllun marcio AA1 ac AA3</a:t>
            </a:r>
          </a:p>
        </p:txBody>
      </p:sp>
      <p:pic>
        <p:nvPicPr>
          <p:cNvPr id="2" name="Audio 1">
            <a:hlinkClick r:id="" action="ppaction://media"/>
            <a:extLst>
              <a:ext uri="{FF2B5EF4-FFF2-40B4-BE49-F238E27FC236}">
                <a16:creationId xmlns:a16="http://schemas.microsoft.com/office/drawing/2014/main" id="{38E6CF7D-3337-4855-8A81-B122A25DF1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341785376"/>
      </p:ext>
    </p:extLst>
  </p:cSld>
  <p:clrMapOvr>
    <a:masterClrMapping/>
  </p:clrMapOvr>
  <p:transition advTm="5900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209733"/>
            <a:ext cx="10223323" cy="447261"/>
          </a:xfrm>
        </p:spPr>
        <p:txBody>
          <a:bodyPr/>
          <a:lstStyle/>
          <a:p>
            <a:pPr>
              <a:defRPr b="0" i="0"/>
            </a:pPr>
            <a:r>
              <a:rPr lang="1106" sz="2400">
                <a:solidFill>
                  <a:srgbClr val="0070C0"/>
                </a:solidFill>
              </a:rPr>
              <a:t>Adran B cwestiwn 3(a), AA1</a:t>
            </a:r>
          </a:p>
        </p:txBody>
      </p:sp>
      <p:sp>
        <p:nvSpPr>
          <p:cNvPr id="4" name="Speech Bubble: Oval 3">
            <a:extLst>
              <a:ext uri="{FF2B5EF4-FFF2-40B4-BE49-F238E27FC236}">
                <a16:creationId xmlns:a16="http://schemas.microsoft.com/office/drawing/2014/main" id="{8FE8776F-2567-4937-A915-7642F530171A}"/>
              </a:ext>
            </a:extLst>
          </p:cNvPr>
          <p:cNvSpPr/>
          <p:nvPr/>
        </p:nvSpPr>
        <p:spPr>
          <a:xfrm>
            <a:off x="4787900" y="2286951"/>
            <a:ext cx="5982362" cy="612648"/>
          </a:xfrm>
          <a:prstGeom prst="wedgeEllipseCallout">
            <a:avLst/>
          </a:prstGeom>
        </p:spPr>
        <p:txBody>
          <a:bodyPr wrap="none" lIns="0" tIns="0" rIns="0" bIns="0" rtlCol="0" anchor="ctr">
            <a:noAutofit/>
          </a:bodyPr>
          <a:lstStyle/>
          <a:p>
            <a:pPr algn="ctr"/>
            <a:endParaRPr lang="en-GB">
              <a:solidFill>
                <a:srgbClr val="000000"/>
              </a:solidFill>
              <a:highlight>
                <a:srgbClr val="FFFF00"/>
              </a:highlight>
            </a:endParaRPr>
          </a:p>
        </p:txBody>
      </p:sp>
      <p:sp>
        <p:nvSpPr>
          <p:cNvPr id="11" name="Speech Bubble: Oval 10">
            <a:extLst>
              <a:ext uri="{FF2B5EF4-FFF2-40B4-BE49-F238E27FC236}">
                <a16:creationId xmlns:a16="http://schemas.microsoft.com/office/drawing/2014/main" id="{98D5F06C-E714-44BA-AC9F-98590911B4DA}"/>
              </a:ext>
            </a:extLst>
          </p:cNvPr>
          <p:cNvSpPr/>
          <p:nvPr/>
        </p:nvSpPr>
        <p:spPr>
          <a:xfrm>
            <a:off x="5969000" y="1103085"/>
            <a:ext cx="4953000" cy="4370616"/>
          </a:xfrm>
          <a:prstGeom prst="wedgeEllipseCallout">
            <a:avLst/>
          </a:prstGeom>
        </p:spPr>
        <p:txBody>
          <a:bodyPr wrap="none" lIns="0" tIns="0" rIns="0" bIns="0" rtlCol="0" anchor="ctr">
            <a:noAutofit/>
          </a:bodyPr>
          <a:lstStyle/>
          <a:p>
            <a:pPr algn="ctr"/>
            <a:endParaRPr lang="en-GB">
              <a:solidFill>
                <a:srgbClr val="000000"/>
              </a:solidFill>
            </a:endParaRPr>
          </a:p>
        </p:txBody>
      </p:sp>
      <p:sp>
        <p:nvSpPr>
          <p:cNvPr id="13" name="Speech Bubble: Oval 12">
            <a:extLst>
              <a:ext uri="{FF2B5EF4-FFF2-40B4-BE49-F238E27FC236}">
                <a16:creationId xmlns:a16="http://schemas.microsoft.com/office/drawing/2014/main" id="{BE87D378-EC96-4115-A8F3-C93DC34F7E4C}"/>
              </a:ext>
            </a:extLst>
          </p:cNvPr>
          <p:cNvSpPr/>
          <p:nvPr/>
        </p:nvSpPr>
        <p:spPr>
          <a:xfrm>
            <a:off x="6591300" y="1358900"/>
            <a:ext cx="914400" cy="612648"/>
          </a:xfrm>
          <a:prstGeom prst="wedgeEllipseCallout">
            <a:avLst/>
          </a:prstGeom>
        </p:spPr>
        <p:txBody>
          <a:bodyPr wrap="none" lIns="0" tIns="0" rIns="0" bIns="0" rtlCol="0" anchor="ctr">
            <a:noAutofit/>
          </a:bodyPr>
          <a:lstStyle/>
          <a:p>
            <a:pPr algn="ctr"/>
            <a:endParaRPr lang="en-GB">
              <a:solidFill>
                <a:srgbClr val="000000"/>
              </a:solidFill>
            </a:endParaRPr>
          </a:p>
        </p:txBody>
      </p:sp>
      <p:sp>
        <p:nvSpPr>
          <p:cNvPr id="14" name="Speech Bubble: Oval 13">
            <a:extLst>
              <a:ext uri="{FF2B5EF4-FFF2-40B4-BE49-F238E27FC236}">
                <a16:creationId xmlns:a16="http://schemas.microsoft.com/office/drawing/2014/main" id="{2AD3C128-9B70-4859-9983-186DF06D0345}"/>
              </a:ext>
            </a:extLst>
          </p:cNvPr>
          <p:cNvSpPr/>
          <p:nvPr/>
        </p:nvSpPr>
        <p:spPr>
          <a:xfrm>
            <a:off x="6096000" y="1715732"/>
            <a:ext cx="5600700" cy="4204060"/>
          </a:xfrm>
          <a:prstGeom prst="wedgeEllipseCallout">
            <a:avLst/>
          </a:prstGeom>
        </p:spPr>
        <p:txBody>
          <a:bodyPr wrap="none" lIns="0" tIns="0" rIns="0" bIns="0" rtlCol="0" anchor="ctr">
            <a:noAutofit/>
          </a:bodyPr>
          <a:lstStyle/>
          <a:p>
            <a:pPr algn="ctr"/>
            <a:endParaRPr lang="en-GB">
              <a:solidFill>
                <a:srgbClr val="000000"/>
              </a:solidFill>
            </a:endParaRPr>
          </a:p>
        </p:txBody>
      </p:sp>
      <p:sp>
        <p:nvSpPr>
          <p:cNvPr id="17" name="TextBox 16">
            <a:extLst>
              <a:ext uri="{FF2B5EF4-FFF2-40B4-BE49-F238E27FC236}">
                <a16:creationId xmlns:a16="http://schemas.microsoft.com/office/drawing/2014/main" id="{40338B42-713B-481F-B33D-BAF273A5405D}"/>
              </a:ext>
            </a:extLst>
          </p:cNvPr>
          <p:cNvSpPr txBox="1"/>
          <p:nvPr/>
        </p:nvSpPr>
        <p:spPr>
          <a:xfrm>
            <a:off x="6591300" y="4213206"/>
            <a:ext cx="4881677" cy="1189909"/>
          </a:xfrm>
          <a:prstGeom prst="rect">
            <a:avLst/>
          </a:prstGeom>
          <a:noFill/>
        </p:spPr>
        <p:txBody>
          <a:bodyPr wrap="square" rtlCol="0">
            <a:spAutoFit/>
          </a:bodyPr>
          <a:lstStyle/>
          <a:p>
            <a:pPr>
              <a:defRPr b="0" i="0"/>
            </a:pPr>
            <a:r>
              <a:rPr lang="1106"/>
              <a:t>Defnyddiwch y lle sydd wedi'i ddarparu i ymateb – gadewch i nifer y marciau a'r lle sydd ar gael eich arwain. (Cofiwch y gallwch chi ddefnyddio'r dudalen parhad os oes angen)</a:t>
            </a:r>
          </a:p>
        </p:txBody>
      </p:sp>
      <p:sp>
        <p:nvSpPr>
          <p:cNvPr id="18" name="Speech Bubble: Rectangle 17">
            <a:extLst>
              <a:ext uri="{FF2B5EF4-FFF2-40B4-BE49-F238E27FC236}">
                <a16:creationId xmlns:a16="http://schemas.microsoft.com/office/drawing/2014/main" id="{C013DD74-B26E-4402-B8B0-6B835749F807}"/>
              </a:ext>
            </a:extLst>
          </p:cNvPr>
          <p:cNvSpPr/>
          <p:nvPr/>
        </p:nvSpPr>
        <p:spPr>
          <a:xfrm>
            <a:off x="5867400" y="1103084"/>
            <a:ext cx="5600700" cy="1318966"/>
          </a:xfrm>
          <a:prstGeom prst="wedgeRectCallout">
            <a:avLst/>
          </a:prstGeom>
        </p:spPr>
        <p:txBody>
          <a:bodyPr wrap="none" lIns="0" tIns="0" rIns="0" bIns="0" rtlCol="0" anchor="ctr">
            <a:noAutofit/>
          </a:bodyPr>
          <a:lstStyle/>
          <a:p>
            <a:pPr algn="ctr"/>
            <a:endParaRPr lang="en-GB">
              <a:solidFill>
                <a:srgbClr val="000000"/>
              </a:solidFill>
            </a:endParaRPr>
          </a:p>
        </p:txBody>
      </p:sp>
      <p:sp>
        <p:nvSpPr>
          <p:cNvPr id="12" name="Rectangle 123">
            <a:extLst>
              <a:ext uri="{FF2B5EF4-FFF2-40B4-BE49-F238E27FC236}">
                <a16:creationId xmlns:a16="http://schemas.microsoft.com/office/drawing/2014/main" id="{54A3653E-1C6E-4840-9BEA-91B7FDB20118}"/>
              </a:ext>
            </a:extLst>
          </p:cNvPr>
          <p:cNvSpPr>
            <a:spLocks noChangeArrowheads="1"/>
          </p:cNvSpPr>
          <p:nvPr/>
        </p:nvSpPr>
        <p:spPr bwMode="auto">
          <a:xfrm>
            <a:off x="7257256" y="1066168"/>
            <a:ext cx="2376488" cy="1044575"/>
          </a:xfrm>
          <a:prstGeom prst="rect">
            <a:avLst/>
          </a:prstGeom>
          <a:solidFill>
            <a:srgbClr val="66CCFF"/>
          </a:solidFill>
          <a:ln w="38100">
            <a:solidFill>
              <a:schemeClr val="tx1"/>
            </a:solidFill>
            <a:miter lim="800000"/>
          </a:ln>
          <a:effectLst/>
        </p:spPr>
        <p:txBody>
          <a:bodyPr wrap="none" anchor="ctr"/>
          <a:lstStyle/>
          <a:p>
            <a:pPr algn="ctr">
              <a:defRPr b="0" i="0"/>
            </a:pPr>
            <a:r>
              <a:rPr lang="1106" sz="6600"/>
              <a:t>06:00</a:t>
            </a:r>
          </a:p>
        </p:txBody>
      </p:sp>
      <p:sp>
        <p:nvSpPr>
          <p:cNvPr id="15" name="TextBox 14">
            <a:extLst>
              <a:ext uri="{FF2B5EF4-FFF2-40B4-BE49-F238E27FC236}">
                <a16:creationId xmlns:a16="http://schemas.microsoft.com/office/drawing/2014/main" id="{C4EE6543-DC97-47C9-AD09-AEB4DFCC4847}"/>
              </a:ext>
            </a:extLst>
          </p:cNvPr>
          <p:cNvSpPr txBox="1"/>
          <p:nvPr/>
        </p:nvSpPr>
        <p:spPr>
          <a:xfrm>
            <a:off x="6591300" y="2161822"/>
            <a:ext cx="3482889" cy="1189909"/>
          </a:xfrm>
          <a:prstGeom prst="rect">
            <a:avLst/>
          </a:prstGeom>
          <a:noFill/>
        </p:spPr>
        <p:txBody>
          <a:bodyPr wrap="square" rtlCol="0">
            <a:spAutoFit/>
          </a:bodyPr>
          <a:lstStyle/>
          <a:p>
            <a:pPr>
              <a:defRPr b="0" i="0"/>
            </a:pPr>
            <a:r>
              <a:rPr lang="1106"/>
              <a:t>Dechreuwch y cloc!</a:t>
            </a:r>
          </a:p>
          <a:p>
            <a:endParaRPr lang="en-GB"/>
          </a:p>
          <a:p>
            <a:pPr>
              <a:defRPr b="0" i="0"/>
            </a:pPr>
            <a:r>
              <a:rPr lang="1106"/>
              <a:t>Ceisiwch ateb y cwestiwn hwn mewn 10 munud.  </a:t>
            </a:r>
          </a:p>
        </p:txBody>
      </p:sp>
      <p:sp>
        <p:nvSpPr>
          <p:cNvPr id="20" name="TextBox 19">
            <a:extLst>
              <a:ext uri="{FF2B5EF4-FFF2-40B4-BE49-F238E27FC236}">
                <a16:creationId xmlns:a16="http://schemas.microsoft.com/office/drawing/2014/main" id="{BDDC4471-A5F4-4B78-8E80-18F1BB6408B9}"/>
              </a:ext>
            </a:extLst>
          </p:cNvPr>
          <p:cNvSpPr txBox="1"/>
          <p:nvPr/>
        </p:nvSpPr>
        <p:spPr>
          <a:xfrm>
            <a:off x="824089" y="1219200"/>
            <a:ext cx="5048354" cy="4801314"/>
          </a:xfrm>
          <a:prstGeom prst="rect">
            <a:avLst/>
          </a:prstGeom>
          <a:noFill/>
        </p:spPr>
        <p:txBody>
          <a:bodyPr wrap="square">
            <a:spAutoFit/>
          </a:bodyPr>
          <a:lstStyle/>
          <a:p>
            <a:pPr>
              <a:defRPr b="0" i="0"/>
            </a:pPr>
            <a:r>
              <a:rPr lang="1106" dirty="0">
                <a:latin typeface="Arial" pitchFamily="34" charset="0"/>
                <a:cs typeface="Arial" pitchFamily="34" charset="0"/>
              </a:rPr>
              <a:t>3. Mae Dafydd yn </a:t>
            </a:r>
            <a:r>
              <a:rPr lang="1106" dirty="0">
                <a:highlight>
                  <a:srgbClr val="FFFF00"/>
                </a:highlight>
                <a:latin typeface="Arial" pitchFamily="34" charset="0"/>
                <a:cs typeface="Arial" pitchFamily="34" charset="0"/>
              </a:rPr>
              <a:t>ddyn 23 oed</a:t>
            </a:r>
            <a:r>
              <a:rPr lang="1106" dirty="0">
                <a:latin typeface="Arial" pitchFamily="34" charset="0"/>
                <a:cs typeface="Arial" pitchFamily="34" charset="0"/>
              </a:rPr>
              <a:t> ac mae ganddo </a:t>
            </a:r>
            <a:r>
              <a:rPr lang="1106" dirty="0">
                <a:highlight>
                  <a:srgbClr val="FFFF00"/>
                </a:highlight>
                <a:latin typeface="Arial" pitchFamily="34" charset="0"/>
                <a:cs typeface="Arial" pitchFamily="34" charset="0"/>
              </a:rPr>
              <a:t>anableddau dysgu</a:t>
            </a:r>
            <a:r>
              <a:rPr lang="1106" dirty="0">
                <a:latin typeface="Arial" pitchFamily="34" charset="0"/>
                <a:cs typeface="Arial" pitchFamily="34" charset="0"/>
              </a:rPr>
              <a:t>.</a:t>
            </a:r>
            <a:r>
              <a:rPr lang="1106" dirty="0">
                <a:highlight>
                  <a:srgbClr val="FFFF00"/>
                </a:highlight>
                <a:latin typeface="Arial" pitchFamily="34" charset="0"/>
                <a:cs typeface="Arial" pitchFamily="34" charset="0"/>
              </a:rPr>
              <a:t> </a:t>
            </a:r>
          </a:p>
          <a:p>
            <a:pPr marL="342900" indent="-342900">
              <a:buAutoNum type="alphaLcParenBoth"/>
              <a:defRPr b="0" i="0"/>
            </a:pPr>
            <a:r>
              <a:rPr lang="1106" dirty="0">
                <a:latin typeface="Arial" pitchFamily="34" charset="0"/>
                <a:cs typeface="Arial" pitchFamily="34" charset="0"/>
              </a:rPr>
              <a:t>Disgrifiwch sut gallai </a:t>
            </a:r>
            <a:r>
              <a:rPr lang="1106" dirty="0">
                <a:highlight>
                  <a:srgbClr val="FFFF00"/>
                </a:highlight>
                <a:latin typeface="Arial" pitchFamily="34" charset="0"/>
                <a:cs typeface="Arial" pitchFamily="34" charset="0"/>
              </a:rPr>
              <a:t>anabledd dysgu</a:t>
            </a:r>
            <a:r>
              <a:rPr lang="1106" dirty="0">
                <a:latin typeface="Arial" pitchFamily="34" charset="0"/>
                <a:cs typeface="Arial" pitchFamily="34" charset="0"/>
              </a:rPr>
              <a:t> </a:t>
            </a:r>
            <a:r>
              <a:rPr lang="1106" dirty="0">
                <a:highlight>
                  <a:srgbClr val="FFFF00"/>
                </a:highlight>
                <a:latin typeface="Arial" pitchFamily="34" charset="0"/>
                <a:cs typeface="Arial" pitchFamily="34" charset="0"/>
              </a:rPr>
              <a:t>ddylanwadu</a:t>
            </a:r>
            <a:r>
              <a:rPr lang="1106" dirty="0">
                <a:latin typeface="Arial" pitchFamily="34" charset="0"/>
                <a:cs typeface="Arial" pitchFamily="34" charset="0"/>
              </a:rPr>
              <a:t> ar </a:t>
            </a:r>
            <a:r>
              <a:rPr lang="1106" dirty="0">
                <a:highlight>
                  <a:srgbClr val="FFFF00"/>
                </a:highlight>
                <a:latin typeface="Arial" pitchFamily="34" charset="0"/>
                <a:cs typeface="Arial" pitchFamily="34" charset="0"/>
              </a:rPr>
              <a:t>ymddygiad</a:t>
            </a:r>
            <a:r>
              <a:rPr lang="1106" dirty="0">
                <a:latin typeface="Arial" pitchFamily="34" charset="0"/>
                <a:cs typeface="Arial" pitchFamily="34" charset="0"/>
              </a:rPr>
              <a:t>.                      </a:t>
            </a:r>
            <a:r>
              <a:rPr lang="1106" dirty="0">
                <a:highlight>
                  <a:srgbClr val="FFFF00"/>
                </a:highlight>
                <a:latin typeface="Arial" pitchFamily="34" charset="0"/>
                <a:cs typeface="Arial" pitchFamily="34" charset="0"/>
              </a:rPr>
              <a:t> [6]</a:t>
            </a:r>
          </a:p>
          <a:p>
            <a:pPr>
              <a:defRPr b="0" i="0"/>
            </a:pPr>
            <a:r>
              <a:rPr lang="1106" dirty="0">
                <a:latin typeface="Arial" pitchFamily="34" charset="0"/>
                <a:cs typeface="Arial" pitchFamily="34" charset="0"/>
              </a:rPr>
              <a:t>  ……………………………………………………………………………</a:t>
            </a:r>
            <a:r>
              <a:rPr lang="cy-GB" dirty="0">
                <a:latin typeface="Arial" pitchFamily="34" charset="0"/>
                <a:cs typeface="Arial" pitchFamily="34" charset="0"/>
              </a:rPr>
              <a:t>..............................................</a:t>
            </a:r>
            <a:r>
              <a:rPr lang="1106" dirty="0">
                <a:latin typeface="Arial" pitchFamily="34" charset="0"/>
                <a:cs typeface="Arial" pitchFamily="34" charset="0"/>
              </a:rPr>
              <a:t> ……………………………………………………………………………………………..……………………………………………………………………… ……………………………………………………………………………………………………………………………………………………………………………………………………………………………………………………………………………………… ………………………………………………………………………………………………………………</a:t>
            </a:r>
          </a:p>
        </p:txBody>
      </p:sp>
      <p:sp>
        <p:nvSpPr>
          <p:cNvPr id="2" name="Oval 1">
            <a:extLst>
              <a:ext uri="{FF2B5EF4-FFF2-40B4-BE49-F238E27FC236}">
                <a16:creationId xmlns:a16="http://schemas.microsoft.com/office/drawing/2014/main" id="{6216F869-8070-436D-BC68-7E02B05DB377}"/>
              </a:ext>
            </a:extLst>
          </p:cNvPr>
          <p:cNvSpPr/>
          <p:nvPr/>
        </p:nvSpPr>
        <p:spPr>
          <a:xfrm>
            <a:off x="1269999" y="1715287"/>
            <a:ext cx="1110129" cy="4460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Audio 4">
            <a:hlinkClick r:id="" action="ppaction://media"/>
            <a:extLst>
              <a:ext uri="{FF2B5EF4-FFF2-40B4-BE49-F238E27FC236}">
                <a16:creationId xmlns:a16="http://schemas.microsoft.com/office/drawing/2014/main" id="{A9727BCE-E1AD-4B92-96C8-72E0A9DABB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871234081"/>
      </p:ext>
    </p:extLst>
  </p:cSld>
  <p:clrMapOvr>
    <a:masterClrMapping/>
  </p:clrMapOvr>
  <mc:AlternateContent xmlns:mc="http://schemas.openxmlformats.org/markup-compatibility/2006" xmlns:p14="http://schemas.microsoft.com/office/powerpoint/2010/main">
    <mc:Choice Requires="p14">
      <p:transition spd="slow" p14:dur="2000" advTm="110127"/>
    </mc:Choice>
    <mc:Fallback xmlns="">
      <p:transition spd="slow" advTm="110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nodeType="clickPar">
                      <p:stCondLst>
                        <p:cond delay="indefinite"/>
                      </p:stCondLst>
                      <p:childTnLst>
                        <p:par>
                          <p:cTn id="9" fill="hold" nodeType="afterGroup">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bldLst>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412638" y="179693"/>
            <a:ext cx="10223323" cy="447261"/>
          </a:xfrm>
        </p:spPr>
        <p:txBody>
          <a:bodyPr/>
          <a:lstStyle/>
          <a:p>
            <a:pPr>
              <a:defRPr b="0" i="0"/>
            </a:pPr>
            <a:r>
              <a:rPr lang="1106" sz="2000">
                <a:solidFill>
                  <a:srgbClr val="0070C0"/>
                </a:solidFill>
              </a:rPr>
              <a:t>Adran B cwestiwn 3 (a),  cynllun marcio AA1</a:t>
            </a:r>
          </a:p>
        </p:txBody>
      </p:sp>
      <p:sp>
        <p:nvSpPr>
          <p:cNvPr id="7" name="TextBox 6">
            <a:extLst>
              <a:ext uri="{FF2B5EF4-FFF2-40B4-BE49-F238E27FC236}">
                <a16:creationId xmlns:a16="http://schemas.microsoft.com/office/drawing/2014/main" id="{AED58534-3F97-42D8-96D5-4F7847F527CF}"/>
              </a:ext>
            </a:extLst>
          </p:cNvPr>
          <p:cNvSpPr txBox="1"/>
          <p:nvPr/>
        </p:nvSpPr>
        <p:spPr>
          <a:xfrm>
            <a:off x="812801" y="1170573"/>
            <a:ext cx="5293771" cy="5888520"/>
          </a:xfrm>
          <a:prstGeom prst="rect">
            <a:avLst/>
          </a:prstGeom>
          <a:noFill/>
        </p:spPr>
        <p:txBody>
          <a:bodyPr wrap="square">
            <a:spAutoFit/>
          </a:bodyPr>
          <a:lstStyle/>
          <a:p>
            <a:pPr>
              <a:defRPr b="0" i="0"/>
            </a:pPr>
            <a:r>
              <a:rPr lang="1106" sz="1400" dirty="0">
                <a:latin typeface="Arial" pitchFamily="34" charset="0"/>
                <a:cs typeface="Arial" pitchFamily="34" charset="0"/>
              </a:rPr>
              <a:t>3. </a:t>
            </a:r>
            <a:r>
              <a:rPr lang="1106" sz="1400" i="1" dirty="0">
                <a:latin typeface="Arial" pitchFamily="34" charset="0"/>
                <a:cs typeface="Arial" pitchFamily="34" charset="0"/>
              </a:rPr>
              <a:t>Mae Dafydd yn ddyn 23 oed ac mae ganddo anableddau dysgu. </a:t>
            </a:r>
          </a:p>
          <a:p>
            <a:endParaRPr lang="en-GB" sz="1400" i="1" dirty="0">
              <a:latin typeface="Arial" pitchFamily="34" charset="0"/>
              <a:cs typeface="Arial" pitchFamily="34" charset="0"/>
            </a:endParaRPr>
          </a:p>
          <a:p>
            <a:pPr marL="342900" indent="-342900">
              <a:buAutoNum type="alphaLcParenBoth"/>
              <a:defRPr b="0" i="0"/>
            </a:pPr>
            <a:r>
              <a:rPr lang="1106" sz="1400" i="1" dirty="0">
                <a:latin typeface="Arial" pitchFamily="34" charset="0"/>
                <a:cs typeface="Arial" pitchFamily="34" charset="0"/>
              </a:rPr>
              <a:t>Disgrifiwch sut gallai anabledd dysgu ddylanwadu ar ymddygiad.                                                            </a:t>
            </a:r>
          </a:p>
          <a:p>
            <a:pPr marL="342900" indent="-342900">
              <a:buAutoNum type="arabicPeriod"/>
            </a:pPr>
            <a:endParaRPr lang="en-GB" sz="1400" i="1" dirty="0">
              <a:highlight>
                <a:srgbClr val="FFFF00"/>
              </a:highlight>
              <a:latin typeface="Arial" pitchFamily="34" charset="0"/>
              <a:cs typeface="Arial" pitchFamily="34" charset="0"/>
            </a:endParaRPr>
          </a:p>
          <a:p>
            <a:pPr>
              <a:defRPr b="0" i="0"/>
            </a:pPr>
            <a:r>
              <a:rPr lang="1106" sz="1400" dirty="0">
                <a:latin typeface="Arial" pitchFamily="34" charset="0"/>
                <a:cs typeface="Arial" pitchFamily="34" charset="0"/>
              </a:rPr>
              <a:t> Gall yr atebion gyfeirio at anabledd dysgu yn cael dylanwad cadarnhaol neu negyddol ar ymddygiad. Er enghraifft, gall yr unigolyn:</a:t>
            </a:r>
          </a:p>
          <a:p>
            <a:pPr>
              <a:defRPr b="0" i="0"/>
            </a:pPr>
            <a:r>
              <a:rPr lang="1106" sz="1400" dirty="0">
                <a:latin typeface="Arial" pitchFamily="34" charset="0"/>
                <a:cs typeface="Arial" pitchFamily="34" charset="0"/>
              </a:rPr>
              <a:t> • fod yn fwy myfyriol </a:t>
            </a:r>
          </a:p>
          <a:p>
            <a:pPr>
              <a:defRPr b="0" i="0"/>
            </a:pPr>
            <a:r>
              <a:rPr lang="1106" sz="1400" dirty="0">
                <a:latin typeface="Arial" pitchFamily="34" charset="0"/>
                <a:cs typeface="Arial" pitchFamily="34" charset="0"/>
              </a:rPr>
              <a:t>• dadansoddi sefyllfaoedd cyn iddo ymateb </a:t>
            </a:r>
          </a:p>
          <a:p>
            <a:pPr>
              <a:defRPr b="0" i="0"/>
            </a:pPr>
            <a:r>
              <a:rPr lang="1106" sz="1400" dirty="0">
                <a:latin typeface="Arial" pitchFamily="34" charset="0"/>
                <a:cs typeface="Arial" pitchFamily="34" charset="0"/>
              </a:rPr>
              <a:t>• osgoi rhyngweithio cymdeithasol </a:t>
            </a:r>
          </a:p>
          <a:p>
            <a:pPr>
              <a:defRPr b="0" i="0"/>
            </a:pPr>
            <a:r>
              <a:rPr lang="1106" sz="1400" dirty="0">
                <a:latin typeface="Arial" pitchFamily="34" charset="0"/>
                <a:cs typeface="Arial" pitchFamily="34" charset="0"/>
              </a:rPr>
              <a:t>• mae'n hawdd tynnu eu sylw</a:t>
            </a:r>
          </a:p>
          <a:p>
            <a:pPr>
              <a:defRPr b="0" i="0"/>
            </a:pPr>
            <a:r>
              <a:rPr lang="1106" sz="1400" dirty="0">
                <a:latin typeface="Arial" pitchFamily="34" charset="0"/>
                <a:cs typeface="Arial" pitchFamily="34" charset="0"/>
              </a:rPr>
              <a:t> • arddangos gorfywiogrwydd </a:t>
            </a:r>
          </a:p>
          <a:p>
            <a:pPr>
              <a:defRPr b="0" i="0"/>
            </a:pPr>
            <a:r>
              <a:rPr lang="1106" sz="1400" dirty="0">
                <a:latin typeface="Arial" pitchFamily="34" charset="0"/>
                <a:cs typeface="Arial" pitchFamily="34" charset="0"/>
              </a:rPr>
              <a:t>• bod yn fyrbwyll </a:t>
            </a:r>
          </a:p>
          <a:p>
            <a:pPr>
              <a:defRPr b="0" i="0"/>
            </a:pPr>
            <a:r>
              <a:rPr lang="1106" sz="1400" dirty="0">
                <a:latin typeface="Arial" pitchFamily="34" charset="0"/>
                <a:cs typeface="Arial" pitchFamily="34" charset="0"/>
              </a:rPr>
              <a:t>• ymddangos yn anghwrtais am nad yw'n deall ciwiau cymdeithasol oddi wrth bobl eraill </a:t>
            </a:r>
          </a:p>
          <a:p>
            <a:pPr>
              <a:defRPr b="0" i="0"/>
            </a:pPr>
            <a:r>
              <a:rPr lang="1106" sz="1400" dirty="0">
                <a:latin typeface="Arial" pitchFamily="34" charset="0"/>
                <a:cs typeface="Arial" pitchFamily="34" charset="0"/>
              </a:rPr>
              <a:t>• bod yn amhriodol wrth ryngweithio ag eraill </a:t>
            </a:r>
          </a:p>
          <a:p>
            <a:pPr>
              <a:defRPr b="0" i="0"/>
            </a:pPr>
            <a:r>
              <a:rPr lang="1106" sz="1400" dirty="0">
                <a:latin typeface="Arial" pitchFamily="34" charset="0"/>
                <a:cs typeface="Arial" pitchFamily="34" charset="0"/>
              </a:rPr>
              <a:t>• teimlo'n rhwystredig a cholli ei dymer yn hawdd </a:t>
            </a:r>
          </a:p>
          <a:p>
            <a:pPr>
              <a:defRPr b="0" i="0"/>
            </a:pPr>
            <a:r>
              <a:rPr lang="1106" sz="1400" dirty="0">
                <a:latin typeface="Arial" pitchFamily="34" charset="0"/>
                <a:cs typeface="Arial" pitchFamily="34" charset="0"/>
              </a:rPr>
              <a:t>• bod yn anhrefnus. Rhowch gredyd am unrhyw ymateb dilys arall</a:t>
            </a:r>
          </a:p>
          <a:p>
            <a:endParaRPr lang="en-GB" sz="1400" dirty="0">
              <a:latin typeface="Arial" pitchFamily="34" charset="0"/>
              <a:cs typeface="Arial" pitchFamily="34" charset="0"/>
            </a:endParaRPr>
          </a:p>
          <a:p>
            <a:pPr>
              <a:defRPr b="0" i="0"/>
            </a:pPr>
            <a:r>
              <a:rPr lang="1106" sz="1400" dirty="0">
                <a:latin typeface="Arial" pitchFamily="34" charset="0"/>
                <a:cs typeface="Arial" pitchFamily="34" charset="0"/>
              </a:rPr>
              <a:t>Rhowch gredyd am unrhyw ymateb dilys arall</a:t>
            </a:r>
            <a:endParaRPr lang="en-GB" sz="1400" i="1" dirty="0">
              <a:latin typeface="Arial" pitchFamily="34" charset="0"/>
              <a:cs typeface="Arial" pitchFamily="34" charset="0"/>
            </a:endParaRPr>
          </a:p>
          <a:p>
            <a:endParaRPr lang="en-GB" sz="1100" dirty="0">
              <a:latin typeface="Arial" pitchFamily="34" charset="0"/>
              <a:cs typeface="Arial" pitchFamily="34" charset="0"/>
            </a:endParaRPr>
          </a:p>
          <a:p>
            <a:pPr>
              <a:defRPr b="0" i="0"/>
            </a:pPr>
            <a:r>
              <a:rPr lang="1106" sz="1100" dirty="0">
                <a:latin typeface="Arial" pitchFamily="34" charset="0"/>
                <a:cs typeface="Arial" pitchFamily="34" charset="0"/>
              </a:rPr>
              <a:t>.</a:t>
            </a:r>
          </a:p>
          <a:p>
            <a:endParaRPr lang="en-GB" sz="1100" dirty="0"/>
          </a:p>
          <a:p>
            <a:pPr>
              <a:defRPr b="0" i="0"/>
            </a:pPr>
            <a:r>
              <a:rPr lang="1106" sz="1100" dirty="0"/>
              <a:t>.</a:t>
            </a:r>
          </a:p>
        </p:txBody>
      </p:sp>
      <p:graphicFrame>
        <p:nvGraphicFramePr>
          <p:cNvPr id="2" name="Table 1">
            <a:extLst>
              <a:ext uri="{FF2B5EF4-FFF2-40B4-BE49-F238E27FC236}">
                <a16:creationId xmlns:a16="http://schemas.microsoft.com/office/drawing/2014/main" id="{1696DA4B-E63B-4D70-9A1B-711AADAF20E4}"/>
              </a:ext>
            </a:extLst>
          </p:cNvPr>
          <p:cNvGraphicFramePr>
            <a:graphicFrameLocks noGrp="1"/>
          </p:cNvGraphicFramePr>
          <p:nvPr>
            <p:extLst>
              <p:ext uri="{D42A27DB-BD31-4B8C-83A1-F6EECF244321}">
                <p14:modId xmlns:p14="http://schemas.microsoft.com/office/powerpoint/2010/main" val="869407509"/>
              </p:ext>
            </p:extLst>
          </p:nvPr>
        </p:nvGraphicFramePr>
        <p:xfrm>
          <a:off x="7567612" y="1503870"/>
          <a:ext cx="3768259" cy="3262885"/>
        </p:xfrm>
        <a:graphic>
          <a:graphicData uri="http://schemas.openxmlformats.org/drawingml/2006/table">
            <a:tbl>
              <a:tblPr firstRow="1" firstCol="1" bandRow="1">
                <a:tableStyleId>{5C22544A-7EE6-4342-B048-85BDC9FD1C3A}</a:tableStyleId>
              </a:tblPr>
              <a:tblGrid>
                <a:gridCol w="801571">
                  <a:extLst>
                    <a:ext uri="{9D8B030D-6E8A-4147-A177-3AD203B41FA5}">
                      <a16:colId xmlns:a16="http://schemas.microsoft.com/office/drawing/2014/main" val="4204394858"/>
                    </a:ext>
                  </a:extLst>
                </a:gridCol>
                <a:gridCol w="1076325">
                  <a:extLst>
                    <a:ext uri="{9D8B030D-6E8A-4147-A177-3AD203B41FA5}">
                      <a16:colId xmlns:a16="http://schemas.microsoft.com/office/drawing/2014/main" val="32234125"/>
                    </a:ext>
                  </a:extLst>
                </a:gridCol>
                <a:gridCol w="900430">
                  <a:extLst>
                    <a:ext uri="{9D8B030D-6E8A-4147-A177-3AD203B41FA5}">
                      <a16:colId xmlns:a16="http://schemas.microsoft.com/office/drawing/2014/main" val="3076512974"/>
                    </a:ext>
                  </a:extLst>
                </a:gridCol>
                <a:gridCol w="989933">
                  <a:extLst>
                    <a:ext uri="{9D8B030D-6E8A-4147-A177-3AD203B41FA5}">
                      <a16:colId xmlns:a16="http://schemas.microsoft.com/office/drawing/2014/main" val="1703735260"/>
                    </a:ext>
                  </a:extLst>
                </a:gridCol>
              </a:tblGrid>
              <a:tr h="469232">
                <a:tc>
                  <a:txBody>
                    <a:bodyPr/>
                    <a:lstStyle/>
                    <a:p>
                      <a:pPr algn="ctr">
                        <a:lnSpc>
                          <a:spcPct val="107000"/>
                        </a:lnSpc>
                        <a:spcAft>
                          <a:spcPts val="800"/>
                        </a:spcAft>
                        <a:defRPr b="0" i="0"/>
                      </a:pPr>
                      <a:r>
                        <a:rPr lang="1106" sz="1600" b="1">
                          <a:solidFill>
                            <a:schemeClr val="tx1"/>
                          </a:solidFill>
                          <a:effectLst/>
                          <a:latin typeface="+mj-lt"/>
                        </a:rPr>
                        <a:t>AA1</a:t>
                      </a:r>
                      <a:endParaRPr lang="en-GB" sz="16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800"/>
                        </a:spcAft>
                        <a:defRPr b="0" i="0"/>
                      </a:pPr>
                      <a:r>
                        <a:rPr lang="1106" sz="1600" b="1">
                          <a:solidFill>
                            <a:schemeClr val="tx1"/>
                          </a:solidFill>
                          <a:effectLst/>
                          <a:latin typeface="+mj-lt"/>
                        </a:rPr>
                        <a:t>AA2</a:t>
                      </a:r>
                      <a:endParaRPr lang="en-GB" sz="16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800"/>
                        </a:spcAft>
                        <a:defRPr b="0" i="0"/>
                      </a:pPr>
                      <a:r>
                        <a:rPr lang="1106" sz="1600" b="1">
                          <a:solidFill>
                            <a:schemeClr val="tx1"/>
                          </a:solidFill>
                          <a:effectLst/>
                          <a:latin typeface="+mj-lt"/>
                        </a:rPr>
                        <a:t>AA3</a:t>
                      </a:r>
                      <a:endParaRPr lang="en-GB" sz="16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800"/>
                        </a:spcAft>
                        <a:defRPr b="0" i="0"/>
                      </a:pPr>
                      <a:r>
                        <a:rPr lang="1106" sz="1600" b="1" dirty="0">
                          <a:solidFill>
                            <a:schemeClr val="tx1"/>
                          </a:solidFill>
                          <a:effectLst/>
                          <a:latin typeface="+mj-lt"/>
                        </a:rPr>
                        <a:t>Cyfanswm</a:t>
                      </a:r>
                      <a:r>
                        <a:rPr lang="1106" sz="1600" b="0" dirty="0">
                          <a:solidFill>
                            <a:schemeClr val="tx1"/>
                          </a:solidFill>
                          <a:effectLst/>
                          <a:latin typeface="+mj-lt"/>
                        </a:rPr>
                        <a:t> </a:t>
                      </a:r>
                    </a:p>
                    <a:p>
                      <a:pPr algn="ctr">
                        <a:lnSpc>
                          <a:spcPct val="107000"/>
                        </a:lnSpc>
                        <a:spcAft>
                          <a:spcPts val="800"/>
                        </a:spcAft>
                        <a:defRPr b="0" i="0"/>
                      </a:pPr>
                      <a:r>
                        <a:rPr lang="1106" sz="1600" b="1" dirty="0">
                          <a:solidFill>
                            <a:schemeClr val="tx1"/>
                          </a:solidFill>
                          <a:effectLst/>
                          <a:latin typeface="+mj-lt"/>
                        </a:rPr>
                        <a:t>marc</a:t>
                      </a:r>
                      <a:r>
                        <a:rPr lang="cy-GB" sz="1600" b="1" dirty="0">
                          <a:solidFill>
                            <a:schemeClr val="tx1"/>
                          </a:solidFill>
                          <a:effectLst/>
                          <a:latin typeface="+mj-lt"/>
                        </a:rPr>
                        <a:t>iau</a:t>
                      </a:r>
                      <a:endParaRPr lang="en-GB" sz="16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665767889"/>
                  </a:ext>
                </a:extLst>
              </a:tr>
              <a:tr h="2477862">
                <a:tc>
                  <a:txBody>
                    <a:bodyPr/>
                    <a:lstStyle/>
                    <a:p>
                      <a:pPr algn="ctr">
                        <a:lnSpc>
                          <a:spcPct val="107000"/>
                        </a:lnSpc>
                        <a:spcAft>
                          <a:spcPts val="800"/>
                        </a:spcAft>
                        <a:defRPr b="0" i="0"/>
                      </a:pPr>
                      <a:r>
                        <a:rPr lang="1106" sz="1800" b="1">
                          <a:solidFill>
                            <a:schemeClr val="tx1"/>
                          </a:solidFill>
                          <a:effectLst/>
                        </a:rPr>
                        <a:t> </a:t>
                      </a:r>
                    </a:p>
                    <a:p>
                      <a:pPr algn="ctr">
                        <a:lnSpc>
                          <a:spcPct val="107000"/>
                        </a:lnSpc>
                        <a:spcAft>
                          <a:spcPts val="800"/>
                        </a:spcAft>
                        <a:defRPr b="0" i="0"/>
                      </a:pPr>
                      <a:r>
                        <a:rPr lang="1106" sz="1800" b="1">
                          <a:solidFill>
                            <a:schemeClr val="tx1"/>
                          </a:solidFill>
                          <a:effectLst/>
                        </a:rPr>
                        <a:t>6 </a:t>
                      </a:r>
                    </a:p>
                    <a:p>
                      <a:pPr algn="ctr">
                        <a:lnSpc>
                          <a:spcPct val="107000"/>
                        </a:lnSpc>
                        <a:spcAft>
                          <a:spcPts val="800"/>
                        </a:spcAft>
                        <a:defRPr b="0" i="0"/>
                      </a:pPr>
                      <a:r>
                        <a:rPr lang="1106" sz="1800" b="1">
                          <a:solidFill>
                            <a:schemeClr val="tx1"/>
                          </a:solidFill>
                          <a:effectLst/>
                        </a:rPr>
                        <a:t> </a:t>
                      </a:r>
                    </a:p>
                    <a:p>
                      <a:pPr algn="ctr">
                        <a:lnSpc>
                          <a:spcPct val="107000"/>
                        </a:lnSpc>
                        <a:spcAft>
                          <a:spcPts val="800"/>
                        </a:spcAft>
                        <a:defRPr b="0" i="0"/>
                      </a:pPr>
                      <a:r>
                        <a:rPr lang="1106" sz="1800" b="1">
                          <a:solidFill>
                            <a:schemeClr val="tx1"/>
                          </a:solidFill>
                          <a:effectLst/>
                        </a:rPr>
                        <a:t> </a:t>
                      </a:r>
                    </a:p>
                    <a:p>
                      <a:pPr algn="ctr">
                        <a:lnSpc>
                          <a:spcPct val="107000"/>
                        </a:lnSpc>
                        <a:spcAft>
                          <a:spcPts val="800"/>
                        </a:spcAft>
                        <a:defRPr b="0" i="0"/>
                      </a:pPr>
                      <a:r>
                        <a:rPr lang="1106" sz="1800" b="1">
                          <a:solidFill>
                            <a:schemeClr val="tx1"/>
                          </a:solidFill>
                          <a:effectLst/>
                        </a:rPr>
                        <a:t> </a:t>
                      </a:r>
                    </a:p>
                    <a:p>
                      <a:pPr algn="ctr">
                        <a:lnSpc>
                          <a:spcPct val="107000"/>
                        </a:lnSpc>
                        <a:spcAft>
                          <a:spcPts val="800"/>
                        </a:spcAft>
                        <a:defRPr b="0" i="0"/>
                      </a:pPr>
                      <a:r>
                        <a:rPr lang="1106" sz="1800" b="1">
                          <a:solidFill>
                            <a:schemeClr val="tx1"/>
                          </a:solidFill>
                          <a:effectLst/>
                        </a:rPr>
                        <a:t> </a:t>
                      </a:r>
                    </a:p>
                    <a:p>
                      <a:pPr algn="ctr">
                        <a:lnSpc>
                          <a:spcPct val="107000"/>
                        </a:lnSpc>
                        <a:spcAft>
                          <a:spcPts val="800"/>
                        </a:spcAft>
                        <a:defRPr b="0" i="0"/>
                      </a:pPr>
                      <a:r>
                        <a:rPr lang="1106" sz="1800" b="1">
                          <a:solidFill>
                            <a:schemeClr val="tx1"/>
                          </a:solidFill>
                          <a:effectLst/>
                        </a:rPr>
                        <a:t> </a:t>
                      </a:r>
                      <a:endParaRPr lang="en-GB" sz="18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endParaRPr lang="en-GB" sz="1800" b="1">
                        <a:solidFill>
                          <a:schemeClr val="tx1"/>
                        </a:solidFill>
                        <a:effectLst/>
                      </a:endParaRPr>
                    </a:p>
                    <a:p>
                      <a:pPr algn="ctr">
                        <a:lnSpc>
                          <a:spcPct val="107000"/>
                        </a:lnSpc>
                        <a:spcAft>
                          <a:spcPts val="800"/>
                        </a:spcAft>
                      </a:pPr>
                      <a:endParaRPr lang="en-GB" sz="1800" b="1">
                        <a:solidFill>
                          <a:schemeClr val="tx1"/>
                        </a:solidFill>
                        <a:effectLst/>
                      </a:endParaRPr>
                    </a:p>
                    <a:p>
                      <a:pPr algn="ctr">
                        <a:lnSpc>
                          <a:spcPct val="107000"/>
                        </a:lnSpc>
                        <a:spcAft>
                          <a:spcPts val="800"/>
                        </a:spcAft>
                        <a:defRPr b="0" i="0"/>
                      </a:pPr>
                      <a:r>
                        <a:rPr lang="1106" sz="1800" b="1">
                          <a:solidFill>
                            <a:schemeClr val="tx1"/>
                          </a:solidFill>
                          <a:effectLst/>
                        </a:rPr>
                        <a:t> </a:t>
                      </a:r>
                      <a:endParaRPr lang="en-GB" sz="18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defRPr b="0" i="0"/>
                      </a:pPr>
                      <a:r>
                        <a:rPr lang="1106" sz="1800" b="1">
                          <a:solidFill>
                            <a:schemeClr val="tx1"/>
                          </a:solidFill>
                          <a:effectLst/>
                        </a:rPr>
                        <a:t> </a:t>
                      </a:r>
                      <a:endParaRPr lang="en-GB" sz="18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defRPr b="0" i="0"/>
                      </a:pPr>
                      <a:r>
                        <a:rPr lang="1106" sz="1800" b="1" dirty="0">
                          <a:solidFill>
                            <a:schemeClr val="tx1"/>
                          </a:solidFill>
                          <a:effectLst/>
                        </a:rPr>
                        <a:t> </a:t>
                      </a:r>
                    </a:p>
                    <a:p>
                      <a:pPr algn="ctr">
                        <a:lnSpc>
                          <a:spcPct val="107000"/>
                        </a:lnSpc>
                        <a:spcAft>
                          <a:spcPts val="800"/>
                        </a:spcAft>
                        <a:defRPr b="0" i="0"/>
                      </a:pPr>
                      <a:r>
                        <a:rPr lang="1106"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6</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181099"/>
                  </a:ext>
                </a:extLst>
              </a:tr>
            </a:tbl>
          </a:graphicData>
        </a:graphic>
      </p:graphicFrame>
      <p:pic>
        <p:nvPicPr>
          <p:cNvPr id="4" name="Audio 3">
            <a:hlinkClick r:id="" action="ppaction://media"/>
            <a:extLst>
              <a:ext uri="{FF2B5EF4-FFF2-40B4-BE49-F238E27FC236}">
                <a16:creationId xmlns:a16="http://schemas.microsoft.com/office/drawing/2014/main" id="{B75937DB-CAD3-47B2-AE06-0D4276D822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956959092"/>
      </p:ext>
    </p:extLst>
  </p:cSld>
  <p:clrMapOvr>
    <a:masterClrMapping/>
  </p:clrMapOvr>
  <mc:AlternateContent xmlns:mc="http://schemas.openxmlformats.org/markup-compatibility/2006" xmlns:p14="http://schemas.microsoft.com/office/powerpoint/2010/main">
    <mc:Choice Requires="p14">
      <p:transition spd="slow" p14:dur="2000" advTm="58539"/>
    </mc:Choice>
    <mc:Fallback xmlns="">
      <p:transition spd="slow" advTm="58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412638" y="179693"/>
            <a:ext cx="10223323" cy="447261"/>
          </a:xfrm>
        </p:spPr>
        <p:txBody>
          <a:bodyPr/>
          <a:lstStyle/>
          <a:p>
            <a:pPr>
              <a:defRPr b="0" i="0"/>
            </a:pPr>
            <a:r>
              <a:rPr lang="1106" sz="2000">
                <a:solidFill>
                  <a:srgbClr val="0070C0"/>
                </a:solidFill>
              </a:rPr>
              <a:t>Adran B cwestiwn 3 (a), bandiau cynllun marcio AA1</a:t>
            </a:r>
          </a:p>
        </p:txBody>
      </p:sp>
      <p:graphicFrame>
        <p:nvGraphicFramePr>
          <p:cNvPr id="7" name="Table 6">
            <a:extLst>
              <a:ext uri="{FF2B5EF4-FFF2-40B4-BE49-F238E27FC236}">
                <a16:creationId xmlns:a16="http://schemas.microsoft.com/office/drawing/2014/main" id="{F1516788-BC55-4C08-99D2-5E321ACD0546}"/>
              </a:ext>
            </a:extLst>
          </p:cNvPr>
          <p:cNvGraphicFramePr>
            <a:graphicFrameLocks noGrp="1"/>
          </p:cNvGraphicFramePr>
          <p:nvPr>
            <p:extLst>
              <p:ext uri="{D42A27DB-BD31-4B8C-83A1-F6EECF244321}">
                <p14:modId xmlns:p14="http://schemas.microsoft.com/office/powerpoint/2010/main" val="498327143"/>
              </p:ext>
            </p:extLst>
          </p:nvPr>
        </p:nvGraphicFramePr>
        <p:xfrm>
          <a:off x="3083308" y="1302953"/>
          <a:ext cx="5722025" cy="5312631"/>
        </p:xfrm>
        <a:graphic>
          <a:graphicData uri="http://schemas.openxmlformats.org/drawingml/2006/table">
            <a:tbl>
              <a:tblPr firstRow="1" firstCol="1" bandRow="1">
                <a:tableStyleId>{5C22544A-7EE6-4342-B048-85BDC9FD1C3A}</a:tableStyleId>
              </a:tblPr>
              <a:tblGrid>
                <a:gridCol w="5722025">
                  <a:extLst>
                    <a:ext uri="{9D8B030D-6E8A-4147-A177-3AD203B41FA5}">
                      <a16:colId xmlns:a16="http://schemas.microsoft.com/office/drawing/2014/main" val="404358045"/>
                    </a:ext>
                  </a:extLst>
                </a:gridCol>
              </a:tblGrid>
              <a:tr h="267246">
                <a:tc>
                  <a:txBody>
                    <a:bodyPr/>
                    <a:lstStyle/>
                    <a:p>
                      <a:pPr algn="ctr">
                        <a:lnSpc>
                          <a:spcPct val="115000"/>
                        </a:lnSpc>
                        <a:spcAft>
                          <a:spcPts val="1000"/>
                        </a:spcAft>
                        <a:defRPr b="0" i="0"/>
                      </a:pPr>
                      <a:r>
                        <a:rPr lang="1106" sz="1200" b="1">
                          <a:solidFill>
                            <a:schemeClr val="tx1"/>
                          </a:solidFill>
                          <a:effectLst/>
                          <a:latin typeface="Arial" pitchFamily="34" charset="0"/>
                          <a:cs typeface="Arial" pitchFamily="34" charset="0"/>
                        </a:rPr>
                        <a:t>AA1</a:t>
                      </a:r>
                      <a:r>
                        <a:rPr lang="1106" sz="1200" b="0">
                          <a:solidFill>
                            <a:schemeClr val="tx1"/>
                          </a:solidFill>
                          <a:effectLst/>
                          <a:latin typeface="Arial" pitchFamily="34" charset="0"/>
                          <a:cs typeface="Arial" pitchFamily="34" charset="0"/>
                        </a:rPr>
                        <a:t>   </a:t>
                      </a:r>
                      <a:endParaRPr lang="en-GB" sz="1200" b="1">
                        <a:solidFill>
                          <a:schemeClr val="tx1"/>
                        </a:solidFill>
                        <a:effectLst/>
                        <a:latin typeface="Arial" pitchFamily="34" charset="0"/>
                        <a:ea typeface="Times New Roman" panose="02020603050405020304" pitchFamily="18" charset="0"/>
                        <a:cs typeface="Arial" pitchFamily="34" charset="0"/>
                      </a:endParaRPr>
                    </a:p>
                  </a:txBody>
                  <a:tcPr marL="64895" marR="64895" marT="32730" marB="32730">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51287611"/>
                  </a:ext>
                </a:extLst>
              </a:tr>
              <a:tr h="1373064">
                <a:tc>
                  <a:txBody>
                    <a:bodyPr/>
                    <a:lstStyle/>
                    <a:p>
                      <a:pPr algn="ctr">
                        <a:lnSpc>
                          <a:spcPct val="115000"/>
                        </a:lnSpc>
                        <a:spcAft>
                          <a:spcPts val="1000"/>
                        </a:spcAft>
                        <a:defRPr b="0" i="0"/>
                      </a:pPr>
                      <a:r>
                        <a:rPr lang="1106" sz="1200" b="1">
                          <a:solidFill>
                            <a:schemeClr val="tx1"/>
                          </a:solidFill>
                          <a:effectLst/>
                          <a:latin typeface="Arial" pitchFamily="34" charset="0"/>
                          <a:cs typeface="Arial" pitchFamily="34" charset="0"/>
                        </a:rPr>
                        <a:t>5-6 marc</a:t>
                      </a:r>
                    </a:p>
                    <a:p>
                      <a:pPr marL="0" lvl="0" indent="0">
                        <a:lnSpc>
                          <a:spcPct val="115000"/>
                        </a:lnSpc>
                        <a:buFont typeface="Symbol" panose="05050102010706020507" pitchFamily="18" charset="2"/>
                        <a:buNone/>
                        <a:tabLst>
                          <a:tab pos="914400" algn="l"/>
                          <a:tab pos="5715000" algn="r"/>
                        </a:tabLst>
                        <a:defRPr b="0" i="0"/>
                      </a:pPr>
                      <a:r>
                        <a:rPr lang="1106" sz="1200" b="0">
                          <a:solidFill>
                            <a:schemeClr val="tx1"/>
                          </a:solidFill>
                          <a:effectLst/>
                          <a:latin typeface="Arial" pitchFamily="34" charset="0"/>
                          <a:cs typeface="Arial" pitchFamily="34" charset="0"/>
                        </a:rPr>
                        <a:t>Disgrifiad da iawn sy'n dangos:</a:t>
                      </a:r>
                    </a:p>
                    <a:p>
                      <a:pPr marL="171450" lvl="0" indent="-171450">
                        <a:lnSpc>
                          <a:spcPct val="115000"/>
                        </a:lnSpc>
                        <a:buFont typeface="Arial" pitchFamily="34" charset="0"/>
                        <a:buChar char="•"/>
                        <a:tabLst>
                          <a:tab pos="914400" algn="l"/>
                          <a:tab pos="5715000" algn="r"/>
                        </a:tabLst>
                        <a:defRPr b="0" i="0"/>
                      </a:pPr>
                      <a:r>
                        <a:rPr lang="1106" sz="1200" b="0">
                          <a:solidFill>
                            <a:schemeClr val="tx1"/>
                          </a:solidFill>
                          <a:effectLst/>
                          <a:latin typeface="Arial" pitchFamily="34" charset="0"/>
                          <a:cs typeface="Arial" pitchFamily="34" charset="0"/>
                        </a:rPr>
                        <a:t>    gwybodaeth a dealltwriaeth drylwyr o sut gall anabledd dysgu ddylanwadu ar ymddygiad   </a:t>
                      </a:r>
                    </a:p>
                    <a:p>
                      <a:pPr marL="0" lvl="0" indent="0">
                        <a:lnSpc>
                          <a:spcPct val="115000"/>
                        </a:lnSpc>
                        <a:buFont typeface="Arial" pitchFamily="34" charset="0"/>
                        <a:buNone/>
                        <a:tabLst>
                          <a:tab pos="914400" algn="l"/>
                          <a:tab pos="5715000" algn="r"/>
                        </a:tabLst>
                        <a:defRPr b="0" i="0"/>
                      </a:pPr>
                      <a:endParaRPr lang="1106" sz="1200" b="0">
                        <a:solidFill>
                          <a:schemeClr val="tx1"/>
                        </a:solidFill>
                        <a:effectLst/>
                        <a:latin typeface="Arial" pitchFamily="34" charset="0"/>
                        <a:cs typeface="Arial" pitchFamily="34" charset="0"/>
                      </a:endParaRPr>
                    </a:p>
                    <a:p>
                      <a:pPr marL="342900" lvl="0" indent="-342900">
                        <a:lnSpc>
                          <a:spcPct val="115000"/>
                        </a:lnSpc>
                        <a:spcAft>
                          <a:spcPts val="1000"/>
                        </a:spcAft>
                        <a:buFont typeface="Symbol" panose="05050102010706020507" pitchFamily="18" charset="2"/>
                        <a:buChar char=""/>
                        <a:tabLst>
                          <a:tab pos="914400" algn="l"/>
                          <a:tab pos="5715000" algn="r"/>
                        </a:tabLst>
                        <a:defRPr b="0" i="0"/>
                      </a:pPr>
                      <a:r>
                        <a:rPr lang="1106" sz="1200" b="0">
                          <a:solidFill>
                            <a:schemeClr val="tx1"/>
                          </a:solidFill>
                          <a:effectLst/>
                          <a:latin typeface="Arial" pitchFamily="34" charset="0"/>
                          <a:cs typeface="Arial" pitchFamily="34" charset="0"/>
                        </a:rPr>
                        <a:t>dealltwriaeth hyderus o gysyniadau perthnasol</a:t>
                      </a:r>
                    </a:p>
                  </a:txBody>
                  <a:tcPr marL="64895" marR="64895" marT="32730" marB="32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5898919"/>
                  </a:ext>
                </a:extLst>
              </a:tr>
              <a:tr h="1539576">
                <a:tc>
                  <a:txBody>
                    <a:bodyPr/>
                    <a:lstStyle/>
                    <a:p>
                      <a:pPr algn="ctr">
                        <a:lnSpc>
                          <a:spcPct val="115000"/>
                        </a:lnSpc>
                        <a:spcAft>
                          <a:spcPts val="1000"/>
                        </a:spcAft>
                        <a:defRPr b="0" i="0"/>
                      </a:pPr>
                      <a:r>
                        <a:rPr lang="1106" sz="1200" b="1">
                          <a:solidFill>
                            <a:schemeClr val="tx1"/>
                          </a:solidFill>
                          <a:effectLst/>
                          <a:latin typeface="Arial" pitchFamily="34" charset="0"/>
                          <a:cs typeface="Arial" pitchFamily="34" charset="0"/>
                        </a:rPr>
                        <a:t>3-4 marc</a:t>
                      </a:r>
                      <a:endParaRPr lang="en-GB" sz="1200" b="0">
                        <a:solidFill>
                          <a:schemeClr val="tx1"/>
                        </a:solidFill>
                        <a:effectLst/>
                        <a:latin typeface="Arial" pitchFamily="34" charset="0"/>
                        <a:cs typeface="Arial" pitchFamily="34" charset="0"/>
                      </a:endParaRPr>
                    </a:p>
                    <a:p>
                      <a:pPr>
                        <a:lnSpc>
                          <a:spcPct val="115000"/>
                        </a:lnSpc>
                        <a:spcAft>
                          <a:spcPts val="1275"/>
                        </a:spcAft>
                        <a:tabLst>
                          <a:tab pos="457200" algn="l"/>
                          <a:tab pos="914400" algn="l"/>
                          <a:tab pos="5715000" algn="r"/>
                        </a:tabLst>
                        <a:defRPr b="0" i="0"/>
                      </a:pPr>
                      <a:r>
                        <a:rPr lang="1106" sz="1200" b="0">
                          <a:solidFill>
                            <a:schemeClr val="tx1"/>
                          </a:solidFill>
                          <a:effectLst/>
                          <a:latin typeface="Arial" pitchFamily="34" charset="0"/>
                          <a:cs typeface="Arial" pitchFamily="34" charset="0"/>
                        </a:rPr>
                        <a:t>Disgrifiad da sy'n dangos:</a:t>
                      </a:r>
                    </a:p>
                    <a:p>
                      <a:pPr marL="342900" lvl="0" indent="-342900">
                        <a:lnSpc>
                          <a:spcPct val="115000"/>
                        </a:lnSpc>
                        <a:buFont typeface="Symbol" panose="05050102010706020507" pitchFamily="18" charset="2"/>
                        <a:buChar char=""/>
                        <a:tabLst>
                          <a:tab pos="914400" algn="l"/>
                          <a:tab pos="5715000" algn="r"/>
                        </a:tabLst>
                        <a:defRPr b="0" i="0"/>
                      </a:pPr>
                      <a:r>
                        <a:rPr lang="1106" sz="1200" b="0">
                          <a:solidFill>
                            <a:schemeClr val="tx1"/>
                          </a:solidFill>
                          <a:effectLst/>
                          <a:latin typeface="Arial" pitchFamily="34" charset="0"/>
                          <a:cs typeface="Arial" pitchFamily="34" charset="0"/>
                        </a:rPr>
                        <a:t>Gwybodaeth a dealltwriaeth sicr ar y cyfan o sut gall anabledd dysgu ddylanwadu ar ymddygiad</a:t>
                      </a:r>
                    </a:p>
                    <a:p>
                      <a:pPr marL="342900" lvl="0" indent="-342900">
                        <a:lnSpc>
                          <a:spcPct val="115000"/>
                        </a:lnSpc>
                        <a:spcAft>
                          <a:spcPts val="1000"/>
                        </a:spcAft>
                        <a:buFont typeface="Symbol" panose="05050102010706020507" pitchFamily="18" charset="2"/>
                        <a:buChar char=""/>
                        <a:tabLst>
                          <a:tab pos="914400" algn="l"/>
                          <a:tab pos="5715000" algn="r"/>
                        </a:tabLst>
                        <a:defRPr b="0" i="0"/>
                      </a:pPr>
                      <a:r>
                        <a:rPr lang="1106" sz="1200" b="0">
                          <a:solidFill>
                            <a:schemeClr val="tx1"/>
                          </a:solidFill>
                          <a:effectLst/>
                          <a:latin typeface="Arial" pitchFamily="34" charset="0"/>
                          <a:cs typeface="Arial" pitchFamily="34" charset="0"/>
                        </a:rPr>
                        <a:t>dealltwriaeth sicr ar y cyfan o gysyniadau perthnasol</a:t>
                      </a:r>
                      <a:endParaRPr lang="en-GB" sz="1200" b="0">
                        <a:solidFill>
                          <a:schemeClr val="tx1"/>
                        </a:solidFill>
                        <a:effectLst/>
                        <a:latin typeface="Arial" pitchFamily="34" charset="0"/>
                        <a:ea typeface="Times New Roman" panose="02020603050405020304" pitchFamily="18" charset="0"/>
                        <a:cs typeface="Arial" pitchFamily="34" charset="0"/>
                      </a:endParaRPr>
                    </a:p>
                  </a:txBody>
                  <a:tcPr marL="64895" marR="64895" marT="32730" marB="32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217258"/>
                  </a:ext>
                </a:extLst>
              </a:tr>
              <a:tr h="289186">
                <a:tc>
                  <a:txBody>
                    <a:bodyPr/>
                    <a:lstStyle/>
                    <a:p>
                      <a:pPr algn="ctr">
                        <a:lnSpc>
                          <a:spcPct val="115000"/>
                        </a:lnSpc>
                        <a:spcAft>
                          <a:spcPts val="1000"/>
                        </a:spcAft>
                        <a:defRPr b="0" i="0"/>
                      </a:pPr>
                      <a:r>
                        <a:rPr lang="1106" sz="1200" b="1">
                          <a:solidFill>
                            <a:schemeClr val="tx1"/>
                          </a:solidFill>
                          <a:effectLst/>
                          <a:latin typeface="Arial" pitchFamily="34" charset="0"/>
                          <a:cs typeface="Arial" pitchFamily="34" charset="0"/>
                        </a:rPr>
                        <a:t>1-2 farc</a:t>
                      </a:r>
                    </a:p>
                  </a:txBody>
                  <a:tcPr marL="64895" marR="64895" marT="32730" marB="32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54303870"/>
                  </a:ext>
                </a:extLst>
              </a:tr>
              <a:tr h="1163391">
                <a:tc>
                  <a:txBody>
                    <a:bodyPr/>
                    <a:lstStyle/>
                    <a:p>
                      <a:pPr>
                        <a:lnSpc>
                          <a:spcPct val="115000"/>
                        </a:lnSpc>
                        <a:spcAft>
                          <a:spcPts val="1000"/>
                        </a:spcAft>
                        <a:defRPr b="0" i="0"/>
                      </a:pPr>
                      <a:r>
                        <a:rPr lang="1106" sz="1200" b="0">
                          <a:solidFill>
                            <a:schemeClr val="tx1"/>
                          </a:solidFill>
                          <a:effectLst/>
                          <a:latin typeface="Arial" pitchFamily="34" charset="0"/>
                          <a:cs typeface="Arial" pitchFamily="34" charset="0"/>
                        </a:rPr>
                        <a:t>Disgrifiad sylfaenol sy'n dangos:</a:t>
                      </a:r>
                    </a:p>
                    <a:p>
                      <a:pPr marL="342900" lvl="0" indent="-342900">
                        <a:lnSpc>
                          <a:spcPct val="115000"/>
                        </a:lnSpc>
                        <a:buFont typeface="Symbol" panose="05050102010706020507" pitchFamily="18" charset="2"/>
                        <a:buChar char=""/>
                        <a:tabLst>
                          <a:tab pos="914400" algn="l"/>
                          <a:tab pos="5715000" algn="r"/>
                        </a:tabLst>
                        <a:defRPr b="0" i="0"/>
                      </a:pPr>
                      <a:r>
                        <a:rPr lang="1106" sz="1200" b="0">
                          <a:solidFill>
                            <a:schemeClr val="tx1"/>
                          </a:solidFill>
                          <a:effectLst/>
                          <a:latin typeface="Arial" pitchFamily="34" charset="0"/>
                          <a:cs typeface="Arial" pitchFamily="34" charset="0"/>
                        </a:rPr>
                        <a:t>rhywfaint o wybodaeth a dealltwriaeth o sut gall anabledd dysgu ddylanwadu ar ymddygiad</a:t>
                      </a:r>
                    </a:p>
                    <a:p>
                      <a:pPr marL="342900" lvl="0" indent="-342900">
                        <a:lnSpc>
                          <a:spcPct val="115000"/>
                        </a:lnSpc>
                        <a:buFont typeface="Symbol" panose="05050102010706020507" pitchFamily="18" charset="2"/>
                        <a:buChar char=""/>
                        <a:tabLst>
                          <a:tab pos="914400" algn="l"/>
                          <a:tab pos="5715000" algn="r"/>
                        </a:tabLst>
                        <a:defRPr b="0" i="0"/>
                      </a:pPr>
                      <a:r>
                        <a:rPr lang="1106" sz="1200" b="0">
                          <a:solidFill>
                            <a:schemeClr val="tx1"/>
                          </a:solidFill>
                          <a:effectLst/>
                          <a:latin typeface="Arial" pitchFamily="34" charset="0"/>
                          <a:cs typeface="Arial" pitchFamily="34" charset="0"/>
                        </a:rPr>
                        <a:t> rhywfaint o ddealltwriaeth o gysyniadau perthnasol</a:t>
                      </a:r>
                      <a:endParaRPr lang="en-GB" sz="1200" b="0">
                        <a:solidFill>
                          <a:schemeClr val="tx1"/>
                        </a:solidFill>
                        <a:effectLst/>
                        <a:latin typeface="Arial" pitchFamily="34" charset="0"/>
                        <a:ea typeface="Times New Roman" panose="02020603050405020304" pitchFamily="18" charset="0"/>
                        <a:cs typeface="Arial" pitchFamily="34" charset="0"/>
                      </a:endParaRPr>
                    </a:p>
                  </a:txBody>
                  <a:tcPr marL="64895" marR="64895" marT="32730" marB="32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49799860"/>
                  </a:ext>
                </a:extLst>
              </a:tr>
              <a:tr h="616743">
                <a:tc>
                  <a:txBody>
                    <a:bodyPr/>
                    <a:lstStyle/>
                    <a:p>
                      <a:pPr algn="ctr">
                        <a:lnSpc>
                          <a:spcPct val="115000"/>
                        </a:lnSpc>
                        <a:spcAft>
                          <a:spcPts val="1000"/>
                        </a:spcAft>
                        <a:defRPr b="0" i="0"/>
                      </a:pPr>
                      <a:r>
                        <a:rPr lang="1106" sz="1200" b="1">
                          <a:solidFill>
                            <a:schemeClr val="tx1"/>
                          </a:solidFill>
                          <a:effectLst/>
                          <a:latin typeface="Arial" pitchFamily="34" charset="0"/>
                          <a:cs typeface="Arial" pitchFamily="34" charset="0"/>
                        </a:rPr>
                        <a:t>0 marc</a:t>
                      </a:r>
                    </a:p>
                    <a:p>
                      <a:pPr algn="ctr">
                        <a:lnSpc>
                          <a:spcPct val="115000"/>
                        </a:lnSpc>
                        <a:spcAft>
                          <a:spcPts val="1000"/>
                        </a:spcAft>
                        <a:defRPr b="0" i="0"/>
                      </a:pPr>
                      <a:r>
                        <a:rPr lang="1106" sz="1200" b="0">
                          <a:solidFill>
                            <a:schemeClr val="tx1"/>
                          </a:solidFill>
                          <a:effectLst/>
                          <a:latin typeface="Arial" pitchFamily="34" charset="0"/>
                          <a:cs typeface="Arial" pitchFamily="34" charset="0"/>
                        </a:rPr>
                        <a:t>Ateb ddim yn haeddu marc neu heb geisio rhoi ateb.</a:t>
                      </a:r>
                      <a:endParaRPr lang="en-GB" sz="1200" b="0">
                        <a:solidFill>
                          <a:schemeClr val="tx1"/>
                        </a:solidFill>
                        <a:effectLst/>
                        <a:latin typeface="Arial" pitchFamily="34" charset="0"/>
                        <a:ea typeface="Times New Roman" panose="02020603050405020304" pitchFamily="18" charset="0"/>
                        <a:cs typeface="Arial" pitchFamily="34" charset="0"/>
                      </a:endParaRPr>
                    </a:p>
                  </a:txBody>
                  <a:tcPr marL="64895" marR="64895" marT="32730" marB="32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24804036"/>
                  </a:ext>
                </a:extLst>
              </a:tr>
            </a:tbl>
          </a:graphicData>
        </a:graphic>
      </p:graphicFrame>
      <p:cxnSp>
        <p:nvCxnSpPr>
          <p:cNvPr id="26" name="Straight Connector 25">
            <a:extLst>
              <a:ext uri="{FF2B5EF4-FFF2-40B4-BE49-F238E27FC236}">
                <a16:creationId xmlns:a16="http://schemas.microsoft.com/office/drawing/2014/main" id="{8B9C7A10-4DAA-40AB-9230-AEC56E36470B}"/>
              </a:ext>
            </a:extLst>
          </p:cNvPr>
          <p:cNvCxnSpPr/>
          <p:nvPr/>
        </p:nvCxnSpPr>
        <p:spPr>
          <a:xfrm>
            <a:off x="3059289" y="1806222"/>
            <a:ext cx="574604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15FB56-0ADE-4F04-9D2E-D975D6FC92B6}"/>
              </a:ext>
            </a:extLst>
          </p:cNvPr>
          <p:cNvCxnSpPr/>
          <p:nvPr/>
        </p:nvCxnSpPr>
        <p:spPr>
          <a:xfrm>
            <a:off x="3094597" y="3285067"/>
            <a:ext cx="57220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E50C61D-2309-4D38-B047-34F6B2184FE4}"/>
              </a:ext>
            </a:extLst>
          </p:cNvPr>
          <p:cNvCxnSpPr/>
          <p:nvPr/>
        </p:nvCxnSpPr>
        <p:spPr>
          <a:xfrm>
            <a:off x="3083308" y="6254044"/>
            <a:ext cx="5733314" cy="225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54" name="Table 54">
            <a:extLst>
              <a:ext uri="{FF2B5EF4-FFF2-40B4-BE49-F238E27FC236}">
                <a16:creationId xmlns:a16="http://schemas.microsoft.com/office/drawing/2014/main" id="{FB3677FC-3527-411A-BE6F-DA95C66D28E2}"/>
              </a:ext>
            </a:extLst>
          </p:cNvPr>
          <p:cNvGraphicFramePr>
            <a:graphicFrameLocks noGrp="1"/>
          </p:cNvGraphicFramePr>
          <p:nvPr>
            <p:extLst>
              <p:ext uri="{D42A27DB-BD31-4B8C-83A1-F6EECF244321}">
                <p14:modId xmlns:p14="http://schemas.microsoft.com/office/powerpoint/2010/main" val="3015327345"/>
              </p:ext>
            </p:extLst>
          </p:nvPr>
        </p:nvGraphicFramePr>
        <p:xfrm>
          <a:off x="2054578" y="1569155"/>
          <a:ext cx="1027289" cy="5046415"/>
        </p:xfrm>
        <a:graphic>
          <a:graphicData uri="http://schemas.openxmlformats.org/drawingml/2006/table">
            <a:tbl>
              <a:tblPr firstRow="1" bandRow="1">
                <a:tableStyleId>{5C22544A-7EE6-4342-B048-85BDC9FD1C3A}</a:tableStyleId>
              </a:tblPr>
              <a:tblGrid>
                <a:gridCol w="1027289">
                  <a:extLst>
                    <a:ext uri="{9D8B030D-6E8A-4147-A177-3AD203B41FA5}">
                      <a16:colId xmlns:a16="http://schemas.microsoft.com/office/drawing/2014/main" val="2329968410"/>
                    </a:ext>
                  </a:extLst>
                </a:gridCol>
              </a:tblGrid>
              <a:tr h="296624">
                <a:tc>
                  <a:txBody>
                    <a:bodyPr/>
                    <a:lstStyle/>
                    <a:p>
                      <a:pPr algn="ctr">
                        <a:defRPr b="0" i="0"/>
                      </a:pPr>
                      <a:r>
                        <a:rPr lang="1106" sz="1100" b="1">
                          <a:solidFill>
                            <a:schemeClr val="tx1"/>
                          </a:solidFill>
                          <a:latin typeface="Arial" pitchFamily="34" charset="0"/>
                          <a:cs typeface="Arial" pitchFamily="34" charset="0"/>
                        </a:rPr>
                        <a:t>Band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09633495"/>
                  </a:ext>
                </a:extLst>
              </a:tr>
              <a:tr h="1107906">
                <a:tc>
                  <a:txBody>
                    <a:bodyPr/>
                    <a:lstStyle/>
                    <a:p>
                      <a:pPr algn="ctr"/>
                      <a:endParaRPr lang="en-GB" sz="1100" b="1">
                        <a:solidFill>
                          <a:schemeClr val="tx1"/>
                        </a:solidFill>
                        <a:latin typeface="Arial" pitchFamily="34" charset="0"/>
                        <a:cs typeface="Arial" pitchFamily="34" charset="0"/>
                      </a:endParaRPr>
                    </a:p>
                    <a:p>
                      <a:pPr algn="ctr"/>
                      <a:endParaRPr lang="en-GB" sz="1100" b="1">
                        <a:solidFill>
                          <a:schemeClr val="tx1"/>
                        </a:solidFill>
                        <a:latin typeface="Arial" pitchFamily="34" charset="0"/>
                        <a:cs typeface="Arial" pitchFamily="34" charset="0"/>
                      </a:endParaRPr>
                    </a:p>
                    <a:p>
                      <a:pPr algn="ctr">
                        <a:defRPr b="0" i="0"/>
                      </a:pPr>
                      <a:r>
                        <a:rPr lang="1106" sz="1100" b="1">
                          <a:solidFill>
                            <a:schemeClr val="tx1"/>
                          </a:solidFill>
                          <a:latin typeface="Arial" pitchFamily="34" charset="0"/>
                          <a:cs typeface="Arial"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56857107"/>
                  </a:ext>
                </a:extLst>
              </a:tr>
              <a:tr h="1584753">
                <a:tc>
                  <a:txBody>
                    <a:bodyPr/>
                    <a:lstStyle/>
                    <a:p>
                      <a:pPr algn="ctr"/>
                      <a:endParaRPr lang="en-GB" sz="1100" b="1">
                        <a:solidFill>
                          <a:schemeClr val="tx1"/>
                        </a:solidFill>
                        <a:latin typeface="Arial" pitchFamily="34" charset="0"/>
                        <a:cs typeface="Arial" pitchFamily="34" charset="0"/>
                      </a:endParaRPr>
                    </a:p>
                    <a:p>
                      <a:pPr algn="ctr"/>
                      <a:endParaRPr lang="en-GB" sz="1100" b="1">
                        <a:solidFill>
                          <a:schemeClr val="tx1"/>
                        </a:solidFill>
                        <a:latin typeface="Arial" pitchFamily="34" charset="0"/>
                        <a:cs typeface="Arial" pitchFamily="34" charset="0"/>
                      </a:endParaRPr>
                    </a:p>
                    <a:p>
                      <a:pPr algn="ctr"/>
                      <a:endParaRPr lang="en-GB" sz="1100" b="1">
                        <a:solidFill>
                          <a:schemeClr val="tx1"/>
                        </a:solidFill>
                        <a:latin typeface="Arial" pitchFamily="34" charset="0"/>
                        <a:cs typeface="Arial" pitchFamily="34" charset="0"/>
                      </a:endParaRPr>
                    </a:p>
                    <a:p>
                      <a:pPr algn="ctr"/>
                      <a:endParaRPr lang="en-GB" sz="1100" b="1">
                        <a:solidFill>
                          <a:schemeClr val="tx1"/>
                        </a:solidFill>
                        <a:latin typeface="Arial" pitchFamily="34" charset="0"/>
                        <a:cs typeface="Arial" pitchFamily="34" charset="0"/>
                      </a:endParaRPr>
                    </a:p>
                    <a:p>
                      <a:pPr algn="ctr"/>
                      <a:endParaRPr lang="en-GB" sz="1100" b="1">
                        <a:solidFill>
                          <a:schemeClr val="tx1"/>
                        </a:solidFill>
                        <a:latin typeface="Arial" pitchFamily="34" charset="0"/>
                        <a:cs typeface="Arial" pitchFamily="34" charset="0"/>
                      </a:endParaRPr>
                    </a:p>
                    <a:p>
                      <a:pPr algn="ctr">
                        <a:defRPr b="0" i="0"/>
                      </a:pPr>
                      <a:r>
                        <a:rPr lang="1106" sz="1100" b="1">
                          <a:solidFill>
                            <a:schemeClr val="tx1"/>
                          </a:solidFill>
                          <a:latin typeface="Arial" pitchFamily="34" charset="0"/>
                          <a:cs typeface="Arial"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13749383"/>
                  </a:ext>
                </a:extLst>
              </a:tr>
              <a:tr h="2057132">
                <a:tc>
                  <a:txBody>
                    <a:bodyPr/>
                    <a:lstStyle/>
                    <a:p>
                      <a:pPr algn="ctr"/>
                      <a:endParaRPr lang="en-GB" sz="1100" b="1" dirty="0">
                        <a:solidFill>
                          <a:schemeClr val="tx1"/>
                        </a:solidFill>
                        <a:latin typeface="Arial" pitchFamily="34" charset="0"/>
                        <a:cs typeface="Arial" pitchFamily="34" charset="0"/>
                      </a:endParaRPr>
                    </a:p>
                    <a:p>
                      <a:pPr algn="ctr"/>
                      <a:endParaRPr lang="en-GB" sz="1100" b="1" dirty="0">
                        <a:solidFill>
                          <a:schemeClr val="tx1"/>
                        </a:solidFill>
                        <a:latin typeface="Arial" pitchFamily="34" charset="0"/>
                        <a:cs typeface="Arial" pitchFamily="34" charset="0"/>
                      </a:endParaRPr>
                    </a:p>
                    <a:p>
                      <a:pPr algn="ctr"/>
                      <a:endParaRPr lang="en-GB" sz="1100" b="1" dirty="0">
                        <a:solidFill>
                          <a:schemeClr val="tx1"/>
                        </a:solidFill>
                        <a:latin typeface="Arial" pitchFamily="34" charset="0"/>
                        <a:cs typeface="Arial" pitchFamily="34" charset="0"/>
                      </a:endParaRPr>
                    </a:p>
                    <a:p>
                      <a:pPr algn="ctr">
                        <a:defRPr b="0" i="0"/>
                      </a:pPr>
                      <a:r>
                        <a:rPr lang="1106" sz="1100" b="1" dirty="0">
                          <a:solidFill>
                            <a:schemeClr val="tx1"/>
                          </a:solidFill>
                          <a:latin typeface="Arial" pitchFamily="34" charset="0"/>
                          <a:cs typeface="Arial"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8975904"/>
                  </a:ext>
                </a:extLst>
              </a:tr>
            </a:tbl>
          </a:graphicData>
        </a:graphic>
      </p:graphicFrame>
      <p:cxnSp>
        <p:nvCxnSpPr>
          <p:cNvPr id="57" name="Straight Connector 56">
            <a:extLst>
              <a:ext uri="{FF2B5EF4-FFF2-40B4-BE49-F238E27FC236}">
                <a16:creationId xmlns:a16="http://schemas.microsoft.com/office/drawing/2014/main" id="{C1CCA066-919F-4E8A-B24C-68AFAE0EC752}"/>
              </a:ext>
            </a:extLst>
          </p:cNvPr>
          <p:cNvCxnSpPr>
            <a:cxnSpLocks/>
          </p:cNvCxnSpPr>
          <p:nvPr/>
        </p:nvCxnSpPr>
        <p:spPr>
          <a:xfrm>
            <a:off x="2054578" y="5980786"/>
            <a:ext cx="1027289" cy="0"/>
          </a:xfrm>
          <a:prstGeom prst="line">
            <a:avLst/>
          </a:prstGeom>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96928600-875D-49DE-90B3-F30087FA9344}"/>
              </a:ext>
            </a:extLst>
          </p:cNvPr>
          <p:cNvCxnSpPr/>
          <p:nvPr/>
        </p:nvCxnSpPr>
        <p:spPr>
          <a:xfrm flipH="1">
            <a:off x="993422" y="1174044"/>
            <a:ext cx="0" cy="0"/>
          </a:xfrm>
          <a:prstGeom prst="line">
            <a:avLst/>
          </a:prstGeom>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a:extLst>
              <a:ext uri="{FF2B5EF4-FFF2-40B4-BE49-F238E27FC236}">
                <a16:creationId xmlns:a16="http://schemas.microsoft.com/office/drawing/2014/main" id="{F9831B89-AFF3-459A-A0D3-84E2123A40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735241159"/>
      </p:ext>
    </p:extLst>
  </p:cSld>
  <p:clrMapOvr>
    <a:masterClrMapping/>
  </p:clrMapOvr>
  <mc:AlternateContent xmlns:mc="http://schemas.openxmlformats.org/markup-compatibility/2006" xmlns:p14="http://schemas.microsoft.com/office/powerpoint/2010/main">
    <mc:Choice Requires="p14">
      <p:transition spd="slow" p14:dur="2000" advTm="30354"/>
    </mc:Choice>
    <mc:Fallback xmlns="">
      <p:transition spd="slow" advTm="30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209733"/>
            <a:ext cx="10223323" cy="447261"/>
          </a:xfrm>
        </p:spPr>
        <p:txBody>
          <a:bodyPr/>
          <a:lstStyle/>
          <a:p>
            <a:pPr>
              <a:defRPr b="0" i="0"/>
            </a:pPr>
            <a:r>
              <a:rPr lang="1106" sz="2400">
                <a:solidFill>
                  <a:srgbClr val="0070C0"/>
                </a:solidFill>
              </a:rPr>
              <a:t>Adran B cwestiwn 3 (b), AA2</a:t>
            </a:r>
          </a:p>
        </p:txBody>
      </p:sp>
      <p:sp>
        <p:nvSpPr>
          <p:cNvPr id="4" name="Speech Bubble: Oval 3">
            <a:extLst>
              <a:ext uri="{FF2B5EF4-FFF2-40B4-BE49-F238E27FC236}">
                <a16:creationId xmlns:a16="http://schemas.microsoft.com/office/drawing/2014/main" id="{8FE8776F-2567-4937-A915-7642F530171A}"/>
              </a:ext>
            </a:extLst>
          </p:cNvPr>
          <p:cNvSpPr/>
          <p:nvPr/>
        </p:nvSpPr>
        <p:spPr>
          <a:xfrm>
            <a:off x="4787900" y="2286951"/>
            <a:ext cx="5982362" cy="612648"/>
          </a:xfrm>
          <a:prstGeom prst="wedgeEllipseCallout">
            <a:avLst/>
          </a:prstGeom>
        </p:spPr>
        <p:txBody>
          <a:bodyPr wrap="none" lIns="0" tIns="0" rIns="0" bIns="0" rtlCol="0" anchor="ctr">
            <a:noAutofit/>
          </a:bodyPr>
          <a:lstStyle/>
          <a:p>
            <a:pPr algn="ctr"/>
            <a:endParaRPr lang="en-GB">
              <a:solidFill>
                <a:srgbClr val="000000"/>
              </a:solidFill>
              <a:highlight>
                <a:srgbClr val="FFFF00"/>
              </a:highlight>
            </a:endParaRPr>
          </a:p>
        </p:txBody>
      </p:sp>
      <p:sp>
        <p:nvSpPr>
          <p:cNvPr id="11" name="Speech Bubble: Oval 10">
            <a:extLst>
              <a:ext uri="{FF2B5EF4-FFF2-40B4-BE49-F238E27FC236}">
                <a16:creationId xmlns:a16="http://schemas.microsoft.com/office/drawing/2014/main" id="{98D5F06C-E714-44BA-AC9F-98590911B4DA}"/>
              </a:ext>
            </a:extLst>
          </p:cNvPr>
          <p:cNvSpPr/>
          <p:nvPr/>
        </p:nvSpPr>
        <p:spPr>
          <a:xfrm>
            <a:off x="5969000" y="1103085"/>
            <a:ext cx="4953000" cy="4370616"/>
          </a:xfrm>
          <a:prstGeom prst="wedgeEllipseCallout">
            <a:avLst/>
          </a:prstGeom>
        </p:spPr>
        <p:txBody>
          <a:bodyPr wrap="none" lIns="0" tIns="0" rIns="0" bIns="0" rtlCol="0" anchor="ctr">
            <a:noAutofit/>
          </a:bodyPr>
          <a:lstStyle/>
          <a:p>
            <a:pPr algn="ctr"/>
            <a:endParaRPr lang="en-GB">
              <a:solidFill>
                <a:srgbClr val="000000"/>
              </a:solidFill>
            </a:endParaRPr>
          </a:p>
        </p:txBody>
      </p:sp>
      <p:sp>
        <p:nvSpPr>
          <p:cNvPr id="13" name="Speech Bubble: Oval 12">
            <a:extLst>
              <a:ext uri="{FF2B5EF4-FFF2-40B4-BE49-F238E27FC236}">
                <a16:creationId xmlns:a16="http://schemas.microsoft.com/office/drawing/2014/main" id="{BE87D378-EC96-4115-A8F3-C93DC34F7E4C}"/>
              </a:ext>
            </a:extLst>
          </p:cNvPr>
          <p:cNvSpPr/>
          <p:nvPr/>
        </p:nvSpPr>
        <p:spPr>
          <a:xfrm>
            <a:off x="6591300" y="1358900"/>
            <a:ext cx="914400" cy="612648"/>
          </a:xfrm>
          <a:prstGeom prst="wedgeEllipseCallout">
            <a:avLst/>
          </a:prstGeom>
        </p:spPr>
        <p:txBody>
          <a:bodyPr wrap="none" lIns="0" tIns="0" rIns="0" bIns="0" rtlCol="0" anchor="ctr">
            <a:noAutofit/>
          </a:bodyPr>
          <a:lstStyle/>
          <a:p>
            <a:pPr algn="ctr"/>
            <a:endParaRPr lang="en-GB">
              <a:solidFill>
                <a:srgbClr val="000000"/>
              </a:solidFill>
            </a:endParaRPr>
          </a:p>
        </p:txBody>
      </p:sp>
      <p:sp>
        <p:nvSpPr>
          <p:cNvPr id="14" name="Speech Bubble: Oval 13">
            <a:extLst>
              <a:ext uri="{FF2B5EF4-FFF2-40B4-BE49-F238E27FC236}">
                <a16:creationId xmlns:a16="http://schemas.microsoft.com/office/drawing/2014/main" id="{2AD3C128-9B70-4859-9983-186DF06D0345}"/>
              </a:ext>
            </a:extLst>
          </p:cNvPr>
          <p:cNvSpPr/>
          <p:nvPr/>
        </p:nvSpPr>
        <p:spPr>
          <a:xfrm>
            <a:off x="6096000" y="1715732"/>
            <a:ext cx="5600700" cy="4204060"/>
          </a:xfrm>
          <a:prstGeom prst="wedgeEllipseCallout">
            <a:avLst/>
          </a:prstGeom>
        </p:spPr>
        <p:txBody>
          <a:bodyPr wrap="none" lIns="0" tIns="0" rIns="0" bIns="0" rtlCol="0" anchor="ctr">
            <a:noAutofit/>
          </a:bodyPr>
          <a:lstStyle/>
          <a:p>
            <a:pPr algn="ctr"/>
            <a:endParaRPr lang="en-GB">
              <a:solidFill>
                <a:srgbClr val="000000"/>
              </a:solidFill>
            </a:endParaRPr>
          </a:p>
        </p:txBody>
      </p:sp>
      <p:sp>
        <p:nvSpPr>
          <p:cNvPr id="17" name="TextBox 16">
            <a:extLst>
              <a:ext uri="{FF2B5EF4-FFF2-40B4-BE49-F238E27FC236}">
                <a16:creationId xmlns:a16="http://schemas.microsoft.com/office/drawing/2014/main" id="{40338B42-713B-481F-B33D-BAF273A5405D}"/>
              </a:ext>
            </a:extLst>
          </p:cNvPr>
          <p:cNvSpPr txBox="1"/>
          <p:nvPr/>
        </p:nvSpPr>
        <p:spPr>
          <a:xfrm>
            <a:off x="6591300" y="4213206"/>
            <a:ext cx="4881677" cy="1189909"/>
          </a:xfrm>
          <a:prstGeom prst="rect">
            <a:avLst/>
          </a:prstGeom>
          <a:noFill/>
        </p:spPr>
        <p:txBody>
          <a:bodyPr wrap="square" rtlCol="0">
            <a:spAutoFit/>
          </a:bodyPr>
          <a:lstStyle/>
          <a:p>
            <a:pPr>
              <a:defRPr b="0" i="0"/>
            </a:pPr>
            <a:r>
              <a:rPr lang="1106"/>
              <a:t>Defnyddiwch y lle sydd wedi'i ddarparu i ymateb – gadewch i nifer y marciau a'r lle sydd ar gael eich arwain. (Cofiwch y gallwch chi ddefnyddio'r dudalen parhad os oes angen)</a:t>
            </a:r>
          </a:p>
        </p:txBody>
      </p:sp>
      <p:sp>
        <p:nvSpPr>
          <p:cNvPr id="18" name="Speech Bubble: Rectangle 17">
            <a:extLst>
              <a:ext uri="{FF2B5EF4-FFF2-40B4-BE49-F238E27FC236}">
                <a16:creationId xmlns:a16="http://schemas.microsoft.com/office/drawing/2014/main" id="{C013DD74-B26E-4402-B8B0-6B835749F807}"/>
              </a:ext>
            </a:extLst>
          </p:cNvPr>
          <p:cNvSpPr/>
          <p:nvPr/>
        </p:nvSpPr>
        <p:spPr>
          <a:xfrm>
            <a:off x="5867400" y="1103084"/>
            <a:ext cx="5600700" cy="1318966"/>
          </a:xfrm>
          <a:prstGeom prst="wedgeRectCallout">
            <a:avLst/>
          </a:prstGeom>
        </p:spPr>
        <p:txBody>
          <a:bodyPr wrap="none" lIns="0" tIns="0" rIns="0" bIns="0" rtlCol="0" anchor="ctr">
            <a:noAutofit/>
          </a:bodyPr>
          <a:lstStyle/>
          <a:p>
            <a:pPr algn="ctr"/>
            <a:endParaRPr lang="en-GB">
              <a:solidFill>
                <a:srgbClr val="000000"/>
              </a:solidFill>
            </a:endParaRPr>
          </a:p>
        </p:txBody>
      </p:sp>
      <p:sp>
        <p:nvSpPr>
          <p:cNvPr id="12" name="Rectangle 123">
            <a:extLst>
              <a:ext uri="{FF2B5EF4-FFF2-40B4-BE49-F238E27FC236}">
                <a16:creationId xmlns:a16="http://schemas.microsoft.com/office/drawing/2014/main" id="{54A3653E-1C6E-4840-9BEA-91B7FDB20118}"/>
              </a:ext>
            </a:extLst>
          </p:cNvPr>
          <p:cNvSpPr>
            <a:spLocks noChangeArrowheads="1"/>
          </p:cNvSpPr>
          <p:nvPr/>
        </p:nvSpPr>
        <p:spPr bwMode="auto">
          <a:xfrm>
            <a:off x="6716756" y="1068240"/>
            <a:ext cx="2376488" cy="1044575"/>
          </a:xfrm>
          <a:prstGeom prst="rect">
            <a:avLst/>
          </a:prstGeom>
          <a:solidFill>
            <a:srgbClr val="66CCFF"/>
          </a:solidFill>
          <a:ln w="38100">
            <a:solidFill>
              <a:schemeClr val="tx1"/>
            </a:solidFill>
            <a:miter lim="800000"/>
          </a:ln>
          <a:effectLst/>
        </p:spPr>
        <p:txBody>
          <a:bodyPr wrap="none" anchor="ctr"/>
          <a:lstStyle/>
          <a:p>
            <a:pPr algn="ctr">
              <a:defRPr b="0" i="0"/>
            </a:pPr>
            <a:r>
              <a:rPr lang="1106" sz="6600"/>
              <a:t>08:00</a:t>
            </a:r>
          </a:p>
        </p:txBody>
      </p:sp>
      <p:sp>
        <p:nvSpPr>
          <p:cNvPr id="15" name="TextBox 14">
            <a:extLst>
              <a:ext uri="{FF2B5EF4-FFF2-40B4-BE49-F238E27FC236}">
                <a16:creationId xmlns:a16="http://schemas.microsoft.com/office/drawing/2014/main" id="{C4EE6543-DC97-47C9-AD09-AEB4DFCC4847}"/>
              </a:ext>
            </a:extLst>
          </p:cNvPr>
          <p:cNvSpPr txBox="1"/>
          <p:nvPr/>
        </p:nvSpPr>
        <p:spPr>
          <a:xfrm>
            <a:off x="6591300" y="2161822"/>
            <a:ext cx="3482889" cy="1189909"/>
          </a:xfrm>
          <a:prstGeom prst="rect">
            <a:avLst/>
          </a:prstGeom>
          <a:noFill/>
        </p:spPr>
        <p:txBody>
          <a:bodyPr wrap="square" rtlCol="0">
            <a:spAutoFit/>
          </a:bodyPr>
          <a:lstStyle/>
          <a:p>
            <a:pPr>
              <a:defRPr b="0" i="0"/>
            </a:pPr>
            <a:r>
              <a:rPr lang="1106"/>
              <a:t>Dechreuwch y cloc!</a:t>
            </a:r>
          </a:p>
          <a:p>
            <a:endParaRPr lang="en-GB"/>
          </a:p>
          <a:p>
            <a:pPr>
              <a:defRPr b="0" i="0"/>
            </a:pPr>
            <a:r>
              <a:rPr lang="1106"/>
              <a:t>Ceisiwch ateb y cwestiwn hwn mewn 10 munud.  </a:t>
            </a:r>
          </a:p>
        </p:txBody>
      </p:sp>
      <p:sp>
        <p:nvSpPr>
          <p:cNvPr id="20" name="TextBox 19">
            <a:extLst>
              <a:ext uri="{FF2B5EF4-FFF2-40B4-BE49-F238E27FC236}">
                <a16:creationId xmlns:a16="http://schemas.microsoft.com/office/drawing/2014/main" id="{BDDC4471-A5F4-4B78-8E80-18F1BB6408B9}"/>
              </a:ext>
            </a:extLst>
          </p:cNvPr>
          <p:cNvSpPr txBox="1"/>
          <p:nvPr/>
        </p:nvSpPr>
        <p:spPr>
          <a:xfrm>
            <a:off x="824089" y="1219200"/>
            <a:ext cx="5048354" cy="5078313"/>
          </a:xfrm>
          <a:prstGeom prst="rect">
            <a:avLst/>
          </a:prstGeom>
          <a:noFill/>
        </p:spPr>
        <p:txBody>
          <a:bodyPr wrap="square">
            <a:spAutoFit/>
          </a:bodyPr>
          <a:lstStyle/>
          <a:p>
            <a:pPr>
              <a:defRPr b="0" i="0"/>
            </a:pPr>
            <a:r>
              <a:rPr lang="1106" dirty="0">
                <a:latin typeface="Arial" pitchFamily="34" charset="0"/>
                <a:cs typeface="Arial" pitchFamily="34" charset="0"/>
              </a:rPr>
              <a:t>(b) Gall newidiadau i'w drefn ddyddiol gynhyrfu Dafydd. </a:t>
            </a:r>
          </a:p>
          <a:p>
            <a:endParaRPr lang="en-GB" dirty="0">
              <a:latin typeface="Arial" pitchFamily="34" charset="0"/>
              <a:cs typeface="Arial" pitchFamily="34" charset="0"/>
            </a:endParaRPr>
          </a:p>
          <a:p>
            <a:pPr>
              <a:defRPr b="0" i="0"/>
            </a:pPr>
            <a:r>
              <a:rPr lang="1106" dirty="0">
                <a:latin typeface="Arial" pitchFamily="34" charset="0"/>
                <a:cs typeface="Arial" pitchFamily="34" charset="0"/>
              </a:rPr>
              <a:t>Esboniwch pam ei bod yn </a:t>
            </a:r>
            <a:r>
              <a:rPr lang="1106" dirty="0">
                <a:highlight>
                  <a:srgbClr val="FFFF00"/>
                </a:highlight>
                <a:latin typeface="Arial" pitchFamily="34" charset="0"/>
                <a:cs typeface="Arial" pitchFamily="34" charset="0"/>
              </a:rPr>
              <a:t>bwysig</a:t>
            </a:r>
            <a:r>
              <a:rPr lang="1106" dirty="0">
                <a:latin typeface="Arial" pitchFamily="34" charset="0"/>
                <a:cs typeface="Arial" pitchFamily="34" charset="0"/>
              </a:rPr>
              <a:t> i </a:t>
            </a:r>
            <a:r>
              <a:rPr lang="1106" dirty="0">
                <a:highlight>
                  <a:srgbClr val="FFFF00"/>
                </a:highlight>
                <a:latin typeface="Arial" pitchFamily="34" charset="0"/>
                <a:cs typeface="Arial" pitchFamily="34" charset="0"/>
              </a:rPr>
              <a:t>Dafydd</a:t>
            </a:r>
            <a:r>
              <a:rPr lang="1106" dirty="0">
                <a:latin typeface="Arial" pitchFamily="34" charset="0"/>
                <a:cs typeface="Arial" pitchFamily="34" charset="0"/>
              </a:rPr>
              <a:t> ddod yn fwy </a:t>
            </a:r>
            <a:r>
              <a:rPr lang="1106" dirty="0">
                <a:highlight>
                  <a:srgbClr val="FFFF00"/>
                </a:highlight>
                <a:latin typeface="Arial" pitchFamily="34" charset="0"/>
                <a:cs typeface="Arial" pitchFamily="34" charset="0"/>
              </a:rPr>
              <a:t>gwydn</a:t>
            </a:r>
            <a:r>
              <a:rPr lang="1106" dirty="0">
                <a:latin typeface="Arial" pitchFamily="34" charset="0"/>
                <a:cs typeface="Arial" pitchFamily="34" charset="0"/>
              </a:rPr>
              <a:t> wrth ymdrin â </a:t>
            </a:r>
            <a:r>
              <a:rPr lang="1106" dirty="0">
                <a:highlight>
                  <a:srgbClr val="FFFF00"/>
                </a:highlight>
                <a:latin typeface="Arial" pitchFamily="34" charset="0"/>
                <a:cs typeface="Arial" pitchFamily="34" charset="0"/>
              </a:rPr>
              <a:t>sefyllfaoedd newydd</a:t>
            </a:r>
            <a:r>
              <a:rPr lang="1106" dirty="0">
                <a:latin typeface="Arial" pitchFamily="34" charset="0"/>
                <a:cs typeface="Arial" pitchFamily="34" charset="0"/>
              </a:rPr>
              <a:t>. </a:t>
            </a:r>
            <a:r>
              <a:rPr lang="1106" dirty="0">
                <a:highlight>
                  <a:srgbClr val="FFFF00"/>
                </a:highlight>
                <a:latin typeface="Arial" pitchFamily="34" charset="0"/>
                <a:cs typeface="Arial" pitchFamily="34" charset="0"/>
              </a:rPr>
              <a:t>[6</a:t>
            </a:r>
            <a:r>
              <a:rPr lang="1106" dirty="0">
                <a:highlight>
                  <a:srgbClr val="FFFF00"/>
                </a:highlight>
              </a:rPr>
              <a:t>] </a:t>
            </a:r>
            <a:r>
              <a:rPr lang="1106" dirty="0">
                <a:latin typeface="Arial" pitchFamily="34" charset="0"/>
                <a:cs typeface="Arial" pitchFamily="34" charset="0"/>
              </a:rPr>
              <a:t>……………………………………………………………………………………………………………… ……………………………………………………………………………………………..……………………………………………………………………………………………………………………………………………………………………………………………………………………………………………………………………………………………………………………………………………………………… ………………………………………………………………………………………………………………</a:t>
            </a:r>
          </a:p>
        </p:txBody>
      </p:sp>
      <p:sp>
        <p:nvSpPr>
          <p:cNvPr id="2" name="Oval 1">
            <a:extLst>
              <a:ext uri="{FF2B5EF4-FFF2-40B4-BE49-F238E27FC236}">
                <a16:creationId xmlns:a16="http://schemas.microsoft.com/office/drawing/2014/main" id="{0A1AB3B4-51FC-406A-A31E-AA0E1911ED47}"/>
              </a:ext>
            </a:extLst>
          </p:cNvPr>
          <p:cNvSpPr/>
          <p:nvPr/>
        </p:nvSpPr>
        <p:spPr>
          <a:xfrm>
            <a:off x="824089" y="1971547"/>
            <a:ext cx="1192970" cy="45050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Audio 4">
            <a:hlinkClick r:id="" action="ppaction://media"/>
            <a:extLst>
              <a:ext uri="{FF2B5EF4-FFF2-40B4-BE49-F238E27FC236}">
                <a16:creationId xmlns:a16="http://schemas.microsoft.com/office/drawing/2014/main" id="{172CF8FB-6700-420F-817E-389CB5FC0A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381147532"/>
      </p:ext>
    </p:extLst>
  </p:cSld>
  <p:clrMapOvr>
    <a:masterClrMapping/>
  </p:clrMapOvr>
  <mc:AlternateContent xmlns:mc="http://schemas.openxmlformats.org/markup-compatibility/2006" xmlns:p14="http://schemas.microsoft.com/office/powerpoint/2010/main">
    <mc:Choice Requires="p14">
      <p:transition spd="slow" p14:dur="2000" advTm="125334"/>
    </mc:Choice>
    <mc:Fallback xmlns="">
      <p:transition spd="slow" advTm="125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nodeType="clickPar">
                      <p:stCondLst>
                        <p:cond delay="0"/>
                      </p:stCondLst>
                      <p:childTnLst>
                        <p:par>
                          <p:cTn id="9" fill="hold" nodeType="afterGroup">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257176" y="228600"/>
            <a:ext cx="10397948" cy="650341"/>
          </a:xfrm>
        </p:spPr>
        <p:txBody>
          <a:bodyPr>
            <a:normAutofit/>
          </a:bodyPr>
          <a:lstStyle/>
          <a:p>
            <a:pPr>
              <a:defRPr b="0" i="0"/>
            </a:pPr>
            <a:r>
              <a:rPr lang="1106" sz="2400" dirty="0">
                <a:solidFill>
                  <a:srgbClr val="0077C8"/>
                </a:solidFill>
                <a:latin typeface="+mj-lt"/>
              </a:rPr>
              <a:t>Cynnwys y papur arholiad hwn:</a:t>
            </a:r>
          </a:p>
        </p:txBody>
      </p:sp>
      <p:sp>
        <p:nvSpPr>
          <p:cNvPr id="2" name="TextBox 1">
            <a:extLst>
              <a:ext uri="{FF2B5EF4-FFF2-40B4-BE49-F238E27FC236}">
                <a16:creationId xmlns:a16="http://schemas.microsoft.com/office/drawing/2014/main" id="{4F14AA95-56E9-4549-A15E-F876D8D91E7F}"/>
              </a:ext>
            </a:extLst>
          </p:cNvPr>
          <p:cNvSpPr txBox="1"/>
          <p:nvPr/>
        </p:nvSpPr>
        <p:spPr>
          <a:xfrm>
            <a:off x="431800" y="1231900"/>
            <a:ext cx="8432800" cy="2308324"/>
          </a:xfrm>
          <a:prstGeom prst="rect">
            <a:avLst/>
          </a:prstGeom>
          <a:noFill/>
        </p:spPr>
        <p:txBody>
          <a:bodyPr wrap="square" rtlCol="0">
            <a:spAutoFit/>
          </a:bodyPr>
          <a:lstStyle/>
          <a:p>
            <a:endParaRPr lang="en-GB"/>
          </a:p>
          <a:p>
            <a:pPr marL="285750" indent="-285750">
              <a:buFont typeface="Arial" pitchFamily="34" charset="0"/>
              <a:buChar char="•"/>
            </a:pPr>
            <a:endParaRPr lang="en-GB"/>
          </a:p>
          <a:p>
            <a:pPr marL="285750" indent="-285750">
              <a:buFont typeface="Arial" pitchFamily="34" charset="0"/>
              <a:buChar char="•"/>
            </a:pPr>
            <a:endParaRPr lang="en-GB"/>
          </a:p>
          <a:p>
            <a:pPr marL="285750" indent="-285750">
              <a:buFont typeface="Arial" pitchFamily="34" charset="0"/>
              <a:buChar char="•"/>
            </a:pPr>
            <a:endParaRPr lang="en-GB">
              <a:highlight>
                <a:srgbClr val="FFFF00"/>
              </a:highlight>
            </a:endParaRPr>
          </a:p>
          <a:p>
            <a:pPr marL="285750" indent="-285750">
              <a:buFont typeface="Arial" pitchFamily="34" charset="0"/>
              <a:buChar char="•"/>
            </a:pPr>
            <a:endParaRPr lang="en-GB">
              <a:highlight>
                <a:srgbClr val="FFFF00"/>
              </a:highlight>
            </a:endParaRPr>
          </a:p>
          <a:p>
            <a:pPr marL="285750" indent="-285750">
              <a:buFont typeface="Arial" pitchFamily="34" charset="0"/>
              <a:buChar char="•"/>
            </a:pPr>
            <a:endParaRPr lang="en-GB">
              <a:highlight>
                <a:srgbClr val="FFFF00"/>
              </a:highlight>
            </a:endParaRPr>
          </a:p>
          <a:p>
            <a:pPr marL="285750" indent="-285750">
              <a:buFont typeface="Arial" pitchFamily="34" charset="0"/>
              <a:buChar char="•"/>
            </a:pPr>
            <a:endParaRPr lang="en-GB"/>
          </a:p>
          <a:p>
            <a:endParaRPr lang="en-GB"/>
          </a:p>
        </p:txBody>
      </p:sp>
      <p:sp>
        <p:nvSpPr>
          <p:cNvPr id="6" name="TextBox 5">
            <a:extLst>
              <a:ext uri="{FF2B5EF4-FFF2-40B4-BE49-F238E27FC236}">
                <a16:creationId xmlns:a16="http://schemas.microsoft.com/office/drawing/2014/main" id="{56408121-EC14-47E3-B35F-37766205D74A}"/>
              </a:ext>
            </a:extLst>
          </p:cNvPr>
          <p:cNvSpPr txBox="1"/>
          <p:nvPr/>
        </p:nvSpPr>
        <p:spPr>
          <a:xfrm>
            <a:off x="431800" y="1231901"/>
            <a:ext cx="10397948" cy="5262979"/>
          </a:xfrm>
          <a:prstGeom prst="rect">
            <a:avLst/>
          </a:prstGeom>
          <a:noFill/>
        </p:spPr>
        <p:txBody>
          <a:bodyPr wrap="square">
            <a:spAutoFit/>
          </a:bodyPr>
          <a:lstStyle/>
          <a:p>
            <a:pPr marL="571500" indent="-571500">
              <a:buFont typeface="Arial" pitchFamily="34" charset="0"/>
              <a:buChar char="•"/>
              <a:defRPr b="0" i="0"/>
            </a:pPr>
            <a:r>
              <a:rPr lang="1106" sz="2800" dirty="0">
                <a:ea typeface="Cambria" panose="02040503050406030204" pitchFamily="18" charset="0"/>
                <a:cs typeface="Cambria" panose="02040503050406030204" pitchFamily="18" charset="0"/>
              </a:rPr>
              <a:t>Uned 5 yw’r papur hwn</a:t>
            </a:r>
          </a:p>
          <a:p>
            <a:pPr marL="571500" indent="-571500">
              <a:buFont typeface="Arial" pitchFamily="34" charset="0"/>
              <a:buChar char="•"/>
              <a:defRPr b="0" i="0"/>
            </a:pPr>
            <a:r>
              <a:rPr lang="1106" sz="2800" dirty="0">
                <a:ea typeface="Cambria" panose="02040503050406030204" pitchFamily="18" charset="0"/>
                <a:cs typeface="Cambria" panose="02040503050406030204" pitchFamily="18" charset="0"/>
              </a:rPr>
              <a:t>Mae'n profi ‘Safbwyntiau damcaniaethol ar ymddygiad oedolion’</a:t>
            </a:r>
          </a:p>
          <a:p>
            <a:pPr marL="571500" indent="-571500">
              <a:buFont typeface="Arial" pitchFamily="34" charset="0"/>
              <a:buChar char="•"/>
              <a:defRPr b="0" i="0"/>
            </a:pPr>
            <a:r>
              <a:rPr lang="1106" sz="2800" dirty="0"/>
              <a:t>Mae’r arholiad mewn dwy adran: adran A (40 marc) ac adran B (60 marc). </a:t>
            </a:r>
          </a:p>
          <a:p>
            <a:pPr marL="571500" indent="-571500">
              <a:buFont typeface="Arial" pitchFamily="34" charset="0"/>
              <a:buChar char="•"/>
              <a:defRPr b="0" i="0"/>
            </a:pPr>
            <a:r>
              <a:rPr lang="1106" sz="2800" dirty="0"/>
              <a:t>Bydd y cwestiynau yn adran A yn ymwneud ag astudiaeth achos.</a:t>
            </a:r>
          </a:p>
          <a:p>
            <a:pPr marL="571500" indent="-571500">
              <a:buFont typeface="Arial" pitchFamily="34" charset="0"/>
              <a:buChar char="•"/>
              <a:defRPr b="0" i="0"/>
            </a:pPr>
            <a:r>
              <a:rPr lang="1106" sz="2800" dirty="0"/>
              <a:t>Caiff crynodeb o’r astudiaeth achos ei ryddhau ymlaen llaw a chaiff ei gyhoeddi ar wefan ddiogel CBAC i’w ddosbarthu i ymgeiswyr o 1 Mawrth yn y flwyddyn asesu. </a:t>
            </a:r>
            <a:endParaRPr lang="en-GB" sz="2800" dirty="0">
              <a:ea typeface="Cambria" panose="02040503050406030204" pitchFamily="18" charset="0"/>
              <a:cs typeface="Cambria" panose="02040503050406030204" pitchFamily="18" charset="0"/>
            </a:endParaRPr>
          </a:p>
          <a:p>
            <a:pPr marL="571500" indent="-571500">
              <a:buFont typeface="Arial" pitchFamily="34" charset="0"/>
              <a:buChar char="•"/>
              <a:defRPr b="0" i="0"/>
            </a:pPr>
            <a:r>
              <a:rPr lang="1106" sz="2800" dirty="0">
                <a:ea typeface="Cambria" panose="02040503050406030204" pitchFamily="18" charset="0"/>
                <a:cs typeface="Cambria" panose="02040503050406030204" pitchFamily="18" charset="0"/>
              </a:rPr>
              <a:t>Mae'r papur arholiad yn cynnwys 5 cwestiwn. Mae 2 gwestiwn yn ymwneud ag adran A ac mae 3 chwestiwn yn ymwneud ag adran B</a:t>
            </a:r>
          </a:p>
          <a:p>
            <a:pPr marL="571500" indent="-571500">
              <a:buFont typeface="Arial" pitchFamily="34" charset="0"/>
              <a:buChar char="•"/>
              <a:defRPr b="0" i="0"/>
            </a:pPr>
            <a:r>
              <a:rPr lang="1106" sz="2800" dirty="0">
                <a:ea typeface="Cambria" panose="02040503050406030204" pitchFamily="18" charset="0"/>
                <a:cs typeface="Cambria" panose="02040503050406030204" pitchFamily="18" charset="0"/>
              </a:rPr>
              <a:t>Mae'r arholiad yn para 2 awr 30 munud</a:t>
            </a:r>
          </a:p>
          <a:p>
            <a:endParaRPr lang="en-GB" sz="2800" dirty="0"/>
          </a:p>
        </p:txBody>
      </p:sp>
      <p:pic>
        <p:nvPicPr>
          <p:cNvPr id="5" name="Audio 4">
            <a:hlinkClick r:id="" action="ppaction://media"/>
            <a:extLst>
              <a:ext uri="{FF2B5EF4-FFF2-40B4-BE49-F238E27FC236}">
                <a16:creationId xmlns:a16="http://schemas.microsoft.com/office/drawing/2014/main" id="{D0083137-2F06-40DB-AE88-49284113CB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158699864"/>
      </p:ext>
    </p:extLst>
  </p:cSld>
  <p:clrMapOvr>
    <a:masterClrMapping/>
  </p:clrMapOvr>
  <mc:AlternateContent xmlns:mc="http://schemas.openxmlformats.org/markup-compatibility/2006" xmlns:p14="http://schemas.microsoft.com/office/powerpoint/2010/main">
    <mc:Choice Requires="p14">
      <p:transition spd="slow" p14:dur="2000" advTm="59096"/>
    </mc:Choice>
    <mc:Fallback xmlns="">
      <p:transition spd="slow" advTm="59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412638" y="179693"/>
            <a:ext cx="10223323" cy="447261"/>
          </a:xfrm>
        </p:spPr>
        <p:txBody>
          <a:bodyPr/>
          <a:lstStyle/>
          <a:p>
            <a:pPr>
              <a:defRPr b="0" i="0"/>
            </a:pPr>
            <a:r>
              <a:rPr lang="1106" sz="2000">
                <a:solidFill>
                  <a:srgbClr val="0070C0"/>
                </a:solidFill>
              </a:rPr>
              <a:t>Adran B cwestiwn 3(b),  cynllun marcio AA2</a:t>
            </a:r>
          </a:p>
        </p:txBody>
      </p:sp>
      <p:sp>
        <p:nvSpPr>
          <p:cNvPr id="7" name="TextBox 6">
            <a:extLst>
              <a:ext uri="{FF2B5EF4-FFF2-40B4-BE49-F238E27FC236}">
                <a16:creationId xmlns:a16="http://schemas.microsoft.com/office/drawing/2014/main" id="{AED58534-3F97-42D8-96D5-4F7847F527CF}"/>
              </a:ext>
            </a:extLst>
          </p:cNvPr>
          <p:cNvSpPr txBox="1"/>
          <p:nvPr/>
        </p:nvSpPr>
        <p:spPr>
          <a:xfrm>
            <a:off x="812801" y="1022655"/>
            <a:ext cx="5493870" cy="6432530"/>
          </a:xfrm>
          <a:prstGeom prst="rect">
            <a:avLst/>
          </a:prstGeom>
          <a:noFill/>
        </p:spPr>
        <p:txBody>
          <a:bodyPr wrap="square">
            <a:spAutoFit/>
          </a:bodyPr>
          <a:lstStyle/>
          <a:p>
            <a:pPr>
              <a:defRPr b="0" i="0"/>
            </a:pPr>
            <a:r>
              <a:rPr lang="1106" sz="1600" i="1" dirty="0">
                <a:latin typeface="Arial" pitchFamily="34" charset="0"/>
                <a:cs typeface="Arial" pitchFamily="34" charset="0"/>
              </a:rPr>
              <a:t>3 (b) Gall newidiadau i'w drefn ddyddiol gynhyrfu Dafydd.</a:t>
            </a:r>
          </a:p>
          <a:p>
            <a:endParaRPr lang="en-GB" sz="1600" i="1" dirty="0">
              <a:latin typeface="Arial" pitchFamily="34" charset="0"/>
              <a:cs typeface="Arial" pitchFamily="34" charset="0"/>
            </a:endParaRPr>
          </a:p>
          <a:p>
            <a:pPr>
              <a:defRPr b="0" i="0"/>
            </a:pPr>
            <a:r>
              <a:rPr lang="1106" sz="1600" i="1" dirty="0">
                <a:latin typeface="Arial" pitchFamily="34" charset="0"/>
                <a:cs typeface="Arial" pitchFamily="34" charset="0"/>
              </a:rPr>
              <a:t> Esboniwch pam ei bod yn bwysig i Dafydd ddod yn fwy gwydn wrth ymdrin â sefyllfaoedd newydd.</a:t>
            </a:r>
          </a:p>
          <a:p>
            <a:endParaRPr lang="en-GB" sz="1600" dirty="0">
              <a:latin typeface="Arial" pitchFamily="34" charset="0"/>
              <a:cs typeface="Arial" pitchFamily="34" charset="0"/>
            </a:endParaRPr>
          </a:p>
          <a:p>
            <a:pPr>
              <a:defRPr b="0" i="0"/>
            </a:pPr>
            <a:r>
              <a:rPr lang="1106" sz="1600" dirty="0">
                <a:latin typeface="Arial" pitchFamily="34" charset="0"/>
                <a:cs typeface="Arial" pitchFamily="34" charset="0"/>
              </a:rPr>
              <a:t>Gall atebion gyfeirio at y canlynol: </a:t>
            </a:r>
          </a:p>
          <a:p>
            <a:pPr>
              <a:defRPr b="0" i="0"/>
            </a:pPr>
            <a:r>
              <a:rPr lang="1106" sz="1600" dirty="0">
                <a:latin typeface="Arial" pitchFamily="34" charset="0"/>
                <a:cs typeface="Arial" pitchFamily="34" charset="0"/>
              </a:rPr>
              <a:t>pwysigrwydd sicrhau bod Dafydd yn dod yn fwy gwydn wrth ymdrin â sefyllfaoedd newydd fel na fydd yn:</a:t>
            </a:r>
          </a:p>
          <a:p>
            <a:pPr>
              <a:defRPr b="0" i="0"/>
            </a:pPr>
            <a:r>
              <a:rPr lang="1106" sz="1600" dirty="0">
                <a:latin typeface="Arial" pitchFamily="34" charset="0"/>
                <a:cs typeface="Arial" pitchFamily="34" charset="0"/>
              </a:rPr>
              <a:t>• datblygu hunangysyniad negyddol</a:t>
            </a:r>
          </a:p>
          <a:p>
            <a:pPr>
              <a:defRPr b="0" i="0"/>
            </a:pPr>
            <a:r>
              <a:rPr lang="1106" sz="1600" dirty="0">
                <a:latin typeface="Arial" pitchFamily="34" charset="0"/>
                <a:cs typeface="Arial" pitchFamily="34" charset="0"/>
              </a:rPr>
              <a:t>• teimlo o dan bwysau ac yn methu ag ymdopi </a:t>
            </a:r>
          </a:p>
          <a:p>
            <a:pPr>
              <a:defRPr b="0" i="0"/>
            </a:pPr>
            <a:r>
              <a:rPr lang="1106" sz="1600" dirty="0">
                <a:latin typeface="Arial" pitchFamily="34" charset="0"/>
                <a:cs typeface="Arial" pitchFamily="34" charset="0"/>
              </a:rPr>
              <a:t>• profi iselder • teimlo ar yr ymylon a chael ei allgau’n gymdeithasol </a:t>
            </a:r>
          </a:p>
          <a:p>
            <a:pPr>
              <a:defRPr b="0" i="0"/>
            </a:pPr>
            <a:r>
              <a:rPr lang="1106" sz="1600" dirty="0">
                <a:latin typeface="Arial" pitchFamily="34" charset="0"/>
                <a:cs typeface="Arial" pitchFamily="34" charset="0"/>
              </a:rPr>
              <a:t>• dechrau hunan-niweidio </a:t>
            </a:r>
            <a:endParaRPr lang="cy-GB" sz="1600" dirty="0">
              <a:latin typeface="Arial" pitchFamily="34" charset="0"/>
              <a:cs typeface="Arial" pitchFamily="34" charset="0"/>
            </a:endParaRPr>
          </a:p>
          <a:p>
            <a:pPr>
              <a:defRPr b="0" i="0"/>
            </a:pPr>
            <a:r>
              <a:rPr lang="1106" sz="1600" dirty="0">
                <a:latin typeface="Arial" pitchFamily="34" charset="0"/>
                <a:cs typeface="Arial" pitchFamily="34" charset="0"/>
              </a:rPr>
              <a:t>• arddangos ymddygiad heriol </a:t>
            </a:r>
          </a:p>
          <a:p>
            <a:pPr>
              <a:defRPr b="0" i="0"/>
            </a:pPr>
            <a:r>
              <a:rPr lang="1106" sz="1600" dirty="0">
                <a:latin typeface="Arial" pitchFamily="34" charset="0"/>
                <a:cs typeface="Arial" pitchFamily="34" charset="0"/>
              </a:rPr>
              <a:t>• effeithio ar lesiant pobl eraill.</a:t>
            </a:r>
          </a:p>
          <a:p>
            <a:pPr>
              <a:defRPr b="0" i="0"/>
            </a:pPr>
            <a:r>
              <a:rPr lang="1106" sz="1600" dirty="0">
                <a:latin typeface="Arial" pitchFamily="34" charset="0"/>
                <a:cs typeface="Arial" pitchFamily="34" charset="0"/>
              </a:rPr>
              <a:t> Bydd dod yn fwy gwydn yn galluogi Dafydd i wneud y canlynol:</a:t>
            </a:r>
          </a:p>
          <a:p>
            <a:pPr>
              <a:defRPr b="0" i="0"/>
            </a:pPr>
            <a:r>
              <a:rPr lang="1106" sz="1600" dirty="0">
                <a:latin typeface="Arial" pitchFamily="34" charset="0"/>
                <a:cs typeface="Arial" pitchFamily="34" charset="0"/>
              </a:rPr>
              <a:t>• ymaddasu i sefyllfaoedd newidiol </a:t>
            </a:r>
          </a:p>
          <a:p>
            <a:pPr>
              <a:defRPr b="0" i="0"/>
            </a:pPr>
            <a:r>
              <a:rPr lang="1106" sz="1600" dirty="0">
                <a:latin typeface="Arial" pitchFamily="34" charset="0"/>
                <a:cs typeface="Arial" pitchFamily="34" charset="0"/>
              </a:rPr>
              <a:t>• cymryd rhan mewn gweithgareddau newydd </a:t>
            </a:r>
          </a:p>
          <a:p>
            <a:pPr>
              <a:defRPr b="0" i="0"/>
            </a:pPr>
            <a:r>
              <a:rPr lang="1106" sz="1600" dirty="0">
                <a:latin typeface="Arial" pitchFamily="34" charset="0"/>
                <a:cs typeface="Arial" pitchFamily="34" charset="0"/>
              </a:rPr>
              <a:t>• dod yn fwy hyderus ac annibynnol </a:t>
            </a:r>
          </a:p>
          <a:p>
            <a:pPr>
              <a:defRPr b="0" i="0"/>
            </a:pPr>
            <a:r>
              <a:rPr lang="1106" sz="1600" dirty="0">
                <a:latin typeface="Arial" pitchFamily="34" charset="0"/>
                <a:cs typeface="Arial" pitchFamily="34" charset="0"/>
              </a:rPr>
              <a:t>• cyflawni ei botensial.</a:t>
            </a:r>
          </a:p>
          <a:p>
            <a:endParaRPr lang="en-GB" sz="1600" dirty="0">
              <a:latin typeface="Arial" pitchFamily="34" charset="0"/>
              <a:cs typeface="Arial" pitchFamily="34" charset="0"/>
            </a:endParaRPr>
          </a:p>
          <a:p>
            <a:pPr>
              <a:defRPr b="0" i="0"/>
            </a:pPr>
            <a:r>
              <a:rPr lang="1106" sz="1600" dirty="0">
                <a:latin typeface="Arial" pitchFamily="34" charset="0"/>
                <a:cs typeface="Arial" pitchFamily="34" charset="0"/>
              </a:rPr>
              <a:t>Rhowch gredyd am unrhyw ymateb dilys arall</a:t>
            </a:r>
            <a:endParaRPr lang="en-GB" sz="1600" i="1" dirty="0">
              <a:latin typeface="Arial" pitchFamily="34" charset="0"/>
              <a:cs typeface="Arial" pitchFamily="34" charset="0"/>
            </a:endParaRPr>
          </a:p>
          <a:p>
            <a:endParaRPr lang="en-GB" sz="1100" dirty="0">
              <a:latin typeface="Arial" pitchFamily="34" charset="0"/>
              <a:cs typeface="Arial" pitchFamily="34" charset="0"/>
            </a:endParaRPr>
          </a:p>
          <a:p>
            <a:pPr>
              <a:defRPr b="0" i="0"/>
            </a:pPr>
            <a:r>
              <a:rPr lang="1106" sz="1100" dirty="0">
                <a:latin typeface="Arial" pitchFamily="34" charset="0"/>
                <a:cs typeface="Arial" pitchFamily="34" charset="0"/>
              </a:rPr>
              <a:t>.</a:t>
            </a:r>
          </a:p>
          <a:p>
            <a:endParaRPr lang="en-GB" sz="1100" dirty="0"/>
          </a:p>
          <a:p>
            <a:pPr>
              <a:defRPr b="0" i="0"/>
            </a:pPr>
            <a:r>
              <a:rPr lang="1106" sz="1100" dirty="0"/>
              <a:t>.</a:t>
            </a:r>
          </a:p>
        </p:txBody>
      </p:sp>
      <p:graphicFrame>
        <p:nvGraphicFramePr>
          <p:cNvPr id="2" name="Table 1">
            <a:extLst>
              <a:ext uri="{FF2B5EF4-FFF2-40B4-BE49-F238E27FC236}">
                <a16:creationId xmlns:a16="http://schemas.microsoft.com/office/drawing/2014/main" id="{7B404383-A4F6-4A10-95F4-D95488F7FD8B}"/>
              </a:ext>
            </a:extLst>
          </p:cNvPr>
          <p:cNvGraphicFramePr>
            <a:graphicFrameLocks noGrp="1"/>
          </p:cNvGraphicFramePr>
          <p:nvPr>
            <p:extLst>
              <p:ext uri="{D42A27DB-BD31-4B8C-83A1-F6EECF244321}">
                <p14:modId xmlns:p14="http://schemas.microsoft.com/office/powerpoint/2010/main" val="3744574957"/>
              </p:ext>
            </p:extLst>
          </p:nvPr>
        </p:nvGraphicFramePr>
        <p:xfrm>
          <a:off x="6910387" y="1339850"/>
          <a:ext cx="3780025" cy="3262885"/>
        </p:xfrm>
        <a:graphic>
          <a:graphicData uri="http://schemas.openxmlformats.org/drawingml/2006/table">
            <a:tbl>
              <a:tblPr firstRow="1" firstCol="1" bandRow="1">
                <a:tableStyleId>{5C22544A-7EE6-4342-B048-85BDC9FD1C3A}</a:tableStyleId>
              </a:tblPr>
              <a:tblGrid>
                <a:gridCol w="801571">
                  <a:extLst>
                    <a:ext uri="{9D8B030D-6E8A-4147-A177-3AD203B41FA5}">
                      <a16:colId xmlns:a16="http://schemas.microsoft.com/office/drawing/2014/main" val="4204394858"/>
                    </a:ext>
                  </a:extLst>
                </a:gridCol>
                <a:gridCol w="1076325">
                  <a:extLst>
                    <a:ext uri="{9D8B030D-6E8A-4147-A177-3AD203B41FA5}">
                      <a16:colId xmlns:a16="http://schemas.microsoft.com/office/drawing/2014/main" val="32234125"/>
                    </a:ext>
                  </a:extLst>
                </a:gridCol>
                <a:gridCol w="900430">
                  <a:extLst>
                    <a:ext uri="{9D8B030D-6E8A-4147-A177-3AD203B41FA5}">
                      <a16:colId xmlns:a16="http://schemas.microsoft.com/office/drawing/2014/main" val="3076512974"/>
                    </a:ext>
                  </a:extLst>
                </a:gridCol>
                <a:gridCol w="1001699">
                  <a:extLst>
                    <a:ext uri="{9D8B030D-6E8A-4147-A177-3AD203B41FA5}">
                      <a16:colId xmlns:a16="http://schemas.microsoft.com/office/drawing/2014/main" val="1703735260"/>
                    </a:ext>
                  </a:extLst>
                </a:gridCol>
              </a:tblGrid>
              <a:tr h="469232">
                <a:tc>
                  <a:txBody>
                    <a:bodyPr/>
                    <a:lstStyle/>
                    <a:p>
                      <a:pPr algn="ctr">
                        <a:lnSpc>
                          <a:spcPct val="107000"/>
                        </a:lnSpc>
                        <a:spcAft>
                          <a:spcPts val="800"/>
                        </a:spcAft>
                        <a:defRPr b="0" i="0"/>
                      </a:pPr>
                      <a:r>
                        <a:rPr lang="1106" sz="1600" b="1">
                          <a:solidFill>
                            <a:schemeClr val="tx1"/>
                          </a:solidFill>
                          <a:effectLst/>
                          <a:latin typeface="+mj-lt"/>
                        </a:rPr>
                        <a:t>AA1</a:t>
                      </a:r>
                      <a:endParaRPr lang="en-GB" sz="16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800"/>
                        </a:spcAft>
                        <a:defRPr b="0" i="0"/>
                      </a:pPr>
                      <a:r>
                        <a:rPr lang="1106" sz="1600" b="1">
                          <a:solidFill>
                            <a:schemeClr val="tx1"/>
                          </a:solidFill>
                          <a:effectLst/>
                          <a:latin typeface="+mj-lt"/>
                        </a:rPr>
                        <a:t>AA2</a:t>
                      </a:r>
                      <a:endParaRPr lang="en-GB" sz="16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800"/>
                        </a:spcAft>
                        <a:defRPr b="0" i="0"/>
                      </a:pPr>
                      <a:r>
                        <a:rPr lang="1106" sz="1600" b="1">
                          <a:solidFill>
                            <a:schemeClr val="tx1"/>
                          </a:solidFill>
                          <a:effectLst/>
                          <a:latin typeface="+mj-lt"/>
                        </a:rPr>
                        <a:t>AA3</a:t>
                      </a:r>
                      <a:endParaRPr lang="en-GB" sz="16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800"/>
                        </a:spcAft>
                        <a:defRPr b="0" i="0"/>
                      </a:pPr>
                      <a:r>
                        <a:rPr lang="1106" sz="1600" b="1" dirty="0">
                          <a:solidFill>
                            <a:schemeClr val="tx1"/>
                          </a:solidFill>
                          <a:effectLst/>
                          <a:latin typeface="+mj-lt"/>
                        </a:rPr>
                        <a:t>Cyfanswm</a:t>
                      </a:r>
                      <a:r>
                        <a:rPr lang="1106" sz="1600" b="0" dirty="0">
                          <a:solidFill>
                            <a:schemeClr val="tx1"/>
                          </a:solidFill>
                          <a:effectLst/>
                          <a:latin typeface="+mj-lt"/>
                        </a:rPr>
                        <a:t> </a:t>
                      </a:r>
                    </a:p>
                    <a:p>
                      <a:pPr algn="ctr">
                        <a:lnSpc>
                          <a:spcPct val="107000"/>
                        </a:lnSpc>
                        <a:spcAft>
                          <a:spcPts val="800"/>
                        </a:spcAft>
                        <a:defRPr b="0" i="0"/>
                      </a:pPr>
                      <a:r>
                        <a:rPr lang="1106" sz="1600" b="1" dirty="0">
                          <a:solidFill>
                            <a:schemeClr val="tx1"/>
                          </a:solidFill>
                          <a:effectLst/>
                          <a:latin typeface="+mj-lt"/>
                        </a:rPr>
                        <a:t>marc</a:t>
                      </a:r>
                      <a:r>
                        <a:rPr lang="cy-GB" sz="1600" b="1" dirty="0">
                          <a:solidFill>
                            <a:schemeClr val="tx1"/>
                          </a:solidFill>
                          <a:effectLst/>
                          <a:latin typeface="+mj-lt"/>
                        </a:rPr>
                        <a:t>iau</a:t>
                      </a:r>
                      <a:endParaRPr lang="en-GB" sz="16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665767889"/>
                  </a:ext>
                </a:extLst>
              </a:tr>
              <a:tr h="2477862">
                <a:tc>
                  <a:txBody>
                    <a:bodyPr/>
                    <a:lstStyle/>
                    <a:p>
                      <a:pPr algn="ctr">
                        <a:lnSpc>
                          <a:spcPct val="107000"/>
                        </a:lnSpc>
                        <a:spcAft>
                          <a:spcPts val="800"/>
                        </a:spcAft>
                        <a:defRPr b="0" i="0"/>
                      </a:pPr>
                      <a:r>
                        <a:rPr lang="1106" sz="1800" b="1">
                          <a:solidFill>
                            <a:schemeClr val="tx1"/>
                          </a:solidFill>
                          <a:effectLst/>
                        </a:rPr>
                        <a:t> </a:t>
                      </a:r>
                    </a:p>
                    <a:p>
                      <a:pPr algn="ctr">
                        <a:lnSpc>
                          <a:spcPct val="107000"/>
                        </a:lnSpc>
                        <a:spcAft>
                          <a:spcPts val="800"/>
                        </a:spcAft>
                      </a:pPr>
                      <a:endParaRPr lang="en-GB" sz="1800" b="1">
                        <a:solidFill>
                          <a:schemeClr val="tx1"/>
                        </a:solidFill>
                        <a:effectLst/>
                      </a:endParaRPr>
                    </a:p>
                    <a:p>
                      <a:pPr algn="ctr">
                        <a:lnSpc>
                          <a:spcPct val="107000"/>
                        </a:lnSpc>
                        <a:spcAft>
                          <a:spcPts val="800"/>
                        </a:spcAft>
                        <a:defRPr b="0" i="0"/>
                      </a:pPr>
                      <a:r>
                        <a:rPr lang="1106" sz="1800" b="1">
                          <a:solidFill>
                            <a:schemeClr val="tx1"/>
                          </a:solidFill>
                          <a:effectLst/>
                        </a:rPr>
                        <a:t> </a:t>
                      </a:r>
                    </a:p>
                    <a:p>
                      <a:pPr algn="ctr">
                        <a:lnSpc>
                          <a:spcPct val="107000"/>
                        </a:lnSpc>
                        <a:spcAft>
                          <a:spcPts val="800"/>
                        </a:spcAft>
                        <a:defRPr b="0" i="0"/>
                      </a:pPr>
                      <a:r>
                        <a:rPr lang="1106" sz="1800" b="1">
                          <a:solidFill>
                            <a:schemeClr val="tx1"/>
                          </a:solidFill>
                          <a:effectLst/>
                        </a:rPr>
                        <a:t> </a:t>
                      </a:r>
                    </a:p>
                    <a:p>
                      <a:pPr algn="ctr">
                        <a:lnSpc>
                          <a:spcPct val="107000"/>
                        </a:lnSpc>
                        <a:spcAft>
                          <a:spcPts val="800"/>
                        </a:spcAft>
                        <a:defRPr b="0" i="0"/>
                      </a:pPr>
                      <a:r>
                        <a:rPr lang="1106" sz="1800" b="1">
                          <a:solidFill>
                            <a:schemeClr val="tx1"/>
                          </a:solidFill>
                          <a:effectLst/>
                        </a:rPr>
                        <a:t> </a:t>
                      </a:r>
                    </a:p>
                    <a:p>
                      <a:pPr algn="ctr">
                        <a:lnSpc>
                          <a:spcPct val="107000"/>
                        </a:lnSpc>
                        <a:spcAft>
                          <a:spcPts val="800"/>
                        </a:spcAft>
                        <a:defRPr b="0" i="0"/>
                      </a:pPr>
                      <a:r>
                        <a:rPr lang="1106" sz="1800" b="1">
                          <a:solidFill>
                            <a:schemeClr val="tx1"/>
                          </a:solidFill>
                          <a:effectLst/>
                        </a:rPr>
                        <a:t> </a:t>
                      </a:r>
                    </a:p>
                    <a:p>
                      <a:pPr algn="ctr">
                        <a:lnSpc>
                          <a:spcPct val="107000"/>
                        </a:lnSpc>
                        <a:spcAft>
                          <a:spcPts val="800"/>
                        </a:spcAft>
                        <a:defRPr b="0" i="0"/>
                      </a:pPr>
                      <a:r>
                        <a:rPr lang="1106" sz="1800" b="1">
                          <a:solidFill>
                            <a:schemeClr val="tx1"/>
                          </a:solidFill>
                          <a:effectLst/>
                        </a:rPr>
                        <a:t> </a:t>
                      </a:r>
                      <a:endParaRPr lang="en-GB" sz="18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endParaRPr lang="en-GB" sz="1800" b="1">
                        <a:solidFill>
                          <a:schemeClr val="tx1"/>
                        </a:solidFill>
                        <a:effectLst/>
                      </a:endParaRPr>
                    </a:p>
                    <a:p>
                      <a:pPr algn="ctr">
                        <a:lnSpc>
                          <a:spcPct val="107000"/>
                        </a:lnSpc>
                        <a:spcAft>
                          <a:spcPts val="800"/>
                        </a:spcAft>
                        <a:defRPr b="0" i="0"/>
                      </a:pPr>
                      <a:r>
                        <a:rPr lang="1106" sz="1800" b="1">
                          <a:solidFill>
                            <a:schemeClr val="tx1"/>
                          </a:solidFill>
                          <a:effectLst/>
                        </a:rPr>
                        <a:t>6</a:t>
                      </a:r>
                    </a:p>
                    <a:p>
                      <a:pPr algn="ctr">
                        <a:lnSpc>
                          <a:spcPct val="107000"/>
                        </a:lnSpc>
                        <a:spcAft>
                          <a:spcPts val="800"/>
                        </a:spcAft>
                        <a:defRPr b="0" i="0"/>
                      </a:pPr>
                      <a:r>
                        <a:rPr lang="1106" sz="1800" b="1">
                          <a:solidFill>
                            <a:schemeClr val="tx1"/>
                          </a:solidFill>
                          <a:effectLst/>
                        </a:rPr>
                        <a:t> </a:t>
                      </a:r>
                      <a:endParaRPr lang="en-GB" sz="18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defRPr b="0" i="0"/>
                      </a:pPr>
                      <a:r>
                        <a:rPr lang="1106" sz="1800" b="1">
                          <a:solidFill>
                            <a:schemeClr val="tx1"/>
                          </a:solidFill>
                          <a:effectLst/>
                        </a:rPr>
                        <a:t> </a:t>
                      </a:r>
                      <a:endParaRPr lang="en-GB" sz="18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defRPr b="0" i="0"/>
                      </a:pPr>
                      <a:r>
                        <a:rPr lang="1106" sz="1800" b="1" dirty="0">
                          <a:solidFill>
                            <a:schemeClr val="tx1"/>
                          </a:solidFill>
                          <a:effectLst/>
                        </a:rPr>
                        <a:t> </a:t>
                      </a:r>
                    </a:p>
                    <a:p>
                      <a:pPr algn="ctr">
                        <a:lnSpc>
                          <a:spcPct val="107000"/>
                        </a:lnSpc>
                        <a:spcAft>
                          <a:spcPts val="800"/>
                        </a:spcAft>
                        <a:defRPr b="0" i="0"/>
                      </a:pPr>
                      <a:r>
                        <a:rPr lang="1106"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6</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181099"/>
                  </a:ext>
                </a:extLst>
              </a:tr>
            </a:tbl>
          </a:graphicData>
        </a:graphic>
      </p:graphicFrame>
      <p:pic>
        <p:nvPicPr>
          <p:cNvPr id="4" name="Audio 3">
            <a:hlinkClick r:id="" action="ppaction://media"/>
            <a:extLst>
              <a:ext uri="{FF2B5EF4-FFF2-40B4-BE49-F238E27FC236}">
                <a16:creationId xmlns:a16="http://schemas.microsoft.com/office/drawing/2014/main" id="{5C0E2FB0-AA88-4552-90D3-A84E3D5619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256156962"/>
      </p:ext>
    </p:extLst>
  </p:cSld>
  <p:clrMapOvr>
    <a:masterClrMapping/>
  </p:clrMapOvr>
  <mc:AlternateContent xmlns:mc="http://schemas.openxmlformats.org/markup-compatibility/2006" xmlns:p14="http://schemas.microsoft.com/office/powerpoint/2010/main">
    <mc:Choice Requires="p14">
      <p:transition spd="slow" p14:dur="2000" advTm="68081"/>
    </mc:Choice>
    <mc:Fallback xmlns="">
      <p:transition spd="slow" advTm="68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412638" y="179693"/>
            <a:ext cx="10223323" cy="447261"/>
          </a:xfrm>
        </p:spPr>
        <p:txBody>
          <a:bodyPr/>
          <a:lstStyle/>
          <a:p>
            <a:pPr>
              <a:defRPr b="0" i="0"/>
            </a:pPr>
            <a:r>
              <a:rPr lang="1106" sz="2000" dirty="0">
                <a:solidFill>
                  <a:srgbClr val="0070C0"/>
                </a:solidFill>
              </a:rPr>
              <a:t>Adran B cwestiwn 3 (a), bandiau cynllun marcio AA</a:t>
            </a:r>
            <a:r>
              <a:rPr lang="en-GB" sz="2000" dirty="0">
                <a:solidFill>
                  <a:srgbClr val="0070C0"/>
                </a:solidFill>
              </a:rPr>
              <a:t>2</a:t>
            </a:r>
            <a:endParaRPr lang="1106" sz="2000" dirty="0">
              <a:solidFill>
                <a:srgbClr val="0070C0"/>
              </a:solidFill>
            </a:endParaRPr>
          </a:p>
        </p:txBody>
      </p:sp>
      <p:graphicFrame>
        <p:nvGraphicFramePr>
          <p:cNvPr id="7" name="Table 6">
            <a:extLst>
              <a:ext uri="{FF2B5EF4-FFF2-40B4-BE49-F238E27FC236}">
                <a16:creationId xmlns:a16="http://schemas.microsoft.com/office/drawing/2014/main" id="{F1516788-BC55-4C08-99D2-5E321ACD0546}"/>
              </a:ext>
            </a:extLst>
          </p:cNvPr>
          <p:cNvGraphicFramePr>
            <a:graphicFrameLocks noGrp="1"/>
          </p:cNvGraphicFramePr>
          <p:nvPr>
            <p:extLst>
              <p:ext uri="{D42A27DB-BD31-4B8C-83A1-F6EECF244321}">
                <p14:modId xmlns:p14="http://schemas.microsoft.com/office/powerpoint/2010/main" val="1463754379"/>
              </p:ext>
            </p:extLst>
          </p:nvPr>
        </p:nvGraphicFramePr>
        <p:xfrm>
          <a:off x="3083308" y="1302953"/>
          <a:ext cx="5722025" cy="5437430"/>
        </p:xfrm>
        <a:graphic>
          <a:graphicData uri="http://schemas.openxmlformats.org/drawingml/2006/table">
            <a:tbl>
              <a:tblPr firstRow="1" firstCol="1" bandRow="1">
                <a:tableStyleId>{5C22544A-7EE6-4342-B048-85BDC9FD1C3A}</a:tableStyleId>
              </a:tblPr>
              <a:tblGrid>
                <a:gridCol w="5722025">
                  <a:extLst>
                    <a:ext uri="{9D8B030D-6E8A-4147-A177-3AD203B41FA5}">
                      <a16:colId xmlns:a16="http://schemas.microsoft.com/office/drawing/2014/main" val="404358045"/>
                    </a:ext>
                  </a:extLst>
                </a:gridCol>
              </a:tblGrid>
              <a:tr h="267246">
                <a:tc>
                  <a:txBody>
                    <a:bodyPr/>
                    <a:lstStyle/>
                    <a:p>
                      <a:pPr algn="ctr">
                        <a:lnSpc>
                          <a:spcPct val="115000"/>
                        </a:lnSpc>
                        <a:spcAft>
                          <a:spcPts val="1000"/>
                        </a:spcAft>
                        <a:defRPr b="0" i="0"/>
                      </a:pPr>
                      <a:r>
                        <a:rPr lang="1106" sz="1200" b="1">
                          <a:solidFill>
                            <a:schemeClr val="tx1"/>
                          </a:solidFill>
                          <a:effectLst/>
                          <a:latin typeface="Arial" pitchFamily="34" charset="0"/>
                          <a:cs typeface="Arial" pitchFamily="34" charset="0"/>
                        </a:rPr>
                        <a:t>AA2</a:t>
                      </a:r>
                      <a:r>
                        <a:rPr lang="1106" sz="1200" b="0">
                          <a:solidFill>
                            <a:schemeClr val="tx1"/>
                          </a:solidFill>
                          <a:effectLst/>
                          <a:latin typeface="Arial" pitchFamily="34" charset="0"/>
                          <a:cs typeface="Arial" pitchFamily="34" charset="0"/>
                        </a:rPr>
                        <a:t>   </a:t>
                      </a:r>
                      <a:endParaRPr lang="en-GB" sz="1200" b="1">
                        <a:solidFill>
                          <a:schemeClr val="tx1"/>
                        </a:solidFill>
                        <a:effectLst/>
                        <a:latin typeface="Arial" pitchFamily="34" charset="0"/>
                        <a:ea typeface="Times New Roman" panose="02020603050405020304" pitchFamily="18" charset="0"/>
                        <a:cs typeface="Arial" pitchFamily="34" charset="0"/>
                      </a:endParaRPr>
                    </a:p>
                  </a:txBody>
                  <a:tcPr marL="64895" marR="64895" marT="32730" marB="32730">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51287611"/>
                  </a:ext>
                </a:extLst>
              </a:tr>
              <a:tr h="1373064">
                <a:tc>
                  <a:txBody>
                    <a:bodyPr/>
                    <a:lstStyle/>
                    <a:p>
                      <a:pPr algn="ctr">
                        <a:lnSpc>
                          <a:spcPct val="115000"/>
                        </a:lnSpc>
                        <a:spcAft>
                          <a:spcPts val="1000"/>
                        </a:spcAft>
                        <a:defRPr b="0" i="0"/>
                      </a:pPr>
                      <a:r>
                        <a:rPr lang="1106" sz="1200" b="1">
                          <a:solidFill>
                            <a:schemeClr val="tx1"/>
                          </a:solidFill>
                          <a:effectLst/>
                          <a:latin typeface="Arial" pitchFamily="34" charset="0"/>
                          <a:cs typeface="Arial" pitchFamily="34" charset="0"/>
                        </a:rPr>
                        <a:t>5-6 marc</a:t>
                      </a:r>
                    </a:p>
                    <a:p>
                      <a:pPr marL="0" lvl="0" indent="0">
                        <a:lnSpc>
                          <a:spcPct val="115000"/>
                        </a:lnSpc>
                        <a:buFont typeface="Symbol" panose="05050102010706020507" pitchFamily="18" charset="2"/>
                        <a:buNone/>
                        <a:tabLst>
                          <a:tab pos="914400" algn="l"/>
                          <a:tab pos="5715000" algn="r"/>
                        </a:tabLst>
                        <a:defRPr b="0" i="0"/>
                      </a:pPr>
                      <a:r>
                        <a:rPr lang="1106" sz="1200" b="0">
                          <a:solidFill>
                            <a:schemeClr val="tx1"/>
                          </a:solidFill>
                          <a:effectLst/>
                          <a:latin typeface="Arial" pitchFamily="34" charset="0"/>
                          <a:cs typeface="Arial" pitchFamily="34" charset="0"/>
                        </a:rPr>
                        <a:t>Esboniad da iawn sy'n dangos:</a:t>
                      </a:r>
                    </a:p>
                    <a:p>
                      <a:pPr marL="171450" lvl="0" indent="-171450">
                        <a:lnSpc>
                          <a:spcPct val="115000"/>
                        </a:lnSpc>
                        <a:buFont typeface="Arial" pitchFamily="34" charset="0"/>
                        <a:buChar char="•"/>
                        <a:tabLst>
                          <a:tab pos="914400" algn="l"/>
                          <a:tab pos="5715000" algn="r"/>
                        </a:tabLst>
                        <a:defRPr b="0" i="0"/>
                      </a:pPr>
                      <a:r>
                        <a:rPr lang="1106" sz="1200" b="0">
                          <a:solidFill>
                            <a:schemeClr val="tx1"/>
                          </a:solidFill>
                          <a:effectLst/>
                          <a:latin typeface="Arial" pitchFamily="34" charset="0"/>
                          <a:cs typeface="Arial" pitchFamily="34" charset="0"/>
                        </a:rPr>
                        <a:t>    gwybodaeth a dealltwriaeth drylwyr o pam ei bod yn bwysig i Dafydd ddod yn fwy gwydn wrth ymdrin â sefyllfaoedd newydd</a:t>
                      </a:r>
                    </a:p>
                    <a:p>
                      <a:pPr marL="342900" lvl="0" indent="-342900">
                        <a:lnSpc>
                          <a:spcPct val="115000"/>
                        </a:lnSpc>
                        <a:spcAft>
                          <a:spcPts val="1000"/>
                        </a:spcAft>
                        <a:buFont typeface="Symbol" panose="05050102010706020507" pitchFamily="18" charset="2"/>
                        <a:buChar char=""/>
                        <a:tabLst>
                          <a:tab pos="914400" algn="l"/>
                          <a:tab pos="5715000" algn="r"/>
                        </a:tabLst>
                        <a:defRPr b="0" i="0"/>
                      </a:pPr>
                      <a:r>
                        <a:rPr lang="1106" sz="1200" b="0">
                          <a:solidFill>
                            <a:schemeClr val="tx1"/>
                          </a:solidFill>
                          <a:effectLst/>
                          <a:latin typeface="Arial" pitchFamily="34" charset="0"/>
                          <a:cs typeface="Arial" pitchFamily="34" charset="0"/>
                        </a:rPr>
                        <a:t>dealltwriaeth hyderus o fanteision posibl gwella gwydnwch Dafydd mewn sefyllfaoedd newydd</a:t>
                      </a:r>
                    </a:p>
                  </a:txBody>
                  <a:tcPr marL="64895" marR="64895" marT="32730" marB="32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5898919"/>
                  </a:ext>
                </a:extLst>
              </a:tr>
              <a:tr h="1539576">
                <a:tc>
                  <a:txBody>
                    <a:bodyPr/>
                    <a:lstStyle/>
                    <a:p>
                      <a:pPr algn="ctr">
                        <a:lnSpc>
                          <a:spcPct val="115000"/>
                        </a:lnSpc>
                        <a:spcAft>
                          <a:spcPts val="1000"/>
                        </a:spcAft>
                        <a:defRPr b="0" i="0"/>
                      </a:pPr>
                      <a:r>
                        <a:rPr lang="1106" sz="1200" b="1">
                          <a:solidFill>
                            <a:schemeClr val="tx1"/>
                          </a:solidFill>
                          <a:effectLst/>
                          <a:latin typeface="Arial" pitchFamily="34" charset="0"/>
                          <a:cs typeface="Arial" pitchFamily="34" charset="0"/>
                        </a:rPr>
                        <a:t>3-4 marc</a:t>
                      </a:r>
                      <a:endParaRPr lang="en-GB" sz="1200" b="0">
                        <a:solidFill>
                          <a:schemeClr val="tx1"/>
                        </a:solidFill>
                        <a:effectLst/>
                        <a:latin typeface="Arial" pitchFamily="34" charset="0"/>
                        <a:cs typeface="Arial" pitchFamily="34" charset="0"/>
                      </a:endParaRPr>
                    </a:p>
                    <a:p>
                      <a:pPr>
                        <a:lnSpc>
                          <a:spcPct val="115000"/>
                        </a:lnSpc>
                        <a:spcAft>
                          <a:spcPts val="1275"/>
                        </a:spcAft>
                        <a:tabLst>
                          <a:tab pos="457200" algn="l"/>
                          <a:tab pos="914400" algn="l"/>
                          <a:tab pos="5715000" algn="r"/>
                        </a:tabLst>
                        <a:defRPr b="0" i="0"/>
                      </a:pPr>
                      <a:r>
                        <a:rPr lang="1106" sz="1200" b="0">
                          <a:solidFill>
                            <a:schemeClr val="tx1"/>
                          </a:solidFill>
                          <a:effectLst/>
                          <a:latin typeface="Arial" pitchFamily="34" charset="0"/>
                          <a:cs typeface="Arial" pitchFamily="34" charset="0"/>
                        </a:rPr>
                        <a:t>Esboniad da sy'n dangos:</a:t>
                      </a:r>
                    </a:p>
                    <a:p>
                      <a:pPr marL="342900" marR="0" lvl="0" indent="-342900" algn="l" defTabSz="914400" rtl="0" eaLnBrk="1" fontAlgn="auto" latinLnBrk="0" hangingPunct="1">
                        <a:lnSpc>
                          <a:spcPct val="115000"/>
                        </a:lnSpc>
                        <a:spcBef>
                          <a:spcPct val="0"/>
                        </a:spcBef>
                        <a:spcAft>
                          <a:spcPct val="0"/>
                        </a:spcAft>
                        <a:buClrTx/>
                        <a:buSzTx/>
                        <a:buFont typeface="Symbol" panose="05050102010706020507" pitchFamily="18" charset="2"/>
                        <a:buChar char=""/>
                        <a:tabLst>
                          <a:tab pos="914400" algn="l"/>
                          <a:tab pos="5715000" algn="r"/>
                        </a:tabLst>
                        <a:defRPr b="0" i="0"/>
                      </a:pPr>
                      <a:r>
                        <a:rPr lang="1106" sz="1200" b="0">
                          <a:solidFill>
                            <a:schemeClr val="tx1"/>
                          </a:solidFill>
                          <a:effectLst/>
                          <a:latin typeface="Arial" pitchFamily="34" charset="0"/>
                          <a:cs typeface="Arial" pitchFamily="34" charset="0"/>
                        </a:rPr>
                        <a:t>dealltwriaeth sicr ar y cyfan o pam ei bod yn bwysig i Dafydd ddod yn fwy gwydn wrth ymdrin â sefyllfaoedd newydd</a:t>
                      </a:r>
                    </a:p>
                    <a:p>
                      <a:pPr marL="342900" lvl="0" indent="-342900">
                        <a:lnSpc>
                          <a:spcPct val="115000"/>
                        </a:lnSpc>
                        <a:spcAft>
                          <a:spcPts val="1000"/>
                        </a:spcAft>
                        <a:buFont typeface="Symbol" panose="05050102010706020507" pitchFamily="18" charset="2"/>
                        <a:buChar char=""/>
                        <a:tabLst>
                          <a:tab pos="914400" algn="l"/>
                          <a:tab pos="5715000" algn="r"/>
                        </a:tabLst>
                        <a:defRPr b="0" i="0"/>
                      </a:pPr>
                      <a:r>
                        <a:rPr lang="1106" sz="1200" b="0">
                          <a:solidFill>
                            <a:schemeClr val="tx1"/>
                          </a:solidFill>
                          <a:effectLst/>
                          <a:latin typeface="Arial" pitchFamily="34" charset="0"/>
                          <a:cs typeface="Arial" pitchFamily="34" charset="0"/>
                        </a:rPr>
                        <a:t>dealltwriaeth sicr ar y cyfan o fanteision posibl gwella gwydnwch Dafydd mewn sefyllfaoedd newydd</a:t>
                      </a:r>
                      <a:endParaRPr lang="en-GB" sz="1200" b="0">
                        <a:solidFill>
                          <a:schemeClr val="tx1"/>
                        </a:solidFill>
                        <a:effectLst/>
                        <a:latin typeface="Arial" pitchFamily="34" charset="0"/>
                        <a:ea typeface="Times New Roman" panose="02020603050405020304" pitchFamily="18" charset="0"/>
                        <a:cs typeface="Arial" pitchFamily="34" charset="0"/>
                      </a:endParaRPr>
                    </a:p>
                  </a:txBody>
                  <a:tcPr marL="64895" marR="64895" marT="32730" marB="32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217258"/>
                  </a:ext>
                </a:extLst>
              </a:tr>
              <a:tr h="289186">
                <a:tc>
                  <a:txBody>
                    <a:bodyPr/>
                    <a:lstStyle/>
                    <a:p>
                      <a:pPr algn="ctr">
                        <a:lnSpc>
                          <a:spcPct val="115000"/>
                        </a:lnSpc>
                        <a:spcAft>
                          <a:spcPts val="1000"/>
                        </a:spcAft>
                        <a:defRPr b="0" i="0"/>
                      </a:pPr>
                      <a:r>
                        <a:rPr lang="1106" sz="1200" b="1">
                          <a:solidFill>
                            <a:schemeClr val="tx1"/>
                          </a:solidFill>
                          <a:effectLst/>
                          <a:latin typeface="Arial" pitchFamily="34" charset="0"/>
                          <a:cs typeface="Arial" pitchFamily="34" charset="0"/>
                        </a:rPr>
                        <a:t>1-2 farc</a:t>
                      </a:r>
                    </a:p>
                  </a:txBody>
                  <a:tcPr marL="64895" marR="64895" marT="32730" marB="32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54303870"/>
                  </a:ext>
                </a:extLst>
              </a:tr>
              <a:tr h="1163391">
                <a:tc>
                  <a:txBody>
                    <a:bodyPr/>
                    <a:lstStyle/>
                    <a:p>
                      <a:pPr>
                        <a:lnSpc>
                          <a:spcPct val="115000"/>
                        </a:lnSpc>
                        <a:spcAft>
                          <a:spcPts val="1000"/>
                        </a:spcAft>
                        <a:defRPr b="0" i="0"/>
                      </a:pPr>
                      <a:r>
                        <a:rPr lang="1106" sz="1200" b="0">
                          <a:solidFill>
                            <a:schemeClr val="tx1"/>
                          </a:solidFill>
                          <a:effectLst/>
                          <a:latin typeface="Arial" pitchFamily="34" charset="0"/>
                          <a:cs typeface="Arial" pitchFamily="34" charset="0"/>
                        </a:rPr>
                        <a:t>Esboniad sylfaenol sy'n dangos:</a:t>
                      </a:r>
                    </a:p>
                    <a:p>
                      <a:pPr marL="342900" marR="0" lvl="0" indent="-342900" algn="l" defTabSz="914400" rtl="0" eaLnBrk="1" fontAlgn="auto" latinLnBrk="0" hangingPunct="1">
                        <a:lnSpc>
                          <a:spcPct val="115000"/>
                        </a:lnSpc>
                        <a:spcBef>
                          <a:spcPct val="0"/>
                        </a:spcBef>
                        <a:spcAft>
                          <a:spcPct val="0"/>
                        </a:spcAft>
                        <a:buClrTx/>
                        <a:buSzTx/>
                        <a:buFont typeface="Symbol" panose="05050102010706020507" pitchFamily="18" charset="2"/>
                        <a:buChar char=""/>
                        <a:tabLst>
                          <a:tab pos="914400" algn="l"/>
                          <a:tab pos="5715000" algn="r"/>
                        </a:tabLst>
                        <a:defRPr b="0" i="0"/>
                      </a:pPr>
                      <a:r>
                        <a:rPr lang="1106" sz="1200" b="0">
                          <a:solidFill>
                            <a:schemeClr val="tx1"/>
                          </a:solidFill>
                          <a:effectLst/>
                          <a:latin typeface="Arial" pitchFamily="34" charset="0"/>
                          <a:cs typeface="Arial" pitchFamily="34" charset="0"/>
                        </a:rPr>
                        <a:t>rhywfaint o wybodaeth a dealltwriaeth o pam ei bod yn bwysig i Dafydd ddod yn fwy gwydn wrth ymdrin â sefyllfaoedd newydd</a:t>
                      </a:r>
                    </a:p>
                    <a:p>
                      <a:pPr marL="342900" lvl="0" indent="-342900">
                        <a:lnSpc>
                          <a:spcPct val="115000"/>
                        </a:lnSpc>
                        <a:buFont typeface="Symbol" panose="05050102010706020507" pitchFamily="18" charset="2"/>
                        <a:buChar char=""/>
                        <a:tabLst>
                          <a:tab pos="914400" algn="l"/>
                          <a:tab pos="5715000" algn="r"/>
                        </a:tabLst>
                        <a:defRPr b="0" i="0"/>
                      </a:pPr>
                      <a:r>
                        <a:rPr lang="1106" sz="1200" b="0">
                          <a:solidFill>
                            <a:schemeClr val="tx1"/>
                          </a:solidFill>
                          <a:effectLst/>
                          <a:latin typeface="Arial" pitchFamily="34" charset="0"/>
                          <a:cs typeface="Arial" pitchFamily="34" charset="0"/>
                        </a:rPr>
                        <a:t>rhywfaint o ddealltwriaeth o fanteision posibl gwella gwydnwch Dafydd mewn sefyllfaoedd newydd</a:t>
                      </a:r>
                      <a:endParaRPr lang="en-GB" sz="1200" b="0">
                        <a:solidFill>
                          <a:schemeClr val="tx1"/>
                        </a:solidFill>
                        <a:effectLst/>
                        <a:latin typeface="Arial" pitchFamily="34" charset="0"/>
                        <a:ea typeface="Times New Roman" panose="02020603050405020304" pitchFamily="18" charset="0"/>
                        <a:cs typeface="Arial" pitchFamily="34" charset="0"/>
                      </a:endParaRPr>
                    </a:p>
                  </a:txBody>
                  <a:tcPr marL="64895" marR="64895" marT="32730" marB="32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49799860"/>
                  </a:ext>
                </a:extLst>
              </a:tr>
              <a:tr h="616743">
                <a:tc>
                  <a:txBody>
                    <a:bodyPr/>
                    <a:lstStyle/>
                    <a:p>
                      <a:pPr algn="ctr">
                        <a:lnSpc>
                          <a:spcPct val="115000"/>
                        </a:lnSpc>
                        <a:spcAft>
                          <a:spcPts val="1000"/>
                        </a:spcAft>
                        <a:defRPr b="0" i="0"/>
                      </a:pPr>
                      <a:r>
                        <a:rPr lang="1106" sz="1200" b="1">
                          <a:solidFill>
                            <a:schemeClr val="tx1"/>
                          </a:solidFill>
                          <a:effectLst/>
                          <a:latin typeface="Arial" pitchFamily="34" charset="0"/>
                          <a:cs typeface="Arial" pitchFamily="34" charset="0"/>
                        </a:rPr>
                        <a:t>0 marc</a:t>
                      </a:r>
                    </a:p>
                    <a:p>
                      <a:pPr algn="ctr">
                        <a:lnSpc>
                          <a:spcPct val="115000"/>
                        </a:lnSpc>
                        <a:spcAft>
                          <a:spcPts val="1000"/>
                        </a:spcAft>
                        <a:defRPr b="0" i="0"/>
                      </a:pPr>
                      <a:r>
                        <a:rPr lang="1106" sz="1200" b="0">
                          <a:solidFill>
                            <a:schemeClr val="tx1"/>
                          </a:solidFill>
                          <a:effectLst/>
                          <a:latin typeface="Arial" pitchFamily="34" charset="0"/>
                          <a:cs typeface="Arial" pitchFamily="34" charset="0"/>
                        </a:rPr>
                        <a:t>Ateb ddim yn haeddu marc neu heb geisio rhoi ateb.</a:t>
                      </a:r>
                      <a:endParaRPr lang="en-GB" sz="1200" b="0">
                        <a:solidFill>
                          <a:schemeClr val="tx1"/>
                        </a:solidFill>
                        <a:effectLst/>
                        <a:latin typeface="Arial" pitchFamily="34" charset="0"/>
                        <a:ea typeface="Times New Roman" panose="02020603050405020304" pitchFamily="18" charset="0"/>
                        <a:cs typeface="Arial" pitchFamily="34" charset="0"/>
                      </a:endParaRPr>
                    </a:p>
                  </a:txBody>
                  <a:tcPr marL="64895" marR="64895" marT="32730" marB="32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24804036"/>
                  </a:ext>
                </a:extLst>
              </a:tr>
            </a:tbl>
          </a:graphicData>
        </a:graphic>
      </p:graphicFrame>
      <p:cxnSp>
        <p:nvCxnSpPr>
          <p:cNvPr id="26" name="Straight Connector 25">
            <a:extLst>
              <a:ext uri="{FF2B5EF4-FFF2-40B4-BE49-F238E27FC236}">
                <a16:creationId xmlns:a16="http://schemas.microsoft.com/office/drawing/2014/main" id="{8B9C7A10-4DAA-40AB-9230-AEC56E36470B}"/>
              </a:ext>
            </a:extLst>
          </p:cNvPr>
          <p:cNvCxnSpPr/>
          <p:nvPr/>
        </p:nvCxnSpPr>
        <p:spPr>
          <a:xfrm>
            <a:off x="3059289" y="1806222"/>
            <a:ext cx="574604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15FB56-0ADE-4F04-9D2E-D975D6FC92B6}"/>
              </a:ext>
            </a:extLst>
          </p:cNvPr>
          <p:cNvCxnSpPr/>
          <p:nvPr/>
        </p:nvCxnSpPr>
        <p:spPr>
          <a:xfrm>
            <a:off x="3094597" y="3285067"/>
            <a:ext cx="57220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E50C61D-2309-4D38-B047-34F6B2184FE4}"/>
              </a:ext>
            </a:extLst>
          </p:cNvPr>
          <p:cNvCxnSpPr/>
          <p:nvPr/>
        </p:nvCxnSpPr>
        <p:spPr>
          <a:xfrm>
            <a:off x="3128464" y="6411489"/>
            <a:ext cx="567686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54" name="Table 54">
            <a:extLst>
              <a:ext uri="{FF2B5EF4-FFF2-40B4-BE49-F238E27FC236}">
                <a16:creationId xmlns:a16="http://schemas.microsoft.com/office/drawing/2014/main" id="{FB3677FC-3527-411A-BE6F-DA95C66D28E2}"/>
              </a:ext>
            </a:extLst>
          </p:cNvPr>
          <p:cNvGraphicFramePr>
            <a:graphicFrameLocks noGrp="1"/>
          </p:cNvGraphicFramePr>
          <p:nvPr>
            <p:extLst>
              <p:ext uri="{D42A27DB-BD31-4B8C-83A1-F6EECF244321}">
                <p14:modId xmlns:p14="http://schemas.microsoft.com/office/powerpoint/2010/main" val="4072768669"/>
              </p:ext>
            </p:extLst>
          </p:nvPr>
        </p:nvGraphicFramePr>
        <p:xfrm>
          <a:off x="2054578" y="1569155"/>
          <a:ext cx="1027289" cy="5171227"/>
        </p:xfrm>
        <a:graphic>
          <a:graphicData uri="http://schemas.openxmlformats.org/drawingml/2006/table">
            <a:tbl>
              <a:tblPr firstRow="1" bandRow="1">
                <a:tableStyleId>{5C22544A-7EE6-4342-B048-85BDC9FD1C3A}</a:tableStyleId>
              </a:tblPr>
              <a:tblGrid>
                <a:gridCol w="1027289">
                  <a:extLst>
                    <a:ext uri="{9D8B030D-6E8A-4147-A177-3AD203B41FA5}">
                      <a16:colId xmlns:a16="http://schemas.microsoft.com/office/drawing/2014/main" val="2329968410"/>
                    </a:ext>
                  </a:extLst>
                </a:gridCol>
              </a:tblGrid>
              <a:tr h="286649">
                <a:tc>
                  <a:txBody>
                    <a:bodyPr/>
                    <a:lstStyle/>
                    <a:p>
                      <a:pPr algn="ctr">
                        <a:defRPr b="0" i="0"/>
                      </a:pPr>
                      <a:r>
                        <a:rPr lang="1106" sz="1100" b="1">
                          <a:solidFill>
                            <a:schemeClr val="tx1"/>
                          </a:solidFill>
                          <a:latin typeface="Arial" pitchFamily="34" charset="0"/>
                          <a:cs typeface="Arial" pitchFamily="34" charset="0"/>
                        </a:rPr>
                        <a:t>Band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09633495"/>
                  </a:ext>
                </a:extLst>
              </a:tr>
              <a:tr h="1203181">
                <a:tc>
                  <a:txBody>
                    <a:bodyPr/>
                    <a:lstStyle/>
                    <a:p>
                      <a:pPr algn="ctr"/>
                      <a:endParaRPr lang="en-GB" sz="1100" b="1">
                        <a:solidFill>
                          <a:schemeClr val="tx1"/>
                        </a:solidFill>
                        <a:latin typeface="Arial" pitchFamily="34" charset="0"/>
                        <a:cs typeface="Arial" pitchFamily="34" charset="0"/>
                      </a:endParaRPr>
                    </a:p>
                    <a:p>
                      <a:pPr algn="ctr"/>
                      <a:endParaRPr lang="en-GB" sz="1100" b="1">
                        <a:solidFill>
                          <a:schemeClr val="tx1"/>
                        </a:solidFill>
                        <a:latin typeface="Arial" pitchFamily="34" charset="0"/>
                        <a:cs typeface="Arial" pitchFamily="34" charset="0"/>
                      </a:endParaRPr>
                    </a:p>
                    <a:p>
                      <a:pPr algn="ctr">
                        <a:defRPr b="0" i="0"/>
                      </a:pPr>
                      <a:r>
                        <a:rPr lang="1106" sz="1100" b="1">
                          <a:solidFill>
                            <a:schemeClr val="tx1"/>
                          </a:solidFill>
                          <a:latin typeface="Arial" pitchFamily="34" charset="0"/>
                          <a:cs typeface="Arial"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56857107"/>
                  </a:ext>
                </a:extLst>
              </a:tr>
              <a:tr h="1693442">
                <a:tc>
                  <a:txBody>
                    <a:bodyPr/>
                    <a:lstStyle/>
                    <a:p>
                      <a:pPr algn="ctr"/>
                      <a:endParaRPr lang="en-GB" sz="1100" b="1">
                        <a:solidFill>
                          <a:schemeClr val="tx1"/>
                        </a:solidFill>
                        <a:latin typeface="Arial" pitchFamily="34" charset="0"/>
                        <a:cs typeface="Arial" pitchFamily="34" charset="0"/>
                      </a:endParaRPr>
                    </a:p>
                    <a:p>
                      <a:pPr algn="ctr"/>
                      <a:endParaRPr lang="en-GB" sz="1100" b="1">
                        <a:solidFill>
                          <a:schemeClr val="tx1"/>
                        </a:solidFill>
                        <a:latin typeface="Arial" pitchFamily="34" charset="0"/>
                        <a:cs typeface="Arial" pitchFamily="34" charset="0"/>
                      </a:endParaRPr>
                    </a:p>
                    <a:p>
                      <a:pPr algn="ctr"/>
                      <a:endParaRPr lang="en-GB" sz="1100" b="1">
                        <a:solidFill>
                          <a:schemeClr val="tx1"/>
                        </a:solidFill>
                        <a:latin typeface="Arial" pitchFamily="34" charset="0"/>
                        <a:cs typeface="Arial" pitchFamily="34" charset="0"/>
                      </a:endParaRPr>
                    </a:p>
                    <a:p>
                      <a:pPr algn="ctr"/>
                      <a:endParaRPr lang="en-GB" sz="1100" b="1">
                        <a:solidFill>
                          <a:schemeClr val="tx1"/>
                        </a:solidFill>
                        <a:latin typeface="Arial" pitchFamily="34" charset="0"/>
                        <a:cs typeface="Arial" pitchFamily="34" charset="0"/>
                      </a:endParaRPr>
                    </a:p>
                    <a:p>
                      <a:pPr algn="ctr"/>
                      <a:endParaRPr lang="en-GB" sz="1100" b="1">
                        <a:solidFill>
                          <a:schemeClr val="tx1"/>
                        </a:solidFill>
                        <a:latin typeface="Arial" pitchFamily="34" charset="0"/>
                        <a:cs typeface="Arial" pitchFamily="34" charset="0"/>
                      </a:endParaRPr>
                    </a:p>
                    <a:p>
                      <a:pPr algn="ctr">
                        <a:defRPr b="0" i="0"/>
                      </a:pPr>
                      <a:r>
                        <a:rPr lang="1106" sz="1100" b="1">
                          <a:solidFill>
                            <a:schemeClr val="tx1"/>
                          </a:solidFill>
                          <a:latin typeface="Arial" pitchFamily="34" charset="0"/>
                          <a:cs typeface="Arial"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13749383"/>
                  </a:ext>
                </a:extLst>
              </a:tr>
              <a:tr h="1987955">
                <a:tc>
                  <a:txBody>
                    <a:bodyPr/>
                    <a:lstStyle/>
                    <a:p>
                      <a:pPr algn="ctr"/>
                      <a:endParaRPr lang="en-GB" sz="1100" b="1">
                        <a:solidFill>
                          <a:schemeClr val="tx1"/>
                        </a:solidFill>
                        <a:latin typeface="Arial" pitchFamily="34" charset="0"/>
                        <a:cs typeface="Arial" pitchFamily="34" charset="0"/>
                      </a:endParaRPr>
                    </a:p>
                    <a:p>
                      <a:pPr algn="ctr"/>
                      <a:endParaRPr lang="en-GB" sz="1100" b="1">
                        <a:solidFill>
                          <a:schemeClr val="tx1"/>
                        </a:solidFill>
                        <a:latin typeface="Arial" pitchFamily="34" charset="0"/>
                        <a:cs typeface="Arial" pitchFamily="34" charset="0"/>
                      </a:endParaRPr>
                    </a:p>
                    <a:p>
                      <a:pPr algn="ctr"/>
                      <a:endParaRPr lang="en-GB" sz="1100" b="1">
                        <a:solidFill>
                          <a:schemeClr val="tx1"/>
                        </a:solidFill>
                        <a:latin typeface="Arial" pitchFamily="34" charset="0"/>
                        <a:cs typeface="Arial" pitchFamily="34" charset="0"/>
                      </a:endParaRPr>
                    </a:p>
                    <a:p>
                      <a:pPr algn="ctr">
                        <a:defRPr b="0" i="0"/>
                      </a:pPr>
                      <a:r>
                        <a:rPr lang="1106" sz="1100" b="1">
                          <a:solidFill>
                            <a:schemeClr val="tx1"/>
                          </a:solidFill>
                          <a:latin typeface="Arial" pitchFamily="34" charset="0"/>
                          <a:cs typeface="Arial"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8975904"/>
                  </a:ext>
                </a:extLst>
              </a:tr>
            </a:tbl>
          </a:graphicData>
        </a:graphic>
      </p:graphicFrame>
      <p:cxnSp>
        <p:nvCxnSpPr>
          <p:cNvPr id="57" name="Straight Connector 56">
            <a:extLst>
              <a:ext uri="{FF2B5EF4-FFF2-40B4-BE49-F238E27FC236}">
                <a16:creationId xmlns:a16="http://schemas.microsoft.com/office/drawing/2014/main" id="{C1CCA066-919F-4E8A-B24C-68AFAE0EC752}"/>
              </a:ext>
            </a:extLst>
          </p:cNvPr>
          <p:cNvCxnSpPr/>
          <p:nvPr/>
        </p:nvCxnSpPr>
        <p:spPr>
          <a:xfrm>
            <a:off x="2054578" y="6105172"/>
            <a:ext cx="1073886" cy="0"/>
          </a:xfrm>
          <a:prstGeom prst="line">
            <a:avLst/>
          </a:prstGeom>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96928600-875D-49DE-90B3-F30087FA9344}"/>
              </a:ext>
            </a:extLst>
          </p:cNvPr>
          <p:cNvCxnSpPr/>
          <p:nvPr/>
        </p:nvCxnSpPr>
        <p:spPr>
          <a:xfrm flipH="1">
            <a:off x="993422" y="1174044"/>
            <a:ext cx="0" cy="0"/>
          </a:xfrm>
          <a:prstGeom prst="line">
            <a:avLst/>
          </a:prstGeom>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a:extLst>
              <a:ext uri="{FF2B5EF4-FFF2-40B4-BE49-F238E27FC236}">
                <a16:creationId xmlns:a16="http://schemas.microsoft.com/office/drawing/2014/main" id="{C9EB2DA7-DA2D-40BD-AA11-33C0A29FDC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889980019"/>
      </p:ext>
    </p:extLst>
  </p:cSld>
  <p:clrMapOvr>
    <a:masterClrMapping/>
  </p:clrMapOvr>
  <mc:AlternateContent xmlns:mc="http://schemas.openxmlformats.org/markup-compatibility/2006" xmlns:p14="http://schemas.microsoft.com/office/powerpoint/2010/main">
    <mc:Choice Requires="p14">
      <p:transition spd="slow" p14:dur="2000" advTm="37156"/>
    </mc:Choice>
    <mc:Fallback xmlns="">
      <p:transition spd="slow" advTm="37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209733"/>
            <a:ext cx="10223323" cy="447261"/>
          </a:xfrm>
        </p:spPr>
        <p:txBody>
          <a:bodyPr/>
          <a:lstStyle/>
          <a:p>
            <a:pPr>
              <a:defRPr b="0" i="0"/>
            </a:pPr>
            <a:r>
              <a:rPr lang="1106" sz="2400">
                <a:solidFill>
                  <a:srgbClr val="0070C0"/>
                </a:solidFill>
              </a:rPr>
              <a:t>Adran B cwestiwn 3 (c), AA3</a:t>
            </a:r>
          </a:p>
        </p:txBody>
      </p:sp>
      <p:sp>
        <p:nvSpPr>
          <p:cNvPr id="4" name="Speech Bubble: Oval 3">
            <a:extLst>
              <a:ext uri="{FF2B5EF4-FFF2-40B4-BE49-F238E27FC236}">
                <a16:creationId xmlns:a16="http://schemas.microsoft.com/office/drawing/2014/main" id="{8FE8776F-2567-4937-A915-7642F530171A}"/>
              </a:ext>
            </a:extLst>
          </p:cNvPr>
          <p:cNvSpPr/>
          <p:nvPr/>
        </p:nvSpPr>
        <p:spPr>
          <a:xfrm>
            <a:off x="4787900" y="2286951"/>
            <a:ext cx="5982362" cy="612648"/>
          </a:xfrm>
          <a:prstGeom prst="wedgeEllipseCallout">
            <a:avLst/>
          </a:prstGeom>
        </p:spPr>
        <p:txBody>
          <a:bodyPr wrap="none" lIns="0" tIns="0" rIns="0" bIns="0" rtlCol="0" anchor="ctr">
            <a:noAutofit/>
          </a:bodyPr>
          <a:lstStyle/>
          <a:p>
            <a:pPr algn="ctr"/>
            <a:endParaRPr lang="en-GB">
              <a:solidFill>
                <a:srgbClr val="000000"/>
              </a:solidFill>
              <a:highlight>
                <a:srgbClr val="FFFF00"/>
              </a:highlight>
            </a:endParaRPr>
          </a:p>
        </p:txBody>
      </p:sp>
      <p:sp>
        <p:nvSpPr>
          <p:cNvPr id="11" name="Speech Bubble: Oval 10">
            <a:extLst>
              <a:ext uri="{FF2B5EF4-FFF2-40B4-BE49-F238E27FC236}">
                <a16:creationId xmlns:a16="http://schemas.microsoft.com/office/drawing/2014/main" id="{98D5F06C-E714-44BA-AC9F-98590911B4DA}"/>
              </a:ext>
            </a:extLst>
          </p:cNvPr>
          <p:cNvSpPr/>
          <p:nvPr/>
        </p:nvSpPr>
        <p:spPr>
          <a:xfrm>
            <a:off x="5969000" y="1103085"/>
            <a:ext cx="4953000" cy="4370616"/>
          </a:xfrm>
          <a:prstGeom prst="wedgeEllipseCallout">
            <a:avLst/>
          </a:prstGeom>
        </p:spPr>
        <p:txBody>
          <a:bodyPr wrap="none" lIns="0" tIns="0" rIns="0" bIns="0" rtlCol="0" anchor="ctr">
            <a:noAutofit/>
          </a:bodyPr>
          <a:lstStyle/>
          <a:p>
            <a:pPr algn="ctr"/>
            <a:endParaRPr lang="en-GB">
              <a:solidFill>
                <a:srgbClr val="000000"/>
              </a:solidFill>
            </a:endParaRPr>
          </a:p>
        </p:txBody>
      </p:sp>
      <p:sp>
        <p:nvSpPr>
          <p:cNvPr id="13" name="Speech Bubble: Oval 12">
            <a:extLst>
              <a:ext uri="{FF2B5EF4-FFF2-40B4-BE49-F238E27FC236}">
                <a16:creationId xmlns:a16="http://schemas.microsoft.com/office/drawing/2014/main" id="{BE87D378-EC96-4115-A8F3-C93DC34F7E4C}"/>
              </a:ext>
            </a:extLst>
          </p:cNvPr>
          <p:cNvSpPr/>
          <p:nvPr/>
        </p:nvSpPr>
        <p:spPr>
          <a:xfrm>
            <a:off x="6591300" y="1358900"/>
            <a:ext cx="914400" cy="612648"/>
          </a:xfrm>
          <a:prstGeom prst="wedgeEllipseCallout">
            <a:avLst/>
          </a:prstGeom>
        </p:spPr>
        <p:txBody>
          <a:bodyPr wrap="none" lIns="0" tIns="0" rIns="0" bIns="0" rtlCol="0" anchor="ctr">
            <a:noAutofit/>
          </a:bodyPr>
          <a:lstStyle/>
          <a:p>
            <a:pPr algn="ctr"/>
            <a:endParaRPr lang="en-GB">
              <a:solidFill>
                <a:srgbClr val="000000"/>
              </a:solidFill>
            </a:endParaRPr>
          </a:p>
        </p:txBody>
      </p:sp>
      <p:sp>
        <p:nvSpPr>
          <p:cNvPr id="14" name="Speech Bubble: Oval 13">
            <a:extLst>
              <a:ext uri="{FF2B5EF4-FFF2-40B4-BE49-F238E27FC236}">
                <a16:creationId xmlns:a16="http://schemas.microsoft.com/office/drawing/2014/main" id="{2AD3C128-9B70-4859-9983-186DF06D0345}"/>
              </a:ext>
            </a:extLst>
          </p:cNvPr>
          <p:cNvSpPr/>
          <p:nvPr/>
        </p:nvSpPr>
        <p:spPr>
          <a:xfrm>
            <a:off x="6096000" y="1715732"/>
            <a:ext cx="5600700" cy="4204060"/>
          </a:xfrm>
          <a:prstGeom prst="wedgeEllipseCallout">
            <a:avLst/>
          </a:prstGeom>
        </p:spPr>
        <p:txBody>
          <a:bodyPr wrap="none" lIns="0" tIns="0" rIns="0" bIns="0" rtlCol="0" anchor="ctr">
            <a:noAutofit/>
          </a:bodyPr>
          <a:lstStyle/>
          <a:p>
            <a:pPr algn="ctr"/>
            <a:endParaRPr lang="en-GB">
              <a:solidFill>
                <a:srgbClr val="000000"/>
              </a:solidFill>
            </a:endParaRPr>
          </a:p>
        </p:txBody>
      </p:sp>
      <p:sp>
        <p:nvSpPr>
          <p:cNvPr id="17" name="TextBox 16">
            <a:extLst>
              <a:ext uri="{FF2B5EF4-FFF2-40B4-BE49-F238E27FC236}">
                <a16:creationId xmlns:a16="http://schemas.microsoft.com/office/drawing/2014/main" id="{40338B42-713B-481F-B33D-BAF273A5405D}"/>
              </a:ext>
            </a:extLst>
          </p:cNvPr>
          <p:cNvSpPr txBox="1"/>
          <p:nvPr/>
        </p:nvSpPr>
        <p:spPr>
          <a:xfrm>
            <a:off x="6591300" y="4213206"/>
            <a:ext cx="4881677" cy="1189909"/>
          </a:xfrm>
          <a:prstGeom prst="rect">
            <a:avLst/>
          </a:prstGeom>
          <a:noFill/>
        </p:spPr>
        <p:txBody>
          <a:bodyPr wrap="square" rtlCol="0">
            <a:spAutoFit/>
          </a:bodyPr>
          <a:lstStyle/>
          <a:p>
            <a:pPr>
              <a:defRPr b="0" i="0"/>
            </a:pPr>
            <a:r>
              <a:rPr lang="1106"/>
              <a:t>Defnyddiwch y lle sydd wedi'i ddarparu i ymateb – gadewch i nifer y marciau a'r lle sydd ar gael eich arwain. (Cofiwch y gallwch chi ddefnyddio'r dudalen parhad os oes angen)</a:t>
            </a:r>
          </a:p>
        </p:txBody>
      </p:sp>
      <p:sp>
        <p:nvSpPr>
          <p:cNvPr id="18" name="Speech Bubble: Rectangle 17">
            <a:extLst>
              <a:ext uri="{FF2B5EF4-FFF2-40B4-BE49-F238E27FC236}">
                <a16:creationId xmlns:a16="http://schemas.microsoft.com/office/drawing/2014/main" id="{C013DD74-B26E-4402-B8B0-6B835749F807}"/>
              </a:ext>
            </a:extLst>
          </p:cNvPr>
          <p:cNvSpPr/>
          <p:nvPr/>
        </p:nvSpPr>
        <p:spPr>
          <a:xfrm>
            <a:off x="5867400" y="1103084"/>
            <a:ext cx="5600700" cy="1318966"/>
          </a:xfrm>
          <a:prstGeom prst="wedgeRectCallout">
            <a:avLst/>
          </a:prstGeom>
        </p:spPr>
        <p:txBody>
          <a:bodyPr wrap="none" lIns="0" tIns="0" rIns="0" bIns="0" rtlCol="0" anchor="ctr">
            <a:noAutofit/>
          </a:bodyPr>
          <a:lstStyle/>
          <a:p>
            <a:pPr algn="ctr"/>
            <a:endParaRPr lang="en-GB">
              <a:solidFill>
                <a:srgbClr val="000000"/>
              </a:solidFill>
            </a:endParaRPr>
          </a:p>
        </p:txBody>
      </p:sp>
      <p:sp>
        <p:nvSpPr>
          <p:cNvPr id="12" name="Rectangle 123">
            <a:extLst>
              <a:ext uri="{FF2B5EF4-FFF2-40B4-BE49-F238E27FC236}">
                <a16:creationId xmlns:a16="http://schemas.microsoft.com/office/drawing/2014/main" id="{54A3653E-1C6E-4840-9BEA-91B7FDB20118}"/>
              </a:ext>
            </a:extLst>
          </p:cNvPr>
          <p:cNvSpPr>
            <a:spLocks noChangeArrowheads="1"/>
          </p:cNvSpPr>
          <p:nvPr/>
        </p:nvSpPr>
        <p:spPr bwMode="auto">
          <a:xfrm>
            <a:off x="6716756" y="1068240"/>
            <a:ext cx="2376488" cy="1044575"/>
          </a:xfrm>
          <a:prstGeom prst="rect">
            <a:avLst/>
          </a:prstGeom>
          <a:solidFill>
            <a:srgbClr val="66CCFF"/>
          </a:solidFill>
          <a:ln w="38100">
            <a:solidFill>
              <a:schemeClr val="tx1"/>
            </a:solidFill>
            <a:miter lim="800000"/>
          </a:ln>
          <a:effectLst/>
        </p:spPr>
        <p:txBody>
          <a:bodyPr wrap="none" anchor="ctr"/>
          <a:lstStyle/>
          <a:p>
            <a:pPr algn="ctr">
              <a:defRPr b="0" i="0"/>
            </a:pPr>
            <a:r>
              <a:rPr lang="1106" sz="6600"/>
              <a:t>10:00</a:t>
            </a:r>
          </a:p>
        </p:txBody>
      </p:sp>
      <p:sp>
        <p:nvSpPr>
          <p:cNvPr id="15" name="TextBox 14">
            <a:extLst>
              <a:ext uri="{FF2B5EF4-FFF2-40B4-BE49-F238E27FC236}">
                <a16:creationId xmlns:a16="http://schemas.microsoft.com/office/drawing/2014/main" id="{C4EE6543-DC97-47C9-AD09-AEB4DFCC4847}"/>
              </a:ext>
            </a:extLst>
          </p:cNvPr>
          <p:cNvSpPr txBox="1"/>
          <p:nvPr/>
        </p:nvSpPr>
        <p:spPr>
          <a:xfrm>
            <a:off x="6591300" y="2161822"/>
            <a:ext cx="3482889" cy="1189909"/>
          </a:xfrm>
          <a:prstGeom prst="rect">
            <a:avLst/>
          </a:prstGeom>
          <a:noFill/>
        </p:spPr>
        <p:txBody>
          <a:bodyPr wrap="square" rtlCol="0">
            <a:spAutoFit/>
          </a:bodyPr>
          <a:lstStyle/>
          <a:p>
            <a:pPr>
              <a:defRPr b="0" i="0"/>
            </a:pPr>
            <a:r>
              <a:rPr lang="1106"/>
              <a:t>Dechreuwch y cloc!</a:t>
            </a:r>
          </a:p>
          <a:p>
            <a:endParaRPr lang="en-GB"/>
          </a:p>
          <a:p>
            <a:pPr>
              <a:defRPr b="0" i="0"/>
            </a:pPr>
            <a:r>
              <a:rPr lang="1106"/>
              <a:t>Ceisiwch ateb y cwestiwn hwn mewn 10 munud.  </a:t>
            </a:r>
          </a:p>
        </p:txBody>
      </p:sp>
      <p:sp>
        <p:nvSpPr>
          <p:cNvPr id="20" name="TextBox 19">
            <a:extLst>
              <a:ext uri="{FF2B5EF4-FFF2-40B4-BE49-F238E27FC236}">
                <a16:creationId xmlns:a16="http://schemas.microsoft.com/office/drawing/2014/main" id="{BDDC4471-A5F4-4B78-8E80-18F1BB6408B9}"/>
              </a:ext>
            </a:extLst>
          </p:cNvPr>
          <p:cNvSpPr txBox="1"/>
          <p:nvPr/>
        </p:nvSpPr>
        <p:spPr>
          <a:xfrm>
            <a:off x="824089" y="1219200"/>
            <a:ext cx="5053402" cy="3386663"/>
          </a:xfrm>
          <a:prstGeom prst="rect">
            <a:avLst/>
          </a:prstGeom>
          <a:noFill/>
        </p:spPr>
        <p:txBody>
          <a:bodyPr wrap="square">
            <a:spAutoFit/>
          </a:bodyPr>
          <a:lstStyle/>
          <a:p>
            <a:pPr>
              <a:defRPr b="0" i="0"/>
            </a:pPr>
            <a:r>
              <a:rPr lang="1106"/>
              <a:t>(</a:t>
            </a:r>
            <a:r>
              <a:rPr lang="1106">
                <a:latin typeface="Arial" pitchFamily="34" charset="0"/>
                <a:cs typeface="Arial" pitchFamily="34" charset="0"/>
              </a:rPr>
              <a:t>c) Aseswch </a:t>
            </a:r>
            <a:r>
              <a:rPr lang="1106">
                <a:highlight>
                  <a:srgbClr val="FFFF00"/>
                </a:highlight>
                <a:latin typeface="Arial" pitchFamily="34" charset="0"/>
                <a:cs typeface="Arial" pitchFamily="34" charset="0"/>
              </a:rPr>
              <a:t>fanteision posibl</a:t>
            </a:r>
            <a:r>
              <a:rPr lang="1106">
                <a:latin typeface="Arial" pitchFamily="34" charset="0"/>
                <a:cs typeface="Arial" pitchFamily="34" charset="0"/>
              </a:rPr>
              <a:t> defnyddio'r </a:t>
            </a:r>
            <a:r>
              <a:rPr lang="1106">
                <a:highlight>
                  <a:srgbClr val="FFFF00"/>
                </a:highlight>
                <a:latin typeface="Arial" pitchFamily="34" charset="0"/>
                <a:cs typeface="Arial" pitchFamily="34" charset="0"/>
              </a:rPr>
              <a:t>system 'goleuadau traffig'</a:t>
            </a:r>
            <a:r>
              <a:rPr lang="1106">
                <a:latin typeface="Arial" pitchFamily="34" charset="0"/>
                <a:cs typeface="Arial" pitchFamily="34" charset="0"/>
              </a:rPr>
              <a:t> i gefnogi oedolion i </a:t>
            </a:r>
            <a:r>
              <a:rPr lang="1106">
                <a:highlight>
                  <a:srgbClr val="FFFF00"/>
                </a:highlight>
                <a:latin typeface="Arial" pitchFamily="34" charset="0"/>
                <a:cs typeface="Arial" pitchFamily="34" charset="0"/>
              </a:rPr>
              <a:t>ddatblygu patrymau ymddygiad cadarnhaol</a:t>
            </a:r>
            <a:r>
              <a:rPr lang="1106">
                <a:latin typeface="Arial" pitchFamily="34" charset="0"/>
                <a:cs typeface="Arial" pitchFamily="34" charset="0"/>
              </a:rPr>
              <a:t>. </a:t>
            </a:r>
            <a:r>
              <a:rPr lang="1106"/>
              <a:t>                                                     </a:t>
            </a:r>
          </a:p>
          <a:p>
            <a:pPr>
              <a:defRPr b="0" i="0"/>
            </a:pPr>
            <a:r>
              <a:rPr lang="1106">
                <a:latin typeface="Arial" pitchFamily="34" charset="0"/>
                <a:cs typeface="Arial" pitchFamily="34" charset="0"/>
              </a:rPr>
              <a:t>                                                                       </a:t>
            </a:r>
            <a:r>
              <a:rPr lang="1106">
                <a:highlight>
                  <a:srgbClr val="FFFF00"/>
                </a:highlight>
                <a:latin typeface="Arial" pitchFamily="34" charset="0"/>
                <a:cs typeface="Arial" pitchFamily="34" charset="0"/>
              </a:rPr>
              <a:t> [8]</a:t>
            </a:r>
          </a:p>
          <a:p>
            <a:pPr>
              <a:defRPr b="0" i="0"/>
            </a:pPr>
            <a:r>
              <a:rPr lang="1106" b="1">
                <a:latin typeface="Arial" pitchFamily="34" charset="0"/>
                <a:cs typeface="Arial" pitchFamily="34" charset="0"/>
              </a:rPr>
              <a:t>……………………………………………………… ……………………………………………………………………………………………..………………………………………………………………… ……………………………………………………………………………………………………………………………………………………………………………………………………………………………</a:t>
            </a:r>
          </a:p>
        </p:txBody>
      </p:sp>
      <p:sp>
        <p:nvSpPr>
          <p:cNvPr id="2" name="Oval 1">
            <a:extLst>
              <a:ext uri="{FF2B5EF4-FFF2-40B4-BE49-F238E27FC236}">
                <a16:creationId xmlns:a16="http://schemas.microsoft.com/office/drawing/2014/main" id="{235F8389-5029-4A41-B355-FFAE682BB26E}"/>
              </a:ext>
            </a:extLst>
          </p:cNvPr>
          <p:cNvSpPr/>
          <p:nvPr/>
        </p:nvSpPr>
        <p:spPr>
          <a:xfrm>
            <a:off x="1104182" y="1219200"/>
            <a:ext cx="1060794" cy="28687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Audio 4">
            <a:hlinkClick r:id="" action="ppaction://media"/>
            <a:extLst>
              <a:ext uri="{FF2B5EF4-FFF2-40B4-BE49-F238E27FC236}">
                <a16:creationId xmlns:a16="http://schemas.microsoft.com/office/drawing/2014/main" id="{7FE0782A-D0F7-4186-8E0A-CBE8E7C3E0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611462409"/>
      </p:ext>
    </p:extLst>
  </p:cSld>
  <p:clrMapOvr>
    <a:masterClrMapping/>
  </p:clrMapOvr>
  <mc:AlternateContent xmlns:mc="http://schemas.openxmlformats.org/markup-compatibility/2006" xmlns:p14="http://schemas.microsoft.com/office/powerpoint/2010/main">
    <mc:Choice Requires="p14">
      <p:transition spd="slow" p14:dur="2000" advTm="130581"/>
    </mc:Choice>
    <mc:Fallback xmlns="">
      <p:transition spd="slow" advTm="130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nodeType="clickPar">
                      <p:stCondLst>
                        <p:cond delay="0"/>
                      </p:stCondLst>
                      <p:childTnLst>
                        <p:par>
                          <p:cTn id="9" fill="hold" nodeType="afterGroup">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bldLst>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412638" y="179693"/>
            <a:ext cx="10223323" cy="447261"/>
          </a:xfrm>
        </p:spPr>
        <p:txBody>
          <a:bodyPr/>
          <a:lstStyle/>
          <a:p>
            <a:pPr>
              <a:defRPr b="0" i="0"/>
            </a:pPr>
            <a:r>
              <a:rPr lang="1106" sz="2000">
                <a:solidFill>
                  <a:srgbClr val="0070C0"/>
                </a:solidFill>
              </a:rPr>
              <a:t>Adran B cwestiwn 3(c),  cynllun marcio AA3 </a:t>
            </a:r>
          </a:p>
        </p:txBody>
      </p:sp>
      <p:sp>
        <p:nvSpPr>
          <p:cNvPr id="7" name="TextBox 6">
            <a:extLst>
              <a:ext uri="{FF2B5EF4-FFF2-40B4-BE49-F238E27FC236}">
                <a16:creationId xmlns:a16="http://schemas.microsoft.com/office/drawing/2014/main" id="{AED58534-3F97-42D8-96D5-4F7847F527CF}"/>
              </a:ext>
            </a:extLst>
          </p:cNvPr>
          <p:cNvSpPr txBox="1"/>
          <p:nvPr/>
        </p:nvSpPr>
        <p:spPr>
          <a:xfrm>
            <a:off x="812801" y="870535"/>
            <a:ext cx="5293771" cy="6742815"/>
          </a:xfrm>
          <a:prstGeom prst="rect">
            <a:avLst/>
          </a:prstGeom>
          <a:noFill/>
        </p:spPr>
        <p:txBody>
          <a:bodyPr wrap="square">
            <a:spAutoFit/>
          </a:bodyPr>
          <a:lstStyle/>
          <a:p>
            <a:pPr>
              <a:defRPr b="0" i="0"/>
            </a:pPr>
            <a:r>
              <a:rPr lang="1106" sz="1100" i="1" dirty="0"/>
              <a:t>3 (</a:t>
            </a:r>
            <a:r>
              <a:rPr lang="1106" sz="1100" i="1" dirty="0">
                <a:latin typeface="Arial" pitchFamily="34" charset="0"/>
                <a:cs typeface="Arial" pitchFamily="34" charset="0"/>
              </a:rPr>
              <a:t>c) Aseswch fanteision posibl defnyddio'r system 'goleuadau traffig' i gefnogi oedolion i ddatblygu patrymau ymddygiad cadarnhaol</a:t>
            </a:r>
          </a:p>
          <a:p>
            <a:endParaRPr lang="en-GB" sz="1600" dirty="0">
              <a:latin typeface="Arial" pitchFamily="34" charset="0"/>
              <a:cs typeface="Arial" pitchFamily="34" charset="0"/>
            </a:endParaRPr>
          </a:p>
          <a:p>
            <a:pPr>
              <a:defRPr b="0" i="0"/>
            </a:pPr>
            <a:r>
              <a:rPr lang="1106" sz="1000" dirty="0">
                <a:latin typeface="Arial" pitchFamily="34" charset="0"/>
                <a:cs typeface="Arial" pitchFamily="34" charset="0"/>
              </a:rPr>
              <a:t>Gall atebion gyfeirio at y canlynol: </a:t>
            </a:r>
          </a:p>
          <a:p>
            <a:pPr>
              <a:defRPr b="0" i="0"/>
            </a:pPr>
            <a:r>
              <a:rPr lang="1106" sz="1200" dirty="0"/>
              <a:t>Mae'r system gefnogi 'goleuadau traffig' yn gynllun cefnogi ymddygiad sy'n defnyddio codau lliw er mwyn ceisio egluro'r gwahanol gamau o ymddygiad. Mae manteision defnyddio'r system 'goleuadau traffig' i gefnogi oedolion i ddatblygu patrymau ymddygiad cadarnhaol yn cynnwys</a:t>
            </a:r>
          </a:p>
          <a:p>
            <a:pPr>
              <a:defRPr b="0" i="0"/>
            </a:pPr>
            <a:r>
              <a:rPr lang="1106" sz="1200" dirty="0"/>
              <a:t>• mae'r cynllun yn canolbwyntio ar hybu iechyd cyfannol yn hytrach na chanolbwyntio ar ymddygiad yn unig • dylai leihau angen unigolyn i ddibynnu ar ymddygiad heriol </a:t>
            </a:r>
          </a:p>
          <a:p>
            <a:pPr>
              <a:defRPr b="0" i="0"/>
            </a:pPr>
            <a:r>
              <a:rPr lang="1106" sz="1200" dirty="0"/>
              <a:t>• dylai helpu unigolyn i ddeall pa ymddygiad sy'n dderbyniol a pha ymddygiad sydd ddim yn dderbyniol mewn gwahanol sefyllfaoedd </a:t>
            </a:r>
          </a:p>
          <a:p>
            <a:pPr>
              <a:defRPr b="0" i="0"/>
            </a:pPr>
            <a:r>
              <a:rPr lang="1106" sz="1200" dirty="0"/>
              <a:t>• dylai unigolyn ddysgu sgiliau newydd a ffyrdd mwy effeithiol o gyfathrebu </a:t>
            </a:r>
          </a:p>
          <a:p>
            <a:pPr>
              <a:defRPr b="0" i="0"/>
            </a:pPr>
            <a:r>
              <a:rPr lang="1106" sz="1200" dirty="0"/>
              <a:t>• dylai staff cefnogi fod yn fwy ymwybodol o'r trigeri a allai gynhyrfu unigolyn ac felly osgoi'r trigeri hynny</a:t>
            </a:r>
          </a:p>
          <a:p>
            <a:pPr>
              <a:defRPr b="0" i="0"/>
            </a:pPr>
            <a:r>
              <a:rPr lang="1106" sz="1200" dirty="0"/>
              <a:t> • dylai staff cefnogi fod yn fwy parod i nodi rhybuddion cynnar fod unigolyn yn teimlo'n bryderus neu'n ofidus (a'i fod o bosibl ar fin ymddwyn mewn ffordd heriol) a byddant yn gwybod pa gamau i'w cymryd er mwyn ymyrryd yn llwyddiannus </a:t>
            </a:r>
          </a:p>
          <a:p>
            <a:pPr>
              <a:defRPr b="0" i="0"/>
            </a:pPr>
            <a:r>
              <a:rPr lang="1106" sz="1200" dirty="0"/>
              <a:t>• os daw ymddygiad unigolyn yn heriol, dylai staff cefnogi fod yn ymwybodol o'r strategaethau adweithiol mwyaf addas y gallent eu defnyddio i reoli ei ymddygiad mor ddiogel ac mor gyflym â phosibl er mwyn sicrhau ei fod ef a phobl eraill o'i amgylch yn ddiogel.</a:t>
            </a:r>
          </a:p>
          <a:p>
            <a:pPr>
              <a:defRPr b="0" i="0"/>
            </a:pPr>
            <a:r>
              <a:rPr lang="1106" sz="1200" dirty="0"/>
              <a:t>Gallai sylwadau gwerthusol gynnwys cyfeirio at liniaru effaith neu debygolrwydd ymddygiadau negyddol, fel: </a:t>
            </a:r>
          </a:p>
          <a:p>
            <a:pPr>
              <a:defRPr b="0" i="0"/>
            </a:pPr>
            <a:r>
              <a:rPr lang="1106" sz="1200" dirty="0"/>
              <a:t>• atal ymddygiad heriol rhag gwaethygu </a:t>
            </a:r>
          </a:p>
          <a:p>
            <a:pPr>
              <a:defRPr b="0" i="0"/>
            </a:pPr>
            <a:r>
              <a:rPr lang="1106" sz="1200" dirty="0"/>
              <a:t>• staff cefnogi nad ydynt yn ymwybodol o'r ffactorau sy'n gweithio fel triger i achosi ymddygiad heriol unigolyn </a:t>
            </a:r>
          </a:p>
          <a:p>
            <a:pPr>
              <a:defRPr b="0" i="0"/>
            </a:pPr>
            <a:r>
              <a:rPr lang="1106" sz="1200" dirty="0"/>
              <a:t>• unigolyn nad yw'n dysgu nac yn deall beth sy'n gyfystyr ag ymddygiad annerbyniol </a:t>
            </a:r>
          </a:p>
          <a:p>
            <a:pPr>
              <a:defRPr b="0" i="0"/>
            </a:pPr>
            <a:r>
              <a:rPr lang="1106" sz="1200" dirty="0"/>
              <a:t>• peryglu diogelwch yr unigolyn (a'r staff sy'n ei gefnogi).</a:t>
            </a:r>
            <a:endParaRPr lang="en-GB" sz="1200" dirty="0">
              <a:latin typeface="Arial" pitchFamily="34" charset="0"/>
              <a:cs typeface="Arial" pitchFamily="34" charset="0"/>
            </a:endParaRPr>
          </a:p>
          <a:p>
            <a:endParaRPr lang="en-GB" sz="1000" dirty="0">
              <a:latin typeface="Arial" pitchFamily="34" charset="0"/>
              <a:cs typeface="Arial" pitchFamily="34" charset="0"/>
            </a:endParaRPr>
          </a:p>
          <a:p>
            <a:pPr>
              <a:defRPr b="0" i="0"/>
            </a:pPr>
            <a:r>
              <a:rPr lang="1106" sz="1000" dirty="0">
                <a:latin typeface="Arial" pitchFamily="34" charset="0"/>
                <a:cs typeface="Arial" pitchFamily="34" charset="0"/>
              </a:rPr>
              <a:t>Rhowch gredyd am unrhyw ymateb dilys arall</a:t>
            </a:r>
            <a:endParaRPr lang="en-GB" sz="1000" i="1" dirty="0">
              <a:latin typeface="Arial" pitchFamily="34" charset="0"/>
              <a:cs typeface="Arial" pitchFamily="34" charset="0"/>
            </a:endParaRPr>
          </a:p>
          <a:p>
            <a:endParaRPr lang="en-GB" sz="1100" dirty="0">
              <a:latin typeface="Arial" pitchFamily="34" charset="0"/>
              <a:cs typeface="Arial" pitchFamily="34" charset="0"/>
            </a:endParaRPr>
          </a:p>
          <a:p>
            <a:pPr>
              <a:defRPr b="0" i="0"/>
            </a:pPr>
            <a:r>
              <a:rPr lang="1106" sz="1100" dirty="0">
                <a:latin typeface="Arial" pitchFamily="34" charset="0"/>
                <a:cs typeface="Arial" pitchFamily="34" charset="0"/>
              </a:rPr>
              <a:t>.</a:t>
            </a:r>
          </a:p>
          <a:p>
            <a:endParaRPr lang="en-GB" sz="1100" dirty="0"/>
          </a:p>
          <a:p>
            <a:pPr>
              <a:defRPr b="0" i="0"/>
            </a:pPr>
            <a:r>
              <a:rPr lang="1106" sz="1100" dirty="0"/>
              <a:t>.</a:t>
            </a:r>
          </a:p>
        </p:txBody>
      </p:sp>
      <p:graphicFrame>
        <p:nvGraphicFramePr>
          <p:cNvPr id="2" name="Table 1">
            <a:extLst>
              <a:ext uri="{FF2B5EF4-FFF2-40B4-BE49-F238E27FC236}">
                <a16:creationId xmlns:a16="http://schemas.microsoft.com/office/drawing/2014/main" id="{4B552BA4-331D-487B-8B36-30345B63CB7F}"/>
              </a:ext>
            </a:extLst>
          </p:cNvPr>
          <p:cNvGraphicFramePr>
            <a:graphicFrameLocks noGrp="1"/>
          </p:cNvGraphicFramePr>
          <p:nvPr>
            <p:extLst>
              <p:ext uri="{D42A27DB-BD31-4B8C-83A1-F6EECF244321}">
                <p14:modId xmlns:p14="http://schemas.microsoft.com/office/powerpoint/2010/main" val="3881241264"/>
              </p:ext>
            </p:extLst>
          </p:nvPr>
        </p:nvGraphicFramePr>
        <p:xfrm>
          <a:off x="7304742" y="1446584"/>
          <a:ext cx="4074457" cy="3569167"/>
        </p:xfrm>
        <a:graphic>
          <a:graphicData uri="http://schemas.openxmlformats.org/drawingml/2006/table">
            <a:tbl>
              <a:tblPr firstRow="1" firstCol="1" bandRow="1">
                <a:tableStyleId>{5C22544A-7EE6-4342-B048-85BDC9FD1C3A}</a:tableStyleId>
              </a:tblPr>
              <a:tblGrid>
                <a:gridCol w="910259">
                  <a:extLst>
                    <a:ext uri="{9D8B030D-6E8A-4147-A177-3AD203B41FA5}">
                      <a16:colId xmlns:a16="http://schemas.microsoft.com/office/drawing/2014/main" val="4204394858"/>
                    </a:ext>
                  </a:extLst>
                </a:gridCol>
                <a:gridCol w="972328">
                  <a:extLst>
                    <a:ext uri="{9D8B030D-6E8A-4147-A177-3AD203B41FA5}">
                      <a16:colId xmlns:a16="http://schemas.microsoft.com/office/drawing/2014/main" val="32234125"/>
                    </a:ext>
                  </a:extLst>
                </a:gridCol>
                <a:gridCol w="1019493">
                  <a:extLst>
                    <a:ext uri="{9D8B030D-6E8A-4147-A177-3AD203B41FA5}">
                      <a16:colId xmlns:a16="http://schemas.microsoft.com/office/drawing/2014/main" val="3076512974"/>
                    </a:ext>
                  </a:extLst>
                </a:gridCol>
                <a:gridCol w="1172377">
                  <a:extLst>
                    <a:ext uri="{9D8B030D-6E8A-4147-A177-3AD203B41FA5}">
                      <a16:colId xmlns:a16="http://schemas.microsoft.com/office/drawing/2014/main" val="1703735260"/>
                    </a:ext>
                  </a:extLst>
                </a:gridCol>
              </a:tblGrid>
              <a:tr h="883979">
                <a:tc>
                  <a:txBody>
                    <a:bodyPr/>
                    <a:lstStyle/>
                    <a:p>
                      <a:pPr algn="ctr">
                        <a:lnSpc>
                          <a:spcPct val="107000"/>
                        </a:lnSpc>
                        <a:spcAft>
                          <a:spcPts val="800"/>
                        </a:spcAft>
                        <a:defRPr b="0" i="0"/>
                      </a:pPr>
                      <a:r>
                        <a:rPr lang="1106" sz="1600" b="1">
                          <a:solidFill>
                            <a:schemeClr val="tx1"/>
                          </a:solidFill>
                          <a:effectLst/>
                          <a:latin typeface="+mj-lt"/>
                        </a:rPr>
                        <a:t>AA1</a:t>
                      </a:r>
                      <a:endParaRPr lang="en-GB" sz="16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800"/>
                        </a:spcAft>
                        <a:defRPr b="0" i="0"/>
                      </a:pPr>
                      <a:r>
                        <a:rPr lang="1106" sz="1600" b="1">
                          <a:solidFill>
                            <a:schemeClr val="tx1"/>
                          </a:solidFill>
                          <a:effectLst/>
                          <a:latin typeface="+mj-lt"/>
                        </a:rPr>
                        <a:t>AA2</a:t>
                      </a:r>
                      <a:endParaRPr lang="en-GB" sz="16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800"/>
                        </a:spcAft>
                        <a:defRPr b="0" i="0"/>
                      </a:pPr>
                      <a:r>
                        <a:rPr lang="1106" sz="1600" b="1">
                          <a:solidFill>
                            <a:schemeClr val="tx1"/>
                          </a:solidFill>
                          <a:effectLst/>
                          <a:latin typeface="+mj-lt"/>
                        </a:rPr>
                        <a:t>AA3</a:t>
                      </a:r>
                      <a:endParaRPr lang="en-GB" sz="16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800"/>
                        </a:spcAft>
                        <a:defRPr b="0" i="0"/>
                      </a:pPr>
                      <a:r>
                        <a:rPr lang="1106" sz="1600" b="1" dirty="0">
                          <a:solidFill>
                            <a:schemeClr val="tx1"/>
                          </a:solidFill>
                          <a:effectLst/>
                          <a:latin typeface="+mj-lt"/>
                        </a:rPr>
                        <a:t>Cyfanswm</a:t>
                      </a:r>
                      <a:r>
                        <a:rPr lang="1106" sz="1600" b="0" dirty="0">
                          <a:solidFill>
                            <a:schemeClr val="tx1"/>
                          </a:solidFill>
                          <a:effectLst/>
                          <a:latin typeface="+mj-lt"/>
                        </a:rPr>
                        <a:t> </a:t>
                      </a:r>
                    </a:p>
                    <a:p>
                      <a:pPr algn="ctr">
                        <a:lnSpc>
                          <a:spcPct val="107000"/>
                        </a:lnSpc>
                        <a:spcAft>
                          <a:spcPts val="800"/>
                        </a:spcAft>
                        <a:defRPr b="0" i="0"/>
                      </a:pPr>
                      <a:r>
                        <a:rPr lang="1106" sz="1600" b="1" dirty="0">
                          <a:solidFill>
                            <a:schemeClr val="tx1"/>
                          </a:solidFill>
                          <a:effectLst/>
                          <a:latin typeface="+mj-lt"/>
                        </a:rPr>
                        <a:t>marc</a:t>
                      </a:r>
                      <a:r>
                        <a:rPr lang="cy-GB" sz="1600" b="1" dirty="0">
                          <a:solidFill>
                            <a:schemeClr val="tx1"/>
                          </a:solidFill>
                          <a:effectLst/>
                          <a:latin typeface="+mj-lt"/>
                        </a:rPr>
                        <a:t>iau</a:t>
                      </a:r>
                      <a:endParaRPr lang="en-GB" sz="16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665767889"/>
                  </a:ext>
                </a:extLst>
              </a:tr>
              <a:tr h="2685188">
                <a:tc>
                  <a:txBody>
                    <a:bodyPr/>
                    <a:lstStyle/>
                    <a:p>
                      <a:pPr algn="ctr">
                        <a:lnSpc>
                          <a:spcPct val="107000"/>
                        </a:lnSpc>
                        <a:spcAft>
                          <a:spcPts val="800"/>
                        </a:spcAft>
                        <a:defRPr b="0" i="0"/>
                      </a:pPr>
                      <a:r>
                        <a:rPr lang="1106" sz="1800" b="1">
                          <a:solidFill>
                            <a:schemeClr val="tx1"/>
                          </a:solidFill>
                          <a:effectLst/>
                        </a:rPr>
                        <a:t> </a:t>
                      </a:r>
                    </a:p>
                    <a:p>
                      <a:pPr algn="ctr">
                        <a:lnSpc>
                          <a:spcPct val="107000"/>
                        </a:lnSpc>
                        <a:spcAft>
                          <a:spcPts val="800"/>
                        </a:spcAft>
                      </a:pPr>
                      <a:endParaRPr lang="en-GB" sz="1800" b="1">
                        <a:solidFill>
                          <a:schemeClr val="tx1"/>
                        </a:solidFill>
                        <a:effectLst/>
                      </a:endParaRPr>
                    </a:p>
                    <a:p>
                      <a:pPr algn="ctr">
                        <a:lnSpc>
                          <a:spcPct val="107000"/>
                        </a:lnSpc>
                        <a:spcAft>
                          <a:spcPts val="800"/>
                        </a:spcAft>
                        <a:defRPr b="0" i="0"/>
                      </a:pPr>
                      <a:r>
                        <a:rPr lang="1106" sz="1800" b="1">
                          <a:solidFill>
                            <a:schemeClr val="tx1"/>
                          </a:solidFill>
                          <a:effectLst/>
                        </a:rPr>
                        <a:t> </a:t>
                      </a:r>
                    </a:p>
                    <a:p>
                      <a:pPr algn="ctr">
                        <a:lnSpc>
                          <a:spcPct val="107000"/>
                        </a:lnSpc>
                        <a:spcAft>
                          <a:spcPts val="800"/>
                        </a:spcAft>
                        <a:defRPr b="0" i="0"/>
                      </a:pPr>
                      <a:r>
                        <a:rPr lang="1106" sz="1800" b="1">
                          <a:solidFill>
                            <a:schemeClr val="tx1"/>
                          </a:solidFill>
                          <a:effectLst/>
                        </a:rPr>
                        <a:t> </a:t>
                      </a:r>
                    </a:p>
                    <a:p>
                      <a:pPr algn="ctr">
                        <a:lnSpc>
                          <a:spcPct val="107000"/>
                        </a:lnSpc>
                        <a:spcAft>
                          <a:spcPts val="800"/>
                        </a:spcAft>
                        <a:defRPr b="0" i="0"/>
                      </a:pPr>
                      <a:r>
                        <a:rPr lang="1106" sz="1800" b="1">
                          <a:solidFill>
                            <a:schemeClr val="tx1"/>
                          </a:solidFill>
                          <a:effectLst/>
                        </a:rPr>
                        <a:t> </a:t>
                      </a:r>
                    </a:p>
                    <a:p>
                      <a:pPr algn="ctr">
                        <a:lnSpc>
                          <a:spcPct val="107000"/>
                        </a:lnSpc>
                        <a:spcAft>
                          <a:spcPts val="800"/>
                        </a:spcAft>
                        <a:defRPr b="0" i="0"/>
                      </a:pPr>
                      <a:r>
                        <a:rPr lang="1106" sz="1800" b="1">
                          <a:solidFill>
                            <a:schemeClr val="tx1"/>
                          </a:solidFill>
                          <a:effectLst/>
                        </a:rPr>
                        <a:t> </a:t>
                      </a:r>
                    </a:p>
                    <a:p>
                      <a:pPr algn="ctr">
                        <a:lnSpc>
                          <a:spcPct val="107000"/>
                        </a:lnSpc>
                        <a:spcAft>
                          <a:spcPts val="800"/>
                        </a:spcAft>
                        <a:defRPr b="0" i="0"/>
                      </a:pPr>
                      <a:r>
                        <a:rPr lang="1106" sz="1800" b="1">
                          <a:solidFill>
                            <a:schemeClr val="tx1"/>
                          </a:solidFill>
                          <a:effectLst/>
                        </a:rPr>
                        <a:t> </a:t>
                      </a:r>
                      <a:endParaRPr lang="en-GB" sz="18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endParaRPr lang="en-GB" sz="1800" b="1">
                        <a:solidFill>
                          <a:schemeClr val="tx1"/>
                        </a:solidFill>
                        <a:effectLst/>
                      </a:endParaRPr>
                    </a:p>
                    <a:p>
                      <a:pPr algn="ctr">
                        <a:lnSpc>
                          <a:spcPct val="107000"/>
                        </a:lnSpc>
                        <a:spcAft>
                          <a:spcPts val="800"/>
                        </a:spcAft>
                      </a:pPr>
                      <a:endParaRPr lang="en-GB" sz="1800" b="1">
                        <a:solidFill>
                          <a:schemeClr val="tx1"/>
                        </a:solidFill>
                        <a:effectLst/>
                      </a:endParaRPr>
                    </a:p>
                    <a:p>
                      <a:pPr algn="ctr">
                        <a:lnSpc>
                          <a:spcPct val="107000"/>
                        </a:lnSpc>
                        <a:spcAft>
                          <a:spcPts val="800"/>
                        </a:spcAft>
                        <a:defRPr b="0" i="0"/>
                      </a:pPr>
                      <a:r>
                        <a:rPr lang="1106" sz="1800" b="1">
                          <a:solidFill>
                            <a:schemeClr val="tx1"/>
                          </a:solidFill>
                          <a:effectLst/>
                        </a:rPr>
                        <a:t> </a:t>
                      </a:r>
                      <a:endParaRPr lang="en-GB" sz="18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defRPr b="0" i="0"/>
                      </a:pPr>
                      <a:r>
                        <a:rPr lang="1106" sz="1800" b="1">
                          <a:solidFill>
                            <a:schemeClr val="tx1"/>
                          </a:solidFill>
                          <a:effectLst/>
                        </a:rPr>
                        <a:t> </a:t>
                      </a:r>
                    </a:p>
                    <a:p>
                      <a:pPr algn="ctr">
                        <a:lnSpc>
                          <a:spcPct val="107000"/>
                        </a:lnSpc>
                        <a:spcAft>
                          <a:spcPts val="800"/>
                        </a:spcAft>
                        <a:defRPr b="0" i="0"/>
                      </a:pPr>
                      <a:r>
                        <a:rPr lang="1106" sz="1800" b="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8</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defRPr b="0" i="0"/>
                      </a:pPr>
                      <a:r>
                        <a:rPr lang="1106" sz="1800" b="1" dirty="0">
                          <a:solidFill>
                            <a:schemeClr val="tx1"/>
                          </a:solidFill>
                          <a:effectLst/>
                        </a:rPr>
                        <a:t> </a:t>
                      </a:r>
                    </a:p>
                    <a:p>
                      <a:pPr algn="ctr">
                        <a:lnSpc>
                          <a:spcPct val="107000"/>
                        </a:lnSpc>
                        <a:spcAft>
                          <a:spcPts val="800"/>
                        </a:spcAft>
                        <a:defRPr b="0" i="0"/>
                      </a:pPr>
                      <a:r>
                        <a:rPr lang="1106"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8</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181099"/>
                  </a:ext>
                </a:extLst>
              </a:tr>
            </a:tbl>
          </a:graphicData>
        </a:graphic>
      </p:graphicFrame>
      <p:pic>
        <p:nvPicPr>
          <p:cNvPr id="4" name="Audio 3">
            <a:hlinkClick r:id="" action="ppaction://media"/>
            <a:extLst>
              <a:ext uri="{FF2B5EF4-FFF2-40B4-BE49-F238E27FC236}">
                <a16:creationId xmlns:a16="http://schemas.microsoft.com/office/drawing/2014/main" id="{2E79AA31-5662-41CC-B176-1939B2345F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872069244"/>
      </p:ext>
    </p:extLst>
  </p:cSld>
  <p:clrMapOvr>
    <a:masterClrMapping/>
  </p:clrMapOvr>
  <mc:AlternateContent xmlns:mc="http://schemas.openxmlformats.org/markup-compatibility/2006" xmlns:p14="http://schemas.microsoft.com/office/powerpoint/2010/main">
    <mc:Choice Requires="p14">
      <p:transition spd="slow" p14:dur="2000" advTm="63693"/>
    </mc:Choice>
    <mc:Fallback xmlns="">
      <p:transition spd="slow" advTm="63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308E7E04-25F5-43D1-ADBE-3DAE2BB4FF19}"/>
              </a:ext>
            </a:extLst>
          </p:cNvPr>
          <p:cNvGraphicFramePr>
            <a:graphicFrameLocks noGrp="1"/>
          </p:cNvGraphicFramePr>
          <p:nvPr>
            <p:ph sz="quarter" idx="10"/>
            <p:extLst>
              <p:ext uri="{D42A27DB-BD31-4B8C-83A1-F6EECF244321}">
                <p14:modId xmlns:p14="http://schemas.microsoft.com/office/powerpoint/2010/main" val="2325385095"/>
              </p:ext>
            </p:extLst>
          </p:nvPr>
        </p:nvGraphicFramePr>
        <p:xfrm>
          <a:off x="3506003" y="928688"/>
          <a:ext cx="5179993" cy="5507357"/>
        </p:xfrm>
        <a:graphic>
          <a:graphicData uri="http://schemas.openxmlformats.org/drawingml/2006/table">
            <a:tbl>
              <a:tblPr firstRow="1" bandRow="1">
                <a:tableStyleId>{5C22544A-7EE6-4342-B048-85BDC9FD1C3A}</a:tableStyleId>
              </a:tblPr>
              <a:tblGrid>
                <a:gridCol w="993754">
                  <a:extLst>
                    <a:ext uri="{9D8B030D-6E8A-4147-A177-3AD203B41FA5}">
                      <a16:colId xmlns:a16="http://schemas.microsoft.com/office/drawing/2014/main" val="3881801797"/>
                    </a:ext>
                  </a:extLst>
                </a:gridCol>
                <a:gridCol w="4186239">
                  <a:extLst>
                    <a:ext uri="{9D8B030D-6E8A-4147-A177-3AD203B41FA5}">
                      <a16:colId xmlns:a16="http://schemas.microsoft.com/office/drawing/2014/main" val="727426922"/>
                    </a:ext>
                  </a:extLst>
                </a:gridCol>
              </a:tblGrid>
              <a:tr h="287104">
                <a:tc>
                  <a:txBody>
                    <a:bodyPr/>
                    <a:lstStyle/>
                    <a:p>
                      <a:pPr algn="ctr">
                        <a:defRPr b="0" i="0"/>
                      </a:pPr>
                      <a:r>
                        <a:rPr lang="1106" sz="1100" b="1" baseline="0">
                          <a:solidFill>
                            <a:schemeClr val="tx1"/>
                          </a:solidFill>
                          <a:latin typeface="Arial" pitchFamily="34" charset="0"/>
                          <a:cs typeface="Arial" pitchFamily="34" charset="0"/>
                        </a:rPr>
                        <a:t>Band </a:t>
                      </a:r>
                      <a:endParaRPr lang="en-GB" sz="110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defRPr b="0" i="0"/>
                      </a:pPr>
                      <a:r>
                        <a:rPr lang="1106" sz="1100" b="1">
                          <a:solidFill>
                            <a:schemeClr val="tx1"/>
                          </a:solidFill>
                          <a:latin typeface="Arial" pitchFamily="34" charset="0"/>
                          <a:cs typeface="Arial" pitchFamily="34" charset="0"/>
                        </a:rPr>
                        <a:t>AA3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4573546"/>
                  </a:ext>
                </a:extLst>
              </a:tr>
              <a:tr h="1337803">
                <a:tc>
                  <a:txBody>
                    <a:bodyPr/>
                    <a:lstStyle/>
                    <a:p>
                      <a:pPr algn="ctr">
                        <a:defRPr b="0" i="0"/>
                      </a:pPr>
                      <a:r>
                        <a:rPr lang="1106" sz="1100" b="1">
                          <a:solidFill>
                            <a:schemeClr val="tx1"/>
                          </a:solidFill>
                          <a:latin typeface="Arial" pitchFamily="34" charset="0"/>
                          <a:cs typeface="Arial"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defRPr b="0" i="0"/>
                      </a:pPr>
                      <a:r>
                        <a:rPr lang="1106" sz="1100" b="1"/>
                        <a:t>7-8 marc </a:t>
                      </a:r>
                    </a:p>
                    <a:p>
                      <a:pPr algn="l">
                        <a:defRPr b="0" i="0"/>
                      </a:pPr>
                      <a:r>
                        <a:rPr lang="1106" sz="1100"/>
                        <a:t>Asesiad ardderchog sy'n dangos:</a:t>
                      </a:r>
                    </a:p>
                    <a:p>
                      <a:pPr algn="l">
                        <a:defRPr b="0" i="0"/>
                      </a:pPr>
                      <a:r>
                        <a:rPr lang="1106" sz="1100"/>
                        <a:t>• barnau craff a gwybodus am fanteision defnyddio'r system goleuadau traffig i gefnogi oedolion i ddatblygu patrymau ymddygiad cadarnhaol</a:t>
                      </a:r>
                    </a:p>
                    <a:p>
                      <a:pPr algn="l">
                        <a:defRPr b="0" i="0"/>
                      </a:pPr>
                      <a:r>
                        <a:rPr lang="1106" sz="1100"/>
                        <a:t>• ymdriniaeth hyderus a manwl â'r system a'i manteision posibl. .</a:t>
                      </a:r>
                      <a:endParaRPr lang="en-GB" sz="110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42709829"/>
                  </a:ext>
                </a:extLst>
              </a:tr>
              <a:tr h="1110135">
                <a:tc>
                  <a:txBody>
                    <a:bodyPr/>
                    <a:lstStyle/>
                    <a:p>
                      <a:pPr algn="ctr">
                        <a:defRPr b="0" i="0"/>
                      </a:pPr>
                      <a:r>
                        <a:rPr lang="1106" sz="1100" b="1">
                          <a:solidFill>
                            <a:schemeClr val="tx1"/>
                          </a:solidFill>
                          <a:latin typeface="Arial" pitchFamily="34" charset="0"/>
                          <a:cs typeface="Arial"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defRPr b="0" i="0"/>
                      </a:pPr>
                      <a:r>
                        <a:rPr lang="1106" sz="1100" b="1"/>
                        <a:t>5-6 marc </a:t>
                      </a:r>
                    </a:p>
                    <a:p>
                      <a:pPr algn="l">
                        <a:defRPr b="0" i="0"/>
                      </a:pPr>
                      <a:r>
                        <a:rPr lang="1106" sz="1100"/>
                        <a:t>Asesiad da sy'n dangos:</a:t>
                      </a:r>
                    </a:p>
                    <a:p>
                      <a:pPr algn="l">
                        <a:defRPr b="0" i="0"/>
                      </a:pPr>
                      <a:r>
                        <a:rPr lang="1106" sz="1100"/>
                        <a:t>• barnau rhesymegol am fanteision defnyddio'r system goleuadau traffig i gefnogi oedolion i ddatblygu patrymau ymddygiad cadarnhaol</a:t>
                      </a:r>
                    </a:p>
                    <a:p>
                      <a:pPr algn="l">
                        <a:defRPr b="0" i="0"/>
                      </a:pPr>
                      <a:r>
                        <a:rPr lang="1106" sz="1100"/>
                        <a:t>• ymdriniaeth drylwyr â'r system a'i manteision posibl.</a:t>
                      </a:r>
                      <a:endParaRPr lang="en-GB" sz="110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09150198"/>
                  </a:ext>
                </a:extLst>
              </a:tr>
              <a:tr h="1160504">
                <a:tc>
                  <a:txBody>
                    <a:bodyPr/>
                    <a:lstStyle/>
                    <a:p>
                      <a:pPr algn="ctr">
                        <a:defRPr b="0" i="0"/>
                      </a:pPr>
                      <a:r>
                        <a:rPr lang="1106" sz="1100" b="1">
                          <a:solidFill>
                            <a:schemeClr val="tx1"/>
                          </a:solidFill>
                          <a:latin typeface="Arial" pitchFamily="34" charset="0"/>
                          <a:cs typeface="Arial"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defRPr b="0" i="0"/>
                      </a:pPr>
                      <a:r>
                        <a:rPr lang="1106" sz="1100" b="1"/>
                        <a:t>3-4 marc </a:t>
                      </a:r>
                    </a:p>
                    <a:p>
                      <a:pPr algn="l">
                        <a:defRPr b="0" i="0"/>
                      </a:pPr>
                      <a:r>
                        <a:rPr lang="1106" sz="1100"/>
                        <a:t>Asesiad sylfaenol sy'n dangos: </a:t>
                      </a:r>
                    </a:p>
                    <a:p>
                      <a:pPr algn="l">
                        <a:defRPr b="0" i="0"/>
                      </a:pPr>
                      <a:r>
                        <a:rPr lang="1106" sz="1100"/>
                        <a:t>• barnau dilys ar y cyfan am fanteision defnyddio'r system goleuadau traffig i gefnogi oedolion i ddatblygu patrymau ymddygiad cadarnhaol • ymdriniaeth syml â'r system a/neu ei manteision posibl. </a:t>
                      </a:r>
                      <a:endParaRPr lang="en-GB" sz="110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93351079"/>
                  </a:ext>
                </a:extLst>
              </a:tr>
              <a:tr h="983204">
                <a:tc>
                  <a:txBody>
                    <a:bodyPr/>
                    <a:lstStyle/>
                    <a:p>
                      <a:pPr algn="ctr">
                        <a:defRPr b="0" i="0"/>
                      </a:pPr>
                      <a:r>
                        <a:rPr lang="1106" sz="1100" b="1">
                          <a:solidFill>
                            <a:schemeClr val="tx1"/>
                          </a:solidFill>
                          <a:latin typeface="Arial" pitchFamily="34" charset="0"/>
                          <a:cs typeface="Arial"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defRPr b="0" i="0"/>
                      </a:pPr>
                      <a:r>
                        <a:rPr lang="1106" sz="1100" b="1"/>
                        <a:t>1-2 farc </a:t>
                      </a:r>
                    </a:p>
                    <a:p>
                      <a:pPr algn="l">
                        <a:defRPr b="0" i="0"/>
                      </a:pPr>
                      <a:r>
                        <a:rPr lang="1106" sz="1100"/>
                        <a:t>Asesiad cyfyngedig sy'n dangos:</a:t>
                      </a:r>
                    </a:p>
                    <a:p>
                      <a:pPr algn="l">
                        <a:defRPr b="0" i="0"/>
                      </a:pPr>
                      <a:r>
                        <a:rPr lang="1106" sz="1100"/>
                        <a:t>• ychydig iawn o dystiolaeth o farnau am fanteision defnyddio'r system goleuadau traffig </a:t>
                      </a:r>
                    </a:p>
                    <a:p>
                      <a:pPr algn="l">
                        <a:defRPr b="0" i="0"/>
                      </a:pPr>
                      <a:r>
                        <a:rPr lang="1106" sz="1100"/>
                        <a:t>• ychydig iawn o ymdriniaeth â'r system neu ei manteision posibl. </a:t>
                      </a:r>
                      <a:endParaRPr lang="en-GB" sz="110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74109556"/>
                  </a:ext>
                </a:extLst>
              </a:tr>
              <a:tr h="628607">
                <a:tc>
                  <a:txBody>
                    <a:bodyPr/>
                    <a:lstStyle/>
                    <a:p>
                      <a:pPr algn="ctr"/>
                      <a:endParaRPr lang="en-GB" sz="110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defRPr b="0" i="0"/>
                      </a:pPr>
                      <a:r>
                        <a:rPr lang="1106" sz="1100"/>
                        <a:t>0 marc</a:t>
                      </a:r>
                    </a:p>
                    <a:p>
                      <a:pPr algn="l">
                        <a:defRPr b="0" i="0"/>
                      </a:pPr>
                      <a:r>
                        <a:rPr lang="1106" sz="1100"/>
                        <a:t> Ateb ddim yn haeddu marc neu heb geisio rhoi ateb.</a:t>
                      </a:r>
                      <a:endParaRPr lang="en-GB" sz="1100">
                        <a:solidFill>
                          <a:schemeClr val="tx1"/>
                        </a:solidFill>
                        <a:latin typeface="Arial" pitchFamily="34" charset="0"/>
                        <a:cs typeface="Arial" pitchFamily="34" charset="0"/>
                      </a:endParaRPr>
                    </a:p>
                    <a:p>
                      <a:pPr algn="ctr"/>
                      <a:endParaRPr lang="en-GB" sz="110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90713247"/>
                  </a:ext>
                </a:extLst>
              </a:tr>
            </a:tbl>
          </a:graphicData>
        </a:graphic>
      </p:graphicFrame>
      <p:sp>
        <p:nvSpPr>
          <p:cNvPr id="3" name="Title 2">
            <a:extLst>
              <a:ext uri="{FF2B5EF4-FFF2-40B4-BE49-F238E27FC236}">
                <a16:creationId xmlns:a16="http://schemas.microsoft.com/office/drawing/2014/main" id="{70DBD286-3409-4815-9A44-10394BEBE670}"/>
              </a:ext>
            </a:extLst>
          </p:cNvPr>
          <p:cNvSpPr>
            <a:spLocks noGrp="1"/>
          </p:cNvSpPr>
          <p:nvPr>
            <p:ph type="title"/>
          </p:nvPr>
        </p:nvSpPr>
        <p:spPr>
          <a:xfrm>
            <a:off x="439174" y="314531"/>
            <a:ext cx="10223323" cy="447261"/>
          </a:xfrm>
        </p:spPr>
        <p:txBody>
          <a:bodyPr>
            <a:normAutofit/>
          </a:bodyPr>
          <a:lstStyle/>
          <a:p>
            <a:pPr>
              <a:defRPr b="0" i="0"/>
            </a:pPr>
            <a:r>
              <a:rPr lang="1106" sz="2000">
                <a:solidFill>
                  <a:srgbClr val="0070C0"/>
                </a:solidFill>
              </a:rPr>
              <a:t>Adran B cwestiwn 3 (c), bandiau cynllun marcio AA3</a:t>
            </a:r>
          </a:p>
        </p:txBody>
      </p:sp>
      <p:pic>
        <p:nvPicPr>
          <p:cNvPr id="2" name="Audio 1">
            <a:hlinkClick r:id="" action="ppaction://media"/>
            <a:extLst>
              <a:ext uri="{FF2B5EF4-FFF2-40B4-BE49-F238E27FC236}">
                <a16:creationId xmlns:a16="http://schemas.microsoft.com/office/drawing/2014/main" id="{CD5AF023-F9B8-41FB-9064-7606EE0477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050226984"/>
      </p:ext>
    </p:extLst>
  </p:cSld>
  <p:clrMapOvr>
    <a:masterClrMapping/>
  </p:clrMapOvr>
  <p:transition advTm="3269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209733"/>
            <a:ext cx="10223323" cy="447261"/>
          </a:xfrm>
        </p:spPr>
        <p:txBody>
          <a:bodyPr/>
          <a:lstStyle/>
          <a:p>
            <a:pPr>
              <a:defRPr b="0" i="0"/>
            </a:pPr>
            <a:r>
              <a:rPr lang="1106" sz="2400">
                <a:solidFill>
                  <a:srgbClr val="0070C0"/>
                </a:solidFill>
              </a:rPr>
              <a:t>Adran B cwestiwn 4(a), AA1</a:t>
            </a:r>
          </a:p>
        </p:txBody>
      </p:sp>
      <p:sp>
        <p:nvSpPr>
          <p:cNvPr id="4" name="Speech Bubble: Oval 3">
            <a:extLst>
              <a:ext uri="{FF2B5EF4-FFF2-40B4-BE49-F238E27FC236}">
                <a16:creationId xmlns:a16="http://schemas.microsoft.com/office/drawing/2014/main" id="{8FE8776F-2567-4937-A915-7642F530171A}"/>
              </a:ext>
            </a:extLst>
          </p:cNvPr>
          <p:cNvSpPr/>
          <p:nvPr/>
        </p:nvSpPr>
        <p:spPr>
          <a:xfrm>
            <a:off x="4787900" y="2286951"/>
            <a:ext cx="5982362" cy="612648"/>
          </a:xfrm>
          <a:prstGeom prst="wedgeEllipseCallout">
            <a:avLst/>
          </a:prstGeom>
        </p:spPr>
        <p:txBody>
          <a:bodyPr wrap="none" lIns="0" tIns="0" rIns="0" bIns="0" rtlCol="0" anchor="ctr">
            <a:noAutofit/>
          </a:bodyPr>
          <a:lstStyle/>
          <a:p>
            <a:pPr algn="ctr"/>
            <a:endParaRPr lang="en-GB">
              <a:solidFill>
                <a:srgbClr val="000000"/>
              </a:solidFill>
              <a:highlight>
                <a:srgbClr val="FFFF00"/>
              </a:highlight>
            </a:endParaRPr>
          </a:p>
        </p:txBody>
      </p:sp>
      <p:sp>
        <p:nvSpPr>
          <p:cNvPr id="11" name="Speech Bubble: Oval 10">
            <a:extLst>
              <a:ext uri="{FF2B5EF4-FFF2-40B4-BE49-F238E27FC236}">
                <a16:creationId xmlns:a16="http://schemas.microsoft.com/office/drawing/2014/main" id="{98D5F06C-E714-44BA-AC9F-98590911B4DA}"/>
              </a:ext>
            </a:extLst>
          </p:cNvPr>
          <p:cNvSpPr/>
          <p:nvPr/>
        </p:nvSpPr>
        <p:spPr>
          <a:xfrm>
            <a:off x="5969000" y="1103085"/>
            <a:ext cx="4953000" cy="4370616"/>
          </a:xfrm>
          <a:prstGeom prst="wedgeEllipseCallout">
            <a:avLst/>
          </a:prstGeom>
        </p:spPr>
        <p:txBody>
          <a:bodyPr wrap="none" lIns="0" tIns="0" rIns="0" bIns="0" rtlCol="0" anchor="ctr">
            <a:noAutofit/>
          </a:bodyPr>
          <a:lstStyle/>
          <a:p>
            <a:pPr algn="ctr"/>
            <a:endParaRPr lang="en-GB">
              <a:solidFill>
                <a:srgbClr val="000000"/>
              </a:solidFill>
            </a:endParaRPr>
          </a:p>
        </p:txBody>
      </p:sp>
      <p:sp>
        <p:nvSpPr>
          <p:cNvPr id="13" name="Speech Bubble: Oval 12">
            <a:extLst>
              <a:ext uri="{FF2B5EF4-FFF2-40B4-BE49-F238E27FC236}">
                <a16:creationId xmlns:a16="http://schemas.microsoft.com/office/drawing/2014/main" id="{BE87D378-EC96-4115-A8F3-C93DC34F7E4C}"/>
              </a:ext>
            </a:extLst>
          </p:cNvPr>
          <p:cNvSpPr/>
          <p:nvPr/>
        </p:nvSpPr>
        <p:spPr>
          <a:xfrm>
            <a:off x="6591300" y="1358900"/>
            <a:ext cx="914400" cy="612648"/>
          </a:xfrm>
          <a:prstGeom prst="wedgeEllipseCallout">
            <a:avLst/>
          </a:prstGeom>
        </p:spPr>
        <p:txBody>
          <a:bodyPr wrap="none" lIns="0" tIns="0" rIns="0" bIns="0" rtlCol="0" anchor="ctr">
            <a:noAutofit/>
          </a:bodyPr>
          <a:lstStyle/>
          <a:p>
            <a:pPr algn="ctr"/>
            <a:endParaRPr lang="en-GB">
              <a:solidFill>
                <a:srgbClr val="000000"/>
              </a:solidFill>
            </a:endParaRPr>
          </a:p>
        </p:txBody>
      </p:sp>
      <p:sp>
        <p:nvSpPr>
          <p:cNvPr id="14" name="Speech Bubble: Oval 13">
            <a:extLst>
              <a:ext uri="{FF2B5EF4-FFF2-40B4-BE49-F238E27FC236}">
                <a16:creationId xmlns:a16="http://schemas.microsoft.com/office/drawing/2014/main" id="{2AD3C128-9B70-4859-9983-186DF06D0345}"/>
              </a:ext>
            </a:extLst>
          </p:cNvPr>
          <p:cNvSpPr/>
          <p:nvPr/>
        </p:nvSpPr>
        <p:spPr>
          <a:xfrm>
            <a:off x="6096000" y="1715732"/>
            <a:ext cx="5600700" cy="4204060"/>
          </a:xfrm>
          <a:prstGeom prst="wedgeEllipseCallout">
            <a:avLst/>
          </a:prstGeom>
        </p:spPr>
        <p:txBody>
          <a:bodyPr wrap="none" lIns="0" tIns="0" rIns="0" bIns="0" rtlCol="0" anchor="ctr">
            <a:noAutofit/>
          </a:bodyPr>
          <a:lstStyle/>
          <a:p>
            <a:pPr algn="ctr"/>
            <a:endParaRPr lang="en-GB">
              <a:solidFill>
                <a:srgbClr val="000000"/>
              </a:solidFill>
            </a:endParaRPr>
          </a:p>
        </p:txBody>
      </p:sp>
      <p:sp>
        <p:nvSpPr>
          <p:cNvPr id="17" name="TextBox 16">
            <a:extLst>
              <a:ext uri="{FF2B5EF4-FFF2-40B4-BE49-F238E27FC236}">
                <a16:creationId xmlns:a16="http://schemas.microsoft.com/office/drawing/2014/main" id="{40338B42-713B-481F-B33D-BAF273A5405D}"/>
              </a:ext>
            </a:extLst>
          </p:cNvPr>
          <p:cNvSpPr txBox="1"/>
          <p:nvPr/>
        </p:nvSpPr>
        <p:spPr>
          <a:xfrm>
            <a:off x="6591300" y="4213206"/>
            <a:ext cx="4881677" cy="1189909"/>
          </a:xfrm>
          <a:prstGeom prst="rect">
            <a:avLst/>
          </a:prstGeom>
          <a:noFill/>
        </p:spPr>
        <p:txBody>
          <a:bodyPr wrap="square" rtlCol="0">
            <a:spAutoFit/>
          </a:bodyPr>
          <a:lstStyle/>
          <a:p>
            <a:pPr>
              <a:defRPr b="0" i="0"/>
            </a:pPr>
            <a:r>
              <a:rPr lang="1106"/>
              <a:t>Defnyddiwch y lle sydd wedi'i ddarparu i ymateb – gadewch i nifer y marciau a'r lle sydd ar gael eich arwain. (Cofiwch y gallwch chi ddefnyddio'r dudalen parhad os oes angen)</a:t>
            </a:r>
          </a:p>
        </p:txBody>
      </p:sp>
      <p:sp>
        <p:nvSpPr>
          <p:cNvPr id="18" name="Speech Bubble: Rectangle 17">
            <a:extLst>
              <a:ext uri="{FF2B5EF4-FFF2-40B4-BE49-F238E27FC236}">
                <a16:creationId xmlns:a16="http://schemas.microsoft.com/office/drawing/2014/main" id="{C013DD74-B26E-4402-B8B0-6B835749F807}"/>
              </a:ext>
            </a:extLst>
          </p:cNvPr>
          <p:cNvSpPr/>
          <p:nvPr/>
        </p:nvSpPr>
        <p:spPr>
          <a:xfrm>
            <a:off x="5867400" y="1103084"/>
            <a:ext cx="5600700" cy="1318966"/>
          </a:xfrm>
          <a:prstGeom prst="wedgeRectCallout">
            <a:avLst/>
          </a:prstGeom>
        </p:spPr>
        <p:txBody>
          <a:bodyPr wrap="none" lIns="0" tIns="0" rIns="0" bIns="0" rtlCol="0" anchor="ctr">
            <a:noAutofit/>
          </a:bodyPr>
          <a:lstStyle/>
          <a:p>
            <a:pPr algn="ctr"/>
            <a:endParaRPr lang="en-GB">
              <a:solidFill>
                <a:srgbClr val="000000"/>
              </a:solidFill>
            </a:endParaRPr>
          </a:p>
        </p:txBody>
      </p:sp>
      <p:sp>
        <p:nvSpPr>
          <p:cNvPr id="12" name="Rectangle 123">
            <a:extLst>
              <a:ext uri="{FF2B5EF4-FFF2-40B4-BE49-F238E27FC236}">
                <a16:creationId xmlns:a16="http://schemas.microsoft.com/office/drawing/2014/main" id="{54A3653E-1C6E-4840-9BEA-91B7FDB20118}"/>
              </a:ext>
            </a:extLst>
          </p:cNvPr>
          <p:cNvSpPr>
            <a:spLocks noChangeArrowheads="1"/>
          </p:cNvSpPr>
          <p:nvPr/>
        </p:nvSpPr>
        <p:spPr bwMode="auto">
          <a:xfrm>
            <a:off x="7257256" y="1066168"/>
            <a:ext cx="2376488" cy="1044575"/>
          </a:xfrm>
          <a:prstGeom prst="rect">
            <a:avLst/>
          </a:prstGeom>
          <a:solidFill>
            <a:srgbClr val="66CCFF"/>
          </a:solidFill>
          <a:ln w="38100">
            <a:solidFill>
              <a:schemeClr val="tx1"/>
            </a:solidFill>
            <a:miter lim="800000"/>
          </a:ln>
          <a:effectLst/>
        </p:spPr>
        <p:txBody>
          <a:bodyPr wrap="none" anchor="ctr"/>
          <a:lstStyle/>
          <a:p>
            <a:pPr algn="ctr">
              <a:defRPr b="0" i="0"/>
            </a:pPr>
            <a:r>
              <a:rPr lang="1106" sz="6600"/>
              <a:t>10:00</a:t>
            </a:r>
          </a:p>
        </p:txBody>
      </p:sp>
      <p:sp>
        <p:nvSpPr>
          <p:cNvPr id="15" name="TextBox 14">
            <a:extLst>
              <a:ext uri="{FF2B5EF4-FFF2-40B4-BE49-F238E27FC236}">
                <a16:creationId xmlns:a16="http://schemas.microsoft.com/office/drawing/2014/main" id="{C4EE6543-DC97-47C9-AD09-AEB4DFCC4847}"/>
              </a:ext>
            </a:extLst>
          </p:cNvPr>
          <p:cNvSpPr txBox="1"/>
          <p:nvPr/>
        </p:nvSpPr>
        <p:spPr>
          <a:xfrm>
            <a:off x="6591300" y="2161822"/>
            <a:ext cx="3482889" cy="1189909"/>
          </a:xfrm>
          <a:prstGeom prst="rect">
            <a:avLst/>
          </a:prstGeom>
          <a:noFill/>
        </p:spPr>
        <p:txBody>
          <a:bodyPr wrap="square" rtlCol="0">
            <a:spAutoFit/>
          </a:bodyPr>
          <a:lstStyle/>
          <a:p>
            <a:pPr>
              <a:defRPr b="0" i="0"/>
            </a:pPr>
            <a:r>
              <a:rPr lang="1106"/>
              <a:t>Dechreuwch y cloc!</a:t>
            </a:r>
          </a:p>
          <a:p>
            <a:endParaRPr lang="en-GB"/>
          </a:p>
          <a:p>
            <a:pPr>
              <a:defRPr b="0" i="0"/>
            </a:pPr>
            <a:r>
              <a:rPr lang="1106"/>
              <a:t>Ceisiwch ateb y cwestiwn hwn mewn 10 munud.  </a:t>
            </a:r>
          </a:p>
        </p:txBody>
      </p:sp>
      <p:sp>
        <p:nvSpPr>
          <p:cNvPr id="20" name="TextBox 19">
            <a:extLst>
              <a:ext uri="{FF2B5EF4-FFF2-40B4-BE49-F238E27FC236}">
                <a16:creationId xmlns:a16="http://schemas.microsoft.com/office/drawing/2014/main" id="{BDDC4471-A5F4-4B78-8E80-18F1BB6408B9}"/>
              </a:ext>
            </a:extLst>
          </p:cNvPr>
          <p:cNvSpPr txBox="1"/>
          <p:nvPr/>
        </p:nvSpPr>
        <p:spPr>
          <a:xfrm>
            <a:off x="824089" y="1219200"/>
            <a:ext cx="5048354" cy="6407201"/>
          </a:xfrm>
          <a:prstGeom prst="rect">
            <a:avLst/>
          </a:prstGeom>
          <a:noFill/>
        </p:spPr>
        <p:txBody>
          <a:bodyPr wrap="square">
            <a:spAutoFit/>
          </a:bodyPr>
          <a:lstStyle/>
          <a:p>
            <a:pPr>
              <a:defRPr b="0" i="0"/>
            </a:pPr>
            <a:r>
              <a:rPr lang="1106" dirty="0">
                <a:latin typeface="Arial" pitchFamily="34" charset="0"/>
                <a:cs typeface="Arial" pitchFamily="34" charset="0"/>
              </a:rPr>
              <a:t>4. Mae</a:t>
            </a:r>
            <a:r>
              <a:rPr lang="1106" dirty="0">
                <a:highlight>
                  <a:srgbClr val="FFFF00"/>
                </a:highlight>
                <a:latin typeface="Arial" pitchFamily="34" charset="0"/>
                <a:cs typeface="Arial" pitchFamily="34" charset="0"/>
              </a:rPr>
              <a:t> Marion</a:t>
            </a:r>
            <a:r>
              <a:rPr lang="1106" dirty="0">
                <a:latin typeface="Arial" pitchFamily="34" charset="0"/>
                <a:cs typeface="Arial" pitchFamily="34" charset="0"/>
              </a:rPr>
              <a:t> yn 68 oed ac mae </a:t>
            </a:r>
            <a:r>
              <a:rPr lang="1106" dirty="0">
                <a:highlight>
                  <a:srgbClr val="FFFF00"/>
                </a:highlight>
                <a:latin typeface="Arial" pitchFamily="34" charset="0"/>
                <a:cs typeface="Arial" pitchFamily="34" charset="0"/>
              </a:rPr>
              <a:t>angen llawdriniaeth</a:t>
            </a:r>
            <a:r>
              <a:rPr lang="1106" dirty="0">
                <a:latin typeface="Arial" pitchFamily="34" charset="0"/>
                <a:cs typeface="Arial" pitchFamily="34" charset="0"/>
              </a:rPr>
              <a:t> arni hi i gael </a:t>
            </a:r>
            <a:r>
              <a:rPr lang="1106" dirty="0">
                <a:highlight>
                  <a:srgbClr val="FFFF00"/>
                </a:highlight>
                <a:latin typeface="Arial" pitchFamily="34" charset="0"/>
                <a:cs typeface="Arial" pitchFamily="34" charset="0"/>
              </a:rPr>
              <a:t>clun newydd</a:t>
            </a:r>
            <a:r>
              <a:rPr lang="1106" dirty="0">
                <a:latin typeface="Arial" pitchFamily="34" charset="0"/>
                <a:cs typeface="Arial" pitchFamily="34" charset="0"/>
              </a:rPr>
              <a:t>. Mae Marion wedi bod yn </a:t>
            </a:r>
            <a:r>
              <a:rPr lang="1106" dirty="0">
                <a:highlight>
                  <a:srgbClr val="FFFF00"/>
                </a:highlight>
                <a:latin typeface="Arial" pitchFamily="34" charset="0"/>
                <a:cs typeface="Arial" pitchFamily="34" charset="0"/>
              </a:rPr>
              <a:t>byw â gorbryder</a:t>
            </a:r>
            <a:r>
              <a:rPr lang="1106" dirty="0">
                <a:latin typeface="Arial" pitchFamily="34" charset="0"/>
                <a:cs typeface="Arial" pitchFamily="34" charset="0"/>
              </a:rPr>
              <a:t> am y rhan fwyaf o'i bywyd ac mae'n </a:t>
            </a:r>
            <a:r>
              <a:rPr lang="1106" dirty="0">
                <a:highlight>
                  <a:srgbClr val="FFFF00"/>
                </a:highlight>
                <a:latin typeface="Arial" pitchFamily="34" charset="0"/>
                <a:cs typeface="Arial" pitchFamily="34" charset="0"/>
              </a:rPr>
              <a:t>gwrthod mynd i'r ysbyty. </a:t>
            </a:r>
            <a:r>
              <a:rPr lang="1106" dirty="0">
                <a:latin typeface="Arial" pitchFamily="34" charset="0"/>
                <a:cs typeface="Arial" pitchFamily="34" charset="0"/>
              </a:rPr>
              <a:t>Mae </a:t>
            </a:r>
            <a:r>
              <a:rPr lang="1106" dirty="0">
                <a:highlight>
                  <a:srgbClr val="FFFF00"/>
                </a:highlight>
                <a:latin typeface="Arial" pitchFamily="34" charset="0"/>
                <a:cs typeface="Arial" pitchFamily="34" charset="0"/>
              </a:rPr>
              <a:t>meddyg Marion yn poeni </a:t>
            </a:r>
            <a:r>
              <a:rPr lang="1106" dirty="0">
                <a:latin typeface="Arial" pitchFamily="34" charset="0"/>
                <a:cs typeface="Arial" pitchFamily="34" charset="0"/>
              </a:rPr>
              <a:t>am ei </a:t>
            </a:r>
            <a:r>
              <a:rPr lang="1106" dirty="0">
                <a:highlight>
                  <a:srgbClr val="FFFF00"/>
                </a:highlight>
                <a:latin typeface="Arial" pitchFamily="34" charset="0"/>
                <a:cs typeface="Arial" pitchFamily="34" charset="0"/>
              </a:rPr>
              <a:t>hiechyd </a:t>
            </a:r>
            <a:r>
              <a:rPr lang="1106" dirty="0">
                <a:latin typeface="Arial" pitchFamily="34" charset="0"/>
                <a:cs typeface="Arial" pitchFamily="34" charset="0"/>
              </a:rPr>
              <a:t>a'i </a:t>
            </a:r>
            <a:r>
              <a:rPr lang="1106" dirty="0">
                <a:highlight>
                  <a:srgbClr val="FFFF00"/>
                </a:highlight>
                <a:latin typeface="Arial" pitchFamily="34" charset="0"/>
                <a:cs typeface="Arial" pitchFamily="34" charset="0"/>
              </a:rPr>
              <a:t>hunan-barch</a:t>
            </a:r>
            <a:r>
              <a:rPr lang="1106" dirty="0">
                <a:latin typeface="Arial" pitchFamily="34" charset="0"/>
                <a:cs typeface="Arial" pitchFamily="34" charset="0"/>
              </a:rPr>
              <a:t> ac wedi ei chynghori i gael </a:t>
            </a:r>
            <a:r>
              <a:rPr lang="1106" dirty="0">
                <a:highlight>
                  <a:srgbClr val="FFFF00"/>
                </a:highlight>
                <a:latin typeface="Arial" pitchFamily="34" charset="0"/>
                <a:cs typeface="Arial" pitchFamily="34" charset="0"/>
              </a:rPr>
              <a:t>therapi</a:t>
            </a:r>
            <a:r>
              <a:rPr lang="1106" dirty="0">
                <a:latin typeface="Arial" pitchFamily="34" charset="0"/>
                <a:cs typeface="Arial" pitchFamily="34" charset="0"/>
              </a:rPr>
              <a:t> i’w </a:t>
            </a:r>
            <a:r>
              <a:rPr lang="1106" dirty="0">
                <a:highlight>
                  <a:srgbClr val="FFFF00"/>
                </a:highlight>
                <a:latin typeface="Arial" pitchFamily="34" charset="0"/>
                <a:cs typeface="Arial" pitchFamily="34" charset="0"/>
              </a:rPr>
              <a:t>helpu i oresgyn yr ofnau sydd ganddi</a:t>
            </a:r>
            <a:r>
              <a:rPr lang="1106" dirty="0">
                <a:latin typeface="Arial" pitchFamily="34" charset="0"/>
                <a:cs typeface="Arial" pitchFamily="34" charset="0"/>
              </a:rPr>
              <a:t>. </a:t>
            </a:r>
          </a:p>
          <a:p>
            <a:endParaRPr lang="en-GB" dirty="0">
              <a:latin typeface="Arial" pitchFamily="34" charset="0"/>
              <a:cs typeface="Arial" pitchFamily="34" charset="0"/>
            </a:endParaRPr>
          </a:p>
          <a:p>
            <a:pPr>
              <a:defRPr b="0" i="0"/>
            </a:pPr>
            <a:r>
              <a:rPr lang="1106" dirty="0">
                <a:latin typeface="Arial" pitchFamily="34" charset="0"/>
                <a:cs typeface="Arial" pitchFamily="34" charset="0"/>
              </a:rPr>
              <a:t>(a) Esboniwch sut mae </a:t>
            </a:r>
            <a:r>
              <a:rPr lang="1106" dirty="0">
                <a:highlight>
                  <a:srgbClr val="FFFF00"/>
                </a:highlight>
                <a:latin typeface="Arial" pitchFamily="34" charset="0"/>
                <a:cs typeface="Arial" pitchFamily="34" charset="0"/>
              </a:rPr>
              <a:t>hunan-barch</a:t>
            </a:r>
            <a:r>
              <a:rPr lang="1106" dirty="0">
                <a:latin typeface="Arial" pitchFamily="34" charset="0"/>
                <a:cs typeface="Arial" pitchFamily="34" charset="0"/>
              </a:rPr>
              <a:t> yn gallu </a:t>
            </a:r>
            <a:r>
              <a:rPr lang="1106" dirty="0">
                <a:highlight>
                  <a:srgbClr val="FFFF00"/>
                </a:highlight>
                <a:latin typeface="Arial" pitchFamily="34" charset="0"/>
                <a:cs typeface="Arial" pitchFamily="34" charset="0"/>
              </a:rPr>
              <a:t>dylanwadu</a:t>
            </a:r>
            <a:r>
              <a:rPr lang="1106" dirty="0">
                <a:latin typeface="Arial" pitchFamily="34" charset="0"/>
                <a:cs typeface="Arial" pitchFamily="34" charset="0"/>
              </a:rPr>
              <a:t> </a:t>
            </a:r>
            <a:r>
              <a:rPr lang="1106" dirty="0">
                <a:highlight>
                  <a:srgbClr val="FFFF00"/>
                </a:highlight>
                <a:latin typeface="Arial" pitchFamily="34" charset="0"/>
                <a:cs typeface="Arial" pitchFamily="34" charset="0"/>
              </a:rPr>
              <a:t> ar ddatblygiad seicolegol</a:t>
            </a:r>
            <a:r>
              <a:rPr lang="1106" dirty="0">
                <a:latin typeface="Arial" pitchFamily="34" charset="0"/>
                <a:cs typeface="Arial" pitchFamily="34" charset="0"/>
              </a:rPr>
              <a:t>. [6]  …………………………………………………………………………… ……………………………………………………………………………………………..………………………………………………………………… …………………………………………………………………………………………………………………………………………………………………………………………………………………………………………… ………………………………………………………………………………</a:t>
            </a:r>
          </a:p>
        </p:txBody>
      </p:sp>
      <p:sp>
        <p:nvSpPr>
          <p:cNvPr id="2" name="Oval 1">
            <a:extLst>
              <a:ext uri="{FF2B5EF4-FFF2-40B4-BE49-F238E27FC236}">
                <a16:creationId xmlns:a16="http://schemas.microsoft.com/office/drawing/2014/main" id="{6214ADC9-DDEE-4D42-A747-F89C25ADB612}"/>
              </a:ext>
            </a:extLst>
          </p:cNvPr>
          <p:cNvSpPr/>
          <p:nvPr/>
        </p:nvSpPr>
        <p:spPr>
          <a:xfrm>
            <a:off x="1166549" y="3656015"/>
            <a:ext cx="1253921" cy="3915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Audio 4">
            <a:hlinkClick r:id="" action="ppaction://media"/>
            <a:extLst>
              <a:ext uri="{FF2B5EF4-FFF2-40B4-BE49-F238E27FC236}">
                <a16:creationId xmlns:a16="http://schemas.microsoft.com/office/drawing/2014/main" id="{ED6C6355-8E04-4A2D-A1A2-3398EBBEAE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070751186"/>
      </p:ext>
    </p:extLst>
  </p:cSld>
  <p:clrMapOvr>
    <a:masterClrMapping/>
  </p:clrMapOvr>
  <mc:AlternateContent xmlns:mc="http://schemas.openxmlformats.org/markup-compatibility/2006" xmlns:p14="http://schemas.microsoft.com/office/powerpoint/2010/main">
    <mc:Choice Requires="p14">
      <p:transition spd="slow" p14:dur="2000" advTm="141772"/>
    </mc:Choice>
    <mc:Fallback xmlns="">
      <p:transition spd="slow" advTm="141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nodeType="clickPar">
                      <p:stCondLst>
                        <p:cond delay="indefinite"/>
                      </p:stCondLst>
                      <p:childTnLst>
                        <p:par>
                          <p:cTn id="9" fill="hold" nodeType="afterGroup">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bldLst>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412638" y="179693"/>
            <a:ext cx="10223323" cy="447261"/>
          </a:xfrm>
        </p:spPr>
        <p:txBody>
          <a:bodyPr/>
          <a:lstStyle/>
          <a:p>
            <a:pPr>
              <a:defRPr b="0" i="0"/>
            </a:pPr>
            <a:r>
              <a:rPr lang="1106" sz="2000">
                <a:solidFill>
                  <a:srgbClr val="0070C0"/>
                </a:solidFill>
              </a:rPr>
              <a:t>Adran B cwestiwn 4(a),  cynllun marcio AA2</a:t>
            </a:r>
          </a:p>
        </p:txBody>
      </p:sp>
      <p:sp>
        <p:nvSpPr>
          <p:cNvPr id="7" name="TextBox 6">
            <a:extLst>
              <a:ext uri="{FF2B5EF4-FFF2-40B4-BE49-F238E27FC236}">
                <a16:creationId xmlns:a16="http://schemas.microsoft.com/office/drawing/2014/main" id="{AED58534-3F97-42D8-96D5-4F7847F527CF}"/>
              </a:ext>
            </a:extLst>
          </p:cNvPr>
          <p:cNvSpPr txBox="1"/>
          <p:nvPr/>
        </p:nvSpPr>
        <p:spPr>
          <a:xfrm>
            <a:off x="412638" y="908696"/>
            <a:ext cx="7131162" cy="6863417"/>
          </a:xfrm>
          <a:prstGeom prst="rect">
            <a:avLst/>
          </a:prstGeom>
          <a:noFill/>
        </p:spPr>
        <p:txBody>
          <a:bodyPr wrap="square">
            <a:spAutoFit/>
          </a:bodyPr>
          <a:lstStyle/>
          <a:p>
            <a:pPr>
              <a:defRPr b="0" i="0"/>
            </a:pPr>
            <a:r>
              <a:rPr lang="1106" sz="1200" i="1" dirty="0">
                <a:latin typeface="Arial" pitchFamily="34" charset="0"/>
                <a:cs typeface="Arial" pitchFamily="34" charset="0"/>
              </a:rPr>
              <a:t>4. Mae Marion yn 68 oed ac mae angen llawdriniaeth arni hi i gael clun newydd. Mae Marion wedi bod yn byw â gorbryder am y rhan fwyaf o'i bywyd ac mae'n gwrthod mynd i'r ysbyty. Mae meddyg Marion yn poeni am ei hiechyd a'i hunan-barch ac wedi ei chynghori i gael therapi i’w helpu i oresgyn yr ofnau sydd ganddi. </a:t>
            </a:r>
          </a:p>
          <a:p>
            <a:pPr>
              <a:defRPr b="0" i="0"/>
            </a:pPr>
            <a:r>
              <a:rPr lang="1106" sz="1200" i="1" dirty="0">
                <a:latin typeface="Arial" pitchFamily="34" charset="0"/>
                <a:cs typeface="Arial" pitchFamily="34" charset="0"/>
              </a:rPr>
              <a:t>(a) Esboniwch sut mae hunan-barch yn gallu dylanwadu ar ddatblygiad seicolegol. </a:t>
            </a:r>
          </a:p>
          <a:p>
            <a:pPr>
              <a:defRPr b="0" i="0"/>
            </a:pPr>
            <a:r>
              <a:rPr lang="1106" sz="1200" dirty="0">
                <a:latin typeface="Arial" pitchFamily="34" charset="0"/>
                <a:cs typeface="Arial" pitchFamily="34" charset="0"/>
              </a:rPr>
              <a:t>Gall atebion gyfeirio at y canlynol: </a:t>
            </a:r>
          </a:p>
          <a:p>
            <a:endParaRPr lang="en-GB" sz="1200" dirty="0">
              <a:latin typeface="Arial" pitchFamily="34" charset="0"/>
              <a:cs typeface="Arial" pitchFamily="34" charset="0"/>
            </a:endParaRPr>
          </a:p>
          <a:p>
            <a:pPr>
              <a:defRPr b="0" i="0"/>
            </a:pPr>
            <a:r>
              <a:rPr lang="1106" sz="1200" dirty="0">
                <a:latin typeface="Arial" pitchFamily="34" charset="0"/>
                <a:cs typeface="Arial" pitchFamily="34" charset="0"/>
              </a:rPr>
              <a:t>Hunan-barch: </a:t>
            </a:r>
          </a:p>
          <a:p>
            <a:pPr>
              <a:defRPr b="0" i="0"/>
            </a:pPr>
            <a:r>
              <a:rPr lang="1106" sz="1200" dirty="0">
                <a:latin typeface="Arial" pitchFamily="34" charset="0"/>
                <a:cs typeface="Arial" pitchFamily="34" charset="0"/>
              </a:rPr>
              <a:t>• sef gwerthusiad unigolyn o'i hunan-werth ei hun </a:t>
            </a:r>
          </a:p>
          <a:p>
            <a:pPr>
              <a:defRPr b="0" i="0"/>
            </a:pPr>
            <a:r>
              <a:rPr lang="1106" sz="1200" dirty="0">
                <a:latin typeface="Arial" pitchFamily="34" charset="0"/>
                <a:cs typeface="Arial" pitchFamily="34" charset="0"/>
              </a:rPr>
              <a:t>• nid yw'n statig ac yn sefydlog ond gall newid drwy gydol bywyd </a:t>
            </a:r>
            <a:endParaRPr lang="cy-GB" sz="1200" dirty="0">
              <a:latin typeface="Arial" pitchFamily="34" charset="0"/>
              <a:cs typeface="Arial" pitchFamily="34" charset="0"/>
            </a:endParaRPr>
          </a:p>
          <a:p>
            <a:pPr>
              <a:defRPr b="0" i="0"/>
            </a:pPr>
            <a:r>
              <a:rPr lang="1106" sz="1200" dirty="0">
                <a:latin typeface="Arial" pitchFamily="34" charset="0"/>
                <a:cs typeface="Arial" pitchFamily="34" charset="0"/>
              </a:rPr>
              <a:t>• mae'n datblygu o'r ffordd mae unigolion yn cael eu trin wrth dyfu i fyny </a:t>
            </a:r>
          </a:p>
          <a:p>
            <a:pPr>
              <a:defRPr b="0" i="0"/>
            </a:pPr>
            <a:r>
              <a:rPr lang="1106" sz="1200" dirty="0">
                <a:latin typeface="Arial" pitchFamily="34" charset="0"/>
                <a:cs typeface="Arial" pitchFamily="34" charset="0"/>
              </a:rPr>
              <a:t>• mae'n dylanwadu ar gyflwr meddwl unigolion sydd, yn ei dro, yn dylanwadu ar ymddygiad, e.e. y penderfyniadau maen nhw'n eu gwneud a'r camau maen nhw'n eu cymryd wrth iddynt symud drwy fywyd.</a:t>
            </a:r>
          </a:p>
          <a:p>
            <a:endParaRPr lang="en-GB" sz="1200" dirty="0">
              <a:latin typeface="Arial" pitchFamily="34" charset="0"/>
              <a:cs typeface="Arial" pitchFamily="34" charset="0"/>
            </a:endParaRPr>
          </a:p>
          <a:p>
            <a:pPr>
              <a:defRPr b="0" i="0"/>
            </a:pPr>
            <a:r>
              <a:rPr lang="1106" sz="1200" dirty="0">
                <a:latin typeface="Arial" pitchFamily="34" charset="0"/>
                <a:cs typeface="Arial" pitchFamily="34" charset="0"/>
              </a:rPr>
              <a:t> Unigolion â hunan-barch isel: </a:t>
            </a:r>
          </a:p>
          <a:p>
            <a:pPr>
              <a:defRPr b="0" i="0"/>
            </a:pPr>
            <a:r>
              <a:rPr lang="1106" sz="1200" dirty="0">
                <a:latin typeface="Arial" pitchFamily="34" charset="0"/>
                <a:cs typeface="Arial" pitchFamily="34" charset="0"/>
              </a:rPr>
              <a:t>• gallan nhw deimlo'n wael amdanyn nhw eu hunain, yn annigonol, yn arbennig mewn sefyllfaoedd cymdeithasol </a:t>
            </a:r>
          </a:p>
          <a:p>
            <a:pPr>
              <a:defRPr b="0" i="0"/>
            </a:pPr>
            <a:r>
              <a:rPr lang="1106" sz="1200" dirty="0">
                <a:latin typeface="Arial" pitchFamily="34" charset="0"/>
                <a:cs typeface="Arial" pitchFamily="34" charset="0"/>
              </a:rPr>
              <a:t>• yn aml, bydd ganddyn nhw deimladau o hunan-werth isel yn dilyn unrhyw 'fethiant' a gallan nhw ddod yn besimistaidd, beio eu hunain ac yn amharod i wynebu heriau newydd</a:t>
            </a:r>
          </a:p>
          <a:p>
            <a:pPr>
              <a:defRPr b="0" i="0"/>
            </a:pPr>
            <a:r>
              <a:rPr lang="1106" sz="1200" dirty="0">
                <a:latin typeface="Arial" pitchFamily="34" charset="0"/>
                <a:cs typeface="Arial" pitchFamily="34" charset="0"/>
              </a:rPr>
              <a:t> • byddan nhw o bosibl yn gyflawnwyr isel </a:t>
            </a:r>
          </a:p>
          <a:p>
            <a:pPr>
              <a:defRPr b="0" i="0"/>
            </a:pPr>
            <a:r>
              <a:rPr lang="1106" sz="1200" dirty="0">
                <a:latin typeface="Arial" pitchFamily="34" charset="0"/>
                <a:cs typeface="Arial" pitchFamily="34" charset="0"/>
              </a:rPr>
              <a:t>• byddan nhw o bosibl yn dioddef o iselder.</a:t>
            </a:r>
          </a:p>
          <a:p>
            <a:pPr>
              <a:defRPr b="0" i="0"/>
            </a:pPr>
            <a:r>
              <a:rPr lang="1106" sz="1200" dirty="0">
                <a:latin typeface="Arial" pitchFamily="34" charset="0"/>
                <a:cs typeface="Arial" pitchFamily="34" charset="0"/>
              </a:rPr>
              <a:t> Unigolion â hunan-barch uchel:</a:t>
            </a:r>
          </a:p>
          <a:p>
            <a:pPr>
              <a:defRPr b="0" i="0"/>
            </a:pPr>
            <a:r>
              <a:rPr lang="1106" sz="1200" dirty="0">
                <a:latin typeface="Arial" pitchFamily="34" charset="0"/>
                <a:cs typeface="Arial" pitchFamily="34" charset="0"/>
              </a:rPr>
              <a:t> • yn aml, bydd ganddyn nhw farn gadarnhaol amdanyn nhw eu hunain a'u galluoedd </a:t>
            </a:r>
          </a:p>
          <a:p>
            <a:pPr>
              <a:defRPr b="0" i="0"/>
            </a:pPr>
            <a:r>
              <a:rPr lang="1106" sz="1200" dirty="0">
                <a:latin typeface="Arial" pitchFamily="34" charset="0"/>
                <a:cs typeface="Arial" pitchFamily="34" charset="0"/>
              </a:rPr>
              <a:t>• mae'n bosibl y byddan nhw'n fwy penderfynol, yn fwy hyderus mewn sefyllfaoedd cymdeithasol </a:t>
            </a:r>
          </a:p>
          <a:p>
            <a:pPr>
              <a:defRPr b="0" i="0"/>
            </a:pPr>
            <a:r>
              <a:rPr lang="1106" sz="1200" dirty="0">
                <a:latin typeface="Arial" pitchFamily="34" charset="0"/>
                <a:cs typeface="Arial" pitchFamily="34" charset="0"/>
              </a:rPr>
              <a:t>• gallan nhw fod yn fwy llwyddiannus wrth feithrin perthnasoedd </a:t>
            </a:r>
          </a:p>
          <a:p>
            <a:pPr>
              <a:defRPr b="0" i="0"/>
            </a:pPr>
            <a:r>
              <a:rPr lang="1106" sz="1200" dirty="0">
                <a:latin typeface="Arial" pitchFamily="34" charset="0"/>
                <a:cs typeface="Arial" pitchFamily="34" charset="0"/>
              </a:rPr>
              <a:t>• yn dueddol o fod yn frwdfrydig ac yn fwy parod i wynebu heriau newydd, gan gredu y gallan nhw gyflawni eu nod(au) </a:t>
            </a:r>
          </a:p>
          <a:p>
            <a:pPr>
              <a:defRPr b="0" i="0"/>
            </a:pPr>
            <a:r>
              <a:rPr lang="1106" sz="1200" dirty="0">
                <a:latin typeface="Arial" pitchFamily="34" charset="0"/>
                <a:cs typeface="Arial" pitchFamily="34" charset="0"/>
              </a:rPr>
              <a:t>• byddan nhw o bosibl yn gyflawnwyr uchel </a:t>
            </a:r>
          </a:p>
          <a:p>
            <a:pPr>
              <a:defRPr b="0" i="0"/>
            </a:pPr>
            <a:r>
              <a:rPr lang="1106" sz="1200" dirty="0">
                <a:latin typeface="Arial" pitchFamily="34" charset="0"/>
                <a:cs typeface="Arial" pitchFamily="34" charset="0"/>
              </a:rPr>
              <a:t>• bydd llwyddiant yn cynyddu eu hyder a’u hunan-werth.</a:t>
            </a:r>
          </a:p>
          <a:p>
            <a:endParaRPr lang="en-GB" sz="1200" dirty="0">
              <a:latin typeface="Arial" pitchFamily="34" charset="0"/>
              <a:cs typeface="Arial" pitchFamily="34" charset="0"/>
            </a:endParaRPr>
          </a:p>
          <a:p>
            <a:pPr>
              <a:defRPr b="0" i="0"/>
            </a:pPr>
            <a:r>
              <a:rPr lang="1106" sz="1200" dirty="0">
                <a:latin typeface="Arial" pitchFamily="34" charset="0"/>
                <a:cs typeface="Arial" pitchFamily="34" charset="0"/>
              </a:rPr>
              <a:t>Rhowch gredyd am unrhyw ymateb dilys arall</a:t>
            </a:r>
            <a:endParaRPr lang="en-GB" sz="1200" i="1" dirty="0">
              <a:latin typeface="Arial" pitchFamily="34" charset="0"/>
              <a:cs typeface="Arial" pitchFamily="34" charset="0"/>
            </a:endParaRPr>
          </a:p>
          <a:p>
            <a:endParaRPr lang="en-GB" sz="1100" dirty="0">
              <a:latin typeface="Arial" pitchFamily="34" charset="0"/>
              <a:cs typeface="Arial" pitchFamily="34" charset="0"/>
            </a:endParaRPr>
          </a:p>
          <a:p>
            <a:pPr>
              <a:defRPr b="0" i="0"/>
            </a:pPr>
            <a:r>
              <a:rPr lang="1106" sz="1100" dirty="0">
                <a:latin typeface="Arial" pitchFamily="34" charset="0"/>
                <a:cs typeface="Arial" pitchFamily="34" charset="0"/>
              </a:rPr>
              <a:t>.</a:t>
            </a:r>
          </a:p>
          <a:p>
            <a:endParaRPr lang="en-GB" sz="1100" dirty="0"/>
          </a:p>
          <a:p>
            <a:pPr>
              <a:defRPr b="0" i="0"/>
            </a:pPr>
            <a:r>
              <a:rPr lang="1106" sz="1100" dirty="0"/>
              <a:t>.</a:t>
            </a:r>
          </a:p>
        </p:txBody>
      </p:sp>
      <p:graphicFrame>
        <p:nvGraphicFramePr>
          <p:cNvPr id="2" name="Table 1">
            <a:extLst>
              <a:ext uri="{FF2B5EF4-FFF2-40B4-BE49-F238E27FC236}">
                <a16:creationId xmlns:a16="http://schemas.microsoft.com/office/drawing/2014/main" id="{CCBF5DA3-9B77-476F-A49B-5CE6E53CCD64}"/>
              </a:ext>
            </a:extLst>
          </p:cNvPr>
          <p:cNvGraphicFramePr>
            <a:graphicFrameLocks noGrp="1"/>
          </p:cNvGraphicFramePr>
          <p:nvPr>
            <p:extLst>
              <p:ext uri="{D42A27DB-BD31-4B8C-83A1-F6EECF244321}">
                <p14:modId xmlns:p14="http://schemas.microsoft.com/office/powerpoint/2010/main" val="3080600030"/>
              </p:ext>
            </p:extLst>
          </p:nvPr>
        </p:nvGraphicFramePr>
        <p:xfrm>
          <a:off x="7907150" y="1314300"/>
          <a:ext cx="3711108" cy="3262885"/>
        </p:xfrm>
        <a:graphic>
          <a:graphicData uri="http://schemas.openxmlformats.org/drawingml/2006/table">
            <a:tbl>
              <a:tblPr firstRow="1" firstCol="1" bandRow="1">
                <a:tableStyleId>{5C22544A-7EE6-4342-B048-85BDC9FD1C3A}</a:tableStyleId>
              </a:tblPr>
              <a:tblGrid>
                <a:gridCol w="829085">
                  <a:extLst>
                    <a:ext uri="{9D8B030D-6E8A-4147-A177-3AD203B41FA5}">
                      <a16:colId xmlns:a16="http://schemas.microsoft.com/office/drawing/2014/main" val="4204394858"/>
                    </a:ext>
                  </a:extLst>
                </a:gridCol>
                <a:gridCol w="959094">
                  <a:extLst>
                    <a:ext uri="{9D8B030D-6E8A-4147-A177-3AD203B41FA5}">
                      <a16:colId xmlns:a16="http://schemas.microsoft.com/office/drawing/2014/main" val="32234125"/>
                    </a:ext>
                  </a:extLst>
                </a:gridCol>
                <a:gridCol w="874059">
                  <a:extLst>
                    <a:ext uri="{9D8B030D-6E8A-4147-A177-3AD203B41FA5}">
                      <a16:colId xmlns:a16="http://schemas.microsoft.com/office/drawing/2014/main" val="3076512974"/>
                    </a:ext>
                  </a:extLst>
                </a:gridCol>
                <a:gridCol w="1048870">
                  <a:extLst>
                    <a:ext uri="{9D8B030D-6E8A-4147-A177-3AD203B41FA5}">
                      <a16:colId xmlns:a16="http://schemas.microsoft.com/office/drawing/2014/main" val="1703735260"/>
                    </a:ext>
                  </a:extLst>
                </a:gridCol>
              </a:tblGrid>
              <a:tr h="469232">
                <a:tc>
                  <a:txBody>
                    <a:bodyPr/>
                    <a:lstStyle/>
                    <a:p>
                      <a:pPr algn="ctr">
                        <a:lnSpc>
                          <a:spcPct val="107000"/>
                        </a:lnSpc>
                        <a:spcAft>
                          <a:spcPts val="800"/>
                        </a:spcAft>
                        <a:defRPr b="0" i="0"/>
                      </a:pPr>
                      <a:r>
                        <a:rPr lang="1106" sz="1600" b="1">
                          <a:solidFill>
                            <a:schemeClr val="tx1"/>
                          </a:solidFill>
                          <a:effectLst/>
                          <a:latin typeface="+mj-lt"/>
                        </a:rPr>
                        <a:t>AA1</a:t>
                      </a:r>
                      <a:endParaRPr lang="en-GB" sz="16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800"/>
                        </a:spcAft>
                        <a:defRPr b="0" i="0"/>
                      </a:pPr>
                      <a:r>
                        <a:rPr lang="1106" sz="1600" b="1">
                          <a:solidFill>
                            <a:schemeClr val="tx1"/>
                          </a:solidFill>
                          <a:effectLst/>
                          <a:latin typeface="+mj-lt"/>
                        </a:rPr>
                        <a:t>AA2</a:t>
                      </a:r>
                      <a:endParaRPr lang="en-GB" sz="16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800"/>
                        </a:spcAft>
                        <a:defRPr b="0" i="0"/>
                      </a:pPr>
                      <a:r>
                        <a:rPr lang="1106" sz="1600" b="1">
                          <a:solidFill>
                            <a:schemeClr val="tx1"/>
                          </a:solidFill>
                          <a:effectLst/>
                          <a:latin typeface="+mj-lt"/>
                        </a:rPr>
                        <a:t>AA3</a:t>
                      </a:r>
                      <a:endParaRPr lang="en-GB" sz="16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800"/>
                        </a:spcAft>
                        <a:defRPr b="0" i="0"/>
                      </a:pPr>
                      <a:r>
                        <a:rPr lang="1106" sz="1600" b="1" dirty="0">
                          <a:solidFill>
                            <a:schemeClr val="tx1"/>
                          </a:solidFill>
                          <a:effectLst/>
                          <a:latin typeface="+mj-lt"/>
                        </a:rPr>
                        <a:t>Cyfanswm</a:t>
                      </a:r>
                      <a:r>
                        <a:rPr lang="1106" sz="1600" b="0" dirty="0">
                          <a:solidFill>
                            <a:schemeClr val="tx1"/>
                          </a:solidFill>
                          <a:effectLst/>
                          <a:latin typeface="+mj-lt"/>
                        </a:rPr>
                        <a:t> </a:t>
                      </a:r>
                    </a:p>
                    <a:p>
                      <a:pPr algn="ctr">
                        <a:lnSpc>
                          <a:spcPct val="107000"/>
                        </a:lnSpc>
                        <a:spcAft>
                          <a:spcPts val="800"/>
                        </a:spcAft>
                        <a:defRPr b="0" i="0"/>
                      </a:pPr>
                      <a:r>
                        <a:rPr lang="1106" sz="1600" b="1" dirty="0">
                          <a:solidFill>
                            <a:schemeClr val="tx1"/>
                          </a:solidFill>
                          <a:effectLst/>
                          <a:latin typeface="+mj-lt"/>
                        </a:rPr>
                        <a:t>marc</a:t>
                      </a:r>
                      <a:r>
                        <a:rPr lang="cy-GB" sz="1600" b="1" dirty="0">
                          <a:solidFill>
                            <a:schemeClr val="tx1"/>
                          </a:solidFill>
                          <a:effectLst/>
                          <a:latin typeface="+mj-lt"/>
                        </a:rPr>
                        <a:t>iau</a:t>
                      </a:r>
                      <a:endParaRPr lang="en-GB" sz="16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665767889"/>
                  </a:ext>
                </a:extLst>
              </a:tr>
              <a:tr h="2477862">
                <a:tc>
                  <a:txBody>
                    <a:bodyPr/>
                    <a:lstStyle/>
                    <a:p>
                      <a:pPr algn="ctr">
                        <a:lnSpc>
                          <a:spcPct val="107000"/>
                        </a:lnSpc>
                        <a:spcAft>
                          <a:spcPts val="800"/>
                        </a:spcAft>
                        <a:defRPr b="0" i="0"/>
                      </a:pPr>
                      <a:r>
                        <a:rPr lang="1106" sz="1800" b="1">
                          <a:solidFill>
                            <a:schemeClr val="tx1"/>
                          </a:solidFill>
                          <a:effectLst/>
                        </a:rPr>
                        <a:t> </a:t>
                      </a:r>
                    </a:p>
                    <a:p>
                      <a:pPr algn="ctr">
                        <a:lnSpc>
                          <a:spcPct val="107000"/>
                        </a:lnSpc>
                        <a:spcAft>
                          <a:spcPts val="800"/>
                        </a:spcAft>
                      </a:pPr>
                      <a:endParaRPr lang="en-GB" sz="1800" b="1">
                        <a:solidFill>
                          <a:schemeClr val="tx1"/>
                        </a:solidFill>
                        <a:effectLst/>
                      </a:endParaRPr>
                    </a:p>
                    <a:p>
                      <a:pPr algn="ctr">
                        <a:lnSpc>
                          <a:spcPct val="107000"/>
                        </a:lnSpc>
                        <a:spcAft>
                          <a:spcPts val="800"/>
                        </a:spcAft>
                        <a:defRPr b="0" i="0"/>
                      </a:pPr>
                      <a:r>
                        <a:rPr lang="1106" sz="1800" b="1">
                          <a:solidFill>
                            <a:schemeClr val="tx1"/>
                          </a:solidFill>
                          <a:effectLst/>
                        </a:rPr>
                        <a:t> </a:t>
                      </a:r>
                    </a:p>
                    <a:p>
                      <a:pPr algn="ctr">
                        <a:lnSpc>
                          <a:spcPct val="107000"/>
                        </a:lnSpc>
                        <a:spcAft>
                          <a:spcPts val="800"/>
                        </a:spcAft>
                        <a:defRPr b="0" i="0"/>
                      </a:pPr>
                      <a:r>
                        <a:rPr lang="1106" sz="1800" b="1">
                          <a:solidFill>
                            <a:schemeClr val="tx1"/>
                          </a:solidFill>
                          <a:effectLst/>
                        </a:rPr>
                        <a:t> </a:t>
                      </a:r>
                    </a:p>
                    <a:p>
                      <a:pPr algn="ctr">
                        <a:lnSpc>
                          <a:spcPct val="107000"/>
                        </a:lnSpc>
                        <a:spcAft>
                          <a:spcPts val="800"/>
                        </a:spcAft>
                        <a:defRPr b="0" i="0"/>
                      </a:pPr>
                      <a:r>
                        <a:rPr lang="1106" sz="1800" b="1">
                          <a:solidFill>
                            <a:schemeClr val="tx1"/>
                          </a:solidFill>
                          <a:effectLst/>
                        </a:rPr>
                        <a:t> </a:t>
                      </a:r>
                    </a:p>
                    <a:p>
                      <a:pPr algn="ctr">
                        <a:lnSpc>
                          <a:spcPct val="107000"/>
                        </a:lnSpc>
                        <a:spcAft>
                          <a:spcPts val="800"/>
                        </a:spcAft>
                        <a:defRPr b="0" i="0"/>
                      </a:pPr>
                      <a:r>
                        <a:rPr lang="1106" sz="1800" b="1">
                          <a:solidFill>
                            <a:schemeClr val="tx1"/>
                          </a:solidFill>
                          <a:effectLst/>
                        </a:rPr>
                        <a:t> </a:t>
                      </a:r>
                    </a:p>
                    <a:p>
                      <a:pPr algn="ctr">
                        <a:lnSpc>
                          <a:spcPct val="107000"/>
                        </a:lnSpc>
                        <a:spcAft>
                          <a:spcPts val="800"/>
                        </a:spcAft>
                        <a:defRPr b="0" i="0"/>
                      </a:pPr>
                      <a:r>
                        <a:rPr lang="1106" sz="1800" b="1">
                          <a:solidFill>
                            <a:schemeClr val="tx1"/>
                          </a:solidFill>
                          <a:effectLst/>
                        </a:rPr>
                        <a:t> </a:t>
                      </a:r>
                      <a:endParaRPr lang="en-GB" sz="18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endParaRPr lang="en-GB" sz="1800" b="1" dirty="0">
                        <a:solidFill>
                          <a:schemeClr val="tx1"/>
                        </a:solidFill>
                        <a:effectLst/>
                      </a:endParaRPr>
                    </a:p>
                    <a:p>
                      <a:pPr algn="ctr">
                        <a:lnSpc>
                          <a:spcPct val="107000"/>
                        </a:lnSpc>
                        <a:spcAft>
                          <a:spcPts val="800"/>
                        </a:spcAft>
                        <a:defRPr b="0" i="0"/>
                      </a:pPr>
                      <a:r>
                        <a:rPr lang="1106" sz="1800" b="1" dirty="0">
                          <a:solidFill>
                            <a:schemeClr val="tx1"/>
                          </a:solidFill>
                          <a:effectLst/>
                        </a:rPr>
                        <a:t>6</a:t>
                      </a:r>
                    </a:p>
                    <a:p>
                      <a:pPr algn="ctr">
                        <a:lnSpc>
                          <a:spcPct val="107000"/>
                        </a:lnSpc>
                        <a:spcAft>
                          <a:spcPts val="800"/>
                        </a:spcAft>
                        <a:defRPr b="0" i="0"/>
                      </a:pPr>
                      <a:r>
                        <a:rPr lang="1106" sz="1800" b="1" dirty="0">
                          <a:solidFill>
                            <a:schemeClr val="tx1"/>
                          </a:solidFill>
                          <a:effectLst/>
                        </a:rPr>
                        <a:t> </a:t>
                      </a:r>
                      <a:endParaRPr lang="en-GB"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defRPr b="0" i="0"/>
                      </a:pPr>
                      <a:r>
                        <a:rPr lang="1106" sz="1800" b="1">
                          <a:solidFill>
                            <a:schemeClr val="tx1"/>
                          </a:solidFill>
                          <a:effectLst/>
                        </a:rPr>
                        <a:t> </a:t>
                      </a:r>
                      <a:endParaRPr lang="en-GB" sz="18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defRPr b="0" i="0"/>
                      </a:pPr>
                      <a:r>
                        <a:rPr lang="1106" sz="1800" b="1" dirty="0">
                          <a:solidFill>
                            <a:schemeClr val="tx1"/>
                          </a:solidFill>
                          <a:effectLst/>
                        </a:rPr>
                        <a:t> </a:t>
                      </a:r>
                    </a:p>
                    <a:p>
                      <a:pPr algn="ctr">
                        <a:lnSpc>
                          <a:spcPct val="107000"/>
                        </a:lnSpc>
                        <a:spcAft>
                          <a:spcPts val="800"/>
                        </a:spcAft>
                        <a:defRPr b="0" i="0"/>
                      </a:pPr>
                      <a:r>
                        <a:rPr lang="1106"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6</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181099"/>
                  </a:ext>
                </a:extLst>
              </a:tr>
            </a:tbl>
          </a:graphicData>
        </a:graphic>
      </p:graphicFrame>
      <p:pic>
        <p:nvPicPr>
          <p:cNvPr id="4" name="Audio 3">
            <a:hlinkClick r:id="" action="ppaction://media"/>
            <a:extLst>
              <a:ext uri="{FF2B5EF4-FFF2-40B4-BE49-F238E27FC236}">
                <a16:creationId xmlns:a16="http://schemas.microsoft.com/office/drawing/2014/main" id="{82505167-DE87-47A0-B4B3-88E1035910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996091643"/>
      </p:ext>
    </p:extLst>
  </p:cSld>
  <p:clrMapOvr>
    <a:masterClrMapping/>
  </p:clrMapOvr>
  <mc:AlternateContent xmlns:mc="http://schemas.openxmlformats.org/markup-compatibility/2006" xmlns:p14="http://schemas.microsoft.com/office/powerpoint/2010/main">
    <mc:Choice Requires="p14">
      <p:transition spd="slow" p14:dur="2000" advTm="65110"/>
    </mc:Choice>
    <mc:Fallback xmlns="">
      <p:transition spd="slow" advTm="65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308E7E04-25F5-43D1-ADBE-3DAE2BB4FF19}"/>
              </a:ext>
            </a:extLst>
          </p:cNvPr>
          <p:cNvGraphicFramePr>
            <a:graphicFrameLocks noGrp="1"/>
          </p:cNvGraphicFramePr>
          <p:nvPr>
            <p:ph sz="quarter" idx="10"/>
            <p:extLst>
              <p:ext uri="{D42A27DB-BD31-4B8C-83A1-F6EECF244321}">
                <p14:modId xmlns:p14="http://schemas.microsoft.com/office/powerpoint/2010/main" val="1597065743"/>
              </p:ext>
            </p:extLst>
          </p:nvPr>
        </p:nvGraphicFramePr>
        <p:xfrm>
          <a:off x="3443110" y="1411111"/>
          <a:ext cx="5990449" cy="4511040"/>
        </p:xfrm>
        <a:graphic>
          <a:graphicData uri="http://schemas.openxmlformats.org/drawingml/2006/table">
            <a:tbl>
              <a:tblPr firstRow="1" bandRow="1">
                <a:tableStyleId>{5C22544A-7EE6-4342-B048-85BDC9FD1C3A}</a:tableStyleId>
              </a:tblPr>
              <a:tblGrid>
                <a:gridCol w="1271947">
                  <a:extLst>
                    <a:ext uri="{9D8B030D-6E8A-4147-A177-3AD203B41FA5}">
                      <a16:colId xmlns:a16="http://schemas.microsoft.com/office/drawing/2014/main" val="3881801797"/>
                    </a:ext>
                  </a:extLst>
                </a:gridCol>
                <a:gridCol w="4718502">
                  <a:extLst>
                    <a:ext uri="{9D8B030D-6E8A-4147-A177-3AD203B41FA5}">
                      <a16:colId xmlns:a16="http://schemas.microsoft.com/office/drawing/2014/main" val="727426922"/>
                    </a:ext>
                  </a:extLst>
                </a:gridCol>
              </a:tblGrid>
              <a:tr h="223790">
                <a:tc>
                  <a:txBody>
                    <a:bodyPr/>
                    <a:lstStyle/>
                    <a:p>
                      <a:pPr algn="ctr">
                        <a:defRPr b="0" i="0"/>
                      </a:pPr>
                      <a:r>
                        <a:rPr lang="1106" sz="1400" b="1" baseline="0">
                          <a:solidFill>
                            <a:schemeClr val="tx1"/>
                          </a:solidFill>
                          <a:latin typeface="Arial" pitchFamily="34" charset="0"/>
                          <a:cs typeface="Arial" pitchFamily="34" charset="0"/>
                        </a:rPr>
                        <a:t>Band </a:t>
                      </a:r>
                      <a:endParaRPr lang="en-GB" sz="140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defRPr b="0" i="0"/>
                      </a:pPr>
                      <a:r>
                        <a:rPr lang="1106" sz="1400" b="1">
                          <a:solidFill>
                            <a:schemeClr val="tx1"/>
                          </a:solidFill>
                          <a:latin typeface="Arial" pitchFamily="34" charset="0"/>
                          <a:cs typeface="Arial" pitchFamily="34" charset="0"/>
                        </a:rPr>
                        <a:t>AA2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4573546"/>
                  </a:ext>
                </a:extLst>
              </a:tr>
              <a:tr h="1107928">
                <a:tc>
                  <a:txBody>
                    <a:bodyPr/>
                    <a:lstStyle/>
                    <a:p>
                      <a:pPr algn="ctr">
                        <a:defRPr b="0" i="0"/>
                      </a:pPr>
                      <a:r>
                        <a:rPr lang="1106" sz="1400" b="1">
                          <a:solidFill>
                            <a:schemeClr val="tx1"/>
                          </a:solidFill>
                          <a:latin typeface="Arial" pitchFamily="34" charset="0"/>
                          <a:cs typeface="Arial"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defRPr b="0" i="0"/>
                      </a:pPr>
                      <a:r>
                        <a:rPr lang="1106" sz="1400" b="1">
                          <a:latin typeface="Arial" pitchFamily="34" charset="0"/>
                          <a:cs typeface="Arial" pitchFamily="34" charset="0"/>
                        </a:rPr>
                        <a:t>5-6 marc </a:t>
                      </a:r>
                    </a:p>
                    <a:p>
                      <a:pPr algn="l">
                        <a:defRPr b="0" i="0"/>
                      </a:pPr>
                      <a:r>
                        <a:rPr lang="1106" sz="1400">
                          <a:latin typeface="Arial" pitchFamily="34" charset="0"/>
                          <a:cs typeface="Arial" pitchFamily="34" charset="0"/>
                        </a:rPr>
                        <a:t>Esboniad da iawn sy'n dangos:</a:t>
                      </a:r>
                    </a:p>
                    <a:p>
                      <a:pPr algn="l">
                        <a:defRPr b="0" i="0"/>
                      </a:pPr>
                      <a:r>
                        <a:rPr lang="1106" sz="1400">
                          <a:latin typeface="Arial" pitchFamily="34" charset="0"/>
                          <a:cs typeface="Arial" pitchFamily="34" charset="0"/>
                        </a:rPr>
                        <a:t>• gwybodaeth a dealltwriaeth drylwyr o sut gall hunan-barch ddylanwadu ar ddatblygiad seicolegol </a:t>
                      </a:r>
                    </a:p>
                    <a:p>
                      <a:pPr algn="l">
                        <a:defRPr b="0" i="0"/>
                      </a:pPr>
                      <a:r>
                        <a:rPr lang="1106" sz="1400">
                          <a:latin typeface="Arial" pitchFamily="34" charset="0"/>
                          <a:cs typeface="Arial" pitchFamily="34" charset="0"/>
                        </a:rPr>
                        <a:t>• dealltwriaeth hyderus o'r cysyniad o hunan-barch.</a:t>
                      </a:r>
                      <a:endParaRPr lang="en-GB" sz="140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09150198"/>
                  </a:ext>
                </a:extLst>
              </a:tr>
              <a:tr h="1158197">
                <a:tc>
                  <a:txBody>
                    <a:bodyPr/>
                    <a:lstStyle/>
                    <a:p>
                      <a:pPr algn="ctr">
                        <a:defRPr b="0" i="0"/>
                      </a:pPr>
                      <a:r>
                        <a:rPr lang="1106" sz="1400" b="1">
                          <a:solidFill>
                            <a:schemeClr val="tx1"/>
                          </a:solidFill>
                          <a:latin typeface="Arial" pitchFamily="34" charset="0"/>
                          <a:cs typeface="Arial"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defRPr b="0" i="0"/>
                      </a:pPr>
                      <a:r>
                        <a:rPr lang="1106" sz="1400" b="1">
                          <a:latin typeface="Arial" pitchFamily="34" charset="0"/>
                          <a:cs typeface="Arial" pitchFamily="34" charset="0"/>
                        </a:rPr>
                        <a:t>3-4 marc </a:t>
                      </a:r>
                    </a:p>
                    <a:p>
                      <a:pPr algn="l">
                        <a:defRPr b="0" i="0"/>
                      </a:pPr>
                      <a:r>
                        <a:rPr lang="1106" sz="1400">
                          <a:latin typeface="Arial" pitchFamily="34" charset="0"/>
                          <a:cs typeface="Arial" pitchFamily="34" charset="0"/>
                        </a:rPr>
                        <a:t>Esboniad da sy'n dangos; </a:t>
                      </a:r>
                    </a:p>
                    <a:p>
                      <a:pPr algn="l">
                        <a:defRPr b="0" i="0"/>
                      </a:pPr>
                      <a:r>
                        <a:rPr lang="1106" sz="1400">
                          <a:latin typeface="Arial" pitchFamily="34" charset="0"/>
                          <a:cs typeface="Arial" pitchFamily="34" charset="0"/>
                        </a:rPr>
                        <a:t>• dealltwriaeth sicr ar y cyfan o sut gall hunan-barch ddylanwadu ar ddatblygiad seicolegol </a:t>
                      </a:r>
                    </a:p>
                    <a:p>
                      <a:pPr algn="l">
                        <a:defRPr b="0" i="0"/>
                      </a:pPr>
                      <a:r>
                        <a:rPr lang="1106" sz="1400">
                          <a:latin typeface="Arial" pitchFamily="34" charset="0"/>
                          <a:cs typeface="Arial" pitchFamily="34" charset="0"/>
                        </a:rPr>
                        <a:t>• dealltwriaeth sicr ar y cyfan o'r cysyniad o hunan-barch. </a:t>
                      </a:r>
                      <a:endParaRPr lang="en-GB" sz="140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93351079"/>
                  </a:ext>
                </a:extLst>
              </a:tr>
              <a:tr h="981249">
                <a:tc>
                  <a:txBody>
                    <a:bodyPr/>
                    <a:lstStyle/>
                    <a:p>
                      <a:pPr algn="ctr">
                        <a:defRPr b="0" i="0"/>
                      </a:pPr>
                      <a:r>
                        <a:rPr lang="1106" sz="1400" b="1">
                          <a:solidFill>
                            <a:schemeClr val="tx1"/>
                          </a:solidFill>
                          <a:latin typeface="Arial" pitchFamily="34" charset="0"/>
                          <a:cs typeface="Arial"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defRPr b="0" i="0"/>
                      </a:pPr>
                      <a:r>
                        <a:rPr lang="1106" sz="1400" b="1">
                          <a:latin typeface="Arial" pitchFamily="34" charset="0"/>
                          <a:cs typeface="Arial" pitchFamily="34" charset="0"/>
                        </a:rPr>
                        <a:t>1-2 farc </a:t>
                      </a:r>
                    </a:p>
                    <a:p>
                      <a:pPr algn="l">
                        <a:defRPr b="0" i="0"/>
                      </a:pPr>
                      <a:r>
                        <a:rPr lang="1106" sz="1400">
                          <a:latin typeface="Arial" pitchFamily="34" charset="0"/>
                          <a:cs typeface="Arial" pitchFamily="34" charset="0"/>
                        </a:rPr>
                        <a:t>Esboniad sylfaenol sy'n dangos: </a:t>
                      </a:r>
                    </a:p>
                    <a:p>
                      <a:pPr algn="l">
                        <a:defRPr b="0" i="0"/>
                      </a:pPr>
                      <a:r>
                        <a:rPr lang="1106" sz="1400">
                          <a:latin typeface="Arial" pitchFamily="34" charset="0"/>
                          <a:cs typeface="Arial" pitchFamily="34" charset="0"/>
                        </a:rPr>
                        <a:t>• rhywfaint o wybodaeth a dealltwriaeth o sut gall hunan-barch ddylanwadu ar ddatblygiad seicolegol </a:t>
                      </a:r>
                    </a:p>
                    <a:p>
                      <a:pPr algn="l">
                        <a:defRPr b="0" i="0"/>
                      </a:pPr>
                      <a:r>
                        <a:rPr lang="1106" sz="1400">
                          <a:latin typeface="Arial" pitchFamily="34" charset="0"/>
                          <a:cs typeface="Arial" pitchFamily="34" charset="0"/>
                        </a:rPr>
                        <a:t>• rhywfaint o ddealltwriaeth o'r cysyniad o hunan-barch. </a:t>
                      </a:r>
                      <a:endParaRPr lang="en-GB" sz="140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74109556"/>
                  </a:ext>
                </a:extLst>
              </a:tr>
              <a:tr h="627357">
                <a:tc>
                  <a:txBody>
                    <a:bodyPr/>
                    <a:lstStyle/>
                    <a:p>
                      <a:pPr algn="ctr"/>
                      <a:endParaRPr lang="en-GB" sz="140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defRPr b="0" i="0"/>
                      </a:pPr>
                      <a:r>
                        <a:rPr lang="1106" sz="1400">
                          <a:latin typeface="Arial" pitchFamily="34" charset="0"/>
                          <a:cs typeface="Arial" pitchFamily="34" charset="0"/>
                        </a:rPr>
                        <a:t>0 marc</a:t>
                      </a:r>
                    </a:p>
                    <a:p>
                      <a:pPr algn="l">
                        <a:defRPr b="0" i="0"/>
                      </a:pPr>
                      <a:r>
                        <a:rPr lang="1106" sz="1400">
                          <a:latin typeface="Arial" pitchFamily="34" charset="0"/>
                          <a:cs typeface="Arial" pitchFamily="34" charset="0"/>
                        </a:rPr>
                        <a:t> Ateb ddim yn haeddu marc neu heb geisio rhoi ateb.</a:t>
                      </a:r>
                      <a:endParaRPr lang="en-GB" sz="1400">
                        <a:solidFill>
                          <a:schemeClr val="tx1"/>
                        </a:solidFill>
                        <a:latin typeface="Arial" pitchFamily="34" charset="0"/>
                        <a:cs typeface="Arial" pitchFamily="34" charset="0"/>
                      </a:endParaRPr>
                    </a:p>
                    <a:p>
                      <a:pPr algn="ctr"/>
                      <a:endParaRPr lang="en-GB" sz="140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90713247"/>
                  </a:ext>
                </a:extLst>
              </a:tr>
            </a:tbl>
          </a:graphicData>
        </a:graphic>
      </p:graphicFrame>
      <p:sp>
        <p:nvSpPr>
          <p:cNvPr id="3" name="Title 2">
            <a:extLst>
              <a:ext uri="{FF2B5EF4-FFF2-40B4-BE49-F238E27FC236}">
                <a16:creationId xmlns:a16="http://schemas.microsoft.com/office/drawing/2014/main" id="{70DBD286-3409-4815-9A44-10394BEBE670}"/>
              </a:ext>
            </a:extLst>
          </p:cNvPr>
          <p:cNvSpPr>
            <a:spLocks noGrp="1"/>
          </p:cNvSpPr>
          <p:nvPr>
            <p:ph type="title"/>
          </p:nvPr>
        </p:nvSpPr>
        <p:spPr>
          <a:xfrm>
            <a:off x="439174" y="314531"/>
            <a:ext cx="10223323" cy="447261"/>
          </a:xfrm>
        </p:spPr>
        <p:txBody>
          <a:bodyPr>
            <a:normAutofit/>
          </a:bodyPr>
          <a:lstStyle/>
          <a:p>
            <a:pPr>
              <a:defRPr b="0" i="0"/>
            </a:pPr>
            <a:r>
              <a:rPr lang="1106" sz="2000">
                <a:solidFill>
                  <a:srgbClr val="0070C0"/>
                </a:solidFill>
              </a:rPr>
              <a:t>Adran B cwestiwn 4 (a),  bandiau cynllun marcio AA2</a:t>
            </a:r>
          </a:p>
        </p:txBody>
      </p:sp>
      <p:pic>
        <p:nvPicPr>
          <p:cNvPr id="2" name="Audio 1">
            <a:hlinkClick r:id="" action="ppaction://media"/>
            <a:extLst>
              <a:ext uri="{FF2B5EF4-FFF2-40B4-BE49-F238E27FC236}">
                <a16:creationId xmlns:a16="http://schemas.microsoft.com/office/drawing/2014/main" id="{A75AAE39-5BFB-4430-8681-862F47D25F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590178433"/>
      </p:ext>
    </p:extLst>
  </p:cSld>
  <p:clrMapOvr>
    <a:masterClrMapping/>
  </p:clrMapOvr>
  <p:transition advTm="4047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209733"/>
            <a:ext cx="10223323" cy="447261"/>
          </a:xfrm>
        </p:spPr>
        <p:txBody>
          <a:bodyPr/>
          <a:lstStyle/>
          <a:p>
            <a:pPr>
              <a:defRPr b="0" i="0"/>
            </a:pPr>
            <a:r>
              <a:rPr lang="1106" sz="2400">
                <a:solidFill>
                  <a:srgbClr val="0070C0"/>
                </a:solidFill>
              </a:rPr>
              <a:t>Adran B cwestiwn 4(b), AA1</a:t>
            </a:r>
          </a:p>
        </p:txBody>
      </p:sp>
      <p:sp>
        <p:nvSpPr>
          <p:cNvPr id="4" name="Speech Bubble: Oval 3">
            <a:extLst>
              <a:ext uri="{FF2B5EF4-FFF2-40B4-BE49-F238E27FC236}">
                <a16:creationId xmlns:a16="http://schemas.microsoft.com/office/drawing/2014/main" id="{8FE8776F-2567-4937-A915-7642F530171A}"/>
              </a:ext>
            </a:extLst>
          </p:cNvPr>
          <p:cNvSpPr/>
          <p:nvPr/>
        </p:nvSpPr>
        <p:spPr>
          <a:xfrm>
            <a:off x="4787900" y="2286951"/>
            <a:ext cx="5982362" cy="612648"/>
          </a:xfrm>
          <a:prstGeom prst="wedgeEllipseCallout">
            <a:avLst/>
          </a:prstGeom>
        </p:spPr>
        <p:txBody>
          <a:bodyPr wrap="none" lIns="0" tIns="0" rIns="0" bIns="0" rtlCol="0" anchor="ctr">
            <a:noAutofit/>
          </a:bodyPr>
          <a:lstStyle/>
          <a:p>
            <a:pPr algn="ctr"/>
            <a:endParaRPr lang="en-GB">
              <a:solidFill>
                <a:srgbClr val="000000"/>
              </a:solidFill>
              <a:highlight>
                <a:srgbClr val="FFFF00"/>
              </a:highlight>
            </a:endParaRPr>
          </a:p>
        </p:txBody>
      </p:sp>
      <p:sp>
        <p:nvSpPr>
          <p:cNvPr id="11" name="Speech Bubble: Oval 10">
            <a:extLst>
              <a:ext uri="{FF2B5EF4-FFF2-40B4-BE49-F238E27FC236}">
                <a16:creationId xmlns:a16="http://schemas.microsoft.com/office/drawing/2014/main" id="{98D5F06C-E714-44BA-AC9F-98590911B4DA}"/>
              </a:ext>
            </a:extLst>
          </p:cNvPr>
          <p:cNvSpPr/>
          <p:nvPr/>
        </p:nvSpPr>
        <p:spPr>
          <a:xfrm>
            <a:off x="5969000" y="1103085"/>
            <a:ext cx="4953000" cy="4370616"/>
          </a:xfrm>
          <a:prstGeom prst="wedgeEllipseCallout">
            <a:avLst/>
          </a:prstGeom>
        </p:spPr>
        <p:txBody>
          <a:bodyPr wrap="none" lIns="0" tIns="0" rIns="0" bIns="0" rtlCol="0" anchor="ctr">
            <a:noAutofit/>
          </a:bodyPr>
          <a:lstStyle/>
          <a:p>
            <a:pPr algn="ctr"/>
            <a:endParaRPr lang="en-GB">
              <a:solidFill>
                <a:srgbClr val="000000"/>
              </a:solidFill>
            </a:endParaRPr>
          </a:p>
        </p:txBody>
      </p:sp>
      <p:sp>
        <p:nvSpPr>
          <p:cNvPr id="13" name="Speech Bubble: Oval 12">
            <a:extLst>
              <a:ext uri="{FF2B5EF4-FFF2-40B4-BE49-F238E27FC236}">
                <a16:creationId xmlns:a16="http://schemas.microsoft.com/office/drawing/2014/main" id="{BE87D378-EC96-4115-A8F3-C93DC34F7E4C}"/>
              </a:ext>
            </a:extLst>
          </p:cNvPr>
          <p:cNvSpPr/>
          <p:nvPr/>
        </p:nvSpPr>
        <p:spPr>
          <a:xfrm>
            <a:off x="6591300" y="1358900"/>
            <a:ext cx="914400" cy="612648"/>
          </a:xfrm>
          <a:prstGeom prst="wedgeEllipseCallout">
            <a:avLst/>
          </a:prstGeom>
        </p:spPr>
        <p:txBody>
          <a:bodyPr wrap="none" lIns="0" tIns="0" rIns="0" bIns="0" rtlCol="0" anchor="ctr">
            <a:noAutofit/>
          </a:bodyPr>
          <a:lstStyle/>
          <a:p>
            <a:pPr algn="ctr"/>
            <a:endParaRPr lang="en-GB">
              <a:solidFill>
                <a:srgbClr val="000000"/>
              </a:solidFill>
            </a:endParaRPr>
          </a:p>
        </p:txBody>
      </p:sp>
      <p:sp>
        <p:nvSpPr>
          <p:cNvPr id="14" name="Speech Bubble: Oval 13">
            <a:extLst>
              <a:ext uri="{FF2B5EF4-FFF2-40B4-BE49-F238E27FC236}">
                <a16:creationId xmlns:a16="http://schemas.microsoft.com/office/drawing/2014/main" id="{2AD3C128-9B70-4859-9983-186DF06D0345}"/>
              </a:ext>
            </a:extLst>
          </p:cNvPr>
          <p:cNvSpPr/>
          <p:nvPr/>
        </p:nvSpPr>
        <p:spPr>
          <a:xfrm>
            <a:off x="6096000" y="1715732"/>
            <a:ext cx="5600700" cy="4204060"/>
          </a:xfrm>
          <a:prstGeom prst="wedgeEllipseCallout">
            <a:avLst/>
          </a:prstGeom>
        </p:spPr>
        <p:txBody>
          <a:bodyPr wrap="none" lIns="0" tIns="0" rIns="0" bIns="0" rtlCol="0" anchor="ctr">
            <a:noAutofit/>
          </a:bodyPr>
          <a:lstStyle/>
          <a:p>
            <a:pPr algn="ctr"/>
            <a:endParaRPr lang="en-GB">
              <a:solidFill>
                <a:srgbClr val="000000"/>
              </a:solidFill>
            </a:endParaRPr>
          </a:p>
        </p:txBody>
      </p:sp>
      <p:sp>
        <p:nvSpPr>
          <p:cNvPr id="17" name="TextBox 16">
            <a:extLst>
              <a:ext uri="{FF2B5EF4-FFF2-40B4-BE49-F238E27FC236}">
                <a16:creationId xmlns:a16="http://schemas.microsoft.com/office/drawing/2014/main" id="{40338B42-713B-481F-B33D-BAF273A5405D}"/>
              </a:ext>
            </a:extLst>
          </p:cNvPr>
          <p:cNvSpPr txBox="1"/>
          <p:nvPr/>
        </p:nvSpPr>
        <p:spPr>
          <a:xfrm>
            <a:off x="6591300" y="4213206"/>
            <a:ext cx="4881677" cy="1189909"/>
          </a:xfrm>
          <a:prstGeom prst="rect">
            <a:avLst/>
          </a:prstGeom>
          <a:noFill/>
        </p:spPr>
        <p:txBody>
          <a:bodyPr wrap="square" rtlCol="0">
            <a:spAutoFit/>
          </a:bodyPr>
          <a:lstStyle/>
          <a:p>
            <a:pPr>
              <a:defRPr b="0" i="0"/>
            </a:pPr>
            <a:r>
              <a:rPr lang="1106"/>
              <a:t>Defnyddiwch y lle sydd wedi'i ddarparu i ymateb – gadewch i nifer y marciau a'r lle sydd ar gael eich arwain. (Cofiwch y gallwch chi ddefnyddio'r dudalen parhad os oes angen)</a:t>
            </a:r>
          </a:p>
        </p:txBody>
      </p:sp>
      <p:sp>
        <p:nvSpPr>
          <p:cNvPr id="18" name="Speech Bubble: Rectangle 17">
            <a:extLst>
              <a:ext uri="{FF2B5EF4-FFF2-40B4-BE49-F238E27FC236}">
                <a16:creationId xmlns:a16="http://schemas.microsoft.com/office/drawing/2014/main" id="{C013DD74-B26E-4402-B8B0-6B835749F807}"/>
              </a:ext>
            </a:extLst>
          </p:cNvPr>
          <p:cNvSpPr/>
          <p:nvPr/>
        </p:nvSpPr>
        <p:spPr>
          <a:xfrm>
            <a:off x="5867400" y="1103084"/>
            <a:ext cx="5600700" cy="1318966"/>
          </a:xfrm>
          <a:prstGeom prst="wedgeRectCallout">
            <a:avLst/>
          </a:prstGeom>
        </p:spPr>
        <p:txBody>
          <a:bodyPr wrap="none" lIns="0" tIns="0" rIns="0" bIns="0" rtlCol="0" anchor="ctr">
            <a:noAutofit/>
          </a:bodyPr>
          <a:lstStyle/>
          <a:p>
            <a:pPr algn="ctr"/>
            <a:endParaRPr lang="en-GB">
              <a:solidFill>
                <a:srgbClr val="000000"/>
              </a:solidFill>
            </a:endParaRPr>
          </a:p>
        </p:txBody>
      </p:sp>
      <p:sp>
        <p:nvSpPr>
          <p:cNvPr id="12" name="Rectangle 123">
            <a:extLst>
              <a:ext uri="{FF2B5EF4-FFF2-40B4-BE49-F238E27FC236}">
                <a16:creationId xmlns:a16="http://schemas.microsoft.com/office/drawing/2014/main" id="{54A3653E-1C6E-4840-9BEA-91B7FDB20118}"/>
              </a:ext>
            </a:extLst>
          </p:cNvPr>
          <p:cNvSpPr>
            <a:spLocks noChangeArrowheads="1"/>
          </p:cNvSpPr>
          <p:nvPr/>
        </p:nvSpPr>
        <p:spPr bwMode="auto">
          <a:xfrm>
            <a:off x="7257256" y="1066168"/>
            <a:ext cx="2376488" cy="1044575"/>
          </a:xfrm>
          <a:prstGeom prst="rect">
            <a:avLst/>
          </a:prstGeom>
          <a:solidFill>
            <a:srgbClr val="66CCFF"/>
          </a:solidFill>
          <a:ln w="38100">
            <a:solidFill>
              <a:schemeClr val="tx1"/>
            </a:solidFill>
            <a:miter lim="800000"/>
          </a:ln>
          <a:effectLst/>
        </p:spPr>
        <p:txBody>
          <a:bodyPr wrap="none" anchor="ctr"/>
          <a:lstStyle/>
          <a:p>
            <a:pPr algn="ctr">
              <a:defRPr b="0" i="0"/>
            </a:pPr>
            <a:r>
              <a:rPr lang="1106" sz="6600"/>
              <a:t>10:00</a:t>
            </a:r>
          </a:p>
        </p:txBody>
      </p:sp>
      <p:sp>
        <p:nvSpPr>
          <p:cNvPr id="15" name="TextBox 14">
            <a:extLst>
              <a:ext uri="{FF2B5EF4-FFF2-40B4-BE49-F238E27FC236}">
                <a16:creationId xmlns:a16="http://schemas.microsoft.com/office/drawing/2014/main" id="{C4EE6543-DC97-47C9-AD09-AEB4DFCC4847}"/>
              </a:ext>
            </a:extLst>
          </p:cNvPr>
          <p:cNvSpPr txBox="1"/>
          <p:nvPr/>
        </p:nvSpPr>
        <p:spPr>
          <a:xfrm>
            <a:off x="6591300" y="2161822"/>
            <a:ext cx="3482889" cy="1189909"/>
          </a:xfrm>
          <a:prstGeom prst="rect">
            <a:avLst/>
          </a:prstGeom>
          <a:noFill/>
        </p:spPr>
        <p:txBody>
          <a:bodyPr wrap="square" rtlCol="0">
            <a:spAutoFit/>
          </a:bodyPr>
          <a:lstStyle/>
          <a:p>
            <a:pPr>
              <a:defRPr b="0" i="0"/>
            </a:pPr>
            <a:r>
              <a:rPr lang="1106"/>
              <a:t>Dechreuwch y cloc!</a:t>
            </a:r>
          </a:p>
          <a:p>
            <a:endParaRPr lang="en-GB"/>
          </a:p>
          <a:p>
            <a:pPr>
              <a:defRPr b="0" i="0"/>
            </a:pPr>
            <a:r>
              <a:rPr lang="1106"/>
              <a:t>Ceisiwch ateb y cwestiwn hwn mewn 10 munud.  </a:t>
            </a:r>
          </a:p>
        </p:txBody>
      </p:sp>
      <p:sp>
        <p:nvSpPr>
          <p:cNvPr id="20" name="TextBox 19">
            <a:extLst>
              <a:ext uri="{FF2B5EF4-FFF2-40B4-BE49-F238E27FC236}">
                <a16:creationId xmlns:a16="http://schemas.microsoft.com/office/drawing/2014/main" id="{BDDC4471-A5F4-4B78-8E80-18F1BB6408B9}"/>
              </a:ext>
            </a:extLst>
          </p:cNvPr>
          <p:cNvSpPr txBox="1"/>
          <p:nvPr/>
        </p:nvSpPr>
        <p:spPr>
          <a:xfrm>
            <a:off x="824089" y="1219200"/>
            <a:ext cx="5053402" cy="5632311"/>
          </a:xfrm>
          <a:prstGeom prst="rect">
            <a:avLst/>
          </a:prstGeom>
          <a:noFill/>
        </p:spPr>
        <p:txBody>
          <a:bodyPr wrap="square">
            <a:spAutoFit/>
          </a:bodyPr>
          <a:lstStyle/>
          <a:p>
            <a:pPr>
              <a:defRPr b="0" i="0"/>
            </a:pPr>
            <a:r>
              <a:rPr lang="1106" dirty="0">
                <a:latin typeface="Arial" pitchFamily="34" charset="0"/>
                <a:cs typeface="Arial" pitchFamily="34" charset="0"/>
              </a:rPr>
              <a:t>4) Mae</a:t>
            </a:r>
            <a:r>
              <a:rPr lang="1106" i="1" dirty="0">
                <a:latin typeface="Arial" pitchFamily="34" charset="0"/>
                <a:cs typeface="Arial" pitchFamily="34" charset="0"/>
              </a:rPr>
              <a:t> </a:t>
            </a:r>
            <a:r>
              <a:rPr lang="1106" sz="2000" dirty="0">
                <a:latin typeface="Arial" pitchFamily="34" charset="0"/>
                <a:cs typeface="Arial" pitchFamily="34" charset="0"/>
              </a:rPr>
              <a:t>Marion wedi penderfynu ymuno â </a:t>
            </a:r>
            <a:r>
              <a:rPr lang="1106" sz="2000" dirty="0">
                <a:highlight>
                  <a:srgbClr val="FFFF00"/>
                </a:highlight>
                <a:latin typeface="Arial" pitchFamily="34" charset="0"/>
                <a:cs typeface="Arial" pitchFamily="34" charset="0"/>
              </a:rPr>
              <a:t>grŵp hunangymorth</a:t>
            </a:r>
            <a:r>
              <a:rPr lang="1106" sz="2000" dirty="0">
                <a:latin typeface="Arial" pitchFamily="34" charset="0"/>
                <a:cs typeface="Arial" pitchFamily="34" charset="0"/>
              </a:rPr>
              <a:t> i'w helpu i </a:t>
            </a:r>
            <a:r>
              <a:rPr lang="1106" sz="2000" dirty="0">
                <a:highlight>
                  <a:srgbClr val="FFFF00"/>
                </a:highlight>
                <a:latin typeface="Arial" pitchFamily="34" charset="0"/>
                <a:cs typeface="Arial" pitchFamily="34" charset="0"/>
              </a:rPr>
              <a:t>reoli</a:t>
            </a:r>
            <a:r>
              <a:rPr lang="1106" sz="2000" dirty="0">
                <a:latin typeface="Arial" pitchFamily="34" charset="0"/>
                <a:cs typeface="Arial" pitchFamily="34" charset="0"/>
              </a:rPr>
              <a:t> ei </a:t>
            </a:r>
            <a:r>
              <a:rPr lang="1106" sz="2000" dirty="0">
                <a:highlight>
                  <a:srgbClr val="FFFF00"/>
                </a:highlight>
                <a:latin typeface="Arial" pitchFamily="34" charset="0"/>
                <a:cs typeface="Arial" pitchFamily="34" charset="0"/>
              </a:rPr>
              <a:t>gorbryder</a:t>
            </a:r>
            <a:r>
              <a:rPr lang="1106" sz="2000" dirty="0">
                <a:latin typeface="Arial" pitchFamily="34" charset="0"/>
                <a:cs typeface="Arial" pitchFamily="34" charset="0"/>
              </a:rPr>
              <a:t>. </a:t>
            </a:r>
          </a:p>
          <a:p>
            <a:endParaRPr lang="en-GB" sz="2000" dirty="0">
              <a:latin typeface="Arial" pitchFamily="34" charset="0"/>
              <a:cs typeface="Arial" pitchFamily="34" charset="0"/>
            </a:endParaRPr>
          </a:p>
          <a:p>
            <a:pPr>
              <a:defRPr b="0" i="0"/>
            </a:pPr>
            <a:r>
              <a:rPr lang="1106" sz="2000" dirty="0">
                <a:latin typeface="Arial" pitchFamily="34" charset="0"/>
                <a:cs typeface="Arial" pitchFamily="34" charset="0"/>
              </a:rPr>
              <a:t>(b) . Disgrifiwch </a:t>
            </a:r>
            <a:r>
              <a:rPr lang="1106" sz="2000" dirty="0">
                <a:highlight>
                  <a:srgbClr val="FFFF00"/>
                </a:highlight>
                <a:latin typeface="Arial" pitchFamily="34" charset="0"/>
                <a:cs typeface="Arial" pitchFamily="34" charset="0"/>
              </a:rPr>
              <a:t>fanteision posibl</a:t>
            </a:r>
            <a:r>
              <a:rPr lang="1106" sz="2000" dirty="0">
                <a:latin typeface="Arial" pitchFamily="34" charset="0"/>
                <a:cs typeface="Arial" pitchFamily="34" charset="0"/>
              </a:rPr>
              <a:t> ymuno â </a:t>
            </a:r>
            <a:r>
              <a:rPr lang="1106" sz="2000" dirty="0">
                <a:highlight>
                  <a:srgbClr val="FFFF00"/>
                </a:highlight>
                <a:latin typeface="Arial" pitchFamily="34" charset="0"/>
                <a:cs typeface="Arial" pitchFamily="34" charset="0"/>
              </a:rPr>
              <a:t>grŵp hunangymorth</a:t>
            </a:r>
            <a:r>
              <a:rPr lang="1106" sz="2000" dirty="0">
                <a:latin typeface="Arial" pitchFamily="34" charset="0"/>
                <a:cs typeface="Arial" pitchFamily="34" charset="0"/>
              </a:rPr>
              <a:t> i helpu rhywun i </a:t>
            </a:r>
            <a:r>
              <a:rPr lang="1106" sz="2000" dirty="0">
                <a:highlight>
                  <a:srgbClr val="FFFF00"/>
                </a:highlight>
                <a:latin typeface="Arial" pitchFamily="34" charset="0"/>
                <a:cs typeface="Arial" pitchFamily="34" charset="0"/>
              </a:rPr>
              <a:t>reoli gorbryder</a:t>
            </a:r>
            <a:r>
              <a:rPr lang="1106" sz="2000" dirty="0">
                <a:latin typeface="Arial" pitchFamily="34" charset="0"/>
                <a:cs typeface="Arial" pitchFamily="34" charset="0"/>
              </a:rPr>
              <a:t>.                                                 [8] …………………………………………………………………………………………………… ……………………………………………………………………………………………..………………………………………………………………………………………………………… ……………………………………………………………………………………………………………………………………………………………………………………………………………………………………………………………</a:t>
            </a:r>
          </a:p>
        </p:txBody>
      </p:sp>
      <p:sp>
        <p:nvSpPr>
          <p:cNvPr id="2" name="Oval 1">
            <a:extLst>
              <a:ext uri="{FF2B5EF4-FFF2-40B4-BE49-F238E27FC236}">
                <a16:creationId xmlns:a16="http://schemas.microsoft.com/office/drawing/2014/main" id="{D39C8963-0CE9-46B7-9D07-99119B1EE3CE}"/>
              </a:ext>
            </a:extLst>
          </p:cNvPr>
          <p:cNvSpPr/>
          <p:nvPr/>
        </p:nvSpPr>
        <p:spPr>
          <a:xfrm>
            <a:off x="1347678" y="2422050"/>
            <a:ext cx="1356775" cy="4034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Audio 4">
            <a:hlinkClick r:id="" action="ppaction://media"/>
            <a:extLst>
              <a:ext uri="{FF2B5EF4-FFF2-40B4-BE49-F238E27FC236}">
                <a16:creationId xmlns:a16="http://schemas.microsoft.com/office/drawing/2014/main" id="{FE802D90-24AE-4CA9-A0D8-D0C2793A62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883207504"/>
      </p:ext>
    </p:extLst>
  </p:cSld>
  <p:clrMapOvr>
    <a:masterClrMapping/>
  </p:clrMapOvr>
  <mc:AlternateContent xmlns:mc="http://schemas.openxmlformats.org/markup-compatibility/2006" xmlns:p14="http://schemas.microsoft.com/office/powerpoint/2010/main">
    <mc:Choice Requires="p14">
      <p:transition spd="slow" p14:dur="2000" advTm="127006"/>
    </mc:Choice>
    <mc:Fallback xmlns="">
      <p:transition spd="slow" advTm="127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nodeType="clickPar">
                      <p:stCondLst>
                        <p:cond delay="indefinite"/>
                      </p:stCondLst>
                      <p:childTnLst>
                        <p:par>
                          <p:cTn id="9" fill="hold" nodeType="afterGroup">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bldLst>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412638" y="179693"/>
            <a:ext cx="10223323" cy="447261"/>
          </a:xfrm>
        </p:spPr>
        <p:txBody>
          <a:bodyPr/>
          <a:lstStyle/>
          <a:p>
            <a:pPr>
              <a:defRPr b="0" i="0"/>
            </a:pPr>
            <a:r>
              <a:rPr lang="1106" sz="2000">
                <a:solidFill>
                  <a:srgbClr val="0070C0"/>
                </a:solidFill>
              </a:rPr>
              <a:t>Adran B cwestiwn 4(b),  cynllun marcio AA1 </a:t>
            </a:r>
          </a:p>
        </p:txBody>
      </p:sp>
      <p:sp>
        <p:nvSpPr>
          <p:cNvPr id="7" name="TextBox 6">
            <a:extLst>
              <a:ext uri="{FF2B5EF4-FFF2-40B4-BE49-F238E27FC236}">
                <a16:creationId xmlns:a16="http://schemas.microsoft.com/office/drawing/2014/main" id="{AED58534-3F97-42D8-96D5-4F7847F527CF}"/>
              </a:ext>
            </a:extLst>
          </p:cNvPr>
          <p:cNvSpPr txBox="1"/>
          <p:nvPr/>
        </p:nvSpPr>
        <p:spPr>
          <a:xfrm>
            <a:off x="812801" y="1170573"/>
            <a:ext cx="5293771" cy="6102094"/>
          </a:xfrm>
          <a:prstGeom prst="rect">
            <a:avLst/>
          </a:prstGeom>
          <a:noFill/>
        </p:spPr>
        <p:txBody>
          <a:bodyPr wrap="square">
            <a:spAutoFit/>
          </a:bodyPr>
          <a:lstStyle/>
          <a:p>
            <a:pPr>
              <a:defRPr b="0" i="0"/>
            </a:pPr>
            <a:r>
              <a:rPr lang="1106" sz="1400" i="1" dirty="0">
                <a:latin typeface="Arial" pitchFamily="34" charset="0"/>
                <a:cs typeface="Arial" pitchFamily="34" charset="0"/>
              </a:rPr>
              <a:t>4(b) Mae Marion wedi penderfynu ymuno â grŵp hunangymorth i'w helpu i reoli ei gorbryder. Disgrifiwch fanteision posibl ymuno â grŵp hunangymorth i helpu rhywun i reoli gorbryder. [8]</a:t>
            </a:r>
          </a:p>
          <a:p>
            <a:endParaRPr lang="en-GB" sz="1400" i="1" dirty="0">
              <a:latin typeface="Arial" pitchFamily="34" charset="0"/>
              <a:cs typeface="Arial" pitchFamily="34" charset="0"/>
            </a:endParaRPr>
          </a:p>
          <a:p>
            <a:pPr>
              <a:defRPr b="0" i="0"/>
            </a:pPr>
            <a:r>
              <a:rPr lang="1106" sz="1400" dirty="0">
                <a:latin typeface="Arial" pitchFamily="34" charset="0"/>
                <a:cs typeface="Arial" pitchFamily="34" charset="0"/>
              </a:rPr>
              <a:t>Gall atebion gyfeirio at:</a:t>
            </a:r>
          </a:p>
          <a:p>
            <a:pPr>
              <a:defRPr b="0" i="0"/>
            </a:pPr>
            <a:r>
              <a:rPr lang="1106" sz="1400" dirty="0">
                <a:latin typeface="Arial" pitchFamily="34" charset="0"/>
                <a:cs typeface="Arial" pitchFamily="34" charset="0"/>
              </a:rPr>
              <a:t> Mae grŵp hunangymorth yn cynnwys unigolion â phrofiad uniongyrchol o fater penodol, megis gorbryder. </a:t>
            </a:r>
          </a:p>
          <a:p>
            <a:pPr>
              <a:defRPr b="0" i="0"/>
            </a:pPr>
            <a:r>
              <a:rPr lang="1106" sz="1400" dirty="0">
                <a:latin typeface="Arial" pitchFamily="34" charset="0"/>
                <a:cs typeface="Arial" pitchFamily="34" charset="0"/>
              </a:rPr>
              <a:t>Gallai manteision ymuno â grŵp hunangymorth i helpu i reoli gorbryder gynnwys y canlynol. Gall unigolion: </a:t>
            </a:r>
          </a:p>
          <a:p>
            <a:pPr>
              <a:defRPr b="0" i="0"/>
            </a:pPr>
            <a:r>
              <a:rPr lang="1106" sz="1400" dirty="0">
                <a:latin typeface="Arial" pitchFamily="34" charset="0"/>
                <a:cs typeface="Arial" pitchFamily="34" charset="0"/>
              </a:rPr>
              <a:t>• deimlo nad ydynt ar eu pen eu hunain </a:t>
            </a:r>
          </a:p>
          <a:p>
            <a:pPr>
              <a:defRPr b="0" i="0"/>
            </a:pPr>
            <a:r>
              <a:rPr lang="1106" sz="1400" dirty="0">
                <a:latin typeface="Arial" pitchFamily="34" charset="0"/>
                <a:cs typeface="Arial" pitchFamily="34" charset="0"/>
              </a:rPr>
              <a:t>• rhannu profiadau </a:t>
            </a:r>
          </a:p>
          <a:p>
            <a:pPr>
              <a:defRPr b="0" i="0"/>
            </a:pPr>
            <a:r>
              <a:rPr lang="1106" sz="1400" dirty="0">
                <a:latin typeface="Arial" pitchFamily="34" charset="0"/>
                <a:cs typeface="Arial" pitchFamily="34" charset="0"/>
              </a:rPr>
              <a:t>• cael y cyfle i siarad â phobl eraill sy'n deall eu pryderon </a:t>
            </a:r>
          </a:p>
          <a:p>
            <a:pPr>
              <a:defRPr b="0" i="0"/>
            </a:pPr>
            <a:r>
              <a:rPr lang="1106" sz="1400" dirty="0">
                <a:latin typeface="Arial" pitchFamily="34" charset="0"/>
                <a:cs typeface="Arial" pitchFamily="34" charset="0"/>
              </a:rPr>
              <a:t>• trafod y gwahanol strategaethau mae unigolion eraill yn eu defnyddio i oresgyn eu pryderon a rhoi cynnig ar rai ohonynt eu hunain </a:t>
            </a:r>
          </a:p>
          <a:p>
            <a:pPr>
              <a:defRPr b="0" i="0"/>
            </a:pPr>
            <a:r>
              <a:rPr lang="1106" sz="1400" dirty="0">
                <a:latin typeface="Arial" pitchFamily="34" charset="0"/>
                <a:cs typeface="Arial" pitchFamily="34" charset="0"/>
              </a:rPr>
              <a:t>• dysgu sut i reoli eu hofnau a'u hemosiynau yn well </a:t>
            </a:r>
          </a:p>
          <a:p>
            <a:pPr>
              <a:defRPr b="0" i="0"/>
            </a:pPr>
            <a:r>
              <a:rPr lang="1106" sz="1400" dirty="0">
                <a:latin typeface="Arial" pitchFamily="34" charset="0"/>
                <a:cs typeface="Arial" pitchFamily="34" charset="0"/>
              </a:rPr>
              <a:t>• cael gwybodaeth a chyngor am sefydliadau a gwasanaethau eraill a fyddai'n gallu eu helpu </a:t>
            </a:r>
          </a:p>
          <a:p>
            <a:pPr>
              <a:defRPr b="0" i="0"/>
            </a:pPr>
            <a:r>
              <a:rPr lang="1106" sz="1400" dirty="0">
                <a:latin typeface="Arial" pitchFamily="34" charset="0"/>
                <a:cs typeface="Arial" pitchFamily="34" charset="0"/>
              </a:rPr>
              <a:t>• cael y cyfle i ddatgelu eu hofnau a'u pryderon heb i bobl eraill eu barnu </a:t>
            </a:r>
          </a:p>
          <a:p>
            <a:pPr>
              <a:defRPr b="0" i="0"/>
            </a:pPr>
            <a:r>
              <a:rPr lang="1106" sz="1400" dirty="0">
                <a:latin typeface="Arial" pitchFamily="34" charset="0"/>
                <a:cs typeface="Arial" pitchFamily="34" charset="0"/>
              </a:rPr>
              <a:t>• dod i deimlo eu bod wedi'u grymuso a bod rheolaeth ganddyn nhw </a:t>
            </a:r>
          </a:p>
          <a:p>
            <a:pPr>
              <a:defRPr b="0" i="0"/>
            </a:pPr>
            <a:r>
              <a:rPr lang="1106" sz="1400" dirty="0">
                <a:latin typeface="Arial" pitchFamily="34" charset="0"/>
                <a:cs typeface="Arial" pitchFamily="34" charset="0"/>
              </a:rPr>
              <a:t>• gwella eu sgiliau ymdopi. </a:t>
            </a:r>
          </a:p>
          <a:p>
            <a:endParaRPr lang="en-GB" sz="1400" dirty="0">
              <a:latin typeface="Arial" pitchFamily="34" charset="0"/>
              <a:cs typeface="Arial" pitchFamily="34" charset="0"/>
            </a:endParaRPr>
          </a:p>
          <a:p>
            <a:pPr>
              <a:defRPr b="0" i="0"/>
            </a:pPr>
            <a:r>
              <a:rPr lang="1106" sz="1400" dirty="0">
                <a:latin typeface="Arial" pitchFamily="34" charset="0"/>
                <a:cs typeface="Arial" pitchFamily="34" charset="0"/>
              </a:rPr>
              <a:t>Rhowch gredyd am unrhyw ymateb dilys arall</a:t>
            </a:r>
            <a:endParaRPr lang="en-GB" sz="1400" i="1" dirty="0">
              <a:latin typeface="Arial" pitchFamily="34" charset="0"/>
              <a:cs typeface="Arial" pitchFamily="34" charset="0"/>
            </a:endParaRPr>
          </a:p>
          <a:p>
            <a:endParaRPr lang="en-GB" sz="1100" dirty="0">
              <a:latin typeface="Arial" pitchFamily="34" charset="0"/>
              <a:cs typeface="Arial" pitchFamily="34" charset="0"/>
            </a:endParaRPr>
          </a:p>
          <a:p>
            <a:pPr>
              <a:defRPr b="0" i="0"/>
            </a:pPr>
            <a:r>
              <a:rPr lang="1106" sz="1100" dirty="0">
                <a:latin typeface="Arial" pitchFamily="34" charset="0"/>
                <a:cs typeface="Arial" pitchFamily="34" charset="0"/>
              </a:rPr>
              <a:t>.</a:t>
            </a:r>
          </a:p>
          <a:p>
            <a:endParaRPr lang="en-GB" sz="1100" dirty="0"/>
          </a:p>
          <a:p>
            <a:pPr>
              <a:defRPr b="0" i="0"/>
            </a:pPr>
            <a:r>
              <a:rPr lang="1106" sz="1100" dirty="0"/>
              <a:t>.</a:t>
            </a:r>
          </a:p>
        </p:txBody>
      </p:sp>
      <p:graphicFrame>
        <p:nvGraphicFramePr>
          <p:cNvPr id="4" name="Table 3">
            <a:extLst>
              <a:ext uri="{FF2B5EF4-FFF2-40B4-BE49-F238E27FC236}">
                <a16:creationId xmlns:a16="http://schemas.microsoft.com/office/drawing/2014/main" id="{A4B405F5-21D5-448C-B548-DBCFC6AC96EF}"/>
              </a:ext>
            </a:extLst>
          </p:cNvPr>
          <p:cNvGraphicFramePr>
            <a:graphicFrameLocks noGrp="1"/>
          </p:cNvGraphicFramePr>
          <p:nvPr>
            <p:extLst>
              <p:ext uri="{D42A27DB-BD31-4B8C-83A1-F6EECF244321}">
                <p14:modId xmlns:p14="http://schemas.microsoft.com/office/powerpoint/2010/main" val="3360671447"/>
              </p:ext>
            </p:extLst>
          </p:nvPr>
        </p:nvGraphicFramePr>
        <p:xfrm>
          <a:off x="7048010" y="1518251"/>
          <a:ext cx="3844108" cy="3324678"/>
        </p:xfrm>
        <a:graphic>
          <a:graphicData uri="http://schemas.openxmlformats.org/drawingml/2006/table">
            <a:tbl>
              <a:tblPr firstRow="1" firstCol="1" bandRow="1">
                <a:tableStyleId>{5C22544A-7EE6-4342-B048-85BDC9FD1C3A}</a:tableStyleId>
              </a:tblPr>
              <a:tblGrid>
                <a:gridCol w="801571">
                  <a:extLst>
                    <a:ext uri="{9D8B030D-6E8A-4147-A177-3AD203B41FA5}">
                      <a16:colId xmlns:a16="http://schemas.microsoft.com/office/drawing/2014/main" val="173159793"/>
                    </a:ext>
                  </a:extLst>
                </a:gridCol>
                <a:gridCol w="1076325">
                  <a:extLst>
                    <a:ext uri="{9D8B030D-6E8A-4147-A177-3AD203B41FA5}">
                      <a16:colId xmlns:a16="http://schemas.microsoft.com/office/drawing/2014/main" val="1719843220"/>
                    </a:ext>
                  </a:extLst>
                </a:gridCol>
                <a:gridCol w="900430">
                  <a:extLst>
                    <a:ext uri="{9D8B030D-6E8A-4147-A177-3AD203B41FA5}">
                      <a16:colId xmlns:a16="http://schemas.microsoft.com/office/drawing/2014/main" val="1017413195"/>
                    </a:ext>
                  </a:extLst>
                </a:gridCol>
                <a:gridCol w="1065782">
                  <a:extLst>
                    <a:ext uri="{9D8B030D-6E8A-4147-A177-3AD203B41FA5}">
                      <a16:colId xmlns:a16="http://schemas.microsoft.com/office/drawing/2014/main" val="237755816"/>
                    </a:ext>
                  </a:extLst>
                </a:gridCol>
              </a:tblGrid>
              <a:tr h="623410">
                <a:tc>
                  <a:txBody>
                    <a:bodyPr/>
                    <a:lstStyle/>
                    <a:p>
                      <a:pPr algn="ctr">
                        <a:lnSpc>
                          <a:spcPct val="107000"/>
                        </a:lnSpc>
                        <a:spcAft>
                          <a:spcPts val="800"/>
                        </a:spcAft>
                        <a:defRPr b="0" i="0"/>
                      </a:pPr>
                      <a:r>
                        <a:rPr lang="1106" sz="1600" b="1">
                          <a:solidFill>
                            <a:schemeClr val="tx1"/>
                          </a:solidFill>
                          <a:effectLst/>
                          <a:latin typeface="+mj-lt"/>
                        </a:rPr>
                        <a:t>AA1</a:t>
                      </a:r>
                      <a:endParaRPr lang="en-GB" sz="16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800"/>
                        </a:spcAft>
                        <a:defRPr b="0" i="0"/>
                      </a:pPr>
                      <a:r>
                        <a:rPr lang="1106" sz="1600" b="1">
                          <a:solidFill>
                            <a:schemeClr val="tx1"/>
                          </a:solidFill>
                          <a:effectLst/>
                          <a:latin typeface="+mj-lt"/>
                        </a:rPr>
                        <a:t>AA2</a:t>
                      </a:r>
                      <a:endParaRPr lang="en-GB" sz="16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800"/>
                        </a:spcAft>
                        <a:defRPr b="0" i="0"/>
                      </a:pPr>
                      <a:r>
                        <a:rPr lang="1106" sz="1600" b="1">
                          <a:solidFill>
                            <a:schemeClr val="tx1"/>
                          </a:solidFill>
                          <a:effectLst/>
                          <a:latin typeface="+mj-lt"/>
                        </a:rPr>
                        <a:t>AA3</a:t>
                      </a:r>
                      <a:endParaRPr lang="en-GB" sz="16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800"/>
                        </a:spcAft>
                        <a:defRPr b="0" i="0"/>
                      </a:pPr>
                      <a:r>
                        <a:rPr lang="1106" sz="1600" b="1" dirty="0">
                          <a:solidFill>
                            <a:schemeClr val="tx1"/>
                          </a:solidFill>
                          <a:effectLst/>
                          <a:latin typeface="+mj-lt"/>
                        </a:rPr>
                        <a:t>Cyfanswm</a:t>
                      </a:r>
                      <a:r>
                        <a:rPr lang="1106" sz="1600" b="0" dirty="0">
                          <a:solidFill>
                            <a:schemeClr val="tx1"/>
                          </a:solidFill>
                          <a:effectLst/>
                          <a:latin typeface="+mj-lt"/>
                        </a:rPr>
                        <a:t> </a:t>
                      </a:r>
                    </a:p>
                    <a:p>
                      <a:pPr algn="ctr">
                        <a:lnSpc>
                          <a:spcPct val="107000"/>
                        </a:lnSpc>
                        <a:spcAft>
                          <a:spcPts val="800"/>
                        </a:spcAft>
                        <a:defRPr b="0" i="0"/>
                      </a:pPr>
                      <a:r>
                        <a:rPr lang="1106" sz="1600" b="1" dirty="0">
                          <a:solidFill>
                            <a:schemeClr val="tx1"/>
                          </a:solidFill>
                          <a:effectLst/>
                          <a:latin typeface="+mj-lt"/>
                        </a:rPr>
                        <a:t>marc</a:t>
                      </a:r>
                      <a:r>
                        <a:rPr lang="cy-GB" sz="1600" b="1" dirty="0">
                          <a:solidFill>
                            <a:schemeClr val="tx1"/>
                          </a:solidFill>
                          <a:effectLst/>
                          <a:latin typeface="+mj-lt"/>
                        </a:rPr>
                        <a:t>iau</a:t>
                      </a:r>
                      <a:endParaRPr lang="en-GB" sz="16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3275787"/>
                  </a:ext>
                </a:extLst>
              </a:tr>
              <a:tr h="2701268">
                <a:tc>
                  <a:txBody>
                    <a:bodyPr/>
                    <a:lstStyle/>
                    <a:p>
                      <a:pPr algn="ctr">
                        <a:lnSpc>
                          <a:spcPct val="107000"/>
                        </a:lnSpc>
                        <a:spcAft>
                          <a:spcPts val="800"/>
                        </a:spcAft>
                        <a:defRPr b="0" i="0"/>
                      </a:pPr>
                      <a:r>
                        <a:rPr lang="1106" sz="1800" b="1">
                          <a:solidFill>
                            <a:schemeClr val="tx1"/>
                          </a:solidFill>
                          <a:effectLst/>
                        </a:rPr>
                        <a:t> </a:t>
                      </a:r>
                    </a:p>
                    <a:p>
                      <a:pPr algn="ctr">
                        <a:lnSpc>
                          <a:spcPct val="107000"/>
                        </a:lnSpc>
                        <a:spcAft>
                          <a:spcPts val="800"/>
                        </a:spcAft>
                        <a:defRPr b="0" i="0"/>
                      </a:pPr>
                      <a:r>
                        <a:rPr lang="1106" sz="1800" b="1">
                          <a:solidFill>
                            <a:schemeClr val="tx1"/>
                          </a:solidFill>
                          <a:effectLst/>
                        </a:rPr>
                        <a:t>8</a:t>
                      </a:r>
                    </a:p>
                    <a:p>
                      <a:pPr algn="ctr">
                        <a:lnSpc>
                          <a:spcPct val="107000"/>
                        </a:lnSpc>
                        <a:spcAft>
                          <a:spcPts val="800"/>
                        </a:spcAft>
                        <a:defRPr b="0" i="0"/>
                      </a:pPr>
                      <a:r>
                        <a:rPr lang="1106" sz="1800" b="1">
                          <a:solidFill>
                            <a:schemeClr val="tx1"/>
                          </a:solidFill>
                          <a:effectLst/>
                        </a:rPr>
                        <a:t> </a:t>
                      </a:r>
                    </a:p>
                    <a:p>
                      <a:pPr algn="ctr">
                        <a:lnSpc>
                          <a:spcPct val="107000"/>
                        </a:lnSpc>
                        <a:spcAft>
                          <a:spcPts val="800"/>
                        </a:spcAft>
                        <a:defRPr b="0" i="0"/>
                      </a:pPr>
                      <a:r>
                        <a:rPr lang="1106" sz="1800" b="1">
                          <a:solidFill>
                            <a:schemeClr val="tx1"/>
                          </a:solidFill>
                          <a:effectLst/>
                        </a:rPr>
                        <a:t> </a:t>
                      </a:r>
                    </a:p>
                    <a:p>
                      <a:pPr algn="ctr">
                        <a:lnSpc>
                          <a:spcPct val="107000"/>
                        </a:lnSpc>
                        <a:spcAft>
                          <a:spcPts val="800"/>
                        </a:spcAft>
                        <a:defRPr b="0" i="0"/>
                      </a:pPr>
                      <a:r>
                        <a:rPr lang="1106" sz="1800" b="1">
                          <a:solidFill>
                            <a:schemeClr val="tx1"/>
                          </a:solidFill>
                          <a:effectLst/>
                        </a:rPr>
                        <a:t> </a:t>
                      </a:r>
                    </a:p>
                    <a:p>
                      <a:pPr algn="ctr">
                        <a:lnSpc>
                          <a:spcPct val="107000"/>
                        </a:lnSpc>
                        <a:spcAft>
                          <a:spcPts val="800"/>
                        </a:spcAft>
                        <a:defRPr b="0" i="0"/>
                      </a:pPr>
                      <a:r>
                        <a:rPr lang="1106" sz="1800" b="1">
                          <a:solidFill>
                            <a:schemeClr val="tx1"/>
                          </a:solidFill>
                          <a:effectLst/>
                        </a:rPr>
                        <a:t> </a:t>
                      </a:r>
                    </a:p>
                    <a:p>
                      <a:pPr algn="ctr">
                        <a:lnSpc>
                          <a:spcPct val="107000"/>
                        </a:lnSpc>
                        <a:spcAft>
                          <a:spcPts val="800"/>
                        </a:spcAft>
                        <a:defRPr b="0" i="0"/>
                      </a:pPr>
                      <a:r>
                        <a:rPr lang="1106" sz="1800" b="1">
                          <a:solidFill>
                            <a:schemeClr val="tx1"/>
                          </a:solidFill>
                          <a:effectLst/>
                        </a:rPr>
                        <a:t> </a:t>
                      </a:r>
                      <a:endParaRPr lang="en-GB" sz="18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endParaRPr lang="en-GB" sz="1800" b="1">
                        <a:solidFill>
                          <a:schemeClr val="tx1"/>
                        </a:solidFill>
                        <a:effectLst/>
                      </a:endParaRPr>
                    </a:p>
                    <a:p>
                      <a:pPr algn="ctr">
                        <a:lnSpc>
                          <a:spcPct val="107000"/>
                        </a:lnSpc>
                        <a:spcAft>
                          <a:spcPts val="800"/>
                        </a:spcAft>
                      </a:pPr>
                      <a:endParaRPr lang="en-GB" sz="1800" b="1">
                        <a:solidFill>
                          <a:schemeClr val="tx1"/>
                        </a:solidFill>
                        <a:effectLst/>
                      </a:endParaRPr>
                    </a:p>
                    <a:p>
                      <a:pPr algn="ctr">
                        <a:lnSpc>
                          <a:spcPct val="107000"/>
                        </a:lnSpc>
                        <a:spcAft>
                          <a:spcPts val="800"/>
                        </a:spcAft>
                        <a:defRPr b="0" i="0"/>
                      </a:pPr>
                      <a:r>
                        <a:rPr lang="1106" sz="1800" b="1">
                          <a:solidFill>
                            <a:schemeClr val="tx1"/>
                          </a:solidFill>
                          <a:effectLst/>
                        </a:rPr>
                        <a:t> </a:t>
                      </a:r>
                      <a:endParaRPr lang="en-GB" sz="18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defRPr b="0" i="0"/>
                      </a:pPr>
                      <a:r>
                        <a:rPr lang="1106" sz="1800" b="1">
                          <a:solidFill>
                            <a:schemeClr val="tx1"/>
                          </a:solidFill>
                          <a:effectLst/>
                        </a:rPr>
                        <a:t> </a:t>
                      </a:r>
                      <a:endParaRPr lang="en-GB" sz="18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defRPr b="0" i="0"/>
                      </a:pPr>
                      <a:r>
                        <a:rPr lang="1106" sz="1800" b="1" dirty="0">
                          <a:solidFill>
                            <a:schemeClr val="tx1"/>
                          </a:solidFill>
                          <a:effectLst/>
                        </a:rPr>
                        <a:t> </a:t>
                      </a:r>
                    </a:p>
                    <a:p>
                      <a:pPr algn="ctr">
                        <a:lnSpc>
                          <a:spcPct val="107000"/>
                        </a:lnSpc>
                        <a:spcAft>
                          <a:spcPts val="800"/>
                        </a:spcAft>
                        <a:defRPr b="0" i="0"/>
                      </a:pPr>
                      <a:r>
                        <a:rPr lang="1106"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8</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80939884"/>
                  </a:ext>
                </a:extLst>
              </a:tr>
            </a:tbl>
          </a:graphicData>
        </a:graphic>
      </p:graphicFrame>
      <p:pic>
        <p:nvPicPr>
          <p:cNvPr id="2" name="Audio 1">
            <a:hlinkClick r:id="" action="ppaction://media"/>
            <a:extLst>
              <a:ext uri="{FF2B5EF4-FFF2-40B4-BE49-F238E27FC236}">
                <a16:creationId xmlns:a16="http://schemas.microsoft.com/office/drawing/2014/main" id="{AB1493FD-83DC-4ED9-AB22-8AED219875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525017550"/>
      </p:ext>
    </p:extLst>
  </p:cSld>
  <p:clrMapOvr>
    <a:masterClrMapping/>
  </p:clrMapOvr>
  <mc:AlternateContent xmlns:mc="http://schemas.openxmlformats.org/markup-compatibility/2006" xmlns:p14="http://schemas.microsoft.com/office/powerpoint/2010/main">
    <mc:Choice Requires="p14">
      <p:transition spd="slow" p14:dur="2000" advTm="59375"/>
    </mc:Choice>
    <mc:Fallback xmlns="">
      <p:transition spd="slow" advTm="59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261605" y="214514"/>
            <a:ext cx="10424751" cy="447261"/>
          </a:xfrm>
        </p:spPr>
        <p:txBody>
          <a:bodyPr/>
          <a:lstStyle/>
          <a:p>
            <a:pPr>
              <a:defRPr b="0" i="0"/>
            </a:pPr>
            <a:r>
              <a:rPr lang="1106" sz="2400" dirty="0">
                <a:solidFill>
                  <a:srgbClr val="0077C8"/>
                </a:solidFill>
                <a:latin typeface="+mj-lt"/>
              </a:rPr>
              <a:t>Beth y dylwn i ei wneud gyda’r crynodeb o’r astudiaeth achos sy'n cael ei ryddhau ymlaen llaw?</a:t>
            </a:r>
            <a:endParaRPr lang="en-GB" sz="2400" dirty="0"/>
          </a:p>
        </p:txBody>
      </p:sp>
      <p:sp>
        <p:nvSpPr>
          <p:cNvPr id="2" name="TextBox 1">
            <a:extLst>
              <a:ext uri="{FF2B5EF4-FFF2-40B4-BE49-F238E27FC236}">
                <a16:creationId xmlns:a16="http://schemas.microsoft.com/office/drawing/2014/main" id="{4F14AA95-56E9-4549-A15E-F876D8D91E7F}"/>
              </a:ext>
            </a:extLst>
          </p:cNvPr>
          <p:cNvSpPr txBox="1"/>
          <p:nvPr/>
        </p:nvSpPr>
        <p:spPr>
          <a:xfrm>
            <a:off x="560388" y="917912"/>
            <a:ext cx="10233545" cy="5278313"/>
          </a:xfrm>
          <a:prstGeom prst="rect">
            <a:avLst/>
          </a:prstGeom>
          <a:noFill/>
        </p:spPr>
        <p:txBody>
          <a:bodyPr wrap="square" rtlCol="0">
            <a:spAutoFit/>
          </a:bodyPr>
          <a:lstStyle/>
          <a:p>
            <a:pPr>
              <a:defRPr b="0" i="0"/>
            </a:pPr>
            <a:r>
              <a:rPr lang="1106" sz="2000" dirty="0"/>
              <a:t>Mae amlinelliad o'r cyd-destun ar gyfer Adran A yn yr arholiad Uned 5 ar gyfer haf xx i'w weld isod.</a:t>
            </a:r>
          </a:p>
          <a:p>
            <a:endParaRPr lang="en-GB" sz="2000" dirty="0"/>
          </a:p>
          <a:p>
            <a:pPr>
              <a:defRPr b="0" i="0"/>
            </a:pPr>
            <a:r>
              <a:rPr lang="1106" sz="2000" dirty="0"/>
              <a:t>Mae Sam yn oedolyn ifanc sy'n dod o gefndir cymhleth sydd wedi gadael yr ysgol heb lawer o gymwysterau. Ar hyn o bryd, mae Sam yn ddi-waith ac yn byw gartref gyda'i fam, ei dad a'i chwaer ifancaf sy'n mynd i'r coleg lleol. Mae rhieni Sam yn poeni am ei ddyfodol. Mae ei fam, Sue, yn poeni am iechyd meddwl a llesiant Sam ac mae hyn yn effeithio ar iechyd a llesiant Sue ei hun.   Ar ôl ymweld â'i feddyg teulu, atgyfeiriwyd Sam at gwnselydd.</a:t>
            </a:r>
          </a:p>
          <a:p>
            <a:endParaRPr lang="en-GB" sz="2000" dirty="0"/>
          </a:p>
          <a:p>
            <a:pPr>
              <a:defRPr b="0" i="0"/>
            </a:pPr>
            <a:r>
              <a:rPr lang="1106" sz="2000" dirty="0"/>
              <a:t>Er mwyn paratoi ar gyfer Adran A yn y papur arholiad Uned 5, rydych chi'n cael eich cynghori i ymchwilio i'r canlynol: </a:t>
            </a:r>
          </a:p>
          <a:p>
            <a:pPr>
              <a:defRPr b="0" i="0"/>
            </a:pPr>
            <a:r>
              <a:rPr lang="1106" sz="2000" dirty="0"/>
              <a:t>• ffactorau sy’n effeithio ar ymddygiad oedolion</a:t>
            </a:r>
          </a:p>
          <a:p>
            <a:pPr>
              <a:defRPr b="0" i="0"/>
            </a:pPr>
            <a:r>
              <a:rPr lang="1106" sz="2000" dirty="0"/>
              <a:t>• pwysigrwydd ac effeithiau gwydnwch wrth ddelio â lleoliadau a sefyllfaoedd gofal </a:t>
            </a:r>
          </a:p>
          <a:p>
            <a:pPr>
              <a:defRPr b="0" i="0"/>
            </a:pPr>
            <a:r>
              <a:rPr lang="1106" sz="2000" dirty="0"/>
              <a:t>• damcaniaethau allweddol sy'n ymwneud â deall a rheoli ymddygiadau penodol </a:t>
            </a:r>
          </a:p>
          <a:p>
            <a:pPr>
              <a:defRPr b="0" i="0"/>
            </a:pPr>
            <a:r>
              <a:rPr lang="1106" sz="2000" dirty="0"/>
              <a:t>• dulliau allweddol mewn ymarfer sy'n ymwneud â datblygiad ac ymddygiad oedolion.</a:t>
            </a:r>
          </a:p>
          <a:p>
            <a:endParaRPr lang="en-GB" sz="2000" dirty="0"/>
          </a:p>
          <a:p>
            <a:pPr>
              <a:defRPr b="0" i="0"/>
            </a:pPr>
            <a:r>
              <a:rPr lang="1106" sz="2000" dirty="0"/>
              <a:t>Bydd hyn yn eich galluogi i baratoi ar gyfer yr arholiad drwy roi gwybodaeth i chi am bwnc/pynciau yr astudiaeth achos er mwyn i chi allu rhoi ffocws i'ch ymchwiliad. </a:t>
            </a:r>
          </a:p>
        </p:txBody>
      </p:sp>
      <p:pic>
        <p:nvPicPr>
          <p:cNvPr id="5" name="Audio 4">
            <a:hlinkClick r:id="" action="ppaction://media"/>
            <a:extLst>
              <a:ext uri="{FF2B5EF4-FFF2-40B4-BE49-F238E27FC236}">
                <a16:creationId xmlns:a16="http://schemas.microsoft.com/office/drawing/2014/main" id="{07DA3CC5-7787-4064-88D8-7E54843CA1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933326125"/>
      </p:ext>
    </p:extLst>
  </p:cSld>
  <p:clrMapOvr>
    <a:masterClrMapping/>
  </p:clrMapOvr>
  <mc:AlternateContent xmlns:mc="http://schemas.openxmlformats.org/markup-compatibility/2006" xmlns:p14="http://schemas.microsoft.com/office/powerpoint/2010/main">
    <mc:Choice Requires="p14">
      <p:transition spd="slow" p14:dur="2000" advTm="22367"/>
    </mc:Choice>
    <mc:Fallback xmlns="">
      <p:transition spd="slow" advTm="22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412638" y="179693"/>
            <a:ext cx="10223323" cy="447261"/>
          </a:xfrm>
        </p:spPr>
        <p:txBody>
          <a:bodyPr/>
          <a:lstStyle/>
          <a:p>
            <a:pPr>
              <a:defRPr b="0" i="0"/>
            </a:pPr>
            <a:r>
              <a:rPr lang="1106" sz="2000">
                <a:solidFill>
                  <a:srgbClr val="0070C0"/>
                </a:solidFill>
              </a:rPr>
              <a:t>Adran B cwestiwn 4(b), bandiau cynllun marcio AA1</a:t>
            </a:r>
          </a:p>
        </p:txBody>
      </p:sp>
      <p:graphicFrame>
        <p:nvGraphicFramePr>
          <p:cNvPr id="4" name="Table 3">
            <a:extLst>
              <a:ext uri="{FF2B5EF4-FFF2-40B4-BE49-F238E27FC236}">
                <a16:creationId xmlns:a16="http://schemas.microsoft.com/office/drawing/2014/main" id="{328A9609-3A83-4EE1-ACD0-F4EF96BEA952}"/>
              </a:ext>
            </a:extLst>
          </p:cNvPr>
          <p:cNvGraphicFramePr>
            <a:graphicFrameLocks noGrp="1"/>
          </p:cNvGraphicFramePr>
          <p:nvPr>
            <p:extLst>
              <p:ext uri="{D42A27DB-BD31-4B8C-83A1-F6EECF244321}">
                <p14:modId xmlns:p14="http://schemas.microsoft.com/office/powerpoint/2010/main" val="2174169396"/>
              </p:ext>
            </p:extLst>
          </p:nvPr>
        </p:nvGraphicFramePr>
        <p:xfrm>
          <a:off x="2242994" y="1073541"/>
          <a:ext cx="7706012" cy="5503773"/>
        </p:xfrm>
        <a:graphic>
          <a:graphicData uri="http://schemas.openxmlformats.org/drawingml/2006/table">
            <a:tbl>
              <a:tblPr firstRow="1" firstCol="1" bandRow="1">
                <a:tableStyleId>{5C22544A-7EE6-4342-B048-85BDC9FD1C3A}</a:tableStyleId>
              </a:tblPr>
              <a:tblGrid>
                <a:gridCol w="1043730">
                  <a:extLst>
                    <a:ext uri="{9D8B030D-6E8A-4147-A177-3AD203B41FA5}">
                      <a16:colId xmlns:a16="http://schemas.microsoft.com/office/drawing/2014/main" val="2393896305"/>
                    </a:ext>
                  </a:extLst>
                </a:gridCol>
                <a:gridCol w="6662282">
                  <a:extLst>
                    <a:ext uri="{9D8B030D-6E8A-4147-A177-3AD203B41FA5}">
                      <a16:colId xmlns:a16="http://schemas.microsoft.com/office/drawing/2014/main" val="3762537797"/>
                    </a:ext>
                  </a:extLst>
                </a:gridCol>
              </a:tblGrid>
              <a:tr h="0">
                <a:tc>
                  <a:txBody>
                    <a:bodyPr/>
                    <a:lstStyle/>
                    <a:p>
                      <a:pPr algn="ctr">
                        <a:lnSpc>
                          <a:spcPct val="115000"/>
                        </a:lnSpc>
                        <a:spcAft>
                          <a:spcPts val="1000"/>
                        </a:spcAft>
                        <a:defRPr b="0" i="0"/>
                      </a:pPr>
                      <a:r>
                        <a:rPr lang="1106" sz="1400" b="1">
                          <a:solidFill>
                            <a:schemeClr val="tx1"/>
                          </a:solidFill>
                          <a:effectLst/>
                          <a:latin typeface="Arial" pitchFamily="34" charset="0"/>
                          <a:cs typeface="Arial" pitchFamily="34" charset="0"/>
                        </a:rPr>
                        <a:t>Band </a:t>
                      </a:r>
                      <a:endParaRPr lang="en-GB" sz="1400">
                        <a:solidFill>
                          <a:schemeClr val="tx1"/>
                        </a:solidFill>
                        <a:effectLst/>
                        <a:latin typeface="Arial" pitchFamily="34" charset="0"/>
                        <a:ea typeface="Times New Roman" panose="02020603050405020304" pitchFamily="18" charset="0"/>
                        <a:cs typeface="Arial" pitchFamily="34" charset="0"/>
                      </a:endParaRPr>
                    </a:p>
                  </a:txBody>
                  <a:tcPr marL="47314" marR="47314" marT="23863" marB="238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1000"/>
                        </a:spcAft>
                        <a:defRPr b="0" i="0"/>
                      </a:pPr>
                      <a:r>
                        <a:rPr lang="1106" sz="1400" b="1">
                          <a:solidFill>
                            <a:schemeClr val="tx1"/>
                          </a:solidFill>
                          <a:effectLst/>
                          <a:latin typeface="Arial" pitchFamily="34" charset="0"/>
                          <a:cs typeface="Arial" pitchFamily="34" charset="0"/>
                        </a:rPr>
                        <a:t>AA1</a:t>
                      </a:r>
                      <a:endParaRPr lang="en-GB" sz="1400">
                        <a:solidFill>
                          <a:schemeClr val="tx1"/>
                        </a:solidFill>
                        <a:effectLst/>
                        <a:latin typeface="Arial" pitchFamily="34" charset="0"/>
                        <a:ea typeface="Times New Roman" panose="02020603050405020304" pitchFamily="18" charset="0"/>
                        <a:cs typeface="Arial" pitchFamily="34" charset="0"/>
                      </a:endParaRPr>
                    </a:p>
                  </a:txBody>
                  <a:tcPr marL="47314" marR="47314" marT="23863" marB="238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91360896"/>
                  </a:ext>
                </a:extLst>
              </a:tr>
              <a:tr h="1249092">
                <a:tc>
                  <a:txBody>
                    <a:bodyPr/>
                    <a:lstStyle/>
                    <a:p>
                      <a:pPr algn="ctr">
                        <a:lnSpc>
                          <a:spcPct val="115000"/>
                        </a:lnSpc>
                        <a:spcAft>
                          <a:spcPts val="1000"/>
                        </a:spcAft>
                        <a:defRPr b="0" i="0"/>
                      </a:pPr>
                      <a:r>
                        <a:rPr lang="1106" sz="1400" b="1">
                          <a:solidFill>
                            <a:schemeClr val="tx1"/>
                          </a:solidFill>
                          <a:effectLst/>
                          <a:latin typeface="Arial" pitchFamily="34" charset="0"/>
                          <a:cs typeface="Arial" pitchFamily="34" charset="0"/>
                        </a:rPr>
                        <a:t>4</a:t>
                      </a:r>
                      <a:endParaRPr lang="en-GB" sz="1400">
                        <a:solidFill>
                          <a:schemeClr val="tx1"/>
                        </a:solidFill>
                        <a:effectLst/>
                        <a:latin typeface="Arial" pitchFamily="34" charset="0"/>
                        <a:ea typeface="Times New Roman" panose="02020603050405020304" pitchFamily="18" charset="0"/>
                        <a:cs typeface="Arial" pitchFamily="34" charset="0"/>
                      </a:endParaRPr>
                    </a:p>
                  </a:txBody>
                  <a:tcPr marL="47314" marR="47314" marT="23863" marB="238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ct val="0"/>
                        </a:spcAft>
                        <a:defRPr b="0" i="0"/>
                      </a:pPr>
                      <a:r>
                        <a:rPr lang="1106" sz="1400">
                          <a:solidFill>
                            <a:schemeClr val="tx1"/>
                          </a:solidFill>
                          <a:effectLst/>
                          <a:latin typeface="Arial" pitchFamily="34" charset="0"/>
                          <a:cs typeface="Arial" pitchFamily="34" charset="0"/>
                        </a:rPr>
                        <a:t>7-8 marc</a:t>
                      </a:r>
                    </a:p>
                    <a:p>
                      <a:pPr algn="l">
                        <a:lnSpc>
                          <a:spcPct val="100000"/>
                        </a:lnSpc>
                        <a:spcAft>
                          <a:spcPct val="0"/>
                        </a:spcAft>
                        <a:defRPr b="0" i="0"/>
                      </a:pPr>
                      <a:r>
                        <a:rPr lang="1106" sz="1400">
                          <a:latin typeface="Arial" pitchFamily="34" charset="0"/>
                          <a:cs typeface="Arial" pitchFamily="34" charset="0"/>
                        </a:rPr>
                        <a:t>Disgrifiad rhagorol sy'n dangos: </a:t>
                      </a:r>
                    </a:p>
                    <a:p>
                      <a:pPr>
                        <a:lnSpc>
                          <a:spcPct val="100000"/>
                        </a:lnSpc>
                        <a:spcAft>
                          <a:spcPct val="0"/>
                        </a:spcAft>
                        <a:defRPr b="0" i="0"/>
                      </a:pPr>
                      <a:r>
                        <a:rPr lang="1106" sz="1400">
                          <a:latin typeface="Arial" pitchFamily="34" charset="0"/>
                          <a:cs typeface="Arial" pitchFamily="34" charset="0"/>
                        </a:rPr>
                        <a:t>• gwybodaeth a dealltwriaeth drylwyr o egwyddorion grwpiau hunangymorth</a:t>
                      </a:r>
                    </a:p>
                    <a:p>
                      <a:pPr>
                        <a:lnSpc>
                          <a:spcPct val="100000"/>
                        </a:lnSpc>
                        <a:spcAft>
                          <a:spcPct val="0"/>
                        </a:spcAft>
                        <a:defRPr b="0" i="0"/>
                      </a:pPr>
                      <a:r>
                        <a:rPr lang="1106" sz="1400">
                          <a:latin typeface="Arial" pitchFamily="34" charset="0"/>
                          <a:cs typeface="Arial" pitchFamily="34" charset="0"/>
                        </a:rPr>
                        <a:t> • dealltwriaeth hyderus o fanteision posibl mynychu grŵp hunangymorth er mwyn rheoli pryder</a:t>
                      </a:r>
                      <a:endParaRPr lang="en-GB" sz="1400">
                        <a:solidFill>
                          <a:schemeClr val="tx1"/>
                        </a:solidFill>
                        <a:effectLst/>
                        <a:latin typeface="Arial" pitchFamily="34" charset="0"/>
                        <a:ea typeface="Times New Roman" panose="02020603050405020304" pitchFamily="18" charset="0"/>
                        <a:cs typeface="Arial" pitchFamily="34" charset="0"/>
                      </a:endParaRPr>
                    </a:p>
                  </a:txBody>
                  <a:tcPr marL="47314" marR="47314" marT="23863" marB="238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82714401"/>
                  </a:ext>
                </a:extLst>
              </a:tr>
              <a:tr h="1249092">
                <a:tc>
                  <a:txBody>
                    <a:bodyPr/>
                    <a:lstStyle/>
                    <a:p>
                      <a:pPr algn="ctr">
                        <a:lnSpc>
                          <a:spcPct val="115000"/>
                        </a:lnSpc>
                        <a:spcAft>
                          <a:spcPct val="0"/>
                        </a:spcAft>
                        <a:defRPr b="0" i="0"/>
                      </a:pPr>
                      <a:r>
                        <a:rPr lang="1106" sz="1400" b="1">
                          <a:solidFill>
                            <a:schemeClr val="tx1"/>
                          </a:solidFill>
                          <a:effectLst/>
                          <a:latin typeface="Arial" pitchFamily="34" charset="0"/>
                          <a:cs typeface="Arial" pitchFamily="34" charset="0"/>
                        </a:rPr>
                        <a:t>3</a:t>
                      </a:r>
                      <a:endParaRPr lang="en-GB" sz="1400">
                        <a:solidFill>
                          <a:schemeClr val="tx1"/>
                        </a:solidFill>
                        <a:effectLst/>
                        <a:latin typeface="Arial" pitchFamily="34" charset="0"/>
                        <a:ea typeface="Times New Roman" panose="02020603050405020304" pitchFamily="18" charset="0"/>
                        <a:cs typeface="Arial" pitchFamily="34" charset="0"/>
                      </a:endParaRPr>
                    </a:p>
                  </a:txBody>
                  <a:tcPr marL="47314" marR="47314" marT="23863" marB="238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ct val="0"/>
                        </a:spcAft>
                        <a:defRPr b="0" i="0"/>
                      </a:pPr>
                      <a:r>
                        <a:rPr lang="1106" sz="1400" dirty="0">
                          <a:solidFill>
                            <a:schemeClr val="tx1"/>
                          </a:solidFill>
                          <a:effectLst/>
                          <a:latin typeface="Arial" pitchFamily="34" charset="0"/>
                          <a:cs typeface="Arial" pitchFamily="34" charset="0"/>
                        </a:rPr>
                        <a:t>5-6 marc</a:t>
                      </a:r>
                    </a:p>
                    <a:p>
                      <a:pPr>
                        <a:lnSpc>
                          <a:spcPct val="100000"/>
                        </a:lnSpc>
                        <a:spcAft>
                          <a:spcPct val="0"/>
                        </a:spcAft>
                        <a:defRPr b="0" i="0"/>
                      </a:pPr>
                      <a:r>
                        <a:rPr lang="1106" sz="1400" dirty="0">
                          <a:latin typeface="Arial" pitchFamily="34" charset="0"/>
                          <a:cs typeface="Arial" pitchFamily="34" charset="0"/>
                        </a:rPr>
                        <a:t>Disgrifiad da sy'n dangos: </a:t>
                      </a:r>
                    </a:p>
                    <a:p>
                      <a:pPr>
                        <a:lnSpc>
                          <a:spcPct val="100000"/>
                        </a:lnSpc>
                        <a:spcAft>
                          <a:spcPct val="0"/>
                        </a:spcAft>
                        <a:defRPr b="0" i="0"/>
                      </a:pPr>
                      <a:r>
                        <a:rPr lang="1106" sz="1400" dirty="0">
                          <a:latin typeface="Arial" pitchFamily="34" charset="0"/>
                          <a:cs typeface="Arial" pitchFamily="34" charset="0"/>
                        </a:rPr>
                        <a:t>• gwybodaeth a dealltwriaeth sicr ar y cyfan o egwyddorion grwpiau hunangymorth </a:t>
                      </a:r>
                    </a:p>
                    <a:p>
                      <a:pPr>
                        <a:lnSpc>
                          <a:spcPct val="100000"/>
                        </a:lnSpc>
                        <a:spcAft>
                          <a:spcPct val="0"/>
                        </a:spcAft>
                        <a:defRPr b="0" i="0"/>
                      </a:pPr>
                      <a:r>
                        <a:rPr lang="1106" sz="1400" dirty="0">
                          <a:latin typeface="Arial" pitchFamily="34" charset="0"/>
                          <a:cs typeface="Arial" pitchFamily="34" charset="0"/>
                        </a:rPr>
                        <a:t>• dealltwriaeth sicr ar y cyfan o fanteision posibl mynychu grŵp hunangymorth er mwyn rheoli gorbryder.</a:t>
                      </a:r>
                      <a:endParaRPr lang="en-GB" sz="1400" dirty="0">
                        <a:solidFill>
                          <a:schemeClr val="tx1"/>
                        </a:solidFill>
                        <a:effectLst/>
                        <a:latin typeface="Arial" pitchFamily="34" charset="0"/>
                        <a:ea typeface="Times New Roman" panose="02020603050405020304" pitchFamily="18" charset="0"/>
                        <a:cs typeface="Arial" pitchFamily="34" charset="0"/>
                      </a:endParaRPr>
                    </a:p>
                  </a:txBody>
                  <a:tcPr marL="47314" marR="47314" marT="23863" marB="238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04775240"/>
                  </a:ext>
                </a:extLst>
              </a:tr>
              <a:tr h="1249092">
                <a:tc>
                  <a:txBody>
                    <a:bodyPr/>
                    <a:lstStyle/>
                    <a:p>
                      <a:pPr algn="ctr">
                        <a:lnSpc>
                          <a:spcPct val="115000"/>
                        </a:lnSpc>
                        <a:spcAft>
                          <a:spcPts val="1000"/>
                        </a:spcAft>
                        <a:defRPr b="0" i="0"/>
                      </a:pPr>
                      <a:r>
                        <a:rPr lang="1106" sz="1400" b="1">
                          <a:solidFill>
                            <a:schemeClr val="tx1"/>
                          </a:solidFill>
                          <a:effectLst/>
                          <a:latin typeface="Arial" pitchFamily="34" charset="0"/>
                          <a:cs typeface="Arial" pitchFamily="34" charset="0"/>
                        </a:rPr>
                        <a:t>2</a:t>
                      </a:r>
                      <a:endParaRPr lang="en-GB" sz="1400">
                        <a:solidFill>
                          <a:schemeClr val="tx1"/>
                        </a:solidFill>
                        <a:effectLst/>
                        <a:latin typeface="Arial" pitchFamily="34" charset="0"/>
                        <a:ea typeface="Times New Roman" panose="02020603050405020304" pitchFamily="18" charset="0"/>
                        <a:cs typeface="Arial" pitchFamily="34" charset="0"/>
                      </a:endParaRPr>
                    </a:p>
                  </a:txBody>
                  <a:tcPr marL="47314" marR="47314" marT="23863" marB="238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ct val="0"/>
                        </a:spcAft>
                        <a:defRPr b="0" i="0"/>
                      </a:pPr>
                      <a:r>
                        <a:rPr lang="1106" sz="1400" dirty="0">
                          <a:solidFill>
                            <a:schemeClr val="tx1"/>
                          </a:solidFill>
                          <a:effectLst/>
                          <a:latin typeface="Arial" pitchFamily="34" charset="0"/>
                          <a:cs typeface="Arial" pitchFamily="34" charset="0"/>
                        </a:rPr>
                        <a:t>3-4 marc</a:t>
                      </a:r>
                    </a:p>
                    <a:p>
                      <a:pPr>
                        <a:lnSpc>
                          <a:spcPct val="100000"/>
                        </a:lnSpc>
                        <a:spcAft>
                          <a:spcPct val="0"/>
                        </a:spcAft>
                        <a:defRPr b="0" i="0"/>
                      </a:pPr>
                      <a:r>
                        <a:rPr lang="1106" sz="1400" dirty="0">
                          <a:latin typeface="Arial" pitchFamily="34" charset="0"/>
                          <a:cs typeface="Arial" pitchFamily="34" charset="0"/>
                        </a:rPr>
                        <a:t>Disgrifiad sylfaenol sy'n dangos: </a:t>
                      </a:r>
                    </a:p>
                    <a:p>
                      <a:pPr>
                        <a:lnSpc>
                          <a:spcPct val="100000"/>
                        </a:lnSpc>
                        <a:spcAft>
                          <a:spcPct val="0"/>
                        </a:spcAft>
                        <a:defRPr b="0" i="0"/>
                      </a:pPr>
                      <a:r>
                        <a:rPr lang="1106" sz="1400" dirty="0">
                          <a:latin typeface="Arial" pitchFamily="34" charset="0"/>
                          <a:cs typeface="Arial" pitchFamily="34" charset="0"/>
                        </a:rPr>
                        <a:t>• rhywfaint o wybodaeth a dealltwriaeth o egwyddorion grwpiau hunangymorth </a:t>
                      </a:r>
                    </a:p>
                    <a:p>
                      <a:pPr>
                        <a:lnSpc>
                          <a:spcPct val="100000"/>
                        </a:lnSpc>
                        <a:spcAft>
                          <a:spcPct val="0"/>
                        </a:spcAft>
                        <a:defRPr b="0" i="0"/>
                      </a:pPr>
                      <a:r>
                        <a:rPr lang="1106" sz="1400" dirty="0">
                          <a:latin typeface="Arial" pitchFamily="34" charset="0"/>
                          <a:cs typeface="Arial" pitchFamily="34" charset="0"/>
                        </a:rPr>
                        <a:t>• rhywfaint o ddealltwriaeth o fanteision posibl mynychu grŵp hunangymorth er mwyn rheoli pryder.</a:t>
                      </a:r>
                      <a:endParaRPr lang="en-GB" sz="1400" dirty="0">
                        <a:solidFill>
                          <a:schemeClr val="tx1"/>
                        </a:solidFill>
                        <a:effectLst/>
                        <a:latin typeface="Arial" pitchFamily="34" charset="0"/>
                        <a:ea typeface="Times New Roman" panose="02020603050405020304" pitchFamily="18" charset="0"/>
                        <a:cs typeface="Arial" pitchFamily="34" charset="0"/>
                      </a:endParaRPr>
                    </a:p>
                  </a:txBody>
                  <a:tcPr marL="47314" marR="47314" marT="23863" marB="238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68113030"/>
                  </a:ext>
                </a:extLst>
              </a:tr>
              <a:tr h="1009852">
                <a:tc>
                  <a:txBody>
                    <a:bodyPr/>
                    <a:lstStyle/>
                    <a:p>
                      <a:pPr algn="ctr">
                        <a:lnSpc>
                          <a:spcPct val="115000"/>
                        </a:lnSpc>
                        <a:spcAft>
                          <a:spcPts val="1000"/>
                        </a:spcAft>
                        <a:defRPr b="0" i="0"/>
                      </a:pPr>
                      <a:r>
                        <a:rPr lang="1106" sz="1400" b="1">
                          <a:solidFill>
                            <a:schemeClr val="tx1"/>
                          </a:solidFill>
                          <a:effectLst/>
                          <a:latin typeface="Arial" pitchFamily="34" charset="0"/>
                          <a:cs typeface="Arial" pitchFamily="34" charset="0"/>
                        </a:rPr>
                        <a:t>1</a:t>
                      </a:r>
                      <a:endParaRPr lang="en-GB" sz="1400">
                        <a:solidFill>
                          <a:schemeClr val="tx1"/>
                        </a:solidFill>
                        <a:effectLst/>
                        <a:latin typeface="Arial" pitchFamily="34" charset="0"/>
                        <a:ea typeface="Times New Roman" panose="02020603050405020304" pitchFamily="18" charset="0"/>
                        <a:cs typeface="Arial" pitchFamily="34" charset="0"/>
                      </a:endParaRPr>
                    </a:p>
                  </a:txBody>
                  <a:tcPr marL="47314" marR="47314" marT="23863" marB="238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ct val="0"/>
                        </a:spcAft>
                        <a:defRPr b="0" i="0"/>
                      </a:pPr>
                      <a:r>
                        <a:rPr lang="1106" sz="1400">
                          <a:solidFill>
                            <a:schemeClr val="tx1"/>
                          </a:solidFill>
                          <a:effectLst/>
                          <a:latin typeface="Arial" pitchFamily="34" charset="0"/>
                          <a:cs typeface="Arial" pitchFamily="34" charset="0"/>
                        </a:rPr>
                        <a:t>1-2 farc</a:t>
                      </a:r>
                    </a:p>
                    <a:p>
                      <a:pPr>
                        <a:lnSpc>
                          <a:spcPct val="100000"/>
                        </a:lnSpc>
                        <a:spcAft>
                          <a:spcPct val="0"/>
                        </a:spcAft>
                        <a:defRPr b="0" i="0"/>
                      </a:pPr>
                      <a:r>
                        <a:rPr lang="1106" sz="1400">
                          <a:latin typeface="Arial" pitchFamily="34" charset="0"/>
                          <a:cs typeface="Arial" pitchFamily="34" charset="0"/>
                        </a:rPr>
                        <a:t>Disgrifiad cyfyngedig sy'n dangos: </a:t>
                      </a:r>
                    </a:p>
                    <a:p>
                      <a:pPr>
                        <a:lnSpc>
                          <a:spcPct val="100000"/>
                        </a:lnSpc>
                        <a:spcAft>
                          <a:spcPct val="0"/>
                        </a:spcAft>
                        <a:defRPr b="0" i="0"/>
                      </a:pPr>
                      <a:r>
                        <a:rPr lang="1106" sz="1400">
                          <a:latin typeface="Arial" pitchFamily="34" charset="0"/>
                          <a:cs typeface="Arial" pitchFamily="34" charset="0"/>
                        </a:rPr>
                        <a:t>• ychydig iawn o wybodaeth a dealltwriaeth o egwyddorion grwpiau hunangymorth </a:t>
                      </a:r>
                    </a:p>
                    <a:p>
                      <a:pPr>
                        <a:lnSpc>
                          <a:spcPct val="100000"/>
                        </a:lnSpc>
                        <a:spcAft>
                          <a:spcPct val="0"/>
                        </a:spcAft>
                        <a:defRPr b="0" i="0"/>
                      </a:pPr>
                      <a:r>
                        <a:rPr lang="1106" sz="1400">
                          <a:latin typeface="Arial" pitchFamily="34" charset="0"/>
                          <a:cs typeface="Arial" pitchFamily="34" charset="0"/>
                        </a:rPr>
                        <a:t>• ychydig iawn o ddealltwriaeth o fanteision posibl mynychu grŵp hunangymorth.</a:t>
                      </a:r>
                      <a:endParaRPr lang="en-GB" sz="1400">
                        <a:solidFill>
                          <a:schemeClr val="tx1"/>
                        </a:solidFill>
                        <a:effectLst/>
                        <a:latin typeface="Arial" pitchFamily="34" charset="0"/>
                        <a:ea typeface="Times New Roman" panose="02020603050405020304" pitchFamily="18" charset="0"/>
                        <a:cs typeface="Arial" pitchFamily="34" charset="0"/>
                      </a:endParaRPr>
                    </a:p>
                  </a:txBody>
                  <a:tcPr marL="47314" marR="47314" marT="23863" marB="238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36889963"/>
                  </a:ext>
                </a:extLst>
              </a:tr>
              <a:tr h="274348">
                <a:tc>
                  <a:txBody>
                    <a:bodyPr/>
                    <a:lstStyle/>
                    <a:p>
                      <a:pPr algn="ctr">
                        <a:lnSpc>
                          <a:spcPct val="115000"/>
                        </a:lnSpc>
                        <a:spcAft>
                          <a:spcPts val="1000"/>
                        </a:spcAft>
                        <a:defRPr b="0" i="0"/>
                      </a:pPr>
                      <a:r>
                        <a:rPr lang="1106" sz="1400" b="1">
                          <a:solidFill>
                            <a:schemeClr val="tx1"/>
                          </a:solidFill>
                          <a:effectLst/>
                          <a:latin typeface="Arial" pitchFamily="34" charset="0"/>
                          <a:cs typeface="Arial" pitchFamily="34" charset="0"/>
                        </a:rPr>
                        <a:t> </a:t>
                      </a:r>
                      <a:endParaRPr lang="en-GB" sz="1400">
                        <a:solidFill>
                          <a:schemeClr val="tx1"/>
                        </a:solidFill>
                        <a:effectLst/>
                        <a:latin typeface="Arial" pitchFamily="34" charset="0"/>
                        <a:ea typeface="Times New Roman" panose="02020603050405020304" pitchFamily="18" charset="0"/>
                        <a:cs typeface="Arial" pitchFamily="34" charset="0"/>
                      </a:endParaRPr>
                    </a:p>
                  </a:txBody>
                  <a:tcPr marL="47314" marR="47314" marT="23863" marB="238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ct val="0"/>
                        </a:spcAft>
                        <a:defRPr b="0" i="0"/>
                      </a:pPr>
                      <a:r>
                        <a:rPr lang="1106" sz="1400" dirty="0">
                          <a:solidFill>
                            <a:schemeClr val="tx1"/>
                          </a:solidFill>
                          <a:effectLst/>
                          <a:latin typeface="Arial" pitchFamily="34" charset="0"/>
                          <a:cs typeface="Arial" pitchFamily="34" charset="0"/>
                        </a:rPr>
                        <a:t>0 marc</a:t>
                      </a:r>
                    </a:p>
                    <a:p>
                      <a:pPr algn="ctr">
                        <a:lnSpc>
                          <a:spcPct val="100000"/>
                        </a:lnSpc>
                        <a:spcAft>
                          <a:spcPct val="0"/>
                        </a:spcAft>
                        <a:defRPr b="0" i="0"/>
                      </a:pPr>
                      <a:r>
                        <a:rPr lang="1106" sz="1400" dirty="0">
                          <a:solidFill>
                            <a:schemeClr val="tx1"/>
                          </a:solidFill>
                          <a:effectLst/>
                          <a:latin typeface="Arial" pitchFamily="34" charset="0"/>
                          <a:cs typeface="Arial" pitchFamily="34" charset="0"/>
                        </a:rPr>
                        <a:t>Ateb ddim yn haeddu marc neu heb geisio rhoi ateb.</a:t>
                      </a:r>
                      <a:endParaRPr lang="en-GB" sz="1400" dirty="0">
                        <a:solidFill>
                          <a:schemeClr val="tx1"/>
                        </a:solidFill>
                        <a:effectLst/>
                        <a:latin typeface="Arial" pitchFamily="34" charset="0"/>
                        <a:ea typeface="Times New Roman" panose="02020603050405020304" pitchFamily="18" charset="0"/>
                        <a:cs typeface="Arial" pitchFamily="34" charset="0"/>
                      </a:endParaRPr>
                    </a:p>
                  </a:txBody>
                  <a:tcPr marL="47314" marR="47314" marT="23863" marB="238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00232466"/>
                  </a:ext>
                </a:extLst>
              </a:tr>
            </a:tbl>
          </a:graphicData>
        </a:graphic>
      </p:graphicFrame>
      <p:pic>
        <p:nvPicPr>
          <p:cNvPr id="2" name="Audio 1">
            <a:hlinkClick r:id="" action="ppaction://media"/>
            <a:extLst>
              <a:ext uri="{FF2B5EF4-FFF2-40B4-BE49-F238E27FC236}">
                <a16:creationId xmlns:a16="http://schemas.microsoft.com/office/drawing/2014/main" id="{F57CD394-F68D-4162-91CD-4FD0547C5E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746395854"/>
      </p:ext>
    </p:extLst>
  </p:cSld>
  <p:clrMapOvr>
    <a:masterClrMapping/>
  </p:clrMapOvr>
  <mc:AlternateContent xmlns:mc="http://schemas.openxmlformats.org/markup-compatibility/2006" xmlns:p14="http://schemas.microsoft.com/office/powerpoint/2010/main">
    <mc:Choice Requires="p14">
      <p:transition spd="slow" p14:dur="2000" advTm="48115"/>
    </mc:Choice>
    <mc:Fallback xmlns="">
      <p:transition spd="slow" advTm="48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67728" y="178494"/>
            <a:ext cx="10223323" cy="447261"/>
          </a:xfrm>
        </p:spPr>
        <p:txBody>
          <a:bodyPr/>
          <a:lstStyle/>
          <a:p>
            <a:pPr>
              <a:defRPr b="0" i="0"/>
            </a:pPr>
            <a:r>
              <a:rPr lang="1106" sz="2400"/>
              <a:t>Adran B cwestiwn 4 (c), AA3</a:t>
            </a:r>
          </a:p>
        </p:txBody>
      </p:sp>
      <p:sp>
        <p:nvSpPr>
          <p:cNvPr id="4" name="Speech Bubble: Oval 3">
            <a:extLst>
              <a:ext uri="{FF2B5EF4-FFF2-40B4-BE49-F238E27FC236}">
                <a16:creationId xmlns:a16="http://schemas.microsoft.com/office/drawing/2014/main" id="{8FE8776F-2567-4937-A915-7642F530171A}"/>
              </a:ext>
            </a:extLst>
          </p:cNvPr>
          <p:cNvSpPr/>
          <p:nvPr/>
        </p:nvSpPr>
        <p:spPr>
          <a:xfrm>
            <a:off x="4787900" y="2286951"/>
            <a:ext cx="5982362" cy="612648"/>
          </a:xfrm>
          <a:prstGeom prst="wedgeEllipseCallout">
            <a:avLst/>
          </a:prstGeom>
        </p:spPr>
        <p:txBody>
          <a:bodyPr wrap="none" lIns="0" tIns="0" rIns="0" bIns="0" rtlCol="0" anchor="ctr">
            <a:noAutofit/>
          </a:bodyPr>
          <a:lstStyle/>
          <a:p>
            <a:pPr algn="ctr"/>
            <a:endParaRPr lang="en-GB">
              <a:solidFill>
                <a:srgbClr val="000000"/>
              </a:solidFill>
              <a:highlight>
                <a:srgbClr val="FFFF00"/>
              </a:highlight>
            </a:endParaRPr>
          </a:p>
        </p:txBody>
      </p:sp>
      <p:sp>
        <p:nvSpPr>
          <p:cNvPr id="11" name="Speech Bubble: Oval 10">
            <a:extLst>
              <a:ext uri="{FF2B5EF4-FFF2-40B4-BE49-F238E27FC236}">
                <a16:creationId xmlns:a16="http://schemas.microsoft.com/office/drawing/2014/main" id="{98D5F06C-E714-44BA-AC9F-98590911B4DA}"/>
              </a:ext>
            </a:extLst>
          </p:cNvPr>
          <p:cNvSpPr/>
          <p:nvPr/>
        </p:nvSpPr>
        <p:spPr>
          <a:xfrm>
            <a:off x="5969000" y="1103085"/>
            <a:ext cx="4953000" cy="4370616"/>
          </a:xfrm>
          <a:prstGeom prst="wedgeEllipseCallout">
            <a:avLst/>
          </a:prstGeom>
        </p:spPr>
        <p:txBody>
          <a:bodyPr wrap="none" lIns="0" tIns="0" rIns="0" bIns="0" rtlCol="0" anchor="ctr">
            <a:noAutofit/>
          </a:bodyPr>
          <a:lstStyle/>
          <a:p>
            <a:pPr algn="ctr"/>
            <a:endParaRPr lang="en-GB">
              <a:solidFill>
                <a:srgbClr val="000000"/>
              </a:solidFill>
            </a:endParaRPr>
          </a:p>
        </p:txBody>
      </p:sp>
      <p:sp>
        <p:nvSpPr>
          <p:cNvPr id="13" name="Speech Bubble: Oval 12">
            <a:extLst>
              <a:ext uri="{FF2B5EF4-FFF2-40B4-BE49-F238E27FC236}">
                <a16:creationId xmlns:a16="http://schemas.microsoft.com/office/drawing/2014/main" id="{BE87D378-EC96-4115-A8F3-C93DC34F7E4C}"/>
              </a:ext>
            </a:extLst>
          </p:cNvPr>
          <p:cNvSpPr/>
          <p:nvPr/>
        </p:nvSpPr>
        <p:spPr>
          <a:xfrm>
            <a:off x="6591300" y="1358900"/>
            <a:ext cx="914400" cy="612648"/>
          </a:xfrm>
          <a:prstGeom prst="wedgeEllipseCallout">
            <a:avLst/>
          </a:prstGeom>
        </p:spPr>
        <p:txBody>
          <a:bodyPr wrap="none" lIns="0" tIns="0" rIns="0" bIns="0" rtlCol="0" anchor="ctr">
            <a:noAutofit/>
          </a:bodyPr>
          <a:lstStyle/>
          <a:p>
            <a:pPr algn="ctr"/>
            <a:endParaRPr lang="en-GB">
              <a:solidFill>
                <a:srgbClr val="000000"/>
              </a:solidFill>
            </a:endParaRPr>
          </a:p>
        </p:txBody>
      </p:sp>
      <p:sp>
        <p:nvSpPr>
          <p:cNvPr id="14" name="Speech Bubble: Oval 13">
            <a:extLst>
              <a:ext uri="{FF2B5EF4-FFF2-40B4-BE49-F238E27FC236}">
                <a16:creationId xmlns:a16="http://schemas.microsoft.com/office/drawing/2014/main" id="{2AD3C128-9B70-4859-9983-186DF06D0345}"/>
              </a:ext>
            </a:extLst>
          </p:cNvPr>
          <p:cNvSpPr/>
          <p:nvPr/>
        </p:nvSpPr>
        <p:spPr>
          <a:xfrm>
            <a:off x="6096000" y="1715732"/>
            <a:ext cx="5600700" cy="4204060"/>
          </a:xfrm>
          <a:prstGeom prst="wedgeEllipseCallout">
            <a:avLst/>
          </a:prstGeom>
        </p:spPr>
        <p:txBody>
          <a:bodyPr wrap="none" lIns="0" tIns="0" rIns="0" bIns="0" rtlCol="0" anchor="ctr">
            <a:noAutofit/>
          </a:bodyPr>
          <a:lstStyle/>
          <a:p>
            <a:pPr algn="ctr"/>
            <a:endParaRPr lang="en-GB">
              <a:solidFill>
                <a:srgbClr val="000000"/>
              </a:solidFill>
            </a:endParaRPr>
          </a:p>
        </p:txBody>
      </p:sp>
      <p:sp>
        <p:nvSpPr>
          <p:cNvPr id="17" name="TextBox 16">
            <a:extLst>
              <a:ext uri="{FF2B5EF4-FFF2-40B4-BE49-F238E27FC236}">
                <a16:creationId xmlns:a16="http://schemas.microsoft.com/office/drawing/2014/main" id="{40338B42-713B-481F-B33D-BAF273A5405D}"/>
              </a:ext>
            </a:extLst>
          </p:cNvPr>
          <p:cNvSpPr txBox="1"/>
          <p:nvPr/>
        </p:nvSpPr>
        <p:spPr>
          <a:xfrm>
            <a:off x="6591300" y="4213206"/>
            <a:ext cx="4881677" cy="1189909"/>
          </a:xfrm>
          <a:prstGeom prst="rect">
            <a:avLst/>
          </a:prstGeom>
          <a:noFill/>
        </p:spPr>
        <p:txBody>
          <a:bodyPr wrap="square" rtlCol="0">
            <a:spAutoFit/>
          </a:bodyPr>
          <a:lstStyle/>
          <a:p>
            <a:pPr>
              <a:defRPr b="0" i="0"/>
            </a:pPr>
            <a:r>
              <a:rPr lang="1106"/>
              <a:t>Defnyddiwch y lle sydd wedi'i ddarparu i ymateb – gadewch i nifer y marciau a'r lle sydd ar gael eich arwain. (Cofiwch y gallwch chi ddefnyddio'r dudalen parhad os oes angen)</a:t>
            </a:r>
          </a:p>
        </p:txBody>
      </p:sp>
      <p:sp>
        <p:nvSpPr>
          <p:cNvPr id="18" name="Speech Bubble: Rectangle 17">
            <a:extLst>
              <a:ext uri="{FF2B5EF4-FFF2-40B4-BE49-F238E27FC236}">
                <a16:creationId xmlns:a16="http://schemas.microsoft.com/office/drawing/2014/main" id="{C013DD74-B26E-4402-B8B0-6B835749F807}"/>
              </a:ext>
            </a:extLst>
          </p:cNvPr>
          <p:cNvSpPr/>
          <p:nvPr/>
        </p:nvSpPr>
        <p:spPr>
          <a:xfrm>
            <a:off x="5867400" y="1103084"/>
            <a:ext cx="5600700" cy="1318966"/>
          </a:xfrm>
          <a:prstGeom prst="wedgeRectCallout">
            <a:avLst/>
          </a:prstGeom>
        </p:spPr>
        <p:txBody>
          <a:bodyPr wrap="none" lIns="0" tIns="0" rIns="0" bIns="0" rtlCol="0" anchor="ctr">
            <a:noAutofit/>
          </a:bodyPr>
          <a:lstStyle/>
          <a:p>
            <a:pPr algn="ctr"/>
            <a:endParaRPr lang="en-GB">
              <a:solidFill>
                <a:srgbClr val="000000"/>
              </a:solidFill>
            </a:endParaRPr>
          </a:p>
        </p:txBody>
      </p:sp>
      <p:sp>
        <p:nvSpPr>
          <p:cNvPr id="12" name="Rectangle 123">
            <a:extLst>
              <a:ext uri="{FF2B5EF4-FFF2-40B4-BE49-F238E27FC236}">
                <a16:creationId xmlns:a16="http://schemas.microsoft.com/office/drawing/2014/main" id="{54A3653E-1C6E-4840-9BEA-91B7FDB20118}"/>
              </a:ext>
            </a:extLst>
          </p:cNvPr>
          <p:cNvSpPr>
            <a:spLocks noChangeArrowheads="1"/>
          </p:cNvSpPr>
          <p:nvPr/>
        </p:nvSpPr>
        <p:spPr bwMode="auto">
          <a:xfrm>
            <a:off x="7270044" y="973344"/>
            <a:ext cx="2585950" cy="1044575"/>
          </a:xfrm>
          <a:prstGeom prst="rect">
            <a:avLst/>
          </a:prstGeom>
          <a:solidFill>
            <a:srgbClr val="66CCFF"/>
          </a:solidFill>
          <a:ln w="38100">
            <a:solidFill>
              <a:schemeClr val="tx1"/>
            </a:solidFill>
            <a:miter lim="800000"/>
          </a:ln>
          <a:effectLst/>
        </p:spPr>
        <p:txBody>
          <a:bodyPr wrap="none" anchor="ctr"/>
          <a:lstStyle/>
          <a:p>
            <a:pPr algn="ctr">
              <a:defRPr b="0" i="0"/>
            </a:pPr>
            <a:r>
              <a:rPr lang="1106" sz="6600"/>
              <a:t>10:00</a:t>
            </a:r>
          </a:p>
        </p:txBody>
      </p:sp>
      <p:sp>
        <p:nvSpPr>
          <p:cNvPr id="15" name="TextBox 14">
            <a:extLst>
              <a:ext uri="{FF2B5EF4-FFF2-40B4-BE49-F238E27FC236}">
                <a16:creationId xmlns:a16="http://schemas.microsoft.com/office/drawing/2014/main" id="{C4EE6543-DC97-47C9-AD09-AEB4DFCC4847}"/>
              </a:ext>
            </a:extLst>
          </p:cNvPr>
          <p:cNvSpPr txBox="1"/>
          <p:nvPr/>
        </p:nvSpPr>
        <p:spPr>
          <a:xfrm>
            <a:off x="6591300" y="2161822"/>
            <a:ext cx="3482889" cy="1189909"/>
          </a:xfrm>
          <a:prstGeom prst="rect">
            <a:avLst/>
          </a:prstGeom>
          <a:noFill/>
        </p:spPr>
        <p:txBody>
          <a:bodyPr wrap="square" rtlCol="0">
            <a:spAutoFit/>
          </a:bodyPr>
          <a:lstStyle/>
          <a:p>
            <a:pPr>
              <a:defRPr b="0" i="0"/>
            </a:pPr>
            <a:r>
              <a:rPr lang="1106"/>
              <a:t>Dechreuwch y cloc!</a:t>
            </a:r>
          </a:p>
          <a:p>
            <a:endParaRPr lang="en-GB"/>
          </a:p>
          <a:p>
            <a:pPr>
              <a:defRPr b="0" i="0"/>
            </a:pPr>
            <a:r>
              <a:rPr lang="1106"/>
              <a:t>Ceisiwch ateb y cwestiwn hwn mewn 10 munud.  </a:t>
            </a:r>
          </a:p>
        </p:txBody>
      </p:sp>
      <p:sp>
        <p:nvSpPr>
          <p:cNvPr id="20" name="TextBox 19">
            <a:extLst>
              <a:ext uri="{FF2B5EF4-FFF2-40B4-BE49-F238E27FC236}">
                <a16:creationId xmlns:a16="http://schemas.microsoft.com/office/drawing/2014/main" id="{BDDC4471-A5F4-4B78-8E80-18F1BB6408B9}"/>
              </a:ext>
            </a:extLst>
          </p:cNvPr>
          <p:cNvSpPr txBox="1"/>
          <p:nvPr/>
        </p:nvSpPr>
        <p:spPr>
          <a:xfrm>
            <a:off x="367729" y="1219200"/>
            <a:ext cx="5505172" cy="3935853"/>
          </a:xfrm>
          <a:prstGeom prst="rect">
            <a:avLst/>
          </a:prstGeom>
          <a:noFill/>
        </p:spPr>
        <p:txBody>
          <a:bodyPr wrap="square">
            <a:spAutoFit/>
          </a:bodyPr>
          <a:lstStyle/>
          <a:p>
            <a:pPr>
              <a:defRPr b="0" i="0"/>
            </a:pPr>
            <a:r>
              <a:rPr lang="1106" dirty="0"/>
              <a:t>(</a:t>
            </a:r>
            <a:r>
              <a:rPr lang="1106" dirty="0">
                <a:latin typeface="Arial" pitchFamily="34" charset="0"/>
                <a:cs typeface="Arial" pitchFamily="34" charset="0"/>
              </a:rPr>
              <a:t>c) Mae </a:t>
            </a:r>
            <a:r>
              <a:rPr lang="1106" dirty="0">
                <a:highlight>
                  <a:srgbClr val="FFFF00"/>
                </a:highlight>
                <a:latin typeface="Arial" pitchFamily="34" charset="0"/>
                <a:cs typeface="Arial" pitchFamily="34" charset="0"/>
              </a:rPr>
              <a:t>Marion</a:t>
            </a:r>
            <a:r>
              <a:rPr lang="1106" dirty="0">
                <a:latin typeface="Arial" pitchFamily="34" charset="0"/>
                <a:cs typeface="Arial" pitchFamily="34" charset="0"/>
              </a:rPr>
              <a:t> hefyd wedi penderfynu dilyn cyngor ei meddyg ac mae wedi gwneud apwyntiad i weld cwnselydd sy'n defnyddio </a:t>
            </a:r>
            <a:r>
              <a:rPr lang="1106" dirty="0">
                <a:highlight>
                  <a:srgbClr val="FFFF00"/>
                </a:highlight>
                <a:latin typeface="Arial" pitchFamily="34" charset="0"/>
                <a:cs typeface="Arial" pitchFamily="34" charset="0"/>
              </a:rPr>
              <a:t>therapi ymddygiadol gwybyddol (CBT). </a:t>
            </a:r>
          </a:p>
          <a:p>
            <a:endParaRPr lang="en-GB" dirty="0">
              <a:latin typeface="Arial" pitchFamily="34" charset="0"/>
              <a:cs typeface="Arial" pitchFamily="34" charset="0"/>
            </a:endParaRPr>
          </a:p>
          <a:p>
            <a:pPr>
              <a:defRPr b="0" i="0"/>
            </a:pPr>
            <a:r>
              <a:rPr lang="1106" dirty="0">
                <a:latin typeface="Arial" pitchFamily="34" charset="0"/>
                <a:cs typeface="Arial" pitchFamily="34" charset="0"/>
              </a:rPr>
              <a:t>Gwerthuswch </a:t>
            </a:r>
            <a:r>
              <a:rPr lang="1106" dirty="0">
                <a:highlight>
                  <a:srgbClr val="FFFF00"/>
                </a:highlight>
                <a:latin typeface="Arial" pitchFamily="34" charset="0"/>
                <a:cs typeface="Arial" pitchFamily="34" charset="0"/>
              </a:rPr>
              <a:t>fanteision ac anfanteision</a:t>
            </a:r>
            <a:r>
              <a:rPr lang="1106" dirty="0">
                <a:latin typeface="Arial" pitchFamily="34" charset="0"/>
                <a:cs typeface="Arial" pitchFamily="34" charset="0"/>
              </a:rPr>
              <a:t> therapi ymddygiadol gwybyddol (</a:t>
            </a:r>
            <a:r>
              <a:rPr lang="1106" dirty="0">
                <a:highlight>
                  <a:srgbClr val="FFFF00"/>
                </a:highlight>
                <a:latin typeface="Arial" pitchFamily="34" charset="0"/>
                <a:cs typeface="Arial" pitchFamily="34" charset="0"/>
              </a:rPr>
              <a:t>CBT</a:t>
            </a:r>
            <a:r>
              <a:rPr lang="1106" dirty="0">
                <a:latin typeface="Arial" pitchFamily="34" charset="0"/>
                <a:cs typeface="Arial" pitchFamily="34" charset="0"/>
              </a:rPr>
              <a:t>) i </a:t>
            </a:r>
            <a:r>
              <a:rPr lang="1106" dirty="0">
                <a:highlight>
                  <a:srgbClr val="FFFF00"/>
                </a:highlight>
                <a:latin typeface="Arial" pitchFamily="34" charset="0"/>
                <a:cs typeface="Arial" pitchFamily="34" charset="0"/>
              </a:rPr>
              <a:t>Marion</a:t>
            </a:r>
            <a:r>
              <a:rPr lang="1106" dirty="0">
                <a:latin typeface="Arial" pitchFamily="34" charset="0"/>
                <a:cs typeface="Arial" pitchFamily="34" charset="0"/>
              </a:rPr>
              <a:t>. </a:t>
            </a:r>
            <a:r>
              <a:rPr lang="1106" dirty="0">
                <a:highlight>
                  <a:srgbClr val="FFFF00"/>
                </a:highlight>
                <a:latin typeface="Arial" pitchFamily="34" charset="0"/>
                <a:cs typeface="Arial" pitchFamily="34" charset="0"/>
              </a:rPr>
              <a:t> [8]</a:t>
            </a:r>
          </a:p>
          <a:p>
            <a:pPr>
              <a:defRPr b="0" i="0"/>
            </a:pPr>
            <a:r>
              <a:rPr lang="1106" dirty="0"/>
              <a:t>……………………………………………………………………………………… ……………………………………………………………………………………………..……………………………………………………………………………… ………………………………………………………………………………………………………………………………………………………………………………………………………………………………………………………………………………………………………………………………………………………………</a:t>
            </a:r>
          </a:p>
        </p:txBody>
      </p:sp>
      <p:sp>
        <p:nvSpPr>
          <p:cNvPr id="2" name="Oval 1">
            <a:extLst>
              <a:ext uri="{FF2B5EF4-FFF2-40B4-BE49-F238E27FC236}">
                <a16:creationId xmlns:a16="http://schemas.microsoft.com/office/drawing/2014/main" id="{DECCE1D5-3B13-4423-AD4A-8F9E79045E5B}"/>
              </a:ext>
            </a:extLst>
          </p:cNvPr>
          <p:cNvSpPr/>
          <p:nvPr/>
        </p:nvSpPr>
        <p:spPr>
          <a:xfrm flipV="1">
            <a:off x="367728" y="2554951"/>
            <a:ext cx="1487966" cy="4472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Audio 4">
            <a:hlinkClick r:id="" action="ppaction://media"/>
            <a:extLst>
              <a:ext uri="{FF2B5EF4-FFF2-40B4-BE49-F238E27FC236}">
                <a16:creationId xmlns:a16="http://schemas.microsoft.com/office/drawing/2014/main" id="{6B2C0D99-08D2-465F-A637-7FF505FC1D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098377365"/>
      </p:ext>
    </p:extLst>
  </p:cSld>
  <p:clrMapOvr>
    <a:masterClrMapping/>
  </p:clrMapOvr>
  <mc:AlternateContent xmlns:mc="http://schemas.openxmlformats.org/markup-compatibility/2006" xmlns:p14="http://schemas.microsoft.com/office/powerpoint/2010/main">
    <mc:Choice Requires="p14">
      <p:transition spd="slow" p14:dur="2000" advTm="133228"/>
    </mc:Choice>
    <mc:Fallback xmlns="">
      <p:transition spd="slow" advTm="133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nodeType="clickPar">
                      <p:stCondLst>
                        <p:cond delay="indefinite"/>
                      </p:stCondLst>
                      <p:childTnLst>
                        <p:par>
                          <p:cTn id="9" fill="hold" nodeType="afterGroup">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bldLst>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412638" y="179693"/>
            <a:ext cx="10223323" cy="447261"/>
          </a:xfrm>
        </p:spPr>
        <p:txBody>
          <a:bodyPr/>
          <a:lstStyle/>
          <a:p>
            <a:pPr>
              <a:defRPr b="0" i="0"/>
            </a:pPr>
            <a:r>
              <a:rPr lang="1106" sz="2000">
                <a:solidFill>
                  <a:srgbClr val="0070C0"/>
                </a:solidFill>
              </a:rPr>
              <a:t>Adran B cwestiwn 4(c), cynllun marcio AA1</a:t>
            </a:r>
          </a:p>
        </p:txBody>
      </p:sp>
      <p:sp>
        <p:nvSpPr>
          <p:cNvPr id="7" name="TextBox 6">
            <a:extLst>
              <a:ext uri="{FF2B5EF4-FFF2-40B4-BE49-F238E27FC236}">
                <a16:creationId xmlns:a16="http://schemas.microsoft.com/office/drawing/2014/main" id="{AED58534-3F97-42D8-96D5-4F7847F527CF}"/>
              </a:ext>
            </a:extLst>
          </p:cNvPr>
          <p:cNvSpPr txBox="1"/>
          <p:nvPr/>
        </p:nvSpPr>
        <p:spPr>
          <a:xfrm>
            <a:off x="268941" y="925689"/>
            <a:ext cx="6279777" cy="6709529"/>
          </a:xfrm>
          <a:prstGeom prst="rect">
            <a:avLst/>
          </a:prstGeom>
          <a:noFill/>
        </p:spPr>
        <p:txBody>
          <a:bodyPr wrap="square">
            <a:spAutoFit/>
          </a:bodyPr>
          <a:lstStyle/>
          <a:p>
            <a:pPr>
              <a:defRPr b="0" i="0"/>
            </a:pPr>
            <a:r>
              <a:rPr lang="1106" sz="1200" i="1" dirty="0">
                <a:latin typeface="Arial" pitchFamily="34" charset="0"/>
                <a:cs typeface="Arial" pitchFamily="34" charset="0"/>
              </a:rPr>
              <a:t>c</a:t>
            </a:r>
            <a:r>
              <a:rPr lang="1106" sz="1400" i="1" dirty="0">
                <a:latin typeface="Arial" pitchFamily="34" charset="0"/>
                <a:cs typeface="Arial" pitchFamily="34" charset="0"/>
              </a:rPr>
              <a:t>) </a:t>
            </a:r>
            <a:r>
              <a:rPr lang="1106" sz="1200" i="1" dirty="0">
                <a:latin typeface="Arial" pitchFamily="34" charset="0"/>
                <a:cs typeface="Arial" pitchFamily="34" charset="0"/>
              </a:rPr>
              <a:t>Mae Marion hefyd wedi penderfynu dilyn cyngor ei meddyg ac mae wedi gwneud apwyntiad i weld cwnselydd sy'n defnyddio therapi ymddygiadol gwybyddol (CBT). </a:t>
            </a:r>
          </a:p>
          <a:p>
            <a:pPr>
              <a:defRPr b="0" i="0"/>
            </a:pPr>
            <a:r>
              <a:rPr lang="1106" sz="1200" i="1" dirty="0">
                <a:latin typeface="Arial" pitchFamily="34" charset="0"/>
                <a:cs typeface="Arial" pitchFamily="34" charset="0"/>
              </a:rPr>
              <a:t>Gwerthuswch fanteision ac anfanteision therapi ymddygiadol gwybyddol (CBT) i Marion.  </a:t>
            </a:r>
          </a:p>
          <a:p>
            <a:pPr>
              <a:defRPr b="0" i="0"/>
            </a:pPr>
            <a:r>
              <a:rPr lang="1106" sz="1400" dirty="0">
                <a:latin typeface="Arial" pitchFamily="34" charset="0"/>
                <a:cs typeface="Arial" pitchFamily="34" charset="0"/>
              </a:rPr>
              <a:t>Gall atebion gyfeirio at:</a:t>
            </a:r>
          </a:p>
          <a:p>
            <a:pPr>
              <a:defRPr b="0" i="0"/>
            </a:pPr>
            <a:r>
              <a:rPr lang="1106" sz="1400" dirty="0">
                <a:latin typeface="Arial" pitchFamily="34" charset="0"/>
                <a:cs typeface="Arial" pitchFamily="34" charset="0"/>
              </a:rPr>
              <a:t>Nodweddion allweddol CBT (gellir eu nodi yng nghyd-destun mantais neu anfantais): </a:t>
            </a:r>
          </a:p>
          <a:p>
            <a:pPr>
              <a:defRPr b="0" i="0"/>
            </a:pPr>
            <a:r>
              <a:rPr lang="1106" sz="1400" dirty="0">
                <a:latin typeface="Arial" pitchFamily="34" charset="0"/>
                <a:cs typeface="Arial" pitchFamily="34" charset="0"/>
              </a:rPr>
              <a:t>• mae'n gryno ac yn defnyddio terfynau amser </a:t>
            </a:r>
          </a:p>
          <a:p>
            <a:pPr>
              <a:defRPr b="0" i="0"/>
            </a:pPr>
            <a:r>
              <a:rPr lang="1106" sz="1400" dirty="0">
                <a:latin typeface="Arial" pitchFamily="34" charset="0"/>
                <a:cs typeface="Arial" pitchFamily="34" charset="0"/>
              </a:rPr>
              <a:t>• mae'n canolbwyntio ar beth sy'n digwydd yn y presennol yn hytrach na'r gorffennol </a:t>
            </a:r>
          </a:p>
          <a:p>
            <a:pPr>
              <a:defRPr b="0" i="0"/>
            </a:pPr>
            <a:r>
              <a:rPr lang="1106" sz="1400" dirty="0">
                <a:latin typeface="Arial" pitchFamily="34" charset="0"/>
                <a:cs typeface="Arial" pitchFamily="34" charset="0"/>
              </a:rPr>
              <a:t>• mae ganddo strwythur pendant </a:t>
            </a:r>
          </a:p>
          <a:p>
            <a:pPr>
              <a:defRPr b="0" i="0"/>
            </a:pPr>
            <a:r>
              <a:rPr lang="1106" sz="1400" dirty="0">
                <a:latin typeface="Arial" pitchFamily="34" charset="0"/>
                <a:cs typeface="Arial" pitchFamily="34" charset="0"/>
              </a:rPr>
              <a:t>• nid yw'r berthynas â'r therapydd yn greiddiol i'r driniaeth </a:t>
            </a:r>
          </a:p>
          <a:p>
            <a:pPr>
              <a:defRPr b="0" i="0"/>
            </a:pPr>
            <a:r>
              <a:rPr lang="1106" sz="1400" dirty="0">
                <a:latin typeface="Arial" pitchFamily="34" charset="0"/>
                <a:cs typeface="Arial" pitchFamily="34" charset="0"/>
              </a:rPr>
              <a:t>• mae gwaith yn parhau y tu allan i'r ystafell therapi </a:t>
            </a:r>
          </a:p>
          <a:p>
            <a:pPr>
              <a:defRPr b="0" i="0"/>
            </a:pPr>
            <a:r>
              <a:rPr lang="1106" sz="1400" dirty="0">
                <a:latin typeface="Arial" pitchFamily="34" charset="0"/>
                <a:cs typeface="Arial" pitchFamily="34" charset="0"/>
              </a:rPr>
              <a:t>• mae'n gydweithredol – mae'r unigolyn a'r therapydd yn cydweithio er mwyn pennu nodau. </a:t>
            </a:r>
          </a:p>
          <a:p>
            <a:endParaRPr lang="en-GB" sz="1400" dirty="0">
              <a:latin typeface="Arial" pitchFamily="34" charset="0"/>
              <a:cs typeface="Arial" pitchFamily="34" charset="0"/>
            </a:endParaRPr>
          </a:p>
          <a:p>
            <a:pPr>
              <a:defRPr b="0" i="0"/>
            </a:pPr>
            <a:r>
              <a:rPr lang="1106" sz="1400" dirty="0">
                <a:latin typeface="Arial" pitchFamily="34" charset="0"/>
                <a:cs typeface="Arial" pitchFamily="34" charset="0"/>
              </a:rPr>
              <a:t>Manteision CBT i Marion: </a:t>
            </a:r>
          </a:p>
          <a:p>
            <a:pPr>
              <a:defRPr b="0" i="0"/>
            </a:pPr>
            <a:r>
              <a:rPr lang="1106" sz="1400" dirty="0">
                <a:latin typeface="Arial" pitchFamily="34" charset="0"/>
                <a:cs typeface="Arial" pitchFamily="34" charset="0"/>
              </a:rPr>
              <a:t>• mae'n gryno ac yn canolbwyntio ar nodau – dylai hyn alluogi Marion i ymdopi â'i hofn a chael ei derbyn i gael llawdriniaeth ar gyfer clun newydd o fewn cyfnod cymharol fyr o amser </a:t>
            </a:r>
          </a:p>
          <a:p>
            <a:pPr>
              <a:defRPr b="0" i="0"/>
            </a:pPr>
            <a:r>
              <a:rPr lang="1106" sz="1400" dirty="0">
                <a:latin typeface="Arial" pitchFamily="34" charset="0"/>
                <a:cs typeface="Arial" pitchFamily="34" charset="0"/>
              </a:rPr>
              <a:t>• therapi mwy fforddiadwy (am ei fod yn para am gyfnod byrrach)</a:t>
            </a:r>
          </a:p>
          <a:p>
            <a:pPr>
              <a:defRPr b="0" i="0"/>
            </a:pPr>
            <a:r>
              <a:rPr lang="1106" sz="1400" dirty="0">
                <a:latin typeface="Arial" pitchFamily="34" charset="0"/>
                <a:cs typeface="Arial" pitchFamily="34" charset="0"/>
              </a:rPr>
              <a:t> • grymuso – gellir rhoi'r technegau ar waith ar ôl i'r therapi ddod i ben. Gallai hyn fod o fudd i Marion os bydd angen triniaeth feddygol bellach arni yn y dyfodol </a:t>
            </a:r>
          </a:p>
          <a:p>
            <a:pPr>
              <a:defRPr b="0" i="0"/>
            </a:pPr>
            <a:r>
              <a:rPr lang="1106" sz="1400" dirty="0">
                <a:latin typeface="Arial" pitchFamily="34" charset="0"/>
                <a:cs typeface="Arial" pitchFamily="34" charset="0"/>
              </a:rPr>
              <a:t>• cefnogaeth wyddonol gadarn o blaid ei effeithiolrwydd, felly mae'r dull yn debygol o fod yn llwyddiannus i Marion </a:t>
            </a:r>
          </a:p>
          <a:p>
            <a:pPr>
              <a:defRPr b="0" i="0"/>
            </a:pPr>
            <a:r>
              <a:rPr lang="1106" sz="1400" dirty="0">
                <a:latin typeface="Arial" pitchFamily="34" charset="0"/>
                <a:cs typeface="Arial" pitchFamily="34" charset="0"/>
              </a:rPr>
              <a:t>• cydweithredol – mae'r unigolyn a'r therapydd yn gweithio fel tîm felly dylai Marion deimlo ei bod yn cael cefnogaeth yn ystod y therapi. </a:t>
            </a:r>
          </a:p>
          <a:p>
            <a:endParaRPr lang="en-GB" sz="1100" dirty="0">
              <a:latin typeface="Arial" pitchFamily="34" charset="0"/>
              <a:cs typeface="Arial" pitchFamily="34" charset="0"/>
            </a:endParaRPr>
          </a:p>
          <a:p>
            <a:pPr>
              <a:defRPr b="0" i="0"/>
            </a:pPr>
            <a:r>
              <a:rPr lang="1106" sz="1100" dirty="0">
                <a:latin typeface="Arial" pitchFamily="34" charset="0"/>
                <a:cs typeface="Arial" pitchFamily="34" charset="0"/>
              </a:rPr>
              <a:t>.</a:t>
            </a:r>
          </a:p>
          <a:p>
            <a:endParaRPr lang="en-GB" sz="1100" dirty="0"/>
          </a:p>
          <a:p>
            <a:pPr>
              <a:defRPr b="0" i="0"/>
            </a:pPr>
            <a:r>
              <a:rPr lang="1106" sz="1100" dirty="0"/>
              <a:t>.</a:t>
            </a:r>
          </a:p>
        </p:txBody>
      </p:sp>
      <p:sp>
        <p:nvSpPr>
          <p:cNvPr id="6" name="TextBox 5">
            <a:extLst>
              <a:ext uri="{FF2B5EF4-FFF2-40B4-BE49-F238E27FC236}">
                <a16:creationId xmlns:a16="http://schemas.microsoft.com/office/drawing/2014/main" id="{7466E9CB-CEC1-4ACC-A9CD-838167E5038F}"/>
              </a:ext>
            </a:extLst>
          </p:cNvPr>
          <p:cNvSpPr txBox="1"/>
          <p:nvPr/>
        </p:nvSpPr>
        <p:spPr>
          <a:xfrm>
            <a:off x="6548718" y="3810323"/>
            <a:ext cx="5374341" cy="2867984"/>
          </a:xfrm>
          <a:prstGeom prst="rect">
            <a:avLst/>
          </a:prstGeom>
          <a:noFill/>
        </p:spPr>
        <p:txBody>
          <a:bodyPr wrap="square">
            <a:spAutoFit/>
          </a:bodyPr>
          <a:lstStyle/>
          <a:p>
            <a:pPr>
              <a:defRPr b="0" i="0"/>
            </a:pPr>
            <a:r>
              <a:rPr lang="1106" sz="1400" dirty="0">
                <a:latin typeface="Arial" pitchFamily="34" charset="0"/>
                <a:cs typeface="Arial" pitchFamily="34" charset="0"/>
              </a:rPr>
              <a:t>Anfanteision CBT i Marion: </a:t>
            </a:r>
          </a:p>
          <a:p>
            <a:pPr>
              <a:defRPr b="0" i="0"/>
            </a:pPr>
            <a:r>
              <a:rPr lang="1106" sz="1400" dirty="0">
                <a:latin typeface="Arial" pitchFamily="34" charset="0"/>
                <a:cs typeface="Arial" pitchFamily="34" charset="0"/>
              </a:rPr>
              <a:t>• gall deimlo'n arwynebol – dim ond materion cyfredol mae'n ymdrin â nhw ac mae'n anwybyddu materion sy'n deillio o blentyndod yr unigolyn, a allai fod yn cael dylanwad sylweddol ar ymddygiad Marion heddiw </a:t>
            </a:r>
          </a:p>
          <a:p>
            <a:pPr>
              <a:defRPr b="0" i="0"/>
            </a:pPr>
            <a:r>
              <a:rPr lang="1106" sz="1400" dirty="0">
                <a:latin typeface="Arial" pitchFamily="34" charset="0"/>
                <a:cs typeface="Arial" pitchFamily="34" charset="0"/>
              </a:rPr>
              <a:t>• gallai fod yn anodd i Marion – na fydd o bosibl yn teimlo'n ddigon iach neu'n meddu ar ddigon o hunan-gymhelliant i roi'r sgiliau sydd eu hangen arni ar waith </a:t>
            </a:r>
          </a:p>
          <a:p>
            <a:pPr>
              <a:defRPr b="0" i="0"/>
            </a:pPr>
            <a:r>
              <a:rPr lang="1106" sz="1400" dirty="0">
                <a:latin typeface="Arial" pitchFamily="34" charset="0"/>
                <a:cs typeface="Arial" pitchFamily="34" charset="0"/>
              </a:rPr>
              <a:t>• mae'n ystyried yr angen i'r unigolyn newid ac yn anwybyddu problemau ehangach fel cymdeithas neu deuluoedd. Gallai ei theulu neu gymdeithas ehangach fod yn dylanwadu ar ofn Marion ac mae'n bosibl nad ymdrinnir â'r dylanwadau hyn.</a:t>
            </a:r>
          </a:p>
          <a:p>
            <a:pPr>
              <a:defRPr b="0" i="0"/>
            </a:pPr>
            <a:r>
              <a:rPr lang="1106" sz="1400" dirty="0">
                <a:latin typeface="Arial" pitchFamily="34" charset="0"/>
                <a:cs typeface="Arial" pitchFamily="34" charset="0"/>
              </a:rPr>
              <a:t>Rhowch gredyd am unrhyw ymateb dilys arall</a:t>
            </a:r>
            <a:endParaRPr lang="en-GB" sz="1400" i="1" dirty="0">
              <a:latin typeface="Arial" pitchFamily="34" charset="0"/>
              <a:cs typeface="Arial" pitchFamily="34" charset="0"/>
            </a:endParaRPr>
          </a:p>
        </p:txBody>
      </p:sp>
      <p:graphicFrame>
        <p:nvGraphicFramePr>
          <p:cNvPr id="2" name="Table 1">
            <a:extLst>
              <a:ext uri="{FF2B5EF4-FFF2-40B4-BE49-F238E27FC236}">
                <a16:creationId xmlns:a16="http://schemas.microsoft.com/office/drawing/2014/main" id="{9E8D0048-15E7-4DC5-8EAC-6837889E432D}"/>
              </a:ext>
            </a:extLst>
          </p:cNvPr>
          <p:cNvGraphicFramePr>
            <a:graphicFrameLocks noGrp="1"/>
          </p:cNvGraphicFramePr>
          <p:nvPr>
            <p:extLst>
              <p:ext uri="{D42A27DB-BD31-4B8C-83A1-F6EECF244321}">
                <p14:modId xmlns:p14="http://schemas.microsoft.com/office/powerpoint/2010/main" val="1462008333"/>
              </p:ext>
            </p:extLst>
          </p:nvPr>
        </p:nvGraphicFramePr>
        <p:xfrm>
          <a:off x="7167282" y="946104"/>
          <a:ext cx="3630706" cy="2472691"/>
        </p:xfrm>
        <a:graphic>
          <a:graphicData uri="http://schemas.openxmlformats.org/drawingml/2006/table">
            <a:tbl>
              <a:tblPr firstRow="1" firstCol="1" bandRow="1">
                <a:tableStyleId>{5C22544A-7EE6-4342-B048-85BDC9FD1C3A}</a:tableStyleId>
              </a:tblPr>
              <a:tblGrid>
                <a:gridCol w="830179">
                  <a:extLst>
                    <a:ext uri="{9D8B030D-6E8A-4147-A177-3AD203B41FA5}">
                      <a16:colId xmlns:a16="http://schemas.microsoft.com/office/drawing/2014/main" val="4204394858"/>
                    </a:ext>
                  </a:extLst>
                </a:gridCol>
                <a:gridCol w="829278">
                  <a:extLst>
                    <a:ext uri="{9D8B030D-6E8A-4147-A177-3AD203B41FA5}">
                      <a16:colId xmlns:a16="http://schemas.microsoft.com/office/drawing/2014/main" val="32234125"/>
                    </a:ext>
                  </a:extLst>
                </a:gridCol>
                <a:gridCol w="816466">
                  <a:extLst>
                    <a:ext uri="{9D8B030D-6E8A-4147-A177-3AD203B41FA5}">
                      <a16:colId xmlns:a16="http://schemas.microsoft.com/office/drawing/2014/main" val="3076512974"/>
                    </a:ext>
                  </a:extLst>
                </a:gridCol>
                <a:gridCol w="1154783">
                  <a:extLst>
                    <a:ext uri="{9D8B030D-6E8A-4147-A177-3AD203B41FA5}">
                      <a16:colId xmlns:a16="http://schemas.microsoft.com/office/drawing/2014/main" val="1703735260"/>
                    </a:ext>
                  </a:extLst>
                </a:gridCol>
              </a:tblGrid>
              <a:tr h="492089">
                <a:tc>
                  <a:txBody>
                    <a:bodyPr/>
                    <a:lstStyle/>
                    <a:p>
                      <a:pPr algn="ctr">
                        <a:lnSpc>
                          <a:spcPct val="107000"/>
                        </a:lnSpc>
                        <a:spcAft>
                          <a:spcPts val="800"/>
                        </a:spcAft>
                        <a:defRPr b="0" i="0"/>
                      </a:pPr>
                      <a:r>
                        <a:rPr lang="1106" sz="1600" b="1">
                          <a:solidFill>
                            <a:schemeClr val="tx1"/>
                          </a:solidFill>
                          <a:effectLst/>
                          <a:latin typeface="+mj-lt"/>
                        </a:rPr>
                        <a:t>AA1</a:t>
                      </a:r>
                      <a:endParaRPr lang="en-GB" sz="16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800"/>
                        </a:spcAft>
                        <a:defRPr b="0" i="0"/>
                      </a:pPr>
                      <a:r>
                        <a:rPr lang="1106" sz="1600" b="1">
                          <a:solidFill>
                            <a:schemeClr val="tx1"/>
                          </a:solidFill>
                          <a:effectLst/>
                          <a:latin typeface="+mj-lt"/>
                        </a:rPr>
                        <a:t>AA2</a:t>
                      </a:r>
                      <a:endParaRPr lang="en-GB" sz="16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800"/>
                        </a:spcAft>
                        <a:defRPr b="0" i="0"/>
                      </a:pPr>
                      <a:r>
                        <a:rPr lang="1106" sz="1600" b="1">
                          <a:solidFill>
                            <a:schemeClr val="tx1"/>
                          </a:solidFill>
                          <a:effectLst/>
                          <a:latin typeface="+mj-lt"/>
                        </a:rPr>
                        <a:t>AA3</a:t>
                      </a:r>
                      <a:endParaRPr lang="en-GB" sz="16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800"/>
                        </a:spcAft>
                        <a:defRPr b="0" i="0"/>
                      </a:pPr>
                      <a:r>
                        <a:rPr lang="1106" sz="1600" b="1" dirty="0">
                          <a:solidFill>
                            <a:schemeClr val="tx1"/>
                          </a:solidFill>
                          <a:effectLst/>
                          <a:latin typeface="+mj-lt"/>
                        </a:rPr>
                        <a:t>Cyfanswm</a:t>
                      </a:r>
                      <a:r>
                        <a:rPr lang="1106" sz="1600" b="0" dirty="0">
                          <a:solidFill>
                            <a:schemeClr val="tx1"/>
                          </a:solidFill>
                          <a:effectLst/>
                          <a:latin typeface="+mj-lt"/>
                        </a:rPr>
                        <a:t> </a:t>
                      </a:r>
                    </a:p>
                    <a:p>
                      <a:pPr algn="ctr">
                        <a:lnSpc>
                          <a:spcPct val="107000"/>
                        </a:lnSpc>
                        <a:spcAft>
                          <a:spcPts val="800"/>
                        </a:spcAft>
                        <a:defRPr b="0" i="0"/>
                      </a:pPr>
                      <a:r>
                        <a:rPr lang="1106" sz="1600" b="1" dirty="0">
                          <a:solidFill>
                            <a:schemeClr val="tx1"/>
                          </a:solidFill>
                          <a:effectLst/>
                          <a:latin typeface="+mj-lt"/>
                        </a:rPr>
                        <a:t>marc</a:t>
                      </a:r>
                      <a:r>
                        <a:rPr lang="cy-GB" sz="1600" b="1" dirty="0">
                          <a:solidFill>
                            <a:schemeClr val="tx1"/>
                          </a:solidFill>
                          <a:effectLst/>
                          <a:latin typeface="+mj-lt"/>
                        </a:rPr>
                        <a:t>iau</a:t>
                      </a:r>
                      <a:endParaRPr lang="en-GB" sz="16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665767889"/>
                  </a:ext>
                </a:extLst>
              </a:tr>
              <a:tr h="1634644">
                <a:tc>
                  <a:txBody>
                    <a:bodyPr/>
                    <a:lstStyle/>
                    <a:p>
                      <a:pPr algn="ctr">
                        <a:lnSpc>
                          <a:spcPct val="107000"/>
                        </a:lnSpc>
                        <a:spcAft>
                          <a:spcPts val="800"/>
                        </a:spcAft>
                        <a:defRPr b="0" i="0"/>
                      </a:pPr>
                      <a:r>
                        <a:rPr lang="1106" sz="1800" b="1" dirty="0">
                          <a:solidFill>
                            <a:schemeClr val="tx1"/>
                          </a:solidFill>
                          <a:effectLst/>
                        </a:rPr>
                        <a:t> </a:t>
                      </a:r>
                    </a:p>
                    <a:p>
                      <a:pPr algn="ctr">
                        <a:lnSpc>
                          <a:spcPct val="107000"/>
                        </a:lnSpc>
                        <a:spcAft>
                          <a:spcPts val="800"/>
                        </a:spcAft>
                      </a:pPr>
                      <a:endParaRPr lang="en-GB" sz="1800" b="1" dirty="0">
                        <a:solidFill>
                          <a:schemeClr val="tx1"/>
                        </a:solidFill>
                        <a:effectLst/>
                      </a:endParaRPr>
                    </a:p>
                    <a:p>
                      <a:pPr algn="ctr">
                        <a:lnSpc>
                          <a:spcPct val="107000"/>
                        </a:lnSpc>
                        <a:spcAft>
                          <a:spcPts val="800"/>
                        </a:spcAft>
                        <a:defRPr b="0" i="0"/>
                      </a:pPr>
                      <a:r>
                        <a:rPr lang="1106" sz="1800" b="1" dirty="0">
                          <a:solidFill>
                            <a:schemeClr val="tx1"/>
                          </a:solidFill>
                          <a:effectLst/>
                        </a:rPr>
                        <a:t> </a:t>
                      </a:r>
                    </a:p>
                    <a:p>
                      <a:pPr algn="ctr">
                        <a:lnSpc>
                          <a:spcPct val="107000"/>
                        </a:lnSpc>
                        <a:spcAft>
                          <a:spcPts val="800"/>
                        </a:spcAft>
                        <a:defRPr b="0" i="0"/>
                      </a:pPr>
                      <a:r>
                        <a:rPr lang="1106" sz="1800" b="1" dirty="0">
                          <a:solidFill>
                            <a:schemeClr val="tx1"/>
                          </a:solidFill>
                          <a:effectLst/>
                        </a:rPr>
                        <a:t> </a:t>
                      </a:r>
                    </a:p>
                    <a:p>
                      <a:pPr algn="ctr">
                        <a:lnSpc>
                          <a:spcPct val="107000"/>
                        </a:lnSpc>
                        <a:spcAft>
                          <a:spcPts val="800"/>
                        </a:spcAft>
                        <a:defRPr b="0" i="0"/>
                      </a:pPr>
                      <a:r>
                        <a:rPr lang="1106" sz="1800" b="1" dirty="0">
                          <a:solidFill>
                            <a:schemeClr val="tx1"/>
                          </a:solidFill>
                          <a:effectLst/>
                        </a:rPr>
                        <a:t> </a:t>
                      </a:r>
                      <a:endParaRPr lang="en-GB"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endParaRPr lang="en-GB" sz="1800" b="1" dirty="0">
                        <a:solidFill>
                          <a:schemeClr val="tx1"/>
                        </a:solidFill>
                        <a:effectLst/>
                      </a:endParaRPr>
                    </a:p>
                    <a:p>
                      <a:pPr algn="ctr">
                        <a:lnSpc>
                          <a:spcPct val="107000"/>
                        </a:lnSpc>
                        <a:spcAft>
                          <a:spcPts val="800"/>
                        </a:spcAft>
                      </a:pPr>
                      <a:endParaRPr lang="en-GB" sz="1800" b="1" dirty="0">
                        <a:solidFill>
                          <a:schemeClr val="tx1"/>
                        </a:solidFill>
                        <a:effectLst/>
                      </a:endParaRPr>
                    </a:p>
                    <a:p>
                      <a:pPr algn="ctr">
                        <a:lnSpc>
                          <a:spcPct val="107000"/>
                        </a:lnSpc>
                        <a:spcAft>
                          <a:spcPts val="800"/>
                        </a:spcAft>
                        <a:defRPr b="0" i="0"/>
                      </a:pPr>
                      <a:r>
                        <a:rPr lang="1106" sz="1800" b="1" dirty="0">
                          <a:solidFill>
                            <a:schemeClr val="tx1"/>
                          </a:solidFill>
                          <a:effectLst/>
                        </a:rPr>
                        <a:t> </a:t>
                      </a:r>
                      <a:endParaRPr lang="en-GB"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endParaRPr lang="en-GB" sz="1800" b="1" dirty="0">
                        <a:solidFill>
                          <a:schemeClr val="tx1"/>
                        </a:solidFill>
                        <a:effectLst/>
                      </a:endParaRPr>
                    </a:p>
                    <a:p>
                      <a:pPr algn="ctr">
                        <a:lnSpc>
                          <a:spcPct val="107000"/>
                        </a:lnSpc>
                        <a:spcAft>
                          <a:spcPts val="800"/>
                        </a:spcAft>
                        <a:defRPr b="0" i="0"/>
                      </a:pPr>
                      <a:r>
                        <a:rPr lang="1106" sz="1800" b="1" dirty="0">
                          <a:solidFill>
                            <a:schemeClr val="tx1"/>
                          </a:solidFill>
                          <a:effectLst/>
                        </a:rPr>
                        <a:t>8 </a:t>
                      </a:r>
                      <a:endParaRPr lang="en-GB"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defRPr b="0" i="0"/>
                      </a:pPr>
                      <a:r>
                        <a:rPr lang="1106" sz="1800" b="1" dirty="0">
                          <a:solidFill>
                            <a:schemeClr val="tx1"/>
                          </a:solidFill>
                          <a:effectLst/>
                        </a:rPr>
                        <a:t> </a:t>
                      </a:r>
                    </a:p>
                    <a:p>
                      <a:pPr algn="ctr">
                        <a:lnSpc>
                          <a:spcPct val="107000"/>
                        </a:lnSpc>
                        <a:spcAft>
                          <a:spcPts val="800"/>
                        </a:spcAft>
                        <a:defRPr b="0" i="0"/>
                      </a:pPr>
                      <a:r>
                        <a:rPr lang="1106"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8</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181099"/>
                  </a:ext>
                </a:extLst>
              </a:tr>
            </a:tbl>
          </a:graphicData>
        </a:graphic>
      </p:graphicFrame>
      <p:pic>
        <p:nvPicPr>
          <p:cNvPr id="4" name="Audio 3">
            <a:hlinkClick r:id="" action="ppaction://media"/>
            <a:extLst>
              <a:ext uri="{FF2B5EF4-FFF2-40B4-BE49-F238E27FC236}">
                <a16:creationId xmlns:a16="http://schemas.microsoft.com/office/drawing/2014/main" id="{0D6851B5-99AF-4B66-9D14-B0F6967C64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069904928"/>
      </p:ext>
    </p:extLst>
  </p:cSld>
  <p:clrMapOvr>
    <a:masterClrMapping/>
  </p:clrMapOvr>
  <mc:AlternateContent xmlns:mc="http://schemas.openxmlformats.org/markup-compatibility/2006" xmlns:p14="http://schemas.microsoft.com/office/powerpoint/2010/main">
    <mc:Choice Requires="p14">
      <p:transition spd="slow" p14:dur="2000" advTm="54383"/>
    </mc:Choice>
    <mc:Fallback xmlns="">
      <p:transition spd="slow" advTm="54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308E7E04-25F5-43D1-ADBE-3DAE2BB4FF19}"/>
              </a:ext>
            </a:extLst>
          </p:cNvPr>
          <p:cNvGraphicFramePr>
            <a:graphicFrameLocks noGrp="1"/>
          </p:cNvGraphicFramePr>
          <p:nvPr>
            <p:ph sz="quarter" idx="10"/>
            <p:extLst>
              <p:ext uri="{D42A27DB-BD31-4B8C-83A1-F6EECF244321}">
                <p14:modId xmlns:p14="http://schemas.microsoft.com/office/powerpoint/2010/main" val="3493640949"/>
              </p:ext>
            </p:extLst>
          </p:nvPr>
        </p:nvGraphicFramePr>
        <p:xfrm>
          <a:off x="3506003" y="928688"/>
          <a:ext cx="5973277" cy="5851107"/>
        </p:xfrm>
        <a:graphic>
          <a:graphicData uri="http://schemas.openxmlformats.org/drawingml/2006/table">
            <a:tbl>
              <a:tblPr firstRow="1" bandRow="1">
                <a:tableStyleId>{5C22544A-7EE6-4342-B048-85BDC9FD1C3A}</a:tableStyleId>
              </a:tblPr>
              <a:tblGrid>
                <a:gridCol w="1145941">
                  <a:extLst>
                    <a:ext uri="{9D8B030D-6E8A-4147-A177-3AD203B41FA5}">
                      <a16:colId xmlns:a16="http://schemas.microsoft.com/office/drawing/2014/main" val="3881801797"/>
                    </a:ext>
                  </a:extLst>
                </a:gridCol>
                <a:gridCol w="4827336">
                  <a:extLst>
                    <a:ext uri="{9D8B030D-6E8A-4147-A177-3AD203B41FA5}">
                      <a16:colId xmlns:a16="http://schemas.microsoft.com/office/drawing/2014/main" val="727426922"/>
                    </a:ext>
                  </a:extLst>
                </a:gridCol>
              </a:tblGrid>
              <a:tr h="287104">
                <a:tc>
                  <a:txBody>
                    <a:bodyPr/>
                    <a:lstStyle/>
                    <a:p>
                      <a:pPr algn="ctr">
                        <a:defRPr b="0" i="0"/>
                      </a:pPr>
                      <a:r>
                        <a:rPr lang="1106" sz="1400" b="1" baseline="0">
                          <a:solidFill>
                            <a:schemeClr val="tx1"/>
                          </a:solidFill>
                          <a:latin typeface="Arial" pitchFamily="34" charset="0"/>
                          <a:cs typeface="Arial" pitchFamily="34" charset="0"/>
                        </a:rPr>
                        <a:t>Band </a:t>
                      </a:r>
                      <a:endParaRPr lang="en-GB" sz="140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defRPr b="0" i="0"/>
                      </a:pPr>
                      <a:r>
                        <a:rPr lang="1106" sz="1400" b="1">
                          <a:solidFill>
                            <a:schemeClr val="tx1"/>
                          </a:solidFill>
                          <a:latin typeface="Arial" pitchFamily="34" charset="0"/>
                          <a:cs typeface="Arial" pitchFamily="34" charset="0"/>
                        </a:rPr>
                        <a:t>AA3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4573546"/>
                  </a:ext>
                </a:extLst>
              </a:tr>
              <a:tr h="1337803">
                <a:tc>
                  <a:txBody>
                    <a:bodyPr/>
                    <a:lstStyle/>
                    <a:p>
                      <a:pPr algn="ctr">
                        <a:defRPr b="0" i="0"/>
                      </a:pPr>
                      <a:r>
                        <a:rPr lang="1106" sz="1400" b="1">
                          <a:solidFill>
                            <a:schemeClr val="tx1"/>
                          </a:solidFill>
                          <a:latin typeface="Arial" pitchFamily="34" charset="0"/>
                          <a:cs typeface="Arial"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defRPr b="0" i="0"/>
                      </a:pPr>
                      <a:r>
                        <a:rPr lang="1106" sz="1400" b="1">
                          <a:latin typeface="Arial" pitchFamily="34" charset="0"/>
                          <a:cs typeface="Arial" pitchFamily="34" charset="0"/>
                        </a:rPr>
                        <a:t>7-8 marc </a:t>
                      </a:r>
                    </a:p>
                    <a:p>
                      <a:pPr algn="l">
                        <a:defRPr b="0" i="0"/>
                      </a:pPr>
                      <a:r>
                        <a:rPr lang="1106" sz="1400">
                          <a:latin typeface="Arial" pitchFamily="34" charset="0"/>
                          <a:cs typeface="Arial" pitchFamily="34" charset="0"/>
                        </a:rPr>
                        <a:t>Gwerthusiad ardderchog sy'n dangos: </a:t>
                      </a:r>
                    </a:p>
                    <a:p>
                      <a:pPr algn="l">
                        <a:defRPr b="0" i="0"/>
                      </a:pPr>
                      <a:r>
                        <a:rPr lang="1106" sz="1400">
                          <a:latin typeface="Arial" pitchFamily="34" charset="0"/>
                          <a:cs typeface="Arial" pitchFamily="34" charset="0"/>
                        </a:rPr>
                        <a:t>• barnau craff a gwybodus am fanteision ac anfanteision CBT i Marion • ymdriniaeth hyderus a manwl ag egwyddorion CBT.</a:t>
                      </a:r>
                      <a:endParaRPr lang="en-GB" sz="140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42709829"/>
                  </a:ext>
                </a:extLst>
              </a:tr>
              <a:tr h="1110135">
                <a:tc>
                  <a:txBody>
                    <a:bodyPr/>
                    <a:lstStyle/>
                    <a:p>
                      <a:pPr algn="ctr">
                        <a:defRPr b="0" i="0"/>
                      </a:pPr>
                      <a:r>
                        <a:rPr lang="1106" sz="1400" b="1">
                          <a:solidFill>
                            <a:schemeClr val="tx1"/>
                          </a:solidFill>
                          <a:latin typeface="Arial" pitchFamily="34" charset="0"/>
                          <a:cs typeface="Arial"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defRPr b="0" i="0"/>
                      </a:pPr>
                      <a:r>
                        <a:rPr lang="1106" sz="1400" b="1">
                          <a:latin typeface="Arial" pitchFamily="34" charset="0"/>
                          <a:cs typeface="Arial" pitchFamily="34" charset="0"/>
                        </a:rPr>
                        <a:t>5-6 marc </a:t>
                      </a:r>
                    </a:p>
                    <a:p>
                      <a:pPr algn="l">
                        <a:defRPr b="0" i="0"/>
                      </a:pPr>
                      <a:r>
                        <a:rPr lang="1106" sz="1400">
                          <a:latin typeface="Arial" pitchFamily="34" charset="0"/>
                          <a:cs typeface="Arial" pitchFamily="34" charset="0"/>
                        </a:rPr>
                        <a:t>Gwerthusiad da sy'n dangos: </a:t>
                      </a:r>
                    </a:p>
                    <a:p>
                      <a:pPr algn="l">
                        <a:defRPr b="0" i="0"/>
                      </a:pPr>
                      <a:r>
                        <a:rPr lang="1106" sz="1400">
                          <a:latin typeface="Arial" pitchFamily="34" charset="0"/>
                          <a:cs typeface="Arial" pitchFamily="34" charset="0"/>
                        </a:rPr>
                        <a:t>• barnau rhesymegol am fanteision ac anfanteision CBT i Marion </a:t>
                      </a:r>
                    </a:p>
                    <a:p>
                      <a:pPr algn="l">
                        <a:defRPr b="0" i="0"/>
                      </a:pPr>
                      <a:r>
                        <a:rPr lang="1106" sz="1400">
                          <a:latin typeface="Arial" pitchFamily="34" charset="0"/>
                          <a:cs typeface="Arial" pitchFamily="34" charset="0"/>
                        </a:rPr>
                        <a:t>• ymdriniaeth drylwyr ag egwyddorion CBT.</a:t>
                      </a:r>
                      <a:endParaRPr lang="en-GB" sz="140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09150198"/>
                  </a:ext>
                </a:extLst>
              </a:tr>
              <a:tr h="1160504">
                <a:tc>
                  <a:txBody>
                    <a:bodyPr/>
                    <a:lstStyle/>
                    <a:p>
                      <a:pPr algn="ctr">
                        <a:defRPr b="0" i="0"/>
                      </a:pPr>
                      <a:r>
                        <a:rPr lang="1106" sz="1400" b="1">
                          <a:solidFill>
                            <a:schemeClr val="tx1"/>
                          </a:solidFill>
                          <a:latin typeface="Arial" pitchFamily="34" charset="0"/>
                          <a:cs typeface="Arial"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defRPr b="0" i="0"/>
                      </a:pPr>
                      <a:r>
                        <a:rPr lang="1106" sz="1400" b="1">
                          <a:latin typeface="Arial" pitchFamily="34" charset="0"/>
                          <a:cs typeface="Arial" pitchFamily="34" charset="0"/>
                        </a:rPr>
                        <a:t>3-4 marc </a:t>
                      </a:r>
                    </a:p>
                    <a:p>
                      <a:pPr algn="l">
                        <a:defRPr b="0" i="0"/>
                      </a:pPr>
                      <a:r>
                        <a:rPr lang="1106" sz="1400">
                          <a:latin typeface="Arial" pitchFamily="34" charset="0"/>
                          <a:cs typeface="Arial" pitchFamily="34" charset="0"/>
                        </a:rPr>
                        <a:t>Gwerthusiad sylfaenol sy'n dangos: </a:t>
                      </a:r>
                    </a:p>
                    <a:p>
                      <a:pPr algn="l">
                        <a:defRPr b="0" i="0"/>
                      </a:pPr>
                      <a:r>
                        <a:rPr lang="1106" sz="1400">
                          <a:latin typeface="Arial" pitchFamily="34" charset="0"/>
                          <a:cs typeface="Arial" pitchFamily="34" charset="0"/>
                        </a:rPr>
                        <a:t>• barnau dilys ar y cyfan am fanteision ac/neu anfanteision CBT i Marion </a:t>
                      </a:r>
                    </a:p>
                    <a:p>
                      <a:pPr algn="l">
                        <a:defRPr b="0" i="0"/>
                      </a:pPr>
                      <a:r>
                        <a:rPr lang="1106" sz="1400">
                          <a:latin typeface="Arial" pitchFamily="34" charset="0"/>
                          <a:cs typeface="Arial" pitchFamily="34" charset="0"/>
                        </a:rPr>
                        <a:t>• ymdriniaeth syml ag egwyddorion CBT.</a:t>
                      </a:r>
                      <a:endParaRPr lang="en-GB" sz="140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93351079"/>
                  </a:ext>
                </a:extLst>
              </a:tr>
              <a:tr h="983204">
                <a:tc>
                  <a:txBody>
                    <a:bodyPr/>
                    <a:lstStyle/>
                    <a:p>
                      <a:pPr algn="ctr">
                        <a:defRPr b="0" i="0"/>
                      </a:pPr>
                      <a:r>
                        <a:rPr lang="1106" sz="1400" b="1">
                          <a:solidFill>
                            <a:schemeClr val="tx1"/>
                          </a:solidFill>
                          <a:latin typeface="Arial" pitchFamily="34" charset="0"/>
                          <a:cs typeface="Arial"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defRPr b="0" i="0"/>
                      </a:pPr>
                      <a:r>
                        <a:rPr lang="1106" sz="1400" b="1">
                          <a:latin typeface="Arial" pitchFamily="34" charset="0"/>
                          <a:cs typeface="Arial" pitchFamily="34" charset="0"/>
                        </a:rPr>
                        <a:t>1-2 farc </a:t>
                      </a:r>
                    </a:p>
                    <a:p>
                      <a:pPr algn="l">
                        <a:defRPr b="0" i="0"/>
                      </a:pPr>
                      <a:r>
                        <a:rPr lang="1106" sz="1400">
                          <a:latin typeface="Arial" pitchFamily="34" charset="0"/>
                          <a:cs typeface="Arial" pitchFamily="34" charset="0"/>
                        </a:rPr>
                        <a:t>Dadansoddiad cyfyngedig sy'n dangos: </a:t>
                      </a:r>
                    </a:p>
                    <a:p>
                      <a:pPr algn="l">
                        <a:defRPr b="0" i="0"/>
                      </a:pPr>
                      <a:r>
                        <a:rPr lang="1106" sz="1400">
                          <a:latin typeface="Arial" pitchFamily="34" charset="0"/>
                          <a:cs typeface="Arial" pitchFamily="34" charset="0"/>
                        </a:rPr>
                        <a:t>• ychydig iawn o dystiolaeth o farnau am fanteision neu anfanteision CBT i Marion </a:t>
                      </a:r>
                    </a:p>
                    <a:p>
                      <a:pPr algn="l">
                        <a:defRPr b="0" i="0"/>
                      </a:pPr>
                      <a:r>
                        <a:rPr lang="1106" sz="1400">
                          <a:latin typeface="Arial" pitchFamily="34" charset="0"/>
                          <a:cs typeface="Arial" pitchFamily="34" charset="0"/>
                        </a:rPr>
                        <a:t>• ychydig iawn o ymdriniaeth ag egwyddorion CBT</a:t>
                      </a:r>
                      <a:endParaRPr lang="en-GB" sz="140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74109556"/>
                  </a:ext>
                </a:extLst>
              </a:tr>
              <a:tr h="628607">
                <a:tc>
                  <a:txBody>
                    <a:bodyPr/>
                    <a:lstStyle/>
                    <a:p>
                      <a:pPr algn="ctr"/>
                      <a:endParaRPr lang="en-GB" sz="140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defRPr b="0" i="0"/>
                      </a:pPr>
                      <a:r>
                        <a:rPr lang="1106" sz="1400">
                          <a:latin typeface="Arial" pitchFamily="34" charset="0"/>
                          <a:cs typeface="Arial" pitchFamily="34" charset="0"/>
                        </a:rPr>
                        <a:t>0 marc</a:t>
                      </a:r>
                    </a:p>
                    <a:p>
                      <a:pPr algn="l">
                        <a:defRPr b="0" i="0"/>
                      </a:pPr>
                      <a:r>
                        <a:rPr lang="1106" sz="1400">
                          <a:latin typeface="Arial" pitchFamily="34" charset="0"/>
                          <a:cs typeface="Arial" pitchFamily="34" charset="0"/>
                        </a:rPr>
                        <a:t> Ateb ddim yn haeddu marc neu heb geisio rhoi ateb.</a:t>
                      </a:r>
                      <a:endParaRPr lang="en-GB" sz="1400">
                        <a:solidFill>
                          <a:schemeClr val="tx1"/>
                        </a:solidFill>
                        <a:latin typeface="Arial" pitchFamily="34" charset="0"/>
                        <a:cs typeface="Arial" pitchFamily="34" charset="0"/>
                      </a:endParaRPr>
                    </a:p>
                    <a:p>
                      <a:pPr algn="ctr"/>
                      <a:endParaRPr lang="en-GB" sz="140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90713247"/>
                  </a:ext>
                </a:extLst>
              </a:tr>
            </a:tbl>
          </a:graphicData>
        </a:graphic>
      </p:graphicFrame>
      <p:sp>
        <p:nvSpPr>
          <p:cNvPr id="3" name="Title 2">
            <a:extLst>
              <a:ext uri="{FF2B5EF4-FFF2-40B4-BE49-F238E27FC236}">
                <a16:creationId xmlns:a16="http://schemas.microsoft.com/office/drawing/2014/main" id="{70DBD286-3409-4815-9A44-10394BEBE670}"/>
              </a:ext>
            </a:extLst>
          </p:cNvPr>
          <p:cNvSpPr>
            <a:spLocks noGrp="1"/>
          </p:cNvSpPr>
          <p:nvPr>
            <p:ph type="title"/>
          </p:nvPr>
        </p:nvSpPr>
        <p:spPr>
          <a:xfrm>
            <a:off x="439174" y="314531"/>
            <a:ext cx="10223323" cy="447261"/>
          </a:xfrm>
        </p:spPr>
        <p:txBody>
          <a:bodyPr>
            <a:normAutofit/>
          </a:bodyPr>
          <a:lstStyle/>
          <a:p>
            <a:pPr>
              <a:defRPr b="0" i="0"/>
            </a:pPr>
            <a:r>
              <a:rPr lang="1106" sz="2000">
                <a:solidFill>
                  <a:srgbClr val="0070C0"/>
                </a:solidFill>
              </a:rPr>
              <a:t>Adran B cwestiwn 4 (c), bandiau cynllun marcio AA3</a:t>
            </a:r>
          </a:p>
        </p:txBody>
      </p:sp>
      <p:pic>
        <p:nvPicPr>
          <p:cNvPr id="2" name="Audio 1">
            <a:hlinkClick r:id="" action="ppaction://media"/>
            <a:extLst>
              <a:ext uri="{FF2B5EF4-FFF2-40B4-BE49-F238E27FC236}">
                <a16:creationId xmlns:a16="http://schemas.microsoft.com/office/drawing/2014/main" id="{F8D926CC-2EFB-4104-85FA-F3B2EA9E40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781427506"/>
      </p:ext>
    </p:extLst>
  </p:cSld>
  <p:clrMapOvr>
    <a:masterClrMapping/>
  </p:clrMapOvr>
  <p:transition advTm="3049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412638" y="179693"/>
            <a:ext cx="10223323" cy="447261"/>
          </a:xfrm>
        </p:spPr>
        <p:txBody>
          <a:bodyPr/>
          <a:lstStyle/>
          <a:p>
            <a:pPr>
              <a:defRPr b="0" i="0"/>
            </a:pPr>
            <a:r>
              <a:rPr lang="1106" sz="2000">
                <a:solidFill>
                  <a:srgbClr val="0070C0"/>
                </a:solidFill>
              </a:rPr>
              <a:t>Adran B cwestiwn 5  AA1 ac AA3 </a:t>
            </a:r>
          </a:p>
        </p:txBody>
      </p:sp>
      <p:sp>
        <p:nvSpPr>
          <p:cNvPr id="7" name="TextBox 6">
            <a:extLst>
              <a:ext uri="{FF2B5EF4-FFF2-40B4-BE49-F238E27FC236}">
                <a16:creationId xmlns:a16="http://schemas.microsoft.com/office/drawing/2014/main" id="{AED58534-3F97-42D8-96D5-4F7847F527CF}"/>
              </a:ext>
            </a:extLst>
          </p:cNvPr>
          <p:cNvSpPr txBox="1"/>
          <p:nvPr/>
        </p:nvSpPr>
        <p:spPr>
          <a:xfrm>
            <a:off x="412639" y="1170573"/>
            <a:ext cx="5694734" cy="5430866"/>
          </a:xfrm>
          <a:prstGeom prst="rect">
            <a:avLst/>
          </a:prstGeom>
          <a:noFill/>
        </p:spPr>
        <p:txBody>
          <a:bodyPr wrap="square">
            <a:spAutoFit/>
          </a:bodyPr>
          <a:lstStyle/>
          <a:p>
            <a:pPr>
              <a:defRPr b="0" i="0"/>
            </a:pPr>
            <a:r>
              <a:rPr lang="1106" sz="1600" dirty="0"/>
              <a:t>5. </a:t>
            </a:r>
            <a:r>
              <a:rPr lang="1106" sz="1600" dirty="0">
                <a:latin typeface="Arial" pitchFamily="34" charset="0"/>
                <a:cs typeface="Arial" pitchFamily="34" charset="0"/>
              </a:rPr>
              <a:t>Mae </a:t>
            </a:r>
            <a:r>
              <a:rPr lang="1106" sz="1600" dirty="0">
                <a:highlight>
                  <a:srgbClr val="FFFF00"/>
                </a:highlight>
                <a:latin typeface="Arial" pitchFamily="34" charset="0"/>
                <a:cs typeface="Arial" pitchFamily="34" charset="0"/>
              </a:rPr>
              <a:t>Edith</a:t>
            </a:r>
            <a:r>
              <a:rPr lang="1106" sz="1600" dirty="0">
                <a:latin typeface="Arial" pitchFamily="34" charset="0"/>
                <a:cs typeface="Arial" pitchFamily="34" charset="0"/>
              </a:rPr>
              <a:t> yn </a:t>
            </a:r>
            <a:r>
              <a:rPr lang="1106" sz="1600" dirty="0">
                <a:highlight>
                  <a:srgbClr val="FFFF00"/>
                </a:highlight>
                <a:latin typeface="Arial" pitchFamily="34" charset="0"/>
                <a:cs typeface="Arial" pitchFamily="34" charset="0"/>
              </a:rPr>
              <a:t>91</a:t>
            </a:r>
            <a:r>
              <a:rPr lang="1106" sz="1600" dirty="0">
                <a:latin typeface="Arial" pitchFamily="34" charset="0"/>
                <a:cs typeface="Arial" pitchFamily="34" charset="0"/>
              </a:rPr>
              <a:t> oed ac mae </a:t>
            </a:r>
            <a:r>
              <a:rPr lang="1106" sz="1600" dirty="0">
                <a:highlight>
                  <a:srgbClr val="FFFF00"/>
                </a:highlight>
                <a:latin typeface="Arial" pitchFamily="34" charset="0"/>
                <a:cs typeface="Arial" pitchFamily="34" charset="0"/>
              </a:rPr>
              <a:t>dementia</a:t>
            </a:r>
            <a:r>
              <a:rPr lang="1106" sz="1600" dirty="0">
                <a:latin typeface="Arial" pitchFamily="34" charset="0"/>
                <a:cs typeface="Arial" pitchFamily="34" charset="0"/>
              </a:rPr>
              <a:t> arni hi. Cafodd ei </a:t>
            </a:r>
            <a:r>
              <a:rPr lang="1106" sz="1600" dirty="0">
                <a:highlight>
                  <a:srgbClr val="FFFF00"/>
                </a:highlight>
                <a:latin typeface="Arial" pitchFamily="34" charset="0"/>
                <a:cs typeface="Arial" pitchFamily="34" charset="0"/>
              </a:rPr>
              <a:t>derbyn i'r ysbyty</a:t>
            </a:r>
            <a:r>
              <a:rPr lang="1106" sz="1600" dirty="0">
                <a:latin typeface="Arial" pitchFamily="34" charset="0"/>
                <a:cs typeface="Arial" pitchFamily="34" charset="0"/>
              </a:rPr>
              <a:t> ar ôl </a:t>
            </a:r>
            <a:r>
              <a:rPr lang="1106" sz="1600" dirty="0">
                <a:highlight>
                  <a:srgbClr val="FFFF00"/>
                </a:highlight>
                <a:latin typeface="Arial" pitchFamily="34" charset="0"/>
                <a:cs typeface="Arial" pitchFamily="34" charset="0"/>
              </a:rPr>
              <a:t>cwympo</a:t>
            </a:r>
            <a:r>
              <a:rPr lang="1106" sz="1600" dirty="0">
                <a:latin typeface="Arial" pitchFamily="34" charset="0"/>
                <a:cs typeface="Arial" pitchFamily="34" charset="0"/>
              </a:rPr>
              <a:t>. Pan gafodd ei derbyn i'r ysbyty, dywedodd ei theulu </a:t>
            </a:r>
            <a:r>
              <a:rPr lang="1106" sz="1600" dirty="0">
                <a:highlight>
                  <a:srgbClr val="FFFF00"/>
                </a:highlight>
                <a:latin typeface="Arial" pitchFamily="34" charset="0"/>
                <a:cs typeface="Arial" pitchFamily="34" charset="0"/>
              </a:rPr>
              <a:t>ei bod</a:t>
            </a:r>
            <a:r>
              <a:rPr lang="1106" sz="1600" dirty="0">
                <a:latin typeface="Arial" pitchFamily="34" charset="0"/>
                <a:cs typeface="Arial" pitchFamily="34" charset="0"/>
              </a:rPr>
              <a:t> </a:t>
            </a:r>
            <a:r>
              <a:rPr lang="1106" sz="1600" dirty="0">
                <a:highlight>
                  <a:srgbClr val="FFFF00"/>
                </a:highlight>
                <a:latin typeface="Arial" pitchFamily="34" charset="0"/>
                <a:cs typeface="Arial" pitchFamily="34" charset="0"/>
              </a:rPr>
              <a:t>weithiau'n ceisio bwrw pobl</a:t>
            </a:r>
            <a:r>
              <a:rPr lang="1106" sz="1600" dirty="0">
                <a:latin typeface="Arial" pitchFamily="34" charset="0"/>
                <a:cs typeface="Arial" pitchFamily="34" charset="0"/>
              </a:rPr>
              <a:t>. Ar ôl cyfarfod â'r staff, cytunwyd y dylai Edith ymuno â'r </a:t>
            </a:r>
            <a:r>
              <a:rPr lang="1106" sz="1600" dirty="0">
                <a:highlight>
                  <a:srgbClr val="FFFF00"/>
                </a:highlight>
                <a:latin typeface="Arial" pitchFamily="34" charset="0"/>
                <a:cs typeface="Arial" pitchFamily="34" charset="0"/>
              </a:rPr>
              <a:t>'Cynllun Pili Pala'</a:t>
            </a:r>
            <a:r>
              <a:rPr lang="1106" sz="1600" dirty="0">
                <a:latin typeface="Arial" pitchFamily="34" charset="0"/>
                <a:cs typeface="Arial" pitchFamily="34" charset="0"/>
              </a:rPr>
              <a:t>, sef </a:t>
            </a:r>
            <a:r>
              <a:rPr lang="1106" sz="1600" dirty="0">
                <a:highlight>
                  <a:srgbClr val="FFFF00"/>
                </a:highlight>
                <a:latin typeface="Arial" pitchFamily="34" charset="0"/>
                <a:cs typeface="Arial" pitchFamily="34" charset="0"/>
              </a:rPr>
              <a:t>dull cadarnhaol a rhagweithiol o ofal a chymorth</a:t>
            </a:r>
            <a:r>
              <a:rPr lang="1106" sz="1600" dirty="0">
                <a:latin typeface="Arial" pitchFamily="34" charset="0"/>
                <a:cs typeface="Arial" pitchFamily="34" charset="0"/>
              </a:rPr>
              <a:t> sydd ar gael yn yr ysbyty. </a:t>
            </a:r>
          </a:p>
          <a:p>
            <a:endParaRPr lang="en-GB" sz="1600" dirty="0">
              <a:latin typeface="Arial" pitchFamily="34" charset="0"/>
              <a:cs typeface="Arial" pitchFamily="34" charset="0"/>
            </a:endParaRPr>
          </a:p>
          <a:p>
            <a:pPr>
              <a:defRPr b="0" i="0"/>
            </a:pPr>
            <a:r>
              <a:rPr lang="1106" sz="1600" dirty="0">
                <a:latin typeface="Arial" pitchFamily="34" charset="0"/>
                <a:cs typeface="Arial" pitchFamily="34" charset="0"/>
              </a:rPr>
              <a:t>Disgrifiwch </a:t>
            </a:r>
            <a:r>
              <a:rPr lang="1106" sz="1600" dirty="0">
                <a:highlight>
                  <a:srgbClr val="FFFF00"/>
                </a:highlight>
                <a:latin typeface="Arial" pitchFamily="34" charset="0"/>
                <a:cs typeface="Arial" pitchFamily="34" charset="0"/>
              </a:rPr>
              <a:t>bwrpas</a:t>
            </a:r>
            <a:r>
              <a:rPr lang="1106" sz="1600" dirty="0">
                <a:latin typeface="Arial" pitchFamily="34" charset="0"/>
                <a:cs typeface="Arial" pitchFamily="34" charset="0"/>
              </a:rPr>
              <a:t> defnyddio </a:t>
            </a:r>
            <a:r>
              <a:rPr lang="1106" sz="1600" dirty="0">
                <a:highlight>
                  <a:srgbClr val="FFFF00"/>
                </a:highlight>
                <a:latin typeface="Arial" pitchFamily="34" charset="0"/>
                <a:cs typeface="Arial" pitchFamily="34" charset="0"/>
              </a:rPr>
              <a:t>dull cadarnhaol rhagweithiol</a:t>
            </a:r>
            <a:r>
              <a:rPr lang="1106" sz="1600" dirty="0">
                <a:latin typeface="Arial" pitchFamily="34" charset="0"/>
                <a:cs typeface="Arial" pitchFamily="34" charset="0"/>
              </a:rPr>
              <a:t> a dadansoddwch </a:t>
            </a:r>
            <a:r>
              <a:rPr lang="1106" sz="1600" dirty="0">
                <a:highlight>
                  <a:srgbClr val="FFFF00"/>
                </a:highlight>
                <a:latin typeface="Arial" pitchFamily="34" charset="0"/>
                <a:cs typeface="Arial" pitchFamily="34" charset="0"/>
              </a:rPr>
              <a:t>effaith bosibl</a:t>
            </a:r>
            <a:r>
              <a:rPr lang="1106" sz="1600" dirty="0">
                <a:latin typeface="Arial" pitchFamily="34" charset="0"/>
                <a:cs typeface="Arial" pitchFamily="34" charset="0"/>
              </a:rPr>
              <a:t> defnyddio'r </a:t>
            </a:r>
            <a:r>
              <a:rPr lang="1106" sz="1600" dirty="0">
                <a:highlight>
                  <a:srgbClr val="FFFF00"/>
                </a:highlight>
                <a:latin typeface="Arial" pitchFamily="34" charset="0"/>
                <a:cs typeface="Arial" pitchFamily="34" charset="0"/>
              </a:rPr>
              <a:t>dull hwn</a:t>
            </a:r>
            <a:r>
              <a:rPr lang="1106" sz="1600" dirty="0">
                <a:latin typeface="Arial" pitchFamily="34" charset="0"/>
                <a:cs typeface="Arial" pitchFamily="34" charset="0"/>
              </a:rPr>
              <a:t> i </a:t>
            </a:r>
            <a:r>
              <a:rPr lang="1106" sz="1600" dirty="0">
                <a:highlight>
                  <a:srgbClr val="FFFF00"/>
                </a:highlight>
                <a:latin typeface="Arial" pitchFamily="34" charset="0"/>
                <a:cs typeface="Arial" pitchFamily="34" charset="0"/>
              </a:rPr>
              <a:t>gefnogi oedolion </a:t>
            </a:r>
            <a:r>
              <a:rPr lang="1106" sz="1600" dirty="0">
                <a:latin typeface="Arial" pitchFamily="34" charset="0"/>
                <a:cs typeface="Arial" pitchFamily="34" charset="0"/>
              </a:rPr>
              <a:t>ag </a:t>
            </a:r>
            <a:r>
              <a:rPr lang="1106" sz="1600" dirty="0">
                <a:highlight>
                  <a:srgbClr val="FFFF00"/>
                </a:highlight>
                <a:latin typeface="Arial" pitchFamily="34" charset="0"/>
                <a:cs typeface="Arial" pitchFamily="34" charset="0"/>
              </a:rPr>
              <a:t>ymddygiad sy'n herio</a:t>
            </a:r>
            <a:r>
              <a:rPr lang="1106" sz="1600" dirty="0">
                <a:latin typeface="Arial" pitchFamily="34" charset="0"/>
                <a:cs typeface="Arial" pitchFamily="34" charset="0"/>
              </a:rPr>
              <a:t>. [18] </a:t>
            </a:r>
            <a:r>
              <a:rPr lang="1106" sz="1600" dirty="0"/>
              <a:t>…………………………………………………………………………………………………… …………………………………………………………………………………………………… …………………………………………………………………………………………………… ……………………………………………………………………………………………………</a:t>
            </a:r>
            <a:endParaRPr lang="en-GB" sz="1600" dirty="0">
              <a:latin typeface="Arial" pitchFamily="34" charset="0"/>
              <a:cs typeface="Arial" pitchFamily="34" charset="0"/>
            </a:endParaRPr>
          </a:p>
          <a:p>
            <a:endParaRPr lang="en-GB" sz="1600" dirty="0">
              <a:latin typeface="Arial" pitchFamily="34" charset="0"/>
              <a:cs typeface="Arial" pitchFamily="34" charset="0"/>
            </a:endParaRPr>
          </a:p>
          <a:p>
            <a:pPr>
              <a:defRPr b="0" i="0"/>
            </a:pPr>
            <a:r>
              <a:rPr lang="1106" sz="1600" dirty="0">
                <a:latin typeface="Arial" pitchFamily="34" charset="0"/>
                <a:cs typeface="Arial" pitchFamily="34" charset="0"/>
              </a:rPr>
              <a:t> </a:t>
            </a:r>
            <a:r>
              <a:rPr lang="1106" dirty="0">
                <a:latin typeface="Arial" pitchFamily="34" charset="0"/>
                <a:cs typeface="Arial" pitchFamily="34" charset="0"/>
              </a:rPr>
              <a:t>Nodwch fod </a:t>
            </a:r>
            <a:r>
              <a:rPr lang="1106" b="1" dirty="0">
                <a:latin typeface="Arial" pitchFamily="34" charset="0"/>
                <a:cs typeface="Arial" pitchFamily="34" charset="0"/>
              </a:rPr>
              <a:t>DWY </a:t>
            </a:r>
            <a:r>
              <a:rPr lang="1106" dirty="0">
                <a:latin typeface="Arial" pitchFamily="34" charset="0"/>
                <a:cs typeface="Arial" pitchFamily="34" charset="0"/>
              </a:rPr>
              <a:t>ferf gorchymyn yn y cwestiwn hwn;</a:t>
            </a:r>
          </a:p>
          <a:p>
            <a:pPr marL="285750" indent="-285750">
              <a:buFont typeface="Arial" pitchFamily="34" charset="0"/>
              <a:buChar char="•"/>
              <a:defRPr b="0" i="0"/>
            </a:pPr>
            <a:r>
              <a:rPr lang="1106" b="0" dirty="0">
                <a:latin typeface="Arial" pitchFamily="34" charset="0"/>
                <a:cs typeface="Arial" pitchFamily="34" charset="0"/>
              </a:rPr>
              <a:t>Mae </a:t>
            </a:r>
            <a:r>
              <a:rPr lang="1106" b="1" dirty="0">
                <a:latin typeface="Arial" pitchFamily="34" charset="0"/>
                <a:cs typeface="Arial" pitchFamily="34" charset="0"/>
              </a:rPr>
              <a:t>disgrifiwch</a:t>
            </a:r>
            <a:r>
              <a:rPr lang="1106" b="0" dirty="0">
                <a:latin typeface="Arial" pitchFamily="34" charset="0"/>
                <a:cs typeface="Arial" pitchFamily="34" charset="0"/>
              </a:rPr>
              <a:t> yn ymdrin ag AA1</a:t>
            </a:r>
          </a:p>
          <a:p>
            <a:pPr marL="285750" indent="-285750">
              <a:buFont typeface="Arial" pitchFamily="34" charset="0"/>
              <a:buChar char="•"/>
              <a:defRPr b="0" i="0"/>
            </a:pPr>
            <a:r>
              <a:rPr lang="1106" b="0" dirty="0">
                <a:latin typeface="Arial" pitchFamily="34" charset="0"/>
                <a:cs typeface="Arial" pitchFamily="34" charset="0"/>
              </a:rPr>
              <a:t>Mae </a:t>
            </a:r>
            <a:r>
              <a:rPr lang="1106" b="1" dirty="0">
                <a:latin typeface="Arial" pitchFamily="34" charset="0"/>
                <a:cs typeface="Arial" pitchFamily="34" charset="0"/>
              </a:rPr>
              <a:t>dadansoddwch</a:t>
            </a:r>
            <a:r>
              <a:rPr lang="1106" b="0" dirty="0">
                <a:latin typeface="Arial" pitchFamily="34" charset="0"/>
                <a:cs typeface="Arial" pitchFamily="34" charset="0"/>
              </a:rPr>
              <a:t> yn ymdrin ag AA3</a:t>
            </a:r>
          </a:p>
          <a:p>
            <a:pPr marL="285750" indent="-285750">
              <a:buFont typeface="Arial" pitchFamily="34" charset="0"/>
              <a:buChar char="•"/>
            </a:pPr>
            <a:endParaRPr lang="en-GB" dirty="0">
              <a:latin typeface="Arial" pitchFamily="34" charset="0"/>
              <a:cs typeface="Arial" pitchFamily="34" charset="0"/>
            </a:endParaRPr>
          </a:p>
          <a:p>
            <a:endParaRPr lang="en-GB" sz="1600" dirty="0">
              <a:latin typeface="Arial" pitchFamily="34" charset="0"/>
              <a:cs typeface="Arial" pitchFamily="34" charset="0"/>
            </a:endParaRPr>
          </a:p>
          <a:p>
            <a:endParaRPr lang="en-GB" sz="1100" dirty="0"/>
          </a:p>
          <a:p>
            <a:pPr>
              <a:defRPr b="0" i="0"/>
            </a:pPr>
            <a:r>
              <a:rPr lang="1106" sz="1100" dirty="0"/>
              <a:t>.</a:t>
            </a:r>
          </a:p>
        </p:txBody>
      </p:sp>
      <p:sp>
        <p:nvSpPr>
          <p:cNvPr id="12" name="Oval 11">
            <a:extLst>
              <a:ext uri="{FF2B5EF4-FFF2-40B4-BE49-F238E27FC236}">
                <a16:creationId xmlns:a16="http://schemas.microsoft.com/office/drawing/2014/main" id="{55F1639B-DE3A-4CA0-8E03-D098F5DA08B6}"/>
              </a:ext>
            </a:extLst>
          </p:cNvPr>
          <p:cNvSpPr/>
          <p:nvPr/>
        </p:nvSpPr>
        <p:spPr>
          <a:xfrm>
            <a:off x="412638" y="2867378"/>
            <a:ext cx="964606" cy="32737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chemeClr val="bg1"/>
                </a:solidFill>
              </a:ln>
              <a:noFill/>
            </a:endParaRPr>
          </a:p>
        </p:txBody>
      </p:sp>
      <p:sp>
        <p:nvSpPr>
          <p:cNvPr id="13" name="Oval 12">
            <a:extLst>
              <a:ext uri="{FF2B5EF4-FFF2-40B4-BE49-F238E27FC236}">
                <a16:creationId xmlns:a16="http://schemas.microsoft.com/office/drawing/2014/main" id="{BBBC6719-9B4B-40EB-8375-D5CB1C0D5F77}"/>
              </a:ext>
            </a:extLst>
          </p:cNvPr>
          <p:cNvSpPr/>
          <p:nvPr/>
        </p:nvSpPr>
        <p:spPr>
          <a:xfrm>
            <a:off x="412637" y="3101326"/>
            <a:ext cx="1510292" cy="32737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5CD9A9A-61A7-4D1C-9B04-D3CCBFBB4C3E}"/>
              </a:ext>
            </a:extLst>
          </p:cNvPr>
          <p:cNvSpPr txBox="1"/>
          <p:nvPr/>
        </p:nvSpPr>
        <p:spPr>
          <a:xfrm>
            <a:off x="7438122" y="1484571"/>
            <a:ext cx="2513694" cy="1098377"/>
          </a:xfrm>
          <a:prstGeom prst="rect">
            <a:avLst/>
          </a:prstGeom>
          <a:solidFill>
            <a:srgbClr val="00B0F0"/>
          </a:solidFill>
          <a:ln>
            <a:solidFill>
              <a:schemeClr val="tx1"/>
            </a:solidFill>
          </a:ln>
        </p:spPr>
        <p:txBody>
          <a:bodyPr wrap="square">
            <a:spAutoFit/>
          </a:bodyPr>
          <a:lstStyle/>
          <a:p>
            <a:pPr algn="ctr">
              <a:defRPr b="0" i="0"/>
            </a:pPr>
            <a:r>
              <a:rPr lang="1106" sz="6600"/>
              <a:t>20:00</a:t>
            </a:r>
          </a:p>
        </p:txBody>
      </p:sp>
      <p:sp>
        <p:nvSpPr>
          <p:cNvPr id="21" name="TextBox 20">
            <a:extLst>
              <a:ext uri="{FF2B5EF4-FFF2-40B4-BE49-F238E27FC236}">
                <a16:creationId xmlns:a16="http://schemas.microsoft.com/office/drawing/2014/main" id="{762BEF0F-7555-4547-A0CB-C99D99889ABD}"/>
              </a:ext>
            </a:extLst>
          </p:cNvPr>
          <p:cNvSpPr txBox="1"/>
          <p:nvPr/>
        </p:nvSpPr>
        <p:spPr>
          <a:xfrm>
            <a:off x="6378222" y="2997347"/>
            <a:ext cx="4395769" cy="1189909"/>
          </a:xfrm>
          <a:prstGeom prst="rect">
            <a:avLst/>
          </a:prstGeom>
          <a:noFill/>
        </p:spPr>
        <p:txBody>
          <a:bodyPr wrap="square">
            <a:spAutoFit/>
          </a:bodyPr>
          <a:lstStyle/>
          <a:p>
            <a:pPr>
              <a:defRPr b="0" i="0"/>
            </a:pPr>
            <a:r>
              <a:rPr lang="1106"/>
              <a:t>Dechreuwch y cloc!</a:t>
            </a:r>
          </a:p>
          <a:p>
            <a:endParaRPr lang="en-GB"/>
          </a:p>
          <a:p>
            <a:pPr>
              <a:defRPr b="0" i="0"/>
            </a:pPr>
            <a:r>
              <a:rPr lang="1106"/>
              <a:t>Ceisiwch ateb y cwestiwn hwn mewn 20 munud.  </a:t>
            </a:r>
          </a:p>
        </p:txBody>
      </p:sp>
      <p:sp>
        <p:nvSpPr>
          <p:cNvPr id="23" name="TextBox 22">
            <a:extLst>
              <a:ext uri="{FF2B5EF4-FFF2-40B4-BE49-F238E27FC236}">
                <a16:creationId xmlns:a16="http://schemas.microsoft.com/office/drawing/2014/main" id="{309C43EF-014B-47A4-A314-25BB7A5B23EB}"/>
              </a:ext>
            </a:extLst>
          </p:cNvPr>
          <p:cNvSpPr txBox="1"/>
          <p:nvPr/>
        </p:nvSpPr>
        <p:spPr>
          <a:xfrm>
            <a:off x="6050847" y="4376404"/>
            <a:ext cx="5903747" cy="915314"/>
          </a:xfrm>
          <a:prstGeom prst="rect">
            <a:avLst/>
          </a:prstGeom>
          <a:noFill/>
        </p:spPr>
        <p:txBody>
          <a:bodyPr wrap="square">
            <a:spAutoFit/>
          </a:bodyPr>
          <a:lstStyle/>
          <a:p>
            <a:pPr>
              <a:defRPr b="0" i="0"/>
            </a:pPr>
            <a:r>
              <a:rPr lang="1106"/>
              <a:t>Defnyddiwch y lle sydd wedi'i ddarparu i ymateb – gadewch i nifer y marciau a'r lle sydd ar gael eich arwain. (Cofiwch y gallwch chi ddefnyddio'r dudalen parhad os oes angen)</a:t>
            </a:r>
          </a:p>
        </p:txBody>
      </p:sp>
      <p:pic>
        <p:nvPicPr>
          <p:cNvPr id="2" name="Audio 1">
            <a:hlinkClick r:id="" action="ppaction://media"/>
            <a:extLst>
              <a:ext uri="{FF2B5EF4-FFF2-40B4-BE49-F238E27FC236}">
                <a16:creationId xmlns:a16="http://schemas.microsoft.com/office/drawing/2014/main" id="{E46E3CA4-D0EE-4788-AECC-C2EC2E6CE2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251079493"/>
      </p:ext>
    </p:extLst>
  </p:cSld>
  <p:clrMapOvr>
    <a:masterClrMapping/>
  </p:clrMapOvr>
  <mc:AlternateContent xmlns:mc="http://schemas.openxmlformats.org/markup-compatibility/2006" xmlns:p14="http://schemas.microsoft.com/office/powerpoint/2010/main">
    <mc:Choice Requires="p14">
      <p:transition spd="slow" p14:dur="2000" advTm="246712"/>
    </mc:Choice>
    <mc:Fallback xmlns="">
      <p:transition spd="slow" advTm="246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412638" y="179693"/>
            <a:ext cx="10223323" cy="447261"/>
          </a:xfrm>
        </p:spPr>
        <p:txBody>
          <a:bodyPr/>
          <a:lstStyle/>
          <a:p>
            <a:pPr>
              <a:defRPr b="0" i="0"/>
            </a:pPr>
            <a:r>
              <a:rPr lang="1106" sz="2000">
                <a:solidFill>
                  <a:srgbClr val="0070C0"/>
                </a:solidFill>
              </a:rPr>
              <a:t>Adran A cwestiwn 2 (b), cynllun marcio AA3</a:t>
            </a:r>
          </a:p>
        </p:txBody>
      </p:sp>
      <p:sp>
        <p:nvSpPr>
          <p:cNvPr id="7" name="TextBox 6">
            <a:extLst>
              <a:ext uri="{FF2B5EF4-FFF2-40B4-BE49-F238E27FC236}">
                <a16:creationId xmlns:a16="http://schemas.microsoft.com/office/drawing/2014/main" id="{AED58534-3F97-42D8-96D5-4F7847F527CF}"/>
              </a:ext>
            </a:extLst>
          </p:cNvPr>
          <p:cNvSpPr txBox="1"/>
          <p:nvPr/>
        </p:nvSpPr>
        <p:spPr>
          <a:xfrm>
            <a:off x="412639" y="974558"/>
            <a:ext cx="5694734" cy="5568162"/>
          </a:xfrm>
          <a:prstGeom prst="rect">
            <a:avLst/>
          </a:prstGeom>
          <a:noFill/>
        </p:spPr>
        <p:txBody>
          <a:bodyPr wrap="square">
            <a:spAutoFit/>
          </a:bodyPr>
          <a:lstStyle/>
          <a:p>
            <a:pPr>
              <a:defRPr b="0" i="0"/>
            </a:pPr>
            <a:r>
              <a:rPr lang="1106" sz="1200"/>
              <a:t>5</a:t>
            </a:r>
            <a:r>
              <a:rPr lang="1106" sz="1200" i="0">
                <a:latin typeface="Arial" pitchFamily="34" charset="0"/>
                <a:cs typeface="Arial" pitchFamily="34" charset="0"/>
              </a:rPr>
              <a:t> </a:t>
            </a:r>
            <a:r>
              <a:rPr lang="1106" sz="1200" i="1">
                <a:latin typeface="Arial" pitchFamily="34" charset="0"/>
                <a:cs typeface="Arial" pitchFamily="34" charset="0"/>
              </a:rPr>
              <a:t>Mae Edith yn 91 oed ac mae dementia arni hi. Cafodd ei derbyn i'r ysbyty ar ôl cwympo. Pan gafodd ei derbyn i'r ysbyty, dywedodd ei theulu ei bod weithiau'n ceisio bwrw pobl. Ar ôl cyfarfod â'r staff, cytunwyd y dylai Edith ymuno â'r 'Cynllun Pili Pala', sef dull cadarnhaol a rhagweithiol o ofal a chymorth sydd ar gael yn yr ysbyty. </a:t>
            </a:r>
          </a:p>
          <a:p>
            <a:pPr>
              <a:defRPr b="0" i="0"/>
            </a:pPr>
            <a:r>
              <a:rPr lang="1106" sz="1200" i="1">
                <a:latin typeface="Arial" pitchFamily="34" charset="0"/>
                <a:cs typeface="Arial" pitchFamily="34" charset="0"/>
              </a:rPr>
              <a:t>Disgrifiwch bwrpas defnyddio dull cadarnhaol rhagweithiol a dadansoddwch effaith bosibl defnyddio'r dull hwn i gefnogi oedolion ag ymddygiad sy'n herio</a:t>
            </a:r>
            <a:r>
              <a:rPr lang="1106" sz="1200"/>
              <a:t>.  </a:t>
            </a:r>
          </a:p>
          <a:p>
            <a:pPr>
              <a:defRPr b="0" i="0"/>
            </a:pPr>
            <a:r>
              <a:rPr lang="1106" sz="1200"/>
              <a:t>                                                                                                                          [18]</a:t>
            </a:r>
          </a:p>
          <a:p>
            <a:pPr>
              <a:defRPr b="0" i="0"/>
            </a:pPr>
            <a:r>
              <a:rPr lang="1106" sz="1200"/>
              <a:t> </a:t>
            </a:r>
            <a:r>
              <a:rPr lang="1106" sz="1200">
                <a:latin typeface="Arial" pitchFamily="34" charset="0"/>
                <a:cs typeface="Arial" pitchFamily="34" charset="0"/>
              </a:rPr>
              <a:t>Gall atebion gyfeirio at y canlynol: </a:t>
            </a:r>
          </a:p>
          <a:p>
            <a:endParaRPr lang="en-GB" sz="1200">
              <a:latin typeface="Arial" pitchFamily="34" charset="0"/>
              <a:cs typeface="Arial" pitchFamily="34" charset="0"/>
            </a:endParaRPr>
          </a:p>
          <a:p>
            <a:pPr>
              <a:defRPr b="0" i="0"/>
            </a:pPr>
            <a:r>
              <a:rPr lang="1106" sz="1200">
                <a:latin typeface="Arial" pitchFamily="34" charset="0"/>
                <a:cs typeface="Arial" pitchFamily="34" charset="0"/>
              </a:rPr>
              <a:t>Mae'r 'Cynllun Pili Pala' yn enghraifft o ddull cadarnhaol a rhagweithiol at ofal a chymorth sy'n anelu at wella diogelwch a llesiant unigolion drwy ddefnyddio ymateb cadarnhaol a phriodol i bobl â nam ar eu cof ac sy'n golygu y gall unigolion â dementia ofyn am ymateb o'r fath drwy symbol pili pala bach ar eu nodiadau. </a:t>
            </a:r>
          </a:p>
          <a:p>
            <a:pPr>
              <a:defRPr b="0" i="0"/>
            </a:pPr>
            <a:r>
              <a:rPr lang="1106" sz="1200">
                <a:latin typeface="Arial" pitchFamily="34" charset="0"/>
                <a:cs typeface="Arial" pitchFamily="34" charset="0"/>
              </a:rPr>
              <a:t>Mae pwrpas dull cadarnhaol a rhagweithiol yn cynnwys gweithio gydag unigolion er mwyn gwneud y canlynol: </a:t>
            </a:r>
          </a:p>
          <a:p>
            <a:pPr>
              <a:defRPr b="0" i="0"/>
            </a:pPr>
            <a:r>
              <a:rPr lang="1106" sz="1200">
                <a:latin typeface="Arial" pitchFamily="34" charset="0"/>
                <a:cs typeface="Arial" pitchFamily="34" charset="0"/>
              </a:rPr>
              <a:t>• darparu gofal a chymorth wedi'i bersonoli drwy siarad â'r teulu a ffrindiau er mwyn dod i wybod mwy am fywyd yr unigolyn </a:t>
            </a:r>
          </a:p>
          <a:p>
            <a:pPr>
              <a:defRPr b="0" i="0"/>
            </a:pPr>
            <a:r>
              <a:rPr lang="1106" sz="1200">
                <a:latin typeface="Arial" pitchFamily="34" charset="0"/>
                <a:cs typeface="Arial" pitchFamily="34" charset="0"/>
              </a:rPr>
              <a:t>• goresgyn unrhyw anawsterau cyfathrebu a all fod gan unigolyn fel bod modd ei gefnogi a gallu deall ei anghenion a'i ddymuniadau </a:t>
            </a:r>
          </a:p>
          <a:p>
            <a:pPr>
              <a:defRPr b="0" i="0"/>
            </a:pPr>
            <a:r>
              <a:rPr lang="1106" sz="1200">
                <a:latin typeface="Arial" pitchFamily="34" charset="0"/>
                <a:cs typeface="Arial" pitchFamily="34" charset="0"/>
              </a:rPr>
              <a:t>• deall sut mae'r unigolyn yn teimlo a pham ei fod yn ymateb fel y mae </a:t>
            </a:r>
          </a:p>
          <a:p>
            <a:pPr>
              <a:defRPr b="0" i="0"/>
            </a:pPr>
            <a:r>
              <a:rPr lang="1106" sz="1200">
                <a:latin typeface="Arial" pitchFamily="34" charset="0"/>
                <a:cs typeface="Arial" pitchFamily="34" charset="0"/>
              </a:rPr>
              <a:t>• rhoi newidiadau priodol ar waith ac ymyrryd yn gynnar </a:t>
            </a:r>
          </a:p>
          <a:p>
            <a:pPr>
              <a:defRPr b="0" i="0"/>
            </a:pPr>
            <a:r>
              <a:rPr lang="1106" sz="1200">
                <a:latin typeface="Arial" pitchFamily="34" charset="0"/>
                <a:cs typeface="Arial" pitchFamily="34" charset="0"/>
              </a:rPr>
              <a:t>• helpu i atal sefyllfaoedd anodd drwy fod yn ymwybodol o'r ffactorau sy'n gweithio fel triger ac yn gallu arwain at ymddygiad heriol gan unigolyn </a:t>
            </a:r>
          </a:p>
          <a:p>
            <a:pPr>
              <a:defRPr b="0" i="0"/>
            </a:pPr>
            <a:r>
              <a:rPr lang="1106" sz="1200">
                <a:latin typeface="Arial" pitchFamily="34" charset="0"/>
                <a:cs typeface="Arial" pitchFamily="34" charset="0"/>
              </a:rPr>
              <a:t>• deall beth mae angen ei gynllunio a'i roi ar waith er mwyn cefnogi'r unigolyn i reoli gofid a dicter </a:t>
            </a:r>
          </a:p>
          <a:p>
            <a:pPr>
              <a:defRPr b="0" i="0"/>
            </a:pPr>
            <a:r>
              <a:rPr lang="1106" sz="1200">
                <a:latin typeface="Arial" pitchFamily="34" charset="0"/>
                <a:cs typeface="Arial" pitchFamily="34" charset="0"/>
              </a:rPr>
              <a:t>• defnyddio strategaeth gefnogi weithredol, sy'n berson-ganolog </a:t>
            </a:r>
          </a:p>
          <a:p>
            <a:pPr>
              <a:defRPr b="0" i="0"/>
            </a:pPr>
            <a:r>
              <a:rPr lang="1106" sz="1200">
                <a:latin typeface="Arial" pitchFamily="34" charset="0"/>
                <a:cs typeface="Arial" pitchFamily="34" charset="0"/>
              </a:rPr>
              <a:t>• trefnu gweithgareddau gan ystyried hoff bethau a chas bethau'r unigolyn</a:t>
            </a:r>
            <a:endParaRPr lang="en-GB" sz="1200"/>
          </a:p>
          <a:p>
            <a:pPr>
              <a:defRPr b="0" i="0"/>
            </a:pPr>
            <a:r>
              <a:rPr lang="1106" sz="1100"/>
              <a:t>.</a:t>
            </a:r>
          </a:p>
        </p:txBody>
      </p:sp>
      <p:sp>
        <p:nvSpPr>
          <p:cNvPr id="6" name="TextBox 5">
            <a:extLst>
              <a:ext uri="{FF2B5EF4-FFF2-40B4-BE49-F238E27FC236}">
                <a16:creationId xmlns:a16="http://schemas.microsoft.com/office/drawing/2014/main" id="{18FC9CEF-F79C-43DE-A574-3527FB6B899E}"/>
              </a:ext>
            </a:extLst>
          </p:cNvPr>
          <p:cNvSpPr txBox="1"/>
          <p:nvPr/>
        </p:nvSpPr>
        <p:spPr>
          <a:xfrm>
            <a:off x="6654877" y="4417161"/>
            <a:ext cx="4672922" cy="2440839"/>
          </a:xfrm>
          <a:prstGeom prst="rect">
            <a:avLst/>
          </a:prstGeom>
          <a:noFill/>
        </p:spPr>
        <p:txBody>
          <a:bodyPr wrap="square">
            <a:spAutoFit/>
          </a:bodyPr>
          <a:lstStyle/>
          <a:p>
            <a:pPr>
              <a:defRPr b="0" i="0"/>
            </a:pPr>
            <a:r>
              <a:rPr lang="1106" sz="1400" dirty="0">
                <a:latin typeface="Arial" pitchFamily="34" charset="0"/>
                <a:cs typeface="Arial" pitchFamily="34" charset="0"/>
              </a:rPr>
              <a:t> </a:t>
            </a:r>
            <a:r>
              <a:rPr lang="1106" sz="1200" dirty="0">
                <a:latin typeface="Arial" pitchFamily="34" charset="0"/>
                <a:cs typeface="Arial" pitchFamily="34" charset="0"/>
              </a:rPr>
              <a:t>Effaith defnyddio dull gweithredu cadarnhaol a rhagweithiol yw: </a:t>
            </a:r>
          </a:p>
          <a:p>
            <a:pPr>
              <a:defRPr b="0" i="0"/>
            </a:pPr>
            <a:r>
              <a:rPr lang="1106" sz="1200" dirty="0">
                <a:latin typeface="Arial" pitchFamily="34" charset="0"/>
                <a:cs typeface="Arial" pitchFamily="34" charset="0"/>
              </a:rPr>
              <a:t>• y caiff adnoddau priodol eu defnyddio gan y staff sy'n canolbwyntio ar yr unigolyn ac sy'n debygol o fod yn fwy llwyddiannus wrth gefnogi'r unigolyn </a:t>
            </a:r>
          </a:p>
          <a:p>
            <a:pPr>
              <a:defRPr b="0" i="0"/>
            </a:pPr>
            <a:r>
              <a:rPr lang="1106" sz="1200" dirty="0">
                <a:latin typeface="Arial" pitchFamily="34" charset="0"/>
                <a:cs typeface="Arial" pitchFamily="34" charset="0"/>
              </a:rPr>
              <a:t>• y gall fod gwelliant o ran ansawdd bywyd yr unigolyn drwy hybu cynhwysiant a chyfranogiad </a:t>
            </a:r>
          </a:p>
          <a:p>
            <a:pPr>
              <a:defRPr b="0" i="0"/>
            </a:pPr>
            <a:r>
              <a:rPr lang="1106" sz="1200" dirty="0">
                <a:latin typeface="Arial" pitchFamily="34" charset="0"/>
                <a:cs typeface="Arial" pitchFamily="34" charset="0"/>
              </a:rPr>
              <a:t>• y gall yr unigolyn nodi cryfderau a chyflawni ei ganlyniadau personol o ran ei iechyd a'i les, a meithrin gwydnwch </a:t>
            </a:r>
          </a:p>
          <a:p>
            <a:pPr>
              <a:defRPr b="0" i="0"/>
            </a:pPr>
            <a:r>
              <a:rPr lang="1106" sz="1200" dirty="0">
                <a:latin typeface="Arial" pitchFamily="34" charset="0"/>
                <a:cs typeface="Arial" pitchFamily="34" charset="0"/>
              </a:rPr>
              <a:t>• gellir cynnig cyfle i'r unigolyn feithrin sgiliau byw'n annibynnol. </a:t>
            </a:r>
          </a:p>
          <a:p>
            <a:pPr>
              <a:defRPr b="0" i="0"/>
            </a:pPr>
            <a:r>
              <a:rPr lang="1106" sz="1200" dirty="0">
                <a:latin typeface="Arial" pitchFamily="34" charset="0"/>
                <a:cs typeface="Arial" pitchFamily="34" charset="0"/>
              </a:rPr>
              <a:t>Rhowch gredyd am unrhyw ymateb dilys arall</a:t>
            </a:r>
            <a:endParaRPr lang="en-GB" sz="1200" i="1" dirty="0">
              <a:latin typeface="Arial" pitchFamily="34" charset="0"/>
              <a:cs typeface="Arial" pitchFamily="34" charset="0"/>
            </a:endParaRPr>
          </a:p>
          <a:p>
            <a:endParaRPr lang="en-GB" sz="1600" dirty="0">
              <a:latin typeface="Arial" pitchFamily="34" charset="0"/>
              <a:cs typeface="Arial" pitchFamily="34" charset="0"/>
            </a:endParaRPr>
          </a:p>
          <a:p>
            <a:pPr>
              <a:defRPr b="0" i="0"/>
            </a:pPr>
            <a:r>
              <a:rPr lang="1106" sz="1600" dirty="0">
                <a:latin typeface="Arial" pitchFamily="34" charset="0"/>
                <a:cs typeface="Arial" pitchFamily="34" charset="0"/>
              </a:rPr>
              <a:t>.</a:t>
            </a:r>
          </a:p>
        </p:txBody>
      </p:sp>
      <p:graphicFrame>
        <p:nvGraphicFramePr>
          <p:cNvPr id="4" name="Table 3">
            <a:extLst>
              <a:ext uri="{FF2B5EF4-FFF2-40B4-BE49-F238E27FC236}">
                <a16:creationId xmlns:a16="http://schemas.microsoft.com/office/drawing/2014/main" id="{6FC692F5-F8C8-4758-AE59-E7C53BEF5A22}"/>
              </a:ext>
            </a:extLst>
          </p:cNvPr>
          <p:cNvGraphicFramePr>
            <a:graphicFrameLocks noGrp="1"/>
          </p:cNvGraphicFramePr>
          <p:nvPr>
            <p:extLst>
              <p:ext uri="{D42A27DB-BD31-4B8C-83A1-F6EECF244321}">
                <p14:modId xmlns:p14="http://schemas.microsoft.com/office/powerpoint/2010/main" val="2141720433"/>
              </p:ext>
            </p:extLst>
          </p:nvPr>
        </p:nvGraphicFramePr>
        <p:xfrm>
          <a:off x="7409163" y="974558"/>
          <a:ext cx="3778790" cy="3262885"/>
        </p:xfrm>
        <a:graphic>
          <a:graphicData uri="http://schemas.openxmlformats.org/drawingml/2006/table">
            <a:tbl>
              <a:tblPr firstRow="1" firstCol="1" bandRow="1">
                <a:tableStyleId>{5C22544A-7EE6-4342-B048-85BDC9FD1C3A}</a:tableStyleId>
              </a:tblPr>
              <a:tblGrid>
                <a:gridCol w="809077">
                  <a:extLst>
                    <a:ext uri="{9D8B030D-6E8A-4147-A177-3AD203B41FA5}">
                      <a16:colId xmlns:a16="http://schemas.microsoft.com/office/drawing/2014/main" val="4204394858"/>
                    </a:ext>
                  </a:extLst>
                </a:gridCol>
                <a:gridCol w="968031">
                  <a:extLst>
                    <a:ext uri="{9D8B030D-6E8A-4147-A177-3AD203B41FA5}">
                      <a16:colId xmlns:a16="http://schemas.microsoft.com/office/drawing/2014/main" val="32234125"/>
                    </a:ext>
                  </a:extLst>
                </a:gridCol>
                <a:gridCol w="1027235">
                  <a:extLst>
                    <a:ext uri="{9D8B030D-6E8A-4147-A177-3AD203B41FA5}">
                      <a16:colId xmlns:a16="http://schemas.microsoft.com/office/drawing/2014/main" val="3076512974"/>
                    </a:ext>
                  </a:extLst>
                </a:gridCol>
                <a:gridCol w="974447">
                  <a:extLst>
                    <a:ext uri="{9D8B030D-6E8A-4147-A177-3AD203B41FA5}">
                      <a16:colId xmlns:a16="http://schemas.microsoft.com/office/drawing/2014/main" val="1703735260"/>
                    </a:ext>
                  </a:extLst>
                </a:gridCol>
              </a:tblGrid>
              <a:tr h="461689">
                <a:tc>
                  <a:txBody>
                    <a:bodyPr/>
                    <a:lstStyle/>
                    <a:p>
                      <a:pPr algn="ctr">
                        <a:lnSpc>
                          <a:spcPct val="107000"/>
                        </a:lnSpc>
                        <a:spcAft>
                          <a:spcPts val="800"/>
                        </a:spcAft>
                        <a:defRPr b="0" i="0"/>
                      </a:pPr>
                      <a:r>
                        <a:rPr lang="1106" sz="1600" b="1">
                          <a:solidFill>
                            <a:schemeClr val="tx1"/>
                          </a:solidFill>
                          <a:effectLst/>
                          <a:latin typeface="+mj-lt"/>
                        </a:rPr>
                        <a:t>AA1</a:t>
                      </a:r>
                      <a:endParaRPr lang="en-GB" sz="16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800"/>
                        </a:spcAft>
                        <a:defRPr b="0" i="0"/>
                      </a:pPr>
                      <a:r>
                        <a:rPr lang="1106" sz="1600" b="1">
                          <a:solidFill>
                            <a:schemeClr val="tx1"/>
                          </a:solidFill>
                          <a:effectLst/>
                          <a:latin typeface="+mj-lt"/>
                        </a:rPr>
                        <a:t>AA2</a:t>
                      </a:r>
                      <a:endParaRPr lang="en-GB" sz="16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800"/>
                        </a:spcAft>
                        <a:defRPr b="0" i="0"/>
                      </a:pPr>
                      <a:r>
                        <a:rPr lang="1106" sz="1600" b="1">
                          <a:solidFill>
                            <a:schemeClr val="tx1"/>
                          </a:solidFill>
                          <a:effectLst/>
                          <a:latin typeface="+mj-lt"/>
                        </a:rPr>
                        <a:t>AA3</a:t>
                      </a:r>
                      <a:endParaRPr lang="en-GB" sz="16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800"/>
                        </a:spcAft>
                        <a:defRPr b="0" i="0"/>
                      </a:pPr>
                      <a:r>
                        <a:rPr lang="1106" sz="1600" b="1" dirty="0">
                          <a:solidFill>
                            <a:schemeClr val="tx1"/>
                          </a:solidFill>
                          <a:effectLst/>
                          <a:latin typeface="+mj-lt"/>
                        </a:rPr>
                        <a:t>Cyfanswm</a:t>
                      </a:r>
                      <a:r>
                        <a:rPr lang="1106" sz="1600" b="0" dirty="0">
                          <a:solidFill>
                            <a:schemeClr val="tx1"/>
                          </a:solidFill>
                          <a:effectLst/>
                          <a:latin typeface="+mj-lt"/>
                        </a:rPr>
                        <a:t> </a:t>
                      </a:r>
                    </a:p>
                    <a:p>
                      <a:pPr algn="ctr">
                        <a:lnSpc>
                          <a:spcPct val="107000"/>
                        </a:lnSpc>
                        <a:spcAft>
                          <a:spcPts val="800"/>
                        </a:spcAft>
                        <a:defRPr b="0" i="0"/>
                      </a:pPr>
                      <a:r>
                        <a:rPr lang="1106" sz="1600" b="1" dirty="0">
                          <a:solidFill>
                            <a:schemeClr val="tx1"/>
                          </a:solidFill>
                          <a:effectLst/>
                          <a:latin typeface="+mj-lt"/>
                        </a:rPr>
                        <a:t>marc</a:t>
                      </a:r>
                      <a:r>
                        <a:rPr lang="cy-GB" sz="1600" b="1" dirty="0">
                          <a:solidFill>
                            <a:schemeClr val="tx1"/>
                          </a:solidFill>
                          <a:effectLst/>
                          <a:latin typeface="+mj-lt"/>
                        </a:rPr>
                        <a:t>iau</a:t>
                      </a:r>
                      <a:endParaRPr lang="en-GB" sz="16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665767889"/>
                  </a:ext>
                </a:extLst>
              </a:tr>
              <a:tr h="2000524">
                <a:tc>
                  <a:txBody>
                    <a:bodyPr/>
                    <a:lstStyle/>
                    <a:p>
                      <a:pPr algn="ctr">
                        <a:lnSpc>
                          <a:spcPct val="107000"/>
                        </a:lnSpc>
                        <a:spcAft>
                          <a:spcPts val="800"/>
                        </a:spcAft>
                        <a:defRPr b="0" i="0"/>
                      </a:pPr>
                      <a:r>
                        <a:rPr lang="1106" sz="1800" b="1">
                          <a:solidFill>
                            <a:schemeClr val="tx1"/>
                          </a:solidFill>
                          <a:effectLst/>
                        </a:rPr>
                        <a:t> </a:t>
                      </a:r>
                    </a:p>
                    <a:p>
                      <a:pPr algn="ctr">
                        <a:lnSpc>
                          <a:spcPct val="107000"/>
                        </a:lnSpc>
                        <a:spcAft>
                          <a:spcPts val="800"/>
                        </a:spcAft>
                        <a:defRPr b="0" i="0"/>
                      </a:pPr>
                      <a:r>
                        <a:rPr lang="1106" sz="1800" b="1">
                          <a:solidFill>
                            <a:schemeClr val="tx1"/>
                          </a:solidFill>
                          <a:effectLst/>
                        </a:rPr>
                        <a:t>8 </a:t>
                      </a:r>
                    </a:p>
                    <a:p>
                      <a:pPr algn="ctr">
                        <a:lnSpc>
                          <a:spcPct val="107000"/>
                        </a:lnSpc>
                        <a:spcAft>
                          <a:spcPts val="800"/>
                        </a:spcAft>
                        <a:defRPr b="0" i="0"/>
                      </a:pPr>
                      <a:r>
                        <a:rPr lang="1106" sz="1800" b="1">
                          <a:solidFill>
                            <a:schemeClr val="tx1"/>
                          </a:solidFill>
                          <a:effectLst/>
                        </a:rPr>
                        <a:t> </a:t>
                      </a:r>
                    </a:p>
                    <a:p>
                      <a:pPr algn="ctr">
                        <a:lnSpc>
                          <a:spcPct val="107000"/>
                        </a:lnSpc>
                        <a:spcAft>
                          <a:spcPts val="800"/>
                        </a:spcAft>
                        <a:defRPr b="0" i="0"/>
                      </a:pPr>
                      <a:r>
                        <a:rPr lang="1106" sz="1800" b="1">
                          <a:solidFill>
                            <a:schemeClr val="tx1"/>
                          </a:solidFill>
                          <a:effectLst/>
                        </a:rPr>
                        <a:t> </a:t>
                      </a:r>
                    </a:p>
                    <a:p>
                      <a:pPr algn="ctr">
                        <a:lnSpc>
                          <a:spcPct val="107000"/>
                        </a:lnSpc>
                        <a:spcAft>
                          <a:spcPts val="800"/>
                        </a:spcAft>
                        <a:defRPr b="0" i="0"/>
                      </a:pPr>
                      <a:r>
                        <a:rPr lang="1106" sz="1800" b="1">
                          <a:solidFill>
                            <a:schemeClr val="tx1"/>
                          </a:solidFill>
                          <a:effectLst/>
                        </a:rPr>
                        <a:t> </a:t>
                      </a:r>
                    </a:p>
                    <a:p>
                      <a:pPr algn="ctr">
                        <a:lnSpc>
                          <a:spcPct val="107000"/>
                        </a:lnSpc>
                        <a:spcAft>
                          <a:spcPts val="800"/>
                        </a:spcAft>
                        <a:defRPr b="0" i="0"/>
                      </a:pPr>
                      <a:r>
                        <a:rPr lang="1106" sz="1800" b="1">
                          <a:solidFill>
                            <a:schemeClr val="tx1"/>
                          </a:solidFill>
                          <a:effectLst/>
                        </a:rPr>
                        <a:t> </a:t>
                      </a:r>
                    </a:p>
                    <a:p>
                      <a:pPr algn="ctr">
                        <a:lnSpc>
                          <a:spcPct val="107000"/>
                        </a:lnSpc>
                        <a:spcAft>
                          <a:spcPts val="800"/>
                        </a:spcAft>
                        <a:defRPr b="0" i="0"/>
                      </a:pPr>
                      <a:r>
                        <a:rPr lang="1106" sz="1800" b="1">
                          <a:solidFill>
                            <a:schemeClr val="tx1"/>
                          </a:solidFill>
                          <a:effectLst/>
                        </a:rPr>
                        <a:t> </a:t>
                      </a:r>
                      <a:endParaRPr lang="en-GB" sz="18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endParaRPr lang="en-GB" sz="1800" b="1">
                        <a:solidFill>
                          <a:schemeClr val="tx1"/>
                        </a:solidFill>
                        <a:effectLst/>
                      </a:endParaRPr>
                    </a:p>
                    <a:p>
                      <a:pPr algn="ctr">
                        <a:lnSpc>
                          <a:spcPct val="107000"/>
                        </a:lnSpc>
                        <a:spcAft>
                          <a:spcPts val="800"/>
                        </a:spcAft>
                      </a:pPr>
                      <a:endParaRPr lang="en-GB" sz="1800" b="1">
                        <a:solidFill>
                          <a:schemeClr val="tx1"/>
                        </a:solidFill>
                        <a:effectLst/>
                      </a:endParaRPr>
                    </a:p>
                    <a:p>
                      <a:pPr algn="ctr">
                        <a:lnSpc>
                          <a:spcPct val="107000"/>
                        </a:lnSpc>
                        <a:spcAft>
                          <a:spcPts val="800"/>
                        </a:spcAft>
                        <a:defRPr b="0" i="0"/>
                      </a:pPr>
                      <a:r>
                        <a:rPr lang="1106" sz="1800" b="1">
                          <a:solidFill>
                            <a:schemeClr val="tx1"/>
                          </a:solidFill>
                          <a:effectLst/>
                        </a:rPr>
                        <a:t> </a:t>
                      </a:r>
                      <a:endParaRPr lang="en-GB" sz="18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defRPr b="0" i="0"/>
                      </a:pPr>
                      <a:r>
                        <a:rPr lang="1106" sz="1800" b="1">
                          <a:solidFill>
                            <a:schemeClr val="tx1"/>
                          </a:solidFill>
                          <a:effectLst/>
                        </a:rPr>
                        <a:t> </a:t>
                      </a:r>
                    </a:p>
                    <a:p>
                      <a:pPr algn="ctr">
                        <a:lnSpc>
                          <a:spcPct val="107000"/>
                        </a:lnSpc>
                        <a:spcAft>
                          <a:spcPts val="800"/>
                        </a:spcAft>
                        <a:defRPr b="0" i="0"/>
                      </a:pPr>
                      <a:r>
                        <a:rPr lang="1106" sz="1800" b="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defRPr b="0" i="0"/>
                      </a:pPr>
                      <a:r>
                        <a:rPr lang="1106" sz="1800" b="1" dirty="0">
                          <a:solidFill>
                            <a:schemeClr val="tx1"/>
                          </a:solidFill>
                          <a:effectLst/>
                        </a:rPr>
                        <a:t> </a:t>
                      </a:r>
                    </a:p>
                    <a:p>
                      <a:pPr algn="ctr">
                        <a:lnSpc>
                          <a:spcPct val="107000"/>
                        </a:lnSpc>
                        <a:spcAft>
                          <a:spcPts val="800"/>
                        </a:spcAft>
                        <a:defRPr b="0" i="0"/>
                      </a:pPr>
                      <a:r>
                        <a:rPr lang="1106"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18</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181099"/>
                  </a:ext>
                </a:extLst>
              </a:tr>
            </a:tbl>
          </a:graphicData>
        </a:graphic>
      </p:graphicFrame>
      <p:pic>
        <p:nvPicPr>
          <p:cNvPr id="2" name="Audio 1">
            <a:hlinkClick r:id="" action="ppaction://media"/>
            <a:extLst>
              <a:ext uri="{FF2B5EF4-FFF2-40B4-BE49-F238E27FC236}">
                <a16:creationId xmlns:a16="http://schemas.microsoft.com/office/drawing/2014/main" id="{DBC6A029-7B23-4A55-82E6-D7BF8D94E7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645832419"/>
      </p:ext>
    </p:extLst>
  </p:cSld>
  <p:clrMapOvr>
    <a:masterClrMapping/>
  </p:clrMapOvr>
  <mc:AlternateContent xmlns:mc="http://schemas.openxmlformats.org/markup-compatibility/2006" xmlns:p14="http://schemas.microsoft.com/office/powerpoint/2010/main">
    <mc:Choice Requires="p14">
      <p:transition spd="slow" p14:dur="2000" advTm="65504"/>
    </mc:Choice>
    <mc:Fallback xmlns="">
      <p:transition spd="slow" advTm="65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308E7E04-25F5-43D1-ADBE-3DAE2BB4FF19}"/>
              </a:ext>
            </a:extLst>
          </p:cNvPr>
          <p:cNvGraphicFramePr>
            <a:graphicFrameLocks noGrp="1"/>
          </p:cNvGraphicFramePr>
          <p:nvPr>
            <p:ph sz="quarter" idx="10"/>
            <p:extLst>
              <p:ext uri="{D42A27DB-BD31-4B8C-83A1-F6EECF244321}">
                <p14:modId xmlns:p14="http://schemas.microsoft.com/office/powerpoint/2010/main" val="837170991"/>
              </p:ext>
            </p:extLst>
          </p:nvPr>
        </p:nvGraphicFramePr>
        <p:xfrm>
          <a:off x="1048685" y="955792"/>
          <a:ext cx="9004300" cy="5135253"/>
        </p:xfrm>
        <a:graphic>
          <a:graphicData uri="http://schemas.openxmlformats.org/drawingml/2006/table">
            <a:tbl>
              <a:tblPr firstRow="1" bandRow="1">
                <a:tableStyleId>{5C22544A-7EE6-4342-B048-85BDC9FD1C3A}</a:tableStyleId>
              </a:tblPr>
              <a:tblGrid>
                <a:gridCol w="993754">
                  <a:extLst>
                    <a:ext uri="{9D8B030D-6E8A-4147-A177-3AD203B41FA5}">
                      <a16:colId xmlns:a16="http://schemas.microsoft.com/office/drawing/2014/main" val="3881801797"/>
                    </a:ext>
                  </a:extLst>
                </a:gridCol>
                <a:gridCol w="3824307">
                  <a:extLst>
                    <a:ext uri="{9D8B030D-6E8A-4147-A177-3AD203B41FA5}">
                      <a16:colId xmlns:a16="http://schemas.microsoft.com/office/drawing/2014/main" val="2987619175"/>
                    </a:ext>
                  </a:extLst>
                </a:gridCol>
                <a:gridCol w="4186239">
                  <a:extLst>
                    <a:ext uri="{9D8B030D-6E8A-4147-A177-3AD203B41FA5}">
                      <a16:colId xmlns:a16="http://schemas.microsoft.com/office/drawing/2014/main" val="727426922"/>
                    </a:ext>
                  </a:extLst>
                </a:gridCol>
              </a:tblGrid>
              <a:tr h="363643">
                <a:tc>
                  <a:txBody>
                    <a:bodyPr/>
                    <a:lstStyle/>
                    <a:p>
                      <a:pPr algn="ctr">
                        <a:defRPr b="0" i="0"/>
                      </a:pPr>
                      <a:r>
                        <a:rPr lang="1106" sz="1100" b="1" baseline="0">
                          <a:solidFill>
                            <a:schemeClr val="tx1"/>
                          </a:solidFill>
                          <a:latin typeface="Arial" pitchFamily="34" charset="0"/>
                          <a:cs typeface="Arial" pitchFamily="34" charset="0"/>
                        </a:rPr>
                        <a:t>Band </a:t>
                      </a:r>
                      <a:endParaRPr lang="en-GB" sz="110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defRPr b="0" i="0"/>
                      </a:pPr>
                      <a:r>
                        <a:rPr lang="1106" sz="1100" b="1">
                          <a:solidFill>
                            <a:schemeClr val="tx1"/>
                          </a:solidFill>
                          <a:latin typeface="Arial" pitchFamily="34" charset="0"/>
                          <a:cs typeface="Arial" pitchFamily="34" charset="0"/>
                        </a:rPr>
                        <a:t>AA1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defRPr b="0" i="0"/>
                      </a:pPr>
                      <a:r>
                        <a:rPr lang="1106" sz="1100" b="1">
                          <a:solidFill>
                            <a:schemeClr val="tx1"/>
                          </a:solidFill>
                          <a:latin typeface="Arial" pitchFamily="34" charset="0"/>
                          <a:cs typeface="Arial" pitchFamily="34" charset="0"/>
                        </a:rPr>
                        <a:t>AA3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4573546"/>
                  </a:ext>
                </a:extLst>
              </a:tr>
              <a:tr h="1720826">
                <a:tc>
                  <a:txBody>
                    <a:bodyPr/>
                    <a:lstStyle/>
                    <a:p>
                      <a:pPr algn="ctr">
                        <a:defRPr b="0" i="0"/>
                      </a:pPr>
                      <a:r>
                        <a:rPr lang="1106" sz="1100" b="1">
                          <a:solidFill>
                            <a:schemeClr val="tx1"/>
                          </a:solidFill>
                          <a:latin typeface="Arial" pitchFamily="34" charset="0"/>
                          <a:cs typeface="Arial"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ct val="0"/>
                        </a:spcBef>
                        <a:spcAft>
                          <a:spcPct val="0"/>
                        </a:spcAft>
                        <a:buClrTx/>
                        <a:buSzTx/>
                        <a:buFontTx/>
                        <a:buNone/>
                        <a:defRPr b="0" i="0"/>
                      </a:pPr>
                      <a:r>
                        <a:rPr lang="1106" sz="1100" b="1"/>
                        <a:t>7-8 marc </a:t>
                      </a:r>
                    </a:p>
                    <a:p>
                      <a:pPr algn="l">
                        <a:defRPr b="0" i="0"/>
                      </a:pPr>
                      <a:r>
                        <a:rPr lang="1106" sz="1100"/>
                        <a:t>Disgrifiad rhagorol sy'n dangos: </a:t>
                      </a:r>
                    </a:p>
                    <a:p>
                      <a:pPr algn="l">
                        <a:defRPr b="0" i="0"/>
                      </a:pPr>
                      <a:r>
                        <a:rPr lang="1106" sz="1100"/>
                        <a:t>• gwybodaeth a dealltwriaeth drylwyr o ddull cadarnhaol a rhagweithiol i gefnogi oedolion ag ymddygiad heriol </a:t>
                      </a:r>
                    </a:p>
                    <a:p>
                      <a:pPr algn="l">
                        <a:defRPr b="0" i="0"/>
                      </a:pPr>
                      <a:r>
                        <a:rPr lang="1106" sz="1100"/>
                        <a:t>• dealltwriaeth hyderus o gysyniadau ac egwyddorion perthnasol. </a:t>
                      </a:r>
                      <a:endParaRPr lang="en-GB" sz="110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ct val="0"/>
                        </a:spcBef>
                        <a:spcAft>
                          <a:spcPct val="0"/>
                        </a:spcAft>
                        <a:buClrTx/>
                        <a:buSzTx/>
                        <a:buFontTx/>
                        <a:buNone/>
                        <a:defRPr b="0" i="0"/>
                      </a:pPr>
                      <a:r>
                        <a:rPr lang="1106" sz="1100" b="1"/>
                        <a:t>9-10 marc </a:t>
                      </a:r>
                    </a:p>
                    <a:p>
                      <a:pPr algn="l">
                        <a:defRPr b="0" i="0"/>
                      </a:pPr>
                      <a:r>
                        <a:rPr lang="1106" sz="1100"/>
                        <a:t>Dadansoddiad ardderchog sy'n dangos: </a:t>
                      </a:r>
                    </a:p>
                    <a:p>
                      <a:pPr algn="l">
                        <a:defRPr b="0" i="0"/>
                      </a:pPr>
                      <a:r>
                        <a:rPr lang="1106" sz="1100"/>
                        <a:t>• dehongliad craff a gwybodus o effaith bosibl dull cadarnhaol a rhagweithiol i gefnogi oedolion ag ymddygiad heriol</a:t>
                      </a:r>
                    </a:p>
                    <a:p>
                      <a:pPr algn="l">
                        <a:defRPr b="0" i="0"/>
                      </a:pPr>
                      <a:r>
                        <a:rPr lang="1106" sz="1100"/>
                        <a:t>• ymdriniaeth hyderus a manwl ag egwyddorion dull cadarnhaol a rhagweithiol. </a:t>
                      </a:r>
                    </a:p>
                    <a:p>
                      <a:pPr algn="l">
                        <a:defRPr b="0" i="0"/>
                      </a:pPr>
                      <a:r>
                        <a:rPr lang="1106" sz="1100"/>
                        <a:t>Caiff ymateb yr ymgeisydd ei fynegi'n glir ac mae'n dangos defnydd cywir o amrywiaeth eang o derminoleg. Mae’r gwaith ysgrifennu wedi’i strwythuro’n dda iawn ac yn drefnus iawn, gan ddefnyddio gramadeg, atalnodi a sillafu cywir. </a:t>
                      </a:r>
                      <a:endParaRPr lang="en-GB" sz="110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42709829"/>
                  </a:ext>
                </a:extLst>
              </a:tr>
              <a:tr h="1501885">
                <a:tc>
                  <a:txBody>
                    <a:bodyPr/>
                    <a:lstStyle/>
                    <a:p>
                      <a:pPr algn="ctr">
                        <a:defRPr b="0" i="0"/>
                      </a:pPr>
                      <a:r>
                        <a:rPr lang="1106" sz="1100" b="1">
                          <a:solidFill>
                            <a:schemeClr val="tx1"/>
                          </a:solidFill>
                          <a:latin typeface="Arial" pitchFamily="34" charset="0"/>
                          <a:cs typeface="Arial"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defRPr b="0" i="0"/>
                      </a:pPr>
                      <a:r>
                        <a:rPr lang="1106" sz="1100" b="1"/>
                        <a:t>5-6 marc </a:t>
                      </a:r>
                    </a:p>
                    <a:p>
                      <a:pPr algn="l">
                        <a:defRPr b="0" i="0"/>
                      </a:pPr>
                      <a:r>
                        <a:rPr lang="1106" sz="1100"/>
                        <a:t>Disgrifiad da sy'n dangos: </a:t>
                      </a:r>
                    </a:p>
                    <a:p>
                      <a:pPr algn="l">
                        <a:defRPr b="0" i="0"/>
                      </a:pPr>
                      <a:r>
                        <a:rPr lang="1106" sz="1100"/>
                        <a:t>• gwybodaeth a dealltwriaeth sicr ar y cyfan o ddull cadarnhaol a rhagweithiol i gefnogi oedolion ag ymddygiad heriol </a:t>
                      </a:r>
                    </a:p>
                    <a:p>
                      <a:pPr algn="l">
                        <a:defRPr b="0" i="0"/>
                      </a:pPr>
                      <a:r>
                        <a:rPr lang="1106" sz="1100"/>
                        <a:t>• dealltwriaeth sicr ar y cyfan o gysyniadau ac egwyddorion perthnasol</a:t>
                      </a:r>
                      <a:endParaRPr lang="en-GB" sz="110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defRPr b="0" i="0"/>
                      </a:pPr>
                      <a:r>
                        <a:rPr lang="1106" sz="1100" b="1"/>
                        <a:t>6-8 marc </a:t>
                      </a:r>
                    </a:p>
                    <a:p>
                      <a:pPr algn="l">
                        <a:defRPr b="0" i="0"/>
                      </a:pPr>
                      <a:r>
                        <a:rPr lang="1106" sz="1100"/>
                        <a:t>Dadansoddiad da sy'n dangos: </a:t>
                      </a:r>
                    </a:p>
                    <a:p>
                      <a:pPr algn="l">
                        <a:defRPr b="0" i="0"/>
                      </a:pPr>
                      <a:r>
                        <a:rPr lang="1106" sz="1100"/>
                        <a:t>• dehongliad rhesymegol o effaith bosibl dull cadarnhaol a rhagweithiol i helpu oedolion ag ymddygiad heriol </a:t>
                      </a:r>
                    </a:p>
                    <a:p>
                      <a:pPr algn="l">
                        <a:defRPr b="0" i="0"/>
                      </a:pPr>
                      <a:r>
                        <a:rPr lang="1106" sz="1100"/>
                        <a:t>• ymdriniaeth drylwyr ag egwyddorion dull cadarnhaol a rhagweithiol.</a:t>
                      </a:r>
                    </a:p>
                    <a:p>
                      <a:pPr algn="l">
                        <a:defRPr b="0" i="0"/>
                      </a:pPr>
                      <a:r>
                        <a:rPr lang="1106" sz="1100"/>
                        <a:t> Caiff ymateb yr ymgeisydd ei fynegi'n glir ac mae'n dangos defnydd cywir o derminoleg. Mae'r gwaith ysgrifennu wedi'i strwythuro'n dda, gan ddefnyddio gramadeg, atalnodi a sillafu cywir ar y cyfan.</a:t>
                      </a:r>
                      <a:endParaRPr lang="en-GB" sz="110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09150198"/>
                  </a:ext>
                </a:extLst>
              </a:tr>
              <a:tr h="1501885">
                <a:tc>
                  <a:txBody>
                    <a:bodyPr/>
                    <a:lstStyle/>
                    <a:p>
                      <a:pPr algn="ctr">
                        <a:defRPr b="0" i="0"/>
                      </a:pPr>
                      <a:r>
                        <a:rPr lang="1106" sz="1100" b="1">
                          <a:solidFill>
                            <a:schemeClr val="tx1"/>
                          </a:solidFill>
                          <a:latin typeface="Arial" pitchFamily="34" charset="0"/>
                          <a:cs typeface="Arial"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defRPr b="0" i="0"/>
                      </a:pPr>
                      <a:r>
                        <a:rPr lang="1106" sz="1100" b="1"/>
                        <a:t>3-4 marc </a:t>
                      </a:r>
                    </a:p>
                    <a:p>
                      <a:pPr algn="l">
                        <a:defRPr b="0" i="0"/>
                      </a:pPr>
                      <a:r>
                        <a:rPr lang="1106" sz="1100"/>
                        <a:t>Disgrifiad sylfaenol sy'n dangos:</a:t>
                      </a:r>
                    </a:p>
                    <a:p>
                      <a:pPr algn="l">
                        <a:defRPr b="0" i="0"/>
                      </a:pPr>
                      <a:r>
                        <a:rPr lang="1106" sz="1100"/>
                        <a:t> • rhywfaint o wybodaeth a dealltwriaeth o ddull cadarnhaol a rhagweithiol i gefnogi oedolion ag ymddygiad heriol</a:t>
                      </a:r>
                    </a:p>
                    <a:p>
                      <a:pPr algn="l">
                        <a:defRPr b="0" i="0"/>
                      </a:pPr>
                      <a:r>
                        <a:rPr lang="1106" sz="1100"/>
                        <a:t> • rhywfaint o ddealltwriaeth o gysyniadau ac egwyddorion perthnasol.</a:t>
                      </a:r>
                      <a:endParaRPr lang="en-GB" sz="110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defRPr b="0" i="0"/>
                      </a:pPr>
                      <a:r>
                        <a:rPr lang="1106" sz="1100" b="1"/>
                        <a:t>3-5 marc </a:t>
                      </a:r>
                    </a:p>
                    <a:p>
                      <a:pPr algn="l">
                        <a:defRPr b="0" i="0"/>
                      </a:pPr>
                      <a:r>
                        <a:rPr lang="1106" sz="1100"/>
                        <a:t>Dadansoddiad sylfaenol sy'n dangos: </a:t>
                      </a:r>
                    </a:p>
                    <a:p>
                      <a:pPr algn="l">
                        <a:defRPr b="0" i="0"/>
                      </a:pPr>
                      <a:r>
                        <a:rPr lang="1106" sz="1100"/>
                        <a:t>• rhywfaint o ddehongliad o effaith bosibl dull cadarnhaol a rhagweithiol i gefnogi oedolion ag ymddygiad heriol </a:t>
                      </a:r>
                    </a:p>
                    <a:p>
                      <a:pPr algn="l">
                        <a:defRPr b="0" i="0"/>
                      </a:pPr>
                      <a:r>
                        <a:rPr lang="1106" sz="1100"/>
                        <a:t>• ymdriniaeth syml ag egwyddorion dull cadarnhaol a rhagweithiol. Caiff ymateb yr ymgeisydd ei fynegi'n ddigonol ac mae'n dangos defnydd priodol o derminoleg. Ar y cyfan mae'r gwaith ysgrifennu wedi'i strwythuro'n dda gyda gramadeg, atalnodi a sillafu eithaf cywir.</a:t>
                      </a:r>
                      <a:endParaRPr lang="en-GB" sz="110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93351079"/>
                  </a:ext>
                </a:extLst>
              </a:tr>
            </a:tbl>
          </a:graphicData>
        </a:graphic>
      </p:graphicFrame>
      <p:sp>
        <p:nvSpPr>
          <p:cNvPr id="3" name="Title 2">
            <a:extLst>
              <a:ext uri="{FF2B5EF4-FFF2-40B4-BE49-F238E27FC236}">
                <a16:creationId xmlns:a16="http://schemas.microsoft.com/office/drawing/2014/main" id="{70DBD286-3409-4815-9A44-10394BEBE670}"/>
              </a:ext>
            </a:extLst>
          </p:cNvPr>
          <p:cNvSpPr>
            <a:spLocks noGrp="1"/>
          </p:cNvSpPr>
          <p:nvPr>
            <p:ph type="title"/>
          </p:nvPr>
        </p:nvSpPr>
        <p:spPr>
          <a:xfrm>
            <a:off x="439174" y="314531"/>
            <a:ext cx="10223323" cy="447261"/>
          </a:xfrm>
        </p:spPr>
        <p:txBody>
          <a:bodyPr>
            <a:normAutofit/>
          </a:bodyPr>
          <a:lstStyle/>
          <a:p>
            <a:pPr>
              <a:defRPr b="0" i="0"/>
            </a:pPr>
            <a:r>
              <a:rPr lang="1106" sz="2000">
                <a:solidFill>
                  <a:srgbClr val="0070C0"/>
                </a:solidFill>
              </a:rPr>
              <a:t>Adran B cwestiwn 5, bandiau cynllun marcio AA1 ac AA3 </a:t>
            </a:r>
          </a:p>
        </p:txBody>
      </p:sp>
      <p:pic>
        <p:nvPicPr>
          <p:cNvPr id="2" name="Audio 1">
            <a:hlinkClick r:id="" action="ppaction://media"/>
            <a:extLst>
              <a:ext uri="{FF2B5EF4-FFF2-40B4-BE49-F238E27FC236}">
                <a16:creationId xmlns:a16="http://schemas.microsoft.com/office/drawing/2014/main" id="{268BF883-EDA9-4684-86B0-FE41AAAD95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888047680"/>
      </p:ext>
    </p:extLst>
  </p:cSld>
  <p:clrMapOvr>
    <a:masterClrMapping/>
  </p:clrMapOvr>
  <p:transition advTm="6520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308E7E04-25F5-43D1-ADBE-3DAE2BB4FF19}"/>
              </a:ext>
            </a:extLst>
          </p:cNvPr>
          <p:cNvGraphicFramePr>
            <a:graphicFrameLocks noGrp="1"/>
          </p:cNvGraphicFramePr>
          <p:nvPr>
            <p:ph sz="quarter" idx="10"/>
            <p:extLst>
              <p:ext uri="{D42A27DB-BD31-4B8C-83A1-F6EECF244321}">
                <p14:modId xmlns:p14="http://schemas.microsoft.com/office/powerpoint/2010/main" val="3918485194"/>
              </p:ext>
            </p:extLst>
          </p:nvPr>
        </p:nvGraphicFramePr>
        <p:xfrm>
          <a:off x="1289316" y="1784477"/>
          <a:ext cx="9004300" cy="2436433"/>
        </p:xfrm>
        <a:graphic>
          <a:graphicData uri="http://schemas.openxmlformats.org/drawingml/2006/table">
            <a:tbl>
              <a:tblPr firstRow="1" bandRow="1">
                <a:tableStyleId>{5C22544A-7EE6-4342-B048-85BDC9FD1C3A}</a:tableStyleId>
              </a:tblPr>
              <a:tblGrid>
                <a:gridCol w="993754">
                  <a:extLst>
                    <a:ext uri="{9D8B030D-6E8A-4147-A177-3AD203B41FA5}">
                      <a16:colId xmlns:a16="http://schemas.microsoft.com/office/drawing/2014/main" val="3881801797"/>
                    </a:ext>
                  </a:extLst>
                </a:gridCol>
                <a:gridCol w="3824307">
                  <a:extLst>
                    <a:ext uri="{9D8B030D-6E8A-4147-A177-3AD203B41FA5}">
                      <a16:colId xmlns:a16="http://schemas.microsoft.com/office/drawing/2014/main" val="2987619175"/>
                    </a:ext>
                  </a:extLst>
                </a:gridCol>
                <a:gridCol w="4186239">
                  <a:extLst>
                    <a:ext uri="{9D8B030D-6E8A-4147-A177-3AD203B41FA5}">
                      <a16:colId xmlns:a16="http://schemas.microsoft.com/office/drawing/2014/main" val="727426922"/>
                    </a:ext>
                  </a:extLst>
                </a:gridCol>
              </a:tblGrid>
              <a:tr h="387447">
                <a:tc>
                  <a:txBody>
                    <a:bodyPr/>
                    <a:lstStyle/>
                    <a:p>
                      <a:pPr algn="ctr">
                        <a:defRPr b="0" i="0"/>
                      </a:pPr>
                      <a:r>
                        <a:rPr lang="1106" sz="1100" b="1" baseline="0">
                          <a:solidFill>
                            <a:schemeClr val="tx1"/>
                          </a:solidFill>
                          <a:latin typeface="Arial" pitchFamily="34" charset="0"/>
                          <a:cs typeface="Arial" pitchFamily="34" charset="0"/>
                        </a:rPr>
                        <a:t>Band </a:t>
                      </a:r>
                      <a:endParaRPr lang="en-GB" sz="110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defRPr b="0" i="0"/>
                      </a:pPr>
                      <a:r>
                        <a:rPr lang="1106" sz="1100" b="1">
                          <a:solidFill>
                            <a:schemeClr val="tx1"/>
                          </a:solidFill>
                          <a:latin typeface="Arial" pitchFamily="34" charset="0"/>
                          <a:cs typeface="Arial" pitchFamily="34" charset="0"/>
                        </a:rPr>
                        <a:t>AA1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defRPr b="0" i="0"/>
                      </a:pPr>
                      <a:r>
                        <a:rPr lang="1106" sz="1100" b="1">
                          <a:solidFill>
                            <a:schemeClr val="tx1"/>
                          </a:solidFill>
                          <a:latin typeface="Arial" pitchFamily="34" charset="0"/>
                          <a:cs typeface="Arial" pitchFamily="34" charset="0"/>
                        </a:rPr>
                        <a:t>AA3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4573546"/>
                  </a:ext>
                </a:extLst>
              </a:tr>
              <a:tr h="1138018">
                <a:tc>
                  <a:txBody>
                    <a:bodyPr/>
                    <a:lstStyle/>
                    <a:p>
                      <a:pPr algn="ctr">
                        <a:defRPr b="0" i="0"/>
                      </a:pPr>
                      <a:r>
                        <a:rPr lang="1106" sz="1100" b="1">
                          <a:solidFill>
                            <a:schemeClr val="tx1"/>
                          </a:solidFill>
                          <a:latin typeface="Arial" pitchFamily="34" charset="0"/>
                          <a:cs typeface="Arial"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defRPr b="0" i="0"/>
                      </a:pPr>
                      <a:r>
                        <a:rPr lang="1106" sz="1100" b="1"/>
                        <a:t>1-2 farc </a:t>
                      </a:r>
                    </a:p>
                    <a:p>
                      <a:pPr algn="l">
                        <a:defRPr b="0" i="0"/>
                      </a:pPr>
                      <a:r>
                        <a:rPr lang="1106" sz="1100"/>
                        <a:t>Disgrifiad cyfyngedig sy'n dangos: • ychydig iawn o wybodaeth a dealltwriaeth o ddull cadarnhaol a rhagweithiol i gefnogi oedolion ag ymddygiad heriol • ychydig iawn o ddealltwriaeth o egwyddorion a chysyniadau.</a:t>
                      </a:r>
                      <a:endParaRPr lang="en-GB" sz="110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defRPr b="0" i="0"/>
                      </a:pPr>
                      <a:r>
                        <a:rPr lang="1106" sz="1100" b="1"/>
                        <a:t>1-2 farc </a:t>
                      </a:r>
                    </a:p>
                    <a:p>
                      <a:pPr algn="l">
                        <a:defRPr b="0" i="0"/>
                      </a:pPr>
                      <a:r>
                        <a:rPr lang="1106" sz="1100"/>
                        <a:t>Dadansoddiad cyfyngedig sy'n dangos: </a:t>
                      </a:r>
                    </a:p>
                    <a:p>
                      <a:pPr algn="l">
                        <a:defRPr b="0" i="0"/>
                      </a:pPr>
                      <a:r>
                        <a:rPr lang="1106" sz="1100"/>
                        <a:t>• ychydig iawn o dystiolaeth o ddehongli effaith bosibl dull cadarnhaol a rhagweithiol i gefnogi oedolion ag ymddygiad heriol • ychydig iawn o ymdrin ag egwyddorion dull rhagweithiol, cadarnhaol.</a:t>
                      </a:r>
                    </a:p>
                    <a:p>
                      <a:pPr algn="l">
                        <a:defRPr b="0" i="0"/>
                      </a:pPr>
                      <a:r>
                        <a:rPr lang="1106" sz="1100"/>
                        <a:t>Mae ymateb yr ymgeisydd yn dangos defnydd sylfaenol o derminoleg. Mae peth tystiolaeth o strwythur i'r gwaith ysgrifennu ond mae gwallau i'w gweld o ran gramadeg, atalnodi a sillafu.</a:t>
                      </a:r>
                      <a:endParaRPr lang="en-GB" sz="110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74109556"/>
                  </a:ext>
                </a:extLst>
              </a:tr>
              <a:tr h="616426">
                <a:tc>
                  <a:txBody>
                    <a:bodyPr/>
                    <a:lstStyle/>
                    <a:p>
                      <a:pPr algn="ctr"/>
                      <a:endParaRPr lang="en-GB" sz="110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defRPr b="0" i="0"/>
                      </a:pPr>
                      <a:r>
                        <a:rPr lang="1106" sz="1100"/>
                        <a:t>0 marc</a:t>
                      </a:r>
                    </a:p>
                    <a:p>
                      <a:pPr algn="l">
                        <a:defRPr b="0" i="0"/>
                      </a:pPr>
                      <a:r>
                        <a:rPr lang="1106" sz="1100"/>
                        <a:t> Ateb ddim yn haeddu marc neu heb geisio rhoi ateb.</a:t>
                      </a:r>
                      <a:endParaRPr lang="en-GB" sz="110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defRPr b="0" i="0"/>
                      </a:pPr>
                      <a:r>
                        <a:rPr lang="1106" sz="1100"/>
                        <a:t>0 marc</a:t>
                      </a:r>
                    </a:p>
                    <a:p>
                      <a:pPr algn="l">
                        <a:defRPr b="0" i="0"/>
                      </a:pPr>
                      <a:r>
                        <a:rPr lang="1106" sz="1100"/>
                        <a:t> Ateb ddim yn haeddu marc neu heb geisio rhoi ateb.</a:t>
                      </a:r>
                      <a:endParaRPr lang="en-GB" sz="1100">
                        <a:solidFill>
                          <a:schemeClr val="tx1"/>
                        </a:solidFill>
                        <a:latin typeface="Arial" pitchFamily="34" charset="0"/>
                        <a:cs typeface="Arial" pitchFamily="34" charset="0"/>
                      </a:endParaRPr>
                    </a:p>
                    <a:p>
                      <a:pPr algn="ctr"/>
                      <a:endParaRPr lang="en-GB" sz="110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90713247"/>
                  </a:ext>
                </a:extLst>
              </a:tr>
            </a:tbl>
          </a:graphicData>
        </a:graphic>
      </p:graphicFrame>
      <p:sp>
        <p:nvSpPr>
          <p:cNvPr id="3" name="Title 2">
            <a:extLst>
              <a:ext uri="{FF2B5EF4-FFF2-40B4-BE49-F238E27FC236}">
                <a16:creationId xmlns:a16="http://schemas.microsoft.com/office/drawing/2014/main" id="{70DBD286-3409-4815-9A44-10394BEBE670}"/>
              </a:ext>
            </a:extLst>
          </p:cNvPr>
          <p:cNvSpPr>
            <a:spLocks noGrp="1"/>
          </p:cNvSpPr>
          <p:nvPr>
            <p:ph type="title"/>
          </p:nvPr>
        </p:nvSpPr>
        <p:spPr>
          <a:xfrm>
            <a:off x="439174" y="314531"/>
            <a:ext cx="10223323" cy="447261"/>
          </a:xfrm>
        </p:spPr>
        <p:txBody>
          <a:bodyPr>
            <a:normAutofit/>
          </a:bodyPr>
          <a:lstStyle/>
          <a:p>
            <a:pPr>
              <a:defRPr b="0" i="0"/>
            </a:pPr>
            <a:r>
              <a:rPr lang="1106" sz="2000">
                <a:solidFill>
                  <a:srgbClr val="0070C0"/>
                </a:solidFill>
              </a:rPr>
              <a:t>Adran B cwestiwn 5, bandiau cynllun marcio AA1 ac AA3 (parhad)</a:t>
            </a:r>
            <a:endParaRPr lang="en-GB" sz="2000">
              <a:solidFill>
                <a:srgbClr val="0070C0"/>
              </a:solidFill>
            </a:endParaRPr>
          </a:p>
        </p:txBody>
      </p:sp>
      <p:pic>
        <p:nvPicPr>
          <p:cNvPr id="2" name="Audio 1">
            <a:hlinkClick r:id="" action="ppaction://media"/>
            <a:extLst>
              <a:ext uri="{FF2B5EF4-FFF2-40B4-BE49-F238E27FC236}">
                <a16:creationId xmlns:a16="http://schemas.microsoft.com/office/drawing/2014/main" id="{FB22CCB4-21FA-4EAF-B89A-C7C4E2771F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753209798"/>
      </p:ext>
    </p:extLst>
  </p:cSld>
  <p:clrMapOvr>
    <a:masterClrMapping/>
  </p:clrMapOvr>
  <p:transition advTm="2597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DBD286-3409-4815-9A44-10394BEBE670}"/>
              </a:ext>
            </a:extLst>
          </p:cNvPr>
          <p:cNvSpPr>
            <a:spLocks noGrp="1"/>
          </p:cNvSpPr>
          <p:nvPr>
            <p:ph type="title"/>
          </p:nvPr>
        </p:nvSpPr>
        <p:spPr>
          <a:xfrm>
            <a:off x="439174" y="211014"/>
            <a:ext cx="10223323" cy="599869"/>
          </a:xfrm>
        </p:spPr>
        <p:txBody>
          <a:bodyPr>
            <a:noAutofit/>
          </a:bodyPr>
          <a:lstStyle/>
          <a:p>
            <a:pPr algn="ctr">
              <a:defRPr b="0" i="0"/>
            </a:pPr>
            <a:r>
              <a:rPr lang="1106" sz="4000">
                <a:solidFill>
                  <a:srgbClr val="0070C0"/>
                </a:solidFill>
              </a:rPr>
              <a:t>Diwedd y papur</a:t>
            </a:r>
          </a:p>
        </p:txBody>
      </p:sp>
      <p:sp>
        <p:nvSpPr>
          <p:cNvPr id="5" name="Content Placeholder 4">
            <a:extLst>
              <a:ext uri="{FF2B5EF4-FFF2-40B4-BE49-F238E27FC236}">
                <a16:creationId xmlns:a16="http://schemas.microsoft.com/office/drawing/2014/main" id="{4E40D17A-7973-42A9-B879-3397360966E1}"/>
              </a:ext>
            </a:extLst>
          </p:cNvPr>
          <p:cNvSpPr>
            <a:spLocks noGrp="1"/>
          </p:cNvSpPr>
          <p:nvPr>
            <p:ph sz="quarter" idx="10"/>
          </p:nvPr>
        </p:nvSpPr>
        <p:spPr/>
        <p:txBody>
          <a:bodyPr>
            <a:normAutofit/>
          </a:bodyPr>
          <a:lstStyle/>
          <a:p>
            <a:pPr>
              <a:defRPr b="0" i="0"/>
            </a:pPr>
            <a:r>
              <a:rPr lang="1106" sz="4400">
                <a:solidFill>
                  <a:schemeClr val="tx1"/>
                </a:solidFill>
              </a:rPr>
              <a:t>Rydych chi wedi gorffen y papur</a:t>
            </a:r>
          </a:p>
          <a:p>
            <a:endParaRPr lang="en-GB" sz="4400">
              <a:solidFill>
                <a:schemeClr val="tx1"/>
              </a:solidFill>
            </a:endParaRPr>
          </a:p>
          <a:p>
            <a:endParaRPr lang="en-GB" sz="4400">
              <a:solidFill>
                <a:schemeClr val="tx1"/>
              </a:solidFill>
            </a:endParaRPr>
          </a:p>
          <a:p>
            <a:pPr>
              <a:defRPr b="0" i="0"/>
            </a:pPr>
            <a:r>
              <a:rPr lang="1106" sz="4400">
                <a:solidFill>
                  <a:schemeClr val="tx1"/>
                </a:solidFill>
              </a:rPr>
              <a:t>                     Sut gwnaethoch chi?</a:t>
            </a:r>
          </a:p>
        </p:txBody>
      </p:sp>
      <p:pic>
        <p:nvPicPr>
          <p:cNvPr id="2" name="Audio 1">
            <a:hlinkClick r:id="" action="ppaction://media"/>
            <a:extLst>
              <a:ext uri="{FF2B5EF4-FFF2-40B4-BE49-F238E27FC236}">
                <a16:creationId xmlns:a16="http://schemas.microsoft.com/office/drawing/2014/main" id="{2339F082-2F74-4AF3-8AFB-990A8B7F94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682362054"/>
      </p:ext>
    </p:extLst>
  </p:cSld>
  <p:clrMapOvr>
    <a:masterClrMapping/>
  </p:clrMapOvr>
  <p:transition advTm="2206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35176" y="208722"/>
            <a:ext cx="10223323" cy="447261"/>
          </a:xfrm>
        </p:spPr>
        <p:txBody>
          <a:bodyPr/>
          <a:lstStyle/>
          <a:p>
            <a:pPr>
              <a:defRPr b="0" i="0"/>
            </a:pPr>
            <a:r>
              <a:rPr lang="1106" sz="2400"/>
              <a:t>Sut gwnaethoch chi?</a:t>
            </a:r>
          </a:p>
        </p:txBody>
      </p:sp>
      <p:sp>
        <p:nvSpPr>
          <p:cNvPr id="4" name="TextBox 3">
            <a:extLst>
              <a:ext uri="{FF2B5EF4-FFF2-40B4-BE49-F238E27FC236}">
                <a16:creationId xmlns:a16="http://schemas.microsoft.com/office/drawing/2014/main" id="{003B9884-EB8C-4FA7-B1DD-7F120499C663}"/>
              </a:ext>
            </a:extLst>
          </p:cNvPr>
          <p:cNvSpPr txBox="1"/>
          <p:nvPr/>
        </p:nvSpPr>
        <p:spPr>
          <a:xfrm>
            <a:off x="335176" y="1122516"/>
            <a:ext cx="11592633" cy="3752789"/>
          </a:xfrm>
          <a:prstGeom prst="rect">
            <a:avLst/>
          </a:prstGeom>
          <a:noFill/>
        </p:spPr>
        <p:txBody>
          <a:bodyPr wrap="square" rtlCol="0">
            <a:spAutoFit/>
          </a:bodyPr>
          <a:lstStyle/>
          <a:p>
            <a:pPr>
              <a:defRPr b="0" i="0"/>
            </a:pPr>
            <a:r>
              <a:rPr lang="1106" sz="2400"/>
              <a:t>Gan mai haf 2022 yw'r tro cyntaf y caiff yr uned hon ei hasesu, does dim ffiniau graddau marciau crai ar gael.</a:t>
            </a:r>
          </a:p>
          <a:p>
            <a:endParaRPr lang="en-GB" sz="2400"/>
          </a:p>
          <a:p>
            <a:pPr>
              <a:defRPr b="0" i="0"/>
            </a:pPr>
            <a:r>
              <a:rPr lang="1106" sz="2400"/>
              <a:t>Defnyddir y Raddfa Marciau Unffurf (GMU) fel ffordd o adrodd, cofnodi a chyfansymio canlyniadau eich asesiadau uned.  Mae'r GMU yn cael ei defnyddio fel y byddwch chi ac eraill sy'n cyrraedd yr un safon yn cael yr un marc unffurf, pryd bynnag rydych chi'n sefyll yr uned.  Mae cyfanswm marciau unffurf unrhyw uned yn dibynnu ar bwysoliad yr uned honno yn y fanyleb.</a:t>
            </a:r>
          </a:p>
          <a:p>
            <a:endParaRPr lang="en-GB" sz="2400"/>
          </a:p>
          <a:p>
            <a:pPr>
              <a:defRPr b="0" i="0"/>
            </a:pPr>
            <a:r>
              <a:rPr lang="1106" sz="2400"/>
              <a:t>Mae marciau unffurf ar gyfer yr uned hon yn cyfateb i raddau uned fel a ganlyn:</a:t>
            </a:r>
          </a:p>
        </p:txBody>
      </p:sp>
      <p:graphicFrame>
        <p:nvGraphicFramePr>
          <p:cNvPr id="12" name="Table 11">
            <a:extLst>
              <a:ext uri="{FF2B5EF4-FFF2-40B4-BE49-F238E27FC236}">
                <a16:creationId xmlns:a16="http://schemas.microsoft.com/office/drawing/2014/main" id="{94ED990C-9AC2-47AE-95E6-D17B53FF2063}"/>
              </a:ext>
            </a:extLst>
          </p:cNvPr>
          <p:cNvGraphicFramePr>
            <a:graphicFrameLocks noGrp="1"/>
          </p:cNvGraphicFramePr>
          <p:nvPr>
            <p:extLst>
              <p:ext uri="{D42A27DB-BD31-4B8C-83A1-F6EECF244321}">
                <p14:modId xmlns:p14="http://schemas.microsoft.com/office/powerpoint/2010/main" val="3852846554"/>
              </p:ext>
            </p:extLst>
          </p:nvPr>
        </p:nvGraphicFramePr>
        <p:xfrm>
          <a:off x="1466741" y="5109921"/>
          <a:ext cx="8971241" cy="1251125"/>
        </p:xfrm>
        <a:graphic>
          <a:graphicData uri="http://schemas.openxmlformats.org/drawingml/2006/table">
            <a:tbl>
              <a:tblPr firstRow="1" firstCol="1" bandRow="1">
                <a:tableStyleId>{5C22544A-7EE6-4342-B048-85BDC9FD1C3A}</a:tableStyleId>
              </a:tblPr>
              <a:tblGrid>
                <a:gridCol w="1691980">
                  <a:extLst>
                    <a:ext uri="{9D8B030D-6E8A-4147-A177-3AD203B41FA5}">
                      <a16:colId xmlns:a16="http://schemas.microsoft.com/office/drawing/2014/main" val="237067919"/>
                    </a:ext>
                  </a:extLst>
                </a:gridCol>
                <a:gridCol w="4622559">
                  <a:extLst>
                    <a:ext uri="{9D8B030D-6E8A-4147-A177-3AD203B41FA5}">
                      <a16:colId xmlns:a16="http://schemas.microsoft.com/office/drawing/2014/main" val="2550371625"/>
                    </a:ext>
                  </a:extLst>
                </a:gridCol>
                <a:gridCol w="845388">
                  <a:extLst>
                    <a:ext uri="{9D8B030D-6E8A-4147-A177-3AD203B41FA5}">
                      <a16:colId xmlns:a16="http://schemas.microsoft.com/office/drawing/2014/main" val="2177742041"/>
                    </a:ext>
                  </a:extLst>
                </a:gridCol>
                <a:gridCol w="534838">
                  <a:extLst>
                    <a:ext uri="{9D8B030D-6E8A-4147-A177-3AD203B41FA5}">
                      <a16:colId xmlns:a16="http://schemas.microsoft.com/office/drawing/2014/main" val="2985042328"/>
                    </a:ext>
                  </a:extLst>
                </a:gridCol>
                <a:gridCol w="414068">
                  <a:extLst>
                    <a:ext uri="{9D8B030D-6E8A-4147-A177-3AD203B41FA5}">
                      <a16:colId xmlns:a16="http://schemas.microsoft.com/office/drawing/2014/main" val="1622629308"/>
                    </a:ext>
                  </a:extLst>
                </a:gridCol>
                <a:gridCol w="465826">
                  <a:extLst>
                    <a:ext uri="{9D8B030D-6E8A-4147-A177-3AD203B41FA5}">
                      <a16:colId xmlns:a16="http://schemas.microsoft.com/office/drawing/2014/main" val="2953158078"/>
                    </a:ext>
                  </a:extLst>
                </a:gridCol>
                <a:gridCol w="396582">
                  <a:extLst>
                    <a:ext uri="{9D8B030D-6E8A-4147-A177-3AD203B41FA5}">
                      <a16:colId xmlns:a16="http://schemas.microsoft.com/office/drawing/2014/main" val="1256213088"/>
                    </a:ext>
                  </a:extLst>
                </a:gridCol>
              </a:tblGrid>
              <a:tr h="567295">
                <a:tc>
                  <a:txBody>
                    <a:bodyPr/>
                    <a:lstStyle/>
                    <a:p>
                      <a:pPr algn="l">
                        <a:lnSpc>
                          <a:spcPct val="107000"/>
                        </a:lnSpc>
                        <a:spcAft>
                          <a:spcPts val="800"/>
                        </a:spcAft>
                        <a:defRPr b="0" i="0"/>
                      </a:pPr>
                      <a:r>
                        <a:rPr lang="1106" sz="2000" b="1">
                          <a:effectLst/>
                        </a:rPr>
                        <a:t>Pwysoli'r unedau</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70C0"/>
                    </a:solidFill>
                  </a:tcPr>
                </a:tc>
                <a:tc>
                  <a:txBody>
                    <a:bodyPr/>
                    <a:lstStyle/>
                    <a:p>
                      <a:pPr algn="ctr">
                        <a:lnSpc>
                          <a:spcPct val="107000"/>
                        </a:lnSpc>
                        <a:spcAft>
                          <a:spcPts val="800"/>
                        </a:spcAft>
                        <a:defRPr b="0" i="0"/>
                      </a:pPr>
                      <a:r>
                        <a:rPr lang="1106" sz="2000" b="1" dirty="0">
                          <a:effectLst/>
                        </a:rPr>
                        <a:t>Uchafswm marciau unffurf uned</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70C0"/>
                    </a:solidFill>
                  </a:tcPr>
                </a:tc>
                <a:tc>
                  <a:txBody>
                    <a:bodyPr/>
                    <a:lstStyle/>
                    <a:p>
                      <a:pPr algn="l">
                        <a:lnSpc>
                          <a:spcPct val="107000"/>
                        </a:lnSpc>
                        <a:spcAft>
                          <a:spcPts val="800"/>
                        </a:spcAft>
                        <a:defRPr b="0" i="0"/>
                      </a:pPr>
                      <a:r>
                        <a:rPr lang="1106" sz="2000" b="1">
                          <a:effectLst/>
                        </a:rPr>
                        <a:t>a</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solidFill>
                      <a:srgbClr val="0070C0"/>
                    </a:solidFill>
                  </a:tcPr>
                </a:tc>
                <a:tc>
                  <a:txBody>
                    <a:bodyPr/>
                    <a:lstStyle/>
                    <a:p>
                      <a:pPr algn="l">
                        <a:lnSpc>
                          <a:spcPct val="107000"/>
                        </a:lnSpc>
                        <a:spcAft>
                          <a:spcPts val="800"/>
                        </a:spcAft>
                        <a:defRPr b="0" i="0"/>
                      </a:pPr>
                      <a:r>
                        <a:rPr lang="1106" sz="2000" b="1">
                          <a:effectLst/>
                        </a:rPr>
                        <a:t>b</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solidFill>
                      <a:srgbClr val="0070C0"/>
                    </a:solidFill>
                  </a:tcPr>
                </a:tc>
                <a:tc>
                  <a:txBody>
                    <a:bodyPr/>
                    <a:lstStyle/>
                    <a:p>
                      <a:pPr algn="l">
                        <a:lnSpc>
                          <a:spcPct val="107000"/>
                        </a:lnSpc>
                        <a:spcAft>
                          <a:spcPts val="800"/>
                        </a:spcAft>
                        <a:defRPr b="0" i="0"/>
                      </a:pPr>
                      <a:r>
                        <a:rPr lang="1106" sz="2000" b="1">
                          <a:effectLst/>
                        </a:rPr>
                        <a:t>c</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solidFill>
                      <a:srgbClr val="0070C0"/>
                    </a:solidFill>
                  </a:tcPr>
                </a:tc>
                <a:tc>
                  <a:txBody>
                    <a:bodyPr/>
                    <a:lstStyle/>
                    <a:p>
                      <a:pPr algn="l">
                        <a:lnSpc>
                          <a:spcPct val="107000"/>
                        </a:lnSpc>
                        <a:spcAft>
                          <a:spcPts val="800"/>
                        </a:spcAft>
                        <a:defRPr b="0" i="0"/>
                      </a:pPr>
                      <a:r>
                        <a:rPr lang="1106" sz="2000" b="1">
                          <a:effectLst/>
                        </a:rPr>
                        <a:t>d</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solidFill>
                      <a:srgbClr val="0070C0"/>
                    </a:solidFill>
                  </a:tcPr>
                </a:tc>
                <a:tc>
                  <a:txBody>
                    <a:bodyPr/>
                    <a:lstStyle/>
                    <a:p>
                      <a:pPr algn="l">
                        <a:lnSpc>
                          <a:spcPct val="107000"/>
                        </a:lnSpc>
                        <a:spcAft>
                          <a:spcPts val="800"/>
                        </a:spcAft>
                        <a:defRPr b="0" i="0"/>
                      </a:pPr>
                      <a:r>
                        <a:rPr lang="1106" sz="2000" b="1">
                          <a:effectLst/>
                        </a:rPr>
                        <a:t>e</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58049076"/>
                  </a:ext>
                </a:extLst>
              </a:tr>
              <a:tr h="613331">
                <a:tc>
                  <a:txBody>
                    <a:bodyPr/>
                    <a:lstStyle/>
                    <a:p>
                      <a:pPr algn="l">
                        <a:lnSpc>
                          <a:spcPct val="107000"/>
                        </a:lnSpc>
                        <a:spcAft>
                          <a:spcPts val="800"/>
                        </a:spcAft>
                        <a:defRPr b="0" i="0"/>
                      </a:pPr>
                      <a:r>
                        <a:rPr lang="1106" sz="2000" b="1">
                          <a:effectLst/>
                        </a:rPr>
                        <a:t>Uned 5 (30%)</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solidFill>
                      <a:srgbClr val="0070C0"/>
                    </a:solidFill>
                  </a:tcPr>
                </a:tc>
                <a:tc>
                  <a:txBody>
                    <a:bodyPr/>
                    <a:lstStyle/>
                    <a:p>
                      <a:pPr algn="ctr">
                        <a:lnSpc>
                          <a:spcPct val="107000"/>
                        </a:lnSpc>
                        <a:spcAft>
                          <a:spcPts val="800"/>
                        </a:spcAft>
                        <a:defRPr b="0" i="0"/>
                      </a:pPr>
                      <a:r>
                        <a:rPr lang="1106" sz="2000">
                          <a:effectLst/>
                        </a:rPr>
                        <a:t>150</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l">
                        <a:lnSpc>
                          <a:spcPct val="107000"/>
                        </a:lnSpc>
                        <a:spcAft>
                          <a:spcPts val="800"/>
                        </a:spcAft>
                        <a:defRPr b="0" i="0"/>
                      </a:pPr>
                      <a:r>
                        <a:rPr lang="1106" sz="2000">
                          <a:effectLst/>
                        </a:rPr>
                        <a:t>120</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07000"/>
                        </a:lnSpc>
                        <a:spcAft>
                          <a:spcPts val="800"/>
                        </a:spcAft>
                        <a:defRPr b="0" i="0"/>
                      </a:pPr>
                      <a:r>
                        <a:rPr lang="1106" sz="2000">
                          <a:effectLst/>
                        </a:rPr>
                        <a:t>105</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07000"/>
                        </a:lnSpc>
                        <a:spcAft>
                          <a:spcPts val="800"/>
                        </a:spcAft>
                        <a:defRPr b="0" i="0"/>
                      </a:pPr>
                      <a:r>
                        <a:rPr lang="1106" sz="2000">
                          <a:effectLst/>
                        </a:rPr>
                        <a:t>90</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07000"/>
                        </a:lnSpc>
                        <a:spcAft>
                          <a:spcPts val="800"/>
                        </a:spcAft>
                        <a:defRPr b="0" i="0"/>
                      </a:pPr>
                      <a:r>
                        <a:rPr lang="1106" sz="2000">
                          <a:effectLst/>
                        </a:rPr>
                        <a:t>75</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07000"/>
                        </a:lnSpc>
                        <a:spcAft>
                          <a:spcPts val="800"/>
                        </a:spcAft>
                        <a:defRPr b="0" i="0"/>
                      </a:pPr>
                      <a:r>
                        <a:rPr lang="1106" sz="2000" dirty="0">
                          <a:effectLst/>
                        </a:rPr>
                        <a:t>60</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13478169"/>
                  </a:ext>
                </a:extLst>
              </a:tr>
            </a:tbl>
          </a:graphicData>
        </a:graphic>
      </p:graphicFrame>
      <p:pic>
        <p:nvPicPr>
          <p:cNvPr id="2" name="Audio 1">
            <a:hlinkClick r:id="" action="ppaction://media"/>
            <a:extLst>
              <a:ext uri="{FF2B5EF4-FFF2-40B4-BE49-F238E27FC236}">
                <a16:creationId xmlns:a16="http://schemas.microsoft.com/office/drawing/2014/main" id="{D8C3BA31-2368-47EC-A800-F616A0342A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930114061"/>
      </p:ext>
    </p:extLst>
  </p:cSld>
  <p:clrMapOvr>
    <a:masterClrMapping/>
  </p:clrMapOvr>
  <mc:AlternateContent xmlns:mc="http://schemas.openxmlformats.org/markup-compatibility/2006" xmlns:p14="http://schemas.microsoft.com/office/powerpoint/2010/main">
    <mc:Choice Requires="p14">
      <p:transition spd="slow" p14:dur="2000" advTm="60234"/>
    </mc:Choice>
    <mc:Fallback xmlns="">
      <p:transition spd="slow" advTm="60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281387" y="235616"/>
            <a:ext cx="10449365" cy="447261"/>
          </a:xfrm>
        </p:spPr>
        <p:txBody>
          <a:bodyPr/>
          <a:lstStyle/>
          <a:p>
            <a:pPr>
              <a:defRPr b="0" i="0"/>
            </a:pPr>
            <a:r>
              <a:rPr lang="1106" sz="2400" dirty="0">
                <a:solidFill>
                  <a:srgbClr val="0077C8"/>
                </a:solidFill>
                <a:latin typeface="+mj-lt"/>
              </a:rPr>
              <a:t>Beth y dylwn i ei wneud gyda’r crynodeb o’r astudiaeth achos sy'n cael ei ryddhau ymlaen llaw?</a:t>
            </a:r>
            <a:endParaRPr lang="en-GB" sz="2400" dirty="0">
              <a:solidFill>
                <a:srgbClr val="0077C8"/>
              </a:solidFill>
            </a:endParaRPr>
          </a:p>
        </p:txBody>
      </p:sp>
      <p:sp>
        <p:nvSpPr>
          <p:cNvPr id="2" name="TextBox 1">
            <a:extLst>
              <a:ext uri="{FF2B5EF4-FFF2-40B4-BE49-F238E27FC236}">
                <a16:creationId xmlns:a16="http://schemas.microsoft.com/office/drawing/2014/main" id="{4F14AA95-56E9-4549-A15E-F876D8D91E7F}"/>
              </a:ext>
            </a:extLst>
          </p:cNvPr>
          <p:cNvSpPr txBox="1"/>
          <p:nvPr/>
        </p:nvSpPr>
        <p:spPr>
          <a:xfrm>
            <a:off x="431800" y="1231900"/>
            <a:ext cx="8432800" cy="2308324"/>
          </a:xfrm>
          <a:prstGeom prst="rect">
            <a:avLst/>
          </a:prstGeom>
          <a:noFill/>
        </p:spPr>
        <p:txBody>
          <a:bodyPr wrap="square" rtlCol="0">
            <a:spAutoFit/>
          </a:bodyPr>
          <a:lstStyle/>
          <a:p>
            <a:endParaRPr lang="en-GB"/>
          </a:p>
          <a:p>
            <a:pPr marL="285750" indent="-285750">
              <a:buFont typeface="Arial" pitchFamily="34" charset="0"/>
              <a:buChar char="•"/>
            </a:pPr>
            <a:endParaRPr lang="en-GB"/>
          </a:p>
          <a:p>
            <a:pPr marL="285750" indent="-285750">
              <a:buFont typeface="Arial" pitchFamily="34" charset="0"/>
              <a:buChar char="•"/>
            </a:pPr>
            <a:endParaRPr lang="en-GB"/>
          </a:p>
          <a:p>
            <a:pPr marL="285750" indent="-285750">
              <a:buFont typeface="Arial" pitchFamily="34" charset="0"/>
              <a:buChar char="•"/>
            </a:pPr>
            <a:endParaRPr lang="en-GB">
              <a:highlight>
                <a:srgbClr val="FFFF00"/>
              </a:highlight>
            </a:endParaRPr>
          </a:p>
          <a:p>
            <a:pPr marL="285750" indent="-285750">
              <a:buFont typeface="Arial" pitchFamily="34" charset="0"/>
              <a:buChar char="•"/>
            </a:pPr>
            <a:endParaRPr lang="en-GB">
              <a:highlight>
                <a:srgbClr val="FFFF00"/>
              </a:highlight>
            </a:endParaRPr>
          </a:p>
          <a:p>
            <a:pPr marL="285750" indent="-285750">
              <a:buFont typeface="Arial" pitchFamily="34" charset="0"/>
              <a:buChar char="•"/>
            </a:pPr>
            <a:endParaRPr lang="en-GB">
              <a:highlight>
                <a:srgbClr val="FFFF00"/>
              </a:highlight>
            </a:endParaRPr>
          </a:p>
          <a:p>
            <a:pPr marL="285750" indent="-285750">
              <a:buFont typeface="Arial" pitchFamily="34" charset="0"/>
              <a:buChar char="•"/>
            </a:pPr>
            <a:endParaRPr lang="en-GB"/>
          </a:p>
          <a:p>
            <a:endParaRPr lang="en-GB"/>
          </a:p>
        </p:txBody>
      </p:sp>
      <p:sp>
        <p:nvSpPr>
          <p:cNvPr id="6" name="TextBox 5">
            <a:extLst>
              <a:ext uri="{FF2B5EF4-FFF2-40B4-BE49-F238E27FC236}">
                <a16:creationId xmlns:a16="http://schemas.microsoft.com/office/drawing/2014/main" id="{56408121-EC14-47E3-B35F-37766205D74A}"/>
              </a:ext>
            </a:extLst>
          </p:cNvPr>
          <p:cNvSpPr txBox="1"/>
          <p:nvPr/>
        </p:nvSpPr>
        <p:spPr>
          <a:xfrm>
            <a:off x="431800" y="1231901"/>
            <a:ext cx="10836835" cy="5755422"/>
          </a:xfrm>
          <a:prstGeom prst="rect">
            <a:avLst/>
          </a:prstGeom>
          <a:noFill/>
        </p:spPr>
        <p:txBody>
          <a:bodyPr wrap="square">
            <a:spAutoFit/>
          </a:bodyPr>
          <a:lstStyle/>
          <a:p>
            <a:pPr marL="342900" indent="-342900">
              <a:buFont typeface="Arial" pitchFamily="34" charset="0"/>
              <a:buChar char="•"/>
              <a:defRPr b="0" i="0"/>
            </a:pPr>
            <a:r>
              <a:rPr lang="1106" sz="2800" dirty="0">
                <a:ea typeface="Cambria" panose="02040503050406030204" pitchFamily="18" charset="0"/>
              </a:rPr>
              <a:t>Darllenwch drwy’r crynodeb yn ofalus. Bydd hyn yn eich helpu i ddeall cyd-destun yr astudiaeth achos.</a:t>
            </a:r>
          </a:p>
          <a:p>
            <a:pPr marL="342900" indent="-342900">
              <a:buFont typeface="Arial" pitchFamily="34" charset="0"/>
              <a:buChar char="•"/>
              <a:defRPr b="0" i="0"/>
            </a:pPr>
            <a:r>
              <a:rPr lang="1106" sz="2800" dirty="0">
                <a:ea typeface="Cambria" panose="02040503050406030204" pitchFamily="18" charset="0"/>
              </a:rPr>
              <a:t>Defnyddiwch aroleuwr i nodi ffeithiau allweddol am bwnc/pynciau allweddol y crynodeb, e.e.:</a:t>
            </a:r>
          </a:p>
          <a:p>
            <a:pPr>
              <a:defRPr b="0" i="0"/>
            </a:pPr>
            <a:r>
              <a:rPr lang="1106" sz="2400" dirty="0"/>
              <a:t>Mae </a:t>
            </a:r>
            <a:r>
              <a:rPr lang="1106" sz="2400" dirty="0">
                <a:highlight>
                  <a:srgbClr val="FFFF00"/>
                </a:highlight>
              </a:rPr>
              <a:t>Sam</a:t>
            </a:r>
            <a:r>
              <a:rPr lang="1106" sz="2400" dirty="0"/>
              <a:t> yn </a:t>
            </a:r>
            <a:r>
              <a:rPr lang="1106" sz="2400" dirty="0">
                <a:highlight>
                  <a:srgbClr val="FFFF00"/>
                </a:highlight>
              </a:rPr>
              <a:t>oedolyn ifanc</a:t>
            </a:r>
            <a:r>
              <a:rPr lang="1106" sz="2400" dirty="0"/>
              <a:t> sy'n dod o </a:t>
            </a:r>
            <a:r>
              <a:rPr lang="1106" sz="2400" dirty="0">
                <a:highlight>
                  <a:srgbClr val="FFFF00"/>
                </a:highlight>
              </a:rPr>
              <a:t>gefndir cymhleth</a:t>
            </a:r>
            <a:r>
              <a:rPr lang="1106" sz="2400" dirty="0"/>
              <a:t> sydd wedi gadael yr ysgol </a:t>
            </a:r>
            <a:r>
              <a:rPr lang="1106" sz="2400" dirty="0">
                <a:highlight>
                  <a:srgbClr val="FFFF00"/>
                </a:highlight>
              </a:rPr>
              <a:t>heb lawer o gymwysterau</a:t>
            </a:r>
            <a:r>
              <a:rPr lang="1106" sz="2400" dirty="0"/>
              <a:t>. Ar hyn o bryd, mae Sam </a:t>
            </a:r>
            <a:r>
              <a:rPr lang="1106" sz="2400" dirty="0">
                <a:highlight>
                  <a:srgbClr val="FFFF00"/>
                </a:highlight>
              </a:rPr>
              <a:t>yn ddi-waith</a:t>
            </a:r>
            <a:r>
              <a:rPr lang="1106" sz="2400" dirty="0"/>
              <a:t> ac yn </a:t>
            </a:r>
            <a:r>
              <a:rPr lang="1106" sz="2400" dirty="0">
                <a:highlight>
                  <a:srgbClr val="FFFF00"/>
                </a:highlight>
              </a:rPr>
              <a:t>byw gartref</a:t>
            </a:r>
            <a:r>
              <a:rPr lang="1106" sz="2400" dirty="0"/>
              <a:t> gyda'i fam, ei dad a'i chwaer ifancach sy'n mynd i'r coleg lleol. Mae rhieni Sam yn poeni am ei ddyfodol. Mae ei fam, Sue, yn poeni am iechyd meddwl a llesiant Sam ac mae hyn yn effeithio ar iechyd a llesiant Sue ei hun.   Ar ôl ymweld â'i feddyg teulu, atgyfeiriwyd Sam at gwnselydd.</a:t>
            </a:r>
          </a:p>
          <a:p>
            <a:pPr marL="342900" indent="-342900">
              <a:buFont typeface="Arial" pitchFamily="34" charset="0"/>
              <a:buChar char="•"/>
            </a:pPr>
            <a:endParaRPr lang="en-US" sz="2800" dirty="0">
              <a:ea typeface="Cambria" panose="02040503050406030204" pitchFamily="18" charset="0"/>
            </a:endParaRPr>
          </a:p>
          <a:p>
            <a:pPr>
              <a:defRPr b="0" i="0"/>
            </a:pPr>
            <a:r>
              <a:rPr lang="1106" sz="2800" dirty="0">
                <a:ea typeface="Cambria" panose="02040503050406030204" pitchFamily="18" charset="0"/>
              </a:rPr>
              <a:t> Gallwch ddefnyddio’r ffeithiau hyn i greu map meddwl neu ffeil ffeithiau am eich pwnc/pynciau allweddol, sef Sam a Sue yn yr enghraifft hon</a:t>
            </a:r>
          </a:p>
          <a:p>
            <a:endParaRPr lang="en-GB" sz="2800" dirty="0"/>
          </a:p>
        </p:txBody>
      </p:sp>
      <p:pic>
        <p:nvPicPr>
          <p:cNvPr id="4" name="Audio 3">
            <a:hlinkClick r:id="" action="ppaction://media"/>
            <a:extLst>
              <a:ext uri="{FF2B5EF4-FFF2-40B4-BE49-F238E27FC236}">
                <a16:creationId xmlns:a16="http://schemas.microsoft.com/office/drawing/2014/main" id="{9C627F7F-BA3F-48CF-8EB9-7D0557FADA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309608719"/>
      </p:ext>
    </p:extLst>
  </p:cSld>
  <p:clrMapOvr>
    <a:masterClrMapping/>
  </p:clrMapOvr>
  <mc:AlternateContent xmlns:mc="http://schemas.openxmlformats.org/markup-compatibility/2006" xmlns:p14="http://schemas.microsoft.com/office/powerpoint/2010/main">
    <mc:Choice Requires="p14">
      <p:transition spd="slow" p14:dur="2000" advTm="41740"/>
    </mc:Choice>
    <mc:Fallback xmlns="">
      <p:transition spd="slow" advTm="41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B8C93BF-0107-7442-95B0-15512805BBA7}"/>
              </a:ext>
            </a:extLst>
          </p:cNvPr>
          <p:cNvSpPr>
            <a:spLocks noGrp="1"/>
          </p:cNvSpPr>
          <p:nvPr>
            <p:ph type="body" sz="quarter" idx="11"/>
          </p:nvPr>
        </p:nvSpPr>
        <p:spPr>
          <a:xfrm>
            <a:off x="643468" y="643467"/>
            <a:ext cx="6269058" cy="5584295"/>
          </a:xfrm>
        </p:spPr>
        <p:txBody>
          <a:bodyPr vert="horz" lIns="91440" tIns="45720" rIns="91440" bIns="45720" rtlCol="0" anchor="ctr">
            <a:normAutofit/>
          </a:bodyPr>
          <a:lstStyle/>
          <a:p>
            <a:endParaRPr lang="en-US">
              <a:solidFill>
                <a:schemeClr val="tx1">
                  <a:lumMod val="85000"/>
                  <a:lumOff val="15000"/>
                </a:schemeClr>
              </a:solidFill>
              <a:latin typeface="+mn-lt"/>
              <a:ea typeface="+mn-ea"/>
              <a:cs typeface="+mn-cs"/>
            </a:endParaRPr>
          </a:p>
        </p:txBody>
      </p:sp>
      <p:sp>
        <p:nvSpPr>
          <p:cNvPr id="13" name="Rectangle 8">
            <a:extLst>
              <a:ext uri="{FF2B5EF4-FFF2-40B4-BE49-F238E27FC236}">
                <a16:creationId xmlns:a16="http://schemas.microsoft.com/office/drawing/2014/main" id="{67218665-EA77-40EC-8172-4F17E2DEDB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0"/>
            <a:ext cx="4636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0E0BFB-9D62-EC4B-9B5F-10764C13F1C2}"/>
              </a:ext>
            </a:extLst>
          </p:cNvPr>
          <p:cNvSpPr>
            <a:spLocks noGrp="1"/>
          </p:cNvSpPr>
          <p:nvPr>
            <p:ph type="title"/>
          </p:nvPr>
        </p:nvSpPr>
        <p:spPr>
          <a:xfrm>
            <a:off x="7555992" y="1199479"/>
            <a:ext cx="4636008" cy="5028283"/>
          </a:xfrm>
        </p:spPr>
        <p:txBody>
          <a:bodyPr vert="horz" lIns="91440" tIns="45720" rIns="91440" bIns="45720" rtlCol="0" anchor="ctr">
            <a:normAutofit fontScale="90000"/>
          </a:bodyPr>
          <a:lstStyle/>
          <a:p>
            <a:pPr>
              <a:defRPr b="0" i="0"/>
            </a:pPr>
            <a:r>
              <a:rPr lang="1106" sz="3100">
                <a:solidFill>
                  <a:schemeClr val="bg1"/>
                </a:solidFill>
                <a:latin typeface="Arial" pitchFamily="34" charset="0"/>
                <a:cs typeface="Arial" pitchFamily="34" charset="0"/>
              </a:rPr>
              <a:t>Unrhyw Gwestiynau?</a:t>
            </a:r>
            <a:br>
              <a:rPr lang="1106" sz="3100">
                <a:solidFill>
                  <a:schemeClr val="bg1"/>
                </a:solidFill>
                <a:latin typeface="Arial" pitchFamily="34" charset="0"/>
                <a:cs typeface="Arial" pitchFamily="34" charset="0"/>
              </a:rPr>
            </a:br>
            <a:br>
              <a:rPr lang="1106" sz="3100">
                <a:solidFill>
                  <a:schemeClr val="bg1"/>
                </a:solidFill>
                <a:latin typeface="Arial" pitchFamily="34" charset="0"/>
                <a:cs typeface="Arial" pitchFamily="34" charset="0"/>
              </a:rPr>
            </a:br>
            <a:br>
              <a:rPr lang="1106" sz="3100">
                <a:solidFill>
                  <a:schemeClr val="bg1"/>
                </a:solidFill>
                <a:latin typeface="Arial" pitchFamily="34" charset="0"/>
                <a:cs typeface="Arial" pitchFamily="34" charset="0"/>
              </a:rPr>
            </a:br>
            <a:r>
              <a:rPr lang="1106" sz="3100">
                <a:solidFill>
                  <a:schemeClr val="bg1"/>
                </a:solidFill>
                <a:latin typeface="Arial" pitchFamily="34" charset="0"/>
                <a:cs typeface="Arial" pitchFamily="34" charset="0"/>
              </a:rPr>
              <a:t>Oes gennych chi unrhyw gwestiynau pellach am yr arholiad hwn?</a:t>
            </a:r>
            <a:br>
              <a:rPr lang="1106" sz="3100">
                <a:solidFill>
                  <a:schemeClr val="bg1"/>
                </a:solidFill>
                <a:latin typeface="Arial" pitchFamily="34" charset="0"/>
                <a:cs typeface="Arial" pitchFamily="34" charset="0"/>
              </a:rPr>
            </a:br>
            <a:br>
              <a:rPr lang="1106" sz="3100">
                <a:solidFill>
                  <a:schemeClr val="bg1"/>
                </a:solidFill>
                <a:latin typeface="Arial" pitchFamily="34" charset="0"/>
                <a:cs typeface="Arial" pitchFamily="34" charset="0"/>
              </a:rPr>
            </a:br>
            <a:r>
              <a:rPr lang="1106" sz="3100">
                <a:solidFill>
                  <a:schemeClr val="bg1"/>
                </a:solidFill>
                <a:latin typeface="Arial" pitchFamily="34" charset="0"/>
                <a:cs typeface="Arial" pitchFamily="34" charset="0"/>
              </a:rPr>
              <a:t>Os oes, ysgrifennwch nhw ar nodyn Post-it a'i lynu at glawr blaen eich papur i'w roi i'ch athro</a:t>
            </a:r>
            <a:r>
              <a:rPr lang="1106" sz="4000" b="0">
                <a:solidFill>
                  <a:schemeClr val="bg1"/>
                </a:solidFill>
                <a:latin typeface="Arial" pitchFamily="34" charset="0"/>
                <a:cs typeface="Arial" pitchFamily="34" charset="0"/>
              </a:rPr>
              <a:t>.</a:t>
            </a:r>
            <a:br>
              <a:rPr lang="1106" sz="4000" b="1">
                <a:latin typeface="Arial" pitchFamily="34" charset="0"/>
                <a:cs typeface="Arial" pitchFamily="34" charset="0"/>
              </a:rPr>
            </a:br>
            <a:endParaRPr lang="en-US" sz="4000">
              <a:solidFill>
                <a:srgbClr val="FFFFFF"/>
              </a:solidFill>
            </a:endParaRPr>
          </a:p>
        </p:txBody>
      </p:sp>
      <p:pic>
        <p:nvPicPr>
          <p:cNvPr id="7" name="Picture 6">
            <a:extLst>
              <a:ext uri="{FF2B5EF4-FFF2-40B4-BE49-F238E27FC236}">
                <a16:creationId xmlns:a16="http://schemas.microsoft.com/office/drawing/2014/main" id="{7EBDD842-16A0-4EAB-BA40-8EC2B54D2E1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319272" y="151786"/>
            <a:ext cx="2075523" cy="895908"/>
          </a:xfrm>
          <a:prstGeom prst="rect">
            <a:avLst/>
          </a:prstGeom>
        </p:spPr>
      </p:pic>
      <p:pic>
        <p:nvPicPr>
          <p:cNvPr id="3" name="Audio 2">
            <a:hlinkClick r:id="" action="ppaction://media"/>
            <a:extLst>
              <a:ext uri="{FF2B5EF4-FFF2-40B4-BE49-F238E27FC236}">
                <a16:creationId xmlns:a16="http://schemas.microsoft.com/office/drawing/2014/main" id="{94691BEE-8D8E-487D-9014-591694AF3D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993386056"/>
      </p:ext>
    </p:extLst>
  </p:cSld>
  <p:clrMapOvr>
    <a:masterClrMapping/>
  </p:clrMapOvr>
  <p:transition advTm="397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267940" y="302400"/>
            <a:ext cx="10395577" cy="447261"/>
          </a:xfrm>
        </p:spPr>
        <p:txBody>
          <a:bodyPr/>
          <a:lstStyle/>
          <a:p>
            <a:pPr>
              <a:defRPr b="0" i="0"/>
            </a:pPr>
            <a:r>
              <a:rPr lang="1106" sz="2400" dirty="0">
                <a:solidFill>
                  <a:srgbClr val="0077C8"/>
                </a:solidFill>
                <a:latin typeface="+mj-lt"/>
              </a:rPr>
              <a:t>Beth y dylwn i ei wneud gyda’r crynodeb o’r astudiaeth achos sy'n cael ei ryddhau ymlaen llaw?</a:t>
            </a:r>
          </a:p>
        </p:txBody>
      </p:sp>
      <p:sp>
        <p:nvSpPr>
          <p:cNvPr id="2" name="TextBox 1">
            <a:extLst>
              <a:ext uri="{FF2B5EF4-FFF2-40B4-BE49-F238E27FC236}">
                <a16:creationId xmlns:a16="http://schemas.microsoft.com/office/drawing/2014/main" id="{4F14AA95-56E9-4549-A15E-F876D8D91E7F}"/>
              </a:ext>
            </a:extLst>
          </p:cNvPr>
          <p:cNvSpPr txBox="1"/>
          <p:nvPr/>
        </p:nvSpPr>
        <p:spPr>
          <a:xfrm>
            <a:off x="529373" y="2880855"/>
            <a:ext cx="8923910" cy="3170099"/>
          </a:xfrm>
          <a:prstGeom prst="rect">
            <a:avLst/>
          </a:prstGeom>
          <a:noFill/>
        </p:spPr>
        <p:txBody>
          <a:bodyPr wrap="square" rtlCol="0">
            <a:spAutoFit/>
          </a:bodyPr>
          <a:lstStyle/>
          <a:p>
            <a:pPr>
              <a:defRPr b="0" i="0"/>
            </a:pPr>
            <a:r>
              <a:rPr lang="1106" sz="1800" b="1" dirty="0"/>
              <a:t>1</a:t>
            </a:r>
            <a:r>
              <a:rPr lang="1106" sz="1800" b="0" dirty="0"/>
              <a:t>  </a:t>
            </a:r>
            <a:r>
              <a:rPr lang="1106" sz="2000" dirty="0"/>
              <a:t>Ffactorau sy’n effeithio ar ymddygiad oedolion </a:t>
            </a:r>
          </a:p>
          <a:p>
            <a:pPr>
              <a:defRPr b="0" i="0"/>
            </a:pPr>
            <a:r>
              <a:rPr lang="1106" sz="2000" dirty="0">
                <a:solidFill>
                  <a:srgbClr val="FF0000"/>
                </a:solidFill>
              </a:rPr>
              <a:t>Ystyriwch Sam a Sue</a:t>
            </a:r>
          </a:p>
          <a:p>
            <a:pPr>
              <a:defRPr b="0" i="0"/>
            </a:pPr>
            <a:r>
              <a:rPr lang="1106" sz="2000" b="1" dirty="0"/>
              <a:t>2</a:t>
            </a:r>
            <a:r>
              <a:rPr lang="1106" sz="2000" b="0" dirty="0"/>
              <a:t> Pwysigrwydd ac effeithiau gwydnwch wrth ddelio â lleoliadau a sefyllfaoedd gofal </a:t>
            </a:r>
          </a:p>
          <a:p>
            <a:pPr>
              <a:defRPr b="0" i="0"/>
            </a:pPr>
            <a:r>
              <a:rPr lang="1106" sz="2000" dirty="0">
                <a:solidFill>
                  <a:srgbClr val="FF0000"/>
                </a:solidFill>
              </a:rPr>
              <a:t>Ystyriwch Sam a Sue</a:t>
            </a:r>
          </a:p>
          <a:p>
            <a:pPr>
              <a:defRPr b="0" i="0"/>
            </a:pPr>
            <a:r>
              <a:rPr lang="1106" sz="2000" b="1" dirty="0"/>
              <a:t>3</a:t>
            </a:r>
            <a:r>
              <a:rPr lang="1106" sz="2000" b="0" dirty="0"/>
              <a:t> Damcaniaethau allweddol sy'n ymwneud â deall a rheoli ymddygiadau penodol </a:t>
            </a:r>
          </a:p>
          <a:p>
            <a:pPr>
              <a:defRPr b="0" i="0"/>
            </a:pPr>
            <a:r>
              <a:rPr lang="1106" sz="2000" dirty="0">
                <a:solidFill>
                  <a:srgbClr val="FF0000"/>
                </a:solidFill>
              </a:rPr>
              <a:t>Sut byddai’r damcaniaethau gwahanol yn esbonio ymddygiad Sam/Sue? </a:t>
            </a:r>
          </a:p>
          <a:p>
            <a:pPr>
              <a:defRPr b="0" i="0"/>
            </a:pPr>
            <a:r>
              <a:rPr lang="1106" sz="2000" b="1" dirty="0"/>
              <a:t>4</a:t>
            </a:r>
            <a:r>
              <a:rPr lang="1106" sz="2000" b="0" dirty="0"/>
              <a:t> Dulliau allweddol mewn ymarfer sy'n ymwneud â datblygiad ac ymddygiad oedolion</a:t>
            </a:r>
          </a:p>
          <a:p>
            <a:pPr>
              <a:defRPr b="0" i="0"/>
            </a:pPr>
            <a:r>
              <a:rPr lang="1106" sz="2000" dirty="0">
                <a:solidFill>
                  <a:srgbClr val="FF0000"/>
                </a:solidFill>
              </a:rPr>
              <a:t>Pa ddull/dulliau y gellid ei ddefnyddio/eu defnyddio yn ystod sesiynau cwnsela Sam a sut byddai hyn yn ei helpu? Pa ddull y gellid ei ddefnyddio i helpu Sue i reoli ei hiechyd a’i llesiant?</a:t>
            </a:r>
          </a:p>
        </p:txBody>
      </p:sp>
      <p:sp>
        <p:nvSpPr>
          <p:cNvPr id="6" name="TextBox 5">
            <a:extLst>
              <a:ext uri="{FF2B5EF4-FFF2-40B4-BE49-F238E27FC236}">
                <a16:creationId xmlns:a16="http://schemas.microsoft.com/office/drawing/2014/main" id="{56408121-EC14-47E3-B35F-37766205D74A}"/>
              </a:ext>
            </a:extLst>
          </p:cNvPr>
          <p:cNvSpPr txBox="1"/>
          <p:nvPr/>
        </p:nvSpPr>
        <p:spPr>
          <a:xfrm>
            <a:off x="431800" y="907317"/>
            <a:ext cx="10231717" cy="1815882"/>
          </a:xfrm>
          <a:prstGeom prst="rect">
            <a:avLst/>
          </a:prstGeom>
          <a:noFill/>
        </p:spPr>
        <p:txBody>
          <a:bodyPr wrap="square">
            <a:spAutoFit/>
          </a:bodyPr>
          <a:lstStyle/>
          <a:p>
            <a:pPr>
              <a:defRPr b="0" i="0"/>
            </a:pPr>
            <a:r>
              <a:rPr lang="1106" sz="2800" dirty="0"/>
              <a:t>Ar ôl i chi lunio eich map meddwl/ffeil ffeithiau, bydd angen i chi ystyried y pwyntiau canlynol a sut maen nhw'n berthnasol i’r ffeithiau allweddol rydych chi wedi’u nodi a gwneud nodiadau cryno sy’n ymdrin â phob un o’r pwyntiau isod.</a:t>
            </a:r>
          </a:p>
        </p:txBody>
      </p:sp>
      <p:pic>
        <p:nvPicPr>
          <p:cNvPr id="4" name="Audio 3">
            <a:hlinkClick r:id="" action="ppaction://media"/>
            <a:extLst>
              <a:ext uri="{FF2B5EF4-FFF2-40B4-BE49-F238E27FC236}">
                <a16:creationId xmlns:a16="http://schemas.microsoft.com/office/drawing/2014/main" id="{28270D4E-3BDA-47DE-A4D8-348FDEF854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485490966"/>
      </p:ext>
    </p:extLst>
  </p:cSld>
  <p:clrMapOvr>
    <a:masterClrMapping/>
  </p:clrMapOvr>
  <mc:AlternateContent xmlns:mc="http://schemas.openxmlformats.org/markup-compatibility/2006" xmlns:p14="http://schemas.microsoft.com/office/powerpoint/2010/main">
    <mc:Choice Requires="p14">
      <p:transition spd="slow" p14:dur="2000" advTm="53246"/>
    </mc:Choice>
    <mc:Fallback xmlns="">
      <p:transition spd="slow" advTm="53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35176" y="208722"/>
            <a:ext cx="10223323" cy="447261"/>
          </a:xfrm>
        </p:spPr>
        <p:txBody>
          <a:bodyPr/>
          <a:lstStyle/>
          <a:p>
            <a:pPr>
              <a:defRPr b="0" i="0"/>
            </a:pPr>
            <a:r>
              <a:rPr lang="1106" sz="2400">
                <a:solidFill>
                  <a:srgbClr val="0070C0"/>
                </a:solidFill>
              </a:rPr>
              <a:t>Beth ddylwn i ei wneud gyntaf?</a:t>
            </a:r>
          </a:p>
        </p:txBody>
      </p:sp>
      <p:sp>
        <p:nvSpPr>
          <p:cNvPr id="2" name="TextBox 1">
            <a:extLst>
              <a:ext uri="{FF2B5EF4-FFF2-40B4-BE49-F238E27FC236}">
                <a16:creationId xmlns:a16="http://schemas.microsoft.com/office/drawing/2014/main" id="{4F14AA95-56E9-4549-A15E-F876D8D91E7F}"/>
              </a:ext>
            </a:extLst>
          </p:cNvPr>
          <p:cNvSpPr txBox="1"/>
          <p:nvPr/>
        </p:nvSpPr>
        <p:spPr>
          <a:xfrm>
            <a:off x="431800" y="1104700"/>
            <a:ext cx="8441233" cy="366126"/>
          </a:xfrm>
          <a:prstGeom prst="rect">
            <a:avLst/>
          </a:prstGeom>
          <a:noFill/>
        </p:spPr>
        <p:txBody>
          <a:bodyPr wrap="square" rtlCol="0">
            <a:spAutoFit/>
          </a:bodyPr>
          <a:lstStyle/>
          <a:p>
            <a:pPr>
              <a:defRPr b="0" i="0"/>
            </a:pPr>
            <a:r>
              <a:rPr lang="1106">
                <a:solidFill>
                  <a:schemeClr val="tx1"/>
                </a:solidFill>
                <a:ea typeface="Cambria" panose="02040503050406030204" pitchFamily="18" charset="0"/>
                <a:cs typeface="Cambria" panose="02040503050406030204" pitchFamily="18" charset="0"/>
              </a:rPr>
              <a:t>1. Darllenwch glawr blaen y papur arholiad</a:t>
            </a:r>
            <a:endParaRPr lang="en-GB"/>
          </a:p>
        </p:txBody>
      </p:sp>
      <p:sp>
        <p:nvSpPr>
          <p:cNvPr id="8" name="TextBox 7">
            <a:extLst>
              <a:ext uri="{FF2B5EF4-FFF2-40B4-BE49-F238E27FC236}">
                <a16:creationId xmlns:a16="http://schemas.microsoft.com/office/drawing/2014/main" id="{2F193C2B-45DB-486A-ACD9-986A793C2397}"/>
              </a:ext>
            </a:extLst>
          </p:cNvPr>
          <p:cNvSpPr txBox="1"/>
          <p:nvPr/>
        </p:nvSpPr>
        <p:spPr>
          <a:xfrm>
            <a:off x="431800" y="6126058"/>
            <a:ext cx="7420201" cy="518678"/>
          </a:xfrm>
          <a:prstGeom prst="rect">
            <a:avLst/>
          </a:prstGeom>
          <a:noFill/>
        </p:spPr>
        <p:txBody>
          <a:bodyPr wrap="square">
            <a:spAutoFit/>
          </a:bodyPr>
          <a:lstStyle/>
          <a:p>
            <a:pPr>
              <a:defRPr b="0" i="0"/>
            </a:pPr>
            <a:r>
              <a:rPr lang="1106" sz="2800">
                <a:latin typeface="+mn-lt"/>
                <a:ea typeface="Cambria" panose="02040503050406030204" pitchFamily="18" charset="0"/>
                <a:cs typeface="Cambria" panose="02040503050406030204" pitchFamily="18" charset="0"/>
              </a:rPr>
              <a:t>2</a:t>
            </a:r>
            <a:r>
              <a:rPr lang="1106">
                <a:latin typeface="+mn-lt"/>
                <a:ea typeface="Cambria" panose="02040503050406030204" pitchFamily="18" charset="0"/>
                <a:cs typeface="Cambria" panose="02040503050406030204" pitchFamily="18" charset="0"/>
              </a:rPr>
              <a:t>. Gwnewch yn siŵr bod eich enw a'ch rhif ymgeisydd ar eich llyfryn ateb.</a:t>
            </a:r>
            <a:endParaRPr lang="en-GB"/>
          </a:p>
        </p:txBody>
      </p:sp>
      <p:sp>
        <p:nvSpPr>
          <p:cNvPr id="9" name="TextBox 8">
            <a:extLst>
              <a:ext uri="{FF2B5EF4-FFF2-40B4-BE49-F238E27FC236}">
                <a16:creationId xmlns:a16="http://schemas.microsoft.com/office/drawing/2014/main" id="{E8FA0341-1A2B-48B2-8DB8-40BF2EB39B38}"/>
              </a:ext>
            </a:extLst>
          </p:cNvPr>
          <p:cNvSpPr txBox="1"/>
          <p:nvPr/>
        </p:nvSpPr>
        <p:spPr>
          <a:xfrm>
            <a:off x="986589" y="1627920"/>
            <a:ext cx="8170721" cy="4469785"/>
          </a:xfrm>
          <a:prstGeom prst="rect">
            <a:avLst/>
          </a:prstGeom>
          <a:noFill/>
        </p:spPr>
        <p:txBody>
          <a:bodyPr wrap="square">
            <a:spAutoFit/>
          </a:bodyPr>
          <a:lstStyle/>
          <a:p>
            <a:pPr>
              <a:defRPr b="0" i="0"/>
            </a:pPr>
            <a:r>
              <a:rPr lang="1106" sz="1100" b="1"/>
              <a:t>TAG SAFON UWCH IECHYD A GOFAL CYMDEITHASOL, A GOFAL PLANT </a:t>
            </a:r>
          </a:p>
          <a:p>
            <a:pPr>
              <a:defRPr b="0" i="0"/>
            </a:pPr>
            <a:r>
              <a:rPr lang="1106" sz="1100" b="1"/>
              <a:t> </a:t>
            </a:r>
          </a:p>
          <a:p>
            <a:pPr>
              <a:defRPr b="0" i="0"/>
            </a:pPr>
            <a:r>
              <a:rPr lang="1106" sz="1100" b="1"/>
              <a:t>UNED 5 SAFBWYNTIAU DAMCANIAETHOL AR YMDDYGIAD OEDOLION </a:t>
            </a:r>
          </a:p>
          <a:p>
            <a:endParaRPr lang="en-GB" sz="1100" b="1"/>
          </a:p>
          <a:p>
            <a:pPr>
              <a:defRPr b="0" i="0"/>
            </a:pPr>
            <a:r>
              <a:rPr lang="1106" sz="1100" b="1"/>
              <a:t>2 awr 30 munud </a:t>
            </a:r>
          </a:p>
          <a:p>
            <a:endParaRPr lang="en-GB" sz="1100"/>
          </a:p>
          <a:p>
            <a:pPr>
              <a:defRPr b="0" i="0"/>
            </a:pPr>
            <a:r>
              <a:rPr lang="1106" sz="1100" b="1"/>
              <a:t>CYFARWYDDIADAU I YMGEISWYR</a:t>
            </a:r>
            <a:r>
              <a:rPr lang="1106" sz="1100" b="0"/>
              <a:t> </a:t>
            </a:r>
          </a:p>
          <a:p>
            <a:pPr>
              <a:defRPr b="0" i="0"/>
            </a:pPr>
            <a:r>
              <a:rPr lang="1106" sz="1100"/>
              <a:t>Atebwch </a:t>
            </a:r>
            <a:r>
              <a:rPr lang="1106" sz="1100" b="1"/>
              <a:t>BOB</a:t>
            </a:r>
            <a:r>
              <a:rPr lang="1106" sz="1100"/>
              <a:t> cwestiwn. </a:t>
            </a:r>
          </a:p>
          <a:p>
            <a:endParaRPr lang="en-GB" sz="1100"/>
          </a:p>
          <a:p>
            <a:pPr>
              <a:defRPr b="0" i="0"/>
            </a:pPr>
            <a:r>
              <a:rPr lang="1106" sz="1100"/>
              <a:t>Ysgrifennwch eich enw, rhif y ganolfan a’ch rhif ymgeisydd yn y blychau ar ben y dudalen hon</a:t>
            </a:r>
          </a:p>
          <a:p>
            <a:endParaRPr lang="en-GB" sz="1100"/>
          </a:p>
          <a:p>
            <a:pPr>
              <a:defRPr b="0" i="0"/>
            </a:pPr>
            <a:r>
              <a:rPr lang="1106" sz="1100"/>
              <a:t>. Ysgrifennwch eich atebion yn y lleoedd gwag priodol yn y llyfryn hwn. </a:t>
            </a:r>
          </a:p>
          <a:p>
            <a:endParaRPr lang="en-GB" sz="1100"/>
          </a:p>
          <a:p>
            <a:pPr>
              <a:defRPr b="0" i="0"/>
            </a:pPr>
            <a:r>
              <a:rPr lang="1106" sz="1100"/>
              <a:t>Defnyddiwch inc neu feiro du. Peidiwch â defnyddio pensil na beiro gel.</a:t>
            </a:r>
          </a:p>
          <a:p>
            <a:endParaRPr lang="en-GB" sz="1100"/>
          </a:p>
          <a:p>
            <a:pPr>
              <a:defRPr b="0" i="0"/>
            </a:pPr>
            <a:r>
              <a:rPr lang="1106" sz="1100"/>
              <a:t> Peidiwch â defnyddio hylif cywiro. </a:t>
            </a:r>
          </a:p>
          <a:p>
            <a:endParaRPr lang="en-GB" sz="1100" b="1"/>
          </a:p>
          <a:p>
            <a:pPr>
              <a:defRPr b="0" i="0"/>
            </a:pPr>
            <a:r>
              <a:rPr lang="1106" sz="1100" b="1"/>
              <a:t>GWYBODAETH I YMGEISWYR</a:t>
            </a:r>
            <a:r>
              <a:rPr lang="1106" sz="1100" b="0"/>
              <a:t> </a:t>
            </a:r>
          </a:p>
          <a:p>
            <a:pPr>
              <a:defRPr b="0" i="0"/>
            </a:pPr>
            <a:r>
              <a:rPr lang="1106" sz="1100"/>
              <a:t>Mae cwestiynau Adran A yn ymwneud â'r deunydd wedi'i ryddhau ymlaen llaw. </a:t>
            </a:r>
          </a:p>
          <a:p>
            <a:endParaRPr lang="en-GB" sz="1100"/>
          </a:p>
          <a:p>
            <a:pPr>
              <a:defRPr b="0" i="0"/>
            </a:pPr>
            <a:r>
              <a:rPr lang="1106" sz="1100"/>
              <a:t>Mae nifer y marciau wedi'i nodi mewn cromfachau ar ddiwedd pob cwestiwn neu ran o gwestiwn. </a:t>
            </a:r>
          </a:p>
          <a:p>
            <a:pPr>
              <a:defRPr b="0" i="0"/>
            </a:pPr>
            <a:r>
              <a:rPr lang="1106" sz="1100"/>
              <a:t>Dylech chi rannu eich amser yn unol â hynny.</a:t>
            </a:r>
          </a:p>
          <a:p>
            <a:pPr>
              <a:defRPr b="0" i="0"/>
            </a:pPr>
            <a:r>
              <a:rPr lang="1106" sz="1100"/>
              <a:t> 100 yw cyfanswm y marciau sydd ar gael.</a:t>
            </a:r>
          </a:p>
          <a:p>
            <a:endParaRPr lang="en-GB" sz="1100"/>
          </a:p>
          <a:p>
            <a:pPr>
              <a:defRPr b="0" i="0"/>
            </a:pPr>
            <a:r>
              <a:rPr lang="1106" sz="1100"/>
              <a:t> Cofiwch fod angen i chi ysgrifennu eich atebion mewn Cymraeg da a’u cyflwyno’n drefnus. Bydd ansawdd eich cyfathrebu ysgrifenedig, gan gynnwys defnydd priodol o atalnodi a gramadeg</a:t>
            </a:r>
            <a:r>
              <a:rPr lang="1106" sz="1200"/>
              <a:t>, yn cael ei asesu yn eich ateb i gwestiwn 5</a:t>
            </a:r>
          </a:p>
        </p:txBody>
      </p:sp>
      <p:pic>
        <p:nvPicPr>
          <p:cNvPr id="4" name="Audio 3">
            <a:hlinkClick r:id="" action="ppaction://media"/>
            <a:extLst>
              <a:ext uri="{FF2B5EF4-FFF2-40B4-BE49-F238E27FC236}">
                <a16:creationId xmlns:a16="http://schemas.microsoft.com/office/drawing/2014/main" id="{A9CB4A2F-E41A-4F21-B7CA-0E9D24D30C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024120679"/>
      </p:ext>
    </p:extLst>
  </p:cSld>
  <p:clrMapOvr>
    <a:masterClrMapping/>
  </p:clrMapOvr>
  <mc:AlternateContent xmlns:mc="http://schemas.openxmlformats.org/markup-compatibility/2006" xmlns:p14="http://schemas.microsoft.com/office/powerpoint/2010/main">
    <mc:Choice Requires="p14">
      <p:transition spd="slow" p14:dur="2000" advTm="25780"/>
    </mc:Choice>
    <mc:Fallback xmlns="">
      <p:transition spd="slow" advTm="25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35176" y="208722"/>
            <a:ext cx="10223323" cy="447261"/>
          </a:xfrm>
        </p:spPr>
        <p:txBody>
          <a:bodyPr/>
          <a:lstStyle/>
          <a:p>
            <a:pPr>
              <a:defRPr b="0" i="0"/>
            </a:pPr>
            <a:r>
              <a:rPr lang="1106" sz="2400">
                <a:solidFill>
                  <a:srgbClr val="0070C0"/>
                </a:solidFill>
              </a:rPr>
              <a:t>Sut ydw i'n mynd i'r afael ag Adran A?</a:t>
            </a:r>
          </a:p>
        </p:txBody>
      </p:sp>
      <p:sp>
        <p:nvSpPr>
          <p:cNvPr id="2" name="TextBox 1">
            <a:extLst>
              <a:ext uri="{FF2B5EF4-FFF2-40B4-BE49-F238E27FC236}">
                <a16:creationId xmlns:a16="http://schemas.microsoft.com/office/drawing/2014/main" id="{4F14AA95-56E9-4549-A15E-F876D8D91E7F}"/>
              </a:ext>
            </a:extLst>
          </p:cNvPr>
          <p:cNvSpPr txBox="1"/>
          <p:nvPr/>
        </p:nvSpPr>
        <p:spPr>
          <a:xfrm>
            <a:off x="431799" y="1231900"/>
            <a:ext cx="10514108" cy="7971413"/>
          </a:xfrm>
          <a:prstGeom prst="rect">
            <a:avLst/>
          </a:prstGeom>
          <a:noFill/>
        </p:spPr>
        <p:txBody>
          <a:bodyPr wrap="square" rtlCol="0">
            <a:spAutoFit/>
          </a:bodyPr>
          <a:lstStyle/>
          <a:p>
            <a:pPr>
              <a:defRPr b="0" i="0"/>
            </a:pPr>
            <a:r>
              <a:rPr lang="1106" sz="2800" dirty="0"/>
              <a:t>Hon yw’r adran gyntaf yn y papur, mae’n ymwneud â’r astudiaeth achos.</a:t>
            </a:r>
          </a:p>
          <a:p>
            <a:pPr>
              <a:defRPr b="0" i="0"/>
            </a:pPr>
            <a:r>
              <a:rPr lang="1106" sz="2800" dirty="0"/>
              <a:t>Bydd yn cynnwys yr astudiaeth achos lawn a chwestiwn 1 a 2 sy’n ymwneud â’r astudiaeth achos.</a:t>
            </a:r>
          </a:p>
          <a:p>
            <a:pPr marL="342900" indent="-342900">
              <a:buFont typeface="Arial" pitchFamily="34" charset="0"/>
              <a:buChar char="•"/>
            </a:pPr>
            <a:endParaRPr lang="en-GB" sz="2800" dirty="0"/>
          </a:p>
          <a:p>
            <a:pPr marL="285750" indent="-285750">
              <a:buFont typeface="Arial" pitchFamily="34" charset="0"/>
              <a:buChar char="•"/>
              <a:defRPr b="0" i="0"/>
            </a:pPr>
            <a:r>
              <a:rPr lang="1106" sz="2800" dirty="0"/>
              <a:t>Dylech chi ganiatáu awr a chwarter (</a:t>
            </a:r>
            <a:r>
              <a:rPr lang="1106" sz="2800" dirty="0">
                <a:highlight>
                  <a:srgbClr val="FFFF00"/>
                </a:highlight>
              </a:rPr>
              <a:t>75 munud</a:t>
            </a:r>
            <a:r>
              <a:rPr lang="1106" sz="2800" dirty="0"/>
              <a:t>) ar gyfer yr adran hon. Dylai hyn roi amser i chi ddarllen drwy’r astudiaeth achos a chwblhau cwestiynau 1 a 2</a:t>
            </a:r>
          </a:p>
          <a:p>
            <a:pPr marL="285750" indent="-285750">
              <a:buFont typeface="Arial" pitchFamily="34" charset="0"/>
              <a:buChar char="•"/>
            </a:pPr>
            <a:endParaRPr lang="en-GB" sz="2800" dirty="0"/>
          </a:p>
          <a:p>
            <a:pPr marL="285750" indent="-285750">
              <a:buFont typeface="Arial" pitchFamily="34" charset="0"/>
              <a:buChar char="•"/>
              <a:defRPr b="0" i="0"/>
            </a:pPr>
            <a:r>
              <a:rPr lang="1106" sz="2800" dirty="0"/>
              <a:t>Dechreuwch drwy ddarllen drwy’r astudiaeth achos gyfan yn ofalus (</a:t>
            </a:r>
            <a:r>
              <a:rPr lang="1106" sz="2800" dirty="0">
                <a:highlight>
                  <a:srgbClr val="FFFF00"/>
                </a:highlight>
              </a:rPr>
              <a:t>15 munud</a:t>
            </a:r>
            <a:r>
              <a:rPr lang="1106" sz="2800" dirty="0"/>
              <a:t>) ac aroleuo unrhyw wybodaeth bwysig sydd nawr ar gael i chi.</a:t>
            </a:r>
          </a:p>
          <a:p>
            <a:pPr>
              <a:defRPr b="0" i="0"/>
            </a:pPr>
            <a:r>
              <a:rPr lang="1106" sz="2000" dirty="0"/>
              <a:t> </a:t>
            </a:r>
          </a:p>
          <a:p>
            <a:pPr marL="285750" indent="-285750">
              <a:buFont typeface="Arial" pitchFamily="34" charset="0"/>
              <a:buChar char="•"/>
            </a:pPr>
            <a:endParaRPr lang="en-GB" sz="2000" dirty="0">
              <a:highlight>
                <a:srgbClr val="FFFF00"/>
              </a:highlight>
            </a:endParaRPr>
          </a:p>
          <a:p>
            <a:endParaRPr lang="en-GB" sz="2000" dirty="0">
              <a:highlight>
                <a:srgbClr val="FFFF00"/>
              </a:highlight>
            </a:endParaRPr>
          </a:p>
          <a:p>
            <a:pPr marL="285750" indent="-285750">
              <a:buFont typeface="Arial" pitchFamily="34" charset="0"/>
              <a:buChar char="•"/>
            </a:pPr>
            <a:endParaRPr lang="en-GB" dirty="0"/>
          </a:p>
          <a:p>
            <a:pPr marL="285750" indent="-285750">
              <a:buFont typeface="Arial" pitchFamily="34" charset="0"/>
              <a:buChar char="•"/>
            </a:pPr>
            <a:endParaRPr lang="en-GB" dirty="0"/>
          </a:p>
          <a:p>
            <a:pPr marL="285750" indent="-285750">
              <a:buFont typeface="Arial" pitchFamily="34" charset="0"/>
              <a:buChar char="•"/>
            </a:pPr>
            <a:endParaRPr lang="en-GB" dirty="0"/>
          </a:p>
          <a:p>
            <a:pPr marL="285750" indent="-285750">
              <a:buFont typeface="Arial" pitchFamily="34" charset="0"/>
              <a:buChar char="•"/>
            </a:pPr>
            <a:endParaRPr lang="en-GB" dirty="0">
              <a:highlight>
                <a:srgbClr val="FFFF00"/>
              </a:highlight>
            </a:endParaRPr>
          </a:p>
          <a:p>
            <a:pPr marL="285750" indent="-285750">
              <a:buFont typeface="Arial" pitchFamily="34" charset="0"/>
              <a:buChar char="•"/>
            </a:pPr>
            <a:endParaRPr lang="en-GB" dirty="0">
              <a:highlight>
                <a:srgbClr val="FFFF00"/>
              </a:highlight>
            </a:endParaRPr>
          </a:p>
          <a:p>
            <a:pPr marL="285750" indent="-285750">
              <a:buFont typeface="Arial" pitchFamily="34" charset="0"/>
              <a:buChar char="•"/>
            </a:pPr>
            <a:endParaRPr lang="en-GB" dirty="0">
              <a:highlight>
                <a:srgbClr val="FFFF00"/>
              </a:highlight>
            </a:endParaRPr>
          </a:p>
          <a:p>
            <a:pPr marL="285750" indent="-285750">
              <a:buFont typeface="Arial" pitchFamily="34" charset="0"/>
              <a:buChar char="•"/>
            </a:pPr>
            <a:endParaRPr lang="en-GB" dirty="0"/>
          </a:p>
          <a:p>
            <a:endParaRPr lang="en-GB" dirty="0"/>
          </a:p>
        </p:txBody>
      </p:sp>
      <p:pic>
        <p:nvPicPr>
          <p:cNvPr id="4" name="Audio 3">
            <a:hlinkClick r:id="" action="ppaction://media"/>
            <a:extLst>
              <a:ext uri="{FF2B5EF4-FFF2-40B4-BE49-F238E27FC236}">
                <a16:creationId xmlns:a16="http://schemas.microsoft.com/office/drawing/2014/main" id="{57CE954E-6076-49B5-A978-A3F2259E95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723171906"/>
      </p:ext>
    </p:extLst>
  </p:cSld>
  <p:clrMapOvr>
    <a:masterClrMapping/>
  </p:clrMapOvr>
  <mc:AlternateContent xmlns:mc="http://schemas.openxmlformats.org/markup-compatibility/2006" xmlns:p14="http://schemas.microsoft.com/office/powerpoint/2010/main">
    <mc:Choice Requires="p14">
      <p:transition spd="slow" p14:dur="2000" advTm="42125"/>
    </mc:Choice>
    <mc:Fallback xmlns="">
      <p:transition spd="slow" advTm="42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35176" y="208722"/>
            <a:ext cx="10223323" cy="447261"/>
          </a:xfrm>
        </p:spPr>
        <p:txBody>
          <a:bodyPr/>
          <a:lstStyle/>
          <a:p>
            <a:pPr>
              <a:defRPr b="0" i="0"/>
            </a:pPr>
            <a:r>
              <a:rPr lang="1106" sz="2400">
                <a:solidFill>
                  <a:srgbClr val="0070C0"/>
                </a:solidFill>
              </a:rPr>
              <a:t>Sut ydw i'n mynd i'r afael ag Adran A?</a:t>
            </a:r>
          </a:p>
        </p:txBody>
      </p:sp>
      <p:sp>
        <p:nvSpPr>
          <p:cNvPr id="2" name="TextBox 1">
            <a:extLst>
              <a:ext uri="{FF2B5EF4-FFF2-40B4-BE49-F238E27FC236}">
                <a16:creationId xmlns:a16="http://schemas.microsoft.com/office/drawing/2014/main" id="{4F14AA95-56E9-4549-A15E-F876D8D91E7F}"/>
              </a:ext>
            </a:extLst>
          </p:cNvPr>
          <p:cNvSpPr txBox="1"/>
          <p:nvPr/>
        </p:nvSpPr>
        <p:spPr>
          <a:xfrm>
            <a:off x="335175" y="931111"/>
            <a:ext cx="11713389" cy="5878532"/>
          </a:xfrm>
          <a:prstGeom prst="rect">
            <a:avLst/>
          </a:prstGeom>
          <a:noFill/>
        </p:spPr>
        <p:txBody>
          <a:bodyPr wrap="square" rtlCol="0">
            <a:spAutoFit/>
          </a:bodyPr>
          <a:lstStyle/>
          <a:p>
            <a:pPr>
              <a:defRPr b="0" i="0"/>
            </a:pPr>
            <a:r>
              <a:rPr lang="1106" sz="1400" dirty="0"/>
              <a:t>Astudiaeth achos i'w defnyddio gyda chwestiynau 1 a 2 yn Adran A</a:t>
            </a:r>
          </a:p>
          <a:p>
            <a:endParaRPr lang="en-GB" sz="1200" dirty="0"/>
          </a:p>
          <a:p>
            <a:pPr>
              <a:defRPr b="0" i="0"/>
            </a:pPr>
            <a:r>
              <a:rPr lang="1106" sz="1400" dirty="0"/>
              <a:t>Mae Sam, sy'n 20 oed, wedi bod yn defnyddio nifer o wasanaethau gofal a chymorth am y rhan fwyaf o'i fywyd.</a:t>
            </a:r>
          </a:p>
          <a:p>
            <a:pPr>
              <a:defRPr b="0" i="0"/>
            </a:pPr>
            <a:r>
              <a:rPr lang="1106" sz="1400" dirty="0"/>
              <a:t>Fel plentyn, roedd ymddygiad Sam yn aml yn heriol. Roedd yn fyfyriwr galluog, ond nid oedd gwersi o ddiddordeb iddo a chafodd ei absenoldeb rheolaidd o'r ysgol effaith andwyol ar ei gynnydd.</a:t>
            </a:r>
          </a:p>
          <a:p>
            <a:pPr>
              <a:defRPr b="0" i="0"/>
            </a:pPr>
            <a:r>
              <a:rPr lang="1106" sz="1400" dirty="0"/>
              <a:t>Nid oedd gan Sam lawer o gymwysterau pan adawodd yr ysgol. Mae wedi cael tair swydd tymor byr y gwnaeth eu mwynhau a'u cyflawni'n llwyddiannus, ond ar hyn o bryd, mae'n ddi-waith.</a:t>
            </a:r>
          </a:p>
          <a:p>
            <a:endParaRPr lang="en-GB" sz="1200" dirty="0"/>
          </a:p>
          <a:p>
            <a:pPr>
              <a:defRPr b="0" i="0"/>
            </a:pPr>
            <a:r>
              <a:rPr lang="1106" sz="1400" dirty="0"/>
              <a:t>Mae gan Sam nifer bach o ffrindiau o'r un oedran ag ef ac mae'n byw gyda'i rieni a'i chwaer ifancaf, Kayleigh, sy'n astudio mewn coleg lleol er mwyn dod yn gynorthwyydd addysgu cymwys. Mae rhieni Sam yn aml yn dweud wrth bobl pa mor falch ydyn nhw o gyflawniadau Kayleigh. </a:t>
            </a:r>
          </a:p>
          <a:p>
            <a:endParaRPr lang="en-GB" sz="1200" dirty="0"/>
          </a:p>
          <a:p>
            <a:pPr>
              <a:defRPr b="0" i="0"/>
            </a:pPr>
            <a:r>
              <a:rPr lang="1106" sz="1400" dirty="0"/>
              <a:t>Mae rhieni Sam yn poeni amdano gan ei fod wedi bod yn treulio mwy o amser ar ei ben ei hun yn ei ystafell yn ddiweddar yn hytrach na mynd i gwrdd â'i ffrindiau. Yn y gorffennol, mae Sam wedi hunan-niweidio ac maen nhw'n meddwl bod perygl y gallai hunan-niweidio eto yn dilyn cyfweliadau aflwyddiannus am swyddi. </a:t>
            </a:r>
          </a:p>
          <a:p>
            <a:endParaRPr lang="en-GB" sz="1200" dirty="0"/>
          </a:p>
          <a:p>
            <a:pPr>
              <a:defRPr b="0" i="0"/>
            </a:pPr>
            <a:r>
              <a:rPr lang="1106" sz="1400" dirty="0"/>
              <a:t>Mae gan rieni Sam berthynas anodd a hanes o ddangos ymddygiad treisgar neu sarhaus tuag at ei gilydd ar adegau. </a:t>
            </a:r>
          </a:p>
          <a:p>
            <a:endParaRPr lang="en-GB" sz="1200" dirty="0"/>
          </a:p>
          <a:p>
            <a:pPr>
              <a:defRPr b="0" i="0"/>
            </a:pPr>
            <a:r>
              <a:rPr lang="1106" sz="1400" dirty="0"/>
              <a:t>Mae rhai o'i brofiadau bywyd a'i brofiadau niweidiol yn ystod plentyndod, gan gynnwys achosion o fwlio gan ei dad, wedi effeithio ar wydnwch Sam. </a:t>
            </a:r>
          </a:p>
          <a:p>
            <a:endParaRPr lang="en-GB" sz="1200" dirty="0"/>
          </a:p>
          <a:p>
            <a:pPr>
              <a:defRPr b="0" i="0"/>
            </a:pPr>
            <a:r>
              <a:rPr lang="1106" sz="1400" dirty="0"/>
              <a:t>Cafodd Kayleigh ei geni pan oedd Sam yn 13 mis oed. Roedd Sue, mam Sam, wedi ei chael hi'n anodd ymdopi â gofynion gofalu am ddau blentyn ifanc iawn ac er mwyn cael seibiant, byddai'n aml yn gadael Sam gyda'i mam. Treuliodd Sam gryn dipyn o amser yn cael gofal gan ei fam-gu ar ochr ei fam tan i'w fam-gu farw pan oedd Sam yn 5 oed. Mae ganddo lawer o atgofion hapus o'r cyfnod a dreuliodd gyda'i fam-gu, ac mae'n aml yn sôn am y cyfnod hwnnw.</a:t>
            </a:r>
          </a:p>
          <a:p>
            <a:endParaRPr lang="en-GB" sz="1200" dirty="0"/>
          </a:p>
          <a:p>
            <a:pPr>
              <a:defRPr b="0" i="0"/>
            </a:pPr>
            <a:r>
              <a:rPr lang="1106" sz="1400" dirty="0"/>
              <a:t>Mae Sue yn teimlo'n isel ar hyn o bryd ac yn poeni am ddyfodol Sam. Mae hi wedi bod yn ei chael hi'n anodd cysgu gyda'r nos. </a:t>
            </a:r>
          </a:p>
          <a:p>
            <a:endParaRPr lang="en-GB" sz="1200" dirty="0"/>
          </a:p>
          <a:p>
            <a:pPr>
              <a:defRPr b="0" i="0"/>
            </a:pPr>
            <a:r>
              <a:rPr lang="1106" sz="1400" dirty="0"/>
              <a:t>Oherwydd y pryderon hyn am ymddygiad a llesiant Sam, mae Sue wedi dweud wrtho am fynd i weld ei feddyg teulu. Yn ystod yr apwyntiad gyda'r meddyg teulu, mae Sam yn siarad yn agored ac yn dweud ei fod am gael dyfodol da. Mae Sam yn awyddus i drawsnewid ei fywyd ond dydy o ddim yn gwybod sut i wneud hynny.</a:t>
            </a:r>
          </a:p>
          <a:p>
            <a:endParaRPr lang="en-GB" sz="1200" dirty="0"/>
          </a:p>
          <a:p>
            <a:pPr>
              <a:defRPr b="0" i="0"/>
            </a:pPr>
            <a:r>
              <a:rPr lang="1106" sz="1400" dirty="0"/>
              <a:t>Gyda chytundeb Sam, mae ei feddyg teulu wedi ei atgyfeirio at gwnselydd lleol sy'n ffafrio dull seicodynamig</a:t>
            </a:r>
          </a:p>
        </p:txBody>
      </p:sp>
      <p:pic>
        <p:nvPicPr>
          <p:cNvPr id="4" name="Audio 3">
            <a:hlinkClick r:id="" action="ppaction://media"/>
            <a:extLst>
              <a:ext uri="{FF2B5EF4-FFF2-40B4-BE49-F238E27FC236}">
                <a16:creationId xmlns:a16="http://schemas.microsoft.com/office/drawing/2014/main" id="{B859EB73-4E9A-47A1-BCC1-403DF64A5E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253759312"/>
      </p:ext>
    </p:extLst>
  </p:cSld>
  <p:clrMapOvr>
    <a:masterClrMapping/>
  </p:clrMapOvr>
  <mc:AlternateContent xmlns:mc="http://schemas.openxmlformats.org/markup-compatibility/2006" xmlns:p14="http://schemas.microsoft.com/office/powerpoint/2010/main">
    <mc:Choice Requires="p14">
      <p:transition spd="slow" p14:dur="2000" advTm="62605"/>
    </mc:Choice>
    <mc:Fallback xmlns="">
      <p:transition spd="slow" advTm="626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6.2.9200.0"/>
  <p:tag name="AS_RELEASE_DATE" val="2018.04.09"/>
  <p:tag name="AS_TITLE" val="Aspose.Slides for .NET 4.0 Client Profile"/>
  <p:tag name="AS_VERSION" val="18.4"/>
</p:tagLst>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10ebebe9-ad9c-417c-96aa-6a2f5b72dbd6">
      <UserInfo>
        <DisplayName>Jones, Nia</DisplayName>
        <AccountId>219</AccountId>
        <AccountType/>
      </UserInfo>
    </SharedWithUsers>
    <QA xmlns="101960c9-2583-49a4-9434-4c0cad7b266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E8D75E50D38D1449095CDF5BED87B3E" ma:contentTypeVersion="13" ma:contentTypeDescription="Create a new document." ma:contentTypeScope="" ma:versionID="c07c8084c9e62c3dcbc43c96f50c28a8">
  <xsd:schema xmlns:xsd="http://www.w3.org/2001/XMLSchema" xmlns:xs="http://www.w3.org/2001/XMLSchema" xmlns:p="http://schemas.microsoft.com/office/2006/metadata/properties" xmlns:ns2="101960c9-2583-49a4-9434-4c0cad7b266a" xmlns:ns3="10ebebe9-ad9c-417c-96aa-6a2f5b72dbd6" targetNamespace="http://schemas.microsoft.com/office/2006/metadata/properties" ma:root="true" ma:fieldsID="96a77c48af5df799cdbd8342400814fb" ns2:_="" ns3:_="">
    <xsd:import namespace="101960c9-2583-49a4-9434-4c0cad7b266a"/>
    <xsd:import namespace="10ebebe9-ad9c-417c-96aa-6a2f5b72dbd6"/>
    <xsd:element name="properties">
      <xsd:complexType>
        <xsd:sequence>
          <xsd:element name="documentManagement">
            <xsd:complexType>
              <xsd:all>
                <xsd:element ref="ns2:MediaServiceMetadata" minOccurs="0"/>
                <xsd:element ref="ns2:MediaServiceFastMetadata" minOccurs="0"/>
                <xsd:element ref="ns2:MediaServiceAutoTags" minOccurs="0"/>
                <xsd:element ref="ns2:QA" minOccurs="0"/>
                <xsd:element ref="ns3:SharedWithUsers" minOccurs="0"/>
                <xsd:element ref="ns3:SharedWithDetails" minOccurs="0"/>
                <xsd:element ref="ns2:MediaServiceOCR"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1960c9-2583-49a4-9434-4c0cad7b26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QA" ma:index="11" nillable="true" ma:displayName="QA" ma:format="Dropdown" ma:internalName="QA">
      <xsd:simpleType>
        <xsd:restriction base="dms:Text">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0ebebe9-ad9c-417c-96aa-6a2f5b72dbd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46F3069-C0A1-455B-B799-1E61BFB7A614}">
  <ds:schemaRefs>
    <ds:schemaRef ds:uri="http://schemas.microsoft.com/office/2006/metadata/properties"/>
    <ds:schemaRef ds:uri="http://schemas.microsoft.com/office/infopath/2007/PartnerControls"/>
    <ds:schemaRef ds:uri="10ebebe9-ad9c-417c-96aa-6a2f5b72dbd6"/>
    <ds:schemaRef ds:uri="101960c9-2583-49a4-9434-4c0cad7b266a"/>
  </ds:schemaRefs>
</ds:datastoreItem>
</file>

<file path=customXml/itemProps2.xml><?xml version="1.0" encoding="utf-8"?>
<ds:datastoreItem xmlns:ds="http://schemas.openxmlformats.org/officeDocument/2006/customXml" ds:itemID="{B0EFB7E8-ED9A-4EB0-A84B-7586474AD0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1960c9-2583-49a4-9434-4c0cad7b266a"/>
    <ds:schemaRef ds:uri="10ebebe9-ad9c-417c-96aa-6a2f5b72db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7F7F7DE-B8AF-452C-A615-8EA0208B021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566</TotalTime>
  <Words>12815</Words>
  <Application>Microsoft Office PowerPoint</Application>
  <PresentationFormat>Widescreen</PresentationFormat>
  <Paragraphs>1490</Paragraphs>
  <Slides>50</Slides>
  <Notes>49</Notes>
  <HiddenSlides>0</HiddenSlides>
  <MMClips>50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Arial</vt:lpstr>
      <vt:lpstr>Calibri</vt:lpstr>
      <vt:lpstr>Calibri Light</vt:lpstr>
      <vt:lpstr>Lato</vt:lpstr>
      <vt:lpstr>Symbol</vt:lpstr>
      <vt:lpstr>Metropolitan</vt:lpstr>
      <vt:lpstr>PowerPoint Presentation</vt:lpstr>
      <vt:lpstr>Yr hyn y dylai fod gennych chi o'ch blaen:</vt:lpstr>
      <vt:lpstr>Cynnwys y papur arholiad hwn:</vt:lpstr>
      <vt:lpstr>Beth y dylwn i ei wneud gyda’r crynodeb o’r astudiaeth achos sy'n cael ei ryddhau ymlaen llaw?</vt:lpstr>
      <vt:lpstr>Beth y dylwn i ei wneud gyda’r crynodeb o’r astudiaeth achos sy'n cael ei ryddhau ymlaen llaw?</vt:lpstr>
      <vt:lpstr>Beth y dylwn i ei wneud gyda’r crynodeb o’r astudiaeth achos sy'n cael ei ryddhau ymlaen llaw?</vt:lpstr>
      <vt:lpstr>Beth ddylwn i ei wneud gyntaf?</vt:lpstr>
      <vt:lpstr>Sut ydw i'n mynd i'r afael ag Adran A?</vt:lpstr>
      <vt:lpstr>Sut ydw i'n mynd i'r afael ag Adran A?</vt:lpstr>
      <vt:lpstr>Pwyntiau cyffredinol ar dechneg arholiadau</vt:lpstr>
      <vt:lpstr>Sut ydw i'n mynd i'r afael â phob cwestiwn?</vt:lpstr>
      <vt:lpstr> Adran A Cwestiwn 1 (a), AA1</vt:lpstr>
      <vt:lpstr>Adran A cwestiwn 1 (a), cynllun marcio AA1</vt:lpstr>
      <vt:lpstr>Adran A cwestiwn 1 (b), AA1</vt:lpstr>
      <vt:lpstr>Adran A cwestiwn 1 (b),  cynllun marcio AA1 </vt:lpstr>
      <vt:lpstr>Adran A cwestiwn 1 (b),  bandiau cynllun marcio AA1</vt:lpstr>
      <vt:lpstr>Adran A cwestiwn 1 (c), AA2</vt:lpstr>
      <vt:lpstr>Adran A cwestiwn 1(c),  cynllun marcio AA2</vt:lpstr>
      <vt:lpstr>Adran A cwestiwn 1(c), bandiau cynllun marcio AA2</vt:lpstr>
      <vt:lpstr>Adran A cwestiwn 2(a), AA3</vt:lpstr>
      <vt:lpstr>Adran A cwestiwn 2 (a)  cynllun marcio AA3</vt:lpstr>
      <vt:lpstr>Adran A cwestiwn 2 (a), bandiau cynllun marcio AA3</vt:lpstr>
      <vt:lpstr>Adran A Cwestiwn 2 (b),  AA1 ac AA3</vt:lpstr>
      <vt:lpstr>Adran A cwestiwn 2 (b)  cynllun marcio AA3</vt:lpstr>
      <vt:lpstr>Adran A cwestiwn 2 (b), bandiau cynllun marcio AA1 ac AA3</vt:lpstr>
      <vt:lpstr>Adran B cwestiwn 3(a), AA1</vt:lpstr>
      <vt:lpstr>Adran B cwestiwn 3 (a),  cynllun marcio AA1</vt:lpstr>
      <vt:lpstr>Adran B cwestiwn 3 (a), bandiau cynllun marcio AA1</vt:lpstr>
      <vt:lpstr>Adran B cwestiwn 3 (b), AA2</vt:lpstr>
      <vt:lpstr>Adran B cwestiwn 3(b),  cynllun marcio AA2</vt:lpstr>
      <vt:lpstr>Adran B cwestiwn 3 (a), bandiau cynllun marcio AA2</vt:lpstr>
      <vt:lpstr>Adran B cwestiwn 3 (c), AA3</vt:lpstr>
      <vt:lpstr>Adran B cwestiwn 3(c),  cynllun marcio AA3 </vt:lpstr>
      <vt:lpstr>Adran B cwestiwn 3 (c), bandiau cynllun marcio AA3</vt:lpstr>
      <vt:lpstr>Adran B cwestiwn 4(a), AA1</vt:lpstr>
      <vt:lpstr>Adran B cwestiwn 4(a),  cynllun marcio AA2</vt:lpstr>
      <vt:lpstr>Adran B cwestiwn 4 (a),  bandiau cynllun marcio AA2</vt:lpstr>
      <vt:lpstr>Adran B cwestiwn 4(b), AA1</vt:lpstr>
      <vt:lpstr>Adran B cwestiwn 4(b),  cynllun marcio AA1 </vt:lpstr>
      <vt:lpstr>Adran B cwestiwn 4(b), bandiau cynllun marcio AA1</vt:lpstr>
      <vt:lpstr>Adran B cwestiwn 4 (c), AA3</vt:lpstr>
      <vt:lpstr>Adran B cwestiwn 4(c), cynllun marcio AA1</vt:lpstr>
      <vt:lpstr>Adran B cwestiwn 4 (c), bandiau cynllun marcio AA3</vt:lpstr>
      <vt:lpstr>Adran B cwestiwn 5  AA1 ac AA3 </vt:lpstr>
      <vt:lpstr>Adran A cwestiwn 2 (b), cynllun marcio AA3</vt:lpstr>
      <vt:lpstr>Adran B cwestiwn 5, bandiau cynllun marcio AA1 ac AA3 </vt:lpstr>
      <vt:lpstr>Adran B cwestiwn 5, bandiau cynllun marcio AA1 ac AA3 (parhad)</vt:lpstr>
      <vt:lpstr>Diwedd y papur</vt:lpstr>
      <vt:lpstr>Sut gwnaethoch chi?</vt:lpstr>
      <vt:lpstr>Unrhyw Gwestiynau?   Oes gennych chi unrhyw gwestiynau pellach am yr arholiad hwn?  Os oes, ysgrifennwch nhw ar nodyn Post-it a'i lynu at glawr blaen eich papur i'w roi i'ch athro.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GCE HSCCC Unit 5 EWT for trans</dc:title>
  <dc:creator>Rhian Bosanko</dc:creator>
  <cp:lastModifiedBy>Owen, Geraint</cp:lastModifiedBy>
  <cp:revision>57</cp:revision>
  <dcterms:created xsi:type="dcterms:W3CDTF">2020-12-02T17:00:00Z</dcterms:created>
  <dcterms:modified xsi:type="dcterms:W3CDTF">2021-03-23T14:51:50Z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0x0101005E8D75E50D38D1449095CDF5BED87B3E</vt:lpwstr>
  </property>
</Properties>
</file>