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4"/>
  </p:sldMasterIdLst>
  <p:notesMasterIdLst>
    <p:notesMasterId r:id="rId55"/>
  </p:notesMasterIdLst>
  <p:sldIdLst>
    <p:sldId id="256" r:id="rId5"/>
    <p:sldId id="257" r:id="rId6"/>
    <p:sldId id="305" r:id="rId7"/>
    <p:sldId id="304"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1" r:id="rId41"/>
    <p:sldId id="290"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603546-29FC-92E3-237C-C801CC124158}" v="21" dt="2023-10-12T15:09:02.227"/>
    <p1510:client id="{92FF3289-D5D0-7C21-0B4F-455549C9BAC7}" v="1" dt="2023-07-03T10:50:08.387"/>
    <p1510:client id="{946EE4CD-B835-D903-4987-A908D54CC8BB}" v="100" dt="2024-01-11T14:54:06.038"/>
    <p1510:client id="{AE30D3D9-1D6A-7721-23EC-93823F8851C1}" v="24" dt="2023-06-07T13:12:53.958"/>
    <p1510:client id="{FC205153-5AE5-DFE3-5DE3-70D436FE34C9}" v="24" dt="2023-10-13T09:21:48.856"/>
  </p1510:revLst>
</p1510:revInfo>
</file>

<file path=ppt/tableStyles.xml><?xml version="1.0" encoding="utf-8"?>
<a:tblStyleLst xmlns:a="http://schemas.openxmlformats.org/drawingml/2006/main" def="{D8E1BF5D-C57D-45F4-BE55-2EF6D7D38C55}">
  <a:tblStyle styleId="{D8E1BF5D-C57D-45F4-BE55-2EF6D7D38C55}"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0" autoAdjust="0"/>
    <p:restoredTop sz="94660"/>
  </p:normalViewPr>
  <p:slideViewPr>
    <p:cSldViewPr snapToGrid="0">
      <p:cViewPr varScale="1">
        <p:scale>
          <a:sx n="62" d="100"/>
          <a:sy n="62" d="100"/>
        </p:scale>
        <p:origin x="2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61"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strotman@bridgend.ac.uk" userId="S::urn:spo:guest#jstrotman@bridgend.ac.uk::" providerId="AD" clId="Web-{AE30D3D9-1D6A-7721-23EC-93823F8851C1}"/>
    <pc:docChg chg="modSld">
      <pc:chgData name="jstrotman@bridgend.ac.uk" userId="S::urn:spo:guest#jstrotman@bridgend.ac.uk::" providerId="AD" clId="Web-{AE30D3D9-1D6A-7721-23EC-93823F8851C1}" dt="2023-06-07T13:12:53.958" v="23" actId="20577"/>
      <pc:docMkLst>
        <pc:docMk/>
      </pc:docMkLst>
      <pc:sldChg chg="modSp">
        <pc:chgData name="jstrotman@bridgend.ac.uk" userId="S::urn:spo:guest#jstrotman@bridgend.ac.uk::" providerId="AD" clId="Web-{AE30D3D9-1D6A-7721-23EC-93823F8851C1}" dt="2023-06-07T13:08:10.542" v="1" actId="20577"/>
        <pc:sldMkLst>
          <pc:docMk/>
          <pc:sldMk cId="0" sldId="263"/>
        </pc:sldMkLst>
        <pc:spChg chg="mod">
          <ac:chgData name="jstrotman@bridgend.ac.uk" userId="S::urn:spo:guest#jstrotman@bridgend.ac.uk::" providerId="AD" clId="Web-{AE30D3D9-1D6A-7721-23EC-93823F8851C1}" dt="2023-06-07T13:08:10.542" v="1" actId="20577"/>
          <ac:spMkLst>
            <pc:docMk/>
            <pc:sldMk cId="0" sldId="263"/>
            <ac:spMk id="168" creationId="{00000000-0000-0000-0000-000000000000}"/>
          </ac:spMkLst>
        </pc:spChg>
      </pc:sldChg>
      <pc:sldChg chg="modSp">
        <pc:chgData name="jstrotman@bridgend.ac.uk" userId="S::urn:spo:guest#jstrotman@bridgend.ac.uk::" providerId="AD" clId="Web-{AE30D3D9-1D6A-7721-23EC-93823F8851C1}" dt="2023-06-07T13:08:48.794" v="4" actId="20577"/>
        <pc:sldMkLst>
          <pc:docMk/>
          <pc:sldMk cId="0" sldId="271"/>
        </pc:sldMkLst>
        <pc:spChg chg="mod">
          <ac:chgData name="jstrotman@bridgend.ac.uk" userId="S::urn:spo:guest#jstrotman@bridgend.ac.uk::" providerId="AD" clId="Web-{AE30D3D9-1D6A-7721-23EC-93823F8851C1}" dt="2023-06-07T13:08:48.794" v="4" actId="20577"/>
          <ac:spMkLst>
            <pc:docMk/>
            <pc:sldMk cId="0" sldId="271"/>
            <ac:spMk id="232" creationId="{00000000-0000-0000-0000-000000000000}"/>
          </ac:spMkLst>
        </pc:spChg>
      </pc:sldChg>
      <pc:sldChg chg="modSp">
        <pc:chgData name="jstrotman@bridgend.ac.uk" userId="S::urn:spo:guest#jstrotman@bridgend.ac.uk::" providerId="AD" clId="Web-{AE30D3D9-1D6A-7721-23EC-93823F8851C1}" dt="2023-06-07T13:09:02.356" v="6" actId="20577"/>
        <pc:sldMkLst>
          <pc:docMk/>
          <pc:sldMk cId="0" sldId="274"/>
        </pc:sldMkLst>
        <pc:spChg chg="mod">
          <ac:chgData name="jstrotman@bridgend.ac.uk" userId="S::urn:spo:guest#jstrotman@bridgend.ac.uk::" providerId="AD" clId="Web-{AE30D3D9-1D6A-7721-23EC-93823F8851C1}" dt="2023-06-07T13:09:02.356" v="6" actId="20577"/>
          <ac:spMkLst>
            <pc:docMk/>
            <pc:sldMk cId="0" sldId="274"/>
            <ac:spMk id="256" creationId="{00000000-0000-0000-0000-000000000000}"/>
          </ac:spMkLst>
        </pc:spChg>
      </pc:sldChg>
      <pc:sldChg chg="modSp">
        <pc:chgData name="jstrotman@bridgend.ac.uk" userId="S::urn:spo:guest#jstrotman@bridgend.ac.uk::" providerId="AD" clId="Web-{AE30D3D9-1D6A-7721-23EC-93823F8851C1}" dt="2023-06-07T13:09:24.092" v="10" actId="20577"/>
        <pc:sldMkLst>
          <pc:docMk/>
          <pc:sldMk cId="0" sldId="280"/>
        </pc:sldMkLst>
        <pc:spChg chg="mod">
          <ac:chgData name="jstrotman@bridgend.ac.uk" userId="S::urn:spo:guest#jstrotman@bridgend.ac.uk::" providerId="AD" clId="Web-{AE30D3D9-1D6A-7721-23EC-93823F8851C1}" dt="2023-06-07T13:09:24.092" v="10" actId="20577"/>
          <ac:spMkLst>
            <pc:docMk/>
            <pc:sldMk cId="0" sldId="280"/>
            <ac:spMk id="304" creationId="{00000000-0000-0000-0000-000000000000}"/>
          </ac:spMkLst>
        </pc:spChg>
      </pc:sldChg>
      <pc:sldChg chg="modSp">
        <pc:chgData name="jstrotman@bridgend.ac.uk" userId="S::urn:spo:guest#jstrotman@bridgend.ac.uk::" providerId="AD" clId="Web-{AE30D3D9-1D6A-7721-23EC-93823F8851C1}" dt="2023-06-07T13:09:48.202" v="13" actId="20577"/>
        <pc:sldMkLst>
          <pc:docMk/>
          <pc:sldMk cId="0" sldId="284"/>
        </pc:sldMkLst>
        <pc:spChg chg="mod">
          <ac:chgData name="jstrotman@bridgend.ac.uk" userId="S::urn:spo:guest#jstrotman@bridgend.ac.uk::" providerId="AD" clId="Web-{AE30D3D9-1D6A-7721-23EC-93823F8851C1}" dt="2023-06-07T13:09:48.202" v="13" actId="20577"/>
          <ac:spMkLst>
            <pc:docMk/>
            <pc:sldMk cId="0" sldId="284"/>
            <ac:spMk id="336" creationId="{00000000-0000-0000-0000-000000000000}"/>
          </ac:spMkLst>
        </pc:spChg>
      </pc:sldChg>
      <pc:sldChg chg="modSp">
        <pc:chgData name="jstrotman@bridgend.ac.uk" userId="S::urn:spo:guest#jstrotman@bridgend.ac.uk::" providerId="AD" clId="Web-{AE30D3D9-1D6A-7721-23EC-93823F8851C1}" dt="2023-06-07T13:11:37.487" v="19" actId="20577"/>
        <pc:sldMkLst>
          <pc:docMk/>
          <pc:sldMk cId="0" sldId="289"/>
        </pc:sldMkLst>
        <pc:spChg chg="mod">
          <ac:chgData name="jstrotman@bridgend.ac.uk" userId="S::urn:spo:guest#jstrotman@bridgend.ac.uk::" providerId="AD" clId="Web-{AE30D3D9-1D6A-7721-23EC-93823F8851C1}" dt="2023-06-07T13:11:37.487" v="19" actId="20577"/>
          <ac:spMkLst>
            <pc:docMk/>
            <pc:sldMk cId="0" sldId="289"/>
            <ac:spMk id="377" creationId="{00000000-0000-0000-0000-000000000000}"/>
          </ac:spMkLst>
        </pc:spChg>
      </pc:sldChg>
      <pc:sldChg chg="modSp">
        <pc:chgData name="jstrotman@bridgend.ac.uk" userId="S::urn:spo:guest#jstrotman@bridgend.ac.uk::" providerId="AD" clId="Web-{AE30D3D9-1D6A-7721-23EC-93823F8851C1}" dt="2023-06-07T13:12:53.958" v="23" actId="20577"/>
        <pc:sldMkLst>
          <pc:docMk/>
          <pc:sldMk cId="0" sldId="296"/>
        </pc:sldMkLst>
        <pc:spChg chg="mod">
          <ac:chgData name="jstrotman@bridgend.ac.uk" userId="S::urn:spo:guest#jstrotman@bridgend.ac.uk::" providerId="AD" clId="Web-{AE30D3D9-1D6A-7721-23EC-93823F8851C1}" dt="2023-06-07T13:12:53.958" v="23" actId="20577"/>
          <ac:spMkLst>
            <pc:docMk/>
            <pc:sldMk cId="0" sldId="296"/>
            <ac:spMk id="432" creationId="{00000000-0000-0000-0000-000000000000}"/>
          </ac:spMkLst>
        </pc:spChg>
      </pc:sldChg>
    </pc:docChg>
  </pc:docChgLst>
  <pc:docChgLst>
    <pc:chgData name="jstrotman@bridgend.ac.uk" userId="S::urn:spo:guest#jstrotman@bridgend.ac.uk::" providerId="AD" clId="Web-{92FF3289-D5D0-7C21-0B4F-455549C9BAC7}"/>
    <pc:docChg chg="modSld">
      <pc:chgData name="jstrotman@bridgend.ac.uk" userId="S::urn:spo:guest#jstrotman@bridgend.ac.uk::" providerId="AD" clId="Web-{92FF3289-D5D0-7C21-0B4F-455549C9BAC7}" dt="2023-07-03T10:50:08.387" v="0" actId="14100"/>
      <pc:docMkLst>
        <pc:docMk/>
      </pc:docMkLst>
      <pc:sldChg chg="modSp">
        <pc:chgData name="jstrotman@bridgend.ac.uk" userId="S::urn:spo:guest#jstrotman@bridgend.ac.uk::" providerId="AD" clId="Web-{92FF3289-D5D0-7C21-0B4F-455549C9BAC7}" dt="2023-07-03T10:50:08.387" v="0" actId="14100"/>
        <pc:sldMkLst>
          <pc:docMk/>
          <pc:sldMk cId="0" sldId="261"/>
        </pc:sldMkLst>
        <pc:spChg chg="mod">
          <ac:chgData name="jstrotman@bridgend.ac.uk" userId="S::urn:spo:guest#jstrotman@bridgend.ac.uk::" providerId="AD" clId="Web-{92FF3289-D5D0-7C21-0B4F-455549C9BAC7}" dt="2023-07-03T10:50:08.387" v="0" actId="14100"/>
          <ac:spMkLst>
            <pc:docMk/>
            <pc:sldMk cId="0" sldId="261"/>
            <ac:spMk id="151" creationId="{00000000-0000-0000-0000-000000000000}"/>
          </ac:spMkLst>
        </pc:spChg>
      </pc:sldChg>
    </pc:docChg>
  </pc:docChgLst>
  <pc:docChgLst>
    <pc:chgData name="Trinity Rees" userId="S::t.rees@npt.gov.uk::23ed69b1-c9cb-4295-a16f-e57105e4c724" providerId="AD" clId="Web-{FC205153-5AE5-DFE3-5DE3-70D436FE34C9}"/>
    <pc:docChg chg="modSld">
      <pc:chgData name="Trinity Rees" userId="S::t.rees@npt.gov.uk::23ed69b1-c9cb-4295-a16f-e57105e4c724" providerId="AD" clId="Web-{FC205153-5AE5-DFE3-5DE3-70D436FE34C9}" dt="2023-10-13T09:21:48.856" v="23" actId="1076"/>
      <pc:docMkLst>
        <pc:docMk/>
      </pc:docMkLst>
      <pc:sldChg chg="addSp modSp">
        <pc:chgData name="Trinity Rees" userId="S::t.rees@npt.gov.uk::23ed69b1-c9cb-4295-a16f-e57105e4c724" providerId="AD" clId="Web-{FC205153-5AE5-DFE3-5DE3-70D436FE34C9}" dt="2023-10-13T09:20:31.915" v="8" actId="1076"/>
        <pc:sldMkLst>
          <pc:docMk/>
          <pc:sldMk cId="0" sldId="280"/>
        </pc:sldMkLst>
        <pc:spChg chg="mod">
          <ac:chgData name="Trinity Rees" userId="S::t.rees@npt.gov.uk::23ed69b1-c9cb-4295-a16f-e57105e4c724" providerId="AD" clId="Web-{FC205153-5AE5-DFE3-5DE3-70D436FE34C9}" dt="2023-10-13T09:19:59.118" v="0" actId="20577"/>
          <ac:spMkLst>
            <pc:docMk/>
            <pc:sldMk cId="0" sldId="280"/>
            <ac:spMk id="304" creationId="{00000000-0000-0000-0000-000000000000}"/>
          </ac:spMkLst>
        </pc:spChg>
        <pc:picChg chg="add mod">
          <ac:chgData name="Trinity Rees" userId="S::t.rees@npt.gov.uk::23ed69b1-c9cb-4295-a16f-e57105e4c724" providerId="AD" clId="Web-{FC205153-5AE5-DFE3-5DE3-70D436FE34C9}" dt="2023-10-13T09:20:16.306" v="4" actId="14100"/>
          <ac:picMkLst>
            <pc:docMk/>
            <pc:sldMk cId="0" sldId="280"/>
            <ac:picMk id="2" creationId="{58D0D6AA-C002-984C-BF41-E099D10E30CF}"/>
          </ac:picMkLst>
        </pc:picChg>
        <pc:picChg chg="add mod">
          <ac:chgData name="Trinity Rees" userId="S::t.rees@npt.gov.uk::23ed69b1-c9cb-4295-a16f-e57105e4c724" providerId="AD" clId="Web-{FC205153-5AE5-DFE3-5DE3-70D436FE34C9}" dt="2023-10-13T09:20:31.915" v="8" actId="1076"/>
          <ac:picMkLst>
            <pc:docMk/>
            <pc:sldMk cId="0" sldId="280"/>
            <ac:picMk id="3" creationId="{7BD494DB-7A2B-ACC1-85E4-724324DB3133}"/>
          </ac:picMkLst>
        </pc:picChg>
      </pc:sldChg>
      <pc:sldChg chg="addSp modSp">
        <pc:chgData name="Trinity Rees" userId="S::t.rees@npt.gov.uk::23ed69b1-c9cb-4295-a16f-e57105e4c724" providerId="AD" clId="Web-{FC205153-5AE5-DFE3-5DE3-70D436FE34C9}" dt="2023-10-13T09:21:16.854" v="17" actId="1076"/>
        <pc:sldMkLst>
          <pc:docMk/>
          <pc:sldMk cId="0" sldId="289"/>
        </pc:sldMkLst>
        <pc:spChg chg="mod">
          <ac:chgData name="Trinity Rees" userId="S::t.rees@npt.gov.uk::23ed69b1-c9cb-4295-a16f-e57105e4c724" providerId="AD" clId="Web-{FC205153-5AE5-DFE3-5DE3-70D436FE34C9}" dt="2023-10-13T09:20:43.541" v="9" actId="20577"/>
          <ac:spMkLst>
            <pc:docMk/>
            <pc:sldMk cId="0" sldId="289"/>
            <ac:spMk id="377" creationId="{00000000-0000-0000-0000-000000000000}"/>
          </ac:spMkLst>
        </pc:spChg>
        <pc:picChg chg="add mod">
          <ac:chgData name="Trinity Rees" userId="S::t.rees@npt.gov.uk::23ed69b1-c9cb-4295-a16f-e57105e4c724" providerId="AD" clId="Web-{FC205153-5AE5-DFE3-5DE3-70D436FE34C9}" dt="2023-10-13T09:20:55.948" v="12" actId="1076"/>
          <ac:picMkLst>
            <pc:docMk/>
            <pc:sldMk cId="0" sldId="289"/>
            <ac:picMk id="2" creationId="{16701433-7CFA-8A6A-05BC-05A22402D1E3}"/>
          </ac:picMkLst>
        </pc:picChg>
        <pc:picChg chg="add mod">
          <ac:chgData name="Trinity Rees" userId="S::t.rees@npt.gov.uk::23ed69b1-c9cb-4295-a16f-e57105e4c724" providerId="AD" clId="Web-{FC205153-5AE5-DFE3-5DE3-70D436FE34C9}" dt="2023-10-13T09:21:16.854" v="17" actId="1076"/>
          <ac:picMkLst>
            <pc:docMk/>
            <pc:sldMk cId="0" sldId="289"/>
            <ac:picMk id="3" creationId="{23C55535-6FE4-E60E-2B65-A3344B1978C1}"/>
          </ac:picMkLst>
        </pc:picChg>
      </pc:sldChg>
      <pc:sldChg chg="addSp modSp">
        <pc:chgData name="Trinity Rees" userId="S::t.rees@npt.gov.uk::23ed69b1-c9cb-4295-a16f-e57105e4c724" providerId="AD" clId="Web-{FC205153-5AE5-DFE3-5DE3-70D436FE34C9}" dt="2023-10-13T09:21:48.856" v="23" actId="1076"/>
        <pc:sldMkLst>
          <pc:docMk/>
          <pc:sldMk cId="0" sldId="296"/>
        </pc:sldMkLst>
        <pc:spChg chg="mod">
          <ac:chgData name="Trinity Rees" userId="S::t.rees@npt.gov.uk::23ed69b1-c9cb-4295-a16f-e57105e4c724" providerId="AD" clId="Web-{FC205153-5AE5-DFE3-5DE3-70D436FE34C9}" dt="2023-10-13T09:21:29.058" v="18" actId="20577"/>
          <ac:spMkLst>
            <pc:docMk/>
            <pc:sldMk cId="0" sldId="296"/>
            <ac:spMk id="432" creationId="{00000000-0000-0000-0000-000000000000}"/>
          </ac:spMkLst>
        </pc:spChg>
        <pc:picChg chg="add mod">
          <ac:chgData name="Trinity Rees" userId="S::t.rees@npt.gov.uk::23ed69b1-c9cb-4295-a16f-e57105e4c724" providerId="AD" clId="Web-{FC205153-5AE5-DFE3-5DE3-70D436FE34C9}" dt="2023-10-13T09:21:48.856" v="23" actId="1076"/>
          <ac:picMkLst>
            <pc:docMk/>
            <pc:sldMk cId="0" sldId="296"/>
            <ac:picMk id="2" creationId="{C9B14DFC-03EE-D44E-01A7-ED25D9133C1D}"/>
          </ac:picMkLst>
        </pc:picChg>
      </pc:sldChg>
    </pc:docChg>
  </pc:docChgLst>
  <pc:docChgLst>
    <pc:chgData name="Trinity Rees" userId="S::t.rees@npt.gov.uk::23ed69b1-c9cb-4295-a16f-e57105e4c724" providerId="AD" clId="Web-{58603546-29FC-92E3-237C-C801CC124158}"/>
    <pc:docChg chg="addSld modSld">
      <pc:chgData name="Trinity Rees" userId="S::t.rees@npt.gov.uk::23ed69b1-c9cb-4295-a16f-e57105e4c724" providerId="AD" clId="Web-{58603546-29FC-92E3-237C-C801CC124158}" dt="2023-10-12T15:09:02.227" v="19" actId="14100"/>
      <pc:docMkLst>
        <pc:docMk/>
      </pc:docMkLst>
      <pc:sldChg chg="addSp delSp modSp new">
        <pc:chgData name="Trinity Rees" userId="S::t.rees@npt.gov.uk::23ed69b1-c9cb-4295-a16f-e57105e4c724" providerId="AD" clId="Web-{58603546-29FC-92E3-237C-C801CC124158}" dt="2023-10-12T15:09:02.227" v="19" actId="14100"/>
        <pc:sldMkLst>
          <pc:docMk/>
          <pc:sldMk cId="1386836162" sldId="304"/>
        </pc:sldMkLst>
        <pc:spChg chg="del">
          <ac:chgData name="Trinity Rees" userId="S::t.rees@npt.gov.uk::23ed69b1-c9cb-4295-a16f-e57105e4c724" providerId="AD" clId="Web-{58603546-29FC-92E3-237C-C801CC124158}" dt="2023-10-12T15:08:40.570" v="11"/>
          <ac:spMkLst>
            <pc:docMk/>
            <pc:sldMk cId="1386836162" sldId="304"/>
            <ac:spMk id="2" creationId="{4CA1FDE1-0045-2483-F99D-2DA87189F281}"/>
          </ac:spMkLst>
        </pc:spChg>
        <pc:spChg chg="del">
          <ac:chgData name="Trinity Rees" userId="S::t.rees@npt.gov.uk::23ed69b1-c9cb-4295-a16f-e57105e4c724" providerId="AD" clId="Web-{58603546-29FC-92E3-237C-C801CC124158}" dt="2023-10-12T15:08:42.805" v="13"/>
          <ac:spMkLst>
            <pc:docMk/>
            <pc:sldMk cId="1386836162" sldId="304"/>
            <ac:spMk id="3" creationId="{1A3E5D86-0B77-FE3E-4C40-39DDEA1F1560}"/>
          </ac:spMkLst>
        </pc:spChg>
        <pc:spChg chg="del">
          <ac:chgData name="Trinity Rees" userId="S::t.rees@npt.gov.uk::23ed69b1-c9cb-4295-a16f-e57105e4c724" providerId="AD" clId="Web-{58603546-29FC-92E3-237C-C801CC124158}" dt="2023-10-12T15:08:43.867" v="14"/>
          <ac:spMkLst>
            <pc:docMk/>
            <pc:sldMk cId="1386836162" sldId="304"/>
            <ac:spMk id="4" creationId="{868A7C13-CA67-0E50-DD25-40C1F01A9F1D}"/>
          </ac:spMkLst>
        </pc:spChg>
        <pc:spChg chg="del">
          <ac:chgData name="Trinity Rees" userId="S::t.rees@npt.gov.uk::23ed69b1-c9cb-4295-a16f-e57105e4c724" providerId="AD" clId="Web-{58603546-29FC-92E3-237C-C801CC124158}" dt="2023-10-12T15:08:41.664" v="12"/>
          <ac:spMkLst>
            <pc:docMk/>
            <pc:sldMk cId="1386836162" sldId="304"/>
            <ac:spMk id="5" creationId="{135C2CBB-23C8-9A70-792B-C781F1D3EB77}"/>
          </ac:spMkLst>
        </pc:spChg>
        <pc:picChg chg="add mod">
          <ac:chgData name="Trinity Rees" userId="S::t.rees@npt.gov.uk::23ed69b1-c9cb-4295-a16f-e57105e4c724" providerId="AD" clId="Web-{58603546-29FC-92E3-237C-C801CC124158}" dt="2023-10-12T15:09:02.227" v="19" actId="14100"/>
          <ac:picMkLst>
            <pc:docMk/>
            <pc:sldMk cId="1386836162" sldId="304"/>
            <ac:picMk id="6" creationId="{8ADFE123-7187-692D-F486-563DC86A3202}"/>
          </ac:picMkLst>
        </pc:picChg>
      </pc:sldChg>
      <pc:sldChg chg="addSp delSp modSp new">
        <pc:chgData name="Trinity Rees" userId="S::t.rees@npt.gov.uk::23ed69b1-c9cb-4295-a16f-e57105e4c724" providerId="AD" clId="Web-{58603546-29FC-92E3-237C-C801CC124158}" dt="2023-10-12T15:08:38.820" v="10" actId="14100"/>
        <pc:sldMkLst>
          <pc:docMk/>
          <pc:sldMk cId="3260805685" sldId="305"/>
        </pc:sldMkLst>
        <pc:spChg chg="del">
          <ac:chgData name="Trinity Rees" userId="S::t.rees@npt.gov.uk::23ed69b1-c9cb-4295-a16f-e57105e4c724" providerId="AD" clId="Web-{58603546-29FC-92E3-237C-C801CC124158}" dt="2023-10-12T15:08:17.882" v="2"/>
          <ac:spMkLst>
            <pc:docMk/>
            <pc:sldMk cId="3260805685" sldId="305"/>
            <ac:spMk id="2" creationId="{0FB42D52-293C-D714-C410-93DED3C96B44}"/>
          </ac:spMkLst>
        </pc:spChg>
        <pc:spChg chg="del">
          <ac:chgData name="Trinity Rees" userId="S::t.rees@npt.gov.uk::23ed69b1-c9cb-4295-a16f-e57105e4c724" providerId="AD" clId="Web-{58603546-29FC-92E3-237C-C801CC124158}" dt="2023-10-12T15:08:20.367" v="4"/>
          <ac:spMkLst>
            <pc:docMk/>
            <pc:sldMk cId="3260805685" sldId="305"/>
            <ac:spMk id="3" creationId="{7787877C-545A-F064-CA74-424C4948C947}"/>
          </ac:spMkLst>
        </pc:spChg>
        <pc:spChg chg="del">
          <ac:chgData name="Trinity Rees" userId="S::t.rees@npt.gov.uk::23ed69b1-c9cb-4295-a16f-e57105e4c724" providerId="AD" clId="Web-{58603546-29FC-92E3-237C-C801CC124158}" dt="2023-10-12T15:08:21.788" v="5"/>
          <ac:spMkLst>
            <pc:docMk/>
            <pc:sldMk cId="3260805685" sldId="305"/>
            <ac:spMk id="4" creationId="{5DF80CA3-04D6-9B5F-0696-87BD92ADAC48}"/>
          </ac:spMkLst>
        </pc:spChg>
        <pc:spChg chg="del">
          <ac:chgData name="Trinity Rees" userId="S::t.rees@npt.gov.uk::23ed69b1-c9cb-4295-a16f-e57105e4c724" providerId="AD" clId="Web-{58603546-29FC-92E3-237C-C801CC124158}" dt="2023-10-12T15:08:19.210" v="3"/>
          <ac:spMkLst>
            <pc:docMk/>
            <pc:sldMk cId="3260805685" sldId="305"/>
            <ac:spMk id="5" creationId="{50F43A01-7022-E154-25A0-F152AC68CDB1}"/>
          </ac:spMkLst>
        </pc:spChg>
        <pc:picChg chg="add mod">
          <ac:chgData name="Trinity Rees" userId="S::t.rees@npt.gov.uk::23ed69b1-c9cb-4295-a16f-e57105e4c724" providerId="AD" clId="Web-{58603546-29FC-92E3-237C-C801CC124158}" dt="2023-10-12T15:08:38.820" v="10" actId="14100"/>
          <ac:picMkLst>
            <pc:docMk/>
            <pc:sldMk cId="3260805685" sldId="305"/>
            <ac:picMk id="6" creationId="{794BA1B2-A848-0A4E-991A-1DA8840328F1}"/>
          </ac:picMkLst>
        </pc:picChg>
      </pc:sldChg>
    </pc:docChg>
  </pc:docChgLst>
  <pc:docChgLst>
    <pc:chgData name="Polly Duncan" userId="S::p.duncan@npt.gov.uk::b8f6264a-9836-4730-8ca9-23013ec67ff8" providerId="AD" clId="Web-{946EE4CD-B835-D903-4987-A908D54CC8BB}"/>
    <pc:docChg chg="modSld sldOrd">
      <pc:chgData name="Polly Duncan" userId="S::p.duncan@npt.gov.uk::b8f6264a-9836-4730-8ca9-23013ec67ff8" providerId="AD" clId="Web-{946EE4CD-B835-D903-4987-A908D54CC8BB}" dt="2024-01-11T14:54:06.038" v="117" actId="20577"/>
      <pc:docMkLst>
        <pc:docMk/>
      </pc:docMkLst>
      <pc:sldChg chg="modSp">
        <pc:chgData name="Polly Duncan" userId="S::p.duncan@npt.gov.uk::b8f6264a-9836-4730-8ca9-23013ec67ff8" providerId="AD" clId="Web-{946EE4CD-B835-D903-4987-A908D54CC8BB}" dt="2024-01-11T14:48:25.246" v="8" actId="20577"/>
        <pc:sldMkLst>
          <pc:docMk/>
          <pc:sldMk cId="0" sldId="261"/>
        </pc:sldMkLst>
        <pc:spChg chg="mod">
          <ac:chgData name="Polly Duncan" userId="S::p.duncan@npt.gov.uk::b8f6264a-9836-4730-8ca9-23013ec67ff8" providerId="AD" clId="Web-{946EE4CD-B835-D903-4987-A908D54CC8BB}" dt="2024-01-11T14:48:25.246" v="8" actId="20577"/>
          <ac:spMkLst>
            <pc:docMk/>
            <pc:sldMk cId="0" sldId="261"/>
            <ac:spMk id="5" creationId="{00000000-0000-0000-0000-000000000000}"/>
          </ac:spMkLst>
        </pc:spChg>
        <pc:spChg chg="mod">
          <ac:chgData name="Polly Duncan" userId="S::p.duncan@npt.gov.uk::b8f6264a-9836-4730-8ca9-23013ec67ff8" providerId="AD" clId="Web-{946EE4CD-B835-D903-4987-A908D54CC8BB}" dt="2024-01-11T14:48:07.886" v="3" actId="20577"/>
          <ac:spMkLst>
            <pc:docMk/>
            <pc:sldMk cId="0" sldId="261"/>
            <ac:spMk id="6" creationId="{00000000-0000-0000-0000-000000000000}"/>
          </ac:spMkLst>
        </pc:spChg>
        <pc:spChg chg="mod">
          <ac:chgData name="Polly Duncan" userId="S::p.duncan@npt.gov.uk::b8f6264a-9836-4730-8ca9-23013ec67ff8" providerId="AD" clId="Web-{946EE4CD-B835-D903-4987-A908D54CC8BB}" dt="2024-01-11T14:48:02.074" v="1" actId="20577"/>
          <ac:spMkLst>
            <pc:docMk/>
            <pc:sldMk cId="0" sldId="261"/>
            <ac:spMk id="151" creationId="{00000000-0000-0000-0000-000000000000}"/>
          </ac:spMkLst>
        </pc:spChg>
        <pc:spChg chg="mod">
          <ac:chgData name="Polly Duncan" userId="S::p.duncan@npt.gov.uk::b8f6264a-9836-4730-8ca9-23013ec67ff8" providerId="AD" clId="Web-{946EE4CD-B835-D903-4987-A908D54CC8BB}" dt="2024-01-11T14:48:19.730" v="6" actId="20577"/>
          <ac:spMkLst>
            <pc:docMk/>
            <pc:sldMk cId="0" sldId="261"/>
            <ac:spMk id="153" creationId="{00000000-0000-0000-0000-000000000000}"/>
          </ac:spMkLst>
        </pc:spChg>
      </pc:sldChg>
      <pc:sldChg chg="modSp">
        <pc:chgData name="Polly Duncan" userId="S::p.duncan@npt.gov.uk::b8f6264a-9836-4730-8ca9-23013ec67ff8" providerId="AD" clId="Web-{946EE4CD-B835-D903-4987-A908D54CC8BB}" dt="2024-01-11T14:48:52.544" v="14" actId="20577"/>
        <pc:sldMkLst>
          <pc:docMk/>
          <pc:sldMk cId="0" sldId="262"/>
        </pc:sldMkLst>
        <pc:spChg chg="mod">
          <ac:chgData name="Polly Duncan" userId="S::p.duncan@npt.gov.uk::b8f6264a-9836-4730-8ca9-23013ec67ff8" providerId="AD" clId="Web-{946EE4CD-B835-D903-4987-A908D54CC8BB}" dt="2024-01-11T14:48:33.747" v="10" actId="20577"/>
          <ac:spMkLst>
            <pc:docMk/>
            <pc:sldMk cId="0" sldId="262"/>
            <ac:spMk id="5" creationId="{00000000-0000-0000-0000-000000000000}"/>
          </ac:spMkLst>
        </pc:spChg>
        <pc:spChg chg="mod">
          <ac:chgData name="Polly Duncan" userId="S::p.duncan@npt.gov.uk::b8f6264a-9836-4730-8ca9-23013ec67ff8" providerId="AD" clId="Web-{946EE4CD-B835-D903-4987-A908D54CC8BB}" dt="2024-01-11T14:48:52.544" v="14" actId="20577"/>
          <ac:spMkLst>
            <pc:docMk/>
            <pc:sldMk cId="0" sldId="262"/>
            <ac:spMk id="159" creationId="{00000000-0000-0000-0000-000000000000}"/>
          </ac:spMkLst>
        </pc:spChg>
      </pc:sldChg>
      <pc:sldChg chg="modSp">
        <pc:chgData name="Polly Duncan" userId="S::p.duncan@npt.gov.uk::b8f6264a-9836-4730-8ca9-23013ec67ff8" providerId="AD" clId="Web-{946EE4CD-B835-D903-4987-A908D54CC8BB}" dt="2024-01-11T14:49:02.685" v="17" actId="20577"/>
        <pc:sldMkLst>
          <pc:docMk/>
          <pc:sldMk cId="0" sldId="263"/>
        </pc:sldMkLst>
        <pc:spChg chg="mod">
          <ac:chgData name="Polly Duncan" userId="S::p.duncan@npt.gov.uk::b8f6264a-9836-4730-8ca9-23013ec67ff8" providerId="AD" clId="Web-{946EE4CD-B835-D903-4987-A908D54CC8BB}" dt="2024-01-11T14:48:58.841" v="15" actId="20577"/>
          <ac:spMkLst>
            <pc:docMk/>
            <pc:sldMk cId="0" sldId="263"/>
            <ac:spMk id="5" creationId="{00000000-0000-0000-0000-000000000000}"/>
          </ac:spMkLst>
        </pc:spChg>
        <pc:spChg chg="mod">
          <ac:chgData name="Polly Duncan" userId="S::p.duncan@npt.gov.uk::b8f6264a-9836-4730-8ca9-23013ec67ff8" providerId="AD" clId="Web-{946EE4CD-B835-D903-4987-A908D54CC8BB}" dt="2024-01-11T14:49:02.685" v="17" actId="20577"/>
          <ac:spMkLst>
            <pc:docMk/>
            <pc:sldMk cId="0" sldId="263"/>
            <ac:spMk id="167" creationId="{00000000-0000-0000-0000-000000000000}"/>
          </ac:spMkLst>
        </pc:spChg>
      </pc:sldChg>
      <pc:sldChg chg="modSp">
        <pc:chgData name="Polly Duncan" userId="S::p.duncan@npt.gov.uk::b8f6264a-9836-4730-8ca9-23013ec67ff8" providerId="AD" clId="Web-{946EE4CD-B835-D903-4987-A908D54CC8BB}" dt="2024-01-11T14:49:23.389" v="20" actId="20577"/>
        <pc:sldMkLst>
          <pc:docMk/>
          <pc:sldMk cId="0" sldId="264"/>
        </pc:sldMkLst>
        <pc:spChg chg="mod">
          <ac:chgData name="Polly Duncan" userId="S::p.duncan@npt.gov.uk::b8f6264a-9836-4730-8ca9-23013ec67ff8" providerId="AD" clId="Web-{946EE4CD-B835-D903-4987-A908D54CC8BB}" dt="2024-01-11T14:49:19.201" v="18" actId="20577"/>
          <ac:spMkLst>
            <pc:docMk/>
            <pc:sldMk cId="0" sldId="264"/>
            <ac:spMk id="6" creationId="{00000000-0000-0000-0000-000000000000}"/>
          </ac:spMkLst>
        </pc:spChg>
        <pc:spChg chg="mod">
          <ac:chgData name="Polly Duncan" userId="S::p.duncan@npt.gov.uk::b8f6264a-9836-4730-8ca9-23013ec67ff8" providerId="AD" clId="Web-{946EE4CD-B835-D903-4987-A908D54CC8BB}" dt="2024-01-11T14:49:23.389" v="20" actId="20577"/>
          <ac:spMkLst>
            <pc:docMk/>
            <pc:sldMk cId="0" sldId="264"/>
            <ac:spMk id="175" creationId="{00000000-0000-0000-0000-000000000000}"/>
          </ac:spMkLst>
        </pc:spChg>
      </pc:sldChg>
      <pc:sldChg chg="modSp">
        <pc:chgData name="Polly Duncan" userId="S::p.duncan@npt.gov.uk::b8f6264a-9836-4730-8ca9-23013ec67ff8" providerId="AD" clId="Web-{946EE4CD-B835-D903-4987-A908D54CC8BB}" dt="2024-01-11T14:49:33.061" v="23" actId="20577"/>
        <pc:sldMkLst>
          <pc:docMk/>
          <pc:sldMk cId="0" sldId="265"/>
        </pc:sldMkLst>
        <pc:spChg chg="mod">
          <ac:chgData name="Polly Duncan" userId="S::p.duncan@npt.gov.uk::b8f6264a-9836-4730-8ca9-23013ec67ff8" providerId="AD" clId="Web-{946EE4CD-B835-D903-4987-A908D54CC8BB}" dt="2024-01-11T14:49:29.530" v="21" actId="20577"/>
          <ac:spMkLst>
            <pc:docMk/>
            <pc:sldMk cId="0" sldId="265"/>
            <ac:spMk id="5" creationId="{00000000-0000-0000-0000-000000000000}"/>
          </ac:spMkLst>
        </pc:spChg>
        <pc:spChg chg="mod">
          <ac:chgData name="Polly Duncan" userId="S::p.duncan@npt.gov.uk::b8f6264a-9836-4730-8ca9-23013ec67ff8" providerId="AD" clId="Web-{946EE4CD-B835-D903-4987-A908D54CC8BB}" dt="2024-01-11T14:49:33.061" v="23" actId="20577"/>
          <ac:spMkLst>
            <pc:docMk/>
            <pc:sldMk cId="0" sldId="265"/>
            <ac:spMk id="183" creationId="{00000000-0000-0000-0000-000000000000}"/>
          </ac:spMkLst>
        </pc:spChg>
      </pc:sldChg>
      <pc:sldChg chg="modSp">
        <pc:chgData name="Polly Duncan" userId="S::p.duncan@npt.gov.uk::b8f6264a-9836-4730-8ca9-23013ec67ff8" providerId="AD" clId="Web-{946EE4CD-B835-D903-4987-A908D54CC8BB}" dt="2024-01-11T14:49:46.483" v="26" actId="20577"/>
        <pc:sldMkLst>
          <pc:docMk/>
          <pc:sldMk cId="0" sldId="266"/>
        </pc:sldMkLst>
        <pc:spChg chg="mod">
          <ac:chgData name="Polly Duncan" userId="S::p.duncan@npt.gov.uk::b8f6264a-9836-4730-8ca9-23013ec67ff8" providerId="AD" clId="Web-{946EE4CD-B835-D903-4987-A908D54CC8BB}" dt="2024-01-11T14:49:42.905" v="24" actId="20577"/>
          <ac:spMkLst>
            <pc:docMk/>
            <pc:sldMk cId="0" sldId="266"/>
            <ac:spMk id="5" creationId="{00000000-0000-0000-0000-000000000000}"/>
          </ac:spMkLst>
        </pc:spChg>
        <pc:spChg chg="mod">
          <ac:chgData name="Polly Duncan" userId="S::p.duncan@npt.gov.uk::b8f6264a-9836-4730-8ca9-23013ec67ff8" providerId="AD" clId="Web-{946EE4CD-B835-D903-4987-A908D54CC8BB}" dt="2024-01-11T14:49:46.483" v="26" actId="20577"/>
          <ac:spMkLst>
            <pc:docMk/>
            <pc:sldMk cId="0" sldId="266"/>
            <ac:spMk id="191" creationId="{00000000-0000-0000-0000-000000000000}"/>
          </ac:spMkLst>
        </pc:spChg>
      </pc:sldChg>
      <pc:sldChg chg="modSp">
        <pc:chgData name="Polly Duncan" userId="S::p.duncan@npt.gov.uk::b8f6264a-9836-4730-8ca9-23013ec67ff8" providerId="AD" clId="Web-{946EE4CD-B835-D903-4987-A908D54CC8BB}" dt="2024-01-11T14:49:55.140" v="29" actId="20577"/>
        <pc:sldMkLst>
          <pc:docMk/>
          <pc:sldMk cId="0" sldId="267"/>
        </pc:sldMkLst>
        <pc:spChg chg="mod">
          <ac:chgData name="Polly Duncan" userId="S::p.duncan@npt.gov.uk::b8f6264a-9836-4730-8ca9-23013ec67ff8" providerId="AD" clId="Web-{946EE4CD-B835-D903-4987-A908D54CC8BB}" dt="2024-01-11T14:49:51.108" v="27" actId="20577"/>
          <ac:spMkLst>
            <pc:docMk/>
            <pc:sldMk cId="0" sldId="267"/>
            <ac:spMk id="5" creationId="{00000000-0000-0000-0000-000000000000}"/>
          </ac:spMkLst>
        </pc:spChg>
        <pc:spChg chg="mod">
          <ac:chgData name="Polly Duncan" userId="S::p.duncan@npt.gov.uk::b8f6264a-9836-4730-8ca9-23013ec67ff8" providerId="AD" clId="Web-{946EE4CD-B835-D903-4987-A908D54CC8BB}" dt="2024-01-11T14:49:55.140" v="29" actId="20577"/>
          <ac:spMkLst>
            <pc:docMk/>
            <pc:sldMk cId="0" sldId="267"/>
            <ac:spMk id="199" creationId="{00000000-0000-0000-0000-000000000000}"/>
          </ac:spMkLst>
        </pc:spChg>
      </pc:sldChg>
      <pc:sldChg chg="addSp delSp modSp">
        <pc:chgData name="Polly Duncan" userId="S::p.duncan@npt.gov.uk::b8f6264a-9836-4730-8ca9-23013ec67ff8" providerId="AD" clId="Web-{946EE4CD-B835-D903-4987-A908D54CC8BB}" dt="2024-01-11T14:50:08.703" v="35" actId="20577"/>
        <pc:sldMkLst>
          <pc:docMk/>
          <pc:sldMk cId="0" sldId="268"/>
        </pc:sldMkLst>
        <pc:spChg chg="add del mod">
          <ac:chgData name="Polly Duncan" userId="S::p.duncan@npt.gov.uk::b8f6264a-9836-4730-8ca9-23013ec67ff8" providerId="AD" clId="Web-{946EE4CD-B835-D903-4987-A908D54CC8BB}" dt="2024-01-11T14:50:05.781" v="33"/>
          <ac:spMkLst>
            <pc:docMk/>
            <pc:sldMk cId="0" sldId="268"/>
            <ac:spMk id="3" creationId="{A6EFCD17-7E4D-858D-7098-613CC5A470A3}"/>
          </ac:spMkLst>
        </pc:spChg>
        <pc:spChg chg="mod">
          <ac:chgData name="Polly Duncan" userId="S::p.duncan@npt.gov.uk::b8f6264a-9836-4730-8ca9-23013ec67ff8" providerId="AD" clId="Web-{946EE4CD-B835-D903-4987-A908D54CC8BB}" dt="2024-01-11T14:50:02.296" v="31" actId="20577"/>
          <ac:spMkLst>
            <pc:docMk/>
            <pc:sldMk cId="0" sldId="268"/>
            <ac:spMk id="5" creationId="{00000000-0000-0000-0000-000000000000}"/>
          </ac:spMkLst>
        </pc:spChg>
        <pc:spChg chg="mod">
          <ac:chgData name="Polly Duncan" userId="S::p.duncan@npt.gov.uk::b8f6264a-9836-4730-8ca9-23013ec67ff8" providerId="AD" clId="Web-{946EE4CD-B835-D903-4987-A908D54CC8BB}" dt="2024-01-11T14:50:08.703" v="35" actId="20577"/>
          <ac:spMkLst>
            <pc:docMk/>
            <pc:sldMk cId="0" sldId="268"/>
            <ac:spMk id="207" creationId="{00000000-0000-0000-0000-000000000000}"/>
          </ac:spMkLst>
        </pc:spChg>
        <pc:spChg chg="del">
          <ac:chgData name="Polly Duncan" userId="S::p.duncan@npt.gov.uk::b8f6264a-9836-4730-8ca9-23013ec67ff8" providerId="AD" clId="Web-{946EE4CD-B835-D903-4987-A908D54CC8BB}" dt="2024-01-11T14:49:58.202" v="30"/>
          <ac:spMkLst>
            <pc:docMk/>
            <pc:sldMk cId="0" sldId="268"/>
            <ac:spMk id="209" creationId="{00000000-0000-0000-0000-000000000000}"/>
          </ac:spMkLst>
        </pc:spChg>
      </pc:sldChg>
      <pc:sldChg chg="modSp">
        <pc:chgData name="Polly Duncan" userId="S::p.duncan@npt.gov.uk::b8f6264a-9836-4730-8ca9-23013ec67ff8" providerId="AD" clId="Web-{946EE4CD-B835-D903-4987-A908D54CC8BB}" dt="2024-01-11T14:50:16.890" v="38" actId="20577"/>
        <pc:sldMkLst>
          <pc:docMk/>
          <pc:sldMk cId="0" sldId="269"/>
        </pc:sldMkLst>
        <pc:spChg chg="mod">
          <ac:chgData name="Polly Duncan" userId="S::p.duncan@npt.gov.uk::b8f6264a-9836-4730-8ca9-23013ec67ff8" providerId="AD" clId="Web-{946EE4CD-B835-D903-4987-A908D54CC8BB}" dt="2024-01-11T14:50:13.187" v="36" actId="20577"/>
          <ac:spMkLst>
            <pc:docMk/>
            <pc:sldMk cId="0" sldId="269"/>
            <ac:spMk id="5" creationId="{00000000-0000-0000-0000-000000000000}"/>
          </ac:spMkLst>
        </pc:spChg>
        <pc:spChg chg="mod">
          <ac:chgData name="Polly Duncan" userId="S::p.duncan@npt.gov.uk::b8f6264a-9836-4730-8ca9-23013ec67ff8" providerId="AD" clId="Web-{946EE4CD-B835-D903-4987-A908D54CC8BB}" dt="2024-01-11T14:50:16.890" v="38" actId="20577"/>
          <ac:spMkLst>
            <pc:docMk/>
            <pc:sldMk cId="0" sldId="269"/>
            <ac:spMk id="215" creationId="{00000000-0000-0000-0000-000000000000}"/>
          </ac:spMkLst>
        </pc:spChg>
      </pc:sldChg>
      <pc:sldChg chg="modSp">
        <pc:chgData name="Polly Duncan" userId="S::p.duncan@npt.gov.uk::b8f6264a-9836-4730-8ca9-23013ec67ff8" providerId="AD" clId="Web-{946EE4CD-B835-D903-4987-A908D54CC8BB}" dt="2024-01-11T14:50:24.594" v="41" actId="20577"/>
        <pc:sldMkLst>
          <pc:docMk/>
          <pc:sldMk cId="0" sldId="270"/>
        </pc:sldMkLst>
        <pc:spChg chg="mod">
          <ac:chgData name="Polly Duncan" userId="S::p.duncan@npt.gov.uk::b8f6264a-9836-4730-8ca9-23013ec67ff8" providerId="AD" clId="Web-{946EE4CD-B835-D903-4987-A908D54CC8BB}" dt="2024-01-11T14:50:20.797" v="39" actId="20577"/>
          <ac:spMkLst>
            <pc:docMk/>
            <pc:sldMk cId="0" sldId="270"/>
            <ac:spMk id="5" creationId="{00000000-0000-0000-0000-000000000000}"/>
          </ac:spMkLst>
        </pc:spChg>
        <pc:spChg chg="mod">
          <ac:chgData name="Polly Duncan" userId="S::p.duncan@npt.gov.uk::b8f6264a-9836-4730-8ca9-23013ec67ff8" providerId="AD" clId="Web-{946EE4CD-B835-D903-4987-A908D54CC8BB}" dt="2024-01-11T14:50:24.594" v="41" actId="20577"/>
          <ac:spMkLst>
            <pc:docMk/>
            <pc:sldMk cId="0" sldId="270"/>
            <ac:spMk id="223" creationId="{00000000-0000-0000-0000-000000000000}"/>
          </ac:spMkLst>
        </pc:spChg>
      </pc:sldChg>
      <pc:sldChg chg="modSp">
        <pc:chgData name="Polly Duncan" userId="S::p.duncan@npt.gov.uk::b8f6264a-9836-4730-8ca9-23013ec67ff8" providerId="AD" clId="Web-{946EE4CD-B835-D903-4987-A908D54CC8BB}" dt="2024-01-11T14:50:32.313" v="44" actId="20577"/>
        <pc:sldMkLst>
          <pc:docMk/>
          <pc:sldMk cId="0" sldId="271"/>
        </pc:sldMkLst>
        <pc:spChg chg="mod">
          <ac:chgData name="Polly Duncan" userId="S::p.duncan@npt.gov.uk::b8f6264a-9836-4730-8ca9-23013ec67ff8" providerId="AD" clId="Web-{946EE4CD-B835-D903-4987-A908D54CC8BB}" dt="2024-01-11T14:50:29.266" v="42" actId="20577"/>
          <ac:spMkLst>
            <pc:docMk/>
            <pc:sldMk cId="0" sldId="271"/>
            <ac:spMk id="5" creationId="{00000000-0000-0000-0000-000000000000}"/>
          </ac:spMkLst>
        </pc:spChg>
        <pc:spChg chg="mod">
          <ac:chgData name="Polly Duncan" userId="S::p.duncan@npt.gov.uk::b8f6264a-9836-4730-8ca9-23013ec67ff8" providerId="AD" clId="Web-{946EE4CD-B835-D903-4987-A908D54CC8BB}" dt="2024-01-11T14:50:32.313" v="44" actId="20577"/>
          <ac:spMkLst>
            <pc:docMk/>
            <pc:sldMk cId="0" sldId="271"/>
            <ac:spMk id="231" creationId="{00000000-0000-0000-0000-000000000000}"/>
          </ac:spMkLst>
        </pc:spChg>
      </pc:sldChg>
      <pc:sldChg chg="modSp">
        <pc:chgData name="Polly Duncan" userId="S::p.duncan@npt.gov.uk::b8f6264a-9836-4730-8ca9-23013ec67ff8" providerId="AD" clId="Web-{946EE4CD-B835-D903-4987-A908D54CC8BB}" dt="2024-01-11T14:50:41.751" v="48" actId="20577"/>
        <pc:sldMkLst>
          <pc:docMk/>
          <pc:sldMk cId="0" sldId="272"/>
        </pc:sldMkLst>
        <pc:spChg chg="mod">
          <ac:chgData name="Polly Duncan" userId="S::p.duncan@npt.gov.uk::b8f6264a-9836-4730-8ca9-23013ec67ff8" providerId="AD" clId="Web-{946EE4CD-B835-D903-4987-A908D54CC8BB}" dt="2024-01-11T14:50:37.751" v="46" actId="20577"/>
          <ac:spMkLst>
            <pc:docMk/>
            <pc:sldMk cId="0" sldId="272"/>
            <ac:spMk id="5" creationId="{00000000-0000-0000-0000-000000000000}"/>
          </ac:spMkLst>
        </pc:spChg>
        <pc:spChg chg="mod">
          <ac:chgData name="Polly Duncan" userId="S::p.duncan@npt.gov.uk::b8f6264a-9836-4730-8ca9-23013ec67ff8" providerId="AD" clId="Web-{946EE4CD-B835-D903-4987-A908D54CC8BB}" dt="2024-01-11T14:50:41.751" v="48" actId="20577"/>
          <ac:spMkLst>
            <pc:docMk/>
            <pc:sldMk cId="0" sldId="272"/>
            <ac:spMk id="239" creationId="{00000000-0000-0000-0000-000000000000}"/>
          </ac:spMkLst>
        </pc:spChg>
      </pc:sldChg>
      <pc:sldChg chg="modSp">
        <pc:chgData name="Polly Duncan" userId="S::p.duncan@npt.gov.uk::b8f6264a-9836-4730-8ca9-23013ec67ff8" providerId="AD" clId="Web-{946EE4CD-B835-D903-4987-A908D54CC8BB}" dt="2024-01-11T14:50:47.423" v="51" actId="20577"/>
        <pc:sldMkLst>
          <pc:docMk/>
          <pc:sldMk cId="0" sldId="273"/>
        </pc:sldMkLst>
        <pc:spChg chg="mod">
          <ac:chgData name="Polly Duncan" userId="S::p.duncan@npt.gov.uk::b8f6264a-9836-4730-8ca9-23013ec67ff8" providerId="AD" clId="Web-{946EE4CD-B835-D903-4987-A908D54CC8BB}" dt="2024-01-11T14:50:44.251" v="49" actId="20577"/>
          <ac:spMkLst>
            <pc:docMk/>
            <pc:sldMk cId="0" sldId="273"/>
            <ac:spMk id="5" creationId="{00000000-0000-0000-0000-000000000000}"/>
          </ac:spMkLst>
        </pc:spChg>
        <pc:spChg chg="mod">
          <ac:chgData name="Polly Duncan" userId="S::p.duncan@npt.gov.uk::b8f6264a-9836-4730-8ca9-23013ec67ff8" providerId="AD" clId="Web-{946EE4CD-B835-D903-4987-A908D54CC8BB}" dt="2024-01-11T14:50:47.423" v="51" actId="20577"/>
          <ac:spMkLst>
            <pc:docMk/>
            <pc:sldMk cId="0" sldId="273"/>
            <ac:spMk id="247" creationId="{00000000-0000-0000-0000-000000000000}"/>
          </ac:spMkLst>
        </pc:spChg>
      </pc:sldChg>
      <pc:sldChg chg="modSp">
        <pc:chgData name="Polly Duncan" userId="S::p.duncan@npt.gov.uk::b8f6264a-9836-4730-8ca9-23013ec67ff8" providerId="AD" clId="Web-{946EE4CD-B835-D903-4987-A908D54CC8BB}" dt="2024-01-11T14:50:54.595" v="54" actId="20577"/>
        <pc:sldMkLst>
          <pc:docMk/>
          <pc:sldMk cId="0" sldId="274"/>
        </pc:sldMkLst>
        <pc:spChg chg="mod">
          <ac:chgData name="Polly Duncan" userId="S::p.duncan@npt.gov.uk::b8f6264a-9836-4730-8ca9-23013ec67ff8" providerId="AD" clId="Web-{946EE4CD-B835-D903-4987-A908D54CC8BB}" dt="2024-01-11T14:50:51.907" v="52" actId="20577"/>
          <ac:spMkLst>
            <pc:docMk/>
            <pc:sldMk cId="0" sldId="274"/>
            <ac:spMk id="5" creationId="{00000000-0000-0000-0000-000000000000}"/>
          </ac:spMkLst>
        </pc:spChg>
        <pc:spChg chg="mod">
          <ac:chgData name="Polly Duncan" userId="S::p.duncan@npt.gov.uk::b8f6264a-9836-4730-8ca9-23013ec67ff8" providerId="AD" clId="Web-{946EE4CD-B835-D903-4987-A908D54CC8BB}" dt="2024-01-11T14:50:54.595" v="54" actId="20577"/>
          <ac:spMkLst>
            <pc:docMk/>
            <pc:sldMk cId="0" sldId="274"/>
            <ac:spMk id="255" creationId="{00000000-0000-0000-0000-000000000000}"/>
          </ac:spMkLst>
        </pc:spChg>
      </pc:sldChg>
      <pc:sldChg chg="modSp">
        <pc:chgData name="Polly Duncan" userId="S::p.duncan@npt.gov.uk::b8f6264a-9836-4730-8ca9-23013ec67ff8" providerId="AD" clId="Web-{946EE4CD-B835-D903-4987-A908D54CC8BB}" dt="2024-01-11T14:51:02.704" v="57" actId="20577"/>
        <pc:sldMkLst>
          <pc:docMk/>
          <pc:sldMk cId="0" sldId="275"/>
        </pc:sldMkLst>
        <pc:spChg chg="mod">
          <ac:chgData name="Polly Duncan" userId="S::p.duncan@npt.gov.uk::b8f6264a-9836-4730-8ca9-23013ec67ff8" providerId="AD" clId="Web-{946EE4CD-B835-D903-4987-A908D54CC8BB}" dt="2024-01-11T14:50:59.470" v="55" actId="20577"/>
          <ac:spMkLst>
            <pc:docMk/>
            <pc:sldMk cId="0" sldId="275"/>
            <ac:spMk id="5" creationId="{00000000-0000-0000-0000-000000000000}"/>
          </ac:spMkLst>
        </pc:spChg>
        <pc:spChg chg="mod">
          <ac:chgData name="Polly Duncan" userId="S::p.duncan@npt.gov.uk::b8f6264a-9836-4730-8ca9-23013ec67ff8" providerId="AD" clId="Web-{946EE4CD-B835-D903-4987-A908D54CC8BB}" dt="2024-01-11T14:51:02.704" v="57" actId="20577"/>
          <ac:spMkLst>
            <pc:docMk/>
            <pc:sldMk cId="0" sldId="275"/>
            <ac:spMk id="263" creationId="{00000000-0000-0000-0000-000000000000}"/>
          </ac:spMkLst>
        </pc:spChg>
      </pc:sldChg>
      <pc:sldChg chg="modSp">
        <pc:chgData name="Polly Duncan" userId="S::p.duncan@npt.gov.uk::b8f6264a-9836-4730-8ca9-23013ec67ff8" providerId="AD" clId="Web-{946EE4CD-B835-D903-4987-A908D54CC8BB}" dt="2024-01-11T14:51:19.111" v="61" actId="20577"/>
        <pc:sldMkLst>
          <pc:docMk/>
          <pc:sldMk cId="0" sldId="276"/>
        </pc:sldMkLst>
        <pc:spChg chg="mod">
          <ac:chgData name="Polly Duncan" userId="S::p.duncan@npt.gov.uk::b8f6264a-9836-4730-8ca9-23013ec67ff8" providerId="AD" clId="Web-{946EE4CD-B835-D903-4987-A908D54CC8BB}" dt="2024-01-11T14:51:10.080" v="58" actId="20577"/>
          <ac:spMkLst>
            <pc:docMk/>
            <pc:sldMk cId="0" sldId="276"/>
            <ac:spMk id="6" creationId="{00000000-0000-0000-0000-000000000000}"/>
          </ac:spMkLst>
        </pc:spChg>
        <pc:spChg chg="mod">
          <ac:chgData name="Polly Duncan" userId="S::p.duncan@npt.gov.uk::b8f6264a-9836-4730-8ca9-23013ec67ff8" providerId="AD" clId="Web-{946EE4CD-B835-D903-4987-A908D54CC8BB}" dt="2024-01-11T14:51:19.111" v="61" actId="20577"/>
          <ac:spMkLst>
            <pc:docMk/>
            <pc:sldMk cId="0" sldId="276"/>
            <ac:spMk id="271" creationId="{00000000-0000-0000-0000-000000000000}"/>
          </ac:spMkLst>
        </pc:spChg>
      </pc:sldChg>
      <pc:sldChg chg="addSp delSp modSp">
        <pc:chgData name="Polly Duncan" userId="S::p.duncan@npt.gov.uk::b8f6264a-9836-4730-8ca9-23013ec67ff8" providerId="AD" clId="Web-{946EE4CD-B835-D903-4987-A908D54CC8BB}" dt="2024-01-11T14:51:37.081" v="67" actId="20577"/>
        <pc:sldMkLst>
          <pc:docMk/>
          <pc:sldMk cId="0" sldId="277"/>
        </pc:sldMkLst>
        <pc:spChg chg="add del mod">
          <ac:chgData name="Polly Duncan" userId="S::p.duncan@npt.gov.uk::b8f6264a-9836-4730-8ca9-23013ec67ff8" providerId="AD" clId="Web-{946EE4CD-B835-D903-4987-A908D54CC8BB}" dt="2024-01-11T14:51:34.143" v="65"/>
          <ac:spMkLst>
            <pc:docMk/>
            <pc:sldMk cId="0" sldId="277"/>
            <ac:spMk id="3" creationId="{48604F01-7B48-64A5-45FD-937B7AFD3B2A}"/>
          </ac:spMkLst>
        </pc:spChg>
        <pc:spChg chg="mod">
          <ac:chgData name="Polly Duncan" userId="S::p.duncan@npt.gov.uk::b8f6264a-9836-4730-8ca9-23013ec67ff8" providerId="AD" clId="Web-{946EE4CD-B835-D903-4987-A908D54CC8BB}" dt="2024-01-11T14:51:31.721" v="63" actId="20577"/>
          <ac:spMkLst>
            <pc:docMk/>
            <pc:sldMk cId="0" sldId="277"/>
            <ac:spMk id="5" creationId="{00000000-0000-0000-0000-000000000000}"/>
          </ac:spMkLst>
        </pc:spChg>
        <pc:spChg chg="mod">
          <ac:chgData name="Polly Duncan" userId="S::p.duncan@npt.gov.uk::b8f6264a-9836-4730-8ca9-23013ec67ff8" providerId="AD" clId="Web-{946EE4CD-B835-D903-4987-A908D54CC8BB}" dt="2024-01-11T14:51:37.081" v="67" actId="20577"/>
          <ac:spMkLst>
            <pc:docMk/>
            <pc:sldMk cId="0" sldId="277"/>
            <ac:spMk id="279" creationId="{00000000-0000-0000-0000-000000000000}"/>
          </ac:spMkLst>
        </pc:spChg>
        <pc:spChg chg="del">
          <ac:chgData name="Polly Duncan" userId="S::p.duncan@npt.gov.uk::b8f6264a-9836-4730-8ca9-23013ec67ff8" providerId="AD" clId="Web-{946EE4CD-B835-D903-4987-A908D54CC8BB}" dt="2024-01-11T14:51:23.143" v="62"/>
          <ac:spMkLst>
            <pc:docMk/>
            <pc:sldMk cId="0" sldId="277"/>
            <ac:spMk id="281" creationId="{00000000-0000-0000-0000-000000000000}"/>
          </ac:spMkLst>
        </pc:spChg>
      </pc:sldChg>
      <pc:sldChg chg="addSp delSp modSp">
        <pc:chgData name="Polly Duncan" userId="S::p.duncan@npt.gov.uk::b8f6264a-9836-4730-8ca9-23013ec67ff8" providerId="AD" clId="Web-{946EE4CD-B835-D903-4987-A908D54CC8BB}" dt="2024-01-11T14:52:10.910" v="82" actId="20577"/>
        <pc:sldMkLst>
          <pc:docMk/>
          <pc:sldMk cId="0" sldId="278"/>
        </pc:sldMkLst>
        <pc:spChg chg="add del mod">
          <ac:chgData name="Polly Duncan" userId="S::p.duncan@npt.gov.uk::b8f6264a-9836-4730-8ca9-23013ec67ff8" providerId="AD" clId="Web-{946EE4CD-B835-D903-4987-A908D54CC8BB}" dt="2024-01-11T14:52:01.222" v="78"/>
          <ac:spMkLst>
            <pc:docMk/>
            <pc:sldMk cId="0" sldId="278"/>
            <ac:spMk id="3" creationId="{1FAFC754-F99E-C897-AE09-8CB7D525E203}"/>
          </ac:spMkLst>
        </pc:spChg>
        <pc:spChg chg="mod">
          <ac:chgData name="Polly Duncan" userId="S::p.duncan@npt.gov.uk::b8f6264a-9836-4730-8ca9-23013ec67ff8" providerId="AD" clId="Web-{946EE4CD-B835-D903-4987-A908D54CC8BB}" dt="2024-01-11T14:52:10.910" v="82" actId="20577"/>
          <ac:spMkLst>
            <pc:docMk/>
            <pc:sldMk cId="0" sldId="278"/>
            <ac:spMk id="5" creationId="{00000000-0000-0000-0000-000000000000}"/>
          </ac:spMkLst>
        </pc:spChg>
        <pc:spChg chg="add del mod">
          <ac:chgData name="Polly Duncan" userId="S::p.duncan@npt.gov.uk::b8f6264a-9836-4730-8ca9-23013ec67ff8" providerId="AD" clId="Web-{946EE4CD-B835-D903-4987-A908D54CC8BB}" dt="2024-01-11T14:51:54.003" v="75"/>
          <ac:spMkLst>
            <pc:docMk/>
            <pc:sldMk cId="0" sldId="278"/>
            <ac:spMk id="7" creationId="{DEB0B243-7C27-B7ED-5D82-8195D2AB8D4B}"/>
          </ac:spMkLst>
        </pc:spChg>
        <pc:spChg chg="add del mod">
          <ac:chgData name="Polly Duncan" userId="S::p.duncan@npt.gov.uk::b8f6264a-9836-4730-8ca9-23013ec67ff8" providerId="AD" clId="Web-{946EE4CD-B835-D903-4987-A908D54CC8BB}" dt="2024-01-11T14:52:06.832" v="81" actId="20577"/>
          <ac:spMkLst>
            <pc:docMk/>
            <pc:sldMk cId="0" sldId="278"/>
            <ac:spMk id="287" creationId="{00000000-0000-0000-0000-000000000000}"/>
          </ac:spMkLst>
        </pc:spChg>
        <pc:spChg chg="del mod">
          <ac:chgData name="Polly Duncan" userId="S::p.duncan@npt.gov.uk::b8f6264a-9836-4730-8ca9-23013ec67ff8" providerId="AD" clId="Web-{946EE4CD-B835-D903-4987-A908D54CC8BB}" dt="2024-01-11T14:51:45.440" v="69"/>
          <ac:spMkLst>
            <pc:docMk/>
            <pc:sldMk cId="0" sldId="278"/>
            <ac:spMk id="289" creationId="{00000000-0000-0000-0000-000000000000}"/>
          </ac:spMkLst>
        </pc:spChg>
      </pc:sldChg>
      <pc:sldChg chg="modSp">
        <pc:chgData name="Polly Duncan" userId="S::p.duncan@npt.gov.uk::b8f6264a-9836-4730-8ca9-23013ec67ff8" providerId="AD" clId="Web-{946EE4CD-B835-D903-4987-A908D54CC8BB}" dt="2024-01-11T14:52:18.410" v="85" actId="20577"/>
        <pc:sldMkLst>
          <pc:docMk/>
          <pc:sldMk cId="0" sldId="279"/>
        </pc:sldMkLst>
        <pc:spChg chg="mod">
          <ac:chgData name="Polly Duncan" userId="S::p.duncan@npt.gov.uk::b8f6264a-9836-4730-8ca9-23013ec67ff8" providerId="AD" clId="Web-{946EE4CD-B835-D903-4987-A908D54CC8BB}" dt="2024-01-11T14:52:15.285" v="83" actId="20577"/>
          <ac:spMkLst>
            <pc:docMk/>
            <pc:sldMk cId="0" sldId="279"/>
            <ac:spMk id="5" creationId="{00000000-0000-0000-0000-000000000000}"/>
          </ac:spMkLst>
        </pc:spChg>
        <pc:spChg chg="mod">
          <ac:chgData name="Polly Duncan" userId="S::p.duncan@npt.gov.uk::b8f6264a-9836-4730-8ca9-23013ec67ff8" providerId="AD" clId="Web-{946EE4CD-B835-D903-4987-A908D54CC8BB}" dt="2024-01-11T14:52:18.410" v="85" actId="20577"/>
          <ac:spMkLst>
            <pc:docMk/>
            <pc:sldMk cId="0" sldId="279"/>
            <ac:spMk id="295" creationId="{00000000-0000-0000-0000-000000000000}"/>
          </ac:spMkLst>
        </pc:spChg>
      </pc:sldChg>
      <pc:sldChg chg="modSp">
        <pc:chgData name="Polly Duncan" userId="S::p.duncan@npt.gov.uk::b8f6264a-9836-4730-8ca9-23013ec67ff8" providerId="AD" clId="Web-{946EE4CD-B835-D903-4987-A908D54CC8BB}" dt="2024-01-11T14:52:24.957" v="87" actId="20577"/>
        <pc:sldMkLst>
          <pc:docMk/>
          <pc:sldMk cId="0" sldId="280"/>
        </pc:sldMkLst>
        <pc:spChg chg="mod">
          <ac:chgData name="Polly Duncan" userId="S::p.duncan@npt.gov.uk::b8f6264a-9836-4730-8ca9-23013ec67ff8" providerId="AD" clId="Web-{946EE4CD-B835-D903-4987-A908D54CC8BB}" dt="2024-01-11T14:52:22.332" v="86" actId="20577"/>
          <ac:spMkLst>
            <pc:docMk/>
            <pc:sldMk cId="0" sldId="280"/>
            <ac:spMk id="5" creationId="{00000000-0000-0000-0000-000000000000}"/>
          </ac:spMkLst>
        </pc:spChg>
        <pc:spChg chg="mod">
          <ac:chgData name="Polly Duncan" userId="S::p.duncan@npt.gov.uk::b8f6264a-9836-4730-8ca9-23013ec67ff8" providerId="AD" clId="Web-{946EE4CD-B835-D903-4987-A908D54CC8BB}" dt="2024-01-11T14:52:24.957" v="87" actId="20577"/>
          <ac:spMkLst>
            <pc:docMk/>
            <pc:sldMk cId="0" sldId="280"/>
            <ac:spMk id="303" creationId="{00000000-0000-0000-0000-000000000000}"/>
          </ac:spMkLst>
        </pc:spChg>
      </pc:sldChg>
      <pc:sldChg chg="modSp">
        <pc:chgData name="Polly Duncan" userId="S::p.duncan@npt.gov.uk::b8f6264a-9836-4730-8ca9-23013ec67ff8" providerId="AD" clId="Web-{946EE4CD-B835-D903-4987-A908D54CC8BB}" dt="2024-01-11T14:52:31.426" v="89" actId="20577"/>
        <pc:sldMkLst>
          <pc:docMk/>
          <pc:sldMk cId="0" sldId="281"/>
        </pc:sldMkLst>
        <pc:spChg chg="mod">
          <ac:chgData name="Polly Duncan" userId="S::p.duncan@npt.gov.uk::b8f6264a-9836-4730-8ca9-23013ec67ff8" providerId="AD" clId="Web-{946EE4CD-B835-D903-4987-A908D54CC8BB}" dt="2024-01-11T14:52:28.270" v="88" actId="20577"/>
          <ac:spMkLst>
            <pc:docMk/>
            <pc:sldMk cId="0" sldId="281"/>
            <ac:spMk id="5" creationId="{00000000-0000-0000-0000-000000000000}"/>
          </ac:spMkLst>
        </pc:spChg>
        <pc:spChg chg="mod">
          <ac:chgData name="Polly Duncan" userId="S::p.duncan@npt.gov.uk::b8f6264a-9836-4730-8ca9-23013ec67ff8" providerId="AD" clId="Web-{946EE4CD-B835-D903-4987-A908D54CC8BB}" dt="2024-01-11T14:52:31.426" v="89" actId="20577"/>
          <ac:spMkLst>
            <pc:docMk/>
            <pc:sldMk cId="0" sldId="281"/>
            <ac:spMk id="311" creationId="{00000000-0000-0000-0000-000000000000}"/>
          </ac:spMkLst>
        </pc:spChg>
      </pc:sldChg>
      <pc:sldChg chg="modSp">
        <pc:chgData name="Polly Duncan" userId="S::p.duncan@npt.gov.uk::b8f6264a-9836-4730-8ca9-23013ec67ff8" providerId="AD" clId="Web-{946EE4CD-B835-D903-4987-A908D54CC8BB}" dt="2024-01-11T14:52:38.067" v="91" actId="20577"/>
        <pc:sldMkLst>
          <pc:docMk/>
          <pc:sldMk cId="0" sldId="282"/>
        </pc:sldMkLst>
        <pc:spChg chg="mod">
          <ac:chgData name="Polly Duncan" userId="S::p.duncan@npt.gov.uk::b8f6264a-9836-4730-8ca9-23013ec67ff8" providerId="AD" clId="Web-{946EE4CD-B835-D903-4987-A908D54CC8BB}" dt="2024-01-11T14:52:35.114" v="90" actId="20577"/>
          <ac:spMkLst>
            <pc:docMk/>
            <pc:sldMk cId="0" sldId="282"/>
            <ac:spMk id="5" creationId="{00000000-0000-0000-0000-000000000000}"/>
          </ac:spMkLst>
        </pc:spChg>
        <pc:spChg chg="mod">
          <ac:chgData name="Polly Duncan" userId="S::p.duncan@npt.gov.uk::b8f6264a-9836-4730-8ca9-23013ec67ff8" providerId="AD" clId="Web-{946EE4CD-B835-D903-4987-A908D54CC8BB}" dt="2024-01-11T14:52:38.067" v="91" actId="20577"/>
          <ac:spMkLst>
            <pc:docMk/>
            <pc:sldMk cId="0" sldId="282"/>
            <ac:spMk id="319" creationId="{00000000-0000-0000-0000-000000000000}"/>
          </ac:spMkLst>
        </pc:spChg>
      </pc:sldChg>
      <pc:sldChg chg="modSp">
        <pc:chgData name="Polly Duncan" userId="S::p.duncan@npt.gov.uk::b8f6264a-9836-4730-8ca9-23013ec67ff8" providerId="AD" clId="Web-{946EE4CD-B835-D903-4987-A908D54CC8BB}" dt="2024-01-11T14:52:43.505" v="94" actId="20577"/>
        <pc:sldMkLst>
          <pc:docMk/>
          <pc:sldMk cId="0" sldId="283"/>
        </pc:sldMkLst>
        <pc:spChg chg="mod">
          <ac:chgData name="Polly Duncan" userId="S::p.duncan@npt.gov.uk::b8f6264a-9836-4730-8ca9-23013ec67ff8" providerId="AD" clId="Web-{946EE4CD-B835-D903-4987-A908D54CC8BB}" dt="2024-01-11T14:52:41.208" v="93" actId="20577"/>
          <ac:spMkLst>
            <pc:docMk/>
            <pc:sldMk cId="0" sldId="283"/>
            <ac:spMk id="5" creationId="{00000000-0000-0000-0000-000000000000}"/>
          </ac:spMkLst>
        </pc:spChg>
        <pc:spChg chg="mod">
          <ac:chgData name="Polly Duncan" userId="S::p.duncan@npt.gov.uk::b8f6264a-9836-4730-8ca9-23013ec67ff8" providerId="AD" clId="Web-{946EE4CD-B835-D903-4987-A908D54CC8BB}" dt="2024-01-11T14:52:43.505" v="94" actId="20577"/>
          <ac:spMkLst>
            <pc:docMk/>
            <pc:sldMk cId="0" sldId="283"/>
            <ac:spMk id="327" creationId="{00000000-0000-0000-0000-000000000000}"/>
          </ac:spMkLst>
        </pc:spChg>
      </pc:sldChg>
      <pc:sldChg chg="modSp">
        <pc:chgData name="Polly Duncan" userId="S::p.duncan@npt.gov.uk::b8f6264a-9836-4730-8ca9-23013ec67ff8" providerId="AD" clId="Web-{946EE4CD-B835-D903-4987-A908D54CC8BB}" dt="2024-01-11T14:52:48.911" v="96" actId="20577"/>
        <pc:sldMkLst>
          <pc:docMk/>
          <pc:sldMk cId="0" sldId="284"/>
        </pc:sldMkLst>
        <pc:spChg chg="mod">
          <ac:chgData name="Polly Duncan" userId="S::p.duncan@npt.gov.uk::b8f6264a-9836-4730-8ca9-23013ec67ff8" providerId="AD" clId="Web-{946EE4CD-B835-D903-4987-A908D54CC8BB}" dt="2024-01-11T14:52:46.317" v="95" actId="20577"/>
          <ac:spMkLst>
            <pc:docMk/>
            <pc:sldMk cId="0" sldId="284"/>
            <ac:spMk id="5" creationId="{00000000-0000-0000-0000-000000000000}"/>
          </ac:spMkLst>
        </pc:spChg>
        <pc:spChg chg="mod">
          <ac:chgData name="Polly Duncan" userId="S::p.duncan@npt.gov.uk::b8f6264a-9836-4730-8ca9-23013ec67ff8" providerId="AD" clId="Web-{946EE4CD-B835-D903-4987-A908D54CC8BB}" dt="2024-01-11T14:52:48.911" v="96" actId="20577"/>
          <ac:spMkLst>
            <pc:docMk/>
            <pc:sldMk cId="0" sldId="284"/>
            <ac:spMk id="335" creationId="{00000000-0000-0000-0000-000000000000}"/>
          </ac:spMkLst>
        </pc:spChg>
      </pc:sldChg>
      <pc:sldChg chg="modSp">
        <pc:chgData name="Polly Duncan" userId="S::p.duncan@npt.gov.uk::b8f6264a-9836-4730-8ca9-23013ec67ff8" providerId="AD" clId="Web-{946EE4CD-B835-D903-4987-A908D54CC8BB}" dt="2024-01-11T14:52:54.224" v="98" actId="20577"/>
        <pc:sldMkLst>
          <pc:docMk/>
          <pc:sldMk cId="0" sldId="285"/>
        </pc:sldMkLst>
        <pc:spChg chg="mod">
          <ac:chgData name="Polly Duncan" userId="S::p.duncan@npt.gov.uk::b8f6264a-9836-4730-8ca9-23013ec67ff8" providerId="AD" clId="Web-{946EE4CD-B835-D903-4987-A908D54CC8BB}" dt="2024-01-11T14:52:51.317" v="97" actId="20577"/>
          <ac:spMkLst>
            <pc:docMk/>
            <pc:sldMk cId="0" sldId="285"/>
            <ac:spMk id="5" creationId="{00000000-0000-0000-0000-000000000000}"/>
          </ac:spMkLst>
        </pc:spChg>
        <pc:spChg chg="mod">
          <ac:chgData name="Polly Duncan" userId="S::p.duncan@npt.gov.uk::b8f6264a-9836-4730-8ca9-23013ec67ff8" providerId="AD" clId="Web-{946EE4CD-B835-D903-4987-A908D54CC8BB}" dt="2024-01-11T14:52:54.224" v="98" actId="20577"/>
          <ac:spMkLst>
            <pc:docMk/>
            <pc:sldMk cId="0" sldId="285"/>
            <ac:spMk id="343" creationId="{00000000-0000-0000-0000-000000000000}"/>
          </ac:spMkLst>
        </pc:spChg>
      </pc:sldChg>
      <pc:sldChg chg="modSp">
        <pc:chgData name="Polly Duncan" userId="S::p.duncan@npt.gov.uk::b8f6264a-9836-4730-8ca9-23013ec67ff8" providerId="AD" clId="Web-{946EE4CD-B835-D903-4987-A908D54CC8BB}" dt="2024-01-11T14:53:03.083" v="100" actId="20577"/>
        <pc:sldMkLst>
          <pc:docMk/>
          <pc:sldMk cId="0" sldId="286"/>
        </pc:sldMkLst>
        <pc:spChg chg="mod">
          <ac:chgData name="Polly Duncan" userId="S::p.duncan@npt.gov.uk::b8f6264a-9836-4730-8ca9-23013ec67ff8" providerId="AD" clId="Web-{946EE4CD-B835-D903-4987-A908D54CC8BB}" dt="2024-01-11T14:53:00.364" v="99" actId="20577"/>
          <ac:spMkLst>
            <pc:docMk/>
            <pc:sldMk cId="0" sldId="286"/>
            <ac:spMk id="5" creationId="{00000000-0000-0000-0000-000000000000}"/>
          </ac:spMkLst>
        </pc:spChg>
        <pc:spChg chg="mod">
          <ac:chgData name="Polly Duncan" userId="S::p.duncan@npt.gov.uk::b8f6264a-9836-4730-8ca9-23013ec67ff8" providerId="AD" clId="Web-{946EE4CD-B835-D903-4987-A908D54CC8BB}" dt="2024-01-11T14:53:03.083" v="100" actId="20577"/>
          <ac:spMkLst>
            <pc:docMk/>
            <pc:sldMk cId="0" sldId="286"/>
            <ac:spMk id="351" creationId="{00000000-0000-0000-0000-000000000000}"/>
          </ac:spMkLst>
        </pc:spChg>
      </pc:sldChg>
      <pc:sldChg chg="modSp">
        <pc:chgData name="Polly Duncan" userId="S::p.duncan@npt.gov.uk::b8f6264a-9836-4730-8ca9-23013ec67ff8" providerId="AD" clId="Web-{946EE4CD-B835-D903-4987-A908D54CC8BB}" dt="2024-01-11T14:53:09.115" v="102" actId="20577"/>
        <pc:sldMkLst>
          <pc:docMk/>
          <pc:sldMk cId="0" sldId="287"/>
        </pc:sldMkLst>
        <pc:spChg chg="mod">
          <ac:chgData name="Polly Duncan" userId="S::p.duncan@npt.gov.uk::b8f6264a-9836-4730-8ca9-23013ec67ff8" providerId="AD" clId="Web-{946EE4CD-B835-D903-4987-A908D54CC8BB}" dt="2024-01-11T14:53:06.458" v="101" actId="20577"/>
          <ac:spMkLst>
            <pc:docMk/>
            <pc:sldMk cId="0" sldId="287"/>
            <ac:spMk id="5" creationId="{00000000-0000-0000-0000-000000000000}"/>
          </ac:spMkLst>
        </pc:spChg>
        <pc:spChg chg="mod">
          <ac:chgData name="Polly Duncan" userId="S::p.duncan@npt.gov.uk::b8f6264a-9836-4730-8ca9-23013ec67ff8" providerId="AD" clId="Web-{946EE4CD-B835-D903-4987-A908D54CC8BB}" dt="2024-01-11T14:53:09.115" v="102" actId="20577"/>
          <ac:spMkLst>
            <pc:docMk/>
            <pc:sldMk cId="0" sldId="287"/>
            <ac:spMk id="359" creationId="{00000000-0000-0000-0000-000000000000}"/>
          </ac:spMkLst>
        </pc:spChg>
      </pc:sldChg>
      <pc:sldChg chg="modSp">
        <pc:chgData name="Polly Duncan" userId="S::p.duncan@npt.gov.uk::b8f6264a-9836-4730-8ca9-23013ec67ff8" providerId="AD" clId="Web-{946EE4CD-B835-D903-4987-A908D54CC8BB}" dt="2024-01-11T14:53:14.927" v="104" actId="20577"/>
        <pc:sldMkLst>
          <pc:docMk/>
          <pc:sldMk cId="0" sldId="288"/>
        </pc:sldMkLst>
        <pc:spChg chg="mod">
          <ac:chgData name="Polly Duncan" userId="S::p.duncan@npt.gov.uk::b8f6264a-9836-4730-8ca9-23013ec67ff8" providerId="AD" clId="Web-{946EE4CD-B835-D903-4987-A908D54CC8BB}" dt="2024-01-11T14:53:12.255" v="103" actId="20577"/>
          <ac:spMkLst>
            <pc:docMk/>
            <pc:sldMk cId="0" sldId="288"/>
            <ac:spMk id="6" creationId="{00000000-0000-0000-0000-000000000000}"/>
          </ac:spMkLst>
        </pc:spChg>
        <pc:spChg chg="mod">
          <ac:chgData name="Polly Duncan" userId="S::p.duncan@npt.gov.uk::b8f6264a-9836-4730-8ca9-23013ec67ff8" providerId="AD" clId="Web-{946EE4CD-B835-D903-4987-A908D54CC8BB}" dt="2024-01-11T14:53:14.927" v="104" actId="20577"/>
          <ac:spMkLst>
            <pc:docMk/>
            <pc:sldMk cId="0" sldId="288"/>
            <ac:spMk id="367" creationId="{00000000-0000-0000-0000-000000000000}"/>
          </ac:spMkLst>
        </pc:spChg>
      </pc:sldChg>
      <pc:sldChg chg="modSp">
        <pc:chgData name="Polly Duncan" userId="S::p.duncan@npt.gov.uk::b8f6264a-9836-4730-8ca9-23013ec67ff8" providerId="AD" clId="Web-{946EE4CD-B835-D903-4987-A908D54CC8BB}" dt="2024-01-11T14:53:20.740" v="106" actId="20577"/>
        <pc:sldMkLst>
          <pc:docMk/>
          <pc:sldMk cId="0" sldId="289"/>
        </pc:sldMkLst>
        <pc:spChg chg="mod">
          <ac:chgData name="Polly Duncan" userId="S::p.duncan@npt.gov.uk::b8f6264a-9836-4730-8ca9-23013ec67ff8" providerId="AD" clId="Web-{946EE4CD-B835-D903-4987-A908D54CC8BB}" dt="2024-01-11T14:53:18.068" v="105" actId="20577"/>
          <ac:spMkLst>
            <pc:docMk/>
            <pc:sldMk cId="0" sldId="289"/>
            <ac:spMk id="5" creationId="{00000000-0000-0000-0000-000000000000}"/>
          </ac:spMkLst>
        </pc:spChg>
        <pc:spChg chg="mod">
          <ac:chgData name="Polly Duncan" userId="S::p.duncan@npt.gov.uk::b8f6264a-9836-4730-8ca9-23013ec67ff8" providerId="AD" clId="Web-{946EE4CD-B835-D903-4987-A908D54CC8BB}" dt="2024-01-11T14:53:20.740" v="106" actId="20577"/>
          <ac:spMkLst>
            <pc:docMk/>
            <pc:sldMk cId="0" sldId="289"/>
            <ac:spMk id="376" creationId="{00000000-0000-0000-0000-000000000000}"/>
          </ac:spMkLst>
        </pc:spChg>
      </pc:sldChg>
      <pc:sldChg chg="modSp ord">
        <pc:chgData name="Polly Duncan" userId="S::p.duncan@npt.gov.uk::b8f6264a-9836-4730-8ca9-23013ec67ff8" providerId="AD" clId="Web-{946EE4CD-B835-D903-4987-A908D54CC8BB}" dt="2024-01-11T14:53:30.365" v="109" actId="20577"/>
        <pc:sldMkLst>
          <pc:docMk/>
          <pc:sldMk cId="0" sldId="290"/>
        </pc:sldMkLst>
        <pc:spChg chg="mod">
          <ac:chgData name="Polly Duncan" userId="S::p.duncan@npt.gov.uk::b8f6264a-9836-4730-8ca9-23013ec67ff8" providerId="AD" clId="Web-{946EE4CD-B835-D903-4987-A908D54CC8BB}" dt="2024-01-11T14:53:27.318" v="108" actId="20577"/>
          <ac:spMkLst>
            <pc:docMk/>
            <pc:sldMk cId="0" sldId="290"/>
            <ac:spMk id="5" creationId="{00000000-0000-0000-0000-000000000000}"/>
          </ac:spMkLst>
        </pc:spChg>
        <pc:spChg chg="mod">
          <ac:chgData name="Polly Duncan" userId="S::p.duncan@npt.gov.uk::b8f6264a-9836-4730-8ca9-23013ec67ff8" providerId="AD" clId="Web-{946EE4CD-B835-D903-4987-A908D54CC8BB}" dt="2024-01-11T14:53:30.365" v="109" actId="20577"/>
          <ac:spMkLst>
            <pc:docMk/>
            <pc:sldMk cId="0" sldId="290"/>
            <ac:spMk id="384" creationId="{00000000-0000-0000-0000-000000000000}"/>
          </ac:spMkLst>
        </pc:spChg>
      </pc:sldChg>
      <pc:sldChg chg="modSp">
        <pc:chgData name="Polly Duncan" userId="S::p.duncan@npt.gov.uk::b8f6264a-9836-4730-8ca9-23013ec67ff8" providerId="AD" clId="Web-{946EE4CD-B835-D903-4987-A908D54CC8BB}" dt="2024-01-11T14:53:47.225" v="111" actId="20577"/>
        <pc:sldMkLst>
          <pc:docMk/>
          <pc:sldMk cId="0" sldId="292"/>
        </pc:sldMkLst>
        <pc:spChg chg="mod">
          <ac:chgData name="Polly Duncan" userId="S::p.duncan@npt.gov.uk::b8f6264a-9836-4730-8ca9-23013ec67ff8" providerId="AD" clId="Web-{946EE4CD-B835-D903-4987-A908D54CC8BB}" dt="2024-01-11T14:53:33.959" v="110" actId="20577"/>
          <ac:spMkLst>
            <pc:docMk/>
            <pc:sldMk cId="0" sldId="292"/>
            <ac:spMk id="5" creationId="{00000000-0000-0000-0000-000000000000}"/>
          </ac:spMkLst>
        </pc:spChg>
        <pc:spChg chg="mod">
          <ac:chgData name="Polly Duncan" userId="S::p.duncan@npt.gov.uk::b8f6264a-9836-4730-8ca9-23013ec67ff8" providerId="AD" clId="Web-{946EE4CD-B835-D903-4987-A908D54CC8BB}" dt="2024-01-11T14:53:47.225" v="111" actId="20577"/>
          <ac:spMkLst>
            <pc:docMk/>
            <pc:sldMk cId="0" sldId="292"/>
            <ac:spMk id="400" creationId="{00000000-0000-0000-0000-000000000000}"/>
          </ac:spMkLst>
        </pc:spChg>
      </pc:sldChg>
      <pc:sldChg chg="modSp">
        <pc:chgData name="Polly Duncan" userId="S::p.duncan@npt.gov.uk::b8f6264a-9836-4730-8ca9-23013ec67ff8" providerId="AD" clId="Web-{946EE4CD-B835-D903-4987-A908D54CC8BB}" dt="2024-01-11T14:53:53.694" v="113" actId="20577"/>
        <pc:sldMkLst>
          <pc:docMk/>
          <pc:sldMk cId="0" sldId="293"/>
        </pc:sldMkLst>
        <pc:spChg chg="mod">
          <ac:chgData name="Polly Duncan" userId="S::p.duncan@npt.gov.uk::b8f6264a-9836-4730-8ca9-23013ec67ff8" providerId="AD" clId="Web-{946EE4CD-B835-D903-4987-A908D54CC8BB}" dt="2024-01-11T14:53:50.632" v="112" actId="20577"/>
          <ac:spMkLst>
            <pc:docMk/>
            <pc:sldMk cId="0" sldId="293"/>
            <ac:spMk id="5" creationId="{00000000-0000-0000-0000-000000000000}"/>
          </ac:spMkLst>
        </pc:spChg>
        <pc:spChg chg="mod">
          <ac:chgData name="Polly Duncan" userId="S::p.duncan@npt.gov.uk::b8f6264a-9836-4730-8ca9-23013ec67ff8" providerId="AD" clId="Web-{946EE4CD-B835-D903-4987-A908D54CC8BB}" dt="2024-01-11T14:53:53.694" v="113" actId="20577"/>
          <ac:spMkLst>
            <pc:docMk/>
            <pc:sldMk cId="0" sldId="293"/>
            <ac:spMk id="408" creationId="{00000000-0000-0000-0000-000000000000}"/>
          </ac:spMkLst>
        </pc:spChg>
      </pc:sldChg>
      <pc:sldChg chg="modSp">
        <pc:chgData name="Polly Duncan" userId="S::p.duncan@npt.gov.uk::b8f6264a-9836-4730-8ca9-23013ec67ff8" providerId="AD" clId="Web-{946EE4CD-B835-D903-4987-A908D54CC8BB}" dt="2024-01-11T14:53:59.804" v="115" actId="20577"/>
        <pc:sldMkLst>
          <pc:docMk/>
          <pc:sldMk cId="0" sldId="294"/>
        </pc:sldMkLst>
        <pc:spChg chg="mod">
          <ac:chgData name="Polly Duncan" userId="S::p.duncan@npt.gov.uk::b8f6264a-9836-4730-8ca9-23013ec67ff8" providerId="AD" clId="Web-{946EE4CD-B835-D903-4987-A908D54CC8BB}" dt="2024-01-11T14:53:57.023" v="114" actId="20577"/>
          <ac:spMkLst>
            <pc:docMk/>
            <pc:sldMk cId="0" sldId="294"/>
            <ac:spMk id="5" creationId="{00000000-0000-0000-0000-000000000000}"/>
          </ac:spMkLst>
        </pc:spChg>
        <pc:spChg chg="mod">
          <ac:chgData name="Polly Duncan" userId="S::p.duncan@npt.gov.uk::b8f6264a-9836-4730-8ca9-23013ec67ff8" providerId="AD" clId="Web-{946EE4CD-B835-D903-4987-A908D54CC8BB}" dt="2024-01-11T14:53:59.804" v="115" actId="20577"/>
          <ac:spMkLst>
            <pc:docMk/>
            <pc:sldMk cId="0" sldId="294"/>
            <ac:spMk id="416" creationId="{00000000-0000-0000-0000-000000000000}"/>
          </ac:spMkLst>
        </pc:spChg>
      </pc:sldChg>
      <pc:sldChg chg="modSp">
        <pc:chgData name="Polly Duncan" userId="S::p.duncan@npt.gov.uk::b8f6264a-9836-4730-8ca9-23013ec67ff8" providerId="AD" clId="Web-{946EE4CD-B835-D903-4987-A908D54CC8BB}" dt="2024-01-11T14:54:06.038" v="117" actId="20577"/>
        <pc:sldMkLst>
          <pc:docMk/>
          <pc:sldMk cId="0" sldId="295"/>
        </pc:sldMkLst>
        <pc:spChg chg="mod">
          <ac:chgData name="Polly Duncan" userId="S::p.duncan@npt.gov.uk::b8f6264a-9836-4730-8ca9-23013ec67ff8" providerId="AD" clId="Web-{946EE4CD-B835-D903-4987-A908D54CC8BB}" dt="2024-01-11T14:54:03.179" v="116" actId="20577"/>
          <ac:spMkLst>
            <pc:docMk/>
            <pc:sldMk cId="0" sldId="295"/>
            <ac:spMk id="5" creationId="{00000000-0000-0000-0000-000000000000}"/>
          </ac:spMkLst>
        </pc:spChg>
        <pc:spChg chg="mod">
          <ac:chgData name="Polly Duncan" userId="S::p.duncan@npt.gov.uk::b8f6264a-9836-4730-8ca9-23013ec67ff8" providerId="AD" clId="Web-{946EE4CD-B835-D903-4987-A908D54CC8BB}" dt="2024-01-11T14:54:06.038" v="117" actId="20577"/>
          <ac:spMkLst>
            <pc:docMk/>
            <pc:sldMk cId="0" sldId="295"/>
            <ac:spMk id="42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rnib.org.uk/"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www.rnid.org.uk/"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0" name="Google Shape;18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The quietest sounds that people with mild deafness can hear are 25-39 decibels, whilst its 40-69 decibels for people with moderate deafness, 70-94 decibels for people who are  severely deaf and more than 95 decibels for those who are profoundly deaf.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There are different ways to describe  types of hearing loss, some people feel comfortable with a particular word to describe their own deafness. They may feel quite strongly about  terms they do not like being used. The most recent estimate for the number of deaf and hard of hearing  adults in the UK- 8,945,000, mild to moderate – 8,257,000 and severe to profound – 688,000. Age related hearing loss is the most common type of hearing loss in the UK  Over over 70yr olds a total of 71,1% have some kind of hearing loss.</a:t>
            </a:r>
            <a:endParaRPr/>
          </a:p>
        </p:txBody>
      </p:sp>
      <p:sp>
        <p:nvSpPr>
          <p:cNvPr id="181" name="Google Shape;18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12</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9" name="Google Shape;189;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13</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7" name="Google Shape;197;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14</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b="1"/>
              <a:t>Hereditary</a:t>
            </a:r>
            <a:r>
              <a:rPr lang="en-GB"/>
              <a:t> – passed down from parents to children.</a:t>
            </a:r>
            <a:endParaRPr/>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r>
              <a:rPr lang="en-GB" b="1"/>
              <a:t>Congenital </a:t>
            </a:r>
            <a:r>
              <a:rPr lang="en-GB" b="0"/>
              <a:t>- present at birth which can include hereditary hearing loss, or loss due to other factors such as problems during pregnancy or at time of birth.</a:t>
            </a:r>
            <a:endParaRPr/>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r>
              <a:rPr lang="en-GB" b="1"/>
              <a:t>Viral </a:t>
            </a:r>
            <a:r>
              <a:rPr lang="en-GB" b="0"/>
              <a:t>- such as meningitis.</a:t>
            </a:r>
            <a:endParaRPr/>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r>
              <a:rPr lang="en-GB" b="1"/>
              <a:t>Age </a:t>
            </a:r>
            <a:r>
              <a:rPr lang="en-GB" b="0"/>
              <a:t>– affects half the people over 60 years old. Making it the second most common cause of disability in older people. A degeneration of a part in the inner ear.</a:t>
            </a:r>
            <a:endParaRPr/>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r>
              <a:rPr lang="en-GB" b="1"/>
              <a:t>Meiniers</a:t>
            </a:r>
            <a:r>
              <a:rPr lang="en-GB" b="0"/>
              <a:t> – disorder of the inner ear, it affects hearing and balance (varying degree) also experience vertigo and tinnitus. It can be experienced mildly to</a:t>
            </a:r>
            <a:endParaRPr/>
          </a:p>
          <a:p>
            <a:pPr marL="0" lvl="0" indent="0" algn="l" rtl="0">
              <a:lnSpc>
                <a:spcPct val="100000"/>
              </a:lnSpc>
              <a:spcBef>
                <a:spcPts val="0"/>
              </a:spcBef>
              <a:spcAft>
                <a:spcPts val="0"/>
              </a:spcAft>
              <a:buSzPts val="1400"/>
              <a:buNone/>
            </a:pPr>
            <a:r>
              <a:rPr lang="en-GB" b="0"/>
              <a:t>a chronic lifelong disability. Could experience one symptom or several.</a:t>
            </a:r>
            <a:endParaRPr/>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r>
              <a:rPr lang="en-GB" b="1"/>
              <a:t>Industrial or noise induced </a:t>
            </a:r>
            <a:r>
              <a:rPr lang="en-GB" b="0"/>
              <a:t>– working in a noisy environment without being provided protection such as ear defenders.</a:t>
            </a:r>
            <a:endParaRPr/>
          </a:p>
        </p:txBody>
      </p:sp>
      <p:sp>
        <p:nvSpPr>
          <p:cNvPr id="205" name="Google Shape;205;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15</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2" name="Google Shape;212;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3" name="Google Shape;213;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a:t>Any of the terms on the slide might be used to describe the same individual. In most cases the decision as to how a persons  hearing and vision loss is to be described, should be their own.</a:t>
            </a:r>
            <a:endParaRPr/>
          </a:p>
          <a:p>
            <a:pPr marL="0" lvl="0" indent="0" algn="l" rtl="0">
              <a:lnSpc>
                <a:spcPct val="100000"/>
              </a:lnSpc>
              <a:spcBef>
                <a:spcPts val="0"/>
              </a:spcBef>
              <a:spcAft>
                <a:spcPts val="0"/>
              </a:spcAft>
              <a:buSzPts val="1400"/>
              <a:buNone/>
            </a:pPr>
            <a:endParaRPr/>
          </a:p>
        </p:txBody>
      </p:sp>
      <p:sp>
        <p:nvSpPr>
          <p:cNvPr id="221" name="Google Shape;221;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9" name="Google Shape;229;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18</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6" name="Google Shape;236;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b="1"/>
              <a:t>During pregnancy</a:t>
            </a:r>
            <a:r>
              <a:rPr lang="en-GB"/>
              <a:t> – an example of this can be Rubella ( German measl</a:t>
            </a:r>
            <a:r>
              <a:rPr lang="en-GB">
                <a:latin typeface="Arial"/>
                <a:ea typeface="Arial"/>
                <a:cs typeface="Arial"/>
                <a:sym typeface="Arial"/>
              </a:rPr>
              <a:t>es</a:t>
            </a:r>
            <a:r>
              <a:rPr lang="en-GB"/>
              <a:t>)</a:t>
            </a:r>
            <a:endParaRPr b="1"/>
          </a:p>
          <a:p>
            <a:pPr marL="0" marR="0" lvl="0" indent="0" algn="l" rtl="0">
              <a:lnSpc>
                <a:spcPct val="100000"/>
              </a:lnSpc>
              <a:spcBef>
                <a:spcPts val="0"/>
              </a:spcBef>
              <a:spcAft>
                <a:spcPts val="0"/>
              </a:spcAft>
              <a:buClr>
                <a:schemeClr val="dk1"/>
              </a:buClr>
              <a:buSzPts val="1200"/>
              <a:buFont typeface="Calibri"/>
              <a:buNone/>
            </a:pPr>
            <a:endParaRPr b="1"/>
          </a:p>
          <a:p>
            <a:pPr marL="0" marR="0" lvl="0" indent="0" algn="l" rtl="0">
              <a:lnSpc>
                <a:spcPct val="100000"/>
              </a:lnSpc>
              <a:spcBef>
                <a:spcPts val="0"/>
              </a:spcBef>
              <a:spcAft>
                <a:spcPts val="0"/>
              </a:spcAft>
              <a:buClr>
                <a:schemeClr val="dk1"/>
              </a:buClr>
              <a:buSzPts val="1200"/>
              <a:buFont typeface="Calibri"/>
              <a:buNone/>
            </a:pPr>
            <a:r>
              <a:rPr lang="en-GB" b="1"/>
              <a:t>CHARGE</a:t>
            </a:r>
            <a:r>
              <a:rPr lang="en-GB"/>
              <a:t> - Is an acronym for the set of unusual congenital features seen in a number of newborn children. </a:t>
            </a:r>
            <a:r>
              <a:rPr lang="en-GB" b="1"/>
              <a:t>Only give the following information if someone asks what it stands for but explain that the information is in their handbook.</a:t>
            </a:r>
            <a:r>
              <a:rPr lang="en-GB"/>
              <a:t> The letters stand for: </a:t>
            </a:r>
            <a:r>
              <a:rPr lang="en-GB">
                <a:solidFill>
                  <a:schemeClr val="dk1"/>
                </a:solidFill>
              </a:rPr>
              <a:t>Colobama</a:t>
            </a:r>
            <a:r>
              <a:rPr lang="en-GB"/>
              <a:t> of the eye (hole in the eye – iris, retina, optic disc), Heart defects, Atresia of the nasal </a:t>
            </a:r>
            <a:r>
              <a:rPr lang="en-GB">
                <a:solidFill>
                  <a:schemeClr val="dk1"/>
                </a:solidFill>
              </a:rPr>
              <a:t>choanae (blockage in the back of the nasal passage)</a:t>
            </a:r>
            <a:r>
              <a:rPr lang="en-GB"/>
              <a:t>, Retardation of growth and/or development, </a:t>
            </a:r>
            <a:r>
              <a:rPr lang="en-GB">
                <a:solidFill>
                  <a:schemeClr val="dk1"/>
                </a:solidFill>
              </a:rPr>
              <a:t>Genital </a:t>
            </a:r>
            <a:r>
              <a:rPr lang="en-GB"/>
              <a:t>and/or urinary abnormalities, and Ear abnormalities and deafness. These features are no longer used in making a diagnosis of CHARGE syndrome, but the name remains. CHARGE syndrome is the leading cause of congenital deafblindness.</a:t>
            </a:r>
            <a:endParaRPr/>
          </a:p>
          <a:p>
            <a:pPr marL="0" marR="0" lvl="0" indent="0" algn="l" rtl="0">
              <a:lnSpc>
                <a:spcPct val="100000"/>
              </a:lnSpc>
              <a:spcBef>
                <a:spcPts val="0"/>
              </a:spcBef>
              <a:spcAft>
                <a:spcPts val="0"/>
              </a:spcAft>
              <a:buClr>
                <a:schemeClr val="dk1"/>
              </a:buClr>
              <a:buSzPts val="1200"/>
              <a:buFont typeface="Calibri"/>
              <a:buNone/>
            </a:pPr>
            <a:endParaRPr b="1">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GB" b="1">
                <a:latin typeface="Arial"/>
                <a:ea typeface="Arial"/>
                <a:cs typeface="Arial"/>
                <a:sym typeface="Arial"/>
              </a:rPr>
              <a:t>Genetic</a:t>
            </a:r>
            <a:r>
              <a:rPr lang="en-GB">
                <a:latin typeface="Arial"/>
                <a:ea typeface="Arial"/>
                <a:cs typeface="Arial"/>
                <a:sym typeface="Arial"/>
              </a:rPr>
              <a:t> -  Usher syndrome three types of this rare condition  that causes Deafblindness. </a:t>
            </a:r>
            <a:r>
              <a:rPr lang="en-GB" b="1"/>
              <a:t>Only give the following information if someone asks but explain that the information is in their handbook</a:t>
            </a:r>
            <a:r>
              <a:rPr lang="en-GB" b="0"/>
              <a:t> (rare genetic disorder, a mutation of any one of the 10 genes).</a:t>
            </a:r>
            <a:endParaRPr b="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b="1">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GB" b="1">
                <a:latin typeface="Arial"/>
                <a:ea typeface="Arial"/>
                <a:cs typeface="Arial"/>
                <a:sym typeface="Arial"/>
              </a:rPr>
              <a:t>Illness</a:t>
            </a:r>
            <a:r>
              <a:rPr lang="en-GB">
                <a:latin typeface="Arial"/>
                <a:ea typeface="Arial"/>
                <a:cs typeface="Arial"/>
                <a:sym typeface="Arial"/>
              </a:rPr>
              <a:t> – such as Meningitis.</a:t>
            </a:r>
            <a:endParaRPr/>
          </a:p>
          <a:p>
            <a:pPr marL="0" lvl="0" indent="0" algn="l" rtl="0">
              <a:lnSpc>
                <a:spcPct val="100000"/>
              </a:lnSpc>
              <a:spcBef>
                <a:spcPts val="0"/>
              </a:spcBef>
              <a:spcAft>
                <a:spcPts val="0"/>
              </a:spcAft>
              <a:buSzPts val="1400"/>
              <a:buNone/>
            </a:pPr>
            <a:endParaRPr/>
          </a:p>
        </p:txBody>
      </p:sp>
      <p:sp>
        <p:nvSpPr>
          <p:cNvPr id="237" name="Google Shape;237;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19</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5" name="Google Shape;24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20</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2" name="Google Shape;252;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3" name="Google Shape;253;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0" name="Google Shape;12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0" name="Google Shape;26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1" name="Google Shape;261;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22</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9" name="Google Shape;269;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23</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24</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5" name="Google Shape;285;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25</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2" name="Google Shape;292;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3" name="Google Shape;293;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26</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0" name="Google Shape;300;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a:t>Dementia – </a:t>
            </a:r>
            <a:r>
              <a:rPr lang="en-GB" sz="1200" b="0" i="0">
                <a:solidFill>
                  <a:schemeClr val="dk1"/>
                </a:solidFill>
                <a:latin typeface="Calibri"/>
                <a:ea typeface="Calibri"/>
                <a:cs typeface="Calibri"/>
                <a:sym typeface="Calibri"/>
              </a:rPr>
              <a:t>Having sight or hearing loss makes things more difficult for the person with dementia who is already working hard to make sense of the world around them.  Regular hearing and sight tests, technological aids, environmental improvements, and accessible information and communications can all make a big difference for people with dementia and sensory loss.</a:t>
            </a:r>
            <a:endParaRPr sz="1200"/>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SzPts val="1400"/>
              <a:buNone/>
            </a:pPr>
            <a:r>
              <a:rPr lang="en-GB" sz="1200"/>
              <a:t>Learning disability – </a:t>
            </a:r>
            <a:r>
              <a:rPr lang="en-GB" sz="1200" b="0" i="0">
                <a:solidFill>
                  <a:schemeClr val="dk1"/>
                </a:solidFill>
                <a:latin typeface="Calibri"/>
                <a:ea typeface="Calibri"/>
                <a:cs typeface="Calibri"/>
                <a:sym typeface="Calibri"/>
              </a:rPr>
              <a:t>It has been estimated that around one in three people with learning disabilities is likely to have a sensory impairment.</a:t>
            </a:r>
            <a:endParaRPr sz="1200"/>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SzPts val="1400"/>
              <a:buNone/>
            </a:pPr>
            <a:r>
              <a:rPr lang="en-GB" sz="1200" b="0"/>
              <a:t>Brain injury – </a:t>
            </a:r>
            <a:endParaRPr/>
          </a:p>
          <a:p>
            <a:pPr marL="0" lvl="0" indent="0" algn="l" rtl="0">
              <a:lnSpc>
                <a:spcPct val="100000"/>
              </a:lnSpc>
              <a:spcBef>
                <a:spcPts val="0"/>
              </a:spcBef>
              <a:spcAft>
                <a:spcPts val="0"/>
              </a:spcAft>
              <a:buSzPts val="1400"/>
              <a:buNone/>
            </a:pPr>
            <a:endParaRPr sz="1200" b="0"/>
          </a:p>
          <a:p>
            <a:pPr marL="0" lvl="0" indent="0" algn="l" rtl="0">
              <a:lnSpc>
                <a:spcPct val="100000"/>
              </a:lnSpc>
              <a:spcBef>
                <a:spcPts val="0"/>
              </a:spcBef>
              <a:spcAft>
                <a:spcPts val="0"/>
              </a:spcAft>
              <a:buSzPts val="1400"/>
              <a:buNone/>
            </a:pPr>
            <a:r>
              <a:rPr lang="en-GB" sz="1200" b="0"/>
              <a:t>Fibromyalgia - </a:t>
            </a:r>
            <a:r>
              <a:rPr lang="en-GB" sz="1200" b="0" i="0">
                <a:solidFill>
                  <a:schemeClr val="dk1"/>
                </a:solidFill>
                <a:latin typeface="Calibri"/>
                <a:ea typeface="Calibri"/>
                <a:cs typeface="Calibri"/>
                <a:sym typeface="Calibri"/>
              </a:rPr>
              <a:t>Many patients have to change their glasses prescription frequently because of fibromyalgia-related vision fluctuations and changes in visual acuity. They also find their eyes are particularly sensitive to smoke or that environments with very dry air cause vision difficulty.“</a:t>
            </a:r>
            <a:endParaRPr/>
          </a:p>
          <a:p>
            <a:pPr marL="0" lvl="0" indent="0" algn="l" rtl="0">
              <a:lnSpc>
                <a:spcPct val="100000"/>
              </a:lnSpc>
              <a:spcBef>
                <a:spcPts val="0"/>
              </a:spcBef>
              <a:spcAft>
                <a:spcPts val="0"/>
              </a:spcAft>
              <a:buSzPts val="1400"/>
              <a:buNone/>
            </a:pPr>
            <a:endParaRPr sz="1200" b="0"/>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Multiple sclerosis- </a:t>
            </a:r>
            <a:r>
              <a:rPr lang="en-GB" sz="1200" b="1" i="0">
                <a:solidFill>
                  <a:schemeClr val="dk1"/>
                </a:solidFill>
                <a:latin typeface="Calibri"/>
                <a:ea typeface="Calibri"/>
                <a:cs typeface="Calibri"/>
                <a:sym typeface="Calibri"/>
              </a:rPr>
              <a:t>People with MS may experience blindness, whether partial or full</a:t>
            </a:r>
            <a:r>
              <a:rPr lang="en-GB" sz="1200" b="0" i="0">
                <a:solidFill>
                  <a:schemeClr val="dk1"/>
                </a:solidFill>
                <a:latin typeface="Calibri"/>
                <a:ea typeface="Calibri"/>
                <a:cs typeface="Calibri"/>
                <a:sym typeface="Calibri"/>
              </a:rPr>
              <a:t>. Advanced demyelination can destroy your optic nerve or other parts of your body responsible for vision.</a:t>
            </a:r>
            <a:endParaRPr sz="1200" b="0"/>
          </a:p>
          <a:p>
            <a:pPr marL="0" marR="0" lvl="0" indent="0" algn="l" rtl="0">
              <a:lnSpc>
                <a:spcPct val="100000"/>
              </a:lnSpc>
              <a:spcBef>
                <a:spcPts val="0"/>
              </a:spcBef>
              <a:spcAft>
                <a:spcPts val="0"/>
              </a:spcAft>
              <a:buClr>
                <a:schemeClr val="dk1"/>
              </a:buClr>
              <a:buSzPts val="1200"/>
              <a:buFont typeface="Calibri"/>
              <a:buNone/>
            </a:pPr>
            <a:endParaRPr sz="1200" b="0" i="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GB" sz="1200" b="0" i="0">
                <a:solidFill>
                  <a:schemeClr val="dk1"/>
                </a:solidFill>
                <a:latin typeface="Calibri"/>
                <a:ea typeface="Calibri"/>
                <a:cs typeface="Calibri"/>
                <a:sym typeface="Calibri"/>
              </a:rPr>
              <a:t>Conversion Disorder - Conversion disorder is a condition where a mental health issue disrupts how your brain works. This causes real, physical symptoms that a person can’t control. Symptoms can include seizures, weakness or paralysis, or reduced input from one or more senses (sight, sound, etc.). This condition is often treatable through various types of therapy.</a:t>
            </a:r>
            <a:endParaRPr sz="1200" b="0" i="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endParaRPr sz="1200" b="0"/>
          </a:p>
          <a:p>
            <a:pPr marL="0" lvl="0" indent="0" algn="l" rtl="0">
              <a:lnSpc>
                <a:spcPct val="100000"/>
              </a:lnSpc>
              <a:spcBef>
                <a:spcPts val="0"/>
              </a:spcBef>
              <a:spcAft>
                <a:spcPts val="0"/>
              </a:spcAft>
              <a:buSzPts val="1400"/>
              <a:buNone/>
            </a:pPr>
            <a:endParaRPr sz="1200" b="0"/>
          </a:p>
          <a:p>
            <a:pPr marL="0" lvl="0" indent="0" algn="l" rtl="0">
              <a:lnSpc>
                <a:spcPct val="100000"/>
              </a:lnSpc>
              <a:spcBef>
                <a:spcPts val="0"/>
              </a:spcBef>
              <a:spcAft>
                <a:spcPts val="0"/>
              </a:spcAft>
              <a:buSzPts val="1400"/>
              <a:buNone/>
            </a:pPr>
            <a:r>
              <a:rPr lang="en-GB" sz="1200" b="0"/>
              <a:t>Epilepsy - </a:t>
            </a:r>
            <a:r>
              <a:rPr lang="en-GB" sz="1200" b="0" i="0">
                <a:solidFill>
                  <a:schemeClr val="dk1"/>
                </a:solidFill>
                <a:latin typeface="Calibri"/>
                <a:ea typeface="Calibri"/>
                <a:cs typeface="Calibri"/>
                <a:sym typeface="Calibri"/>
              </a:rPr>
              <a:t>Transient loss of vision occasionally follows an epileptic seizure. This rare phenomenon is seen chiefly in children and may be related to the relative electrical instability of the occipital cerebral cortex. </a:t>
            </a:r>
            <a:r>
              <a:rPr lang="en-GB" sz="1200" b="1" i="0">
                <a:solidFill>
                  <a:schemeClr val="dk1"/>
                </a:solidFill>
                <a:latin typeface="Calibri"/>
                <a:ea typeface="Calibri"/>
                <a:cs typeface="Calibri"/>
                <a:sym typeface="Calibri"/>
              </a:rPr>
              <a:t>Individuals with temporal lobe epilepsy had more deficits in auditory processing than those without cortical damage</a:t>
            </a:r>
            <a:r>
              <a:rPr lang="en-GB" sz="1200" b="0" i="0">
                <a:solidFill>
                  <a:schemeClr val="dk1"/>
                </a:solidFill>
                <a:latin typeface="Calibri"/>
                <a:ea typeface="Calibri"/>
                <a:cs typeface="Calibri"/>
                <a:sym typeface="Calibri"/>
              </a:rPr>
              <a:t>.</a:t>
            </a:r>
            <a:endParaRPr/>
          </a:p>
          <a:p>
            <a:pPr marL="0" lvl="0" indent="0" algn="l" rtl="0">
              <a:lnSpc>
                <a:spcPct val="100000"/>
              </a:lnSpc>
              <a:spcBef>
                <a:spcPts val="0"/>
              </a:spcBef>
              <a:spcAft>
                <a:spcPts val="0"/>
              </a:spcAft>
              <a:buSzPts val="1400"/>
              <a:buNone/>
            </a:pPr>
            <a:endParaRPr sz="1200" b="0"/>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Prosopagnosia - also known as face blindness, means you cannot recognise people's faces.</a:t>
            </a:r>
            <a:endParaRPr b="0"/>
          </a:p>
        </p:txBody>
      </p:sp>
      <p:sp>
        <p:nvSpPr>
          <p:cNvPr id="301" name="Google Shape;301;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27</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8" name="Google Shape;308;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Arial"/>
              <a:buNone/>
            </a:pPr>
            <a:r>
              <a:rPr lang="en-GB" sz="1200" u="sng">
                <a:solidFill>
                  <a:schemeClr val="dk1"/>
                </a:solidFill>
                <a:latin typeface="Calibri"/>
                <a:ea typeface="Calibri"/>
                <a:cs typeface="Calibri"/>
                <a:sym typeface="Calibri"/>
              </a:rPr>
              <a:t>Sight loss</a:t>
            </a:r>
            <a:r>
              <a:rPr lang="en-GB" sz="1200">
                <a:solidFill>
                  <a:schemeClr val="dk1"/>
                </a:solidFill>
                <a:latin typeface="Calibri"/>
                <a:ea typeface="Calibri"/>
                <a:cs typeface="Calibri"/>
                <a:sym typeface="Calibri"/>
              </a:rPr>
              <a:t>:				RNIB Cymru</a:t>
            </a:r>
            <a:endParaRPr sz="12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Optician				Trident Court</a:t>
            </a:r>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Ophthalmologist			East Moors Road</a:t>
            </a:r>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Social worker for visually impaired 		Cardiff</a:t>
            </a:r>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OT (occupational therapist)			CF24 5TD</a:t>
            </a:r>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RNIB (Royal National Institute for the Blind)		Tel: 029 2045 0440</a:t>
            </a:r>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Action for blind people			</a:t>
            </a:r>
            <a:r>
              <a:rPr lang="en-GB" sz="1200" u="sng">
                <a:solidFill>
                  <a:schemeClr val="hlink"/>
                </a:solidFill>
                <a:latin typeface="Calibri"/>
                <a:ea typeface="Calibri"/>
                <a:cs typeface="Calibri"/>
                <a:sym typeface="Calibri"/>
                <a:hlinkClick r:id="rId3"/>
              </a:rPr>
              <a:t>www.rnib.org.uk</a:t>
            </a:r>
            <a:endParaRPr sz="12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Eye clinic liaison officer</a:t>
            </a:r>
            <a:endParaRPr/>
          </a:p>
          <a:p>
            <a:pPr marL="0" lvl="0" indent="0" algn="l" rtl="0">
              <a:lnSpc>
                <a:spcPct val="100000"/>
              </a:lnSpc>
              <a:spcBef>
                <a:spcPts val="0"/>
              </a:spcBef>
              <a:spcAft>
                <a:spcPts val="0"/>
              </a:spcAft>
              <a:buClr>
                <a:schemeClr val="dk1"/>
              </a:buClr>
              <a:buSzPts val="1200"/>
              <a:buFont typeface="Arial"/>
              <a:buNone/>
            </a:pPr>
            <a:r>
              <a:rPr lang="en-GB" sz="1200">
                <a:solidFill>
                  <a:schemeClr val="dk1"/>
                </a:solidFill>
                <a:latin typeface="Calibri"/>
                <a:ea typeface="Calibri"/>
                <a:cs typeface="Calibri"/>
                <a:sym typeface="Calibri"/>
              </a:rPr>
              <a:t>Local society for the blind.</a:t>
            </a:r>
            <a:endParaRPr/>
          </a:p>
          <a:p>
            <a:pPr marL="0" lvl="0" indent="0" algn="l" rtl="0">
              <a:lnSpc>
                <a:spcPct val="100000"/>
              </a:lnSpc>
              <a:spcBef>
                <a:spcPts val="0"/>
              </a:spcBef>
              <a:spcAft>
                <a:spcPts val="0"/>
              </a:spcAft>
              <a:buSzPts val="1400"/>
              <a:buNone/>
            </a:pPr>
            <a:endParaRPr sz="1200" u="sng">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GB" sz="1200" u="sng">
                <a:solidFill>
                  <a:schemeClr val="dk1"/>
                </a:solidFill>
                <a:latin typeface="Calibri"/>
                <a:ea typeface="Calibri"/>
                <a:cs typeface="Calibri"/>
                <a:sym typeface="Calibri"/>
              </a:rPr>
              <a:t>Hearing loss</a:t>
            </a:r>
            <a:r>
              <a:rPr lang="en-GB" sz="1200">
                <a:solidFill>
                  <a:schemeClr val="dk1"/>
                </a:solidFill>
                <a:latin typeface="Calibri"/>
                <a:ea typeface="Calibri"/>
                <a:cs typeface="Calibri"/>
                <a:sym typeface="Calibri"/>
              </a:rPr>
              <a:t>:</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Audiologist				RNID Cymru</a:t>
            </a:r>
            <a:endParaRPr sz="12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RNID (Royal National Institute for the Blind)	Tudor House</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Social worker for the deaf			16 Cathedral Road</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Technical officer for hearing loss		Cardiff</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OT				South Glamorgan</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Local society for the deaf			Tel: 029 2033 3034</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				</a:t>
            </a:r>
            <a:r>
              <a:rPr lang="en-GB" sz="1200" u="sng">
                <a:solidFill>
                  <a:schemeClr val="hlink"/>
                </a:solidFill>
                <a:latin typeface="Calibri"/>
                <a:ea typeface="Calibri"/>
                <a:cs typeface="Calibri"/>
                <a:sym typeface="Calibri"/>
                <a:hlinkClick r:id="rId4"/>
              </a:rPr>
              <a:t>www.rnid.org.uk</a:t>
            </a:r>
            <a:endParaRPr sz="1200" u="sng">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endParaRPr sz="1200" u="sng">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endParaRPr sz="1200" u="sng">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GB" sz="1200" u="sng">
                <a:solidFill>
                  <a:schemeClr val="dk1"/>
                </a:solidFill>
                <a:latin typeface="Calibri"/>
                <a:ea typeface="Calibri"/>
                <a:cs typeface="Calibri"/>
                <a:sym typeface="Calibri"/>
              </a:rPr>
              <a:t>Deafblindness:</a:t>
            </a:r>
            <a:r>
              <a:rPr lang="en-GB" sz="1200" u="none">
                <a:solidFill>
                  <a:schemeClr val="dk1"/>
                </a:solidFill>
                <a:latin typeface="Calibri"/>
                <a:ea typeface="Calibri"/>
                <a:cs typeface="Calibri"/>
                <a:sym typeface="Calibri"/>
              </a:rPr>
              <a:t>				</a:t>
            </a:r>
            <a:r>
              <a:rPr lang="en-GB" sz="1200">
                <a:solidFill>
                  <a:schemeClr val="dk1"/>
                </a:solidFill>
                <a:latin typeface="Calibri"/>
                <a:ea typeface="Calibri"/>
                <a:cs typeface="Calibri"/>
                <a:sym typeface="Calibri"/>
              </a:rPr>
              <a:t>Sense Cymru	</a:t>
            </a:r>
            <a:endParaRPr/>
          </a:p>
          <a:p>
            <a:pPr marL="0" lvl="0" indent="0" algn="l" rtl="0">
              <a:lnSpc>
                <a:spcPct val="100000"/>
              </a:lnSpc>
              <a:spcBef>
                <a:spcPts val="0"/>
              </a:spcBef>
              <a:spcAft>
                <a:spcPts val="0"/>
              </a:spcAft>
              <a:buSzPts val="1400"/>
              <a:buNone/>
            </a:pPr>
            <a:r>
              <a:rPr lang="en-GB" sz="1200">
                <a:solidFill>
                  <a:schemeClr val="dk1"/>
                </a:solidFill>
                <a:latin typeface="Calibri"/>
                <a:ea typeface="Calibri"/>
                <a:cs typeface="Calibri"/>
                <a:sym typeface="Calibri"/>
              </a:rPr>
              <a:t>Specialist deafblind assessor			Ty Penderyn	</a:t>
            </a:r>
            <a:endParaRPr/>
          </a:p>
          <a:p>
            <a:pPr marL="0" marR="0" lvl="0" indent="0" algn="l" rtl="0">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SENSE				East Moors Road</a:t>
            </a:r>
            <a:endParaRPr/>
          </a:p>
          <a:p>
            <a:pPr marL="0" marR="0" lvl="0" indent="0" algn="l" rtl="0">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Deafblind uk (DBUK)			Cardiff</a:t>
            </a:r>
            <a:endParaRPr/>
          </a:p>
          <a:p>
            <a:pPr marL="0" marR="0" lvl="0" indent="0" algn="l" rtl="0">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				CF24 5TD</a:t>
            </a:r>
            <a:endParaRPr/>
          </a:p>
          <a:p>
            <a:pPr marL="0" marR="0" lvl="0" indent="0" algn="l" rtl="0">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				Tel: 029 2045 0440</a:t>
            </a:r>
            <a:endParaRPr/>
          </a:p>
          <a:p>
            <a:pPr marL="0" marR="0" lvl="0" indent="0" algn="l" rtl="0">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				</a:t>
            </a:r>
            <a:r>
              <a:rPr lang="en-GB" sz="1200" u="sng">
                <a:solidFill>
                  <a:schemeClr val="hlink"/>
                </a:solidFill>
                <a:latin typeface="Calibri"/>
                <a:ea typeface="Calibri"/>
                <a:cs typeface="Calibri"/>
                <a:sym typeface="Calibri"/>
                <a:hlinkClick r:id="rId3"/>
              </a:rPr>
              <a:t>www.rnib.org.uk</a:t>
            </a:r>
            <a:r>
              <a:rPr lang="en-GB" sz="1200">
                <a:solidFill>
                  <a:schemeClr val="dk1"/>
                </a:solidFill>
                <a:latin typeface="Calibri"/>
                <a:ea typeface="Calibri"/>
                <a:cs typeface="Calibri"/>
                <a:sym typeface="Calibri"/>
              </a:rPr>
              <a:t> </a:t>
            </a:r>
            <a:endParaRPr/>
          </a:p>
          <a:p>
            <a:pPr marL="171450" lvl="0" indent="-95250" algn="l" rtl="0">
              <a:lnSpc>
                <a:spcPct val="100000"/>
              </a:lnSpc>
              <a:spcBef>
                <a:spcPts val="0"/>
              </a:spcBef>
              <a:spcAft>
                <a:spcPts val="0"/>
              </a:spcAft>
              <a:buClr>
                <a:schemeClr val="dk1"/>
              </a:buClr>
              <a:buSzPts val="1200"/>
              <a:buFont typeface="Arial"/>
              <a:buNone/>
            </a:pPr>
            <a:endParaRPr sz="1200">
              <a:solidFill>
                <a:schemeClr val="dk1"/>
              </a:solidFill>
              <a:latin typeface="Calibri"/>
              <a:ea typeface="Calibri"/>
              <a:cs typeface="Calibri"/>
              <a:sym typeface="Calibri"/>
            </a:endParaRPr>
          </a:p>
        </p:txBody>
      </p:sp>
      <p:sp>
        <p:nvSpPr>
          <p:cNvPr id="309" name="Google Shape;309;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28</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6" name="Google Shape;316;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7" name="Google Shape;317;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29</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4" name="Google Shape;324;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5" name="Google Shape;325;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30</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2" name="Google Shape;332;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3" name="Google Shape;333;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31</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5" name="Google Shape;1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0" name="Google Shape;340;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1" name="Google Shape;341;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32</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8" name="Google Shape;348;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9" name="Google Shape;349;p3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33</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6" name="Google Shape;356;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7" name="Google Shape;357;p3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34</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4" name="Google Shape;364;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5" name="Google Shape;365;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35</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3" name="Google Shape;373;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Ask the group to give examples of how we communicate:</a:t>
            </a:r>
            <a:endParaRPr/>
          </a:p>
          <a:p>
            <a:pPr marL="0" lvl="0" indent="0" algn="l" rtl="0">
              <a:lnSpc>
                <a:spcPct val="100000"/>
              </a:lnSpc>
              <a:spcBef>
                <a:spcPts val="0"/>
              </a:spcBef>
              <a:spcAft>
                <a:spcPts val="0"/>
              </a:spcAft>
              <a:buSzPts val="1400"/>
              <a:buNone/>
            </a:pPr>
            <a:r>
              <a:rPr lang="en-GB"/>
              <a:t>Talk – face to face, telephone. Mobile, radio</a:t>
            </a:r>
            <a:endParaRPr/>
          </a:p>
          <a:p>
            <a:pPr marL="0" lvl="0" indent="0" algn="l" rtl="0">
              <a:lnSpc>
                <a:spcPct val="100000"/>
              </a:lnSpc>
              <a:spcBef>
                <a:spcPts val="0"/>
              </a:spcBef>
              <a:spcAft>
                <a:spcPts val="0"/>
              </a:spcAft>
              <a:buSzPts val="1400"/>
              <a:buNone/>
            </a:pPr>
            <a:r>
              <a:rPr lang="en-GB"/>
              <a:t>Gestures – hand movements </a:t>
            </a:r>
            <a:endParaRPr/>
          </a:p>
          <a:p>
            <a:pPr marL="0" lvl="0" indent="0" algn="l" rtl="0">
              <a:lnSpc>
                <a:spcPct val="100000"/>
              </a:lnSpc>
              <a:spcBef>
                <a:spcPts val="0"/>
              </a:spcBef>
              <a:spcAft>
                <a:spcPts val="0"/>
              </a:spcAft>
              <a:buSzPts val="1400"/>
              <a:buNone/>
            </a:pPr>
            <a:r>
              <a:rPr lang="en-GB"/>
              <a:t>Body language</a:t>
            </a:r>
            <a:endParaRPr/>
          </a:p>
          <a:p>
            <a:pPr marL="0" lvl="0" indent="0" algn="l" rtl="0">
              <a:lnSpc>
                <a:spcPct val="100000"/>
              </a:lnSpc>
              <a:spcBef>
                <a:spcPts val="0"/>
              </a:spcBef>
              <a:spcAft>
                <a:spcPts val="0"/>
              </a:spcAft>
              <a:buSzPts val="1400"/>
              <a:buNone/>
            </a:pPr>
            <a:r>
              <a:rPr lang="en-GB"/>
              <a:t>Eye contact</a:t>
            </a:r>
            <a:endParaRPr/>
          </a:p>
          <a:p>
            <a:pPr marL="0" lvl="0" indent="0" algn="l" rtl="0">
              <a:lnSpc>
                <a:spcPct val="100000"/>
              </a:lnSpc>
              <a:spcBef>
                <a:spcPts val="0"/>
              </a:spcBef>
              <a:spcAft>
                <a:spcPts val="0"/>
              </a:spcAft>
              <a:buSzPts val="1400"/>
              <a:buNone/>
            </a:pPr>
            <a:r>
              <a:rPr lang="en-GB"/>
              <a:t>Facial expressions</a:t>
            </a:r>
            <a:endParaRPr/>
          </a:p>
          <a:p>
            <a:pPr marL="0" lvl="0" indent="0" algn="l" rtl="0">
              <a:lnSpc>
                <a:spcPct val="100000"/>
              </a:lnSpc>
              <a:spcBef>
                <a:spcPts val="0"/>
              </a:spcBef>
              <a:spcAft>
                <a:spcPts val="0"/>
              </a:spcAft>
              <a:buSzPts val="1400"/>
              <a:buNone/>
            </a:pPr>
            <a:r>
              <a:rPr lang="en-GB"/>
              <a:t>Reading and writing</a:t>
            </a:r>
            <a:endParaRPr/>
          </a:p>
          <a:p>
            <a:pPr marL="0" lvl="0" indent="0" algn="l" rtl="0">
              <a:lnSpc>
                <a:spcPct val="100000"/>
              </a:lnSpc>
              <a:spcBef>
                <a:spcPts val="0"/>
              </a:spcBef>
              <a:spcAft>
                <a:spcPts val="0"/>
              </a:spcAft>
              <a:buSzPts val="1400"/>
              <a:buNone/>
            </a:pPr>
            <a:r>
              <a:rPr lang="en-GB"/>
              <a:t>E-mailing and texting</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b="1" u="sng"/>
              <a:t>Sight loss</a:t>
            </a:r>
            <a:endParaRPr/>
          </a:p>
          <a:p>
            <a:pPr marL="0" lvl="0" indent="0" algn="l" rtl="0">
              <a:lnSpc>
                <a:spcPct val="100000"/>
              </a:lnSpc>
              <a:spcBef>
                <a:spcPts val="0"/>
              </a:spcBef>
              <a:spcAft>
                <a:spcPts val="0"/>
              </a:spcAft>
              <a:buSzPts val="1400"/>
              <a:buNone/>
            </a:pPr>
            <a:r>
              <a:rPr lang="en-GB" b="0" u="none"/>
              <a:t>Braille- raised dots or shapes found on paper, boxes, plaques on doors etc</a:t>
            </a:r>
            <a:endParaRPr b="0" u="none"/>
          </a:p>
          <a:p>
            <a:pPr marL="0" lvl="0" indent="0" algn="l" rtl="0">
              <a:lnSpc>
                <a:spcPct val="100000"/>
              </a:lnSpc>
              <a:spcBef>
                <a:spcPts val="0"/>
              </a:spcBef>
              <a:spcAft>
                <a:spcPts val="0"/>
              </a:spcAft>
              <a:buSzPts val="1400"/>
              <a:buNone/>
            </a:pPr>
            <a:r>
              <a:rPr lang="en-GB" b="0" u="none"/>
              <a:t>Enlarged print rather than joined up writing</a:t>
            </a:r>
            <a:endParaRPr/>
          </a:p>
          <a:p>
            <a:pPr marL="0" lvl="0" indent="0" algn="l" rtl="0">
              <a:lnSpc>
                <a:spcPct val="100000"/>
              </a:lnSpc>
              <a:spcBef>
                <a:spcPts val="0"/>
              </a:spcBef>
              <a:spcAft>
                <a:spcPts val="0"/>
              </a:spcAft>
              <a:buSzPts val="1400"/>
              <a:buNone/>
            </a:pPr>
            <a:r>
              <a:rPr lang="en-GB" b="0" u="none"/>
              <a:t>Computers</a:t>
            </a:r>
            <a:endParaRPr/>
          </a:p>
          <a:p>
            <a:pPr marL="0" lvl="0" indent="0" algn="l" rtl="0">
              <a:lnSpc>
                <a:spcPct val="100000"/>
              </a:lnSpc>
              <a:spcBef>
                <a:spcPts val="0"/>
              </a:spcBef>
              <a:spcAft>
                <a:spcPts val="0"/>
              </a:spcAft>
              <a:buSzPts val="1400"/>
              <a:buNone/>
            </a:pPr>
            <a:r>
              <a:rPr lang="en-GB" b="0" u="none"/>
              <a:t>Guide help or note taker</a:t>
            </a:r>
            <a:endParaRPr/>
          </a:p>
          <a:p>
            <a:pPr marL="0" lvl="0" indent="0" algn="l" rtl="0">
              <a:lnSpc>
                <a:spcPct val="100000"/>
              </a:lnSpc>
              <a:spcBef>
                <a:spcPts val="0"/>
              </a:spcBef>
              <a:spcAft>
                <a:spcPts val="0"/>
              </a:spcAft>
              <a:buSzPts val="1400"/>
              <a:buNone/>
            </a:pPr>
            <a:r>
              <a:rPr lang="en-GB" b="0" u="none"/>
              <a:t>Large button phones.</a:t>
            </a:r>
            <a:endParaRPr/>
          </a:p>
          <a:p>
            <a:pPr marL="0" lvl="0" indent="0" algn="l" rtl="0">
              <a:lnSpc>
                <a:spcPct val="100000"/>
              </a:lnSpc>
              <a:spcBef>
                <a:spcPts val="0"/>
              </a:spcBef>
              <a:spcAft>
                <a:spcPts val="0"/>
              </a:spcAft>
              <a:buSzPts val="1400"/>
              <a:buNone/>
            </a:pPr>
            <a:endParaRPr b="0" u="none"/>
          </a:p>
          <a:p>
            <a:pPr marL="0" lvl="0" indent="0" algn="l" rtl="0">
              <a:lnSpc>
                <a:spcPct val="100000"/>
              </a:lnSpc>
              <a:spcBef>
                <a:spcPts val="0"/>
              </a:spcBef>
              <a:spcAft>
                <a:spcPts val="0"/>
              </a:spcAft>
              <a:buSzPts val="1400"/>
              <a:buNone/>
            </a:pPr>
            <a:r>
              <a:rPr lang="en-GB" b="1" u="sng"/>
              <a:t>Effective communication:</a:t>
            </a:r>
            <a:endParaRPr/>
          </a:p>
          <a:p>
            <a:pPr marL="0" lvl="0" indent="0" algn="l" rtl="0">
              <a:lnSpc>
                <a:spcPct val="100000"/>
              </a:lnSpc>
              <a:spcBef>
                <a:spcPts val="0"/>
              </a:spcBef>
              <a:spcAft>
                <a:spcPts val="0"/>
              </a:spcAft>
              <a:buClr>
                <a:schemeClr val="dk1"/>
              </a:buClr>
              <a:buSzPts val="1200"/>
              <a:buFont typeface="Arial"/>
              <a:buChar char="•"/>
            </a:pPr>
            <a:r>
              <a:rPr lang="en-GB" b="0" u="none"/>
              <a:t> Say who you are</a:t>
            </a:r>
            <a:endParaRPr/>
          </a:p>
          <a:p>
            <a:pPr marL="0" lvl="0" indent="0" algn="l" rtl="0">
              <a:lnSpc>
                <a:spcPct val="100000"/>
              </a:lnSpc>
              <a:spcBef>
                <a:spcPts val="0"/>
              </a:spcBef>
              <a:spcAft>
                <a:spcPts val="0"/>
              </a:spcAft>
              <a:buClr>
                <a:schemeClr val="dk1"/>
              </a:buClr>
              <a:buSzPts val="1200"/>
              <a:buFont typeface="Arial"/>
              <a:buChar char="•"/>
            </a:pPr>
            <a:r>
              <a:rPr lang="en-GB" b="0" u="none"/>
              <a:t> Say what you are going to do, be specific</a:t>
            </a:r>
            <a:endParaRPr/>
          </a:p>
          <a:p>
            <a:pPr marL="0" lvl="0" indent="0" algn="l" rtl="0">
              <a:lnSpc>
                <a:spcPct val="100000"/>
              </a:lnSpc>
              <a:spcBef>
                <a:spcPts val="0"/>
              </a:spcBef>
              <a:spcAft>
                <a:spcPts val="0"/>
              </a:spcAft>
              <a:buClr>
                <a:schemeClr val="dk1"/>
              </a:buClr>
              <a:buSzPts val="1200"/>
              <a:buFont typeface="Arial"/>
              <a:buChar char="•"/>
            </a:pPr>
            <a:r>
              <a:rPr lang="en-GB" b="0" u="none"/>
              <a:t> Talk directly to the person and use their name</a:t>
            </a:r>
            <a:endParaRPr/>
          </a:p>
          <a:p>
            <a:pPr marL="0" lvl="0" indent="0" algn="l" rtl="0">
              <a:lnSpc>
                <a:spcPct val="100000"/>
              </a:lnSpc>
              <a:spcBef>
                <a:spcPts val="0"/>
              </a:spcBef>
              <a:spcAft>
                <a:spcPts val="0"/>
              </a:spcAft>
              <a:buClr>
                <a:schemeClr val="dk1"/>
              </a:buClr>
              <a:buSzPts val="1200"/>
              <a:buFont typeface="Arial"/>
              <a:buChar char="•"/>
            </a:pPr>
            <a:r>
              <a:rPr lang="en-GB" b="0" u="none"/>
              <a:t> Stand where you can be seen. If necessary use touch for attention</a:t>
            </a:r>
            <a:endParaRPr/>
          </a:p>
          <a:p>
            <a:pPr marL="0" lvl="0" indent="0" algn="l" rtl="0">
              <a:lnSpc>
                <a:spcPct val="100000"/>
              </a:lnSpc>
              <a:spcBef>
                <a:spcPts val="0"/>
              </a:spcBef>
              <a:spcAft>
                <a:spcPts val="0"/>
              </a:spcAft>
              <a:buClr>
                <a:schemeClr val="dk1"/>
              </a:buClr>
              <a:buSzPts val="1200"/>
              <a:buFont typeface="Arial"/>
              <a:buChar char="•"/>
            </a:pPr>
            <a:r>
              <a:rPr lang="en-GB" b="0" u="none"/>
              <a:t> Take time to answer questions</a:t>
            </a:r>
            <a:endParaRPr/>
          </a:p>
          <a:p>
            <a:pPr marL="0" lvl="0" indent="0" algn="l" rtl="0">
              <a:lnSpc>
                <a:spcPct val="100000"/>
              </a:lnSpc>
              <a:spcBef>
                <a:spcPts val="0"/>
              </a:spcBef>
              <a:spcAft>
                <a:spcPts val="0"/>
              </a:spcAft>
              <a:buClr>
                <a:schemeClr val="dk1"/>
              </a:buClr>
              <a:buSzPts val="1200"/>
              <a:buFont typeface="Arial"/>
              <a:buChar char="•"/>
            </a:pPr>
            <a:r>
              <a:rPr lang="en-GB" b="0" u="none"/>
              <a:t> Tell the person you are leaving them – do not just walk away</a:t>
            </a:r>
            <a:endParaRPr/>
          </a:p>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Hearing loss</a:t>
            </a:r>
            <a:endParaRPr/>
          </a:p>
          <a:p>
            <a:pPr marL="0" lvl="0" indent="0" algn="l" rtl="0">
              <a:lnSpc>
                <a:spcPct val="100000"/>
              </a:lnSpc>
              <a:spcBef>
                <a:spcPts val="0"/>
              </a:spcBef>
              <a:spcAft>
                <a:spcPts val="0"/>
              </a:spcAft>
              <a:buClr>
                <a:schemeClr val="dk1"/>
              </a:buClr>
              <a:buSzPts val="1200"/>
              <a:buFont typeface="Arial"/>
              <a:buNone/>
            </a:pPr>
            <a:r>
              <a:rPr lang="en-GB" b="0" u="none"/>
              <a:t>British sign language. Makaton</a:t>
            </a:r>
            <a:endParaRPr/>
          </a:p>
          <a:p>
            <a:pPr marL="0" lvl="0" indent="0" algn="l" rtl="0">
              <a:lnSpc>
                <a:spcPct val="100000"/>
              </a:lnSpc>
              <a:spcBef>
                <a:spcPts val="0"/>
              </a:spcBef>
              <a:spcAft>
                <a:spcPts val="0"/>
              </a:spcAft>
              <a:buClr>
                <a:schemeClr val="dk1"/>
              </a:buClr>
              <a:buSzPts val="1200"/>
              <a:buFont typeface="Arial"/>
              <a:buNone/>
            </a:pPr>
            <a:r>
              <a:rPr lang="en-GB" b="0" u="none"/>
              <a:t>Lipspeakers – someone who repeats what is being said but without using their voice, which in turn can make it easier for some to lipread,</a:t>
            </a:r>
            <a:endParaRPr/>
          </a:p>
          <a:p>
            <a:pPr marL="0" lvl="0" indent="0" algn="l" rtl="0">
              <a:lnSpc>
                <a:spcPct val="100000"/>
              </a:lnSpc>
              <a:spcBef>
                <a:spcPts val="0"/>
              </a:spcBef>
              <a:spcAft>
                <a:spcPts val="0"/>
              </a:spcAft>
              <a:buClr>
                <a:schemeClr val="dk1"/>
              </a:buClr>
              <a:buSzPts val="1200"/>
              <a:buFont typeface="Arial"/>
              <a:buNone/>
            </a:pPr>
            <a:r>
              <a:rPr lang="en-GB" b="0" u="none"/>
              <a:t>Lipreading</a:t>
            </a:r>
            <a:endParaRPr b="0" u="none"/>
          </a:p>
          <a:p>
            <a:pPr marL="0" lvl="0" indent="0" algn="l" rtl="0">
              <a:lnSpc>
                <a:spcPct val="100000"/>
              </a:lnSpc>
              <a:spcBef>
                <a:spcPts val="0"/>
              </a:spcBef>
              <a:spcAft>
                <a:spcPts val="0"/>
              </a:spcAft>
              <a:buClr>
                <a:schemeClr val="dk1"/>
              </a:buClr>
              <a:buSzPts val="1200"/>
              <a:buFont typeface="Arial"/>
              <a:buNone/>
            </a:pPr>
            <a:r>
              <a:rPr lang="en-GB" b="0" u="none"/>
              <a:t>Cued speech – hand shapes near mouth to indicate sound shapes, highly 	</a:t>
            </a:r>
            <a:endParaRPr/>
          </a:p>
          <a:p>
            <a:pPr marL="0" lvl="0" indent="0" algn="l" rtl="0">
              <a:lnSpc>
                <a:spcPct val="100000"/>
              </a:lnSpc>
              <a:spcBef>
                <a:spcPts val="0"/>
              </a:spcBef>
              <a:spcAft>
                <a:spcPts val="0"/>
              </a:spcAft>
              <a:buClr>
                <a:schemeClr val="dk1"/>
              </a:buClr>
              <a:buSzPts val="1200"/>
              <a:buFont typeface="Arial"/>
              <a:buNone/>
            </a:pPr>
            <a:r>
              <a:rPr lang="en-GB" b="0" u="none"/>
              <a:t>Speech to text reporter- a special keyboard which produces a word for word (verbatim) report which is displayed on a screen via a data projector</a:t>
            </a:r>
            <a:endParaRPr/>
          </a:p>
          <a:p>
            <a:pPr marL="0" lvl="0" indent="0" algn="l" rtl="0">
              <a:lnSpc>
                <a:spcPct val="100000"/>
              </a:lnSpc>
              <a:spcBef>
                <a:spcPts val="0"/>
              </a:spcBef>
              <a:spcAft>
                <a:spcPts val="0"/>
              </a:spcAft>
              <a:buClr>
                <a:schemeClr val="dk1"/>
              </a:buClr>
              <a:buSzPts val="1200"/>
              <a:buFont typeface="Arial"/>
              <a:buNone/>
            </a:pPr>
            <a:r>
              <a:rPr lang="en-GB" b="0" u="none"/>
              <a:t>Telephone relay service – message relayed to an operator who sends a message by text to the person with the hearing loss</a:t>
            </a:r>
            <a:endParaRPr/>
          </a:p>
          <a:p>
            <a:pPr marL="0" lvl="0" indent="0" algn="l" rtl="0">
              <a:lnSpc>
                <a:spcPct val="100000"/>
              </a:lnSpc>
              <a:spcBef>
                <a:spcPts val="0"/>
              </a:spcBef>
              <a:spcAft>
                <a:spcPts val="0"/>
              </a:spcAft>
              <a:buClr>
                <a:schemeClr val="dk1"/>
              </a:buClr>
              <a:buSzPts val="1200"/>
              <a:buFont typeface="Arial"/>
              <a:buNone/>
            </a:pPr>
            <a:r>
              <a:rPr lang="en-GB" b="0" u="none"/>
              <a:t>Hearing aids - mention loop systems</a:t>
            </a:r>
            <a:endParaRPr/>
          </a:p>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Effective communication</a:t>
            </a:r>
            <a:endParaRPr/>
          </a:p>
          <a:p>
            <a:pPr marL="0" lvl="0" indent="0" algn="l" rtl="0">
              <a:lnSpc>
                <a:spcPct val="100000"/>
              </a:lnSpc>
              <a:spcBef>
                <a:spcPts val="0"/>
              </a:spcBef>
              <a:spcAft>
                <a:spcPts val="0"/>
              </a:spcAft>
              <a:buClr>
                <a:schemeClr val="dk1"/>
              </a:buClr>
              <a:buSzPts val="1200"/>
              <a:buFont typeface="Arial"/>
              <a:buChar char="•"/>
            </a:pPr>
            <a:r>
              <a:rPr lang="en-GB" b="0" u="none"/>
              <a:t> Make sure the room is quiet and well lit if possible</a:t>
            </a:r>
            <a:endParaRPr/>
          </a:p>
          <a:p>
            <a:pPr marL="0" lvl="0" indent="0" algn="l" rtl="0">
              <a:lnSpc>
                <a:spcPct val="100000"/>
              </a:lnSpc>
              <a:spcBef>
                <a:spcPts val="0"/>
              </a:spcBef>
              <a:spcAft>
                <a:spcPts val="0"/>
              </a:spcAft>
              <a:buClr>
                <a:schemeClr val="dk1"/>
              </a:buClr>
              <a:buSzPts val="1200"/>
              <a:buFont typeface="Arial"/>
              <a:buChar char="•"/>
            </a:pPr>
            <a:r>
              <a:rPr lang="en-GB" b="0" u="none"/>
              <a:t> Make sure there is sufficient light on speakers face</a:t>
            </a:r>
            <a:endParaRPr/>
          </a:p>
          <a:p>
            <a:pPr marL="0" lvl="0" indent="0" algn="l" rtl="0">
              <a:lnSpc>
                <a:spcPct val="100000"/>
              </a:lnSpc>
              <a:spcBef>
                <a:spcPts val="0"/>
              </a:spcBef>
              <a:spcAft>
                <a:spcPts val="0"/>
              </a:spcAft>
              <a:buClr>
                <a:schemeClr val="dk1"/>
              </a:buClr>
              <a:buSzPts val="1200"/>
              <a:buFont typeface="Arial"/>
              <a:buChar char="•"/>
            </a:pPr>
            <a:r>
              <a:rPr lang="en-GB" b="0" u="none"/>
              <a:t> Face the person you are speaking to</a:t>
            </a:r>
            <a:endParaRPr/>
          </a:p>
          <a:p>
            <a:pPr marL="0" lvl="0" indent="0" algn="l" rtl="0">
              <a:lnSpc>
                <a:spcPct val="100000"/>
              </a:lnSpc>
              <a:spcBef>
                <a:spcPts val="0"/>
              </a:spcBef>
              <a:spcAft>
                <a:spcPts val="0"/>
              </a:spcAft>
              <a:buClr>
                <a:schemeClr val="dk1"/>
              </a:buClr>
              <a:buSzPts val="1200"/>
              <a:buFont typeface="Arial"/>
              <a:buChar char="•"/>
            </a:pPr>
            <a:r>
              <a:rPr lang="en-GB" b="0" u="none"/>
              <a:t> stay in their field of vision</a:t>
            </a:r>
            <a:endParaRPr/>
          </a:p>
          <a:p>
            <a:pPr marL="0" lvl="0" indent="0" algn="l" rtl="0">
              <a:lnSpc>
                <a:spcPct val="100000"/>
              </a:lnSpc>
              <a:spcBef>
                <a:spcPts val="0"/>
              </a:spcBef>
              <a:spcAft>
                <a:spcPts val="0"/>
              </a:spcAft>
              <a:buClr>
                <a:schemeClr val="dk1"/>
              </a:buClr>
              <a:buSzPts val="1200"/>
              <a:buFont typeface="Arial"/>
              <a:buChar char="•"/>
            </a:pPr>
            <a:r>
              <a:rPr lang="en-GB" b="0" u="none"/>
              <a:t> speak a little louder then usual</a:t>
            </a:r>
            <a:endParaRPr/>
          </a:p>
          <a:p>
            <a:pPr marL="0" lvl="0" indent="0" algn="l" rtl="0">
              <a:lnSpc>
                <a:spcPct val="100000"/>
              </a:lnSpc>
              <a:spcBef>
                <a:spcPts val="0"/>
              </a:spcBef>
              <a:spcAft>
                <a:spcPts val="0"/>
              </a:spcAft>
              <a:buClr>
                <a:schemeClr val="dk1"/>
              </a:buClr>
              <a:buSzPts val="1200"/>
              <a:buFont typeface="Arial"/>
              <a:buChar char="•"/>
            </a:pPr>
            <a:r>
              <a:rPr lang="en-GB" b="0" u="none"/>
              <a:t> Do not shout as this distorts the voice and lip patterns</a:t>
            </a:r>
            <a:endParaRPr/>
          </a:p>
          <a:p>
            <a:pPr marL="0" lvl="0" indent="0" algn="l" rtl="0">
              <a:lnSpc>
                <a:spcPct val="100000"/>
              </a:lnSpc>
              <a:spcBef>
                <a:spcPts val="0"/>
              </a:spcBef>
              <a:spcAft>
                <a:spcPts val="0"/>
              </a:spcAft>
              <a:buClr>
                <a:schemeClr val="dk1"/>
              </a:buClr>
              <a:buSzPts val="1200"/>
              <a:buFont typeface="Arial"/>
              <a:buChar char="•"/>
            </a:pPr>
            <a:r>
              <a:rPr lang="en-GB" b="0" u="none"/>
              <a:t> Speak a little more slowly but not so slow it distorts the speech rhythm</a:t>
            </a:r>
            <a:endParaRPr/>
          </a:p>
          <a:p>
            <a:pPr marL="0" lvl="0" indent="0" algn="l" rtl="0">
              <a:lnSpc>
                <a:spcPct val="100000"/>
              </a:lnSpc>
              <a:spcBef>
                <a:spcPts val="0"/>
              </a:spcBef>
              <a:spcAft>
                <a:spcPts val="0"/>
              </a:spcAft>
              <a:buClr>
                <a:schemeClr val="dk1"/>
              </a:buClr>
              <a:buSzPts val="1200"/>
              <a:buFont typeface="Arial"/>
              <a:buChar char="•"/>
            </a:pPr>
            <a:r>
              <a:rPr lang="en-GB" b="0" u="none"/>
              <a:t> if something is not understood, re-phrase rather then repeat</a:t>
            </a:r>
            <a:endParaRPr/>
          </a:p>
          <a:p>
            <a:pPr marL="0" lvl="0" indent="0" algn="l" rtl="0">
              <a:lnSpc>
                <a:spcPct val="100000"/>
              </a:lnSpc>
              <a:spcBef>
                <a:spcPts val="0"/>
              </a:spcBef>
              <a:spcAft>
                <a:spcPts val="0"/>
              </a:spcAft>
              <a:buClr>
                <a:schemeClr val="dk1"/>
              </a:buClr>
              <a:buSzPts val="1200"/>
              <a:buFont typeface="Arial"/>
              <a:buChar char="•"/>
            </a:pPr>
            <a:r>
              <a:rPr lang="en-GB" b="0" u="none"/>
              <a:t> Avoid distractions e.g dangly earrings or  for a male, a beard that covers the lips</a:t>
            </a:r>
            <a:endParaRPr/>
          </a:p>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Deafblindness</a:t>
            </a:r>
            <a:endParaRPr b="1" u="sng"/>
          </a:p>
          <a:p>
            <a:pPr marL="0" lvl="0" indent="0" algn="l" rtl="0">
              <a:lnSpc>
                <a:spcPct val="100000"/>
              </a:lnSpc>
              <a:spcBef>
                <a:spcPts val="0"/>
              </a:spcBef>
              <a:spcAft>
                <a:spcPts val="0"/>
              </a:spcAft>
              <a:buClr>
                <a:schemeClr val="dk1"/>
              </a:buClr>
              <a:buSzPts val="1200"/>
              <a:buFont typeface="Arial"/>
              <a:buNone/>
            </a:pPr>
            <a:r>
              <a:rPr lang="en-GB" b="0" u="none"/>
              <a:t>Using any residual sight/hearing</a:t>
            </a:r>
            <a:endParaRPr/>
          </a:p>
          <a:p>
            <a:pPr marL="0" lvl="0" indent="0" algn="l" rtl="0">
              <a:lnSpc>
                <a:spcPct val="100000"/>
              </a:lnSpc>
              <a:spcBef>
                <a:spcPts val="0"/>
              </a:spcBef>
              <a:spcAft>
                <a:spcPts val="0"/>
              </a:spcAft>
              <a:buClr>
                <a:schemeClr val="dk1"/>
              </a:buClr>
              <a:buSzPts val="1200"/>
              <a:buFont typeface="Arial"/>
              <a:buNone/>
            </a:pPr>
            <a:r>
              <a:rPr lang="en-GB" b="0" u="none"/>
              <a:t>Tactile communication – touch with objects: braille, moon (alphabet of embossed shapes which can be read by touch), objects of reference</a:t>
            </a:r>
            <a:endParaRPr/>
          </a:p>
          <a:p>
            <a:pPr marL="0" lvl="0" indent="0" algn="l" rtl="0">
              <a:lnSpc>
                <a:spcPct val="100000"/>
              </a:lnSpc>
              <a:spcBef>
                <a:spcPts val="0"/>
              </a:spcBef>
              <a:spcAft>
                <a:spcPts val="0"/>
              </a:spcAft>
              <a:buClr>
                <a:schemeClr val="dk1"/>
              </a:buClr>
              <a:buSzPts val="1200"/>
              <a:buFont typeface="Arial"/>
              <a:buNone/>
            </a:pPr>
            <a:r>
              <a:rPr lang="en-GB" b="0" u="none"/>
              <a:t>Tactual communication – touch with people: Tadoma is a form of tactual communication. </a:t>
            </a:r>
            <a:r>
              <a:rPr lang="en-GB"/>
              <a:t>People who use tadoma will place their hands on the speaker's lips or throat to feel the vibrations. This method is quite rare and is not used by many deafblind people. </a:t>
            </a:r>
            <a:endParaRPr/>
          </a:p>
          <a:p>
            <a:pPr marL="0" lvl="0" indent="0" algn="l" rtl="0">
              <a:lnSpc>
                <a:spcPct val="100000"/>
              </a:lnSpc>
              <a:spcBef>
                <a:spcPts val="0"/>
              </a:spcBef>
              <a:spcAft>
                <a:spcPts val="0"/>
              </a:spcAft>
              <a:buClr>
                <a:schemeClr val="dk1"/>
              </a:buClr>
              <a:buSzPts val="1200"/>
              <a:buFont typeface="Arial"/>
              <a:buNone/>
            </a:pPr>
            <a:r>
              <a:rPr lang="en-GB" b="0" u="none"/>
              <a:t>Also handsigning. </a:t>
            </a:r>
            <a:endParaRPr/>
          </a:p>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Effective communication</a:t>
            </a:r>
            <a:endParaRPr/>
          </a:p>
          <a:p>
            <a:pPr marL="0" lvl="0" indent="0" algn="l" rtl="0">
              <a:lnSpc>
                <a:spcPct val="100000"/>
              </a:lnSpc>
              <a:spcBef>
                <a:spcPts val="0"/>
              </a:spcBef>
              <a:spcAft>
                <a:spcPts val="0"/>
              </a:spcAft>
              <a:buClr>
                <a:schemeClr val="dk1"/>
              </a:buClr>
              <a:buSzPts val="1200"/>
              <a:buFont typeface="Arial"/>
              <a:buNone/>
            </a:pPr>
            <a:r>
              <a:rPr lang="en-GB" b="0" u="none"/>
              <a:t>Could be any combination for sight/hearing loss.</a:t>
            </a:r>
            <a:endParaRPr/>
          </a:p>
          <a:p>
            <a:pPr marL="0" lvl="0" indent="0" algn="l" rtl="0">
              <a:lnSpc>
                <a:spcPct val="100000"/>
              </a:lnSpc>
              <a:spcBef>
                <a:spcPts val="0"/>
              </a:spcBef>
              <a:spcAft>
                <a:spcPts val="0"/>
              </a:spcAft>
              <a:buClr>
                <a:schemeClr val="dk1"/>
              </a:buClr>
              <a:buSzPts val="1200"/>
              <a:buFont typeface="Arial"/>
              <a:buNone/>
            </a:pPr>
            <a:endParaRPr b="0" u="none"/>
          </a:p>
        </p:txBody>
      </p:sp>
      <p:sp>
        <p:nvSpPr>
          <p:cNvPr id="374" name="Google Shape;374;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36</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9" name="Google Shape;389;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Hearing loss</a:t>
            </a:r>
            <a:endParaRPr/>
          </a:p>
          <a:p>
            <a:pPr marL="0" lvl="0" indent="0" algn="l" rtl="0">
              <a:lnSpc>
                <a:spcPct val="100000"/>
              </a:lnSpc>
              <a:spcBef>
                <a:spcPts val="0"/>
              </a:spcBef>
              <a:spcAft>
                <a:spcPts val="0"/>
              </a:spcAft>
              <a:buClr>
                <a:schemeClr val="dk1"/>
              </a:buClr>
              <a:buSzPts val="1200"/>
              <a:buFont typeface="Arial"/>
              <a:buNone/>
            </a:pPr>
            <a:r>
              <a:rPr lang="en-GB" b="0" u="none"/>
              <a:t>British sign language. Makaton</a:t>
            </a:r>
            <a:endParaRPr/>
          </a:p>
          <a:p>
            <a:pPr marL="0" lvl="0" indent="0" algn="l" rtl="0">
              <a:lnSpc>
                <a:spcPct val="100000"/>
              </a:lnSpc>
              <a:spcBef>
                <a:spcPts val="0"/>
              </a:spcBef>
              <a:spcAft>
                <a:spcPts val="0"/>
              </a:spcAft>
              <a:buClr>
                <a:schemeClr val="dk1"/>
              </a:buClr>
              <a:buSzPts val="1200"/>
              <a:buFont typeface="Arial"/>
              <a:buNone/>
            </a:pPr>
            <a:r>
              <a:rPr lang="en-GB" b="0" u="none"/>
              <a:t>Lipspeakers – someone who repeats what is being said but without using their voice, which in turn can make it easier for some to lipread,</a:t>
            </a:r>
            <a:endParaRPr/>
          </a:p>
          <a:p>
            <a:pPr marL="0" lvl="0" indent="0" algn="l" rtl="0">
              <a:lnSpc>
                <a:spcPct val="100000"/>
              </a:lnSpc>
              <a:spcBef>
                <a:spcPts val="0"/>
              </a:spcBef>
              <a:spcAft>
                <a:spcPts val="0"/>
              </a:spcAft>
              <a:buClr>
                <a:schemeClr val="dk1"/>
              </a:buClr>
              <a:buSzPts val="1200"/>
              <a:buFont typeface="Arial"/>
              <a:buNone/>
            </a:pPr>
            <a:r>
              <a:rPr lang="en-GB" b="0" u="none"/>
              <a:t>Lipreading</a:t>
            </a:r>
            <a:endParaRPr b="0" u="none"/>
          </a:p>
          <a:p>
            <a:pPr marL="0" lvl="0" indent="0" algn="l" rtl="0">
              <a:lnSpc>
                <a:spcPct val="100000"/>
              </a:lnSpc>
              <a:spcBef>
                <a:spcPts val="0"/>
              </a:spcBef>
              <a:spcAft>
                <a:spcPts val="0"/>
              </a:spcAft>
              <a:buClr>
                <a:schemeClr val="dk1"/>
              </a:buClr>
              <a:buSzPts val="1200"/>
              <a:buFont typeface="Arial"/>
              <a:buNone/>
            </a:pPr>
            <a:r>
              <a:rPr lang="en-GB" b="0" u="none"/>
              <a:t>Cued speech – hand shapes near mouth to indicate sound shapes, highly 	</a:t>
            </a:r>
            <a:endParaRPr/>
          </a:p>
          <a:p>
            <a:pPr marL="0" lvl="0" indent="0" algn="l" rtl="0">
              <a:lnSpc>
                <a:spcPct val="100000"/>
              </a:lnSpc>
              <a:spcBef>
                <a:spcPts val="0"/>
              </a:spcBef>
              <a:spcAft>
                <a:spcPts val="0"/>
              </a:spcAft>
              <a:buClr>
                <a:schemeClr val="dk1"/>
              </a:buClr>
              <a:buSzPts val="1200"/>
              <a:buFont typeface="Arial"/>
              <a:buNone/>
            </a:pPr>
            <a:r>
              <a:rPr lang="en-GB" b="0" u="none"/>
              <a:t>Speech to text reporter- a special keyboard which produces a word for word (verbatim) report which is displayed on a screen via a data projector</a:t>
            </a:r>
            <a:endParaRPr/>
          </a:p>
          <a:p>
            <a:pPr marL="0" lvl="0" indent="0" algn="l" rtl="0">
              <a:lnSpc>
                <a:spcPct val="100000"/>
              </a:lnSpc>
              <a:spcBef>
                <a:spcPts val="0"/>
              </a:spcBef>
              <a:spcAft>
                <a:spcPts val="0"/>
              </a:spcAft>
              <a:buClr>
                <a:schemeClr val="dk1"/>
              </a:buClr>
              <a:buSzPts val="1200"/>
              <a:buFont typeface="Arial"/>
              <a:buNone/>
            </a:pPr>
            <a:r>
              <a:rPr lang="en-GB" b="0" u="none"/>
              <a:t>Telephone relay service – message relayed to an operator who sends a message by text to the person with the hearing loss</a:t>
            </a:r>
            <a:endParaRPr/>
          </a:p>
          <a:p>
            <a:pPr marL="0" lvl="0" indent="0" algn="l" rtl="0">
              <a:lnSpc>
                <a:spcPct val="100000"/>
              </a:lnSpc>
              <a:spcBef>
                <a:spcPts val="0"/>
              </a:spcBef>
              <a:spcAft>
                <a:spcPts val="0"/>
              </a:spcAft>
              <a:buClr>
                <a:schemeClr val="dk1"/>
              </a:buClr>
              <a:buSzPts val="1200"/>
              <a:buFont typeface="Arial"/>
              <a:buNone/>
            </a:pPr>
            <a:r>
              <a:rPr lang="en-GB" b="0" u="none"/>
              <a:t>Hearing aids - mention loop systems</a:t>
            </a:r>
            <a:endParaRPr/>
          </a:p>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Effective communication</a:t>
            </a:r>
            <a:endParaRPr/>
          </a:p>
          <a:p>
            <a:pPr marL="0" lvl="0" indent="0" algn="l" rtl="0">
              <a:lnSpc>
                <a:spcPct val="100000"/>
              </a:lnSpc>
              <a:spcBef>
                <a:spcPts val="0"/>
              </a:spcBef>
              <a:spcAft>
                <a:spcPts val="0"/>
              </a:spcAft>
              <a:buClr>
                <a:schemeClr val="dk1"/>
              </a:buClr>
              <a:buSzPts val="1200"/>
              <a:buFont typeface="Arial"/>
              <a:buChar char="•"/>
            </a:pPr>
            <a:r>
              <a:rPr lang="en-GB" b="0" u="none"/>
              <a:t> Make sure the room is quiet and well lit if possible</a:t>
            </a:r>
            <a:endParaRPr/>
          </a:p>
          <a:p>
            <a:pPr marL="0" lvl="0" indent="0" algn="l" rtl="0">
              <a:lnSpc>
                <a:spcPct val="100000"/>
              </a:lnSpc>
              <a:spcBef>
                <a:spcPts val="0"/>
              </a:spcBef>
              <a:spcAft>
                <a:spcPts val="0"/>
              </a:spcAft>
              <a:buClr>
                <a:schemeClr val="dk1"/>
              </a:buClr>
              <a:buSzPts val="1200"/>
              <a:buFont typeface="Arial"/>
              <a:buChar char="•"/>
            </a:pPr>
            <a:r>
              <a:rPr lang="en-GB" b="0" u="none"/>
              <a:t> Make sure there is sufficient light on speakers face</a:t>
            </a:r>
            <a:endParaRPr/>
          </a:p>
          <a:p>
            <a:pPr marL="0" lvl="0" indent="0" algn="l" rtl="0">
              <a:lnSpc>
                <a:spcPct val="100000"/>
              </a:lnSpc>
              <a:spcBef>
                <a:spcPts val="0"/>
              </a:spcBef>
              <a:spcAft>
                <a:spcPts val="0"/>
              </a:spcAft>
              <a:buClr>
                <a:schemeClr val="dk1"/>
              </a:buClr>
              <a:buSzPts val="1200"/>
              <a:buFont typeface="Arial"/>
              <a:buChar char="•"/>
            </a:pPr>
            <a:r>
              <a:rPr lang="en-GB" b="0" u="none"/>
              <a:t> Face the person you are speaking to</a:t>
            </a:r>
            <a:endParaRPr/>
          </a:p>
          <a:p>
            <a:pPr marL="0" lvl="0" indent="0" algn="l" rtl="0">
              <a:lnSpc>
                <a:spcPct val="100000"/>
              </a:lnSpc>
              <a:spcBef>
                <a:spcPts val="0"/>
              </a:spcBef>
              <a:spcAft>
                <a:spcPts val="0"/>
              </a:spcAft>
              <a:buClr>
                <a:schemeClr val="dk1"/>
              </a:buClr>
              <a:buSzPts val="1200"/>
              <a:buFont typeface="Arial"/>
              <a:buChar char="•"/>
            </a:pPr>
            <a:r>
              <a:rPr lang="en-GB" b="0" u="none"/>
              <a:t> stay in their field of vision</a:t>
            </a:r>
            <a:endParaRPr/>
          </a:p>
          <a:p>
            <a:pPr marL="0" lvl="0" indent="0" algn="l" rtl="0">
              <a:lnSpc>
                <a:spcPct val="100000"/>
              </a:lnSpc>
              <a:spcBef>
                <a:spcPts val="0"/>
              </a:spcBef>
              <a:spcAft>
                <a:spcPts val="0"/>
              </a:spcAft>
              <a:buClr>
                <a:schemeClr val="dk1"/>
              </a:buClr>
              <a:buSzPts val="1200"/>
              <a:buFont typeface="Arial"/>
              <a:buChar char="•"/>
            </a:pPr>
            <a:r>
              <a:rPr lang="en-GB" b="0" u="none"/>
              <a:t> speak a little louder then usual</a:t>
            </a:r>
            <a:endParaRPr/>
          </a:p>
          <a:p>
            <a:pPr marL="0" lvl="0" indent="0" algn="l" rtl="0">
              <a:lnSpc>
                <a:spcPct val="100000"/>
              </a:lnSpc>
              <a:spcBef>
                <a:spcPts val="0"/>
              </a:spcBef>
              <a:spcAft>
                <a:spcPts val="0"/>
              </a:spcAft>
              <a:buClr>
                <a:schemeClr val="dk1"/>
              </a:buClr>
              <a:buSzPts val="1200"/>
              <a:buFont typeface="Arial"/>
              <a:buChar char="•"/>
            </a:pPr>
            <a:r>
              <a:rPr lang="en-GB" b="0" u="none"/>
              <a:t> Do not shout as this distorts the voice and lip patterns</a:t>
            </a:r>
            <a:endParaRPr/>
          </a:p>
          <a:p>
            <a:pPr marL="0" lvl="0" indent="0" algn="l" rtl="0">
              <a:lnSpc>
                <a:spcPct val="100000"/>
              </a:lnSpc>
              <a:spcBef>
                <a:spcPts val="0"/>
              </a:spcBef>
              <a:spcAft>
                <a:spcPts val="0"/>
              </a:spcAft>
              <a:buClr>
                <a:schemeClr val="dk1"/>
              </a:buClr>
              <a:buSzPts val="1200"/>
              <a:buFont typeface="Arial"/>
              <a:buChar char="•"/>
            </a:pPr>
            <a:r>
              <a:rPr lang="en-GB" b="0" u="none"/>
              <a:t> Speak a little more slowly but not so slow it distorts the speech rhythm</a:t>
            </a:r>
            <a:endParaRPr/>
          </a:p>
          <a:p>
            <a:pPr marL="0" lvl="0" indent="0" algn="l" rtl="0">
              <a:lnSpc>
                <a:spcPct val="100000"/>
              </a:lnSpc>
              <a:spcBef>
                <a:spcPts val="0"/>
              </a:spcBef>
              <a:spcAft>
                <a:spcPts val="0"/>
              </a:spcAft>
              <a:buClr>
                <a:schemeClr val="dk1"/>
              </a:buClr>
              <a:buSzPts val="1200"/>
              <a:buFont typeface="Arial"/>
              <a:buChar char="•"/>
            </a:pPr>
            <a:r>
              <a:rPr lang="en-GB" b="0" u="none"/>
              <a:t> if something is not understood, re-phrase rather then repeat</a:t>
            </a:r>
            <a:endParaRPr/>
          </a:p>
          <a:p>
            <a:pPr marL="0" lvl="0" indent="0" algn="l" rtl="0">
              <a:lnSpc>
                <a:spcPct val="100000"/>
              </a:lnSpc>
              <a:spcBef>
                <a:spcPts val="0"/>
              </a:spcBef>
              <a:spcAft>
                <a:spcPts val="0"/>
              </a:spcAft>
              <a:buClr>
                <a:schemeClr val="dk1"/>
              </a:buClr>
              <a:buSzPts val="1200"/>
              <a:buFont typeface="Arial"/>
              <a:buChar char="•"/>
            </a:pPr>
            <a:r>
              <a:rPr lang="en-GB" b="0" u="none"/>
              <a:t> Avoid distractions e.g dangly earrings or  for a male, a beard that covers the lips</a:t>
            </a:r>
            <a:endParaRPr/>
          </a:p>
          <a:p>
            <a:pPr marL="0" lvl="0" indent="0" algn="l" rtl="0">
              <a:lnSpc>
                <a:spcPct val="100000"/>
              </a:lnSpc>
              <a:spcBef>
                <a:spcPts val="0"/>
              </a:spcBef>
              <a:spcAft>
                <a:spcPts val="0"/>
              </a:spcAft>
              <a:buClr>
                <a:schemeClr val="dk1"/>
              </a:buClr>
              <a:buSzPts val="1200"/>
              <a:buFont typeface="Arial"/>
              <a:buNone/>
            </a:pPr>
            <a:endParaRPr b="0" u="none"/>
          </a:p>
        </p:txBody>
      </p:sp>
      <p:sp>
        <p:nvSpPr>
          <p:cNvPr id="390" name="Google Shape;390;p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37</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1" name="Google Shape;381;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b="1" u="sng"/>
              <a:t>Sight loss</a:t>
            </a:r>
            <a:endParaRPr/>
          </a:p>
          <a:p>
            <a:pPr marL="0" lvl="0" indent="0" algn="l" rtl="0">
              <a:lnSpc>
                <a:spcPct val="100000"/>
              </a:lnSpc>
              <a:spcBef>
                <a:spcPts val="0"/>
              </a:spcBef>
              <a:spcAft>
                <a:spcPts val="0"/>
              </a:spcAft>
              <a:buSzPts val="1400"/>
              <a:buNone/>
            </a:pPr>
            <a:r>
              <a:rPr lang="en-GB" b="0" u="none"/>
              <a:t>Braille- raised dots or shapes found on paper, boxes, plaques on doors etc</a:t>
            </a:r>
            <a:endParaRPr b="0" u="none"/>
          </a:p>
          <a:p>
            <a:pPr marL="0" lvl="0" indent="0" algn="l" rtl="0">
              <a:lnSpc>
                <a:spcPct val="100000"/>
              </a:lnSpc>
              <a:spcBef>
                <a:spcPts val="0"/>
              </a:spcBef>
              <a:spcAft>
                <a:spcPts val="0"/>
              </a:spcAft>
              <a:buSzPts val="1400"/>
              <a:buNone/>
            </a:pPr>
            <a:r>
              <a:rPr lang="en-GB" b="0" u="none"/>
              <a:t>Enlarged print rather than joined up writing</a:t>
            </a:r>
            <a:endParaRPr/>
          </a:p>
          <a:p>
            <a:pPr marL="0" lvl="0" indent="0" algn="l" rtl="0">
              <a:lnSpc>
                <a:spcPct val="100000"/>
              </a:lnSpc>
              <a:spcBef>
                <a:spcPts val="0"/>
              </a:spcBef>
              <a:spcAft>
                <a:spcPts val="0"/>
              </a:spcAft>
              <a:buSzPts val="1400"/>
              <a:buNone/>
            </a:pPr>
            <a:r>
              <a:rPr lang="en-GB" b="0" u="none"/>
              <a:t>Computers</a:t>
            </a:r>
            <a:endParaRPr/>
          </a:p>
          <a:p>
            <a:pPr marL="0" lvl="0" indent="0" algn="l" rtl="0">
              <a:lnSpc>
                <a:spcPct val="100000"/>
              </a:lnSpc>
              <a:spcBef>
                <a:spcPts val="0"/>
              </a:spcBef>
              <a:spcAft>
                <a:spcPts val="0"/>
              </a:spcAft>
              <a:buSzPts val="1400"/>
              <a:buNone/>
            </a:pPr>
            <a:r>
              <a:rPr lang="en-GB" b="0" u="none"/>
              <a:t>Guide help or note taker</a:t>
            </a:r>
            <a:endParaRPr/>
          </a:p>
          <a:p>
            <a:pPr marL="0" lvl="0" indent="0" algn="l" rtl="0">
              <a:lnSpc>
                <a:spcPct val="100000"/>
              </a:lnSpc>
              <a:spcBef>
                <a:spcPts val="0"/>
              </a:spcBef>
              <a:spcAft>
                <a:spcPts val="0"/>
              </a:spcAft>
              <a:buSzPts val="1400"/>
              <a:buNone/>
            </a:pPr>
            <a:r>
              <a:rPr lang="en-GB" b="0" u="none"/>
              <a:t>Large button phones.</a:t>
            </a:r>
            <a:endParaRPr/>
          </a:p>
          <a:p>
            <a:pPr marL="0" lvl="0" indent="0" algn="l" rtl="0">
              <a:lnSpc>
                <a:spcPct val="100000"/>
              </a:lnSpc>
              <a:spcBef>
                <a:spcPts val="0"/>
              </a:spcBef>
              <a:spcAft>
                <a:spcPts val="0"/>
              </a:spcAft>
              <a:buSzPts val="1400"/>
              <a:buNone/>
            </a:pPr>
            <a:endParaRPr b="0" u="none"/>
          </a:p>
          <a:p>
            <a:pPr marL="0" lvl="0" indent="0" algn="l" rtl="0">
              <a:lnSpc>
                <a:spcPct val="100000"/>
              </a:lnSpc>
              <a:spcBef>
                <a:spcPts val="0"/>
              </a:spcBef>
              <a:spcAft>
                <a:spcPts val="0"/>
              </a:spcAft>
              <a:buSzPts val="1400"/>
              <a:buNone/>
            </a:pPr>
            <a:r>
              <a:rPr lang="en-GB" b="1" u="sng"/>
              <a:t>Effective communication:</a:t>
            </a:r>
            <a:endParaRPr/>
          </a:p>
          <a:p>
            <a:pPr marL="0" lvl="0" indent="0" algn="l" rtl="0">
              <a:lnSpc>
                <a:spcPct val="100000"/>
              </a:lnSpc>
              <a:spcBef>
                <a:spcPts val="0"/>
              </a:spcBef>
              <a:spcAft>
                <a:spcPts val="0"/>
              </a:spcAft>
              <a:buClr>
                <a:schemeClr val="dk1"/>
              </a:buClr>
              <a:buSzPts val="1200"/>
              <a:buFont typeface="Arial"/>
              <a:buChar char="•"/>
            </a:pPr>
            <a:r>
              <a:rPr lang="en-GB" b="0" u="none"/>
              <a:t> Say who you are</a:t>
            </a:r>
            <a:endParaRPr/>
          </a:p>
          <a:p>
            <a:pPr marL="0" lvl="0" indent="0" algn="l" rtl="0">
              <a:lnSpc>
                <a:spcPct val="100000"/>
              </a:lnSpc>
              <a:spcBef>
                <a:spcPts val="0"/>
              </a:spcBef>
              <a:spcAft>
                <a:spcPts val="0"/>
              </a:spcAft>
              <a:buClr>
                <a:schemeClr val="dk1"/>
              </a:buClr>
              <a:buSzPts val="1200"/>
              <a:buFont typeface="Arial"/>
              <a:buChar char="•"/>
            </a:pPr>
            <a:r>
              <a:rPr lang="en-GB" b="0" u="none"/>
              <a:t> Say what you are going to do, be specific</a:t>
            </a:r>
            <a:endParaRPr/>
          </a:p>
          <a:p>
            <a:pPr marL="0" lvl="0" indent="0" algn="l" rtl="0">
              <a:lnSpc>
                <a:spcPct val="100000"/>
              </a:lnSpc>
              <a:spcBef>
                <a:spcPts val="0"/>
              </a:spcBef>
              <a:spcAft>
                <a:spcPts val="0"/>
              </a:spcAft>
              <a:buClr>
                <a:schemeClr val="dk1"/>
              </a:buClr>
              <a:buSzPts val="1200"/>
              <a:buFont typeface="Arial"/>
              <a:buChar char="•"/>
            </a:pPr>
            <a:r>
              <a:rPr lang="en-GB" b="0" u="none"/>
              <a:t> Talk directly to the person and use their name</a:t>
            </a:r>
            <a:endParaRPr/>
          </a:p>
          <a:p>
            <a:pPr marL="0" lvl="0" indent="0" algn="l" rtl="0">
              <a:lnSpc>
                <a:spcPct val="100000"/>
              </a:lnSpc>
              <a:spcBef>
                <a:spcPts val="0"/>
              </a:spcBef>
              <a:spcAft>
                <a:spcPts val="0"/>
              </a:spcAft>
              <a:buClr>
                <a:schemeClr val="dk1"/>
              </a:buClr>
              <a:buSzPts val="1200"/>
              <a:buFont typeface="Arial"/>
              <a:buChar char="•"/>
            </a:pPr>
            <a:r>
              <a:rPr lang="en-GB" b="0" u="none"/>
              <a:t> Stand where you can be seen. If necessary use touch for attention</a:t>
            </a:r>
            <a:endParaRPr/>
          </a:p>
          <a:p>
            <a:pPr marL="0" lvl="0" indent="0" algn="l" rtl="0">
              <a:lnSpc>
                <a:spcPct val="100000"/>
              </a:lnSpc>
              <a:spcBef>
                <a:spcPts val="0"/>
              </a:spcBef>
              <a:spcAft>
                <a:spcPts val="0"/>
              </a:spcAft>
              <a:buClr>
                <a:schemeClr val="dk1"/>
              </a:buClr>
              <a:buSzPts val="1200"/>
              <a:buFont typeface="Arial"/>
              <a:buChar char="•"/>
            </a:pPr>
            <a:r>
              <a:rPr lang="en-GB" b="0" u="none"/>
              <a:t> Take time to answer questions</a:t>
            </a:r>
            <a:endParaRPr/>
          </a:p>
          <a:p>
            <a:pPr marL="0" lvl="0" indent="0" algn="l" rtl="0">
              <a:lnSpc>
                <a:spcPct val="100000"/>
              </a:lnSpc>
              <a:spcBef>
                <a:spcPts val="0"/>
              </a:spcBef>
              <a:spcAft>
                <a:spcPts val="0"/>
              </a:spcAft>
              <a:buClr>
                <a:schemeClr val="dk1"/>
              </a:buClr>
              <a:buSzPts val="1200"/>
              <a:buFont typeface="Arial"/>
              <a:buChar char="•"/>
            </a:pPr>
            <a:r>
              <a:rPr lang="en-GB" b="0" u="none"/>
              <a:t> Tell the person you are leaving them – do not just walk away</a:t>
            </a:r>
            <a:endParaRPr/>
          </a:p>
        </p:txBody>
      </p:sp>
      <p:sp>
        <p:nvSpPr>
          <p:cNvPr id="382" name="Google Shape;382;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38</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7" name="Google Shape;397;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Deafblindness</a:t>
            </a:r>
            <a:endParaRPr b="1" u="sng"/>
          </a:p>
          <a:p>
            <a:pPr marL="0" lvl="0" indent="0" algn="l" rtl="0">
              <a:lnSpc>
                <a:spcPct val="100000"/>
              </a:lnSpc>
              <a:spcBef>
                <a:spcPts val="0"/>
              </a:spcBef>
              <a:spcAft>
                <a:spcPts val="0"/>
              </a:spcAft>
              <a:buClr>
                <a:schemeClr val="dk1"/>
              </a:buClr>
              <a:buSzPts val="1200"/>
              <a:buFont typeface="Arial"/>
              <a:buNone/>
            </a:pPr>
            <a:r>
              <a:rPr lang="en-GB" b="0" u="none"/>
              <a:t>Using any residual sight/hearing</a:t>
            </a:r>
            <a:endParaRPr/>
          </a:p>
          <a:p>
            <a:pPr marL="0" lvl="0" indent="0" algn="l" rtl="0">
              <a:lnSpc>
                <a:spcPct val="100000"/>
              </a:lnSpc>
              <a:spcBef>
                <a:spcPts val="0"/>
              </a:spcBef>
              <a:spcAft>
                <a:spcPts val="0"/>
              </a:spcAft>
              <a:buClr>
                <a:schemeClr val="dk1"/>
              </a:buClr>
              <a:buSzPts val="1200"/>
              <a:buFont typeface="Arial"/>
              <a:buNone/>
            </a:pPr>
            <a:r>
              <a:rPr lang="en-GB" b="0" u="none"/>
              <a:t>Tactile communication – touch with objects: braille, moon (alphabet of embossed shapes which can be read by touch), objects of reference</a:t>
            </a:r>
            <a:endParaRPr/>
          </a:p>
          <a:p>
            <a:pPr marL="0" lvl="0" indent="0" algn="l" rtl="0">
              <a:lnSpc>
                <a:spcPct val="100000"/>
              </a:lnSpc>
              <a:spcBef>
                <a:spcPts val="0"/>
              </a:spcBef>
              <a:spcAft>
                <a:spcPts val="0"/>
              </a:spcAft>
              <a:buClr>
                <a:schemeClr val="dk1"/>
              </a:buClr>
              <a:buSzPts val="1200"/>
              <a:buFont typeface="Arial"/>
              <a:buNone/>
            </a:pPr>
            <a:r>
              <a:rPr lang="en-GB" b="0" u="none"/>
              <a:t>Tactual communication – touch with people: Tadoma is a form of tactual communication. </a:t>
            </a:r>
            <a:r>
              <a:rPr lang="en-GB"/>
              <a:t>People who use tadoma will place their hands on the speaker's lips or throat to feel the vibrations. This method is quite rare and is not used by many deafblind people. </a:t>
            </a:r>
            <a:endParaRPr/>
          </a:p>
          <a:p>
            <a:pPr marL="0" lvl="0" indent="0" algn="l" rtl="0">
              <a:lnSpc>
                <a:spcPct val="100000"/>
              </a:lnSpc>
              <a:spcBef>
                <a:spcPts val="0"/>
              </a:spcBef>
              <a:spcAft>
                <a:spcPts val="0"/>
              </a:spcAft>
              <a:buClr>
                <a:schemeClr val="dk1"/>
              </a:buClr>
              <a:buSzPts val="1200"/>
              <a:buFont typeface="Arial"/>
              <a:buNone/>
            </a:pPr>
            <a:r>
              <a:rPr lang="en-GB" b="0" u="none"/>
              <a:t>Also handsigning. </a:t>
            </a:r>
            <a:endParaRPr/>
          </a:p>
          <a:p>
            <a:pPr marL="0" lvl="0" indent="0" algn="l" rtl="0">
              <a:lnSpc>
                <a:spcPct val="100000"/>
              </a:lnSpc>
              <a:spcBef>
                <a:spcPts val="0"/>
              </a:spcBef>
              <a:spcAft>
                <a:spcPts val="0"/>
              </a:spcAft>
              <a:buClr>
                <a:schemeClr val="dk1"/>
              </a:buClr>
              <a:buSzPts val="1200"/>
              <a:buFont typeface="Arial"/>
              <a:buNone/>
            </a:pPr>
            <a:endParaRPr b="0" u="none"/>
          </a:p>
          <a:p>
            <a:pPr marL="0" lvl="0" indent="0" algn="l" rtl="0">
              <a:lnSpc>
                <a:spcPct val="100000"/>
              </a:lnSpc>
              <a:spcBef>
                <a:spcPts val="0"/>
              </a:spcBef>
              <a:spcAft>
                <a:spcPts val="0"/>
              </a:spcAft>
              <a:buClr>
                <a:schemeClr val="dk1"/>
              </a:buClr>
              <a:buSzPts val="1200"/>
              <a:buFont typeface="Arial"/>
              <a:buNone/>
            </a:pPr>
            <a:r>
              <a:rPr lang="en-GB" b="1" u="sng"/>
              <a:t>Effective communication</a:t>
            </a:r>
            <a:endParaRPr/>
          </a:p>
          <a:p>
            <a:pPr marL="0" lvl="0" indent="0" algn="l" rtl="0">
              <a:lnSpc>
                <a:spcPct val="100000"/>
              </a:lnSpc>
              <a:spcBef>
                <a:spcPts val="0"/>
              </a:spcBef>
              <a:spcAft>
                <a:spcPts val="0"/>
              </a:spcAft>
              <a:buClr>
                <a:schemeClr val="dk1"/>
              </a:buClr>
              <a:buSzPts val="1200"/>
              <a:buFont typeface="Arial"/>
              <a:buNone/>
            </a:pPr>
            <a:r>
              <a:rPr lang="en-GB" b="0" u="none"/>
              <a:t>Could be any combination for sight/hearing loss.</a:t>
            </a:r>
            <a:endParaRPr/>
          </a:p>
          <a:p>
            <a:pPr marL="0" lvl="0" indent="0" algn="l" rtl="0">
              <a:lnSpc>
                <a:spcPct val="100000"/>
              </a:lnSpc>
              <a:spcBef>
                <a:spcPts val="0"/>
              </a:spcBef>
              <a:spcAft>
                <a:spcPts val="0"/>
              </a:spcAft>
              <a:buClr>
                <a:schemeClr val="dk1"/>
              </a:buClr>
              <a:buSzPts val="1200"/>
              <a:buFont typeface="Arial"/>
              <a:buNone/>
            </a:pPr>
            <a:endParaRPr b="0" u="none"/>
          </a:p>
        </p:txBody>
      </p:sp>
      <p:sp>
        <p:nvSpPr>
          <p:cNvPr id="398" name="Google Shape;398;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39</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5" name="Google Shape;405;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6" name="Google Shape;406;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40</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3" name="Google Shape;413;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14" name="Google Shape;414;p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41</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3" name="Google Shape;13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6</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1" name="Google Shape;421;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22" name="Google Shape;422;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42</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29" name="Google Shape;429;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36" name="Google Shape;436;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43" name="Google Shape;443;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0" name="Google Shape;450;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p4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7" name="Google Shape;457;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4" name="Google Shape;464;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p4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1" name="Google Shape;471;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8" name="Google Shape;478;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1" i="0">
                <a:solidFill>
                  <a:schemeClr val="dk1"/>
                </a:solidFill>
                <a:latin typeface="Calibri"/>
                <a:ea typeface="Calibri"/>
                <a:cs typeface="Calibri"/>
                <a:sym typeface="Calibri"/>
              </a:rPr>
              <a:t>Examples of causes and conditions of sensory loss include:</a:t>
            </a:r>
            <a:endParaRPr sz="1200" b="0" i="0">
              <a:solidFill>
                <a:schemeClr val="dk1"/>
              </a:solidFill>
              <a:latin typeface="Calibri"/>
              <a:ea typeface="Calibri"/>
              <a:cs typeface="Calibri"/>
              <a:sym typeface="Calibri"/>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Trauma - An accident involving a head injury may impact on vision or hearing.</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Glaucoma - Damage to the optic nerve by pressure of fluid in the eye.</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Cataracts - Clouding of the lens in the eye leading to a loss of vision.</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Macular degeneration - Usually age related. Affects the middle part of vision. Can be linked to smoking, high blood pressure, being overweight and family history of macular degeneration.</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Diabetic retinopathy - A complication of diabetes caused by high blood sugars damaging the retina. Can cause blindness if left undiagnosed and untreated.</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Viral causes (i.e. meningitis).</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Hereditary conditions.</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Industrial and noise induced deafness.</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Meniere’s disease - Disorder of the inner ear. Causes vertigo and hearing loss.</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Ageing - This is the largest cause of sensory loss.</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Premature birth.</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Viruses during pregnancy (e.g. rubella).</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Genetic conditions such as Usher syndrome - Usher syndrome is caused by gene mutation and the main symptoms are hearing loss and an eye condition called retinitis pigmentosa.</a:t>
            </a:r>
            <a:endParaRPr/>
          </a:p>
          <a:p>
            <a:pPr marL="171450" lvl="0" indent="-171450" algn="l" rtl="0">
              <a:lnSpc>
                <a:spcPct val="100000"/>
              </a:lnSpc>
              <a:spcBef>
                <a:spcPts val="0"/>
              </a:spcBef>
              <a:spcAft>
                <a:spcPts val="0"/>
              </a:spcAft>
              <a:buClr>
                <a:schemeClr val="dk1"/>
              </a:buClr>
              <a:buSzPts val="1200"/>
              <a:buFont typeface="Arial"/>
              <a:buChar char="•"/>
            </a:pPr>
            <a:r>
              <a:rPr lang="en-GB" sz="1200" b="0" i="0">
                <a:solidFill>
                  <a:schemeClr val="dk1"/>
                </a:solidFill>
                <a:latin typeface="Calibri"/>
                <a:ea typeface="Calibri"/>
                <a:cs typeface="Calibri"/>
                <a:sym typeface="Calibri"/>
              </a:rPr>
              <a:t>Cerebral palsy - Many individuals with cerebral palsy also have sensory problems.</a:t>
            </a:r>
            <a:endParaRPr/>
          </a:p>
          <a:p>
            <a:pPr marL="0" lvl="0" indent="0" algn="l" rtl="0">
              <a:lnSpc>
                <a:spcPct val="100000"/>
              </a:lnSpc>
              <a:spcBef>
                <a:spcPts val="0"/>
              </a:spcBef>
              <a:spcAft>
                <a:spcPts val="0"/>
              </a:spcAft>
              <a:buSzPts val="1400"/>
              <a:buNone/>
            </a:pPr>
            <a:endParaRPr/>
          </a:p>
        </p:txBody>
      </p:sp>
      <p:sp>
        <p:nvSpPr>
          <p:cNvPr id="149" name="Google Shape;14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9</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1"/>
              <a:t>Cataracts</a:t>
            </a:r>
            <a:r>
              <a:rPr lang="en-GB" sz="1200"/>
              <a:t> – clouding of the lens in the eye that affects vision. Most cataracts are related to ageing and are common in older people. Can occur in one or both eyes, but cannot spread from eye to eye. The lens is the clear part of the eye that helps to focus light and image.</a:t>
            </a:r>
            <a:endParaRPr/>
          </a:p>
          <a:p>
            <a:pPr marL="0" lvl="0" indent="0" algn="l" rtl="0">
              <a:lnSpc>
                <a:spcPct val="100000"/>
              </a:lnSpc>
              <a:spcBef>
                <a:spcPts val="0"/>
              </a:spcBef>
              <a:spcAft>
                <a:spcPts val="0"/>
              </a:spcAft>
              <a:buSzPts val="1400"/>
              <a:buNone/>
            </a:pPr>
            <a:endParaRPr sz="1200" b="1"/>
          </a:p>
          <a:p>
            <a:pPr marL="0" lvl="0" indent="0" algn="l" rtl="0">
              <a:lnSpc>
                <a:spcPct val="100000"/>
              </a:lnSpc>
              <a:spcBef>
                <a:spcPts val="0"/>
              </a:spcBef>
              <a:spcAft>
                <a:spcPts val="0"/>
              </a:spcAft>
              <a:buSzPts val="1400"/>
              <a:buNone/>
            </a:pPr>
            <a:r>
              <a:rPr lang="en-GB" sz="1200" b="1"/>
              <a:t>Diabetic retinopathy</a:t>
            </a:r>
            <a:r>
              <a:rPr lang="en-GB" sz="1200"/>
              <a:t> – One person in twenty five affected by diabetes mellitus. Type 1, type 2. Diabetes can affect the eye in a number of ways but the most serious is retinopathy and affects the fine network of vessels  carrying blood to the retina.</a:t>
            </a:r>
            <a:endParaRPr/>
          </a:p>
          <a:p>
            <a:pPr marL="0" lvl="0" indent="0" algn="l" rtl="0">
              <a:lnSpc>
                <a:spcPct val="100000"/>
              </a:lnSpc>
              <a:spcBef>
                <a:spcPts val="0"/>
              </a:spcBef>
              <a:spcAft>
                <a:spcPts val="0"/>
              </a:spcAft>
              <a:buSzPts val="1400"/>
              <a:buNone/>
            </a:pPr>
            <a:endParaRPr sz="1200" b="1"/>
          </a:p>
          <a:p>
            <a:pPr marL="0" lvl="0" indent="0" algn="l" rtl="0">
              <a:lnSpc>
                <a:spcPct val="100000"/>
              </a:lnSpc>
              <a:spcBef>
                <a:spcPts val="0"/>
              </a:spcBef>
              <a:spcAft>
                <a:spcPts val="0"/>
              </a:spcAft>
              <a:buSzPts val="1400"/>
              <a:buNone/>
            </a:pPr>
            <a:r>
              <a:rPr lang="en-GB" sz="1200" b="1"/>
              <a:t>Glaucoma </a:t>
            </a:r>
            <a:r>
              <a:rPr lang="en-GB" sz="1200"/>
              <a:t>– the name given to a number of eye conditions in which the optic nerve is damaged where it leaves the eye. The nerve can be damaged through pressure, poor blood supply weaknesses, age, race, family and short sight.</a:t>
            </a:r>
            <a:endParaRPr/>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SzPts val="1400"/>
              <a:buNone/>
            </a:pPr>
            <a:r>
              <a:rPr lang="en-GB" sz="1200" b="1"/>
              <a:t>Macular degeneration </a:t>
            </a:r>
            <a:r>
              <a:rPr lang="en-GB" sz="1200"/>
              <a:t>– MD is the leading cause of registered blindness in people over 50 in the western world. Two types, Dry MD is more common and slow progressing; Wet MD is more severe and can become registered blind within two years. The macula is in the centre of the retina and so affects the looking straight at an object. Peripheral vision is not affected.</a:t>
            </a:r>
            <a:endParaRPr/>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SzPts val="1400"/>
              <a:buNone/>
            </a:pPr>
            <a:r>
              <a:rPr lang="en-GB" sz="1200" b="1"/>
              <a:t>Retinitis Pigmentosa – </a:t>
            </a:r>
            <a:r>
              <a:rPr lang="en-GB" sz="1200"/>
              <a:t>RP is the name given to a group of hereditary diseases of the retina – the light sensitive  tissue in the back of the eye. About 25,000 families in the Uk are affected. Visual loss can be slow or rapid, usually appears between ages of 10 and 30. The retina degenerates  and gradually loses ability to transmit images to the brain, so a progressive loss of vision.</a:t>
            </a:r>
            <a:endParaRPr/>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SzPts val="1400"/>
              <a:buNone/>
            </a:pPr>
            <a:r>
              <a:rPr lang="en-GB" sz="1200" b="1"/>
              <a:t>Viral causes </a:t>
            </a:r>
            <a:r>
              <a:rPr lang="en-GB" sz="1200"/>
              <a:t>– meningitis, chicken pox etc</a:t>
            </a:r>
            <a:endParaRPr sz="1200"/>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SzPts val="1400"/>
              <a:buNone/>
            </a:pPr>
            <a:endParaRPr sz="1200"/>
          </a:p>
          <a:p>
            <a:pPr marL="0" lvl="0" indent="0" algn="l" rtl="0">
              <a:lnSpc>
                <a:spcPct val="100000"/>
              </a:lnSpc>
              <a:spcBef>
                <a:spcPts val="0"/>
              </a:spcBef>
              <a:spcAft>
                <a:spcPts val="0"/>
              </a:spcAft>
              <a:buClr>
                <a:schemeClr val="dk1"/>
              </a:buClr>
              <a:buSzPts val="1200"/>
              <a:buFont typeface="Arial"/>
              <a:buChar char="•"/>
            </a:pPr>
            <a:r>
              <a:rPr lang="en-GB" sz="1200" b="1"/>
              <a:t>Congenital – born with the sensory loss or it occurs in early infancy</a:t>
            </a:r>
            <a:endParaRPr/>
          </a:p>
          <a:p>
            <a:pPr marL="0" lvl="0" indent="0" algn="l" rtl="0">
              <a:lnSpc>
                <a:spcPct val="100000"/>
              </a:lnSpc>
              <a:spcBef>
                <a:spcPts val="0"/>
              </a:spcBef>
              <a:spcAft>
                <a:spcPts val="0"/>
              </a:spcAft>
              <a:buClr>
                <a:schemeClr val="dk1"/>
              </a:buClr>
              <a:buSzPts val="1200"/>
              <a:buFont typeface="Arial"/>
              <a:buChar char="•"/>
            </a:pPr>
            <a:r>
              <a:rPr lang="en-GB" sz="1200" b="1"/>
              <a:t> Acquired    - loss occurs later on childhood or adulthood or most frequently in older age</a:t>
            </a:r>
            <a:endParaRPr/>
          </a:p>
          <a:p>
            <a:pPr marL="0" lvl="0" indent="0" algn="l" rtl="0">
              <a:lnSpc>
                <a:spcPct val="100000"/>
              </a:lnSpc>
              <a:spcBef>
                <a:spcPts val="0"/>
              </a:spcBef>
              <a:spcAft>
                <a:spcPts val="0"/>
              </a:spcAft>
              <a:buClr>
                <a:schemeClr val="dk1"/>
              </a:buClr>
              <a:buSzPts val="1200"/>
              <a:buFont typeface="Arial"/>
              <a:buChar char="•"/>
            </a:pPr>
            <a:r>
              <a:rPr lang="en-GB" sz="1200" b="1"/>
              <a:t> people born with visual loss will develop very differently</a:t>
            </a:r>
            <a:endParaRPr/>
          </a:p>
          <a:p>
            <a:pPr marL="0" lvl="0" indent="0" algn="l" rtl="0">
              <a:lnSpc>
                <a:spcPct val="100000"/>
              </a:lnSpc>
              <a:spcBef>
                <a:spcPts val="0"/>
              </a:spcBef>
              <a:spcAft>
                <a:spcPts val="0"/>
              </a:spcAft>
              <a:buClr>
                <a:schemeClr val="dk1"/>
              </a:buClr>
              <a:buSzPts val="1200"/>
              <a:buFont typeface="Arial"/>
              <a:buChar char="•"/>
            </a:pPr>
            <a:r>
              <a:rPr lang="en-GB" sz="1200" b="1"/>
              <a:t> milestones will be delayed</a:t>
            </a:r>
            <a:endParaRPr/>
          </a:p>
          <a:p>
            <a:pPr marL="0" lvl="0" indent="0" algn="l" rtl="0">
              <a:lnSpc>
                <a:spcPct val="100000"/>
              </a:lnSpc>
              <a:spcBef>
                <a:spcPts val="0"/>
              </a:spcBef>
              <a:spcAft>
                <a:spcPts val="0"/>
              </a:spcAft>
              <a:buSzPts val="1400"/>
              <a:buNone/>
            </a:pPr>
            <a:endParaRPr sz="1200" b="1"/>
          </a:p>
          <a:p>
            <a:pPr marL="0" lvl="0" indent="0" algn="l" rtl="0">
              <a:lnSpc>
                <a:spcPct val="100000"/>
              </a:lnSpc>
              <a:spcBef>
                <a:spcPts val="0"/>
              </a:spcBef>
              <a:spcAft>
                <a:spcPts val="0"/>
              </a:spcAft>
              <a:buSzPts val="1400"/>
              <a:buNone/>
            </a:pPr>
            <a:endParaRPr/>
          </a:p>
        </p:txBody>
      </p:sp>
      <p:sp>
        <p:nvSpPr>
          <p:cNvPr id="165" name="Google Shape;165;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10</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 General">
  <p:cSld name="Title Slide - General">
    <p:bg>
      <p:bgPr>
        <a:solidFill>
          <a:schemeClr val="lt1"/>
        </a:solidFill>
        <a:effectLst/>
      </p:bgPr>
    </p:bg>
    <p:spTree>
      <p:nvGrpSpPr>
        <p:cNvPr id="1" name="Shape 15"/>
        <p:cNvGrpSpPr/>
        <p:nvPr/>
      </p:nvGrpSpPr>
      <p:grpSpPr>
        <a:xfrm>
          <a:off x="0" y="0"/>
          <a:ext cx="0" cy="0"/>
          <a:chOff x="0" y="0"/>
          <a:chExt cx="0" cy="0"/>
        </a:xfrm>
      </p:grpSpPr>
      <p:pic>
        <p:nvPicPr>
          <p:cNvPr id="16" name="Google Shape;16;p2"/>
          <p:cNvPicPr preferRelativeResize="0"/>
          <p:nvPr/>
        </p:nvPicPr>
        <p:blipFill rotWithShape="1">
          <a:blip r:embed="rId2">
            <a:alphaModFix/>
          </a:blip>
          <a:srcRect/>
          <a:stretch/>
        </p:blipFill>
        <p:spPr>
          <a:xfrm>
            <a:off x="6405034" y="850901"/>
            <a:ext cx="9734551" cy="6950075"/>
          </a:xfrm>
          <a:prstGeom prst="rect">
            <a:avLst/>
          </a:prstGeom>
          <a:noFill/>
          <a:ln>
            <a:noFill/>
          </a:ln>
        </p:spPr>
      </p:pic>
      <p:pic>
        <p:nvPicPr>
          <p:cNvPr id="17" name="Google Shape;17;p2"/>
          <p:cNvPicPr preferRelativeResize="0"/>
          <p:nvPr/>
        </p:nvPicPr>
        <p:blipFill rotWithShape="1">
          <a:blip r:embed="rId3">
            <a:alphaModFix/>
          </a:blip>
          <a:srcRect/>
          <a:stretch/>
        </p:blipFill>
        <p:spPr>
          <a:xfrm>
            <a:off x="819151" y="277814"/>
            <a:ext cx="4404783" cy="788987"/>
          </a:xfrm>
          <a:prstGeom prst="rect">
            <a:avLst/>
          </a:prstGeom>
          <a:noFill/>
          <a:ln>
            <a:noFill/>
          </a:ln>
        </p:spPr>
      </p:pic>
      <p:sp>
        <p:nvSpPr>
          <p:cNvPr id="18" name="Google Shape;18;p2"/>
          <p:cNvSpPr txBox="1">
            <a:spLocks noGrp="1"/>
          </p:cNvSpPr>
          <p:nvPr>
            <p:ph type="subTitle" idx="1"/>
          </p:nvPr>
        </p:nvSpPr>
        <p:spPr>
          <a:xfrm>
            <a:off x="838200" y="2763683"/>
            <a:ext cx="5020293" cy="568748"/>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16AD85"/>
              </a:buClr>
              <a:buSzPts val="1600"/>
              <a:buNone/>
              <a:defRPr sz="1600">
                <a:solidFill>
                  <a:srgbClr val="16AD8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
          <p:cNvSpPr txBox="1">
            <a:spLocks noGrp="1"/>
          </p:cNvSpPr>
          <p:nvPr>
            <p:ph type="title"/>
          </p:nvPr>
        </p:nvSpPr>
        <p:spPr>
          <a:xfrm>
            <a:off x="838200" y="1492764"/>
            <a:ext cx="5020293" cy="102428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37394C"/>
              </a:buClr>
              <a:buSzPts val="2800"/>
              <a:buFont typeface="Calibri"/>
              <a:buNone/>
              <a:defRPr sz="2800">
                <a:solidFill>
                  <a:srgbClr val="37394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body" idx="2"/>
          </p:nvPr>
        </p:nvSpPr>
        <p:spPr>
          <a:xfrm>
            <a:off x="838201" y="3879726"/>
            <a:ext cx="5012377" cy="10242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7394C"/>
              </a:buClr>
              <a:buSzPts val="2800"/>
              <a:buNone/>
              <a:defRPr sz="2800">
                <a:solidFill>
                  <a:srgbClr val="37394C"/>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
          <p:cNvSpPr txBox="1">
            <a:spLocks noGrp="1"/>
          </p:cNvSpPr>
          <p:nvPr>
            <p:ph type="body" idx="3"/>
          </p:nvPr>
        </p:nvSpPr>
        <p:spPr>
          <a:xfrm>
            <a:off x="837982" y="5150646"/>
            <a:ext cx="5012596" cy="56954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600"/>
              <a:buNone/>
              <a:defRPr sz="1600">
                <a:solidFill>
                  <a:srgbClr val="16AD8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2" name="Google Shape;22;p2"/>
          <p:cNvPicPr preferRelativeResize="0"/>
          <p:nvPr/>
        </p:nvPicPr>
        <p:blipFill rotWithShape="1">
          <a:blip r:embed="rId4">
            <a:alphaModFix/>
          </a:blip>
          <a:srcRect/>
          <a:stretch/>
        </p:blipFill>
        <p:spPr>
          <a:xfrm>
            <a:off x="9023237" y="5952931"/>
            <a:ext cx="2176067" cy="69855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87" name="Google Shape;8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8" name="Google Shape;8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1"/>
        <p:cNvGrpSpPr/>
        <p:nvPr/>
      </p:nvGrpSpPr>
      <p:grpSpPr>
        <a:xfrm>
          <a:off x="0" y="0"/>
          <a:ext cx="0" cy="0"/>
          <a:chOff x="0" y="0"/>
          <a:chExt cx="0" cy="0"/>
        </a:xfrm>
      </p:grpSpPr>
      <p:sp>
        <p:nvSpPr>
          <p:cNvPr id="92" name="Google Shape;9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3"/>
          <p:cNvSpPr>
            <a:spLocks noGrp="1"/>
          </p:cNvSpPr>
          <p:nvPr>
            <p:ph type="pic" idx="2"/>
          </p:nvPr>
        </p:nvSpPr>
        <p:spPr>
          <a:xfrm>
            <a:off x="5183188" y="987425"/>
            <a:ext cx="6172200" cy="4873625"/>
          </a:xfrm>
          <a:prstGeom prst="rect">
            <a:avLst/>
          </a:prstGeom>
          <a:noFill/>
          <a:ln>
            <a:noFill/>
          </a:ln>
        </p:spPr>
      </p:sp>
      <p:sp>
        <p:nvSpPr>
          <p:cNvPr id="94" name="Google Shape;9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5" name="Google Shape;9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8"/>
        <p:cNvGrpSpPr/>
        <p:nvPr/>
      </p:nvGrpSpPr>
      <p:grpSpPr>
        <a:xfrm>
          <a:off x="0" y="0"/>
          <a:ext cx="0" cy="0"/>
          <a:chOff x="0" y="0"/>
          <a:chExt cx="0" cy="0"/>
        </a:xfrm>
      </p:grpSpPr>
      <p:sp>
        <p:nvSpPr>
          <p:cNvPr id="99" name="Google Shape;9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7" name="Google Shape;10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23"/>
        <p:cNvGrpSpPr/>
        <p:nvPr/>
      </p:nvGrpSpPr>
      <p:grpSpPr>
        <a:xfrm>
          <a:off x="0" y="0"/>
          <a:ext cx="0" cy="0"/>
          <a:chOff x="0" y="0"/>
          <a:chExt cx="0" cy="0"/>
        </a:xfrm>
      </p:grpSpPr>
      <p:pic>
        <p:nvPicPr>
          <p:cNvPr id="24" name="Google Shape;24;p3"/>
          <p:cNvPicPr preferRelativeResize="0"/>
          <p:nvPr/>
        </p:nvPicPr>
        <p:blipFill rotWithShape="1">
          <a:blip r:embed="rId2">
            <a:alphaModFix/>
          </a:blip>
          <a:srcRect/>
          <a:stretch/>
        </p:blipFill>
        <p:spPr>
          <a:xfrm>
            <a:off x="848785" y="6153150"/>
            <a:ext cx="2476500" cy="444500"/>
          </a:xfrm>
          <a:prstGeom prst="rect">
            <a:avLst/>
          </a:prstGeom>
          <a:noFill/>
          <a:ln>
            <a:noFill/>
          </a:ln>
        </p:spPr>
      </p:pic>
      <p:sp>
        <p:nvSpPr>
          <p:cNvPr id="25" name="Google Shape;25;p3"/>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37394C"/>
                </a:solidFill>
                <a:latin typeface="Arial"/>
                <a:ea typeface="Arial"/>
                <a:cs typeface="Arial"/>
                <a:sym typeface="Arial"/>
              </a:rPr>
              <a:t>www.gofalcymdeithasol.cymru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37394C"/>
                </a:solidFill>
                <a:latin typeface="Arial"/>
                <a:ea typeface="Arial"/>
                <a:cs typeface="Arial"/>
                <a:sym typeface="Arial"/>
              </a:rPr>
              <a:t>www.socialcare.wales</a:t>
            </a:r>
            <a:endParaRPr sz="1400" b="0" i="0" u="none" strike="noStrike" cap="none">
              <a:solidFill>
                <a:srgbClr val="000000"/>
              </a:solidFill>
              <a:latin typeface="Arial"/>
              <a:ea typeface="Arial"/>
              <a:cs typeface="Arial"/>
              <a:sym typeface="Arial"/>
            </a:endParaRPr>
          </a:p>
        </p:txBody>
      </p:sp>
      <p:cxnSp>
        <p:nvCxnSpPr>
          <p:cNvPr id="26" name="Google Shape;26;p3"/>
          <p:cNvCxnSpPr/>
          <p:nvPr/>
        </p:nvCxnSpPr>
        <p:spPr>
          <a:xfrm>
            <a:off x="0" y="5957888"/>
            <a:ext cx="12192000" cy="0"/>
          </a:xfrm>
          <a:prstGeom prst="straightConnector1">
            <a:avLst/>
          </a:prstGeom>
          <a:noFill/>
          <a:ln w="12700" cap="flat" cmpd="sng">
            <a:solidFill>
              <a:srgbClr val="16AD85"/>
            </a:solidFill>
            <a:prstDash val="solid"/>
            <a:miter lim="800000"/>
            <a:headEnd type="none" w="sm" len="sm"/>
            <a:tailEnd type="none" w="sm" len="sm"/>
          </a:ln>
        </p:spPr>
      </p:cxnSp>
      <p:sp>
        <p:nvSpPr>
          <p:cNvPr id="27" name="Google Shape;27;p3"/>
          <p:cNvSpPr txBox="1">
            <a:spLocks noGrp="1"/>
          </p:cNvSpPr>
          <p:nvPr>
            <p:ph type="title"/>
          </p:nvPr>
        </p:nvSpPr>
        <p:spPr>
          <a:xfrm>
            <a:off x="838200" y="365128"/>
            <a:ext cx="4908107" cy="103128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16AD85"/>
              </a:buClr>
              <a:buSzPts val="2800"/>
              <a:buFont typeface="Calibri"/>
              <a:buNone/>
              <a:defRPr sz="2800">
                <a:solidFill>
                  <a:srgbClr val="16AD8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2800"/>
              <a:buNone/>
              <a:defRPr>
                <a:solidFill>
                  <a:srgbClr val="16AD8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3"/>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800"/>
              <a:buNone/>
              <a:defRPr sz="1800">
                <a:solidFill>
                  <a:srgbClr val="37394C"/>
                </a:solidFill>
              </a:defRPr>
            </a:lvl1pPr>
            <a:lvl2pPr marL="914400" lvl="1" indent="-228600" algn="l">
              <a:lnSpc>
                <a:spcPct val="90000"/>
              </a:lnSpc>
              <a:spcBef>
                <a:spcPts val="500"/>
              </a:spcBef>
              <a:spcAft>
                <a:spcPts val="0"/>
              </a:spcAft>
              <a:buClr>
                <a:srgbClr val="16AD85"/>
              </a:buClr>
              <a:buSzPts val="1800"/>
              <a:buNone/>
              <a:defRPr sz="1800">
                <a:solidFill>
                  <a:srgbClr val="37394C"/>
                </a:solidFill>
              </a:defRPr>
            </a:lvl2pPr>
            <a:lvl3pPr marL="1371600" lvl="2" indent="-228600" algn="l">
              <a:lnSpc>
                <a:spcPct val="90000"/>
              </a:lnSpc>
              <a:spcBef>
                <a:spcPts val="500"/>
              </a:spcBef>
              <a:spcAft>
                <a:spcPts val="0"/>
              </a:spcAft>
              <a:buClr>
                <a:srgbClr val="16AD85"/>
              </a:buClr>
              <a:buSzPts val="1800"/>
              <a:buNone/>
              <a:defRPr sz="1800">
                <a:solidFill>
                  <a:srgbClr val="37394C"/>
                </a:solidFill>
              </a:defRPr>
            </a:lvl3pPr>
            <a:lvl4pPr marL="1828800" lvl="3" indent="-228600" algn="l">
              <a:lnSpc>
                <a:spcPct val="90000"/>
              </a:lnSpc>
              <a:spcBef>
                <a:spcPts val="500"/>
              </a:spcBef>
              <a:spcAft>
                <a:spcPts val="0"/>
              </a:spcAft>
              <a:buClr>
                <a:srgbClr val="16AD85"/>
              </a:buClr>
              <a:buSzPts val="1800"/>
              <a:buNone/>
              <a:defRPr sz="1800">
                <a:solidFill>
                  <a:srgbClr val="37394C"/>
                </a:solidFill>
              </a:defRPr>
            </a:lvl4pPr>
            <a:lvl5pPr marL="2286000" lvl="4" indent="-228600" algn="l">
              <a:lnSpc>
                <a:spcPct val="90000"/>
              </a:lnSpc>
              <a:spcBef>
                <a:spcPts val="500"/>
              </a:spcBef>
              <a:spcAft>
                <a:spcPts val="0"/>
              </a:spcAft>
              <a:buClr>
                <a:srgbClr val="16AD85"/>
              </a:buClr>
              <a:buSzPts val="1800"/>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
          <p:cNvSpPr txBox="1">
            <a:spLocks noGrp="1"/>
          </p:cNvSpPr>
          <p:nvPr>
            <p:ph type="body" idx="3"/>
          </p:nvPr>
        </p:nvSpPr>
        <p:spPr>
          <a:xfrm>
            <a:off x="838200" y="1935164"/>
            <a:ext cx="4908551" cy="348035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800"/>
              <a:buFont typeface="Calibri"/>
              <a:buNone/>
              <a:defRPr sz="1800">
                <a:solidFill>
                  <a:srgbClr val="37394C"/>
                </a:solidFill>
              </a:defRPr>
            </a:lvl1pPr>
            <a:lvl2pPr marL="914400" lvl="1" indent="-228600" algn="l">
              <a:lnSpc>
                <a:spcPct val="90000"/>
              </a:lnSpc>
              <a:spcBef>
                <a:spcPts val="500"/>
              </a:spcBef>
              <a:spcAft>
                <a:spcPts val="0"/>
              </a:spcAft>
              <a:buClr>
                <a:srgbClr val="16AD85"/>
              </a:buClr>
              <a:buSzPts val="1800"/>
              <a:buFont typeface="Calibri"/>
              <a:buNone/>
              <a:defRPr sz="1800">
                <a:solidFill>
                  <a:srgbClr val="37394C"/>
                </a:solidFill>
              </a:defRPr>
            </a:lvl2pPr>
            <a:lvl3pPr marL="1371600" lvl="2" indent="-228600" algn="l">
              <a:lnSpc>
                <a:spcPct val="90000"/>
              </a:lnSpc>
              <a:spcBef>
                <a:spcPts val="500"/>
              </a:spcBef>
              <a:spcAft>
                <a:spcPts val="0"/>
              </a:spcAft>
              <a:buClr>
                <a:srgbClr val="16AD85"/>
              </a:buClr>
              <a:buSzPts val="1800"/>
              <a:buFont typeface="Calibri"/>
              <a:buNone/>
              <a:defRPr sz="1800">
                <a:solidFill>
                  <a:srgbClr val="37394C"/>
                </a:solidFill>
              </a:defRPr>
            </a:lvl3pPr>
            <a:lvl4pPr marL="1828800" lvl="3" indent="-228600" algn="l">
              <a:lnSpc>
                <a:spcPct val="90000"/>
              </a:lnSpc>
              <a:spcBef>
                <a:spcPts val="500"/>
              </a:spcBef>
              <a:spcAft>
                <a:spcPts val="0"/>
              </a:spcAft>
              <a:buClr>
                <a:srgbClr val="16AD85"/>
              </a:buClr>
              <a:buSzPts val="1800"/>
              <a:buFont typeface="Calibri"/>
              <a:buNone/>
              <a:defRPr sz="1800">
                <a:solidFill>
                  <a:srgbClr val="37394C"/>
                </a:solidFill>
              </a:defRPr>
            </a:lvl4pPr>
            <a:lvl5pPr marL="2286000" lvl="4" indent="-228600" algn="l">
              <a:lnSpc>
                <a:spcPct val="90000"/>
              </a:lnSpc>
              <a:spcBef>
                <a:spcPts val="500"/>
              </a:spcBef>
              <a:spcAft>
                <a:spcPts val="0"/>
              </a:spcAft>
              <a:buClr>
                <a:srgbClr val="16AD85"/>
              </a:buClr>
              <a:buSzPts val="1800"/>
              <a:buFont typeface="Calibri"/>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1" name="Google Shape;31;p3"/>
          <p:cNvPicPr preferRelativeResize="0"/>
          <p:nvPr/>
        </p:nvPicPr>
        <p:blipFill rotWithShape="1">
          <a:blip r:embed="rId3">
            <a:alphaModFix/>
          </a:blip>
          <a:srcRect/>
          <a:stretch/>
        </p:blipFill>
        <p:spPr>
          <a:xfrm>
            <a:off x="9243497" y="6066509"/>
            <a:ext cx="2092575" cy="67175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d slide">
  <p:cSld name="End slide">
    <p:bg>
      <p:bgPr>
        <a:solidFill>
          <a:srgbClr val="37394C"/>
        </a:solidFill>
        <a:effectLst/>
      </p:bgPr>
    </p:bg>
    <p:spTree>
      <p:nvGrpSpPr>
        <p:cNvPr id="1" name="Shape 32"/>
        <p:cNvGrpSpPr/>
        <p:nvPr/>
      </p:nvGrpSpPr>
      <p:grpSpPr>
        <a:xfrm>
          <a:off x="0" y="0"/>
          <a:ext cx="0" cy="0"/>
          <a:chOff x="0" y="0"/>
          <a:chExt cx="0" cy="0"/>
        </a:xfrm>
      </p:grpSpPr>
      <p:pic>
        <p:nvPicPr>
          <p:cNvPr id="33" name="Google Shape;33;p4"/>
          <p:cNvPicPr preferRelativeResize="0"/>
          <p:nvPr/>
        </p:nvPicPr>
        <p:blipFill rotWithShape="1">
          <a:blip r:embed="rId2">
            <a:alphaModFix/>
          </a:blip>
          <a:srcRect/>
          <a:stretch/>
        </p:blipFill>
        <p:spPr>
          <a:xfrm>
            <a:off x="838200" y="6157914"/>
            <a:ext cx="2491317" cy="446087"/>
          </a:xfrm>
          <a:prstGeom prst="rect">
            <a:avLst/>
          </a:prstGeom>
          <a:noFill/>
          <a:ln>
            <a:noFill/>
          </a:ln>
        </p:spPr>
      </p:pic>
      <p:pic>
        <p:nvPicPr>
          <p:cNvPr id="34" name="Google Shape;34;p4"/>
          <p:cNvPicPr preferRelativeResize="0"/>
          <p:nvPr/>
        </p:nvPicPr>
        <p:blipFill rotWithShape="1">
          <a:blip r:embed="rId3">
            <a:alphaModFix/>
          </a:blip>
          <a:srcRect/>
          <a:stretch/>
        </p:blipFill>
        <p:spPr>
          <a:xfrm>
            <a:off x="6354234" y="850901"/>
            <a:ext cx="9734551" cy="6950075"/>
          </a:xfrm>
          <a:prstGeom prst="rect">
            <a:avLst/>
          </a:prstGeom>
          <a:noFill/>
          <a:ln>
            <a:noFill/>
          </a:ln>
        </p:spPr>
      </p:pic>
      <p:sp>
        <p:nvSpPr>
          <p:cNvPr id="35" name="Google Shape;35;p4"/>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lt1"/>
                </a:solidFill>
                <a:latin typeface="Arial"/>
                <a:ea typeface="Arial"/>
                <a:cs typeface="Arial"/>
                <a:sym typeface="Arial"/>
              </a:rPr>
              <a:t>www.gofalcymdeithasol.cymru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lt1"/>
                </a:solidFill>
                <a:latin typeface="Arial"/>
                <a:ea typeface="Arial"/>
                <a:cs typeface="Arial"/>
                <a:sym typeface="Arial"/>
              </a:rPr>
              <a:t>www.socialcare.wales</a:t>
            </a:r>
            <a:endParaRPr sz="1400" b="0" i="0" u="none" strike="noStrike" cap="none">
              <a:solidFill>
                <a:srgbClr val="000000"/>
              </a:solidFill>
              <a:latin typeface="Arial"/>
              <a:ea typeface="Arial"/>
              <a:cs typeface="Arial"/>
              <a:sym typeface="Arial"/>
            </a:endParaRPr>
          </a:p>
        </p:txBody>
      </p:sp>
      <p:sp>
        <p:nvSpPr>
          <p:cNvPr id="36" name="Google Shape;36;p4"/>
          <p:cNvSpPr txBox="1"/>
          <p:nvPr/>
        </p:nvSpPr>
        <p:spPr>
          <a:xfrm>
            <a:off x="1009651" y="247650"/>
            <a:ext cx="1219200" cy="914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37" name="Google Shape;37;p4"/>
          <p:cNvPicPr preferRelativeResize="0"/>
          <p:nvPr/>
        </p:nvPicPr>
        <p:blipFill rotWithShape="1">
          <a:blip r:embed="rId4">
            <a:alphaModFix/>
          </a:blip>
          <a:srcRect/>
          <a:stretch/>
        </p:blipFill>
        <p:spPr>
          <a:xfrm>
            <a:off x="9296401" y="5986464"/>
            <a:ext cx="2290233" cy="788987"/>
          </a:xfrm>
          <a:prstGeom prst="rect">
            <a:avLst/>
          </a:prstGeom>
          <a:noFill/>
          <a:ln>
            <a:noFill/>
          </a:ln>
        </p:spPr>
      </p:pic>
      <p:sp>
        <p:nvSpPr>
          <p:cNvPr id="38" name="Google Shape;38;p4"/>
          <p:cNvSpPr txBox="1"/>
          <p:nvPr/>
        </p:nvSpPr>
        <p:spPr>
          <a:xfrm>
            <a:off x="929217" y="2054226"/>
            <a:ext cx="5012267" cy="16478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800"/>
              <a:buFont typeface="Arial"/>
              <a:buNone/>
            </a:pPr>
            <a:r>
              <a:rPr lang="en-GB" sz="4800" b="0" i="0" u="none" strike="noStrike" cap="none">
                <a:solidFill>
                  <a:srgbClr val="16AD85"/>
                </a:solidFill>
                <a:latin typeface="Arial"/>
                <a:ea typeface="Arial"/>
                <a:cs typeface="Arial"/>
                <a:sym typeface="Arial"/>
              </a:rPr>
              <a:t>Diolch</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800"/>
              <a:buFont typeface="Arial"/>
              <a:buNone/>
            </a:pPr>
            <a:r>
              <a:rPr lang="en-GB" sz="4800" b="0" i="0" u="none" strike="noStrike" cap="none">
                <a:solidFill>
                  <a:srgbClr val="16AD85"/>
                </a:solidFill>
                <a:latin typeface="Arial"/>
                <a:ea typeface="Arial"/>
                <a:cs typeface="Arial"/>
                <a:sym typeface="Arial"/>
              </a:rPr>
              <a:t>Thank you</a:t>
            </a:r>
            <a:endParaRPr sz="1400" b="0" i="0" u="none" strike="noStrike" cap="none">
              <a:solidFill>
                <a:srgbClr val="000000"/>
              </a:solidFill>
              <a:latin typeface="Arial"/>
              <a:ea typeface="Arial"/>
              <a:cs typeface="Arial"/>
              <a:sym typeface="Arial"/>
            </a:endParaRPr>
          </a:p>
        </p:txBody>
      </p:sp>
      <p:cxnSp>
        <p:nvCxnSpPr>
          <p:cNvPr id="39" name="Google Shape;39;p4"/>
          <p:cNvCxnSpPr/>
          <p:nvPr/>
        </p:nvCxnSpPr>
        <p:spPr>
          <a:xfrm>
            <a:off x="1109133" y="4002088"/>
            <a:ext cx="4226984" cy="0"/>
          </a:xfrm>
          <a:prstGeom prst="straightConnector1">
            <a:avLst/>
          </a:prstGeom>
          <a:noFill/>
          <a:ln w="31750" cap="flat" cmpd="sng">
            <a:solidFill>
              <a:srgbClr val="16AD85"/>
            </a:solidFill>
            <a:prstDash val="solid"/>
            <a:miter lim="800000"/>
            <a:headEnd type="none" w="sm" len="sm"/>
            <a:tailEnd type="none" w="sm" len="sm"/>
          </a:ln>
        </p:spPr>
      </p:cxnSp>
      <p:cxnSp>
        <p:nvCxnSpPr>
          <p:cNvPr id="40" name="Google Shape;40;p4"/>
          <p:cNvCxnSpPr/>
          <p:nvPr/>
        </p:nvCxnSpPr>
        <p:spPr>
          <a:xfrm>
            <a:off x="1109133" y="1754188"/>
            <a:ext cx="4226984" cy="0"/>
          </a:xfrm>
          <a:prstGeom prst="straightConnector1">
            <a:avLst/>
          </a:prstGeom>
          <a:noFill/>
          <a:ln w="31750" cap="flat" cmpd="sng">
            <a:solidFill>
              <a:srgbClr val="16AD85"/>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1"/>
        <p:cNvGrpSpPr/>
        <p:nvPr/>
      </p:nvGrpSpPr>
      <p:grpSpPr>
        <a:xfrm>
          <a:off x="0" y="0"/>
          <a:ext cx="0" cy="0"/>
          <a:chOff x="0" y="0"/>
          <a:chExt cx="0" cy="0"/>
        </a:xfrm>
      </p:grpSpPr>
      <p:sp>
        <p:nvSpPr>
          <p:cNvPr id="42" name="Google Shape;42;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44" name="Google Shape;4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7"/>
        <p:cNvGrpSpPr/>
        <p:nvPr/>
      </p:nvGrpSpPr>
      <p:grpSpPr>
        <a:xfrm>
          <a:off x="0" y="0"/>
          <a:ext cx="0" cy="0"/>
          <a:chOff x="0" y="0"/>
          <a:chExt cx="0" cy="0"/>
        </a:xfrm>
      </p:grpSpPr>
      <p:sp>
        <p:nvSpPr>
          <p:cNvPr id="48" name="Google Shape;4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6" name="Google Shape;5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6"/>
        <p:cNvGrpSpPr/>
        <p:nvPr/>
      </p:nvGrpSpPr>
      <p:grpSpPr>
        <a:xfrm>
          <a:off x="0" y="0"/>
          <a:ext cx="0" cy="0"/>
          <a:chOff x="0" y="0"/>
          <a:chExt cx="0" cy="0"/>
        </a:xfrm>
      </p:grpSpPr>
      <p:sp>
        <p:nvSpPr>
          <p:cNvPr id="67" name="Google Shape;67;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9" name="Google Shape;69;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 name="Google Shape;70;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71" name="Google Shape;71;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5"/>
        <p:cNvGrpSpPr/>
        <p:nvPr/>
      </p:nvGrpSpPr>
      <p:grpSpPr>
        <a:xfrm>
          <a:off x="0" y="0"/>
          <a:ext cx="0" cy="0"/>
          <a:chOff x="0" y="0"/>
          <a:chExt cx="0" cy="0"/>
        </a:xfrm>
      </p:grpSpPr>
      <p:sp>
        <p:nvSpPr>
          <p:cNvPr id="76" name="Google Shape;7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8" Type="http://schemas.openxmlformats.org/officeDocument/2006/relationships/hyperlink" Target="https://www.rnib.org.uk/wales-cymru-1" TargetMode="External"/><Relationship Id="rId3" Type="http://schemas.openxmlformats.org/officeDocument/2006/relationships/hyperlink" Target="http://www.coesi.org.uk/Home.aspx" TargetMode="External"/><Relationship Id="rId7" Type="http://schemas.openxmlformats.org/officeDocument/2006/relationships/hyperlink" Target="https://www.hearinglink.org/connect/hearing-link-wales" TargetMode="External"/><Relationship Id="rId12" Type="http://schemas.openxmlformats.org/officeDocument/2006/relationships/hyperlink" Target="https://deafblind.org.uk/about-us/deafblind-cymr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www.wcdeaf.org.uk/" TargetMode="External"/><Relationship Id="rId11" Type="http://schemas.openxmlformats.org/officeDocument/2006/relationships/hyperlink" Target="http://www.wcb-ccd.org.uk/perspectif/index.php" TargetMode="External"/><Relationship Id="rId5" Type="http://schemas.openxmlformats.org/officeDocument/2006/relationships/hyperlink" Target="https://www.actiononhearingloss.org.uk/" TargetMode="External"/><Relationship Id="rId10" Type="http://schemas.openxmlformats.org/officeDocument/2006/relationships/hyperlink" Target="https://www.guidedogs.org.uk/guide-dogs-cymru/" TargetMode="External"/><Relationship Id="rId4" Type="http://schemas.openxmlformats.org/officeDocument/2006/relationships/hyperlink" Target="https://www.sense.org.uk/get-support/information-and-advice/" TargetMode="External"/><Relationship Id="rId9" Type="http://schemas.openxmlformats.org/officeDocument/2006/relationships/hyperlink" Target="http://sightcymru.org.uk/"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txBox="1">
            <a:spLocks noGrp="1"/>
          </p:cNvSpPr>
          <p:nvPr>
            <p:ph type="body" idx="2"/>
          </p:nvPr>
        </p:nvSpPr>
        <p:spPr>
          <a:xfrm>
            <a:off x="837982" y="2411990"/>
            <a:ext cx="5012377" cy="1024286"/>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16AD85"/>
              </a:buClr>
              <a:buSzPts val="1800"/>
              <a:buNone/>
            </a:pPr>
            <a:r>
              <a:rPr lang="en-GB" sz="1800" b="1">
                <a:solidFill>
                  <a:srgbClr val="16AD85"/>
                </a:solidFill>
              </a:rPr>
              <a:t>Unit 443 - Understanding factors that contribute to individuals and/or carers needing care and support</a:t>
            </a:r>
            <a:endParaRPr/>
          </a:p>
        </p:txBody>
      </p:sp>
      <p:sp>
        <p:nvSpPr>
          <p:cNvPr id="116" name="Google Shape;116;p16"/>
          <p:cNvSpPr txBox="1">
            <a:spLocks noGrp="1"/>
          </p:cNvSpPr>
          <p:nvPr>
            <p:ph type="body" idx="3"/>
          </p:nvPr>
        </p:nvSpPr>
        <p:spPr>
          <a:xfrm>
            <a:off x="845897" y="3577590"/>
            <a:ext cx="5012596" cy="267081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400"/>
              <a:buNone/>
            </a:pPr>
            <a:r>
              <a:rPr lang="en-GB" sz="2400" b="1" dirty="0" err="1"/>
              <a:t>Deilliant</a:t>
            </a:r>
            <a:r>
              <a:rPr lang="en-GB" sz="2400" b="1" dirty="0"/>
              <a:t> </a:t>
            </a:r>
            <a:r>
              <a:rPr lang="en-GB" sz="2400" b="1" dirty="0" err="1"/>
              <a:t>Dysgu</a:t>
            </a:r>
            <a:r>
              <a:rPr lang="en-GB" sz="2400" b="1" dirty="0"/>
              <a:t> 8:</a:t>
            </a:r>
            <a:endParaRPr dirty="0"/>
          </a:p>
          <a:p>
            <a:pPr marL="0" lvl="0" indent="0">
              <a:buSzPts val="2400"/>
            </a:pPr>
            <a:r>
              <a:rPr lang="en-GB" sz="2400" dirty="0" err="1"/>
              <a:t>Deall</a:t>
            </a:r>
            <a:r>
              <a:rPr lang="en-GB" sz="2400" dirty="0"/>
              <a:t> </a:t>
            </a:r>
            <a:r>
              <a:rPr lang="en-GB" sz="2400" dirty="0" err="1"/>
              <a:t>colli</a:t>
            </a:r>
            <a:r>
              <a:rPr lang="en-GB" sz="2400" dirty="0"/>
              <a:t> </a:t>
            </a:r>
            <a:r>
              <a:rPr lang="en-GB" sz="2400" dirty="0" err="1"/>
              <a:t>synhwyrau</a:t>
            </a:r>
            <a:endParaRPr sz="2400" dirty="0"/>
          </a:p>
          <a:p>
            <a:pPr marL="0" lvl="0" indent="0" algn="l" rtl="0">
              <a:lnSpc>
                <a:spcPct val="90000"/>
              </a:lnSpc>
              <a:spcBef>
                <a:spcPts val="1000"/>
              </a:spcBef>
              <a:spcAft>
                <a:spcPts val="0"/>
              </a:spcAft>
              <a:buClr>
                <a:srgbClr val="16AD85"/>
              </a:buClr>
              <a:buSzPts val="2400"/>
              <a:buNone/>
            </a:pPr>
            <a:endParaRPr sz="2400" b="1" dirty="0"/>
          </a:p>
          <a:p>
            <a:pPr marL="0" lvl="0" indent="0" algn="l" rtl="0">
              <a:lnSpc>
                <a:spcPct val="90000"/>
              </a:lnSpc>
              <a:spcBef>
                <a:spcPts val="1000"/>
              </a:spcBef>
              <a:spcAft>
                <a:spcPts val="0"/>
              </a:spcAft>
              <a:buClr>
                <a:srgbClr val="16AD85"/>
              </a:buClr>
              <a:buSzPts val="2400"/>
              <a:buNone/>
            </a:pPr>
            <a:r>
              <a:rPr lang="en-GB" sz="2400" b="1" dirty="0"/>
              <a:t>Learning outcome 8: </a:t>
            </a:r>
            <a:r>
              <a:rPr lang="en-GB" sz="2400" dirty="0"/>
              <a:t>Understand sensory loss</a:t>
            </a:r>
            <a:endParaRPr sz="2400" dirty="0"/>
          </a:p>
        </p:txBody>
      </p:sp>
      <p:sp>
        <p:nvSpPr>
          <p:cNvPr id="117" name="Google Shape;117;p16"/>
          <p:cNvSpPr txBox="1"/>
          <p:nvPr/>
        </p:nvSpPr>
        <p:spPr>
          <a:xfrm>
            <a:off x="837982" y="1529402"/>
            <a:ext cx="5012377" cy="1024286"/>
          </a:xfrm>
          <a:prstGeom prst="rect">
            <a:avLst/>
          </a:prstGeom>
          <a:noFill/>
          <a:ln>
            <a:noFill/>
          </a:ln>
        </p:spPr>
        <p:txBody>
          <a:bodyPr spcFirstLastPara="1" wrap="square" lIns="91425" tIns="45700" rIns="91425" bIns="45700" anchor="t" anchorCtr="0">
            <a:normAutofit fontScale="97500"/>
          </a:bodyPr>
          <a:lstStyle/>
          <a:p>
            <a:pPr marL="0" marR="0" lvl="0" indent="0" algn="l" rtl="0">
              <a:lnSpc>
                <a:spcPct val="90000"/>
              </a:lnSpc>
              <a:spcBef>
                <a:spcPts val="0"/>
              </a:spcBef>
              <a:spcAft>
                <a:spcPts val="0"/>
              </a:spcAft>
              <a:buClr>
                <a:srgbClr val="16AD85"/>
              </a:buClr>
              <a:buSzPct val="100000"/>
              <a:buFont typeface="Arial"/>
              <a:buNone/>
            </a:pPr>
            <a:r>
              <a:rPr lang="en-GB" sz="1800" b="1" i="0" u="none" strike="noStrike" cap="none">
                <a:solidFill>
                  <a:srgbClr val="16AD85"/>
                </a:solidFill>
                <a:latin typeface="Calibri"/>
                <a:ea typeface="Calibri"/>
                <a:cs typeface="Calibri"/>
                <a:sym typeface="Calibri"/>
              </a:rPr>
              <a:t>Uned 443 - Deall ffactorau sy'n cyfrannu at angen am ofal a chymorth ar unigolion a/neu ofalwyr</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a:p>
        </p:txBody>
      </p:sp>
      <p:sp>
        <p:nvSpPr>
          <p:cNvPr id="168" name="Google Shape;168;p23"/>
          <p:cNvSpPr txBox="1">
            <a:spLocks noGrp="1"/>
          </p:cNvSpPr>
          <p:nvPr>
            <p:ph type="body" idx="2"/>
          </p:nvPr>
        </p:nvSpPr>
        <p:spPr>
          <a:xfrm>
            <a:off x="6440821" y="1485900"/>
            <a:ext cx="5280123" cy="4368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400" b="1" dirty="0">
                <a:solidFill>
                  <a:schemeClr val="dk1"/>
                </a:solidFill>
              </a:rPr>
              <a:t>Causes of Blindness</a:t>
            </a:r>
            <a:endParaRPr sz="2400" b="1" dirty="0">
              <a:solidFill>
                <a:schemeClr val="dk1"/>
              </a:solidFill>
            </a:endParaRPr>
          </a:p>
          <a:p>
            <a:pPr marL="342900" lvl="0" indent="-342900" algn="l" rtl="0">
              <a:lnSpc>
                <a:spcPct val="90000"/>
              </a:lnSpc>
              <a:spcBef>
                <a:spcPts val="600"/>
              </a:spcBef>
              <a:spcAft>
                <a:spcPts val="0"/>
              </a:spcAft>
              <a:buSzPts val="2200"/>
              <a:buFont typeface="Arial"/>
              <a:buChar char="•"/>
            </a:pPr>
            <a:r>
              <a:rPr lang="en-GB" sz="2200" dirty="0">
                <a:solidFill>
                  <a:schemeClr val="dk1"/>
                </a:solidFill>
              </a:rPr>
              <a:t>Cataracts </a:t>
            </a:r>
            <a:endParaRPr dirty="0"/>
          </a:p>
          <a:p>
            <a:pPr marL="342900" lvl="0" indent="-342900" algn="l" rtl="0">
              <a:lnSpc>
                <a:spcPct val="90000"/>
              </a:lnSpc>
              <a:spcBef>
                <a:spcPts val="600"/>
              </a:spcBef>
              <a:spcAft>
                <a:spcPts val="0"/>
              </a:spcAft>
              <a:buSzPts val="2200"/>
              <a:buFont typeface="Arial"/>
              <a:buChar char="•"/>
            </a:pPr>
            <a:r>
              <a:rPr lang="en-GB" sz="2200" dirty="0">
                <a:solidFill>
                  <a:schemeClr val="dk1"/>
                </a:solidFill>
              </a:rPr>
              <a:t>Diabetic retinopathy </a:t>
            </a:r>
            <a:endParaRPr dirty="0"/>
          </a:p>
          <a:p>
            <a:pPr marL="342900" lvl="0" indent="-342900" algn="l" rtl="0">
              <a:lnSpc>
                <a:spcPct val="90000"/>
              </a:lnSpc>
              <a:spcBef>
                <a:spcPts val="600"/>
              </a:spcBef>
              <a:spcAft>
                <a:spcPts val="0"/>
              </a:spcAft>
              <a:buSzPts val="2200"/>
              <a:buFont typeface="Arial"/>
              <a:buChar char="•"/>
            </a:pPr>
            <a:r>
              <a:rPr lang="en-GB" sz="2200" dirty="0">
                <a:solidFill>
                  <a:schemeClr val="dk1"/>
                </a:solidFill>
              </a:rPr>
              <a:t>Glaucoma</a:t>
            </a:r>
            <a:endParaRPr dirty="0"/>
          </a:p>
          <a:p>
            <a:pPr marL="342900" lvl="0" indent="-342900" algn="l" rtl="0">
              <a:lnSpc>
                <a:spcPct val="90000"/>
              </a:lnSpc>
              <a:spcBef>
                <a:spcPts val="600"/>
              </a:spcBef>
              <a:spcAft>
                <a:spcPts val="0"/>
              </a:spcAft>
              <a:buSzPts val="2200"/>
              <a:buFont typeface="Arial"/>
              <a:buChar char="•"/>
            </a:pPr>
            <a:r>
              <a:rPr lang="en-GB" sz="2200" dirty="0">
                <a:solidFill>
                  <a:schemeClr val="dk1"/>
                </a:solidFill>
              </a:rPr>
              <a:t>Macular degeneration</a:t>
            </a:r>
            <a:endParaRPr sz="2200" dirty="0">
              <a:solidFill>
                <a:schemeClr val="dk1"/>
              </a:solidFill>
            </a:endParaRPr>
          </a:p>
          <a:p>
            <a:pPr marL="342900" lvl="0" indent="-342900" algn="l" rtl="0">
              <a:lnSpc>
                <a:spcPct val="90000"/>
              </a:lnSpc>
              <a:spcBef>
                <a:spcPts val="600"/>
              </a:spcBef>
              <a:spcAft>
                <a:spcPts val="0"/>
              </a:spcAft>
              <a:buSzPts val="2200"/>
              <a:buFont typeface="Arial"/>
              <a:buChar char="•"/>
            </a:pPr>
            <a:r>
              <a:rPr lang="en-GB" sz="2200" dirty="0">
                <a:solidFill>
                  <a:schemeClr val="dk1"/>
                </a:solidFill>
              </a:rPr>
              <a:t>Retinitis Pigmentosa</a:t>
            </a:r>
            <a:endParaRPr sz="2200" dirty="0">
              <a:solidFill>
                <a:schemeClr val="dk1"/>
              </a:solidFill>
            </a:endParaRPr>
          </a:p>
          <a:p>
            <a:pPr marL="342900" lvl="0" indent="-342900" algn="l" rtl="0">
              <a:lnSpc>
                <a:spcPct val="90000"/>
              </a:lnSpc>
              <a:spcBef>
                <a:spcPts val="600"/>
              </a:spcBef>
              <a:spcAft>
                <a:spcPts val="0"/>
              </a:spcAft>
              <a:buSzPts val="2200"/>
              <a:buFont typeface="Arial"/>
              <a:buChar char="•"/>
            </a:pPr>
            <a:r>
              <a:rPr lang="en-GB" sz="2200" dirty="0">
                <a:solidFill>
                  <a:schemeClr val="dk1"/>
                </a:solidFill>
              </a:rPr>
              <a:t>Viral causes – meningitis, chicken pox etc</a:t>
            </a:r>
            <a:endParaRPr sz="2200" dirty="0">
              <a:solidFill>
                <a:schemeClr val="dk1"/>
              </a:solidFill>
            </a:endParaRPr>
          </a:p>
          <a:p>
            <a:pPr marL="342900" lvl="0" indent="-342900" algn="l" rtl="0">
              <a:lnSpc>
                <a:spcPct val="90000"/>
              </a:lnSpc>
              <a:spcBef>
                <a:spcPts val="600"/>
              </a:spcBef>
              <a:spcAft>
                <a:spcPts val="0"/>
              </a:spcAft>
              <a:buSzPts val="2200"/>
              <a:buFont typeface="Arial"/>
              <a:buChar char="•"/>
            </a:pPr>
            <a:r>
              <a:rPr lang="en-GB" sz="2200" dirty="0">
                <a:solidFill>
                  <a:schemeClr val="dk1"/>
                </a:solidFill>
              </a:rPr>
              <a:t>Congenital – born with the sensory loss or it occurs in early infancy</a:t>
            </a:r>
            <a:endParaRPr dirty="0"/>
          </a:p>
          <a:p>
            <a:pPr marL="342900" indent="-342900">
              <a:spcBef>
                <a:spcPts val="600"/>
              </a:spcBef>
              <a:buSzPts val="2200"/>
              <a:buFont typeface="Arial"/>
              <a:buChar char="•"/>
            </a:pPr>
            <a:r>
              <a:rPr lang="en-GB" sz="2200" dirty="0">
                <a:solidFill>
                  <a:schemeClr val="dk1"/>
                </a:solidFill>
              </a:rPr>
              <a:t>Acquired    - loss occurs later on childhood or adulthood or most frequently in older age</a:t>
            </a:r>
            <a:endParaRPr dirty="0">
              <a:solidFill>
                <a:schemeClr val="dk1"/>
              </a:solidFill>
            </a:endParaRPr>
          </a:p>
        </p:txBody>
      </p:sp>
      <p:sp>
        <p:nvSpPr>
          <p:cNvPr id="169" name="Google Shape;169;p23"/>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167;p23"/>
          <p:cNvSpPr txBox="1">
            <a:spLocks noGrp="1"/>
          </p:cNvSpPr>
          <p:nvPr>
            <p:ph type="body" idx="1"/>
          </p:nvPr>
        </p:nvSpPr>
        <p:spPr>
          <a:xfrm>
            <a:off x="491613" y="223948"/>
            <a:ext cx="5673213"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168;p23"/>
          <p:cNvSpPr txBox="1">
            <a:spLocks noGrp="1"/>
          </p:cNvSpPr>
          <p:nvPr>
            <p:ph type="body" idx="2"/>
          </p:nvPr>
        </p:nvSpPr>
        <p:spPr>
          <a:xfrm>
            <a:off x="491613" y="1657965"/>
            <a:ext cx="5673213" cy="4368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400"/>
              <a:buNone/>
            </a:pPr>
            <a:r>
              <a:rPr lang="cy" sz="2000" b="1" i="0" u="none" strike="noStrike" cap="none" baseline="0" dirty="0">
                <a:solidFill>
                  <a:srgbClr val="000000"/>
                </a:solidFill>
                <a:effectLst/>
                <a:uFillTx/>
                <a:latin typeface="Calibri"/>
              </a:rPr>
              <a:t>Achosion Dallineb</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Cataractau </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Retinopathi diabetig </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Glawcoma</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Dirywiad macwlaidd</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Retinitis Pigmentosa</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Achosion firaol – llid yr ymennydd, brech yr ieir ac ati</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Cynhenid - wedi'i eni â cholli synhwyrau neu mae'n digwydd yn ystod babandod cynnar</a:t>
            </a:r>
          </a:p>
          <a:p>
            <a:pPr marL="342900" lvl="0" indent="-342900" algn="l" rtl="0">
              <a:lnSpc>
                <a:spcPct val="90000"/>
              </a:lnSpc>
              <a:spcBef>
                <a:spcPts val="600"/>
              </a:spcBef>
              <a:spcAft>
                <a:spcPct val="0"/>
              </a:spcAft>
              <a:buSzPts val="2200"/>
              <a:buFont typeface="Arial"/>
              <a:buChar char="•"/>
            </a:pPr>
            <a:r>
              <a:rPr lang="cy" sz="2000" b="0" i="0" u="none" strike="noStrike" cap="none" baseline="0" dirty="0">
                <a:solidFill>
                  <a:srgbClr val="000000"/>
                </a:solidFill>
                <a:effectLst/>
                <a:uFillTx/>
                <a:latin typeface="Calibri"/>
              </a:rPr>
              <a:t>Caffaeledig - y golled yn digwydd yn ddiweddarach yn ystod plentyndod neu oedolaeth neu'n fwyaf aml pan yn hŷn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4"/>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176" name="Google Shape;176;p24"/>
          <p:cNvSpPr txBox="1">
            <a:spLocks noGrp="1"/>
          </p:cNvSpPr>
          <p:nvPr>
            <p:ph type="body" idx="2"/>
          </p:nvPr>
        </p:nvSpPr>
        <p:spPr>
          <a:xfrm>
            <a:off x="6440821" y="1495424"/>
            <a:ext cx="5280123" cy="43592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800"/>
              <a:buNone/>
            </a:pPr>
            <a:r>
              <a:rPr lang="en-GB" b="1"/>
              <a:t>Indicators and signs of sight loss:</a:t>
            </a:r>
            <a:endParaRPr/>
          </a:p>
          <a:p>
            <a:pPr marL="285750" lvl="0" indent="-285750" algn="l" rtl="0">
              <a:lnSpc>
                <a:spcPct val="100000"/>
              </a:lnSpc>
              <a:spcBef>
                <a:spcPts val="0"/>
              </a:spcBef>
              <a:spcAft>
                <a:spcPts val="0"/>
              </a:spcAft>
              <a:buSzPts val="1800"/>
              <a:buFont typeface="Arial"/>
              <a:buChar char="•"/>
            </a:pPr>
            <a:r>
              <a:rPr lang="en-GB"/>
              <a:t>holding reading materials further away or nearer than usual</a:t>
            </a:r>
            <a:endParaRPr/>
          </a:p>
          <a:p>
            <a:pPr marL="285750" lvl="0" indent="-285750" algn="l" rtl="0">
              <a:lnSpc>
                <a:spcPct val="100000"/>
              </a:lnSpc>
              <a:spcBef>
                <a:spcPts val="0"/>
              </a:spcBef>
              <a:spcAft>
                <a:spcPts val="0"/>
              </a:spcAft>
              <a:buSzPts val="1800"/>
              <a:buFont typeface="Arial"/>
              <a:buChar char="•"/>
            </a:pPr>
            <a:r>
              <a:rPr lang="en-GB"/>
              <a:t>not reacting to visual clues or signs</a:t>
            </a:r>
            <a:endParaRPr/>
          </a:p>
          <a:p>
            <a:pPr marL="285750" lvl="0" indent="-285750" algn="l" rtl="0">
              <a:lnSpc>
                <a:spcPct val="100000"/>
              </a:lnSpc>
              <a:spcBef>
                <a:spcPts val="0"/>
              </a:spcBef>
              <a:spcAft>
                <a:spcPts val="0"/>
              </a:spcAft>
              <a:buSzPts val="1800"/>
              <a:buFont typeface="Arial"/>
              <a:buChar char="•"/>
            </a:pPr>
            <a:r>
              <a:rPr lang="en-GB"/>
              <a:t>sitting too close to the television</a:t>
            </a:r>
            <a:endParaRPr/>
          </a:p>
          <a:p>
            <a:pPr marL="285750" lvl="0" indent="-285750" algn="l" rtl="0">
              <a:lnSpc>
                <a:spcPct val="100000"/>
              </a:lnSpc>
              <a:spcBef>
                <a:spcPts val="0"/>
              </a:spcBef>
              <a:spcAft>
                <a:spcPts val="0"/>
              </a:spcAft>
              <a:buSzPts val="1800"/>
              <a:buFont typeface="Arial"/>
              <a:buChar char="•"/>
            </a:pPr>
            <a:r>
              <a:rPr lang="en-GB"/>
              <a:t>bumping into or tripping over objects</a:t>
            </a:r>
            <a:endParaRPr/>
          </a:p>
          <a:p>
            <a:pPr marL="285750" lvl="0" indent="-285750" algn="l" rtl="0">
              <a:lnSpc>
                <a:spcPct val="100000"/>
              </a:lnSpc>
              <a:spcBef>
                <a:spcPts val="0"/>
              </a:spcBef>
              <a:spcAft>
                <a:spcPts val="0"/>
              </a:spcAft>
              <a:buSzPts val="1800"/>
              <a:buFont typeface="Arial"/>
              <a:buChar char="•"/>
            </a:pPr>
            <a:r>
              <a:rPr lang="en-GB"/>
              <a:t>moving around slowly (using walls as a guide)</a:t>
            </a:r>
            <a:endParaRPr/>
          </a:p>
          <a:p>
            <a:pPr marL="285750" lvl="0" indent="-285750" algn="l" rtl="0">
              <a:lnSpc>
                <a:spcPct val="100000"/>
              </a:lnSpc>
              <a:spcBef>
                <a:spcPts val="0"/>
              </a:spcBef>
              <a:spcAft>
                <a:spcPts val="0"/>
              </a:spcAft>
              <a:buSzPts val="1800"/>
              <a:buFont typeface="Arial"/>
              <a:buChar char="•"/>
            </a:pPr>
            <a:r>
              <a:rPr lang="en-GB"/>
              <a:t>not seeing nearby objects</a:t>
            </a:r>
            <a:endParaRPr/>
          </a:p>
          <a:p>
            <a:pPr marL="285750" lvl="0" indent="-285750" algn="l" rtl="0">
              <a:lnSpc>
                <a:spcPct val="100000"/>
              </a:lnSpc>
              <a:spcBef>
                <a:spcPts val="0"/>
              </a:spcBef>
              <a:spcAft>
                <a:spcPts val="0"/>
              </a:spcAft>
              <a:buSzPts val="1800"/>
              <a:buFont typeface="Arial"/>
              <a:buChar char="•"/>
            </a:pPr>
            <a:r>
              <a:rPr lang="en-GB"/>
              <a:t>difficulty in determining floor level changes</a:t>
            </a:r>
            <a:endParaRPr/>
          </a:p>
          <a:p>
            <a:pPr marL="285750" lvl="0" indent="-285750" algn="l" rtl="0">
              <a:lnSpc>
                <a:spcPct val="100000"/>
              </a:lnSpc>
              <a:spcBef>
                <a:spcPts val="0"/>
              </a:spcBef>
              <a:spcAft>
                <a:spcPts val="0"/>
              </a:spcAft>
              <a:buSzPts val="1800"/>
              <a:buFont typeface="Arial"/>
              <a:buChar char="•"/>
            </a:pPr>
            <a:r>
              <a:rPr lang="en-GB"/>
              <a:t>discomfort with changes between light and dark</a:t>
            </a:r>
            <a:endParaRPr/>
          </a:p>
          <a:p>
            <a:pPr marL="285750" lvl="0" indent="-285750" algn="l" rtl="0">
              <a:lnSpc>
                <a:spcPct val="100000"/>
              </a:lnSpc>
              <a:spcBef>
                <a:spcPts val="0"/>
              </a:spcBef>
              <a:spcAft>
                <a:spcPts val="0"/>
              </a:spcAft>
              <a:buSzPts val="1800"/>
              <a:buFont typeface="Arial"/>
              <a:buChar char="•"/>
            </a:pPr>
            <a:r>
              <a:rPr lang="en-GB"/>
              <a:t>difficulty in seeing objects off to the side</a:t>
            </a:r>
            <a:endParaRPr/>
          </a:p>
          <a:p>
            <a:pPr marL="285750" lvl="0" indent="-285750" algn="l" rtl="0">
              <a:lnSpc>
                <a:spcPct val="100000"/>
              </a:lnSpc>
              <a:spcBef>
                <a:spcPts val="0"/>
              </a:spcBef>
              <a:spcAft>
                <a:spcPts val="0"/>
              </a:spcAft>
              <a:buSzPts val="1800"/>
              <a:buFont typeface="Arial"/>
              <a:buChar char="•"/>
            </a:pPr>
            <a:r>
              <a:rPr lang="en-GB"/>
              <a:t>white areas on the pupil</a:t>
            </a:r>
            <a:endParaRPr/>
          </a:p>
          <a:p>
            <a:pPr marL="285750" lvl="0" indent="-285750" algn="l" rtl="0">
              <a:lnSpc>
                <a:spcPct val="100000"/>
              </a:lnSpc>
              <a:spcBef>
                <a:spcPts val="0"/>
              </a:spcBef>
              <a:spcAft>
                <a:spcPts val="0"/>
              </a:spcAft>
              <a:buSzPts val="1800"/>
              <a:buFont typeface="Arial"/>
              <a:buChar char="•"/>
            </a:pPr>
            <a:r>
              <a:rPr lang="en-GB"/>
              <a:t>irises changing colour</a:t>
            </a:r>
            <a:endParaRPr/>
          </a:p>
          <a:p>
            <a:pPr marL="285750" lvl="0" indent="-285750" algn="l" rtl="0">
              <a:lnSpc>
                <a:spcPct val="100000"/>
              </a:lnSpc>
              <a:spcBef>
                <a:spcPts val="0"/>
              </a:spcBef>
              <a:spcAft>
                <a:spcPts val="0"/>
              </a:spcAft>
              <a:buSzPts val="1800"/>
              <a:buFont typeface="Arial"/>
              <a:buChar char="•"/>
            </a:pPr>
            <a:r>
              <a:rPr lang="en-GB"/>
              <a:t>complaining of seeing bright flashes of light.</a:t>
            </a:r>
            <a:endParaRPr/>
          </a:p>
        </p:txBody>
      </p:sp>
      <p:sp>
        <p:nvSpPr>
          <p:cNvPr id="6" name="Google Shape;175;p24"/>
          <p:cNvSpPr txBox="1">
            <a:spLocks noGrp="1"/>
          </p:cNvSpPr>
          <p:nvPr>
            <p:ph type="body" idx="1"/>
          </p:nvPr>
        </p:nvSpPr>
        <p:spPr>
          <a:xfrm>
            <a:off x="497222" y="223949"/>
            <a:ext cx="5431630"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7" name="Google Shape;176;p24"/>
          <p:cNvSpPr txBox="1">
            <a:spLocks noGrp="1"/>
          </p:cNvSpPr>
          <p:nvPr>
            <p:ph type="body" idx="2"/>
          </p:nvPr>
        </p:nvSpPr>
        <p:spPr>
          <a:xfrm>
            <a:off x="497222" y="1496345"/>
            <a:ext cx="5280123" cy="43592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ct val="0"/>
              </a:spcBef>
              <a:spcAft>
                <a:spcPct val="0"/>
              </a:spcAft>
              <a:buSzPts val="1800"/>
              <a:buNone/>
            </a:pPr>
            <a:r>
              <a:rPr lang="cy" sz="1800" b="1" i="0" u="none" strike="noStrike" cap="none" baseline="0" dirty="0">
                <a:solidFill>
                  <a:srgbClr val="37394C"/>
                </a:solidFill>
                <a:effectLst/>
                <a:uFillTx/>
                <a:latin typeface="Calibri"/>
              </a:rPr>
              <a:t>Dangosyddion ac arwyddion o golli golwg:</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dal deunyddiau darllen ymhellach i ffwrdd neu'n agosach nag arfer</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peidio ag ymateb i gliwiau neu arwyddion gweledol</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eistedd yn rhy agos at y teledu</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taro i mewn neu faglu dros wrthrychau</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symud o gwmpas yn araf (gan ddefnyddio waliau fel canllaw)</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peidio â gweld gwrthrychau cyfagos</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anhawster wrth bennu newidiadau lefel y llawr</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anghysur gyda newidiadau rhwng goleuni a thywyllwch</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anhawster i weld gwrthrychau ar yr ochr</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mannau gwyn ar gannwyll y llygad</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irisau yn newid lliw</a:t>
            </a:r>
          </a:p>
          <a:p>
            <a:pPr marL="285750" lvl="0" indent="-28575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cwyno am weld fflachiadau llachar o olau.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5"/>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184" name="Google Shape;184;p25"/>
          <p:cNvSpPr txBox="1">
            <a:spLocks noGrp="1"/>
          </p:cNvSpPr>
          <p:nvPr>
            <p:ph type="body" idx="2"/>
          </p:nvPr>
        </p:nvSpPr>
        <p:spPr>
          <a:xfrm>
            <a:off x="6440821" y="1571625"/>
            <a:ext cx="5606800" cy="4732922"/>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ts val="0"/>
              </a:spcBef>
              <a:spcAft>
                <a:spcPts val="0"/>
              </a:spcAft>
              <a:buSzPts val="2400"/>
              <a:buFont typeface="Calibri"/>
              <a:buAutoNum type="arabicPeriod" startAt="2"/>
            </a:pPr>
            <a:r>
              <a:rPr lang="en-GB" sz="2400" b="1" dirty="0">
                <a:solidFill>
                  <a:schemeClr val="dk1"/>
                </a:solidFill>
              </a:rPr>
              <a:t>Hearing</a:t>
            </a:r>
            <a:endParaRPr dirty="0"/>
          </a:p>
          <a:p>
            <a:pPr marL="0" lvl="0" indent="0" algn="l" rtl="0">
              <a:lnSpc>
                <a:spcPct val="90000"/>
              </a:lnSpc>
              <a:spcBef>
                <a:spcPts val="600"/>
              </a:spcBef>
              <a:spcAft>
                <a:spcPts val="0"/>
              </a:spcAft>
              <a:buSzPts val="2000"/>
              <a:buNone/>
            </a:pPr>
            <a:r>
              <a:rPr lang="en-GB" sz="2000" dirty="0">
                <a:solidFill>
                  <a:schemeClr val="dk1"/>
                </a:solidFill>
              </a:rPr>
              <a:t>There are different levels of deafness – mild, moderate, severe or profound. </a:t>
            </a:r>
            <a:endParaRPr sz="2000" dirty="0">
              <a:solidFill>
                <a:schemeClr val="dk1"/>
              </a:solidFill>
            </a:endParaRPr>
          </a:p>
          <a:p>
            <a:pPr marL="0" lvl="0" indent="0" algn="l" rtl="0">
              <a:lnSpc>
                <a:spcPct val="90000"/>
              </a:lnSpc>
              <a:spcBef>
                <a:spcPts val="600"/>
              </a:spcBef>
              <a:spcAft>
                <a:spcPts val="0"/>
              </a:spcAft>
              <a:buSzPts val="2000"/>
              <a:buNone/>
            </a:pPr>
            <a:r>
              <a:rPr lang="en-GB" sz="2000" dirty="0">
                <a:solidFill>
                  <a:schemeClr val="dk1"/>
                </a:solidFill>
              </a:rPr>
              <a:t>It is defined by the quietest sound measured in decibels that you can hear. </a:t>
            </a:r>
            <a:endParaRPr sz="2000" dirty="0">
              <a:solidFill>
                <a:schemeClr val="dk1"/>
              </a:solidFill>
            </a:endParaRPr>
          </a:p>
          <a:p>
            <a:pPr marL="0" lvl="0" indent="0" algn="l" rtl="0">
              <a:lnSpc>
                <a:spcPct val="90000"/>
              </a:lnSpc>
              <a:spcBef>
                <a:spcPts val="600"/>
              </a:spcBef>
              <a:spcAft>
                <a:spcPts val="0"/>
              </a:spcAft>
              <a:buSzPts val="2000"/>
              <a:buNone/>
            </a:pPr>
            <a:r>
              <a:rPr lang="en-GB" sz="2000" dirty="0">
                <a:solidFill>
                  <a:schemeClr val="dk1"/>
                </a:solidFill>
              </a:rPr>
              <a:t>If you are </a:t>
            </a:r>
            <a:endParaRPr sz="2000" dirty="0">
              <a:solidFill>
                <a:schemeClr val="dk1"/>
              </a:solidFill>
            </a:endParaRPr>
          </a:p>
          <a:p>
            <a:pPr marL="342900" lvl="0" indent="-342900" algn="l" rtl="0">
              <a:lnSpc>
                <a:spcPct val="100000"/>
              </a:lnSpc>
              <a:spcBef>
                <a:spcPts val="0"/>
              </a:spcBef>
              <a:spcAft>
                <a:spcPts val="0"/>
              </a:spcAft>
              <a:buSzPts val="2000"/>
              <a:buFont typeface="Arial"/>
              <a:buChar char="•"/>
            </a:pPr>
            <a:r>
              <a:rPr lang="en-GB" sz="2000" dirty="0">
                <a:solidFill>
                  <a:schemeClr val="dk1"/>
                </a:solidFill>
              </a:rPr>
              <a:t>mildly deaf you will find it difficult to follow speech in a noisy situation. </a:t>
            </a:r>
            <a:endParaRPr sz="2000" dirty="0">
              <a:solidFill>
                <a:schemeClr val="dk1"/>
              </a:solidFill>
            </a:endParaRPr>
          </a:p>
          <a:p>
            <a:pPr marL="342900" lvl="0" indent="-342900" algn="l" rtl="0">
              <a:lnSpc>
                <a:spcPct val="100000"/>
              </a:lnSpc>
              <a:spcBef>
                <a:spcPts val="0"/>
              </a:spcBef>
              <a:spcAft>
                <a:spcPts val="0"/>
              </a:spcAft>
              <a:buSzPts val="2000"/>
              <a:buFont typeface="Arial"/>
              <a:buChar char="•"/>
            </a:pPr>
            <a:r>
              <a:rPr lang="en-GB" sz="2000" dirty="0">
                <a:solidFill>
                  <a:schemeClr val="dk1"/>
                </a:solidFill>
              </a:rPr>
              <a:t>moderately deaf you may need to use hearing aids. severely deaf, even if you wear hearing aids, you will most probably rely on lip reading.</a:t>
            </a:r>
            <a:endParaRPr dirty="0"/>
          </a:p>
          <a:p>
            <a:pPr marL="342900" lvl="0" indent="-342900" algn="l" rtl="0">
              <a:lnSpc>
                <a:spcPct val="100000"/>
              </a:lnSpc>
              <a:spcBef>
                <a:spcPts val="0"/>
              </a:spcBef>
              <a:spcAft>
                <a:spcPts val="0"/>
              </a:spcAft>
              <a:buSzPts val="2000"/>
              <a:buFont typeface="Arial"/>
              <a:buChar char="•"/>
            </a:pPr>
            <a:r>
              <a:rPr lang="en-GB" sz="2000" dirty="0">
                <a:solidFill>
                  <a:schemeClr val="dk1"/>
                </a:solidFill>
              </a:rPr>
              <a:t>profoundly deaf BSL would be your first or preferred language. </a:t>
            </a:r>
            <a:endParaRPr dirty="0"/>
          </a:p>
        </p:txBody>
      </p:sp>
      <p:sp>
        <p:nvSpPr>
          <p:cNvPr id="185" name="Google Shape;185;p25"/>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183;p25"/>
          <p:cNvSpPr txBox="1">
            <a:spLocks noGrp="1"/>
          </p:cNvSpPr>
          <p:nvPr>
            <p:ph type="body" idx="1"/>
          </p:nvPr>
        </p:nvSpPr>
        <p:spPr>
          <a:xfrm>
            <a:off x="389066" y="223948"/>
            <a:ext cx="5490623"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184;p25"/>
          <p:cNvSpPr txBox="1">
            <a:spLocks noGrp="1"/>
          </p:cNvSpPr>
          <p:nvPr>
            <p:ph type="body" idx="2"/>
          </p:nvPr>
        </p:nvSpPr>
        <p:spPr>
          <a:xfrm>
            <a:off x="389065" y="1571625"/>
            <a:ext cx="5667605" cy="4732922"/>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ct val="0"/>
              </a:spcBef>
              <a:spcAft>
                <a:spcPct val="0"/>
              </a:spcAft>
              <a:buSzPts val="2400"/>
              <a:buFont typeface="Calibri"/>
              <a:buAutoNum type="arabicPeriod" startAt="2"/>
            </a:pPr>
            <a:r>
              <a:rPr lang="cy" sz="1870" b="1" i="0" u="none" strike="noStrike" cap="none" baseline="0" dirty="0">
                <a:solidFill>
                  <a:srgbClr val="000000"/>
                </a:solidFill>
                <a:effectLst/>
                <a:uFillTx/>
                <a:latin typeface="Calibri"/>
              </a:rPr>
              <a:t>Clyw</a:t>
            </a:r>
          </a:p>
          <a:p>
            <a:pPr marL="0" lvl="0" indent="0" algn="l" rtl="0">
              <a:lnSpc>
                <a:spcPct val="90000"/>
              </a:lnSpc>
              <a:spcBef>
                <a:spcPts val="600"/>
              </a:spcBef>
              <a:spcAft>
                <a:spcPct val="0"/>
              </a:spcAft>
              <a:buSzPts val="2000"/>
              <a:buNone/>
            </a:pPr>
            <a:r>
              <a:rPr lang="cy" sz="1870" b="0" i="0" u="none" strike="noStrike" cap="none" baseline="0" dirty="0">
                <a:solidFill>
                  <a:srgbClr val="000000"/>
                </a:solidFill>
                <a:effectLst/>
                <a:uFillTx/>
                <a:latin typeface="Calibri"/>
              </a:rPr>
              <a:t>Mae yna lefelau gwahanol o fyddardod – ychydig, cymedrol, difrifol neu ddwys. </a:t>
            </a:r>
          </a:p>
          <a:p>
            <a:pPr marL="0" lvl="0" indent="0" algn="l" rtl="0">
              <a:lnSpc>
                <a:spcPct val="90000"/>
              </a:lnSpc>
              <a:spcBef>
                <a:spcPts val="600"/>
              </a:spcBef>
              <a:spcAft>
                <a:spcPct val="0"/>
              </a:spcAft>
              <a:buSzPts val="2000"/>
              <a:buNone/>
            </a:pPr>
            <a:r>
              <a:rPr lang="cy" sz="1870" b="0" i="0" u="none" strike="noStrike" cap="none" baseline="0" dirty="0">
                <a:solidFill>
                  <a:srgbClr val="000000"/>
                </a:solidFill>
                <a:effectLst/>
                <a:uFillTx/>
                <a:latin typeface="Calibri"/>
              </a:rPr>
              <a:t>Mae'n cael ei ddiffinio gan y sain tawelaf wedi'i fesur mewn desibelau y gallwch chi ei glywed. </a:t>
            </a:r>
          </a:p>
          <a:p>
            <a:pPr marL="0" lvl="0" indent="0" algn="l" rtl="0">
              <a:lnSpc>
                <a:spcPct val="90000"/>
              </a:lnSpc>
              <a:spcBef>
                <a:spcPts val="600"/>
              </a:spcBef>
              <a:spcAft>
                <a:spcPct val="0"/>
              </a:spcAft>
              <a:buSzPts val="2000"/>
              <a:buNone/>
            </a:pPr>
            <a:r>
              <a:rPr lang="cy" sz="1870" b="0" i="0" u="none" strike="noStrike" cap="none" baseline="0" dirty="0">
                <a:solidFill>
                  <a:srgbClr val="000000"/>
                </a:solidFill>
                <a:effectLst/>
                <a:uFillTx/>
                <a:latin typeface="Calibri"/>
              </a:rPr>
              <a:t>Os ydych  </a:t>
            </a:r>
          </a:p>
          <a:p>
            <a:pPr marL="342900" lvl="0" indent="-342900" algn="l" rtl="0">
              <a:lnSpc>
                <a:spcPct val="100000"/>
              </a:lnSpc>
              <a:spcBef>
                <a:spcPct val="0"/>
              </a:spcBef>
              <a:spcAft>
                <a:spcPct val="0"/>
              </a:spcAft>
              <a:buSzPts val="2000"/>
              <a:buFont typeface="Arial"/>
              <a:buChar char="•"/>
            </a:pPr>
            <a:r>
              <a:rPr lang="cy" sz="1870" b="0" i="0" u="none" strike="noStrike" cap="none" baseline="0" dirty="0">
                <a:solidFill>
                  <a:srgbClr val="000000"/>
                </a:solidFill>
                <a:effectLst/>
                <a:uFillTx/>
                <a:latin typeface="Calibri"/>
              </a:rPr>
              <a:t>ychydig yn fyddar byddwch yn ei chael yn anodd dilyn lleferydd mewn sefyllfa swnllyd. </a:t>
            </a:r>
          </a:p>
          <a:p>
            <a:pPr marL="342900" lvl="0" indent="-342900" algn="l" rtl="0">
              <a:lnSpc>
                <a:spcPct val="100000"/>
              </a:lnSpc>
              <a:spcBef>
                <a:spcPct val="0"/>
              </a:spcBef>
              <a:spcAft>
                <a:spcPct val="0"/>
              </a:spcAft>
              <a:buSzPts val="2000"/>
              <a:buFont typeface="Arial"/>
              <a:buChar char="•"/>
            </a:pPr>
            <a:r>
              <a:rPr lang="cy" sz="1870" b="0" i="0" u="none" strike="noStrike" cap="none" baseline="0" dirty="0">
                <a:solidFill>
                  <a:srgbClr val="000000"/>
                </a:solidFill>
                <a:effectLst/>
                <a:uFillTx/>
                <a:latin typeface="Calibri"/>
              </a:rPr>
              <a:t>yn gymedrol fyddar efallai y bydd angen i chi ddefnyddio cymhorthion clyw. </a:t>
            </a:r>
          </a:p>
          <a:p>
            <a:pPr marL="342900" lvl="0" indent="-342900" algn="l" rtl="0">
              <a:lnSpc>
                <a:spcPct val="100000"/>
              </a:lnSpc>
              <a:spcBef>
                <a:spcPct val="0"/>
              </a:spcBef>
              <a:spcAft>
                <a:spcPct val="0"/>
              </a:spcAft>
              <a:buSzPts val="2000"/>
              <a:buFont typeface="Arial"/>
              <a:buChar char="•"/>
            </a:pPr>
            <a:r>
              <a:rPr lang="cy" sz="1870" b="0" i="0" u="none" strike="noStrike" cap="none" baseline="0" dirty="0">
                <a:solidFill>
                  <a:srgbClr val="000000"/>
                </a:solidFill>
                <a:effectLst/>
                <a:uFillTx/>
                <a:latin typeface="Calibri"/>
              </a:rPr>
              <a:t>Yn ddifrifol fyddar, hyd yn oed os ydych chi'n gwisgo cymhorthion clyw, mae'n debyg y byddwch chi'n dibynnu ar ddarllen gwefusau.</a:t>
            </a:r>
          </a:p>
          <a:p>
            <a:pPr marL="342900" lvl="0" indent="-342900" algn="l" rtl="0">
              <a:lnSpc>
                <a:spcPct val="100000"/>
              </a:lnSpc>
              <a:spcBef>
                <a:spcPct val="0"/>
              </a:spcBef>
              <a:spcAft>
                <a:spcPct val="0"/>
              </a:spcAft>
              <a:buSzPts val="2000"/>
              <a:buFont typeface="Arial"/>
              <a:buChar char="•"/>
            </a:pPr>
            <a:r>
              <a:rPr lang="cy" sz="1870" b="0" i="0" u="none" strike="noStrike" cap="none" baseline="0" dirty="0">
                <a:solidFill>
                  <a:srgbClr val="000000"/>
                </a:solidFill>
                <a:effectLst/>
                <a:uFillTx/>
                <a:latin typeface="Calibri"/>
              </a:rPr>
              <a:t>yn ddwys o fyddar, BSL fyddai eich iaith gyntaf neu ddewis iaith.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6"/>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192" name="Google Shape;192;p26"/>
          <p:cNvSpPr txBox="1">
            <a:spLocks noGrp="1"/>
          </p:cNvSpPr>
          <p:nvPr>
            <p:ph type="body" idx="2"/>
          </p:nvPr>
        </p:nvSpPr>
        <p:spPr>
          <a:xfrm>
            <a:off x="6440821" y="1409700"/>
            <a:ext cx="5560679" cy="448660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b="1">
                <a:solidFill>
                  <a:schemeClr val="dk1"/>
                </a:solidFill>
              </a:rPr>
              <a:t>Deaf – </a:t>
            </a:r>
            <a:r>
              <a:rPr lang="en-GB" sz="2000">
                <a:solidFill>
                  <a:schemeClr val="dk1"/>
                </a:solidFill>
              </a:rPr>
              <a:t>The term is used in a general way when talking about people  with all degrees of hearing loss.</a:t>
            </a:r>
            <a:endParaRPr sz="2000">
              <a:solidFill>
                <a:schemeClr val="dk1"/>
              </a:solidFill>
            </a:endParaRPr>
          </a:p>
          <a:p>
            <a:pPr marL="0" lvl="0" indent="0" algn="l" rtl="0">
              <a:lnSpc>
                <a:spcPct val="90000"/>
              </a:lnSpc>
              <a:spcBef>
                <a:spcPts val="1000"/>
              </a:spcBef>
              <a:spcAft>
                <a:spcPts val="0"/>
              </a:spcAft>
              <a:buClr>
                <a:srgbClr val="16AD85"/>
              </a:buClr>
              <a:buSzPts val="2000"/>
              <a:buNone/>
            </a:pPr>
            <a:r>
              <a:rPr lang="en-GB" sz="2000" b="1">
                <a:solidFill>
                  <a:schemeClr val="dk1"/>
                </a:solidFill>
              </a:rPr>
              <a:t>Hard of hearing – </a:t>
            </a:r>
            <a:r>
              <a:rPr lang="en-GB" sz="2000">
                <a:solidFill>
                  <a:schemeClr val="dk1"/>
                </a:solidFill>
              </a:rPr>
              <a:t>used to describe people with mild to severe hearing loss. Quite often used to describe people who have lost their hearing gradually.</a:t>
            </a:r>
            <a:endParaRPr sz="2000">
              <a:solidFill>
                <a:schemeClr val="dk1"/>
              </a:solidFill>
            </a:endParaRPr>
          </a:p>
          <a:p>
            <a:pPr marL="0" lvl="0" indent="0" algn="l" rtl="0">
              <a:lnSpc>
                <a:spcPct val="90000"/>
              </a:lnSpc>
              <a:spcBef>
                <a:spcPts val="1000"/>
              </a:spcBef>
              <a:spcAft>
                <a:spcPts val="0"/>
              </a:spcAft>
              <a:buClr>
                <a:srgbClr val="16AD85"/>
              </a:buClr>
              <a:buSzPts val="2000"/>
              <a:buNone/>
            </a:pPr>
            <a:r>
              <a:rPr lang="en-GB" sz="2000" b="1">
                <a:solidFill>
                  <a:schemeClr val="dk1"/>
                </a:solidFill>
              </a:rPr>
              <a:t>Deafened – </a:t>
            </a:r>
            <a:r>
              <a:rPr lang="en-GB" sz="2000">
                <a:solidFill>
                  <a:schemeClr val="dk1"/>
                </a:solidFill>
              </a:rPr>
              <a:t>people who were born hearing  and became severely or profoundly deaf after learning to speak. This can happen suddenly or gradually.</a:t>
            </a:r>
            <a:endParaRPr sz="2000">
              <a:solidFill>
                <a:schemeClr val="dk1"/>
              </a:solidFill>
            </a:endParaRPr>
          </a:p>
          <a:p>
            <a:pPr marL="0" lvl="0" indent="0" algn="l" rtl="0">
              <a:lnSpc>
                <a:spcPct val="90000"/>
              </a:lnSpc>
              <a:spcBef>
                <a:spcPts val="1000"/>
              </a:spcBef>
              <a:spcAft>
                <a:spcPts val="0"/>
              </a:spcAft>
              <a:buClr>
                <a:srgbClr val="16AD85"/>
              </a:buClr>
              <a:buSzPts val="2000"/>
              <a:buNone/>
            </a:pPr>
            <a:r>
              <a:rPr lang="en-GB" sz="2000" b="1">
                <a:solidFill>
                  <a:schemeClr val="dk1"/>
                </a:solidFill>
              </a:rPr>
              <a:t>Deaf community – </a:t>
            </a:r>
            <a:r>
              <a:rPr lang="en-GB" sz="2000">
                <a:solidFill>
                  <a:schemeClr val="dk1"/>
                </a:solidFill>
              </a:rPr>
              <a:t>Many people whose first language is BSL consider themselves part of the deaf community. They may describe themselves as deaf with a capital D to emphasise their Deaf identity.</a:t>
            </a:r>
            <a:endParaRPr sz="2000" b="1">
              <a:solidFill>
                <a:schemeClr val="dk1"/>
              </a:solidFill>
            </a:endParaRPr>
          </a:p>
        </p:txBody>
      </p:sp>
      <p:sp>
        <p:nvSpPr>
          <p:cNvPr id="193" name="Google Shape;193;p26"/>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191;p26"/>
          <p:cNvSpPr txBox="1">
            <a:spLocks noGrp="1"/>
          </p:cNvSpPr>
          <p:nvPr>
            <p:ph type="body" idx="1"/>
          </p:nvPr>
        </p:nvSpPr>
        <p:spPr>
          <a:xfrm>
            <a:off x="415239" y="223949"/>
            <a:ext cx="5638107"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192;p26"/>
          <p:cNvSpPr txBox="1">
            <a:spLocks noGrp="1"/>
          </p:cNvSpPr>
          <p:nvPr>
            <p:ph type="body" idx="2"/>
          </p:nvPr>
        </p:nvSpPr>
        <p:spPr>
          <a:xfrm>
            <a:off x="415239" y="1689919"/>
            <a:ext cx="5560679" cy="448660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1" i="0" u="none" strike="noStrike" cap="none" baseline="0" dirty="0">
                <a:solidFill>
                  <a:srgbClr val="000000"/>
                </a:solidFill>
                <a:effectLst/>
                <a:uFillTx/>
                <a:latin typeface="Calibri"/>
              </a:rPr>
              <a:t>Byddar - </a:t>
            </a:r>
            <a:r>
              <a:rPr lang="cy" sz="2000" b="0" i="0" u="none" strike="noStrike" cap="none" baseline="0" dirty="0">
                <a:solidFill>
                  <a:srgbClr val="000000"/>
                </a:solidFill>
                <a:effectLst/>
                <a:uFillTx/>
                <a:latin typeface="Calibri"/>
              </a:rPr>
              <a:t>Defnyddir y term mewn ffordd gyffredinol wrth siarad am bobl sydd â cholli clyw o bob lefel.</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000000"/>
                </a:solidFill>
                <a:effectLst/>
                <a:uFillTx/>
                <a:latin typeface="Calibri"/>
              </a:rPr>
              <a:t>Trwm eu clyw - </a:t>
            </a:r>
            <a:r>
              <a:rPr lang="cy" sz="2000" b="0" i="0" u="none" strike="noStrike" cap="none" baseline="0" dirty="0">
                <a:solidFill>
                  <a:srgbClr val="000000"/>
                </a:solidFill>
                <a:effectLst/>
                <a:uFillTx/>
                <a:latin typeface="Calibri"/>
              </a:rPr>
              <a:t>yn cael ei ddefnyddio i ddisgrifio pobl â cholli clyw ysgafn i ddifrifol. Defnyddir yn aml i ddisgrifio pobl sydd wedi colli eu clyw yn raddol.</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000000"/>
                </a:solidFill>
                <a:effectLst/>
                <a:uFillTx/>
                <a:latin typeface="Calibri"/>
              </a:rPr>
              <a:t>Byddarwyd - </a:t>
            </a:r>
            <a:r>
              <a:rPr lang="cy" sz="2000" b="0" i="0" u="none" strike="noStrike" cap="none" baseline="0" dirty="0">
                <a:solidFill>
                  <a:srgbClr val="000000"/>
                </a:solidFill>
                <a:effectLst/>
                <a:uFillTx/>
                <a:latin typeface="Calibri"/>
              </a:rPr>
              <a:t>pobl a aned yn clywed ac a ddaeth yn ddifrifol fyddar neu'n ddwys o fyddar ar ôl dysgu siarad. Gall hyn ddigwydd yn sydyn neu'n raddol.</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000000"/>
                </a:solidFill>
                <a:effectLst/>
                <a:uFillTx/>
                <a:latin typeface="Calibri"/>
              </a:rPr>
              <a:t>Cymuned fyddar - </a:t>
            </a:r>
            <a:r>
              <a:rPr lang="cy" sz="2000" b="0" i="0" u="none" strike="noStrike" cap="none" baseline="0" dirty="0">
                <a:solidFill>
                  <a:srgbClr val="000000"/>
                </a:solidFill>
                <a:effectLst/>
                <a:uFillTx/>
                <a:latin typeface="Calibri"/>
              </a:rPr>
              <a:t>Mae llawer o bobl y mae BSL yn iaith gyntaf iddynt yn ystyried eu hunain yn rhan o'r gymuned fyddar. Gallant ddisgrifio eu hunain fel byddar gyda phriflythyren D i bwysleisio eu hunaniaeth Fyddar.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7"/>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00" name="Google Shape;200;p27"/>
          <p:cNvSpPr txBox="1">
            <a:spLocks noGrp="1"/>
          </p:cNvSpPr>
          <p:nvPr>
            <p:ph type="body" idx="2"/>
          </p:nvPr>
        </p:nvSpPr>
        <p:spPr>
          <a:xfrm>
            <a:off x="6440821" y="1504950"/>
            <a:ext cx="5280123" cy="43497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200"/>
              <a:buNone/>
            </a:pPr>
            <a:r>
              <a:rPr lang="en-GB" sz="2200" dirty="0">
                <a:solidFill>
                  <a:schemeClr val="dk1"/>
                </a:solidFill>
              </a:rPr>
              <a:t>There are different ways to describe  types of hearing loss, some people feel comfortable with a particular word to describe their own deafness. They may feel quite strongly about  terms they do not like being used. </a:t>
            </a:r>
            <a:endParaRPr sz="2200" dirty="0">
              <a:solidFill>
                <a:schemeClr val="dk1"/>
              </a:solidFill>
            </a:endParaRPr>
          </a:p>
          <a:p>
            <a:pPr marL="0" lvl="0" indent="0" algn="l" rtl="0">
              <a:lnSpc>
                <a:spcPct val="90000"/>
              </a:lnSpc>
              <a:spcBef>
                <a:spcPts val="1000"/>
              </a:spcBef>
              <a:spcAft>
                <a:spcPts val="0"/>
              </a:spcAft>
              <a:buClr>
                <a:srgbClr val="16AD85"/>
              </a:buClr>
              <a:buSzPts val="2200"/>
              <a:buNone/>
            </a:pPr>
            <a:r>
              <a:rPr lang="en-GB" sz="2200" dirty="0">
                <a:solidFill>
                  <a:schemeClr val="dk1"/>
                </a:solidFill>
              </a:rPr>
              <a:t>The most recent estimate for the number of deaf and hard of hearing  adults in the UK- 8,945,000, mild to moderate – 8,257,000 and severe to profound – 688,000. Age related hearing loss is the most common type of hearing loss in the UK,  over 70yr olds a total of 71,1% have some kind of hearing loss.</a:t>
            </a:r>
            <a:endParaRPr dirty="0"/>
          </a:p>
        </p:txBody>
      </p:sp>
      <p:sp>
        <p:nvSpPr>
          <p:cNvPr id="201" name="Google Shape;201;p27"/>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199;p27"/>
          <p:cNvSpPr txBox="1">
            <a:spLocks noGrp="1"/>
          </p:cNvSpPr>
          <p:nvPr>
            <p:ph type="body" idx="1"/>
          </p:nvPr>
        </p:nvSpPr>
        <p:spPr>
          <a:xfrm>
            <a:off x="553340" y="223948"/>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00;p27"/>
          <p:cNvSpPr txBox="1">
            <a:spLocks noGrp="1"/>
          </p:cNvSpPr>
          <p:nvPr>
            <p:ph type="body" idx="2"/>
          </p:nvPr>
        </p:nvSpPr>
        <p:spPr>
          <a:xfrm>
            <a:off x="553340" y="1504950"/>
            <a:ext cx="5280123" cy="43497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200"/>
              <a:buNone/>
            </a:pPr>
            <a:r>
              <a:rPr lang="cy" sz="2200" b="0" i="0" u="none" strike="noStrike" cap="none" baseline="0" dirty="0">
                <a:solidFill>
                  <a:srgbClr val="000000"/>
                </a:solidFill>
                <a:effectLst/>
                <a:uFillTx/>
                <a:latin typeface="Calibri"/>
              </a:rPr>
              <a:t>Mae yna wahanol ffyrdd o ddisgrifio mathau o golli clyw, mae rhai pobl yn teimlo'n gyfforddus gyda gair penodol i ddisgrifio eu byddardod eu hunain. Efallai eu bod yn teimlo'n eithaf cryf am dermau nad ydynt yn hoffi iddynt gael eu defnyddio. </a:t>
            </a:r>
          </a:p>
          <a:p>
            <a:pPr marL="0" lvl="0" indent="0" algn="l" rtl="0">
              <a:lnSpc>
                <a:spcPct val="90000"/>
              </a:lnSpc>
              <a:spcBef>
                <a:spcPts val="1000"/>
              </a:spcBef>
              <a:spcAft>
                <a:spcPct val="0"/>
              </a:spcAft>
              <a:buClr>
                <a:srgbClr val="16AD85"/>
              </a:buClr>
              <a:buSzPts val="2200"/>
              <a:buNone/>
            </a:pPr>
            <a:r>
              <a:rPr lang="cy" sz="2200" dirty="0">
                <a:solidFill>
                  <a:srgbClr val="000000"/>
                </a:solidFill>
              </a:rPr>
              <a:t>Yr amcangyfrif diweddaraf ar gyfer nifer yr oedolion byddar a thrwm eu clyw yn y DU - 8,945,000, ysgafn i gymedrol - 8,257,000 a difrifol i ddwys - 688,000. Colli clyw sy'n gysylltiedig ag oedran yw'r math mwyaf cyffredin o golli clyw yn y DU. O'r bobl dros 70 oed mae gan gyfanswm o 71.1% ryw fath o golli clyw.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8"/>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08" name="Google Shape;208;p28"/>
          <p:cNvSpPr txBox="1">
            <a:spLocks noGrp="1"/>
          </p:cNvSpPr>
          <p:nvPr>
            <p:ph type="body" idx="2"/>
          </p:nvPr>
        </p:nvSpPr>
        <p:spPr>
          <a:xfrm>
            <a:off x="6440821" y="1628775"/>
            <a:ext cx="5280123" cy="42259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400" b="1">
                <a:solidFill>
                  <a:schemeClr val="dk1"/>
                </a:solidFill>
              </a:rPr>
              <a:t>Causes of Deafness </a:t>
            </a:r>
            <a:endParaRPr sz="2400" b="1">
              <a:solidFill>
                <a:schemeClr val="dk1"/>
              </a:solidFill>
            </a:endParaRPr>
          </a:p>
          <a:p>
            <a:pPr marL="342900" lvl="0" indent="-342900" algn="l" rtl="0">
              <a:lnSpc>
                <a:spcPct val="90000"/>
              </a:lnSpc>
              <a:spcBef>
                <a:spcPts val="1000"/>
              </a:spcBef>
              <a:spcAft>
                <a:spcPts val="0"/>
              </a:spcAft>
              <a:buSzPts val="2400"/>
              <a:buFont typeface="Arial"/>
              <a:buChar char="•"/>
            </a:pPr>
            <a:r>
              <a:rPr lang="en-GB" sz="2400">
                <a:solidFill>
                  <a:schemeClr val="dk1"/>
                </a:solidFill>
              </a:rPr>
              <a:t>Hereditary</a:t>
            </a:r>
            <a:endParaRPr sz="2400">
              <a:solidFill>
                <a:schemeClr val="dk1"/>
              </a:solidFill>
            </a:endParaRPr>
          </a:p>
          <a:p>
            <a:pPr marL="342900" lvl="0" indent="-342900" algn="l" rtl="0">
              <a:lnSpc>
                <a:spcPct val="90000"/>
              </a:lnSpc>
              <a:spcBef>
                <a:spcPts val="1000"/>
              </a:spcBef>
              <a:spcAft>
                <a:spcPts val="0"/>
              </a:spcAft>
              <a:buSzPts val="2400"/>
              <a:buFont typeface="Arial"/>
              <a:buChar char="•"/>
            </a:pPr>
            <a:r>
              <a:rPr lang="en-GB" sz="2400">
                <a:solidFill>
                  <a:schemeClr val="dk1"/>
                </a:solidFill>
              </a:rPr>
              <a:t>Congenital </a:t>
            </a:r>
            <a:endParaRPr/>
          </a:p>
          <a:p>
            <a:pPr marL="342900" lvl="0" indent="-342900" algn="l" rtl="0">
              <a:lnSpc>
                <a:spcPct val="90000"/>
              </a:lnSpc>
              <a:spcBef>
                <a:spcPts val="1000"/>
              </a:spcBef>
              <a:spcAft>
                <a:spcPts val="0"/>
              </a:spcAft>
              <a:buSzPts val="2400"/>
              <a:buFont typeface="Arial"/>
              <a:buChar char="•"/>
            </a:pPr>
            <a:r>
              <a:rPr lang="en-GB" sz="2400">
                <a:solidFill>
                  <a:schemeClr val="dk1"/>
                </a:solidFill>
              </a:rPr>
              <a:t>Viral - such as meningitis.</a:t>
            </a:r>
            <a:endParaRPr/>
          </a:p>
          <a:p>
            <a:pPr marL="342900" lvl="0" indent="-342900" algn="l" rtl="0">
              <a:lnSpc>
                <a:spcPct val="90000"/>
              </a:lnSpc>
              <a:spcBef>
                <a:spcPts val="1000"/>
              </a:spcBef>
              <a:spcAft>
                <a:spcPts val="0"/>
              </a:spcAft>
              <a:buSzPts val="2400"/>
              <a:buFont typeface="Arial"/>
              <a:buChar char="•"/>
            </a:pPr>
            <a:r>
              <a:rPr lang="en-GB" sz="2400">
                <a:solidFill>
                  <a:schemeClr val="dk1"/>
                </a:solidFill>
              </a:rPr>
              <a:t>Age (presbycusis)</a:t>
            </a:r>
            <a:endParaRPr/>
          </a:p>
          <a:p>
            <a:pPr marL="342900" lvl="0" indent="-342900" algn="l" rtl="0">
              <a:lnSpc>
                <a:spcPct val="90000"/>
              </a:lnSpc>
              <a:spcBef>
                <a:spcPts val="1000"/>
              </a:spcBef>
              <a:spcAft>
                <a:spcPts val="0"/>
              </a:spcAft>
              <a:buSzPts val="2400"/>
              <a:buFont typeface="Arial"/>
              <a:buChar char="•"/>
            </a:pPr>
            <a:r>
              <a:rPr lang="en-GB" sz="2400">
                <a:solidFill>
                  <a:schemeClr val="dk1"/>
                </a:solidFill>
              </a:rPr>
              <a:t>Meniere's</a:t>
            </a:r>
            <a:endParaRPr sz="2400">
              <a:solidFill>
                <a:schemeClr val="dk1"/>
              </a:solidFill>
            </a:endParaRPr>
          </a:p>
          <a:p>
            <a:pPr marL="342900" lvl="0" indent="-342900" algn="l" rtl="0">
              <a:lnSpc>
                <a:spcPct val="90000"/>
              </a:lnSpc>
              <a:spcBef>
                <a:spcPts val="1000"/>
              </a:spcBef>
              <a:spcAft>
                <a:spcPts val="0"/>
              </a:spcAft>
              <a:buSzPts val="2400"/>
              <a:buFont typeface="Arial"/>
              <a:buChar char="•"/>
            </a:pPr>
            <a:r>
              <a:rPr lang="en-GB" sz="2400">
                <a:solidFill>
                  <a:schemeClr val="dk1"/>
                </a:solidFill>
              </a:rPr>
              <a:t>Industrial or noise induced</a:t>
            </a:r>
            <a:endParaRPr sz="2400">
              <a:solidFill>
                <a:schemeClr val="dk1"/>
              </a:solidFill>
            </a:endParaRPr>
          </a:p>
        </p:txBody>
      </p:sp>
      <p:sp>
        <p:nvSpPr>
          <p:cNvPr id="5" name="Google Shape;207;p28"/>
          <p:cNvSpPr txBox="1">
            <a:spLocks noGrp="1"/>
          </p:cNvSpPr>
          <p:nvPr>
            <p:ph type="body" idx="1"/>
          </p:nvPr>
        </p:nvSpPr>
        <p:spPr>
          <a:xfrm>
            <a:off x="553340" y="223948"/>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08;p28"/>
          <p:cNvSpPr txBox="1">
            <a:spLocks noGrp="1"/>
          </p:cNvSpPr>
          <p:nvPr>
            <p:ph type="body" idx="2"/>
          </p:nvPr>
        </p:nvSpPr>
        <p:spPr>
          <a:xfrm>
            <a:off x="594231" y="1628775"/>
            <a:ext cx="5280123" cy="42259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400"/>
              <a:buNone/>
            </a:pPr>
            <a:r>
              <a:rPr lang="cy" sz="2400" b="1" i="0" u="none" strike="noStrike" cap="none" baseline="0" dirty="0">
                <a:solidFill>
                  <a:srgbClr val="000000"/>
                </a:solidFill>
                <a:effectLst/>
                <a:uFillTx/>
                <a:latin typeface="Calibri"/>
              </a:rPr>
              <a:t>Achosion Byddardod </a:t>
            </a: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Etifeddol</a:t>
            </a: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Cynhenid </a:t>
            </a: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Firol - fel llid yr ymennydd.</a:t>
            </a: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Oedran (presbycusis)</a:t>
            </a: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Menieres</a:t>
            </a: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Achosir gan ddiwydiant neu sŵn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9"/>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16" name="Google Shape;216;p29"/>
          <p:cNvSpPr txBox="1">
            <a:spLocks noGrp="1"/>
          </p:cNvSpPr>
          <p:nvPr>
            <p:ph type="body" idx="2"/>
          </p:nvPr>
        </p:nvSpPr>
        <p:spPr>
          <a:xfrm>
            <a:off x="6440821" y="1400176"/>
            <a:ext cx="5551154" cy="4454524"/>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SzPts val="1800"/>
              <a:buNone/>
            </a:pPr>
            <a:r>
              <a:rPr lang="en-GB" b="1"/>
              <a:t>Indicators and signs of hearing loss:</a:t>
            </a:r>
            <a:endParaRPr/>
          </a:p>
          <a:p>
            <a:pPr marL="342900" lvl="0" indent="-342900" algn="l" rtl="0">
              <a:lnSpc>
                <a:spcPct val="100000"/>
              </a:lnSpc>
              <a:spcBef>
                <a:spcPts val="0"/>
              </a:spcBef>
              <a:spcAft>
                <a:spcPts val="0"/>
              </a:spcAft>
              <a:buSzPts val="1800"/>
              <a:buFont typeface="Arial"/>
              <a:buChar char="•"/>
            </a:pPr>
            <a:r>
              <a:rPr lang="en-GB"/>
              <a:t>failing to react to voices coming from behind</a:t>
            </a:r>
            <a:endParaRPr/>
          </a:p>
          <a:p>
            <a:pPr marL="342900" lvl="0" indent="-342900" algn="l" rtl="0">
              <a:lnSpc>
                <a:spcPct val="100000"/>
              </a:lnSpc>
              <a:spcBef>
                <a:spcPts val="0"/>
              </a:spcBef>
              <a:spcAft>
                <a:spcPts val="0"/>
              </a:spcAft>
              <a:buSzPts val="1800"/>
              <a:buFont typeface="Arial"/>
              <a:buChar char="•"/>
            </a:pPr>
            <a:r>
              <a:rPr lang="en-GB"/>
              <a:t>difficulty following and joining a group conversation</a:t>
            </a:r>
            <a:endParaRPr/>
          </a:p>
          <a:p>
            <a:pPr marL="342900" lvl="0" indent="-342900" algn="l" rtl="0">
              <a:lnSpc>
                <a:spcPct val="100000"/>
              </a:lnSpc>
              <a:spcBef>
                <a:spcPts val="0"/>
              </a:spcBef>
              <a:spcAft>
                <a:spcPts val="0"/>
              </a:spcAft>
              <a:buSzPts val="1800"/>
              <a:buFont typeface="Arial"/>
              <a:buChar char="•"/>
            </a:pPr>
            <a:r>
              <a:rPr lang="en-GB"/>
              <a:t>apparent inattention</a:t>
            </a:r>
            <a:endParaRPr/>
          </a:p>
          <a:p>
            <a:pPr marL="342900" lvl="0" indent="-342900" algn="l" rtl="0">
              <a:lnSpc>
                <a:spcPct val="100000"/>
              </a:lnSpc>
              <a:spcBef>
                <a:spcPts val="0"/>
              </a:spcBef>
              <a:spcAft>
                <a:spcPts val="0"/>
              </a:spcAft>
              <a:buSzPts val="1800"/>
              <a:buFont typeface="Arial"/>
              <a:buChar char="•"/>
            </a:pPr>
            <a:r>
              <a:rPr lang="en-GB"/>
              <a:t>using an excessively loud voice</a:t>
            </a:r>
            <a:endParaRPr/>
          </a:p>
          <a:p>
            <a:pPr marL="342900" lvl="0" indent="-342900" algn="l" rtl="0">
              <a:lnSpc>
                <a:spcPct val="100000"/>
              </a:lnSpc>
              <a:spcBef>
                <a:spcPts val="0"/>
              </a:spcBef>
              <a:spcAft>
                <a:spcPts val="0"/>
              </a:spcAft>
              <a:buSzPts val="1800"/>
              <a:buFont typeface="Arial"/>
              <a:buChar char="•"/>
            </a:pPr>
            <a:r>
              <a:rPr lang="en-GB"/>
              <a:t>continually asking individuals to repeat what they have said</a:t>
            </a:r>
            <a:endParaRPr/>
          </a:p>
          <a:p>
            <a:pPr marL="342900" lvl="0" indent="-342900" algn="l" rtl="0">
              <a:lnSpc>
                <a:spcPct val="100000"/>
              </a:lnSpc>
              <a:spcBef>
                <a:spcPts val="0"/>
              </a:spcBef>
              <a:spcAft>
                <a:spcPts val="0"/>
              </a:spcAft>
              <a:buSzPts val="1800"/>
              <a:buFont typeface="Arial"/>
              <a:buChar char="•"/>
            </a:pPr>
            <a:r>
              <a:rPr lang="en-GB"/>
              <a:t>turning the television volume up</a:t>
            </a:r>
            <a:endParaRPr/>
          </a:p>
          <a:p>
            <a:pPr marL="342900" lvl="0" indent="-342900" algn="l" rtl="0">
              <a:lnSpc>
                <a:spcPct val="100000"/>
              </a:lnSpc>
              <a:spcBef>
                <a:spcPts val="0"/>
              </a:spcBef>
              <a:spcAft>
                <a:spcPts val="0"/>
              </a:spcAft>
              <a:buSzPts val="1800"/>
              <a:buFont typeface="Arial"/>
              <a:buChar char="•"/>
            </a:pPr>
            <a:r>
              <a:rPr lang="en-GB"/>
              <a:t>failing to respond to the doorbell or the telephone</a:t>
            </a:r>
            <a:endParaRPr/>
          </a:p>
          <a:p>
            <a:pPr marL="342900" lvl="0" indent="-342900" algn="l" rtl="0">
              <a:lnSpc>
                <a:spcPct val="100000"/>
              </a:lnSpc>
              <a:spcBef>
                <a:spcPts val="0"/>
              </a:spcBef>
              <a:spcAft>
                <a:spcPts val="0"/>
              </a:spcAft>
              <a:buSzPts val="1800"/>
              <a:buFont typeface="Arial"/>
              <a:buChar char="•"/>
            </a:pPr>
            <a:r>
              <a:rPr lang="en-GB"/>
              <a:t>giving inappropriate responses to questions/conversation</a:t>
            </a:r>
            <a:endParaRPr/>
          </a:p>
          <a:p>
            <a:pPr marL="342900" lvl="0" indent="-342900" algn="l" rtl="0">
              <a:lnSpc>
                <a:spcPct val="100000"/>
              </a:lnSpc>
              <a:spcBef>
                <a:spcPts val="0"/>
              </a:spcBef>
              <a:spcAft>
                <a:spcPts val="0"/>
              </a:spcAft>
              <a:buSzPts val="1800"/>
              <a:buFont typeface="Arial"/>
              <a:buChar char="•"/>
            </a:pPr>
            <a:r>
              <a:rPr lang="en-GB"/>
              <a:t>complaining of not being able to hear when there is a lot of background noise</a:t>
            </a:r>
            <a:endParaRPr/>
          </a:p>
          <a:p>
            <a:pPr marL="342900" lvl="0" indent="-342900" algn="l" rtl="0">
              <a:lnSpc>
                <a:spcPct val="100000"/>
              </a:lnSpc>
              <a:spcBef>
                <a:spcPts val="0"/>
              </a:spcBef>
              <a:spcAft>
                <a:spcPts val="0"/>
              </a:spcAft>
              <a:buSzPts val="1800"/>
              <a:buFont typeface="Arial"/>
              <a:buChar char="•"/>
            </a:pPr>
            <a:r>
              <a:rPr lang="en-GB"/>
              <a:t>feeling tired or stressed from having to concentrate while listening.</a:t>
            </a:r>
            <a:endParaRPr/>
          </a:p>
          <a:p>
            <a:pPr marL="285750" lvl="0" indent="-184150" algn="l" rtl="0">
              <a:lnSpc>
                <a:spcPct val="100000"/>
              </a:lnSpc>
              <a:spcBef>
                <a:spcPts val="0"/>
              </a:spcBef>
              <a:spcAft>
                <a:spcPts val="0"/>
              </a:spcAft>
              <a:buSzPts val="1600"/>
              <a:buFont typeface="Arial"/>
              <a:buNone/>
            </a:pPr>
            <a:endParaRPr sz="1600"/>
          </a:p>
        </p:txBody>
      </p:sp>
      <p:sp>
        <p:nvSpPr>
          <p:cNvPr id="217" name="Google Shape;217;p29"/>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15;p29"/>
          <p:cNvSpPr txBox="1">
            <a:spLocks noGrp="1"/>
          </p:cNvSpPr>
          <p:nvPr>
            <p:ph type="body" idx="1"/>
          </p:nvPr>
        </p:nvSpPr>
        <p:spPr>
          <a:xfrm>
            <a:off x="553340" y="223949"/>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16;p29"/>
          <p:cNvSpPr txBox="1">
            <a:spLocks noGrp="1"/>
          </p:cNvSpPr>
          <p:nvPr>
            <p:ph type="body" idx="2"/>
          </p:nvPr>
        </p:nvSpPr>
        <p:spPr>
          <a:xfrm>
            <a:off x="458716" y="1537828"/>
            <a:ext cx="5551154" cy="4454524"/>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ct val="0"/>
              </a:spcBef>
              <a:spcAft>
                <a:spcPct val="0"/>
              </a:spcAft>
              <a:buSzPts val="1800"/>
              <a:buNone/>
            </a:pPr>
            <a:r>
              <a:rPr lang="cy" sz="1800" b="1" i="0" u="none" strike="noStrike" cap="none" baseline="0" dirty="0">
                <a:solidFill>
                  <a:srgbClr val="37394C"/>
                </a:solidFill>
                <a:effectLst/>
                <a:uFillTx/>
                <a:latin typeface="Calibri"/>
              </a:rPr>
              <a:t>Dangosyddion ac arwyddion o golli clyw:</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methu ag ymateb i leisiau sy'n dod o'r tu ôl</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anhawster dilyn ac ymuno â sgwrs grŵp</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diffyg sylw ymddangosiadol</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defnyddio llais rhy uchel</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gofyn yn barhaus i unigolion ailadrodd yr hyn y maent wedi'i ddweud</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troi sain y teledu i fyny</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methu ag ymateb i gloch y drws neu'r ffôn</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rhoi ymatebion amhriodol i gwestiynau/sgwrs</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cwyno am fethu â chlywed pan fo llawer o sŵn cefndir</a:t>
            </a:r>
          </a:p>
          <a:p>
            <a:pPr marL="342900" lvl="0" indent="-342900" algn="l" rtl="0">
              <a:lnSpc>
                <a:spcPct val="100000"/>
              </a:lnSpc>
              <a:spcBef>
                <a:spcPct val="0"/>
              </a:spcBef>
              <a:spcAft>
                <a:spcPct val="0"/>
              </a:spcAft>
              <a:buSzPts val="1800"/>
              <a:buFont typeface="Arial"/>
              <a:buChar char="•"/>
            </a:pPr>
            <a:r>
              <a:rPr lang="cy" sz="1800" b="0" i="0" u="none" strike="noStrike" cap="none" baseline="0" dirty="0">
                <a:solidFill>
                  <a:srgbClr val="37394C"/>
                </a:solidFill>
                <a:effectLst/>
                <a:uFillTx/>
                <a:latin typeface="Calibri"/>
              </a:rPr>
              <a:t>teimlo'n flinedig neu dan straen o orfod canolbwyntio wrth wrando.</a:t>
            </a:r>
          </a:p>
          <a:p>
            <a:pPr marL="285750" lvl="0" indent="-184150" algn="l" rtl="0">
              <a:lnSpc>
                <a:spcPct val="100000"/>
              </a:lnSpc>
              <a:spcBef>
                <a:spcPct val="0"/>
              </a:spcBef>
              <a:spcAft>
                <a:spcPct val="0"/>
              </a:spcAft>
              <a:buSzPts val="1600"/>
              <a:buFont typeface="Arial"/>
              <a:buNone/>
            </a:pPr>
            <a:endParaRP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0"/>
          <p:cNvSpPr txBox="1">
            <a:spLocks noGrp="1"/>
          </p:cNvSpPr>
          <p:nvPr>
            <p:ph type="body" idx="1"/>
          </p:nvPr>
        </p:nvSpPr>
        <p:spPr>
          <a:xfrm>
            <a:off x="6440822" y="223949"/>
            <a:ext cx="5141578" cy="1071452"/>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24" name="Google Shape;224;p30"/>
          <p:cNvSpPr txBox="1">
            <a:spLocks noGrp="1"/>
          </p:cNvSpPr>
          <p:nvPr>
            <p:ph type="body" idx="2"/>
          </p:nvPr>
        </p:nvSpPr>
        <p:spPr>
          <a:xfrm>
            <a:off x="6440821" y="1504949"/>
            <a:ext cx="5606800" cy="4189997"/>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ts val="0"/>
              </a:spcBef>
              <a:spcAft>
                <a:spcPts val="0"/>
              </a:spcAft>
              <a:buSzPts val="2400"/>
              <a:buFont typeface="Calibri"/>
              <a:buAutoNum type="arabicPeriod" startAt="3"/>
            </a:pPr>
            <a:r>
              <a:rPr lang="en-GB" sz="2400" b="1" dirty="0" err="1">
                <a:solidFill>
                  <a:schemeClr val="dk1"/>
                </a:solidFill>
              </a:rPr>
              <a:t>Deafblindness</a:t>
            </a:r>
            <a:r>
              <a:rPr lang="en-GB" sz="2400" b="1" dirty="0">
                <a:solidFill>
                  <a:schemeClr val="dk1"/>
                </a:solidFill>
              </a:rPr>
              <a:t> </a:t>
            </a:r>
            <a:endParaRPr dirty="0"/>
          </a:p>
          <a:p>
            <a:pPr marL="0" lvl="0" indent="0" algn="l" rtl="0">
              <a:lnSpc>
                <a:spcPct val="90000"/>
              </a:lnSpc>
              <a:spcBef>
                <a:spcPts val="600"/>
              </a:spcBef>
              <a:spcAft>
                <a:spcPts val="0"/>
              </a:spcAft>
              <a:buSzPts val="1800"/>
              <a:buNone/>
            </a:pPr>
            <a:endParaRPr i="1" dirty="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800"/>
              <a:buNone/>
            </a:pPr>
            <a:r>
              <a:rPr lang="en-GB" dirty="0"/>
              <a:t>The term deafblind covers a wide range of different conditions and situations. For the purposes of the </a:t>
            </a:r>
            <a:r>
              <a:rPr lang="en-GB" b="1" dirty="0"/>
              <a:t>Social Services and Well-being (Wales) Act 2014 </a:t>
            </a:r>
            <a:r>
              <a:rPr lang="en-GB" dirty="0"/>
              <a:t>people are regarded as deafblind if they </a:t>
            </a:r>
            <a:r>
              <a:rPr lang="en-GB" i="1" dirty="0"/>
              <a:t>“have sight and hearing impairments which, in combination, have a significant effect on their day to day lives”</a:t>
            </a:r>
            <a:r>
              <a:rPr lang="en-GB" dirty="0"/>
              <a:t> (Section 18, </a:t>
            </a:r>
            <a:r>
              <a:rPr lang="en-GB" dirty="0" err="1"/>
              <a:t>SSWbA</a:t>
            </a:r>
            <a:r>
              <a:rPr lang="en-GB" dirty="0"/>
              <a:t>). </a:t>
            </a:r>
            <a:endParaRPr dirty="0"/>
          </a:p>
          <a:p>
            <a:pPr marL="0" lvl="0" indent="0" algn="l" rtl="0">
              <a:lnSpc>
                <a:spcPct val="90000"/>
              </a:lnSpc>
              <a:spcBef>
                <a:spcPts val="600"/>
              </a:spcBef>
              <a:spcAft>
                <a:spcPts val="0"/>
              </a:spcAft>
              <a:buSzPts val="1800"/>
              <a:buNone/>
            </a:pPr>
            <a:endParaRPr i="1" dirty="0">
              <a:solidFill>
                <a:schemeClr val="dk1"/>
              </a:solidFill>
              <a:latin typeface="Calibri"/>
              <a:ea typeface="Calibri"/>
              <a:cs typeface="Calibri"/>
              <a:sym typeface="Calibri"/>
            </a:endParaRPr>
          </a:p>
          <a:p>
            <a:pPr marL="342900" lvl="0" indent="-342900" algn="l" rtl="0">
              <a:lnSpc>
                <a:spcPct val="90000"/>
              </a:lnSpc>
              <a:spcBef>
                <a:spcPts val="600"/>
              </a:spcBef>
              <a:spcAft>
                <a:spcPts val="0"/>
              </a:spcAft>
              <a:buSzPts val="1800"/>
              <a:buFont typeface="Arial"/>
              <a:buChar char="•"/>
            </a:pPr>
            <a:r>
              <a:rPr lang="en-GB" dirty="0">
                <a:solidFill>
                  <a:schemeClr val="dk1"/>
                </a:solidFill>
              </a:rPr>
              <a:t>A dual sensory loss or impairment</a:t>
            </a:r>
            <a:endParaRPr dirty="0"/>
          </a:p>
          <a:p>
            <a:pPr marL="342900" lvl="0" indent="-342900" algn="l" rtl="0">
              <a:lnSpc>
                <a:spcPct val="90000"/>
              </a:lnSpc>
              <a:spcBef>
                <a:spcPts val="600"/>
              </a:spcBef>
              <a:spcAft>
                <a:spcPts val="0"/>
              </a:spcAft>
              <a:buSzPts val="1800"/>
              <a:buFont typeface="Arial"/>
              <a:buChar char="•"/>
            </a:pPr>
            <a:r>
              <a:rPr lang="en-GB" dirty="0">
                <a:solidFill>
                  <a:schemeClr val="dk1"/>
                </a:solidFill>
              </a:rPr>
              <a:t>A hearing impairment and partial sight</a:t>
            </a:r>
            <a:endParaRPr dirty="0"/>
          </a:p>
          <a:p>
            <a:pPr marL="342900" lvl="0" indent="-342900" algn="l" rtl="0">
              <a:lnSpc>
                <a:spcPct val="90000"/>
              </a:lnSpc>
              <a:spcBef>
                <a:spcPts val="600"/>
              </a:spcBef>
              <a:spcAft>
                <a:spcPts val="0"/>
              </a:spcAft>
              <a:buSzPts val="1800"/>
              <a:buFont typeface="Arial"/>
              <a:buChar char="•"/>
            </a:pPr>
            <a:r>
              <a:rPr lang="en-GB" dirty="0">
                <a:solidFill>
                  <a:schemeClr val="dk1"/>
                </a:solidFill>
              </a:rPr>
              <a:t>Vision and hearing difficulties</a:t>
            </a:r>
            <a:endParaRPr dirty="0"/>
          </a:p>
          <a:p>
            <a:pPr marL="342900" lvl="0" indent="-342900" algn="l" rtl="0">
              <a:lnSpc>
                <a:spcPct val="90000"/>
              </a:lnSpc>
              <a:spcBef>
                <a:spcPts val="600"/>
              </a:spcBef>
              <a:spcAft>
                <a:spcPts val="0"/>
              </a:spcAft>
              <a:buSzPts val="1800"/>
              <a:buFont typeface="Arial"/>
              <a:buChar char="•"/>
            </a:pPr>
            <a:r>
              <a:rPr lang="en-GB" dirty="0">
                <a:solidFill>
                  <a:schemeClr val="dk1"/>
                </a:solidFill>
              </a:rPr>
              <a:t>Or Number of other descriptions </a:t>
            </a:r>
            <a:endParaRPr dirty="0"/>
          </a:p>
          <a:p>
            <a:pPr marL="0" lvl="0" indent="0" algn="ctr" rtl="0">
              <a:lnSpc>
                <a:spcPct val="90000"/>
              </a:lnSpc>
              <a:spcBef>
                <a:spcPts val="1000"/>
              </a:spcBef>
              <a:spcAft>
                <a:spcPts val="0"/>
              </a:spcAft>
              <a:buSzPts val="2400"/>
              <a:buNone/>
            </a:pPr>
            <a:endParaRPr sz="2400" dirty="0">
              <a:latin typeface="Comic Sans MS"/>
              <a:ea typeface="Comic Sans MS"/>
              <a:cs typeface="Comic Sans MS"/>
              <a:sym typeface="Comic Sans MS"/>
            </a:endParaRPr>
          </a:p>
        </p:txBody>
      </p:sp>
      <p:sp>
        <p:nvSpPr>
          <p:cNvPr id="225" name="Google Shape;225;p30"/>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23;p30"/>
          <p:cNvSpPr txBox="1">
            <a:spLocks noGrp="1"/>
          </p:cNvSpPr>
          <p:nvPr>
            <p:ph type="body" idx="1"/>
          </p:nvPr>
        </p:nvSpPr>
        <p:spPr>
          <a:xfrm>
            <a:off x="553340" y="223949"/>
            <a:ext cx="5141578" cy="1071452"/>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24;p30"/>
          <p:cNvSpPr txBox="1">
            <a:spLocks noGrp="1"/>
          </p:cNvSpPr>
          <p:nvPr>
            <p:ph type="body" idx="2"/>
          </p:nvPr>
        </p:nvSpPr>
        <p:spPr>
          <a:xfrm>
            <a:off x="430893" y="1578914"/>
            <a:ext cx="5606800" cy="4189997"/>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ct val="0"/>
              </a:spcBef>
              <a:spcAft>
                <a:spcPct val="0"/>
              </a:spcAft>
              <a:buSzPts val="2400"/>
              <a:buFont typeface="Calibri"/>
              <a:buAutoNum type="arabicPeriod" startAt="3"/>
            </a:pPr>
            <a:r>
              <a:rPr lang="cy" sz="2400" b="1" i="0" u="none" strike="noStrike" cap="none" baseline="0" dirty="0">
                <a:solidFill>
                  <a:srgbClr val="000000"/>
                </a:solidFill>
                <a:effectLst/>
                <a:uFillTx/>
                <a:latin typeface="Calibri"/>
              </a:rPr>
              <a:t>Byddarddallineb </a:t>
            </a:r>
          </a:p>
          <a:p>
            <a:pPr marL="0" lvl="0" indent="0" algn="l" rtl="0">
              <a:lnSpc>
                <a:spcPct val="90000"/>
              </a:lnSpc>
              <a:spcBef>
                <a:spcPts val="600"/>
              </a:spcBef>
              <a:spcAft>
                <a:spcPct val="0"/>
              </a:spcAft>
              <a:buSzPts val="1800"/>
              <a:buNone/>
            </a:pPr>
            <a:endParaRPr i="1" dirty="0">
              <a:solidFill>
                <a:schemeClr val="dk1"/>
              </a:solidFill>
              <a:latin typeface="Calibri"/>
              <a:ea typeface="Calibri"/>
              <a:cs typeface="Calibri"/>
              <a:sym typeface="Calibri"/>
            </a:endParaRPr>
          </a:p>
          <a:p>
            <a:pPr marL="0" lvl="0" indent="0" algn="l" rtl="0">
              <a:lnSpc>
                <a:spcPct val="100000"/>
              </a:lnSpc>
              <a:spcBef>
                <a:spcPct val="0"/>
              </a:spcBef>
              <a:spcAft>
                <a:spcPct val="0"/>
              </a:spcAft>
              <a:buSzPts val="1800"/>
              <a:buNone/>
            </a:pPr>
            <a:r>
              <a:rPr lang="cy" sz="1800" b="0" i="0" u="none" strike="noStrike" cap="none" baseline="0" dirty="0">
                <a:solidFill>
                  <a:srgbClr val="37394C"/>
                </a:solidFill>
                <a:effectLst/>
                <a:uFillTx/>
                <a:latin typeface="Calibri"/>
              </a:rPr>
              <a:t>Mae'r term byddarddall yn cwmpasu ystod eang o wahanol gyflyrau a sefyllfaoedd. At ddibenion y </a:t>
            </a:r>
            <a:r>
              <a:rPr lang="cy" sz="1800" b="1" i="0" u="none" strike="noStrike" cap="none" baseline="0" dirty="0">
                <a:solidFill>
                  <a:srgbClr val="37394C"/>
                </a:solidFill>
                <a:effectLst/>
                <a:uFillTx/>
                <a:latin typeface="Calibri"/>
              </a:rPr>
              <a:t>Ddeddf Gwasanaethau Cymdeithasol a Llesiant (Cymru) 2014 </a:t>
            </a:r>
            <a:r>
              <a:rPr lang="cy" sz="1800" b="0" i="0" u="none" strike="noStrike" cap="none" baseline="0" dirty="0">
                <a:solidFill>
                  <a:srgbClr val="37394C"/>
                </a:solidFill>
                <a:effectLst/>
                <a:uFillTx/>
                <a:latin typeface="Calibri"/>
              </a:rPr>
              <a:t>mae pobl yn cael eu hystyried yn fyddarddall os ydyn nhw </a:t>
            </a:r>
            <a:r>
              <a:rPr lang="cy" sz="1800" b="0" i="1" u="none" strike="noStrike" cap="none" baseline="0" dirty="0">
                <a:solidFill>
                  <a:srgbClr val="37394C"/>
                </a:solidFill>
                <a:effectLst/>
                <a:uFillTx/>
                <a:latin typeface="Calibri"/>
              </a:rPr>
              <a:t>“â nam ar y golwg a’r clyw sydd, gyda’i gilydd, yn cael effaith sylweddol ar eu bywydau o ddydd i ddydd”</a:t>
            </a:r>
            <a:r>
              <a:rPr lang="cy" sz="1800" b="0" i="0" u="none" strike="noStrike" cap="none" baseline="0" dirty="0">
                <a:solidFill>
                  <a:srgbClr val="37394C"/>
                </a:solidFill>
                <a:effectLst/>
                <a:uFillTx/>
                <a:latin typeface="Calibri"/>
              </a:rPr>
              <a:t> (Adran 18, SSWbA). </a:t>
            </a:r>
          </a:p>
          <a:p>
            <a:pPr marL="0" lvl="0" indent="0" algn="l" rtl="0">
              <a:lnSpc>
                <a:spcPct val="90000"/>
              </a:lnSpc>
              <a:spcBef>
                <a:spcPts val="600"/>
              </a:spcBef>
              <a:spcAft>
                <a:spcPct val="0"/>
              </a:spcAft>
              <a:buSzPts val="1800"/>
              <a:buNone/>
            </a:pPr>
            <a:endParaRPr i="1" dirty="0">
              <a:solidFill>
                <a:schemeClr val="dk1"/>
              </a:solidFill>
              <a:latin typeface="Calibri"/>
              <a:ea typeface="Calibri"/>
              <a:cs typeface="Calibri"/>
              <a:sym typeface="Calibri"/>
            </a:endParaRPr>
          </a:p>
          <a:p>
            <a:pPr marL="342900" lvl="0" indent="-342900" algn="l" rtl="0">
              <a:lnSpc>
                <a:spcPct val="90000"/>
              </a:lnSpc>
              <a:spcBef>
                <a:spcPts val="600"/>
              </a:spcBef>
              <a:spcAft>
                <a:spcPct val="0"/>
              </a:spcAft>
              <a:buSzPts val="1800"/>
              <a:buFont typeface="Arial"/>
              <a:buChar char="•"/>
            </a:pPr>
            <a:r>
              <a:rPr lang="cy" sz="1800" b="0" i="0" u="none" strike="noStrike" cap="none" baseline="0" dirty="0">
                <a:solidFill>
                  <a:srgbClr val="000000"/>
                </a:solidFill>
                <a:effectLst/>
                <a:uFillTx/>
                <a:latin typeface="Calibri"/>
              </a:rPr>
              <a:t>Colled neu nam synhwyraidd deuol</a:t>
            </a:r>
          </a:p>
          <a:p>
            <a:pPr marL="342900" lvl="0" indent="-342900" algn="l" rtl="0">
              <a:lnSpc>
                <a:spcPct val="90000"/>
              </a:lnSpc>
              <a:spcBef>
                <a:spcPts val="600"/>
              </a:spcBef>
              <a:spcAft>
                <a:spcPct val="0"/>
              </a:spcAft>
              <a:buSzPts val="1800"/>
              <a:buFont typeface="Arial"/>
              <a:buChar char="•"/>
            </a:pPr>
            <a:r>
              <a:rPr lang="cy" sz="1800" b="0" i="0" u="none" strike="noStrike" cap="none" baseline="0" dirty="0">
                <a:solidFill>
                  <a:srgbClr val="000000"/>
                </a:solidFill>
                <a:effectLst/>
                <a:uFillTx/>
                <a:latin typeface="Calibri"/>
              </a:rPr>
              <a:t>Nam ar y clyw a golwg rhannol</a:t>
            </a:r>
          </a:p>
          <a:p>
            <a:pPr marL="342900" lvl="0" indent="-342900" algn="l" rtl="0">
              <a:lnSpc>
                <a:spcPct val="90000"/>
              </a:lnSpc>
              <a:spcBef>
                <a:spcPts val="600"/>
              </a:spcBef>
              <a:spcAft>
                <a:spcPct val="0"/>
              </a:spcAft>
              <a:buSzPts val="1800"/>
              <a:buFont typeface="Arial"/>
              <a:buChar char="•"/>
            </a:pPr>
            <a:r>
              <a:rPr lang="cy" sz="1800" b="0" i="0" u="none" strike="noStrike" cap="none" baseline="0" dirty="0">
                <a:solidFill>
                  <a:srgbClr val="000000"/>
                </a:solidFill>
                <a:effectLst/>
                <a:uFillTx/>
                <a:latin typeface="Calibri"/>
              </a:rPr>
              <a:t>Anawsterau golwg a chlyw</a:t>
            </a:r>
          </a:p>
          <a:p>
            <a:pPr marL="342900" lvl="0" indent="-342900" algn="l" rtl="0">
              <a:lnSpc>
                <a:spcPct val="90000"/>
              </a:lnSpc>
              <a:spcBef>
                <a:spcPts val="600"/>
              </a:spcBef>
              <a:spcAft>
                <a:spcPct val="0"/>
              </a:spcAft>
              <a:buSzPts val="1800"/>
              <a:buFont typeface="Arial"/>
              <a:buChar char="•"/>
            </a:pPr>
            <a:r>
              <a:rPr lang="cy" sz="1800" b="0" i="0" u="none" strike="noStrike" cap="none" baseline="0" dirty="0">
                <a:solidFill>
                  <a:srgbClr val="000000"/>
                </a:solidFill>
                <a:effectLst/>
                <a:uFillTx/>
                <a:latin typeface="Calibri"/>
              </a:rPr>
              <a:t>Neu Nifer o ddisgrifiadau eraill </a:t>
            </a:r>
          </a:p>
          <a:p>
            <a:pPr marL="0" lvl="0" indent="0" algn="ctr" rtl="0">
              <a:lnSpc>
                <a:spcPct val="90000"/>
              </a:lnSpc>
              <a:spcBef>
                <a:spcPts val="1000"/>
              </a:spcBef>
              <a:spcAft>
                <a:spcPct val="0"/>
              </a:spcAft>
              <a:buSzPts val="2400"/>
              <a:buNone/>
            </a:pPr>
            <a:endParaRPr sz="2400" dirty="0">
              <a:latin typeface="Comic Sans MS"/>
              <a:ea typeface="Comic Sans MS"/>
              <a:cs typeface="Comic Sans MS"/>
              <a:sym typeface="Comic Sans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1"/>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32" name="Google Shape;232;p31"/>
          <p:cNvSpPr txBox="1">
            <a:spLocks noGrp="1"/>
          </p:cNvSpPr>
          <p:nvPr>
            <p:ph type="body" idx="2"/>
          </p:nvPr>
        </p:nvSpPr>
        <p:spPr>
          <a:xfrm>
            <a:off x="6440821" y="1866900"/>
            <a:ext cx="5606800" cy="3828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400" b="1" dirty="0">
                <a:solidFill>
                  <a:schemeClr val="dk1"/>
                </a:solidFill>
              </a:rPr>
              <a:t>Type of </a:t>
            </a:r>
            <a:r>
              <a:rPr lang="en-GB" sz="2400" b="1" dirty="0" err="1">
                <a:solidFill>
                  <a:schemeClr val="dk1"/>
                </a:solidFill>
              </a:rPr>
              <a:t>deafblindness</a:t>
            </a:r>
            <a:r>
              <a:rPr lang="en-GB" sz="2400" b="1" dirty="0">
                <a:solidFill>
                  <a:schemeClr val="dk1"/>
                </a:solidFill>
              </a:rPr>
              <a:t>;</a:t>
            </a:r>
            <a:endParaRPr dirty="0">
              <a:solidFill>
                <a:schemeClr val="dk1"/>
              </a:solidFill>
            </a:endParaRPr>
          </a:p>
          <a:p>
            <a:pPr marL="0" lvl="0" indent="0" algn="l" rtl="0">
              <a:lnSpc>
                <a:spcPct val="90000"/>
              </a:lnSpc>
              <a:spcBef>
                <a:spcPts val="1000"/>
              </a:spcBef>
              <a:spcAft>
                <a:spcPts val="0"/>
              </a:spcAft>
              <a:buClr>
                <a:srgbClr val="16AD85"/>
              </a:buClr>
              <a:buSzPts val="2400"/>
              <a:buNone/>
            </a:pPr>
            <a:endParaRPr sz="2400">
              <a:solidFill>
                <a:schemeClr val="dk1"/>
              </a:solidFill>
            </a:endParaRPr>
          </a:p>
          <a:p>
            <a:pPr marL="342900" lvl="0" indent="-342900" algn="l" rtl="0">
              <a:lnSpc>
                <a:spcPct val="90000"/>
              </a:lnSpc>
              <a:spcBef>
                <a:spcPts val="1000"/>
              </a:spcBef>
              <a:spcAft>
                <a:spcPts val="0"/>
              </a:spcAft>
              <a:buSzPts val="2400"/>
              <a:buChar char="•"/>
            </a:pPr>
            <a:r>
              <a:rPr lang="en-GB" sz="2400">
                <a:solidFill>
                  <a:schemeClr val="dk1"/>
                </a:solidFill>
              </a:rPr>
              <a:t>Acquired </a:t>
            </a:r>
            <a:r>
              <a:rPr lang="en-GB" sz="2400" err="1">
                <a:solidFill>
                  <a:schemeClr val="dk1"/>
                </a:solidFill>
              </a:rPr>
              <a:t>deafblindness</a:t>
            </a:r>
            <a:endParaRPr sz="2400" err="1">
              <a:solidFill>
                <a:schemeClr val="dk1"/>
              </a:solidFill>
            </a:endParaRPr>
          </a:p>
          <a:p>
            <a:pPr marL="0" indent="0">
              <a:buSzPts val="2400"/>
              <a:buFont typeface="Arial"/>
              <a:buChar char="•"/>
            </a:pPr>
            <a:r>
              <a:rPr lang="en-GB" sz="2400" dirty="0">
                <a:solidFill>
                  <a:schemeClr val="dk1"/>
                </a:solidFill>
              </a:rPr>
              <a:t>  Deaf visually impaired</a:t>
            </a:r>
            <a:endParaRPr dirty="0">
              <a:solidFill>
                <a:schemeClr val="dk1"/>
              </a:solidFill>
            </a:endParaRPr>
          </a:p>
          <a:p>
            <a:pPr marL="0" indent="0">
              <a:buSzPts val="2400"/>
              <a:buFont typeface="Arial"/>
              <a:buChar char="•"/>
            </a:pPr>
            <a:r>
              <a:rPr lang="en-GB" sz="2400" dirty="0">
                <a:solidFill>
                  <a:schemeClr val="dk1"/>
                </a:solidFill>
              </a:rPr>
              <a:t>  Blind hearing impaired</a:t>
            </a:r>
            <a:endParaRPr dirty="0">
              <a:solidFill>
                <a:schemeClr val="dk1"/>
              </a:solidFill>
            </a:endParaRPr>
          </a:p>
          <a:p>
            <a:pPr marL="0" indent="0">
              <a:buSzPts val="2400"/>
              <a:buFont typeface="Arial"/>
              <a:buChar char="•"/>
            </a:pPr>
            <a:r>
              <a:rPr lang="en-GB" sz="2400" dirty="0">
                <a:solidFill>
                  <a:schemeClr val="dk1"/>
                </a:solidFill>
              </a:rPr>
              <a:t>  Congenital </a:t>
            </a:r>
            <a:r>
              <a:rPr lang="en-GB" sz="2400" dirty="0" err="1">
                <a:solidFill>
                  <a:schemeClr val="dk1"/>
                </a:solidFill>
              </a:rPr>
              <a:t>deafblindness</a:t>
            </a:r>
            <a:endParaRPr sz="2400" dirty="0" err="1">
              <a:solidFill>
                <a:schemeClr val="dk1"/>
              </a:solidFill>
            </a:endParaRPr>
          </a:p>
          <a:p>
            <a:pPr marL="0" lvl="0" indent="0" algn="l" rtl="0">
              <a:lnSpc>
                <a:spcPct val="90000"/>
              </a:lnSpc>
              <a:spcBef>
                <a:spcPts val="1000"/>
              </a:spcBef>
              <a:spcAft>
                <a:spcPts val="0"/>
              </a:spcAft>
              <a:buClr>
                <a:srgbClr val="16AD85"/>
              </a:buClr>
              <a:buSzPts val="2400"/>
              <a:buNone/>
            </a:pPr>
            <a:endParaRPr sz="2400">
              <a:solidFill>
                <a:schemeClr val="dk1"/>
              </a:solidFill>
            </a:endParaRPr>
          </a:p>
        </p:txBody>
      </p:sp>
      <p:sp>
        <p:nvSpPr>
          <p:cNvPr id="233" name="Google Shape;233;p31"/>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31;p31"/>
          <p:cNvSpPr txBox="1">
            <a:spLocks noGrp="1"/>
          </p:cNvSpPr>
          <p:nvPr>
            <p:ph type="body" idx="1"/>
          </p:nvPr>
        </p:nvSpPr>
        <p:spPr>
          <a:xfrm>
            <a:off x="663504" y="223948"/>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32;p31"/>
          <p:cNvSpPr txBox="1">
            <a:spLocks noGrp="1"/>
          </p:cNvSpPr>
          <p:nvPr>
            <p:ph type="body" idx="2"/>
          </p:nvPr>
        </p:nvSpPr>
        <p:spPr>
          <a:xfrm>
            <a:off x="663504" y="1866900"/>
            <a:ext cx="5606800" cy="3828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400"/>
              <a:buNone/>
            </a:pPr>
            <a:r>
              <a:rPr lang="cy" sz="2400" b="1" i="0" u="none" strike="noStrike" cap="none" baseline="0" dirty="0">
                <a:solidFill>
                  <a:srgbClr val="000000"/>
                </a:solidFill>
                <a:effectLst/>
                <a:uFillTx/>
                <a:latin typeface="Calibri"/>
              </a:rPr>
              <a:t>Math o fyddarddallineb;</a:t>
            </a:r>
          </a:p>
          <a:p>
            <a:pPr marL="0" lvl="0" indent="0" algn="l" rtl="0">
              <a:lnSpc>
                <a:spcPct val="90000"/>
              </a:lnSpc>
              <a:spcBef>
                <a:spcPts val="1000"/>
              </a:spcBef>
              <a:spcAft>
                <a:spcPct val="0"/>
              </a:spcAft>
              <a:buClr>
                <a:srgbClr val="16AD85"/>
              </a:buClr>
              <a:buSzPts val="2400"/>
              <a:buNone/>
            </a:pPr>
            <a:endParaRPr sz="2400" dirty="0">
              <a:solidFill>
                <a:schemeClr val="dk1"/>
              </a:solidFill>
            </a:endParaRP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Byddarddallineb caffaeledig</a:t>
            </a:r>
          </a:p>
          <a:p>
            <a:pPr marL="0" lvl="0" indent="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  Byddar â nam ar y golwg</a:t>
            </a:r>
          </a:p>
          <a:p>
            <a:pPr marL="0" lvl="0" indent="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  Dall â nam ar y clyw</a:t>
            </a:r>
          </a:p>
          <a:p>
            <a:pPr marL="0" lvl="0" indent="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  Byddarddallineb cynhenid</a:t>
            </a:r>
          </a:p>
          <a:p>
            <a:pPr marL="0" lvl="0" indent="0" algn="l" rtl="0">
              <a:lnSpc>
                <a:spcPct val="90000"/>
              </a:lnSpc>
              <a:spcBef>
                <a:spcPts val="1000"/>
              </a:spcBef>
              <a:spcAft>
                <a:spcPct val="0"/>
              </a:spcAft>
              <a:buClr>
                <a:srgbClr val="16AD85"/>
              </a:buClr>
              <a:buSzPts val="2400"/>
              <a:buNone/>
            </a:pPr>
            <a:endParaRPr sz="2400" dirty="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2"/>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40" name="Google Shape;240;p32"/>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400" b="1">
                <a:solidFill>
                  <a:schemeClr val="dk1"/>
                </a:solidFill>
              </a:rPr>
              <a:t>Causes of Deafblindess</a:t>
            </a:r>
            <a:endParaRPr sz="2400" b="1">
              <a:solidFill>
                <a:schemeClr val="dk1"/>
              </a:solidFill>
            </a:endParaRPr>
          </a:p>
          <a:p>
            <a:pPr marL="0" lvl="0" indent="0" algn="l" rtl="0">
              <a:lnSpc>
                <a:spcPct val="90000"/>
              </a:lnSpc>
              <a:spcBef>
                <a:spcPts val="1000"/>
              </a:spcBef>
              <a:spcAft>
                <a:spcPts val="0"/>
              </a:spcAft>
              <a:buClr>
                <a:srgbClr val="16AD85"/>
              </a:buClr>
              <a:buSzPts val="2400"/>
              <a:buNone/>
            </a:pPr>
            <a:endParaRPr sz="2400" b="1">
              <a:solidFill>
                <a:schemeClr val="dk1"/>
              </a:solidFill>
            </a:endParaRPr>
          </a:p>
          <a:p>
            <a:pPr marL="342900" lvl="0" indent="-342900" algn="l" rtl="0">
              <a:lnSpc>
                <a:spcPct val="90000"/>
              </a:lnSpc>
              <a:spcBef>
                <a:spcPts val="1000"/>
              </a:spcBef>
              <a:spcAft>
                <a:spcPts val="0"/>
              </a:spcAft>
              <a:buSzPts val="2400"/>
              <a:buFont typeface="Arial"/>
              <a:buChar char="•"/>
            </a:pPr>
            <a:r>
              <a:rPr lang="en-GB" sz="2400">
                <a:solidFill>
                  <a:schemeClr val="dk1"/>
                </a:solidFill>
                <a:latin typeface="Calibri"/>
                <a:ea typeface="Calibri"/>
                <a:cs typeface="Calibri"/>
                <a:sym typeface="Calibri"/>
              </a:rPr>
              <a:t>During pregnancy i.e. Rubella </a:t>
            </a:r>
            <a:endParaRPr sz="2400">
              <a:solidFill>
                <a:schemeClr val="dk1"/>
              </a:solidFill>
              <a:latin typeface="Calibri"/>
              <a:ea typeface="Calibri"/>
              <a:cs typeface="Calibri"/>
              <a:sym typeface="Calibri"/>
            </a:endParaRPr>
          </a:p>
          <a:p>
            <a:pPr marL="342900" lvl="0" indent="-342900" algn="l" rtl="0">
              <a:lnSpc>
                <a:spcPct val="100000"/>
              </a:lnSpc>
              <a:spcBef>
                <a:spcPts val="0"/>
              </a:spcBef>
              <a:spcAft>
                <a:spcPts val="0"/>
              </a:spcAft>
              <a:buClr>
                <a:schemeClr val="dk1"/>
              </a:buClr>
              <a:buSzPts val="2400"/>
              <a:buFont typeface="Arial"/>
              <a:buChar char="•"/>
            </a:pPr>
            <a:r>
              <a:rPr lang="en-GB" sz="2400">
                <a:solidFill>
                  <a:schemeClr val="dk1"/>
                </a:solidFill>
                <a:latin typeface="Calibri"/>
                <a:ea typeface="Calibri"/>
                <a:cs typeface="Calibri"/>
                <a:sym typeface="Calibri"/>
              </a:rPr>
              <a:t>CHARGE </a:t>
            </a:r>
            <a:endParaRPr sz="2400">
              <a:solidFill>
                <a:schemeClr val="dk1"/>
              </a:solidFill>
              <a:latin typeface="Calibri"/>
              <a:ea typeface="Calibri"/>
              <a:cs typeface="Calibri"/>
              <a:sym typeface="Calibri"/>
            </a:endParaRPr>
          </a:p>
          <a:p>
            <a:pPr marL="342900" lvl="0" indent="-342900" algn="l" rtl="0">
              <a:lnSpc>
                <a:spcPct val="100000"/>
              </a:lnSpc>
              <a:spcBef>
                <a:spcPts val="0"/>
              </a:spcBef>
              <a:spcAft>
                <a:spcPts val="0"/>
              </a:spcAft>
              <a:buClr>
                <a:schemeClr val="dk1"/>
              </a:buClr>
              <a:buSzPts val="2400"/>
              <a:buFont typeface="Arial"/>
              <a:buChar char="•"/>
            </a:pPr>
            <a:r>
              <a:rPr lang="en-GB" sz="2400">
                <a:solidFill>
                  <a:schemeClr val="dk1"/>
                </a:solidFill>
                <a:latin typeface="Calibri"/>
                <a:ea typeface="Calibri"/>
                <a:cs typeface="Calibri"/>
                <a:sym typeface="Calibri"/>
              </a:rPr>
              <a:t>Genetic -  i.e. Usher syndrome </a:t>
            </a:r>
            <a:endParaRPr sz="2400">
              <a:solidFill>
                <a:schemeClr val="dk1"/>
              </a:solidFill>
              <a:latin typeface="Calibri"/>
              <a:ea typeface="Calibri"/>
              <a:cs typeface="Calibri"/>
              <a:sym typeface="Calibri"/>
            </a:endParaRPr>
          </a:p>
          <a:p>
            <a:pPr marL="342900" lvl="0" indent="-342900" algn="l" rtl="0">
              <a:lnSpc>
                <a:spcPct val="100000"/>
              </a:lnSpc>
              <a:spcBef>
                <a:spcPts val="0"/>
              </a:spcBef>
              <a:spcAft>
                <a:spcPts val="0"/>
              </a:spcAft>
              <a:buClr>
                <a:schemeClr val="dk1"/>
              </a:buClr>
              <a:buSzPts val="2400"/>
              <a:buFont typeface="Arial"/>
              <a:buChar char="•"/>
            </a:pPr>
            <a:r>
              <a:rPr lang="en-GB" sz="2400">
                <a:solidFill>
                  <a:schemeClr val="dk1"/>
                </a:solidFill>
                <a:latin typeface="Calibri"/>
                <a:ea typeface="Calibri"/>
                <a:cs typeface="Calibri"/>
                <a:sym typeface="Calibri"/>
              </a:rPr>
              <a:t>Illness – i.e. Meningitis.</a:t>
            </a:r>
            <a:endParaRPr/>
          </a:p>
          <a:p>
            <a:pPr marL="0" lvl="0" indent="0" algn="l" rtl="0">
              <a:lnSpc>
                <a:spcPct val="90000"/>
              </a:lnSpc>
              <a:spcBef>
                <a:spcPts val="1000"/>
              </a:spcBef>
              <a:spcAft>
                <a:spcPts val="0"/>
              </a:spcAft>
              <a:buClr>
                <a:srgbClr val="16AD85"/>
              </a:buClr>
              <a:buSzPts val="2400"/>
              <a:buNone/>
            </a:pPr>
            <a:endParaRPr sz="2400"/>
          </a:p>
        </p:txBody>
      </p:sp>
      <p:sp>
        <p:nvSpPr>
          <p:cNvPr id="241" name="Google Shape;241;p32"/>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39;p32"/>
          <p:cNvSpPr txBox="1">
            <a:spLocks noGrp="1"/>
          </p:cNvSpPr>
          <p:nvPr>
            <p:ph type="body" idx="1"/>
          </p:nvPr>
        </p:nvSpPr>
        <p:spPr>
          <a:xfrm>
            <a:off x="663504" y="223949"/>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40;p32"/>
          <p:cNvSpPr txBox="1">
            <a:spLocks noGrp="1"/>
          </p:cNvSpPr>
          <p:nvPr>
            <p:ph type="body" idx="2"/>
          </p:nvPr>
        </p:nvSpPr>
        <p:spPr>
          <a:xfrm>
            <a:off x="59423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400"/>
              <a:buNone/>
            </a:pPr>
            <a:r>
              <a:rPr lang="cy" sz="2400" b="1" i="0" u="none" strike="noStrike" cap="none" baseline="0" dirty="0">
                <a:solidFill>
                  <a:srgbClr val="000000"/>
                </a:solidFill>
                <a:effectLst/>
                <a:uFillTx/>
                <a:latin typeface="Calibri"/>
              </a:rPr>
              <a:t>Achosion Byddarddallineb</a:t>
            </a:r>
          </a:p>
          <a:p>
            <a:pPr marL="0" lvl="0" indent="0" algn="l" rtl="0">
              <a:lnSpc>
                <a:spcPct val="90000"/>
              </a:lnSpc>
              <a:spcBef>
                <a:spcPts val="1000"/>
              </a:spcBef>
              <a:spcAft>
                <a:spcPct val="0"/>
              </a:spcAft>
              <a:buClr>
                <a:srgbClr val="16AD85"/>
              </a:buClr>
              <a:buSzPts val="2400"/>
              <a:buNone/>
            </a:pPr>
            <a:endParaRPr sz="2400" b="1" dirty="0">
              <a:solidFill>
                <a:schemeClr val="dk1"/>
              </a:solidFill>
            </a:endParaRPr>
          </a:p>
          <a:p>
            <a:pPr marL="342900" lvl="0" indent="-3429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Yn ystod beichiogrwydd hy Rwbela </a:t>
            </a:r>
          </a:p>
          <a:p>
            <a:pPr marL="342900" lvl="0" indent="-342900" algn="l" rtl="0">
              <a:lnSpc>
                <a:spcPct val="100000"/>
              </a:lnSpc>
              <a:spcBef>
                <a:spcPct val="0"/>
              </a:spcBef>
              <a:spcAft>
                <a:spcPct val="0"/>
              </a:spcAft>
              <a:buClr>
                <a:schemeClr val="dk1"/>
              </a:buClr>
              <a:buSzPts val="2400"/>
              <a:buFont typeface="Arial"/>
              <a:buChar char="•"/>
            </a:pPr>
            <a:r>
              <a:rPr lang="cy" sz="2400" b="0" i="0" u="none" strike="noStrike" cap="none" baseline="0" dirty="0">
                <a:solidFill>
                  <a:srgbClr val="000000"/>
                </a:solidFill>
                <a:effectLst/>
                <a:uFillTx/>
                <a:latin typeface="Calibri"/>
              </a:rPr>
              <a:t>CHARGE </a:t>
            </a:r>
          </a:p>
          <a:p>
            <a:pPr marL="342900" lvl="0" indent="-342900" algn="l" rtl="0">
              <a:lnSpc>
                <a:spcPct val="100000"/>
              </a:lnSpc>
              <a:spcBef>
                <a:spcPct val="0"/>
              </a:spcBef>
              <a:spcAft>
                <a:spcPct val="0"/>
              </a:spcAft>
              <a:buClr>
                <a:schemeClr val="dk1"/>
              </a:buClr>
              <a:buSzPts val="2400"/>
              <a:buFont typeface="Arial"/>
              <a:buChar char="•"/>
            </a:pPr>
            <a:r>
              <a:rPr lang="cy" sz="2400" b="0" i="0" u="none" strike="noStrike" cap="none" baseline="0" dirty="0">
                <a:solidFill>
                  <a:srgbClr val="000000"/>
                </a:solidFill>
                <a:effectLst/>
                <a:uFillTx/>
                <a:latin typeface="Calibri"/>
              </a:rPr>
              <a:t>Genetig - hy syndrom Usher </a:t>
            </a:r>
          </a:p>
          <a:p>
            <a:pPr marL="342900" lvl="0" indent="-342900" algn="l" rtl="0">
              <a:lnSpc>
                <a:spcPct val="100000"/>
              </a:lnSpc>
              <a:spcBef>
                <a:spcPct val="0"/>
              </a:spcBef>
              <a:spcAft>
                <a:spcPct val="0"/>
              </a:spcAft>
              <a:buClr>
                <a:schemeClr val="dk1"/>
              </a:buClr>
              <a:buSzPts val="2400"/>
              <a:buFont typeface="Arial"/>
              <a:buChar char="•"/>
            </a:pPr>
            <a:r>
              <a:rPr lang="cy" sz="2400" b="0" i="0" u="none" strike="noStrike" cap="none" baseline="0" dirty="0">
                <a:solidFill>
                  <a:srgbClr val="000000"/>
                </a:solidFill>
                <a:effectLst/>
                <a:uFillTx/>
                <a:latin typeface="Calibri"/>
              </a:rPr>
              <a:t>Salwch – hy Llid yr Ymennydd.</a:t>
            </a:r>
          </a:p>
          <a:p>
            <a:pPr marL="0" lvl="0" indent="0" algn="l" rtl="0">
              <a:lnSpc>
                <a:spcPct val="90000"/>
              </a:lnSpc>
              <a:spcBef>
                <a:spcPts val="1000"/>
              </a:spcBef>
              <a:spcAft>
                <a:spcPct val="0"/>
              </a:spcAft>
              <a:buClr>
                <a:srgbClr val="16AD85"/>
              </a:buClr>
              <a:buSzPts val="2400"/>
              <a:buNone/>
            </a:pPr>
            <a:endParaRP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17" descr="Text&#10;&#10;Description automatically generated"/>
          <p:cNvPicPr preferRelativeResize="0"/>
          <p:nvPr/>
        </p:nvPicPr>
        <p:blipFill rotWithShape="1">
          <a:blip r:embed="rId3">
            <a:alphaModFix/>
          </a:blip>
          <a:srcRect/>
          <a:stretch/>
        </p:blipFill>
        <p:spPr>
          <a:xfrm>
            <a:off x="1143549" y="189484"/>
            <a:ext cx="10214515" cy="556666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3"/>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48" name="Google Shape;248;p33"/>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There are a range of factors that can impact on individuals with sensory loss including:</a:t>
            </a:r>
            <a:endParaRPr/>
          </a:p>
          <a:p>
            <a:pPr marL="0" lvl="0" indent="0" algn="l" rtl="0">
              <a:lnSpc>
                <a:spcPct val="90000"/>
              </a:lnSpc>
              <a:spcBef>
                <a:spcPts val="1000"/>
              </a:spcBef>
              <a:spcAft>
                <a:spcPts val="0"/>
              </a:spcAft>
              <a:buClr>
                <a:srgbClr val="16AD85"/>
              </a:buClr>
              <a:buSzPts val="2000"/>
              <a:buNone/>
            </a:pPr>
            <a:r>
              <a:rPr lang="en-GB" sz="2000" b="1"/>
              <a:t>Impact on communication</a:t>
            </a:r>
            <a:r>
              <a:rPr lang="en-GB" sz="2000"/>
              <a:t> – Hearing loss can often be a hidden disability which can lead to problems with communicating with others and feelings of isolation for the individual concerned. They can struggle to use a telephone or hear the doorbell. This can make the individual feel frustrated. They can also find it difficult to watch TV or join in with group conversations, and this may cause them to withdraw into themselves. Individuals with sight loss are unable to recognise people and places, which can cause confusion and feelings of inadequacy and isolation.</a:t>
            </a:r>
            <a:endParaRPr sz="2800"/>
          </a:p>
        </p:txBody>
      </p:sp>
      <p:sp>
        <p:nvSpPr>
          <p:cNvPr id="249" name="Google Shape;249;p33"/>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47;p33"/>
          <p:cNvSpPr txBox="1">
            <a:spLocks noGrp="1"/>
          </p:cNvSpPr>
          <p:nvPr>
            <p:ph type="body" idx="1"/>
          </p:nvPr>
        </p:nvSpPr>
        <p:spPr>
          <a:xfrm>
            <a:off x="663504" y="223949"/>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48;p33"/>
          <p:cNvSpPr txBox="1">
            <a:spLocks noGrp="1"/>
          </p:cNvSpPr>
          <p:nvPr>
            <p:ph type="body" idx="2"/>
          </p:nvPr>
        </p:nvSpPr>
        <p:spPr>
          <a:xfrm>
            <a:off x="59423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 amrywiaeth o ffactorau a all effeithio ar unigolion â nam ar y synhwyrau gan gynnwys:</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37394C"/>
                </a:solidFill>
                <a:effectLst/>
                <a:uFillTx/>
                <a:latin typeface="Calibri"/>
              </a:rPr>
              <a:t>Effaith ar gyfathrebu</a:t>
            </a:r>
            <a:r>
              <a:rPr lang="cy" sz="2000" b="0" i="0" u="none" strike="noStrike" cap="none" baseline="0" dirty="0">
                <a:solidFill>
                  <a:srgbClr val="37394C"/>
                </a:solidFill>
                <a:effectLst/>
                <a:uFillTx/>
                <a:latin typeface="Calibri"/>
              </a:rPr>
              <a:t>– Yn aml gall colli clyw fod yn anabledd cudd a all arwain at broblemau gyda chyfathrebu ag eraill a theimladau o unigedd i’r unigolyn dan sylw. Gallant ei chael yn anodd defnyddio ffôn neu glywed cloch y drws. Gall hyn wneud i'r unigolyn deimlo'n rhwystredig. Gallant hefyd ei chael yn anodd gwylio'r teledu neu ymuno â sgyrsiau grŵp, a gall hyn achosi iddynt ynysu eu hunain. Nid yw unigolion sydd wedi colli eu golwg yn gallu adnabod pobl a lleoedd, a all achosi dryswch a theimladau o annigonolrwydd ac unigedd.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4"/>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56" name="Google Shape;256;p34"/>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dirty="0"/>
              <a:t>There are a range of factors that can impact on individuals with sensory loss including;</a:t>
            </a:r>
            <a:endParaRPr dirty="0"/>
          </a:p>
          <a:p>
            <a:pPr marL="0" lvl="0" indent="0" algn="l" rtl="0">
              <a:lnSpc>
                <a:spcPct val="90000"/>
              </a:lnSpc>
              <a:spcBef>
                <a:spcPts val="1000"/>
              </a:spcBef>
              <a:spcAft>
                <a:spcPts val="0"/>
              </a:spcAft>
              <a:buClr>
                <a:srgbClr val="16AD85"/>
              </a:buClr>
              <a:buSzPts val="2000"/>
              <a:buNone/>
            </a:pPr>
            <a:r>
              <a:rPr lang="en-GB" sz="2000" b="1" dirty="0"/>
              <a:t>Impact on accessing information</a:t>
            </a:r>
            <a:r>
              <a:rPr lang="en-GB" sz="2000" dirty="0"/>
              <a:t> – Individuals with sight loss will be unable to read timetables, menus, signs etc. Having to rely on another for this type of information can impact an individual’s privacy and dignity. Similarly, an individual with hearing loss will struggle to access information that is not in print format and can feel a loss of privacy and dignity if not able to access their own information.</a:t>
            </a:r>
            <a:endParaRPr dirty="0"/>
          </a:p>
        </p:txBody>
      </p:sp>
      <p:sp>
        <p:nvSpPr>
          <p:cNvPr id="257" name="Google Shape;257;p34"/>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55;p34"/>
          <p:cNvSpPr txBox="1">
            <a:spLocks noGrp="1"/>
          </p:cNvSpPr>
          <p:nvPr>
            <p:ph type="body" idx="1"/>
          </p:nvPr>
        </p:nvSpPr>
        <p:spPr>
          <a:xfrm>
            <a:off x="663504" y="211659"/>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56;p34"/>
          <p:cNvSpPr txBox="1">
            <a:spLocks noGrp="1"/>
          </p:cNvSpPr>
          <p:nvPr>
            <p:ph type="body" idx="2"/>
          </p:nvPr>
        </p:nvSpPr>
        <p:spPr>
          <a:xfrm>
            <a:off x="59423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 amrywiaeth o ffactorau a all effeithio ar unigolion â nam ar y synhwyrau gan gynnwys;</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37394C"/>
                </a:solidFill>
                <a:effectLst/>
                <a:uFillTx/>
                <a:latin typeface="Calibri"/>
              </a:rPr>
              <a:t>Effaith ar gyrchu gwybodaeth</a:t>
            </a:r>
            <a:r>
              <a:rPr lang="cy" sz="2000" b="0" i="0" u="none" strike="noStrike" cap="none" baseline="0" dirty="0">
                <a:solidFill>
                  <a:srgbClr val="37394C"/>
                </a:solidFill>
                <a:effectLst/>
                <a:uFillTx/>
                <a:latin typeface="Calibri"/>
              </a:rPr>
              <a:t>– Ni fydd unigolion sydd wedi colli eu golwg yn gallu darllen amserlenni, bwydlenni, arwyddion ac ati. Gall gorfod dibynnu ar rywun arall am y math hwn o wybodaeth effeithio ar breifatrwydd ac urddas unigolyn. Yn yr un modd, bydd unigolyn â cholli clyw yn ei chael hi'n anodd cael mynediad at wybodaeth nad yw mewn fformat print a gall deimlo ei fod yn colli preifatrwydd ac urddas os na all gael mynediad at ei wybodaeth ei hun.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35"/>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64" name="Google Shape;264;p35"/>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There are a range of factors that can impact on individuals with sensory loss including</a:t>
            </a:r>
            <a:endParaRPr/>
          </a:p>
          <a:p>
            <a:pPr marL="0" lvl="0" indent="0" algn="l" rtl="0">
              <a:lnSpc>
                <a:spcPct val="90000"/>
              </a:lnSpc>
              <a:spcBef>
                <a:spcPts val="1000"/>
              </a:spcBef>
              <a:spcAft>
                <a:spcPts val="0"/>
              </a:spcAft>
              <a:buClr>
                <a:srgbClr val="16AD85"/>
              </a:buClr>
              <a:buSzPts val="2000"/>
              <a:buNone/>
            </a:pPr>
            <a:r>
              <a:rPr lang="en-GB" sz="2000" b="1"/>
              <a:t>Impact on routines</a:t>
            </a:r>
            <a:r>
              <a:rPr lang="en-GB" sz="2000"/>
              <a:t> – Individuals who lose their sight will feel increasingly separated from the world around them as their brain receives less stimulation. They can also feel less secure and can tend to avoid going out, which can further exacerbate their sense of isolation. Individuals with hearing loss may withdraw from social routines as they struggle to cope with following conversations in noisy surroundings. Both sight and hearing loss can affect an individual’s mobility as they feel less able to move around their local area safely.</a:t>
            </a:r>
            <a:endParaRPr sz="2000"/>
          </a:p>
        </p:txBody>
      </p:sp>
      <p:sp>
        <p:nvSpPr>
          <p:cNvPr id="265" name="Google Shape;265;p35"/>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63;p35"/>
          <p:cNvSpPr txBox="1">
            <a:spLocks noGrp="1"/>
          </p:cNvSpPr>
          <p:nvPr>
            <p:ph type="body" idx="1"/>
          </p:nvPr>
        </p:nvSpPr>
        <p:spPr>
          <a:xfrm>
            <a:off x="663504" y="221491"/>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64;p35"/>
          <p:cNvSpPr txBox="1">
            <a:spLocks noGrp="1"/>
          </p:cNvSpPr>
          <p:nvPr>
            <p:ph type="body" idx="2"/>
          </p:nvPr>
        </p:nvSpPr>
        <p:spPr>
          <a:xfrm>
            <a:off x="663504"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 amrywiaeth o ffactorau a all effeithio ar unigolion â cholli synhwyrau gan gynnwys</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37394C"/>
                </a:solidFill>
                <a:effectLst/>
                <a:uFillTx/>
                <a:latin typeface="Calibri"/>
              </a:rPr>
              <a:t>Effaith ar arferion</a:t>
            </a:r>
            <a:r>
              <a:rPr lang="cy" sz="2000" b="0" i="0" u="none" strike="noStrike" cap="none" baseline="0" dirty="0">
                <a:solidFill>
                  <a:srgbClr val="37394C"/>
                </a:solidFill>
                <a:effectLst/>
                <a:uFillTx/>
                <a:latin typeface="Calibri"/>
              </a:rPr>
              <a:t>– Bydd unigolion sy’n colli eu golwg yn teimlo eu bod wedi’u gwahanu fwyfwy oddi wrth y byd o’u cwmpas wrth i’w hymennydd gael llai o ysgogiad. Gallant hefyd deimlo'n llai diogel a gallant dueddu i osgoi mynd allan, a all waethygu eu hymdeimlad o unigedd ymhellach. Gall unigolion â cholli clyw dynnu'n ôl o arferion cymdeithasol wrth iddynt gael trafferth ymdopi â dilyn sgyrsiau mewn amgylchedd swnllyd. Gall colli golwg a chlyw effeithio ar symudedd unigolyn gan ei fod yn teimlo ei fod yn llai abl i symud o gwmpas ei ardal leol yn ddiogel.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36"/>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72" name="Google Shape;272;p36"/>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There are a range of factors that can impact on individuals with sensory loss including;</a:t>
            </a:r>
            <a:endParaRPr/>
          </a:p>
          <a:p>
            <a:pPr marL="0" lvl="0" indent="0" algn="l" rtl="0">
              <a:lnSpc>
                <a:spcPct val="90000"/>
              </a:lnSpc>
              <a:spcBef>
                <a:spcPts val="1000"/>
              </a:spcBef>
              <a:spcAft>
                <a:spcPts val="0"/>
              </a:spcAft>
              <a:buClr>
                <a:srgbClr val="16AD85"/>
              </a:buClr>
              <a:buSzPts val="2000"/>
              <a:buNone/>
            </a:pPr>
            <a:r>
              <a:rPr lang="en-GB" sz="2000" b="1"/>
              <a:t>Impact on attitudes</a:t>
            </a:r>
            <a:r>
              <a:rPr lang="en-GB" sz="2000"/>
              <a:t> - Individuals with sight or hearing loss can feel that society begins to treat them differently. Individuals with hearing loss feel that those around them stop including them in conversations and talk over them. The thoughtlessness of others can put individuals with sensory loss in harm’s way. Hazards such as cars parked on pavements can cause risk of injury to individuals with sight loss as they will be expecting the pavement to be clear.</a:t>
            </a:r>
            <a:endParaRPr sz="2000"/>
          </a:p>
        </p:txBody>
      </p:sp>
      <p:sp>
        <p:nvSpPr>
          <p:cNvPr id="273" name="Google Shape;273;p36"/>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6" name="Google Shape;271;p36"/>
          <p:cNvSpPr txBox="1">
            <a:spLocks noGrp="1"/>
          </p:cNvSpPr>
          <p:nvPr>
            <p:ph type="body" idx="1"/>
          </p:nvPr>
        </p:nvSpPr>
        <p:spPr>
          <a:xfrm>
            <a:off x="663504" y="223948"/>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7" name="Google Shape;272;p36"/>
          <p:cNvSpPr txBox="1">
            <a:spLocks noGrp="1"/>
          </p:cNvSpPr>
          <p:nvPr>
            <p:ph type="body" idx="2"/>
          </p:nvPr>
        </p:nvSpPr>
        <p:spPr>
          <a:xfrm>
            <a:off x="663504"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 amrywiaeth o ffactorau a all effeithio ar unigolion â cholli  synhwyrau gan gynnwys;</a:t>
            </a:r>
          </a:p>
          <a:p>
            <a:pPr marL="0" lvl="0" indent="0" algn="l" rtl="0">
              <a:lnSpc>
                <a:spcPct val="90000"/>
              </a:lnSpc>
              <a:spcBef>
                <a:spcPts val="1000"/>
              </a:spcBef>
              <a:spcAft>
                <a:spcPct val="0"/>
              </a:spcAft>
              <a:buClr>
                <a:srgbClr val="16AD85"/>
              </a:buClr>
              <a:buSzPts val="2000"/>
              <a:buNone/>
            </a:pPr>
            <a:r>
              <a:rPr lang="cy" sz="2000" b="1" i="0" u="none" strike="noStrike" cap="none" baseline="0" dirty="0">
                <a:solidFill>
                  <a:srgbClr val="37394C"/>
                </a:solidFill>
                <a:effectLst/>
                <a:uFillTx/>
                <a:latin typeface="Calibri"/>
              </a:rPr>
              <a:t>Effaith ar agweddau </a:t>
            </a:r>
            <a:r>
              <a:rPr lang="cy" sz="2000" b="0" i="0" u="none" strike="noStrike" cap="none" baseline="0" dirty="0">
                <a:solidFill>
                  <a:srgbClr val="37394C"/>
                </a:solidFill>
                <a:effectLst/>
                <a:uFillTx/>
                <a:latin typeface="Calibri"/>
              </a:rPr>
              <a:t>- Gall unigolion sydd wedi colli eu golwg neu eu clyw deimlo bod cymdeithas yn dechrau eu trin yn wahanol. Mae unigolion â cholli clyw yn teimlo bod y rhai o'u cwmpas yn rhoi'r gorau i'w cynnwys mewn sgyrsiau ac yn siarad drostynt. Gall diffyg meddwl gan bobl eraill roi unigolion â cholli synhwyrau mewn perygl. Gall peryglon megis ceir wedi'u parcio ar balmentydd achosi risg o anaf i unigolion sydd wedi colli eu golwg gan y byddant yn disgwyl i'r palmant fod yn glir.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7"/>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a:p>
        </p:txBody>
      </p:sp>
      <p:sp>
        <p:nvSpPr>
          <p:cNvPr id="280" name="Google Shape;280;p37"/>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b="1"/>
              <a:t>Taste</a:t>
            </a:r>
            <a:endParaRPr/>
          </a:p>
          <a:p>
            <a:pPr marL="0" lvl="0" indent="0" algn="l" rtl="0">
              <a:lnSpc>
                <a:spcPct val="90000"/>
              </a:lnSpc>
              <a:spcBef>
                <a:spcPts val="1000"/>
              </a:spcBef>
              <a:spcAft>
                <a:spcPts val="0"/>
              </a:spcAft>
              <a:buClr>
                <a:srgbClr val="16AD85"/>
              </a:buClr>
              <a:buSzPts val="2000"/>
              <a:buNone/>
            </a:pPr>
            <a:r>
              <a:rPr lang="en-GB" sz="2000"/>
              <a:t>Loss of taste (hypogeusia) may be a result of health disorders, medication or an age-related decrease in taste buds on the tongue. A loss of taste makes it more difficult to eat a balanced and nutritious diet. Loss of the experience of enjoying meals affects social interaction and can lead to depression.</a:t>
            </a:r>
            <a:endParaRPr/>
          </a:p>
          <a:p>
            <a:pPr marL="0" lvl="0" indent="0" algn="l" rtl="0">
              <a:lnSpc>
                <a:spcPct val="90000"/>
              </a:lnSpc>
              <a:spcBef>
                <a:spcPts val="1000"/>
              </a:spcBef>
              <a:spcAft>
                <a:spcPts val="0"/>
              </a:spcAft>
              <a:buClr>
                <a:srgbClr val="16AD85"/>
              </a:buClr>
              <a:buSzPts val="2000"/>
              <a:buNone/>
            </a:pPr>
            <a:r>
              <a:rPr lang="en-GB" sz="2000"/>
              <a:t>A nutritionist can create a menu or eating plan to help overcome the loss of the sense of taste and smell with different tastes and textures.</a:t>
            </a:r>
            <a:endParaRPr/>
          </a:p>
          <a:p>
            <a:pPr marL="0" lvl="0" indent="0" algn="l" rtl="0">
              <a:lnSpc>
                <a:spcPct val="90000"/>
              </a:lnSpc>
              <a:spcBef>
                <a:spcPts val="1000"/>
              </a:spcBef>
              <a:spcAft>
                <a:spcPts val="0"/>
              </a:spcAft>
              <a:buClr>
                <a:srgbClr val="16AD85"/>
              </a:buClr>
              <a:buSzPts val="2000"/>
              <a:buNone/>
            </a:pPr>
            <a:endParaRPr sz="2000"/>
          </a:p>
        </p:txBody>
      </p:sp>
      <p:sp>
        <p:nvSpPr>
          <p:cNvPr id="5" name="Google Shape;279;p37"/>
          <p:cNvSpPr txBox="1">
            <a:spLocks noGrp="1"/>
          </p:cNvSpPr>
          <p:nvPr>
            <p:ph type="body" idx="1"/>
          </p:nvPr>
        </p:nvSpPr>
        <p:spPr>
          <a:xfrm>
            <a:off x="663504" y="223949"/>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80;p37"/>
          <p:cNvSpPr txBox="1">
            <a:spLocks noGrp="1"/>
          </p:cNvSpPr>
          <p:nvPr>
            <p:ph type="body" idx="2"/>
          </p:nvPr>
        </p:nvSpPr>
        <p:spPr>
          <a:xfrm>
            <a:off x="773669"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1" i="0" u="none" strike="noStrike" cap="none" baseline="0" dirty="0">
                <a:solidFill>
                  <a:srgbClr val="37394C"/>
                </a:solidFill>
                <a:effectLst/>
                <a:uFillTx/>
                <a:latin typeface="Calibri"/>
              </a:rPr>
              <a:t>Blas</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Gall colli blas (hypogeusia) fod o ganlyniad i anhwylderau iechyd, meddyginiaeth neu ostyngiad sy'n gysylltiedig ag oedran mewn blasbwyntiau ar y tafod. Mae colli blas yn ei gwneud hi'n anoddach bwyta diet cytbwys a maethlon. Mae colli'r profiad o fwynhau prydau bwyd yn effeithio ar ryngweithio cymdeithasol a gall arwain at iselder.</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Gall maethegydd greu bwydlen neu gynllun bwyta i helpu i oresgyn colli'r synnwyr o flas ac arogl gyda gwahanol flasau a gweadau.</a:t>
            </a:r>
          </a:p>
          <a:p>
            <a:pPr marL="0" lvl="0" indent="0" algn="l" rtl="0">
              <a:lnSpc>
                <a:spcPct val="90000"/>
              </a:lnSpc>
              <a:spcBef>
                <a:spcPts val="1000"/>
              </a:spcBef>
              <a:spcAft>
                <a:spcPct val="0"/>
              </a:spcAft>
              <a:buClr>
                <a:srgbClr val="16AD85"/>
              </a:buClr>
              <a:buSzPts val="2000"/>
              <a:buNone/>
            </a:pPr>
            <a:endParaRP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8"/>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a:t>
            </a:r>
            <a:r>
              <a:rPr lang="en-GB" sz="2400" b="1" err="1"/>
              <a:t>Te</a:t>
            </a:r>
            <a:r>
              <a:rPr lang="en-GB" sz="2400" b="1" dirty="0"/>
              <a:t>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88" name="Google Shape;288;p38"/>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b="1"/>
              <a:t>Smell</a:t>
            </a:r>
            <a:endParaRPr/>
          </a:p>
          <a:p>
            <a:pPr marL="0" lvl="0" indent="0" algn="l" rtl="0">
              <a:lnSpc>
                <a:spcPct val="90000"/>
              </a:lnSpc>
              <a:spcBef>
                <a:spcPts val="1000"/>
              </a:spcBef>
              <a:spcAft>
                <a:spcPts val="0"/>
              </a:spcAft>
              <a:buClr>
                <a:srgbClr val="16AD85"/>
              </a:buClr>
              <a:buSzPts val="2000"/>
              <a:buNone/>
            </a:pPr>
            <a:r>
              <a:rPr lang="en-GB" sz="2000"/>
              <a:t>Loss of smell (anosmia) can be caused by infection, changes in the brain or ageing. Loss of smell also decreases an individual’s appetite and makes it harder to notice hazards such as fire, gas leak or out of date/spoiled foods. Smell ensures an individual maintains personal hygiene, but they may need additional support with this. For many, smell helps to evoke memories.</a:t>
            </a:r>
            <a:endParaRPr/>
          </a:p>
          <a:p>
            <a:pPr marL="0" lvl="0" indent="0" algn="l" rtl="0">
              <a:lnSpc>
                <a:spcPct val="90000"/>
              </a:lnSpc>
              <a:spcBef>
                <a:spcPts val="1000"/>
              </a:spcBef>
              <a:spcAft>
                <a:spcPts val="0"/>
              </a:spcAft>
              <a:buClr>
                <a:srgbClr val="16AD85"/>
              </a:buClr>
              <a:buSzPts val="2000"/>
              <a:buNone/>
            </a:pPr>
            <a:r>
              <a:rPr lang="en-GB" sz="2000"/>
              <a:t>Smoke and gas alarms enhance safety for those with a diminished sense of smell.</a:t>
            </a:r>
            <a:endParaRPr/>
          </a:p>
          <a:p>
            <a:pPr marL="0" lvl="0" indent="0" algn="l" rtl="0">
              <a:lnSpc>
                <a:spcPct val="90000"/>
              </a:lnSpc>
              <a:spcBef>
                <a:spcPts val="1000"/>
              </a:spcBef>
              <a:spcAft>
                <a:spcPts val="0"/>
              </a:spcAft>
              <a:buClr>
                <a:srgbClr val="16AD85"/>
              </a:buClr>
              <a:buSzPts val="2000"/>
              <a:buNone/>
            </a:pPr>
            <a:endParaRPr sz="2000"/>
          </a:p>
        </p:txBody>
      </p:sp>
      <p:sp>
        <p:nvSpPr>
          <p:cNvPr id="5" name="Google Shape;287;p38"/>
          <p:cNvSpPr txBox="1">
            <a:spLocks noGrp="1"/>
          </p:cNvSpPr>
          <p:nvPr>
            <p:ph type="body" idx="1"/>
          </p:nvPr>
        </p:nvSpPr>
        <p:spPr>
          <a:xfrm>
            <a:off x="663504" y="231323"/>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88;p38"/>
          <p:cNvSpPr txBox="1">
            <a:spLocks noGrp="1"/>
          </p:cNvSpPr>
          <p:nvPr>
            <p:ph type="body" idx="2"/>
          </p:nvPr>
        </p:nvSpPr>
        <p:spPr>
          <a:xfrm>
            <a:off x="663504"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1" i="0" u="none" strike="noStrike" cap="none" baseline="0" dirty="0">
                <a:solidFill>
                  <a:srgbClr val="37394C"/>
                </a:solidFill>
                <a:effectLst/>
                <a:uFillTx/>
                <a:latin typeface="Calibri"/>
              </a:rPr>
              <a:t>Arogl</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Gall colli arogl (anosmia) gael ei achosi gan haint, newidiadau yn yr ymennydd neu heneiddio. Mae colli arogl hefyd yn lleihau archwaeth unigolyn ac yn ei gwneud hi'n anoddach sylwi ar beryglon fel tân, nwy yn gollwng neu fwydydd sydd wedi dyddio/wedi'u difetha. Mae arogl yn sicrhau bod unigolyn yn cynnal hylendid personol, ond efallai y bydd angen cymorth ychwanegol arnynt gyda hyn. I lawer, mae arogl yn helpu i ddwyn atgofion.</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larymau mwg a nwy yn gwella diogelwch ar gyfer y rhai sydd â synnwyr arogli is.</a:t>
            </a:r>
          </a:p>
          <a:p>
            <a:pPr marL="0" lvl="0" indent="0" algn="l" rtl="0">
              <a:lnSpc>
                <a:spcPct val="90000"/>
              </a:lnSpc>
              <a:spcBef>
                <a:spcPts val="1000"/>
              </a:spcBef>
              <a:spcAft>
                <a:spcPct val="0"/>
              </a:spcAft>
              <a:buClr>
                <a:srgbClr val="16AD85"/>
              </a:buClr>
              <a:buSzPts val="2000"/>
              <a:buNone/>
            </a:pPr>
            <a:endParaRPr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9"/>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296" name="Google Shape;296;p39"/>
          <p:cNvSpPr txBox="1">
            <a:spLocks noGrp="1"/>
          </p:cNvSpPr>
          <p:nvPr>
            <p:ph type="body" idx="2"/>
          </p:nvPr>
        </p:nvSpPr>
        <p:spPr>
          <a:xfrm>
            <a:off x="644082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b="1"/>
              <a:t>Touch</a:t>
            </a:r>
            <a:endParaRPr/>
          </a:p>
          <a:p>
            <a:pPr marL="0" lvl="0" indent="0" algn="l" rtl="0">
              <a:lnSpc>
                <a:spcPct val="90000"/>
              </a:lnSpc>
              <a:spcBef>
                <a:spcPts val="1000"/>
              </a:spcBef>
              <a:spcAft>
                <a:spcPts val="0"/>
              </a:spcAft>
              <a:buClr>
                <a:srgbClr val="16AD85"/>
              </a:buClr>
              <a:buSzPts val="2000"/>
              <a:buNone/>
            </a:pPr>
            <a:r>
              <a:rPr lang="en-GB" sz="2000"/>
              <a:t>A reduced sense of touch (hypoesthesia) is a result of illnesses and diseases reducing blood flow to nerve endings. This makes it more difficult to detect pressure, temperature and texture, and in turn increases risks of falling and burns. Overall healthcare is important to individuals with no sense of touch as they may not feel injuries. Good footcare is important to those with a reduced sense of touch to stop the spread of infection. Care needs to be taken around hot objects/heat.</a:t>
            </a:r>
            <a:endParaRPr/>
          </a:p>
          <a:p>
            <a:pPr marL="0" lvl="0" indent="0" algn="l" rtl="0">
              <a:lnSpc>
                <a:spcPct val="90000"/>
              </a:lnSpc>
              <a:spcBef>
                <a:spcPts val="1000"/>
              </a:spcBef>
              <a:spcAft>
                <a:spcPts val="0"/>
              </a:spcAft>
              <a:buClr>
                <a:srgbClr val="16AD85"/>
              </a:buClr>
              <a:buSzPts val="2000"/>
              <a:buNone/>
            </a:pPr>
            <a:endParaRPr sz="2000"/>
          </a:p>
        </p:txBody>
      </p:sp>
      <p:sp>
        <p:nvSpPr>
          <p:cNvPr id="297" name="Google Shape;297;p39"/>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295;p39"/>
          <p:cNvSpPr txBox="1">
            <a:spLocks noGrp="1"/>
          </p:cNvSpPr>
          <p:nvPr>
            <p:ph type="body" idx="1"/>
          </p:nvPr>
        </p:nvSpPr>
        <p:spPr>
          <a:xfrm>
            <a:off x="663504" y="223948"/>
            <a:ext cx="5141578"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296;p39"/>
          <p:cNvSpPr txBox="1">
            <a:spLocks noGrp="1"/>
          </p:cNvSpPr>
          <p:nvPr>
            <p:ph type="body" idx="2"/>
          </p:nvPr>
        </p:nvSpPr>
        <p:spPr>
          <a:xfrm>
            <a:off x="594231" y="1590675"/>
            <a:ext cx="5280123" cy="42640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1" i="0" u="none" strike="noStrike" cap="none" baseline="0" dirty="0">
                <a:solidFill>
                  <a:srgbClr val="37394C"/>
                </a:solidFill>
                <a:effectLst/>
                <a:uFillTx/>
                <a:latin typeface="Calibri"/>
              </a:rPr>
              <a:t>Cyffwrdd</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llai o ymdeimlad o gyffwrdd (hypoesthesia) yn ganlyniad i salwch a chlefydau sy'n lleihau llif y gwaed i derfynau'r nerfau. Mae hyn yn ei gwneud hi'n anoddach canfod pwysedd, tymheredd a gwead, ac yn ei dro yn cynyddu'r risg o gwympo a llosgiadau. Mae gofal iechyd cyffredinol yn bwysig i unigolion heb unrhyw synnwyr o gyffwrdd oherwydd efallai na fyddant yn teimlo anafiadau. Mae gofal traed da yn bwysig i'r rhai sydd â synnwyr cyffwrdd llai er mwyn atal lledaeniad yr haint. Mae angen bod yn ofalus yn agos at wrthrychau poeth/gwres.</a:t>
            </a:r>
          </a:p>
          <a:p>
            <a:pPr marL="0" lvl="0" indent="0" algn="l" rtl="0">
              <a:lnSpc>
                <a:spcPct val="90000"/>
              </a:lnSpc>
              <a:spcBef>
                <a:spcPts val="1000"/>
              </a:spcBef>
              <a:spcAft>
                <a:spcPct val="0"/>
              </a:spcAft>
              <a:buClr>
                <a:srgbClr val="16AD85"/>
              </a:buClr>
              <a:buSzPts val="2000"/>
              <a:buNone/>
            </a:pPr>
            <a:endParaRP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40"/>
          <p:cNvSpPr txBox="1">
            <a:spLocks noGrp="1"/>
          </p:cNvSpPr>
          <p:nvPr>
            <p:ph type="body" idx="1"/>
          </p:nvPr>
        </p:nvSpPr>
        <p:spPr>
          <a:xfrm>
            <a:off x="6440822" y="223949"/>
            <a:ext cx="5141578" cy="1230097"/>
          </a:xfrm>
          <a:prstGeom prst="rect">
            <a:avLst/>
          </a:prstGeom>
          <a:noFill/>
          <a:ln>
            <a:noFill/>
          </a:ln>
        </p:spPr>
        <p:txBody>
          <a:bodyPr spcFirstLastPara="1" wrap="square" lIns="91425" tIns="45700" rIns="91425" bIns="45700" anchor="t" anchorCtr="0">
            <a:noAutofit/>
          </a:bodyPr>
          <a:lstStyle/>
          <a:p>
            <a:pPr marL="0" indent="0">
              <a:spcBef>
                <a:spcPts val="0"/>
              </a:spcBef>
            </a:pPr>
            <a:r>
              <a:rPr lang="en-GB" b="1" dirty="0"/>
              <a:t>8.3 Links between other conditions/impairments and sensory loss </a:t>
            </a:r>
            <a:endParaRPr dirty="0"/>
          </a:p>
        </p:txBody>
      </p:sp>
      <p:sp>
        <p:nvSpPr>
          <p:cNvPr id="304" name="Google Shape;304;p40"/>
          <p:cNvSpPr txBox="1">
            <a:spLocks noGrp="1"/>
          </p:cNvSpPr>
          <p:nvPr>
            <p:ph type="body" idx="2"/>
          </p:nvPr>
        </p:nvSpPr>
        <p:spPr>
          <a:xfrm>
            <a:off x="6440821" y="2353456"/>
            <a:ext cx="5280123" cy="3501243"/>
          </a:xfrm>
          <a:prstGeom prst="rect">
            <a:avLst/>
          </a:prstGeom>
          <a:noFill/>
          <a:ln>
            <a:noFill/>
          </a:ln>
        </p:spPr>
        <p:txBody>
          <a:bodyPr spcFirstLastPara="1" wrap="square" lIns="91425" tIns="45700" rIns="91425" bIns="45700" anchor="t" anchorCtr="0">
            <a:noAutofit/>
          </a:bodyPr>
          <a:lstStyle/>
          <a:p>
            <a:pPr marL="0" indent="0" algn="ctr">
              <a:spcBef>
                <a:spcPts val="0"/>
              </a:spcBef>
              <a:buSzPts val="3200"/>
            </a:pPr>
            <a:r>
              <a:rPr lang="en-GB" sz="3200" dirty="0"/>
              <a:t>What other conditions can you think of that are linked to sensory loss? </a:t>
            </a:r>
            <a:endParaRPr lang="en-US"/>
          </a:p>
          <a:p>
            <a:pPr marL="0" lvl="0" indent="0" algn="ctr">
              <a:lnSpc>
                <a:spcPct val="90000"/>
              </a:lnSpc>
              <a:spcBef>
                <a:spcPts val="0"/>
              </a:spcBef>
              <a:spcAft>
                <a:spcPts val="0"/>
              </a:spcAft>
              <a:buSzPts val="3200"/>
              <a:buNone/>
            </a:pPr>
            <a:endParaRPr lang="en-GB" sz="3200" dirty="0"/>
          </a:p>
          <a:p>
            <a:pPr marL="0" lvl="0" indent="0" algn="ctr">
              <a:lnSpc>
                <a:spcPct val="90000"/>
              </a:lnSpc>
              <a:spcBef>
                <a:spcPts val="0"/>
              </a:spcBef>
              <a:spcAft>
                <a:spcPts val="0"/>
              </a:spcAft>
              <a:buSzPts val="3200"/>
              <a:buNone/>
            </a:pPr>
            <a:endParaRPr lang="en-GB" sz="3200" dirty="0">
              <a:highlight>
                <a:srgbClr val="FFFF00"/>
              </a:highlight>
            </a:endParaRPr>
          </a:p>
          <a:p>
            <a:pPr marL="0" indent="0">
              <a:buSzPts val="2400"/>
            </a:pPr>
            <a:endParaRPr lang="en-GB" sz="2400"/>
          </a:p>
        </p:txBody>
      </p:sp>
      <p:sp>
        <p:nvSpPr>
          <p:cNvPr id="305" name="Google Shape;305;p40"/>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03;p40"/>
          <p:cNvSpPr txBox="1">
            <a:spLocks noGrp="1"/>
          </p:cNvSpPr>
          <p:nvPr>
            <p:ph type="body" idx="1"/>
          </p:nvPr>
        </p:nvSpPr>
        <p:spPr>
          <a:xfrm>
            <a:off x="663504" y="223949"/>
            <a:ext cx="5141578" cy="1230097"/>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pPr>
            <a:r>
              <a:rPr lang="cy" sz="2800" b="1" i="0" u="none" strike="noStrike" cap="none" baseline="0" dirty="0">
                <a:solidFill>
                  <a:srgbClr val="16AD85"/>
                </a:solidFill>
                <a:effectLst/>
                <a:uFillTx/>
                <a:latin typeface="Calibri"/>
              </a:rPr>
              <a:t>8.3 Cysylltiadau rhwng cyflyrau/namau eraill a cholli synhwyrau</a:t>
            </a:r>
            <a:r>
              <a:rPr lang="cy" b="1" dirty="0"/>
              <a:t> </a:t>
            </a:r>
            <a:endParaRPr lang="cy" sz="2800" b="0" i="0" u="none" strike="noStrike" cap="none" baseline="0" dirty="0">
              <a:solidFill>
                <a:srgbClr val="16AD85"/>
              </a:solidFill>
              <a:effectLst/>
              <a:uFillTx/>
              <a:latin typeface="Calibri"/>
            </a:endParaRPr>
          </a:p>
        </p:txBody>
      </p:sp>
      <p:sp>
        <p:nvSpPr>
          <p:cNvPr id="6" name="Google Shape;304;p40"/>
          <p:cNvSpPr txBox="1">
            <a:spLocks noGrp="1"/>
          </p:cNvSpPr>
          <p:nvPr>
            <p:ph type="body" idx="2"/>
          </p:nvPr>
        </p:nvSpPr>
        <p:spPr>
          <a:xfrm>
            <a:off x="594231" y="2353455"/>
            <a:ext cx="5280123" cy="3501243"/>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SzPts val="3200"/>
              <a:buNone/>
            </a:pPr>
            <a:r>
              <a:rPr lang="cy" sz="3200" b="0" i="0" u="none" strike="noStrike" cap="none" baseline="0" dirty="0">
                <a:solidFill>
                  <a:srgbClr val="37394C"/>
                </a:solidFill>
                <a:effectLst/>
                <a:uFillTx/>
                <a:latin typeface="Calibri"/>
              </a:rPr>
              <a:t>Pa gyflyrau eraill allwch chi feddwl amdanynt sy'n gysylltiedig â cholli  synhwyrau? </a:t>
            </a:r>
          </a:p>
          <a:p>
            <a:pPr marL="0" lvl="0" indent="0" algn="l" rtl="0">
              <a:lnSpc>
                <a:spcPct val="90000"/>
              </a:lnSpc>
              <a:spcBef>
                <a:spcPts val="1000"/>
              </a:spcBef>
              <a:spcAft>
                <a:spcPct val="0"/>
              </a:spcAft>
              <a:buClr>
                <a:srgbClr val="16AD85"/>
              </a:buClr>
              <a:buSzPts val="2400"/>
              <a:buNone/>
            </a:pPr>
            <a:endParaRPr sz="2400" dirty="0"/>
          </a:p>
        </p:txBody>
      </p:sp>
      <p:pic>
        <p:nvPicPr>
          <p:cNvPr id="2" name="Picture 1">
            <a:extLst>
              <a:ext uri="{FF2B5EF4-FFF2-40B4-BE49-F238E27FC236}">
                <a16:creationId xmlns:a16="http://schemas.microsoft.com/office/drawing/2014/main" id="{58D0D6AA-C002-984C-BF41-E099D10E30CF}"/>
              </a:ext>
            </a:extLst>
          </p:cNvPr>
          <p:cNvPicPr>
            <a:picLocks noChangeAspect="1"/>
          </p:cNvPicPr>
          <p:nvPr/>
        </p:nvPicPr>
        <p:blipFill>
          <a:blip r:embed="rId3"/>
          <a:stretch>
            <a:fillRect/>
          </a:stretch>
        </p:blipFill>
        <p:spPr>
          <a:xfrm>
            <a:off x="4845878" y="4928704"/>
            <a:ext cx="965200" cy="965200"/>
          </a:xfrm>
          <a:prstGeom prst="rect">
            <a:avLst/>
          </a:prstGeom>
        </p:spPr>
      </p:pic>
      <p:pic>
        <p:nvPicPr>
          <p:cNvPr id="3" name="Picture 2">
            <a:extLst>
              <a:ext uri="{FF2B5EF4-FFF2-40B4-BE49-F238E27FC236}">
                <a16:creationId xmlns:a16="http://schemas.microsoft.com/office/drawing/2014/main" id="{7BD494DB-7A2B-ACC1-85E4-724324DB3133}"/>
              </a:ext>
            </a:extLst>
          </p:cNvPr>
          <p:cNvPicPr>
            <a:picLocks noChangeAspect="1"/>
          </p:cNvPicPr>
          <p:nvPr/>
        </p:nvPicPr>
        <p:blipFill>
          <a:blip r:embed="rId4"/>
          <a:stretch>
            <a:fillRect/>
          </a:stretch>
        </p:blipFill>
        <p:spPr>
          <a:xfrm>
            <a:off x="5983355" y="4928703"/>
            <a:ext cx="909984" cy="921027"/>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41"/>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lnSpcReduction="10000"/>
          </a:bodyPr>
          <a:lstStyle/>
          <a:p>
            <a:pPr marL="0" indent="0">
              <a:spcBef>
                <a:spcPts val="0"/>
              </a:spcBef>
              <a:buSzPts val="2400"/>
            </a:pPr>
            <a:r>
              <a:rPr lang="en-GB" sz="2400" b="1" dirty="0"/>
              <a:t>8.4 The range of services, agencies and professionals which provide support for individuals with sensory loss </a:t>
            </a:r>
            <a:endParaRPr dirty="0"/>
          </a:p>
          <a:p>
            <a:pPr marL="0" lvl="0" indent="0" algn="l" rtl="0">
              <a:lnSpc>
                <a:spcPct val="90000"/>
              </a:lnSpc>
              <a:spcBef>
                <a:spcPts val="1000"/>
              </a:spcBef>
              <a:spcAft>
                <a:spcPts val="0"/>
              </a:spcAft>
              <a:buClr>
                <a:srgbClr val="16AD85"/>
              </a:buClr>
              <a:buSzPts val="2400"/>
              <a:buNone/>
            </a:pPr>
            <a:endParaRPr sz="2400" dirty="0"/>
          </a:p>
        </p:txBody>
      </p:sp>
      <p:sp>
        <p:nvSpPr>
          <p:cNvPr id="312" name="Google Shape;312;p41"/>
          <p:cNvSpPr txBox="1">
            <a:spLocks noGrp="1"/>
          </p:cNvSpPr>
          <p:nvPr>
            <p:ph type="body" idx="2"/>
          </p:nvPr>
        </p:nvSpPr>
        <p:spPr>
          <a:xfrm>
            <a:off x="6440821" y="1295400"/>
            <a:ext cx="5280123" cy="4676776"/>
          </a:xfrm>
          <a:prstGeom prst="rect">
            <a:avLst/>
          </a:prstGeom>
          <a:noFill/>
          <a:ln>
            <a:noFill/>
          </a:ln>
        </p:spPr>
        <p:txBody>
          <a:bodyPr spcFirstLastPara="1" wrap="square" lIns="91425" tIns="45700" rIns="91425" bIns="45700" anchor="t" anchorCtr="0">
            <a:noAutofit/>
          </a:bodyPr>
          <a:lstStyle/>
          <a:p>
            <a:pPr marL="285750" lvl="0" indent="-285750" algn="l" rtl="0">
              <a:lnSpc>
                <a:spcPct val="90000"/>
              </a:lnSpc>
              <a:spcBef>
                <a:spcPts val="0"/>
              </a:spcBef>
              <a:spcAft>
                <a:spcPts val="0"/>
              </a:spcAft>
              <a:buSzPts val="1400"/>
              <a:buFont typeface="Arial"/>
              <a:buChar char="•"/>
            </a:pPr>
            <a:r>
              <a:rPr lang="en-GB" sz="1400"/>
              <a:t>Centre of Excellence for Sensory Impairment (coesi)  - </a:t>
            </a:r>
            <a:r>
              <a:rPr lang="en-GB" sz="1400" u="sng">
                <a:solidFill>
                  <a:schemeClr val="hlink"/>
                </a:solidFill>
                <a:hlinkClick r:id="rId3"/>
              </a:rPr>
              <a:t>http://www.coesi.org.uk/Home.aspx</a:t>
            </a:r>
            <a:endParaRPr sz="1400"/>
          </a:p>
          <a:p>
            <a:pPr marL="285750" lvl="0" indent="-285750" algn="l" rtl="0">
              <a:lnSpc>
                <a:spcPct val="90000"/>
              </a:lnSpc>
              <a:spcBef>
                <a:spcPts val="1000"/>
              </a:spcBef>
              <a:spcAft>
                <a:spcPts val="0"/>
              </a:spcAft>
              <a:buSzPts val="1400"/>
              <a:buFont typeface="Arial"/>
              <a:buChar char="•"/>
            </a:pPr>
            <a:r>
              <a:rPr lang="en-GB" sz="1400"/>
              <a:t>Sense - </a:t>
            </a:r>
            <a:r>
              <a:rPr lang="en-GB" sz="1400" u="sng">
                <a:solidFill>
                  <a:schemeClr val="hlink"/>
                </a:solidFill>
                <a:hlinkClick r:id="rId4"/>
              </a:rPr>
              <a:t>https://www.sense.org.uk/get-support/information-and-advice/</a:t>
            </a:r>
            <a:endParaRPr sz="1400"/>
          </a:p>
          <a:p>
            <a:pPr marL="285750" lvl="0" indent="-285750" algn="l" rtl="0">
              <a:lnSpc>
                <a:spcPct val="90000"/>
              </a:lnSpc>
              <a:spcBef>
                <a:spcPts val="1000"/>
              </a:spcBef>
              <a:spcAft>
                <a:spcPts val="0"/>
              </a:spcAft>
              <a:buSzPts val="1400"/>
              <a:buFont typeface="Arial"/>
              <a:buChar char="•"/>
            </a:pPr>
            <a:r>
              <a:rPr lang="en-GB" sz="1400"/>
              <a:t>Action on Hearing Loss - </a:t>
            </a:r>
            <a:r>
              <a:rPr lang="en-GB" sz="1400" u="sng">
                <a:solidFill>
                  <a:schemeClr val="hlink"/>
                </a:solidFill>
                <a:hlinkClick r:id="rId5"/>
              </a:rPr>
              <a:t>https://www.actiononhearingloss.org.uk</a:t>
            </a:r>
            <a:endParaRPr sz="1400" u="sng"/>
          </a:p>
          <a:p>
            <a:pPr marL="285750" lvl="0" indent="-285750" algn="l" rtl="0">
              <a:lnSpc>
                <a:spcPct val="90000"/>
              </a:lnSpc>
              <a:spcBef>
                <a:spcPts val="1000"/>
              </a:spcBef>
              <a:spcAft>
                <a:spcPts val="0"/>
              </a:spcAft>
              <a:buSzPts val="1400"/>
              <a:buFont typeface="Arial"/>
              <a:buChar char="•"/>
            </a:pPr>
            <a:r>
              <a:rPr lang="en-GB" sz="1400"/>
              <a:t>Wales Council for Deaf People - </a:t>
            </a:r>
            <a:r>
              <a:rPr lang="en-GB" sz="1400" u="sng">
                <a:solidFill>
                  <a:schemeClr val="hlink"/>
                </a:solidFill>
                <a:hlinkClick r:id="rId6"/>
              </a:rPr>
              <a:t>http://www.wcdeaf.org.uk</a:t>
            </a:r>
            <a:endParaRPr sz="1400" u="sng"/>
          </a:p>
          <a:p>
            <a:pPr marL="285750" lvl="0" indent="-285750" algn="l" rtl="0">
              <a:lnSpc>
                <a:spcPct val="90000"/>
              </a:lnSpc>
              <a:spcBef>
                <a:spcPts val="1000"/>
              </a:spcBef>
              <a:spcAft>
                <a:spcPts val="0"/>
              </a:spcAft>
              <a:buSzPts val="1400"/>
              <a:buFont typeface="Arial"/>
              <a:buChar char="•"/>
            </a:pPr>
            <a:r>
              <a:rPr lang="en-GB" sz="1400"/>
              <a:t>Hearing link Wales - </a:t>
            </a:r>
            <a:r>
              <a:rPr lang="en-GB" sz="1400" u="sng">
                <a:solidFill>
                  <a:schemeClr val="hlink"/>
                </a:solidFill>
                <a:hlinkClick r:id="rId7"/>
              </a:rPr>
              <a:t>https://www.hearinglink.org/connect/hearing-link-wales</a:t>
            </a:r>
            <a:endParaRPr sz="1400" u="sng"/>
          </a:p>
          <a:p>
            <a:pPr marL="285750" lvl="0" indent="-285750" algn="l" rtl="0">
              <a:lnSpc>
                <a:spcPct val="90000"/>
              </a:lnSpc>
              <a:spcBef>
                <a:spcPts val="1000"/>
              </a:spcBef>
              <a:spcAft>
                <a:spcPts val="0"/>
              </a:spcAft>
              <a:buSzPts val="1400"/>
              <a:buFont typeface="Arial"/>
              <a:buChar char="•"/>
            </a:pPr>
            <a:r>
              <a:rPr lang="en-GB" sz="1400"/>
              <a:t>RNiB Cymru  - </a:t>
            </a:r>
            <a:r>
              <a:rPr lang="en-GB" sz="1400" u="sng">
                <a:solidFill>
                  <a:schemeClr val="hlink"/>
                </a:solidFill>
                <a:hlinkClick r:id="rId8"/>
              </a:rPr>
              <a:t>https://www.rnib.org.uk/wales-cymru-1</a:t>
            </a:r>
            <a:endParaRPr sz="1400" u="sng"/>
          </a:p>
          <a:p>
            <a:pPr marL="285750" lvl="0" indent="-285750" algn="l" rtl="0">
              <a:lnSpc>
                <a:spcPct val="90000"/>
              </a:lnSpc>
              <a:spcBef>
                <a:spcPts val="1000"/>
              </a:spcBef>
              <a:spcAft>
                <a:spcPts val="0"/>
              </a:spcAft>
              <a:buSzPts val="1400"/>
              <a:buFont typeface="Arial"/>
              <a:buChar char="•"/>
            </a:pPr>
            <a:r>
              <a:rPr lang="en-GB" sz="1400"/>
              <a:t>Sight Cymru - </a:t>
            </a:r>
            <a:r>
              <a:rPr lang="en-GB" sz="1400" u="sng">
                <a:solidFill>
                  <a:schemeClr val="hlink"/>
                </a:solidFill>
                <a:hlinkClick r:id="rId9"/>
              </a:rPr>
              <a:t>http://sightcymru.org.uk/</a:t>
            </a:r>
            <a:r>
              <a:rPr lang="en-GB" sz="1400" u="sng">
                <a:solidFill>
                  <a:schemeClr val="hlink"/>
                </a:solidFill>
                <a:hlinkClick r:id="rId8"/>
              </a:rPr>
              <a:t>s://www.rnib.org.uk/wales-cymru-1</a:t>
            </a:r>
            <a:endParaRPr sz="1400" u="sng"/>
          </a:p>
          <a:p>
            <a:pPr marL="285750" lvl="0" indent="-285750" algn="l" rtl="0">
              <a:lnSpc>
                <a:spcPct val="90000"/>
              </a:lnSpc>
              <a:spcBef>
                <a:spcPts val="1000"/>
              </a:spcBef>
              <a:spcAft>
                <a:spcPts val="0"/>
              </a:spcAft>
              <a:buSzPts val="1400"/>
              <a:buFont typeface="Arial"/>
              <a:buChar char="•"/>
            </a:pPr>
            <a:r>
              <a:rPr lang="en-GB" sz="1400"/>
              <a:t>Guide dogs Cymru - </a:t>
            </a:r>
            <a:r>
              <a:rPr lang="en-GB" sz="1400" u="sng">
                <a:solidFill>
                  <a:schemeClr val="hlink"/>
                </a:solidFill>
                <a:hlinkClick r:id="rId10"/>
              </a:rPr>
              <a:t>https://www.guidedogs.org.uk/guide-dogs-cymru/</a:t>
            </a:r>
            <a:endParaRPr sz="1400" u="sng"/>
          </a:p>
          <a:p>
            <a:pPr marL="285750" lvl="0" indent="-285750" algn="l" rtl="0">
              <a:lnSpc>
                <a:spcPct val="90000"/>
              </a:lnSpc>
              <a:spcBef>
                <a:spcPts val="1000"/>
              </a:spcBef>
              <a:spcAft>
                <a:spcPts val="0"/>
              </a:spcAft>
              <a:buSzPts val="1400"/>
              <a:buFont typeface="Arial"/>
              <a:buChar char="•"/>
            </a:pPr>
            <a:r>
              <a:rPr lang="en-GB" sz="1400"/>
              <a:t>Wales Council for the Blind - </a:t>
            </a:r>
            <a:r>
              <a:rPr lang="en-GB" sz="1400" u="sng">
                <a:solidFill>
                  <a:schemeClr val="hlink"/>
                </a:solidFill>
                <a:hlinkClick r:id="rId11"/>
              </a:rPr>
              <a:t>http://www.wcb-ccd.org.uk/perspectif/index.php</a:t>
            </a:r>
            <a:endParaRPr sz="1400" u="sng"/>
          </a:p>
          <a:p>
            <a:pPr marL="285750" lvl="0" indent="-285750" algn="l" rtl="0">
              <a:lnSpc>
                <a:spcPct val="90000"/>
              </a:lnSpc>
              <a:spcBef>
                <a:spcPts val="1000"/>
              </a:spcBef>
              <a:spcAft>
                <a:spcPts val="0"/>
              </a:spcAft>
              <a:buSzPts val="1400"/>
              <a:buFont typeface="Arial"/>
              <a:buChar char="•"/>
            </a:pPr>
            <a:r>
              <a:rPr lang="en-GB" sz="1400"/>
              <a:t>Deafblind Cymru - </a:t>
            </a:r>
            <a:r>
              <a:rPr lang="en-GB" sz="1400" u="sng">
                <a:solidFill>
                  <a:schemeClr val="hlink"/>
                </a:solidFill>
                <a:hlinkClick r:id="rId12"/>
              </a:rPr>
              <a:t>https://deafblind.org.uk/about-us/deafblind-cymru/</a:t>
            </a:r>
            <a:endParaRPr sz="1400"/>
          </a:p>
        </p:txBody>
      </p:sp>
      <p:sp>
        <p:nvSpPr>
          <p:cNvPr id="313" name="Google Shape;313;p41"/>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11;p41"/>
          <p:cNvSpPr txBox="1">
            <a:spLocks noGrp="1"/>
          </p:cNvSpPr>
          <p:nvPr>
            <p:ph type="body" idx="1"/>
          </p:nvPr>
        </p:nvSpPr>
        <p:spPr>
          <a:xfrm>
            <a:off x="346984" y="223949"/>
            <a:ext cx="5774617" cy="1241059"/>
          </a:xfrm>
          <a:prstGeom prst="rect">
            <a:avLst/>
          </a:prstGeom>
          <a:noFill/>
          <a:ln>
            <a:noFill/>
          </a:ln>
        </p:spPr>
        <p:txBody>
          <a:bodyPr spcFirstLastPara="1" wrap="square" lIns="91425" tIns="45700" rIns="91425" bIns="45700" anchor="t" anchorCtr="0">
            <a:normAutofit fontScale="97500"/>
          </a:bodyPr>
          <a:lstStyle/>
          <a:p>
            <a:pPr marL="0" indent="0">
              <a:spcBef>
                <a:spcPct val="0"/>
              </a:spcBef>
              <a:spcAft>
                <a:spcPct val="0"/>
              </a:spcAft>
              <a:buSzPts val="2400"/>
            </a:pPr>
            <a:r>
              <a:rPr lang="cy" sz="2500" b="1" i="0" u="none" strike="noStrike" cap="none" baseline="0" dirty="0">
                <a:solidFill>
                  <a:srgbClr val="16AD85"/>
                </a:solidFill>
                <a:effectLst/>
                <a:uFillTx/>
                <a:latin typeface="Calibri"/>
              </a:rPr>
              <a:t>8.4 Yr ystod o wasanaethau, asiantaethau a gweithwyr proffesiynol sy'n darparu cymorth i unigolion â cholli synhwyrau</a:t>
            </a:r>
            <a:r>
              <a:rPr lang="cy" sz="2500" b="1" dirty="0"/>
              <a:t> </a:t>
            </a:r>
            <a:endParaRPr lang="cy" sz="2500" b="0" i="0" u="none" strike="noStrike" cap="none" baseline="0" dirty="0">
              <a:solidFill>
                <a:srgbClr val="16AD85"/>
              </a:solidFill>
              <a:effectLst/>
              <a:uFillTx/>
              <a:latin typeface="Calibri"/>
            </a:endParaRPr>
          </a:p>
          <a:p>
            <a:pPr marL="0" lvl="0" indent="0" algn="l" rtl="0">
              <a:lnSpc>
                <a:spcPct val="90000"/>
              </a:lnSpc>
              <a:spcBef>
                <a:spcPts val="1000"/>
              </a:spcBef>
              <a:spcAft>
                <a:spcPct val="0"/>
              </a:spcAft>
              <a:buClr>
                <a:srgbClr val="16AD85"/>
              </a:buClr>
              <a:buSzPts val="2400"/>
              <a:buNone/>
            </a:pPr>
            <a:endParaRPr sz="2400" dirty="0"/>
          </a:p>
        </p:txBody>
      </p:sp>
      <p:sp>
        <p:nvSpPr>
          <p:cNvPr id="6" name="Google Shape;312;p41"/>
          <p:cNvSpPr txBox="1">
            <a:spLocks noGrp="1"/>
          </p:cNvSpPr>
          <p:nvPr>
            <p:ph type="body" idx="2"/>
          </p:nvPr>
        </p:nvSpPr>
        <p:spPr>
          <a:xfrm>
            <a:off x="454816" y="1465008"/>
            <a:ext cx="5280123" cy="4487392"/>
          </a:xfrm>
          <a:prstGeom prst="rect">
            <a:avLst/>
          </a:prstGeom>
          <a:noFill/>
          <a:ln>
            <a:noFill/>
          </a:ln>
        </p:spPr>
        <p:txBody>
          <a:bodyPr spcFirstLastPara="1" wrap="square" lIns="91425" tIns="45700" rIns="91425" bIns="45700" anchor="t" anchorCtr="0">
            <a:noAutofit/>
          </a:bodyPr>
          <a:lstStyle/>
          <a:p>
            <a:pPr marL="285750" lvl="0" indent="-285750" algn="l" rtl="0">
              <a:lnSpc>
                <a:spcPct val="90000"/>
              </a:lnSpc>
              <a:spcBef>
                <a:spcPct val="0"/>
              </a:spcBef>
              <a:spcAft>
                <a:spcPct val="0"/>
              </a:spcAft>
              <a:buSzPts val="1400"/>
              <a:buFont typeface="Arial"/>
              <a:buChar char="•"/>
            </a:pPr>
            <a:r>
              <a:rPr lang="cy" sz="1400" b="0" i="0" u="none" strike="noStrike" cap="none" baseline="0" dirty="0">
                <a:solidFill>
                  <a:srgbClr val="37394C"/>
                </a:solidFill>
                <a:effectLst/>
                <a:uFillTx/>
                <a:latin typeface="Calibri"/>
              </a:rPr>
              <a:t>Centre of Excellence for Sensory Impairment (coesi)  - </a:t>
            </a:r>
            <a:r>
              <a:rPr lang="cy" sz="1400" b="0" i="0" u="sng" strike="noStrike" cap="none" baseline="0" dirty="0">
                <a:solidFill>
                  <a:srgbClr val="0563C1"/>
                </a:solidFill>
                <a:effectLst/>
                <a:uFill>
                  <a:solidFill>
                    <a:srgbClr val="0563C1"/>
                  </a:solidFill>
                </a:uFill>
                <a:latin typeface="Calibri"/>
                <a:hlinkClick r:id="rId3" history="0"/>
              </a:rPr>
              <a:t>http://www.coesi.org.uk/Home.aspx</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Sense - </a:t>
            </a:r>
            <a:r>
              <a:rPr lang="cy" sz="1400" b="0" i="0" u="sng" strike="noStrike" cap="none" baseline="0" dirty="0">
                <a:solidFill>
                  <a:srgbClr val="0563C1"/>
                </a:solidFill>
                <a:effectLst/>
                <a:uFill>
                  <a:solidFill>
                    <a:srgbClr val="0563C1"/>
                  </a:solidFill>
                </a:uFill>
                <a:latin typeface="Calibri"/>
                <a:hlinkClick r:id="rId4" history="0"/>
              </a:rPr>
              <a:t>https://www.sense.org.uk/get-support/information-and-advice/</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Action on Hearing Loss - </a:t>
            </a:r>
            <a:r>
              <a:rPr lang="cy" sz="1400" b="0" i="0" u="sng" strike="noStrike" cap="none" baseline="0" dirty="0">
                <a:solidFill>
                  <a:srgbClr val="0563C1"/>
                </a:solidFill>
                <a:effectLst/>
                <a:uFill>
                  <a:solidFill>
                    <a:srgbClr val="0563C1"/>
                  </a:solidFill>
                </a:uFill>
                <a:latin typeface="Calibri"/>
                <a:hlinkClick r:id="rId5" history="0"/>
              </a:rPr>
              <a:t>https://www.actiononhearingloss.org.uk</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Cyngor Cymru i Bobl Fyddar - </a:t>
            </a:r>
            <a:r>
              <a:rPr lang="cy" sz="1400" b="0" i="0" u="sng" strike="noStrike" cap="none" baseline="0" dirty="0">
                <a:solidFill>
                  <a:srgbClr val="0563C1"/>
                </a:solidFill>
                <a:effectLst/>
                <a:uFill>
                  <a:solidFill>
                    <a:srgbClr val="0563C1"/>
                  </a:solidFill>
                </a:uFill>
                <a:latin typeface="Calibri"/>
                <a:hlinkClick r:id="rId6" history="0"/>
              </a:rPr>
              <a:t>http://www.wcdeaf.org.uk</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Cyswllt Clywed Cymru - </a:t>
            </a:r>
            <a:r>
              <a:rPr lang="cy" sz="1400" b="0" i="0" u="sng" strike="noStrike" cap="none" baseline="0" dirty="0">
                <a:solidFill>
                  <a:srgbClr val="0563C1"/>
                </a:solidFill>
                <a:effectLst/>
                <a:uFill>
                  <a:solidFill>
                    <a:srgbClr val="0563C1"/>
                  </a:solidFill>
                </a:uFill>
                <a:latin typeface="Calibri"/>
                <a:hlinkClick r:id="rId7" history="0"/>
              </a:rPr>
              <a:t>https://www.hearinglink.org/connect/hearing-link-wales</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RNiB Cymru - </a:t>
            </a:r>
            <a:r>
              <a:rPr lang="cy" sz="1400" b="0" i="0" u="sng" strike="noStrike" cap="none" baseline="0" dirty="0">
                <a:solidFill>
                  <a:srgbClr val="0563C1"/>
                </a:solidFill>
                <a:effectLst/>
                <a:uFill>
                  <a:solidFill>
                    <a:srgbClr val="0563C1"/>
                  </a:solidFill>
                </a:uFill>
                <a:latin typeface="Calibri"/>
                <a:hlinkClick r:id="rId8" history="0"/>
              </a:rPr>
              <a:t>https://www.rnib.org.uk/wales-cymru-1</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Golwg Cymru - </a:t>
            </a:r>
            <a:r>
              <a:rPr lang="cy" sz="1400" b="0" i="0" u="sng" strike="noStrike" cap="none" baseline="0" dirty="0">
                <a:solidFill>
                  <a:srgbClr val="0563C1"/>
                </a:solidFill>
                <a:effectLst/>
                <a:uFill>
                  <a:solidFill>
                    <a:srgbClr val="0563C1"/>
                  </a:solidFill>
                </a:uFill>
                <a:latin typeface="Calibri"/>
                <a:hlinkClick r:id="rId9" history="0"/>
              </a:rPr>
              <a:t>http://sightcymru.org.uk/s://www.rnib.org.uk/wales-cymru-1</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Cŵn Tywys Cymru -</a:t>
            </a:r>
            <a:r>
              <a:rPr lang="cy" sz="1400" b="0" i="0" u="sng" strike="noStrike" cap="none" baseline="0" dirty="0">
                <a:solidFill>
                  <a:srgbClr val="0563C1"/>
                </a:solidFill>
                <a:effectLst/>
                <a:uFill>
                  <a:solidFill>
                    <a:srgbClr val="0563C1"/>
                  </a:solidFill>
                </a:uFill>
                <a:latin typeface="Calibri"/>
                <a:hlinkClick r:id="rId10" history="0"/>
              </a:rPr>
              <a:t>https://www.guidedogs.org.uk/guide-dogs-cymru/</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Cyngor Cymru i'r Deillion - </a:t>
            </a:r>
            <a:r>
              <a:rPr lang="cy" sz="1400" b="0" i="0" u="sng" strike="noStrike" cap="none" baseline="0" dirty="0">
                <a:solidFill>
                  <a:srgbClr val="0563C1"/>
                </a:solidFill>
                <a:effectLst/>
                <a:uFill>
                  <a:solidFill>
                    <a:srgbClr val="0563C1"/>
                  </a:solidFill>
                </a:uFill>
                <a:latin typeface="Calibri"/>
                <a:hlinkClick r:id="rId11" history="0"/>
              </a:rPr>
              <a:t>http://www.wcb-ccd.org.uk/perspectif/index.php</a:t>
            </a:r>
          </a:p>
          <a:p>
            <a:pPr marL="285750" lvl="0" indent="-285750" algn="l" rtl="0">
              <a:lnSpc>
                <a:spcPct val="90000"/>
              </a:lnSpc>
              <a:spcBef>
                <a:spcPts val="1000"/>
              </a:spcBef>
              <a:spcAft>
                <a:spcPct val="0"/>
              </a:spcAft>
              <a:buSzPts val="1400"/>
              <a:buFont typeface="Arial"/>
              <a:buChar char="•"/>
            </a:pPr>
            <a:r>
              <a:rPr lang="cy" sz="1400" b="0" i="0" u="none" strike="noStrike" cap="none" baseline="0" dirty="0">
                <a:solidFill>
                  <a:srgbClr val="37394C"/>
                </a:solidFill>
                <a:effectLst/>
                <a:uFillTx/>
                <a:latin typeface="Calibri"/>
              </a:rPr>
              <a:t>Deafblind Cymru -</a:t>
            </a:r>
            <a:r>
              <a:rPr lang="cy" sz="1400" b="0" i="0" u="sng" strike="noStrike" cap="none" baseline="0" dirty="0">
                <a:solidFill>
                  <a:srgbClr val="0563C1"/>
                </a:solidFill>
                <a:effectLst/>
                <a:uFill>
                  <a:solidFill>
                    <a:srgbClr val="0563C1"/>
                  </a:solidFill>
                </a:uFill>
                <a:latin typeface="Calibri"/>
                <a:hlinkClick r:id="rId12" history="0"/>
              </a:rPr>
              <a:t>https://deafblind.org.uk/about-us/deafblind-cymru/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42"/>
          <p:cNvSpPr txBox="1">
            <a:spLocks noGrp="1"/>
          </p:cNvSpPr>
          <p:nvPr>
            <p:ph type="body" idx="1"/>
          </p:nvPr>
        </p:nvSpPr>
        <p:spPr>
          <a:xfrm>
            <a:off x="644082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ts val="0"/>
              </a:spcBef>
              <a:buSzPct val="100000"/>
            </a:pPr>
            <a:r>
              <a:rPr lang="en-GB" sz="2400" b="1" dirty="0"/>
              <a:t>8.5 Specific requirements set within the Social Services and Well-Being (Wales) Act and associated Codes of Practice for the assessment of and delivery of services to individuals with sensory loss</a:t>
            </a:r>
            <a:r>
              <a:rPr lang="en-GB" sz="2400" dirty="0"/>
              <a:t> </a:t>
            </a:r>
            <a:endParaRPr/>
          </a:p>
        </p:txBody>
      </p:sp>
      <p:sp>
        <p:nvSpPr>
          <p:cNvPr id="320" name="Google Shape;320;p42"/>
          <p:cNvSpPr txBox="1">
            <a:spLocks noGrp="1"/>
          </p:cNvSpPr>
          <p:nvPr>
            <p:ph type="body" idx="2"/>
          </p:nvPr>
        </p:nvSpPr>
        <p:spPr>
          <a:xfrm>
            <a:off x="6440821" y="2133599"/>
            <a:ext cx="5417804" cy="41624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The codes of practice under the Act make specific reference to local authorities and local health boards’ responsibilities to provide appropriate care and support for the deafblind people in their area. We call these the ‘</a:t>
            </a:r>
            <a:r>
              <a:rPr lang="en-GB" sz="2000" b="1">
                <a:solidFill>
                  <a:srgbClr val="0DB68D"/>
                </a:solidFill>
              </a:rPr>
              <a:t>Deafblind duties</a:t>
            </a:r>
            <a:r>
              <a:rPr lang="en-GB" sz="2000"/>
              <a:t>’. The duties within the Act and codes replace the National Assembly for Wales circular ‘Social Care for Deafblind Children and Adults’, often known as the ‘Deafblind guidance’, which was issued in 2001. The new duties on local authorities are dispersed throughout the Act and codes. </a:t>
            </a:r>
            <a:endParaRPr/>
          </a:p>
        </p:txBody>
      </p:sp>
      <p:sp>
        <p:nvSpPr>
          <p:cNvPr id="321" name="Google Shape;321;p42"/>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19;p42"/>
          <p:cNvSpPr txBox="1">
            <a:spLocks noGrp="1"/>
          </p:cNvSpPr>
          <p:nvPr>
            <p:ph type="body" idx="1"/>
          </p:nvPr>
        </p:nvSpPr>
        <p:spPr>
          <a:xfrm>
            <a:off x="59423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8.5 Gofynion penodol a nodir yn Neddf Gwasanaethau Cymdeithasol a Llesiant (Cymru) a Chodau Ymarfer cysylltiedig ar gyfer asesu a darparu gwasanaethau i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320;p42"/>
          <p:cNvSpPr txBox="1">
            <a:spLocks noGrp="1"/>
          </p:cNvSpPr>
          <p:nvPr>
            <p:ph type="body" idx="2"/>
          </p:nvPr>
        </p:nvSpPr>
        <p:spPr>
          <a:xfrm>
            <a:off x="525391" y="2133599"/>
            <a:ext cx="5417804" cy="41624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Mae’r codau ymarfer o dan y Ddeddf yn cyfeirio’n benodol at gyfrifoldebau awdurdodau lleol a byrddau iechyd lleol i ddarparu gofal a chymorth priodol i bobl fyddarddall yn eu hardal. Rydyn ni'n galw'r rhain yn '</a:t>
            </a:r>
            <a:r>
              <a:rPr lang="cy" sz="2000" b="1" i="0" u="none" strike="noStrike" cap="none" baseline="0" dirty="0">
                <a:solidFill>
                  <a:srgbClr val="0DB68D"/>
                </a:solidFill>
                <a:effectLst/>
                <a:uFillTx/>
                <a:latin typeface="Calibri"/>
              </a:rPr>
              <a:t>Ddyletswyddau byddarddall</a:t>
            </a:r>
            <a:r>
              <a:rPr lang="cy" sz="2000" b="0" i="0" u="none" strike="noStrike" cap="none" baseline="0" dirty="0">
                <a:solidFill>
                  <a:srgbClr val="37394C"/>
                </a:solidFill>
                <a:effectLst/>
                <a:uFillTx/>
                <a:latin typeface="Calibri"/>
              </a:rPr>
              <a:t>'. Mae’r dyletswyddau o fewn y Ddeddf a’r codau yn disodli cylchlythyr Cynulliad Cenedlaethol Cymru ‘Gofal Cymdeithasol i Blant ac Oedolion Byddarddall’, a adwaenir yn aml fel y ‘Canllawiau Byddarddall’, a gyhoeddwyd yn 2001. Mae'r dyletswyddau newydd ar awdurdodau lleol wedi'u gwasgaru drwy'r Ddeddf a'r codau.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794BA1B2-A848-0A4E-991A-1DA8840328F1}"/>
              </a:ext>
            </a:extLst>
          </p:cNvPr>
          <p:cNvPicPr>
            <a:picLocks noChangeAspect="1"/>
          </p:cNvPicPr>
          <p:nvPr/>
        </p:nvPicPr>
        <p:blipFill>
          <a:blip r:embed="rId2"/>
          <a:stretch>
            <a:fillRect/>
          </a:stretch>
        </p:blipFill>
        <p:spPr>
          <a:xfrm>
            <a:off x="-2208" y="-4003"/>
            <a:ext cx="12196416" cy="6866006"/>
          </a:xfrm>
          <a:prstGeom prst="rect">
            <a:avLst/>
          </a:prstGeom>
        </p:spPr>
      </p:pic>
    </p:spTree>
    <p:extLst>
      <p:ext uri="{BB962C8B-B14F-4D97-AF65-F5344CB8AC3E}">
        <p14:creationId xmlns:p14="http://schemas.microsoft.com/office/powerpoint/2010/main" val="32608056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43"/>
          <p:cNvSpPr txBox="1">
            <a:spLocks noGrp="1"/>
          </p:cNvSpPr>
          <p:nvPr>
            <p:ph type="body" idx="1"/>
          </p:nvPr>
        </p:nvSpPr>
        <p:spPr>
          <a:xfrm>
            <a:off x="644082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ts val="0"/>
              </a:spcBef>
              <a:buSzPct val="100000"/>
            </a:pPr>
            <a:r>
              <a:rPr lang="en-GB" sz="2400" b="1" dirty="0"/>
              <a:t>8.5 Specific requirements set within the Social Services and Well-Being (Wales) Act and associated Codes of Practice for the assessment of and delivery of services to individuals with sensory loss </a:t>
            </a:r>
            <a:endParaRPr/>
          </a:p>
        </p:txBody>
      </p:sp>
      <p:sp>
        <p:nvSpPr>
          <p:cNvPr id="328" name="Google Shape;328;p43"/>
          <p:cNvSpPr txBox="1">
            <a:spLocks noGrp="1"/>
          </p:cNvSpPr>
          <p:nvPr>
            <p:ph type="body" idx="2"/>
          </p:nvPr>
        </p:nvSpPr>
        <p:spPr>
          <a:xfrm>
            <a:off x="6440821" y="1716505"/>
            <a:ext cx="5417804" cy="4579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a:t>The Code states: </a:t>
            </a:r>
            <a:endParaRPr/>
          </a:p>
          <a:p>
            <a:pPr marL="0" lvl="0" indent="0" algn="l" rtl="0">
              <a:lnSpc>
                <a:spcPct val="90000"/>
              </a:lnSpc>
              <a:spcBef>
                <a:spcPts val="1000"/>
              </a:spcBef>
              <a:spcAft>
                <a:spcPts val="0"/>
              </a:spcAft>
              <a:buClr>
                <a:srgbClr val="16AD85"/>
              </a:buClr>
              <a:buSzPts val="1800"/>
              <a:buNone/>
            </a:pPr>
            <a:r>
              <a:rPr lang="en-GB" b="1"/>
              <a:t>Section 1 of the population assessment report must include specific core themes dealing with: </a:t>
            </a:r>
            <a:endParaRPr/>
          </a:p>
          <a:p>
            <a:pPr marL="285750" lvl="0" indent="-285750" algn="l" rtl="0">
              <a:lnSpc>
                <a:spcPct val="90000"/>
              </a:lnSpc>
              <a:spcBef>
                <a:spcPts val="1000"/>
              </a:spcBef>
              <a:spcAft>
                <a:spcPts val="0"/>
              </a:spcAft>
              <a:buSzPts val="1800"/>
              <a:buFont typeface="Arial"/>
              <a:buChar char="•"/>
            </a:pPr>
            <a:r>
              <a:rPr lang="en-GB"/>
              <a:t>children and young people </a:t>
            </a:r>
            <a:endParaRPr/>
          </a:p>
          <a:p>
            <a:pPr marL="285750" lvl="0" indent="-285750" algn="l" rtl="0">
              <a:lnSpc>
                <a:spcPct val="90000"/>
              </a:lnSpc>
              <a:spcBef>
                <a:spcPts val="1000"/>
              </a:spcBef>
              <a:spcAft>
                <a:spcPts val="0"/>
              </a:spcAft>
              <a:buSzPts val="1800"/>
              <a:buFont typeface="Arial"/>
              <a:buChar char="•"/>
            </a:pPr>
            <a:r>
              <a:rPr lang="en-GB"/>
              <a:t>older people </a:t>
            </a:r>
            <a:endParaRPr/>
          </a:p>
          <a:p>
            <a:pPr marL="285750" lvl="0" indent="-285750" algn="l" rtl="0">
              <a:lnSpc>
                <a:spcPct val="90000"/>
              </a:lnSpc>
              <a:spcBef>
                <a:spcPts val="1000"/>
              </a:spcBef>
              <a:spcAft>
                <a:spcPts val="0"/>
              </a:spcAft>
              <a:buSzPts val="1800"/>
              <a:buFont typeface="Arial"/>
              <a:buChar char="•"/>
            </a:pPr>
            <a:r>
              <a:rPr lang="en-GB"/>
              <a:t>health / physical disabilities </a:t>
            </a:r>
            <a:endParaRPr/>
          </a:p>
          <a:p>
            <a:pPr marL="285750" lvl="0" indent="-285750" algn="l" rtl="0">
              <a:lnSpc>
                <a:spcPct val="90000"/>
              </a:lnSpc>
              <a:spcBef>
                <a:spcPts val="1000"/>
              </a:spcBef>
              <a:spcAft>
                <a:spcPts val="0"/>
              </a:spcAft>
              <a:buSzPts val="1800"/>
              <a:buFont typeface="Arial"/>
              <a:buChar char="•"/>
            </a:pPr>
            <a:r>
              <a:rPr lang="en-GB"/>
              <a:t>learning disability / autism </a:t>
            </a:r>
            <a:endParaRPr/>
          </a:p>
          <a:p>
            <a:pPr marL="285750" lvl="0" indent="-285750" algn="l" rtl="0">
              <a:lnSpc>
                <a:spcPct val="90000"/>
              </a:lnSpc>
              <a:spcBef>
                <a:spcPts val="1000"/>
              </a:spcBef>
              <a:spcAft>
                <a:spcPts val="0"/>
              </a:spcAft>
              <a:buSzPts val="1800"/>
              <a:buFont typeface="Arial"/>
              <a:buChar char="•"/>
            </a:pPr>
            <a:r>
              <a:rPr lang="en-GB"/>
              <a:t>mental health </a:t>
            </a:r>
            <a:endParaRPr/>
          </a:p>
          <a:p>
            <a:pPr marL="285750" lvl="0" indent="-285750" algn="l" rtl="0">
              <a:lnSpc>
                <a:spcPct val="90000"/>
              </a:lnSpc>
              <a:spcBef>
                <a:spcPts val="1000"/>
              </a:spcBef>
              <a:spcAft>
                <a:spcPts val="0"/>
              </a:spcAft>
              <a:buSzPts val="1800"/>
              <a:buFont typeface="Arial"/>
              <a:buChar char="•"/>
            </a:pPr>
            <a:r>
              <a:rPr lang="en-GB" b="1" u="sng"/>
              <a:t>sensory impairment </a:t>
            </a:r>
            <a:endParaRPr/>
          </a:p>
          <a:p>
            <a:pPr marL="285750" lvl="0" indent="-285750" algn="l" rtl="0">
              <a:lnSpc>
                <a:spcPct val="90000"/>
              </a:lnSpc>
              <a:spcBef>
                <a:spcPts val="1000"/>
              </a:spcBef>
              <a:spcAft>
                <a:spcPts val="0"/>
              </a:spcAft>
              <a:buSzPts val="1800"/>
              <a:buFont typeface="Arial"/>
              <a:buChar char="•"/>
            </a:pPr>
            <a:r>
              <a:rPr lang="en-GB"/>
              <a:t>carers who need support </a:t>
            </a:r>
            <a:endParaRPr/>
          </a:p>
          <a:p>
            <a:pPr marL="285750" lvl="0" indent="-285750" algn="l" rtl="0">
              <a:lnSpc>
                <a:spcPct val="90000"/>
              </a:lnSpc>
              <a:spcBef>
                <a:spcPts val="1000"/>
              </a:spcBef>
              <a:spcAft>
                <a:spcPts val="0"/>
              </a:spcAft>
              <a:buSzPts val="1800"/>
              <a:buFont typeface="Arial"/>
              <a:buChar char="•"/>
            </a:pPr>
            <a:r>
              <a:rPr lang="en-GB"/>
              <a:t>violence against women, domestic abuse and sexual violence (Code 2, 123) </a:t>
            </a:r>
            <a:endParaRPr/>
          </a:p>
        </p:txBody>
      </p:sp>
      <p:sp>
        <p:nvSpPr>
          <p:cNvPr id="329" name="Google Shape;329;p43"/>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27;p43"/>
          <p:cNvSpPr txBox="1">
            <a:spLocks noGrp="1"/>
          </p:cNvSpPr>
          <p:nvPr>
            <p:ph type="body" idx="1"/>
          </p:nvPr>
        </p:nvSpPr>
        <p:spPr>
          <a:xfrm>
            <a:off x="59423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8.5 </a:t>
            </a:r>
            <a:r>
              <a:rPr lang="cy" sz="2400" b="1" i="0" u="none" strike="noStrike" cap="none" baseline="0" err="1">
                <a:solidFill>
                  <a:srgbClr val="16AD85"/>
                </a:solidFill>
                <a:effectLst/>
                <a:uFillTx/>
                <a:latin typeface="Calibri"/>
              </a:rPr>
              <a:t>Gofynion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penodol</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nodir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Neddf </a:t>
            </a:r>
            <a:r>
              <a:rPr lang="cy" sz="2400" b="1" i="0" u="none" strike="noStrike" cap="none" baseline="0" err="1">
                <a:solidFill>
                  <a:srgbClr val="16AD85"/>
                </a:solidFill>
                <a:effectLst/>
                <a:uFillTx/>
                <a:latin typeface="Calibri"/>
              </a:rPr>
              <a:t>Gwasanaethau</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Cymdeithasol</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Llesiant</a:t>
            </a:r>
            <a:r>
              <a:rPr lang="cy" sz="2400" b="1" i="0" u="none" strike="noStrike" cap="none" baseline="0" dirty="0">
                <a:solidFill>
                  <a:srgbClr val="16AD85"/>
                </a:solidFill>
                <a:effectLst/>
                <a:uFillTx/>
                <a:latin typeface="Calibri"/>
              </a:rPr>
              <a:t> (Cymru) a </a:t>
            </a:r>
            <a:r>
              <a:rPr lang="cy" sz="2400" b="1" i="0" u="none" strike="noStrike" cap="none" baseline="0" err="1">
                <a:solidFill>
                  <a:srgbClr val="16AD85"/>
                </a:solidFill>
                <a:effectLst/>
                <a:uFillTx/>
                <a:latin typeface="Calibri"/>
              </a:rPr>
              <a:t>Chodau</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Ymarfer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cysylltiedig</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ar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gyfer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asesu</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darparu</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gwasanaethau</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unigolion</a:t>
            </a:r>
            <a:r>
              <a:rPr lang="cy" sz="2400" b="1" i="0" u="none" strike="noStrike" cap="none" baseline="0" dirty="0">
                <a:solidFill>
                  <a:srgbClr val="16AD85"/>
                </a:solidFill>
                <a:effectLst/>
                <a:uFillTx/>
                <a:latin typeface="Calibri"/>
              </a:rPr>
              <a:t> â </a:t>
            </a:r>
            <a:r>
              <a:rPr lang="cy" sz="2400" b="1" i="0" u="none" strike="noStrike" cap="none" baseline="0" err="1">
                <a:solidFill>
                  <a:srgbClr val="16AD85"/>
                </a:solidFill>
                <a:effectLst/>
                <a:uFillTx/>
                <a:latin typeface="Calibri"/>
              </a:rPr>
              <a:t>cholli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synhwyrau</a:t>
            </a:r>
            <a:r>
              <a:rPr lang="cy" sz="2400" b="1" dirty="0"/>
              <a:t> </a:t>
            </a:r>
            <a:endParaRPr lang="cy" sz="2400" b="0" i="0" u="none" strike="noStrike" cap="none" baseline="0">
              <a:solidFill>
                <a:srgbClr val="16AD85"/>
              </a:solidFill>
              <a:effectLst/>
              <a:uFillTx/>
              <a:latin typeface="Calibri"/>
            </a:endParaRPr>
          </a:p>
        </p:txBody>
      </p:sp>
      <p:sp>
        <p:nvSpPr>
          <p:cNvPr id="6" name="Google Shape;328;p43"/>
          <p:cNvSpPr txBox="1">
            <a:spLocks noGrp="1"/>
          </p:cNvSpPr>
          <p:nvPr>
            <p:ph type="body" idx="2"/>
          </p:nvPr>
        </p:nvSpPr>
        <p:spPr>
          <a:xfrm>
            <a:off x="594231" y="1716504"/>
            <a:ext cx="5417804" cy="4579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0" u="none" strike="noStrike" cap="none" baseline="0" dirty="0">
                <a:solidFill>
                  <a:srgbClr val="37394C"/>
                </a:solidFill>
                <a:effectLst/>
                <a:uFillTx/>
                <a:latin typeface="Calibri"/>
              </a:rPr>
              <a:t>Mae'r Cod yn dweud: </a:t>
            </a:r>
          </a:p>
          <a:p>
            <a:pPr marL="0" lvl="0" indent="0" algn="l" rtl="0">
              <a:lnSpc>
                <a:spcPct val="90000"/>
              </a:lnSpc>
              <a:spcBef>
                <a:spcPts val="1000"/>
              </a:spcBef>
              <a:spcAft>
                <a:spcPct val="0"/>
              </a:spcAft>
              <a:buClr>
                <a:srgbClr val="16AD85"/>
              </a:buClr>
              <a:buSzPts val="1800"/>
              <a:buNone/>
            </a:pPr>
            <a:r>
              <a:rPr lang="cy" sz="1800" b="1" i="0" u="none" strike="noStrike" cap="none" baseline="0" dirty="0">
                <a:solidFill>
                  <a:srgbClr val="37394C"/>
                </a:solidFill>
                <a:effectLst/>
                <a:uFillTx/>
                <a:latin typeface="Calibri"/>
              </a:rPr>
              <a:t>Rhaid i Adran 1 yr adroddiad asesiad poblogaeth gynnwys themâu craidd penodol sy’n ymdrin â: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plant a phobl ifanc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pobl hŷn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iechyd / anableddau corfforol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anabledd dysgu / awtistiaeth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iechyd meddwl </a:t>
            </a:r>
          </a:p>
          <a:p>
            <a:pPr marL="285750" lvl="0" indent="-285750" algn="l" rtl="0">
              <a:lnSpc>
                <a:spcPct val="90000"/>
              </a:lnSpc>
              <a:spcBef>
                <a:spcPts val="1000"/>
              </a:spcBef>
              <a:spcAft>
                <a:spcPct val="0"/>
              </a:spcAft>
              <a:buSzPts val="1800"/>
              <a:buFont typeface="Arial"/>
              <a:buChar char="•"/>
            </a:pPr>
            <a:r>
              <a:rPr lang="cy" sz="1800" b="1" i="0" u="sng" strike="noStrike" cap="none" baseline="0" dirty="0">
                <a:solidFill>
                  <a:srgbClr val="37394C"/>
                </a:solidFill>
                <a:effectLst/>
                <a:uFill>
                  <a:solidFill>
                    <a:srgbClr val="37394C"/>
                  </a:solidFill>
                </a:uFill>
                <a:latin typeface="Calibri"/>
              </a:rPr>
              <a:t>nam ar y synhwyrau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gofalwyr sydd angen cefnogaeth </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trais yn erbyn menywod, cam-drin yn y cartref a thrais rhywiol (Cod 2, 123)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44"/>
          <p:cNvSpPr txBox="1">
            <a:spLocks noGrp="1"/>
          </p:cNvSpPr>
          <p:nvPr>
            <p:ph type="body" idx="1"/>
          </p:nvPr>
        </p:nvSpPr>
        <p:spPr>
          <a:xfrm>
            <a:off x="644082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ts val="0"/>
              </a:spcBef>
              <a:buSzPct val="100000"/>
            </a:pPr>
            <a:r>
              <a:rPr lang="en-GB" sz="2400" b="1" dirty="0"/>
              <a:t>8.5 Specific requirements set within the Social Services and Well-Being (Wales) Act and associated Codes of Practice for the assessment of and delivery of services to individuals with sensory loss </a:t>
            </a:r>
            <a:endParaRPr/>
          </a:p>
        </p:txBody>
      </p:sp>
      <p:sp>
        <p:nvSpPr>
          <p:cNvPr id="336" name="Google Shape;336;p44"/>
          <p:cNvSpPr txBox="1">
            <a:spLocks noGrp="1"/>
          </p:cNvSpPr>
          <p:nvPr>
            <p:ph type="body" idx="2"/>
          </p:nvPr>
        </p:nvSpPr>
        <p:spPr>
          <a:xfrm>
            <a:off x="6440821" y="1716505"/>
            <a:ext cx="5417804" cy="4579519"/>
          </a:xfrm>
          <a:prstGeom prst="rect">
            <a:avLst/>
          </a:prstGeom>
          <a:noFill/>
          <a:ln>
            <a:noFill/>
          </a:ln>
        </p:spPr>
        <p:txBody>
          <a:bodyPr spcFirstLastPara="1" wrap="square" lIns="91425" tIns="45700" rIns="91425" bIns="45700" anchor="t" anchorCtr="0">
            <a:noAutofit/>
          </a:bodyPr>
          <a:lstStyle/>
          <a:p>
            <a:pPr marL="0" indent="0">
              <a:spcBef>
                <a:spcPts val="0"/>
              </a:spcBef>
            </a:pPr>
            <a:r>
              <a:rPr lang="en-GB" u="sng" dirty="0"/>
              <a:t>Under the Act local authorities are required to ensure: </a:t>
            </a:r>
            <a:endParaRPr/>
          </a:p>
          <a:p>
            <a:pPr marL="0" lvl="0" indent="0" algn="l" rtl="0">
              <a:lnSpc>
                <a:spcPct val="90000"/>
              </a:lnSpc>
              <a:spcBef>
                <a:spcPts val="1000"/>
              </a:spcBef>
              <a:spcAft>
                <a:spcPts val="0"/>
              </a:spcAft>
              <a:buSzPts val="1800"/>
              <a:buNone/>
            </a:pPr>
            <a:r>
              <a:rPr lang="en-GB" dirty="0"/>
              <a:t>The </a:t>
            </a:r>
            <a:r>
              <a:rPr lang="en-GB" b="1" dirty="0"/>
              <a:t>Director of Social Services must have overall responsibility</a:t>
            </a:r>
            <a:r>
              <a:rPr lang="en-GB" dirty="0"/>
              <a:t> for deafblind services within his/her responsibilities (Code 4, 71).</a:t>
            </a:r>
            <a:endParaRPr dirty="0"/>
          </a:p>
          <a:p>
            <a:pPr marL="0" lvl="0" indent="0" algn="l" rtl="0">
              <a:lnSpc>
                <a:spcPct val="90000"/>
              </a:lnSpc>
              <a:spcBef>
                <a:spcPts val="1000"/>
              </a:spcBef>
              <a:spcAft>
                <a:spcPts val="0"/>
              </a:spcAft>
              <a:buSzPts val="1800"/>
              <a:buNone/>
            </a:pPr>
            <a:r>
              <a:rPr lang="en-GB" dirty="0"/>
              <a:t>A local authority must </a:t>
            </a:r>
            <a:r>
              <a:rPr lang="en-GB" b="1" dirty="0"/>
              <a:t>establish and maintain a register</a:t>
            </a:r>
            <a:r>
              <a:rPr lang="en-GB" dirty="0"/>
              <a:t> of the people ordinarily resident in the authority’s area who have sight and hearing impairments which, in combination, have a significant effect on their day-to-day lives (SSWBA, 18, 1c).</a:t>
            </a:r>
            <a:endParaRPr dirty="0"/>
          </a:p>
          <a:p>
            <a:pPr marL="0" lvl="0" indent="0" algn="l" rtl="0">
              <a:lnSpc>
                <a:spcPct val="90000"/>
              </a:lnSpc>
              <a:spcBef>
                <a:spcPts val="1000"/>
              </a:spcBef>
              <a:spcAft>
                <a:spcPts val="0"/>
              </a:spcAft>
              <a:buSzPts val="1800"/>
              <a:buNone/>
            </a:pPr>
            <a:r>
              <a:rPr lang="en-GB" dirty="0"/>
              <a:t>In discharging their duties under Section 18 local authorities must </a:t>
            </a:r>
            <a:r>
              <a:rPr lang="en-GB" b="1" dirty="0"/>
              <a:t>identify and make contact</a:t>
            </a:r>
            <a:r>
              <a:rPr lang="en-GB" dirty="0"/>
              <a:t> with all people who have both sight and hearing impairment including those who have multiple disabilities including dual sensory impairment (Code 2, 392).</a:t>
            </a:r>
            <a:endParaRPr dirty="0"/>
          </a:p>
        </p:txBody>
      </p:sp>
      <p:sp>
        <p:nvSpPr>
          <p:cNvPr id="337" name="Google Shape;337;p44"/>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35;p44"/>
          <p:cNvSpPr txBox="1">
            <a:spLocks noGrp="1"/>
          </p:cNvSpPr>
          <p:nvPr>
            <p:ph type="body" idx="1"/>
          </p:nvPr>
        </p:nvSpPr>
        <p:spPr>
          <a:xfrm>
            <a:off x="59423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8.5 Gofynion penodol a nodir yn Neddf Gwasanaethau Cymdeithasol a Llesiant (Cymru) a Chodau Ymarfer cysylltiedig ar gyfer asesu a darparu gwasanaethau i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336;p44"/>
          <p:cNvSpPr txBox="1">
            <a:spLocks noGrp="1"/>
          </p:cNvSpPr>
          <p:nvPr>
            <p:ph type="body" idx="2"/>
          </p:nvPr>
        </p:nvSpPr>
        <p:spPr>
          <a:xfrm>
            <a:off x="525391" y="1716504"/>
            <a:ext cx="5417804" cy="4579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0" u="sng" strike="noStrike" cap="none" baseline="0" dirty="0">
                <a:solidFill>
                  <a:srgbClr val="37394C"/>
                </a:solidFill>
                <a:effectLst/>
                <a:uFill>
                  <a:solidFill>
                    <a:srgbClr val="37394C"/>
                  </a:solidFill>
                </a:uFill>
                <a:latin typeface="Calibri"/>
              </a:rPr>
              <a:t>O dan y Ddeddf mae’n ofynnol i awdurdodau lleol sicrhau: </a:t>
            </a:r>
          </a:p>
          <a:p>
            <a:pPr marL="0" lvl="0" indent="0" algn="l" rtl="0">
              <a:lnSpc>
                <a:spcPct val="90000"/>
              </a:lnSpc>
              <a:spcBef>
                <a:spcPts val="1000"/>
              </a:spcBef>
              <a:spcAft>
                <a:spcPct val="0"/>
              </a:spcAft>
              <a:buSzPts val="1800"/>
              <a:buNone/>
            </a:pPr>
            <a:r>
              <a:rPr lang="cy" sz="1800" b="1" i="0" u="none" strike="noStrike" cap="none" baseline="0" dirty="0">
                <a:solidFill>
                  <a:srgbClr val="37394C"/>
                </a:solidFill>
                <a:effectLst/>
                <a:uFillTx/>
                <a:latin typeface="Calibri"/>
              </a:rPr>
              <a:t>Rhaid i Gyfarwyddwr y Gwasanaethau Cymdeithasol fod â chyfrifoldeb cyffredinol</a:t>
            </a:r>
            <a:r>
              <a:rPr lang="cy" sz="1800" b="0" i="0" u="none" strike="noStrike" cap="none" baseline="0" dirty="0">
                <a:solidFill>
                  <a:srgbClr val="37394C"/>
                </a:solidFill>
                <a:effectLst/>
                <a:uFillTx/>
                <a:latin typeface="Calibri"/>
              </a:rPr>
              <a:t> ar gyfer gwasanaethau byddarddall o fewn ei gyfrifoldebau (Cod 4, 71).</a:t>
            </a:r>
          </a:p>
          <a:p>
            <a:pPr marL="0" lvl="0" indent="0" algn="l" rtl="0">
              <a:lnSpc>
                <a:spcPct val="90000"/>
              </a:lnSpc>
              <a:spcBef>
                <a:spcPts val="1000"/>
              </a:spcBef>
              <a:spcAft>
                <a:spcPct val="0"/>
              </a:spcAft>
              <a:buSzPts val="1800"/>
              <a:buNone/>
            </a:pPr>
            <a:r>
              <a:rPr lang="cy" sz="1800" b="0" i="0" u="none" strike="noStrike" cap="none" baseline="0" dirty="0">
                <a:solidFill>
                  <a:srgbClr val="37394C"/>
                </a:solidFill>
                <a:effectLst/>
                <a:uFillTx/>
                <a:latin typeface="Calibri"/>
              </a:rPr>
              <a:t>Rhaid i awdurdod lleol </a:t>
            </a:r>
            <a:r>
              <a:rPr lang="cy" sz="1800" b="1" i="0" u="none" strike="noStrike" cap="none" baseline="0" dirty="0">
                <a:solidFill>
                  <a:srgbClr val="37394C"/>
                </a:solidFill>
                <a:effectLst/>
                <a:uFillTx/>
                <a:latin typeface="Calibri"/>
              </a:rPr>
              <a:t>sefydlu a chynnal cofrestr</a:t>
            </a:r>
            <a:r>
              <a:rPr lang="cy" sz="1800" b="0" i="0" u="none" strike="noStrike" cap="none" baseline="0" dirty="0">
                <a:solidFill>
                  <a:srgbClr val="37394C"/>
                </a:solidFill>
                <a:effectLst/>
                <a:uFillTx/>
                <a:latin typeface="Calibri"/>
              </a:rPr>
              <a:t> o'r bobl sy'n byw fel arfer yn ardal yr awdurdod sydd â namau ar y golwg a'r clyw sydd, gyda'i gilydd, yn cael effaith sylweddol ar eu bywydau o ddydd i ddydd (SSWbA, 18, 1c).</a:t>
            </a:r>
          </a:p>
          <a:p>
            <a:pPr marL="0" lvl="0" indent="0" algn="l" rtl="0">
              <a:lnSpc>
                <a:spcPct val="90000"/>
              </a:lnSpc>
              <a:spcBef>
                <a:spcPts val="1000"/>
              </a:spcBef>
              <a:spcAft>
                <a:spcPct val="0"/>
              </a:spcAft>
              <a:buSzPts val="1800"/>
              <a:buNone/>
            </a:pPr>
            <a:r>
              <a:rPr lang="cy" sz="1800" b="0" i="0" u="none" strike="noStrike" cap="none" baseline="0" dirty="0">
                <a:solidFill>
                  <a:srgbClr val="37394C"/>
                </a:solidFill>
                <a:effectLst/>
                <a:uFillTx/>
                <a:latin typeface="Calibri"/>
              </a:rPr>
              <a:t>Wrth gyflawni eu dyletswyddau o dan Adran 18 rhaid i awdurdodau lleol </a:t>
            </a:r>
            <a:r>
              <a:rPr lang="cy" sz="1800" b="1" i="0" u="none" strike="noStrike" cap="none" baseline="0" dirty="0">
                <a:solidFill>
                  <a:srgbClr val="37394C"/>
                </a:solidFill>
                <a:effectLst/>
                <a:uFillTx/>
                <a:latin typeface="Calibri"/>
              </a:rPr>
              <a:t>adnabod a chysylltu</a:t>
            </a:r>
            <a:r>
              <a:rPr lang="cy" sz="1800" b="0" i="0" u="none" strike="noStrike" cap="none" baseline="0" dirty="0">
                <a:solidFill>
                  <a:srgbClr val="37394C"/>
                </a:solidFill>
                <a:effectLst/>
                <a:uFillTx/>
                <a:latin typeface="Calibri"/>
              </a:rPr>
              <a:t> gyda phawb sydd â nam ar y golwg a'r clyw gan gynnwys y rhai sydd ag anableddau lluosog gan gynnwys nam synhwyraidd deuol (Cod 2, 392).</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45"/>
          <p:cNvSpPr txBox="1">
            <a:spLocks noGrp="1"/>
          </p:cNvSpPr>
          <p:nvPr>
            <p:ph type="body" idx="1"/>
          </p:nvPr>
        </p:nvSpPr>
        <p:spPr>
          <a:xfrm>
            <a:off x="644082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ts val="0"/>
              </a:spcBef>
              <a:buSzPct val="100000"/>
            </a:pPr>
            <a:r>
              <a:rPr lang="en-GB" sz="2400" b="1" dirty="0"/>
              <a:t>8.5 Specific requirements set within the Social Services and Well-Being (Wales) Act and associated Codes of Practice for the assessment of and delivery of services to individuals with sensory loss </a:t>
            </a:r>
            <a:endParaRPr/>
          </a:p>
        </p:txBody>
      </p:sp>
      <p:sp>
        <p:nvSpPr>
          <p:cNvPr id="344" name="Google Shape;344;p45"/>
          <p:cNvSpPr txBox="1">
            <a:spLocks noGrp="1"/>
          </p:cNvSpPr>
          <p:nvPr>
            <p:ph type="body" idx="2"/>
          </p:nvPr>
        </p:nvSpPr>
        <p:spPr>
          <a:xfrm>
            <a:off x="6440821" y="1716505"/>
            <a:ext cx="5417804" cy="4579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u="sng"/>
              <a:t>Under the Act local authorities are required to ensure: </a:t>
            </a:r>
            <a:endParaRPr/>
          </a:p>
          <a:p>
            <a:pPr marL="0" lvl="0" indent="0" algn="l" rtl="0">
              <a:lnSpc>
                <a:spcPct val="90000"/>
              </a:lnSpc>
              <a:spcBef>
                <a:spcPts val="1000"/>
              </a:spcBef>
              <a:spcAft>
                <a:spcPts val="0"/>
              </a:spcAft>
              <a:buSzPts val="1800"/>
              <a:buNone/>
            </a:pPr>
            <a:r>
              <a:rPr lang="en-GB"/>
              <a:t>When an </a:t>
            </a:r>
            <a:r>
              <a:rPr lang="en-GB" b="1"/>
              <a:t>assessment</a:t>
            </a:r>
            <a:r>
              <a:rPr lang="en-GB"/>
              <a:t> of the needs of a deafblind person is required or requested, it </a:t>
            </a:r>
            <a:r>
              <a:rPr lang="en-GB" b="1"/>
              <a:t>must be carried out by a specifically trained person/team</a:t>
            </a:r>
            <a:r>
              <a:rPr lang="en-GB"/>
              <a:t>, equipped to assess the needs of a deafblind person – in particular to assess the need for personal contact and social interaction, assistive technology; support with mobility; communication; emotional well-being; habilitation/rehabilitation learning skills for life and future needs (Code 3, 31).</a:t>
            </a:r>
            <a:endParaRPr/>
          </a:p>
          <a:p>
            <a:pPr marL="0" lvl="0" indent="0" algn="l" rtl="0">
              <a:lnSpc>
                <a:spcPct val="90000"/>
              </a:lnSpc>
              <a:spcBef>
                <a:spcPts val="1000"/>
              </a:spcBef>
              <a:spcAft>
                <a:spcPts val="0"/>
              </a:spcAft>
              <a:buSzPts val="1800"/>
              <a:buNone/>
            </a:pPr>
            <a:r>
              <a:rPr lang="en-GB"/>
              <a:t>A local authority must ensure that </a:t>
            </a:r>
            <a:r>
              <a:rPr lang="en-GB" b="1"/>
              <a:t>services </a:t>
            </a:r>
            <a:r>
              <a:rPr lang="en-GB"/>
              <a:t>provided to deafblind people</a:t>
            </a:r>
            <a:r>
              <a:rPr lang="en-GB" b="1"/>
              <a:t> are appropriate, recognising that they may not necessarily be able to benefit from mainstream services</a:t>
            </a:r>
            <a:r>
              <a:rPr lang="en-GB"/>
              <a:t> or those services aimed primarily at blind people or deaf people who are able to rely on their other senses (Code 4, 71).</a:t>
            </a:r>
            <a:endParaRPr/>
          </a:p>
        </p:txBody>
      </p:sp>
      <p:sp>
        <p:nvSpPr>
          <p:cNvPr id="345" name="Google Shape;345;p45"/>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43;p45"/>
          <p:cNvSpPr txBox="1">
            <a:spLocks noGrp="1"/>
          </p:cNvSpPr>
          <p:nvPr>
            <p:ph type="body" idx="1"/>
          </p:nvPr>
        </p:nvSpPr>
        <p:spPr>
          <a:xfrm>
            <a:off x="59423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8.5 Gofynion penodol a nodir yn Neddf Gwasanaethau Cymdeithasol a Llesiant (Cymru) a Chodau Ymarfer cysylltiedig ar gyfer asesu a darparu gwasanaethau i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344;p45"/>
          <p:cNvSpPr txBox="1">
            <a:spLocks noGrp="1"/>
          </p:cNvSpPr>
          <p:nvPr>
            <p:ph type="body" idx="2"/>
          </p:nvPr>
        </p:nvSpPr>
        <p:spPr>
          <a:xfrm>
            <a:off x="525390" y="1716505"/>
            <a:ext cx="5560777" cy="4579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750" b="0" i="0" u="sng" strike="noStrike" cap="none" baseline="0" dirty="0">
                <a:solidFill>
                  <a:srgbClr val="37394C"/>
                </a:solidFill>
                <a:effectLst/>
                <a:uFill>
                  <a:solidFill>
                    <a:srgbClr val="37394C"/>
                  </a:solidFill>
                </a:uFill>
                <a:latin typeface="Calibri"/>
              </a:rPr>
              <a:t>O dan y Ddeddf mae’n ofynnol i awdurdodau lleol sicrhau: </a:t>
            </a:r>
          </a:p>
          <a:p>
            <a:pPr marL="0" lvl="0" indent="0" algn="l" rtl="0">
              <a:lnSpc>
                <a:spcPct val="90000"/>
              </a:lnSpc>
              <a:spcBef>
                <a:spcPts val="1000"/>
              </a:spcBef>
              <a:spcAft>
                <a:spcPct val="0"/>
              </a:spcAft>
              <a:buSzPts val="1800"/>
              <a:buNone/>
            </a:pPr>
            <a:r>
              <a:rPr lang="cy" sz="1750" b="0" i="0" u="none" strike="noStrike" cap="none" baseline="0" dirty="0">
                <a:solidFill>
                  <a:srgbClr val="37394C"/>
                </a:solidFill>
                <a:effectLst/>
                <a:uFillTx/>
                <a:latin typeface="Calibri"/>
              </a:rPr>
              <a:t>Pan fydd </a:t>
            </a:r>
            <a:r>
              <a:rPr lang="cy" sz="1750" b="1" i="0" u="none" strike="noStrike" cap="none" baseline="0" dirty="0">
                <a:solidFill>
                  <a:srgbClr val="37394C"/>
                </a:solidFill>
                <a:effectLst/>
                <a:uFillTx/>
                <a:latin typeface="Calibri"/>
              </a:rPr>
              <a:t>asesiad</a:t>
            </a:r>
            <a:r>
              <a:rPr lang="cy" sz="1750" b="0" i="0" u="none" strike="noStrike" cap="none" baseline="0" dirty="0">
                <a:solidFill>
                  <a:srgbClr val="37394C"/>
                </a:solidFill>
                <a:effectLst/>
                <a:uFillTx/>
                <a:latin typeface="Calibri"/>
              </a:rPr>
              <a:t> o anghenion person byddarddall yn ofynnol neu y gofynnir amdano, </a:t>
            </a:r>
            <a:r>
              <a:rPr lang="cy" sz="1750" b="1" i="0" u="none" strike="noStrike" cap="none" baseline="0" dirty="0">
                <a:solidFill>
                  <a:srgbClr val="37394C"/>
                </a:solidFill>
                <a:effectLst/>
                <a:uFillTx/>
                <a:latin typeface="Calibri"/>
              </a:rPr>
              <a:t>rhaid iddo gael ei gyflawni gan berson/tîm sydd wedi'i hyfforddi'n benodol</a:t>
            </a:r>
            <a:r>
              <a:rPr lang="cy" sz="1750" b="0" i="0" u="none" strike="noStrike" cap="none" baseline="0" dirty="0">
                <a:solidFill>
                  <a:srgbClr val="37394C"/>
                </a:solidFill>
                <a:effectLst/>
                <a:uFillTx/>
                <a:latin typeface="Calibri"/>
              </a:rPr>
              <a:t>, yn meddu ar y gallu i asesu anghenion person byddarddall – yn arbennig i asesu'r angen am gyswllt personol a rhyngweithio cymdeithasol, technoleg gynorthwyol; cefnogaeth gyda symudedd; cyfathrebu; llesiant emosiynol;  sefydlu/adsefydlu, dysgu sgiliau ar gyfer bywyd ac anghenion yn y dyfodol (Cod 3, 31).</a:t>
            </a:r>
          </a:p>
          <a:p>
            <a:pPr marL="0" lvl="0" indent="0" algn="l" rtl="0">
              <a:lnSpc>
                <a:spcPct val="90000"/>
              </a:lnSpc>
              <a:spcBef>
                <a:spcPts val="1000"/>
              </a:spcBef>
              <a:spcAft>
                <a:spcPct val="0"/>
              </a:spcAft>
              <a:buSzPts val="1800"/>
              <a:buNone/>
            </a:pPr>
            <a:r>
              <a:rPr lang="cy" sz="1750" b="0" i="0" u="none" strike="noStrike" cap="none" baseline="0" dirty="0">
                <a:solidFill>
                  <a:srgbClr val="37394C"/>
                </a:solidFill>
                <a:effectLst/>
                <a:uFillTx/>
                <a:latin typeface="Calibri"/>
              </a:rPr>
              <a:t>Rhaid i awdurdod lleol sicrhau bod </a:t>
            </a:r>
            <a:r>
              <a:rPr lang="cy" sz="1750" b="1" i="0" u="none" strike="noStrike" cap="none" baseline="0" dirty="0">
                <a:solidFill>
                  <a:srgbClr val="37394C"/>
                </a:solidFill>
                <a:effectLst/>
                <a:uFillTx/>
                <a:latin typeface="Calibri"/>
              </a:rPr>
              <a:t>gwasanaethau </a:t>
            </a:r>
            <a:r>
              <a:rPr lang="cy" sz="1750" b="0" i="0" u="none" strike="noStrike" cap="none" baseline="0" dirty="0">
                <a:solidFill>
                  <a:srgbClr val="37394C"/>
                </a:solidFill>
                <a:effectLst/>
                <a:uFillTx/>
                <a:latin typeface="Calibri"/>
              </a:rPr>
              <a:t>a ddarperir i bobl fyddarddall</a:t>
            </a:r>
            <a:r>
              <a:rPr lang="cy" sz="1750" b="1" i="0" u="none" strike="noStrike" cap="none" baseline="0" dirty="0">
                <a:solidFill>
                  <a:srgbClr val="37394C"/>
                </a:solidFill>
                <a:effectLst/>
                <a:uFillTx/>
                <a:latin typeface="Calibri"/>
              </a:rPr>
              <a:t> yn briodol, gan gydnabod efallai na fyddant o reidrwydd yn gallu elwa ar wasanaethau prif ffrwd</a:t>
            </a:r>
            <a:r>
              <a:rPr lang="cy" sz="1750" b="0" i="0" u="none" strike="noStrike" cap="none" baseline="0" dirty="0">
                <a:solidFill>
                  <a:srgbClr val="37394C"/>
                </a:solidFill>
                <a:effectLst/>
                <a:uFillTx/>
                <a:latin typeface="Calibri"/>
              </a:rPr>
              <a:t> neu'r gwasanaethau hynny sydd wedi'u hanelu'n bennaf at bobl ddall neu bobl fyddar sy'n gallu dibynnu ar eu synhwyrau eraill (Cod 4, 71).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46"/>
          <p:cNvSpPr txBox="1">
            <a:spLocks noGrp="1"/>
          </p:cNvSpPr>
          <p:nvPr>
            <p:ph type="body" idx="1"/>
          </p:nvPr>
        </p:nvSpPr>
        <p:spPr>
          <a:xfrm>
            <a:off x="644082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ts val="0"/>
              </a:spcBef>
              <a:buSzPct val="100000"/>
            </a:pPr>
            <a:r>
              <a:rPr lang="en-GB" sz="2400" b="1" dirty="0"/>
              <a:t>8.5 Specific requirements set within the Social Services and Well-Being (Wales) Act and associated Codes of Practice for the assessment of and delivery of services to individuals with sensory loss </a:t>
            </a:r>
            <a:endParaRPr dirty="0"/>
          </a:p>
        </p:txBody>
      </p:sp>
      <p:sp>
        <p:nvSpPr>
          <p:cNvPr id="352" name="Google Shape;352;p46"/>
          <p:cNvSpPr txBox="1">
            <a:spLocks noGrp="1"/>
          </p:cNvSpPr>
          <p:nvPr>
            <p:ph type="body" idx="2"/>
          </p:nvPr>
        </p:nvSpPr>
        <p:spPr>
          <a:xfrm>
            <a:off x="6440821" y="1716505"/>
            <a:ext cx="5417804" cy="36936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u="sng"/>
              <a:t>Under the Act local authorities are required to ensure: </a:t>
            </a:r>
            <a:endParaRPr/>
          </a:p>
          <a:p>
            <a:pPr marL="0" lvl="0" indent="0" algn="l" rtl="0">
              <a:lnSpc>
                <a:spcPct val="90000"/>
              </a:lnSpc>
              <a:spcBef>
                <a:spcPts val="1000"/>
              </a:spcBef>
              <a:spcAft>
                <a:spcPts val="0"/>
              </a:spcAft>
              <a:buSzPts val="1800"/>
              <a:buNone/>
            </a:pPr>
            <a:r>
              <a:rPr lang="en-GB"/>
              <a:t>Local authorities must</a:t>
            </a:r>
            <a:r>
              <a:rPr lang="en-GB" b="1"/>
              <a:t> </a:t>
            </a:r>
            <a:r>
              <a:rPr lang="en-GB"/>
              <a:t>ensure that deafblind people are able </a:t>
            </a:r>
            <a:r>
              <a:rPr lang="en-GB" b="1"/>
              <a:t>to access specifically trained one-to-one support workers</a:t>
            </a:r>
            <a:r>
              <a:rPr lang="en-GB"/>
              <a:t> for those people they assess as requiring one (Code 4, 71).</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a:t>Local authorities must provide an information, advice and assistance service which includes the provision of:</a:t>
            </a:r>
            <a:endParaRPr/>
          </a:p>
          <a:p>
            <a:pPr marL="0" lvl="0" indent="0" algn="l" rtl="0">
              <a:lnSpc>
                <a:spcPct val="90000"/>
              </a:lnSpc>
              <a:spcBef>
                <a:spcPts val="1000"/>
              </a:spcBef>
              <a:spcAft>
                <a:spcPts val="0"/>
              </a:spcAft>
              <a:buClr>
                <a:srgbClr val="16AD85"/>
              </a:buClr>
              <a:buSzPts val="1800"/>
              <a:buNone/>
            </a:pPr>
            <a:r>
              <a:rPr lang="en-GB"/>
              <a:t>h) accessible information, advice and assistance to specific groups including one to one support workers if this is required, for example, deafblind children and adults (Code 2, 300).</a:t>
            </a:r>
            <a:endParaRPr/>
          </a:p>
        </p:txBody>
      </p:sp>
      <p:sp>
        <p:nvSpPr>
          <p:cNvPr id="353" name="Google Shape;353;p46"/>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51;p46"/>
          <p:cNvSpPr txBox="1">
            <a:spLocks noGrp="1"/>
          </p:cNvSpPr>
          <p:nvPr>
            <p:ph type="body" idx="1"/>
          </p:nvPr>
        </p:nvSpPr>
        <p:spPr>
          <a:xfrm>
            <a:off x="59423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8.5 Gofynion penodol a nodir yn Neddf Gwasanaethau Cymdeithasol a Llesiant (Cymru) a Chodau Ymarfer cysylltiedig ar gyfer asesu a darparu gwasanaethau i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352;p46"/>
          <p:cNvSpPr txBox="1">
            <a:spLocks noGrp="1"/>
          </p:cNvSpPr>
          <p:nvPr>
            <p:ph type="body" idx="2"/>
          </p:nvPr>
        </p:nvSpPr>
        <p:spPr>
          <a:xfrm>
            <a:off x="456550" y="1716505"/>
            <a:ext cx="5417804" cy="36936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0" u="sng" strike="noStrike" cap="none" baseline="0" dirty="0">
                <a:solidFill>
                  <a:srgbClr val="37394C"/>
                </a:solidFill>
                <a:effectLst/>
                <a:uFill>
                  <a:solidFill>
                    <a:srgbClr val="37394C"/>
                  </a:solidFill>
                </a:uFill>
                <a:latin typeface="Calibri"/>
              </a:rPr>
              <a:t>O dan y Ddeddf mae’n ofynnol i awdurdodau lleol sicrhau: </a:t>
            </a:r>
          </a:p>
          <a:p>
            <a:pPr marL="0" lvl="0" indent="0" algn="l" rtl="0">
              <a:lnSpc>
                <a:spcPct val="90000"/>
              </a:lnSpc>
              <a:spcBef>
                <a:spcPts val="1000"/>
              </a:spcBef>
              <a:spcAft>
                <a:spcPct val="0"/>
              </a:spcAft>
              <a:buSzPts val="1800"/>
              <a:buNone/>
            </a:pPr>
            <a:r>
              <a:rPr lang="cy" sz="1800" b="0" i="0" u="none" strike="noStrike" cap="none" baseline="0" dirty="0">
                <a:solidFill>
                  <a:srgbClr val="37394C"/>
                </a:solidFill>
                <a:effectLst/>
                <a:uFillTx/>
                <a:latin typeface="Calibri"/>
              </a:rPr>
              <a:t>Rhaid i awdurdodau lleol</a:t>
            </a:r>
            <a:r>
              <a:rPr lang="cy" sz="1800" b="1" i="0" u="none" strike="noStrike" cap="none" baseline="0" dirty="0">
                <a:solidFill>
                  <a:srgbClr val="37394C"/>
                </a:solidFill>
                <a:effectLst/>
                <a:uFillTx/>
                <a:latin typeface="Calibri"/>
              </a:rPr>
              <a:t> </a:t>
            </a:r>
            <a:r>
              <a:rPr lang="cy" sz="1800" b="0" i="0" u="none" strike="noStrike" cap="none" baseline="0" dirty="0">
                <a:solidFill>
                  <a:srgbClr val="37394C"/>
                </a:solidFill>
                <a:effectLst/>
                <a:uFillTx/>
                <a:latin typeface="Calibri"/>
              </a:rPr>
              <a:t>sicrhau bod pobl fyddarddall yn gallu </a:t>
            </a:r>
            <a:r>
              <a:rPr lang="cy" sz="1800" b="1" i="0" u="none" strike="noStrike" cap="none" baseline="0" dirty="0">
                <a:solidFill>
                  <a:srgbClr val="37394C"/>
                </a:solidFill>
                <a:effectLst/>
                <a:uFillTx/>
                <a:latin typeface="Calibri"/>
              </a:rPr>
              <a:t>cael mynediad at weithwyr cymorth un-i-un sydd wedi'u hyfforddi'n benodol</a:t>
            </a:r>
            <a:r>
              <a:rPr lang="cy" sz="1800" b="0" i="0" u="none" strike="noStrike" cap="none" baseline="0" dirty="0">
                <a:solidFill>
                  <a:srgbClr val="37394C"/>
                </a:solidFill>
                <a:effectLst/>
                <a:uFillTx/>
                <a:latin typeface="Calibri"/>
              </a:rPr>
              <a:t> ar gyfer y bobl hynny y maent yn asesu bod angen un arnynt (Cod 4, 71).</a:t>
            </a:r>
          </a:p>
          <a:p>
            <a:pPr marL="0" lvl="0" indent="0" algn="l" rtl="0">
              <a:lnSpc>
                <a:spcPct val="90000"/>
              </a:lnSpc>
              <a:spcBef>
                <a:spcPts val="1000"/>
              </a:spcBef>
              <a:spcAft>
                <a:spcPct val="0"/>
              </a:spcAft>
              <a:buClr>
                <a:srgbClr val="16AD85"/>
              </a:buClr>
              <a:buSzPts val="1800"/>
              <a:buNone/>
            </a:pPr>
            <a:endParaRPr dirty="0"/>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Rhaid i awdurdodau lleol ddarparu gwasanaeth gwybodaeth, cyngor a chymorth sy’n cynnwys darparu:</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h) gwybodaeth, cyngor a chymorth hygyrch i grwpiau penodol gan gynnwys gweithwyr cymorth un i un os oes angen hyn, er enghraifft, plant ac oedolion byddarddall (Cod 2, 300).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47"/>
          <p:cNvSpPr txBox="1">
            <a:spLocks noGrp="1"/>
          </p:cNvSpPr>
          <p:nvPr>
            <p:ph type="body" idx="1"/>
          </p:nvPr>
        </p:nvSpPr>
        <p:spPr>
          <a:xfrm>
            <a:off x="644082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ts val="0"/>
              </a:spcBef>
              <a:buSzPct val="100000"/>
            </a:pPr>
            <a:r>
              <a:rPr lang="en-GB" sz="2400" b="1" dirty="0"/>
              <a:t>8.5 Specific requirements set within the Social Services and Well-Being (Wales) Act and associated Codes of Practice for the assessment of and delivery of services to individuals with sensory loss </a:t>
            </a:r>
            <a:endParaRPr/>
          </a:p>
        </p:txBody>
      </p:sp>
      <p:sp>
        <p:nvSpPr>
          <p:cNvPr id="360" name="Google Shape;360;p47"/>
          <p:cNvSpPr txBox="1">
            <a:spLocks noGrp="1"/>
          </p:cNvSpPr>
          <p:nvPr>
            <p:ph type="body" idx="2"/>
          </p:nvPr>
        </p:nvSpPr>
        <p:spPr>
          <a:xfrm>
            <a:off x="6440821" y="1716505"/>
            <a:ext cx="5417804" cy="41889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u="sng"/>
              <a:t>Under the Act local authorities are required to ensure: </a:t>
            </a:r>
            <a:endParaRPr/>
          </a:p>
          <a:p>
            <a:pPr marL="0" lvl="0" indent="0" algn="l" rtl="0">
              <a:lnSpc>
                <a:spcPct val="90000"/>
              </a:lnSpc>
              <a:spcBef>
                <a:spcPts val="1000"/>
              </a:spcBef>
              <a:spcAft>
                <a:spcPts val="0"/>
              </a:spcAft>
              <a:buSzPts val="1800"/>
              <a:buNone/>
            </a:pPr>
            <a:r>
              <a:rPr lang="en-GB"/>
              <a:t>Local authorities must</a:t>
            </a:r>
            <a:r>
              <a:rPr lang="en-GB" b="1"/>
              <a:t> </a:t>
            </a:r>
            <a:r>
              <a:rPr lang="en-GB"/>
              <a:t>provide deafblind children and adults with </a:t>
            </a:r>
            <a:r>
              <a:rPr lang="en-GB" b="1"/>
              <a:t>information, advice and assistance in formats and mediums accessible</a:t>
            </a:r>
            <a:r>
              <a:rPr lang="en-GB"/>
              <a:t> to them and to ensure they have access to specifically trained one to one support workers, if this is required (Code 2, 325).</a:t>
            </a:r>
            <a:endParaRPr/>
          </a:p>
          <a:p>
            <a:pPr marL="0" lvl="0" indent="0" algn="l" rtl="0">
              <a:lnSpc>
                <a:spcPct val="90000"/>
              </a:lnSpc>
              <a:spcBef>
                <a:spcPts val="1000"/>
              </a:spcBef>
              <a:spcAft>
                <a:spcPts val="0"/>
              </a:spcAft>
              <a:buClr>
                <a:srgbClr val="16AD85"/>
              </a:buClr>
              <a:buSzPts val="1800"/>
              <a:buNone/>
            </a:pPr>
            <a:r>
              <a:rPr lang="en-GB"/>
              <a:t> </a:t>
            </a:r>
            <a:endParaRPr/>
          </a:p>
          <a:p>
            <a:pPr marL="0" lvl="0" indent="0" algn="l" rtl="0">
              <a:lnSpc>
                <a:spcPct val="90000"/>
              </a:lnSpc>
              <a:spcBef>
                <a:spcPts val="1000"/>
              </a:spcBef>
              <a:spcAft>
                <a:spcPts val="0"/>
              </a:spcAft>
              <a:buClr>
                <a:srgbClr val="16AD85"/>
              </a:buClr>
              <a:buSzPts val="1800"/>
              <a:buNone/>
            </a:pPr>
            <a:r>
              <a:rPr lang="en-GB"/>
              <a:t>Local authorities </a:t>
            </a:r>
            <a:r>
              <a:rPr lang="en-GB" u="sng"/>
              <a:t>must</a:t>
            </a:r>
            <a:r>
              <a:rPr lang="en-GB"/>
              <a:t> arrange for the </a:t>
            </a:r>
            <a:r>
              <a:rPr lang="en-GB" b="1"/>
              <a:t>provision of an independent professional advocate </a:t>
            </a:r>
            <a:r>
              <a:rPr lang="en-GB"/>
              <a:t>when a person can only overcome the barriers to participate fully in the assessment, care and support planning, review and safeguarding processes with assistance from an appropriate individual, but there is no appropriate individual available (Code 10, 47). </a:t>
            </a:r>
            <a:endParaRPr/>
          </a:p>
          <a:p>
            <a:pPr marL="0" lvl="0" indent="0" algn="l" rtl="0">
              <a:lnSpc>
                <a:spcPct val="90000"/>
              </a:lnSpc>
              <a:spcBef>
                <a:spcPts val="1000"/>
              </a:spcBef>
              <a:spcAft>
                <a:spcPts val="0"/>
              </a:spcAft>
              <a:buSzPts val="1800"/>
              <a:buNone/>
            </a:pPr>
            <a:endParaRPr/>
          </a:p>
        </p:txBody>
      </p:sp>
      <p:sp>
        <p:nvSpPr>
          <p:cNvPr id="361" name="Google Shape;361;p47"/>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59;p47"/>
          <p:cNvSpPr txBox="1">
            <a:spLocks noGrp="1"/>
          </p:cNvSpPr>
          <p:nvPr>
            <p:ph type="body" idx="1"/>
          </p:nvPr>
        </p:nvSpPr>
        <p:spPr>
          <a:xfrm>
            <a:off x="594232" y="223949"/>
            <a:ext cx="5280122" cy="1492556"/>
          </a:xfrm>
          <a:prstGeom prst="rect">
            <a:avLst/>
          </a:prstGeom>
          <a:noFill/>
          <a:ln>
            <a:noFill/>
          </a:ln>
        </p:spPr>
        <p:txBody>
          <a:bodyPr spcFirstLastPara="1" wrap="square" lIns="91425" tIns="45700" rIns="91425" bIns="45700" anchor="t" anchorCtr="0">
            <a:normAutofit fontScale="92500" lnSpcReduction="100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8.5 Gofynion penodol a nodir yn Neddf Gwasanaethau Cymdeithasol a Llesiant (Cymru) a Chodau Ymarfer cysylltiedig ar gyfer asesu a darparu gwasanaethau i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360;p47"/>
          <p:cNvSpPr txBox="1">
            <a:spLocks noGrp="1"/>
          </p:cNvSpPr>
          <p:nvPr>
            <p:ph type="body" idx="2"/>
          </p:nvPr>
        </p:nvSpPr>
        <p:spPr>
          <a:xfrm>
            <a:off x="525391" y="1716505"/>
            <a:ext cx="5417804" cy="41889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0" u="sng" strike="noStrike" cap="none" baseline="0" dirty="0">
                <a:solidFill>
                  <a:srgbClr val="37394C"/>
                </a:solidFill>
                <a:effectLst/>
                <a:uFill>
                  <a:solidFill>
                    <a:srgbClr val="37394C"/>
                  </a:solidFill>
                </a:uFill>
                <a:latin typeface="Calibri"/>
              </a:rPr>
              <a:t>O dan y Ddeddf mae’n ofynnol i awdurdodau lleol sicrhau: </a:t>
            </a:r>
          </a:p>
          <a:p>
            <a:pPr marL="0" lvl="0" indent="0" algn="l" rtl="0">
              <a:lnSpc>
                <a:spcPct val="90000"/>
              </a:lnSpc>
              <a:spcBef>
                <a:spcPts val="1000"/>
              </a:spcBef>
              <a:spcAft>
                <a:spcPct val="0"/>
              </a:spcAft>
              <a:buSzPts val="1800"/>
              <a:buNone/>
            </a:pPr>
            <a:r>
              <a:rPr lang="cy" sz="1800" b="0" i="0" u="none" strike="noStrike" cap="none" baseline="0" dirty="0">
                <a:solidFill>
                  <a:srgbClr val="37394C"/>
                </a:solidFill>
                <a:effectLst/>
                <a:uFillTx/>
                <a:latin typeface="Calibri"/>
              </a:rPr>
              <a:t>Rhaid i awdurdodau lleol</a:t>
            </a:r>
            <a:r>
              <a:rPr lang="cy" sz="1800" b="1" i="0" u="none" strike="noStrike" cap="none" baseline="0" dirty="0">
                <a:solidFill>
                  <a:srgbClr val="37394C"/>
                </a:solidFill>
                <a:effectLst/>
                <a:uFillTx/>
                <a:latin typeface="Calibri"/>
              </a:rPr>
              <a:t> </a:t>
            </a:r>
            <a:r>
              <a:rPr lang="cy" sz="1800" b="0" i="0" u="none" strike="noStrike" cap="none" baseline="0" dirty="0">
                <a:solidFill>
                  <a:srgbClr val="37394C"/>
                </a:solidFill>
                <a:effectLst/>
                <a:uFillTx/>
                <a:latin typeface="Calibri"/>
              </a:rPr>
              <a:t>ddarparu i blant ac oedolion byddarddall </a:t>
            </a:r>
            <a:r>
              <a:rPr lang="cy" sz="1800" b="1" i="0" u="none" strike="noStrike" cap="none" baseline="0" dirty="0">
                <a:solidFill>
                  <a:srgbClr val="37394C"/>
                </a:solidFill>
                <a:effectLst/>
                <a:uFillTx/>
                <a:latin typeface="Calibri"/>
              </a:rPr>
              <a:t>wybodaeth, cyngor a chymorth mewn fformatau a chyfryngau hygyrch</a:t>
            </a:r>
            <a:r>
              <a:rPr lang="cy" sz="1800" b="0" i="0" u="none" strike="noStrike" cap="none" baseline="0" dirty="0">
                <a:solidFill>
                  <a:srgbClr val="37394C"/>
                </a:solidFill>
                <a:effectLst/>
                <a:uFillTx/>
                <a:latin typeface="Calibri"/>
              </a:rPr>
              <a:t> iddynt ac i sicrhau eu bod yn gallu cael gafael ar weithwyr cymorth un i un sydd wedi’u hyfforddi’n benodol, os oes angen hynny (Cod 2, 325).</a:t>
            </a:r>
          </a:p>
          <a:p>
            <a:pPr marL="0" lvl="0" indent="0" algn="l" rtl="0">
              <a:lnSpc>
                <a:spcPct val="90000"/>
              </a:lnSpc>
              <a:spcBef>
                <a:spcPts val="1000"/>
              </a:spcBef>
              <a:spcAft>
                <a:spcPct val="0"/>
              </a:spcAft>
              <a:buClr>
                <a:srgbClr val="16AD85"/>
              </a:buClr>
              <a:buSzPts val="1800"/>
              <a:buNone/>
            </a:pPr>
            <a:r>
              <a:rPr lang="en-GB" dirty="0"/>
              <a:t> </a:t>
            </a:r>
            <a:endParaRPr dirty="0"/>
          </a:p>
          <a:p>
            <a:pPr marL="0" lvl="0" indent="0" algn="l" rtl="0">
              <a:lnSpc>
                <a:spcPct val="90000"/>
              </a:lnSpc>
              <a:spcBef>
                <a:spcPts val="1000"/>
              </a:spcBef>
              <a:spcAft>
                <a:spcPct val="0"/>
              </a:spcAft>
              <a:buClr>
                <a:srgbClr val="16AD85"/>
              </a:buClr>
              <a:buSzPts val="1800"/>
              <a:buNone/>
            </a:pPr>
            <a:r>
              <a:rPr lang="cy" b="0" i="0" u="sng" strike="noStrike" cap="none" baseline="0" dirty="0">
                <a:effectLst/>
                <a:uFillTx/>
              </a:rPr>
              <a:t>Rhaid</a:t>
            </a:r>
            <a:r>
              <a:rPr lang="cy" b="0" i="0" u="none" strike="noStrike" cap="none" baseline="0" dirty="0">
                <a:effectLst/>
                <a:uFillTx/>
              </a:rPr>
              <a:t> i </a:t>
            </a:r>
            <a:r>
              <a:rPr lang="cy" sz="1800" b="0" i="0" u="none" strike="noStrike" cap="none" baseline="0" dirty="0">
                <a:solidFill>
                  <a:srgbClr val="37394C"/>
                </a:solidFill>
                <a:effectLst/>
                <a:uFillTx/>
                <a:latin typeface="Calibri"/>
              </a:rPr>
              <a:t>awdurdodau lleol drefnu </a:t>
            </a:r>
            <a:r>
              <a:rPr lang="cy" sz="1800" b="1" i="0" u="none" strike="noStrike" cap="none" baseline="0" dirty="0">
                <a:solidFill>
                  <a:srgbClr val="37394C"/>
                </a:solidFill>
                <a:effectLst/>
                <a:uFillTx/>
                <a:latin typeface="Calibri"/>
              </a:rPr>
              <a:t>darparu eiriolwr proffesiynol annibynnol </a:t>
            </a:r>
            <a:r>
              <a:rPr lang="cy" sz="1800" b="0" i="0" u="none" strike="noStrike" cap="none" baseline="0" dirty="0">
                <a:solidFill>
                  <a:srgbClr val="37394C"/>
                </a:solidFill>
                <a:effectLst/>
                <a:uFillTx/>
                <a:latin typeface="Calibri"/>
              </a:rPr>
              <a:t>pan fydd person ond yn gallu goresgyn y rhwystrau i gymryd rhan lawn yn y prosesau asesu, cynllunio gofal a chymorth, adolygu a diogelu gyda chymorth gan unigolyn priodol, ond nad oes unigolyn priodol ar gael (Cod 10, 47). </a:t>
            </a:r>
          </a:p>
          <a:p>
            <a:pPr marL="0" lvl="0" indent="0" algn="l" rtl="0">
              <a:lnSpc>
                <a:spcPct val="90000"/>
              </a:lnSpc>
              <a:spcBef>
                <a:spcPts val="1000"/>
              </a:spcBef>
              <a:spcAft>
                <a:spcPct val="0"/>
              </a:spcAft>
              <a:buSzPts val="1800"/>
              <a:buNone/>
            </a:pP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8"/>
          <p:cNvSpPr txBox="1">
            <a:spLocks noGrp="1"/>
          </p:cNvSpPr>
          <p:nvPr>
            <p:ph type="body" idx="1"/>
          </p:nvPr>
        </p:nvSpPr>
        <p:spPr>
          <a:xfrm>
            <a:off x="6440822" y="223949"/>
            <a:ext cx="5141578" cy="1348177"/>
          </a:xfrm>
          <a:prstGeom prst="rect">
            <a:avLst/>
          </a:prstGeom>
          <a:noFill/>
          <a:ln>
            <a:noFill/>
          </a:ln>
        </p:spPr>
        <p:txBody>
          <a:bodyPr spcFirstLastPara="1" wrap="square" lIns="91425" tIns="45700" rIns="91425" bIns="45700" anchor="t" anchorCtr="0">
            <a:normAutofit lnSpcReduction="10000"/>
          </a:bodyPr>
          <a:lstStyle/>
          <a:p>
            <a:pPr marL="0" indent="0">
              <a:spcBef>
                <a:spcPts val="0"/>
              </a:spcBef>
              <a:buSzPts val="2400"/>
            </a:pPr>
            <a:r>
              <a:rPr lang="en-GB" sz="2400" b="1" dirty="0"/>
              <a:t>8.6 Models and approaches that can be used to support effective communication and engagement with individuals who have sensory loss </a:t>
            </a:r>
            <a:endParaRPr/>
          </a:p>
        </p:txBody>
      </p:sp>
      <p:sp>
        <p:nvSpPr>
          <p:cNvPr id="368" name="Google Shape;368;p48"/>
          <p:cNvSpPr txBox="1">
            <a:spLocks noGrp="1"/>
          </p:cNvSpPr>
          <p:nvPr>
            <p:ph type="body" idx="2"/>
          </p:nvPr>
        </p:nvSpPr>
        <p:spPr>
          <a:xfrm>
            <a:off x="6440822" y="1657350"/>
            <a:ext cx="5141578" cy="41973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Each individual with a sensory loss will have different needs and methods of communicating according to their individual loss. It is important to find out what these are and use them when communicating with individuals. There are, however, some general considerations that can be followed.</a:t>
            </a:r>
            <a:endParaRPr sz="2000"/>
          </a:p>
        </p:txBody>
      </p:sp>
      <p:sp>
        <p:nvSpPr>
          <p:cNvPr id="369" name="Google Shape;369;p48"/>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pic>
        <p:nvPicPr>
          <p:cNvPr id="370" name="Google Shape;370;p48" descr="Icons"/>
          <p:cNvPicPr preferRelativeResize="0"/>
          <p:nvPr/>
        </p:nvPicPr>
        <p:blipFill rotWithShape="1">
          <a:blip r:embed="rId3">
            <a:alphaModFix/>
          </a:blip>
          <a:srcRect/>
          <a:stretch/>
        </p:blipFill>
        <p:spPr>
          <a:xfrm>
            <a:off x="8143875" y="3572009"/>
            <a:ext cx="3581400" cy="2148840"/>
          </a:xfrm>
          <a:prstGeom prst="rect">
            <a:avLst/>
          </a:prstGeom>
          <a:noFill/>
          <a:ln>
            <a:noFill/>
          </a:ln>
        </p:spPr>
      </p:pic>
      <p:sp>
        <p:nvSpPr>
          <p:cNvPr id="6" name="Google Shape;367;p48"/>
          <p:cNvSpPr txBox="1">
            <a:spLocks noGrp="1"/>
          </p:cNvSpPr>
          <p:nvPr>
            <p:ph type="body" idx="1"/>
          </p:nvPr>
        </p:nvSpPr>
        <p:spPr>
          <a:xfrm>
            <a:off x="663504" y="223949"/>
            <a:ext cx="5141578" cy="1348177"/>
          </a:xfrm>
          <a:prstGeom prst="rect">
            <a:avLst/>
          </a:prstGeom>
          <a:noFill/>
          <a:ln>
            <a:noFill/>
          </a:ln>
        </p:spPr>
        <p:txBody>
          <a:bodyPr spcFirstLastPara="1" wrap="square" lIns="91425" tIns="45700" rIns="91425" bIns="45700" anchor="t" anchorCtr="0">
            <a:normAutofit lnSpcReduction="10000"/>
          </a:bodyPr>
          <a:lstStyle/>
          <a:p>
            <a:pPr marL="0" indent="0">
              <a:spcBef>
                <a:spcPct val="0"/>
              </a:spcBef>
              <a:spcAft>
                <a:spcPct val="0"/>
              </a:spcAft>
              <a:buSzPts val="2400"/>
            </a:pPr>
            <a:r>
              <a:rPr lang="cy" sz="24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7" name="Google Shape;368;p48"/>
          <p:cNvSpPr txBox="1">
            <a:spLocks noGrp="1"/>
          </p:cNvSpPr>
          <p:nvPr>
            <p:ph type="body" idx="2"/>
          </p:nvPr>
        </p:nvSpPr>
        <p:spPr>
          <a:xfrm>
            <a:off x="663504" y="1657350"/>
            <a:ext cx="5141578" cy="41973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Bydd gan bob unigolyn sydd â cholli synhwyrau wahanol anghenion a dulliau gwahanol o gyfathrebu yn ôl eu colled unigol. Mae'n bwysig darganfod beth yw'r rhain a'u defnyddio wrth gyfathrebu ag unigolion. Fodd bynnag, mae rhai ystyriaethau cyffredinol y gellir eu dilyn.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49"/>
          <p:cNvSpPr txBox="1">
            <a:spLocks noGrp="1"/>
          </p:cNvSpPr>
          <p:nvPr>
            <p:ph type="body" idx="1"/>
          </p:nvPr>
        </p:nvSpPr>
        <p:spPr>
          <a:xfrm>
            <a:off x="6440822" y="223949"/>
            <a:ext cx="5141578" cy="1348177"/>
          </a:xfrm>
          <a:prstGeom prst="rect">
            <a:avLst/>
          </a:prstGeom>
          <a:noFill/>
          <a:ln>
            <a:noFill/>
          </a:ln>
        </p:spPr>
        <p:txBody>
          <a:bodyPr spcFirstLastPara="1" wrap="square" lIns="91425" tIns="45700" rIns="91425" bIns="45700" anchor="t" anchorCtr="0">
            <a:normAutofit lnSpcReduction="10000"/>
          </a:bodyPr>
          <a:lstStyle/>
          <a:p>
            <a:pPr marL="0" indent="0">
              <a:spcBef>
                <a:spcPts val="0"/>
              </a:spcBef>
              <a:buSzPts val="2400"/>
            </a:pPr>
            <a:r>
              <a:rPr lang="en-GB" sz="2400" b="1" dirty="0"/>
              <a:t>8.6 Models and approaches that can be used to support effective communication and engagement with individuals who have sensory loss </a:t>
            </a:r>
            <a:endParaRPr/>
          </a:p>
        </p:txBody>
      </p:sp>
      <p:sp>
        <p:nvSpPr>
          <p:cNvPr id="377" name="Google Shape;377;p49"/>
          <p:cNvSpPr txBox="1">
            <a:spLocks noGrp="1"/>
          </p:cNvSpPr>
          <p:nvPr>
            <p:ph type="body" idx="2"/>
          </p:nvPr>
        </p:nvSpPr>
        <p:spPr>
          <a:xfrm>
            <a:off x="6440822" y="2247900"/>
            <a:ext cx="5141578" cy="36068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2400"/>
              <a:buNone/>
            </a:pPr>
            <a:r>
              <a:rPr lang="en-GB" sz="2400" b="1" dirty="0"/>
              <a:t>Think of methods of communication used by individuals with a sensory loss</a:t>
            </a:r>
            <a:endParaRPr dirty="0"/>
          </a:p>
          <a:p>
            <a:pPr marL="0" lvl="0" indent="0" algn="ctr">
              <a:lnSpc>
                <a:spcPct val="90000"/>
              </a:lnSpc>
              <a:spcBef>
                <a:spcPts val="0"/>
              </a:spcBef>
              <a:spcAft>
                <a:spcPts val="0"/>
              </a:spcAft>
              <a:buSzPts val="2400"/>
              <a:buNone/>
            </a:pPr>
            <a:endParaRPr lang="en-GB" sz="2400" b="1" dirty="0"/>
          </a:p>
          <a:p>
            <a:pPr marL="0" indent="0" algn="ctr">
              <a:spcBef>
                <a:spcPts val="0"/>
              </a:spcBef>
              <a:buSzPts val="2400"/>
            </a:pPr>
            <a:endParaRPr lang="en-GB" sz="2400" b="1" dirty="0"/>
          </a:p>
          <a:p>
            <a:pPr marL="0" indent="0" algn="ctr">
              <a:spcBef>
                <a:spcPts val="0"/>
              </a:spcBef>
              <a:buSzPts val="2400"/>
            </a:pPr>
            <a:endParaRPr lang="en-GB" sz="2400" b="1" dirty="0">
              <a:highlight>
                <a:srgbClr val="FFFF00"/>
              </a:highlight>
            </a:endParaRPr>
          </a:p>
          <a:p>
            <a:pPr marL="0" indent="0" algn="ctr">
              <a:spcBef>
                <a:spcPts val="0"/>
              </a:spcBef>
              <a:buSzPts val="2400"/>
            </a:pPr>
            <a:endParaRPr lang="en-GB" sz="2400" b="1" dirty="0">
              <a:highlight>
                <a:srgbClr val="FFFF00"/>
              </a:highlight>
            </a:endParaRPr>
          </a:p>
          <a:p>
            <a:pPr marL="0" indent="0" algn="ctr">
              <a:buSzPts val="2400"/>
            </a:pPr>
            <a:endParaRPr lang="en-GB" sz="2400" b="1"/>
          </a:p>
        </p:txBody>
      </p:sp>
      <p:sp>
        <p:nvSpPr>
          <p:cNvPr id="378" name="Google Shape;378;p49"/>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376;p49"/>
          <p:cNvSpPr txBox="1">
            <a:spLocks noGrp="1"/>
          </p:cNvSpPr>
          <p:nvPr>
            <p:ph type="body" idx="1"/>
          </p:nvPr>
        </p:nvSpPr>
        <p:spPr>
          <a:xfrm>
            <a:off x="663504" y="223949"/>
            <a:ext cx="5141578" cy="1348177"/>
          </a:xfrm>
          <a:prstGeom prst="rect">
            <a:avLst/>
          </a:prstGeom>
          <a:noFill/>
          <a:ln>
            <a:noFill/>
          </a:ln>
        </p:spPr>
        <p:txBody>
          <a:bodyPr spcFirstLastPara="1" wrap="square" lIns="91425" tIns="45700" rIns="91425" bIns="45700" anchor="t" anchorCtr="0">
            <a:normAutofit lnSpcReduction="10000"/>
          </a:bodyPr>
          <a:lstStyle/>
          <a:p>
            <a:pPr marL="0" indent="0">
              <a:spcBef>
                <a:spcPct val="0"/>
              </a:spcBef>
              <a:spcAft>
                <a:spcPct val="0"/>
              </a:spcAft>
              <a:buSzPts val="2400"/>
            </a:pPr>
            <a:r>
              <a:rPr lang="cy" sz="24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377;p49"/>
          <p:cNvSpPr txBox="1">
            <a:spLocks noGrp="1"/>
          </p:cNvSpPr>
          <p:nvPr>
            <p:ph type="body" idx="2"/>
          </p:nvPr>
        </p:nvSpPr>
        <p:spPr>
          <a:xfrm>
            <a:off x="553340" y="2247900"/>
            <a:ext cx="5141578" cy="36068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SzPts val="2400"/>
              <a:buNone/>
            </a:pPr>
            <a:r>
              <a:rPr lang="cy" sz="2400" b="1" i="0" u="none" strike="noStrike" cap="none" baseline="0" dirty="0">
                <a:solidFill>
                  <a:srgbClr val="37394C"/>
                </a:solidFill>
                <a:effectLst/>
                <a:uFillTx/>
                <a:latin typeface="Calibri"/>
              </a:rPr>
              <a:t>Meddyliwch am ddulliau cyfathrebu a ddefnyddir gan unigolion â cholli synhwyrau</a:t>
            </a:r>
          </a:p>
          <a:p>
            <a:pPr marL="0" lvl="0" indent="0" algn="ctr" rtl="0">
              <a:lnSpc>
                <a:spcPct val="90000"/>
              </a:lnSpc>
              <a:spcBef>
                <a:spcPts val="1000"/>
              </a:spcBef>
              <a:spcAft>
                <a:spcPct val="0"/>
              </a:spcAft>
              <a:buSzPts val="2400"/>
              <a:buNone/>
            </a:pPr>
            <a:endParaRPr sz="2400" b="1" dirty="0"/>
          </a:p>
        </p:txBody>
      </p:sp>
      <p:pic>
        <p:nvPicPr>
          <p:cNvPr id="2" name="Picture 1">
            <a:extLst>
              <a:ext uri="{FF2B5EF4-FFF2-40B4-BE49-F238E27FC236}">
                <a16:creationId xmlns:a16="http://schemas.microsoft.com/office/drawing/2014/main" id="{16701433-7CFA-8A6A-05BC-05A22402D1E3}"/>
              </a:ext>
            </a:extLst>
          </p:cNvPr>
          <p:cNvPicPr>
            <a:picLocks noChangeAspect="1"/>
          </p:cNvPicPr>
          <p:nvPr/>
        </p:nvPicPr>
        <p:blipFill>
          <a:blip r:embed="rId3"/>
          <a:stretch>
            <a:fillRect/>
          </a:stretch>
        </p:blipFill>
        <p:spPr>
          <a:xfrm>
            <a:off x="4757530" y="4818269"/>
            <a:ext cx="1009374" cy="1020418"/>
          </a:xfrm>
          <a:prstGeom prst="rect">
            <a:avLst/>
          </a:prstGeom>
        </p:spPr>
      </p:pic>
      <p:pic>
        <p:nvPicPr>
          <p:cNvPr id="3" name="Picture 2">
            <a:extLst>
              <a:ext uri="{FF2B5EF4-FFF2-40B4-BE49-F238E27FC236}">
                <a16:creationId xmlns:a16="http://schemas.microsoft.com/office/drawing/2014/main" id="{23C55535-6FE4-E60E-2B65-A3344B1978C1}"/>
              </a:ext>
            </a:extLst>
          </p:cNvPr>
          <p:cNvPicPr>
            <a:picLocks noChangeAspect="1"/>
          </p:cNvPicPr>
          <p:nvPr/>
        </p:nvPicPr>
        <p:blipFill>
          <a:blip r:embed="rId4"/>
          <a:stretch>
            <a:fillRect/>
          </a:stretch>
        </p:blipFill>
        <p:spPr>
          <a:xfrm>
            <a:off x="5961268" y="4818269"/>
            <a:ext cx="954158" cy="965201"/>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51"/>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rgbClr val="16AD85"/>
              </a:buClr>
              <a:buSzPct val="100000"/>
              <a:buNone/>
            </a:pPr>
            <a:r>
              <a:rPr lang="en-GB" sz="2400"/>
              <a:t>8.6 Models and approaches that can be used to support effective communication and engagement with individuals who have sensory loss </a:t>
            </a:r>
            <a:endParaRPr/>
          </a:p>
        </p:txBody>
      </p:sp>
      <p:sp>
        <p:nvSpPr>
          <p:cNvPr id="393" name="Google Shape;393;p51"/>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graphicFrame>
        <p:nvGraphicFramePr>
          <p:cNvPr id="394" name="Google Shape;394;p51"/>
          <p:cNvGraphicFramePr/>
          <p:nvPr/>
        </p:nvGraphicFramePr>
        <p:xfrm>
          <a:off x="6440822" y="1295400"/>
          <a:ext cx="5379700" cy="4861570"/>
        </p:xfrm>
        <a:graphic>
          <a:graphicData uri="http://schemas.openxmlformats.org/drawingml/2006/table">
            <a:tbl>
              <a:tblPr firstRow="1" bandRow="1">
                <a:noFill/>
                <a:tableStyleId>{D8E1BF5D-C57D-45F4-BE55-2EF6D7D38C55}</a:tableStyleId>
              </a:tblPr>
              <a:tblGrid>
                <a:gridCol w="2689850">
                  <a:extLst>
                    <a:ext uri="{9D8B030D-6E8A-4147-A177-3AD203B41FA5}">
                      <a16:colId xmlns:a16="http://schemas.microsoft.com/office/drawing/2014/main" val="20000"/>
                    </a:ext>
                  </a:extLst>
                </a:gridCol>
                <a:gridCol w="2689850">
                  <a:extLst>
                    <a:ext uri="{9D8B030D-6E8A-4147-A177-3AD203B41FA5}">
                      <a16:colId xmlns:a16="http://schemas.microsoft.com/office/drawing/2014/main" val="20001"/>
                    </a:ext>
                  </a:extLst>
                </a:gridCol>
              </a:tblGrid>
              <a:tr h="4422000">
                <a:tc>
                  <a:txBody>
                    <a:bodyPr/>
                    <a:lstStyle/>
                    <a:p>
                      <a:pPr marL="0" marR="0" lvl="0" indent="0" algn="l" rtl="0">
                        <a:lnSpc>
                          <a:spcPct val="100000"/>
                        </a:lnSpc>
                        <a:spcBef>
                          <a:spcPts val="0"/>
                        </a:spcBef>
                        <a:spcAft>
                          <a:spcPts val="0"/>
                        </a:spcAft>
                        <a:buClr>
                          <a:srgbClr val="000000"/>
                        </a:buClr>
                        <a:buSzPts val="1400"/>
                        <a:buFont typeface="Arial"/>
                        <a:buNone/>
                      </a:pPr>
                      <a:r>
                        <a:rPr lang="en-GB" sz="1400" b="1" u="sng" strike="noStrike" cap="none">
                          <a:solidFill>
                            <a:srgbClr val="0DB68D"/>
                          </a:solidFill>
                        </a:rPr>
                        <a:t>Hearing loss</a:t>
                      </a:r>
                      <a:endParaRPr sz="1400" u="none" strike="noStrike" cap="none"/>
                    </a:p>
                    <a:p>
                      <a:pPr marL="0" marR="0" lvl="0" indent="0" algn="l" rtl="0">
                        <a:lnSpc>
                          <a:spcPct val="100000"/>
                        </a:lnSpc>
                        <a:spcBef>
                          <a:spcPts val="0"/>
                        </a:spcBef>
                        <a:spcAft>
                          <a:spcPts val="0"/>
                        </a:spcAft>
                        <a:buClr>
                          <a:srgbClr val="000000"/>
                        </a:buClr>
                        <a:buSzPts val="1300"/>
                        <a:buFont typeface="Arial"/>
                        <a:buNone/>
                      </a:pPr>
                      <a:endParaRPr sz="1300" b="1" u="sng" strike="noStrike" cap="none">
                        <a:solidFill>
                          <a:srgbClr val="0DB68D"/>
                        </a:solidFill>
                      </a:endParaRPr>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British sign language. Makaton</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Lipspeakers – someone who repeats what is being said but without using their voice, which in turn can make it easier for some to lipread,</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Lipreading</a:t>
                      </a:r>
                      <a:endParaRPr sz="1300" b="0" u="none" strike="noStrike" cap="none">
                        <a:solidFill>
                          <a:schemeClr val="dk1"/>
                        </a:solidFill>
                      </a:endParaRPr>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Cued speech – hand shapes near mouth to indicate sound shapes, highly 	</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Speech to text reporter- a special keyboard which produces a word for word (verbatim) report which is displayed on a screen via a data projector</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Telephone relay service – message relayed to an operator who sends a message by text to the person with the hearing loss</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Hearing aids - mention loop systems</a:t>
                      </a:r>
                      <a:endParaRPr sz="1400" u="none" strike="noStrike" cap="none"/>
                    </a:p>
                    <a:p>
                      <a:pPr marL="0" marR="0" lvl="0" indent="0" algn="l" rtl="0">
                        <a:lnSpc>
                          <a:spcPct val="100000"/>
                        </a:lnSpc>
                        <a:spcBef>
                          <a:spcPts val="0"/>
                        </a:spcBef>
                        <a:spcAft>
                          <a:spcPts val="0"/>
                        </a:spcAft>
                        <a:buClr>
                          <a:srgbClr val="000000"/>
                        </a:buClr>
                        <a:buSzPts val="1300"/>
                        <a:buFont typeface="Arial"/>
                        <a:buNone/>
                      </a:pPr>
                      <a:endParaRPr sz="13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GB" sz="1400" b="1" u="sng" strike="noStrike" cap="none">
                          <a:solidFill>
                            <a:srgbClr val="0DB68D"/>
                          </a:solidFill>
                        </a:rPr>
                        <a:t>Effective communication</a:t>
                      </a:r>
                      <a:endParaRPr sz="1400" u="none" strike="noStrike" cap="none"/>
                    </a:p>
                    <a:p>
                      <a:pPr marL="0" marR="0" lvl="0" indent="0" algn="l" rtl="0">
                        <a:lnSpc>
                          <a:spcPct val="100000"/>
                        </a:lnSpc>
                        <a:spcBef>
                          <a:spcPts val="0"/>
                        </a:spcBef>
                        <a:spcAft>
                          <a:spcPts val="0"/>
                        </a:spcAft>
                        <a:buClr>
                          <a:srgbClr val="000000"/>
                        </a:buClr>
                        <a:buSzPts val="1300"/>
                        <a:buFont typeface="Arial"/>
                        <a:buNone/>
                      </a:pPr>
                      <a:endParaRPr sz="1300" b="1" u="sng" strike="noStrike" cap="none">
                        <a:solidFill>
                          <a:srgbClr val="0DB68D"/>
                        </a:solidFill>
                      </a:endParaRPr>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Make sure the room is quiet and well lit if possible</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Make sure there is sufficient light on speakers face</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Face the person you are speaking to</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stay in their field of vision</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speak a little louder then usual</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Do not shout as this distorts the voice and lip patterns</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Speak a little more slowly but not so slow it distorts the speech rhythm</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if something is not understood, re-phrase rather then repeat</a:t>
                      </a:r>
                      <a:endParaRPr sz="1400" u="none" strike="noStrike" cap="none"/>
                    </a:p>
                    <a:p>
                      <a:pPr marL="171450" marR="0" lvl="0" indent="-171450" algn="l" rtl="0">
                        <a:lnSpc>
                          <a:spcPct val="100000"/>
                        </a:lnSpc>
                        <a:spcBef>
                          <a:spcPts val="0"/>
                        </a:spcBef>
                        <a:spcAft>
                          <a:spcPts val="0"/>
                        </a:spcAft>
                        <a:buClr>
                          <a:schemeClr val="dk1"/>
                        </a:buClr>
                        <a:buSzPts val="1300"/>
                        <a:buFont typeface="Arial"/>
                        <a:buChar char="•"/>
                      </a:pPr>
                      <a:r>
                        <a:rPr lang="en-GB" sz="1300" b="0" u="none" strike="noStrike" cap="none">
                          <a:solidFill>
                            <a:schemeClr val="dk1"/>
                          </a:solidFill>
                        </a:rPr>
                        <a:t> Avoid distractions e.g dangly earrings or  for a male, a beard that covers the lips</a:t>
                      </a:r>
                      <a:endParaRPr sz="1400" u="none" strike="noStrike" cap="none"/>
                    </a:p>
                    <a:p>
                      <a:pPr marL="0" marR="0" lvl="0" indent="0" algn="l" rtl="0">
                        <a:lnSpc>
                          <a:spcPct val="100000"/>
                        </a:lnSpc>
                        <a:spcBef>
                          <a:spcPts val="0"/>
                        </a:spcBef>
                        <a:spcAft>
                          <a:spcPts val="0"/>
                        </a:spcAft>
                        <a:buClr>
                          <a:srgbClr val="000000"/>
                        </a:buClr>
                        <a:buSzPts val="1300"/>
                        <a:buFont typeface="Arial"/>
                        <a:buNone/>
                      </a:pPr>
                      <a:endParaRPr sz="1300" u="none" strike="noStrike" cap="none">
                        <a:solidFill>
                          <a:schemeClr val="dk1"/>
                        </a:solidFill>
                      </a:endParaRPr>
                    </a:p>
                  </a:txBody>
                  <a:tcPr marL="91450" marR="91450" marT="45725" marB="45725"/>
                </a:tc>
                <a:extLst>
                  <a:ext uri="{0D108BD9-81ED-4DB2-BD59-A6C34878D82A}">
                    <a16:rowId xmlns:a16="http://schemas.microsoft.com/office/drawing/2014/main" val="10000"/>
                  </a:ext>
                </a:extLst>
              </a:tr>
            </a:tbl>
          </a:graphicData>
        </a:graphic>
      </p:graphicFrame>
      <p:sp>
        <p:nvSpPr>
          <p:cNvPr id="5" name="Google Shape;392;p51"/>
          <p:cNvSpPr txBox="1">
            <a:spLocks noGrp="1"/>
          </p:cNvSpPr>
          <p:nvPr>
            <p:ph type="body" idx="1"/>
          </p:nvPr>
        </p:nvSpPr>
        <p:spPr>
          <a:xfrm>
            <a:off x="663504" y="223948"/>
            <a:ext cx="5141578" cy="1071451"/>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ct val="0"/>
              </a:spcBef>
              <a:spcAft>
                <a:spcPct val="0"/>
              </a:spcAft>
              <a:buClr>
                <a:srgbClr val="16AD85"/>
              </a:buClr>
              <a:buSzTx/>
              <a:buNone/>
            </a:pPr>
            <a:r>
              <a:rPr lang="cy" sz="2400" b="0" i="0" u="none" strike="noStrike" cap="none" baseline="0" dirty="0">
                <a:solidFill>
                  <a:srgbClr val="16AD85"/>
                </a:solidFill>
                <a:effectLst/>
                <a:uFillTx/>
                <a:latin typeface="Calibri"/>
              </a:rPr>
              <a:t>8.6 Modelau a dulliau y gellir eu defnyddio i gefnogi cyfathrebu ac ymgysylltu effeithiol ag unigolion â cholli synhwyrau </a:t>
            </a:r>
          </a:p>
        </p:txBody>
      </p:sp>
      <p:graphicFrame>
        <p:nvGraphicFramePr>
          <p:cNvPr id="6" name="Google Shape;394;p51"/>
          <p:cNvGraphicFramePr>
            <a:graphicFrameLocks noGrp="1"/>
          </p:cNvGraphicFramePr>
          <p:nvPr>
            <p:extLst>
              <p:ext uri="{D42A27DB-BD31-4B8C-83A1-F6EECF244321}">
                <p14:modId xmlns:p14="http://schemas.microsoft.com/office/powerpoint/2010/main" val="2675616251"/>
              </p:ext>
            </p:extLst>
          </p:nvPr>
        </p:nvGraphicFramePr>
        <p:xfrm>
          <a:off x="663504" y="1295399"/>
          <a:ext cx="5379700" cy="4663450"/>
        </p:xfrm>
        <a:graphic>
          <a:graphicData uri="http://schemas.openxmlformats.org/drawingml/2006/table">
            <a:tbl>
              <a:tblPr firstRow="1" bandRow="1">
                <a:noFill/>
                <a:tableStyleId>{D8E1BF5D-C57D-45F4-BE55-2EF6D7D38C55}</a:tableStyleId>
              </a:tblPr>
              <a:tblGrid>
                <a:gridCol w="2689850">
                  <a:extLst>
                    <a:ext uri="{9D8B030D-6E8A-4147-A177-3AD203B41FA5}">
                      <a16:colId xmlns:a16="http://schemas.microsoft.com/office/drawing/2014/main" val="20000"/>
                    </a:ext>
                  </a:extLst>
                </a:gridCol>
                <a:gridCol w="2689850">
                  <a:extLst>
                    <a:ext uri="{9D8B030D-6E8A-4147-A177-3AD203B41FA5}">
                      <a16:colId xmlns:a16="http://schemas.microsoft.com/office/drawing/2014/main" val="20001"/>
                    </a:ext>
                  </a:extLst>
                </a:gridCol>
              </a:tblGrid>
              <a:tr h="4422000">
                <a:tc>
                  <a:txBody>
                    <a:bodyPr/>
                    <a:lstStyle/>
                    <a:p>
                      <a:pPr marL="0" marR="0" lvl="0" indent="0" algn="l" rtl="0">
                        <a:lnSpc>
                          <a:spcPct val="100000"/>
                        </a:lnSpc>
                        <a:spcBef>
                          <a:spcPct val="0"/>
                        </a:spcBef>
                        <a:spcAft>
                          <a:spcPct val="0"/>
                        </a:spcAft>
                        <a:buClr>
                          <a:srgbClr val="000000"/>
                        </a:buClr>
                        <a:buSzPts val="1400"/>
                        <a:buFont typeface="Arial"/>
                        <a:buNone/>
                      </a:pPr>
                      <a:r>
                        <a:rPr lang="cy" sz="1250" b="1" i="0" u="sng" strike="noStrike" cap="none" baseline="0" dirty="0">
                          <a:solidFill>
                            <a:srgbClr val="0DB68D"/>
                          </a:solidFill>
                          <a:effectLst/>
                          <a:uFill>
                            <a:solidFill>
                              <a:srgbClr val="0DB68D"/>
                            </a:solidFill>
                          </a:uFill>
                          <a:latin typeface="Calibri" panose="020F0502020204030204" pitchFamily="34" charset="0"/>
                          <a:cs typeface="Calibri" panose="020F0502020204030204" pitchFamily="34" charset="0"/>
                        </a:rPr>
                        <a:t>Colli clyw</a:t>
                      </a:r>
                    </a:p>
                    <a:p>
                      <a:pPr marL="0" marR="0" lvl="0" indent="0" algn="l" rtl="0">
                        <a:lnSpc>
                          <a:spcPct val="100000"/>
                        </a:lnSpc>
                        <a:spcBef>
                          <a:spcPct val="0"/>
                        </a:spcBef>
                        <a:spcAft>
                          <a:spcPct val="0"/>
                        </a:spcAft>
                        <a:buClr>
                          <a:srgbClr val="000000"/>
                        </a:buClr>
                        <a:buSzPts val="1300"/>
                        <a:buFont typeface="Arial"/>
                        <a:buNone/>
                      </a:pPr>
                      <a:endParaRPr sz="1250" b="1" u="sng" strike="noStrike" cap="none" dirty="0">
                        <a:solidFill>
                          <a:srgbClr val="0DB68D"/>
                        </a:solidFill>
                        <a:latin typeface="Calibri" panose="020F0502020204030204" pitchFamily="34" charset="0"/>
                        <a:cs typeface="Calibri" panose="020F0502020204030204" pitchFamily="34" charset="0"/>
                      </a:endParaRP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Iaith arwyddion Prydain. Makaton</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Gwefuslefarwyr – rhywun sy’n ailadrodd yr hyn sy’n cael ei ddweud ond heb ddefnyddio’i lais, a all yn ei dro ei gwneud yn haws i rai ddarllen gwefusau</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Darllen gwefusau</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Lleferydd â chiw – siapiau llaw ger y geg i ddangos siapiau sain	</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Adroddwr lleferydd i destun - bysellfwrdd arbennig sy'n cynhyrchu adroddiad gair am air sy'n cael ei arddangos ar sgrin trwy daflunydd data</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Gwasanaeth ffôn cyfnewid – anfon neges at weithredwr sy’n anfon neges destun at y person â cholli clyw</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Cymhorthion clyw - soniwch am systemau dolen</a:t>
                      </a:r>
                    </a:p>
                    <a:p>
                      <a:pPr marL="0" marR="0" lvl="0" indent="0" algn="l" rtl="0">
                        <a:lnSpc>
                          <a:spcPct val="100000"/>
                        </a:lnSpc>
                        <a:spcBef>
                          <a:spcPct val="0"/>
                        </a:spcBef>
                        <a:spcAft>
                          <a:spcPct val="0"/>
                        </a:spcAft>
                        <a:buClr>
                          <a:srgbClr val="000000"/>
                        </a:buClr>
                        <a:buSzPts val="1300"/>
                        <a:buFont typeface="Arial"/>
                        <a:buNone/>
                      </a:pPr>
                      <a:endParaRPr sz="1250" u="none" strike="noStrike" cap="none" dirty="0">
                        <a:solidFill>
                          <a:schemeClr val="dk1"/>
                        </a:solidFill>
                        <a:latin typeface="Calibri" panose="020F0502020204030204" pitchFamily="34" charset="0"/>
                        <a:cs typeface="Calibri" panose="020F0502020204030204" pitchFamily="34" charset="0"/>
                      </a:endParaRPr>
                    </a:p>
                  </a:txBody>
                  <a:tcPr marL="91450" marR="91450" marT="45725" marB="45725"/>
                </a:tc>
                <a:tc>
                  <a:txBody>
                    <a:bodyPr/>
                    <a:lstStyle/>
                    <a:p>
                      <a:pPr marL="0" marR="0" lvl="0" indent="0" algn="l" rtl="0">
                        <a:lnSpc>
                          <a:spcPct val="100000"/>
                        </a:lnSpc>
                        <a:spcBef>
                          <a:spcPct val="0"/>
                        </a:spcBef>
                        <a:spcAft>
                          <a:spcPct val="0"/>
                        </a:spcAft>
                        <a:buClr>
                          <a:srgbClr val="000000"/>
                        </a:buClr>
                        <a:buSzPts val="1400"/>
                        <a:buFont typeface="Arial"/>
                        <a:buNone/>
                      </a:pPr>
                      <a:r>
                        <a:rPr lang="cy" sz="1250" b="1" i="0" u="sng" strike="noStrike" cap="none" baseline="0" dirty="0">
                          <a:solidFill>
                            <a:srgbClr val="0DB68D"/>
                          </a:solidFill>
                          <a:effectLst/>
                          <a:uFill>
                            <a:solidFill>
                              <a:srgbClr val="0DB68D"/>
                            </a:solidFill>
                          </a:uFill>
                          <a:latin typeface="Calibri" panose="020F0502020204030204" pitchFamily="34" charset="0"/>
                          <a:cs typeface="Calibri" panose="020F0502020204030204" pitchFamily="34" charset="0"/>
                        </a:rPr>
                        <a:t>Cyfathrebu effeithiol: </a:t>
                      </a:r>
                    </a:p>
                    <a:p>
                      <a:pPr marL="0" marR="0" lvl="0" indent="0" algn="l" rtl="0">
                        <a:lnSpc>
                          <a:spcPct val="100000"/>
                        </a:lnSpc>
                        <a:spcBef>
                          <a:spcPct val="0"/>
                        </a:spcBef>
                        <a:spcAft>
                          <a:spcPct val="0"/>
                        </a:spcAft>
                        <a:buClr>
                          <a:srgbClr val="000000"/>
                        </a:buClr>
                        <a:buSzPts val="1300"/>
                        <a:buFont typeface="Arial"/>
                        <a:buNone/>
                      </a:pPr>
                      <a:endParaRPr sz="1250" b="1" u="sng" strike="noStrike" cap="none" dirty="0">
                        <a:solidFill>
                          <a:srgbClr val="0DB68D"/>
                        </a:solidFill>
                        <a:latin typeface="Calibri" panose="020F0502020204030204" pitchFamily="34" charset="0"/>
                        <a:cs typeface="Calibri" panose="020F0502020204030204" pitchFamily="34" charset="0"/>
                      </a:endParaRP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Sicrhewch fod yr ystafell yn dawel ac wedi'i goleuo'n dda os yn bosibl</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Sicrhewch fod digon o olau ar wyneb y siaradwyr</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Wynebwch y person rydych chi'n siarad ag ef</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Arhoswch o fewn eu maes golwg</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Siaradwch ychydig yn uwch na'r arfer</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Peidiwch â gweiddi gan fod hyn yn ystumio'r llais a phatrymau gwefusau</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Siaradwch ychydig yn arafach ond nid mor araf fel ei fod yn ystumio'r rhythm lleferydd</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Os nad yw rhywbeth yn cael ei ddeall, aralleiriwch yn hytrach nag ailadrodd</a:t>
                      </a:r>
                    </a:p>
                    <a:p>
                      <a:pPr marL="171450" marR="0" lvl="0" indent="-171450" algn="l" rtl="0">
                        <a:lnSpc>
                          <a:spcPct val="100000"/>
                        </a:lnSpc>
                        <a:spcBef>
                          <a:spcPct val="0"/>
                        </a:spcBef>
                        <a:spcAft>
                          <a:spcPct val="0"/>
                        </a:spcAft>
                        <a:buClr>
                          <a:schemeClr val="dk1"/>
                        </a:buClr>
                        <a:buSzPts val="1300"/>
                        <a:buFont typeface="Arial"/>
                        <a:buChar char="•"/>
                      </a:pPr>
                      <a:r>
                        <a:rPr lang="cy" sz="1250" b="0" i="0" u="none" strike="noStrike" cap="none" baseline="0" dirty="0">
                          <a:solidFill>
                            <a:srgbClr val="000000"/>
                          </a:solidFill>
                          <a:effectLst/>
                          <a:uFillTx/>
                          <a:latin typeface="Calibri" panose="020F0502020204030204" pitchFamily="34" charset="0"/>
                          <a:cs typeface="Calibri" panose="020F0502020204030204" pitchFamily="34" charset="0"/>
                        </a:rPr>
                        <a:t> Osgowch bethau sy'n tynnu sylw ee clustdlysau crog neu i ddyn, barf sy'n gorchuddio'r gwefusau</a:t>
                      </a:r>
                    </a:p>
                    <a:p>
                      <a:pPr marL="0" marR="0" lvl="0" indent="0" algn="l" rtl="0">
                        <a:lnSpc>
                          <a:spcPct val="100000"/>
                        </a:lnSpc>
                        <a:spcBef>
                          <a:spcPct val="0"/>
                        </a:spcBef>
                        <a:spcAft>
                          <a:spcPct val="0"/>
                        </a:spcAft>
                        <a:buClr>
                          <a:srgbClr val="000000"/>
                        </a:buClr>
                        <a:buSzPts val="1300"/>
                        <a:buFont typeface="Arial"/>
                        <a:buNone/>
                      </a:pPr>
                      <a:endParaRPr sz="1250" u="none" strike="noStrike" cap="none" dirty="0">
                        <a:solidFill>
                          <a:schemeClr val="dk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50"/>
          <p:cNvSpPr txBox="1">
            <a:spLocks noGrp="1"/>
          </p:cNvSpPr>
          <p:nvPr>
            <p:ph type="body" idx="1"/>
          </p:nvPr>
        </p:nvSpPr>
        <p:spPr>
          <a:xfrm>
            <a:off x="6440822" y="223949"/>
            <a:ext cx="5141578" cy="1071452"/>
          </a:xfrm>
          <a:prstGeom prst="rect">
            <a:avLst/>
          </a:prstGeom>
          <a:noFill/>
          <a:ln>
            <a:noFill/>
          </a:ln>
        </p:spPr>
        <p:txBody>
          <a:bodyPr spcFirstLastPara="1" wrap="square" lIns="91425" tIns="45700" rIns="91425" bIns="45700" anchor="t" anchorCtr="0">
            <a:normAutofit fontScale="92500" lnSpcReduction="20000"/>
          </a:bodyPr>
          <a:lstStyle/>
          <a:p>
            <a:pPr marL="0" indent="0">
              <a:spcBef>
                <a:spcPts val="0"/>
              </a:spcBef>
              <a:buSzPct val="100000"/>
            </a:pPr>
            <a:r>
              <a:rPr lang="en-GB" sz="2400" b="1" dirty="0"/>
              <a:t>8.6 Models and approaches that can be used to support effective communication and engagement with individuals who have sensory loss </a:t>
            </a:r>
            <a:endParaRPr/>
          </a:p>
        </p:txBody>
      </p:sp>
      <p:sp>
        <p:nvSpPr>
          <p:cNvPr id="385" name="Google Shape;385;p50"/>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graphicFrame>
        <p:nvGraphicFramePr>
          <p:cNvPr id="386" name="Google Shape;386;p50"/>
          <p:cNvGraphicFramePr/>
          <p:nvPr/>
        </p:nvGraphicFramePr>
        <p:xfrm>
          <a:off x="6440822" y="1295401"/>
          <a:ext cx="5274950" cy="4402125"/>
        </p:xfrm>
        <a:graphic>
          <a:graphicData uri="http://schemas.openxmlformats.org/drawingml/2006/table">
            <a:tbl>
              <a:tblPr firstRow="1" bandRow="1">
                <a:noFill/>
                <a:tableStyleId>{D8E1BF5D-C57D-45F4-BE55-2EF6D7D38C55}</a:tableStyleId>
              </a:tblPr>
              <a:tblGrid>
                <a:gridCol w="2637475">
                  <a:extLst>
                    <a:ext uri="{9D8B030D-6E8A-4147-A177-3AD203B41FA5}">
                      <a16:colId xmlns:a16="http://schemas.microsoft.com/office/drawing/2014/main" val="20000"/>
                    </a:ext>
                  </a:extLst>
                </a:gridCol>
                <a:gridCol w="2637475">
                  <a:extLst>
                    <a:ext uri="{9D8B030D-6E8A-4147-A177-3AD203B41FA5}">
                      <a16:colId xmlns:a16="http://schemas.microsoft.com/office/drawing/2014/main" val="20001"/>
                    </a:ext>
                  </a:extLst>
                </a:gridCol>
              </a:tblGrid>
              <a:tr h="4402125">
                <a:tc>
                  <a:txBody>
                    <a:bodyPr/>
                    <a:lstStyle/>
                    <a:p>
                      <a:pPr marL="0" marR="0" lvl="0" indent="0" algn="l" rtl="0">
                        <a:lnSpc>
                          <a:spcPct val="100000"/>
                        </a:lnSpc>
                        <a:spcBef>
                          <a:spcPts val="0"/>
                        </a:spcBef>
                        <a:spcAft>
                          <a:spcPts val="0"/>
                        </a:spcAft>
                        <a:buClr>
                          <a:srgbClr val="000000"/>
                        </a:buClr>
                        <a:buSzPts val="1600"/>
                        <a:buFont typeface="Arial"/>
                        <a:buNone/>
                      </a:pPr>
                      <a:r>
                        <a:rPr lang="en-GB" sz="1600" b="1" u="sng" strike="noStrike" cap="none" dirty="0">
                          <a:solidFill>
                            <a:srgbClr val="0DB68D"/>
                          </a:solidFill>
                        </a:rPr>
                        <a:t>Sight loss</a:t>
                      </a:r>
                      <a:endParaRPr sz="1400" u="none" strike="noStrike" cap="none" dirty="0"/>
                    </a:p>
                    <a:p>
                      <a:pPr marL="0" marR="0" lvl="0" indent="0" algn="l" rtl="0">
                        <a:lnSpc>
                          <a:spcPct val="100000"/>
                        </a:lnSpc>
                        <a:spcBef>
                          <a:spcPts val="600"/>
                        </a:spcBef>
                        <a:spcAft>
                          <a:spcPts val="0"/>
                        </a:spcAft>
                        <a:buClr>
                          <a:srgbClr val="000000"/>
                        </a:buClr>
                        <a:buSzPts val="1400"/>
                        <a:buFont typeface="Arial"/>
                        <a:buNone/>
                      </a:pPr>
                      <a:endParaRPr sz="1400" b="1" u="sng" strike="noStrike" cap="none" dirty="0">
                        <a:solidFill>
                          <a:srgbClr val="0DB68D"/>
                        </a:solidFill>
                      </a:endParaRPr>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Braille- raised dots or shapes found on paper, boxes, plaques on doors </a:t>
                      </a:r>
                      <a:r>
                        <a:rPr lang="en-GB" sz="1400" b="0" u="none" strike="noStrike" cap="none" dirty="0" err="1">
                          <a:solidFill>
                            <a:schemeClr val="dk1"/>
                          </a:solidFill>
                        </a:rPr>
                        <a:t>etc</a:t>
                      </a:r>
                      <a:endParaRPr sz="1400" b="0" u="none" strike="noStrike" cap="none" dirty="0">
                        <a:solidFill>
                          <a:schemeClr val="dk1"/>
                        </a:solidFill>
                      </a:endParaRPr>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Enlarged print rather than joined up writing</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Computers</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Guide help or note taker</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Large button phones.</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endParaRPr sz="1400" u="none" strike="noStrike" cap="none" dirty="0">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GB" sz="1600" b="1" u="sng" strike="noStrike" cap="none" dirty="0">
                          <a:solidFill>
                            <a:srgbClr val="0DB68D"/>
                          </a:solidFill>
                        </a:rPr>
                        <a:t>Effective communication</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endParaRPr sz="1400" b="1" u="sng" strike="noStrike" cap="none" dirty="0">
                        <a:solidFill>
                          <a:schemeClr val="dk1"/>
                        </a:solidFill>
                      </a:endParaRPr>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Say who you are</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 Say what you are going to do, be specific</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 Talk directly to the person and use their name</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 Stand where you can be seen. If necessary use touch for attention</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 Take time to answer questions</a:t>
                      </a:r>
                      <a:endParaRPr sz="1400" u="none" strike="noStrike" cap="none" dirty="0"/>
                    </a:p>
                    <a:p>
                      <a:pPr marL="285750" marR="0" lvl="0" indent="-285750" algn="l" rtl="0">
                        <a:lnSpc>
                          <a:spcPct val="100000"/>
                        </a:lnSpc>
                        <a:spcBef>
                          <a:spcPts val="600"/>
                        </a:spcBef>
                        <a:spcAft>
                          <a:spcPts val="0"/>
                        </a:spcAft>
                        <a:buClr>
                          <a:schemeClr val="dk1"/>
                        </a:buClr>
                        <a:buSzPts val="1400"/>
                        <a:buFont typeface="Arial"/>
                        <a:buChar char="•"/>
                      </a:pPr>
                      <a:r>
                        <a:rPr lang="en-GB" sz="1400" b="0" u="none" strike="noStrike" cap="none" dirty="0">
                          <a:solidFill>
                            <a:schemeClr val="dk1"/>
                          </a:solidFill>
                        </a:rPr>
                        <a:t> Tell the person you are leaving them – do not just walk away</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endParaRPr sz="1400" u="none" strike="noStrike" cap="none" dirty="0">
                        <a:solidFill>
                          <a:schemeClr val="dk1"/>
                        </a:solidFill>
                      </a:endParaRPr>
                    </a:p>
                  </a:txBody>
                  <a:tcPr marL="91450" marR="91450" marT="45725" marB="45725"/>
                </a:tc>
                <a:extLst>
                  <a:ext uri="{0D108BD9-81ED-4DB2-BD59-A6C34878D82A}">
                    <a16:rowId xmlns:a16="http://schemas.microsoft.com/office/drawing/2014/main" val="10000"/>
                  </a:ext>
                </a:extLst>
              </a:tr>
            </a:tbl>
          </a:graphicData>
        </a:graphic>
      </p:graphicFrame>
      <p:sp>
        <p:nvSpPr>
          <p:cNvPr id="5" name="Google Shape;384;p50"/>
          <p:cNvSpPr txBox="1">
            <a:spLocks noGrp="1"/>
          </p:cNvSpPr>
          <p:nvPr>
            <p:ph type="body" idx="1"/>
          </p:nvPr>
        </p:nvSpPr>
        <p:spPr>
          <a:xfrm>
            <a:off x="663504" y="223949"/>
            <a:ext cx="5141578" cy="1071452"/>
          </a:xfrm>
          <a:prstGeom prst="rect">
            <a:avLst/>
          </a:prstGeom>
          <a:noFill/>
          <a:ln>
            <a:noFill/>
          </a:ln>
        </p:spPr>
        <p:txBody>
          <a:bodyPr spcFirstLastPara="1" wrap="square" lIns="91425" tIns="45700" rIns="91425" bIns="45700" anchor="t" anchorCtr="0">
            <a:normAutofit fontScale="925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400" b="1" dirty="0"/>
              <a:t> </a:t>
            </a:r>
            <a:endParaRPr lang="cy" sz="2400" b="0" i="0" u="none" strike="noStrike" cap="none" baseline="0" dirty="0">
              <a:solidFill>
                <a:srgbClr val="16AD85"/>
              </a:solidFill>
              <a:effectLst/>
              <a:uFillTx/>
              <a:latin typeface="Calibri"/>
            </a:endParaRPr>
          </a:p>
        </p:txBody>
      </p:sp>
      <p:graphicFrame>
        <p:nvGraphicFramePr>
          <p:cNvPr id="6" name="Google Shape;386;p50"/>
          <p:cNvGraphicFramePr>
            <a:graphicFrameLocks noGrp="1"/>
          </p:cNvGraphicFramePr>
          <p:nvPr>
            <p:extLst>
              <p:ext uri="{D42A27DB-BD31-4B8C-83A1-F6EECF244321}">
                <p14:modId xmlns:p14="http://schemas.microsoft.com/office/powerpoint/2010/main" val="806798104"/>
              </p:ext>
            </p:extLst>
          </p:nvPr>
        </p:nvGraphicFramePr>
        <p:xfrm>
          <a:off x="663504" y="1295401"/>
          <a:ext cx="5274950" cy="4535128"/>
        </p:xfrm>
        <a:graphic>
          <a:graphicData uri="http://schemas.openxmlformats.org/drawingml/2006/table">
            <a:tbl>
              <a:tblPr firstRow="1" bandRow="1">
                <a:noFill/>
                <a:tableStyleId>{D8E1BF5D-C57D-45F4-BE55-2EF6D7D38C55}</a:tableStyleId>
              </a:tblPr>
              <a:tblGrid>
                <a:gridCol w="2637475">
                  <a:extLst>
                    <a:ext uri="{9D8B030D-6E8A-4147-A177-3AD203B41FA5}">
                      <a16:colId xmlns:a16="http://schemas.microsoft.com/office/drawing/2014/main" val="20000"/>
                    </a:ext>
                  </a:extLst>
                </a:gridCol>
                <a:gridCol w="2637475">
                  <a:extLst>
                    <a:ext uri="{9D8B030D-6E8A-4147-A177-3AD203B41FA5}">
                      <a16:colId xmlns:a16="http://schemas.microsoft.com/office/drawing/2014/main" val="20001"/>
                    </a:ext>
                  </a:extLst>
                </a:gridCol>
              </a:tblGrid>
              <a:tr h="4535128">
                <a:tc>
                  <a:txBody>
                    <a:bodyPr/>
                    <a:lstStyle/>
                    <a:p>
                      <a:pPr marL="0" marR="0" lvl="0" indent="0" algn="l" rtl="0">
                        <a:lnSpc>
                          <a:spcPct val="100000"/>
                        </a:lnSpc>
                        <a:spcBef>
                          <a:spcPct val="0"/>
                        </a:spcBef>
                        <a:spcAft>
                          <a:spcPct val="0"/>
                        </a:spcAft>
                        <a:buClr>
                          <a:srgbClr val="000000"/>
                        </a:buClr>
                        <a:buSzPts val="1600"/>
                        <a:buFont typeface="Arial"/>
                        <a:buNone/>
                      </a:pPr>
                      <a:r>
                        <a:rPr lang="cy" sz="1300" b="1" i="0" u="sng" strike="noStrike" cap="none" baseline="0" dirty="0">
                          <a:solidFill>
                            <a:srgbClr val="0DB68D"/>
                          </a:solidFill>
                          <a:effectLst/>
                          <a:uFill>
                            <a:solidFill>
                              <a:srgbClr val="0DB68D"/>
                            </a:solidFill>
                          </a:uFill>
                          <a:latin typeface="Calibri" panose="020F0502020204030204" pitchFamily="34" charset="0"/>
                          <a:cs typeface="Calibri" panose="020F0502020204030204" pitchFamily="34" charset="0"/>
                        </a:rPr>
                        <a:t>Colli golwg</a:t>
                      </a:r>
                    </a:p>
                    <a:p>
                      <a:pPr marL="0" marR="0" lvl="0" indent="0" algn="l" rtl="0">
                        <a:lnSpc>
                          <a:spcPct val="100000"/>
                        </a:lnSpc>
                        <a:spcBef>
                          <a:spcPts val="600"/>
                        </a:spcBef>
                        <a:spcAft>
                          <a:spcPct val="0"/>
                        </a:spcAft>
                        <a:buClr>
                          <a:srgbClr val="000000"/>
                        </a:buClr>
                        <a:buSzPts val="1400"/>
                        <a:buFont typeface="Arial"/>
                        <a:buNone/>
                      </a:pPr>
                      <a:endParaRPr sz="1300" b="1" u="sng" strike="noStrike" cap="none" dirty="0">
                        <a:solidFill>
                          <a:srgbClr val="0DB68D"/>
                        </a:solidFill>
                        <a:latin typeface="Calibri" panose="020F0502020204030204" pitchFamily="34" charset="0"/>
                        <a:cs typeface="Calibri" panose="020F0502020204030204" pitchFamily="34" charset="0"/>
                      </a:endParaRP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Braille - dotiau uchel neu siapiau ar bapur, blychau, placiau ar ddrysau ac ati</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Print mwy yn hytrach na llawysgrifen</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Cyfrifiaduron</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Help tywys neu rywun i gymryd nodiadau</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Ffonau â botymau mawr.</a:t>
                      </a:r>
                    </a:p>
                    <a:p>
                      <a:pPr marL="0" marR="0" lvl="0" indent="0" algn="l" rtl="0">
                        <a:lnSpc>
                          <a:spcPct val="100000"/>
                        </a:lnSpc>
                        <a:spcBef>
                          <a:spcPct val="0"/>
                        </a:spcBef>
                        <a:spcAft>
                          <a:spcPct val="0"/>
                        </a:spcAft>
                        <a:buClr>
                          <a:srgbClr val="000000"/>
                        </a:buClr>
                        <a:buSzPts val="1400"/>
                        <a:buFont typeface="Arial"/>
                        <a:buNone/>
                      </a:pPr>
                      <a:endParaRPr sz="1300" u="none" strike="noStrike" cap="none" dirty="0">
                        <a:solidFill>
                          <a:schemeClr val="dk1"/>
                        </a:solidFill>
                        <a:latin typeface="Calibri" panose="020F0502020204030204" pitchFamily="34" charset="0"/>
                        <a:cs typeface="Calibri" panose="020F0502020204030204" pitchFamily="34" charset="0"/>
                      </a:endParaRPr>
                    </a:p>
                  </a:txBody>
                  <a:tcPr marL="91450" marR="91450" marT="45725" marB="45725"/>
                </a:tc>
                <a:tc>
                  <a:txBody>
                    <a:bodyPr/>
                    <a:lstStyle/>
                    <a:p>
                      <a:pPr marL="0" marR="0" lvl="0" indent="0" algn="l" rtl="0">
                        <a:lnSpc>
                          <a:spcPct val="100000"/>
                        </a:lnSpc>
                        <a:spcBef>
                          <a:spcPct val="0"/>
                        </a:spcBef>
                        <a:spcAft>
                          <a:spcPct val="0"/>
                        </a:spcAft>
                        <a:buClr>
                          <a:srgbClr val="000000"/>
                        </a:buClr>
                        <a:buSzPts val="1600"/>
                        <a:buFont typeface="Arial"/>
                        <a:buNone/>
                      </a:pPr>
                      <a:r>
                        <a:rPr lang="cy" sz="1300" b="1" i="0" u="sng" strike="noStrike" cap="none" baseline="0" dirty="0">
                          <a:solidFill>
                            <a:srgbClr val="0DB68D"/>
                          </a:solidFill>
                          <a:effectLst/>
                          <a:uFill>
                            <a:solidFill>
                              <a:srgbClr val="0DB68D"/>
                            </a:solidFill>
                          </a:uFill>
                          <a:latin typeface="Calibri" panose="020F0502020204030204" pitchFamily="34" charset="0"/>
                          <a:cs typeface="Calibri" panose="020F0502020204030204" pitchFamily="34" charset="0"/>
                        </a:rPr>
                        <a:t>Cyfathrebu effeithiol: </a:t>
                      </a:r>
                    </a:p>
                    <a:p>
                      <a:pPr marL="0" marR="0" lvl="0" indent="0" algn="l" rtl="0">
                        <a:lnSpc>
                          <a:spcPct val="100000"/>
                        </a:lnSpc>
                        <a:spcBef>
                          <a:spcPct val="0"/>
                        </a:spcBef>
                        <a:spcAft>
                          <a:spcPct val="0"/>
                        </a:spcAft>
                        <a:buClr>
                          <a:srgbClr val="000000"/>
                        </a:buClr>
                        <a:buSzPts val="1400"/>
                        <a:buFont typeface="Arial"/>
                        <a:buNone/>
                      </a:pPr>
                      <a:endParaRPr sz="1300" b="1" u="sng" strike="noStrike" cap="none" dirty="0">
                        <a:solidFill>
                          <a:schemeClr val="dk1"/>
                        </a:solidFill>
                        <a:latin typeface="Calibri" panose="020F0502020204030204" pitchFamily="34" charset="0"/>
                        <a:cs typeface="Calibri" panose="020F0502020204030204" pitchFamily="34" charset="0"/>
                      </a:endParaRP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Dywedwch pwy ydych chi</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 Dywedwch beth rydych chi'n mynd i'w wneud, byddwch yn benodol</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 Siaradwch yn uniongyrchol â'r person a defnyddiwch ei enw</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 Sefwch lle gallwch chi gael eich gweld. Os oes angen, defnyddiwch gyffwrdd i gael sylw</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 Cymerwch amser i ateb cwestiynau</a:t>
                      </a:r>
                    </a:p>
                    <a:p>
                      <a:pPr marL="285750" marR="0" lvl="0" indent="-285750" algn="l" rtl="0">
                        <a:lnSpc>
                          <a:spcPct val="100000"/>
                        </a:lnSpc>
                        <a:spcBef>
                          <a:spcPts val="600"/>
                        </a:spcBef>
                        <a:spcAft>
                          <a:spcPct val="0"/>
                        </a:spcAft>
                        <a:buClr>
                          <a:schemeClr val="dk1"/>
                        </a:buClr>
                        <a:buSzPts val="1400"/>
                        <a:buFont typeface="Arial"/>
                        <a:buChar char="•"/>
                      </a:pPr>
                      <a:r>
                        <a:rPr lang="cy" sz="1300" b="0" i="0" u="none" strike="noStrike" cap="none" baseline="0" dirty="0">
                          <a:solidFill>
                            <a:srgbClr val="000000"/>
                          </a:solidFill>
                          <a:effectLst/>
                          <a:uFillTx/>
                          <a:latin typeface="Calibri" panose="020F0502020204030204" pitchFamily="34" charset="0"/>
                          <a:cs typeface="Calibri" panose="020F0502020204030204" pitchFamily="34" charset="0"/>
                        </a:rPr>
                        <a:t> Dywedwch wrth y person rydych chi'n ei adael - peidiwch â cherdded i ffwrdd heb ddweud dim</a:t>
                      </a:r>
                    </a:p>
                    <a:p>
                      <a:pPr marL="0" marR="0" lvl="0" indent="0" algn="l" rtl="0">
                        <a:lnSpc>
                          <a:spcPct val="100000"/>
                        </a:lnSpc>
                        <a:spcBef>
                          <a:spcPct val="0"/>
                        </a:spcBef>
                        <a:spcAft>
                          <a:spcPct val="0"/>
                        </a:spcAft>
                        <a:buClr>
                          <a:srgbClr val="000000"/>
                        </a:buClr>
                        <a:buSzPts val="1400"/>
                        <a:buFont typeface="Arial"/>
                        <a:buNone/>
                      </a:pPr>
                      <a:endParaRPr sz="1300" u="none" strike="noStrike" cap="none" dirty="0">
                        <a:solidFill>
                          <a:schemeClr val="dk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52"/>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92500" lnSpcReduction="20000"/>
          </a:bodyPr>
          <a:lstStyle/>
          <a:p>
            <a:pPr marL="0" indent="0">
              <a:spcBef>
                <a:spcPts val="0"/>
              </a:spcBef>
              <a:buSzPct val="100000"/>
            </a:pPr>
            <a:r>
              <a:rPr lang="en-GB" sz="2400" b="1" dirty="0"/>
              <a:t>8.6 Models and approaches that can be used to support effective communication and engagement with individuals who have sensory loss </a:t>
            </a:r>
            <a:endParaRPr/>
          </a:p>
        </p:txBody>
      </p:sp>
      <p:sp>
        <p:nvSpPr>
          <p:cNvPr id="401" name="Google Shape;401;p52"/>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graphicFrame>
        <p:nvGraphicFramePr>
          <p:cNvPr id="402" name="Google Shape;402;p52"/>
          <p:cNvGraphicFramePr/>
          <p:nvPr/>
        </p:nvGraphicFramePr>
        <p:xfrm>
          <a:off x="6440822" y="1295400"/>
          <a:ext cx="5141600" cy="4785370"/>
        </p:xfrm>
        <a:graphic>
          <a:graphicData uri="http://schemas.openxmlformats.org/drawingml/2006/table">
            <a:tbl>
              <a:tblPr firstRow="1" bandRow="1">
                <a:noFill/>
                <a:tableStyleId>{D8E1BF5D-C57D-45F4-BE55-2EF6D7D38C55}</a:tableStyleId>
              </a:tblPr>
              <a:tblGrid>
                <a:gridCol w="2570800">
                  <a:extLst>
                    <a:ext uri="{9D8B030D-6E8A-4147-A177-3AD203B41FA5}">
                      <a16:colId xmlns:a16="http://schemas.microsoft.com/office/drawing/2014/main" val="20000"/>
                    </a:ext>
                  </a:extLst>
                </a:gridCol>
                <a:gridCol w="2570800">
                  <a:extLst>
                    <a:ext uri="{9D8B030D-6E8A-4147-A177-3AD203B41FA5}">
                      <a16:colId xmlns:a16="http://schemas.microsoft.com/office/drawing/2014/main" val="20001"/>
                    </a:ext>
                  </a:extLst>
                </a:gridCol>
              </a:tblGrid>
              <a:tr h="4402125">
                <a:tc>
                  <a:txBody>
                    <a:bodyPr/>
                    <a:lstStyle/>
                    <a:p>
                      <a:pPr marL="0" marR="0" lvl="0" indent="0" algn="l" rtl="0">
                        <a:lnSpc>
                          <a:spcPct val="100000"/>
                        </a:lnSpc>
                        <a:spcBef>
                          <a:spcPts val="0"/>
                        </a:spcBef>
                        <a:spcAft>
                          <a:spcPts val="0"/>
                        </a:spcAft>
                        <a:buClr>
                          <a:srgbClr val="0DB68D"/>
                        </a:buClr>
                        <a:buSzPts val="1400"/>
                        <a:buFont typeface="Arial"/>
                        <a:buNone/>
                      </a:pPr>
                      <a:r>
                        <a:rPr lang="en-GB" sz="1400" b="1" u="sng" strike="noStrike" cap="none">
                          <a:solidFill>
                            <a:srgbClr val="0DB68D"/>
                          </a:solidFill>
                        </a:rPr>
                        <a:t>Deafblindness</a:t>
                      </a:r>
                      <a:endParaRPr sz="1400" b="1" u="sng" strike="noStrike" cap="none">
                        <a:solidFill>
                          <a:srgbClr val="0DB68D"/>
                        </a:solidFill>
                      </a:endParaRPr>
                    </a:p>
                    <a:p>
                      <a:pPr marL="0" marR="0" lvl="0" indent="0" algn="l" rtl="0">
                        <a:lnSpc>
                          <a:spcPct val="100000"/>
                        </a:lnSpc>
                        <a:spcBef>
                          <a:spcPts val="0"/>
                        </a:spcBef>
                        <a:spcAft>
                          <a:spcPts val="0"/>
                        </a:spcAft>
                        <a:buClr>
                          <a:schemeClr val="dk1"/>
                        </a:buClr>
                        <a:buSzPts val="1400"/>
                        <a:buFont typeface="Arial"/>
                        <a:buNone/>
                      </a:pPr>
                      <a:endParaRPr sz="1400" b="1" u="sng" strike="noStrike" cap="none">
                        <a:solidFill>
                          <a:schemeClr val="dk1"/>
                        </a:solidFill>
                      </a:endParaRPr>
                    </a:p>
                    <a:p>
                      <a:pPr marL="285750" marR="0" lvl="0" indent="-285750" algn="l" rtl="0">
                        <a:lnSpc>
                          <a:spcPct val="100000"/>
                        </a:lnSpc>
                        <a:spcBef>
                          <a:spcPts val="0"/>
                        </a:spcBef>
                        <a:spcAft>
                          <a:spcPts val="0"/>
                        </a:spcAft>
                        <a:buClr>
                          <a:schemeClr val="dk1"/>
                        </a:buClr>
                        <a:buSzPts val="1400"/>
                        <a:buFont typeface="Arial"/>
                        <a:buChar char="•"/>
                      </a:pPr>
                      <a:r>
                        <a:rPr lang="en-GB" sz="1400" b="0" u="none" strike="noStrike" cap="none">
                          <a:solidFill>
                            <a:schemeClr val="dk1"/>
                          </a:solidFill>
                        </a:rPr>
                        <a:t>Using any residual sight/hearing</a:t>
                      </a:r>
                      <a:endParaRPr sz="1400" u="none" strike="noStrike" cap="none"/>
                    </a:p>
                    <a:p>
                      <a:pPr marL="285750" marR="0" lvl="0" indent="-285750" algn="l" rtl="0">
                        <a:lnSpc>
                          <a:spcPct val="100000"/>
                        </a:lnSpc>
                        <a:spcBef>
                          <a:spcPts val="0"/>
                        </a:spcBef>
                        <a:spcAft>
                          <a:spcPts val="0"/>
                        </a:spcAft>
                        <a:buClr>
                          <a:schemeClr val="dk1"/>
                        </a:buClr>
                        <a:buSzPts val="1400"/>
                        <a:buFont typeface="Arial"/>
                        <a:buChar char="•"/>
                      </a:pPr>
                      <a:r>
                        <a:rPr lang="en-GB" sz="1400" b="0" u="none" strike="noStrike" cap="none">
                          <a:solidFill>
                            <a:schemeClr val="dk1"/>
                          </a:solidFill>
                        </a:rPr>
                        <a:t>Tactile communication – touch with objects: braille, moon (alphabet of embossed shapes which can be read by touch), objects of reference</a:t>
                      </a:r>
                      <a:endParaRPr sz="1400" u="none" strike="noStrike" cap="none"/>
                    </a:p>
                    <a:p>
                      <a:pPr marL="285750" marR="0" lvl="0" indent="-285750" algn="l" rtl="0">
                        <a:lnSpc>
                          <a:spcPct val="100000"/>
                        </a:lnSpc>
                        <a:spcBef>
                          <a:spcPts val="0"/>
                        </a:spcBef>
                        <a:spcAft>
                          <a:spcPts val="0"/>
                        </a:spcAft>
                        <a:buClr>
                          <a:schemeClr val="dk1"/>
                        </a:buClr>
                        <a:buSzPts val="1400"/>
                        <a:buFont typeface="Arial"/>
                        <a:buChar char="•"/>
                      </a:pPr>
                      <a:r>
                        <a:rPr lang="en-GB" sz="1400" b="0" u="none" strike="noStrike" cap="none">
                          <a:solidFill>
                            <a:schemeClr val="dk1"/>
                          </a:solidFill>
                        </a:rPr>
                        <a:t>Tactual communication – touch with people: Tadoma is a form of tactual communication. </a:t>
                      </a:r>
                      <a:r>
                        <a:rPr lang="en-GB" sz="1400" u="none" strike="noStrike" cap="none">
                          <a:solidFill>
                            <a:schemeClr val="dk1"/>
                          </a:solidFill>
                        </a:rPr>
                        <a:t>People who use tadoma will place their hands on the speaker's lips or throat to feel the vibrations. This method is quite rare and is not used by many deafblind people. </a:t>
                      </a:r>
                      <a:endParaRPr sz="1400" u="none" strike="noStrike" cap="none"/>
                    </a:p>
                    <a:p>
                      <a:pPr marL="285750" marR="0" lvl="0" indent="-285750" algn="l" rtl="0">
                        <a:lnSpc>
                          <a:spcPct val="100000"/>
                        </a:lnSpc>
                        <a:spcBef>
                          <a:spcPts val="0"/>
                        </a:spcBef>
                        <a:spcAft>
                          <a:spcPts val="0"/>
                        </a:spcAft>
                        <a:buClr>
                          <a:schemeClr val="dk1"/>
                        </a:buClr>
                        <a:buSzPts val="1400"/>
                        <a:buFont typeface="Arial"/>
                        <a:buChar char="•"/>
                      </a:pPr>
                      <a:r>
                        <a:rPr lang="en-GB" sz="1400" b="0" u="none" strike="noStrike" cap="none">
                          <a:solidFill>
                            <a:schemeClr val="dk1"/>
                          </a:solidFill>
                        </a:rPr>
                        <a:t>Also handsigning. </a:t>
                      </a: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GB" sz="1400" b="1" u="sng" strike="noStrike" cap="none">
                          <a:solidFill>
                            <a:srgbClr val="0DB68D"/>
                          </a:solidFill>
                        </a:rPr>
                        <a:t>Effective communication</a:t>
                      </a: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b="1" u="sng" strike="noStrike" cap="none">
                        <a:solidFill>
                          <a:schemeClr val="dk1"/>
                        </a:solidFill>
                      </a:endParaRPr>
                    </a:p>
                    <a:p>
                      <a:pPr marL="0" marR="0" lvl="0" indent="0" algn="l" rtl="0">
                        <a:lnSpc>
                          <a:spcPct val="100000"/>
                        </a:lnSpc>
                        <a:spcBef>
                          <a:spcPts val="0"/>
                        </a:spcBef>
                        <a:spcAft>
                          <a:spcPts val="0"/>
                        </a:spcAft>
                        <a:buClr>
                          <a:schemeClr val="dk1"/>
                        </a:buClr>
                        <a:buSzPts val="1400"/>
                        <a:buFont typeface="Arial"/>
                        <a:buNone/>
                      </a:pPr>
                      <a:r>
                        <a:rPr lang="en-GB" sz="1400" b="0" u="none" strike="noStrike" cap="none">
                          <a:solidFill>
                            <a:schemeClr val="dk1"/>
                          </a:solidFill>
                        </a:rPr>
                        <a:t>Could be any combination for sight/hearing loss.</a:t>
                      </a:r>
                      <a:endParaRPr sz="1400" u="none" strike="noStrike" cap="none"/>
                    </a:p>
                  </a:txBody>
                  <a:tcPr marL="91450" marR="91450" marT="45725" marB="45725"/>
                </a:tc>
                <a:extLst>
                  <a:ext uri="{0D108BD9-81ED-4DB2-BD59-A6C34878D82A}">
                    <a16:rowId xmlns:a16="http://schemas.microsoft.com/office/drawing/2014/main" val="10000"/>
                  </a:ext>
                </a:extLst>
              </a:tr>
            </a:tbl>
          </a:graphicData>
        </a:graphic>
      </p:graphicFrame>
      <p:sp>
        <p:nvSpPr>
          <p:cNvPr id="5" name="Google Shape;400;p52"/>
          <p:cNvSpPr txBox="1">
            <a:spLocks noGrp="1"/>
          </p:cNvSpPr>
          <p:nvPr>
            <p:ph type="body" idx="1"/>
          </p:nvPr>
        </p:nvSpPr>
        <p:spPr>
          <a:xfrm>
            <a:off x="663504" y="223949"/>
            <a:ext cx="5141578" cy="1071451"/>
          </a:xfrm>
          <a:prstGeom prst="rect">
            <a:avLst/>
          </a:prstGeom>
          <a:noFill/>
          <a:ln>
            <a:noFill/>
          </a:ln>
        </p:spPr>
        <p:txBody>
          <a:bodyPr spcFirstLastPara="1" wrap="square" lIns="91425" tIns="45700" rIns="91425" bIns="45700" anchor="t" anchorCtr="0">
            <a:normAutofit fontScale="925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400" b="1" dirty="0"/>
              <a:t> </a:t>
            </a:r>
            <a:endParaRPr lang="cy" sz="2400" b="0" i="0" u="none" strike="noStrike" cap="none" baseline="0" dirty="0">
              <a:solidFill>
                <a:srgbClr val="16AD85"/>
              </a:solidFill>
              <a:effectLst/>
              <a:uFillTx/>
              <a:latin typeface="Calibri"/>
            </a:endParaRPr>
          </a:p>
        </p:txBody>
      </p:sp>
      <p:graphicFrame>
        <p:nvGraphicFramePr>
          <p:cNvPr id="6" name="Google Shape;402;p52"/>
          <p:cNvGraphicFramePr>
            <a:graphicFrameLocks noGrp="1"/>
          </p:cNvGraphicFramePr>
          <p:nvPr>
            <p:extLst>
              <p:ext uri="{D42A27DB-BD31-4B8C-83A1-F6EECF244321}">
                <p14:modId xmlns:p14="http://schemas.microsoft.com/office/powerpoint/2010/main" val="1118353361"/>
              </p:ext>
            </p:extLst>
          </p:nvPr>
        </p:nvGraphicFramePr>
        <p:xfrm>
          <a:off x="773669" y="1295400"/>
          <a:ext cx="5141600" cy="4823470"/>
        </p:xfrm>
        <a:graphic>
          <a:graphicData uri="http://schemas.openxmlformats.org/drawingml/2006/table">
            <a:tbl>
              <a:tblPr firstRow="1" bandRow="1">
                <a:noFill/>
                <a:tableStyleId>{D8E1BF5D-C57D-45F4-BE55-2EF6D7D38C55}</a:tableStyleId>
              </a:tblPr>
              <a:tblGrid>
                <a:gridCol w="2570800">
                  <a:extLst>
                    <a:ext uri="{9D8B030D-6E8A-4147-A177-3AD203B41FA5}">
                      <a16:colId xmlns:a16="http://schemas.microsoft.com/office/drawing/2014/main" val="20000"/>
                    </a:ext>
                  </a:extLst>
                </a:gridCol>
                <a:gridCol w="2570800">
                  <a:extLst>
                    <a:ext uri="{9D8B030D-6E8A-4147-A177-3AD203B41FA5}">
                      <a16:colId xmlns:a16="http://schemas.microsoft.com/office/drawing/2014/main" val="20001"/>
                    </a:ext>
                  </a:extLst>
                </a:gridCol>
              </a:tblGrid>
              <a:tr h="4402125">
                <a:tc>
                  <a:txBody>
                    <a:bodyPr/>
                    <a:lstStyle/>
                    <a:p>
                      <a:pPr marL="0" marR="0" lvl="0" indent="0" algn="l" rtl="0">
                        <a:lnSpc>
                          <a:spcPct val="100000"/>
                        </a:lnSpc>
                        <a:spcBef>
                          <a:spcPct val="0"/>
                        </a:spcBef>
                        <a:spcAft>
                          <a:spcPct val="0"/>
                        </a:spcAft>
                        <a:buClr>
                          <a:srgbClr val="0DB68D"/>
                        </a:buClr>
                        <a:buSzPts val="1400"/>
                        <a:buFont typeface="Arial"/>
                        <a:buNone/>
                      </a:pPr>
                      <a:r>
                        <a:rPr lang="cy" sz="1350" b="1" i="0" u="sng" strike="noStrike" cap="none" baseline="0" dirty="0">
                          <a:solidFill>
                            <a:srgbClr val="0DB68D"/>
                          </a:solidFill>
                          <a:effectLst/>
                          <a:uFill>
                            <a:solidFill>
                              <a:srgbClr val="0DB68D"/>
                            </a:solidFill>
                          </a:uFill>
                          <a:latin typeface="Calibri" panose="020F0502020204030204" pitchFamily="34" charset="0"/>
                          <a:cs typeface="Calibri" panose="020F0502020204030204" pitchFamily="34" charset="0"/>
                        </a:rPr>
                        <a:t>Byddarddallineb</a:t>
                      </a:r>
                    </a:p>
                    <a:p>
                      <a:pPr marL="0" marR="0" lvl="0" indent="0" algn="l" rtl="0">
                        <a:lnSpc>
                          <a:spcPct val="100000"/>
                        </a:lnSpc>
                        <a:spcBef>
                          <a:spcPct val="0"/>
                        </a:spcBef>
                        <a:spcAft>
                          <a:spcPct val="0"/>
                        </a:spcAft>
                        <a:buClr>
                          <a:schemeClr val="dk1"/>
                        </a:buClr>
                        <a:buSzPts val="1400"/>
                        <a:buFont typeface="Arial"/>
                        <a:buNone/>
                      </a:pPr>
                      <a:endParaRPr sz="1350" b="1" u="sng" strike="noStrike" cap="none" dirty="0">
                        <a:solidFill>
                          <a:schemeClr val="dk1"/>
                        </a:solidFill>
                        <a:latin typeface="Calibri" panose="020F0502020204030204" pitchFamily="34" charset="0"/>
                        <a:cs typeface="Calibri" panose="020F0502020204030204" pitchFamily="34" charset="0"/>
                      </a:endParaRPr>
                    </a:p>
                    <a:p>
                      <a:pPr marL="285750" marR="0" lvl="0" indent="-285750" algn="l" rtl="0">
                        <a:lnSpc>
                          <a:spcPct val="100000"/>
                        </a:lnSpc>
                        <a:spcBef>
                          <a:spcPct val="0"/>
                        </a:spcBef>
                        <a:spcAft>
                          <a:spcPct val="0"/>
                        </a:spcAft>
                        <a:buClr>
                          <a:schemeClr val="dk1"/>
                        </a:buClr>
                        <a:buSzPts val="1400"/>
                        <a:buFont typeface="Arial"/>
                        <a:buChar char="•"/>
                      </a:pPr>
                      <a:r>
                        <a:rPr lang="cy" sz="1350" b="0" i="0" u="none" strike="noStrike" cap="none" baseline="0" dirty="0">
                          <a:solidFill>
                            <a:srgbClr val="000000"/>
                          </a:solidFill>
                          <a:effectLst/>
                          <a:uFillTx/>
                          <a:latin typeface="Calibri" panose="020F0502020204030204" pitchFamily="34" charset="0"/>
                          <a:cs typeface="Calibri" panose="020F0502020204030204" pitchFamily="34" charset="0"/>
                        </a:rPr>
                        <a:t>Defnyddiwch unrhyw olwg/clyw gweddilliol</a:t>
                      </a:r>
                    </a:p>
                    <a:p>
                      <a:pPr marL="285750" marR="0" lvl="0" indent="-285750" algn="l" rtl="0">
                        <a:lnSpc>
                          <a:spcPct val="100000"/>
                        </a:lnSpc>
                        <a:spcBef>
                          <a:spcPct val="0"/>
                        </a:spcBef>
                        <a:spcAft>
                          <a:spcPct val="0"/>
                        </a:spcAft>
                        <a:buClr>
                          <a:schemeClr val="dk1"/>
                        </a:buClr>
                        <a:buSzPts val="1400"/>
                        <a:buFont typeface="Arial"/>
                        <a:buChar char="•"/>
                      </a:pPr>
                      <a:r>
                        <a:rPr lang="cy" sz="1350" b="0" i="0" u="none" strike="noStrike" cap="none" baseline="0" dirty="0">
                          <a:solidFill>
                            <a:srgbClr val="000000"/>
                          </a:solidFill>
                          <a:effectLst/>
                          <a:uFillTx/>
                          <a:latin typeface="Calibri" panose="020F0502020204030204" pitchFamily="34" charset="0"/>
                          <a:cs typeface="Calibri" panose="020F0502020204030204" pitchFamily="34" charset="0"/>
                        </a:rPr>
                        <a:t>Cyfathrebu cyffyrddol – cyffwrdd â gwrthrychau: braille, lleuad (wyddor o siapiau boglynnog y gellir eu darllen trwy gyffwrdd), gwrthrychau cyfeirio</a:t>
                      </a:r>
                    </a:p>
                    <a:p>
                      <a:pPr marL="285750" marR="0" lvl="0" indent="-285750" algn="l" rtl="0">
                        <a:lnSpc>
                          <a:spcPct val="100000"/>
                        </a:lnSpc>
                        <a:spcBef>
                          <a:spcPct val="0"/>
                        </a:spcBef>
                        <a:spcAft>
                          <a:spcPct val="0"/>
                        </a:spcAft>
                        <a:buClr>
                          <a:schemeClr val="dk1"/>
                        </a:buClr>
                        <a:buSzPts val="1400"/>
                        <a:buFont typeface="Arial"/>
                        <a:buChar char="•"/>
                      </a:pPr>
                      <a:r>
                        <a:rPr lang="cy" sz="1350" b="0" i="0" u="none" strike="noStrike" cap="none" baseline="0" dirty="0">
                          <a:solidFill>
                            <a:srgbClr val="000000"/>
                          </a:solidFill>
                          <a:effectLst/>
                          <a:uFillTx/>
                          <a:latin typeface="Calibri" panose="020F0502020204030204" pitchFamily="34" charset="0"/>
                          <a:cs typeface="Calibri" panose="020F0502020204030204" pitchFamily="34" charset="0"/>
                        </a:rPr>
                        <a:t>Cyfathrebu tactegol – cyffwrdd â phobl: Math o gyfathrebu tactegol yw Tadoma. </a:t>
                      </a:r>
                      <a:r>
                        <a:rPr lang="cy" sz="1350" b="1" i="0" u="none" strike="noStrike" cap="none" baseline="0" dirty="0">
                          <a:solidFill>
                            <a:srgbClr val="000000"/>
                          </a:solidFill>
                          <a:effectLst/>
                          <a:uFillTx/>
                          <a:latin typeface="Calibri" panose="020F0502020204030204" pitchFamily="34" charset="0"/>
                          <a:cs typeface="Calibri" panose="020F0502020204030204" pitchFamily="34" charset="0"/>
                        </a:rPr>
                        <a:t>Bydd pobl sy'n defnyddio tadoma yn gosod eu dwylo ar wefusau neu wddf y siaradwr i deimlo'r dirgryniadau. Mae'r dull hwn yn eithaf prin ac nid yw'n cael ei ddefnyddio gan lawer o bobl fyddarddall. </a:t>
                      </a:r>
                    </a:p>
                    <a:p>
                      <a:pPr marL="285750" marR="0" lvl="0" indent="-285750" algn="l" rtl="0">
                        <a:lnSpc>
                          <a:spcPct val="100000"/>
                        </a:lnSpc>
                        <a:spcBef>
                          <a:spcPct val="0"/>
                        </a:spcBef>
                        <a:spcAft>
                          <a:spcPct val="0"/>
                        </a:spcAft>
                        <a:buClr>
                          <a:schemeClr val="dk1"/>
                        </a:buClr>
                        <a:buSzPts val="1400"/>
                        <a:buFont typeface="Arial"/>
                        <a:buChar char="•"/>
                      </a:pPr>
                      <a:r>
                        <a:rPr lang="cy" sz="1350" b="0" i="0" u="none" strike="noStrike" cap="none" baseline="0" dirty="0">
                          <a:solidFill>
                            <a:srgbClr val="000000"/>
                          </a:solidFill>
                          <a:effectLst/>
                          <a:uFillTx/>
                          <a:latin typeface="Calibri" panose="020F0502020204030204" pitchFamily="34" charset="0"/>
                          <a:cs typeface="Calibri" panose="020F0502020204030204" pitchFamily="34" charset="0"/>
                        </a:rPr>
                        <a:t>Hefyd llawarwyddo. </a:t>
                      </a:r>
                    </a:p>
                    <a:p>
                      <a:pPr marL="0" marR="0" lvl="0" indent="0" algn="l" rtl="0">
                        <a:lnSpc>
                          <a:spcPct val="100000"/>
                        </a:lnSpc>
                        <a:spcBef>
                          <a:spcPct val="0"/>
                        </a:spcBef>
                        <a:spcAft>
                          <a:spcPct val="0"/>
                        </a:spcAft>
                        <a:buClr>
                          <a:srgbClr val="000000"/>
                        </a:buClr>
                        <a:buSzPts val="1400"/>
                        <a:buFont typeface="Arial"/>
                        <a:buNone/>
                      </a:pPr>
                      <a:endParaRPr sz="1350" u="none" strike="noStrike" cap="none" dirty="0">
                        <a:solidFill>
                          <a:schemeClr val="dk1"/>
                        </a:solidFill>
                        <a:latin typeface="Calibri" panose="020F0502020204030204" pitchFamily="34" charset="0"/>
                        <a:cs typeface="Calibri" panose="020F0502020204030204" pitchFamily="34" charset="0"/>
                      </a:endParaRPr>
                    </a:p>
                  </a:txBody>
                  <a:tcPr marL="91450" marR="91450" marT="45725" marB="45725"/>
                </a:tc>
                <a:tc>
                  <a:txBody>
                    <a:bodyPr/>
                    <a:lstStyle/>
                    <a:p>
                      <a:pPr marL="0" marR="0" lvl="0" indent="0" algn="l" rtl="0">
                        <a:lnSpc>
                          <a:spcPct val="100000"/>
                        </a:lnSpc>
                        <a:spcBef>
                          <a:spcPct val="0"/>
                        </a:spcBef>
                        <a:spcAft>
                          <a:spcPct val="0"/>
                        </a:spcAft>
                        <a:buClr>
                          <a:srgbClr val="000000"/>
                        </a:buClr>
                        <a:buSzPts val="1400"/>
                        <a:buFont typeface="Arial"/>
                        <a:buNone/>
                      </a:pPr>
                      <a:r>
                        <a:rPr lang="cy" sz="1350" b="1" i="0" u="sng" strike="noStrike" cap="none" baseline="0" dirty="0">
                          <a:solidFill>
                            <a:srgbClr val="0DB68D"/>
                          </a:solidFill>
                          <a:effectLst/>
                          <a:uFill>
                            <a:solidFill>
                              <a:srgbClr val="0DB68D"/>
                            </a:solidFill>
                          </a:uFill>
                          <a:latin typeface="Calibri" panose="020F0502020204030204" pitchFamily="34" charset="0"/>
                          <a:cs typeface="Calibri" panose="020F0502020204030204" pitchFamily="34" charset="0"/>
                        </a:rPr>
                        <a:t>Cyfathrebu effeithiol: </a:t>
                      </a:r>
                    </a:p>
                    <a:p>
                      <a:pPr marL="0" marR="0" lvl="0" indent="0" algn="l" rtl="0">
                        <a:lnSpc>
                          <a:spcPct val="100000"/>
                        </a:lnSpc>
                        <a:spcBef>
                          <a:spcPct val="0"/>
                        </a:spcBef>
                        <a:spcAft>
                          <a:spcPct val="0"/>
                        </a:spcAft>
                        <a:buClr>
                          <a:srgbClr val="000000"/>
                        </a:buClr>
                        <a:buSzPts val="1400"/>
                        <a:buFont typeface="Arial"/>
                        <a:buNone/>
                      </a:pPr>
                      <a:endParaRPr sz="1350" b="1" u="sng" strike="noStrike" cap="none" dirty="0">
                        <a:solidFill>
                          <a:schemeClr val="dk1"/>
                        </a:solidFill>
                        <a:latin typeface="Calibri" panose="020F0502020204030204" pitchFamily="34" charset="0"/>
                        <a:cs typeface="Calibri" panose="020F0502020204030204" pitchFamily="34" charset="0"/>
                      </a:endParaRPr>
                    </a:p>
                    <a:p>
                      <a:pPr marL="0" marR="0" lvl="0" indent="0" algn="l" rtl="0">
                        <a:lnSpc>
                          <a:spcPct val="100000"/>
                        </a:lnSpc>
                        <a:spcBef>
                          <a:spcPct val="0"/>
                        </a:spcBef>
                        <a:spcAft>
                          <a:spcPct val="0"/>
                        </a:spcAft>
                        <a:buClr>
                          <a:schemeClr val="dk1"/>
                        </a:buClr>
                        <a:buSzPts val="1400"/>
                        <a:buFont typeface="Arial"/>
                        <a:buNone/>
                      </a:pPr>
                      <a:r>
                        <a:rPr lang="cy" sz="1350" b="0" i="0" u="none" strike="noStrike" cap="none" baseline="0" dirty="0">
                          <a:solidFill>
                            <a:srgbClr val="000000"/>
                          </a:solidFill>
                          <a:effectLst/>
                          <a:uFillTx/>
                          <a:latin typeface="Calibri" panose="020F0502020204030204" pitchFamily="34" charset="0"/>
                          <a:cs typeface="Calibri" panose="020F0502020204030204" pitchFamily="34" charset="0"/>
                        </a:rPr>
                        <a:t>Gallai fod yn unrhyw gyfuniad ar gyfer colli golwg/clyw.</a:t>
                      </a:r>
                    </a:p>
                  </a:txBody>
                  <a:tcPr marL="91450" marR="91450" marT="45725" marB="45725"/>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ADFE123-7187-692D-F486-563DC86A3202}"/>
              </a:ext>
            </a:extLst>
          </p:cNvPr>
          <p:cNvPicPr>
            <a:picLocks noChangeAspect="1"/>
          </p:cNvPicPr>
          <p:nvPr/>
        </p:nvPicPr>
        <p:blipFill>
          <a:blip r:embed="rId2"/>
          <a:stretch>
            <a:fillRect/>
          </a:stretch>
        </p:blipFill>
        <p:spPr>
          <a:xfrm>
            <a:off x="-2208" y="-4003"/>
            <a:ext cx="12196416" cy="6866006"/>
          </a:xfrm>
          <a:prstGeom prst="rect">
            <a:avLst/>
          </a:prstGeom>
        </p:spPr>
      </p:pic>
    </p:spTree>
    <p:extLst>
      <p:ext uri="{BB962C8B-B14F-4D97-AF65-F5344CB8AC3E}">
        <p14:creationId xmlns:p14="http://schemas.microsoft.com/office/powerpoint/2010/main" val="13868361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53"/>
          <p:cNvSpPr txBox="1">
            <a:spLocks noGrp="1"/>
          </p:cNvSpPr>
          <p:nvPr>
            <p:ph type="body" idx="1"/>
          </p:nvPr>
        </p:nvSpPr>
        <p:spPr>
          <a:xfrm>
            <a:off x="6331284" y="324735"/>
            <a:ext cx="5141578" cy="1071452"/>
          </a:xfrm>
          <a:prstGeom prst="rect">
            <a:avLst/>
          </a:prstGeom>
          <a:noFill/>
          <a:ln>
            <a:noFill/>
          </a:ln>
        </p:spPr>
        <p:txBody>
          <a:bodyPr spcFirstLastPara="1" wrap="square" lIns="91425" tIns="45700" rIns="91425" bIns="45700" anchor="t" anchorCtr="0">
            <a:normAutofit fontScale="92500" lnSpcReduction="20000"/>
          </a:bodyPr>
          <a:lstStyle/>
          <a:p>
            <a:pPr marL="0" indent="0">
              <a:spcBef>
                <a:spcPts val="0"/>
              </a:spcBef>
              <a:buSzPct val="100000"/>
            </a:pPr>
            <a:r>
              <a:rPr lang="en-GB" sz="2400" b="1" dirty="0"/>
              <a:t>8.6 Models and approaches that can be used to support effective communication and engagement with individuals who have sensory loss </a:t>
            </a:r>
            <a:endParaRPr dirty="0"/>
          </a:p>
        </p:txBody>
      </p:sp>
      <p:sp>
        <p:nvSpPr>
          <p:cNvPr id="409" name="Google Shape;409;p53"/>
          <p:cNvSpPr txBox="1">
            <a:spLocks noGrp="1"/>
          </p:cNvSpPr>
          <p:nvPr>
            <p:ph type="body" idx="2"/>
          </p:nvPr>
        </p:nvSpPr>
        <p:spPr>
          <a:xfrm>
            <a:off x="6331284" y="1447802"/>
            <a:ext cx="5360653" cy="523874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600"/>
              <a:buNone/>
            </a:pPr>
            <a:r>
              <a:rPr lang="en-GB" sz="1600" b="1"/>
              <a:t>Considerations when communicating with an individual with hearing loss:</a:t>
            </a:r>
            <a:endParaRPr sz="1600"/>
          </a:p>
          <a:p>
            <a:pPr marL="285750" lvl="0" indent="-285750" algn="l" rtl="0">
              <a:lnSpc>
                <a:spcPct val="100000"/>
              </a:lnSpc>
              <a:spcBef>
                <a:spcPts val="0"/>
              </a:spcBef>
              <a:spcAft>
                <a:spcPts val="0"/>
              </a:spcAft>
              <a:buSzPts val="1600"/>
              <a:buFont typeface="Arial"/>
              <a:buChar char="•"/>
            </a:pPr>
            <a:r>
              <a:rPr lang="en-GB" sz="1600"/>
              <a:t>allow extra time</a:t>
            </a:r>
            <a:endParaRPr/>
          </a:p>
          <a:p>
            <a:pPr marL="285750" lvl="0" indent="-285750" algn="l" rtl="0">
              <a:lnSpc>
                <a:spcPct val="100000"/>
              </a:lnSpc>
              <a:spcBef>
                <a:spcPts val="0"/>
              </a:spcBef>
              <a:spcAft>
                <a:spcPts val="0"/>
              </a:spcAft>
              <a:buSzPts val="1600"/>
              <a:buFont typeface="Arial"/>
              <a:buChar char="•"/>
            </a:pPr>
            <a:r>
              <a:rPr lang="en-GB" sz="1600"/>
              <a:t>face the individual you are speaking to</a:t>
            </a:r>
            <a:endParaRPr/>
          </a:p>
          <a:p>
            <a:pPr marL="285750" lvl="0" indent="-285750" algn="l" rtl="0">
              <a:lnSpc>
                <a:spcPct val="100000"/>
              </a:lnSpc>
              <a:spcBef>
                <a:spcPts val="0"/>
              </a:spcBef>
              <a:spcAft>
                <a:spcPts val="0"/>
              </a:spcAft>
              <a:buSzPts val="1600"/>
              <a:buFont typeface="Arial"/>
              <a:buChar char="•"/>
            </a:pPr>
            <a:r>
              <a:rPr lang="en-GB" sz="1600"/>
              <a:t>do not shout as this distorts the voice and lip patterns</a:t>
            </a:r>
            <a:endParaRPr/>
          </a:p>
          <a:p>
            <a:pPr marL="285750" lvl="0" indent="-285750" algn="l" rtl="0">
              <a:lnSpc>
                <a:spcPct val="100000"/>
              </a:lnSpc>
              <a:spcBef>
                <a:spcPts val="0"/>
              </a:spcBef>
              <a:spcAft>
                <a:spcPts val="0"/>
              </a:spcAft>
              <a:buSzPts val="1600"/>
              <a:buFont typeface="Arial"/>
              <a:buChar char="•"/>
            </a:pPr>
            <a:r>
              <a:rPr lang="en-GB" sz="1600"/>
              <a:t>speak a little more slowly than usual</a:t>
            </a:r>
            <a:endParaRPr/>
          </a:p>
          <a:p>
            <a:pPr marL="285750" lvl="0" indent="-285750" algn="l" rtl="0">
              <a:lnSpc>
                <a:spcPct val="100000"/>
              </a:lnSpc>
              <a:spcBef>
                <a:spcPts val="0"/>
              </a:spcBef>
              <a:spcAft>
                <a:spcPts val="0"/>
              </a:spcAft>
              <a:buSzPts val="1600"/>
              <a:buFont typeface="Arial"/>
              <a:buChar char="•"/>
            </a:pPr>
            <a:r>
              <a:rPr lang="en-GB" sz="1600"/>
              <a:t>stay in their field of vision</a:t>
            </a:r>
            <a:endParaRPr/>
          </a:p>
          <a:p>
            <a:pPr marL="285750" lvl="0" indent="-285750" algn="l" rtl="0">
              <a:lnSpc>
                <a:spcPct val="100000"/>
              </a:lnSpc>
              <a:spcBef>
                <a:spcPts val="0"/>
              </a:spcBef>
              <a:spcAft>
                <a:spcPts val="0"/>
              </a:spcAft>
              <a:buSzPts val="1600"/>
              <a:buFont typeface="Arial"/>
              <a:buChar char="•"/>
            </a:pPr>
            <a:r>
              <a:rPr lang="en-GB" sz="1600"/>
              <a:t>use a loop system</a:t>
            </a:r>
            <a:endParaRPr/>
          </a:p>
          <a:p>
            <a:pPr marL="285750" lvl="0" indent="-285750" algn="l" rtl="0">
              <a:lnSpc>
                <a:spcPct val="100000"/>
              </a:lnSpc>
              <a:spcBef>
                <a:spcPts val="0"/>
              </a:spcBef>
              <a:spcAft>
                <a:spcPts val="0"/>
              </a:spcAft>
              <a:buSzPts val="1600"/>
              <a:buFont typeface="Arial"/>
              <a:buChar char="•"/>
            </a:pPr>
            <a:r>
              <a:rPr lang="en-GB" sz="1600"/>
              <a:t>find out about their communication methods, e.g. sign language</a:t>
            </a:r>
            <a:endParaRPr/>
          </a:p>
          <a:p>
            <a:pPr marL="285750" lvl="0" indent="-285750" algn="l" rtl="0">
              <a:lnSpc>
                <a:spcPct val="100000"/>
              </a:lnSpc>
              <a:spcBef>
                <a:spcPts val="0"/>
              </a:spcBef>
              <a:spcAft>
                <a:spcPts val="0"/>
              </a:spcAft>
              <a:buSzPts val="1600"/>
              <a:buFont typeface="Arial"/>
              <a:buChar char="•"/>
            </a:pPr>
            <a:r>
              <a:rPr lang="en-GB" sz="1600"/>
              <a:t>use finger spelling / sign language</a:t>
            </a:r>
            <a:endParaRPr/>
          </a:p>
          <a:p>
            <a:pPr marL="285750" lvl="0" indent="-285750" algn="l" rtl="0">
              <a:lnSpc>
                <a:spcPct val="100000"/>
              </a:lnSpc>
              <a:spcBef>
                <a:spcPts val="0"/>
              </a:spcBef>
              <a:spcAft>
                <a:spcPts val="0"/>
              </a:spcAft>
              <a:buSzPts val="1600"/>
              <a:buFont typeface="Arial"/>
              <a:buChar char="•"/>
            </a:pPr>
            <a:r>
              <a:rPr lang="en-GB" sz="1600"/>
              <a:t>speak at ear level</a:t>
            </a:r>
            <a:endParaRPr/>
          </a:p>
          <a:p>
            <a:pPr marL="285750" lvl="0" indent="-285750" algn="l" rtl="0">
              <a:lnSpc>
                <a:spcPct val="100000"/>
              </a:lnSpc>
              <a:spcBef>
                <a:spcPts val="0"/>
              </a:spcBef>
              <a:spcAft>
                <a:spcPts val="0"/>
              </a:spcAft>
              <a:buSzPts val="1600"/>
              <a:buFont typeface="Arial"/>
              <a:buChar char="•"/>
            </a:pPr>
            <a:r>
              <a:rPr lang="en-GB" sz="1600"/>
              <a:t>repeat/rephrase if needed</a:t>
            </a:r>
            <a:endParaRPr/>
          </a:p>
          <a:p>
            <a:pPr marL="285750" lvl="0" indent="-285750" algn="l" rtl="0">
              <a:lnSpc>
                <a:spcPct val="100000"/>
              </a:lnSpc>
              <a:spcBef>
                <a:spcPts val="0"/>
              </a:spcBef>
              <a:spcAft>
                <a:spcPts val="0"/>
              </a:spcAft>
              <a:buSzPts val="1600"/>
              <a:buFont typeface="Arial"/>
              <a:buChar char="•"/>
            </a:pPr>
            <a:r>
              <a:rPr lang="en-GB" sz="1600"/>
              <a:t>write things down</a:t>
            </a:r>
            <a:endParaRPr/>
          </a:p>
          <a:p>
            <a:pPr marL="285750" lvl="0" indent="-285750" algn="l" rtl="0">
              <a:lnSpc>
                <a:spcPct val="100000"/>
              </a:lnSpc>
              <a:spcBef>
                <a:spcPts val="0"/>
              </a:spcBef>
              <a:spcAft>
                <a:spcPts val="0"/>
              </a:spcAft>
              <a:buSzPts val="1600"/>
              <a:buFont typeface="Arial"/>
              <a:buChar char="•"/>
            </a:pPr>
            <a:r>
              <a:rPr lang="en-GB" sz="1600"/>
              <a:t>make sure there is no echo in the room</a:t>
            </a:r>
            <a:endParaRPr/>
          </a:p>
          <a:p>
            <a:pPr marL="285750" lvl="0" indent="-285750" algn="l" rtl="0">
              <a:lnSpc>
                <a:spcPct val="100000"/>
              </a:lnSpc>
              <a:spcBef>
                <a:spcPts val="0"/>
              </a:spcBef>
              <a:spcAft>
                <a:spcPts val="0"/>
              </a:spcAft>
              <a:buSzPts val="1600"/>
              <a:buFont typeface="Arial"/>
              <a:buChar char="•"/>
            </a:pPr>
            <a:r>
              <a:rPr lang="en-GB" sz="1600"/>
              <a:t>ask individuals to repeat important information back to you to make sure it has been understood</a:t>
            </a:r>
            <a:endParaRPr/>
          </a:p>
          <a:p>
            <a:pPr marL="285750" lvl="0" indent="-285750" algn="l" rtl="0">
              <a:lnSpc>
                <a:spcPct val="100000"/>
              </a:lnSpc>
              <a:spcBef>
                <a:spcPts val="0"/>
              </a:spcBef>
              <a:spcAft>
                <a:spcPts val="0"/>
              </a:spcAft>
              <a:buSzPts val="1600"/>
              <a:buFont typeface="Arial"/>
              <a:buChar char="•"/>
            </a:pPr>
            <a:r>
              <a:rPr lang="en-GB" sz="1600"/>
              <a:t>make sure hearing aids are switched on and functioning.</a:t>
            </a:r>
            <a:endParaRPr/>
          </a:p>
        </p:txBody>
      </p:sp>
      <p:sp>
        <p:nvSpPr>
          <p:cNvPr id="410" name="Google Shape;410;p53"/>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408;p53"/>
          <p:cNvSpPr txBox="1">
            <a:spLocks noGrp="1"/>
          </p:cNvSpPr>
          <p:nvPr>
            <p:ph type="body" idx="1"/>
          </p:nvPr>
        </p:nvSpPr>
        <p:spPr>
          <a:xfrm>
            <a:off x="663504" y="376350"/>
            <a:ext cx="5141578" cy="1071452"/>
          </a:xfrm>
          <a:prstGeom prst="rect">
            <a:avLst/>
          </a:prstGeom>
          <a:noFill/>
          <a:ln>
            <a:noFill/>
          </a:ln>
        </p:spPr>
        <p:txBody>
          <a:bodyPr spcFirstLastPara="1" wrap="square" lIns="91425" tIns="45700" rIns="91425" bIns="45700" anchor="t" anchorCtr="0">
            <a:normAutofit fontScale="925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409;p53"/>
          <p:cNvSpPr txBox="1">
            <a:spLocks noGrp="1"/>
          </p:cNvSpPr>
          <p:nvPr>
            <p:ph type="body" idx="2"/>
          </p:nvPr>
        </p:nvSpPr>
        <p:spPr>
          <a:xfrm>
            <a:off x="663504" y="1447801"/>
            <a:ext cx="5360653" cy="523874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600"/>
              <a:buNone/>
            </a:pPr>
            <a:r>
              <a:rPr lang="cy" sz="1600" b="1" i="0" u="none" strike="noStrike" cap="none" baseline="0" dirty="0">
                <a:solidFill>
                  <a:srgbClr val="37394C"/>
                </a:solidFill>
                <a:effectLst/>
                <a:uFillTx/>
                <a:latin typeface="Calibri"/>
              </a:rPr>
              <a:t>Ystyriaethau wrth gyfathrebu ag unigolyn â cholli clyw:</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caniatewch amser ychwanegol</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wynebwch yr unigolyn rydych chi'n siarad ag ef</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peidiwch â gweiddi gan fod hyn yn ystumio'r llais a phatrymau gwefusau</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siaradwch ychydig yn arafach nag arfer</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arhoswch o fewn eu maes golwg</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defnyddiwch system ddolen</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gofynnwch am eu dulliau cyfathrebu, ee iaith arwyddion</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defnyddiwch sillafu bys / iaith arwyddion</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siaradwch ar lefel y glust</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ailadroddwch / aralleiriwch os oes angen</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ysgrifennwch bethau i lawr</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gwnewch yn siŵr nad oes adlais yn yr ystafell</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gofynnwch i unigolion ailadrodd gwybodaeth bwysig yn ôl i chi i wneud yn siŵr ei bod wedi'i deall</a:t>
            </a:r>
          </a:p>
          <a:p>
            <a:pPr marL="285750" lvl="0" indent="-285750" algn="l" rtl="0">
              <a:lnSpc>
                <a:spcPct val="100000"/>
              </a:lnSpc>
              <a:spcBef>
                <a:spcPct val="0"/>
              </a:spcBef>
              <a:spcAft>
                <a:spcPct val="0"/>
              </a:spcAft>
              <a:buSzPts val="1600"/>
              <a:buFont typeface="Arial"/>
              <a:buChar char="•"/>
            </a:pPr>
            <a:r>
              <a:rPr lang="cy" sz="1600" b="0" i="0" u="none" strike="noStrike" cap="none" baseline="0" dirty="0">
                <a:solidFill>
                  <a:srgbClr val="37394C"/>
                </a:solidFill>
                <a:effectLst/>
                <a:uFillTx/>
                <a:latin typeface="Calibri"/>
              </a:rPr>
              <a:t>sicrhewch fod cymhorthion clyw wedi'u troi ymlaen ac yn gweithio.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4"/>
          <p:cNvSpPr txBox="1">
            <a:spLocks noGrp="1"/>
          </p:cNvSpPr>
          <p:nvPr>
            <p:ph type="body" idx="1"/>
          </p:nvPr>
        </p:nvSpPr>
        <p:spPr>
          <a:xfrm>
            <a:off x="6440822" y="223950"/>
            <a:ext cx="5141578" cy="1004776"/>
          </a:xfrm>
          <a:prstGeom prst="rect">
            <a:avLst/>
          </a:prstGeom>
          <a:noFill/>
          <a:ln>
            <a:noFill/>
          </a:ln>
        </p:spPr>
        <p:txBody>
          <a:bodyPr spcFirstLastPara="1" wrap="square" lIns="91425" tIns="45700" rIns="91425" bIns="45700" anchor="t" anchorCtr="0">
            <a:normAutofit fontScale="85000" lnSpcReduction="20000"/>
          </a:bodyPr>
          <a:lstStyle/>
          <a:p>
            <a:pPr marL="0" indent="0">
              <a:spcBef>
                <a:spcPts val="0"/>
              </a:spcBef>
              <a:buSzPct val="100000"/>
            </a:pPr>
            <a:r>
              <a:rPr lang="en-GB" sz="2400" b="1" dirty="0"/>
              <a:t>8.6 Models and approaches that can be used to support effective communication and engagement with individuals who have sensory loss </a:t>
            </a:r>
            <a:endParaRPr dirty="0"/>
          </a:p>
        </p:txBody>
      </p:sp>
      <p:sp>
        <p:nvSpPr>
          <p:cNvPr id="417" name="Google Shape;417;p54"/>
          <p:cNvSpPr txBox="1">
            <a:spLocks noGrp="1"/>
          </p:cNvSpPr>
          <p:nvPr>
            <p:ph type="body" idx="2"/>
          </p:nvPr>
        </p:nvSpPr>
        <p:spPr>
          <a:xfrm>
            <a:off x="6440822" y="1228726"/>
            <a:ext cx="5570203" cy="530542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b="1"/>
              <a:t>Considerations when communicating with an individual with deafblindness:</a:t>
            </a:r>
            <a:endParaRPr/>
          </a:p>
          <a:p>
            <a:pPr marL="285750" lvl="0" indent="-285750" algn="l" rtl="0">
              <a:lnSpc>
                <a:spcPct val="90000"/>
              </a:lnSpc>
              <a:spcBef>
                <a:spcPts val="1000"/>
              </a:spcBef>
              <a:spcAft>
                <a:spcPts val="0"/>
              </a:spcAft>
              <a:buSzPts val="1800"/>
              <a:buFont typeface="Arial"/>
              <a:buChar char="•"/>
            </a:pPr>
            <a:r>
              <a:rPr lang="en-GB"/>
              <a:t>good lighting</a:t>
            </a:r>
            <a:endParaRPr/>
          </a:p>
          <a:p>
            <a:pPr marL="285750" lvl="0" indent="-285750" algn="l" rtl="0">
              <a:lnSpc>
                <a:spcPct val="90000"/>
              </a:lnSpc>
              <a:spcBef>
                <a:spcPts val="1000"/>
              </a:spcBef>
              <a:spcAft>
                <a:spcPts val="0"/>
              </a:spcAft>
              <a:buSzPts val="1800"/>
              <a:buFont typeface="Arial"/>
              <a:buChar char="•"/>
            </a:pPr>
            <a:r>
              <a:rPr lang="en-GB"/>
              <a:t>plain background</a:t>
            </a:r>
            <a:endParaRPr/>
          </a:p>
          <a:p>
            <a:pPr marL="285750" lvl="0" indent="-285750" algn="l" rtl="0">
              <a:lnSpc>
                <a:spcPct val="90000"/>
              </a:lnSpc>
              <a:spcBef>
                <a:spcPts val="1000"/>
              </a:spcBef>
              <a:spcAft>
                <a:spcPts val="0"/>
              </a:spcAft>
              <a:buSzPts val="1800"/>
              <a:buFont typeface="Arial"/>
              <a:buChar char="•"/>
            </a:pPr>
            <a:r>
              <a:rPr lang="en-GB"/>
              <a:t>stand in front of them</a:t>
            </a:r>
            <a:endParaRPr/>
          </a:p>
          <a:p>
            <a:pPr marL="285750" lvl="0" indent="-285750" algn="l" rtl="0">
              <a:lnSpc>
                <a:spcPct val="90000"/>
              </a:lnSpc>
              <a:spcBef>
                <a:spcPts val="1000"/>
              </a:spcBef>
              <a:spcAft>
                <a:spcPts val="0"/>
              </a:spcAft>
              <a:buSzPts val="1800"/>
              <a:buFont typeface="Arial"/>
              <a:buChar char="•"/>
            </a:pPr>
            <a:r>
              <a:rPr lang="en-GB"/>
              <a:t>individuals with deafblindness may communicate using:</a:t>
            </a:r>
            <a:endParaRPr/>
          </a:p>
          <a:p>
            <a:pPr marL="742950" lvl="1" indent="-285750" algn="l" rtl="0">
              <a:lnSpc>
                <a:spcPct val="90000"/>
              </a:lnSpc>
              <a:spcBef>
                <a:spcPts val="500"/>
              </a:spcBef>
              <a:spcAft>
                <a:spcPts val="0"/>
              </a:spcAft>
              <a:buSzPts val="1800"/>
              <a:buFont typeface="Arial"/>
              <a:buChar char="•"/>
            </a:pPr>
            <a:r>
              <a:rPr lang="en-GB"/>
              <a:t>tactile communication – using touch with objects</a:t>
            </a:r>
            <a:endParaRPr/>
          </a:p>
          <a:p>
            <a:pPr marL="742950" lvl="1" indent="-285750" algn="l" rtl="0">
              <a:lnSpc>
                <a:spcPct val="90000"/>
              </a:lnSpc>
              <a:spcBef>
                <a:spcPts val="500"/>
              </a:spcBef>
              <a:spcAft>
                <a:spcPts val="0"/>
              </a:spcAft>
              <a:buSzPts val="1800"/>
              <a:buFont typeface="Arial"/>
              <a:buChar char="•"/>
            </a:pPr>
            <a:r>
              <a:rPr lang="en-GB"/>
              <a:t>tactual communication – using touch with individuals</a:t>
            </a:r>
            <a:endParaRPr/>
          </a:p>
          <a:p>
            <a:pPr marL="285750" lvl="0" indent="-285750" algn="l" rtl="0">
              <a:lnSpc>
                <a:spcPct val="90000"/>
              </a:lnSpc>
              <a:spcBef>
                <a:spcPts val="1000"/>
              </a:spcBef>
              <a:spcAft>
                <a:spcPts val="0"/>
              </a:spcAft>
              <a:buSzPts val="1800"/>
              <a:buFont typeface="Arial"/>
              <a:buChar char="•"/>
            </a:pPr>
            <a:r>
              <a:rPr lang="en-GB"/>
              <a:t>use clear speech and clear print</a:t>
            </a:r>
            <a:endParaRPr/>
          </a:p>
          <a:p>
            <a:pPr marL="285750" lvl="0" indent="-285750" algn="l" rtl="0">
              <a:lnSpc>
                <a:spcPct val="90000"/>
              </a:lnSpc>
              <a:spcBef>
                <a:spcPts val="1000"/>
              </a:spcBef>
              <a:spcAft>
                <a:spcPts val="0"/>
              </a:spcAft>
              <a:buSzPts val="1800"/>
              <a:buFont typeface="Arial"/>
              <a:buChar char="•"/>
            </a:pPr>
            <a:r>
              <a:rPr lang="en-GB"/>
              <a:t>it might be useful to look at the Deafblind Manual Alphabet to communicate use specialist communication support.</a:t>
            </a:r>
            <a:endParaRPr/>
          </a:p>
          <a:p>
            <a:pPr marL="0" lvl="0" indent="0" algn="l" rtl="0">
              <a:lnSpc>
                <a:spcPct val="90000"/>
              </a:lnSpc>
              <a:spcBef>
                <a:spcPts val="1000"/>
              </a:spcBef>
              <a:spcAft>
                <a:spcPts val="0"/>
              </a:spcAft>
              <a:buClr>
                <a:srgbClr val="16AD85"/>
              </a:buClr>
              <a:buSzPts val="1600"/>
              <a:buNone/>
            </a:pPr>
            <a:endParaRPr sz="1600"/>
          </a:p>
        </p:txBody>
      </p:sp>
      <p:sp>
        <p:nvSpPr>
          <p:cNvPr id="418" name="Google Shape;418;p54"/>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416;p54"/>
          <p:cNvSpPr txBox="1">
            <a:spLocks noGrp="1"/>
          </p:cNvSpPr>
          <p:nvPr>
            <p:ph type="body" idx="1"/>
          </p:nvPr>
        </p:nvSpPr>
        <p:spPr>
          <a:xfrm>
            <a:off x="663504" y="223949"/>
            <a:ext cx="5141578" cy="1004776"/>
          </a:xfrm>
          <a:prstGeom prst="rect">
            <a:avLst/>
          </a:prstGeom>
          <a:noFill/>
          <a:ln>
            <a:noFill/>
          </a:ln>
        </p:spPr>
        <p:txBody>
          <a:bodyPr spcFirstLastPara="1" wrap="square" lIns="91425" tIns="45700" rIns="91425" bIns="45700" anchor="t" anchorCtr="0">
            <a:normAutofit/>
          </a:bodyPr>
          <a:lstStyle/>
          <a:p>
            <a:pPr marL="0" indent="0">
              <a:spcBef>
                <a:spcPct val="0"/>
              </a:spcBef>
              <a:spcAft>
                <a:spcPct val="0"/>
              </a:spcAft>
              <a:buSzTx/>
            </a:pPr>
            <a:r>
              <a:rPr lang="cy" sz="20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000" b="1" dirty="0"/>
              <a:t> </a:t>
            </a:r>
            <a:endParaRPr lang="cy" sz="2000" b="0" i="0" u="none" strike="noStrike" cap="none" baseline="0" dirty="0">
              <a:solidFill>
                <a:srgbClr val="16AD85"/>
              </a:solidFill>
              <a:effectLst/>
              <a:uFillTx/>
              <a:latin typeface="Calibri"/>
            </a:endParaRPr>
          </a:p>
        </p:txBody>
      </p:sp>
      <p:sp>
        <p:nvSpPr>
          <p:cNvPr id="6" name="Google Shape;417;p54"/>
          <p:cNvSpPr txBox="1">
            <a:spLocks noGrp="1"/>
          </p:cNvSpPr>
          <p:nvPr>
            <p:ph type="body" idx="2"/>
          </p:nvPr>
        </p:nvSpPr>
        <p:spPr>
          <a:xfrm>
            <a:off x="663504" y="1228725"/>
            <a:ext cx="5570203" cy="530542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1" i="0" u="none" strike="noStrike" cap="none" baseline="0" dirty="0">
                <a:solidFill>
                  <a:srgbClr val="37394C"/>
                </a:solidFill>
                <a:effectLst/>
                <a:uFillTx/>
                <a:latin typeface="Calibri"/>
              </a:rPr>
              <a:t>Ystyriaethau wrth gyfathrebu ag unigolyn â byddarddallineb:</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goleuo da</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cefndir plaen</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sefwch o'u blaen</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gall unigolion â byddarddallineb gyfathrebu gan ddefnyddio:</a:t>
            </a:r>
          </a:p>
          <a:p>
            <a:pPr marL="742950" lvl="1" indent="-285750" algn="l" rtl="0">
              <a:lnSpc>
                <a:spcPct val="90000"/>
              </a:lnSpc>
              <a:spcBef>
                <a:spcPts val="500"/>
              </a:spcBef>
              <a:spcAft>
                <a:spcPct val="0"/>
              </a:spcAft>
              <a:buSzPts val="1800"/>
              <a:buFont typeface="Arial"/>
              <a:buChar char="•"/>
            </a:pPr>
            <a:r>
              <a:rPr lang="cy" sz="1800" b="0" i="0" u="none" strike="noStrike" cap="none" baseline="0" dirty="0">
                <a:solidFill>
                  <a:srgbClr val="37394C"/>
                </a:solidFill>
                <a:effectLst/>
                <a:uFillTx/>
                <a:latin typeface="Calibri"/>
              </a:rPr>
              <a:t>cyfathrebu cyffyrddol – defnyddio cyffwrdd â gwrthrychau</a:t>
            </a:r>
          </a:p>
          <a:p>
            <a:pPr marL="742950" lvl="1" indent="-285750" algn="l" rtl="0">
              <a:lnSpc>
                <a:spcPct val="90000"/>
              </a:lnSpc>
              <a:spcBef>
                <a:spcPts val="500"/>
              </a:spcBef>
              <a:spcAft>
                <a:spcPct val="0"/>
              </a:spcAft>
              <a:buSzPts val="1800"/>
              <a:buFont typeface="Arial"/>
              <a:buChar char="•"/>
            </a:pPr>
            <a:r>
              <a:rPr lang="cy" sz="1800" b="0" i="0" u="none" strike="noStrike" cap="none" baseline="0" dirty="0">
                <a:solidFill>
                  <a:srgbClr val="37394C"/>
                </a:solidFill>
                <a:effectLst/>
                <a:uFillTx/>
                <a:latin typeface="Calibri"/>
              </a:rPr>
              <a:t>cyfathrebu tactegol – defnyddio cyffwrdd ag unigolion</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defnyddio lleferydd clir a phrint clir</a:t>
            </a:r>
          </a:p>
          <a:p>
            <a:pPr marL="285750" lvl="0" indent="-285750" algn="l" rtl="0">
              <a:lnSpc>
                <a:spcPct val="90000"/>
              </a:lnSpc>
              <a:spcBef>
                <a:spcPts val="1000"/>
              </a:spcBef>
              <a:spcAft>
                <a:spcPct val="0"/>
              </a:spcAft>
              <a:buSzPts val="1800"/>
              <a:buFont typeface="Arial"/>
              <a:buChar char="•"/>
            </a:pPr>
            <a:r>
              <a:rPr lang="cy" sz="1800" b="0" i="0" u="none" strike="noStrike" cap="none" baseline="0" dirty="0">
                <a:solidFill>
                  <a:srgbClr val="37394C"/>
                </a:solidFill>
                <a:effectLst/>
                <a:uFillTx/>
                <a:latin typeface="Calibri"/>
              </a:rPr>
              <a:t>gallai fod yn ddefnyddiol edrych ar yr Wyddor Llaw Byddarddall i gyfathrebu gan ddefnyddio cymorth cyfathrebu arbenigol.</a:t>
            </a:r>
          </a:p>
          <a:p>
            <a:pPr marL="0" lvl="0" indent="0" algn="l" rtl="0">
              <a:lnSpc>
                <a:spcPct val="90000"/>
              </a:lnSpc>
              <a:spcBef>
                <a:spcPts val="1000"/>
              </a:spcBef>
              <a:spcAft>
                <a:spcPct val="0"/>
              </a:spcAft>
              <a:buClr>
                <a:srgbClr val="16AD85"/>
              </a:buClr>
              <a:buSzPts val="1600"/>
              <a:buNone/>
            </a:pPr>
            <a:endParaRPr sz="1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p55"/>
          <p:cNvSpPr txBox="1">
            <a:spLocks noGrp="1"/>
          </p:cNvSpPr>
          <p:nvPr>
            <p:ph type="body" idx="1"/>
          </p:nvPr>
        </p:nvSpPr>
        <p:spPr>
          <a:xfrm>
            <a:off x="6440822" y="223950"/>
            <a:ext cx="5141578" cy="1071452"/>
          </a:xfrm>
          <a:prstGeom prst="rect">
            <a:avLst/>
          </a:prstGeom>
          <a:noFill/>
          <a:ln>
            <a:noFill/>
          </a:ln>
        </p:spPr>
        <p:txBody>
          <a:bodyPr spcFirstLastPara="1" wrap="square" lIns="91425" tIns="45700" rIns="91425" bIns="45700" anchor="t" anchorCtr="0">
            <a:normAutofit fontScale="92500" lnSpcReduction="20000"/>
          </a:bodyPr>
          <a:lstStyle/>
          <a:p>
            <a:pPr marL="0" indent="0">
              <a:spcBef>
                <a:spcPts val="0"/>
              </a:spcBef>
              <a:buSzPct val="100000"/>
            </a:pPr>
            <a:r>
              <a:rPr lang="en-GB" sz="2400" b="1" dirty="0"/>
              <a:t>8.6 Models and approaches that can be used to support effective communication and engagement with individuals who have sensory loss </a:t>
            </a:r>
            <a:endParaRPr dirty="0"/>
          </a:p>
        </p:txBody>
      </p:sp>
      <p:sp>
        <p:nvSpPr>
          <p:cNvPr id="425" name="Google Shape;425;p55"/>
          <p:cNvSpPr txBox="1">
            <a:spLocks noGrp="1"/>
          </p:cNvSpPr>
          <p:nvPr>
            <p:ph type="body" idx="2"/>
          </p:nvPr>
        </p:nvSpPr>
        <p:spPr>
          <a:xfrm>
            <a:off x="6440822" y="1828800"/>
            <a:ext cx="5303503" cy="47053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How effective communication may have a positive impact on individuals with sensory loss?</a:t>
            </a:r>
            <a:endParaRPr/>
          </a:p>
          <a:p>
            <a:pPr marL="0" lvl="0" indent="0" algn="l" rtl="0">
              <a:lnSpc>
                <a:spcPct val="90000"/>
              </a:lnSpc>
              <a:spcBef>
                <a:spcPts val="1000"/>
              </a:spcBef>
              <a:spcAft>
                <a:spcPts val="0"/>
              </a:spcAft>
              <a:buClr>
                <a:srgbClr val="16AD85"/>
              </a:buClr>
              <a:buSzPts val="1800"/>
              <a:buNone/>
            </a:pPr>
            <a:endParaRPr/>
          </a:p>
          <a:p>
            <a:pPr marL="457200" lvl="1" indent="-127000" algn="l" rtl="0">
              <a:lnSpc>
                <a:spcPct val="90000"/>
              </a:lnSpc>
              <a:spcBef>
                <a:spcPts val="500"/>
              </a:spcBef>
              <a:spcAft>
                <a:spcPts val="0"/>
              </a:spcAft>
              <a:buSzPts val="2000"/>
              <a:buFont typeface="Arial"/>
              <a:buChar char="•"/>
            </a:pPr>
            <a:r>
              <a:rPr lang="en-GB" sz="2000"/>
              <a:t> Improved health and emotional wellbeing</a:t>
            </a:r>
            <a:endParaRPr/>
          </a:p>
          <a:p>
            <a:pPr marL="457200" lvl="1" indent="-127000" algn="l" rtl="0">
              <a:lnSpc>
                <a:spcPct val="90000"/>
              </a:lnSpc>
              <a:spcBef>
                <a:spcPts val="500"/>
              </a:spcBef>
              <a:spcAft>
                <a:spcPts val="0"/>
              </a:spcAft>
              <a:buSzPts val="2000"/>
              <a:buFont typeface="Arial"/>
              <a:buChar char="•"/>
            </a:pPr>
            <a:r>
              <a:rPr lang="en-GB" sz="2000"/>
              <a:t>  Improved quality of life</a:t>
            </a:r>
            <a:endParaRPr/>
          </a:p>
          <a:p>
            <a:pPr marL="457200" lvl="1" indent="-127000" algn="l" rtl="0">
              <a:lnSpc>
                <a:spcPct val="90000"/>
              </a:lnSpc>
              <a:spcBef>
                <a:spcPts val="500"/>
              </a:spcBef>
              <a:spcAft>
                <a:spcPts val="0"/>
              </a:spcAft>
              <a:buSzPts val="2000"/>
              <a:buFont typeface="Arial"/>
              <a:buChar char="•"/>
            </a:pPr>
            <a:r>
              <a:rPr lang="en-GB" sz="2000"/>
              <a:t>  Making a positive contribution</a:t>
            </a:r>
            <a:endParaRPr/>
          </a:p>
          <a:p>
            <a:pPr marL="457200" lvl="1" indent="-127000" algn="l" rtl="0">
              <a:lnSpc>
                <a:spcPct val="90000"/>
              </a:lnSpc>
              <a:spcBef>
                <a:spcPts val="500"/>
              </a:spcBef>
              <a:spcAft>
                <a:spcPts val="0"/>
              </a:spcAft>
              <a:buSzPts val="2000"/>
              <a:buFont typeface="Arial"/>
              <a:buChar char="•"/>
            </a:pPr>
            <a:r>
              <a:rPr lang="en-GB" sz="2000"/>
              <a:t>  Choice of control </a:t>
            </a:r>
            <a:endParaRPr/>
          </a:p>
          <a:p>
            <a:pPr marL="457200" lvl="1" indent="-127000" algn="l" rtl="0">
              <a:lnSpc>
                <a:spcPct val="90000"/>
              </a:lnSpc>
              <a:spcBef>
                <a:spcPts val="500"/>
              </a:spcBef>
              <a:spcAft>
                <a:spcPts val="0"/>
              </a:spcAft>
              <a:buSzPts val="2000"/>
              <a:buFont typeface="Arial"/>
              <a:buChar char="•"/>
            </a:pPr>
            <a:r>
              <a:rPr lang="en-GB" sz="2000"/>
              <a:t>  Freedom from discrimination</a:t>
            </a:r>
            <a:endParaRPr/>
          </a:p>
          <a:p>
            <a:pPr marL="457200" lvl="1" indent="-127000" algn="l" rtl="0">
              <a:lnSpc>
                <a:spcPct val="90000"/>
              </a:lnSpc>
              <a:spcBef>
                <a:spcPts val="500"/>
              </a:spcBef>
              <a:spcAft>
                <a:spcPts val="0"/>
              </a:spcAft>
              <a:buSzPts val="2000"/>
              <a:buFont typeface="Arial"/>
              <a:buChar char="•"/>
            </a:pPr>
            <a:r>
              <a:rPr lang="en-GB" sz="2000"/>
              <a:t>  Economic wellbeing</a:t>
            </a:r>
            <a:endParaRPr/>
          </a:p>
          <a:p>
            <a:pPr marL="457200" lvl="1" indent="-127000" algn="l" rtl="0">
              <a:lnSpc>
                <a:spcPct val="90000"/>
              </a:lnSpc>
              <a:spcBef>
                <a:spcPts val="500"/>
              </a:spcBef>
              <a:spcAft>
                <a:spcPts val="0"/>
              </a:spcAft>
              <a:buSzPts val="2000"/>
              <a:buFont typeface="Arial"/>
              <a:buChar char="•"/>
            </a:pPr>
            <a:r>
              <a:rPr lang="en-GB" sz="2000"/>
              <a:t>  Personal dignity</a:t>
            </a:r>
            <a:endParaRPr/>
          </a:p>
        </p:txBody>
      </p:sp>
      <p:sp>
        <p:nvSpPr>
          <p:cNvPr id="426" name="Google Shape;426;p55"/>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424;p55"/>
          <p:cNvSpPr txBox="1">
            <a:spLocks noGrp="1"/>
          </p:cNvSpPr>
          <p:nvPr>
            <p:ph type="body" idx="1"/>
          </p:nvPr>
        </p:nvSpPr>
        <p:spPr>
          <a:xfrm>
            <a:off x="553340" y="223949"/>
            <a:ext cx="5141578" cy="1071452"/>
          </a:xfrm>
          <a:prstGeom prst="rect">
            <a:avLst/>
          </a:prstGeom>
          <a:noFill/>
          <a:ln>
            <a:noFill/>
          </a:ln>
        </p:spPr>
        <p:txBody>
          <a:bodyPr spcFirstLastPara="1" wrap="square" lIns="91425" tIns="45700" rIns="91425" bIns="45700" anchor="t" anchorCtr="0">
            <a:normAutofit fontScale="92500"/>
          </a:bodyPr>
          <a:lstStyle/>
          <a:p>
            <a:pPr marL="0" indent="0">
              <a:spcBef>
                <a:spcPct val="0"/>
              </a:spcBef>
              <a:spcAft>
                <a:spcPct val="0"/>
              </a:spcAft>
              <a:buSzTx/>
            </a:pPr>
            <a:r>
              <a:rPr lang="cy" sz="2400" b="1" i="0" u="none" strike="noStrike" cap="none" baseline="0" dirty="0">
                <a:solidFill>
                  <a:srgbClr val="16AD85"/>
                </a:solidFill>
                <a:effectLst/>
                <a:uFillTx/>
                <a:latin typeface="Calibri"/>
              </a:rPr>
              <a:t>8.6 Modelau a dulliau y gellir eu defnyddio i gefnogi cyfathrebu ac ymgysylltu effeithiol ag unigolion â cholli synhwyrau</a:t>
            </a:r>
            <a:r>
              <a:rPr lang="cy" sz="2400" b="1" dirty="0"/>
              <a:t> </a:t>
            </a:r>
            <a:endParaRPr lang="cy" sz="2400" b="0" i="0" u="none" strike="noStrike" cap="none" baseline="0" dirty="0">
              <a:solidFill>
                <a:srgbClr val="16AD85"/>
              </a:solidFill>
              <a:effectLst/>
              <a:uFillTx/>
              <a:latin typeface="Calibri"/>
            </a:endParaRPr>
          </a:p>
        </p:txBody>
      </p:sp>
      <p:sp>
        <p:nvSpPr>
          <p:cNvPr id="6" name="Google Shape;425;p55"/>
          <p:cNvSpPr txBox="1">
            <a:spLocks noGrp="1"/>
          </p:cNvSpPr>
          <p:nvPr>
            <p:ph type="body" idx="2"/>
          </p:nvPr>
        </p:nvSpPr>
        <p:spPr>
          <a:xfrm>
            <a:off x="582541" y="1828800"/>
            <a:ext cx="5303503" cy="47053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Sut gall cyfathrebu effeithiol gael effaith gadarnhaol ar unigolion â cholli  synhwyrau?</a:t>
            </a:r>
          </a:p>
          <a:p>
            <a:pPr marL="0" lvl="0" indent="0" algn="l" rtl="0">
              <a:lnSpc>
                <a:spcPct val="90000"/>
              </a:lnSpc>
              <a:spcBef>
                <a:spcPts val="1000"/>
              </a:spcBef>
              <a:spcAft>
                <a:spcPct val="0"/>
              </a:spcAft>
              <a:buClr>
                <a:srgbClr val="16AD85"/>
              </a:buClr>
              <a:buSzPts val="1800"/>
              <a:buNone/>
            </a:pPr>
            <a:endParaRPr dirty="0"/>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Gwell iechyd a llesiant emosiynol</a:t>
            </a:r>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Gwell ansawdd bywyd</a:t>
            </a:r>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Gwneud cyfraniad cadarnhaol</a:t>
            </a:r>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Ymdeimlad o reolaeth </a:t>
            </a:r>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Rhyddid rhag gwahaniaethu</a:t>
            </a:r>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Llesiant economaidd</a:t>
            </a:r>
          </a:p>
          <a:p>
            <a:pPr marL="457200" lvl="1" indent="-127000" algn="l" rtl="0">
              <a:lnSpc>
                <a:spcPct val="90000"/>
              </a:lnSpc>
              <a:spcBef>
                <a:spcPts val="500"/>
              </a:spcBef>
              <a:spcAft>
                <a:spcPct val="0"/>
              </a:spcAft>
              <a:buSzPts val="2000"/>
              <a:buFont typeface="Arial"/>
              <a:buChar char="•"/>
            </a:pPr>
            <a:r>
              <a:rPr lang="cy" sz="2000" b="0" i="0" u="none" strike="noStrike" cap="none" baseline="0" dirty="0">
                <a:solidFill>
                  <a:srgbClr val="37394C"/>
                </a:solidFill>
                <a:effectLst/>
                <a:uFillTx/>
                <a:latin typeface="Calibri"/>
              </a:rPr>
              <a:t>  Urddas personol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2" name="Google Shape;432;p56"/>
          <p:cNvSpPr txBox="1">
            <a:spLocks noGrp="1"/>
          </p:cNvSpPr>
          <p:nvPr>
            <p:ph type="body" idx="2"/>
          </p:nvPr>
        </p:nvSpPr>
        <p:spPr>
          <a:xfrm>
            <a:off x="6483352" y="1396411"/>
            <a:ext cx="5270498" cy="446146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2800"/>
              <a:buNone/>
            </a:pPr>
            <a:r>
              <a:rPr lang="en-GB" sz="2800" b="1" dirty="0">
                <a:solidFill>
                  <a:srgbClr val="0DB68D"/>
                </a:solidFill>
              </a:rPr>
              <a:t>ACTIVITY </a:t>
            </a:r>
            <a:r>
              <a:rPr lang="en-GB" sz="2800" dirty="0"/>
              <a:t>- Study each individual’s needs and identify the support available to help them achieve a more fulfilled life.</a:t>
            </a:r>
            <a:endParaRPr lang="en-US"/>
          </a:p>
          <a:p>
            <a:pPr marL="0" lvl="0" indent="0" algn="ctr">
              <a:lnSpc>
                <a:spcPct val="90000"/>
              </a:lnSpc>
              <a:spcBef>
                <a:spcPts val="0"/>
              </a:spcBef>
              <a:spcAft>
                <a:spcPts val="0"/>
              </a:spcAft>
              <a:buSzPts val="2800"/>
              <a:buNone/>
            </a:pPr>
            <a:endParaRPr lang="en-GB" sz="2800" dirty="0"/>
          </a:p>
          <a:p>
            <a:pPr marL="0" indent="0" algn="ctr">
              <a:spcBef>
                <a:spcPts val="0"/>
              </a:spcBef>
              <a:buSzPts val="2800"/>
            </a:pPr>
            <a:endParaRPr lang="en-GB" sz="2800" dirty="0">
              <a:highlight>
                <a:srgbClr val="FFFF00"/>
              </a:highlight>
            </a:endParaRPr>
          </a:p>
          <a:p>
            <a:pPr marL="0" indent="0">
              <a:buSzPts val="1600"/>
            </a:pPr>
            <a:endParaRPr lang="en-GB" sz="1600" dirty="0">
              <a:highlight>
                <a:srgbClr val="FFFF00"/>
              </a:highlight>
            </a:endParaRPr>
          </a:p>
          <a:p>
            <a:pPr marL="0" indent="0">
              <a:buSzPts val="1600"/>
            </a:pPr>
            <a:endParaRPr lang="en-GB" sz="1600"/>
          </a:p>
        </p:txBody>
      </p:sp>
      <p:sp>
        <p:nvSpPr>
          <p:cNvPr id="5" name="Google Shape;432;p56"/>
          <p:cNvSpPr txBox="1">
            <a:spLocks noGrp="1"/>
          </p:cNvSpPr>
          <p:nvPr>
            <p:ph type="body" idx="2"/>
          </p:nvPr>
        </p:nvSpPr>
        <p:spPr>
          <a:xfrm>
            <a:off x="687236" y="1396411"/>
            <a:ext cx="5270498" cy="446146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SzPts val="2800"/>
              <a:buNone/>
            </a:pPr>
            <a:r>
              <a:rPr lang="cy" sz="2800" b="1" i="0" u="none" strike="noStrike" cap="none" baseline="0" dirty="0">
                <a:solidFill>
                  <a:srgbClr val="0DB68D"/>
                </a:solidFill>
                <a:effectLst/>
                <a:uFillTx/>
                <a:latin typeface="Calibri"/>
              </a:rPr>
              <a:t>GWEITHGAREDD </a:t>
            </a:r>
            <a:r>
              <a:rPr lang="cy" sz="2800" b="0" i="0" u="none" strike="noStrike" cap="none" baseline="0" dirty="0">
                <a:solidFill>
                  <a:srgbClr val="37394C"/>
                </a:solidFill>
                <a:effectLst/>
                <a:uFillTx/>
                <a:latin typeface="Calibri"/>
              </a:rPr>
              <a:t>- Astudiwch anghenion pob unigolyn a nodi'r cymorth sydd ar gael i'w helpu i gyflawni bywyd mwy bodlon.</a:t>
            </a:r>
          </a:p>
          <a:p>
            <a:pPr marL="0" lvl="0" indent="0" algn="l" rtl="0">
              <a:lnSpc>
                <a:spcPct val="90000"/>
              </a:lnSpc>
              <a:spcBef>
                <a:spcPts val="1000"/>
              </a:spcBef>
              <a:spcAft>
                <a:spcPct val="0"/>
              </a:spcAft>
              <a:buClr>
                <a:srgbClr val="16AD85"/>
              </a:buClr>
              <a:buSzPts val="1600"/>
              <a:buNone/>
            </a:pPr>
            <a:endParaRPr sz="1600" dirty="0"/>
          </a:p>
          <a:p>
            <a:pPr marL="0" lvl="0" indent="0" algn="l" rtl="0">
              <a:lnSpc>
                <a:spcPct val="90000"/>
              </a:lnSpc>
              <a:spcBef>
                <a:spcPts val="1000"/>
              </a:spcBef>
              <a:spcAft>
                <a:spcPct val="0"/>
              </a:spcAft>
              <a:buClr>
                <a:srgbClr val="16AD85"/>
              </a:buClr>
              <a:buSzPts val="1600"/>
              <a:buNone/>
            </a:pPr>
            <a:endParaRPr sz="1600" dirty="0"/>
          </a:p>
        </p:txBody>
      </p:sp>
      <p:pic>
        <p:nvPicPr>
          <p:cNvPr id="2" name="Picture 1">
            <a:extLst>
              <a:ext uri="{FF2B5EF4-FFF2-40B4-BE49-F238E27FC236}">
                <a16:creationId xmlns:a16="http://schemas.microsoft.com/office/drawing/2014/main" id="{C9B14DFC-03EE-D44E-01A7-ED25D9133C1D}"/>
              </a:ext>
            </a:extLst>
          </p:cNvPr>
          <p:cNvPicPr>
            <a:picLocks noChangeAspect="1"/>
          </p:cNvPicPr>
          <p:nvPr/>
        </p:nvPicPr>
        <p:blipFill>
          <a:blip r:embed="rId3"/>
          <a:stretch>
            <a:fillRect/>
          </a:stretch>
        </p:blipFill>
        <p:spPr>
          <a:xfrm>
            <a:off x="5431183" y="4696791"/>
            <a:ext cx="1175025" cy="1152939"/>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9" name="Google Shape;439;p57"/>
          <p:cNvSpPr txBox="1">
            <a:spLocks noGrp="1"/>
          </p:cNvSpPr>
          <p:nvPr>
            <p:ph type="body" idx="2"/>
          </p:nvPr>
        </p:nvSpPr>
        <p:spPr>
          <a:xfrm>
            <a:off x="648335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i="1"/>
              <a:t>Geraint is 86 and has macular degeneration. Before his eyesight began to fail, he loved watching sport, particularly cricket and football. He was an avid reader and is frustrated that he can no longer read a book, even with a magnifier. He’s had to give up his driving licence and misses the freedom his car brought. He has stopped going out so much as he is afraid of falling.</a:t>
            </a:r>
            <a:endParaRPr/>
          </a:p>
          <a:p>
            <a:pPr marL="0" lvl="0" indent="0" algn="l" rtl="0">
              <a:lnSpc>
                <a:spcPct val="90000"/>
              </a:lnSpc>
              <a:spcBef>
                <a:spcPts val="1000"/>
              </a:spcBef>
              <a:spcAft>
                <a:spcPts val="0"/>
              </a:spcAft>
              <a:buClr>
                <a:srgbClr val="16AD85"/>
              </a:buClr>
              <a:buSzPts val="1800"/>
              <a:buNone/>
            </a:pPr>
            <a:endParaRPr i="1"/>
          </a:p>
        </p:txBody>
      </p:sp>
      <p:sp>
        <p:nvSpPr>
          <p:cNvPr id="5" name="Google Shape;439;p57"/>
          <p:cNvSpPr txBox="1">
            <a:spLocks noGrp="1"/>
          </p:cNvSpPr>
          <p:nvPr>
            <p:ph type="body" idx="2"/>
          </p:nvPr>
        </p:nvSpPr>
        <p:spPr>
          <a:xfrm>
            <a:off x="62824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1" u="none" strike="noStrike" cap="none" baseline="0" dirty="0">
                <a:solidFill>
                  <a:srgbClr val="37394C"/>
                </a:solidFill>
                <a:effectLst/>
                <a:uFillTx/>
                <a:latin typeface="Calibri"/>
              </a:rPr>
              <a:t>Mae Geraint yn 86 oed ac mae ganddo ddirywiad macwlaidd. Cyn i'w olwg ddechrau methu, roedd wrth ei fodd yn gwylio chwaraeon, yn enwedig criced a phêl-droed. Roedd yn ddarllenwr brwd ac mae'n rhwystredig nad yw bellach yn gallu darllen llyfr, hyd yn oed gyda chwyddwydr. Mae wedi gorfod rhoi'r gorau i'w drwydded yrru ac yn colli'r rhyddid a ddaeth yn sgil ei gar. Mae wedi rhoi'r gorau i fynd allan gymaint gan ei fod yn ofni cwympo.</a:t>
            </a:r>
          </a:p>
          <a:p>
            <a:pPr marL="0" lvl="0" indent="0" algn="l" rtl="0">
              <a:lnSpc>
                <a:spcPct val="90000"/>
              </a:lnSpc>
              <a:spcBef>
                <a:spcPts val="1000"/>
              </a:spcBef>
              <a:spcAft>
                <a:spcPct val="0"/>
              </a:spcAft>
              <a:buClr>
                <a:srgbClr val="16AD85"/>
              </a:buClr>
              <a:buSzPts val="1800"/>
              <a:buNone/>
            </a:pPr>
            <a:endParaRPr i="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6" name="Google Shape;446;p58"/>
          <p:cNvSpPr txBox="1">
            <a:spLocks noGrp="1"/>
          </p:cNvSpPr>
          <p:nvPr>
            <p:ph type="body" idx="2"/>
          </p:nvPr>
        </p:nvSpPr>
        <p:spPr>
          <a:xfrm>
            <a:off x="648335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i="1" dirty="0"/>
              <a:t>Geraint is 86 and has macular degeneration. Before his eyesight began to fail, he loved watching sport, particularly cricket and football. He was an avid reader and is frustrated that he can no longer read a book, even with a magnifier. He’s had to give up his driving licence and misses the freedom his car brought. He has stopped going out so much as he is afraid of falling.</a:t>
            </a:r>
            <a:endParaRPr dirty="0"/>
          </a:p>
          <a:p>
            <a:pPr marL="0" lvl="0" indent="0" algn="l" rtl="0">
              <a:lnSpc>
                <a:spcPct val="90000"/>
              </a:lnSpc>
              <a:spcBef>
                <a:spcPts val="1000"/>
              </a:spcBef>
              <a:spcAft>
                <a:spcPts val="0"/>
              </a:spcAft>
              <a:buClr>
                <a:srgbClr val="16AD85"/>
              </a:buClr>
              <a:buSzPts val="1800"/>
              <a:buNone/>
            </a:pPr>
            <a:endParaRPr i="1" dirty="0"/>
          </a:p>
          <a:p>
            <a:pPr marL="0" lvl="0" indent="0" algn="l" rtl="0">
              <a:lnSpc>
                <a:spcPct val="90000"/>
              </a:lnSpc>
              <a:spcBef>
                <a:spcPts val="1000"/>
              </a:spcBef>
              <a:spcAft>
                <a:spcPts val="0"/>
              </a:spcAft>
              <a:buClr>
                <a:srgbClr val="16AD85"/>
              </a:buClr>
              <a:buSzPts val="1800"/>
              <a:buNone/>
            </a:pPr>
            <a:r>
              <a:rPr lang="en-GB" b="1" dirty="0"/>
              <a:t>Suggested response:</a:t>
            </a:r>
            <a:endParaRPr dirty="0"/>
          </a:p>
          <a:p>
            <a:pPr marL="0" lvl="0" indent="0" algn="l" rtl="0">
              <a:lnSpc>
                <a:spcPct val="90000"/>
              </a:lnSpc>
              <a:spcBef>
                <a:spcPts val="1000"/>
              </a:spcBef>
              <a:spcAft>
                <a:spcPts val="0"/>
              </a:spcAft>
              <a:buClr>
                <a:srgbClr val="16AD85"/>
              </a:buClr>
              <a:buSzPts val="1800"/>
              <a:buNone/>
            </a:pPr>
            <a:r>
              <a:rPr lang="en-GB" dirty="0"/>
              <a:t>Geraint could contact </a:t>
            </a:r>
            <a:r>
              <a:rPr lang="en-GB" dirty="0" err="1"/>
              <a:t>RNiB</a:t>
            </a:r>
            <a:r>
              <a:rPr lang="en-GB" dirty="0"/>
              <a:t> </a:t>
            </a:r>
            <a:r>
              <a:rPr lang="en-GB" dirty="0" err="1"/>
              <a:t>Cymru</a:t>
            </a:r>
            <a:r>
              <a:rPr lang="en-GB" dirty="0"/>
              <a:t> or Sight </a:t>
            </a:r>
            <a:r>
              <a:rPr lang="en-GB" dirty="0" err="1"/>
              <a:t>Cymru</a:t>
            </a:r>
            <a:r>
              <a:rPr lang="en-GB" dirty="0"/>
              <a:t> to access a range of services that will help make a difference to his life. There are a range of assistive technology devices that he could make use of so that he can continue to enjoy books and access information on a computer. </a:t>
            </a:r>
            <a:r>
              <a:rPr lang="en-GB" dirty="0" err="1"/>
              <a:t>RNiB</a:t>
            </a:r>
            <a:r>
              <a:rPr lang="en-GB" dirty="0"/>
              <a:t> also have a talking books library that he could make use of. If his mood is affected by his lack of independence, then counselling can be offered to help him come to terms with his sight loss. He could also consider using a guide dog to help him regain confidence in getting out and about.</a:t>
            </a:r>
            <a:endParaRPr dirty="0"/>
          </a:p>
        </p:txBody>
      </p:sp>
      <p:sp>
        <p:nvSpPr>
          <p:cNvPr id="5" name="Google Shape;446;p58"/>
          <p:cNvSpPr txBox="1">
            <a:spLocks noGrp="1"/>
          </p:cNvSpPr>
          <p:nvPr>
            <p:ph type="body" idx="2"/>
          </p:nvPr>
        </p:nvSpPr>
        <p:spPr>
          <a:xfrm>
            <a:off x="638075" y="365127"/>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750" b="0" i="1" u="none" strike="noStrike" cap="none" baseline="0" dirty="0">
                <a:solidFill>
                  <a:srgbClr val="37394C"/>
                </a:solidFill>
                <a:effectLst/>
                <a:uFillTx/>
              </a:rPr>
              <a:t>Mae Geraint yn 86 oed ac mae ganddo ddirywiad macwlaidd. Cyn i'w olwg ddechrau methu, roedd wrth ei fodd yn gwylio chwaraeon, yn enwedig criced a phêl-droed. Roedd yn ddarllenwr brwd ac mae'n rhwystredig nad yw bellach yn gallu darllen llyfr, hyd yn oed gyda chwyddwydr. Mae wedi gorfod rhoi'r gorau i'w drwydded yrru ac yn colli'r rhyddid a ddaeth yn sgil ei gar. Mae wedi rhoi'r gorau i fynd allan gymaint gan ei fod yn ofni cwympo.</a:t>
            </a:r>
            <a:endParaRPr sz="1750" i="1" dirty="0"/>
          </a:p>
          <a:p>
            <a:pPr marL="0" lvl="0" indent="0" algn="l" rtl="0">
              <a:lnSpc>
                <a:spcPct val="90000"/>
              </a:lnSpc>
              <a:spcBef>
                <a:spcPts val="1000"/>
              </a:spcBef>
              <a:spcAft>
                <a:spcPct val="0"/>
              </a:spcAft>
              <a:buClr>
                <a:srgbClr val="16AD85"/>
              </a:buClr>
              <a:buSzPts val="1800"/>
              <a:buNone/>
            </a:pPr>
            <a:r>
              <a:rPr lang="cy" sz="1750" b="1" i="0" u="none" strike="noStrike" cap="none" baseline="0" dirty="0">
                <a:solidFill>
                  <a:srgbClr val="37394C"/>
                </a:solidFill>
                <a:effectLst/>
                <a:uFillTx/>
              </a:rPr>
              <a:t>Ymateb awgrymedig:</a:t>
            </a:r>
          </a:p>
          <a:p>
            <a:pPr marL="0" lvl="0" indent="0" algn="l" rtl="0">
              <a:lnSpc>
                <a:spcPct val="90000"/>
              </a:lnSpc>
              <a:spcBef>
                <a:spcPts val="1000"/>
              </a:spcBef>
              <a:spcAft>
                <a:spcPct val="0"/>
              </a:spcAft>
              <a:buClr>
                <a:srgbClr val="16AD85"/>
              </a:buClr>
              <a:buSzPts val="1800"/>
              <a:buNone/>
            </a:pPr>
            <a:r>
              <a:rPr lang="cy" sz="1750" b="0" i="0" u="none" strike="noStrike" cap="none" baseline="0" dirty="0">
                <a:solidFill>
                  <a:srgbClr val="37394C"/>
                </a:solidFill>
                <a:effectLst/>
                <a:uFillTx/>
              </a:rPr>
              <a:t>Gallai Geraint gysylltu ag RNiB Cymru neu Sight Cymru i gael mynediad at ystod o wasanaethau a fydd yn helpu i wneud gwahaniaeth i'w fywyd. Mae amrywiaeth o ddyfeisiau technoleg gynorthwyol y gallai eu defnyddio fel y gall barhau i fwynhau llyfrau a chael gafael ar wybodaeth ar gyfrifiadur. Mae gan RNiB hefyd lyfrgell llyfrau llafar y gallai wneud defnydd ohoni. Os yw ei ddiffyg annibyniaeth yn effeithio ar ei hwyliau, yna gellir cynnig cwnsela i'w helpu i ddod i delerau â'i golled golwg. Gallai hefyd ystyried defnyddio ci tywys i'w helpu i adennill hyder wrth fynd allan.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3" name="Google Shape;453;p59"/>
          <p:cNvSpPr txBox="1">
            <a:spLocks noGrp="1"/>
          </p:cNvSpPr>
          <p:nvPr>
            <p:ph type="body" idx="2"/>
          </p:nvPr>
        </p:nvSpPr>
        <p:spPr>
          <a:xfrm>
            <a:off x="648335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i="1"/>
              <a:t>Meinir began to lose her hearing about ten years ago. Her family noticed it first when they became increasingly frustrated with having to repeat themselves. Her grandchildren always complain about the volume of the TV. She is reluctant to admit that she has a hearing problem and doesn’t want a hearing aid.</a:t>
            </a:r>
            <a:endParaRPr/>
          </a:p>
          <a:p>
            <a:pPr marL="0" lvl="0" indent="0" algn="l" rtl="0">
              <a:lnSpc>
                <a:spcPct val="90000"/>
              </a:lnSpc>
              <a:spcBef>
                <a:spcPts val="1000"/>
              </a:spcBef>
              <a:spcAft>
                <a:spcPts val="0"/>
              </a:spcAft>
              <a:buClr>
                <a:srgbClr val="16AD85"/>
              </a:buClr>
              <a:buSzPts val="1800"/>
              <a:buNone/>
            </a:pPr>
            <a:endParaRPr/>
          </a:p>
        </p:txBody>
      </p:sp>
      <p:sp>
        <p:nvSpPr>
          <p:cNvPr id="5" name="Google Shape;453;p59"/>
          <p:cNvSpPr txBox="1">
            <a:spLocks noGrp="1"/>
          </p:cNvSpPr>
          <p:nvPr>
            <p:ph type="body" idx="2"/>
          </p:nvPr>
        </p:nvSpPr>
        <p:spPr>
          <a:xfrm>
            <a:off x="706900"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1" u="none" strike="noStrike" cap="none" baseline="0" dirty="0">
                <a:solidFill>
                  <a:srgbClr val="37394C"/>
                </a:solidFill>
                <a:effectLst/>
                <a:uFillTx/>
                <a:latin typeface="Calibri"/>
              </a:rPr>
              <a:t>Dechreuodd Meinir golli ei chlyw tua deng mlynedd yn ôl. Sylwodd ei theulu ar hyn gyntaf pan ddaethant yn fwyfwy rhwystredig gyda gorfod ailadrodd eu hunain. Mae ei hwyrion bob amser yn cwyno am sŵn y teledu. Mae hi'n amharod i gyfaddef bod ganddi broblem clyw ac nad yw eisiau cymorth clyw.</a:t>
            </a:r>
          </a:p>
          <a:p>
            <a:pPr marL="0" lvl="0" indent="0" algn="l" rtl="0">
              <a:lnSpc>
                <a:spcPct val="90000"/>
              </a:lnSpc>
              <a:spcBef>
                <a:spcPts val="1000"/>
              </a:spcBef>
              <a:spcAft>
                <a:spcPct val="0"/>
              </a:spcAft>
              <a:buClr>
                <a:srgbClr val="16AD85"/>
              </a:buClr>
              <a:buSzPts val="1800"/>
              <a:buNone/>
            </a:pP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60" name="Google Shape;460;p60"/>
          <p:cNvSpPr txBox="1">
            <a:spLocks noGrp="1"/>
          </p:cNvSpPr>
          <p:nvPr>
            <p:ph type="body" idx="2"/>
          </p:nvPr>
        </p:nvSpPr>
        <p:spPr>
          <a:xfrm>
            <a:off x="648335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i="1"/>
              <a:t>Meinir began to lose her hearing about ten years ago. Her family noticed it first when they became increasingly frustrated with having to repeat themselves. Her grandchildren always complain about the volume of the TV. She is reluctant to admit that she has a hearing problem and doesn’t want a hearing aid.</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b="1"/>
              <a:t>Suggested response:</a:t>
            </a:r>
            <a:endParaRPr/>
          </a:p>
          <a:p>
            <a:pPr marL="0" lvl="0" indent="0" algn="l" rtl="0">
              <a:lnSpc>
                <a:spcPct val="90000"/>
              </a:lnSpc>
              <a:spcBef>
                <a:spcPts val="1000"/>
              </a:spcBef>
              <a:spcAft>
                <a:spcPts val="0"/>
              </a:spcAft>
              <a:buClr>
                <a:srgbClr val="16AD85"/>
              </a:buClr>
              <a:buSzPts val="1800"/>
              <a:buNone/>
            </a:pPr>
            <a:r>
              <a:rPr lang="en-GB"/>
              <a:t>Meinir could be supported by Action for Hearing through their community-based hearing aid clinics, who could explain her options and show her how discrete new hearing aids can be. If Meinir is still convinced that she doesn’t want to wear a hearing aid, then Wales Council for the Deaf could provide training in lip reading so that it is easier for Meinir to communicate with her family.</a:t>
            </a:r>
            <a:endParaRPr/>
          </a:p>
        </p:txBody>
      </p:sp>
      <p:sp>
        <p:nvSpPr>
          <p:cNvPr id="5" name="Google Shape;460;p60"/>
          <p:cNvSpPr txBox="1">
            <a:spLocks noGrp="1"/>
          </p:cNvSpPr>
          <p:nvPr>
            <p:ph type="body" idx="2"/>
          </p:nvPr>
        </p:nvSpPr>
        <p:spPr>
          <a:xfrm>
            <a:off x="579081" y="365127"/>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1" u="none" strike="noStrike" cap="none" baseline="0" dirty="0">
                <a:solidFill>
                  <a:srgbClr val="37394C"/>
                </a:solidFill>
                <a:effectLst/>
                <a:uFillTx/>
                <a:latin typeface="Calibri"/>
              </a:rPr>
              <a:t>Dechreuodd Meinir golli ei chlyw tua deng mlynedd yn ôl. Sylwodd ei theulu ar hyn gyntaf pan ddaethant yn fwyfwy rhwystredig gyda gorfod ailadrodd eu hunain. Mae ei hwyrion bob amser yn cwyno am sŵn y teledu. Mae hi'n amharod i gyfaddef bod ganddi broblem clyw ac nad yw eisiau cymorth clyw.</a:t>
            </a:r>
          </a:p>
          <a:p>
            <a:pPr marL="0" lvl="0" indent="0" algn="l" rtl="0">
              <a:lnSpc>
                <a:spcPct val="90000"/>
              </a:lnSpc>
              <a:spcBef>
                <a:spcPts val="1000"/>
              </a:spcBef>
              <a:spcAft>
                <a:spcPct val="0"/>
              </a:spcAft>
              <a:buClr>
                <a:srgbClr val="16AD85"/>
              </a:buClr>
              <a:buSzPts val="1800"/>
              <a:buNone/>
            </a:pPr>
            <a:endParaRPr dirty="0"/>
          </a:p>
          <a:p>
            <a:pPr marL="0" lvl="0" indent="0" algn="l" rtl="0">
              <a:lnSpc>
                <a:spcPct val="90000"/>
              </a:lnSpc>
              <a:spcBef>
                <a:spcPts val="1000"/>
              </a:spcBef>
              <a:spcAft>
                <a:spcPct val="0"/>
              </a:spcAft>
              <a:buClr>
                <a:srgbClr val="16AD85"/>
              </a:buClr>
              <a:buSzPts val="1800"/>
              <a:buNone/>
            </a:pPr>
            <a:r>
              <a:rPr lang="cy" sz="1800" b="1" i="0" u="none" strike="noStrike" cap="none" baseline="0" dirty="0">
                <a:solidFill>
                  <a:srgbClr val="37394C"/>
                </a:solidFill>
                <a:effectLst/>
                <a:uFillTx/>
                <a:latin typeface="Calibri"/>
              </a:rPr>
              <a:t>Ymateb awgrymedig:</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Gallai Meinir gael ei chefnogi gan Action for Hearing trwy eu clinigau cymorth clyw yn y gymuned, a allai esbonio ei hopsiynau a dangos iddi pa mor anweledig y gall cymhorthion clyw newydd fod. Os yw Meinir yn dal yn argyhoeddedig nad yw hi eisiau gwisgo teclyn clyw, yna gallai Cyngor Cymru i'r Byddar ddarparu hyfforddiant mewn darllen gwefusau fel ei bod yn haws i Meinir gyfathrebu â'i theulu.</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7" name="Google Shape;467;p61"/>
          <p:cNvSpPr txBox="1">
            <a:spLocks noGrp="1"/>
          </p:cNvSpPr>
          <p:nvPr>
            <p:ph type="body" idx="2"/>
          </p:nvPr>
        </p:nvSpPr>
        <p:spPr>
          <a:xfrm>
            <a:off x="648335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i="1"/>
              <a:t>Brogan is in hospital recovering from a car accident. The doctors have told her husband that as she has lost the sight in one eye and only has partial sight in the other, he will need to consider how he prepares their home for when she leaves hospital.</a:t>
            </a:r>
            <a:endParaRPr/>
          </a:p>
          <a:p>
            <a:pPr marL="0" lvl="0" indent="0" algn="l" rtl="0">
              <a:lnSpc>
                <a:spcPct val="90000"/>
              </a:lnSpc>
              <a:spcBef>
                <a:spcPts val="1000"/>
              </a:spcBef>
              <a:spcAft>
                <a:spcPts val="0"/>
              </a:spcAft>
              <a:buClr>
                <a:srgbClr val="16AD85"/>
              </a:buClr>
              <a:buSzPts val="1800"/>
              <a:buNone/>
            </a:pPr>
            <a:endParaRPr/>
          </a:p>
        </p:txBody>
      </p:sp>
      <p:sp>
        <p:nvSpPr>
          <p:cNvPr id="5" name="Google Shape;467;p61"/>
          <p:cNvSpPr txBox="1">
            <a:spLocks noGrp="1"/>
          </p:cNvSpPr>
          <p:nvPr>
            <p:ph type="body" idx="2"/>
          </p:nvPr>
        </p:nvSpPr>
        <p:spPr>
          <a:xfrm>
            <a:off x="805223" y="365127"/>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1" u="none" strike="noStrike" cap="none" baseline="0" dirty="0">
                <a:solidFill>
                  <a:srgbClr val="37394C"/>
                </a:solidFill>
                <a:effectLst/>
                <a:uFillTx/>
                <a:latin typeface="Calibri"/>
              </a:rPr>
              <a:t>Mae Brogan yn yr ysbyty yn gwella ar ôl damwain car. Mae'r meddygon wedi dweud wrth ei gŵr gan ei bod wedi colli'r golwg mewn un llygad a bod ganddi olwg rhannol yn unig yn y llall, bydd angen iddo ystyried sut mae'n paratoi eu cartref ar gyfer pan fydd yn gadael yr ysbyty.</a:t>
            </a:r>
          </a:p>
          <a:p>
            <a:pPr marL="0" lvl="0" indent="0" algn="l" rtl="0">
              <a:lnSpc>
                <a:spcPct val="90000"/>
              </a:lnSpc>
              <a:spcBef>
                <a:spcPts val="1000"/>
              </a:spcBef>
              <a:spcAft>
                <a:spcPct val="0"/>
              </a:spcAft>
              <a:buClr>
                <a:srgbClr val="16AD85"/>
              </a:buClr>
              <a:buSzPts val="1800"/>
              <a:buNone/>
            </a:pP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4" name="Google Shape;474;p62"/>
          <p:cNvSpPr txBox="1">
            <a:spLocks noGrp="1"/>
          </p:cNvSpPr>
          <p:nvPr>
            <p:ph type="body" idx="2"/>
          </p:nvPr>
        </p:nvSpPr>
        <p:spPr>
          <a:xfrm>
            <a:off x="6483352" y="365128"/>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i="1"/>
              <a:t>Brogan is in hospital recovering from a car accident. The doctors have told her husband that as she has lost the sight in one eye and only has partial sight in the other, he will need to consider how he prepares their home for when she leaves hospital.</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b="1"/>
              <a:t>Suggested response:</a:t>
            </a:r>
            <a:endParaRPr/>
          </a:p>
          <a:p>
            <a:pPr marL="0" lvl="0" indent="0" algn="l" rtl="0">
              <a:lnSpc>
                <a:spcPct val="90000"/>
              </a:lnSpc>
              <a:spcBef>
                <a:spcPts val="1000"/>
              </a:spcBef>
              <a:spcAft>
                <a:spcPts val="0"/>
              </a:spcAft>
              <a:buClr>
                <a:srgbClr val="16AD85"/>
              </a:buClr>
              <a:buSzPts val="1800"/>
              <a:buNone/>
            </a:pPr>
            <a:r>
              <a:rPr lang="en-GB"/>
              <a:t>Brogan’s husband could access the RNiB helpline to find out about the support available. Sight Cymru can help him find out what resources are available to ensure that Brogan can still live independently within her home. He may consider a guide dog for her, if she wishes to get out and about when he is at work.</a:t>
            </a:r>
            <a:endParaRPr b="1"/>
          </a:p>
        </p:txBody>
      </p:sp>
      <p:sp>
        <p:nvSpPr>
          <p:cNvPr id="5" name="Google Shape;474;p62"/>
          <p:cNvSpPr txBox="1">
            <a:spLocks noGrp="1"/>
          </p:cNvSpPr>
          <p:nvPr>
            <p:ph type="body" idx="2"/>
          </p:nvPr>
        </p:nvSpPr>
        <p:spPr>
          <a:xfrm>
            <a:off x="756062" y="365127"/>
            <a:ext cx="5270498" cy="54927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1" u="none" strike="noStrike" cap="none" baseline="0" dirty="0">
                <a:solidFill>
                  <a:srgbClr val="37394C"/>
                </a:solidFill>
                <a:effectLst/>
                <a:uFillTx/>
                <a:latin typeface="Calibri"/>
              </a:rPr>
              <a:t>Mae Brogan yn yr ysbyty yn gwella ar ôl damwain car. Mae'r meddygon wedi dweud wrth ei gŵr gan ei bod wedi colli'r golwg mewn un llygad a bod ganddi olwg rhannol yn unig yn y llall, bydd angen iddo ystyried sut mae'n paratoi eu cartref ar gyfer pan fydd yn gadael yr ysbyty.</a:t>
            </a:r>
          </a:p>
          <a:p>
            <a:pPr marL="0" lvl="0" indent="0" algn="l" rtl="0">
              <a:lnSpc>
                <a:spcPct val="90000"/>
              </a:lnSpc>
              <a:spcBef>
                <a:spcPts val="1000"/>
              </a:spcBef>
              <a:spcAft>
                <a:spcPct val="0"/>
              </a:spcAft>
              <a:buClr>
                <a:srgbClr val="16AD85"/>
              </a:buClr>
              <a:buSzPts val="1800"/>
              <a:buNone/>
            </a:pPr>
            <a:endParaRPr dirty="0"/>
          </a:p>
          <a:p>
            <a:pPr marL="0" lvl="0" indent="0" algn="l" rtl="0">
              <a:lnSpc>
                <a:spcPct val="90000"/>
              </a:lnSpc>
              <a:spcBef>
                <a:spcPts val="1000"/>
              </a:spcBef>
              <a:spcAft>
                <a:spcPct val="0"/>
              </a:spcAft>
              <a:buClr>
                <a:srgbClr val="16AD85"/>
              </a:buClr>
              <a:buSzPts val="1800"/>
              <a:buNone/>
            </a:pPr>
            <a:r>
              <a:rPr lang="cy" sz="1800" b="1" i="0" u="none" strike="noStrike" cap="none" baseline="0" dirty="0">
                <a:solidFill>
                  <a:srgbClr val="37394C"/>
                </a:solidFill>
                <a:effectLst/>
                <a:uFillTx/>
                <a:latin typeface="Calibri"/>
              </a:rPr>
              <a:t>Ymateb awgrymedig:</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Gallai gŵr Brogan ddefnyddio llinell gymorth yr RNiB i gael gwybod am y cymorth sydd ar gael. Gall Sight Cymru ei helpu i ddarganfod pa adnoddau sydd ar gael i sicrhau y gall Brogan barhau i fyw'n annibynnol yn ei chartref. Efallai y gall yn ystyried ci tywys iddi, os yw'n dymuno mynd allan pan fydd yn y gwaith.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8"/>
          <p:cNvSpPr txBox="1">
            <a:spLocks noGrp="1"/>
          </p:cNvSpPr>
          <p:nvPr>
            <p:ph type="body" idx="1"/>
          </p:nvPr>
        </p:nvSpPr>
        <p:spPr>
          <a:xfrm>
            <a:off x="6483353" y="125096"/>
            <a:ext cx="4921249" cy="1031284"/>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16AD85"/>
              </a:buClr>
              <a:buSzPts val="2600"/>
              <a:buNone/>
            </a:pPr>
            <a:r>
              <a:rPr lang="en-GB" sz="2600" b="1"/>
              <a:t>Assessment criteria:</a:t>
            </a:r>
            <a:endParaRPr/>
          </a:p>
          <a:p>
            <a:pPr marL="0" lvl="0" indent="0" algn="ctr" rtl="0">
              <a:lnSpc>
                <a:spcPct val="90000"/>
              </a:lnSpc>
              <a:spcBef>
                <a:spcPts val="1000"/>
              </a:spcBef>
              <a:spcAft>
                <a:spcPts val="0"/>
              </a:spcAft>
              <a:buClr>
                <a:srgbClr val="16AD85"/>
              </a:buClr>
              <a:buSzPts val="2600"/>
              <a:buNone/>
            </a:pPr>
            <a:r>
              <a:rPr lang="en-GB" sz="2600" b="1"/>
              <a:t>You understand:</a:t>
            </a:r>
            <a:endParaRPr/>
          </a:p>
        </p:txBody>
      </p:sp>
      <p:sp>
        <p:nvSpPr>
          <p:cNvPr id="128" name="Google Shape;128;p18"/>
          <p:cNvSpPr txBox="1">
            <a:spLocks noGrp="1"/>
          </p:cNvSpPr>
          <p:nvPr>
            <p:ph type="body" idx="2"/>
          </p:nvPr>
        </p:nvSpPr>
        <p:spPr>
          <a:xfrm>
            <a:off x="6638291" y="1156380"/>
            <a:ext cx="5045710" cy="454592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1800"/>
              <a:buNone/>
            </a:pPr>
            <a:r>
              <a:rPr lang="en-GB" dirty="0"/>
              <a:t>8.1 The potential impact of different types of ‘sensory loss’ on individuals </a:t>
            </a:r>
            <a:endParaRPr dirty="0"/>
          </a:p>
          <a:p>
            <a:pPr marL="0" lvl="0" indent="0" algn="l" rtl="0">
              <a:lnSpc>
                <a:spcPct val="90000"/>
              </a:lnSpc>
              <a:spcBef>
                <a:spcPts val="1000"/>
              </a:spcBef>
              <a:spcAft>
                <a:spcPts val="0"/>
              </a:spcAft>
              <a:buClr>
                <a:srgbClr val="16AD85"/>
              </a:buClr>
              <a:buSzPts val="1800"/>
              <a:buNone/>
            </a:pPr>
            <a:r>
              <a:rPr lang="en-GB" dirty="0"/>
              <a:t>8.2 The terms used to describe sensory loss </a:t>
            </a:r>
            <a:endParaRPr dirty="0"/>
          </a:p>
          <a:p>
            <a:pPr marL="0" lvl="0" indent="0" algn="l" rtl="0">
              <a:lnSpc>
                <a:spcPct val="90000"/>
              </a:lnSpc>
              <a:spcBef>
                <a:spcPts val="1000"/>
              </a:spcBef>
              <a:spcAft>
                <a:spcPts val="0"/>
              </a:spcAft>
              <a:buClr>
                <a:srgbClr val="16AD85"/>
              </a:buClr>
              <a:buSzPts val="1800"/>
              <a:buNone/>
            </a:pPr>
            <a:r>
              <a:rPr lang="en-GB" dirty="0"/>
              <a:t>8.3 Links between other conditions/impairments and sensory loss </a:t>
            </a:r>
            <a:endParaRPr dirty="0"/>
          </a:p>
          <a:p>
            <a:pPr marL="0" lvl="0" indent="0" algn="l" rtl="0">
              <a:lnSpc>
                <a:spcPct val="90000"/>
              </a:lnSpc>
              <a:spcBef>
                <a:spcPts val="1000"/>
              </a:spcBef>
              <a:spcAft>
                <a:spcPts val="0"/>
              </a:spcAft>
              <a:buClr>
                <a:srgbClr val="16AD85"/>
              </a:buClr>
              <a:buSzPts val="1800"/>
              <a:buNone/>
            </a:pPr>
            <a:r>
              <a:rPr lang="en-GB" dirty="0"/>
              <a:t>8.4 The range of services, agencies and professionals which provide support for individuals with sensory loss </a:t>
            </a:r>
            <a:endParaRPr dirty="0"/>
          </a:p>
          <a:p>
            <a:pPr marL="0" lvl="0" indent="0" algn="l" rtl="0">
              <a:lnSpc>
                <a:spcPct val="90000"/>
              </a:lnSpc>
              <a:spcBef>
                <a:spcPts val="1000"/>
              </a:spcBef>
              <a:spcAft>
                <a:spcPts val="0"/>
              </a:spcAft>
              <a:buClr>
                <a:srgbClr val="16AD85"/>
              </a:buClr>
              <a:buSzPts val="1800"/>
              <a:buNone/>
            </a:pPr>
            <a:r>
              <a:rPr lang="en-GB" dirty="0"/>
              <a:t>8.5 Specific requirements set within the Social Services and Well-Being (Wales) Act and associated Codes of Practice for the assessment of and delivery of services to individuals with sensory loss </a:t>
            </a:r>
            <a:endParaRPr dirty="0"/>
          </a:p>
          <a:p>
            <a:pPr marL="0" lvl="0" indent="0" algn="l" rtl="0">
              <a:lnSpc>
                <a:spcPct val="90000"/>
              </a:lnSpc>
              <a:spcBef>
                <a:spcPts val="1000"/>
              </a:spcBef>
              <a:spcAft>
                <a:spcPts val="0"/>
              </a:spcAft>
              <a:buClr>
                <a:srgbClr val="16AD85"/>
              </a:buClr>
              <a:buSzPts val="1800"/>
              <a:buNone/>
            </a:pPr>
            <a:r>
              <a:rPr lang="en-GB" dirty="0"/>
              <a:t>8.6 Models and approaches that can be used to support effective communication and engagement with individuals who have sensory loss </a:t>
            </a:r>
            <a:endParaRPr dirty="0"/>
          </a:p>
        </p:txBody>
      </p:sp>
      <p:sp>
        <p:nvSpPr>
          <p:cNvPr id="129" name="Google Shape;129;p18"/>
          <p:cNvSpPr txBox="1">
            <a:spLocks noGrp="1"/>
          </p:cNvSpPr>
          <p:nvPr>
            <p:ph type="body" idx="1"/>
          </p:nvPr>
        </p:nvSpPr>
        <p:spPr>
          <a:xfrm>
            <a:off x="797560" y="125096"/>
            <a:ext cx="4921249" cy="1031284"/>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16AD85"/>
              </a:buClr>
              <a:buSzPts val="2600"/>
              <a:buNone/>
            </a:pPr>
            <a:r>
              <a:rPr lang="en-GB" sz="2600" b="1" i="0" u="none" strike="noStrike" cap="none">
                <a:solidFill>
                  <a:srgbClr val="16AD85"/>
                </a:solidFill>
                <a:latin typeface="Calibri"/>
                <a:ea typeface="Calibri"/>
                <a:cs typeface="Calibri"/>
                <a:sym typeface="Calibri"/>
              </a:rPr>
              <a:t>Meini prawf asesu:</a:t>
            </a:r>
            <a:endParaRPr/>
          </a:p>
          <a:p>
            <a:pPr marL="0" lvl="0" indent="0" algn="ctr" rtl="0">
              <a:lnSpc>
                <a:spcPct val="90000"/>
              </a:lnSpc>
              <a:spcBef>
                <a:spcPts val="1000"/>
              </a:spcBef>
              <a:spcAft>
                <a:spcPts val="0"/>
              </a:spcAft>
              <a:buClr>
                <a:srgbClr val="16AD85"/>
              </a:buClr>
              <a:buSzPts val="2600"/>
              <a:buNone/>
            </a:pPr>
            <a:r>
              <a:rPr lang="en-GB" sz="2600" b="1" i="0" u="none" strike="noStrike" cap="none">
                <a:solidFill>
                  <a:srgbClr val="16AD85"/>
                </a:solidFill>
                <a:latin typeface="Calibri"/>
                <a:ea typeface="Calibri"/>
                <a:cs typeface="Calibri"/>
                <a:sym typeface="Calibri"/>
              </a:rPr>
              <a:t>Rydych yn deall:</a:t>
            </a:r>
            <a:endParaRPr/>
          </a:p>
        </p:txBody>
      </p:sp>
      <p:sp>
        <p:nvSpPr>
          <p:cNvPr id="5" name="Google Shape;128;p18"/>
          <p:cNvSpPr txBox="1">
            <a:spLocks noGrp="1"/>
          </p:cNvSpPr>
          <p:nvPr>
            <p:ph type="body" idx="2"/>
          </p:nvPr>
        </p:nvSpPr>
        <p:spPr>
          <a:xfrm>
            <a:off x="797560" y="1156380"/>
            <a:ext cx="5209950" cy="43988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1800"/>
              <a:buNone/>
            </a:pPr>
            <a:r>
              <a:rPr lang="cy" sz="1800" b="0" i="0" u="none" strike="noStrike" cap="none" baseline="0" dirty="0">
                <a:solidFill>
                  <a:srgbClr val="37394C"/>
                </a:solidFill>
                <a:effectLst/>
                <a:uFillTx/>
                <a:latin typeface="Calibri"/>
              </a:rPr>
              <a:t>8.1 Effaith bosibl gwahanol fathau o 'golli synhwyrau' ar unigolion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8.2 Y termau a ddefnyddir i ddisgrifio colli synhwyrau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8.3 Cysylltiadau rhwng cyflyrau/namau eraill a cholli synhwyrau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8.4 Yr ystod o wasanaethau, asiantaethau a gweithwyr proffesiynol sy'n darparu cymorth i unigolion â cholli synhwyrau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8.5 Gofynion penodol a nodir yn Neddf Gwasanaethau Cymdeithasol a Llesiant (Cymru) a Chodau Ymarfer cysylltiedig ar gyfer asesu a darparu gwasanaethau i unigolion â cholli synhwyrau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8.6 Modelau a dulliau y gellir eu defnyddio i gefnogi cyfathrebu ac ymgysylltu effeithiol ag unigolion â cholli synhwyrau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5" name="Google Shape;135;p19" descr="Sensory perception"/>
          <p:cNvPicPr preferRelativeResize="0"/>
          <p:nvPr/>
        </p:nvPicPr>
        <p:blipFill rotWithShape="1">
          <a:blip r:embed="rId3">
            <a:alphaModFix/>
          </a:blip>
          <a:srcRect l="21133" t="7723" r="23066" b="8738"/>
          <a:stretch/>
        </p:blipFill>
        <p:spPr>
          <a:xfrm>
            <a:off x="8924926" y="2848476"/>
            <a:ext cx="3061082" cy="3006224"/>
          </a:xfrm>
          <a:prstGeom prst="rect">
            <a:avLst/>
          </a:prstGeom>
          <a:noFill/>
          <a:ln>
            <a:noFill/>
          </a:ln>
        </p:spPr>
      </p:pic>
      <p:sp>
        <p:nvSpPr>
          <p:cNvPr id="136" name="Google Shape;136;p19"/>
          <p:cNvSpPr txBox="1">
            <a:spLocks noGrp="1"/>
          </p:cNvSpPr>
          <p:nvPr>
            <p:ph type="body" idx="2"/>
          </p:nvPr>
        </p:nvSpPr>
        <p:spPr>
          <a:xfrm>
            <a:off x="6440821" y="223949"/>
            <a:ext cx="5280123" cy="563075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400" b="1" dirty="0"/>
              <a:t>What are the different senses? </a:t>
            </a:r>
            <a:endParaRPr sz="2400" b="1" dirty="0"/>
          </a:p>
          <a:p>
            <a:pPr marL="0" lvl="0" indent="0" algn="l" rtl="0">
              <a:lnSpc>
                <a:spcPct val="90000"/>
              </a:lnSpc>
              <a:spcBef>
                <a:spcPts val="1000"/>
              </a:spcBef>
              <a:spcAft>
                <a:spcPts val="0"/>
              </a:spcAft>
              <a:buClr>
                <a:srgbClr val="16AD85"/>
              </a:buClr>
              <a:buSzPts val="2400"/>
              <a:buNone/>
            </a:pPr>
            <a:r>
              <a:rPr lang="en-GB" sz="2400" dirty="0"/>
              <a:t>Traditionally:</a:t>
            </a:r>
            <a:endParaRPr sz="2400" b="1" dirty="0"/>
          </a:p>
          <a:p>
            <a:pPr marL="0" lvl="0" indent="0" algn="l" rtl="0">
              <a:lnSpc>
                <a:spcPct val="90000"/>
              </a:lnSpc>
              <a:spcBef>
                <a:spcPts val="1000"/>
              </a:spcBef>
              <a:spcAft>
                <a:spcPts val="0"/>
              </a:spcAft>
              <a:buClr>
                <a:srgbClr val="16AD85"/>
              </a:buClr>
              <a:buSzPts val="2400"/>
              <a:buNone/>
            </a:pPr>
            <a:endParaRPr sz="2400" dirty="0"/>
          </a:p>
        </p:txBody>
      </p:sp>
      <p:sp>
        <p:nvSpPr>
          <p:cNvPr id="137" name="Google Shape;137;p19"/>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7" name="Google Shape;136;p19"/>
          <p:cNvSpPr txBox="1">
            <a:spLocks noGrp="1"/>
          </p:cNvSpPr>
          <p:nvPr>
            <p:ph type="body" idx="2"/>
          </p:nvPr>
        </p:nvSpPr>
        <p:spPr>
          <a:xfrm>
            <a:off x="594231" y="270917"/>
            <a:ext cx="5280123" cy="563075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400"/>
              <a:buNone/>
            </a:pPr>
            <a:r>
              <a:rPr lang="cy" sz="2400" b="1" i="0" u="none" strike="noStrike" cap="none" baseline="0" dirty="0">
                <a:solidFill>
                  <a:srgbClr val="37394C"/>
                </a:solidFill>
                <a:effectLst/>
                <a:uFillTx/>
                <a:latin typeface="Calibri"/>
              </a:rPr>
              <a:t>Beth yw'r gwahanol synhwyrau? </a:t>
            </a:r>
          </a:p>
          <a:p>
            <a:pPr marL="0" lvl="0" indent="0" algn="l" rtl="0">
              <a:lnSpc>
                <a:spcPct val="90000"/>
              </a:lnSpc>
              <a:spcBef>
                <a:spcPts val="1000"/>
              </a:spcBef>
              <a:spcAft>
                <a:spcPct val="0"/>
              </a:spcAft>
              <a:buClr>
                <a:srgbClr val="16AD85"/>
              </a:buClr>
              <a:buSzPts val="2400"/>
              <a:buNone/>
            </a:pPr>
            <a:r>
              <a:rPr lang="cy" sz="2400" b="0" i="0" u="none" strike="noStrike" cap="none" baseline="0" dirty="0">
                <a:solidFill>
                  <a:srgbClr val="37394C"/>
                </a:solidFill>
                <a:effectLst/>
                <a:uFillTx/>
                <a:latin typeface="Calibri"/>
              </a:rPr>
              <a:t>Yn draddodiadol:</a:t>
            </a:r>
          </a:p>
          <a:p>
            <a:pPr marL="0" lvl="0" indent="0" algn="l" rtl="0">
              <a:lnSpc>
                <a:spcPct val="90000"/>
              </a:lnSpc>
              <a:spcBef>
                <a:spcPts val="1000"/>
              </a:spcBef>
              <a:spcAft>
                <a:spcPct val="0"/>
              </a:spcAft>
              <a:buClr>
                <a:srgbClr val="16AD85"/>
              </a:buClr>
              <a:buSzPts val="2400"/>
              <a:buNone/>
            </a:pPr>
            <a:endParaRP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3" name="Google Shape;143;p20" descr="Sensory perception"/>
          <p:cNvPicPr preferRelativeResize="0"/>
          <p:nvPr/>
        </p:nvPicPr>
        <p:blipFill rotWithShape="1">
          <a:blip r:embed="rId3">
            <a:alphaModFix/>
          </a:blip>
          <a:srcRect l="21133" t="7723" r="23066" b="8738"/>
          <a:stretch/>
        </p:blipFill>
        <p:spPr>
          <a:xfrm>
            <a:off x="8924926" y="2848476"/>
            <a:ext cx="3061082" cy="3006224"/>
          </a:xfrm>
          <a:prstGeom prst="rect">
            <a:avLst/>
          </a:prstGeom>
          <a:noFill/>
          <a:ln>
            <a:noFill/>
          </a:ln>
        </p:spPr>
      </p:pic>
      <p:sp>
        <p:nvSpPr>
          <p:cNvPr id="144" name="Google Shape;144;p20"/>
          <p:cNvSpPr txBox="1">
            <a:spLocks noGrp="1"/>
          </p:cNvSpPr>
          <p:nvPr>
            <p:ph type="body" idx="2"/>
          </p:nvPr>
        </p:nvSpPr>
        <p:spPr>
          <a:xfrm>
            <a:off x="6440821" y="223949"/>
            <a:ext cx="5280123" cy="563075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400" b="1"/>
              <a:t>What are the different senses? </a:t>
            </a:r>
            <a:endParaRPr sz="2400" b="1"/>
          </a:p>
          <a:p>
            <a:pPr marL="0" lvl="0" indent="0" algn="l" rtl="0">
              <a:lnSpc>
                <a:spcPct val="90000"/>
              </a:lnSpc>
              <a:spcBef>
                <a:spcPts val="1000"/>
              </a:spcBef>
              <a:spcAft>
                <a:spcPts val="0"/>
              </a:spcAft>
              <a:buClr>
                <a:srgbClr val="16AD85"/>
              </a:buClr>
              <a:buSzPts val="2400"/>
              <a:buNone/>
            </a:pPr>
            <a:r>
              <a:rPr lang="en-GB" sz="2400"/>
              <a:t>Traditionally:</a:t>
            </a:r>
            <a:endParaRPr sz="2400" b="1"/>
          </a:p>
          <a:p>
            <a:pPr marL="457200" lvl="0" indent="-457200" algn="l" rtl="0">
              <a:lnSpc>
                <a:spcPct val="90000"/>
              </a:lnSpc>
              <a:spcBef>
                <a:spcPts val="1000"/>
              </a:spcBef>
              <a:spcAft>
                <a:spcPts val="0"/>
              </a:spcAft>
              <a:buSzPts val="2400"/>
              <a:buFont typeface="Arial"/>
              <a:buChar char="•"/>
            </a:pPr>
            <a:r>
              <a:rPr lang="en-GB" sz="2400">
                <a:solidFill>
                  <a:schemeClr val="dk1"/>
                </a:solidFill>
              </a:rPr>
              <a:t>Sight - opthalmoception</a:t>
            </a:r>
            <a:endParaRPr sz="2400">
              <a:solidFill>
                <a:schemeClr val="dk1"/>
              </a:solidFill>
            </a:endParaRPr>
          </a:p>
          <a:p>
            <a:pPr marL="457200" lvl="0" indent="-457200" algn="l" rtl="0">
              <a:lnSpc>
                <a:spcPct val="90000"/>
              </a:lnSpc>
              <a:spcBef>
                <a:spcPts val="1000"/>
              </a:spcBef>
              <a:spcAft>
                <a:spcPts val="0"/>
              </a:spcAft>
              <a:buSzPts val="2400"/>
              <a:buFont typeface="Arial"/>
              <a:buChar char="•"/>
            </a:pPr>
            <a:r>
              <a:rPr lang="en-GB" sz="2400">
                <a:solidFill>
                  <a:schemeClr val="dk1"/>
                </a:solidFill>
              </a:rPr>
              <a:t>Hearing - audioception</a:t>
            </a:r>
            <a:endParaRPr sz="2400">
              <a:solidFill>
                <a:schemeClr val="dk1"/>
              </a:solidFill>
            </a:endParaRPr>
          </a:p>
          <a:p>
            <a:pPr marL="457200" lvl="0" indent="-457200" algn="l" rtl="0">
              <a:lnSpc>
                <a:spcPct val="90000"/>
              </a:lnSpc>
              <a:spcBef>
                <a:spcPts val="1000"/>
              </a:spcBef>
              <a:spcAft>
                <a:spcPts val="0"/>
              </a:spcAft>
              <a:buSzPts val="2400"/>
              <a:buFont typeface="Arial"/>
              <a:buChar char="•"/>
            </a:pPr>
            <a:r>
              <a:rPr lang="en-GB" sz="2400">
                <a:solidFill>
                  <a:schemeClr val="dk1"/>
                </a:solidFill>
              </a:rPr>
              <a:t>Taste - gustaoception</a:t>
            </a:r>
            <a:endParaRPr sz="2400">
              <a:solidFill>
                <a:schemeClr val="dk1"/>
              </a:solidFill>
            </a:endParaRPr>
          </a:p>
          <a:p>
            <a:pPr marL="457200" lvl="0" indent="-457200" algn="l" rtl="0">
              <a:lnSpc>
                <a:spcPct val="90000"/>
              </a:lnSpc>
              <a:spcBef>
                <a:spcPts val="1000"/>
              </a:spcBef>
              <a:spcAft>
                <a:spcPts val="0"/>
              </a:spcAft>
              <a:buSzPts val="2400"/>
              <a:buFont typeface="Arial"/>
              <a:buChar char="•"/>
            </a:pPr>
            <a:r>
              <a:rPr lang="en-GB" sz="2400">
                <a:solidFill>
                  <a:schemeClr val="dk1"/>
                </a:solidFill>
              </a:rPr>
              <a:t>Smell - olfacoception</a:t>
            </a:r>
            <a:endParaRPr sz="2400">
              <a:solidFill>
                <a:schemeClr val="dk1"/>
              </a:solidFill>
            </a:endParaRPr>
          </a:p>
          <a:p>
            <a:pPr marL="457200" lvl="0" indent="-457200" algn="l" rtl="0">
              <a:lnSpc>
                <a:spcPct val="90000"/>
              </a:lnSpc>
              <a:spcBef>
                <a:spcPts val="1000"/>
              </a:spcBef>
              <a:spcAft>
                <a:spcPts val="0"/>
              </a:spcAft>
              <a:buSzPts val="2400"/>
              <a:buFont typeface="Arial"/>
              <a:buChar char="•"/>
            </a:pPr>
            <a:r>
              <a:rPr lang="en-GB" sz="2400">
                <a:solidFill>
                  <a:schemeClr val="dk1"/>
                </a:solidFill>
              </a:rPr>
              <a:t>Touch - tactioception</a:t>
            </a:r>
            <a:endParaRPr sz="2400">
              <a:solidFill>
                <a:schemeClr val="dk1"/>
              </a:solidFill>
            </a:endParaRPr>
          </a:p>
          <a:p>
            <a:pPr marL="0" lvl="0" indent="0" algn="l" rtl="0">
              <a:lnSpc>
                <a:spcPct val="90000"/>
              </a:lnSpc>
              <a:spcBef>
                <a:spcPts val="1000"/>
              </a:spcBef>
              <a:spcAft>
                <a:spcPts val="0"/>
              </a:spcAft>
              <a:buClr>
                <a:srgbClr val="16AD85"/>
              </a:buClr>
              <a:buSzPts val="2400"/>
              <a:buNone/>
            </a:pPr>
            <a:endParaRPr sz="2400"/>
          </a:p>
        </p:txBody>
      </p:sp>
      <p:sp>
        <p:nvSpPr>
          <p:cNvPr id="145" name="Google Shape;145;p20"/>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144;p20"/>
          <p:cNvSpPr txBox="1">
            <a:spLocks noGrp="1"/>
          </p:cNvSpPr>
          <p:nvPr>
            <p:ph type="body" idx="2"/>
          </p:nvPr>
        </p:nvSpPr>
        <p:spPr>
          <a:xfrm>
            <a:off x="487389" y="223948"/>
            <a:ext cx="5280123" cy="563075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400"/>
              <a:buNone/>
            </a:pPr>
            <a:r>
              <a:rPr lang="cy" sz="2400" b="1" i="0" u="none" strike="noStrike" cap="none" baseline="0" dirty="0">
                <a:solidFill>
                  <a:srgbClr val="37394C"/>
                </a:solidFill>
                <a:effectLst/>
                <a:uFillTx/>
                <a:latin typeface="Calibri"/>
              </a:rPr>
              <a:t>Beth yw'r gwahanol synhwyrau? </a:t>
            </a:r>
          </a:p>
          <a:p>
            <a:pPr marL="0" lvl="0" indent="0" algn="l" rtl="0">
              <a:lnSpc>
                <a:spcPct val="90000"/>
              </a:lnSpc>
              <a:spcBef>
                <a:spcPts val="1000"/>
              </a:spcBef>
              <a:spcAft>
                <a:spcPct val="0"/>
              </a:spcAft>
              <a:buClr>
                <a:srgbClr val="16AD85"/>
              </a:buClr>
              <a:buSzPts val="2400"/>
              <a:buNone/>
            </a:pPr>
            <a:r>
              <a:rPr lang="cy" sz="2400" b="0" i="0" u="none" strike="noStrike" cap="none" baseline="0" dirty="0">
                <a:solidFill>
                  <a:srgbClr val="37394C"/>
                </a:solidFill>
                <a:effectLst/>
                <a:uFillTx/>
                <a:latin typeface="Calibri"/>
              </a:rPr>
              <a:t>Yn draddodiadol:</a:t>
            </a:r>
          </a:p>
          <a:p>
            <a:pPr marL="457200" lvl="0" indent="-4572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Golwg - opthalmogyffred</a:t>
            </a:r>
          </a:p>
          <a:p>
            <a:pPr marL="457200" lvl="0" indent="-4572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Clyw - clywgyffred</a:t>
            </a:r>
          </a:p>
          <a:p>
            <a:pPr marL="457200" lvl="0" indent="-4572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Blas - gwstagyffred</a:t>
            </a:r>
          </a:p>
          <a:p>
            <a:pPr marL="457200" lvl="0" indent="-4572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Arogl - olfagyffred</a:t>
            </a:r>
          </a:p>
          <a:p>
            <a:pPr marL="457200" lvl="0" indent="-457200" algn="l" rtl="0">
              <a:lnSpc>
                <a:spcPct val="90000"/>
              </a:lnSpc>
              <a:spcBef>
                <a:spcPts val="1000"/>
              </a:spcBef>
              <a:spcAft>
                <a:spcPct val="0"/>
              </a:spcAft>
              <a:buSzPts val="2400"/>
              <a:buFont typeface="Arial"/>
              <a:buChar char="•"/>
            </a:pPr>
            <a:r>
              <a:rPr lang="cy" sz="2400" b="0" i="0" u="none" strike="noStrike" cap="none" baseline="0" dirty="0">
                <a:solidFill>
                  <a:srgbClr val="000000"/>
                </a:solidFill>
                <a:effectLst/>
                <a:uFillTx/>
                <a:latin typeface="Calibri"/>
              </a:rPr>
              <a:t>Cyffwrdd - tactiogyffred</a:t>
            </a:r>
          </a:p>
          <a:p>
            <a:pPr marL="0" lvl="0" indent="0" algn="l" rtl="0">
              <a:lnSpc>
                <a:spcPct val="90000"/>
              </a:lnSpc>
              <a:spcBef>
                <a:spcPts val="1000"/>
              </a:spcBef>
              <a:spcAft>
                <a:spcPct val="0"/>
              </a:spcAft>
              <a:buClr>
                <a:srgbClr val="16AD85"/>
              </a:buClr>
              <a:buSzPts val="2400"/>
              <a:buNone/>
            </a:pPr>
            <a:endParaRP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1"/>
          <p:cNvSpPr txBox="1">
            <a:spLocks noGrp="1"/>
          </p:cNvSpPr>
          <p:nvPr>
            <p:ph type="body" idx="2"/>
          </p:nvPr>
        </p:nvSpPr>
        <p:spPr>
          <a:xfrm>
            <a:off x="6440821" y="1498599"/>
            <a:ext cx="5280123" cy="48164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dirty="0"/>
              <a:t>Sensory loss is when one of the senses is not working as it should.</a:t>
            </a:r>
            <a:endParaRPr lang="en-US"/>
          </a:p>
          <a:p>
            <a:pPr marL="0" lvl="0" indent="0" algn="l" rtl="0">
              <a:lnSpc>
                <a:spcPct val="90000"/>
              </a:lnSpc>
              <a:spcBef>
                <a:spcPts val="1000"/>
              </a:spcBef>
              <a:spcAft>
                <a:spcPts val="0"/>
              </a:spcAft>
              <a:buClr>
                <a:srgbClr val="16AD85"/>
              </a:buClr>
              <a:buSzPts val="2000"/>
              <a:buNone/>
            </a:pPr>
            <a:r>
              <a:rPr lang="en-GB" dirty="0"/>
              <a:t>The term is used primarily to describe sight loss, hearing loss and </a:t>
            </a:r>
            <a:r>
              <a:rPr lang="en-GB" err="1"/>
              <a:t>deafblindness</a:t>
            </a:r>
            <a:r>
              <a:rPr lang="en-GB" dirty="0"/>
              <a:t>.</a:t>
            </a:r>
            <a:endParaRPr/>
          </a:p>
          <a:p>
            <a:pPr marL="0" indent="0">
              <a:buSzPts val="2000"/>
            </a:pPr>
            <a:r>
              <a:rPr lang="en-GB" dirty="0"/>
              <a:t>A sensory loss can affect individuals of any age. It may have been from birth or acquired at a later age. </a:t>
            </a:r>
            <a:endParaRPr sz="1600"/>
          </a:p>
          <a:p>
            <a:pPr marL="0" lvl="0" indent="0" algn="l" rtl="0">
              <a:lnSpc>
                <a:spcPct val="90000"/>
              </a:lnSpc>
              <a:spcBef>
                <a:spcPts val="1000"/>
              </a:spcBef>
              <a:spcAft>
                <a:spcPts val="0"/>
              </a:spcAft>
              <a:buClr>
                <a:srgbClr val="16AD85"/>
              </a:buClr>
              <a:buSzPts val="2000"/>
              <a:buNone/>
            </a:pPr>
            <a:r>
              <a:rPr lang="en-GB" dirty="0"/>
              <a:t>An individual does not have to fully lose a sense to be considered as having a sensory loss. Sensory losses will impact on the lives and needs of individuals in different ways.</a:t>
            </a:r>
            <a:endParaRPr/>
          </a:p>
          <a:p>
            <a:pPr marL="0" lvl="0" indent="0" algn="l" rtl="0">
              <a:lnSpc>
                <a:spcPct val="90000"/>
              </a:lnSpc>
              <a:spcBef>
                <a:spcPts val="1000"/>
              </a:spcBef>
              <a:spcAft>
                <a:spcPts val="0"/>
              </a:spcAft>
              <a:buClr>
                <a:srgbClr val="16AD85"/>
              </a:buClr>
              <a:buSzPts val="2000"/>
              <a:buNone/>
            </a:pPr>
            <a:r>
              <a:rPr lang="en-GB" dirty="0"/>
              <a:t>When an individual has a sensory loss, their mobility and ability to communicate are affected, and there is a risk of loneliness and isolation that can impact on their well-being.</a:t>
            </a:r>
            <a:endParaRPr dirty="0"/>
          </a:p>
          <a:p>
            <a:pPr marL="0" lvl="0" indent="0" algn="l" rtl="0">
              <a:lnSpc>
                <a:spcPct val="90000"/>
              </a:lnSpc>
              <a:spcBef>
                <a:spcPts val="1000"/>
              </a:spcBef>
              <a:spcAft>
                <a:spcPts val="0"/>
              </a:spcAft>
              <a:buClr>
                <a:srgbClr val="16AD85"/>
              </a:buClr>
              <a:buSzPts val="2400"/>
              <a:buNone/>
            </a:pPr>
            <a:endParaRPr sz="2400" dirty="0"/>
          </a:p>
        </p:txBody>
      </p:sp>
      <p:sp>
        <p:nvSpPr>
          <p:cNvPr id="152" name="Google Shape;152;p21"/>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153" name="Google Shape;153;p21"/>
          <p:cNvSpPr txBox="1">
            <a:spLocks noGrp="1"/>
          </p:cNvSpPr>
          <p:nvPr>
            <p:ph type="body" idx="1"/>
          </p:nvPr>
        </p:nvSpPr>
        <p:spPr>
          <a:xfrm>
            <a:off x="6440822"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lang="en-US" b="1"/>
          </a:p>
          <a:p>
            <a:pPr marL="0" indent="0">
              <a:buSzPct val="100000"/>
            </a:pPr>
            <a:r>
              <a:rPr lang="en-GB" sz="2400" b="1" dirty="0"/>
              <a:t>8.2 The terms used to describe sensory loss </a:t>
            </a:r>
            <a:endParaRPr b="1"/>
          </a:p>
        </p:txBody>
      </p:sp>
      <p:sp>
        <p:nvSpPr>
          <p:cNvPr id="5" name="Google Shape;153;p21"/>
          <p:cNvSpPr txBox="1">
            <a:spLocks noGrp="1"/>
          </p:cNvSpPr>
          <p:nvPr>
            <p:ph type="body" idx="1"/>
          </p:nvPr>
        </p:nvSpPr>
        <p:spPr>
          <a:xfrm>
            <a:off x="412956" y="223948"/>
            <a:ext cx="6027865" cy="879723"/>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unigolion</a:t>
            </a:r>
            <a:r>
              <a:rPr lang="cy" sz="2100" b="1" dirty="0"/>
              <a:t> </a:t>
            </a:r>
            <a:endParaRPr lang="en-US" sz="2100" b="1"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6" name="Google Shape;151;p21"/>
          <p:cNvSpPr txBox="1">
            <a:spLocks noGrp="1"/>
          </p:cNvSpPr>
          <p:nvPr>
            <p:ph type="body" idx="2"/>
          </p:nvPr>
        </p:nvSpPr>
        <p:spPr>
          <a:xfrm>
            <a:off x="412956" y="1295398"/>
            <a:ext cx="5889321" cy="50196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6AD85"/>
              </a:buClr>
              <a:buSzPts val="2000"/>
              <a:buNone/>
            </a:pPr>
            <a:r>
              <a:rPr lang="cy" b="0" i="0" u="none" strike="noStrike" cap="none" baseline="0" dirty="0">
                <a:solidFill>
                  <a:srgbClr val="37394C"/>
                </a:solidFill>
                <a:effectLst/>
                <a:uFillTx/>
                <a:latin typeface="Calibri"/>
              </a:rPr>
              <a:t>Colli synhwyrau yw pan nad yw un o'r synhwyrau'n gweithio fel y dylai.</a:t>
            </a:r>
            <a:endParaRPr lang="en-US" b="0" i="0" u="none" strike="noStrike" cap="none" baseline="0" dirty="0">
              <a:solidFill>
                <a:srgbClr val="37394C"/>
              </a:solidFill>
              <a:effectLst/>
              <a:uFillTx/>
              <a:latin typeface="Calibri"/>
            </a:endParaRPr>
          </a:p>
          <a:p>
            <a:pPr marL="0" lvl="0" indent="0" algn="l" rtl="0">
              <a:lnSpc>
                <a:spcPct val="90000"/>
              </a:lnSpc>
              <a:spcBef>
                <a:spcPts val="1000"/>
              </a:spcBef>
              <a:spcAft>
                <a:spcPct val="0"/>
              </a:spcAft>
              <a:buClr>
                <a:srgbClr val="16AD85"/>
              </a:buClr>
              <a:buSzPts val="2000"/>
              <a:buNone/>
            </a:pPr>
            <a:r>
              <a:rPr lang="cy" b="0" i="0" u="none" strike="noStrike" cap="none" baseline="0" dirty="0">
                <a:solidFill>
                  <a:srgbClr val="37394C"/>
                </a:solidFill>
                <a:effectLst/>
                <a:uFillTx/>
                <a:latin typeface="Calibri"/>
              </a:rPr>
              <a:t>Defnyddir y term yn bennaf i ddisgrifio colli golwg, colli clyw a byddarddallineb.</a:t>
            </a:r>
          </a:p>
          <a:p>
            <a:pPr marL="0" indent="0">
              <a:spcAft>
                <a:spcPct val="0"/>
              </a:spcAft>
              <a:buSzPts val="2000"/>
            </a:pPr>
            <a:r>
              <a:rPr lang="cy" b="0" i="0" u="none" strike="noStrike" cap="none" baseline="0" dirty="0">
                <a:solidFill>
                  <a:srgbClr val="37394C"/>
                </a:solidFill>
                <a:effectLst/>
                <a:uFillTx/>
                <a:latin typeface="Calibri"/>
              </a:rPr>
              <a:t>Gall colli synhwyrau effeithio ar unigolion o unrhyw oedran. Efallai ei fod o enedigaeth neu wedi ei gaffael yn hwyrach.</a:t>
            </a:r>
            <a:r>
              <a:rPr lang="cy" dirty="0"/>
              <a:t> </a:t>
            </a:r>
            <a:endParaRPr lang="cy" b="0" i="0" u="none" strike="noStrike" cap="none" baseline="0" dirty="0">
              <a:solidFill>
                <a:srgbClr val="37394C"/>
              </a:solidFill>
              <a:effectLst/>
              <a:uFillTx/>
              <a:latin typeface="Calibri"/>
            </a:endParaRPr>
          </a:p>
          <a:p>
            <a:pPr marL="0" lvl="0" indent="0" algn="l" rtl="0">
              <a:lnSpc>
                <a:spcPct val="90000"/>
              </a:lnSpc>
              <a:spcBef>
                <a:spcPts val="1000"/>
              </a:spcBef>
              <a:spcAft>
                <a:spcPct val="0"/>
              </a:spcAft>
              <a:buClr>
                <a:srgbClr val="16AD85"/>
              </a:buClr>
              <a:buSzPts val="2000"/>
              <a:buNone/>
            </a:pPr>
            <a:r>
              <a:rPr lang="cy" b="0" i="0" u="none" strike="noStrike" cap="none" baseline="0" dirty="0">
                <a:solidFill>
                  <a:srgbClr val="37394C"/>
                </a:solidFill>
                <a:effectLst/>
                <a:uFillTx/>
                <a:latin typeface="Calibri"/>
              </a:rPr>
              <a:t>Nid oes rhaid i unigolyn golli synnwyr yn llwyr i gael ei ystyried fel rhywun sydd â cholli synhwyrau. Bydd colli synhwyrau yn effeithio ar fywydau ac anghenion unigolion mewn gwahanol ffyrdd.</a:t>
            </a:r>
          </a:p>
          <a:p>
            <a:pPr marL="0" lvl="0" indent="0" algn="l" rtl="0">
              <a:lnSpc>
                <a:spcPct val="90000"/>
              </a:lnSpc>
              <a:spcBef>
                <a:spcPts val="1000"/>
              </a:spcBef>
              <a:spcAft>
                <a:spcPct val="0"/>
              </a:spcAft>
              <a:buClr>
                <a:srgbClr val="16AD85"/>
              </a:buClr>
              <a:buSzPts val="2000"/>
              <a:buNone/>
            </a:pPr>
            <a:r>
              <a:rPr lang="cy" b="0" i="0" u="none" strike="noStrike" cap="none" baseline="0" dirty="0">
                <a:solidFill>
                  <a:srgbClr val="37394C"/>
                </a:solidFill>
                <a:effectLst/>
                <a:uFillTx/>
                <a:latin typeface="Calibri"/>
              </a:rPr>
              <a:t>Pan fydd gan unigolyn golli synhwyrau, effeithir ar ei symudedd a’i allu i gyfathrebu, ac mae risg o unigrwydd ac arwahanrwydd a all effeithio ar ei lesiant.</a:t>
            </a:r>
          </a:p>
          <a:p>
            <a:pPr marL="0" lvl="0" indent="0" algn="l" rtl="0">
              <a:lnSpc>
                <a:spcPct val="90000"/>
              </a:lnSpc>
              <a:spcBef>
                <a:spcPts val="1000"/>
              </a:spcBef>
              <a:spcAft>
                <a:spcPct val="0"/>
              </a:spcAft>
              <a:buClr>
                <a:srgbClr val="16AD85"/>
              </a:buClr>
              <a:buSzPts val="2400"/>
              <a:buNone/>
            </a:pPr>
            <a:endParaRP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2"/>
          <p:cNvSpPr txBox="1">
            <a:spLocks noGrp="1"/>
          </p:cNvSpPr>
          <p:nvPr>
            <p:ph type="body" idx="1"/>
          </p:nvPr>
        </p:nvSpPr>
        <p:spPr>
          <a:xfrm>
            <a:off x="6598973" y="223949"/>
            <a:ext cx="5141578" cy="1071451"/>
          </a:xfrm>
          <a:prstGeom prst="rect">
            <a:avLst/>
          </a:prstGeom>
          <a:noFill/>
          <a:ln>
            <a:noFill/>
          </a:ln>
        </p:spPr>
        <p:txBody>
          <a:bodyPr spcFirstLastPara="1" wrap="square" lIns="91425" tIns="45700" rIns="91425" bIns="45700" anchor="t" anchorCtr="0">
            <a:normAutofit fontScale="85000" lnSpcReduction="10000"/>
          </a:bodyPr>
          <a:lstStyle/>
          <a:p>
            <a:pPr marL="0" indent="0">
              <a:spcBef>
                <a:spcPts val="0"/>
              </a:spcBef>
              <a:buSzPct val="100000"/>
            </a:pPr>
            <a:r>
              <a:rPr lang="en-GB" sz="2400" b="1" dirty="0"/>
              <a:t>8.1 The potential impact of different types of ‘sensory loss’ on individuals </a:t>
            </a:r>
            <a:endParaRPr dirty="0"/>
          </a:p>
          <a:p>
            <a:pPr marL="0" indent="0">
              <a:buSzPct val="100000"/>
            </a:pPr>
            <a:r>
              <a:rPr lang="en-GB" sz="2400" b="1" dirty="0"/>
              <a:t>8.2 The terms used to describe sensory loss </a:t>
            </a:r>
            <a:endParaRPr dirty="0"/>
          </a:p>
        </p:txBody>
      </p:sp>
      <p:sp>
        <p:nvSpPr>
          <p:cNvPr id="160" name="Google Shape;160;p22"/>
          <p:cNvSpPr txBox="1">
            <a:spLocks noGrp="1"/>
          </p:cNvSpPr>
          <p:nvPr>
            <p:ph type="body" idx="2"/>
          </p:nvPr>
        </p:nvSpPr>
        <p:spPr>
          <a:xfrm>
            <a:off x="6440821" y="1381125"/>
            <a:ext cx="5280123" cy="4473575"/>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ts val="0"/>
              </a:spcBef>
              <a:spcAft>
                <a:spcPts val="0"/>
              </a:spcAft>
              <a:buSzPts val="2400"/>
              <a:buFont typeface="Calibri"/>
              <a:buAutoNum type="arabicPeriod"/>
            </a:pPr>
            <a:r>
              <a:rPr lang="en-GB" sz="2400" b="1" dirty="0">
                <a:solidFill>
                  <a:schemeClr val="dk1"/>
                </a:solidFill>
              </a:rPr>
              <a:t>Visual</a:t>
            </a:r>
            <a:endParaRPr dirty="0"/>
          </a:p>
          <a:p>
            <a:pPr marL="342900" lvl="0" indent="-342900" algn="l" rtl="0">
              <a:lnSpc>
                <a:spcPct val="90000"/>
              </a:lnSpc>
              <a:spcBef>
                <a:spcPts val="1000"/>
              </a:spcBef>
              <a:spcAft>
                <a:spcPts val="0"/>
              </a:spcAft>
              <a:buSzPts val="2400"/>
              <a:buFont typeface="Arial"/>
              <a:buChar char="•"/>
            </a:pPr>
            <a:r>
              <a:rPr lang="en-GB" sz="2400" b="1" dirty="0">
                <a:solidFill>
                  <a:schemeClr val="dk1"/>
                </a:solidFill>
                <a:latin typeface="Calibri"/>
                <a:ea typeface="Calibri"/>
                <a:cs typeface="Calibri"/>
                <a:sym typeface="Calibri"/>
              </a:rPr>
              <a:t>Visually impaired </a:t>
            </a:r>
            <a:r>
              <a:rPr lang="en-GB" sz="2400" dirty="0">
                <a:solidFill>
                  <a:schemeClr val="dk1"/>
                </a:solidFill>
                <a:latin typeface="Calibri"/>
                <a:ea typeface="Calibri"/>
                <a:cs typeface="Calibri"/>
                <a:sym typeface="Calibri"/>
              </a:rPr>
              <a:t>– an umbrella term for people who have irretrievable sight loss.</a:t>
            </a:r>
            <a:endParaRPr dirty="0"/>
          </a:p>
          <a:p>
            <a:pPr marL="342900" lvl="0" indent="-342900" algn="l" rtl="0">
              <a:lnSpc>
                <a:spcPct val="90000"/>
              </a:lnSpc>
              <a:spcBef>
                <a:spcPts val="1000"/>
              </a:spcBef>
              <a:spcAft>
                <a:spcPts val="0"/>
              </a:spcAft>
              <a:buSzPts val="2400"/>
              <a:buFont typeface="Arial"/>
              <a:buChar char="•"/>
            </a:pPr>
            <a:r>
              <a:rPr lang="en-GB" sz="2400" b="1" dirty="0">
                <a:solidFill>
                  <a:schemeClr val="dk1"/>
                </a:solidFill>
                <a:latin typeface="Calibri"/>
                <a:ea typeface="Calibri"/>
                <a:cs typeface="Calibri"/>
                <a:sym typeface="Calibri"/>
              </a:rPr>
              <a:t>Blind </a:t>
            </a:r>
            <a:r>
              <a:rPr lang="en-GB" sz="2400" dirty="0">
                <a:solidFill>
                  <a:schemeClr val="dk1"/>
                </a:solidFill>
                <a:latin typeface="Calibri"/>
                <a:ea typeface="Calibri"/>
                <a:cs typeface="Calibri"/>
                <a:sym typeface="Calibri"/>
              </a:rPr>
              <a:t>– a person can register as blind if they can only read the top line of an optician’s eye chart from three metres or less.</a:t>
            </a:r>
            <a:endParaRPr dirty="0"/>
          </a:p>
          <a:p>
            <a:pPr marL="342900" lvl="0" indent="-342900" algn="l" rtl="0">
              <a:lnSpc>
                <a:spcPct val="90000"/>
              </a:lnSpc>
              <a:spcBef>
                <a:spcPts val="1000"/>
              </a:spcBef>
              <a:spcAft>
                <a:spcPts val="0"/>
              </a:spcAft>
              <a:buSzPts val="2400"/>
              <a:buFont typeface="Arial"/>
              <a:buChar char="•"/>
            </a:pPr>
            <a:r>
              <a:rPr lang="en-GB" sz="2400" b="1" dirty="0">
                <a:solidFill>
                  <a:schemeClr val="dk1"/>
                </a:solidFill>
                <a:latin typeface="Calibri"/>
                <a:ea typeface="Calibri"/>
                <a:cs typeface="Calibri"/>
                <a:sym typeface="Calibri"/>
              </a:rPr>
              <a:t>Partially sighted </a:t>
            </a:r>
            <a:r>
              <a:rPr lang="en-GB" sz="2400" dirty="0">
                <a:solidFill>
                  <a:schemeClr val="dk1"/>
                </a:solidFill>
                <a:latin typeface="Calibri"/>
                <a:ea typeface="Calibri"/>
                <a:cs typeface="Calibri"/>
                <a:sym typeface="Calibri"/>
              </a:rPr>
              <a:t>– someone who can read the top line of an optician’s eye chart from six metres or less.</a:t>
            </a:r>
            <a:endParaRPr sz="2400" b="1" dirty="0">
              <a:solidFill>
                <a:schemeClr val="dk1"/>
              </a:solidFill>
              <a:latin typeface="Calibri"/>
              <a:ea typeface="Calibri"/>
              <a:cs typeface="Calibri"/>
              <a:sym typeface="Calibri"/>
            </a:endParaRPr>
          </a:p>
        </p:txBody>
      </p:sp>
      <p:sp>
        <p:nvSpPr>
          <p:cNvPr id="161" name="Google Shape;161;p22"/>
          <p:cNvSpPr txBox="1">
            <a:spLocks noGrp="1"/>
          </p:cNvSpPr>
          <p:nvPr>
            <p:ph type="body" idx="1"/>
          </p:nvPr>
        </p:nvSpPr>
        <p:spPr>
          <a:xfrm>
            <a:off x="773669" y="223949"/>
            <a:ext cx="4921249" cy="107145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600"/>
              <a:buNone/>
            </a:pPr>
            <a:endParaRPr sz="2600"/>
          </a:p>
          <a:p>
            <a:pPr marL="0" lvl="0" indent="0" algn="l" rtl="0">
              <a:lnSpc>
                <a:spcPct val="90000"/>
              </a:lnSpc>
              <a:spcBef>
                <a:spcPts val="1000"/>
              </a:spcBef>
              <a:spcAft>
                <a:spcPts val="0"/>
              </a:spcAft>
              <a:buClr>
                <a:srgbClr val="16AD85"/>
              </a:buClr>
              <a:buSzPts val="2600"/>
              <a:buNone/>
            </a:pPr>
            <a:endParaRPr sz="2600"/>
          </a:p>
        </p:txBody>
      </p:sp>
      <p:sp>
        <p:nvSpPr>
          <p:cNvPr id="5" name="Google Shape;159;p22"/>
          <p:cNvSpPr txBox="1">
            <a:spLocks noGrp="1"/>
          </p:cNvSpPr>
          <p:nvPr>
            <p:ph type="body" idx="1"/>
          </p:nvPr>
        </p:nvSpPr>
        <p:spPr>
          <a:xfrm>
            <a:off x="443818" y="223949"/>
            <a:ext cx="5624052" cy="1071451"/>
          </a:xfrm>
          <a:prstGeom prst="rect">
            <a:avLst/>
          </a:prstGeom>
          <a:noFill/>
          <a:ln>
            <a:noFill/>
          </a:ln>
        </p:spPr>
        <p:txBody>
          <a:bodyPr spcFirstLastPara="1" wrap="square" lIns="91425" tIns="45700" rIns="91425" bIns="45700" anchor="t" anchorCtr="0">
            <a:noAutofit/>
          </a:bodyPr>
          <a:lstStyle/>
          <a:p>
            <a:pPr marL="0" indent="0">
              <a:spcBef>
                <a:spcPct val="0"/>
              </a:spcBef>
              <a:spcAft>
                <a:spcPct val="0"/>
              </a:spcAft>
              <a:buSzTx/>
            </a:pPr>
            <a:r>
              <a:rPr lang="cy" sz="2100" b="1" i="0" u="none" strike="noStrike" cap="none" baseline="0" dirty="0">
                <a:solidFill>
                  <a:srgbClr val="16AD85"/>
                </a:solidFill>
                <a:effectLst/>
                <a:uFillTx/>
                <a:latin typeface="Calibri"/>
              </a:rPr>
              <a:t>8.1 Effaith bosibl gwahanol fathau o 'golli synhwyrau' ar unigoli</a:t>
            </a:r>
            <a:r>
              <a:rPr lang="cy" sz="2100" b="0" i="0" u="none" strike="noStrike" cap="none" baseline="0" dirty="0">
                <a:solidFill>
                  <a:srgbClr val="16AD85"/>
                </a:solidFill>
                <a:effectLst/>
                <a:uFillTx/>
                <a:latin typeface="Calibri"/>
              </a:rPr>
              <a:t>on</a:t>
            </a:r>
            <a:r>
              <a:rPr lang="cy" sz="2100" dirty="0"/>
              <a:t> </a:t>
            </a:r>
            <a:endParaRPr lang="cy" sz="2100" b="0" i="0" u="none" strike="noStrike" cap="none" baseline="0" dirty="0">
              <a:solidFill>
                <a:srgbClr val="16AD85"/>
              </a:solidFill>
              <a:effectLst/>
              <a:uFillTx/>
              <a:latin typeface="Calibri"/>
            </a:endParaRPr>
          </a:p>
          <a:p>
            <a:pPr marL="0" indent="0">
              <a:spcAft>
                <a:spcPct val="0"/>
              </a:spcAft>
              <a:buSzTx/>
            </a:pPr>
            <a:r>
              <a:rPr lang="cy" sz="2100" b="1" i="0" u="none" strike="noStrike" cap="none" baseline="0" dirty="0">
                <a:solidFill>
                  <a:srgbClr val="16AD85"/>
                </a:solidFill>
                <a:effectLst/>
                <a:uFillTx/>
                <a:latin typeface="Calibri"/>
              </a:rPr>
              <a:t>8.2 Y termau a ddefnyddir i ddisgrifio colli synhwyrau</a:t>
            </a:r>
            <a:r>
              <a:rPr lang="cy" sz="2100" b="1" dirty="0"/>
              <a:t> </a:t>
            </a:r>
            <a:endParaRPr lang="cy" sz="2100" b="1" i="0" u="none" strike="noStrike" cap="none" baseline="0" dirty="0">
              <a:solidFill>
                <a:srgbClr val="16AD85"/>
              </a:solidFill>
              <a:effectLst/>
              <a:uFillTx/>
              <a:latin typeface="Calibri"/>
            </a:endParaRPr>
          </a:p>
        </p:txBody>
      </p:sp>
      <p:sp>
        <p:nvSpPr>
          <p:cNvPr id="8" name="Google Shape;160;p22"/>
          <p:cNvSpPr txBox="1">
            <a:spLocks noGrp="1"/>
          </p:cNvSpPr>
          <p:nvPr>
            <p:ph type="body" idx="2"/>
          </p:nvPr>
        </p:nvSpPr>
        <p:spPr>
          <a:xfrm>
            <a:off x="414795" y="1563022"/>
            <a:ext cx="5280123" cy="4473575"/>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ct val="0"/>
              </a:spcBef>
              <a:spcAft>
                <a:spcPct val="0"/>
              </a:spcAft>
              <a:buSzPts val="2400"/>
              <a:buFont typeface="Calibri"/>
              <a:buAutoNum type="arabicPeriod"/>
            </a:pPr>
            <a:r>
              <a:rPr lang="cy" sz="2400" b="1" i="0" u="none" strike="noStrike" cap="none" baseline="0" dirty="0">
                <a:solidFill>
                  <a:srgbClr val="000000"/>
                </a:solidFill>
                <a:effectLst/>
                <a:uFillTx/>
                <a:latin typeface="Calibri"/>
              </a:rPr>
              <a:t>Gweledol:</a:t>
            </a:r>
          </a:p>
          <a:p>
            <a:pPr marL="342900" lvl="0" indent="-342900" algn="l" rtl="0">
              <a:lnSpc>
                <a:spcPct val="90000"/>
              </a:lnSpc>
              <a:spcBef>
                <a:spcPts val="1000"/>
              </a:spcBef>
              <a:spcAft>
                <a:spcPct val="0"/>
              </a:spcAft>
              <a:buSzPts val="2400"/>
              <a:buFont typeface="Arial"/>
              <a:buChar char="•"/>
            </a:pPr>
            <a:r>
              <a:rPr lang="cy" sz="2400" b="1" i="0" u="none" strike="noStrike" cap="none" baseline="0" dirty="0">
                <a:solidFill>
                  <a:srgbClr val="000000"/>
                </a:solidFill>
                <a:effectLst/>
                <a:uFillTx/>
                <a:latin typeface="Calibri"/>
              </a:rPr>
              <a:t>Nam ar y golwg </a:t>
            </a:r>
            <a:r>
              <a:rPr lang="cy" sz="2400" b="0" i="0" u="none" strike="noStrike" cap="none" baseline="0" dirty="0">
                <a:solidFill>
                  <a:srgbClr val="000000"/>
                </a:solidFill>
                <a:effectLst/>
                <a:uFillTx/>
                <a:latin typeface="Calibri"/>
              </a:rPr>
              <a:t>– term cyffredinol ar gyfer pobl sydd wedi colli eu golwg yn anadferadwy.</a:t>
            </a:r>
          </a:p>
          <a:p>
            <a:pPr marL="342900" lvl="0" indent="-342900" algn="l" rtl="0">
              <a:lnSpc>
                <a:spcPct val="90000"/>
              </a:lnSpc>
              <a:spcBef>
                <a:spcPts val="1000"/>
              </a:spcBef>
              <a:spcAft>
                <a:spcPct val="0"/>
              </a:spcAft>
              <a:buSzPts val="2400"/>
              <a:buFont typeface="Arial"/>
              <a:buChar char="•"/>
            </a:pPr>
            <a:r>
              <a:rPr lang="cy" sz="2400" b="1" i="0" u="none" strike="noStrike" cap="none" baseline="0" dirty="0">
                <a:solidFill>
                  <a:srgbClr val="000000"/>
                </a:solidFill>
                <a:effectLst/>
                <a:uFillTx/>
                <a:latin typeface="Calibri"/>
              </a:rPr>
              <a:t>Dall </a:t>
            </a:r>
            <a:r>
              <a:rPr lang="cy" sz="2400" b="0" i="0" u="none" strike="noStrike" cap="none" baseline="0" dirty="0">
                <a:solidFill>
                  <a:srgbClr val="000000"/>
                </a:solidFill>
                <a:effectLst/>
                <a:uFillTx/>
                <a:latin typeface="Calibri"/>
              </a:rPr>
              <a:t>– gall person gofrestru'n ddall os mai dim ond o dri metr neu lai y gall ddarllen llinell uchaf siart llygaid optegydd.</a:t>
            </a:r>
          </a:p>
          <a:p>
            <a:pPr marL="342900" lvl="0" indent="-342900" algn="l" rtl="0">
              <a:lnSpc>
                <a:spcPct val="90000"/>
              </a:lnSpc>
              <a:spcBef>
                <a:spcPts val="1000"/>
              </a:spcBef>
              <a:spcAft>
                <a:spcPct val="0"/>
              </a:spcAft>
              <a:buSzPts val="2400"/>
              <a:buFont typeface="Arial"/>
              <a:buChar char="•"/>
            </a:pPr>
            <a:r>
              <a:rPr lang="cy" sz="2400" b="1" i="0" u="none" strike="noStrike" cap="none" baseline="0" dirty="0">
                <a:solidFill>
                  <a:srgbClr val="000000"/>
                </a:solidFill>
                <a:effectLst/>
                <a:uFillTx/>
                <a:latin typeface="Calibri"/>
              </a:rPr>
              <a:t>Rhannol ddall </a:t>
            </a:r>
            <a:r>
              <a:rPr lang="cy" sz="2400" b="0" i="0" u="none" strike="noStrike" cap="none" baseline="0" dirty="0">
                <a:solidFill>
                  <a:srgbClr val="000000"/>
                </a:solidFill>
                <a:effectLst/>
                <a:uFillTx/>
                <a:latin typeface="Calibri"/>
              </a:rPr>
              <a:t>– rhywun sy'n gallu darllen llinell uchaf siart llygaid optegydd o chwe metr neu lai.</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317868-D4D1-4E16-9C42-08E76F54E2CF}">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69C11C15-20AA-4C5E-B9B6-785B70026AE4}">
  <ds:schemaRefs>
    <ds:schemaRef ds:uri="http://schemas.microsoft.com/sharepoint/v3/contenttype/forms"/>
  </ds:schemaRefs>
</ds:datastoreItem>
</file>

<file path=customXml/itemProps3.xml><?xml version="1.0" encoding="utf-8"?>
<ds:datastoreItem xmlns:ds="http://schemas.openxmlformats.org/officeDocument/2006/customXml" ds:itemID="{1069BA69-F51A-4F16-87A0-2395642E00E9}"/>
</file>

<file path=docProps/app.xml><?xml version="1.0" encoding="utf-8"?>
<Properties xmlns="http://schemas.openxmlformats.org/officeDocument/2006/extended-properties" xmlns:vt="http://schemas.openxmlformats.org/officeDocument/2006/docPropsVTypes">
  <TotalTime>24</TotalTime>
  <Words>11548</Words>
  <Application>Microsoft Office PowerPoint</Application>
  <PresentationFormat>Widescreen</PresentationFormat>
  <Paragraphs>841</Paragraphs>
  <Slides>50</Slides>
  <Notes>48</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Trinity Rees</dc:creator>
  <cp:lastModifiedBy>Trinity Rees</cp:lastModifiedBy>
  <cp:revision>105</cp:revision>
  <dcterms:modified xsi:type="dcterms:W3CDTF">2024-01-12T10:19:46Z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