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comments/modernComment_106_255BDAE5.xml" ContentType="application/vnd.ms-powerpoint.comments+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notesSlides/notesSlide7.xml" ContentType="application/vnd.openxmlformats-officedocument.presentationml.notesSlide+xml"/>
  <Override PartName="/ppt/tags/tag10.xml" ContentType="application/vnd.openxmlformats-officedocument.presentationml.tags+xml"/>
  <Override PartName="/ppt/notesSlides/notesSlide8.xml" ContentType="application/vnd.openxmlformats-officedocument.presentationml.notesSlide+xml"/>
  <Override PartName="/ppt/comments/modernComment_10C_B05F2B.xml" ContentType="application/vnd.ms-powerpoint.comments+xml"/>
  <Override PartName="/ppt/tags/tag11.xml" ContentType="application/vnd.openxmlformats-officedocument.presentationml.tags+xml"/>
  <Override PartName="/ppt/notesSlides/notesSlide9.xml" ContentType="application/vnd.openxmlformats-officedocument.presentationml.notesSlide+xml"/>
  <Override PartName="/ppt/comments/modernComment_10E_B8B1F3F8.xml" ContentType="application/vnd.ms-powerpoint.comments+xml"/>
  <Override PartName="/ppt/tags/tag12.xml" ContentType="application/vnd.openxmlformats-officedocument.presentationml.tags+xml"/>
  <Override PartName="/ppt/notesSlides/notesSlide10.xml" ContentType="application/vnd.openxmlformats-officedocument.presentationml.notesSlide+xml"/>
  <Override PartName="/ppt/tags/tag13.xml" ContentType="application/vnd.openxmlformats-officedocument.presentationml.tags+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57" r:id="rId5"/>
    <p:sldId id="272" r:id="rId6"/>
    <p:sldId id="275" r:id="rId7"/>
    <p:sldId id="274" r:id="rId8"/>
    <p:sldId id="258" r:id="rId9"/>
    <p:sldId id="259" r:id="rId10"/>
    <p:sldId id="267" r:id="rId11"/>
    <p:sldId id="269" r:id="rId12"/>
    <p:sldId id="262" r:id="rId13"/>
    <p:sldId id="264" r:id="rId14"/>
    <p:sldId id="273" r:id="rId15"/>
    <p:sldId id="268" r:id="rId16"/>
    <p:sldId id="270" r:id="rId17"/>
    <p:sldId id="271" r:id="rId18"/>
    <p:sldId id="260" r:id="rId19"/>
  </p:sldIdLst>
  <p:sldSz cx="12192000" cy="6858000"/>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EF67362-5D63-1382-2A2B-2D0ACC2CA60B}" name="Polly Duncan" initials="PD" userId="S::p.duncan@npt.gov.uk::b8f6264a-9836-4730-8ca9-23013ec67ff8" providerId="AD"/>
  <p188:author id="{3F345191-9F4C-FDAF-93EF-BAEE222C8BA6}" name="Catherine Roberts" initials="" userId="S::c.roberts2@npt.gov.uk::32661960-39be-46fa-89c1-d86cab22c2f5" providerId="AD"/>
  <p188:author id="{E19166C1-96D6-A1D0-B254-11061B822F7B}" name="kathleen.mcmullen@rctcbc.gov.uk" initials="ka" userId="S::urn:spo:guest#kathleen.mcmullen@rctcbc.gov.uk::"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0D91FA-1283-ABC6-6E46-3E4318EC7E4A}" v="17" dt="2023-10-13T09:17:05.475"/>
    <p1510:client id="{6743CB05-C144-1114-456F-67476C5AA036}" v="6" dt="2022-12-13T13:29:28.445"/>
    <p1510:client id="{68304AED-33BF-4CF9-235E-2D63DB72EFBC}" v="3" dt="2023-07-03T10:43:29.358"/>
    <p1510:client id="{6EA8589B-F214-9EFF-D71A-79C2AF0E2765}" v="22" dt="2023-10-12T15:06:45.522"/>
    <p1510:client id="{AC96C5AE-ACB3-CE4B-A3DB-FED6CFCAFEA8}" v="1" dt="2023-07-06T13:31:29.086"/>
    <p1510:client id="{C23F0F54-19E5-C651-04B9-B299AC45F019}" v="17" dt="2022-09-22T10:16:10.239"/>
    <p1510:client id="{E87BA854-B6D0-DC92-2858-8E96175C7152}" v="68" dt="2023-06-06T20:00:31.488"/>
    <p1510:client id="{EEF46633-71CB-38DB-9B27-4501774F8934}" v="6" dt="2024-01-11T13:06:50.390"/>
    <p1510:client id="{FD645E42-636F-C0F9-3520-905A65A3AF71}" v="6" dt="2023-10-13T07:45:25.9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1021" autoAdjust="0"/>
  </p:normalViewPr>
  <p:slideViewPr>
    <p:cSldViewPr snapToGrid="0">
      <p:cViewPr varScale="1">
        <p:scale>
          <a:sx n="56" d="100"/>
          <a:sy n="56" d="100"/>
        </p:scale>
        <p:origin x="1068"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tags" Target="tags/tag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strotman@bridgend.ac.uk" userId="S::urn:spo:guest#jstrotman@bridgend.ac.uk::" providerId="AD" clId="Web-{68304AED-33BF-4CF9-235E-2D63DB72EFBC}"/>
    <pc:docChg chg="addSld delSld">
      <pc:chgData name="jstrotman@bridgend.ac.uk" userId="S::urn:spo:guest#jstrotman@bridgend.ac.uk::" providerId="AD" clId="Web-{68304AED-33BF-4CF9-235E-2D63DB72EFBC}" dt="2023-07-03T10:43:29.358" v="2"/>
      <pc:docMkLst>
        <pc:docMk/>
      </pc:docMkLst>
      <pc:sldChg chg="del">
        <pc:chgData name="jstrotman@bridgend.ac.uk" userId="S::urn:spo:guest#jstrotman@bridgend.ac.uk::" providerId="AD" clId="Web-{68304AED-33BF-4CF9-235E-2D63DB72EFBC}" dt="2023-07-03T10:43:06.982" v="0"/>
        <pc:sldMkLst>
          <pc:docMk/>
          <pc:sldMk cId="2597970438" sldId="266"/>
        </pc:sldMkLst>
      </pc:sldChg>
      <pc:sldChg chg="add delCm">
        <pc:chgData name="jstrotman@bridgend.ac.uk" userId="S::urn:spo:guest#jstrotman@bridgend.ac.uk::" providerId="AD" clId="Web-{68304AED-33BF-4CF9-235E-2D63DB72EFBC}" dt="2023-07-03T10:43:29.358" v="2"/>
        <pc:sldMkLst>
          <pc:docMk/>
          <pc:sldMk cId="591597443" sldId="273"/>
        </pc:sldMkLst>
        <pc:extLst>
          <p:ext xmlns:p="http://schemas.openxmlformats.org/presentationml/2006/main" uri="{D6D511B9-2390-475A-947B-AFAB55BFBCF1}">
            <pc226:cmChg xmlns:pc226="http://schemas.microsoft.com/office/powerpoint/2022/06/main/command" chg="del">
              <pc226:chgData name="jstrotman@bridgend.ac.uk" userId="S::urn:spo:guest#jstrotman@bridgend.ac.uk::" providerId="AD" clId="Web-{68304AED-33BF-4CF9-235E-2D63DB72EFBC}" dt="2023-07-03T10:43:29.358" v="2"/>
              <pc2:cmMkLst xmlns:pc2="http://schemas.microsoft.com/office/powerpoint/2019/9/main/command">
                <pc:docMk/>
                <pc:sldMk cId="591597443" sldId="273"/>
                <pc2:cmMk id="{C33522FD-96AE-4B6A-A2E4-808323FA8099}"/>
              </pc2:cmMkLst>
            </pc226:cmChg>
          </p:ext>
        </pc:extLst>
      </pc:sldChg>
    </pc:docChg>
  </pc:docChgLst>
  <pc:docChgLst>
    <pc:chgData name="jstrotman@bridgend.ac.uk" userId="S::urn:spo:guest#jstrotman@bridgend.ac.uk::" providerId="AD" clId="Web-{AC96C5AE-ACB3-CE4B-A3DB-FED6CFCAFEA8}"/>
    <pc:docChg chg="modSld">
      <pc:chgData name="jstrotman@bridgend.ac.uk" userId="S::urn:spo:guest#jstrotman@bridgend.ac.uk::" providerId="AD" clId="Web-{AC96C5AE-ACB3-CE4B-A3DB-FED6CFCAFEA8}" dt="2023-07-06T13:31:29.086" v="11"/>
      <pc:docMkLst>
        <pc:docMk/>
      </pc:docMkLst>
      <pc:sldChg chg="modCm modNotes">
        <pc:chgData name="jstrotman@bridgend.ac.uk" userId="S::urn:spo:guest#jstrotman@bridgend.ac.uk::" providerId="AD" clId="Web-{AC96C5AE-ACB3-CE4B-A3DB-FED6CFCAFEA8}" dt="2023-07-06T13:31:29.086" v="11"/>
        <pc:sldMkLst>
          <pc:docMk/>
          <pc:sldMk cId="3098670072" sldId="270"/>
        </pc:sldMkLst>
        <pc:extLst>
          <p:ext xmlns:p="http://schemas.openxmlformats.org/presentationml/2006/main" uri="{D6D511B9-2390-475A-947B-AFAB55BFBCF1}">
            <pc226:cmChg xmlns:pc226="http://schemas.microsoft.com/office/powerpoint/2022/06/main/command" chg="mod">
              <pc226:chgData name="jstrotman@bridgend.ac.uk" userId="S::urn:spo:guest#jstrotman@bridgend.ac.uk::" providerId="AD" clId="Web-{AC96C5AE-ACB3-CE4B-A3DB-FED6CFCAFEA8}" dt="2023-07-06T13:31:29.086" v="11"/>
              <pc2:cmMkLst xmlns:pc2="http://schemas.microsoft.com/office/powerpoint/2019/9/main/command">
                <pc:docMk/>
                <pc:sldMk cId="3098670072" sldId="270"/>
                <pc2:cmMk id="{853C74CE-1092-4425-B2FC-FA7FAD705C28}"/>
              </pc2:cmMkLst>
            </pc226:cmChg>
          </p:ext>
        </pc:extLst>
      </pc:sldChg>
    </pc:docChg>
  </pc:docChgLst>
  <pc:docChgLst>
    <pc:chgData name="jstrotman@bridgend.ac.uk" userId="S::urn:spo:guest#jstrotman@bridgend.ac.uk::" providerId="AD" clId="Web-{E87BA854-B6D0-DC92-2858-8E96175C7152}"/>
    <pc:docChg chg="modSld sldOrd">
      <pc:chgData name="jstrotman@bridgend.ac.uk" userId="S::urn:spo:guest#jstrotman@bridgend.ac.uk::" providerId="AD" clId="Web-{E87BA854-B6D0-DC92-2858-8E96175C7152}" dt="2023-06-06T20:00:31.488" v="82" actId="1076"/>
      <pc:docMkLst>
        <pc:docMk/>
      </pc:docMkLst>
      <pc:sldChg chg="addSp modSp delCm modNotes">
        <pc:chgData name="jstrotman@bridgend.ac.uk" userId="S::urn:spo:guest#jstrotman@bridgend.ac.uk::" providerId="AD" clId="Web-{E87BA854-B6D0-DC92-2858-8E96175C7152}" dt="2023-06-06T19:46:59.562" v="19" actId="14100"/>
        <pc:sldMkLst>
          <pc:docMk/>
          <pc:sldMk cId="3858302492" sldId="259"/>
        </pc:sldMkLst>
        <pc:spChg chg="add mod">
          <ac:chgData name="jstrotman@bridgend.ac.uk" userId="S::urn:spo:guest#jstrotman@bridgend.ac.uk::" providerId="AD" clId="Web-{E87BA854-B6D0-DC92-2858-8E96175C7152}" dt="2023-06-06T19:46:59.562" v="19" actId="14100"/>
          <ac:spMkLst>
            <pc:docMk/>
            <pc:sldMk cId="3858302492" sldId="259"/>
            <ac:spMk id="2" creationId="{3AE15C6D-3D2A-648F-1A6D-D75BAC20EE34}"/>
          </ac:spMkLst>
        </pc:spChg>
        <pc:extLst>
          <p:ext xmlns:p="http://schemas.openxmlformats.org/presentationml/2006/main" uri="{D6D511B9-2390-475A-947B-AFAB55BFBCF1}">
            <pc226:cmChg xmlns:pc226="http://schemas.microsoft.com/office/powerpoint/2022/06/main/command" chg="del">
              <pc226:chgData name="jstrotman@bridgend.ac.uk" userId="S::urn:spo:guest#jstrotman@bridgend.ac.uk::" providerId="AD" clId="Web-{E87BA854-B6D0-DC92-2858-8E96175C7152}" dt="2023-06-06T19:46:28.343" v="10"/>
              <pc2:cmMkLst xmlns:pc2="http://schemas.microsoft.com/office/powerpoint/2019/9/main/command">
                <pc:docMk/>
                <pc:sldMk cId="3858302492" sldId="259"/>
                <pc2:cmMk id="{A92E19D4-D821-48C4-939B-D8E3EB35B972}"/>
              </pc2:cmMkLst>
            </pc226:cmChg>
          </p:ext>
        </pc:extLst>
      </pc:sldChg>
      <pc:sldChg chg="addSp modSp">
        <pc:chgData name="jstrotman@bridgend.ac.uk" userId="S::urn:spo:guest#jstrotman@bridgend.ac.uk::" providerId="AD" clId="Web-{E87BA854-B6D0-DC92-2858-8E96175C7152}" dt="2023-06-06T19:53:33.510" v="42" actId="1076"/>
        <pc:sldMkLst>
          <pc:docMk/>
          <pc:sldMk cId="626776805" sldId="262"/>
        </pc:sldMkLst>
        <pc:spChg chg="mod">
          <ac:chgData name="jstrotman@bridgend.ac.uk" userId="S::urn:spo:guest#jstrotman@bridgend.ac.uk::" providerId="AD" clId="Web-{E87BA854-B6D0-DC92-2858-8E96175C7152}" dt="2023-06-06T19:51:49.663" v="29" actId="14100"/>
          <ac:spMkLst>
            <pc:docMk/>
            <pc:sldMk cId="626776805" sldId="262"/>
            <ac:spMk id="4" creationId="{00000000-0000-0000-0000-000000000000}"/>
          </ac:spMkLst>
        </pc:spChg>
        <pc:spChg chg="add mod">
          <ac:chgData name="jstrotman@bridgend.ac.uk" userId="S::urn:spo:guest#jstrotman@bridgend.ac.uk::" providerId="AD" clId="Web-{E87BA854-B6D0-DC92-2858-8E96175C7152}" dt="2023-06-06T19:52:55.493" v="36" actId="20577"/>
          <ac:spMkLst>
            <pc:docMk/>
            <pc:sldMk cId="626776805" sldId="262"/>
            <ac:spMk id="5" creationId="{78F0BADA-FD48-2F11-3913-74FD85D44176}"/>
          </ac:spMkLst>
        </pc:spChg>
        <pc:spChg chg="mod">
          <ac:chgData name="jstrotman@bridgend.ac.uk" userId="S::urn:spo:guest#jstrotman@bridgend.ac.uk::" providerId="AD" clId="Web-{E87BA854-B6D0-DC92-2858-8E96175C7152}" dt="2023-06-06T19:51:52.882" v="30" actId="14100"/>
          <ac:spMkLst>
            <pc:docMk/>
            <pc:sldMk cId="626776805" sldId="262"/>
            <ac:spMk id="7" creationId="{00000000-0000-0000-0000-000000000000}"/>
          </ac:spMkLst>
        </pc:spChg>
        <pc:spChg chg="add mod">
          <ac:chgData name="jstrotman@bridgend.ac.uk" userId="S::urn:spo:guest#jstrotman@bridgend.ac.uk::" providerId="AD" clId="Web-{E87BA854-B6D0-DC92-2858-8E96175C7152}" dt="2023-06-06T19:53:33.510" v="42" actId="1076"/>
          <ac:spMkLst>
            <pc:docMk/>
            <pc:sldMk cId="626776805" sldId="262"/>
            <ac:spMk id="8" creationId="{13BD13AB-4710-21E2-55CE-7C9EB662A8A9}"/>
          </ac:spMkLst>
        </pc:spChg>
        <pc:picChg chg="add mod">
          <ac:chgData name="jstrotman@bridgend.ac.uk" userId="S::urn:spo:guest#jstrotman@bridgend.ac.uk::" providerId="AD" clId="Web-{E87BA854-B6D0-DC92-2858-8E96175C7152}" dt="2023-06-06T19:52:00.960" v="32" actId="1076"/>
          <ac:picMkLst>
            <pc:docMk/>
            <pc:sldMk cId="626776805" sldId="262"/>
            <ac:picMk id="2" creationId="{A11A9BF5-1A63-02F3-62C1-637512670765}"/>
          </ac:picMkLst>
        </pc:picChg>
      </pc:sldChg>
      <pc:sldChg chg="addSp modSp">
        <pc:chgData name="jstrotman@bridgend.ac.uk" userId="S::urn:spo:guest#jstrotman@bridgend.ac.uk::" providerId="AD" clId="Web-{E87BA854-B6D0-DC92-2858-8E96175C7152}" dt="2023-06-06T19:54:58.605" v="47" actId="1076"/>
        <pc:sldMkLst>
          <pc:docMk/>
          <pc:sldMk cId="336609188" sldId="264"/>
        </pc:sldMkLst>
        <pc:spChg chg="mod">
          <ac:chgData name="jstrotman@bridgend.ac.uk" userId="S::urn:spo:guest#jstrotman@bridgend.ac.uk::" providerId="AD" clId="Web-{E87BA854-B6D0-DC92-2858-8E96175C7152}" dt="2023-06-06T19:54:10.057" v="43" actId="20577"/>
          <ac:spMkLst>
            <pc:docMk/>
            <pc:sldMk cId="336609188" sldId="264"/>
            <ac:spMk id="4" creationId="{00000000-0000-0000-0000-000000000000}"/>
          </ac:spMkLst>
        </pc:spChg>
        <pc:picChg chg="add mod">
          <ac:chgData name="jstrotman@bridgend.ac.uk" userId="S::urn:spo:guest#jstrotman@bridgend.ac.uk::" providerId="AD" clId="Web-{E87BA854-B6D0-DC92-2858-8E96175C7152}" dt="2023-06-06T19:54:58.605" v="47" actId="1076"/>
          <ac:picMkLst>
            <pc:docMk/>
            <pc:sldMk cId="336609188" sldId="264"/>
            <ac:picMk id="2" creationId="{2B1CA3CB-B0AC-5C5A-F35E-E7F23461881D}"/>
          </ac:picMkLst>
        </pc:picChg>
      </pc:sldChg>
      <pc:sldChg chg="addSp modSp ord modCm modNotes">
        <pc:chgData name="jstrotman@bridgend.ac.uk" userId="S::urn:spo:guest#jstrotman@bridgend.ac.uk::" providerId="AD" clId="Web-{E87BA854-B6D0-DC92-2858-8E96175C7152}" dt="2023-06-06T19:59:22.159" v="76"/>
        <pc:sldMkLst>
          <pc:docMk/>
          <pc:sldMk cId="11558699" sldId="268"/>
        </pc:sldMkLst>
        <pc:spChg chg="add mod">
          <ac:chgData name="jstrotman@bridgend.ac.uk" userId="S::urn:spo:guest#jstrotman@bridgend.ac.uk::" providerId="AD" clId="Web-{E87BA854-B6D0-DC92-2858-8E96175C7152}" dt="2023-06-06T19:56:09.045" v="59" actId="20577"/>
          <ac:spMkLst>
            <pc:docMk/>
            <pc:sldMk cId="11558699" sldId="268"/>
            <ac:spMk id="2" creationId="{A2FC948F-84B2-6752-6DCA-B888FCED5E98}"/>
          </ac:spMkLst>
        </pc:spChg>
        <pc:extLst>
          <p:ext xmlns:p="http://schemas.openxmlformats.org/presentationml/2006/main" uri="{D6D511B9-2390-475A-947B-AFAB55BFBCF1}">
            <pc226:cmChg xmlns:pc226="http://schemas.microsoft.com/office/powerpoint/2022/06/main/command" chg="mod">
              <pc226:chgData name="jstrotman@bridgend.ac.uk" userId="S::urn:spo:guest#jstrotman@bridgend.ac.uk::" providerId="AD" clId="Web-{E87BA854-B6D0-DC92-2858-8E96175C7152}" dt="2023-06-06T19:59:22.159" v="76"/>
              <pc2:cmMkLst xmlns:pc2="http://schemas.microsoft.com/office/powerpoint/2019/9/main/command">
                <pc:docMk/>
                <pc:sldMk cId="11558699" sldId="268"/>
                <pc2:cmMk id="{9B0FDE0F-EBA5-4197-9F2A-A2DC2D0789DA}"/>
              </pc2:cmMkLst>
            </pc226:cmChg>
          </p:ext>
        </pc:extLst>
      </pc:sldChg>
      <pc:sldChg chg="addSp modSp">
        <pc:chgData name="jstrotman@bridgend.ac.uk" userId="S::urn:spo:guest#jstrotman@bridgend.ac.uk::" providerId="AD" clId="Web-{E87BA854-B6D0-DC92-2858-8E96175C7152}" dt="2023-06-06T19:49:41.082" v="24" actId="14100"/>
        <pc:sldMkLst>
          <pc:docMk/>
          <pc:sldMk cId="1498865576" sldId="269"/>
        </pc:sldMkLst>
        <pc:spChg chg="mod">
          <ac:chgData name="jstrotman@bridgend.ac.uk" userId="S::urn:spo:guest#jstrotman@bridgend.ac.uk::" providerId="AD" clId="Web-{E87BA854-B6D0-DC92-2858-8E96175C7152}" dt="2023-06-06T19:49:09.644" v="20" actId="20577"/>
          <ac:spMkLst>
            <pc:docMk/>
            <pc:sldMk cId="1498865576" sldId="269"/>
            <ac:spMk id="4" creationId="{00000000-0000-0000-0000-000000000000}"/>
          </ac:spMkLst>
        </pc:spChg>
        <pc:spChg chg="mod">
          <ac:chgData name="jstrotman@bridgend.ac.uk" userId="S::urn:spo:guest#jstrotman@bridgend.ac.uk::" providerId="AD" clId="Web-{E87BA854-B6D0-DC92-2858-8E96175C7152}" dt="2023-06-06T19:49:15.988" v="21" actId="20577"/>
          <ac:spMkLst>
            <pc:docMk/>
            <pc:sldMk cId="1498865576" sldId="269"/>
            <ac:spMk id="7" creationId="{00000000-0000-0000-0000-000000000000}"/>
          </ac:spMkLst>
        </pc:spChg>
        <pc:picChg chg="add mod">
          <ac:chgData name="jstrotman@bridgend.ac.uk" userId="S::urn:spo:guest#jstrotman@bridgend.ac.uk::" providerId="AD" clId="Web-{E87BA854-B6D0-DC92-2858-8E96175C7152}" dt="2023-06-06T19:49:41.082" v="24" actId="14100"/>
          <ac:picMkLst>
            <pc:docMk/>
            <pc:sldMk cId="1498865576" sldId="269"/>
            <ac:picMk id="2" creationId="{035F37B7-7666-022B-ED9F-6E8AF80A5F0B}"/>
          </ac:picMkLst>
        </pc:picChg>
      </pc:sldChg>
      <pc:sldChg chg="addSp modSp">
        <pc:chgData name="jstrotman@bridgend.ac.uk" userId="S::urn:spo:guest#jstrotman@bridgend.ac.uk::" providerId="AD" clId="Web-{E87BA854-B6D0-DC92-2858-8E96175C7152}" dt="2023-06-06T20:00:31.488" v="82" actId="1076"/>
        <pc:sldMkLst>
          <pc:docMk/>
          <pc:sldMk cId="3098670072" sldId="270"/>
        </pc:sldMkLst>
        <pc:spChg chg="mod">
          <ac:chgData name="jstrotman@bridgend.ac.uk" userId="S::urn:spo:guest#jstrotman@bridgend.ac.uk::" providerId="AD" clId="Web-{E87BA854-B6D0-DC92-2858-8E96175C7152}" dt="2023-06-06T20:00:14.238" v="80" actId="20577"/>
          <ac:spMkLst>
            <pc:docMk/>
            <pc:sldMk cId="3098670072" sldId="270"/>
            <ac:spMk id="4" creationId="{00000000-0000-0000-0000-000000000000}"/>
          </ac:spMkLst>
        </pc:spChg>
        <pc:picChg chg="add mod">
          <ac:chgData name="jstrotman@bridgend.ac.uk" userId="S::urn:spo:guest#jstrotman@bridgend.ac.uk::" providerId="AD" clId="Web-{E87BA854-B6D0-DC92-2858-8E96175C7152}" dt="2023-06-06T20:00:31.488" v="82" actId="1076"/>
          <ac:picMkLst>
            <pc:docMk/>
            <pc:sldMk cId="3098670072" sldId="270"/>
            <ac:picMk id="2" creationId="{1D8D93EC-01C6-D271-71D8-3BEDDC04A20B}"/>
          </ac:picMkLst>
        </pc:picChg>
      </pc:sldChg>
    </pc:docChg>
  </pc:docChgLst>
  <pc:docChgLst>
    <pc:chgData name="Trinity Rees" userId="S::t.rees@npt.gov.uk::23ed69b1-c9cb-4295-a16f-e57105e4c724" providerId="AD" clId="Web-{660D91FA-1283-ABC6-6E46-3E4318EC7E4A}"/>
    <pc:docChg chg="modSld">
      <pc:chgData name="Trinity Rees" userId="S::t.rees@npt.gov.uk::23ed69b1-c9cb-4295-a16f-e57105e4c724" providerId="AD" clId="Web-{660D91FA-1283-ABC6-6E46-3E4318EC7E4A}" dt="2023-10-13T09:17:05.475" v="16" actId="1076"/>
      <pc:docMkLst>
        <pc:docMk/>
      </pc:docMkLst>
      <pc:sldChg chg="addSp delSp modSp">
        <pc:chgData name="Trinity Rees" userId="S::t.rees@npt.gov.uk::23ed69b1-c9cb-4295-a16f-e57105e4c724" providerId="AD" clId="Web-{660D91FA-1283-ABC6-6E46-3E4318EC7E4A}" dt="2023-10-13T09:16:10.630" v="8" actId="1076"/>
        <pc:sldMkLst>
          <pc:docMk/>
          <pc:sldMk cId="3858302492" sldId="259"/>
        </pc:sldMkLst>
        <pc:spChg chg="del">
          <ac:chgData name="Trinity Rees" userId="S::t.rees@npt.gov.uk::23ed69b1-c9cb-4295-a16f-e57105e4c724" providerId="AD" clId="Web-{660D91FA-1283-ABC6-6E46-3E4318EC7E4A}" dt="2023-10-13T09:15:30.457" v="0"/>
          <ac:spMkLst>
            <pc:docMk/>
            <pc:sldMk cId="3858302492" sldId="259"/>
            <ac:spMk id="2" creationId="{3AE15C6D-3D2A-648F-1A6D-D75BAC20EE34}"/>
          </ac:spMkLst>
        </pc:spChg>
        <pc:picChg chg="add mod">
          <ac:chgData name="Trinity Rees" userId="S::t.rees@npt.gov.uk::23ed69b1-c9cb-4295-a16f-e57105e4c724" providerId="AD" clId="Web-{660D91FA-1283-ABC6-6E46-3E4318EC7E4A}" dt="2023-10-13T09:15:56.724" v="5" actId="1076"/>
          <ac:picMkLst>
            <pc:docMk/>
            <pc:sldMk cId="3858302492" sldId="259"/>
            <ac:picMk id="5" creationId="{2369ACF4-72C5-8C45-AE30-D029DA3C9C2E}"/>
          </ac:picMkLst>
        </pc:picChg>
        <pc:picChg chg="add mod">
          <ac:chgData name="Trinity Rees" userId="S::t.rees@npt.gov.uk::23ed69b1-c9cb-4295-a16f-e57105e4c724" providerId="AD" clId="Web-{660D91FA-1283-ABC6-6E46-3E4318EC7E4A}" dt="2023-10-13T09:16:10.630" v="8" actId="1076"/>
          <ac:picMkLst>
            <pc:docMk/>
            <pc:sldMk cId="3858302492" sldId="259"/>
            <ac:picMk id="8" creationId="{F190A953-A928-4190-735A-F17644EC61DE}"/>
          </ac:picMkLst>
        </pc:picChg>
      </pc:sldChg>
      <pc:sldChg chg="addSp modSp">
        <pc:chgData name="Trinity Rees" userId="S::t.rees@npt.gov.uk::23ed69b1-c9cb-4295-a16f-e57105e4c724" providerId="AD" clId="Web-{660D91FA-1283-ABC6-6E46-3E4318EC7E4A}" dt="2023-10-13T09:16:46.834" v="12" actId="1076"/>
        <pc:sldMkLst>
          <pc:docMk/>
          <pc:sldMk cId="336609188" sldId="264"/>
        </pc:sldMkLst>
        <pc:spChg chg="mod">
          <ac:chgData name="Trinity Rees" userId="S::t.rees@npt.gov.uk::23ed69b1-c9cb-4295-a16f-e57105e4c724" providerId="AD" clId="Web-{660D91FA-1283-ABC6-6E46-3E4318EC7E4A}" dt="2023-10-13T09:16:18.177" v="9" actId="20577"/>
          <ac:spMkLst>
            <pc:docMk/>
            <pc:sldMk cId="336609188" sldId="264"/>
            <ac:spMk id="4" creationId="{00000000-0000-0000-0000-000000000000}"/>
          </ac:spMkLst>
        </pc:spChg>
        <pc:picChg chg="add mod">
          <ac:chgData name="Trinity Rees" userId="S::t.rees@npt.gov.uk::23ed69b1-c9cb-4295-a16f-e57105e4c724" providerId="AD" clId="Web-{660D91FA-1283-ABC6-6E46-3E4318EC7E4A}" dt="2023-10-13T09:16:46.834" v="12" actId="1076"/>
          <ac:picMkLst>
            <pc:docMk/>
            <pc:sldMk cId="336609188" sldId="264"/>
            <ac:picMk id="5" creationId="{243B3147-59E0-B889-7058-32E629E28BAD}"/>
          </ac:picMkLst>
        </pc:picChg>
      </pc:sldChg>
      <pc:sldChg chg="addSp delSp modSp">
        <pc:chgData name="Trinity Rees" userId="S::t.rees@npt.gov.uk::23ed69b1-c9cb-4295-a16f-e57105e4c724" providerId="AD" clId="Web-{660D91FA-1283-ABC6-6E46-3E4318EC7E4A}" dt="2023-10-13T09:17:05.475" v="16" actId="1076"/>
        <pc:sldMkLst>
          <pc:docMk/>
          <pc:sldMk cId="11558699" sldId="268"/>
        </pc:sldMkLst>
        <pc:spChg chg="del">
          <ac:chgData name="Trinity Rees" userId="S::t.rees@npt.gov.uk::23ed69b1-c9cb-4295-a16f-e57105e4c724" providerId="AD" clId="Web-{660D91FA-1283-ABC6-6E46-3E4318EC7E4A}" dt="2023-10-13T09:16:53.068" v="13"/>
          <ac:spMkLst>
            <pc:docMk/>
            <pc:sldMk cId="11558699" sldId="268"/>
            <ac:spMk id="2" creationId="{A2FC948F-84B2-6752-6DCA-B888FCED5E98}"/>
          </ac:spMkLst>
        </pc:spChg>
        <pc:picChg chg="add mod">
          <ac:chgData name="Trinity Rees" userId="S::t.rees@npt.gov.uk::23ed69b1-c9cb-4295-a16f-e57105e4c724" providerId="AD" clId="Web-{660D91FA-1283-ABC6-6E46-3E4318EC7E4A}" dt="2023-10-13T09:17:05.475" v="16" actId="1076"/>
          <ac:picMkLst>
            <pc:docMk/>
            <pc:sldMk cId="11558699" sldId="268"/>
            <ac:picMk id="5" creationId="{6CE1F2A4-AFC2-E678-F435-751517C2165A}"/>
          </ac:picMkLst>
        </pc:picChg>
      </pc:sldChg>
    </pc:docChg>
  </pc:docChgLst>
  <pc:docChgLst>
    <pc:chgData name="Polly Duncan" userId="S::p.duncan@npt.gov.uk::b8f6264a-9836-4730-8ca9-23013ec67ff8" providerId="AD" clId="Web-{EEF46633-71CB-38DB-9B27-4501774F8934}"/>
    <pc:docChg chg="mod">
      <pc:chgData name="Polly Duncan" userId="S::p.duncan@npt.gov.uk::b8f6264a-9836-4730-8ca9-23013ec67ff8" providerId="AD" clId="Web-{EEF46633-71CB-38DB-9B27-4501774F8934}" dt="2024-01-11T13:06:50.390" v="5"/>
      <pc:docMkLst>
        <pc:docMk/>
      </pc:docMkLst>
      <pc:sldChg chg="addCm modCm">
        <pc:chgData name="Polly Duncan" userId="S::p.duncan@npt.gov.uk::b8f6264a-9836-4730-8ca9-23013ec67ff8" providerId="AD" clId="Web-{EEF46633-71CB-38DB-9B27-4501774F8934}" dt="2024-01-11T13:04:33.791" v="3"/>
        <pc:sldMkLst>
          <pc:docMk/>
          <pc:sldMk cId="626776805" sldId="262"/>
        </pc:sldMkLst>
        <pc:extLst>
          <p:ext xmlns:p="http://schemas.openxmlformats.org/presentationml/2006/main" uri="{D6D511B9-2390-475A-947B-AFAB55BFBCF1}">
            <pc226:cmChg xmlns:pc226="http://schemas.microsoft.com/office/powerpoint/2022/06/main/command" chg="add mod modTsk">
              <pc226:chgData name="Polly Duncan" userId="S::p.duncan@npt.gov.uk::b8f6264a-9836-4730-8ca9-23013ec67ff8" providerId="AD" clId="Web-{EEF46633-71CB-38DB-9B27-4501774F8934}" dt="2024-01-11T13:04:33.791" v="3"/>
              <pc2:cmMkLst xmlns:pc2="http://schemas.microsoft.com/office/powerpoint/2019/9/main/command">
                <pc:docMk/>
                <pc:sldMk cId="626776805" sldId="262"/>
                <pc2:cmMk id="{210C7B18-205E-4132-877A-08997A47350C}"/>
              </pc2:cmMkLst>
              <pc226:cmRplyChg chg="add">
                <pc226:chgData name="Polly Duncan" userId="S::p.duncan@npt.gov.uk::b8f6264a-9836-4730-8ca9-23013ec67ff8" providerId="AD" clId="Web-{EEF46633-71CB-38DB-9B27-4501774F8934}" dt="2024-01-11T13:04:33.791" v="3"/>
                <pc2:cmRplyMkLst xmlns:pc2="http://schemas.microsoft.com/office/powerpoint/2019/9/main/command">
                  <pc:docMk/>
                  <pc:sldMk cId="626776805" sldId="262"/>
                  <pc2:cmMk id="{210C7B18-205E-4132-877A-08997A47350C}"/>
                  <pc2:cmRplyMk id="{209124B0-3BCF-4455-B215-154E9245C878}"/>
                </pc2:cmRplyMkLst>
              </pc226:cmRplyChg>
            </pc226:cmChg>
          </p:ext>
        </pc:extLst>
      </pc:sldChg>
      <pc:sldChg chg="addCm modCm">
        <pc:chgData name="Polly Duncan" userId="S::p.duncan@npt.gov.uk::b8f6264a-9836-4730-8ca9-23013ec67ff8" providerId="AD" clId="Web-{EEF46633-71CB-38DB-9B27-4501774F8934}" dt="2024-01-11T13:06:50.390" v="5"/>
        <pc:sldMkLst>
          <pc:docMk/>
          <pc:sldMk cId="3098670072" sldId="270"/>
        </pc:sldMkLst>
        <pc:extLst>
          <p:ext xmlns:p="http://schemas.openxmlformats.org/presentationml/2006/main" uri="{D6D511B9-2390-475A-947B-AFAB55BFBCF1}">
            <pc226:cmChg xmlns:pc226="http://schemas.microsoft.com/office/powerpoint/2022/06/main/command" chg="add mod modTsk">
              <pc226:chgData name="Polly Duncan" userId="S::p.duncan@npt.gov.uk::b8f6264a-9836-4730-8ca9-23013ec67ff8" providerId="AD" clId="Web-{EEF46633-71CB-38DB-9B27-4501774F8934}" dt="2024-01-11T13:06:50.390" v="5"/>
              <pc2:cmMkLst xmlns:pc2="http://schemas.microsoft.com/office/powerpoint/2019/9/main/command">
                <pc:docMk/>
                <pc:sldMk cId="3098670072" sldId="270"/>
                <pc2:cmMk id="{1E524F3F-6ED2-4C41-8BB1-E326326FBC64}"/>
              </pc2:cmMkLst>
              <pc226:cmRplyChg chg="add">
                <pc226:chgData name="Polly Duncan" userId="S::p.duncan@npt.gov.uk::b8f6264a-9836-4730-8ca9-23013ec67ff8" providerId="AD" clId="Web-{EEF46633-71CB-38DB-9B27-4501774F8934}" dt="2024-01-11T13:06:50.390" v="5"/>
                <pc2:cmRplyMkLst xmlns:pc2="http://schemas.microsoft.com/office/powerpoint/2019/9/main/command">
                  <pc:docMk/>
                  <pc:sldMk cId="3098670072" sldId="270"/>
                  <pc2:cmMk id="{1E524F3F-6ED2-4C41-8BB1-E326326FBC64}"/>
                  <pc2:cmRplyMk id="{B0F85A05-0BF0-4784-B07B-2C627109435F}"/>
                </pc2:cmRplyMkLst>
              </pc226:cmRplyChg>
            </pc226:cmChg>
          </p:ext>
        </pc:extLst>
      </pc:sldChg>
    </pc:docChg>
  </pc:docChgLst>
  <pc:docChgLst>
    <pc:chgData name="Vicky  Williams" userId="S::v.williams2@npt.gov.uk::dbeb5141-5098-496f-8001-e2b15ccdd102" providerId="AD" clId="Web-{C23F0F54-19E5-C651-04B9-B299AC45F019}"/>
    <pc:docChg chg="addSld delSld modSld sldOrd">
      <pc:chgData name="Vicky  Williams" userId="S::v.williams2@npt.gov.uk::dbeb5141-5098-496f-8001-e2b15ccdd102" providerId="AD" clId="Web-{C23F0F54-19E5-C651-04B9-B299AC45F019}" dt="2022-09-22T10:16:10.239" v="15" actId="14100"/>
      <pc:docMkLst>
        <pc:docMk/>
      </pc:docMkLst>
      <pc:sldChg chg="addSp delSp modSp new ord">
        <pc:chgData name="Vicky  Williams" userId="S::v.williams2@npt.gov.uk::dbeb5141-5098-496f-8001-e2b15ccdd102" providerId="AD" clId="Web-{C23F0F54-19E5-C651-04B9-B299AC45F019}" dt="2022-09-22T10:16:10.239" v="15" actId="14100"/>
        <pc:sldMkLst>
          <pc:docMk/>
          <pc:sldMk cId="3830354241" sldId="272"/>
        </pc:sldMkLst>
        <pc:spChg chg="del">
          <ac:chgData name="Vicky  Williams" userId="S::v.williams2@npt.gov.uk::dbeb5141-5098-496f-8001-e2b15ccdd102" providerId="AD" clId="Web-{C23F0F54-19E5-C651-04B9-B299AC45F019}" dt="2022-09-22T10:15:27.800" v="2"/>
          <ac:spMkLst>
            <pc:docMk/>
            <pc:sldMk cId="3830354241" sldId="272"/>
            <ac:spMk id="2" creationId="{B2231E7E-5923-8BB8-A082-3F782F1C1387}"/>
          </ac:spMkLst>
        </pc:spChg>
        <pc:spChg chg="del">
          <ac:chgData name="Vicky  Williams" userId="S::v.williams2@npt.gov.uk::dbeb5141-5098-496f-8001-e2b15ccdd102" providerId="AD" clId="Web-{C23F0F54-19E5-C651-04B9-B299AC45F019}" dt="2022-09-22T10:15:35.253" v="4"/>
          <ac:spMkLst>
            <pc:docMk/>
            <pc:sldMk cId="3830354241" sldId="272"/>
            <ac:spMk id="3" creationId="{ED5485B3-DB03-A96C-4CCB-762FA13732E6}"/>
          </ac:spMkLst>
        </pc:spChg>
        <pc:spChg chg="del">
          <ac:chgData name="Vicky  Williams" userId="S::v.williams2@npt.gov.uk::dbeb5141-5098-496f-8001-e2b15ccdd102" providerId="AD" clId="Web-{C23F0F54-19E5-C651-04B9-B299AC45F019}" dt="2022-09-22T10:15:37.722" v="5"/>
          <ac:spMkLst>
            <pc:docMk/>
            <pc:sldMk cId="3830354241" sldId="272"/>
            <ac:spMk id="4" creationId="{DDDE1521-01A8-9377-09FA-176776A631BC}"/>
          </ac:spMkLst>
        </pc:spChg>
        <pc:spChg chg="del">
          <ac:chgData name="Vicky  Williams" userId="S::v.williams2@npt.gov.uk::dbeb5141-5098-496f-8001-e2b15ccdd102" providerId="AD" clId="Web-{C23F0F54-19E5-C651-04B9-B299AC45F019}" dt="2022-09-22T10:15:30.878" v="3"/>
          <ac:spMkLst>
            <pc:docMk/>
            <pc:sldMk cId="3830354241" sldId="272"/>
            <ac:spMk id="5" creationId="{A98471D3-B286-6704-6A88-0688F6A76F0A}"/>
          </ac:spMkLst>
        </pc:spChg>
        <pc:picChg chg="add mod">
          <ac:chgData name="Vicky  Williams" userId="S::v.williams2@npt.gov.uk::dbeb5141-5098-496f-8001-e2b15ccdd102" providerId="AD" clId="Web-{C23F0F54-19E5-C651-04B9-B299AC45F019}" dt="2022-09-22T10:16:10.239" v="15" actId="14100"/>
          <ac:picMkLst>
            <pc:docMk/>
            <pc:sldMk cId="3830354241" sldId="272"/>
            <ac:picMk id="6" creationId="{B48AAC00-C32D-E294-4EE6-744C49D5A30A}"/>
          </ac:picMkLst>
        </pc:picChg>
      </pc:sldChg>
      <pc:sldChg chg="new del">
        <pc:chgData name="Vicky  Williams" userId="S::v.williams2@npt.gov.uk::dbeb5141-5098-496f-8001-e2b15ccdd102" providerId="AD" clId="Web-{C23F0F54-19E5-C651-04B9-B299AC45F019}" dt="2022-09-22T10:15:47.675" v="7"/>
        <pc:sldMkLst>
          <pc:docMk/>
          <pc:sldMk cId="1345325840" sldId="273"/>
        </pc:sldMkLst>
      </pc:sldChg>
    </pc:docChg>
  </pc:docChgLst>
  <pc:docChgLst>
    <pc:chgData name="kathleen.mcmullen@rctcbc.gov.uk" userId="S::urn:spo:guest#kathleen.mcmullen@rctcbc.gov.uk::" providerId="AD" clId="Web-{6743CB05-C144-1114-456F-67476C5AA036}"/>
    <pc:docChg chg="mod">
      <pc:chgData name="kathleen.mcmullen@rctcbc.gov.uk" userId="S::urn:spo:guest#kathleen.mcmullen@rctcbc.gov.uk::" providerId="AD" clId="Web-{6743CB05-C144-1114-456F-67476C5AA036}" dt="2022-12-13T13:29:28.430" v="5"/>
      <pc:docMkLst>
        <pc:docMk/>
      </pc:docMkLst>
      <pc:sldChg chg="addCm modCm">
        <pc:chgData name="kathleen.mcmullen@rctcbc.gov.uk" userId="S::urn:spo:guest#kathleen.mcmullen@rctcbc.gov.uk::" providerId="AD" clId="Web-{6743CB05-C144-1114-456F-67476C5AA036}" dt="2022-12-13T13:20:50.806" v="3"/>
        <pc:sldMkLst>
          <pc:docMk/>
          <pc:sldMk cId="3858302492" sldId="259"/>
        </pc:sldMkLst>
      </pc:sldChg>
      <pc:sldChg chg="addCm">
        <pc:chgData name="kathleen.mcmullen@rctcbc.gov.uk" userId="S::urn:spo:guest#kathleen.mcmullen@rctcbc.gov.uk::" providerId="AD" clId="Web-{6743CB05-C144-1114-456F-67476C5AA036}" dt="2022-12-13T13:18:17.599" v="2"/>
        <pc:sldMkLst>
          <pc:docMk/>
          <pc:sldMk cId="2597970438" sldId="266"/>
        </pc:sldMkLst>
      </pc:sldChg>
      <pc:sldChg chg="addCm">
        <pc:chgData name="kathleen.mcmullen@rctcbc.gov.uk" userId="S::urn:spo:guest#kathleen.mcmullen@rctcbc.gov.uk::" providerId="AD" clId="Web-{6743CB05-C144-1114-456F-67476C5AA036}" dt="2022-12-13T13:24:30.766" v="4"/>
        <pc:sldMkLst>
          <pc:docMk/>
          <pc:sldMk cId="11558699" sldId="268"/>
        </pc:sldMkLst>
      </pc:sldChg>
      <pc:sldChg chg="addCm">
        <pc:chgData name="kathleen.mcmullen@rctcbc.gov.uk" userId="S::urn:spo:guest#kathleen.mcmullen@rctcbc.gov.uk::" providerId="AD" clId="Web-{6743CB05-C144-1114-456F-67476C5AA036}" dt="2022-12-13T13:29:28.430" v="5"/>
        <pc:sldMkLst>
          <pc:docMk/>
          <pc:sldMk cId="3098670072" sldId="270"/>
        </pc:sldMkLst>
      </pc:sldChg>
    </pc:docChg>
  </pc:docChgLst>
  <pc:docChgLst>
    <pc:chgData name="Trinity Rees" userId="S::t.rees@npt.gov.uk::23ed69b1-c9cb-4295-a16f-e57105e4c724" providerId="AD" clId="Web-{6EA8589B-F214-9EFF-D71A-79C2AF0E2765}"/>
    <pc:docChg chg="addSld modSld">
      <pc:chgData name="Trinity Rees" userId="S::t.rees@npt.gov.uk::23ed69b1-c9cb-4295-a16f-e57105e4c724" providerId="AD" clId="Web-{6EA8589B-F214-9EFF-D71A-79C2AF0E2765}" dt="2023-10-12T15:06:45.522" v="20" actId="14100"/>
      <pc:docMkLst>
        <pc:docMk/>
      </pc:docMkLst>
      <pc:sldChg chg="addSp delSp modSp new">
        <pc:chgData name="Trinity Rees" userId="S::t.rees@npt.gov.uk::23ed69b1-c9cb-4295-a16f-e57105e4c724" providerId="AD" clId="Web-{6EA8589B-F214-9EFF-D71A-79C2AF0E2765}" dt="2023-10-12T15:06:45.522" v="20" actId="14100"/>
        <pc:sldMkLst>
          <pc:docMk/>
          <pc:sldMk cId="425663157" sldId="274"/>
        </pc:sldMkLst>
        <pc:spChg chg="del">
          <ac:chgData name="Trinity Rees" userId="S::t.rees@npt.gov.uk::23ed69b1-c9cb-4295-a16f-e57105e4c724" providerId="AD" clId="Web-{6EA8589B-F214-9EFF-D71A-79C2AF0E2765}" dt="2023-10-12T15:06:00.145" v="6"/>
          <ac:spMkLst>
            <pc:docMk/>
            <pc:sldMk cId="425663157" sldId="274"/>
            <ac:spMk id="2" creationId="{352CCD56-E1A4-1E35-64FC-BE294C28FE55}"/>
          </ac:spMkLst>
        </pc:spChg>
        <pc:spChg chg="del">
          <ac:chgData name="Trinity Rees" userId="S::t.rees@npt.gov.uk::23ed69b1-c9cb-4295-a16f-e57105e4c724" providerId="AD" clId="Web-{6EA8589B-F214-9EFF-D71A-79C2AF0E2765}" dt="2023-10-12T15:06:03.942" v="9"/>
          <ac:spMkLst>
            <pc:docMk/>
            <pc:sldMk cId="425663157" sldId="274"/>
            <ac:spMk id="3" creationId="{316FEE7E-75ED-5A51-24ED-0C67A321289B}"/>
          </ac:spMkLst>
        </pc:spChg>
        <pc:spChg chg="del">
          <ac:chgData name="Trinity Rees" userId="S::t.rees@npt.gov.uk::23ed69b1-c9cb-4295-a16f-e57105e4c724" providerId="AD" clId="Web-{6EA8589B-F214-9EFF-D71A-79C2AF0E2765}" dt="2023-10-12T15:06:02.348" v="8"/>
          <ac:spMkLst>
            <pc:docMk/>
            <pc:sldMk cId="425663157" sldId="274"/>
            <ac:spMk id="4" creationId="{425B8D4E-4018-4336-4CDD-37CFC11C3BD4}"/>
          </ac:spMkLst>
        </pc:spChg>
        <pc:spChg chg="del">
          <ac:chgData name="Trinity Rees" userId="S::t.rees@npt.gov.uk::23ed69b1-c9cb-4295-a16f-e57105e4c724" providerId="AD" clId="Web-{6EA8589B-F214-9EFF-D71A-79C2AF0E2765}" dt="2023-10-12T15:06:01.145" v="7"/>
          <ac:spMkLst>
            <pc:docMk/>
            <pc:sldMk cId="425663157" sldId="274"/>
            <ac:spMk id="5" creationId="{8E806EC4-7BC4-3404-8B1A-BCBB8DEE3BA0}"/>
          </ac:spMkLst>
        </pc:spChg>
        <pc:picChg chg="add mod">
          <ac:chgData name="Trinity Rees" userId="S::t.rees@npt.gov.uk::23ed69b1-c9cb-4295-a16f-e57105e4c724" providerId="AD" clId="Web-{6EA8589B-F214-9EFF-D71A-79C2AF0E2765}" dt="2023-10-12T15:06:45.522" v="20" actId="14100"/>
          <ac:picMkLst>
            <pc:docMk/>
            <pc:sldMk cId="425663157" sldId="274"/>
            <ac:picMk id="6" creationId="{C167A5C2-8254-C9AE-149A-12E7574CC476}"/>
          </ac:picMkLst>
        </pc:picChg>
      </pc:sldChg>
      <pc:sldChg chg="addSp delSp modSp new">
        <pc:chgData name="Trinity Rees" userId="S::t.rees@npt.gov.uk::23ed69b1-c9cb-4295-a16f-e57105e4c724" providerId="AD" clId="Web-{6EA8589B-F214-9EFF-D71A-79C2AF0E2765}" dt="2023-10-12T15:06:23.255" v="14" actId="14100"/>
        <pc:sldMkLst>
          <pc:docMk/>
          <pc:sldMk cId="3563495060" sldId="275"/>
        </pc:sldMkLst>
        <pc:spChg chg="del">
          <ac:chgData name="Trinity Rees" userId="S::t.rees@npt.gov.uk::23ed69b1-c9cb-4295-a16f-e57105e4c724" providerId="AD" clId="Web-{6EA8589B-F214-9EFF-D71A-79C2AF0E2765}" dt="2023-10-12T15:05:55.442" v="3"/>
          <ac:spMkLst>
            <pc:docMk/>
            <pc:sldMk cId="3563495060" sldId="275"/>
            <ac:spMk id="2" creationId="{D843D887-D90C-584E-D08C-3F7C698812BC}"/>
          </ac:spMkLst>
        </pc:spChg>
        <pc:spChg chg="del">
          <ac:chgData name="Trinity Rees" userId="S::t.rees@npt.gov.uk::23ed69b1-c9cb-4295-a16f-e57105e4c724" providerId="AD" clId="Web-{6EA8589B-F214-9EFF-D71A-79C2AF0E2765}" dt="2023-10-12T15:05:56.801" v="4"/>
          <ac:spMkLst>
            <pc:docMk/>
            <pc:sldMk cId="3563495060" sldId="275"/>
            <ac:spMk id="3" creationId="{FDB4B8F7-A05A-5C17-8DAC-C0192B87EF91}"/>
          </ac:spMkLst>
        </pc:spChg>
        <pc:spChg chg="del">
          <ac:chgData name="Trinity Rees" userId="S::t.rees@npt.gov.uk::23ed69b1-c9cb-4295-a16f-e57105e4c724" providerId="AD" clId="Web-{6EA8589B-F214-9EFF-D71A-79C2AF0E2765}" dt="2023-10-12T15:05:57.911" v="5"/>
          <ac:spMkLst>
            <pc:docMk/>
            <pc:sldMk cId="3563495060" sldId="275"/>
            <ac:spMk id="4" creationId="{4466BE5E-B13F-00FA-71F4-6A172F2A4100}"/>
          </ac:spMkLst>
        </pc:spChg>
        <pc:spChg chg="del">
          <ac:chgData name="Trinity Rees" userId="S::t.rees@npt.gov.uk::23ed69b1-c9cb-4295-a16f-e57105e4c724" providerId="AD" clId="Web-{6EA8589B-F214-9EFF-D71A-79C2AF0E2765}" dt="2023-10-12T15:05:53.786" v="2"/>
          <ac:spMkLst>
            <pc:docMk/>
            <pc:sldMk cId="3563495060" sldId="275"/>
            <ac:spMk id="5" creationId="{DA8408F2-50F1-6011-DBDB-5A81655CA510}"/>
          </ac:spMkLst>
        </pc:spChg>
        <pc:picChg chg="add mod">
          <ac:chgData name="Trinity Rees" userId="S::t.rees@npt.gov.uk::23ed69b1-c9cb-4295-a16f-e57105e4c724" providerId="AD" clId="Web-{6EA8589B-F214-9EFF-D71A-79C2AF0E2765}" dt="2023-10-12T15:06:23.255" v="14" actId="14100"/>
          <ac:picMkLst>
            <pc:docMk/>
            <pc:sldMk cId="3563495060" sldId="275"/>
            <ac:picMk id="6" creationId="{7FA9CE29-1803-4F83-F8FD-7277D2CB9805}"/>
          </ac:picMkLst>
        </pc:picChg>
      </pc:sldChg>
    </pc:docChg>
  </pc:docChgLst>
  <pc:docChgLst>
    <pc:chgData name="Trinity Rees" userId="S::t.rees@npt.gov.uk::23ed69b1-c9cb-4295-a16f-e57105e4c724" providerId="AD" clId="Web-{FD645E42-636F-C0F9-3520-905A65A3AF71}"/>
    <pc:docChg chg="modSld">
      <pc:chgData name="Trinity Rees" userId="S::t.rees@npt.gov.uk::23ed69b1-c9cb-4295-a16f-e57105e4c724" providerId="AD" clId="Web-{FD645E42-636F-C0F9-3520-905A65A3AF71}" dt="2023-10-13T07:45:25.932" v="5"/>
      <pc:docMkLst>
        <pc:docMk/>
      </pc:docMkLst>
      <pc:sldChg chg="addSp delSp modSp">
        <pc:chgData name="Trinity Rees" userId="S::t.rees@npt.gov.uk::23ed69b1-c9cb-4295-a16f-e57105e4c724" providerId="AD" clId="Web-{FD645E42-636F-C0F9-3520-905A65A3AF71}" dt="2023-10-13T07:45:25.932" v="5"/>
        <pc:sldMkLst>
          <pc:docMk/>
          <pc:sldMk cId="626776805" sldId="262"/>
        </pc:sldMkLst>
        <pc:spChg chg="del">
          <ac:chgData name="Trinity Rees" userId="S::t.rees@npt.gov.uk::23ed69b1-c9cb-4295-a16f-e57105e4c724" providerId="AD" clId="Web-{FD645E42-636F-C0F9-3520-905A65A3AF71}" dt="2023-10-13T07:45:25.932" v="5"/>
          <ac:spMkLst>
            <pc:docMk/>
            <pc:sldMk cId="626776805" sldId="262"/>
            <ac:spMk id="5" creationId="{78F0BADA-FD48-2F11-3913-74FD85D44176}"/>
          </ac:spMkLst>
        </pc:spChg>
        <pc:picChg chg="mod">
          <ac:chgData name="Trinity Rees" userId="S::t.rees@npt.gov.uk::23ed69b1-c9cb-4295-a16f-e57105e4c724" providerId="AD" clId="Web-{FD645E42-636F-C0F9-3520-905A65A3AF71}" dt="2023-10-13T07:45:06.432" v="0" actId="14100"/>
          <ac:picMkLst>
            <pc:docMk/>
            <pc:sldMk cId="626776805" sldId="262"/>
            <ac:picMk id="2" creationId="{A11A9BF5-1A63-02F3-62C1-637512670765}"/>
          </ac:picMkLst>
        </pc:picChg>
        <pc:picChg chg="add mod">
          <ac:chgData name="Trinity Rees" userId="S::t.rees@npt.gov.uk::23ed69b1-c9cb-4295-a16f-e57105e4c724" providerId="AD" clId="Web-{FD645E42-636F-C0F9-3520-905A65A3AF71}" dt="2023-10-13T07:45:21.713" v="4" actId="1076"/>
          <ac:picMkLst>
            <pc:docMk/>
            <pc:sldMk cId="626776805" sldId="262"/>
            <ac:picMk id="9" creationId="{2C3A3BC2-809B-8E38-7FFE-B6112B56F609}"/>
          </ac:picMkLst>
        </pc:picChg>
      </pc:sldChg>
    </pc:docChg>
  </pc:docChgLst>
</pc:chgInfo>
</file>

<file path=ppt/comments/modernComment_106_255BDAE5.xml><?xml version="1.0" encoding="utf-8"?>
<p188:cmLst xmlns:a="http://schemas.openxmlformats.org/drawingml/2006/main" xmlns:r="http://schemas.openxmlformats.org/officeDocument/2006/relationships" xmlns:p188="http://schemas.microsoft.com/office/powerpoint/2018/8/main">
  <p188:cm id="{210C7B18-205E-4132-877A-08997A47350C}" authorId="{6EF67362-5D63-1382-2A2B-2D0ACC2CA60B}" created="2024-01-11T13:04:26.228" startDate="2024-01-11T13:04:33.791" dueDate="2024-01-11T13:04:33.791" assignedTo="{3F345191-9F4C-FDAF-93EF-BAEE222C8BA6}" title="@Catherine Roberts">
    <pc:sldMkLst xmlns:pc="http://schemas.microsoft.com/office/powerpoint/2013/main/command">
      <pc:docMk/>
      <pc:sldMk cId="626776805" sldId="262"/>
    </pc:sldMkLst>
    <p188:replyLst>
      <p188:reply id="{209124B0-3BCF-4455-B215-154E9245C878}" authorId="{6EF67362-5D63-1382-2A2B-2D0ACC2CA60B}" created="2024-01-11T13:04:33.791">
        <p188:txBody>
          <a:bodyPr/>
          <a:lstStyle/>
          <a:p>
            <a:r>
              <a:rPr lang="en-US"/>
              <a:t>[@Catherine Roberts] </a:t>
            </a:r>
          </a:p>
        </p188:txBody>
      </p188:reply>
    </p188:replyLst>
    <p188:txBody>
      <a:bodyPr/>
      <a:lstStyle/>
      <a:p>
        <a:r>
          <a:rPr lang="en-US"/>
          <a:t>Theses are out of number sync order</a:t>
        </a:r>
      </a:p>
    </p188:txBody>
    <p188:extLst>
      <p:ext xmlns:p="http://schemas.openxmlformats.org/presentationml/2006/main" uri="{5BB2D875-25FF-4072-B9AC-8F64D62656EB}">
        <p228:taskDetails xmlns:p228="http://schemas.microsoft.com/office/powerpoint/2022/08/main">
          <p228:history>
            <p228:event time="2024-01-11T13:04:33.791" id="{3E48F628-6176-4CDC-9004-5EB1D651DBE9}">
              <p228:atrbtn authorId="{6EF67362-5D63-1382-2A2B-2D0ACC2CA60B}"/>
              <p228:anchr>
                <p228:comment id="{209124B0-3BCF-4455-B215-154E9245C878}"/>
              </p228:anchr>
              <p228:add/>
            </p228:event>
            <p228:event time="2024-01-11T13:04:33.791" id="{14FF4DB1-6156-443A-9EDB-DDBF4E6E17CE}">
              <p228:atrbtn authorId="{6EF67362-5D63-1382-2A2B-2D0ACC2CA60B}"/>
              <p228:anchr>
                <p228:comment id="{209124B0-3BCF-4455-B215-154E9245C878}"/>
              </p228:anchr>
              <p228:asgn authorId="{3F345191-9F4C-FDAF-93EF-BAEE222C8BA6}"/>
            </p228:event>
            <p228:event time="2024-01-11T13:04:33.791" id="{0499B92C-E6A1-486C-B6A6-06829470F2C4}">
              <p228:atrbtn authorId="{6EF67362-5D63-1382-2A2B-2D0ACC2CA60B}"/>
              <p228:anchr>
                <p228:comment id="{209124B0-3BCF-4455-B215-154E9245C878}"/>
              </p228:anchr>
              <p228:date stDt="2024-01-11T13:04:33.791" endDt="2024-01-11T13:04:33.791"/>
            </p228:event>
            <p228:event time="2024-01-11T13:04:33.791" id="{B8B668DB-AD50-4F2D-A7A0-04C5B8928CCA}">
              <p228:atrbtn authorId="{6EF67362-5D63-1382-2A2B-2D0ACC2CA60B}"/>
              <p228:anchr>
                <p228:comment id="{209124B0-3BCF-4455-B215-154E9245C878}"/>
              </p228:anchr>
              <p228:title val="@Catherine Roberts"/>
            </p228:event>
          </p228:history>
        </p228:taskDetails>
      </p:ext>
    </p188:extLst>
  </p188:cm>
</p188:cmLst>
</file>

<file path=ppt/comments/modernComment_10C_B05F2B.xml><?xml version="1.0" encoding="utf-8"?>
<p188:cmLst xmlns:a="http://schemas.openxmlformats.org/drawingml/2006/main" xmlns:r="http://schemas.openxmlformats.org/officeDocument/2006/relationships" xmlns:p188="http://schemas.microsoft.com/office/powerpoint/2018/8/main">
  <p188:cm id="{9B0FDE0F-EBA5-4197-9F2A-A2DC2D0789DA}" authorId="{E19166C1-96D6-A1D0-B254-11061B822F7B}" status="resolved" created="2022-12-13T13:24:30.766" complete="100000">
    <pc:sldMkLst xmlns:pc="http://schemas.microsoft.com/office/powerpoint/2013/main/command">
      <pc:docMk/>
      <pc:sldMk cId="11558699" sldId="268"/>
    </pc:sldMkLst>
    <p188:txBody>
      <a:bodyPr/>
      <a:lstStyle/>
      <a:p>
        <a:r>
          <a:rPr lang="en-US"/>
          <a:t>Could more strategies be identified such as distraction , validation?  These could be added to notes. The criteria is looking at mitigation of risk rather than just identifying risk . </a:t>
        </a:r>
      </a:p>
    </p188:txBody>
  </p188:cm>
</p188:cmLst>
</file>

<file path=ppt/comments/modernComment_10E_B8B1F3F8.xml><?xml version="1.0" encoding="utf-8"?>
<p188:cmLst xmlns:a="http://schemas.openxmlformats.org/drawingml/2006/main" xmlns:r="http://schemas.openxmlformats.org/officeDocument/2006/relationships" xmlns:p188="http://schemas.microsoft.com/office/powerpoint/2018/8/main">
  <p188:cm id="{853C74CE-1092-4425-B2FC-FA7FAD705C28}" authorId="{E19166C1-96D6-A1D0-B254-11061B822F7B}" status="resolved" created="2022-12-13T13:29:28.430" complete="100000">
    <pc:sldMkLst xmlns:pc="http://schemas.microsoft.com/office/powerpoint/2013/main/command">
      <pc:docMk/>
      <pc:sldMk cId="3098670072" sldId="270"/>
    </pc:sldMkLst>
    <p188:txBody>
      <a:bodyPr/>
      <a:lstStyle/>
      <a:p>
        <a:r>
          <a:rPr lang="en-US"/>
          <a:t>should some models and approaches be identified here, or at least in the notes </a:t>
        </a:r>
      </a:p>
    </p188:txBody>
  </p188:cm>
  <p188:cm id="{1E524F3F-6ED2-4C41-8BB1-E326326FBC64}" authorId="{6EF67362-5D63-1382-2A2B-2D0ACC2CA60B}" created="2024-01-11T13:06:43.406" startDate="2024-01-11T13:06:50.390" dueDate="2024-01-11T13:06:50.390" assignedTo="{3F345191-9F4C-FDAF-93EF-BAEE222C8BA6}" title="@Catherine Roberts">
    <pc:sldMkLst xmlns:pc="http://schemas.microsoft.com/office/powerpoint/2013/main/command">
      <pc:docMk/>
      <pc:sldMk cId="3098670072" sldId="270"/>
    </pc:sldMkLst>
    <p188:replyLst>
      <p188:reply id="{B0F85A05-0BF0-4784-B07B-2C627109435F}" authorId="{6EF67362-5D63-1382-2A2B-2D0ACC2CA60B}" created="2024-01-11T13:06:50.390">
        <p188:txBody>
          <a:bodyPr/>
          <a:lstStyle/>
          <a:p>
            <a:r>
              <a:rPr lang="en-US"/>
              <a:t>[@Catherine Roberts] </a:t>
            </a:r>
          </a:p>
        </p188:txBody>
      </p188:reply>
    </p188:replyLst>
    <p188:txBody>
      <a:bodyPr/>
      <a:lstStyle/>
      <a:p>
        <a:r>
          <a:rPr lang="en-US"/>
          <a:t>Numbers out of sync</a:t>
        </a:r>
      </a:p>
    </p188:txBody>
    <p188:extLst>
      <p:ext xmlns:p="http://schemas.openxmlformats.org/presentationml/2006/main" uri="{5BB2D875-25FF-4072-B9AC-8F64D62656EB}">
        <p228:taskDetails xmlns:p228="http://schemas.microsoft.com/office/powerpoint/2022/08/main">
          <p228:history>
            <p228:event time="2024-01-11T13:06:50.390" id="{08D495BA-7EE3-484F-B00B-051884668B03}">
              <p228:atrbtn authorId="{6EF67362-5D63-1382-2A2B-2D0ACC2CA60B}"/>
              <p228:anchr>
                <p228:comment id="{B0F85A05-0BF0-4784-B07B-2C627109435F}"/>
              </p228:anchr>
              <p228:add/>
            </p228:event>
            <p228:event time="2024-01-11T13:06:50.390" id="{B4C09ED8-642B-4E13-8A7F-6012C8F41470}">
              <p228:atrbtn authorId="{6EF67362-5D63-1382-2A2B-2D0ACC2CA60B}"/>
              <p228:anchr>
                <p228:comment id="{B0F85A05-0BF0-4784-B07B-2C627109435F}"/>
              </p228:anchr>
              <p228:asgn authorId="{3F345191-9F4C-FDAF-93EF-BAEE222C8BA6}"/>
            </p228:event>
            <p228:event time="2024-01-11T13:06:50.390" id="{3EAAF6F6-F94F-4BFE-B05F-1DB82BC3D4E1}">
              <p228:atrbtn authorId="{6EF67362-5D63-1382-2A2B-2D0ACC2CA60B}"/>
              <p228:anchr>
                <p228:comment id="{B0F85A05-0BF0-4784-B07B-2C627109435F}"/>
              </p228:anchr>
              <p228:date stDt="2024-01-11T13:06:50.390" endDt="2024-01-11T13:06:50.390"/>
            </p228:event>
            <p228:event time="2024-01-11T13:06:50.390" id="{F1358905-39B5-4AA1-9D50-FB92A2AE6D47}">
              <p228:atrbtn authorId="{6EF67362-5D63-1382-2A2B-2D0ACC2CA60B}"/>
              <p228:anchr>
                <p228:comment id="{B0F85A05-0BF0-4784-B07B-2C627109435F}"/>
              </p228:anchr>
              <p228:title val="@Catherine Roberts"/>
            </p228:event>
          </p228:history>
        </p228:taskDetails>
      </p:ext>
    </p188:extLst>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78D2B7-264D-42AD-965C-C54C4CB7DB45}" type="datetimeFigureOut">
              <a:rPr lang="en-GB" smtClean="0"/>
              <a:t>11/01/2024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5830E5-AC39-40E0-97B1-7E76EEB95408}" type="slidenum">
              <a:rPr lang="en-GB" smtClean="0"/>
              <a:t>‹#›</a:t>
            </a:fld>
            <a:endParaRPr lang="en-GB"/>
          </a:p>
        </p:txBody>
      </p:sp>
    </p:spTree>
    <p:extLst>
      <p:ext uri="{BB962C8B-B14F-4D97-AF65-F5344CB8AC3E}">
        <p14:creationId xmlns:p14="http://schemas.microsoft.com/office/powerpoint/2010/main" val="2230704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dementiacarematters.com/"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teepasnow.com/"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B5830E5-AC39-40E0-97B1-7E76EEB95408}" type="slidenum">
              <a:rPr lang="en-GB" smtClean="0"/>
              <a:t>1</a:t>
            </a:fld>
            <a:endParaRPr lang="en-GB"/>
          </a:p>
        </p:txBody>
      </p:sp>
    </p:spTree>
    <p:extLst>
      <p:ext uri="{BB962C8B-B14F-4D97-AF65-F5344CB8AC3E}">
        <p14:creationId xmlns:p14="http://schemas.microsoft.com/office/powerpoint/2010/main" val="16907172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Welsh:</a:t>
            </a:r>
          </a:p>
          <a:p>
            <a:pPr marL="0" marR="0" lvl="0" indent="0" algn="l" defTabSz="914400" rtl="0" eaLnBrk="1" fontAlgn="auto" latinLnBrk="0" hangingPunct="1">
              <a:lnSpc>
                <a:spcPct val="100000"/>
              </a:lnSpc>
              <a:spcBef>
                <a:spcPts val="0"/>
              </a:spcBef>
              <a:spcAft>
                <a:spcPts val="0"/>
              </a:spcAft>
              <a:buClrTx/>
              <a:buSzTx/>
              <a:buFontTx/>
              <a:buNone/>
              <a:tabLst/>
              <a:defRPr/>
            </a:pPr>
            <a:r>
              <a:rPr lang="cy" sz="1200" b="0" i="0" u="none" strike="noStrike" cap="none" baseline="0" dirty="0">
                <a:solidFill>
                  <a:srgbClr val="000000"/>
                </a:solidFill>
                <a:effectLst/>
                <a:uFillTx/>
                <a:latin typeface="+mn-lt"/>
              </a:rPr>
              <a:t>Mae hwn yn gyfle i gysylltu â sefydliadau lleol a allai ddarparu adnoddau ac ati, mae potensial yma i wahodd siaradwyr gwadd gan gynnwys defnyddwyr gwasanaeth a’u teuluoedd.</a:t>
            </a:r>
          </a:p>
          <a:p>
            <a:endParaRPr lang="en-GB" b="1" dirty="0"/>
          </a:p>
          <a:p>
            <a:r>
              <a:rPr lang="en-GB" b="1" dirty="0"/>
              <a:t>English:</a:t>
            </a:r>
          </a:p>
          <a:p>
            <a:r>
              <a:rPr lang="en-GB" dirty="0"/>
              <a:t>This is an opportunity</a:t>
            </a:r>
            <a:r>
              <a:rPr lang="en-GB" baseline="0" dirty="0"/>
              <a:t> to link in with local organisations who may be able to provide resources etc., there is potential here for inviting guest speakers including service users and their families</a:t>
            </a:r>
            <a:endParaRPr lang="en-GB" dirty="0"/>
          </a:p>
        </p:txBody>
      </p:sp>
      <p:sp>
        <p:nvSpPr>
          <p:cNvPr id="4" name="Slide Number Placeholder 3"/>
          <p:cNvSpPr>
            <a:spLocks noGrp="1"/>
          </p:cNvSpPr>
          <p:nvPr>
            <p:ph type="sldNum" sz="quarter" idx="10"/>
          </p:nvPr>
        </p:nvSpPr>
        <p:spPr/>
        <p:txBody>
          <a:bodyPr/>
          <a:lstStyle/>
          <a:p>
            <a:fld id="{7B5830E5-AC39-40E0-97B1-7E76EEB95408}" type="slidenum">
              <a:rPr lang="en-GB" smtClean="0"/>
              <a:t>14</a:t>
            </a:fld>
            <a:endParaRPr lang="en-GB"/>
          </a:p>
        </p:txBody>
      </p:sp>
    </p:spTree>
    <p:extLst>
      <p:ext uri="{BB962C8B-B14F-4D97-AF65-F5344CB8AC3E}">
        <p14:creationId xmlns:p14="http://schemas.microsoft.com/office/powerpoint/2010/main" val="20880848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B5830E5-AC39-40E0-97B1-7E76EEB95408}" type="slidenum">
              <a:rPr lang="en-GB" smtClean="0"/>
              <a:t>15</a:t>
            </a:fld>
            <a:endParaRPr lang="en-GB"/>
          </a:p>
        </p:txBody>
      </p:sp>
    </p:spTree>
    <p:extLst>
      <p:ext uri="{BB962C8B-B14F-4D97-AF65-F5344CB8AC3E}">
        <p14:creationId xmlns:p14="http://schemas.microsoft.com/office/powerpoint/2010/main" val="2690681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For guidance please refer to https://www.alzheimers.org.uk/about-dementia/symptoms-and-diagnosis/dementia-symptoms</a:t>
            </a:r>
            <a:br>
              <a:rPr lang="en-GB" dirty="0">
                <a:cs typeface="+mn-lt"/>
              </a:rPr>
            </a:br>
            <a:endParaRPr lang="en-GB" sz="1200" b="0" i="0" kern="1200">
              <a:solidFill>
                <a:schemeClr val="tx1"/>
              </a:solidFill>
              <a:effectLst/>
              <a:latin typeface="+mn-lt"/>
              <a:cs typeface="Calibri"/>
            </a:endParaRPr>
          </a:p>
        </p:txBody>
      </p:sp>
      <p:sp>
        <p:nvSpPr>
          <p:cNvPr id="4" name="Slide Number Placeholder 3"/>
          <p:cNvSpPr>
            <a:spLocks noGrp="1"/>
          </p:cNvSpPr>
          <p:nvPr>
            <p:ph type="sldNum" sz="quarter" idx="10"/>
          </p:nvPr>
        </p:nvSpPr>
        <p:spPr/>
        <p:txBody>
          <a:bodyPr/>
          <a:lstStyle/>
          <a:p>
            <a:fld id="{7B5830E5-AC39-40E0-97B1-7E76EEB95408}" type="slidenum">
              <a:rPr lang="en-GB" smtClean="0"/>
              <a:t>6</a:t>
            </a:fld>
            <a:endParaRPr lang="en-GB"/>
          </a:p>
        </p:txBody>
      </p:sp>
    </p:spTree>
    <p:extLst>
      <p:ext uri="{BB962C8B-B14F-4D97-AF65-F5344CB8AC3E}">
        <p14:creationId xmlns:p14="http://schemas.microsoft.com/office/powerpoint/2010/main" val="3176985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cy" sz="1200" b="1" i="0" u="none" strike="noStrike" cap="none" baseline="0" dirty="0">
                <a:solidFill>
                  <a:srgbClr val="000000"/>
                </a:solidFill>
                <a:effectLst/>
                <a:uFillTx/>
                <a:latin typeface="+mn-lt"/>
              </a:rPr>
              <a:t>Welsh:</a:t>
            </a:r>
          </a:p>
          <a:p>
            <a:pPr lvl="1"/>
            <a:r>
              <a:rPr lang="cy" sz="1200" b="0" i="0" u="none" strike="noStrike" cap="none" baseline="0" dirty="0">
                <a:solidFill>
                  <a:srgbClr val="000000"/>
                </a:solidFill>
                <a:effectLst/>
                <a:uFillTx/>
                <a:latin typeface="+mn-lt"/>
              </a:rPr>
              <a:t>Mae rhithweledigaethau yn brofiadau fel gweld, clywed, teimlo, arogli neu flasu pethau nad ydynt yn real. Maent yn fwy cyffredin ymhlith pobl â dementia na'r rhai heb y cyflwr; mae pobl â dementia gyda Lewy Bodies yn aml yn profi rhithwelediadau gweledol, yn nodweddiadol anifeiliaid a phlant bach. Mae’n bwysig sylweddoli bod y profiad yn un real i’r unigolyn ac yn gallu achosi trallod. Gallwn dybio bod person yn cael rhithwelediad, pan mewn gwirionedd mae wedi cam-nodi rhywbeth yn ei amgylchedd.</a:t>
            </a:r>
          </a:p>
          <a:p>
            <a:pPr lvl="1"/>
            <a:r>
              <a:rPr lang="cy" sz="1200" b="0" i="0" u="none" strike="noStrike" cap="none" baseline="0" dirty="0">
                <a:solidFill>
                  <a:srgbClr val="000000"/>
                </a:solidFill>
                <a:effectLst/>
                <a:uFillTx/>
                <a:latin typeface="+mn-lt"/>
              </a:rPr>
              <a:t>Disgrifir rhithdybiau fel “credoau sefydlog, ffug”; mae person yn credu bod rhywbeth yn wir. Enghraifft o hyn yw bod y cymdogion yn ceisio eu gwenwyno, neu fod eu partner yn anffyddlon. Yn yr un modd â rhithweledigaethau, mae'n bwysig bod gwybodaeth yn cael ei gwirio, gan y gallai fod yn gamddehongliad o ddigwyddiad yn hytrach na rhithdybiad.</a:t>
            </a:r>
          </a:p>
          <a:p>
            <a:endParaRPr lang="en-GB" dirty="0"/>
          </a:p>
          <a:p>
            <a:pPr lvl="1"/>
            <a:endParaRPr lang="en-GB" sz="1200" b="1" i="0" kern="1200" dirty="0">
              <a:solidFill>
                <a:schemeClr val="tx1"/>
              </a:solidFill>
              <a:effectLst/>
              <a:latin typeface="+mn-lt"/>
              <a:ea typeface="+mn-ea"/>
              <a:cs typeface="+mn-cs"/>
            </a:endParaRPr>
          </a:p>
          <a:p>
            <a:pPr lvl="1"/>
            <a:r>
              <a:rPr lang="en-GB" sz="1200" b="1" i="0" kern="1200" dirty="0">
                <a:solidFill>
                  <a:schemeClr val="tx1"/>
                </a:solidFill>
                <a:effectLst/>
                <a:latin typeface="+mn-lt"/>
                <a:ea typeface="+mn-ea"/>
                <a:cs typeface="+mn-cs"/>
              </a:rPr>
              <a:t>English:</a:t>
            </a:r>
          </a:p>
          <a:p>
            <a:pPr lvl="1"/>
            <a:r>
              <a:rPr lang="en-GB" sz="1200" b="0" i="0" kern="1200" dirty="0">
                <a:solidFill>
                  <a:schemeClr val="tx1"/>
                </a:solidFill>
                <a:effectLst/>
                <a:latin typeface="+mn-lt"/>
                <a:ea typeface="+mn-ea"/>
                <a:cs typeface="+mn-cs"/>
              </a:rPr>
              <a:t>Hallucinations are experiences such as seeing, hearing, feeling, smelling or tasting things that are not real. They are more common in people with dementia than those without; people with dementia with </a:t>
            </a:r>
            <a:r>
              <a:rPr lang="en-GB" sz="1200" b="0" i="0" kern="1200" dirty="0" err="1">
                <a:solidFill>
                  <a:schemeClr val="tx1"/>
                </a:solidFill>
                <a:effectLst/>
                <a:latin typeface="+mn-lt"/>
                <a:ea typeface="+mn-ea"/>
                <a:cs typeface="+mn-cs"/>
              </a:rPr>
              <a:t>Lewy</a:t>
            </a:r>
            <a:r>
              <a:rPr lang="en-GB" sz="1200" b="0" i="0" kern="1200" dirty="0">
                <a:solidFill>
                  <a:schemeClr val="tx1"/>
                </a:solidFill>
                <a:effectLst/>
                <a:latin typeface="+mn-lt"/>
                <a:ea typeface="+mn-ea"/>
                <a:cs typeface="+mn-cs"/>
              </a:rPr>
              <a:t> Bodies often experience visual hallucinations, typically animals and small children. It is important to realise that the experience is real to the individual and can cause distress. We may assume a person is hallucinating, when in fact they have misidentified something in their environment.</a:t>
            </a:r>
          </a:p>
          <a:p>
            <a:pPr lvl="1"/>
            <a:r>
              <a:rPr lang="en-GB" sz="1200" b="0" i="0" kern="1200" dirty="0">
                <a:solidFill>
                  <a:schemeClr val="tx1"/>
                </a:solidFill>
                <a:effectLst/>
                <a:latin typeface="+mn-lt"/>
                <a:ea typeface="+mn-ea"/>
                <a:cs typeface="+mn-cs"/>
              </a:rPr>
              <a:t>Delusions are described as “fixed, false beliefs”; a person believes something to be true. An example of this may be that the neighbours are trying to poison them, or their partner is being unfaithful. As with hallucinations, it is important that information is checked out, as it may be a misinterpretation of an event as opposed to a delusion.</a:t>
            </a:r>
          </a:p>
          <a:p>
            <a:endParaRPr lang="en-GB" dirty="0"/>
          </a:p>
        </p:txBody>
      </p:sp>
      <p:sp>
        <p:nvSpPr>
          <p:cNvPr id="4" name="Slide Number Placeholder 3"/>
          <p:cNvSpPr>
            <a:spLocks noGrp="1"/>
          </p:cNvSpPr>
          <p:nvPr>
            <p:ph type="sldNum" sz="quarter" idx="10"/>
          </p:nvPr>
        </p:nvSpPr>
        <p:spPr/>
        <p:txBody>
          <a:bodyPr/>
          <a:lstStyle/>
          <a:p>
            <a:fld id="{7B5830E5-AC39-40E0-97B1-7E76EEB95408}" type="slidenum">
              <a:rPr lang="en-GB" smtClean="0"/>
              <a:t>7</a:t>
            </a:fld>
            <a:endParaRPr lang="en-GB"/>
          </a:p>
        </p:txBody>
      </p:sp>
    </p:spTree>
    <p:extLst>
      <p:ext uri="{BB962C8B-B14F-4D97-AF65-F5344CB8AC3E}">
        <p14:creationId xmlns:p14="http://schemas.microsoft.com/office/powerpoint/2010/main" val="1420820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y" sz="1200" b="1" i="0" u="none" strike="noStrike" cap="none" baseline="0" dirty="0">
                <a:solidFill>
                  <a:srgbClr val="000000"/>
                </a:solidFill>
                <a:effectLst/>
                <a:uFillTx/>
                <a:latin typeface="+mn-lt"/>
              </a:rPr>
              <a:t>Welsh:</a:t>
            </a:r>
          </a:p>
          <a:p>
            <a:r>
              <a:rPr lang="cy" sz="1200" b="0" i="0" u="none" strike="noStrike" cap="none" baseline="0" dirty="0">
                <a:solidFill>
                  <a:srgbClr val="000000"/>
                </a:solidFill>
                <a:effectLst/>
                <a:uFillTx/>
                <a:latin typeface="+mn-lt"/>
              </a:rPr>
              <a:t>Nam ar y cof yw un o'r arwyddion cyntaf, mwyaf amlwg o ddementia. Bydd teulu a ffrindiau yn dechrau sylwi ar yr arwyddion, a gall yr unigolyn ei hun hefyd ddod yn ymwybodol o'u hanghofrwydd cynyddol. Gallai hyn fod yn rhywbeth maen nhw newydd ei wneud, fel beth maen nhw wedi’i gael i frecwast, anghofio mynd i apwyntiad ysbyty neu anghofio sut i wneud pethau fel sut i yrru car neu gofio enwau ac ati.</a:t>
            </a:r>
          </a:p>
          <a:p>
            <a:r>
              <a:rPr lang="cy" sz="1200" b="0" i="0" u="none" strike="noStrike" cap="none" baseline="0" dirty="0">
                <a:solidFill>
                  <a:srgbClr val="000000"/>
                </a:solidFill>
                <a:effectLst/>
                <a:uFillTx/>
                <a:latin typeface="+mn-lt"/>
              </a:rPr>
              <a:t>Gall nam ar y cof gael effaith enfawr ar allu'r unigolyn i fyw bob dydd. Gall mynd i’r siop ac anghofio’r hyn sydd ei angen arnynt neu gael trafferth gyda’r geiriau cywir am eitemau arwain at rwystredigaeth i’r unigolyn, a allai gael effaith ar ei iechyd emosiynol. Efallai y byddant yn anghofio pen-blwydd neu ben-blwydd anwylyd, a allai greu gwrthdaro o fewn y teulu, yn enwedig yn ystod cyfnodau cynharach dementia pan nad ydynt efallai wedi cael diagnosis.</a:t>
            </a:r>
          </a:p>
          <a:p>
            <a:endParaRPr lang="en-GB" dirty="0">
              <a:effectLst/>
            </a:endParaRPr>
          </a:p>
          <a:p>
            <a:r>
              <a:rPr lang="cy" sz="1200" b="0" i="0" u="none" strike="noStrike" cap="none" baseline="0" dirty="0">
                <a:solidFill>
                  <a:srgbClr val="000000"/>
                </a:solidFill>
                <a:effectLst/>
                <a:uFillTx/>
                <a:latin typeface="+mn-lt"/>
              </a:rPr>
              <a:t>Nam ar y cof: arwyddocâd cof tymor byr wrth gofrestru gwybodaeth a’r 3 phrif gategori o gof hirdymor Cof semantig (galluogi cofio ffeithiau), Cof episodig (cofio digwyddiadau a phrofiadau ac emosiynau) a Cof gweithdrefnol (cof ymhlyg yn gysylltiedig â swyddogaeth echddygol fel llofnodi ein henw, gyrru car ac ati.) </a:t>
            </a:r>
          </a:p>
          <a:p>
            <a:br>
              <a:rPr lang="en-GB" dirty="0">
                <a:effectLst/>
              </a:rPr>
            </a:br>
            <a:endParaRPr lang="en-GB" b="1" dirty="0">
              <a:effectLst/>
            </a:endParaRPr>
          </a:p>
          <a:p>
            <a:r>
              <a:rPr lang="en-GB" b="1" dirty="0">
                <a:effectLst/>
              </a:rPr>
              <a:t>English:</a:t>
            </a:r>
          </a:p>
          <a:p>
            <a:r>
              <a:rPr lang="en-GB" dirty="0">
                <a:effectLst/>
              </a:rPr>
              <a:t>Memory impairment is one of the first, most apparent signs of dementia. Family and friends will start to notice the signs, and the individual themselves might also become aware of their increased forgetfulness. This might be something they have just done, such as what they have had for breakfast, forgetting to attend a hospital appointment or forgetting how to do things like how to drive a car or remembering names etc.</a:t>
            </a:r>
          </a:p>
          <a:p>
            <a:r>
              <a:rPr lang="en-GB" dirty="0">
                <a:effectLst/>
              </a:rPr>
              <a:t>Memory impairment can have a huge impact on the individual’s ability to go about their daily living. Going to the shop and forgetting what they need or struggling with the right words for items can lead to frustration for the individual, which could have an effect on their emotional health. They may forget a birthday or anniversary of a loved one, which could create conflict within the family, particularly during the earlier stages of dementia when they may not have been diagnosed.</a:t>
            </a:r>
          </a:p>
          <a:p>
            <a:endParaRPr lang="en-GB" dirty="0">
              <a:effectLst/>
            </a:endParaRPr>
          </a:p>
          <a:p>
            <a:r>
              <a:rPr lang="en-GB" dirty="0"/>
              <a:t>Memory impairment: significance of short term memory in registering information and the 3 main categories of long term memory Semantic memory (enabling the recall of facts), Episodic memory (recall of events and experiences and emotions) and Procedural memory (implicit memory linked to motor function such as signing our name, driving a car etc.) </a:t>
            </a:r>
            <a:endParaRPr lang="en-GB" dirty="0">
              <a:effectLst/>
            </a:endParaRPr>
          </a:p>
          <a:p>
            <a:br>
              <a:rPr lang="en-GB" dirty="0">
                <a:effectLst/>
              </a:rPr>
            </a:br>
            <a:endParaRPr lang="en-GB" dirty="0"/>
          </a:p>
        </p:txBody>
      </p:sp>
      <p:sp>
        <p:nvSpPr>
          <p:cNvPr id="4" name="Slide Number Placeholder 3"/>
          <p:cNvSpPr>
            <a:spLocks noGrp="1"/>
          </p:cNvSpPr>
          <p:nvPr>
            <p:ph type="sldNum" sz="quarter" idx="10"/>
          </p:nvPr>
        </p:nvSpPr>
        <p:spPr/>
        <p:txBody>
          <a:bodyPr/>
          <a:lstStyle/>
          <a:p>
            <a:fld id="{7B5830E5-AC39-40E0-97B1-7E76EEB95408}" type="slidenum">
              <a:rPr lang="en-GB" smtClean="0"/>
              <a:t>8</a:t>
            </a:fld>
            <a:endParaRPr lang="en-GB"/>
          </a:p>
        </p:txBody>
      </p:sp>
    </p:spTree>
    <p:extLst>
      <p:ext uri="{BB962C8B-B14F-4D97-AF65-F5344CB8AC3E}">
        <p14:creationId xmlns:p14="http://schemas.microsoft.com/office/powerpoint/2010/main" val="727502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i="0" kern="1200" dirty="0">
                <a:solidFill>
                  <a:schemeClr val="tx1"/>
                </a:solidFill>
                <a:effectLst/>
                <a:latin typeface="+mn-lt"/>
                <a:ea typeface="+mn-ea"/>
                <a:cs typeface="+mn-cs"/>
              </a:rPr>
              <a:t>Welsh:</a:t>
            </a:r>
          </a:p>
          <a:p>
            <a:r>
              <a:rPr lang="cy" sz="1000" b="1" i="0" u="none" strike="noStrike" cap="none" baseline="0" dirty="0">
                <a:solidFill>
                  <a:srgbClr val="000000"/>
                </a:solidFill>
                <a:effectLst/>
                <a:uFillTx/>
                <a:latin typeface="+mn-lt"/>
              </a:rPr>
              <a:t>Clefyd Alzheimer </a:t>
            </a:r>
            <a:r>
              <a:rPr lang="cy" sz="1000" b="0" i="0" u="none" strike="noStrike" cap="none" baseline="0" dirty="0">
                <a:solidFill>
                  <a:srgbClr val="000000"/>
                </a:solidFill>
                <a:effectLst/>
                <a:uFillTx/>
                <a:latin typeface="+mn-lt"/>
              </a:rPr>
              <a:t>yw’r math mwyaf cyffredin o ddementia, a gall ddigwydd gyda mathau eraill o ddementia, y cyfeirir ato fel </a:t>
            </a:r>
            <a:r>
              <a:rPr lang="cy" sz="1000" b="1" i="0" u="none" strike="noStrike" cap="none" baseline="0" dirty="0">
                <a:solidFill>
                  <a:srgbClr val="000000"/>
                </a:solidFill>
                <a:effectLst/>
                <a:uFillTx/>
                <a:latin typeface="+mn-lt"/>
              </a:rPr>
              <a:t>Dementia cymysg</a:t>
            </a:r>
            <a:r>
              <a:rPr lang="cy" sz="1000" b="0" i="0" u="none" strike="noStrike" cap="none" baseline="0" dirty="0">
                <a:solidFill>
                  <a:srgbClr val="000000"/>
                </a:solidFill>
                <a:effectLst/>
                <a:uFillTx/>
                <a:latin typeface="+mn-lt"/>
              </a:rPr>
              <a:t>. Mae'n cael ei achosi gan broteinau yn cronni yn yr ymennydd (amyloid a Tau) sy'n achosi niwed i gelloedd yr ymennydd, gan arwain at newidiadau strwythurol i'r ymennydd.</a:t>
            </a:r>
          </a:p>
          <a:p>
            <a:r>
              <a:rPr lang="cy" b="0" i="0" u="none" strike="noStrike" cap="none" baseline="0" dirty="0">
                <a:effectLst/>
                <a:uFillTx/>
              </a:rPr>
              <a:t>Mae </a:t>
            </a:r>
            <a:r>
              <a:rPr lang="cy" sz="1000" b="1" i="0" u="none" strike="noStrike" cap="none" baseline="0" dirty="0">
                <a:solidFill>
                  <a:srgbClr val="000000"/>
                </a:solidFill>
                <a:effectLst/>
                <a:uFillTx/>
                <a:latin typeface="+mn-lt"/>
              </a:rPr>
              <a:t>dementia fasgwlaidd</a:t>
            </a:r>
            <a:r>
              <a:rPr lang="cy" sz="1000" b="0" i="0" u="none" strike="noStrike" cap="none" baseline="0" dirty="0">
                <a:solidFill>
                  <a:srgbClr val="000000"/>
                </a:solidFill>
                <a:effectLst/>
                <a:uFillTx/>
                <a:latin typeface="+mn-lt"/>
              </a:rPr>
              <a:t> yn cael ei achosi gan broblemau gyda chyflenwad gwaed i'r ymennydd, yn aml oherwydd strôc neu glefyd pibellau bach.</a:t>
            </a:r>
          </a:p>
          <a:p>
            <a:r>
              <a:rPr lang="cy" sz="1000" b="0" i="0" u="none" strike="noStrike" cap="none" baseline="0" dirty="0">
                <a:solidFill>
                  <a:srgbClr val="000000"/>
                </a:solidFill>
                <a:effectLst/>
                <a:uFillTx/>
                <a:latin typeface="+mn-lt"/>
              </a:rPr>
              <a:t>Mae Lewy Bodies yn broteinau bach iawn sy'n achosi niwed i gelloedd yr ymennydd, gan arwain at</a:t>
            </a:r>
            <a:r>
              <a:rPr lang="cy" sz="1000" b="1" i="0" u="none" strike="noStrike" cap="none" baseline="0" dirty="0">
                <a:solidFill>
                  <a:srgbClr val="000000"/>
                </a:solidFill>
                <a:effectLst/>
                <a:uFillTx/>
                <a:latin typeface="+mn-lt"/>
              </a:rPr>
              <a:t>Dementia gyda Lewy Bodies</a:t>
            </a:r>
            <a:r>
              <a:rPr lang="cy" sz="1000" b="0" i="0" u="none" strike="noStrike" cap="none" baseline="0" dirty="0">
                <a:solidFill>
                  <a:srgbClr val="000000"/>
                </a:solidFill>
                <a:effectLst/>
                <a:uFillTx/>
                <a:latin typeface="+mn-lt"/>
              </a:rPr>
              <a:t>. Ceir Lewy bodies hefyd yng </a:t>
            </a:r>
            <a:r>
              <a:rPr lang="cy" sz="1000" b="1" i="0" u="none" strike="noStrike" cap="none" baseline="0" dirty="0">
                <a:solidFill>
                  <a:srgbClr val="000000"/>
                </a:solidFill>
                <a:effectLst/>
                <a:uFillTx/>
                <a:latin typeface="+mn-lt"/>
              </a:rPr>
              <a:t>nghlefyd Parkinson</a:t>
            </a:r>
            <a:r>
              <a:rPr lang="cy" sz="1000" b="0" i="0" u="none" strike="noStrike" cap="none" baseline="0" dirty="0">
                <a:solidFill>
                  <a:srgbClr val="000000"/>
                </a:solidFill>
                <a:effectLst/>
                <a:uFillTx/>
                <a:latin typeface="+mn-lt"/>
              </a:rPr>
              <a:t>.</a:t>
            </a:r>
          </a:p>
          <a:p>
            <a:r>
              <a:rPr lang="cy" sz="1000" b="1" i="0" u="none" strike="noStrike" cap="none" baseline="0" dirty="0">
                <a:solidFill>
                  <a:srgbClr val="000000"/>
                </a:solidFill>
                <a:effectLst/>
                <a:uFillTx/>
                <a:latin typeface="+mn-lt"/>
              </a:rPr>
              <a:t>Mewn dementia Frontotemporal </a:t>
            </a:r>
            <a:r>
              <a:rPr lang="cy" sz="1000" b="0" i="0" u="none" strike="noStrike" cap="none" baseline="0" dirty="0">
                <a:solidFill>
                  <a:srgbClr val="000000"/>
                </a:solidFill>
                <a:effectLst/>
                <a:uFillTx/>
                <a:latin typeface="+mn-lt"/>
              </a:rPr>
              <a:t>mae proteinau penodol yn cronni yn y rhannau o'r ymennydd sy'n gyfrifol am bersonoliaeth, emosiwn ac ymddygiad (llabed blaen) a chyfathrebu (llabed temporal), sy'n arwain at gelloedd yr ymennydd yn marw.</a:t>
            </a:r>
          </a:p>
          <a:p>
            <a:endParaRPr lang="en-GB" dirty="0"/>
          </a:p>
          <a:p>
            <a:r>
              <a:rPr lang="cy" sz="1000" b="0" i="0" u="none" strike="noStrike" cap="none" baseline="0" dirty="0">
                <a:solidFill>
                  <a:srgbClr val="000000"/>
                </a:solidFill>
                <a:effectLst/>
                <a:uFillTx/>
                <a:latin typeface="+mn-lt"/>
              </a:rPr>
              <a:t>Gwahaniaethau a chyffredinolrwydd rhwng y prif fathau o ddementia</a:t>
            </a:r>
          </a:p>
          <a:p>
            <a:r>
              <a:rPr lang="cy" sz="1200" b="0" i="0" u="none" strike="noStrike" cap="none" baseline="0" dirty="0">
                <a:solidFill>
                  <a:srgbClr val="000000"/>
                </a:solidFill>
                <a:effectLst/>
                <a:uFillTx/>
                <a:latin typeface="+mn-lt"/>
              </a:rPr>
              <a:t>Mae clefyd Alzheimer yn effeithio ar gof unigolyn, felly efallai y bydd yn anghofio digwyddiadau, enwau ac wynebau diweddar. Gallant ddrysu neu ffwndro o ran amser o'r dydd, gallant fynd ar goll mewn amgylchedd a oedd unwaith yn gyfarwydd neu brofi anawsterau wrth ddod o hyd i'r geiriau cywir. Wrth i'r clefyd ddatblygu bydd y symptomau'n dod yn fwy arwyddocaol ac yn cael mwy o effaith ar weithgareddau bob dydd fel ymolchi a gwisgo, symud o gwmpas yn ddiogel, bwyta ac yfed.</a:t>
            </a:r>
          </a:p>
          <a:p>
            <a:r>
              <a:rPr lang="cy" sz="1200" b="0" i="0" u="none" strike="noStrike" cap="none" baseline="0" dirty="0">
                <a:solidFill>
                  <a:srgbClr val="000000"/>
                </a:solidFill>
                <a:effectLst/>
                <a:uFillTx/>
                <a:latin typeface="+mn-lt"/>
              </a:rPr>
              <a:t>Gall pobl â dementia fasgwlaidd brofi rhai neu bob un o'r symptomau a welir mewn person â Chlefyd Alzheimer, ond gallant brofi symptomau ychwanegol, yn dibynnu ar ble mae'r niwed wedi digwydd yn yr ymennydd (ee newidiadau mewn personoliaeth, neu broblemau symud).</a:t>
            </a:r>
          </a:p>
          <a:p>
            <a:r>
              <a:rPr lang="cy" sz="1200" b="0" i="0" u="none" strike="noStrike" cap="none" baseline="0" dirty="0">
                <a:solidFill>
                  <a:srgbClr val="000000"/>
                </a:solidFill>
                <a:effectLst/>
                <a:uFillTx/>
                <a:latin typeface="+mn-lt"/>
              </a:rPr>
              <a:t>Symptom cyffredin o Ddementia gyda Lewy Bodies yw newidiadau i symudiadau yr ydym yn aml yn eu cysylltu â chlefyd Parkinson, megis anystwythder neu gryndod. Gall pobl hefyd brofi rhithweledigaethau a phroblemau cysgu, ac mae galluoedd yn aml yn amrywio yn ystod y dydd.</a:t>
            </a:r>
          </a:p>
          <a:p>
            <a:r>
              <a:rPr lang="cy" sz="1200" b="0" i="0" u="none" strike="noStrike" cap="none" baseline="0" dirty="0">
                <a:solidFill>
                  <a:srgbClr val="000000"/>
                </a:solidFill>
                <a:effectLst/>
                <a:uFillTx/>
                <a:latin typeface="+mn-lt"/>
              </a:rPr>
              <a:t>Mae yna wahanol fathau o Ddementia Frontotemporal, a bydd y symptomau a welir yn wahanol, yn dibynnu ar ba ran o'r ymennydd yr effeithir arni. Mae symptomau cyffredin yn cynnwys newidiadau i bersonoliaeth, ymddygiad a hwyliau ac anawsterau cyfathrebu.</a:t>
            </a:r>
          </a:p>
          <a:p>
            <a:endParaRPr lang="en-GB" sz="1200" b="1"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English:</a:t>
            </a:r>
          </a:p>
          <a:p>
            <a:r>
              <a:rPr lang="en-GB" sz="1200" b="1" i="0" kern="1200" dirty="0">
                <a:solidFill>
                  <a:schemeClr val="tx1"/>
                </a:solidFill>
                <a:effectLst/>
                <a:latin typeface="+mn-lt"/>
                <a:ea typeface="+mn-ea"/>
                <a:cs typeface="+mn-cs"/>
              </a:rPr>
              <a:t>Alzheimer’s disease</a:t>
            </a:r>
            <a:r>
              <a:rPr lang="en-GB" sz="1200" b="0" i="0" kern="1200" dirty="0">
                <a:solidFill>
                  <a:schemeClr val="tx1"/>
                </a:solidFill>
                <a:effectLst/>
                <a:latin typeface="+mn-lt"/>
                <a:ea typeface="+mn-ea"/>
                <a:cs typeface="+mn-cs"/>
              </a:rPr>
              <a:t> is the most common form of dementia, and can occur with other types of dementia, referred to as </a:t>
            </a:r>
            <a:r>
              <a:rPr lang="en-GB" sz="1200" b="1" i="0" kern="1200" dirty="0">
                <a:solidFill>
                  <a:schemeClr val="tx1"/>
                </a:solidFill>
                <a:effectLst/>
                <a:latin typeface="+mn-lt"/>
                <a:ea typeface="+mn-ea"/>
                <a:cs typeface="+mn-cs"/>
              </a:rPr>
              <a:t>Mixed dementia</a:t>
            </a:r>
            <a:r>
              <a:rPr lang="en-GB" sz="1200" b="0" i="0" kern="1200" dirty="0">
                <a:solidFill>
                  <a:schemeClr val="tx1"/>
                </a:solidFill>
                <a:effectLst/>
                <a:latin typeface="+mn-lt"/>
                <a:ea typeface="+mn-ea"/>
                <a:cs typeface="+mn-cs"/>
              </a:rPr>
              <a:t>. It is caused by the build-up of proteins in the brain (amyloid and Tau) which cause damage to brain cells, resulting in structural changes to the brain.</a:t>
            </a:r>
          </a:p>
          <a:p>
            <a:r>
              <a:rPr lang="en-GB" sz="1200" b="1" i="0" kern="1200" dirty="0">
                <a:solidFill>
                  <a:schemeClr val="tx1"/>
                </a:solidFill>
                <a:effectLst/>
                <a:latin typeface="+mn-lt"/>
                <a:ea typeface="+mn-ea"/>
                <a:cs typeface="+mn-cs"/>
              </a:rPr>
              <a:t>Vascular dementia</a:t>
            </a:r>
            <a:r>
              <a:rPr lang="en-GB" sz="1200" b="0" i="0" kern="1200" dirty="0">
                <a:solidFill>
                  <a:schemeClr val="tx1"/>
                </a:solidFill>
                <a:effectLst/>
                <a:latin typeface="+mn-lt"/>
                <a:ea typeface="+mn-ea"/>
                <a:cs typeface="+mn-cs"/>
              </a:rPr>
              <a:t> is caused by problems with blood supply to the brain, commonly due to a stroke or small vessel disease.</a:t>
            </a:r>
          </a:p>
          <a:p>
            <a:r>
              <a:rPr lang="en-GB" sz="1200" b="0" i="0" kern="1200" dirty="0" err="1">
                <a:solidFill>
                  <a:schemeClr val="tx1"/>
                </a:solidFill>
                <a:effectLst/>
                <a:latin typeface="+mn-lt"/>
                <a:ea typeface="+mn-ea"/>
                <a:cs typeface="+mn-cs"/>
              </a:rPr>
              <a:t>Lewy</a:t>
            </a:r>
            <a:r>
              <a:rPr lang="en-GB" sz="1200" b="0" i="0" kern="1200" dirty="0">
                <a:solidFill>
                  <a:schemeClr val="tx1"/>
                </a:solidFill>
                <a:effectLst/>
                <a:latin typeface="+mn-lt"/>
                <a:ea typeface="+mn-ea"/>
                <a:cs typeface="+mn-cs"/>
              </a:rPr>
              <a:t> Bodies are tiny proteins which cause damage to brain cells, resulting in </a:t>
            </a:r>
            <a:r>
              <a:rPr lang="en-GB" sz="1200" b="1" i="0" kern="1200" dirty="0">
                <a:solidFill>
                  <a:schemeClr val="tx1"/>
                </a:solidFill>
                <a:effectLst/>
                <a:latin typeface="+mn-lt"/>
                <a:ea typeface="+mn-ea"/>
                <a:cs typeface="+mn-cs"/>
              </a:rPr>
              <a:t>Dementia with </a:t>
            </a:r>
            <a:r>
              <a:rPr lang="en-GB" sz="1200" b="1" i="0" kern="1200" dirty="0" err="1">
                <a:solidFill>
                  <a:schemeClr val="tx1"/>
                </a:solidFill>
                <a:effectLst/>
                <a:latin typeface="+mn-lt"/>
                <a:ea typeface="+mn-ea"/>
                <a:cs typeface="+mn-cs"/>
              </a:rPr>
              <a:t>Lewy</a:t>
            </a:r>
            <a:r>
              <a:rPr lang="en-GB" sz="1200" b="1" i="0" kern="1200" dirty="0">
                <a:solidFill>
                  <a:schemeClr val="tx1"/>
                </a:solidFill>
                <a:effectLst/>
                <a:latin typeface="+mn-lt"/>
                <a:ea typeface="+mn-ea"/>
                <a:cs typeface="+mn-cs"/>
              </a:rPr>
              <a:t> Bodies</a:t>
            </a:r>
            <a:r>
              <a:rPr lang="en-GB" sz="1200" b="0" i="0" kern="1200" dirty="0">
                <a:solidFill>
                  <a:schemeClr val="tx1"/>
                </a:solidFill>
                <a:effectLst/>
                <a:latin typeface="+mn-lt"/>
                <a:ea typeface="+mn-ea"/>
                <a:cs typeface="+mn-cs"/>
              </a:rPr>
              <a:t>. </a:t>
            </a:r>
            <a:r>
              <a:rPr lang="en-GB" sz="1200" b="0" i="0" kern="1200" dirty="0" err="1">
                <a:solidFill>
                  <a:schemeClr val="tx1"/>
                </a:solidFill>
                <a:effectLst/>
                <a:latin typeface="+mn-lt"/>
                <a:ea typeface="+mn-ea"/>
                <a:cs typeface="+mn-cs"/>
              </a:rPr>
              <a:t>Lewy</a:t>
            </a:r>
            <a:r>
              <a:rPr lang="en-GB" sz="1200" b="0" i="0" kern="1200" dirty="0">
                <a:solidFill>
                  <a:schemeClr val="tx1"/>
                </a:solidFill>
                <a:effectLst/>
                <a:latin typeface="+mn-lt"/>
                <a:ea typeface="+mn-ea"/>
                <a:cs typeface="+mn-cs"/>
              </a:rPr>
              <a:t> bodies are also found in </a:t>
            </a:r>
            <a:r>
              <a:rPr lang="en-GB" sz="1200" b="1" i="0" kern="1200" dirty="0">
                <a:solidFill>
                  <a:schemeClr val="tx1"/>
                </a:solidFill>
                <a:effectLst/>
                <a:latin typeface="+mn-lt"/>
                <a:ea typeface="+mn-ea"/>
                <a:cs typeface="+mn-cs"/>
              </a:rPr>
              <a:t>Parkinson’s disease</a:t>
            </a:r>
            <a:r>
              <a:rPr lang="en-GB" sz="1200" b="0" i="0" kern="1200" dirty="0">
                <a:solidFill>
                  <a:schemeClr val="tx1"/>
                </a:solidFill>
                <a:effectLst/>
                <a:latin typeface="+mn-lt"/>
                <a:ea typeface="+mn-ea"/>
                <a:cs typeface="+mn-cs"/>
              </a:rPr>
              <a:t>.</a:t>
            </a:r>
          </a:p>
          <a:p>
            <a:r>
              <a:rPr lang="en-GB" sz="1200" b="1" i="0" kern="1200" dirty="0">
                <a:solidFill>
                  <a:schemeClr val="tx1"/>
                </a:solidFill>
                <a:effectLst/>
                <a:latin typeface="+mn-lt"/>
                <a:ea typeface="+mn-ea"/>
                <a:cs typeface="+mn-cs"/>
              </a:rPr>
              <a:t>In Frontotemporal dementia</a:t>
            </a:r>
            <a:r>
              <a:rPr lang="en-GB" sz="1200" b="0" i="0" kern="1200" dirty="0">
                <a:solidFill>
                  <a:schemeClr val="tx1"/>
                </a:solidFill>
                <a:effectLst/>
                <a:latin typeface="+mn-lt"/>
                <a:ea typeface="+mn-ea"/>
                <a:cs typeface="+mn-cs"/>
              </a:rPr>
              <a:t> there is a build-up of specific proteins in the areas of the brain responsible for personality, emotion and behaviour (frontal lobe) and communication (temporal lobe), which results in the brain cells dying.</a:t>
            </a:r>
          </a:p>
          <a:p>
            <a:endParaRPr lang="en-GB" dirty="0"/>
          </a:p>
          <a:p>
            <a:r>
              <a:rPr lang="en-GB" sz="1200" b="0" kern="1200" dirty="0">
                <a:solidFill>
                  <a:schemeClr val="tx1"/>
                </a:solidFill>
                <a:effectLst/>
                <a:latin typeface="+mn-lt"/>
                <a:ea typeface="+mn-ea"/>
                <a:cs typeface="+mn-cs"/>
              </a:rPr>
              <a:t>Differences and commonalities between the major types of dementia</a:t>
            </a:r>
          </a:p>
          <a:p>
            <a:r>
              <a:rPr lang="en-GB" dirty="0">
                <a:effectLst/>
              </a:rPr>
              <a:t>Alzheimer’s disease affects an individual’s memory, so they may forget recent events, names and faces. They may become confused or disorientated to the time of day, may get lost in once familiar surroundings or experience difficulties in finding the right words. As the disease progresses the symptoms will become more significant and have greater impact on everyday activities such as washing and dressing, moving around safely, eating and drinking.</a:t>
            </a:r>
          </a:p>
          <a:p>
            <a:r>
              <a:rPr lang="en-GB" dirty="0">
                <a:effectLst/>
              </a:rPr>
              <a:t>People with vascular dementia may experience some or all of the symptoms seen in a person with Alzheimer’s Disease, but may experience additional symptoms, dependent upon where the damage has occurred in the brain (e.g. changes in personality, or movement problems).</a:t>
            </a:r>
          </a:p>
          <a:p>
            <a:r>
              <a:rPr lang="en-GB" dirty="0">
                <a:effectLst/>
              </a:rPr>
              <a:t>A common symptom of Dementia with </a:t>
            </a:r>
            <a:r>
              <a:rPr lang="en-GB" dirty="0" err="1">
                <a:effectLst/>
              </a:rPr>
              <a:t>Lewy</a:t>
            </a:r>
            <a:r>
              <a:rPr lang="en-GB" dirty="0">
                <a:effectLst/>
              </a:rPr>
              <a:t> Body is changes to movement which we often associate with Parkinson’s disease, such as stiffness or tremor. People may also experience hallucinations and sleep problems, and abilities commonly fluctuate throughout the day.</a:t>
            </a:r>
          </a:p>
          <a:p>
            <a:r>
              <a:rPr lang="en-GB" dirty="0">
                <a:effectLst/>
              </a:rPr>
              <a:t>There are different types of Frontotemporal Dementia, and the symptoms seen will be different, depending on which part of the brain is affected. Common symptoms include changes to personality, behaviour and mood and communication difficulties.</a:t>
            </a:r>
          </a:p>
          <a:p>
            <a:br>
              <a:rPr lang="en-GB" dirty="0">
                <a:effectLst/>
              </a:rPr>
            </a:br>
            <a:endParaRPr lang="en-GB" sz="1200" b="0" i="0" kern="1200" dirty="0">
              <a:solidFill>
                <a:schemeClr val="tx1"/>
              </a:solidFill>
              <a:effectLst/>
              <a:latin typeface="+mn-lt"/>
              <a:ea typeface="+mn-ea"/>
              <a:cs typeface="+mn-cs"/>
            </a:endParaRPr>
          </a:p>
          <a:p>
            <a:endParaRPr lang="en-GB" dirty="0"/>
          </a:p>
          <a:p>
            <a:endParaRPr lang="en-GB" dirty="0"/>
          </a:p>
        </p:txBody>
      </p:sp>
      <p:sp>
        <p:nvSpPr>
          <p:cNvPr id="4" name="Slide Number Placeholder 3"/>
          <p:cNvSpPr>
            <a:spLocks noGrp="1"/>
          </p:cNvSpPr>
          <p:nvPr>
            <p:ph type="sldNum" sz="quarter" idx="10"/>
          </p:nvPr>
        </p:nvSpPr>
        <p:spPr/>
        <p:txBody>
          <a:bodyPr/>
          <a:lstStyle/>
          <a:p>
            <a:fld id="{7B5830E5-AC39-40E0-97B1-7E76EEB95408}" type="slidenum">
              <a:rPr lang="en-GB" smtClean="0"/>
              <a:t>9</a:t>
            </a:fld>
            <a:endParaRPr lang="en-GB"/>
          </a:p>
        </p:txBody>
      </p:sp>
    </p:spTree>
    <p:extLst>
      <p:ext uri="{BB962C8B-B14F-4D97-AF65-F5344CB8AC3E}">
        <p14:creationId xmlns:p14="http://schemas.microsoft.com/office/powerpoint/2010/main" val="119639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i="0" kern="1200" dirty="0">
                <a:solidFill>
                  <a:schemeClr val="tx1"/>
                </a:solidFill>
                <a:effectLst/>
                <a:latin typeface="+mn-lt"/>
                <a:ea typeface="+mn-ea"/>
                <a:cs typeface="+mn-cs"/>
              </a:rPr>
              <a:t>Welsh:</a:t>
            </a:r>
          </a:p>
          <a:p>
            <a:r>
              <a:rPr lang="cy" sz="1200" b="0" i="0" u="none" strike="noStrike" cap="none" baseline="0" dirty="0">
                <a:solidFill>
                  <a:srgbClr val="000000"/>
                </a:solidFill>
                <a:effectLst/>
                <a:uFillTx/>
                <a:latin typeface="+mn-lt"/>
              </a:rPr>
              <a:t>Gall dementia gael effaith ar unigolion mewn sawl ffordd:</a:t>
            </a:r>
          </a:p>
          <a:p>
            <a:r>
              <a:rPr lang="cy" sz="1200" b="1" i="0" u="none" strike="noStrike" cap="none" baseline="0" dirty="0">
                <a:solidFill>
                  <a:srgbClr val="000000"/>
                </a:solidFill>
                <a:effectLst/>
                <a:uFillTx/>
                <a:latin typeface="+mn-lt"/>
              </a:rPr>
              <a:t>Gallu Corfforol</a:t>
            </a:r>
            <a:r>
              <a:rPr lang="cy" sz="1200" b="0" i="0" u="none" strike="noStrike" cap="none" baseline="0" dirty="0">
                <a:solidFill>
                  <a:srgbClr val="000000"/>
                </a:solidFill>
                <a:effectLst/>
                <a:uFillTx/>
                <a:latin typeface="+mn-lt"/>
              </a:rPr>
              <a:t> – Gall dementia effeithio ar allu unigolyn i gerdded neu sefyll a’i allu i fwyta, yfed a bod yn ymataliol, a gall pob un ohonynt arwain at broblemau iechyd ychwanegol, fel rhwymedd, heintiau dŵr, niwmonia a briwiau pwyso.</a:t>
            </a:r>
          </a:p>
          <a:p>
            <a:r>
              <a:rPr lang="cy" sz="1200" b="1" i="0" u="none" strike="noStrike" cap="none" baseline="0" dirty="0">
                <a:solidFill>
                  <a:srgbClr val="000000"/>
                </a:solidFill>
                <a:effectLst/>
                <a:uFillTx/>
                <a:latin typeface="+mn-lt"/>
              </a:rPr>
              <a:t>Iechyd Meddwl </a:t>
            </a:r>
            <a:r>
              <a:rPr lang="cy" sz="1200" b="0" i="0" u="none" strike="noStrike" cap="none" baseline="0" dirty="0">
                <a:solidFill>
                  <a:srgbClr val="000000"/>
                </a:solidFill>
                <a:effectLst/>
                <a:uFillTx/>
                <a:latin typeface="+mn-lt"/>
              </a:rPr>
              <a:t>– Mae Gorbryder ac Iselder yn gyffredin ymhlith pobl sy’n byw gyda dementia, yn enwedig yn y camau cynnar lle mae’n bosibl y bydd y person yn cydnabod bod ei allu yn newid. Bydd rhai pobl yn profi symptomau seicotig fel rhithweledigaethau neu rithdybiau.</a:t>
            </a:r>
          </a:p>
          <a:p>
            <a:r>
              <a:rPr lang="cy" sz="1200" b="1" i="0" u="none" strike="noStrike" cap="none" baseline="0" dirty="0">
                <a:solidFill>
                  <a:srgbClr val="000000"/>
                </a:solidFill>
                <a:effectLst/>
                <a:uFillTx/>
                <a:latin typeface="+mn-lt"/>
              </a:rPr>
              <a:t>Lles</a:t>
            </a:r>
            <a:r>
              <a:rPr lang="cy" sz="1200" b="0" i="0" u="none" strike="noStrike" cap="none" baseline="0" dirty="0">
                <a:solidFill>
                  <a:srgbClr val="000000"/>
                </a:solidFill>
                <a:effectLst/>
                <a:uFillTx/>
                <a:latin typeface="+mn-lt"/>
              </a:rPr>
              <a:t>– Gall pryderon iechyd corfforol a meddyliol gael effaith negyddol ar ymdeimlad y person o les. Gall y person ddod yn ynysig yn gymdeithasol o ganlyniad, gan waethygu'r broblem ymhellach.</a:t>
            </a:r>
          </a:p>
          <a:p>
            <a:endParaRPr lang="en-GB" sz="1200" b="1"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English:</a:t>
            </a:r>
          </a:p>
          <a:p>
            <a:r>
              <a:rPr lang="en-GB" sz="1200" b="0" i="0" kern="1200" dirty="0">
                <a:solidFill>
                  <a:schemeClr val="tx1"/>
                </a:solidFill>
                <a:effectLst/>
                <a:latin typeface="+mn-lt"/>
                <a:ea typeface="+mn-ea"/>
                <a:cs typeface="+mn-cs"/>
              </a:rPr>
              <a:t>Dementia can have an impact on individuals in many ways:</a:t>
            </a:r>
          </a:p>
          <a:p>
            <a:r>
              <a:rPr lang="en-GB" sz="1200" b="1" i="0" kern="1200" dirty="0">
                <a:solidFill>
                  <a:schemeClr val="tx1"/>
                </a:solidFill>
                <a:effectLst/>
                <a:latin typeface="+mn-lt"/>
                <a:ea typeface="+mn-ea"/>
                <a:cs typeface="+mn-cs"/>
              </a:rPr>
              <a:t>Physical Ability</a:t>
            </a:r>
            <a:r>
              <a:rPr lang="en-GB" sz="1200" b="0" i="0" kern="1200" dirty="0">
                <a:solidFill>
                  <a:schemeClr val="tx1"/>
                </a:solidFill>
                <a:effectLst/>
                <a:latin typeface="+mn-lt"/>
                <a:ea typeface="+mn-ea"/>
                <a:cs typeface="+mn-cs"/>
              </a:rPr>
              <a:t> – Dementia may affect an individual’s ability to walk or stand and their ability to eat, drink and be continent, all of which can potentially lead to additional health problems, such as constipation, water infections, pneumonia and pressure sores.</a:t>
            </a:r>
          </a:p>
          <a:p>
            <a:r>
              <a:rPr lang="en-GB" sz="1200" b="1" i="0" kern="1200" dirty="0">
                <a:solidFill>
                  <a:schemeClr val="tx1"/>
                </a:solidFill>
                <a:effectLst/>
                <a:latin typeface="+mn-lt"/>
                <a:ea typeface="+mn-ea"/>
                <a:cs typeface="+mn-cs"/>
              </a:rPr>
              <a:t>Mental Health</a:t>
            </a:r>
            <a:r>
              <a:rPr lang="en-GB" sz="1200" b="0" i="0" kern="1200" dirty="0">
                <a:solidFill>
                  <a:schemeClr val="tx1"/>
                </a:solidFill>
                <a:effectLst/>
                <a:latin typeface="+mn-lt"/>
                <a:ea typeface="+mn-ea"/>
                <a:cs typeface="+mn-cs"/>
              </a:rPr>
              <a:t> – Anxiety and Depression are common in people living with dementia, particularly in the early stages where the person may recognise their changing ability. Some people will experience psychotic symptoms such as hallucinations or delusions.</a:t>
            </a:r>
          </a:p>
          <a:p>
            <a:r>
              <a:rPr lang="en-GB" sz="1200" b="1" i="0" kern="1200" dirty="0">
                <a:solidFill>
                  <a:schemeClr val="tx1"/>
                </a:solidFill>
                <a:effectLst/>
                <a:latin typeface="+mn-lt"/>
                <a:ea typeface="+mn-ea"/>
                <a:cs typeface="+mn-cs"/>
              </a:rPr>
              <a:t>Well-being</a:t>
            </a:r>
            <a:r>
              <a:rPr lang="en-GB" sz="1200" b="0" i="0" kern="1200" dirty="0">
                <a:solidFill>
                  <a:schemeClr val="tx1"/>
                </a:solidFill>
                <a:effectLst/>
                <a:latin typeface="+mn-lt"/>
                <a:ea typeface="+mn-ea"/>
                <a:cs typeface="+mn-cs"/>
              </a:rPr>
              <a:t> – Both physical and mental health concerns can have a negative impact on the person’s sense of well-being. The person may become socially isolated as a result, compounding the problem further.</a:t>
            </a:r>
          </a:p>
          <a:p>
            <a:endParaRPr lang="en-GB" dirty="0"/>
          </a:p>
        </p:txBody>
      </p:sp>
      <p:sp>
        <p:nvSpPr>
          <p:cNvPr id="4" name="Slide Number Placeholder 3"/>
          <p:cNvSpPr>
            <a:spLocks noGrp="1"/>
          </p:cNvSpPr>
          <p:nvPr>
            <p:ph type="sldNum" sz="quarter" idx="10"/>
          </p:nvPr>
        </p:nvSpPr>
        <p:spPr/>
        <p:txBody>
          <a:bodyPr/>
          <a:lstStyle/>
          <a:p>
            <a:fld id="{7B5830E5-AC39-40E0-97B1-7E76EEB95408}" type="slidenum">
              <a:rPr lang="en-GB" smtClean="0"/>
              <a:t>10</a:t>
            </a:fld>
            <a:endParaRPr lang="en-GB"/>
          </a:p>
        </p:txBody>
      </p:sp>
    </p:spTree>
    <p:extLst>
      <p:ext uri="{BB962C8B-B14F-4D97-AF65-F5344CB8AC3E}">
        <p14:creationId xmlns:p14="http://schemas.microsoft.com/office/powerpoint/2010/main" val="38245809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y" sz="1200" b="1" i="0" u="none" strike="noStrike" cap="none" baseline="0" dirty="0">
                <a:solidFill>
                  <a:srgbClr val="000000"/>
                </a:solidFill>
                <a:effectLst/>
                <a:uFillTx/>
                <a:latin typeface="+mn-lt"/>
              </a:rPr>
              <a:t>Welsh:</a:t>
            </a:r>
          </a:p>
          <a:p>
            <a:r>
              <a:rPr lang="cy" sz="1200" b="0" i="0" u="none" strike="noStrike" cap="none" baseline="0" dirty="0">
                <a:solidFill>
                  <a:srgbClr val="000000"/>
                </a:solidFill>
                <a:effectLst/>
                <a:uFillTx/>
                <a:latin typeface="+mn-lt"/>
              </a:rPr>
              <a:t>Mae rhai cyflyrau a all ddynwared symptomau dementia. Os oes gan berson ddementia, efallai y bydd cyflwr y gellir ei drin yn cael ei fethu.</a:t>
            </a:r>
          </a:p>
          <a:p>
            <a:endParaRPr lang="en-GB" sz="1200" b="0" i="0" kern="1200" dirty="0">
              <a:solidFill>
                <a:schemeClr val="tx1"/>
              </a:solidFill>
              <a:effectLst/>
              <a:latin typeface="+mn-lt"/>
              <a:ea typeface="+mn-ea"/>
              <a:cs typeface="+mn-cs"/>
            </a:endParaRPr>
          </a:p>
          <a:p>
            <a:r>
              <a:rPr lang="cy" sz="1200" b="0" i="0" u="none" strike="noStrike" cap="none" baseline="0" dirty="0">
                <a:solidFill>
                  <a:srgbClr val="000000"/>
                </a:solidFill>
                <a:effectLst/>
                <a:uFillTx/>
                <a:latin typeface="+mn-lt"/>
              </a:rPr>
              <a:t>Gellir camgymryd arwyddion a symptomau penodol am ddementia. Os yw rhywun wedi drysu efallai y byddwch yn cymryd yn ganiataol fod ganddo ddementia; fodd bynnag, gallai fod yn haint llwybr wrinol neu ddeliriwm.</a:t>
            </a:r>
          </a:p>
          <a:p>
            <a:r>
              <a:rPr lang="cy" sz="1200" b="0" i="0" u="none" strike="noStrike" cap="none" baseline="0" dirty="0">
                <a:solidFill>
                  <a:srgbClr val="000000"/>
                </a:solidFill>
                <a:effectLst/>
                <a:uFillTx/>
                <a:latin typeface="+mn-lt"/>
              </a:rPr>
              <a:t>Gall deliriwm gael ei achosi gan adferiad ar ôl llawdriniaeth, diddyfnu o alcohol neu feddyginiaeth ond gall y symptomau fod yn newidiadau mewn hwyliau, anniddigrwydd a newidiadau mewn patrymau cwsg.</a:t>
            </a:r>
          </a:p>
          <a:p>
            <a:r>
              <a:rPr lang="cy" sz="1200" b="0" i="0" u="none" strike="noStrike" cap="none" baseline="0" dirty="0">
                <a:solidFill>
                  <a:srgbClr val="000000"/>
                </a:solidFill>
                <a:effectLst/>
                <a:uFillTx/>
                <a:latin typeface="+mn-lt"/>
              </a:rPr>
              <a:t>Gall trawma i'r pen sy'n arwain at ddryswch neu newidiadau gwybyddol gael ei ddrysu gyda dementia, neu glefydau'r afu a'r arennau a all arwain at namau gwybyddol oherwydd tocsinau yn y gwaed.</a:t>
            </a:r>
          </a:p>
          <a:p>
            <a:r>
              <a:rPr lang="cy" sz="1200" b="0" i="0" u="none" strike="noStrike" cap="none" baseline="0" dirty="0">
                <a:solidFill>
                  <a:srgbClr val="000000"/>
                </a:solidFill>
                <a:effectLst/>
                <a:uFillTx/>
                <a:latin typeface="+mn-lt"/>
              </a:rPr>
              <a:t>Os yw rhywun wedi cael strôc, yna gall arwyddion dryswch, problemau symudedd a methu â chyfathrebu'n glir hefyd gael eu drysu ar gyfer dementia.</a:t>
            </a:r>
          </a:p>
          <a:p>
            <a:r>
              <a:rPr lang="cy" sz="1200" b="0" i="0" u="none" strike="noStrike" cap="none" baseline="0" dirty="0">
                <a:solidFill>
                  <a:srgbClr val="000000"/>
                </a:solidFill>
                <a:effectLst/>
                <a:uFillTx/>
                <a:latin typeface="+mn-lt"/>
              </a:rPr>
              <a:t>Gall dementia guddio materion iechyd corfforol sylfaenol oherwydd ni all yr unigolyn ddisgrifio'r hyn sy'n bod arno oherwydd efallai na fydd yn gallu dewis y geiriau cywir neu'n gallu cyfathrebu ei boen neu anghysur.</a:t>
            </a:r>
          </a:p>
          <a:p>
            <a:endParaRPr lang="en-GB" sz="1200" b="0" i="0" kern="1200" dirty="0">
              <a:solidFill>
                <a:schemeClr val="tx1"/>
              </a:solidFill>
              <a:effectLst/>
              <a:latin typeface="+mn-lt"/>
              <a:ea typeface="+mn-ea"/>
              <a:cs typeface="+mn-cs"/>
            </a:endParaRPr>
          </a:p>
          <a:p>
            <a:endParaRPr lang="en-GB" sz="1200" b="1"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English:</a:t>
            </a:r>
            <a:r>
              <a:rPr lang="en-GB" sz="1200" b="1" i="0" kern="1200" baseline="0" dirty="0">
                <a:solidFill>
                  <a:schemeClr val="tx1"/>
                </a:solidFill>
                <a:effectLst/>
                <a:latin typeface="+mn-lt"/>
                <a:ea typeface="+mn-ea"/>
                <a:cs typeface="+mn-cs"/>
              </a:rPr>
              <a:t> </a:t>
            </a:r>
          </a:p>
          <a:p>
            <a:r>
              <a:rPr lang="en-GB" sz="1200" b="0" i="0" kern="1200" dirty="0">
                <a:solidFill>
                  <a:schemeClr val="tx1"/>
                </a:solidFill>
                <a:effectLst/>
                <a:latin typeface="+mn-lt"/>
                <a:ea typeface="+mn-ea"/>
                <a:cs typeface="+mn-cs"/>
              </a:rPr>
              <a:t>There are certain conditions which may mimic the symptoms of dementia. If a person has dementia, a potentially treatable condition may be missed.</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Specific signs and symptoms can be mistaken for dementia. If someone is confused you might assume they have dementia; however, it could be a urinary tract infection or a delirium.</a:t>
            </a:r>
          </a:p>
          <a:p>
            <a:r>
              <a:rPr lang="en-GB" sz="1200" b="0" i="0" kern="1200" dirty="0">
                <a:solidFill>
                  <a:schemeClr val="tx1"/>
                </a:solidFill>
                <a:effectLst/>
                <a:latin typeface="+mn-lt"/>
                <a:ea typeface="+mn-ea"/>
                <a:cs typeface="+mn-cs"/>
              </a:rPr>
              <a:t>Delirium can be caused by post-operative recovery, alcohol withdrawal or medication but the symptoms can be mood changes, irritability and sleep pattern changes.</a:t>
            </a:r>
          </a:p>
          <a:p>
            <a:r>
              <a:rPr lang="en-GB" sz="1200" b="0" i="0" kern="1200" dirty="0">
                <a:solidFill>
                  <a:schemeClr val="tx1"/>
                </a:solidFill>
                <a:effectLst/>
                <a:latin typeface="+mn-lt"/>
                <a:ea typeface="+mn-ea"/>
                <a:cs typeface="+mn-cs"/>
              </a:rPr>
              <a:t>A trauma to the head resulting in confusion or cognitive changes can be confused for dementia, or liver and kidney diseases which can result in cognitive impairments due to toxins in the blood.</a:t>
            </a:r>
          </a:p>
          <a:p>
            <a:r>
              <a:rPr lang="en-GB" sz="1200" b="0" i="0" kern="1200" dirty="0">
                <a:solidFill>
                  <a:schemeClr val="tx1"/>
                </a:solidFill>
                <a:effectLst/>
                <a:latin typeface="+mn-lt"/>
                <a:ea typeface="+mn-ea"/>
                <a:cs typeface="+mn-cs"/>
              </a:rPr>
              <a:t>If someone has had a stroke then the signs of confusion, mobility problems and not being able to communicate clearly can also be confused for dementia.</a:t>
            </a:r>
          </a:p>
          <a:p>
            <a:r>
              <a:rPr lang="en-GB" sz="1200" b="0" i="0" kern="1200" dirty="0">
                <a:solidFill>
                  <a:schemeClr val="tx1"/>
                </a:solidFill>
                <a:effectLst/>
                <a:latin typeface="+mn-lt"/>
                <a:ea typeface="+mn-ea"/>
                <a:cs typeface="+mn-cs"/>
              </a:rPr>
              <a:t>Dementia can mask underlying physical health issues because the individual can’t describe what’s wrong with them as they may not be able to choose the right words or be able to communicate their pain or discomfort.</a:t>
            </a:r>
          </a:p>
          <a:p>
            <a:endParaRPr lang="en-GB"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B5830E5-AC39-40E0-97B1-7E76EEB95408}" type="slidenum">
              <a:rPr lang="en-GB" smtClean="0"/>
              <a:t>11</a:t>
            </a:fld>
            <a:endParaRPr lang="en-GB"/>
          </a:p>
        </p:txBody>
      </p:sp>
    </p:spTree>
    <p:extLst>
      <p:ext uri="{BB962C8B-B14F-4D97-AF65-F5344CB8AC3E}">
        <p14:creationId xmlns:p14="http://schemas.microsoft.com/office/powerpoint/2010/main" val="16898953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i="0" u="none" strike="noStrike" cap="none" baseline="0" dirty="0">
                <a:solidFill>
                  <a:srgbClr val="000000"/>
                </a:solidFill>
                <a:effectLst/>
                <a:uFillTx/>
                <a:latin typeface="+mn-lt"/>
              </a:rPr>
              <a:t>Welsh:</a:t>
            </a:r>
          </a:p>
          <a:p>
            <a:r>
              <a:rPr lang="en-GB" sz="1200" b="0" i="0" u="none" strike="noStrike" cap="none" baseline="0" dirty="0" err="1">
                <a:solidFill>
                  <a:srgbClr val="000000"/>
                </a:solidFill>
                <a:effectLst/>
                <a:uFillTx/>
                <a:latin typeface="+mn-lt"/>
              </a:rPr>
              <a:t>Meysydd</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gofal</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corfforol</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rheoli</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heintiau</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maeth</a:t>
            </a:r>
            <a:r>
              <a:rPr lang="en-GB" sz="1200" b="0" i="0" u="none" strike="noStrike" cap="none" baseline="0" dirty="0">
                <a:solidFill>
                  <a:srgbClr val="000000"/>
                </a:solidFill>
                <a:effectLst/>
                <a:uFillTx/>
                <a:latin typeface="+mn-lt"/>
              </a:rPr>
              <a:t> - diet a </a:t>
            </a:r>
            <a:r>
              <a:rPr lang="en-GB" sz="1200" b="0" i="0" u="none" strike="noStrike" cap="none" baseline="0" dirty="0" err="1">
                <a:solidFill>
                  <a:srgbClr val="000000"/>
                </a:solidFill>
                <a:effectLst/>
                <a:uFillTx/>
                <a:latin typeface="+mn-lt"/>
              </a:rPr>
              <a:t>hylif</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symudedd</a:t>
            </a:r>
            <a:r>
              <a:rPr lang="en-GB" sz="1200" b="0" i="0" u="none" strike="noStrike" cap="none" baseline="0" dirty="0">
                <a:solidFill>
                  <a:srgbClr val="000000"/>
                </a:solidFill>
                <a:effectLst/>
                <a:uFillTx/>
                <a:latin typeface="+mn-lt"/>
              </a:rPr>
              <a:t> a </a:t>
            </a:r>
            <a:r>
              <a:rPr lang="en-GB" sz="1200" b="0" i="0" u="none" strike="noStrike" cap="none" baseline="0" dirty="0" err="1">
                <a:solidFill>
                  <a:srgbClr val="000000"/>
                </a:solidFill>
                <a:effectLst/>
                <a:uFillTx/>
                <a:latin typeface="+mn-lt"/>
              </a:rPr>
              <a:t>throsglwyddo</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diogel</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hybu</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ymataliaeth</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gofal</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croen</a:t>
            </a:r>
            <a:r>
              <a:rPr lang="en-GB" sz="1200" b="0" i="0" u="none" strike="noStrike" cap="none" baseline="0" dirty="0">
                <a:solidFill>
                  <a:srgbClr val="000000"/>
                </a:solidFill>
                <a:effectLst/>
                <a:uFillTx/>
                <a:latin typeface="+mn-lt"/>
              </a:rPr>
              <a:t> a </a:t>
            </a:r>
            <a:r>
              <a:rPr lang="en-GB" sz="1200" b="0" i="0" u="none" strike="noStrike" cap="none" baseline="0" dirty="0" err="1">
                <a:solidFill>
                  <a:srgbClr val="000000"/>
                </a:solidFill>
                <a:effectLst/>
                <a:uFillTx/>
                <a:latin typeface="+mn-lt"/>
              </a:rPr>
              <a:t>hyfywedd</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meinwe</a:t>
            </a:r>
            <a:r>
              <a:rPr lang="en-GB" sz="1200" b="0" i="0" u="none" strike="noStrike" cap="none" baseline="0" dirty="0">
                <a:solidFill>
                  <a:srgbClr val="000000"/>
                </a:solidFill>
                <a:effectLst/>
                <a:uFillTx/>
                <a:latin typeface="+mn-lt"/>
              </a:rPr>
              <a:t>, iechyd y </a:t>
            </a:r>
            <a:r>
              <a:rPr lang="en-GB" sz="1200" b="0" i="0" u="none" strike="noStrike" cap="none" baseline="0" dirty="0" err="1">
                <a:solidFill>
                  <a:srgbClr val="000000"/>
                </a:solidFill>
                <a:effectLst/>
                <a:uFillTx/>
                <a:latin typeface="+mn-lt"/>
              </a:rPr>
              <a:t>geg</a:t>
            </a:r>
            <a:r>
              <a:rPr lang="en-GB" sz="1200" b="0" i="0" u="none" strike="noStrike" cap="none" baseline="0" dirty="0">
                <a:solidFill>
                  <a:srgbClr val="000000"/>
                </a:solidFill>
                <a:effectLst/>
                <a:uFillTx/>
                <a:latin typeface="+mn-lt"/>
              </a:rPr>
              <a:t>, iechyd </a:t>
            </a:r>
            <a:r>
              <a:rPr lang="en-GB" sz="1200" b="0" i="0" u="none" strike="noStrike" cap="none" baseline="0" dirty="0" err="1">
                <a:solidFill>
                  <a:srgbClr val="000000"/>
                </a:solidFill>
                <a:effectLst/>
                <a:uFillTx/>
                <a:latin typeface="+mn-lt"/>
              </a:rPr>
              <a:t>gweledol</a:t>
            </a:r>
            <a:r>
              <a:rPr lang="en-GB" sz="1200" b="0" i="0" u="none" strike="noStrike" cap="none" baseline="0" dirty="0">
                <a:solidFill>
                  <a:srgbClr val="000000"/>
                </a:solidFill>
                <a:effectLst/>
                <a:uFillTx/>
                <a:latin typeface="+mn-lt"/>
              </a:rPr>
              <a:t> a </a:t>
            </a:r>
            <a:r>
              <a:rPr lang="en-GB" sz="1200" b="0" i="0" u="none" strike="noStrike" cap="none" baseline="0" dirty="0" err="1">
                <a:solidFill>
                  <a:srgbClr val="000000"/>
                </a:solidFill>
                <a:effectLst/>
                <a:uFillTx/>
                <a:latin typeface="+mn-lt"/>
              </a:rPr>
              <a:t>chlywedol</a:t>
            </a:r>
            <a:r>
              <a:rPr lang="en-GB" sz="1200" b="0" i="0" u="none" strike="noStrike" cap="none" baseline="0" dirty="0">
                <a:solidFill>
                  <a:srgbClr val="000000"/>
                </a:solidFill>
                <a:effectLst/>
                <a:uFillTx/>
                <a:latin typeface="+mn-lt"/>
              </a:rPr>
              <a:t>, iechyd </a:t>
            </a:r>
            <a:r>
              <a:rPr lang="en-GB" sz="1200" b="0" i="0" u="none" strike="noStrike" cap="none" baseline="0" dirty="0" err="1">
                <a:solidFill>
                  <a:srgbClr val="000000"/>
                </a:solidFill>
                <a:effectLst/>
                <a:uFillTx/>
                <a:latin typeface="+mn-lt"/>
              </a:rPr>
              <a:t>rhywiol</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asesu</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cwsg</a:t>
            </a:r>
            <a:r>
              <a:rPr lang="en-GB" sz="1200" b="0" i="0" u="none" strike="noStrike" cap="none" baseline="0" dirty="0">
                <a:solidFill>
                  <a:srgbClr val="000000"/>
                </a:solidFill>
                <a:effectLst/>
                <a:uFillTx/>
                <a:latin typeface="+mn-lt"/>
              </a:rPr>
              <a:t> a </a:t>
            </a:r>
            <a:r>
              <a:rPr lang="en-GB" sz="1200" b="0" i="0" u="none" strike="noStrike" cap="none" baseline="0" dirty="0" err="1">
                <a:solidFill>
                  <a:srgbClr val="000000"/>
                </a:solidFill>
                <a:effectLst/>
                <a:uFillTx/>
                <a:latin typeface="+mn-lt"/>
              </a:rPr>
              <a:t>rheoli</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poen</a:t>
            </a:r>
            <a:r>
              <a:rPr lang="en-GB" dirty="0">
                <a:solidFill>
                  <a:srgbClr val="000000"/>
                </a:solidFill>
              </a:rPr>
              <a:t> </a:t>
            </a:r>
            <a:endParaRPr lang="en-GB" sz="1200" b="0" i="0" u="none" strike="noStrike" cap="none" baseline="0" dirty="0">
              <a:solidFill>
                <a:srgbClr val="000000"/>
              </a:solidFill>
              <a:effectLst/>
              <a:uFillTx/>
              <a:latin typeface="+mn-lt"/>
            </a:endParaRPr>
          </a:p>
          <a:p>
            <a:endParaRPr lang="en-GB" dirty="0">
              <a:effectLst/>
            </a:endParaRPr>
          </a:p>
          <a:p>
            <a:r>
              <a:rPr lang="en-GB" sz="1200" b="0" i="0" u="none" strike="noStrike" cap="none" baseline="0" dirty="0" err="1">
                <a:solidFill>
                  <a:srgbClr val="000000"/>
                </a:solidFill>
                <a:effectLst/>
                <a:uFillTx/>
                <a:latin typeface="+mn-lt"/>
              </a:rPr>
              <a:t>Gyda'r</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gwahanol</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fathau</a:t>
            </a:r>
            <a:r>
              <a:rPr lang="en-GB" sz="1200" b="0" i="0" u="none" strike="noStrike" cap="none" baseline="0" dirty="0">
                <a:solidFill>
                  <a:srgbClr val="000000"/>
                </a:solidFill>
                <a:effectLst/>
                <a:uFillTx/>
                <a:latin typeface="+mn-lt"/>
              </a:rPr>
              <a:t> o </a:t>
            </a:r>
            <a:r>
              <a:rPr lang="en-GB" sz="1200" b="0" i="0" u="none" strike="noStrike" cap="none" baseline="0" dirty="0" err="1">
                <a:solidFill>
                  <a:srgbClr val="000000"/>
                </a:solidFill>
                <a:effectLst/>
                <a:uFillTx/>
                <a:latin typeface="+mn-lt"/>
              </a:rPr>
              <a:t>ddementia</a:t>
            </a:r>
            <a:r>
              <a:rPr lang="en-GB" sz="1200" b="0" i="0" u="none" strike="noStrike" cap="none" baseline="0" dirty="0">
                <a:solidFill>
                  <a:srgbClr val="000000"/>
                </a:solidFill>
                <a:effectLst/>
                <a:uFillTx/>
                <a:latin typeface="+mn-lt"/>
              </a:rPr>
              <a:t> ac </a:t>
            </a:r>
            <a:r>
              <a:rPr lang="en-GB" sz="1200" b="0" i="0" u="none" strike="noStrike" cap="none" baseline="0" dirty="0" err="1">
                <a:solidFill>
                  <a:srgbClr val="000000"/>
                </a:solidFill>
                <a:effectLst/>
                <a:uFillTx/>
                <a:latin typeface="+mn-lt"/>
              </a:rPr>
              <a:t>ar</a:t>
            </a:r>
            <a:r>
              <a:rPr lang="en-GB" sz="1200" b="0" i="0" u="none" strike="noStrike" cap="none" baseline="0" dirty="0">
                <a:solidFill>
                  <a:srgbClr val="000000"/>
                </a:solidFill>
                <a:effectLst/>
                <a:uFillTx/>
                <a:latin typeface="+mn-lt"/>
              </a:rPr>
              <a:t> y </a:t>
            </a:r>
            <a:r>
              <a:rPr lang="en-GB" sz="1200" b="0" i="0" u="none" strike="noStrike" cap="none" baseline="0" dirty="0" err="1">
                <a:solidFill>
                  <a:srgbClr val="000000"/>
                </a:solidFill>
                <a:effectLst/>
                <a:uFillTx/>
                <a:latin typeface="+mn-lt"/>
              </a:rPr>
              <a:t>gwahanol</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gamau</a:t>
            </a:r>
            <a:r>
              <a:rPr lang="en-GB" sz="1200" b="0" i="0" u="none" strike="noStrike" cap="none" baseline="0" dirty="0">
                <a:solidFill>
                  <a:srgbClr val="000000"/>
                </a:solidFill>
                <a:effectLst/>
                <a:uFillTx/>
                <a:latin typeface="+mn-lt"/>
              </a:rPr>
              <a:t> daw </a:t>
            </a:r>
            <a:r>
              <a:rPr lang="en-GB" sz="1200" b="0" i="0" u="none" strike="noStrike" cap="none" baseline="0" dirty="0" err="1">
                <a:solidFill>
                  <a:srgbClr val="000000"/>
                </a:solidFill>
                <a:effectLst/>
                <a:uFillTx/>
                <a:latin typeface="+mn-lt"/>
              </a:rPr>
              <a:t>risgiau</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sy'n</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gysylltiedig</a:t>
            </a:r>
            <a:r>
              <a:rPr lang="en-GB" sz="1200" b="0" i="0" u="none" strike="noStrike" cap="none" baseline="0" dirty="0">
                <a:solidFill>
                  <a:srgbClr val="000000"/>
                </a:solidFill>
                <a:effectLst/>
                <a:uFillTx/>
                <a:latin typeface="+mn-lt"/>
              </a:rPr>
              <a:t> â </a:t>
            </a:r>
            <a:r>
              <a:rPr lang="en-GB" sz="1200" b="0" i="0" u="none" strike="noStrike" cap="none" baseline="0" dirty="0" err="1">
                <a:solidFill>
                  <a:srgbClr val="000000"/>
                </a:solidFill>
                <a:effectLst/>
                <a:uFillTx/>
                <a:latin typeface="+mn-lt"/>
              </a:rPr>
              <a:t>chynnal</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lles</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corfforol</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unigolion</a:t>
            </a:r>
            <a:r>
              <a:rPr lang="en-GB" sz="1200" b="0" i="0" u="none" strike="noStrike" cap="none" baseline="0" dirty="0">
                <a:solidFill>
                  <a:srgbClr val="000000"/>
                </a:solidFill>
                <a:effectLst/>
                <a:uFillTx/>
                <a:latin typeface="+mn-lt"/>
              </a:rPr>
              <a:t>.</a:t>
            </a:r>
          </a:p>
          <a:p>
            <a:r>
              <a:rPr lang="en-GB" sz="1200" b="0" i="0" u="none" strike="noStrike" cap="none" baseline="0" dirty="0">
                <a:solidFill>
                  <a:srgbClr val="000000"/>
                </a:solidFill>
                <a:effectLst/>
                <a:uFillTx/>
                <a:latin typeface="+mn-lt"/>
              </a:rPr>
              <a:t>Gall </a:t>
            </a:r>
            <a:r>
              <a:rPr lang="en-GB" sz="1200" b="0" i="0" u="none" strike="noStrike" cap="none" baseline="0" dirty="0" err="1">
                <a:solidFill>
                  <a:srgbClr val="000000"/>
                </a:solidFill>
                <a:effectLst/>
                <a:uFillTx/>
                <a:latin typeface="+mn-lt"/>
              </a:rPr>
              <a:t>yr</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unigolyn</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fod</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yn</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profi</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poen</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sy'n</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arwydd</a:t>
            </a:r>
            <a:r>
              <a:rPr lang="en-GB" sz="1200" b="0" i="0" u="none" strike="noStrike" cap="none" baseline="0" dirty="0">
                <a:solidFill>
                  <a:srgbClr val="000000"/>
                </a:solidFill>
                <a:effectLst/>
                <a:uFillTx/>
                <a:latin typeface="+mn-lt"/>
              </a:rPr>
              <a:t> o </a:t>
            </a:r>
            <a:r>
              <a:rPr lang="en-GB" sz="1200" b="0" i="0" u="none" strike="noStrike" cap="none" baseline="0" dirty="0" err="1">
                <a:solidFill>
                  <a:srgbClr val="000000"/>
                </a:solidFill>
                <a:effectLst/>
                <a:uFillTx/>
                <a:latin typeface="+mn-lt"/>
              </a:rPr>
              <a:t>broblem</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sylfaenol</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nad</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yw'n</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cael</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ei</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gwirio</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oherwydd</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gallu'r</a:t>
            </a:r>
            <a:r>
              <a:rPr lang="en-GB" sz="1200" b="0" i="0" u="none" strike="noStrike" cap="none" baseline="0" dirty="0">
                <a:solidFill>
                  <a:srgbClr val="000000"/>
                </a:solidFill>
                <a:effectLst/>
                <a:uFillTx/>
                <a:latin typeface="+mn-lt"/>
              </a:rPr>
              <a:t> person </a:t>
            </a:r>
            <a:r>
              <a:rPr lang="en-GB" sz="1200" b="0" i="0" u="none" strike="noStrike" cap="none" baseline="0" dirty="0" err="1">
                <a:solidFill>
                  <a:srgbClr val="000000"/>
                </a:solidFill>
                <a:effectLst/>
                <a:uFillTx/>
                <a:latin typeface="+mn-lt"/>
              </a:rPr>
              <a:t>i</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hunan-adrodd</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poen</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yn</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ddibynadwy</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Mae’n</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bosibl</a:t>
            </a:r>
            <a:r>
              <a:rPr lang="en-GB" sz="1200" b="0" i="0" u="none" strike="noStrike" cap="none" baseline="0" dirty="0">
                <a:solidFill>
                  <a:srgbClr val="000000"/>
                </a:solidFill>
                <a:effectLst/>
                <a:uFillTx/>
                <a:latin typeface="+mn-lt"/>
              </a:rPr>
              <a:t> y </a:t>
            </a:r>
            <a:r>
              <a:rPr lang="en-GB" sz="1200" b="0" i="0" u="none" strike="noStrike" cap="none" baseline="0" dirty="0" err="1">
                <a:solidFill>
                  <a:srgbClr val="000000"/>
                </a:solidFill>
                <a:effectLst/>
                <a:uFillTx/>
                <a:latin typeface="+mn-lt"/>
              </a:rPr>
              <a:t>byddwn</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yn</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camddehongli</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ymddygiadau</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poen</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fel</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anniddigrwydd</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encilio</a:t>
            </a:r>
            <a:r>
              <a:rPr lang="en-GB" sz="1200" b="0" i="0" u="none" strike="noStrike" cap="none" baseline="0" dirty="0">
                <a:solidFill>
                  <a:srgbClr val="000000"/>
                </a:solidFill>
                <a:effectLst/>
                <a:uFillTx/>
                <a:latin typeface="+mn-lt"/>
              </a:rPr>
              <a:t>, neu </a:t>
            </a:r>
            <a:r>
              <a:rPr lang="en-GB" sz="1200" b="0" i="0" u="none" strike="noStrike" cap="none" baseline="0" dirty="0" err="1">
                <a:solidFill>
                  <a:srgbClr val="000000"/>
                </a:solidFill>
                <a:effectLst/>
                <a:uFillTx/>
                <a:latin typeface="+mn-lt"/>
              </a:rPr>
              <a:t>gyflymu</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fel</a:t>
            </a:r>
            <a:r>
              <a:rPr lang="en-GB" sz="1200" b="0" i="0" u="none" strike="noStrike" cap="none" baseline="0" dirty="0">
                <a:solidFill>
                  <a:srgbClr val="000000"/>
                </a:solidFill>
                <a:effectLst/>
                <a:uFillTx/>
                <a:latin typeface="+mn-lt"/>
              </a:rPr>
              <a:t> symptom </a:t>
            </a:r>
            <a:r>
              <a:rPr lang="en-GB" sz="1200" b="0" i="0" u="none" strike="noStrike" cap="none" baseline="0" dirty="0" err="1">
                <a:solidFill>
                  <a:srgbClr val="000000"/>
                </a:solidFill>
                <a:effectLst/>
                <a:uFillTx/>
                <a:latin typeface="+mn-lt"/>
              </a:rPr>
              <a:t>o’r</a:t>
            </a:r>
            <a:r>
              <a:rPr lang="en-GB" sz="1200" b="0" i="0" u="none" strike="noStrike" cap="none" baseline="0" dirty="0">
                <a:solidFill>
                  <a:srgbClr val="000000"/>
                </a:solidFill>
                <a:effectLst/>
                <a:uFillTx/>
                <a:latin typeface="+mn-lt"/>
              </a:rPr>
              <a:t> dementia a </a:t>
            </a:r>
            <a:r>
              <a:rPr lang="en-GB" sz="1200" b="0" i="0" u="none" strike="noStrike" cap="none" baseline="0" dirty="0" err="1">
                <a:solidFill>
                  <a:srgbClr val="000000"/>
                </a:solidFill>
                <a:effectLst/>
                <a:uFillTx/>
                <a:latin typeface="+mn-lt"/>
              </a:rPr>
              <a:t>cholli’r</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boen</a:t>
            </a:r>
            <a:r>
              <a:rPr lang="en-GB" sz="1200" b="0" i="0" u="none" strike="noStrike" cap="none" baseline="0" dirty="0">
                <a:solidFill>
                  <a:srgbClr val="000000"/>
                </a:solidFill>
                <a:effectLst/>
                <a:uFillTx/>
                <a:latin typeface="+mn-lt"/>
              </a:rPr>
              <a:t>.</a:t>
            </a:r>
          </a:p>
          <a:p>
            <a:r>
              <a:rPr lang="en-GB" sz="1200" b="0" i="0" u="none" strike="noStrike" cap="none" baseline="0" dirty="0">
                <a:solidFill>
                  <a:srgbClr val="000000"/>
                </a:solidFill>
                <a:effectLst/>
                <a:uFillTx/>
                <a:latin typeface="+mn-lt"/>
              </a:rPr>
              <a:t>Gall </a:t>
            </a:r>
            <a:r>
              <a:rPr lang="en-GB" sz="1200" b="0" i="0" u="none" strike="noStrike" cap="none" baseline="0" dirty="0" err="1">
                <a:solidFill>
                  <a:srgbClr val="000000"/>
                </a:solidFill>
                <a:effectLst/>
                <a:uFillTx/>
                <a:latin typeface="+mn-lt"/>
              </a:rPr>
              <a:t>peidio</a:t>
            </a:r>
            <a:r>
              <a:rPr lang="en-GB" sz="1200" b="0" i="0" u="none" strike="noStrike" cap="none" baseline="0" dirty="0">
                <a:solidFill>
                  <a:srgbClr val="000000"/>
                </a:solidFill>
                <a:effectLst/>
                <a:uFillTx/>
                <a:latin typeface="+mn-lt"/>
              </a:rPr>
              <a:t> â nodi </a:t>
            </a:r>
            <a:r>
              <a:rPr lang="en-GB" sz="1200" b="0" i="0" u="none" strike="noStrike" cap="none" baseline="0" dirty="0" err="1">
                <a:solidFill>
                  <a:srgbClr val="000000"/>
                </a:solidFill>
                <a:effectLst/>
                <a:uFillTx/>
                <a:latin typeface="+mn-lt"/>
              </a:rPr>
              <a:t>problemau</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ymataliaeth</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arwain</a:t>
            </a:r>
            <a:r>
              <a:rPr lang="en-GB" sz="1200" b="0" i="0" u="none" strike="noStrike" cap="none" baseline="0" dirty="0">
                <a:solidFill>
                  <a:srgbClr val="000000"/>
                </a:solidFill>
                <a:effectLst/>
                <a:uFillTx/>
                <a:latin typeface="+mn-lt"/>
              </a:rPr>
              <a:t> at </a:t>
            </a:r>
            <a:r>
              <a:rPr lang="en-GB" sz="1200" b="0" i="0" u="none" strike="noStrike" cap="none" baseline="0" dirty="0" err="1">
                <a:solidFill>
                  <a:srgbClr val="000000"/>
                </a:solidFill>
                <a:effectLst/>
                <a:uFillTx/>
                <a:latin typeface="+mn-lt"/>
              </a:rPr>
              <a:t>heintiau</a:t>
            </a:r>
            <a:r>
              <a:rPr lang="en-GB" sz="1200" b="0" i="0" u="none" strike="noStrike" cap="none" baseline="0" dirty="0">
                <a:solidFill>
                  <a:srgbClr val="000000"/>
                </a:solidFill>
                <a:effectLst/>
                <a:uFillTx/>
                <a:latin typeface="+mn-lt"/>
              </a:rPr>
              <a:t> a </a:t>
            </a:r>
            <a:r>
              <a:rPr lang="en-GB" sz="1200" b="0" i="0" u="none" strike="noStrike" cap="none" baseline="0" dirty="0" err="1">
                <a:solidFill>
                  <a:srgbClr val="000000"/>
                </a:solidFill>
                <a:effectLst/>
                <a:uFillTx/>
                <a:latin typeface="+mn-lt"/>
              </a:rPr>
              <a:t>hylendid</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gwael</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gan</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arwain</a:t>
            </a:r>
            <a:r>
              <a:rPr lang="en-GB" sz="1200" b="0" i="0" u="none" strike="noStrike" cap="none" baseline="0" dirty="0">
                <a:solidFill>
                  <a:srgbClr val="000000"/>
                </a:solidFill>
                <a:effectLst/>
                <a:uFillTx/>
                <a:latin typeface="+mn-lt"/>
              </a:rPr>
              <a:t> at </a:t>
            </a:r>
            <a:r>
              <a:rPr lang="en-GB" sz="1200" b="0" i="0" u="none" strike="noStrike" cap="none" baseline="0" dirty="0" err="1">
                <a:solidFill>
                  <a:srgbClr val="000000"/>
                </a:solidFill>
                <a:effectLst/>
                <a:uFillTx/>
                <a:latin typeface="+mn-lt"/>
              </a:rPr>
              <a:t>broblemau</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gofal</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croen</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fel</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briwiau</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pwyso</a:t>
            </a:r>
            <a:r>
              <a:rPr lang="en-GB" sz="1200" b="0" i="0" u="none" strike="noStrike" cap="none" baseline="0" dirty="0">
                <a:solidFill>
                  <a:srgbClr val="000000"/>
                </a:solidFill>
                <a:effectLst/>
                <a:uFillTx/>
                <a:latin typeface="+mn-lt"/>
              </a:rPr>
              <a:t>.</a:t>
            </a:r>
          </a:p>
          <a:p>
            <a:r>
              <a:rPr lang="en-GB" sz="1200" b="0" i="0" u="none" strike="noStrike" cap="none" baseline="0" dirty="0">
                <a:solidFill>
                  <a:srgbClr val="000000"/>
                </a:solidFill>
                <a:effectLst/>
                <a:uFillTx/>
                <a:latin typeface="+mn-lt"/>
              </a:rPr>
              <a:t>Gallai </a:t>
            </a:r>
            <a:r>
              <a:rPr lang="en-GB" sz="1200" b="0" i="0" u="none" strike="noStrike" cap="none" baseline="0" dirty="0" err="1">
                <a:solidFill>
                  <a:srgbClr val="000000"/>
                </a:solidFill>
                <a:effectLst/>
                <a:uFillTx/>
                <a:latin typeface="+mn-lt"/>
              </a:rPr>
              <a:t>peidio</a:t>
            </a:r>
            <a:r>
              <a:rPr lang="en-GB" sz="1200" b="0" i="0" u="none" strike="noStrike" cap="none" baseline="0" dirty="0">
                <a:solidFill>
                  <a:srgbClr val="000000"/>
                </a:solidFill>
                <a:effectLst/>
                <a:uFillTx/>
                <a:latin typeface="+mn-lt"/>
              </a:rPr>
              <a:t> â </a:t>
            </a:r>
            <a:r>
              <a:rPr lang="en-GB" sz="1200" b="0" i="0" u="none" strike="noStrike" cap="none" baseline="0" dirty="0" err="1">
                <a:solidFill>
                  <a:srgbClr val="000000"/>
                </a:solidFill>
                <a:effectLst/>
                <a:uFillTx/>
                <a:latin typeface="+mn-lt"/>
              </a:rPr>
              <a:t>chael</a:t>
            </a:r>
            <a:r>
              <a:rPr lang="en-GB" sz="1200" b="0" i="0" u="none" strike="noStrike" cap="none" baseline="0" dirty="0">
                <a:solidFill>
                  <a:srgbClr val="000000"/>
                </a:solidFill>
                <a:effectLst/>
                <a:uFillTx/>
                <a:latin typeface="+mn-lt"/>
              </a:rPr>
              <a:t> y </a:t>
            </a:r>
            <a:r>
              <a:rPr lang="en-GB" sz="1200" b="0" i="0" u="none" strike="noStrike" cap="none" baseline="0" dirty="0" err="1">
                <a:solidFill>
                  <a:srgbClr val="000000"/>
                </a:solidFill>
                <a:effectLst/>
                <a:uFillTx/>
                <a:latin typeface="+mn-lt"/>
              </a:rPr>
              <a:t>maetholion</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digonol</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oherwydd</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anawsterau</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bwyta</a:t>
            </a:r>
            <a:r>
              <a:rPr lang="en-GB" sz="1200" b="0" i="0" u="none" strike="noStrike" cap="none" baseline="0" dirty="0">
                <a:solidFill>
                  <a:srgbClr val="000000"/>
                </a:solidFill>
                <a:effectLst/>
                <a:uFillTx/>
                <a:latin typeface="+mn-lt"/>
              </a:rPr>
              <a:t> ac </a:t>
            </a:r>
            <a:r>
              <a:rPr lang="en-GB" sz="1200" b="0" i="0" u="none" strike="noStrike" cap="none" baseline="0" dirty="0" err="1">
                <a:solidFill>
                  <a:srgbClr val="000000"/>
                </a:solidFill>
                <a:effectLst/>
                <a:uFillTx/>
                <a:latin typeface="+mn-lt"/>
              </a:rPr>
              <a:t>yfed</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neu'r</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unigolyn</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yn</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anghofio</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bwyta</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achosi</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colli</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pwysau</a:t>
            </a:r>
            <a:r>
              <a:rPr lang="en-GB" sz="1200" b="0" i="0" u="none" strike="noStrike" cap="none" baseline="0" dirty="0">
                <a:solidFill>
                  <a:srgbClr val="000000"/>
                </a:solidFill>
                <a:effectLst/>
                <a:uFillTx/>
                <a:latin typeface="+mn-lt"/>
              </a:rPr>
              <a:t>, bod </a:t>
            </a:r>
            <a:r>
              <a:rPr lang="en-GB" sz="1200" b="0" i="0" u="none" strike="noStrike" cap="none" baseline="0" dirty="0" err="1">
                <a:solidFill>
                  <a:srgbClr val="000000"/>
                </a:solidFill>
                <a:effectLst/>
                <a:uFillTx/>
                <a:latin typeface="+mn-lt"/>
              </a:rPr>
              <a:t>yn</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agored</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i</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friwiau</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pwyso</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dryswch</a:t>
            </a:r>
            <a:r>
              <a:rPr lang="en-GB" sz="1200" b="0" i="0" u="none" strike="noStrike" cap="none" baseline="0" dirty="0">
                <a:solidFill>
                  <a:srgbClr val="000000"/>
                </a:solidFill>
                <a:effectLst/>
                <a:uFillTx/>
                <a:latin typeface="+mn-lt"/>
              </a:rPr>
              <a:t> ac </a:t>
            </a:r>
            <a:r>
              <a:rPr lang="en-GB" sz="1200" b="0" i="0" u="none" strike="noStrike" cap="none" baseline="0" dirty="0" err="1">
                <a:solidFill>
                  <a:srgbClr val="000000"/>
                </a:solidFill>
                <a:effectLst/>
                <a:uFillTx/>
                <a:latin typeface="+mn-lt"/>
              </a:rPr>
              <a:t>yn</a:t>
            </a:r>
            <a:r>
              <a:rPr lang="en-GB" sz="1200" b="0" i="0" u="none" strike="noStrike" cap="none" baseline="0" dirty="0">
                <a:solidFill>
                  <a:srgbClr val="000000"/>
                </a:solidFill>
                <a:effectLst/>
                <a:uFillTx/>
                <a:latin typeface="+mn-lt"/>
              </a:rPr>
              <a:t> y pen draw </a:t>
            </a:r>
            <a:r>
              <a:rPr lang="en-GB" sz="1200" b="0" i="0" u="none" strike="noStrike" cap="none" baseline="0" dirty="0" err="1">
                <a:solidFill>
                  <a:srgbClr val="000000"/>
                </a:solidFill>
                <a:effectLst/>
                <a:uFillTx/>
                <a:latin typeface="+mn-lt"/>
              </a:rPr>
              <a:t>dirywiad</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cyffredinol</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yn</a:t>
            </a:r>
            <a:r>
              <a:rPr lang="en-GB" sz="1200" b="0" i="0" u="none" strike="noStrike" cap="none" baseline="0" dirty="0">
                <a:solidFill>
                  <a:srgbClr val="000000"/>
                </a:solidFill>
                <a:effectLst/>
                <a:uFillTx/>
                <a:latin typeface="+mn-lt"/>
              </a:rPr>
              <a:t> iechyd </a:t>
            </a:r>
            <a:r>
              <a:rPr lang="en-GB" sz="1200" b="0" i="0" u="none" strike="noStrike" cap="none" baseline="0" dirty="0" err="1">
                <a:solidFill>
                  <a:srgbClr val="000000"/>
                </a:solidFill>
                <a:effectLst/>
                <a:uFillTx/>
                <a:latin typeface="+mn-lt"/>
              </a:rPr>
              <a:t>unigolyn</a:t>
            </a:r>
            <a:r>
              <a:rPr lang="en-GB" sz="1200" b="0" i="0" u="none" strike="noStrike" cap="none" baseline="0" dirty="0">
                <a:solidFill>
                  <a:srgbClr val="000000"/>
                </a:solidFill>
                <a:effectLst/>
                <a:uFillTx/>
                <a:latin typeface="+mn-lt"/>
              </a:rPr>
              <a:t>.</a:t>
            </a:r>
          </a:p>
          <a:p>
            <a:r>
              <a:rPr lang="en-GB" sz="1200" b="0" i="0" u="none" strike="noStrike" cap="none" baseline="0" dirty="0">
                <a:solidFill>
                  <a:srgbClr val="000000"/>
                </a:solidFill>
                <a:effectLst/>
                <a:uFillTx/>
                <a:latin typeface="+mn-lt"/>
              </a:rPr>
              <a:t>Gall </a:t>
            </a:r>
            <a:r>
              <a:rPr lang="en-GB" sz="1200" b="0" i="0" u="none" strike="noStrike" cap="none" baseline="0" dirty="0" err="1">
                <a:solidFill>
                  <a:srgbClr val="000000"/>
                </a:solidFill>
                <a:effectLst/>
                <a:uFillTx/>
                <a:latin typeface="+mn-lt"/>
              </a:rPr>
              <a:t>hylendid</a:t>
            </a:r>
            <a:r>
              <a:rPr lang="en-GB" sz="1200" b="0" i="0" u="none" strike="noStrike" cap="none" baseline="0" dirty="0">
                <a:solidFill>
                  <a:srgbClr val="000000"/>
                </a:solidFill>
                <a:effectLst/>
                <a:uFillTx/>
                <a:latin typeface="+mn-lt"/>
              </a:rPr>
              <a:t> y </a:t>
            </a:r>
            <a:r>
              <a:rPr lang="en-GB" sz="1200" b="0" i="0" u="none" strike="noStrike" cap="none" baseline="0" dirty="0" err="1">
                <a:solidFill>
                  <a:srgbClr val="000000"/>
                </a:solidFill>
                <a:effectLst/>
                <a:uFillTx/>
                <a:latin typeface="+mn-lt"/>
              </a:rPr>
              <a:t>geg</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gwael</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arwain</a:t>
            </a:r>
            <a:r>
              <a:rPr lang="en-GB" sz="1200" b="0" i="0" u="none" strike="noStrike" cap="none" baseline="0" dirty="0">
                <a:solidFill>
                  <a:srgbClr val="000000"/>
                </a:solidFill>
                <a:effectLst/>
                <a:uFillTx/>
                <a:latin typeface="+mn-lt"/>
              </a:rPr>
              <a:t> at </a:t>
            </a:r>
            <a:r>
              <a:rPr lang="en-GB" sz="1200" b="0" i="0" u="none" strike="noStrike" cap="none" baseline="0" dirty="0" err="1">
                <a:solidFill>
                  <a:srgbClr val="000000"/>
                </a:solidFill>
                <a:effectLst/>
                <a:uFillTx/>
                <a:latin typeface="+mn-lt"/>
              </a:rPr>
              <a:t>boen</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haint</a:t>
            </a:r>
            <a:r>
              <a:rPr lang="en-GB" sz="1200" b="0" i="0" u="none" strike="noStrike" cap="none" baseline="0" dirty="0">
                <a:solidFill>
                  <a:srgbClr val="000000"/>
                </a:solidFill>
                <a:effectLst/>
                <a:uFillTx/>
                <a:latin typeface="+mn-lt"/>
              </a:rPr>
              <a:t> a </a:t>
            </a:r>
            <a:r>
              <a:rPr lang="en-GB" sz="1200" b="0" i="0" u="none" strike="noStrike" cap="none" baseline="0" dirty="0" err="1">
                <a:solidFill>
                  <a:srgbClr val="000000"/>
                </a:solidFill>
                <a:effectLst/>
                <a:uFillTx/>
                <a:latin typeface="+mn-lt"/>
              </a:rPr>
              <a:t>phroblemau</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maeth</a:t>
            </a:r>
            <a:r>
              <a:rPr lang="en-GB" sz="1200" b="0" i="0" u="none" strike="noStrike" cap="none" baseline="0" dirty="0">
                <a:solidFill>
                  <a:srgbClr val="000000"/>
                </a:solidFill>
                <a:effectLst/>
                <a:uFillTx/>
                <a:latin typeface="+mn-lt"/>
              </a:rPr>
              <a:t>. Gallai </a:t>
            </a:r>
            <a:r>
              <a:rPr lang="en-GB" sz="1200" b="0" i="0" u="none" strike="noStrike" cap="none" baseline="0" dirty="0" err="1">
                <a:solidFill>
                  <a:srgbClr val="000000"/>
                </a:solidFill>
                <a:effectLst/>
                <a:uFillTx/>
                <a:latin typeface="+mn-lt"/>
              </a:rPr>
              <a:t>gofal</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traed</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gwael</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arwain</a:t>
            </a:r>
            <a:r>
              <a:rPr lang="en-GB" sz="1200" b="0" i="0" u="none" strike="noStrike" cap="none" baseline="0" dirty="0">
                <a:solidFill>
                  <a:srgbClr val="000000"/>
                </a:solidFill>
                <a:effectLst/>
                <a:uFillTx/>
                <a:latin typeface="+mn-lt"/>
              </a:rPr>
              <a:t> at </a:t>
            </a:r>
            <a:r>
              <a:rPr lang="en-GB" sz="1200" b="0" i="0" u="none" strike="noStrike" cap="none" baseline="0" dirty="0" err="1">
                <a:solidFill>
                  <a:srgbClr val="000000"/>
                </a:solidFill>
                <a:effectLst/>
                <a:uFillTx/>
                <a:latin typeface="+mn-lt"/>
              </a:rPr>
              <a:t>broblemau</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symudedd</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gan</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gynyddu'r</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risg</a:t>
            </a:r>
            <a:r>
              <a:rPr lang="en-GB" sz="1200" b="0" i="0" u="none" strike="noStrike" cap="none" baseline="0" dirty="0">
                <a:solidFill>
                  <a:srgbClr val="000000"/>
                </a:solidFill>
                <a:effectLst/>
                <a:uFillTx/>
                <a:latin typeface="+mn-lt"/>
              </a:rPr>
              <a:t> o </a:t>
            </a:r>
            <a:r>
              <a:rPr lang="en-GB" sz="1200" b="0" i="0" u="none" strike="noStrike" cap="none" baseline="0" dirty="0" err="1">
                <a:solidFill>
                  <a:srgbClr val="000000"/>
                </a:solidFill>
                <a:effectLst/>
                <a:uFillTx/>
                <a:latin typeface="+mn-lt"/>
              </a:rPr>
              <a:t>gwympo</a:t>
            </a:r>
            <a:r>
              <a:rPr lang="en-GB" sz="1200" b="0" i="0" u="none" strike="noStrike" cap="none" baseline="0" dirty="0">
                <a:solidFill>
                  <a:srgbClr val="000000"/>
                </a:solidFill>
                <a:effectLst/>
                <a:uFillTx/>
                <a:latin typeface="+mn-lt"/>
              </a:rPr>
              <a:t>.</a:t>
            </a:r>
          </a:p>
          <a:p>
            <a:r>
              <a:rPr lang="en-GB" sz="1200" b="0" i="0" u="none" strike="noStrike" cap="none" baseline="0" dirty="0" err="1">
                <a:solidFill>
                  <a:srgbClr val="000000"/>
                </a:solidFill>
                <a:effectLst/>
                <a:uFillTx/>
                <a:latin typeface="+mn-lt"/>
              </a:rPr>
              <a:t>Mae'n</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hanfodol</a:t>
            </a:r>
            <a:r>
              <a:rPr lang="en-GB" sz="1200" b="0" i="0" u="none" strike="noStrike" cap="none" baseline="0" dirty="0">
                <a:solidFill>
                  <a:srgbClr val="000000"/>
                </a:solidFill>
                <a:effectLst/>
                <a:uFillTx/>
                <a:latin typeface="+mn-lt"/>
              </a:rPr>
              <a:t> bod </a:t>
            </a:r>
            <a:r>
              <a:rPr lang="en-GB" sz="1200" b="0" i="0" u="none" strike="noStrike" cap="none" baseline="0" dirty="0" err="1">
                <a:solidFill>
                  <a:srgbClr val="000000"/>
                </a:solidFill>
                <a:effectLst/>
                <a:uFillTx/>
                <a:latin typeface="+mn-lt"/>
              </a:rPr>
              <a:t>yr</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holl</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wiriadau</a:t>
            </a:r>
            <a:r>
              <a:rPr lang="en-GB" sz="1200" b="0" i="0" u="none" strike="noStrike" cap="none" baseline="0" dirty="0">
                <a:solidFill>
                  <a:srgbClr val="000000"/>
                </a:solidFill>
                <a:effectLst/>
                <a:uFillTx/>
                <a:latin typeface="+mn-lt"/>
              </a:rPr>
              <a:t> iechyd </a:t>
            </a:r>
            <a:r>
              <a:rPr lang="en-GB" sz="1200" b="0" i="0" u="none" strike="noStrike" cap="none" baseline="0" dirty="0" err="1">
                <a:solidFill>
                  <a:srgbClr val="000000"/>
                </a:solidFill>
                <a:effectLst/>
                <a:uFillTx/>
                <a:latin typeface="+mn-lt"/>
              </a:rPr>
              <a:t>yn</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cael</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eu</a:t>
            </a:r>
            <a:r>
              <a:rPr lang="en-GB" sz="1200" b="0" i="0" u="none" strike="noStrike" cap="none" baseline="0" dirty="0">
                <a:solidFill>
                  <a:srgbClr val="000000"/>
                </a:solidFill>
                <a:effectLst/>
                <a:uFillTx/>
                <a:latin typeface="+mn-lt"/>
              </a:rPr>
              <a:t> </a:t>
            </a:r>
            <a:r>
              <a:rPr lang="en-GB" sz="1200" b="0" i="0" u="none" strike="noStrike" cap="none" baseline="0" dirty="0" err="1">
                <a:solidFill>
                  <a:srgbClr val="000000"/>
                </a:solidFill>
                <a:effectLst/>
                <a:uFillTx/>
                <a:latin typeface="+mn-lt"/>
              </a:rPr>
              <a:t>cynnal</a:t>
            </a:r>
            <a:r>
              <a:rPr lang="en-GB" sz="1200" b="0" i="0" u="none" strike="noStrike" cap="none" baseline="0" dirty="0">
                <a:solidFill>
                  <a:srgbClr val="000000"/>
                </a:solidFill>
                <a:effectLst/>
                <a:uFillTx/>
                <a:latin typeface="+mn-lt"/>
              </a:rPr>
              <a:t>.</a:t>
            </a:r>
          </a:p>
          <a:p>
            <a:endParaRPr lang="en-GB" dirty="0">
              <a:effectLst/>
            </a:endParaRPr>
          </a:p>
          <a:p>
            <a:pPr rtl="0"/>
            <a:r>
              <a:rPr lang="en-GB" sz="1000" b="0" i="0" u="none" strike="noStrike" cap="none" baseline="0" dirty="0">
                <a:solidFill>
                  <a:srgbClr val="000000"/>
                </a:solidFill>
                <a:effectLst/>
                <a:uFillTx/>
                <a:latin typeface="+mn-lt"/>
              </a:rPr>
              <a:t>Mae </a:t>
            </a:r>
            <a:r>
              <a:rPr lang="en-GB" sz="1000" b="0" i="0" u="none" strike="noStrike" cap="none" baseline="0" dirty="0" err="1">
                <a:solidFill>
                  <a:srgbClr val="000000"/>
                </a:solidFill>
                <a:effectLst/>
                <a:uFillTx/>
                <a:latin typeface="+mn-lt"/>
              </a:rPr>
              <a:t>risgiau</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hefyd</a:t>
            </a:r>
            <a:r>
              <a:rPr lang="en-GB" sz="1000" b="0" i="0" u="none" strike="noStrike" cap="none" baseline="0" dirty="0">
                <a:solidFill>
                  <a:srgbClr val="000000"/>
                </a:solidFill>
                <a:effectLst/>
                <a:uFillTx/>
                <a:latin typeface="+mn-lt"/>
              </a:rPr>
              <a:t> o </a:t>
            </a:r>
            <a:r>
              <a:rPr lang="en-GB" sz="1000" b="0" i="0" u="none" strike="noStrike" cap="none" baseline="0" dirty="0" err="1">
                <a:solidFill>
                  <a:srgbClr val="000000"/>
                </a:solidFill>
                <a:effectLst/>
                <a:uFillTx/>
                <a:latin typeface="+mn-lt"/>
              </a:rPr>
              <a:t>ddadhydradu</a:t>
            </a:r>
            <a:r>
              <a:rPr lang="en-GB" sz="1000" b="0" i="0" u="none" strike="noStrike" cap="none" baseline="0" dirty="0">
                <a:solidFill>
                  <a:srgbClr val="000000"/>
                </a:solidFill>
                <a:effectLst/>
                <a:uFillTx/>
                <a:latin typeface="+mn-lt"/>
              </a:rPr>
              <a:t> a </a:t>
            </a:r>
            <a:r>
              <a:rPr lang="en-GB" sz="1000" b="0" i="0" u="none" strike="noStrike" cap="none" baseline="0" dirty="0" err="1">
                <a:solidFill>
                  <a:srgbClr val="000000"/>
                </a:solidFill>
                <a:effectLst/>
                <a:uFillTx/>
                <a:latin typeface="+mn-lt"/>
              </a:rPr>
              <a:t>diffyg</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maeth</a:t>
            </a:r>
            <a:r>
              <a:rPr lang="en-GB" sz="1000" b="0" i="0" u="none" strike="noStrike" cap="none" baseline="0" dirty="0">
                <a:solidFill>
                  <a:srgbClr val="000000"/>
                </a:solidFill>
                <a:effectLst/>
                <a:uFillTx/>
                <a:latin typeface="+mn-lt"/>
              </a:rPr>
              <a:t> o </a:t>
            </a:r>
            <a:r>
              <a:rPr lang="en-GB" sz="1000" b="0" i="0" u="none" strike="noStrike" cap="none" baseline="0" dirty="0" err="1">
                <a:solidFill>
                  <a:srgbClr val="000000"/>
                </a:solidFill>
                <a:effectLst/>
                <a:uFillTx/>
                <a:latin typeface="+mn-lt"/>
              </a:rPr>
              <a:t>ganlyniad</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i</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anghofio</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yfed</a:t>
            </a:r>
            <a:r>
              <a:rPr lang="en-GB" sz="1000" b="0" i="0" u="none" strike="noStrike" cap="none" baseline="0" dirty="0">
                <a:solidFill>
                  <a:srgbClr val="000000"/>
                </a:solidFill>
                <a:effectLst/>
                <a:uFillTx/>
                <a:latin typeface="+mn-lt"/>
              </a:rPr>
              <a:t> neu </a:t>
            </a:r>
            <a:r>
              <a:rPr lang="en-GB" sz="1000" b="0" i="0" u="none" strike="noStrike" cap="none" baseline="0" dirty="0" err="1">
                <a:solidFill>
                  <a:srgbClr val="000000"/>
                </a:solidFill>
                <a:effectLst/>
                <a:uFillTx/>
                <a:latin typeface="+mn-lt"/>
              </a:rPr>
              <a:t>fwyta</a:t>
            </a:r>
            <a:r>
              <a:rPr lang="en-GB" sz="1000" b="0" i="0" u="none" strike="noStrike" cap="none" baseline="0" dirty="0">
                <a:solidFill>
                  <a:srgbClr val="000000"/>
                </a:solidFill>
                <a:effectLst/>
                <a:uFillTx/>
                <a:latin typeface="+mn-lt"/>
              </a:rPr>
              <a:t> a/neu </a:t>
            </a:r>
            <a:r>
              <a:rPr lang="en-GB" sz="1000" b="0" i="0" u="none" strike="noStrike" cap="none" baseline="0" dirty="0" err="1">
                <a:solidFill>
                  <a:srgbClr val="000000"/>
                </a:solidFill>
                <a:effectLst/>
                <a:uFillTx/>
                <a:latin typeface="+mn-lt"/>
              </a:rPr>
              <a:t>beidio</a:t>
            </a:r>
            <a:r>
              <a:rPr lang="en-GB" sz="1000" b="0" i="0" u="none" strike="noStrike" cap="none" baseline="0" dirty="0">
                <a:solidFill>
                  <a:srgbClr val="000000"/>
                </a:solidFill>
                <a:effectLst/>
                <a:uFillTx/>
                <a:latin typeface="+mn-lt"/>
              </a:rPr>
              <a:t> ag </a:t>
            </a:r>
            <a:r>
              <a:rPr lang="en-GB" sz="1000" b="0" i="0" u="none" strike="noStrike" cap="none" baseline="0" dirty="0" err="1">
                <a:solidFill>
                  <a:srgbClr val="000000"/>
                </a:solidFill>
                <a:effectLst/>
                <a:uFillTx/>
                <a:latin typeface="+mn-lt"/>
              </a:rPr>
              <a:t>adnabod</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teimladau</a:t>
            </a:r>
            <a:r>
              <a:rPr lang="en-GB" sz="1000" b="0" i="0" u="none" strike="noStrike" cap="none" baseline="0" dirty="0">
                <a:solidFill>
                  <a:srgbClr val="000000"/>
                </a:solidFill>
                <a:effectLst/>
                <a:uFillTx/>
                <a:latin typeface="+mn-lt"/>
              </a:rPr>
              <a:t> o </a:t>
            </a:r>
            <a:r>
              <a:rPr lang="en-GB" sz="1000" b="0" i="0" u="none" strike="noStrike" cap="none" baseline="0" dirty="0" err="1">
                <a:solidFill>
                  <a:srgbClr val="000000"/>
                </a:solidFill>
                <a:effectLst/>
                <a:uFillTx/>
                <a:latin typeface="+mn-lt"/>
              </a:rPr>
              <a:t>syched</a:t>
            </a:r>
            <a:r>
              <a:rPr lang="en-GB" sz="1000" b="0" i="0" u="none" strike="noStrike" cap="none" baseline="0" dirty="0">
                <a:solidFill>
                  <a:srgbClr val="000000"/>
                </a:solidFill>
                <a:effectLst/>
                <a:uFillTx/>
                <a:latin typeface="+mn-lt"/>
              </a:rPr>
              <a:t> neu </a:t>
            </a:r>
            <a:r>
              <a:rPr lang="en-GB" sz="1000" b="0" i="0" u="none" strike="noStrike" cap="none" baseline="0" dirty="0" err="1">
                <a:solidFill>
                  <a:srgbClr val="000000"/>
                </a:solidFill>
                <a:effectLst/>
                <a:uFillTx/>
                <a:latin typeface="+mn-lt"/>
              </a:rPr>
              <a:t>newyn</a:t>
            </a:r>
            <a:r>
              <a:rPr lang="en-GB" sz="1000" b="0" i="0" u="none" strike="noStrike" cap="none" baseline="0" dirty="0">
                <a:solidFill>
                  <a:srgbClr val="000000"/>
                </a:solidFill>
                <a:effectLst/>
                <a:uFillTx/>
                <a:latin typeface="+mn-lt"/>
              </a:rPr>
              <a:t> a </a:t>
            </a:r>
            <a:r>
              <a:rPr lang="en-GB" sz="1000" b="0" i="0" u="none" strike="noStrike" cap="none" baseline="0" dirty="0" err="1">
                <a:solidFill>
                  <a:srgbClr val="000000"/>
                </a:solidFill>
                <a:effectLst/>
                <a:uFillTx/>
                <a:latin typeface="+mn-lt"/>
              </a:rPr>
              <a:t>risgiau</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ychwanegol</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yn</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ymwneud</a:t>
            </a:r>
            <a:r>
              <a:rPr lang="en-GB" sz="1000" b="0" i="0" u="none" strike="noStrike" cap="none" baseline="0" dirty="0">
                <a:solidFill>
                  <a:srgbClr val="000000"/>
                </a:solidFill>
                <a:effectLst/>
                <a:uFillTx/>
                <a:latin typeface="+mn-lt"/>
              </a:rPr>
              <a:t> â </a:t>
            </a:r>
            <a:r>
              <a:rPr lang="en-GB" sz="1000" b="0" i="0" u="none" strike="noStrike" cap="none" baseline="0" dirty="0" err="1">
                <a:solidFill>
                  <a:srgbClr val="000000"/>
                </a:solidFill>
                <a:effectLst/>
                <a:uFillTx/>
                <a:latin typeface="+mn-lt"/>
              </a:rPr>
              <a:t>meddyginiaeth</a:t>
            </a:r>
            <a:r>
              <a:rPr lang="en-GB" sz="1000" b="0" i="0" u="none" strike="noStrike" cap="none" baseline="0" dirty="0">
                <a:solidFill>
                  <a:srgbClr val="000000"/>
                </a:solidFill>
                <a:effectLst/>
                <a:uFillTx/>
                <a:latin typeface="+mn-lt"/>
              </a:rPr>
              <a:t>, er </a:t>
            </a:r>
            <a:r>
              <a:rPr lang="en-GB" sz="1000" b="0" i="0" u="none" strike="noStrike" cap="none" baseline="0" dirty="0" err="1">
                <a:solidFill>
                  <a:srgbClr val="000000"/>
                </a:solidFill>
                <a:effectLst/>
                <a:uFillTx/>
                <a:latin typeface="+mn-lt"/>
              </a:rPr>
              <a:t>enghraifft</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colli</a:t>
            </a:r>
            <a:r>
              <a:rPr lang="en-GB" sz="1000" b="0" i="0" u="none" strike="noStrike" cap="none" baseline="0" dirty="0">
                <a:solidFill>
                  <a:srgbClr val="000000"/>
                </a:solidFill>
                <a:effectLst/>
                <a:uFillTx/>
                <a:latin typeface="+mn-lt"/>
              </a:rPr>
              <a:t> / </a:t>
            </a:r>
            <a:r>
              <a:rPr lang="en-GB" sz="1000" b="0" i="0" u="none" strike="noStrike" cap="none" baseline="0" dirty="0" err="1">
                <a:solidFill>
                  <a:srgbClr val="000000"/>
                </a:solidFill>
                <a:effectLst/>
                <a:uFillTx/>
                <a:latin typeface="+mn-lt"/>
              </a:rPr>
              <a:t>cymryd</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gormod</a:t>
            </a:r>
            <a:r>
              <a:rPr lang="en-GB" sz="1000" b="0" i="0" u="none" strike="noStrike" cap="none" baseline="0" dirty="0">
                <a:solidFill>
                  <a:srgbClr val="000000"/>
                </a:solidFill>
                <a:effectLst/>
                <a:uFillTx/>
                <a:latin typeface="+mn-lt"/>
              </a:rPr>
              <a:t> neu </a:t>
            </a:r>
            <a:r>
              <a:rPr lang="en-GB" sz="1000" b="0" i="0" u="none" strike="noStrike" cap="none" baseline="0" dirty="0" err="1">
                <a:solidFill>
                  <a:srgbClr val="000000"/>
                </a:solidFill>
                <a:effectLst/>
                <a:uFillTx/>
                <a:latin typeface="+mn-lt"/>
              </a:rPr>
              <a:t>ar</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adegau</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anghywir</a:t>
            </a:r>
            <a:r>
              <a:rPr lang="en-GB" sz="1000" b="0" i="0" u="none" strike="noStrike" cap="none" baseline="0" dirty="0">
                <a:solidFill>
                  <a:srgbClr val="000000"/>
                </a:solidFill>
                <a:effectLst/>
                <a:uFillTx/>
                <a:latin typeface="+mn-lt"/>
              </a:rPr>
              <a:t> ac </a:t>
            </a:r>
            <a:r>
              <a:rPr lang="en-GB" sz="1000" b="0" i="0" u="none" strike="noStrike" cap="none" baseline="0" dirty="0" err="1">
                <a:solidFill>
                  <a:srgbClr val="000000"/>
                </a:solidFill>
                <a:effectLst/>
                <a:uFillTx/>
                <a:latin typeface="+mn-lt"/>
              </a:rPr>
              <a:t>ati</a:t>
            </a:r>
            <a:r>
              <a:rPr lang="en-GB" sz="1000" b="0" i="0" u="none" strike="noStrike" cap="none" baseline="0" dirty="0">
                <a:solidFill>
                  <a:srgbClr val="000000"/>
                </a:solidFill>
                <a:effectLst/>
                <a:uFillTx/>
                <a:latin typeface="+mn-lt"/>
              </a:rPr>
              <a:t>.</a:t>
            </a:r>
          </a:p>
          <a:p>
            <a:pPr rtl="0"/>
            <a:br>
              <a:rPr lang="en-GB" sz="1200" dirty="0"/>
            </a:br>
            <a:r>
              <a:rPr lang="en-GB" sz="1000" b="0" i="0" u="none" strike="noStrike" cap="none" baseline="0" dirty="0">
                <a:solidFill>
                  <a:srgbClr val="000000"/>
                </a:solidFill>
                <a:effectLst/>
                <a:uFillTx/>
                <a:latin typeface="+mn-lt"/>
              </a:rPr>
              <a:t>Gall </a:t>
            </a:r>
            <a:r>
              <a:rPr lang="en-GB" sz="1000" b="0" i="0" u="none" strike="noStrike" cap="none" baseline="0" dirty="0" err="1">
                <a:solidFill>
                  <a:srgbClr val="000000"/>
                </a:solidFill>
                <a:effectLst/>
                <a:uFillTx/>
                <a:latin typeface="+mn-lt"/>
              </a:rPr>
              <a:t>technoleg</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gynorthwyol</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fod</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yn</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strategaeth</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i</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gefnogi</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hyn</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Gweler</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cymhwyster</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ymarfer</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proffesiynol</a:t>
            </a:r>
            <a:r>
              <a:rPr lang="en-GB" sz="1000" b="0" i="0" u="none" strike="noStrike" cap="none" baseline="0" dirty="0">
                <a:solidFill>
                  <a:srgbClr val="000000"/>
                </a:solidFill>
                <a:effectLst/>
                <a:uFillTx/>
                <a:latin typeface="+mn-lt"/>
              </a:rPr>
              <a:t> </a:t>
            </a:r>
            <a:r>
              <a:rPr lang="en-GB" sz="1000" b="0" i="0" u="none" strike="noStrike" cap="none" baseline="0" dirty="0" err="1">
                <a:solidFill>
                  <a:srgbClr val="000000"/>
                </a:solidFill>
                <a:effectLst/>
                <a:uFillTx/>
                <a:latin typeface="+mn-lt"/>
              </a:rPr>
              <a:t>Lefel</a:t>
            </a:r>
            <a:r>
              <a:rPr lang="en-GB" sz="1000" b="0" i="0" u="none" strike="noStrike" cap="none" baseline="0" dirty="0">
                <a:solidFill>
                  <a:srgbClr val="000000"/>
                </a:solidFill>
                <a:effectLst/>
                <a:uFillTx/>
                <a:latin typeface="+mn-lt"/>
              </a:rPr>
              <a:t> 4</a:t>
            </a:r>
            <a:br>
              <a:rPr lang="en-GB" sz="1200" dirty="0"/>
            </a:br>
            <a:endParaRPr lang="en-GB" b="1" dirty="0"/>
          </a:p>
          <a:p>
            <a:r>
              <a:rPr lang="en-GB" b="1" dirty="0"/>
              <a:t>English:</a:t>
            </a:r>
          </a:p>
          <a:p>
            <a:r>
              <a:rPr lang="en-GB" dirty="0"/>
              <a:t>Areas of physical care: management of infection, nutrition - diet and fluid, mobility and safe transfer, continence promotion, skin care and tissue viability, oral health, visual and auditory health, sexual health, sleep assessment and management of pain </a:t>
            </a:r>
          </a:p>
          <a:p>
            <a:endParaRPr lang="en-GB" dirty="0">
              <a:effectLst/>
            </a:endParaRPr>
          </a:p>
          <a:p>
            <a:r>
              <a:rPr lang="en-GB" dirty="0">
                <a:effectLst/>
              </a:rPr>
              <a:t>With the different types of dementia and at the different stages come risks associated with maintaining the physical well-being of individuals.</a:t>
            </a:r>
          </a:p>
          <a:p>
            <a:r>
              <a:rPr lang="en-GB" dirty="0">
                <a:effectLst/>
              </a:rPr>
              <a:t>The individual may be experiencing pain, indicative of an underlying problem, that goes unchecked, due to the person’s ability to reliably self-report pain. We may misinterpret pain behaviours such as irritability, withdrawal, or pacing as a symptom of the dementia and miss the pain.</a:t>
            </a:r>
          </a:p>
          <a:p>
            <a:r>
              <a:rPr lang="en-GB" dirty="0">
                <a:effectLst/>
              </a:rPr>
              <a:t>Incontinence problems not being identified can lead to infections and poor hygiene, leading to skin care problems like pressure sores.</a:t>
            </a:r>
          </a:p>
          <a:p>
            <a:r>
              <a:rPr lang="en-GB" dirty="0">
                <a:effectLst/>
              </a:rPr>
              <a:t>Not having the adequate nutrients, due to difficulties with eating and drinking, or the individual forgetting to eat could cause weight loss, vulnerability to pressure sores, disorientation and eventually a general decline in an individual’s health.</a:t>
            </a:r>
          </a:p>
          <a:p>
            <a:r>
              <a:rPr lang="en-GB" dirty="0">
                <a:effectLst/>
              </a:rPr>
              <a:t>Poor oral hygiene may result in pain, infection and problems with nutrition. Poor foot care could result in problems with mobility, increasing risks for falls.</a:t>
            </a:r>
          </a:p>
          <a:p>
            <a:r>
              <a:rPr lang="en-GB" dirty="0">
                <a:effectLst/>
              </a:rPr>
              <a:t>It is vital that all health checks are maintained.</a:t>
            </a:r>
          </a:p>
          <a:p>
            <a:endParaRPr lang="en-GB" dirty="0">
              <a:effectLst/>
            </a:endParaRPr>
          </a:p>
          <a:p>
            <a:pPr rtl="0"/>
            <a:r>
              <a:rPr lang="en-GB" sz="1200" b="0" i="0" u="none" strike="noStrike" kern="1200" dirty="0">
                <a:solidFill>
                  <a:schemeClr val="tx1"/>
                </a:solidFill>
                <a:effectLst/>
                <a:latin typeface="+mn-lt"/>
                <a:ea typeface="+mn-ea"/>
                <a:cs typeface="+mn-cs"/>
              </a:rPr>
              <a:t>There</a:t>
            </a:r>
            <a:r>
              <a:rPr lang="en-GB" sz="1200" b="0" i="0" u="none" strike="noStrike" kern="1200" baseline="0" dirty="0">
                <a:solidFill>
                  <a:schemeClr val="tx1"/>
                </a:solidFill>
                <a:effectLst/>
                <a:latin typeface="+mn-lt"/>
                <a:ea typeface="+mn-ea"/>
                <a:cs typeface="+mn-cs"/>
              </a:rPr>
              <a:t> is also </a:t>
            </a:r>
            <a:r>
              <a:rPr lang="en-GB" sz="1200" b="0" i="0" u="none" strike="noStrike" kern="1200" dirty="0">
                <a:solidFill>
                  <a:schemeClr val="tx1"/>
                </a:solidFill>
                <a:effectLst/>
                <a:latin typeface="+mn-lt"/>
                <a:ea typeface="+mn-ea"/>
                <a:cs typeface="+mn-cs"/>
              </a:rPr>
              <a:t>risks of dehydration and malnutrition as a result of forgetting to drink or eat and /or not recognising feelings of thirst or hunger</a:t>
            </a:r>
            <a:r>
              <a:rPr lang="en-GB" sz="1200" b="0" i="0" u="none" strike="noStrike" kern="1200" baseline="0" dirty="0">
                <a:solidFill>
                  <a:schemeClr val="tx1"/>
                </a:solidFill>
                <a:effectLst/>
                <a:latin typeface="+mn-lt"/>
                <a:ea typeface="+mn-ea"/>
                <a:cs typeface="+mn-cs"/>
              </a:rPr>
              <a:t> and</a:t>
            </a:r>
            <a:r>
              <a:rPr lang="en-GB" sz="1200" b="0" i="0" u="none" strike="noStrike" kern="1200" dirty="0">
                <a:solidFill>
                  <a:schemeClr val="tx1"/>
                </a:solidFill>
                <a:effectLst/>
                <a:latin typeface="+mn-lt"/>
                <a:ea typeface="+mn-ea"/>
                <a:cs typeface="+mn-cs"/>
              </a:rPr>
              <a:t> additional risks related to medication,</a:t>
            </a:r>
            <a:r>
              <a:rPr lang="en-GB" sz="1200" b="0" i="0" u="none" strike="noStrike" kern="1200" baseline="0" dirty="0">
                <a:solidFill>
                  <a:schemeClr val="tx1"/>
                </a:solidFill>
                <a:effectLst/>
                <a:latin typeface="+mn-lt"/>
                <a:ea typeface="+mn-ea"/>
                <a:cs typeface="+mn-cs"/>
              </a:rPr>
              <a:t> for example, </a:t>
            </a:r>
            <a:r>
              <a:rPr lang="en-GB" sz="1200" b="0" i="0" u="none" strike="noStrike" kern="1200" dirty="0">
                <a:solidFill>
                  <a:schemeClr val="tx1"/>
                </a:solidFill>
                <a:effectLst/>
                <a:latin typeface="+mn-lt"/>
                <a:ea typeface="+mn-ea"/>
                <a:cs typeface="+mn-cs"/>
              </a:rPr>
              <a:t>  missing / taking too much or at wrong times etc.</a:t>
            </a:r>
            <a:endParaRPr lang="en-GB" b="0" dirty="0">
              <a:effectLst/>
            </a:endParaRPr>
          </a:p>
          <a:p>
            <a:pPr rtl="0"/>
            <a:br>
              <a:rPr lang="en-GB" b="0" dirty="0">
                <a:effectLst/>
              </a:rPr>
            </a:br>
            <a:r>
              <a:rPr lang="en-GB" sz="1200" b="0" i="0" u="none" strike="noStrike" kern="1200" dirty="0">
                <a:solidFill>
                  <a:schemeClr val="tx1"/>
                </a:solidFill>
                <a:effectLst/>
                <a:latin typeface="+mn-lt"/>
                <a:ea typeface="+mn-ea"/>
                <a:cs typeface="+mn-cs"/>
              </a:rPr>
              <a:t>Assistive technology</a:t>
            </a:r>
            <a:r>
              <a:rPr lang="en-GB" sz="1200" b="0" i="0" u="none" strike="noStrike" kern="1200" baseline="0" dirty="0">
                <a:solidFill>
                  <a:schemeClr val="tx1"/>
                </a:solidFill>
                <a:effectLst/>
                <a:latin typeface="+mn-lt"/>
                <a:ea typeface="+mn-ea"/>
                <a:cs typeface="+mn-cs"/>
              </a:rPr>
              <a:t> can be a strategy to support this. Please see</a:t>
            </a:r>
            <a:r>
              <a:rPr lang="en-GB" sz="1200" b="0" i="0" u="none" strike="noStrike" kern="1200" dirty="0">
                <a:solidFill>
                  <a:schemeClr val="tx1"/>
                </a:solidFill>
                <a:effectLst/>
                <a:latin typeface="+mn-lt"/>
                <a:ea typeface="+mn-ea"/>
                <a:cs typeface="+mn-cs"/>
              </a:rPr>
              <a:t> Level</a:t>
            </a:r>
            <a:r>
              <a:rPr lang="en-GB" sz="1200" b="0" i="0" u="none" strike="noStrike" kern="1200" baseline="0" dirty="0">
                <a:solidFill>
                  <a:schemeClr val="tx1"/>
                </a:solidFill>
                <a:effectLst/>
                <a:latin typeface="+mn-lt"/>
                <a:ea typeface="+mn-ea"/>
                <a:cs typeface="+mn-cs"/>
              </a:rPr>
              <a:t> </a:t>
            </a:r>
            <a:r>
              <a:rPr lang="en-GB" sz="1200" b="0" i="0" u="none" strike="noStrike" kern="1200" dirty="0">
                <a:solidFill>
                  <a:schemeClr val="tx1"/>
                </a:solidFill>
                <a:effectLst/>
                <a:latin typeface="+mn-lt"/>
                <a:ea typeface="+mn-ea"/>
                <a:cs typeface="+mn-cs"/>
              </a:rPr>
              <a:t>4 professional practice qualification</a:t>
            </a:r>
            <a:br>
              <a:rPr lang="en-GB" dirty="0"/>
            </a:br>
            <a:endParaRPr lang="en-GB" dirty="0">
              <a:effectLst/>
            </a:endParaRPr>
          </a:p>
          <a:p>
            <a:r>
              <a:rPr lang="en-GB" dirty="0"/>
              <a:t>Sources:</a:t>
            </a:r>
            <a:endParaRPr lang="en-GB" dirty="0">
              <a:cs typeface="Calibri" panose="020F0502020204030204"/>
            </a:endParaRPr>
          </a:p>
          <a:p>
            <a:r>
              <a:rPr lang="en-GB" dirty="0"/>
              <a:t>https://socialcare.wales/resources/good-work-dementia-learning-and-developmentframework </a:t>
            </a:r>
          </a:p>
          <a:p>
            <a:r>
              <a:rPr lang="en-GB" dirty="0"/>
              <a:t>https://socialcare.wales/resources/national-dementia-vision-for-wales </a:t>
            </a:r>
            <a:endParaRPr lang="en-GB"/>
          </a:p>
          <a:p>
            <a:r>
              <a:rPr lang="en-GB" dirty="0"/>
              <a:t>https://socialcare.wales/resources/dementia-more-than-just-memory-loss</a:t>
            </a:r>
            <a:br>
              <a:rPr lang="en-GB" dirty="0">
                <a:effectLst/>
                <a:cs typeface="+mn-lt"/>
              </a:rPr>
            </a:br>
            <a:endParaRPr lang="en-GB">
              <a:cs typeface="Calibri"/>
            </a:endParaRPr>
          </a:p>
        </p:txBody>
      </p:sp>
      <p:sp>
        <p:nvSpPr>
          <p:cNvPr id="4" name="Slide Number Placeholder 3"/>
          <p:cNvSpPr>
            <a:spLocks noGrp="1"/>
          </p:cNvSpPr>
          <p:nvPr>
            <p:ph type="sldNum" sz="quarter" idx="10"/>
          </p:nvPr>
        </p:nvSpPr>
        <p:spPr/>
        <p:txBody>
          <a:bodyPr/>
          <a:lstStyle/>
          <a:p>
            <a:fld id="{7B5830E5-AC39-40E0-97B1-7E76EEB95408}" type="slidenum">
              <a:rPr lang="en-GB" smtClean="0"/>
              <a:t>12</a:t>
            </a:fld>
            <a:endParaRPr lang="en-GB"/>
          </a:p>
        </p:txBody>
      </p:sp>
    </p:spTree>
    <p:extLst>
      <p:ext uri="{BB962C8B-B14F-4D97-AF65-F5344CB8AC3E}">
        <p14:creationId xmlns:p14="http://schemas.microsoft.com/office/powerpoint/2010/main" val="2852147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i="0" kern="1200" dirty="0">
                <a:solidFill>
                  <a:schemeClr val="tx1"/>
                </a:solidFill>
                <a:effectLst/>
                <a:latin typeface="+mn-lt"/>
                <a:ea typeface="+mn-ea"/>
                <a:cs typeface="+mn-cs"/>
              </a:rPr>
              <a:t>Welsh:</a:t>
            </a:r>
          </a:p>
          <a:p>
            <a:r>
              <a:rPr lang="cy" sz="1200" b="0" i="0" u="none" strike="noStrike" cap="none" baseline="0" dirty="0">
                <a:solidFill>
                  <a:srgbClr val="000000"/>
                </a:solidFill>
                <a:effectLst/>
                <a:uFillTx/>
                <a:latin typeface="+mn-lt"/>
              </a:rPr>
              <a:t>Mae dull galluogi yn galluogi'r unigolyn i wneud cymaint drosto'i hun ag y gall. Mae'r athroniaeth o wneud pethau </a:t>
            </a:r>
            <a:r>
              <a:rPr lang="cy" sz="1200" b="1" i="0" u="none" strike="noStrike" cap="none" baseline="0" dirty="0">
                <a:solidFill>
                  <a:srgbClr val="000000"/>
                </a:solidFill>
                <a:effectLst/>
                <a:uFillTx/>
                <a:latin typeface="+mn-lt"/>
              </a:rPr>
              <a:t>gyda'r unigolyn yn hytrach nag i'r</a:t>
            </a:r>
            <a:r>
              <a:rPr lang="cy" sz="1200" b="0" i="0" u="none" strike="noStrike" cap="none" baseline="0" dirty="0">
                <a:solidFill>
                  <a:srgbClr val="000000"/>
                </a:solidFill>
                <a:effectLst/>
                <a:uFillTx/>
                <a:latin typeface="+mn-lt"/>
              </a:rPr>
              <a:t> unigolyn yn sicrhau ei fod yn parhau i ddefnyddio sgiliau a galluoedd a gedwir. Os byddwn yn cymryd drosodd, bydd sgiliau'n cael eu colli'n gyflymach.</a:t>
            </a:r>
          </a:p>
          <a:p>
            <a:r>
              <a:rPr lang="cy" sz="1200" b="0" i="0" u="none" strike="noStrike" cap="none" baseline="0" dirty="0">
                <a:solidFill>
                  <a:srgbClr val="000000"/>
                </a:solidFill>
                <a:effectLst/>
                <a:uFillTx/>
                <a:latin typeface="+mn-lt"/>
              </a:rPr>
              <a:t>Gall addasu ein cyfathrebiad i ddefnyddio mwy o arwyddion ac ystumiau, geiriau ac ymadroddion syml, a defnydd priodol o gyffyrddiad fod o gymorth. Hyd yn oed pan fydd geiriau’n mynd yn anodd, bydd yr unigolyn yn sylwi ar lais tawel a chyfeillgar (ac os ydych chi’n mynd yn flin neu’n rhwystredig!).</a:t>
            </a:r>
          </a:p>
          <a:p>
            <a:r>
              <a:rPr lang="cy" sz="1200" b="0" i="0" u="none" strike="noStrike" cap="none" baseline="0" dirty="0">
                <a:solidFill>
                  <a:srgbClr val="000000"/>
                </a:solidFill>
                <a:effectLst/>
                <a:uFillTx/>
                <a:latin typeface="+mn-lt"/>
              </a:rPr>
              <a:t>Gall amgylcheddau cadarnhaol, megis goleuadau da, ychydig iawn o dynnu sylw oddi wrth sŵn cefndir, y defnydd o arwyddion a chyferbyniad lliw, helpu hefyd.</a:t>
            </a:r>
          </a:p>
          <a:p>
            <a:r>
              <a:rPr lang="cy" sz="1200" b="0" i="0" u="none" strike="noStrike" cap="none" baseline="0" dirty="0">
                <a:solidFill>
                  <a:srgbClr val="000000"/>
                </a:solidFill>
                <a:effectLst/>
                <a:uFillTx/>
                <a:latin typeface="+mn-lt"/>
              </a:rPr>
              <a:t>Mae angen inni adnabod arwyddion o drallod yn yr unigolyn â dementia, efallai cynnydd mewn ymddygiadau cynhyrfus ac ymateb yn unol â hynny, gan wybod pryd i gynnig cysur a phryd i roi’r gorau i’r hyn yr ydym yn ei wneud a cherdded i ffwrdd.</a:t>
            </a:r>
          </a:p>
          <a:p>
            <a:endParaRPr lang="en-GB" dirty="0"/>
          </a:p>
          <a:p>
            <a:endParaRPr lang="en-GB" sz="1200" b="1"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English:</a:t>
            </a:r>
          </a:p>
          <a:p>
            <a:r>
              <a:rPr lang="en-GB" sz="1200" b="0" i="0" kern="1200" dirty="0">
                <a:solidFill>
                  <a:schemeClr val="tx1"/>
                </a:solidFill>
                <a:effectLst/>
                <a:latin typeface="+mn-lt"/>
                <a:ea typeface="+mn-ea"/>
                <a:cs typeface="+mn-cs"/>
              </a:rPr>
              <a:t>An enabling approach allows the individual to do as much for themselves as they are able. The philosophy of doing things </a:t>
            </a:r>
            <a:r>
              <a:rPr lang="en-GB" sz="1200" b="1" i="0" kern="1200" dirty="0">
                <a:solidFill>
                  <a:schemeClr val="tx1"/>
                </a:solidFill>
                <a:effectLst/>
                <a:latin typeface="+mn-lt"/>
                <a:ea typeface="+mn-ea"/>
                <a:cs typeface="+mn-cs"/>
              </a:rPr>
              <a:t>with</a:t>
            </a:r>
            <a:r>
              <a:rPr lang="en-GB" sz="1200" b="0" i="0" kern="1200" dirty="0">
                <a:solidFill>
                  <a:schemeClr val="tx1"/>
                </a:solidFill>
                <a:effectLst/>
                <a:latin typeface="+mn-lt"/>
                <a:ea typeface="+mn-ea"/>
                <a:cs typeface="+mn-cs"/>
              </a:rPr>
              <a:t> the individual rather than </a:t>
            </a:r>
            <a:r>
              <a:rPr lang="en-GB" sz="1200" b="1" i="0" kern="1200" dirty="0">
                <a:solidFill>
                  <a:schemeClr val="tx1"/>
                </a:solidFill>
                <a:effectLst/>
                <a:latin typeface="+mn-lt"/>
                <a:ea typeface="+mn-ea"/>
                <a:cs typeface="+mn-cs"/>
              </a:rPr>
              <a:t>to</a:t>
            </a:r>
            <a:r>
              <a:rPr lang="en-GB" sz="1200" b="0" i="0" kern="1200" dirty="0">
                <a:solidFill>
                  <a:schemeClr val="tx1"/>
                </a:solidFill>
                <a:effectLst/>
                <a:latin typeface="+mn-lt"/>
                <a:ea typeface="+mn-ea"/>
                <a:cs typeface="+mn-cs"/>
              </a:rPr>
              <a:t> the individual ensures that they continue to use retained skills and abilities. If we take over, skills will be lost more quickly.</a:t>
            </a:r>
          </a:p>
          <a:p>
            <a:r>
              <a:rPr lang="en-GB" sz="1200" b="0" i="0" kern="1200" dirty="0">
                <a:solidFill>
                  <a:schemeClr val="tx1"/>
                </a:solidFill>
                <a:effectLst/>
                <a:latin typeface="+mn-lt"/>
                <a:ea typeface="+mn-ea"/>
                <a:cs typeface="+mn-cs"/>
              </a:rPr>
              <a:t>Adapting our communication to use more signs and gestures, simple words and expressions, and the appropriate use of touch can help. Even when words are becoming difficult, the individual will notice a calm and friendly voice (and if you are becoming cross or frustrated!).</a:t>
            </a:r>
          </a:p>
          <a:p>
            <a:r>
              <a:rPr lang="en-GB" sz="1200" b="0" i="0" kern="1200" dirty="0">
                <a:solidFill>
                  <a:schemeClr val="tx1"/>
                </a:solidFill>
                <a:effectLst/>
                <a:latin typeface="+mn-lt"/>
                <a:ea typeface="+mn-ea"/>
                <a:cs typeface="+mn-cs"/>
              </a:rPr>
              <a:t>Positive environments, such as good lighting, minimal distraction from background noise, the use of signs and colour contrast, can also help.</a:t>
            </a:r>
          </a:p>
          <a:p>
            <a:r>
              <a:rPr lang="en-GB" sz="1200" b="0" i="0" kern="1200" dirty="0">
                <a:solidFill>
                  <a:schemeClr val="tx1"/>
                </a:solidFill>
                <a:effectLst/>
                <a:latin typeface="+mn-lt"/>
                <a:ea typeface="+mn-ea"/>
                <a:cs typeface="+mn-cs"/>
              </a:rPr>
              <a:t>We need to recognise signs of distress in the individual with dementia, perhaps an increase in agitated behaviours and respond accordingly, knowing when to offer comfort and when to stop what we are doing and walk away.</a:t>
            </a:r>
          </a:p>
          <a:p>
            <a:endParaRPr lang="en-GB" dirty="0">
              <a:cs typeface="Calibri" panose="020F0502020204030204"/>
            </a:endParaRPr>
          </a:p>
          <a:p>
            <a:r>
              <a:rPr lang="en-GB" dirty="0">
                <a:cs typeface="Calibri" panose="020F0502020204030204"/>
              </a:rPr>
              <a:t>Resources</a:t>
            </a:r>
            <a:endParaRPr lang="en-GB" dirty="0"/>
          </a:p>
          <a:p>
            <a:r>
              <a:rPr lang="en-GB" dirty="0">
                <a:hlinkClick r:id="rId3"/>
              </a:rPr>
              <a:t>https://www.dementiacarematters.com/</a:t>
            </a:r>
            <a:endParaRPr lang="en-GB">
              <a:cs typeface="Calibri" panose="020F0502020204030204"/>
              <a:hlinkClick r:id="" action="ppaction://noaction"/>
            </a:endParaRPr>
          </a:p>
          <a:p>
            <a:r>
              <a:rPr lang="en-GB" dirty="0">
                <a:hlinkClick r:id="rId4"/>
              </a:rPr>
              <a:t>https://teepasnow.com/</a:t>
            </a:r>
            <a:endParaRPr lang="en-GB" dirty="0">
              <a:cs typeface="Calibri" panose="020F0502020204030204"/>
              <a:hlinkClick r:id="rId4"/>
            </a:endParaRPr>
          </a:p>
          <a:p>
            <a:endParaRPr lang="en-GB" dirty="0">
              <a:cs typeface="Calibri" panose="020F0502020204030204"/>
            </a:endParaRPr>
          </a:p>
          <a:p>
            <a:endParaRPr lang="en-GB" dirty="0">
              <a:cs typeface="Calibri" panose="020F0502020204030204"/>
            </a:endParaRPr>
          </a:p>
        </p:txBody>
      </p:sp>
      <p:sp>
        <p:nvSpPr>
          <p:cNvPr id="4" name="Slide Number Placeholder 3"/>
          <p:cNvSpPr>
            <a:spLocks noGrp="1"/>
          </p:cNvSpPr>
          <p:nvPr>
            <p:ph type="sldNum" sz="quarter" idx="10"/>
          </p:nvPr>
        </p:nvSpPr>
        <p:spPr/>
        <p:txBody>
          <a:bodyPr/>
          <a:lstStyle/>
          <a:p>
            <a:fld id="{7B5830E5-AC39-40E0-97B1-7E76EEB95408}" type="slidenum">
              <a:rPr lang="en-GB" smtClean="0"/>
              <a:t>13</a:t>
            </a:fld>
            <a:endParaRPr lang="en-GB"/>
          </a:p>
        </p:txBody>
      </p:sp>
    </p:spTree>
    <p:extLst>
      <p:ext uri="{BB962C8B-B14F-4D97-AF65-F5344CB8AC3E}">
        <p14:creationId xmlns:p14="http://schemas.microsoft.com/office/powerpoint/2010/main" val="12615812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67C2F6C-ED6C-4665-B642-1F0B2BA0E354}" type="datetimeFigureOut">
              <a:rPr lang="en-GB" smtClean="0"/>
              <a:t>11/01/2024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4B6396-924A-443D-AF57-6AD01F3C3668}" type="slidenum">
              <a:rPr lang="en-GB" smtClean="0"/>
              <a:t>‹#›</a:t>
            </a:fld>
            <a:endParaRPr lang="en-GB"/>
          </a:p>
        </p:txBody>
      </p:sp>
    </p:spTree>
    <p:extLst>
      <p:ext uri="{BB962C8B-B14F-4D97-AF65-F5344CB8AC3E}">
        <p14:creationId xmlns:p14="http://schemas.microsoft.com/office/powerpoint/2010/main" val="1386932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67C2F6C-ED6C-4665-B642-1F0B2BA0E354}" type="datetimeFigureOut">
              <a:rPr lang="en-GB" smtClean="0"/>
              <a:t>11/01/2024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4B6396-924A-443D-AF57-6AD01F3C3668}" type="slidenum">
              <a:rPr lang="en-GB" smtClean="0"/>
              <a:t>‹#›</a:t>
            </a:fld>
            <a:endParaRPr lang="en-GB"/>
          </a:p>
        </p:txBody>
      </p:sp>
    </p:spTree>
    <p:extLst>
      <p:ext uri="{BB962C8B-B14F-4D97-AF65-F5344CB8AC3E}">
        <p14:creationId xmlns:p14="http://schemas.microsoft.com/office/powerpoint/2010/main" val="271423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67C2F6C-ED6C-4665-B642-1F0B2BA0E354}" type="datetimeFigureOut">
              <a:rPr lang="en-GB" smtClean="0"/>
              <a:t>11/01/2024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4B6396-924A-443D-AF57-6AD01F3C3668}" type="slidenum">
              <a:rPr lang="en-GB" smtClean="0"/>
              <a:t>‹#›</a:t>
            </a:fld>
            <a:endParaRPr lang="en-GB"/>
          </a:p>
        </p:txBody>
      </p:sp>
    </p:spTree>
    <p:extLst>
      <p:ext uri="{BB962C8B-B14F-4D97-AF65-F5344CB8AC3E}">
        <p14:creationId xmlns:p14="http://schemas.microsoft.com/office/powerpoint/2010/main" val="14693642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 General">
    <p:bg>
      <p:bgPr>
        <a:solidFill>
          <a:schemeClr val="bg1"/>
        </a:solidFill>
        <a:effectLst/>
      </p:bgPr>
    </p:bg>
    <p:spTree>
      <p:nvGrpSpPr>
        <p:cNvPr id="1" name=""/>
        <p:cNvGrpSpPr/>
        <p:nvPr/>
      </p:nvGrpSpPr>
      <p:grpSpPr>
        <a:xfrm>
          <a:off x="0" y="0"/>
          <a:ext cx="0" cy="0"/>
          <a:chOff x="0" y="0"/>
          <a:chExt cx="0" cy="0"/>
        </a:xfrm>
      </p:grpSpPr>
      <p:pic>
        <p:nvPicPr>
          <p:cNvPr id="8"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05034" y="850901"/>
            <a:ext cx="9734551" cy="695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19151" y="277814"/>
            <a:ext cx="4404783" cy="788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838200" y="2763683"/>
            <a:ext cx="5020293" cy="568748"/>
          </a:xfrm>
        </p:spPr>
        <p:txBody>
          <a:bodyPr>
            <a:normAutofit/>
          </a:bodyPr>
          <a:lstStyle>
            <a:lvl1pPr marL="0" indent="0" algn="l">
              <a:buNone/>
              <a:defRPr sz="1600" baseline="0">
                <a:solidFill>
                  <a:srgbClr val="16AD8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7" name="Title 6"/>
          <p:cNvSpPr>
            <a:spLocks noGrp="1"/>
          </p:cNvSpPr>
          <p:nvPr>
            <p:ph type="title"/>
          </p:nvPr>
        </p:nvSpPr>
        <p:spPr>
          <a:xfrm>
            <a:off x="838200" y="1492764"/>
            <a:ext cx="5020293" cy="1024286"/>
          </a:xfrm>
          <a:prstGeom prst="rect">
            <a:avLst/>
          </a:prstGeom>
        </p:spPr>
        <p:txBody>
          <a:bodyPr anchor="t">
            <a:normAutofit/>
          </a:bodyPr>
          <a:lstStyle>
            <a:lvl1pPr>
              <a:defRPr sz="2800" baseline="0">
                <a:solidFill>
                  <a:srgbClr val="37394C"/>
                </a:solidFill>
              </a:defRPr>
            </a:lvl1pPr>
          </a:lstStyle>
          <a:p>
            <a:r>
              <a:rPr lang="en-US"/>
              <a:t>Click to edit Master title style</a:t>
            </a:r>
            <a:endParaRPr lang="en-US" dirty="0"/>
          </a:p>
        </p:txBody>
      </p:sp>
      <p:sp>
        <p:nvSpPr>
          <p:cNvPr id="13" name="Text Placeholder 12"/>
          <p:cNvSpPr>
            <a:spLocks noGrp="1"/>
          </p:cNvSpPr>
          <p:nvPr>
            <p:ph type="body" sz="quarter" idx="13"/>
          </p:nvPr>
        </p:nvSpPr>
        <p:spPr>
          <a:xfrm>
            <a:off x="838201" y="3879726"/>
            <a:ext cx="5012377" cy="1024286"/>
          </a:xfrm>
        </p:spPr>
        <p:txBody>
          <a:bodyPr>
            <a:normAutofit/>
          </a:bodyPr>
          <a:lstStyle>
            <a:lvl1pPr marL="0" indent="0">
              <a:buNone/>
              <a:defRPr sz="2800">
                <a:solidFill>
                  <a:srgbClr val="37394C"/>
                </a:solidFill>
              </a:defRPr>
            </a:lvl1pPr>
          </a:lstStyle>
          <a:p>
            <a:pPr lvl="0"/>
            <a:r>
              <a:rPr lang="en-US"/>
              <a:t>Click to edit Master text styles</a:t>
            </a:r>
          </a:p>
        </p:txBody>
      </p:sp>
      <p:sp>
        <p:nvSpPr>
          <p:cNvPr id="15" name="Text Placeholder 14"/>
          <p:cNvSpPr>
            <a:spLocks noGrp="1"/>
          </p:cNvSpPr>
          <p:nvPr>
            <p:ph type="body" sz="quarter" idx="14"/>
          </p:nvPr>
        </p:nvSpPr>
        <p:spPr>
          <a:xfrm>
            <a:off x="837982" y="5150646"/>
            <a:ext cx="5012596" cy="569541"/>
          </a:xfrm>
        </p:spPr>
        <p:txBody>
          <a:bodyPr>
            <a:normAutofit/>
          </a:bodyPr>
          <a:lstStyle>
            <a:lvl1pPr marL="0" indent="0">
              <a:buNone/>
              <a:defRPr sz="1600">
                <a:solidFill>
                  <a:srgbClr val="16AD85"/>
                </a:solidFill>
              </a:defRPr>
            </a:lvl1pPr>
          </a:lstStyle>
          <a:p>
            <a:pPr lvl="0"/>
            <a:r>
              <a:rPr lang="en-US"/>
              <a:t>Click to edit Master text styles</a:t>
            </a:r>
          </a:p>
        </p:txBody>
      </p:sp>
      <p:pic>
        <p:nvPicPr>
          <p:cNvPr id="6"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bwMode="auto">
          <a:xfrm>
            <a:off x="9023237" y="5952931"/>
            <a:ext cx="2176067" cy="698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350033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Text">
    <p:spTree>
      <p:nvGrpSpPr>
        <p:cNvPr id="1" name=""/>
        <p:cNvGrpSpPr/>
        <p:nvPr/>
      </p:nvGrpSpPr>
      <p:grpSpPr>
        <a:xfrm>
          <a:off x="0" y="0"/>
          <a:ext cx="0" cy="0"/>
          <a:chOff x="0" y="0"/>
          <a:chExt cx="0" cy="0"/>
        </a:xfrm>
      </p:grpSpPr>
      <p:pic>
        <p:nvPicPr>
          <p:cNvPr id="7"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48785" y="6153150"/>
            <a:ext cx="24765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6"/>
          <p:cNvSpPr txBox="1">
            <a:spLocks noChangeArrowheads="1"/>
          </p:cNvSpPr>
          <p:nvPr/>
        </p:nvSpPr>
        <p:spPr bwMode="auto">
          <a:xfrm>
            <a:off x="4715934" y="6191251"/>
            <a:ext cx="2760133"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defTabSz="912813" fontAlgn="base">
              <a:spcBef>
                <a:spcPct val="0"/>
              </a:spcBef>
              <a:spcAft>
                <a:spcPct val="0"/>
              </a:spcAft>
              <a:defRPr>
                <a:solidFill>
                  <a:schemeClr val="tx1"/>
                </a:solidFill>
                <a:latin typeface="Arial" charset="0"/>
              </a:defRPr>
            </a:lvl6pPr>
            <a:lvl7pPr marL="2971800" indent="-228600" defTabSz="912813" fontAlgn="base">
              <a:spcBef>
                <a:spcPct val="0"/>
              </a:spcBef>
              <a:spcAft>
                <a:spcPct val="0"/>
              </a:spcAft>
              <a:defRPr>
                <a:solidFill>
                  <a:schemeClr val="tx1"/>
                </a:solidFill>
                <a:latin typeface="Arial" charset="0"/>
              </a:defRPr>
            </a:lvl7pPr>
            <a:lvl8pPr marL="3429000" indent="-228600" defTabSz="912813" fontAlgn="base">
              <a:spcBef>
                <a:spcPct val="0"/>
              </a:spcBef>
              <a:spcAft>
                <a:spcPct val="0"/>
              </a:spcAft>
              <a:defRPr>
                <a:solidFill>
                  <a:schemeClr val="tx1"/>
                </a:solidFill>
                <a:latin typeface="Arial" charset="0"/>
              </a:defRPr>
            </a:lvl8pPr>
            <a:lvl9pPr marL="3886200" indent="-228600" defTabSz="912813" fontAlgn="base">
              <a:spcBef>
                <a:spcPct val="0"/>
              </a:spcBef>
              <a:spcAft>
                <a:spcPct val="0"/>
              </a:spcAft>
              <a:defRPr>
                <a:solidFill>
                  <a:schemeClr val="tx1"/>
                </a:solidFill>
                <a:latin typeface="Arial" charset="0"/>
              </a:defRPr>
            </a:lvl9pPr>
          </a:lstStyle>
          <a:p>
            <a:pPr eaLnBrk="1" hangingPunct="1"/>
            <a:r>
              <a:rPr lang="en-US" altLang="x-none" sz="1100">
                <a:solidFill>
                  <a:srgbClr val="37394C"/>
                </a:solidFill>
              </a:rPr>
              <a:t>www.gofalcymdeithasol.cymru</a:t>
            </a:r>
          </a:p>
          <a:p>
            <a:pPr eaLnBrk="1" hangingPunct="1"/>
            <a:r>
              <a:rPr lang="en-US" altLang="x-none" sz="1100">
                <a:solidFill>
                  <a:srgbClr val="37394C"/>
                </a:solidFill>
              </a:rPr>
              <a:t>www.socialcare.wales</a:t>
            </a:r>
          </a:p>
        </p:txBody>
      </p:sp>
      <p:cxnSp>
        <p:nvCxnSpPr>
          <p:cNvPr id="9" name="Straight Connector 8"/>
          <p:cNvCxnSpPr/>
          <p:nvPr/>
        </p:nvCxnSpPr>
        <p:spPr>
          <a:xfrm>
            <a:off x="0" y="5957888"/>
            <a:ext cx="12192000" cy="0"/>
          </a:xfrm>
          <a:prstGeom prst="line">
            <a:avLst/>
          </a:prstGeom>
          <a:ln w="12700">
            <a:solidFill>
              <a:srgbClr val="16AD85"/>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365128"/>
            <a:ext cx="4908107" cy="1031283"/>
          </a:xfrm>
          <a:prstGeom prst="rect">
            <a:avLst/>
          </a:prstGeom>
        </p:spPr>
        <p:txBody>
          <a:bodyPr anchor="t">
            <a:normAutofit/>
          </a:bodyPr>
          <a:lstStyle>
            <a:lvl1pPr>
              <a:defRPr sz="2800" baseline="0">
                <a:solidFill>
                  <a:srgbClr val="16AD85"/>
                </a:solidFill>
              </a:defRPr>
            </a:lvl1pPr>
          </a:lstStyle>
          <a:p>
            <a:r>
              <a:rPr lang="en-US"/>
              <a:t>Click to edit Master title style</a:t>
            </a:r>
            <a:endParaRPr lang="en-US" dirty="0"/>
          </a:p>
        </p:txBody>
      </p:sp>
      <p:sp>
        <p:nvSpPr>
          <p:cNvPr id="10" name="Text Placeholder 9"/>
          <p:cNvSpPr>
            <a:spLocks noGrp="1"/>
          </p:cNvSpPr>
          <p:nvPr>
            <p:ph type="body" sz="quarter" idx="10"/>
          </p:nvPr>
        </p:nvSpPr>
        <p:spPr>
          <a:xfrm>
            <a:off x="6483352" y="365126"/>
            <a:ext cx="4921249" cy="1031284"/>
          </a:xfrm>
        </p:spPr>
        <p:txBody>
          <a:bodyPr/>
          <a:lstStyle>
            <a:lvl1pPr marL="0" indent="0">
              <a:buNone/>
              <a:defRPr>
                <a:solidFill>
                  <a:srgbClr val="16AD85"/>
                </a:solidFill>
              </a:defRPr>
            </a:lvl1pPr>
          </a:lstStyle>
          <a:p>
            <a:pPr lvl="0"/>
            <a:r>
              <a:rPr lang="en-US"/>
              <a:t>Click to edit Master text styles</a:t>
            </a:r>
          </a:p>
        </p:txBody>
      </p:sp>
      <p:sp>
        <p:nvSpPr>
          <p:cNvPr id="12" name="Text Placeholder 11"/>
          <p:cNvSpPr>
            <a:spLocks noGrp="1"/>
          </p:cNvSpPr>
          <p:nvPr>
            <p:ph type="body" sz="quarter" idx="11"/>
          </p:nvPr>
        </p:nvSpPr>
        <p:spPr>
          <a:xfrm>
            <a:off x="6483352" y="1935164"/>
            <a:ext cx="4921249" cy="3480353"/>
          </a:xfrm>
        </p:spPr>
        <p:txBody>
          <a:bodyPr>
            <a:normAutofit/>
          </a:bodyPr>
          <a:lstStyle>
            <a:lvl1pPr marL="0" indent="0">
              <a:buClr>
                <a:srgbClr val="16AD85"/>
              </a:buClr>
              <a:buNone/>
              <a:defRPr sz="1800">
                <a:solidFill>
                  <a:srgbClr val="37394C"/>
                </a:solidFill>
              </a:defRPr>
            </a:lvl1pPr>
            <a:lvl2pPr marL="457200" indent="0">
              <a:buClr>
                <a:srgbClr val="16AD85"/>
              </a:buClr>
              <a:buNone/>
              <a:defRPr sz="1800">
                <a:solidFill>
                  <a:srgbClr val="37394C"/>
                </a:solidFill>
              </a:defRPr>
            </a:lvl2pPr>
            <a:lvl3pPr marL="914400" indent="0">
              <a:buClr>
                <a:srgbClr val="16AD85"/>
              </a:buClr>
              <a:buNone/>
              <a:defRPr sz="1800">
                <a:solidFill>
                  <a:srgbClr val="37394C"/>
                </a:solidFill>
              </a:defRPr>
            </a:lvl3pPr>
            <a:lvl4pPr marL="1371600" indent="0">
              <a:buClr>
                <a:srgbClr val="16AD85"/>
              </a:buClr>
              <a:buNone/>
              <a:defRPr sz="1800">
                <a:solidFill>
                  <a:srgbClr val="37394C"/>
                </a:solidFill>
              </a:defRPr>
            </a:lvl4pPr>
            <a:lvl5pPr marL="1828800" indent="0">
              <a:buClr>
                <a:srgbClr val="16AD85"/>
              </a:buClr>
              <a:buNone/>
              <a:defRPr sz="1800">
                <a:solidFill>
                  <a:srgbClr val="37394C"/>
                </a:solidFill>
              </a:defRPr>
            </a:lvl5pPr>
          </a:lstStyle>
          <a:p>
            <a:pPr lvl="0"/>
            <a:r>
              <a:rPr lang="en-US"/>
              <a:t>Click to edit Master text styles</a:t>
            </a:r>
          </a:p>
        </p:txBody>
      </p:sp>
      <p:sp>
        <p:nvSpPr>
          <p:cNvPr id="14" name="Text Placeholder 13"/>
          <p:cNvSpPr>
            <a:spLocks noGrp="1"/>
          </p:cNvSpPr>
          <p:nvPr>
            <p:ph type="body" sz="quarter" idx="12"/>
          </p:nvPr>
        </p:nvSpPr>
        <p:spPr>
          <a:xfrm>
            <a:off x="838200" y="1935164"/>
            <a:ext cx="4908551" cy="3480353"/>
          </a:xfrm>
        </p:spPr>
        <p:txBody>
          <a:bodyPr>
            <a:normAutofit/>
          </a:bodyPr>
          <a:lstStyle>
            <a:lvl1pPr marL="0" indent="0">
              <a:buClr>
                <a:srgbClr val="16AD85"/>
              </a:buClr>
              <a:buFontTx/>
              <a:buNone/>
              <a:defRPr sz="1800">
                <a:solidFill>
                  <a:srgbClr val="37394C"/>
                </a:solidFill>
              </a:defRPr>
            </a:lvl1pPr>
            <a:lvl2pPr marL="457200" indent="0">
              <a:buClr>
                <a:srgbClr val="16AD85"/>
              </a:buClr>
              <a:buFontTx/>
              <a:buNone/>
              <a:defRPr sz="1800">
                <a:solidFill>
                  <a:srgbClr val="37394C"/>
                </a:solidFill>
              </a:defRPr>
            </a:lvl2pPr>
            <a:lvl3pPr marL="914400" indent="0">
              <a:buClr>
                <a:srgbClr val="16AD85"/>
              </a:buClr>
              <a:buFontTx/>
              <a:buNone/>
              <a:defRPr sz="1800">
                <a:solidFill>
                  <a:srgbClr val="37394C"/>
                </a:solidFill>
              </a:defRPr>
            </a:lvl3pPr>
            <a:lvl4pPr marL="1371600" indent="0">
              <a:buClr>
                <a:srgbClr val="16AD85"/>
              </a:buClr>
              <a:buFontTx/>
              <a:buNone/>
              <a:defRPr sz="1800">
                <a:solidFill>
                  <a:srgbClr val="37394C"/>
                </a:solidFill>
              </a:defRPr>
            </a:lvl4pPr>
            <a:lvl5pPr marL="1828800" indent="0">
              <a:buClr>
                <a:srgbClr val="16AD85"/>
              </a:buClr>
              <a:buFontTx/>
              <a:buNone/>
              <a:defRPr sz="1800">
                <a:solidFill>
                  <a:srgbClr val="37394C"/>
                </a:solidFill>
              </a:defRPr>
            </a:lvl5pPr>
          </a:lstStyle>
          <a:p>
            <a:pPr lvl="0"/>
            <a:r>
              <a:rPr lang="en-US"/>
              <a:t>Click to edit Master text styles</a:t>
            </a:r>
          </a:p>
        </p:txBody>
      </p:sp>
      <p:pic>
        <p:nvPicPr>
          <p:cNvPr id="11"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9243497" y="6066509"/>
            <a:ext cx="2092575" cy="671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32998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67C2F6C-ED6C-4665-B642-1F0B2BA0E354}" type="datetimeFigureOut">
              <a:rPr lang="en-GB" smtClean="0"/>
              <a:t>11/01/2024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4B6396-924A-443D-AF57-6AD01F3C3668}" type="slidenum">
              <a:rPr lang="en-GB" smtClean="0"/>
              <a:t>‹#›</a:t>
            </a:fld>
            <a:endParaRPr lang="en-GB"/>
          </a:p>
        </p:txBody>
      </p:sp>
    </p:spTree>
    <p:extLst>
      <p:ext uri="{BB962C8B-B14F-4D97-AF65-F5344CB8AC3E}">
        <p14:creationId xmlns:p14="http://schemas.microsoft.com/office/powerpoint/2010/main" val="718661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67C2F6C-ED6C-4665-B642-1F0B2BA0E354}" type="datetimeFigureOut">
              <a:rPr lang="en-GB" smtClean="0"/>
              <a:t>11/01/2024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4B6396-924A-443D-AF57-6AD01F3C3668}" type="slidenum">
              <a:rPr lang="en-GB" smtClean="0"/>
              <a:t>‹#›</a:t>
            </a:fld>
            <a:endParaRPr lang="en-GB"/>
          </a:p>
        </p:txBody>
      </p:sp>
    </p:spTree>
    <p:extLst>
      <p:ext uri="{BB962C8B-B14F-4D97-AF65-F5344CB8AC3E}">
        <p14:creationId xmlns:p14="http://schemas.microsoft.com/office/powerpoint/2010/main" val="2792707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67C2F6C-ED6C-4665-B642-1F0B2BA0E354}" type="datetimeFigureOut">
              <a:rPr lang="en-GB" smtClean="0"/>
              <a:t>11/01/2024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4B6396-924A-443D-AF57-6AD01F3C3668}" type="slidenum">
              <a:rPr lang="en-GB" smtClean="0"/>
              <a:t>‹#›</a:t>
            </a:fld>
            <a:endParaRPr lang="en-GB"/>
          </a:p>
        </p:txBody>
      </p:sp>
    </p:spTree>
    <p:extLst>
      <p:ext uri="{BB962C8B-B14F-4D97-AF65-F5344CB8AC3E}">
        <p14:creationId xmlns:p14="http://schemas.microsoft.com/office/powerpoint/2010/main" val="2239395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67C2F6C-ED6C-4665-B642-1F0B2BA0E354}" type="datetimeFigureOut">
              <a:rPr lang="en-GB" smtClean="0"/>
              <a:t>11/01/2024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24B6396-924A-443D-AF57-6AD01F3C3668}" type="slidenum">
              <a:rPr lang="en-GB" smtClean="0"/>
              <a:t>‹#›</a:t>
            </a:fld>
            <a:endParaRPr lang="en-GB"/>
          </a:p>
        </p:txBody>
      </p:sp>
    </p:spTree>
    <p:extLst>
      <p:ext uri="{BB962C8B-B14F-4D97-AF65-F5344CB8AC3E}">
        <p14:creationId xmlns:p14="http://schemas.microsoft.com/office/powerpoint/2010/main" val="1957222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67C2F6C-ED6C-4665-B642-1F0B2BA0E354}" type="datetimeFigureOut">
              <a:rPr lang="en-GB" smtClean="0"/>
              <a:t>11/01/2024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24B6396-924A-443D-AF57-6AD01F3C3668}" type="slidenum">
              <a:rPr lang="en-GB" smtClean="0"/>
              <a:t>‹#›</a:t>
            </a:fld>
            <a:endParaRPr lang="en-GB"/>
          </a:p>
        </p:txBody>
      </p:sp>
    </p:spTree>
    <p:extLst>
      <p:ext uri="{BB962C8B-B14F-4D97-AF65-F5344CB8AC3E}">
        <p14:creationId xmlns:p14="http://schemas.microsoft.com/office/powerpoint/2010/main" val="4024199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7C2F6C-ED6C-4665-B642-1F0B2BA0E354}" type="datetimeFigureOut">
              <a:rPr lang="en-GB" smtClean="0"/>
              <a:t>11/01/2024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24B6396-924A-443D-AF57-6AD01F3C3668}" type="slidenum">
              <a:rPr lang="en-GB" smtClean="0"/>
              <a:t>‹#›</a:t>
            </a:fld>
            <a:endParaRPr lang="en-GB"/>
          </a:p>
        </p:txBody>
      </p:sp>
    </p:spTree>
    <p:extLst>
      <p:ext uri="{BB962C8B-B14F-4D97-AF65-F5344CB8AC3E}">
        <p14:creationId xmlns:p14="http://schemas.microsoft.com/office/powerpoint/2010/main" val="3814708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67C2F6C-ED6C-4665-B642-1F0B2BA0E354}" type="datetimeFigureOut">
              <a:rPr lang="en-GB" smtClean="0"/>
              <a:t>11/01/2024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4B6396-924A-443D-AF57-6AD01F3C3668}" type="slidenum">
              <a:rPr lang="en-GB" smtClean="0"/>
              <a:t>‹#›</a:t>
            </a:fld>
            <a:endParaRPr lang="en-GB"/>
          </a:p>
        </p:txBody>
      </p:sp>
    </p:spTree>
    <p:extLst>
      <p:ext uri="{BB962C8B-B14F-4D97-AF65-F5344CB8AC3E}">
        <p14:creationId xmlns:p14="http://schemas.microsoft.com/office/powerpoint/2010/main" val="3773114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67C2F6C-ED6C-4665-B642-1F0B2BA0E354}" type="datetimeFigureOut">
              <a:rPr lang="en-GB" smtClean="0"/>
              <a:t>11/01/2024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4B6396-924A-443D-AF57-6AD01F3C3668}" type="slidenum">
              <a:rPr lang="en-GB" smtClean="0"/>
              <a:t>‹#›</a:t>
            </a:fld>
            <a:endParaRPr lang="en-GB"/>
          </a:p>
        </p:txBody>
      </p:sp>
    </p:spTree>
    <p:extLst>
      <p:ext uri="{BB962C8B-B14F-4D97-AF65-F5344CB8AC3E}">
        <p14:creationId xmlns:p14="http://schemas.microsoft.com/office/powerpoint/2010/main" val="4185687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7C2F6C-ED6C-4665-B642-1F0B2BA0E354}" type="datetimeFigureOut">
              <a:rPr lang="en-GB" smtClean="0"/>
              <a:t>11/01/2024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4B6396-924A-443D-AF57-6AD01F3C3668}" type="slidenum">
              <a:rPr lang="en-GB" smtClean="0"/>
              <a:t>‹#›</a:t>
            </a:fld>
            <a:endParaRPr lang="en-GB"/>
          </a:p>
        </p:txBody>
      </p:sp>
    </p:spTree>
    <p:extLst>
      <p:ext uri="{BB962C8B-B14F-4D97-AF65-F5344CB8AC3E}">
        <p14:creationId xmlns:p14="http://schemas.microsoft.com/office/powerpoint/2010/main" val="13387004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video" Target="https://www.youtube.com/embed/1Ae8VRDRQNw?start=4&amp;feature=oembed" TargetMode="External"/><Relationship Id="rId1" Type="http://schemas.openxmlformats.org/officeDocument/2006/relationships/tags" Target="../tags/tag8.xml"/><Relationship Id="rId6" Type="http://schemas.openxmlformats.org/officeDocument/2006/relationships/image" Target="../media/image14.png"/><Relationship Id="rId5" Type="http://schemas.openxmlformats.org/officeDocument/2006/relationships/image" Target="../media/image13.jpeg"/><Relationship Id="rId4"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3.xml"/><Relationship Id="rId1" Type="http://schemas.openxmlformats.org/officeDocument/2006/relationships/tags" Target="../tags/tag9.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3.xml"/><Relationship Id="rId1" Type="http://schemas.openxmlformats.org/officeDocument/2006/relationships/tags" Target="../tags/tag10.xml"/><Relationship Id="rId5" Type="http://schemas.openxmlformats.org/officeDocument/2006/relationships/image" Target="../media/image14.png"/><Relationship Id="rId4" Type="http://schemas.microsoft.com/office/2018/10/relationships/comments" Target="../comments/modernComment_10C_B05F2B.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video" Target="https://www.youtube.com/embed/F4XOtT0lHGk?start=1&amp;feature=oembed" TargetMode="External"/><Relationship Id="rId1" Type="http://schemas.openxmlformats.org/officeDocument/2006/relationships/tags" Target="../tags/tag11.xml"/><Relationship Id="rId6" Type="http://schemas.openxmlformats.org/officeDocument/2006/relationships/image" Target="../media/image15.jpeg"/><Relationship Id="rId5" Type="http://schemas.microsoft.com/office/2018/10/relationships/comments" Target="../comments/modernComment_10E_B8B1F3F8.xml"/><Relationship Id="rId4"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3.xml"/><Relationship Id="rId1" Type="http://schemas.openxmlformats.org/officeDocument/2006/relationships/tags" Target="../tags/tag12.xml"/><Relationship Id="rId4" Type="http://schemas.openxmlformats.org/officeDocument/2006/relationships/hyperlink" Target="https://twitter.com/i/status/1438137644131622915" TargetMode="Externa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3.xml"/><Relationship Id="rId1" Type="http://schemas.openxmlformats.org/officeDocument/2006/relationships/tags" Target="../tags/tag13.xml"/><Relationship Id="rId5" Type="http://schemas.openxmlformats.org/officeDocument/2006/relationships/hyperlink" Target="https://socialcare.wales/cms_assets/file-uploads/Good-Work-Dementia-Learning-And-Development-Framework.pdf" TargetMode="External"/><Relationship Id="rId4" Type="http://schemas.openxmlformats.org/officeDocument/2006/relationships/hyperlink" Target="https://www.alzheimers.org.uk/sites/default/files/pdf/the_dementia_guide.pdf"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tags" Target="../tags/tag4.xm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3.xml"/><Relationship Id="rId1" Type="http://schemas.openxmlformats.org/officeDocument/2006/relationships/tags" Target="../tags/tag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video" Target="https://www.youtube.com/embed/q_sWiwI3yP0?start=1&amp;feature=oembed" TargetMode="External"/><Relationship Id="rId1" Type="http://schemas.openxmlformats.org/officeDocument/2006/relationships/tags" Target="../tags/tag6.xml"/><Relationship Id="rId5" Type="http://schemas.openxmlformats.org/officeDocument/2006/relationships/image" Target="../media/image10.jpeg"/><Relationship Id="rId4"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12.png"/><Relationship Id="rId2" Type="http://schemas.openxmlformats.org/officeDocument/2006/relationships/slideLayout" Target="../slideLayouts/slideLayout13.xml"/><Relationship Id="rId1" Type="http://schemas.openxmlformats.org/officeDocument/2006/relationships/tags" Target="../tags/tag7.xml"/><Relationship Id="rId6" Type="http://schemas.openxmlformats.org/officeDocument/2006/relationships/hyperlink" Target="https://socialcare.wales/resources-guidance/improving-care-and-support/people-with-dementia/what-is-dementia-an-introduction" TargetMode="External"/><Relationship Id="rId5" Type="http://schemas.openxmlformats.org/officeDocument/2006/relationships/image" Target="../media/image11.png"/><Relationship Id="rId4" Type="http://schemas.microsoft.com/office/2018/10/relationships/comments" Target="../comments/modernComment_106_255BDA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Text Placeholder 4"/>
          <p:cNvSpPr>
            <a:spLocks noGrp="1"/>
          </p:cNvSpPr>
          <p:nvPr>
            <p:ph type="body" sz="quarter" idx="13"/>
          </p:nvPr>
        </p:nvSpPr>
        <p:spPr>
          <a:xfrm>
            <a:off x="837982" y="2411990"/>
            <a:ext cx="5012377" cy="1024286"/>
          </a:xfrm>
        </p:spPr>
        <p:txBody>
          <a:bodyPr>
            <a:normAutofit/>
          </a:bodyPr>
          <a:lstStyle/>
          <a:p>
            <a:pPr>
              <a:lnSpc>
                <a:spcPct val="100000"/>
              </a:lnSpc>
            </a:pPr>
            <a:r>
              <a:rPr lang="en-GB" sz="1800" b="1" dirty="0">
                <a:solidFill>
                  <a:srgbClr val="16AD85"/>
                </a:solidFill>
              </a:rPr>
              <a:t>Unit 443 - Understanding factors that contribute to individuals and/or carers needing care and support</a:t>
            </a:r>
          </a:p>
        </p:txBody>
      </p:sp>
      <p:sp>
        <p:nvSpPr>
          <p:cNvPr id="14" name="Text Placeholder 13"/>
          <p:cNvSpPr>
            <a:spLocks noGrp="1"/>
          </p:cNvSpPr>
          <p:nvPr>
            <p:ph type="body" sz="quarter" idx="14"/>
          </p:nvPr>
        </p:nvSpPr>
        <p:spPr>
          <a:xfrm>
            <a:off x="845897" y="3577590"/>
            <a:ext cx="5012596" cy="2091691"/>
          </a:xfrm>
        </p:spPr>
        <p:txBody>
          <a:bodyPr>
            <a:normAutofit/>
          </a:bodyPr>
          <a:lstStyle/>
          <a:p>
            <a:r>
              <a:rPr lang="en-GB" sz="2400" b="1" dirty="0" err="1"/>
              <a:t>Deilliant</a:t>
            </a:r>
            <a:r>
              <a:rPr lang="en-GB" sz="2400" b="1" dirty="0"/>
              <a:t> </a:t>
            </a:r>
            <a:r>
              <a:rPr lang="en-GB" sz="2400" b="1" dirty="0" err="1"/>
              <a:t>Dysgu</a:t>
            </a:r>
            <a:r>
              <a:rPr lang="en-GB" sz="2400" b="1" dirty="0"/>
              <a:t> 3: </a:t>
            </a:r>
            <a:r>
              <a:rPr lang="en-GB" sz="2400" b="1" dirty="0" err="1"/>
              <a:t>Deall</a:t>
            </a:r>
            <a:r>
              <a:rPr lang="en-GB" sz="2400" b="1" dirty="0"/>
              <a:t> dementia </a:t>
            </a:r>
          </a:p>
          <a:p>
            <a:endParaRPr lang="en-GB" sz="2400" b="1" dirty="0"/>
          </a:p>
          <a:p>
            <a:r>
              <a:rPr lang="en-GB" sz="2400" b="1" dirty="0"/>
              <a:t>Learning outcome 6: Understand dementia </a:t>
            </a:r>
          </a:p>
        </p:txBody>
      </p:sp>
      <p:sp>
        <p:nvSpPr>
          <p:cNvPr id="6" name="Text Placeholder 4"/>
          <p:cNvSpPr txBox="1">
            <a:spLocks/>
          </p:cNvSpPr>
          <p:nvPr/>
        </p:nvSpPr>
        <p:spPr>
          <a:xfrm>
            <a:off x="837982" y="1529402"/>
            <a:ext cx="5012377" cy="1024286"/>
          </a:xfrm>
          <a:prstGeom prst="rect">
            <a:avLst/>
          </a:prstGeom>
        </p:spPr>
        <p:txBody>
          <a:bodyPr vert="horz" lIns="91440" tIns="45720" rIns="91440" bIns="45720" rtlCol="0">
            <a:normAutofit fontScale="97500"/>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rgbClr val="37394C"/>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y" sz="1800" b="1" dirty="0">
                <a:solidFill>
                  <a:srgbClr val="16AD85"/>
                </a:solidFill>
              </a:rPr>
              <a:t>Uned 443 - Deall ffactorau sy'n cyfrannu at angen am ofal a chymorth ar unigolion a/neu ofalwyr</a:t>
            </a:r>
          </a:p>
        </p:txBody>
      </p:sp>
    </p:spTree>
    <p:custDataLst>
      <p:tags r:id="rId1"/>
    </p:custDataLst>
    <p:extLst>
      <p:ext uri="{BB962C8B-B14F-4D97-AF65-F5344CB8AC3E}">
        <p14:creationId xmlns:p14="http://schemas.microsoft.com/office/powerpoint/2010/main" val="875575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6548007" y="1584326"/>
            <a:ext cx="4921249" cy="1031284"/>
          </a:xfrm>
        </p:spPr>
        <p:txBody>
          <a:bodyPr>
            <a:noAutofit/>
          </a:bodyPr>
          <a:lstStyle/>
          <a:p>
            <a:pPr algn="ctr"/>
            <a:r>
              <a:rPr lang="en-GB" sz="2500" b="1" dirty="0">
                <a:latin typeface="Calibri"/>
              </a:rPr>
              <a:t>6.4 How some types of dementia can have a transient or permanent impact on physical abilities and well-being </a:t>
            </a:r>
          </a:p>
        </p:txBody>
      </p:sp>
      <p:sp>
        <p:nvSpPr>
          <p:cNvPr id="4" name="Text Placeholder 3"/>
          <p:cNvSpPr>
            <a:spLocks noGrp="1"/>
          </p:cNvSpPr>
          <p:nvPr>
            <p:ph type="body" sz="quarter" idx="11"/>
          </p:nvPr>
        </p:nvSpPr>
        <p:spPr>
          <a:xfrm>
            <a:off x="6548007" y="3154364"/>
            <a:ext cx="4921249" cy="2160586"/>
          </a:xfrm>
        </p:spPr>
        <p:txBody>
          <a:bodyPr vert="horz" lIns="91440" tIns="45720" rIns="91440" bIns="45720" rtlCol="0" anchor="t">
            <a:normAutofit lnSpcReduction="10000"/>
          </a:bodyPr>
          <a:lstStyle/>
          <a:p>
            <a:endParaRPr lang="en-GB" sz="2800" dirty="0">
              <a:highlight>
                <a:srgbClr val="FFFF00"/>
              </a:highlight>
              <a:cs typeface="Calibri"/>
            </a:endParaRPr>
          </a:p>
          <a:p>
            <a:endParaRPr lang="en-GB" sz="2800" dirty="0"/>
          </a:p>
          <a:p>
            <a:r>
              <a:rPr lang="en-GB" sz="2800" dirty="0"/>
              <a:t>How may dementia impact on an individuals’ physical and mental health and well-being?</a:t>
            </a:r>
          </a:p>
          <a:p>
            <a:pPr algn="ctr"/>
            <a:endParaRPr lang="en-GB" dirty="0"/>
          </a:p>
          <a:p>
            <a:pPr algn="ctr"/>
            <a:endParaRPr lang="en-GB" dirty="0"/>
          </a:p>
        </p:txBody>
      </p:sp>
      <p:sp>
        <p:nvSpPr>
          <p:cNvPr id="6" name="Text Placeholder 2"/>
          <p:cNvSpPr>
            <a:spLocks noGrp="1"/>
          </p:cNvSpPr>
          <p:nvPr>
            <p:ph type="body" sz="quarter" idx="10"/>
          </p:nvPr>
        </p:nvSpPr>
        <p:spPr>
          <a:xfrm>
            <a:off x="548989" y="1584326"/>
            <a:ext cx="4921249" cy="1031284"/>
          </a:xfrm>
        </p:spPr>
        <p:txBody>
          <a:bodyPr>
            <a:normAutofit fontScale="97500" lnSpcReduction="10000"/>
          </a:bodyPr>
          <a:lstStyle/>
          <a:p>
            <a:pPr algn="ctr"/>
            <a:r>
              <a:rPr lang="cy" sz="2600" b="1" dirty="0">
                <a:latin typeface="Calibri"/>
              </a:rPr>
              <a:t>6.4 Sut y gall rhai mathau o ddementia gael effaith dros dro neu barhaol ar alluoedd corfforol a lles </a:t>
            </a:r>
          </a:p>
        </p:txBody>
      </p:sp>
      <p:sp>
        <p:nvSpPr>
          <p:cNvPr id="7" name="Text Placeholder 3"/>
          <p:cNvSpPr>
            <a:spLocks noGrp="1"/>
          </p:cNvSpPr>
          <p:nvPr>
            <p:ph type="body" sz="quarter" idx="11"/>
          </p:nvPr>
        </p:nvSpPr>
        <p:spPr>
          <a:xfrm>
            <a:off x="548989" y="3154364"/>
            <a:ext cx="4921249" cy="2263456"/>
          </a:xfrm>
        </p:spPr>
        <p:txBody>
          <a:bodyPr>
            <a:normAutofit lnSpcReduction="10000"/>
          </a:bodyPr>
          <a:lstStyle/>
          <a:p>
            <a:r>
              <a:rPr lang="cy" sz="2800" b="0" i="0" u="none" strike="noStrike" cap="none" baseline="0" dirty="0">
                <a:solidFill>
                  <a:srgbClr val="37394C"/>
                </a:solidFill>
                <a:effectLst/>
                <a:uFillTx/>
                <a:latin typeface="Calibri"/>
              </a:rPr>
              <a:t>Gweithgaredd myfyrio</a:t>
            </a:r>
          </a:p>
          <a:p>
            <a:endParaRPr lang="en-GB" sz="2800" dirty="0"/>
          </a:p>
          <a:p>
            <a:r>
              <a:rPr lang="cy" sz="2800" b="0" i="0" u="none" strike="noStrike" cap="none" baseline="0" dirty="0">
                <a:solidFill>
                  <a:srgbClr val="37394C"/>
                </a:solidFill>
                <a:effectLst/>
                <a:uFillTx/>
                <a:latin typeface="Calibri"/>
              </a:rPr>
              <a:t>Sut gall dementia effeithio ar iechyd a lles corfforol a meddyliol unigolion?</a:t>
            </a:r>
          </a:p>
          <a:p>
            <a:pPr algn="ctr"/>
            <a:endParaRPr lang="en-GB" dirty="0"/>
          </a:p>
          <a:p>
            <a:pPr algn="ctr"/>
            <a:endParaRPr lang="en-GB" dirty="0"/>
          </a:p>
        </p:txBody>
      </p:sp>
      <p:pic>
        <p:nvPicPr>
          <p:cNvPr id="2" name="Online Media 1" title="A story about Peter">
            <a:hlinkClick r:id="" action="ppaction://media"/>
            <a:extLst>
              <a:ext uri="{FF2B5EF4-FFF2-40B4-BE49-F238E27FC236}">
                <a16:creationId xmlns:a16="http://schemas.microsoft.com/office/drawing/2014/main" id="{2B1CA3CB-B0AC-5C5A-F35E-E7F23461881D}"/>
              </a:ext>
            </a:extLst>
          </p:cNvPr>
          <p:cNvPicPr>
            <a:picLocks noRot="1" noChangeAspect="1"/>
          </p:cNvPicPr>
          <p:nvPr>
            <a:videoFile r:link="rId2"/>
          </p:nvPr>
        </p:nvPicPr>
        <p:blipFill>
          <a:blip r:embed="rId5"/>
          <a:stretch>
            <a:fillRect/>
          </a:stretch>
        </p:blipFill>
        <p:spPr>
          <a:xfrm>
            <a:off x="4294037" y="4580507"/>
            <a:ext cx="2151812" cy="1248195"/>
          </a:xfrm>
          <a:prstGeom prst="rect">
            <a:avLst/>
          </a:prstGeom>
        </p:spPr>
      </p:pic>
      <p:pic>
        <p:nvPicPr>
          <p:cNvPr id="5" name="Picture 4">
            <a:extLst>
              <a:ext uri="{FF2B5EF4-FFF2-40B4-BE49-F238E27FC236}">
                <a16:creationId xmlns:a16="http://schemas.microsoft.com/office/drawing/2014/main" id="{243B3147-59E0-B889-7058-32E629E28BAD}"/>
              </a:ext>
            </a:extLst>
          </p:cNvPr>
          <p:cNvPicPr>
            <a:picLocks noChangeAspect="1"/>
          </p:cNvPicPr>
          <p:nvPr/>
        </p:nvPicPr>
        <p:blipFill>
          <a:blip r:embed="rId6"/>
          <a:stretch>
            <a:fillRect/>
          </a:stretch>
        </p:blipFill>
        <p:spPr>
          <a:xfrm>
            <a:off x="5641009" y="124791"/>
            <a:ext cx="909983" cy="887896"/>
          </a:xfrm>
          <a:prstGeom prst="rect">
            <a:avLst/>
          </a:prstGeom>
        </p:spPr>
      </p:pic>
    </p:spTree>
    <p:custDataLst>
      <p:tags r:id="rId1"/>
    </p:custDataLst>
    <p:extLst>
      <p:ext uri="{BB962C8B-B14F-4D97-AF65-F5344CB8AC3E}">
        <p14:creationId xmlns:p14="http://schemas.microsoft.com/office/powerpoint/2010/main" val="3366091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lstStyle/>
          <a:p>
            <a:pPr algn="ctr"/>
            <a:r>
              <a:rPr lang="en-GB" b="1" dirty="0"/>
              <a:t>6.6 How dementia can mask underlying health issues </a:t>
            </a:r>
          </a:p>
        </p:txBody>
      </p:sp>
      <p:sp>
        <p:nvSpPr>
          <p:cNvPr id="4" name="Text Placeholder 3"/>
          <p:cNvSpPr>
            <a:spLocks noGrp="1"/>
          </p:cNvSpPr>
          <p:nvPr>
            <p:ph type="body" sz="quarter" idx="11"/>
          </p:nvPr>
        </p:nvSpPr>
        <p:spPr/>
        <p:txBody>
          <a:bodyPr>
            <a:normAutofit fontScale="92500" lnSpcReduction="20000"/>
          </a:bodyPr>
          <a:lstStyle/>
          <a:p>
            <a:r>
              <a:rPr lang="en-GB" sz="2400" dirty="0"/>
              <a:t>Note – It’s important to recognise that symptoms could be occurring as a result of another underlying health issue; for example, confusion may be a sign of a urinary tract infection.</a:t>
            </a:r>
          </a:p>
          <a:p>
            <a:r>
              <a:rPr lang="en-GB" sz="2400" dirty="0"/>
              <a:t>Delirium could be withdrawal from alcohol or medication or caused by an infection. If an individual has dementia, the symptoms of their delirium can last for several weeks after the infection has been treated </a:t>
            </a:r>
          </a:p>
          <a:p>
            <a:br>
              <a:rPr lang="en-GB" dirty="0"/>
            </a:br>
            <a:r>
              <a:rPr lang="en-GB" dirty="0"/>
              <a:t> </a:t>
            </a:r>
          </a:p>
          <a:p>
            <a:endParaRPr lang="en-GB" dirty="0"/>
          </a:p>
        </p:txBody>
      </p:sp>
      <p:sp>
        <p:nvSpPr>
          <p:cNvPr id="6" name="Text Placeholder 2"/>
          <p:cNvSpPr>
            <a:spLocks noGrp="1"/>
          </p:cNvSpPr>
          <p:nvPr>
            <p:ph type="body" sz="quarter" idx="10"/>
          </p:nvPr>
        </p:nvSpPr>
        <p:spPr>
          <a:xfrm>
            <a:off x="807606" y="365126"/>
            <a:ext cx="4921249" cy="1031284"/>
          </a:xfrm>
        </p:spPr>
        <p:txBody>
          <a:bodyPr/>
          <a:lstStyle/>
          <a:p>
            <a:pPr algn="ctr"/>
            <a:r>
              <a:rPr lang="cy" sz="2800" b="1" i="0" u="none" strike="noStrike" cap="none" baseline="0" dirty="0">
                <a:solidFill>
                  <a:srgbClr val="16AD85"/>
                </a:solidFill>
                <a:effectLst/>
                <a:uFillTx/>
                <a:latin typeface="Calibri"/>
              </a:rPr>
              <a:t>6.6 Sut y gall dementia guddio materion iechyd sylfaenol </a:t>
            </a:r>
          </a:p>
        </p:txBody>
      </p:sp>
      <p:sp>
        <p:nvSpPr>
          <p:cNvPr id="7" name="Text Placeholder 3"/>
          <p:cNvSpPr>
            <a:spLocks noGrp="1"/>
          </p:cNvSpPr>
          <p:nvPr>
            <p:ph type="body" sz="quarter" idx="11"/>
          </p:nvPr>
        </p:nvSpPr>
        <p:spPr>
          <a:xfrm>
            <a:off x="807607" y="1935163"/>
            <a:ext cx="4921249" cy="3480353"/>
          </a:xfrm>
        </p:spPr>
        <p:txBody>
          <a:bodyPr>
            <a:normAutofit fontScale="92500" lnSpcReduction="20000"/>
          </a:bodyPr>
          <a:lstStyle/>
          <a:p>
            <a:r>
              <a:rPr lang="cy" sz="2400" b="0" i="0" u="none" strike="noStrike" cap="none" baseline="0" dirty="0">
                <a:solidFill>
                  <a:srgbClr val="37394C"/>
                </a:solidFill>
                <a:effectLst/>
                <a:uFillTx/>
                <a:latin typeface="Calibri"/>
              </a:rPr>
              <a:t>Sylwer – Mae'n bwysig cydnabod y gallai symptomau fod yn digwydd o ganlyniad i broblem iechyd sylfaenol arall; er enghraifft, gall dryswch fod yn arwydd o haint llwybr wrinol.</a:t>
            </a:r>
          </a:p>
          <a:p>
            <a:r>
              <a:rPr lang="cy" sz="2400" b="0" i="0" u="none" strike="noStrike" cap="none" baseline="0" dirty="0">
                <a:solidFill>
                  <a:srgbClr val="37394C"/>
                </a:solidFill>
                <a:effectLst/>
                <a:uFillTx/>
                <a:latin typeface="Calibri"/>
              </a:rPr>
              <a:t>Gallai deliriwm fod yn ddiddyfnu o alcohol neu feddyginiaeth neu wedi'i achosi gan haint. Os oes gan unigolyn ddementia, gall symptomau ei ddeliriwm bara am sawl wythnos ar ôl i’r haint gael ei drin</a:t>
            </a:r>
          </a:p>
          <a:p>
            <a:br>
              <a:rPr lang="en-GB" dirty="0"/>
            </a:br>
            <a:r>
              <a:rPr lang="en-GB" dirty="0"/>
              <a:t> </a:t>
            </a:r>
          </a:p>
          <a:p>
            <a:endParaRPr lang="en-GB" dirty="0"/>
          </a:p>
        </p:txBody>
      </p:sp>
    </p:spTree>
    <p:custDataLst>
      <p:tags r:id="rId1"/>
    </p:custDataLst>
    <p:extLst>
      <p:ext uri="{BB962C8B-B14F-4D97-AF65-F5344CB8AC3E}">
        <p14:creationId xmlns:p14="http://schemas.microsoft.com/office/powerpoint/2010/main" val="591597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6446407" y="1612035"/>
            <a:ext cx="4921249" cy="1031284"/>
          </a:xfrm>
        </p:spPr>
        <p:txBody>
          <a:bodyPr>
            <a:noAutofit/>
          </a:bodyPr>
          <a:lstStyle/>
          <a:p>
            <a:pPr algn="ctr"/>
            <a:r>
              <a:rPr lang="en-GB" sz="2500" b="1" dirty="0">
                <a:latin typeface="Calibri"/>
              </a:rPr>
              <a:t>6.7 How to mitigate increasing risk factors associated with maintaining physical well-being and areas of physical care </a:t>
            </a:r>
          </a:p>
        </p:txBody>
      </p:sp>
      <p:sp>
        <p:nvSpPr>
          <p:cNvPr id="4" name="Text Placeholder 3"/>
          <p:cNvSpPr>
            <a:spLocks noGrp="1"/>
          </p:cNvSpPr>
          <p:nvPr>
            <p:ph type="body" sz="quarter" idx="11"/>
          </p:nvPr>
        </p:nvSpPr>
        <p:spPr>
          <a:xfrm>
            <a:off x="6446407" y="3182073"/>
            <a:ext cx="4921249" cy="1938567"/>
          </a:xfrm>
        </p:spPr>
        <p:txBody>
          <a:bodyPr>
            <a:normAutofit/>
          </a:bodyPr>
          <a:lstStyle/>
          <a:p>
            <a:r>
              <a:rPr lang="en-GB" sz="2800" dirty="0"/>
              <a:t>What strategies could you use to support an individual with dementia to promote physical well being?</a:t>
            </a:r>
          </a:p>
        </p:txBody>
      </p:sp>
      <p:sp>
        <p:nvSpPr>
          <p:cNvPr id="6" name="Text Placeholder 2"/>
          <p:cNvSpPr>
            <a:spLocks noGrp="1"/>
          </p:cNvSpPr>
          <p:nvPr>
            <p:ph type="body" sz="quarter" idx="10"/>
          </p:nvPr>
        </p:nvSpPr>
        <p:spPr>
          <a:xfrm>
            <a:off x="562843" y="1612035"/>
            <a:ext cx="4921249" cy="956497"/>
          </a:xfrm>
        </p:spPr>
        <p:txBody>
          <a:bodyPr>
            <a:noAutofit/>
          </a:bodyPr>
          <a:lstStyle/>
          <a:p>
            <a:pPr algn="ctr"/>
            <a:r>
              <a:rPr lang="cy" sz="2500" b="1" dirty="0">
                <a:latin typeface="Calibri"/>
              </a:rPr>
              <a:t>6.7 Sut i liniaru’r ffactorau risg cynyddol sy’n gysylltiedig â chynnal lles corfforol a meysydd gofal corfforol </a:t>
            </a:r>
          </a:p>
        </p:txBody>
      </p:sp>
      <p:sp>
        <p:nvSpPr>
          <p:cNvPr id="7" name="Text Placeholder 3"/>
          <p:cNvSpPr>
            <a:spLocks noGrp="1"/>
          </p:cNvSpPr>
          <p:nvPr>
            <p:ph type="body" sz="quarter" idx="11"/>
          </p:nvPr>
        </p:nvSpPr>
        <p:spPr>
          <a:xfrm>
            <a:off x="562843" y="3182074"/>
            <a:ext cx="4921249" cy="1938566"/>
          </a:xfrm>
        </p:spPr>
        <p:txBody>
          <a:bodyPr>
            <a:normAutofit/>
          </a:bodyPr>
          <a:lstStyle/>
          <a:p>
            <a:pPr algn="ctr"/>
            <a:r>
              <a:rPr lang="cy" sz="2800" b="0" i="0" u="none" strike="noStrike" cap="none" baseline="0" dirty="0">
                <a:solidFill>
                  <a:srgbClr val="37394C"/>
                </a:solidFill>
                <a:effectLst/>
                <a:uFillTx/>
                <a:latin typeface="Calibri"/>
              </a:rPr>
              <a:t>Pa strategaethau allech chi eu defnyddio i gefnogi unigolyn â dementia i hybu lles corfforol?</a:t>
            </a:r>
          </a:p>
        </p:txBody>
      </p:sp>
      <p:pic>
        <p:nvPicPr>
          <p:cNvPr id="5" name="Picture 4">
            <a:extLst>
              <a:ext uri="{FF2B5EF4-FFF2-40B4-BE49-F238E27FC236}">
                <a16:creationId xmlns:a16="http://schemas.microsoft.com/office/drawing/2014/main" id="{6CE1F2A4-AFC2-E678-F435-751517C2165A}"/>
              </a:ext>
            </a:extLst>
          </p:cNvPr>
          <p:cNvPicPr>
            <a:picLocks noChangeAspect="1"/>
          </p:cNvPicPr>
          <p:nvPr/>
        </p:nvPicPr>
        <p:blipFill>
          <a:blip r:embed="rId5"/>
          <a:stretch>
            <a:fillRect/>
          </a:stretch>
        </p:blipFill>
        <p:spPr>
          <a:xfrm>
            <a:off x="5486399" y="157921"/>
            <a:ext cx="921027" cy="921027"/>
          </a:xfrm>
          <a:prstGeom prst="rect">
            <a:avLst/>
          </a:prstGeom>
        </p:spPr>
      </p:pic>
    </p:spTree>
    <p:custDataLst>
      <p:tags r:id="rId1"/>
    </p:custDataLst>
    <p:extLst>
      <p:ext uri="{BB962C8B-B14F-4D97-AF65-F5344CB8AC3E}">
        <p14:creationId xmlns:p14="http://schemas.microsoft.com/office/powerpoint/2010/main" val="11558699"/>
      </p:ext>
    </p:extLst>
  </p:cSld>
  <p:clrMapOvr>
    <a:masterClrMapping/>
  </p:clrMapOvr>
  <p:extLst>
    <p:ext uri="{6950BFC3-D8DA-4A85-94F7-54DA5524770B}">
      <p188:commentRel xmlns:p188="http://schemas.microsoft.com/office/powerpoint/2018/8/main" r:id="rId4"/>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6345382" y="365126"/>
            <a:ext cx="5200073" cy="1031284"/>
          </a:xfrm>
        </p:spPr>
        <p:txBody>
          <a:bodyPr>
            <a:normAutofit fontScale="77500" lnSpcReduction="20000"/>
          </a:bodyPr>
          <a:lstStyle/>
          <a:p>
            <a:pPr algn="ctr"/>
            <a:r>
              <a:rPr lang="en-GB" b="1" dirty="0"/>
              <a:t>6.9 Models and approaches that can be used to support effective communication and engagement with individuals living with dementia </a:t>
            </a:r>
          </a:p>
        </p:txBody>
      </p:sp>
      <p:sp>
        <p:nvSpPr>
          <p:cNvPr id="4" name="Text Placeholder 3"/>
          <p:cNvSpPr>
            <a:spLocks noGrp="1"/>
          </p:cNvSpPr>
          <p:nvPr>
            <p:ph type="body" sz="quarter" idx="11"/>
          </p:nvPr>
        </p:nvSpPr>
        <p:spPr/>
        <p:txBody>
          <a:bodyPr vert="horz" lIns="91440" tIns="45720" rIns="91440" bIns="45720" rtlCol="0" anchor="t">
            <a:normAutofit fontScale="92500" lnSpcReduction="10000"/>
          </a:bodyPr>
          <a:lstStyle/>
          <a:p>
            <a:r>
              <a:rPr lang="en-GB" sz="2400" dirty="0">
                <a:solidFill>
                  <a:schemeClr val="tx1"/>
                </a:solidFill>
              </a:rPr>
              <a:t>The way in which we offer care and support to an individual living with dementia has a huge impact.</a:t>
            </a:r>
          </a:p>
          <a:p>
            <a:r>
              <a:rPr lang="en-GB" sz="2400" dirty="0"/>
              <a:t>Approaches should be:</a:t>
            </a:r>
          </a:p>
          <a:p>
            <a:pPr marL="285750" indent="-285750">
              <a:buFont typeface="Arial" panose="020B0604020202020204" pitchFamily="34" charset="0"/>
              <a:buChar char="•"/>
            </a:pPr>
            <a:r>
              <a:rPr lang="en-GB" sz="2400" dirty="0"/>
              <a:t>Enabling</a:t>
            </a:r>
          </a:p>
          <a:p>
            <a:pPr marL="285750" indent="-285750">
              <a:buFont typeface="Arial" panose="020B0604020202020204" pitchFamily="34" charset="0"/>
              <a:buChar char="•"/>
            </a:pPr>
            <a:r>
              <a:rPr lang="en-GB" sz="2400" dirty="0"/>
              <a:t>Supportive</a:t>
            </a:r>
            <a:endParaRPr lang="en-GB" sz="2400" dirty="0">
              <a:ea typeface="+mn-lt"/>
              <a:cs typeface="+mn-lt"/>
            </a:endParaRPr>
          </a:p>
          <a:p>
            <a:pPr marL="285750" indent="-285750">
              <a:buFont typeface="Arial" panose="020B0604020202020204" pitchFamily="34" charset="0"/>
              <a:buChar char="•"/>
            </a:pPr>
            <a:r>
              <a:rPr lang="en-GB" sz="2400" dirty="0"/>
              <a:t>Communicative</a:t>
            </a:r>
          </a:p>
          <a:p>
            <a:pPr marL="285750" indent="-285750">
              <a:buFont typeface="Arial" panose="020B0604020202020204" pitchFamily="34" charset="0"/>
              <a:buChar char="•"/>
            </a:pPr>
            <a:r>
              <a:rPr lang="en-GB" sz="2400" dirty="0"/>
              <a:t>Responsive</a:t>
            </a:r>
          </a:p>
          <a:p>
            <a:pPr marL="285750" indent="-285750">
              <a:buFont typeface="Arial" panose="020B0604020202020204" pitchFamily="34" charset="0"/>
              <a:buChar char="•"/>
            </a:pPr>
            <a:r>
              <a:rPr lang="en-GB" sz="2400" dirty="0"/>
              <a:t>Person centred</a:t>
            </a:r>
          </a:p>
          <a:p>
            <a:pPr marL="285750" indent="-285750">
              <a:buFont typeface="Arial" panose="020B0604020202020204" pitchFamily="34" charset="0"/>
              <a:buChar char="•"/>
            </a:pPr>
            <a:endParaRPr lang="en-GB" dirty="0"/>
          </a:p>
        </p:txBody>
      </p:sp>
      <p:sp>
        <p:nvSpPr>
          <p:cNvPr id="6" name="Text Placeholder 2"/>
          <p:cNvSpPr>
            <a:spLocks noGrp="1"/>
          </p:cNvSpPr>
          <p:nvPr>
            <p:ph type="body" sz="quarter" idx="10"/>
          </p:nvPr>
        </p:nvSpPr>
        <p:spPr>
          <a:xfrm>
            <a:off x="508000" y="365126"/>
            <a:ext cx="5246255" cy="1031284"/>
          </a:xfrm>
        </p:spPr>
        <p:txBody>
          <a:bodyPr>
            <a:noAutofit/>
          </a:bodyPr>
          <a:lstStyle/>
          <a:p>
            <a:pPr algn="ctr"/>
            <a:r>
              <a:rPr lang="cy" sz="2200" b="1" i="0" u="none" strike="noStrike" cap="none" baseline="0" dirty="0">
                <a:solidFill>
                  <a:srgbClr val="16AD85"/>
                </a:solidFill>
                <a:effectLst/>
                <a:uFillTx/>
                <a:latin typeface="Calibri"/>
              </a:rPr>
              <a:t>6.9 Modelau a dulliau y gellir eu defnyddio i gefnogi cyfathrebu ac ymgysylltu effeithiol ag unigolion sy'n byw gyda dementia </a:t>
            </a:r>
          </a:p>
        </p:txBody>
      </p:sp>
      <p:sp>
        <p:nvSpPr>
          <p:cNvPr id="7" name="Text Placeholder 3"/>
          <p:cNvSpPr>
            <a:spLocks noGrp="1"/>
          </p:cNvSpPr>
          <p:nvPr>
            <p:ph type="body" sz="quarter" idx="11"/>
          </p:nvPr>
        </p:nvSpPr>
        <p:spPr>
          <a:xfrm>
            <a:off x="659824" y="1935164"/>
            <a:ext cx="4921249" cy="3480353"/>
          </a:xfrm>
        </p:spPr>
        <p:txBody>
          <a:bodyPr>
            <a:normAutofit fontScale="92500" lnSpcReduction="10000"/>
          </a:bodyPr>
          <a:lstStyle/>
          <a:p>
            <a:r>
              <a:rPr lang="cy" sz="2400" b="0" i="0" u="none" strike="noStrike" cap="none" baseline="0" dirty="0">
                <a:solidFill>
                  <a:srgbClr val="000000"/>
                </a:solidFill>
                <a:effectLst/>
                <a:uFillTx/>
                <a:latin typeface="Calibri"/>
              </a:rPr>
              <a:t>Mae’r ffordd yr ydym yn cynnig gofal a chymorth i unigolyn sy’n byw gyda dementia yn cael effaith enfawr.</a:t>
            </a:r>
          </a:p>
          <a:p>
            <a:r>
              <a:rPr lang="cy" sz="2400" b="0" i="0" u="none" strike="noStrike" cap="none" baseline="0" dirty="0">
                <a:solidFill>
                  <a:srgbClr val="37394C"/>
                </a:solidFill>
                <a:effectLst/>
                <a:uFillTx/>
                <a:latin typeface="Calibri"/>
              </a:rPr>
              <a:t>Dylai dulliau gweithredu fod yn:</a:t>
            </a:r>
          </a:p>
          <a:p>
            <a:pPr marL="285750" indent="-285750">
              <a:buFont typeface="Arial" panose="020B0604020202020204" pitchFamily="34" charset="0"/>
              <a:buChar char="•"/>
            </a:pPr>
            <a:r>
              <a:rPr lang="cy" sz="2400" b="0" i="0" u="none" strike="noStrike" cap="none" baseline="0" dirty="0">
                <a:solidFill>
                  <a:srgbClr val="37394C"/>
                </a:solidFill>
                <a:effectLst/>
                <a:uFillTx/>
                <a:latin typeface="Calibri"/>
              </a:rPr>
              <a:t>Galluogi</a:t>
            </a:r>
          </a:p>
          <a:p>
            <a:pPr marL="285750" indent="-285750">
              <a:buFont typeface="Arial" panose="020B0604020202020204" pitchFamily="34" charset="0"/>
              <a:buChar char="•"/>
            </a:pPr>
            <a:r>
              <a:rPr lang="cy" sz="2400" b="0" i="0" u="none" strike="noStrike" cap="none" baseline="0" dirty="0">
                <a:solidFill>
                  <a:srgbClr val="37394C"/>
                </a:solidFill>
                <a:effectLst/>
                <a:uFillTx/>
                <a:latin typeface="Calibri"/>
              </a:rPr>
              <a:t>Cefnogol</a:t>
            </a:r>
          </a:p>
          <a:p>
            <a:pPr marL="285750" indent="-285750">
              <a:buFont typeface="Arial" panose="020B0604020202020204" pitchFamily="34" charset="0"/>
              <a:buChar char="•"/>
            </a:pPr>
            <a:r>
              <a:rPr lang="cy" sz="2400" b="0" i="0" u="none" strike="noStrike" cap="none" baseline="0" dirty="0">
                <a:solidFill>
                  <a:srgbClr val="37394C"/>
                </a:solidFill>
                <a:effectLst/>
                <a:uFillTx/>
                <a:latin typeface="Calibri"/>
              </a:rPr>
              <a:t>Cyfathrebu</a:t>
            </a:r>
          </a:p>
          <a:p>
            <a:pPr marL="285750" indent="-285750">
              <a:buFont typeface="Arial" panose="020B0604020202020204" pitchFamily="34" charset="0"/>
              <a:buChar char="•"/>
            </a:pPr>
            <a:r>
              <a:rPr lang="cy" sz="2400" b="0" i="0" u="none" strike="noStrike" cap="none" baseline="0" dirty="0">
                <a:solidFill>
                  <a:srgbClr val="37394C"/>
                </a:solidFill>
                <a:effectLst/>
                <a:uFillTx/>
                <a:latin typeface="Calibri"/>
              </a:rPr>
              <a:t>Ymatebol</a:t>
            </a:r>
          </a:p>
          <a:p>
            <a:pPr marL="285750" indent="-285750">
              <a:buFont typeface="Arial" panose="020B0604020202020204" pitchFamily="34" charset="0"/>
              <a:buChar char="•"/>
            </a:pPr>
            <a:r>
              <a:rPr lang="cy" sz="2400" b="0" i="0" u="none" strike="noStrike" cap="none" baseline="0" dirty="0">
                <a:solidFill>
                  <a:srgbClr val="37394C"/>
                </a:solidFill>
                <a:effectLst/>
                <a:uFillTx/>
                <a:latin typeface="Calibri"/>
              </a:rPr>
              <a:t>Canolbwyntio ar yr unigolyn</a:t>
            </a:r>
          </a:p>
          <a:p>
            <a:pPr marL="285750" indent="-285750">
              <a:buFont typeface="Arial" panose="020B0604020202020204" pitchFamily="34" charset="0"/>
              <a:buChar char="•"/>
            </a:pPr>
            <a:endParaRPr lang="en-GB" dirty="0"/>
          </a:p>
        </p:txBody>
      </p:sp>
      <p:pic>
        <p:nvPicPr>
          <p:cNvPr id="2" name="Online Media 1" title="A story about me - Liz">
            <a:hlinkClick r:id="" action="ppaction://media"/>
            <a:extLst>
              <a:ext uri="{FF2B5EF4-FFF2-40B4-BE49-F238E27FC236}">
                <a16:creationId xmlns:a16="http://schemas.microsoft.com/office/drawing/2014/main" id="{1D8D93EC-01C6-D271-71D8-3BEDDC04A20B}"/>
              </a:ext>
            </a:extLst>
          </p:cNvPr>
          <p:cNvPicPr>
            <a:picLocks noRot="1" noChangeAspect="1"/>
          </p:cNvPicPr>
          <p:nvPr>
            <a:videoFile r:link="rId2"/>
          </p:nvPr>
        </p:nvPicPr>
        <p:blipFill>
          <a:blip r:embed="rId6"/>
          <a:stretch>
            <a:fillRect/>
          </a:stretch>
        </p:blipFill>
        <p:spPr>
          <a:xfrm>
            <a:off x="9369245" y="3602846"/>
            <a:ext cx="2540000" cy="1435100"/>
          </a:xfrm>
          <a:prstGeom prst="rect">
            <a:avLst/>
          </a:prstGeom>
        </p:spPr>
      </p:pic>
    </p:spTree>
    <p:custDataLst>
      <p:tags r:id="rId1"/>
    </p:custDataLst>
    <p:extLst>
      <p:ext uri="{BB962C8B-B14F-4D97-AF65-F5344CB8AC3E}">
        <p14:creationId xmlns:p14="http://schemas.microsoft.com/office/powerpoint/2010/main" val="3098670072"/>
      </p:ext>
    </p:extLst>
  </p:cSld>
  <p:clrMapOvr>
    <a:masterClrMapping/>
  </p:clrMapOvr>
  <p:extLst>
    <p:ext uri="{6950BFC3-D8DA-4A85-94F7-54DA5524770B}">
      <p188:commentRel xmlns:p188="http://schemas.microsoft.com/office/powerpoint/2018/8/main" r:id="rId5"/>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6086764" y="365125"/>
            <a:ext cx="5624945" cy="1985675"/>
          </a:xfrm>
        </p:spPr>
        <p:txBody>
          <a:bodyPr>
            <a:noAutofit/>
          </a:bodyPr>
          <a:lstStyle/>
          <a:p>
            <a:pPr algn="ctr"/>
            <a:r>
              <a:rPr lang="en-GB" sz="2000" b="1" dirty="0"/>
              <a:t>6.8 The range of services, agencies and professionals which provide support for individuals living with dementia </a:t>
            </a:r>
          </a:p>
          <a:p>
            <a:pPr algn="ctr"/>
            <a:r>
              <a:rPr lang="en-GB" sz="2000" b="1" dirty="0"/>
              <a:t>6.9 Models and approaches that can be used to support effective communication and engagement with individuals living with dementia</a:t>
            </a:r>
          </a:p>
        </p:txBody>
      </p:sp>
      <p:sp>
        <p:nvSpPr>
          <p:cNvPr id="4" name="Text Placeholder 3"/>
          <p:cNvSpPr>
            <a:spLocks noGrp="1"/>
          </p:cNvSpPr>
          <p:nvPr>
            <p:ph type="body" sz="quarter" idx="11"/>
          </p:nvPr>
        </p:nvSpPr>
        <p:spPr>
          <a:xfrm>
            <a:off x="6483352" y="2350801"/>
            <a:ext cx="4921249" cy="3101309"/>
          </a:xfrm>
        </p:spPr>
        <p:txBody>
          <a:bodyPr>
            <a:noAutofit/>
          </a:bodyPr>
          <a:lstStyle/>
          <a:p>
            <a:endParaRPr lang="en-GB" sz="2000" dirty="0"/>
          </a:p>
          <a:p>
            <a:r>
              <a:rPr lang="en-GB" sz="2000" dirty="0">
                <a:hlinkClick r:id="rId4"/>
              </a:rPr>
              <a:t>https://twitter.com/i/status/1438137644131622915</a:t>
            </a:r>
            <a:endParaRPr lang="en-GB" sz="2000" dirty="0"/>
          </a:p>
          <a:p>
            <a:r>
              <a:rPr lang="en-GB" sz="2000" b="1" dirty="0"/>
              <a:t>Research task:</a:t>
            </a:r>
          </a:p>
          <a:p>
            <a:r>
              <a:rPr lang="en-GB" sz="2000" dirty="0"/>
              <a:t>Identify local and national services that provide support for individuals living with dementia and their carers.</a:t>
            </a:r>
          </a:p>
          <a:p>
            <a:r>
              <a:rPr lang="en-GB" sz="2000" dirty="0"/>
              <a:t>Discuss the models and approaches they promote to support effective communication and engagement with individuals living with dementia</a:t>
            </a:r>
          </a:p>
        </p:txBody>
      </p:sp>
      <p:sp>
        <p:nvSpPr>
          <p:cNvPr id="6" name="Text Placeholder 2"/>
          <p:cNvSpPr>
            <a:spLocks noGrp="1"/>
          </p:cNvSpPr>
          <p:nvPr>
            <p:ph type="body" sz="quarter" idx="10"/>
          </p:nvPr>
        </p:nvSpPr>
        <p:spPr>
          <a:xfrm>
            <a:off x="530516" y="365126"/>
            <a:ext cx="4921249" cy="2103754"/>
          </a:xfrm>
        </p:spPr>
        <p:txBody>
          <a:bodyPr>
            <a:noAutofit/>
          </a:bodyPr>
          <a:lstStyle/>
          <a:p>
            <a:pPr algn="ctr"/>
            <a:r>
              <a:rPr lang="cy" sz="2000" b="1" i="0" u="none" strike="noStrike" cap="none" baseline="0" dirty="0">
                <a:solidFill>
                  <a:srgbClr val="16AD85"/>
                </a:solidFill>
                <a:effectLst/>
                <a:uFillTx/>
                <a:latin typeface="Calibri"/>
              </a:rPr>
              <a:t>6.8 Yr ystod o wasanaethau, asiantaethau a gweithwyr proffesiynol sy'n darparu cymorth i unigolion sy'n byw gyda dementia </a:t>
            </a:r>
          </a:p>
          <a:p>
            <a:pPr algn="ctr"/>
            <a:r>
              <a:rPr lang="cy" sz="2000" b="1" i="0" u="none" strike="noStrike" cap="none" baseline="0" dirty="0">
                <a:solidFill>
                  <a:srgbClr val="16AD85"/>
                </a:solidFill>
                <a:effectLst/>
                <a:uFillTx/>
                <a:latin typeface="Calibri"/>
              </a:rPr>
              <a:t>6.9 Modelau a dulliau y gellir eu defnyddio i gefnogi cyfathrebu ac ymgysylltu effeithiol ag unigolion sy'n byw gyda dementia</a:t>
            </a:r>
          </a:p>
        </p:txBody>
      </p:sp>
      <p:sp>
        <p:nvSpPr>
          <p:cNvPr id="7" name="Text Placeholder 3"/>
          <p:cNvSpPr>
            <a:spLocks noGrp="1"/>
          </p:cNvSpPr>
          <p:nvPr>
            <p:ph type="body" sz="quarter" idx="11"/>
          </p:nvPr>
        </p:nvSpPr>
        <p:spPr>
          <a:xfrm>
            <a:off x="530516" y="2350801"/>
            <a:ext cx="4921249" cy="3101309"/>
          </a:xfrm>
        </p:spPr>
        <p:txBody>
          <a:bodyPr>
            <a:noAutofit/>
          </a:bodyPr>
          <a:lstStyle/>
          <a:p>
            <a:endParaRPr lang="en-GB" sz="2000" dirty="0"/>
          </a:p>
          <a:p>
            <a:r>
              <a:rPr lang="cy" sz="2000" b="0" i="0" u="none" strike="noStrike" cap="none" baseline="0" dirty="0">
                <a:solidFill>
                  <a:srgbClr val="37394C"/>
                </a:solidFill>
                <a:effectLst/>
                <a:uFillTx/>
                <a:latin typeface="Calibri"/>
                <a:hlinkClick r:id="rId4" history="0"/>
              </a:rPr>
              <a:t>https://twitter.com/i/status/1438137644131622915</a:t>
            </a:r>
          </a:p>
          <a:p>
            <a:r>
              <a:rPr lang="cy" sz="2000" b="1" i="0" u="none" strike="noStrike" cap="none" baseline="0" dirty="0">
                <a:solidFill>
                  <a:srgbClr val="37394C"/>
                </a:solidFill>
                <a:effectLst/>
                <a:uFillTx/>
                <a:latin typeface="Calibri"/>
              </a:rPr>
              <a:t>Tasg ymchwil:</a:t>
            </a:r>
            <a:endParaRPr lang="en-GB" sz="2000" b="1" dirty="0"/>
          </a:p>
          <a:p>
            <a:r>
              <a:rPr lang="cy" sz="2000" b="0" i="0" u="none" strike="noStrike" cap="none" baseline="0" dirty="0">
                <a:solidFill>
                  <a:srgbClr val="37394C"/>
                </a:solidFill>
                <a:effectLst/>
                <a:uFillTx/>
                <a:latin typeface="Calibri"/>
              </a:rPr>
              <a:t>Nodi gwasanaethau lleol a chenedlaethol sy'n darparu cymorth i unigolion sy'n byw gyda dementia a'u gofalwyr.</a:t>
            </a:r>
          </a:p>
          <a:p>
            <a:r>
              <a:rPr lang="cy" sz="2000" b="0" i="0" u="none" strike="noStrike" cap="none" baseline="0" dirty="0">
                <a:solidFill>
                  <a:srgbClr val="37394C"/>
                </a:solidFill>
                <a:effectLst/>
                <a:uFillTx/>
                <a:latin typeface="Calibri"/>
              </a:rPr>
              <a:t>Trafod y modelau a dulliau y gellir eu defnyddio i gefnogi cyfathrebu ac ymgysylltu effeithiol ag unigolion sy'n byw gyda dementia</a:t>
            </a:r>
          </a:p>
        </p:txBody>
      </p:sp>
    </p:spTree>
    <p:custDataLst>
      <p:tags r:id="rId1"/>
    </p:custDataLst>
    <p:extLst>
      <p:ext uri="{BB962C8B-B14F-4D97-AF65-F5344CB8AC3E}">
        <p14:creationId xmlns:p14="http://schemas.microsoft.com/office/powerpoint/2010/main" val="521632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8038524" y="1057853"/>
            <a:ext cx="1810903" cy="475383"/>
          </a:xfrm>
        </p:spPr>
        <p:txBody>
          <a:bodyPr>
            <a:normAutofit lnSpcReduction="10000"/>
          </a:bodyPr>
          <a:lstStyle/>
          <a:p>
            <a:r>
              <a:rPr lang="en-GB" b="1" dirty="0"/>
              <a:t>Resources</a:t>
            </a:r>
          </a:p>
        </p:txBody>
      </p:sp>
      <p:sp>
        <p:nvSpPr>
          <p:cNvPr id="4" name="Text Placeholder 3"/>
          <p:cNvSpPr>
            <a:spLocks noGrp="1"/>
          </p:cNvSpPr>
          <p:nvPr>
            <p:ph type="body" sz="quarter" idx="11"/>
          </p:nvPr>
        </p:nvSpPr>
        <p:spPr/>
        <p:txBody>
          <a:bodyPr/>
          <a:lstStyle/>
          <a:p>
            <a:r>
              <a:rPr lang="en-GB" sz="2400" dirty="0">
                <a:hlinkClick r:id="rId4"/>
              </a:rPr>
              <a:t>https://www.alzheimers.org.uk/sites/default/files/pdf/the_dementia_guide.pdf</a:t>
            </a:r>
            <a:endParaRPr lang="en-GB" sz="2400" dirty="0"/>
          </a:p>
          <a:p>
            <a:endParaRPr lang="en-GB" sz="2400" dirty="0"/>
          </a:p>
          <a:p>
            <a:r>
              <a:rPr lang="en-GB" sz="2400" dirty="0">
                <a:hlinkClick r:id="rId5"/>
              </a:rPr>
              <a:t>https://socialcare.wales/cms_assets/file-uploads/Good-Work-Dementia-Learning-And-Development-Framework.pdf</a:t>
            </a:r>
            <a:endParaRPr lang="en-GB" sz="2400" dirty="0"/>
          </a:p>
          <a:p>
            <a:endParaRPr lang="en-GB" dirty="0"/>
          </a:p>
        </p:txBody>
      </p:sp>
      <p:sp>
        <p:nvSpPr>
          <p:cNvPr id="6" name="Text Placeholder 2"/>
          <p:cNvSpPr>
            <a:spLocks noGrp="1"/>
          </p:cNvSpPr>
          <p:nvPr>
            <p:ph type="body" sz="quarter" idx="10"/>
          </p:nvPr>
        </p:nvSpPr>
        <p:spPr>
          <a:xfrm>
            <a:off x="1948299" y="1011671"/>
            <a:ext cx="1921738" cy="521565"/>
          </a:xfrm>
        </p:spPr>
        <p:txBody>
          <a:bodyPr/>
          <a:lstStyle/>
          <a:p>
            <a:r>
              <a:rPr lang="cy" sz="2800" b="1" i="0" u="none" strike="noStrike" cap="none" baseline="0" dirty="0">
                <a:solidFill>
                  <a:srgbClr val="16AD85"/>
                </a:solidFill>
                <a:effectLst/>
                <a:uFillTx/>
                <a:latin typeface="Calibri"/>
              </a:rPr>
              <a:t>Adnoddau</a:t>
            </a:r>
          </a:p>
        </p:txBody>
      </p:sp>
      <p:sp>
        <p:nvSpPr>
          <p:cNvPr id="7" name="Text Placeholder 3"/>
          <p:cNvSpPr txBox="1">
            <a:spLocks/>
          </p:cNvSpPr>
          <p:nvPr/>
        </p:nvSpPr>
        <p:spPr>
          <a:xfrm>
            <a:off x="913825" y="1935164"/>
            <a:ext cx="4921249" cy="3480353"/>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Clr>
                <a:srgbClr val="16AD85"/>
              </a:buClr>
              <a:buFont typeface="Arial" panose="020B0604020202020204" pitchFamily="34" charset="0"/>
              <a:buNone/>
              <a:defRPr sz="1800" kern="1200">
                <a:solidFill>
                  <a:srgbClr val="37394C"/>
                </a:solidFill>
                <a:latin typeface="+mn-lt"/>
                <a:ea typeface="+mn-ea"/>
                <a:cs typeface="+mn-cs"/>
              </a:defRPr>
            </a:lvl1pPr>
            <a:lvl2pPr marL="457200" indent="0" algn="l" defTabSz="914400" rtl="0" eaLnBrk="1" latinLnBrk="0" hangingPunct="1">
              <a:lnSpc>
                <a:spcPct val="90000"/>
              </a:lnSpc>
              <a:spcBef>
                <a:spcPts val="500"/>
              </a:spcBef>
              <a:buClr>
                <a:srgbClr val="16AD85"/>
              </a:buClr>
              <a:buFont typeface="Arial" panose="020B0604020202020204" pitchFamily="34" charset="0"/>
              <a:buNone/>
              <a:defRPr sz="1800" kern="1200">
                <a:solidFill>
                  <a:srgbClr val="37394C"/>
                </a:solidFill>
                <a:latin typeface="+mn-lt"/>
                <a:ea typeface="+mn-ea"/>
                <a:cs typeface="+mn-cs"/>
              </a:defRPr>
            </a:lvl2pPr>
            <a:lvl3pPr marL="914400" indent="0" algn="l" defTabSz="914400" rtl="0" eaLnBrk="1" latinLnBrk="0" hangingPunct="1">
              <a:lnSpc>
                <a:spcPct val="90000"/>
              </a:lnSpc>
              <a:spcBef>
                <a:spcPts val="500"/>
              </a:spcBef>
              <a:buClr>
                <a:srgbClr val="16AD85"/>
              </a:buClr>
              <a:buFont typeface="Arial" panose="020B0604020202020204" pitchFamily="34" charset="0"/>
              <a:buNone/>
              <a:defRPr sz="1800" kern="1200">
                <a:solidFill>
                  <a:srgbClr val="37394C"/>
                </a:solidFill>
                <a:latin typeface="+mn-lt"/>
                <a:ea typeface="+mn-ea"/>
                <a:cs typeface="+mn-cs"/>
              </a:defRPr>
            </a:lvl3pPr>
            <a:lvl4pPr marL="1371600" indent="0" algn="l" defTabSz="914400" rtl="0" eaLnBrk="1" latinLnBrk="0" hangingPunct="1">
              <a:lnSpc>
                <a:spcPct val="90000"/>
              </a:lnSpc>
              <a:spcBef>
                <a:spcPts val="500"/>
              </a:spcBef>
              <a:buClr>
                <a:srgbClr val="16AD85"/>
              </a:buClr>
              <a:buFont typeface="Arial" panose="020B0604020202020204" pitchFamily="34" charset="0"/>
              <a:buNone/>
              <a:defRPr sz="1800" kern="1200">
                <a:solidFill>
                  <a:srgbClr val="37394C"/>
                </a:solidFill>
                <a:latin typeface="+mn-lt"/>
                <a:ea typeface="+mn-ea"/>
                <a:cs typeface="+mn-cs"/>
              </a:defRPr>
            </a:lvl4pPr>
            <a:lvl5pPr marL="1828800" indent="0" algn="l" defTabSz="914400" rtl="0" eaLnBrk="1" latinLnBrk="0" hangingPunct="1">
              <a:lnSpc>
                <a:spcPct val="90000"/>
              </a:lnSpc>
              <a:spcBef>
                <a:spcPts val="500"/>
              </a:spcBef>
              <a:buClr>
                <a:srgbClr val="16AD85"/>
              </a:buClr>
              <a:buFont typeface="Arial" panose="020B0604020202020204" pitchFamily="34" charset="0"/>
              <a:buNone/>
              <a:defRPr sz="1800" kern="1200">
                <a:solidFill>
                  <a:srgbClr val="37394C"/>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y" sz="2400" dirty="0">
                <a:latin typeface="Calibri"/>
                <a:hlinkClick r:id="rId4" history="0"/>
              </a:rPr>
              <a:t>https://www.alzheimers.org.uk/sites/default/files/pdf/the_dementia_guide.pdf</a:t>
            </a:r>
          </a:p>
          <a:p>
            <a:endParaRPr lang="en-GB" sz="2400" dirty="0"/>
          </a:p>
          <a:p>
            <a:r>
              <a:rPr lang="cy" sz="2400" dirty="0">
                <a:latin typeface="Calibri"/>
                <a:hlinkClick r:id="rId5" history="0"/>
              </a:rPr>
              <a:t>https://socialcare.wales/cms_assets/file-uploads/Good-Work-Dementia-Learning-And-Development-Framework.pdf</a:t>
            </a:r>
          </a:p>
          <a:p>
            <a:endParaRPr lang="en-GB" dirty="0"/>
          </a:p>
        </p:txBody>
      </p:sp>
    </p:spTree>
    <p:custDataLst>
      <p:tags r:id="rId1"/>
    </p:custDataLst>
    <p:extLst>
      <p:ext uri="{BB962C8B-B14F-4D97-AF65-F5344CB8AC3E}">
        <p14:creationId xmlns:p14="http://schemas.microsoft.com/office/powerpoint/2010/main" val="1937248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Text&#10;&#10;Description automatically generated">
            <a:extLst>
              <a:ext uri="{FF2B5EF4-FFF2-40B4-BE49-F238E27FC236}">
                <a16:creationId xmlns:a16="http://schemas.microsoft.com/office/drawing/2014/main" id="{B48AAC00-C32D-E294-4EE6-744C49D5A30A}"/>
              </a:ext>
            </a:extLst>
          </p:cNvPr>
          <p:cNvPicPr>
            <a:picLocks noChangeAspect="1"/>
          </p:cNvPicPr>
          <p:nvPr/>
        </p:nvPicPr>
        <p:blipFill>
          <a:blip r:embed="rId2"/>
          <a:stretch>
            <a:fillRect/>
          </a:stretch>
        </p:blipFill>
        <p:spPr>
          <a:xfrm>
            <a:off x="1143549" y="189484"/>
            <a:ext cx="10214515" cy="5566660"/>
          </a:xfrm>
          <a:prstGeom prst="rect">
            <a:avLst/>
          </a:prstGeom>
        </p:spPr>
      </p:pic>
    </p:spTree>
    <p:extLst>
      <p:ext uri="{BB962C8B-B14F-4D97-AF65-F5344CB8AC3E}">
        <p14:creationId xmlns:p14="http://schemas.microsoft.com/office/powerpoint/2010/main" val="3830354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group of black and white icons&#10;&#10;Description automatically generated">
            <a:extLst>
              <a:ext uri="{FF2B5EF4-FFF2-40B4-BE49-F238E27FC236}">
                <a16:creationId xmlns:a16="http://schemas.microsoft.com/office/drawing/2014/main" id="{7FA9CE29-1803-4F83-F8FD-7277D2CB9805}"/>
              </a:ext>
            </a:extLst>
          </p:cNvPr>
          <p:cNvPicPr>
            <a:picLocks noChangeAspect="1"/>
          </p:cNvPicPr>
          <p:nvPr/>
        </p:nvPicPr>
        <p:blipFill>
          <a:blip r:embed="rId2"/>
          <a:stretch>
            <a:fillRect/>
          </a:stretch>
        </p:blipFill>
        <p:spPr>
          <a:xfrm>
            <a:off x="2499" y="-4003"/>
            <a:ext cx="12187002" cy="6865282"/>
          </a:xfrm>
          <a:prstGeom prst="rect">
            <a:avLst/>
          </a:prstGeom>
        </p:spPr>
      </p:pic>
    </p:spTree>
    <p:extLst>
      <p:ext uri="{BB962C8B-B14F-4D97-AF65-F5344CB8AC3E}">
        <p14:creationId xmlns:p14="http://schemas.microsoft.com/office/powerpoint/2010/main" val="3563495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167A5C2-8254-C9AE-149A-12E7574CC476}"/>
              </a:ext>
            </a:extLst>
          </p:cNvPr>
          <p:cNvPicPr>
            <a:picLocks noChangeAspect="1"/>
          </p:cNvPicPr>
          <p:nvPr/>
        </p:nvPicPr>
        <p:blipFill>
          <a:blip r:embed="rId2"/>
          <a:stretch>
            <a:fillRect/>
          </a:stretch>
        </p:blipFill>
        <p:spPr>
          <a:xfrm>
            <a:off x="2499" y="-3279"/>
            <a:ext cx="12187002" cy="6864558"/>
          </a:xfrm>
          <a:prstGeom prst="rect">
            <a:avLst/>
          </a:prstGeom>
        </p:spPr>
      </p:pic>
    </p:spTree>
    <p:extLst>
      <p:ext uri="{BB962C8B-B14F-4D97-AF65-F5344CB8AC3E}">
        <p14:creationId xmlns:p14="http://schemas.microsoft.com/office/powerpoint/2010/main" val="425663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0"/>
          </p:nvPr>
        </p:nvSpPr>
        <p:spPr>
          <a:xfrm>
            <a:off x="6483353" y="125096"/>
            <a:ext cx="4921249" cy="1031284"/>
          </a:xfrm>
        </p:spPr>
        <p:txBody>
          <a:bodyPr>
            <a:normAutofit/>
          </a:bodyPr>
          <a:lstStyle/>
          <a:p>
            <a:pPr algn="ctr"/>
            <a:r>
              <a:rPr lang="en-GB" sz="2600" b="1" dirty="0"/>
              <a:t>Assessment criteria:</a:t>
            </a:r>
          </a:p>
          <a:p>
            <a:pPr algn="ctr"/>
            <a:r>
              <a:rPr lang="en-GB" sz="2600" b="1" dirty="0"/>
              <a:t>You understand:</a:t>
            </a:r>
          </a:p>
        </p:txBody>
      </p:sp>
      <p:sp>
        <p:nvSpPr>
          <p:cNvPr id="8" name="Text Placeholder 7"/>
          <p:cNvSpPr>
            <a:spLocks noGrp="1"/>
          </p:cNvSpPr>
          <p:nvPr>
            <p:ph type="body" sz="quarter" idx="11"/>
          </p:nvPr>
        </p:nvSpPr>
        <p:spPr>
          <a:xfrm>
            <a:off x="6012180" y="1156380"/>
            <a:ext cx="6057900" cy="4360738"/>
          </a:xfrm>
        </p:spPr>
        <p:txBody>
          <a:bodyPr>
            <a:noAutofit/>
          </a:bodyPr>
          <a:lstStyle/>
          <a:p>
            <a:r>
              <a:rPr lang="en-GB" sz="1600" dirty="0"/>
              <a:t>6.1 Types of dementia, their potential causes and the range of different impacts associated with an individual’s prognosis, their abilities and general health and well-being </a:t>
            </a:r>
          </a:p>
          <a:p>
            <a:r>
              <a:rPr lang="en-GB" sz="1600" dirty="0"/>
              <a:t>6.2 Differences and commonalities between the major types of dementia</a:t>
            </a:r>
          </a:p>
          <a:p>
            <a:r>
              <a:rPr lang="en-GB" sz="1600" dirty="0"/>
              <a:t>6.3 Memory impairment and its impact on dementia </a:t>
            </a:r>
          </a:p>
          <a:p>
            <a:r>
              <a:rPr lang="en-GB" sz="1600" dirty="0"/>
              <a:t>6.4 How some types of dementia can have a transient or permanent impact on physical abilities and well-being </a:t>
            </a:r>
          </a:p>
          <a:p>
            <a:r>
              <a:rPr lang="en-GB" sz="1600" dirty="0"/>
              <a:t>6.5 Common psychotic symptoms that may sometimes manifest as a result of types of dementia </a:t>
            </a:r>
          </a:p>
          <a:p>
            <a:r>
              <a:rPr lang="en-GB" sz="1600" dirty="0"/>
              <a:t>6.6 How dementia can mask underlying health issues </a:t>
            </a:r>
          </a:p>
          <a:p>
            <a:r>
              <a:rPr lang="en-GB" sz="1600" dirty="0"/>
              <a:t>6.7 How to mitigate increasing risk factors associated with maintaining physical well-being and areas of physical care </a:t>
            </a:r>
          </a:p>
          <a:p>
            <a:r>
              <a:rPr lang="en-GB" sz="1600" dirty="0"/>
              <a:t>6.8 The range of services, agencies and professionals which provide support for individuals living with dementia </a:t>
            </a:r>
          </a:p>
          <a:p>
            <a:r>
              <a:rPr lang="en-GB" sz="1600" dirty="0"/>
              <a:t>6.9 Models and approaches that can be used to support effective communication and engagement with individuals living with dementia </a:t>
            </a:r>
          </a:p>
        </p:txBody>
      </p:sp>
      <p:sp>
        <p:nvSpPr>
          <p:cNvPr id="10" name="Text Placeholder 6"/>
          <p:cNvSpPr>
            <a:spLocks noGrp="1"/>
          </p:cNvSpPr>
          <p:nvPr>
            <p:ph type="body" sz="quarter" idx="10"/>
          </p:nvPr>
        </p:nvSpPr>
        <p:spPr>
          <a:xfrm>
            <a:off x="797560" y="125096"/>
            <a:ext cx="4921249" cy="1031284"/>
          </a:xfrm>
        </p:spPr>
        <p:txBody>
          <a:bodyPr>
            <a:normAutofit/>
          </a:bodyPr>
          <a:lstStyle/>
          <a:p>
            <a:pPr algn="ctr"/>
            <a:r>
              <a:rPr lang="cy" sz="2600" b="1" i="0" u="none" strike="noStrike" cap="none" baseline="0" dirty="0">
                <a:solidFill>
                  <a:srgbClr val="16AD85"/>
                </a:solidFill>
                <a:effectLst/>
                <a:uFillTx/>
                <a:latin typeface="Calibri"/>
              </a:rPr>
              <a:t>Meini prawf asesu:</a:t>
            </a:r>
          </a:p>
          <a:p>
            <a:pPr algn="ctr"/>
            <a:r>
              <a:rPr lang="cy" sz="2600" b="1" i="0" u="none" strike="noStrike" cap="none" baseline="0" dirty="0">
                <a:solidFill>
                  <a:srgbClr val="16AD85"/>
                </a:solidFill>
                <a:effectLst/>
                <a:uFillTx/>
                <a:latin typeface="Calibri"/>
              </a:rPr>
              <a:t>Rydych yn deall:</a:t>
            </a:r>
          </a:p>
        </p:txBody>
      </p:sp>
      <p:sp>
        <p:nvSpPr>
          <p:cNvPr id="11" name="Text Placeholder 7"/>
          <p:cNvSpPr>
            <a:spLocks noGrp="1"/>
          </p:cNvSpPr>
          <p:nvPr>
            <p:ph type="body" sz="quarter" idx="11"/>
          </p:nvPr>
        </p:nvSpPr>
        <p:spPr>
          <a:xfrm>
            <a:off x="297179" y="1156380"/>
            <a:ext cx="5840731" cy="4752930"/>
          </a:xfrm>
        </p:spPr>
        <p:txBody>
          <a:bodyPr>
            <a:noAutofit/>
          </a:bodyPr>
          <a:lstStyle/>
          <a:p>
            <a:r>
              <a:rPr lang="cy" sz="1600" b="0" i="0" u="none" strike="noStrike" cap="none" baseline="0" dirty="0">
                <a:solidFill>
                  <a:srgbClr val="37394C"/>
                </a:solidFill>
                <a:effectLst/>
                <a:uFillTx/>
                <a:latin typeface="Calibri"/>
              </a:rPr>
              <a:t>6.1 Mathau o ddementia, eu hachosion posibl a’r ystod o effeithiau gwahanol sy’n gysylltiedig â phrognosis unigolyn, ei alluoedd ac iechyd a lles cyffredinol </a:t>
            </a:r>
          </a:p>
          <a:p>
            <a:r>
              <a:rPr lang="cy" sz="1600" b="0" i="0" u="none" strike="noStrike" cap="none" baseline="0" dirty="0">
                <a:solidFill>
                  <a:srgbClr val="37394C"/>
                </a:solidFill>
                <a:effectLst/>
                <a:uFillTx/>
                <a:latin typeface="Calibri"/>
              </a:rPr>
              <a:t>6.2 Gwahaniaethau a chyffredinolrwydd rhwng y prif fathau o ddementia</a:t>
            </a:r>
          </a:p>
          <a:p>
            <a:r>
              <a:rPr lang="cy" sz="1600" b="0" i="0" u="none" strike="noStrike" cap="none" baseline="0" dirty="0">
                <a:solidFill>
                  <a:srgbClr val="37394C"/>
                </a:solidFill>
                <a:effectLst/>
                <a:uFillTx/>
                <a:latin typeface="Calibri"/>
              </a:rPr>
              <a:t>6.3 Nam ar y cof a'i effaith ar ddementia </a:t>
            </a:r>
          </a:p>
          <a:p>
            <a:r>
              <a:rPr lang="cy" sz="1600" b="0" i="0" u="none" strike="noStrike" cap="none" baseline="0" dirty="0">
                <a:solidFill>
                  <a:srgbClr val="37394C"/>
                </a:solidFill>
                <a:effectLst/>
                <a:uFillTx/>
                <a:latin typeface="Calibri"/>
              </a:rPr>
              <a:t>6.4 Sut y gall rhai mathau o ddementia gael effaith dros dro neu barhaol ar alluoedd corfforol a lles </a:t>
            </a:r>
          </a:p>
          <a:p>
            <a:r>
              <a:rPr lang="cy" sz="1600" b="0" i="0" u="none" strike="noStrike" cap="none" baseline="0" dirty="0">
                <a:solidFill>
                  <a:srgbClr val="37394C"/>
                </a:solidFill>
                <a:effectLst/>
                <a:uFillTx/>
                <a:latin typeface="Calibri"/>
              </a:rPr>
              <a:t>6.5 Symptomau seicotig cyffredin a all ddod i’r amlwg weithiau o ganlyniad i fathau o ddementia </a:t>
            </a:r>
          </a:p>
          <a:p>
            <a:r>
              <a:rPr lang="cy" sz="1600" b="0" i="0" u="none" strike="noStrike" cap="none" baseline="0" dirty="0">
                <a:solidFill>
                  <a:srgbClr val="37394C"/>
                </a:solidFill>
                <a:effectLst/>
                <a:uFillTx/>
                <a:latin typeface="Calibri"/>
              </a:rPr>
              <a:t>6.6 Sut y gall dementia guddio materion iechyd sylfaenol </a:t>
            </a:r>
          </a:p>
          <a:p>
            <a:r>
              <a:rPr lang="cy" sz="1600" b="0" i="0" u="none" strike="noStrike" cap="none" baseline="0" dirty="0">
                <a:solidFill>
                  <a:srgbClr val="37394C"/>
                </a:solidFill>
                <a:effectLst/>
                <a:uFillTx/>
                <a:latin typeface="Calibri"/>
              </a:rPr>
              <a:t>6.7 Sut i liniaru’r ffactorau risg cynyddol sy’n gysylltiedig â chynnal lles corfforol a meysydd gofal corfforol </a:t>
            </a:r>
          </a:p>
          <a:p>
            <a:r>
              <a:rPr lang="cy" sz="1600" b="0" i="0" u="none" strike="noStrike" cap="none" baseline="0" dirty="0">
                <a:solidFill>
                  <a:srgbClr val="37394C"/>
                </a:solidFill>
                <a:effectLst/>
                <a:uFillTx/>
                <a:latin typeface="Calibri"/>
              </a:rPr>
              <a:t>6.8 Yr ystod o wasanaethau, asiantaethau a gweithwyr proffesiynol sy'n darparu cymorth i unigolion sy'n byw gyda dementia </a:t>
            </a:r>
          </a:p>
          <a:p>
            <a:r>
              <a:rPr lang="cy" sz="1600" b="0" i="0" u="none" strike="noStrike" cap="none" baseline="0" dirty="0">
                <a:solidFill>
                  <a:srgbClr val="37394C"/>
                </a:solidFill>
                <a:effectLst/>
                <a:uFillTx/>
                <a:latin typeface="Calibri"/>
              </a:rPr>
              <a:t>6.9 Modelau a dulliau y gellir eu defnyddio i gefnogi cyfathrebu ac ymgysylltu effeithiol ag unigolion sy'n byw gyda dementia </a:t>
            </a:r>
          </a:p>
        </p:txBody>
      </p:sp>
    </p:spTree>
    <p:custDataLst>
      <p:tags r:id="rId1"/>
    </p:custDataLst>
    <p:extLst>
      <p:ext uri="{BB962C8B-B14F-4D97-AF65-F5344CB8AC3E}">
        <p14:creationId xmlns:p14="http://schemas.microsoft.com/office/powerpoint/2010/main" val="4087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6631133" y="1103112"/>
            <a:ext cx="4921249" cy="1031284"/>
          </a:xfrm>
        </p:spPr>
        <p:txBody>
          <a:bodyPr>
            <a:noAutofit/>
          </a:bodyPr>
          <a:lstStyle/>
          <a:p>
            <a:pPr algn="ctr"/>
            <a:r>
              <a:rPr lang="en-GB" sz="2400" b="1" dirty="0"/>
              <a:t>6.1 Types of dementia, their potential causes and the range of different impacts associated with an individual’s prognosis, their abilities and general health and well-being </a:t>
            </a:r>
          </a:p>
        </p:txBody>
      </p:sp>
      <p:sp>
        <p:nvSpPr>
          <p:cNvPr id="4" name="Text Placeholder 3"/>
          <p:cNvSpPr>
            <a:spLocks noGrp="1"/>
          </p:cNvSpPr>
          <p:nvPr>
            <p:ph type="body" sz="quarter" idx="11"/>
          </p:nvPr>
        </p:nvSpPr>
        <p:spPr>
          <a:xfrm>
            <a:off x="6631134" y="3496115"/>
            <a:ext cx="4921249" cy="401636"/>
          </a:xfrm>
        </p:spPr>
        <p:txBody>
          <a:bodyPr>
            <a:noAutofit/>
          </a:bodyPr>
          <a:lstStyle/>
          <a:p>
            <a:pPr algn="ctr"/>
            <a:r>
              <a:rPr lang="en-GB" sz="2800" dirty="0"/>
              <a:t>What are the symptoms of dementia?</a:t>
            </a:r>
          </a:p>
        </p:txBody>
      </p:sp>
      <p:sp>
        <p:nvSpPr>
          <p:cNvPr id="6" name="Text Placeholder 2"/>
          <p:cNvSpPr>
            <a:spLocks noGrp="1"/>
          </p:cNvSpPr>
          <p:nvPr>
            <p:ph type="body" sz="quarter" idx="10"/>
          </p:nvPr>
        </p:nvSpPr>
        <p:spPr>
          <a:xfrm>
            <a:off x="756805" y="1103112"/>
            <a:ext cx="4921249" cy="1031284"/>
          </a:xfrm>
        </p:spPr>
        <p:txBody>
          <a:bodyPr>
            <a:noAutofit/>
          </a:bodyPr>
          <a:lstStyle/>
          <a:p>
            <a:pPr algn="ctr"/>
            <a:r>
              <a:rPr lang="cy" sz="2400" b="1" i="0" u="none" strike="noStrike" cap="none" baseline="0" dirty="0">
                <a:solidFill>
                  <a:srgbClr val="16AD85"/>
                </a:solidFill>
                <a:effectLst/>
                <a:uFillTx/>
                <a:latin typeface="Calibri"/>
              </a:rPr>
              <a:t>6.1 Mathau o ddementia, eu hachosion posibl a’r ystod o effeithiau gwahanol sy’n gysylltiedig â phrognosis unigolyn, ei alluoedd ac iechyd a lles cyffredinol </a:t>
            </a:r>
          </a:p>
        </p:txBody>
      </p:sp>
      <p:sp>
        <p:nvSpPr>
          <p:cNvPr id="7" name="Text Placeholder 3"/>
          <p:cNvSpPr>
            <a:spLocks noGrp="1"/>
          </p:cNvSpPr>
          <p:nvPr>
            <p:ph type="body" sz="quarter" idx="11"/>
          </p:nvPr>
        </p:nvSpPr>
        <p:spPr>
          <a:xfrm>
            <a:off x="756806" y="3486875"/>
            <a:ext cx="4921249" cy="401637"/>
          </a:xfrm>
        </p:spPr>
        <p:txBody>
          <a:bodyPr>
            <a:normAutofit fontScale="92500" lnSpcReduction="20000"/>
          </a:bodyPr>
          <a:lstStyle/>
          <a:p>
            <a:pPr algn="ctr"/>
            <a:r>
              <a:rPr lang="cy" sz="3000" b="0" i="0" u="none" strike="noStrike" cap="none" baseline="0" dirty="0">
                <a:solidFill>
                  <a:srgbClr val="37394C"/>
                </a:solidFill>
                <a:effectLst/>
                <a:uFillTx/>
                <a:latin typeface="Calibri"/>
              </a:rPr>
              <a:t>Beth yw symptomau dementia?</a:t>
            </a:r>
            <a:endParaRPr lang="en-GB" sz="3000" dirty="0"/>
          </a:p>
          <a:p>
            <a:pPr algn="ctr"/>
            <a:endParaRPr lang="en-GB" dirty="0"/>
          </a:p>
          <a:p>
            <a:pPr algn="ctr"/>
            <a:endParaRPr lang="en-GB" dirty="0"/>
          </a:p>
        </p:txBody>
      </p:sp>
      <p:pic>
        <p:nvPicPr>
          <p:cNvPr id="5" name="Picture 4">
            <a:extLst>
              <a:ext uri="{FF2B5EF4-FFF2-40B4-BE49-F238E27FC236}">
                <a16:creationId xmlns:a16="http://schemas.microsoft.com/office/drawing/2014/main" id="{2369ACF4-72C5-8C45-AE30-D029DA3C9C2E}"/>
              </a:ext>
            </a:extLst>
          </p:cNvPr>
          <p:cNvPicPr>
            <a:picLocks noChangeAspect="1"/>
          </p:cNvPicPr>
          <p:nvPr/>
        </p:nvPicPr>
        <p:blipFill>
          <a:blip r:embed="rId4"/>
          <a:stretch>
            <a:fillRect/>
          </a:stretch>
        </p:blipFill>
        <p:spPr>
          <a:xfrm>
            <a:off x="4890052" y="-62948"/>
            <a:ext cx="954157" cy="976244"/>
          </a:xfrm>
          <a:prstGeom prst="rect">
            <a:avLst/>
          </a:prstGeom>
        </p:spPr>
      </p:pic>
      <p:pic>
        <p:nvPicPr>
          <p:cNvPr id="8" name="Picture 7">
            <a:extLst>
              <a:ext uri="{FF2B5EF4-FFF2-40B4-BE49-F238E27FC236}">
                <a16:creationId xmlns:a16="http://schemas.microsoft.com/office/drawing/2014/main" id="{F190A953-A928-4190-735A-F17644EC61DE}"/>
              </a:ext>
            </a:extLst>
          </p:cNvPr>
          <p:cNvPicPr>
            <a:picLocks noChangeAspect="1"/>
          </p:cNvPicPr>
          <p:nvPr/>
        </p:nvPicPr>
        <p:blipFill>
          <a:blip r:embed="rId5"/>
          <a:stretch>
            <a:fillRect/>
          </a:stretch>
        </p:blipFill>
        <p:spPr>
          <a:xfrm>
            <a:off x="6093791" y="47487"/>
            <a:ext cx="865809" cy="865809"/>
          </a:xfrm>
          <a:prstGeom prst="rect">
            <a:avLst/>
          </a:prstGeom>
        </p:spPr>
      </p:pic>
    </p:spTree>
    <p:custDataLst>
      <p:tags r:id="rId1"/>
    </p:custDataLst>
    <p:extLst>
      <p:ext uri="{BB962C8B-B14F-4D97-AF65-F5344CB8AC3E}">
        <p14:creationId xmlns:p14="http://schemas.microsoft.com/office/powerpoint/2010/main" val="3858302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fontScale="92500" lnSpcReduction="20000"/>
          </a:bodyPr>
          <a:lstStyle/>
          <a:p>
            <a:r>
              <a:rPr lang="en-GB" b="1" dirty="0"/>
              <a:t>6.5 Common psychotic symptoms that may sometimes manifest as a result of types of dementia </a:t>
            </a:r>
          </a:p>
        </p:txBody>
      </p:sp>
      <p:sp>
        <p:nvSpPr>
          <p:cNvPr id="4" name="Text Placeholder 3"/>
          <p:cNvSpPr>
            <a:spLocks noGrp="1"/>
          </p:cNvSpPr>
          <p:nvPr>
            <p:ph type="body" sz="quarter" idx="11"/>
          </p:nvPr>
        </p:nvSpPr>
        <p:spPr>
          <a:xfrm>
            <a:off x="6483352" y="2073709"/>
            <a:ext cx="4921249" cy="3480353"/>
          </a:xfrm>
        </p:spPr>
        <p:txBody>
          <a:bodyPr>
            <a:normAutofit/>
          </a:bodyPr>
          <a:lstStyle/>
          <a:p>
            <a:r>
              <a:rPr lang="en-GB" sz="2400" dirty="0">
                <a:solidFill>
                  <a:schemeClr val="tx1"/>
                </a:solidFill>
              </a:rPr>
              <a:t>Some psychotic symptoms that can manifest as a result of types of dementia include:</a:t>
            </a:r>
          </a:p>
          <a:p>
            <a:endParaRPr lang="en-GB" sz="2400" dirty="0">
              <a:solidFill>
                <a:schemeClr val="tx1"/>
              </a:solidFill>
            </a:endParaRPr>
          </a:p>
          <a:p>
            <a:pPr marL="285750" indent="-285750">
              <a:buFont typeface="Arial" panose="020B0604020202020204" pitchFamily="34" charset="0"/>
              <a:buChar char="•"/>
            </a:pPr>
            <a:r>
              <a:rPr lang="en-GB" sz="2400" dirty="0">
                <a:solidFill>
                  <a:schemeClr val="tx1"/>
                </a:solidFill>
              </a:rPr>
              <a:t>Hallucinations</a:t>
            </a:r>
          </a:p>
          <a:p>
            <a:pPr marL="285750" indent="-285750">
              <a:buFont typeface="Arial" panose="020B0604020202020204" pitchFamily="34" charset="0"/>
              <a:buChar char="•"/>
            </a:pPr>
            <a:r>
              <a:rPr lang="en-GB" sz="2400" dirty="0">
                <a:solidFill>
                  <a:schemeClr val="tx1"/>
                </a:solidFill>
              </a:rPr>
              <a:t>Delusions</a:t>
            </a:r>
          </a:p>
        </p:txBody>
      </p:sp>
      <p:sp>
        <p:nvSpPr>
          <p:cNvPr id="6" name="Text Placeholder 2"/>
          <p:cNvSpPr>
            <a:spLocks noGrp="1"/>
          </p:cNvSpPr>
          <p:nvPr>
            <p:ph type="body" sz="quarter" idx="10"/>
          </p:nvPr>
        </p:nvSpPr>
        <p:spPr>
          <a:xfrm>
            <a:off x="696770" y="365126"/>
            <a:ext cx="4921249" cy="1031284"/>
          </a:xfrm>
        </p:spPr>
        <p:txBody>
          <a:bodyPr>
            <a:noAutofit/>
          </a:bodyPr>
          <a:lstStyle/>
          <a:p>
            <a:r>
              <a:rPr lang="cy" sz="2600" b="1" i="0" u="none" strike="noStrike" cap="none" baseline="0" dirty="0">
                <a:solidFill>
                  <a:srgbClr val="16AD85"/>
                </a:solidFill>
                <a:effectLst/>
                <a:uFillTx/>
                <a:latin typeface="Calibri"/>
              </a:rPr>
              <a:t>6.5 Symptomau seicotig cyffredin a all ddod i’r amlwg weithiau o ganlyniad i fathau o ddementia </a:t>
            </a:r>
          </a:p>
        </p:txBody>
      </p:sp>
      <p:sp>
        <p:nvSpPr>
          <p:cNvPr id="7" name="Text Placeholder 3"/>
          <p:cNvSpPr>
            <a:spLocks noGrp="1"/>
          </p:cNvSpPr>
          <p:nvPr>
            <p:ph type="body" sz="quarter" idx="11"/>
          </p:nvPr>
        </p:nvSpPr>
        <p:spPr>
          <a:xfrm>
            <a:off x="696770" y="2073709"/>
            <a:ext cx="4921249" cy="3480353"/>
          </a:xfrm>
        </p:spPr>
        <p:txBody>
          <a:bodyPr>
            <a:normAutofit/>
          </a:bodyPr>
          <a:lstStyle/>
          <a:p>
            <a:r>
              <a:rPr lang="cy" sz="2400" b="0" i="0" u="none" strike="noStrike" cap="none" baseline="0" dirty="0">
                <a:solidFill>
                  <a:srgbClr val="000000"/>
                </a:solidFill>
                <a:effectLst/>
                <a:uFillTx/>
                <a:latin typeface="Calibri"/>
              </a:rPr>
              <a:t>Mae rhai symptomau seicotig a all ddod i’r amlwg o ganlyniad i fathau o ddementia yn cynnwys:</a:t>
            </a:r>
          </a:p>
          <a:p>
            <a:endParaRPr lang="en-GB" sz="2400" dirty="0">
              <a:solidFill>
                <a:schemeClr val="tx1"/>
              </a:solidFill>
            </a:endParaRPr>
          </a:p>
          <a:p>
            <a:pPr marL="285750" indent="-285750">
              <a:buFont typeface="Arial" panose="020B0604020202020204" pitchFamily="34" charset="0"/>
              <a:buChar char="•"/>
            </a:pPr>
            <a:r>
              <a:rPr lang="cy" sz="2400" b="0" i="0" u="none" strike="noStrike" cap="none" baseline="0" dirty="0">
                <a:solidFill>
                  <a:srgbClr val="000000"/>
                </a:solidFill>
                <a:effectLst/>
                <a:uFillTx/>
                <a:latin typeface="Calibri"/>
              </a:rPr>
              <a:t>Rhithweledigaethau</a:t>
            </a:r>
          </a:p>
          <a:p>
            <a:pPr marL="285750" indent="-285750">
              <a:buFont typeface="Arial" panose="020B0604020202020204" pitchFamily="34" charset="0"/>
              <a:buChar char="•"/>
            </a:pPr>
            <a:r>
              <a:rPr lang="cy" sz="2400" b="0" i="0" u="none" strike="noStrike" cap="none" baseline="0" dirty="0">
                <a:solidFill>
                  <a:srgbClr val="000000"/>
                </a:solidFill>
                <a:effectLst/>
                <a:uFillTx/>
                <a:latin typeface="Calibri"/>
              </a:rPr>
              <a:t>Rhithdybiau</a:t>
            </a:r>
          </a:p>
        </p:txBody>
      </p:sp>
    </p:spTree>
    <p:custDataLst>
      <p:tags r:id="rId1"/>
    </p:custDataLst>
    <p:extLst>
      <p:ext uri="{BB962C8B-B14F-4D97-AF65-F5344CB8AC3E}">
        <p14:creationId xmlns:p14="http://schemas.microsoft.com/office/powerpoint/2010/main" val="2380621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lstStyle/>
          <a:p>
            <a:pPr algn="ctr"/>
            <a:r>
              <a:rPr lang="en-GB" b="1" dirty="0"/>
              <a:t>6.3 Memory impairment and its impact on dementia </a:t>
            </a:r>
          </a:p>
        </p:txBody>
      </p:sp>
      <p:sp>
        <p:nvSpPr>
          <p:cNvPr id="4" name="Text Placeholder 3"/>
          <p:cNvSpPr>
            <a:spLocks noGrp="1"/>
          </p:cNvSpPr>
          <p:nvPr>
            <p:ph type="body" sz="quarter" idx="11"/>
          </p:nvPr>
        </p:nvSpPr>
        <p:spPr/>
        <p:txBody>
          <a:bodyPr vert="horz" lIns="91440" tIns="45720" rIns="91440" bIns="45720" rtlCol="0" anchor="t">
            <a:normAutofit/>
          </a:bodyPr>
          <a:lstStyle/>
          <a:p>
            <a:r>
              <a:rPr lang="en-GB" sz="2400" dirty="0"/>
              <a:t>Video</a:t>
            </a:r>
          </a:p>
          <a:p>
            <a:endParaRPr lang="en-GB" dirty="0"/>
          </a:p>
        </p:txBody>
      </p:sp>
      <p:sp>
        <p:nvSpPr>
          <p:cNvPr id="6" name="Text Placeholder 2"/>
          <p:cNvSpPr>
            <a:spLocks noGrp="1"/>
          </p:cNvSpPr>
          <p:nvPr>
            <p:ph type="body" sz="quarter" idx="10"/>
          </p:nvPr>
        </p:nvSpPr>
        <p:spPr>
          <a:xfrm>
            <a:off x="807607" y="365126"/>
            <a:ext cx="4921249" cy="1031284"/>
          </a:xfrm>
        </p:spPr>
        <p:txBody>
          <a:bodyPr/>
          <a:lstStyle/>
          <a:p>
            <a:pPr algn="ctr"/>
            <a:r>
              <a:rPr lang="cy" sz="2800" b="1" i="0" u="none" strike="noStrike" cap="none" baseline="0" dirty="0">
                <a:solidFill>
                  <a:srgbClr val="16AD85"/>
                </a:solidFill>
                <a:effectLst/>
                <a:uFillTx/>
                <a:latin typeface="Calibri"/>
              </a:rPr>
              <a:t>6.3 Nam ar y cof a'i effaith ar ddementia </a:t>
            </a:r>
          </a:p>
        </p:txBody>
      </p:sp>
      <p:sp>
        <p:nvSpPr>
          <p:cNvPr id="7" name="Text Placeholder 3"/>
          <p:cNvSpPr>
            <a:spLocks noGrp="1"/>
          </p:cNvSpPr>
          <p:nvPr>
            <p:ph type="body" sz="quarter" idx="11"/>
          </p:nvPr>
        </p:nvSpPr>
        <p:spPr>
          <a:xfrm>
            <a:off x="807607" y="1935164"/>
            <a:ext cx="4921249" cy="3480353"/>
          </a:xfrm>
        </p:spPr>
        <p:txBody>
          <a:bodyPr vert="horz" lIns="91440" tIns="45720" rIns="91440" bIns="45720" rtlCol="0" anchor="t">
            <a:normAutofit/>
          </a:bodyPr>
          <a:lstStyle/>
          <a:p>
            <a:r>
              <a:rPr lang="cy" sz="2400" b="0" i="0" u="none" strike="noStrike" cap="none" baseline="0" dirty="0">
                <a:solidFill>
                  <a:srgbClr val="37394C"/>
                </a:solidFill>
                <a:effectLst/>
                <a:uFillTx/>
                <a:latin typeface="Calibri"/>
              </a:rPr>
              <a:t>Video</a:t>
            </a:r>
            <a:endParaRPr lang="en-GB" sz="2400" dirty="0"/>
          </a:p>
          <a:p>
            <a:endParaRPr lang="en-GB" dirty="0"/>
          </a:p>
        </p:txBody>
      </p:sp>
      <p:pic>
        <p:nvPicPr>
          <p:cNvPr id="2" name="Online Media 1" title="How does a person with dementia see the world?">
            <a:hlinkClick r:id="" action="ppaction://media"/>
            <a:extLst>
              <a:ext uri="{FF2B5EF4-FFF2-40B4-BE49-F238E27FC236}">
                <a16:creationId xmlns:a16="http://schemas.microsoft.com/office/drawing/2014/main" id="{035F37B7-7666-022B-ED9F-6E8AF80A5F0B}"/>
              </a:ext>
            </a:extLst>
          </p:cNvPr>
          <p:cNvPicPr>
            <a:picLocks noRot="1" noChangeAspect="1"/>
          </p:cNvPicPr>
          <p:nvPr>
            <a:videoFile r:link="rId2"/>
          </p:nvPr>
        </p:nvPicPr>
        <p:blipFill>
          <a:blip r:embed="rId5"/>
          <a:stretch>
            <a:fillRect/>
          </a:stretch>
        </p:blipFill>
        <p:spPr>
          <a:xfrm>
            <a:off x="3661434" y="2395149"/>
            <a:ext cx="5185433" cy="3146004"/>
          </a:xfrm>
          <a:prstGeom prst="rect">
            <a:avLst/>
          </a:prstGeom>
        </p:spPr>
      </p:pic>
    </p:spTree>
    <p:custDataLst>
      <p:tags r:id="rId1"/>
    </p:custDataLst>
    <p:extLst>
      <p:ext uri="{BB962C8B-B14F-4D97-AF65-F5344CB8AC3E}">
        <p14:creationId xmlns:p14="http://schemas.microsoft.com/office/powerpoint/2010/main" val="1498865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6344807" y="1316471"/>
            <a:ext cx="4921249" cy="1031284"/>
          </a:xfrm>
        </p:spPr>
        <p:txBody>
          <a:bodyPr>
            <a:normAutofit fontScale="92500" lnSpcReduction="20000"/>
          </a:bodyPr>
          <a:lstStyle/>
          <a:p>
            <a:pPr algn="ctr"/>
            <a:r>
              <a:rPr lang="en-GB" b="1" dirty="0"/>
              <a:t>6.2 Differences and commonalities between the major types of dementia</a:t>
            </a:r>
          </a:p>
        </p:txBody>
      </p:sp>
      <p:sp>
        <p:nvSpPr>
          <p:cNvPr id="4" name="Text Placeholder 3"/>
          <p:cNvSpPr>
            <a:spLocks noGrp="1"/>
          </p:cNvSpPr>
          <p:nvPr>
            <p:ph type="body" sz="quarter" idx="11"/>
          </p:nvPr>
        </p:nvSpPr>
        <p:spPr>
          <a:xfrm>
            <a:off x="6359184" y="2451005"/>
            <a:ext cx="4906872" cy="1709515"/>
          </a:xfrm>
        </p:spPr>
        <p:txBody>
          <a:bodyPr>
            <a:normAutofit/>
          </a:bodyPr>
          <a:lstStyle/>
          <a:p>
            <a:r>
              <a:rPr lang="en-GB" sz="2400" dirty="0"/>
              <a:t>Use resources available to identify the different types of dementia. Highlight the differences and commonalities.</a:t>
            </a:r>
          </a:p>
        </p:txBody>
      </p:sp>
      <p:sp>
        <p:nvSpPr>
          <p:cNvPr id="6" name="Text Placeholder 2"/>
          <p:cNvSpPr>
            <a:spLocks noGrp="1"/>
          </p:cNvSpPr>
          <p:nvPr>
            <p:ph type="body" sz="quarter" idx="10"/>
          </p:nvPr>
        </p:nvSpPr>
        <p:spPr>
          <a:xfrm>
            <a:off x="770662" y="1316471"/>
            <a:ext cx="4921249" cy="1031284"/>
          </a:xfrm>
        </p:spPr>
        <p:txBody>
          <a:bodyPr>
            <a:normAutofit fontScale="90000" lnSpcReduction="10000"/>
          </a:bodyPr>
          <a:lstStyle/>
          <a:p>
            <a:pPr algn="ctr"/>
            <a:r>
              <a:rPr lang="cy" sz="2800" b="1" i="0" u="none" strike="noStrike" cap="none" baseline="0" dirty="0">
                <a:solidFill>
                  <a:srgbClr val="16AD85"/>
                </a:solidFill>
                <a:effectLst/>
                <a:uFillTx/>
                <a:latin typeface="Calibri"/>
              </a:rPr>
              <a:t>6.2 Gwahaniaethau a chyffredinolrwydd rhwng y prif fathau o ddementia</a:t>
            </a:r>
          </a:p>
        </p:txBody>
      </p:sp>
      <p:sp>
        <p:nvSpPr>
          <p:cNvPr id="7" name="Text Placeholder 3"/>
          <p:cNvSpPr>
            <a:spLocks noGrp="1"/>
          </p:cNvSpPr>
          <p:nvPr>
            <p:ph type="body" sz="quarter" idx="11"/>
          </p:nvPr>
        </p:nvSpPr>
        <p:spPr>
          <a:xfrm>
            <a:off x="770661" y="2479759"/>
            <a:ext cx="4921249" cy="1840781"/>
          </a:xfrm>
        </p:spPr>
        <p:txBody>
          <a:bodyPr>
            <a:normAutofit/>
          </a:bodyPr>
          <a:lstStyle/>
          <a:p>
            <a:r>
              <a:rPr lang="cy" sz="2400" b="0" i="0" u="none" strike="noStrike" cap="none" baseline="0" dirty="0">
                <a:solidFill>
                  <a:srgbClr val="37394C"/>
                </a:solidFill>
                <a:effectLst/>
                <a:uFillTx/>
                <a:latin typeface="Calibri"/>
              </a:rPr>
              <a:t>Defnyddio adnoddau sydd ar gael i nodi'r gwahanol fathau o ddementia. Amlygwch y gwahaniaethau a'r pethau cyffredin.</a:t>
            </a:r>
          </a:p>
          <a:p>
            <a:pPr algn="ctr"/>
            <a:endParaRPr lang="en-GB" dirty="0"/>
          </a:p>
          <a:p>
            <a:pPr algn="ctr"/>
            <a:endParaRPr lang="en-GB" dirty="0"/>
          </a:p>
          <a:p>
            <a:pPr algn="ctr"/>
            <a:endParaRPr lang="en-GB" dirty="0"/>
          </a:p>
        </p:txBody>
      </p:sp>
      <p:pic>
        <p:nvPicPr>
          <p:cNvPr id="2" name="Picture 4">
            <a:extLst>
              <a:ext uri="{FF2B5EF4-FFF2-40B4-BE49-F238E27FC236}">
                <a16:creationId xmlns:a16="http://schemas.microsoft.com/office/drawing/2014/main" id="{A11A9BF5-1A63-02F3-62C1-637512670765}"/>
              </a:ext>
            </a:extLst>
          </p:cNvPr>
          <p:cNvPicPr>
            <a:picLocks noChangeAspect="1"/>
          </p:cNvPicPr>
          <p:nvPr/>
        </p:nvPicPr>
        <p:blipFill>
          <a:blip r:embed="rId5"/>
          <a:stretch>
            <a:fillRect/>
          </a:stretch>
        </p:blipFill>
        <p:spPr>
          <a:xfrm>
            <a:off x="4267402" y="3640173"/>
            <a:ext cx="3150237" cy="2217252"/>
          </a:xfrm>
          <a:prstGeom prst="rect">
            <a:avLst/>
          </a:prstGeom>
        </p:spPr>
      </p:pic>
      <p:sp>
        <p:nvSpPr>
          <p:cNvPr id="8" name="TextBox 7">
            <a:extLst>
              <a:ext uri="{FF2B5EF4-FFF2-40B4-BE49-F238E27FC236}">
                <a16:creationId xmlns:a16="http://schemas.microsoft.com/office/drawing/2014/main" id="{13BD13AB-4710-21E2-55CE-7C9EB662A8A9}"/>
              </a:ext>
            </a:extLst>
          </p:cNvPr>
          <p:cNvSpPr txBox="1"/>
          <p:nvPr/>
        </p:nvSpPr>
        <p:spPr>
          <a:xfrm>
            <a:off x="7625392" y="4703193"/>
            <a:ext cx="4411452" cy="17830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dirty="0">
                <a:solidFill>
                  <a:srgbClr val="0563C1"/>
                </a:solidFill>
                <a:cs typeface="Calibri"/>
                <a:hlinkClick r:id="rId6"/>
              </a:rPr>
              <a:t>https://socialcare.wales/resources-guidance/improving-care-and-support/people-with-dementia/what-is-dementia-an-introduction</a:t>
            </a:r>
            <a:endParaRPr lang="en-US"/>
          </a:p>
          <a:p>
            <a:br>
              <a:rPr lang="en-US" dirty="0"/>
            </a:br>
            <a:endParaRPr lang="en-US" dirty="0"/>
          </a:p>
        </p:txBody>
      </p:sp>
      <p:pic>
        <p:nvPicPr>
          <p:cNvPr id="9" name="Picture 8">
            <a:extLst>
              <a:ext uri="{FF2B5EF4-FFF2-40B4-BE49-F238E27FC236}">
                <a16:creationId xmlns:a16="http://schemas.microsoft.com/office/drawing/2014/main" id="{2C3A3BC2-809B-8E38-7FFE-B6112B56F609}"/>
              </a:ext>
            </a:extLst>
          </p:cNvPr>
          <p:cNvPicPr>
            <a:picLocks noChangeAspect="1"/>
          </p:cNvPicPr>
          <p:nvPr/>
        </p:nvPicPr>
        <p:blipFill>
          <a:blip r:embed="rId7"/>
          <a:stretch>
            <a:fillRect/>
          </a:stretch>
        </p:blipFill>
        <p:spPr>
          <a:xfrm>
            <a:off x="10975008" y="224183"/>
            <a:ext cx="700157" cy="700157"/>
          </a:xfrm>
          <a:prstGeom prst="rect">
            <a:avLst/>
          </a:prstGeom>
        </p:spPr>
      </p:pic>
    </p:spTree>
    <p:custDataLst>
      <p:tags r:id="rId1"/>
    </p:custDataLst>
    <p:extLst>
      <p:ext uri="{BB962C8B-B14F-4D97-AF65-F5344CB8AC3E}">
        <p14:creationId xmlns:p14="http://schemas.microsoft.com/office/powerpoint/2010/main" val="626776805"/>
      </p:ext>
    </p:extLst>
  </p:cSld>
  <p:clrMapOvr>
    <a:masterClrMapping/>
  </p:clrMapOvr>
  <p:extLst>
    <p:ext uri="{6950BFC3-D8DA-4A85-94F7-54DA5524770B}">
      <p188:commentRel xmlns:p188="http://schemas.microsoft.com/office/powerpoint/2018/8/main" r:id="rId4"/>
    </p:ext>
  </p:extLst>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2"/>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f33f0b9-e468-4913-ae1d-192484410d9f">
      <Terms xmlns="http://schemas.microsoft.com/office/infopath/2007/PartnerControls"/>
    </lcf76f155ced4ddcb4097134ff3c332f>
    <TaxCatchAll xmlns="ca6487ab-a953-456b-ba74-c92e137f6b2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F53B4BBA26A92419C87554409A01F6C" ma:contentTypeVersion="13" ma:contentTypeDescription="Create a new document." ma:contentTypeScope="" ma:versionID="bfc5180613777e91b948e260f322378f">
  <xsd:schema xmlns:xsd="http://www.w3.org/2001/XMLSchema" xmlns:xs="http://www.w3.org/2001/XMLSchema" xmlns:p="http://schemas.microsoft.com/office/2006/metadata/properties" xmlns:ns2="2f33f0b9-e468-4913-ae1d-192484410d9f" xmlns:ns3="ca6487ab-a953-456b-ba74-c92e137f6b23" targetNamespace="http://schemas.microsoft.com/office/2006/metadata/properties" ma:root="true" ma:fieldsID="6470b2d7574b190021629b4547b929ca" ns2:_="" ns3:_="">
    <xsd:import namespace="2f33f0b9-e468-4913-ae1d-192484410d9f"/>
    <xsd:import namespace="ca6487ab-a953-456b-ba74-c92e137f6b2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33f0b9-e468-4913-ae1d-192484410d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287d775-eeb9-418e-98c0-81594eb10f1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a6487ab-a953-456b-ba74-c92e137f6b2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2d139518-7ae8-4eee-825b-af2e8cec92b0}" ma:internalName="TaxCatchAll" ma:showField="CatchAllData" ma:web="ca6487ab-a953-456b-ba74-c92e137f6b2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2677B28-63E7-4E9E-8DFE-185EDA055846}">
  <ds:schemaRefs>
    <ds:schemaRef ds:uri="http://schemas.microsoft.com/sharepoint/v3/contenttype/forms"/>
  </ds:schemaRefs>
</ds:datastoreItem>
</file>

<file path=customXml/itemProps2.xml><?xml version="1.0" encoding="utf-8"?>
<ds:datastoreItem xmlns:ds="http://schemas.openxmlformats.org/officeDocument/2006/customXml" ds:itemID="{1383E612-1DBB-4968-B075-43C20EBC0B40}">
  <ds:schemaRefs>
    <ds:schemaRef ds:uri="http://schemas.microsoft.com/office/2006/metadata/properties"/>
    <ds:schemaRef ds:uri="http://schemas.microsoft.com/office/infopath/2007/PartnerControls"/>
    <ds:schemaRef ds:uri="2f33f0b9-e468-4913-ae1d-192484410d9f"/>
    <ds:schemaRef ds:uri="ca6487ab-a953-456b-ba74-c92e137f6b23"/>
  </ds:schemaRefs>
</ds:datastoreItem>
</file>

<file path=customXml/itemProps3.xml><?xml version="1.0" encoding="utf-8"?>
<ds:datastoreItem xmlns:ds="http://schemas.openxmlformats.org/officeDocument/2006/customXml" ds:itemID="{A3494BFD-8F30-4633-A838-32F61FDDA89C}"/>
</file>

<file path=docProps/app.xml><?xml version="1.0" encoding="utf-8"?>
<Properties xmlns="http://schemas.openxmlformats.org/officeDocument/2006/extended-properties" xmlns:vt="http://schemas.openxmlformats.org/officeDocument/2006/docPropsVTypes">
  <TotalTime>2517</TotalTime>
  <Words>4368</Words>
  <Application>Microsoft Office PowerPoint</Application>
  <PresentationFormat>Widescreen</PresentationFormat>
  <Paragraphs>240</Paragraphs>
  <Slides>15</Slides>
  <Notes>11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Bridgend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Teitl Cymraeg</dc:title>
  <dc:creator>Jodie Trotman</dc:creator>
  <cp:lastModifiedBy>Catherine Roberts</cp:lastModifiedBy>
  <cp:revision>120</cp:revision>
  <dcterms:created xsi:type="dcterms:W3CDTF">2021-08-26T16:08:40Z</dcterms:created>
  <dcterms:modified xsi:type="dcterms:W3CDTF">2024-01-11T13:06:53Z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349E466F-9777-4B3B-B80D-8228407CB4A5</vt:lpwstr>
  </property>
  <property fmtid="{D5CDD505-2E9C-101B-9397-08002B2CF9AE}" pid="3" name="ArticulatePath">
    <vt:lpwstr>LO 6 - Dementia (bilingual)</vt:lpwstr>
  </property>
  <property fmtid="{D5CDD505-2E9C-101B-9397-08002B2CF9AE}" pid="4" name="ContentTypeId">
    <vt:lpwstr>0x010100FF53B4BBA26A92419C87554409A01F6C</vt:lpwstr>
  </property>
  <property fmtid="{D5CDD505-2E9C-101B-9397-08002B2CF9AE}" pid="5" name="MediaServiceImageTags">
    <vt:lpwstr/>
  </property>
</Properties>
</file>