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405" r:id="rId5"/>
    <p:sldId id="719" r:id="rId6"/>
    <p:sldId id="715" r:id="rId7"/>
    <p:sldId id="721" r:id="rId8"/>
    <p:sldId id="720" r:id="rId9"/>
    <p:sldId id="718" r:id="rId10"/>
    <p:sldId id="716" r:id="rId11"/>
    <p:sldId id="674" r:id="rId12"/>
    <p:sldId id="675" r:id="rId13"/>
    <p:sldId id="676" r:id="rId14"/>
    <p:sldId id="677" r:id="rId15"/>
    <p:sldId id="678" r:id="rId16"/>
    <p:sldId id="679" r:id="rId17"/>
    <p:sldId id="680" r:id="rId18"/>
    <p:sldId id="681" r:id="rId19"/>
    <p:sldId id="686" r:id="rId20"/>
    <p:sldId id="687" r:id="rId21"/>
    <p:sldId id="688" r:id="rId22"/>
    <p:sldId id="689" r:id="rId23"/>
    <p:sldId id="692" r:id="rId24"/>
    <p:sldId id="693" r:id="rId25"/>
    <p:sldId id="696" r:id="rId26"/>
    <p:sldId id="697" r:id="rId27"/>
    <p:sldId id="699" r:id="rId28"/>
    <p:sldId id="700" r:id="rId29"/>
    <p:sldId id="706" r:id="rId30"/>
    <p:sldId id="707" r:id="rId31"/>
    <p:sldId id="597" r:id="rId32"/>
  </p:sldIdLst>
  <p:sldSz cx="12192000" cy="6858000"/>
  <p:notesSz cx="6805613" cy="99441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" lastIdx="0" clrIdx="0"/>
  <p:cmAuthor id="2" name="Jenna Redelinghuys" initials="" lastIdx="0" clrIdx="0"/>
  <p:cmAuthor id="3" name="William Nightingale" initials="" lastIdx="0" clrIdx="0"/>
  <p:cmAuthor id="4" name="Suzi Gray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B0F0"/>
    <a:srgbClr val="65B2E6"/>
    <a:srgbClr val="CBD6EB"/>
    <a:srgbClr val="CB076E"/>
    <a:srgbClr val="FFC000"/>
    <a:srgbClr val="0096FF"/>
    <a:srgbClr val="007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41E7A-43DA-4815-8D33-2AA45EF01E64}" v="17" dt="2020-10-12T10:59:16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6" autoAdjust="0"/>
    <p:restoredTop sz="63565" autoAdjust="0"/>
  </p:normalViewPr>
  <p:slideViewPr>
    <p:cSldViewPr snapToGrid="0" snapToObjects="1">
      <p:cViewPr varScale="1">
        <p:scale>
          <a:sx n="66" d="100"/>
          <a:sy n="66" d="100"/>
        </p:scale>
        <p:origin x="652" y="52"/>
      </p:cViewPr>
      <p:guideLst>
        <p:guide orient="horz" pos="1457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00" d="100"/>
        <a:sy n="100" d="100"/>
      </p:scale>
      <p:origin x="0" y="-1070"/>
    </p:cViewPr>
  </p:sorterViewPr>
  <p:notesViewPr>
    <p:cSldViewPr snapToGrid="0" snapToObjects="1">
      <p:cViewPr>
        <p:scale>
          <a:sx n="112" d="100"/>
          <a:sy n="112" d="100"/>
        </p:scale>
        <p:origin x="251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8106A6-8B03-4C99-9B73-3D61011DA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8C11E-900A-4BD4-A315-A5C974D690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6AA3F9-325A-46D6-B806-C61EC43B1A47}" type="datetimeFigureOut">
              <a:rPr lang="en-US"/>
              <a:pPr>
                <a:defRPr/>
              </a:pPr>
              <a:t>11/13/2020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C4E75-3CFD-449B-922E-D2010553CA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C1BA1-D6BF-4844-B13B-587D7073E2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E3C0A9-3277-4C10-98E7-5A4428E5F0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A912F1-8AB5-42AF-B30C-AE8AD32E61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4BAC3-F8CE-4805-A571-2F025F21BC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D80DE1-09DB-4092-A067-7DFACA042975}" type="datetimeFigureOut">
              <a:rPr lang="en-US"/>
              <a:pPr>
                <a:defRPr/>
              </a:pPr>
              <a:t>11/13/2020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819DC9-0223-44F4-922A-B2666DAE8A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4EAD9F2-6198-419C-B8ED-73D7E596E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CA990-759A-400A-A767-DD00204678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555C-6D68-4490-B956-B7C10862F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B859FC-F1A0-42BA-B057-7806BC4074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8D6AB24-32EE-429F-8225-B9DAC8FE9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C89A70C-5A46-453D-9661-398CEFF90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cy-GB"/>
              <a:t>Newidiwch y cynllun i fod yn benodol i sector – gallwch chi wneud hyn ar y tab HAFAN (</a:t>
            </a:r>
            <a:r>
              <a:rPr lang="en-US" altLang="cy-GB" i="1"/>
              <a:t>HOME</a:t>
            </a:r>
            <a:r>
              <a:rPr lang="en-US" altLang="cy-GB"/>
              <a:t>), dan yr adran o'r enw SLEIDIAU (</a:t>
            </a:r>
            <a:r>
              <a:rPr lang="en-US" altLang="cy-GB" i="1"/>
              <a:t>SLIDES</a:t>
            </a:r>
            <a:r>
              <a:rPr lang="en-US" altLang="cy-GB"/>
              <a:t>), yna dewiswch o'r dewisiadau cynllun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A3B3644-DAEB-4F49-BF8E-3A017DDAD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D6C540-DB2A-4803-91E4-A3EA1F4DFC1D}" type="slidenum">
              <a:rPr lang="en-US" altLang="cy-GB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cy-GB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C5AB2B4C-C387-4FBB-A38D-1C8C03C7F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5CB9D53-E055-4770-B478-DC64B19F5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y-GB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DA3E25E-35AA-47EF-A016-614E65B6E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36E2EB-0318-40F8-B2F4-E75CB171ABE0}" type="slidenum">
              <a:rPr lang="en-US" altLang="cy-GB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2FC06F-399A-471B-B8AB-5DD680871331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345ADFDB-454E-4038-AD6A-81C4BD2AEE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98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39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54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984DB6-B718-4BE7-8B2D-2FD3515D16C1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>
            <a:extLst>
              <a:ext uri="{FF2B5EF4-FFF2-40B4-BE49-F238E27FC236}">
                <a16:creationId xmlns:a16="http://schemas.microsoft.com/office/drawing/2014/main" id="{9A301D8D-2EE5-4885-A9DE-4281C82C9F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02C9DB-5BFA-4AA0-836C-62F8B1F1D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96850" y="290513"/>
            <a:ext cx="7637463" cy="5175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8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45D13F-2166-482E-8AA3-32CACE9C5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207963"/>
            <a:ext cx="100091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Click to edit Master title style</a:t>
            </a:r>
          </a:p>
        </p:txBody>
      </p:sp>
      <p:sp>
        <p:nvSpPr>
          <p:cNvPr id="1027" name="Text Placeholder 10">
            <a:extLst>
              <a:ext uri="{FF2B5EF4-FFF2-40B4-BE49-F238E27FC236}">
                <a16:creationId xmlns:a16="http://schemas.microsoft.com/office/drawing/2014/main" id="{BBA25278-74A2-4ED8-9AC5-D302C51C1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120775"/>
            <a:ext cx="6616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Edit Master text styles</a:t>
            </a:r>
          </a:p>
          <a:p>
            <a:pPr lvl="1"/>
            <a:r>
              <a:rPr lang="en-US" altLang="cy-GB"/>
              <a:t>Second level</a:t>
            </a:r>
          </a:p>
          <a:p>
            <a:pPr lvl="2"/>
            <a:r>
              <a:rPr lang="en-US" altLang="cy-GB"/>
              <a:t>Third level</a:t>
            </a:r>
          </a:p>
          <a:p>
            <a:pPr lvl="3"/>
            <a:r>
              <a:rPr lang="en-US" altLang="cy-GB"/>
              <a:t>Fourth level</a:t>
            </a:r>
          </a:p>
          <a:p>
            <a:pPr lvl="4"/>
            <a:r>
              <a:rPr lang="en-US" altLang="cy-GB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D9B75A-068B-4EDD-AAF5-E76CFA0C7A7F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>
            <a:extLst>
              <a:ext uri="{FF2B5EF4-FFF2-40B4-BE49-F238E27FC236}">
                <a16:creationId xmlns:a16="http://schemas.microsoft.com/office/drawing/2014/main" id="{D13D3114-206A-473A-B425-8F700EC3DE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764" r:id="rId3"/>
    <p:sldLayoutId id="2147483765" r:id="rId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ts val="600"/>
        </a:spcAft>
        <a:buClr>
          <a:srgbClr val="F94130"/>
        </a:buClr>
        <a:buFont typeface="Arial" panose="020B0604020202020204" pitchFamily="34" charset="0"/>
        <a:defRPr lang="en-US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4313" algn="l" rtl="0" eaLnBrk="0" fontAlgn="base" hangingPunct="0">
        <a:spcBef>
          <a:spcPct val="0"/>
        </a:spcBef>
        <a:spcAft>
          <a:spcPts val="600"/>
        </a:spcAft>
        <a:buClr>
          <a:srgbClr val="F94130"/>
        </a:buClr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920819AD-3966-4535-A167-757B5FD54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216025"/>
            <a:ext cx="109839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cy-GB" sz="2400"/>
              <a:t>Gofal, Chwarae, Dysgu, a Datblygiad Plant: Ymarfer a Theori Lefel 3 </a:t>
            </a:r>
          </a:p>
        </p:txBody>
      </p:sp>
      <p:sp>
        <p:nvSpPr>
          <p:cNvPr id="7171" name="TextBox 1">
            <a:extLst>
              <a:ext uri="{FF2B5EF4-FFF2-40B4-BE49-F238E27FC236}">
                <a16:creationId xmlns:a16="http://schemas.microsoft.com/office/drawing/2014/main" id="{FB8CB8BF-250D-4801-8414-190E4F59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58763"/>
            <a:ext cx="463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sz="2400" dirty="0" err="1"/>
              <a:t>Uned</a:t>
            </a:r>
            <a:r>
              <a:rPr lang="en-US" altLang="cy-GB" sz="2400" dirty="0"/>
              <a:t> 330: </a:t>
            </a:r>
            <a:r>
              <a:rPr lang="en-US" altLang="cy-GB" sz="2400" dirty="0" err="1">
                <a:ea typeface="Lato" panose="020F0502020204030203" pitchFamily="34" charset="0"/>
                <a:cs typeface="Lato" panose="020F0502020204030203" pitchFamily="34" charset="0"/>
              </a:rPr>
              <a:t>Arweiniad</a:t>
            </a:r>
            <a:r>
              <a:rPr lang="en-US" altLang="cy-GB" sz="2400" dirty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cy-GB" sz="2400" dirty="0" err="1">
                <a:ea typeface="Lato" panose="020F0502020204030203" pitchFamily="34" charset="0"/>
                <a:cs typeface="Lato" panose="020F0502020204030203" pitchFamily="34" charset="0"/>
              </a:rPr>
              <a:t>i'r</a:t>
            </a:r>
            <a:r>
              <a:rPr lang="en-US" altLang="cy-GB" sz="2400" dirty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cy-GB" sz="2400" dirty="0" err="1">
                <a:ea typeface="Lato" panose="020F0502020204030203" pitchFamily="34" charset="0"/>
                <a:cs typeface="Lato" panose="020F0502020204030203" pitchFamily="34" charset="0"/>
              </a:rPr>
              <a:t>Arholiad</a:t>
            </a:r>
            <a:endParaRPr lang="en-US" altLang="cy-GB" sz="24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72" name="Title 1">
            <a:extLst>
              <a:ext uri="{FF2B5EF4-FFF2-40B4-BE49-F238E27FC236}">
                <a16:creationId xmlns:a16="http://schemas.microsoft.com/office/drawing/2014/main" id="{252C0D2F-A555-4249-98EA-AF391746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2100"/>
            <a:ext cx="77422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y-GB" altLang="cy-GB" sz="28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022DD0-0EAC-4F71-8B48-6E7F269E7FC2}"/>
              </a:ext>
            </a:extLst>
          </p:cNvPr>
          <p:cNvCxnSpPr/>
          <p:nvPr/>
        </p:nvCxnSpPr>
        <p:spPr>
          <a:xfrm>
            <a:off x="0" y="3929063"/>
            <a:ext cx="12192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2">
            <a:extLst>
              <a:ext uri="{FF2B5EF4-FFF2-40B4-BE49-F238E27FC236}">
                <a16:creationId xmlns:a16="http://schemas.microsoft.com/office/drawing/2014/main" id="{60FA0F57-DFE0-4C7C-A000-D6AF0344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8"/>
          <a:stretch>
            <a:fillRect/>
          </a:stretch>
        </p:blipFill>
        <p:spPr bwMode="auto">
          <a:xfrm>
            <a:off x="0" y="2144713"/>
            <a:ext cx="12192000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DF193A-8F46-40CB-A358-4E1BCCEB8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3"/>
    </mc:Choice>
    <mc:Fallback xmlns="">
      <p:transition spd="slow" advTm="15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8">
            <a:extLst>
              <a:ext uri="{FF2B5EF4-FFF2-40B4-BE49-F238E27FC236}">
                <a16:creationId xmlns:a16="http://schemas.microsoft.com/office/drawing/2014/main" id="{D05B2A8B-118A-4F23-BC82-299E7889F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 (b)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F54F3494-2658-4588-8DAA-DA695388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73150"/>
            <a:ext cx="736282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5E15B6-1D91-4A40-9E4D-50187801C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2"/>
    </mc:Choice>
    <mc:Fallback xmlns="">
      <p:transition spd="slow" advTm="2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8">
            <a:extLst>
              <a:ext uri="{FF2B5EF4-FFF2-40B4-BE49-F238E27FC236}">
                <a16:creationId xmlns:a16="http://schemas.microsoft.com/office/drawing/2014/main" id="{ADA62E21-AC86-44A2-9E99-76FA968F7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9B4789E7-2244-4DC4-8C40-9EAEC97A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0"/>
            <a:ext cx="480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2C26DD-EC0A-4C16-BB0A-E0ED2D07D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1"/>
    </mc:Choice>
    <mc:Fallback xmlns="">
      <p:transition spd="slow" advTm="1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8">
            <a:extLst>
              <a:ext uri="{FF2B5EF4-FFF2-40B4-BE49-F238E27FC236}">
                <a16:creationId xmlns:a16="http://schemas.microsoft.com/office/drawing/2014/main" id="{C618D558-3BAF-4BB7-8E35-2191F812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2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1451D7D0-42A9-4774-AA75-483249E3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71563"/>
            <a:ext cx="724535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49D54CC-C7AF-41D5-A875-73424E023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2"/>
    </mc:Choice>
    <mc:Fallback xmlns=""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8">
            <a:extLst>
              <a:ext uri="{FF2B5EF4-FFF2-40B4-BE49-F238E27FC236}">
                <a16:creationId xmlns:a16="http://schemas.microsoft.com/office/drawing/2014/main" id="{FA92B7DB-CA0E-4D14-A179-9FD147038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2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56C530C0-AB96-42C9-BBB6-7529E394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0"/>
            <a:ext cx="480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8B8274B-6A60-4BDE-9A46-0E1750F27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6"/>
    </mc:Choice>
    <mc:Fallback xmlns="">
      <p:transition spd="slow" advTm="1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8">
            <a:extLst>
              <a:ext uri="{FF2B5EF4-FFF2-40B4-BE49-F238E27FC236}">
                <a16:creationId xmlns:a16="http://schemas.microsoft.com/office/drawing/2014/main" id="{F6C54DF7-01A9-4E68-B125-2B6662735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3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D4F4BDFF-C951-4CC8-976A-095CB703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31875"/>
            <a:ext cx="704373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D2612B-42AA-4C88-B5DF-DF24B677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7"/>
    </mc:Choice>
    <mc:Fallback xmlns="">
      <p:transition spd="slow" advTm="3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8">
            <a:extLst>
              <a:ext uri="{FF2B5EF4-FFF2-40B4-BE49-F238E27FC236}">
                <a16:creationId xmlns:a16="http://schemas.microsoft.com/office/drawing/2014/main" id="{18695DE1-76E9-466C-992A-9277E0931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3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A14D121E-E4AE-4BFF-AB59-997DBD43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64F86-CEFA-43DE-AE8D-56CD11A21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"/>
    </mc:Choice>
    <mc:Fallback xmlns="">
      <p:transition spd="slow" advTm="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8">
            <a:extLst>
              <a:ext uri="{FF2B5EF4-FFF2-40B4-BE49-F238E27FC236}">
                <a16:creationId xmlns:a16="http://schemas.microsoft.com/office/drawing/2014/main" id="{A0669BB3-412C-400D-80AF-645E24C08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420DCF7C-937C-450E-A314-DB3783D8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55688"/>
            <a:ext cx="704215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CD195C7-71F1-4542-80E8-F5CD709EA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1"/>
    </mc:Choice>
    <mc:Fallback xmlns="">
      <p:transition spd="slow" advTm="3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8">
            <a:extLst>
              <a:ext uri="{FF2B5EF4-FFF2-40B4-BE49-F238E27FC236}">
                <a16:creationId xmlns:a16="http://schemas.microsoft.com/office/drawing/2014/main" id="{9A7B3F0F-1A10-4C73-9B15-D748A1291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3FFE6790-38F2-4D2E-8089-34FF9BD4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0"/>
            <a:ext cx="501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E1D59B-F9A2-4CE0-9D99-DAFBFBAB9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"/>
    </mc:Choice>
    <mc:Fallback xmlns="">
      <p:transition spd="slow" advTm="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8">
            <a:extLst>
              <a:ext uri="{FF2B5EF4-FFF2-40B4-BE49-F238E27FC236}">
                <a16:creationId xmlns:a16="http://schemas.microsoft.com/office/drawing/2014/main" id="{4B1EADD1-52A1-4675-A1B3-717F2B1AD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1B54DD92-F40A-4245-93C3-BB5E858F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042988"/>
            <a:ext cx="696118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13F1613-7DDC-4F6C-AC6D-A24A389E0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9"/>
    </mc:Choice>
    <mc:Fallback xmlns="">
      <p:transition spd="slow" advTm="2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8">
            <a:extLst>
              <a:ext uri="{FF2B5EF4-FFF2-40B4-BE49-F238E27FC236}">
                <a16:creationId xmlns:a16="http://schemas.microsoft.com/office/drawing/2014/main" id="{0BF574EC-997B-447F-8AD6-44D4F0B4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07D87736-6B1E-4D56-91CD-517FED55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0"/>
            <a:ext cx="483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BA8C5D-C71F-4453-977F-D3AED54DA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"/>
    </mc:Choice>
    <mc:Fallback xmlns="">
      <p:transition spd="slow" advTm="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>
            <a:extLst>
              <a:ext uri="{FF2B5EF4-FFF2-40B4-BE49-F238E27FC236}">
                <a16:creationId xmlns:a16="http://schemas.microsoft.com/office/drawing/2014/main" id="{23ABBA7F-0AA6-4C84-9FB0-D25A51B61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207963"/>
            <a:ext cx="42687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cy-GB" sz="2000" dirty="0" err="1">
                <a:solidFill>
                  <a:schemeClr val="accent1"/>
                </a:solidFill>
              </a:rPr>
              <a:t>Adnoddau</a:t>
            </a:r>
            <a:endParaRPr lang="en-GB" altLang="cy-GB" sz="2000" dirty="0">
              <a:solidFill>
                <a:schemeClr val="accent1"/>
              </a:solidFill>
            </a:endParaRPr>
          </a:p>
        </p:txBody>
      </p:sp>
      <p:pic>
        <p:nvPicPr>
          <p:cNvPr id="9219" name="Audio 3">
            <a:hlinkClick r:id="" action="ppaction://media"/>
            <a:extLst>
              <a:ext uri="{FF2B5EF4-FFF2-40B4-BE49-F238E27FC236}">
                <a16:creationId xmlns:a16="http://schemas.microsoft.com/office/drawing/2014/main" id="{67AEC526-5269-43A0-AC5C-9D0FEC7C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66408" y="4626008"/>
            <a:ext cx="1673192" cy="167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>
            <a:extLst>
              <a:ext uri="{FF2B5EF4-FFF2-40B4-BE49-F238E27FC236}">
                <a16:creationId xmlns:a16="http://schemas.microsoft.com/office/drawing/2014/main" id="{0A2AD74A-E13D-44CC-AD4B-E8CE3143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90625"/>
            <a:ext cx="540861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>
            <a:extLst>
              <a:ext uri="{FF2B5EF4-FFF2-40B4-BE49-F238E27FC236}">
                <a16:creationId xmlns:a16="http://schemas.microsoft.com/office/drawing/2014/main" id="{1F35B64A-2029-493C-A721-CEB2D751B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3261" b="4102"/>
          <a:stretch>
            <a:fillRect/>
          </a:stretch>
        </p:blipFill>
        <p:spPr bwMode="auto">
          <a:xfrm>
            <a:off x="2357438" y="3062288"/>
            <a:ext cx="1639887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>
            <a:extLst>
              <a:ext uri="{FF2B5EF4-FFF2-40B4-BE49-F238E27FC236}">
                <a16:creationId xmlns:a16="http://schemas.microsoft.com/office/drawing/2014/main" id="{32F635F2-7758-48B5-892D-2F29377C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142498"/>
            <a:ext cx="59340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ED6DD6-57D2-4ACA-A2F5-E286C991B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8">
            <a:extLst>
              <a:ext uri="{FF2B5EF4-FFF2-40B4-BE49-F238E27FC236}">
                <a16:creationId xmlns:a16="http://schemas.microsoft.com/office/drawing/2014/main" id="{80C96F4D-9EB0-451F-A7B9-53E1B76BF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6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56DA5A2D-9BE6-4462-ACC1-9942974F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192213"/>
            <a:ext cx="73945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48596A-2CA6-4F24-BF42-7B54902DD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93"/>
    </mc:Choice>
    <mc:Fallback xmlns="">
      <p:transition spd="slow" advTm="4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8">
            <a:extLst>
              <a:ext uri="{FF2B5EF4-FFF2-40B4-BE49-F238E27FC236}">
                <a16:creationId xmlns:a16="http://schemas.microsoft.com/office/drawing/2014/main" id="{20C8BE24-BA5A-4338-909C-B4B83033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6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D92A9CB8-4338-487F-B44A-45446EEE9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1035050"/>
            <a:ext cx="54387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4CA6AD-8CE8-4A9F-A238-DFDEE4BA1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2"/>
    </mc:Choice>
    <mc:Fallback xmlns="">
      <p:transition spd="slow" advTm="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8">
            <a:extLst>
              <a:ext uri="{FF2B5EF4-FFF2-40B4-BE49-F238E27FC236}">
                <a16:creationId xmlns:a16="http://schemas.microsoft.com/office/drawing/2014/main" id="{74BA2B02-4185-4A22-A658-A20726E86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7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3C7EB15F-16C9-46F1-B3AB-674EA574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938213"/>
            <a:ext cx="65246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4854F29-82BA-4353-9649-F7082F900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2"/>
    </mc:Choice>
    <mc:Fallback xmlns="">
      <p:transition spd="slow" advTm="4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8">
            <a:extLst>
              <a:ext uri="{FF2B5EF4-FFF2-40B4-BE49-F238E27FC236}">
                <a16:creationId xmlns:a16="http://schemas.microsoft.com/office/drawing/2014/main" id="{5E9F3649-9E85-4AC2-9A65-EB934343D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7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ED192B21-5E7F-4703-8BBD-9529904C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7"/>
          <a:stretch>
            <a:fillRect/>
          </a:stretch>
        </p:blipFill>
        <p:spPr bwMode="auto">
          <a:xfrm>
            <a:off x="411163" y="1030288"/>
            <a:ext cx="498316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>
            <a:extLst>
              <a:ext uri="{FF2B5EF4-FFF2-40B4-BE49-F238E27FC236}">
                <a16:creationId xmlns:a16="http://schemas.microsoft.com/office/drawing/2014/main" id="{EB26F494-4721-4DE0-839F-B808CD12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44850"/>
            <a:ext cx="51212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>
            <a:extLst>
              <a:ext uri="{FF2B5EF4-FFF2-40B4-BE49-F238E27FC236}">
                <a16:creationId xmlns:a16="http://schemas.microsoft.com/office/drawing/2014/main" id="{131F78B5-D36D-416C-A748-256F9734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5"/>
          <a:stretch>
            <a:fillRect/>
          </a:stretch>
        </p:blipFill>
        <p:spPr bwMode="auto">
          <a:xfrm>
            <a:off x="6096000" y="1125538"/>
            <a:ext cx="504666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300F9C-E3E1-4DF1-8A4E-123673CF8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9"/>
    </mc:Choice>
    <mc:Fallback xmlns="">
      <p:transition spd="slow" advTm="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8">
            <a:extLst>
              <a:ext uri="{FF2B5EF4-FFF2-40B4-BE49-F238E27FC236}">
                <a16:creationId xmlns:a16="http://schemas.microsoft.com/office/drawing/2014/main" id="{BE17AB3A-0881-4B95-B9B3-C79AB072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8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8E2B30D9-0458-49ED-AF8E-4970D15B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"/>
          <a:stretch>
            <a:fillRect/>
          </a:stretch>
        </p:blipFill>
        <p:spPr bwMode="auto">
          <a:xfrm>
            <a:off x="282575" y="915988"/>
            <a:ext cx="6534150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9BFD7F-628A-4B90-AC8E-06E2EDD3E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6"/>
    </mc:Choice>
    <mc:Fallback xmlns="">
      <p:transition spd="slow" advTm="3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8">
            <a:extLst>
              <a:ext uri="{FF2B5EF4-FFF2-40B4-BE49-F238E27FC236}">
                <a16:creationId xmlns:a16="http://schemas.microsoft.com/office/drawing/2014/main" id="{A5279868-85BF-4D69-BFAD-AFA7F90CC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8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E9984CCE-DF46-4C53-9A30-9337F63B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0"/>
            <a:ext cx="4756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9DE6C2-D447-423D-A547-7DBB245B5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8">
            <a:extLst>
              <a:ext uri="{FF2B5EF4-FFF2-40B4-BE49-F238E27FC236}">
                <a16:creationId xmlns:a16="http://schemas.microsoft.com/office/drawing/2014/main" id="{88F389A4-E7D3-4748-BB3A-15A61E66F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11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2F38DCD9-199A-4121-9020-3CD5B5DD2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3"/>
          <a:stretch>
            <a:fillRect/>
          </a:stretch>
        </p:blipFill>
        <p:spPr bwMode="auto">
          <a:xfrm>
            <a:off x="912813" y="1690688"/>
            <a:ext cx="47434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5B80423E-7E6E-4587-BCCC-0AB0FCC0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950913"/>
            <a:ext cx="83010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AFE5B86-1CD1-47F9-A795-7BBDB42D5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1"/>
    </mc:Choice>
    <mc:Fallback xmlns="">
      <p:transition spd="slow" advTm="3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8">
            <a:extLst>
              <a:ext uri="{FF2B5EF4-FFF2-40B4-BE49-F238E27FC236}">
                <a16:creationId xmlns:a16="http://schemas.microsoft.com/office/drawing/2014/main" id="{B5A8F3C5-4023-4BC5-9A32-B158B2155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11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9723EA3E-8245-4AB5-9C70-81B6AE07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>
            <a:fillRect/>
          </a:stretch>
        </p:blipFill>
        <p:spPr bwMode="auto">
          <a:xfrm>
            <a:off x="1685925" y="381000"/>
            <a:ext cx="4724400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2A172589-B3CA-46E2-B378-2FA3F6E4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"/>
          <a:stretch>
            <a:fillRect/>
          </a:stretch>
        </p:blipFill>
        <p:spPr bwMode="auto">
          <a:xfrm>
            <a:off x="6945313" y="1477963"/>
            <a:ext cx="49974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F05C6983-4C38-4F2A-A89A-C5AAE0FF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34" b="868"/>
          <a:stretch>
            <a:fillRect/>
          </a:stretch>
        </p:blipFill>
        <p:spPr bwMode="auto">
          <a:xfrm>
            <a:off x="6945313" y="1058863"/>
            <a:ext cx="4892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F3095D6-5575-4017-8093-CAC0FEF2A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8"/>
    </mc:Choice>
    <mc:Fallback xmlns="">
      <p:transition spd="slow" advTm="1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4">
            <a:extLst>
              <a:ext uri="{FF2B5EF4-FFF2-40B4-BE49-F238E27FC236}">
                <a16:creationId xmlns:a16="http://schemas.microsoft.com/office/drawing/2014/main" id="{1ED9A4A2-1E46-4082-94D5-E6B985B5B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4963" y="4016375"/>
            <a:ext cx="2347912" cy="23479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y-GB" altLang="cy-GB">
              <a:solidFill>
                <a:srgbClr val="000000"/>
              </a:solidFill>
            </a:endParaRPr>
          </a:p>
        </p:txBody>
      </p:sp>
      <p:sp>
        <p:nvSpPr>
          <p:cNvPr id="36867" name="TextBox 2">
            <a:extLst>
              <a:ext uri="{FF2B5EF4-FFF2-40B4-BE49-F238E27FC236}">
                <a16:creationId xmlns:a16="http://schemas.microsoft.com/office/drawing/2014/main" id="{8A2088EB-6DE0-4DBD-8351-FB4C18B8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413" y="2763838"/>
            <a:ext cx="563403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3600">
                <a:solidFill>
                  <a:schemeClr val="bg1"/>
                </a:solidFill>
              </a:rPr>
              <a:t>Diolch</a:t>
            </a:r>
          </a:p>
          <a:p>
            <a:pPr eaLnBrk="1" hangingPunct="1"/>
            <a:endParaRPr lang="en-GB" altLang="cy-GB" sz="3600">
              <a:solidFill>
                <a:schemeClr val="bg1"/>
              </a:solidFill>
            </a:endParaRP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F4A027C2-7B29-4FE9-90D4-1A0FFF5E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745038"/>
            <a:ext cx="20764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AA3A6-F0B7-4279-8D51-6234BBA521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386" t="336" r="17990" b="-336"/>
          <a:stretch/>
        </p:blipFill>
        <p:spPr>
          <a:xfrm>
            <a:off x="925275" y="1389529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0EDEB7-D732-4F60-BA0F-33D1DB9DF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"/>
    </mc:Choice>
    <mc:Fallback xmlns="">
      <p:transition spd="slow" advTm="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6FA0F757-4EF9-481F-A401-A0C403B36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0138"/>
            <a:ext cx="73914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/>
              <a:t>Theori</a:t>
            </a:r>
            <a:r>
              <a:rPr lang="en-US" altLang="cy-GB" dirty="0"/>
              <a:t> –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Allanol</a:t>
            </a:r>
            <a:r>
              <a:rPr lang="en-US" altLang="cy-GB" dirty="0"/>
              <a:t> </a:t>
            </a:r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i'w</a:t>
            </a:r>
            <a:r>
              <a:rPr lang="en-US" altLang="cy-GB" dirty="0"/>
              <a:t> </a:t>
            </a:r>
            <a:r>
              <a:rPr lang="en-US" altLang="cy-GB" dirty="0" err="1"/>
              <a:t>sefyll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Ionawr</a:t>
            </a:r>
            <a:r>
              <a:rPr lang="en-US" altLang="cy-GB" dirty="0"/>
              <a:t> a mis Mai/</a:t>
            </a:r>
            <a:r>
              <a:rPr lang="en-US" altLang="cy-GB" dirty="0" err="1"/>
              <a:t>Mehefin</a:t>
            </a:r>
            <a:r>
              <a:rPr lang="en-US" altLang="cy-GB" dirty="0"/>
              <a:t> bob </a:t>
            </a:r>
          </a:p>
          <a:p>
            <a:pPr eaLnBrk="1" hangingPunct="1"/>
            <a:r>
              <a:rPr lang="en-US" altLang="cy-GB" dirty="0"/>
              <a:t>    </a:t>
            </a:r>
            <a:r>
              <a:rPr lang="en-US" altLang="cy-GB" dirty="0" err="1"/>
              <a:t>blwyddyn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Mae </a:t>
            </a:r>
            <a:r>
              <a:rPr lang="en-US" altLang="cy-GB" dirty="0" err="1"/>
              <a:t>canlyniadau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mis </a:t>
            </a:r>
            <a:r>
              <a:rPr lang="en-US" altLang="cy-GB" dirty="0" err="1"/>
              <a:t>Ionawr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Mawrth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Mae </a:t>
            </a:r>
            <a:r>
              <a:rPr lang="en-US" altLang="cy-GB" dirty="0" err="1"/>
              <a:t>canlyniadau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mis Mai/</a:t>
            </a:r>
            <a:r>
              <a:rPr lang="en-US" altLang="cy-GB" dirty="0" err="1"/>
              <a:t>Mehefin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Awst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Mae </a:t>
            </a:r>
            <a:r>
              <a:rPr lang="en-US" altLang="cy-GB" dirty="0" err="1"/>
              <a:t>cyfle</a:t>
            </a:r>
            <a:r>
              <a:rPr lang="en-US" altLang="cy-GB" dirty="0"/>
              <a:t> </a:t>
            </a:r>
            <a:r>
              <a:rPr lang="en-US" altLang="cy-GB" dirty="0" err="1"/>
              <a:t>i</a:t>
            </a:r>
            <a:r>
              <a:rPr lang="en-US" altLang="cy-GB" dirty="0"/>
              <a:t> </a:t>
            </a:r>
            <a:r>
              <a:rPr lang="en-US" altLang="cy-GB" dirty="0" err="1"/>
              <a:t>ailsefyll</a:t>
            </a:r>
            <a:r>
              <a:rPr lang="en-US" altLang="cy-GB" dirty="0"/>
              <a:t> </a:t>
            </a:r>
            <a:r>
              <a:rPr lang="en-US" altLang="cy-GB" dirty="0" err="1"/>
              <a:t>yr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 </a:t>
            </a:r>
            <a:r>
              <a:rPr lang="en-US" altLang="cy-GB" dirty="0" err="1"/>
              <a:t>ond</a:t>
            </a:r>
            <a:r>
              <a:rPr lang="en-US" altLang="cy-GB" dirty="0"/>
              <a:t> dim </a:t>
            </a:r>
            <a:r>
              <a:rPr lang="en-US" altLang="cy-GB" dirty="0" err="1"/>
              <a:t>ond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Ionawr</a:t>
            </a:r>
            <a:r>
              <a:rPr lang="en-US" altLang="cy-GB" dirty="0"/>
              <a:t> neu </a:t>
            </a:r>
            <a:r>
              <a:rPr lang="en-US" altLang="cy-GB" dirty="0" err="1"/>
              <a:t>fis</a:t>
            </a:r>
            <a:r>
              <a:rPr lang="en-US" altLang="cy-GB" dirty="0"/>
              <a:t> Mai/</a:t>
            </a:r>
            <a:r>
              <a:rPr lang="en-US" altLang="cy-GB" dirty="0" err="1"/>
              <a:t>Mehefin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werth</a:t>
            </a:r>
            <a:r>
              <a:rPr lang="en-US" altLang="cy-GB" dirty="0"/>
              <a:t> 10% </a:t>
            </a:r>
            <a:r>
              <a:rPr lang="en-US" altLang="cy-GB" dirty="0" err="1"/>
              <a:t>o'r</a:t>
            </a:r>
            <a:r>
              <a:rPr lang="en-US" altLang="cy-GB" dirty="0"/>
              <a:t> </a:t>
            </a:r>
            <a:r>
              <a:rPr lang="en-US" altLang="cy-GB" dirty="0" err="1"/>
              <a:t>cymhwyster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ysgrifenedig</a:t>
            </a:r>
            <a:r>
              <a:rPr lang="en-US" altLang="cy-GB" dirty="0"/>
              <a:t> 120 </a:t>
            </a:r>
            <a:r>
              <a:rPr lang="en-US" altLang="cy-GB" dirty="0" err="1"/>
              <a:t>munud</a:t>
            </a:r>
            <a:r>
              <a:rPr lang="en-US" altLang="cy-GB" dirty="0"/>
              <a:t> </a:t>
            </a:r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Uchafswm</a:t>
            </a:r>
            <a:r>
              <a:rPr lang="en-US" altLang="cy-GB" dirty="0"/>
              <a:t> o 100 o </a:t>
            </a:r>
            <a:r>
              <a:rPr lang="en-US" altLang="cy-GB" dirty="0" err="1"/>
              <a:t>farciau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Cyfuniad</a:t>
            </a:r>
            <a:r>
              <a:rPr lang="en-US" altLang="cy-GB" dirty="0"/>
              <a:t> o </a:t>
            </a:r>
            <a:r>
              <a:rPr lang="en-US" altLang="cy-GB" dirty="0" err="1"/>
              <a:t>gwestiynau</a:t>
            </a:r>
            <a:r>
              <a:rPr lang="en-US" altLang="cy-GB" dirty="0"/>
              <a:t> </a:t>
            </a:r>
            <a:r>
              <a:rPr lang="en-US" altLang="cy-GB" dirty="0" err="1"/>
              <a:t>atebion</a:t>
            </a:r>
            <a:r>
              <a:rPr lang="en-US" altLang="cy-GB" dirty="0"/>
              <a:t> </a:t>
            </a:r>
            <a:r>
              <a:rPr lang="en-US" altLang="cy-GB" dirty="0" err="1"/>
              <a:t>byr</a:t>
            </a:r>
            <a:r>
              <a:rPr lang="en-US" altLang="cy-GB" dirty="0"/>
              <a:t> ac </a:t>
            </a:r>
            <a:r>
              <a:rPr lang="en-US" altLang="cy-GB" dirty="0" err="1"/>
              <a:t>atebion</a:t>
            </a:r>
            <a:r>
              <a:rPr lang="en-US" altLang="cy-GB" dirty="0"/>
              <a:t> </a:t>
            </a:r>
            <a:r>
              <a:rPr lang="en-US" altLang="cy-GB" dirty="0" err="1"/>
              <a:t>estynedig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Caiff</a:t>
            </a:r>
            <a:r>
              <a:rPr lang="en-US" altLang="cy-GB" dirty="0"/>
              <a:t> </a:t>
            </a:r>
            <a:r>
              <a:rPr lang="en-US" altLang="cy-GB" dirty="0" err="1"/>
              <a:t>ei</a:t>
            </a:r>
            <a:r>
              <a:rPr lang="en-US" altLang="cy-GB" dirty="0"/>
              <a:t> </a:t>
            </a:r>
            <a:r>
              <a:rPr lang="en-US" altLang="cy-GB" dirty="0" err="1"/>
              <a:t>raddio</a:t>
            </a:r>
            <a:r>
              <a:rPr lang="en-US" altLang="cy-GB" dirty="0"/>
              <a:t>: </a:t>
            </a:r>
            <a:r>
              <a:rPr lang="en-US" altLang="cy-GB" dirty="0" err="1"/>
              <a:t>Llwyddo</a:t>
            </a:r>
            <a:r>
              <a:rPr lang="en-US" altLang="cy-GB" dirty="0"/>
              <a:t>/</a:t>
            </a:r>
            <a:r>
              <a:rPr lang="en-US" altLang="cy-GB" dirty="0" err="1"/>
              <a:t>Methu</a:t>
            </a:r>
            <a:endParaRPr lang="en-US" altLang="cy-GB" dirty="0"/>
          </a:p>
          <a:p>
            <a:pPr eaLnBrk="1" hangingPunct="1"/>
            <a:endParaRPr lang="en-US" altLang="cy-GB" dirty="0"/>
          </a:p>
          <a:p>
            <a:pPr eaLnBrk="1" hangingPunct="1"/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ffurf</a:t>
            </a:r>
            <a:r>
              <a:rPr lang="en-US" altLang="cy-GB" dirty="0"/>
              <a:t> </a:t>
            </a:r>
            <a:r>
              <a:rPr lang="en-US" altLang="cy-GB" dirty="0" err="1"/>
              <a:t>papur</a:t>
            </a:r>
            <a:r>
              <a:rPr lang="en-US" altLang="cy-GB" dirty="0"/>
              <a:t> neu </a:t>
            </a:r>
            <a:r>
              <a:rPr lang="en-US" altLang="cy-GB" dirty="0" err="1"/>
              <a:t>ar-sgrin</a:t>
            </a:r>
            <a:r>
              <a:rPr lang="en-US" altLang="cy-GB" dirty="0"/>
              <a:t> – </a:t>
            </a:r>
            <a:r>
              <a:rPr lang="en-US" altLang="cy-GB" dirty="0" err="1"/>
              <a:t>mae</a:t>
            </a:r>
            <a:r>
              <a:rPr lang="en-US" altLang="cy-GB" dirty="0"/>
              <a:t> </a:t>
            </a:r>
            <a:r>
              <a:rPr lang="en-US" altLang="cy-GB" dirty="0" err="1"/>
              <a:t>hyn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dibynnu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yr</a:t>
            </a:r>
            <a:r>
              <a:rPr lang="en-US" altLang="cy-GB" dirty="0"/>
              <a:t> </a:t>
            </a:r>
            <a:r>
              <a:rPr lang="en-US" altLang="cy-GB" dirty="0" err="1"/>
              <a:t>hyn</a:t>
            </a:r>
            <a:r>
              <a:rPr lang="en-US" altLang="cy-GB" dirty="0"/>
              <a:t> </a:t>
            </a:r>
            <a:r>
              <a:rPr lang="en-US" altLang="cy-GB" dirty="0" err="1"/>
              <a:t>mae</a:t>
            </a:r>
            <a:r>
              <a:rPr lang="en-US" altLang="cy-GB" dirty="0"/>
              <a:t> </a:t>
            </a:r>
            <a:r>
              <a:rPr lang="en-US" altLang="cy-GB" dirty="0" err="1"/>
              <a:t>eich</a:t>
            </a:r>
            <a:r>
              <a:rPr lang="en-US" altLang="cy-GB" dirty="0"/>
              <a:t> </a:t>
            </a:r>
            <a:r>
              <a:rPr lang="en-US" altLang="cy-GB" dirty="0" err="1"/>
              <a:t>canolfan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ei</a:t>
            </a:r>
            <a:r>
              <a:rPr lang="en-US" altLang="cy-GB" dirty="0"/>
              <a:t> </a:t>
            </a:r>
            <a:r>
              <a:rPr lang="en-US" altLang="cy-GB" dirty="0" err="1"/>
              <a:t>ddewis</a:t>
            </a:r>
            <a:r>
              <a:rPr lang="en-US" altLang="cy-GB" dirty="0"/>
              <a:t> </a:t>
            </a:r>
            <a:r>
              <a:rPr lang="en-US" altLang="cy-GB" dirty="0" err="1"/>
              <a:t>wrth</a:t>
            </a:r>
            <a:r>
              <a:rPr lang="en-US" altLang="cy-GB" dirty="0"/>
              <a:t> </a:t>
            </a:r>
            <a:r>
              <a:rPr lang="en-US" altLang="cy-GB" dirty="0" err="1"/>
              <a:t>gofrestru</a:t>
            </a:r>
            <a:r>
              <a:rPr lang="en-US" altLang="cy-GB" dirty="0"/>
              <a:t> </a:t>
            </a:r>
            <a:r>
              <a:rPr lang="en-US" altLang="cy-GB" dirty="0" err="1"/>
              <a:t>ymgeiswyr</a:t>
            </a:r>
            <a:endParaRPr lang="en-US" altLang="cy-GB" dirty="0"/>
          </a:p>
          <a:p>
            <a:pPr eaLnBrk="1" hangingPunct="1"/>
            <a:endParaRPr lang="en-US" altLang="cy-GB" dirty="0"/>
          </a:p>
          <a:p>
            <a:pPr eaLnBrk="1" hangingPunct="1"/>
            <a:r>
              <a:rPr lang="en-US" altLang="cy-GB" dirty="0" err="1"/>
              <a:t>Os</a:t>
            </a:r>
            <a:r>
              <a:rPr lang="en-US" altLang="cy-GB" dirty="0"/>
              <a:t> </a:t>
            </a:r>
            <a:r>
              <a:rPr lang="en-US" altLang="cy-GB" dirty="0" err="1"/>
              <a:t>ydych</a:t>
            </a:r>
            <a:r>
              <a:rPr lang="en-US" altLang="cy-GB" dirty="0"/>
              <a:t> </a:t>
            </a:r>
            <a:r>
              <a:rPr lang="en-US" altLang="cy-GB" dirty="0" err="1"/>
              <a:t>chi'n</a:t>
            </a:r>
            <a:r>
              <a:rPr lang="en-US" altLang="cy-GB" dirty="0"/>
              <a:t> </a:t>
            </a:r>
            <a:r>
              <a:rPr lang="en-US" altLang="cy-GB" dirty="0" err="1"/>
              <a:t>cwblhau'r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bapur</a:t>
            </a:r>
            <a:r>
              <a:rPr lang="en-US" altLang="cy-GB" dirty="0"/>
              <a:t>, </a:t>
            </a:r>
            <a:r>
              <a:rPr lang="en-US" altLang="cy-GB" dirty="0" err="1"/>
              <a:t>bydd</a:t>
            </a:r>
            <a:r>
              <a:rPr lang="en-US" altLang="cy-GB" dirty="0"/>
              <a:t> </a:t>
            </a:r>
            <a:r>
              <a:rPr lang="en-US" altLang="cy-GB" dirty="0" err="1"/>
              <a:t>angen</a:t>
            </a:r>
            <a:r>
              <a:rPr lang="en-US" altLang="cy-GB" dirty="0"/>
              <a:t> </a:t>
            </a:r>
            <a:r>
              <a:rPr lang="en-US" altLang="cy-GB" dirty="0" err="1"/>
              <a:t>i</a:t>
            </a:r>
            <a:r>
              <a:rPr lang="en-US" altLang="cy-GB" dirty="0"/>
              <a:t> chi </a:t>
            </a:r>
            <a:r>
              <a:rPr lang="en-US" altLang="cy-GB" dirty="0" err="1"/>
              <a:t>ddefnyddio</a:t>
            </a:r>
            <a:r>
              <a:rPr lang="en-US" altLang="cy-GB" dirty="0"/>
              <a:t> </a:t>
            </a:r>
            <a:r>
              <a:rPr lang="en-US" altLang="cy-GB" dirty="0" err="1"/>
              <a:t>beiro</a:t>
            </a:r>
            <a:r>
              <a:rPr lang="en-US" altLang="cy-GB" dirty="0"/>
              <a:t> </a:t>
            </a:r>
            <a:r>
              <a:rPr lang="en-US" altLang="cy-GB" dirty="0" err="1"/>
              <a:t>inc</a:t>
            </a:r>
            <a:r>
              <a:rPr lang="en-US" altLang="cy-GB" dirty="0"/>
              <a:t> du.  </a:t>
            </a:r>
            <a:r>
              <a:rPr lang="en-US" altLang="cy-GB" dirty="0" err="1"/>
              <a:t>Gallwch</a:t>
            </a:r>
            <a:r>
              <a:rPr lang="en-US" altLang="cy-GB" dirty="0"/>
              <a:t> chi </a:t>
            </a:r>
            <a:r>
              <a:rPr lang="en-US" altLang="cy-GB" dirty="0" err="1"/>
              <a:t>hefyd</a:t>
            </a:r>
            <a:r>
              <a:rPr lang="en-US" altLang="cy-GB" dirty="0"/>
              <a:t> </a:t>
            </a:r>
            <a:r>
              <a:rPr lang="en-US" altLang="cy-GB" dirty="0" err="1"/>
              <a:t>fynd</a:t>
            </a:r>
            <a:r>
              <a:rPr lang="en-US" altLang="cy-GB" dirty="0"/>
              <a:t> â </a:t>
            </a:r>
            <a:r>
              <a:rPr lang="en-US" altLang="cy-GB" dirty="0" err="1"/>
              <a:t>phennau</a:t>
            </a:r>
            <a:r>
              <a:rPr lang="en-US" altLang="cy-GB" dirty="0"/>
              <a:t> </a:t>
            </a:r>
            <a:r>
              <a:rPr lang="en-US" altLang="cy-GB" dirty="0" err="1"/>
              <a:t>aroleuo</a:t>
            </a:r>
            <a:r>
              <a:rPr lang="en-US" altLang="cy-GB" dirty="0"/>
              <a:t> </a:t>
            </a:r>
            <a:r>
              <a:rPr lang="en-US" altLang="cy-GB" dirty="0" err="1"/>
              <a:t>i'r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.</a:t>
            </a:r>
          </a:p>
          <a:p>
            <a:pPr eaLnBrk="1" hangingPunct="1"/>
            <a:endParaRPr lang="en-US" altLang="cy-GB" dirty="0"/>
          </a:p>
          <a:p>
            <a:pPr eaLnBrk="1" hangingPunct="1"/>
            <a:endParaRPr lang="en-US" altLang="cy-GB" dirty="0"/>
          </a:p>
        </p:txBody>
      </p:sp>
      <p:sp>
        <p:nvSpPr>
          <p:cNvPr id="10243" name="Title 2">
            <a:extLst>
              <a:ext uri="{FF2B5EF4-FFF2-40B4-BE49-F238E27FC236}">
                <a16:creationId xmlns:a16="http://schemas.microsoft.com/office/drawing/2014/main" id="{C9CEA443-E6E7-4A5D-9A06-A1234DDE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325438"/>
            <a:ext cx="103044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cy-GB" sz="1400" dirty="0" err="1">
                <a:solidFill>
                  <a:schemeClr val="accent1"/>
                </a:solidFill>
              </a:rPr>
              <a:t>Uned</a:t>
            </a:r>
            <a:r>
              <a:rPr lang="en-GB" altLang="cy-GB" sz="1400" dirty="0">
                <a:solidFill>
                  <a:schemeClr val="accent1"/>
                </a:solidFill>
              </a:rPr>
              <a:t> 330: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y-GB" sz="1400" dirty="0" err="1">
                <a:solidFill>
                  <a:schemeClr val="accent1"/>
                </a:solidFill>
              </a:rPr>
              <a:t>Egwyddorion</a:t>
            </a:r>
            <a:r>
              <a:rPr lang="en-GB" altLang="cy-GB" sz="1400" dirty="0">
                <a:solidFill>
                  <a:schemeClr val="accent1"/>
                </a:solidFill>
              </a:rPr>
              <a:t> a </a:t>
            </a:r>
            <a:r>
              <a:rPr lang="en-GB" altLang="cy-GB" sz="1400" dirty="0" err="1">
                <a:solidFill>
                  <a:schemeClr val="accent1"/>
                </a:solidFill>
              </a:rPr>
              <a:t>Damcaniaethau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sy'n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Dylanwadu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ar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Ofal</a:t>
            </a:r>
            <a:r>
              <a:rPr lang="en-GB" altLang="cy-GB" sz="1400" dirty="0">
                <a:solidFill>
                  <a:schemeClr val="accent1"/>
                </a:solidFill>
              </a:rPr>
              <a:t>, </a:t>
            </a:r>
            <a:r>
              <a:rPr lang="en-GB" altLang="cy-GB" sz="1400" dirty="0" err="1">
                <a:solidFill>
                  <a:schemeClr val="accent1"/>
                </a:solidFill>
              </a:rPr>
              <a:t>Chwarae</a:t>
            </a:r>
            <a:r>
              <a:rPr lang="en-GB" altLang="cy-GB" sz="1400" dirty="0">
                <a:solidFill>
                  <a:schemeClr val="accent1"/>
                </a:solidFill>
              </a:rPr>
              <a:t>, </a:t>
            </a:r>
            <a:r>
              <a:rPr lang="en-GB" altLang="cy-GB" sz="1400" dirty="0" err="1">
                <a:solidFill>
                  <a:schemeClr val="accent1"/>
                </a:solidFill>
              </a:rPr>
              <a:t>Dysgu</a:t>
            </a:r>
            <a:r>
              <a:rPr lang="en-GB" altLang="cy-GB" sz="1400" dirty="0">
                <a:solidFill>
                  <a:schemeClr val="accent1"/>
                </a:solidFill>
              </a:rPr>
              <a:t> a </a:t>
            </a:r>
            <a:r>
              <a:rPr lang="en-GB" altLang="cy-GB" sz="1400" dirty="0" err="1">
                <a:solidFill>
                  <a:schemeClr val="accent1"/>
                </a:solidFill>
              </a:rPr>
              <a:t>Datblygiad</a:t>
            </a:r>
            <a:r>
              <a:rPr lang="en-GB" altLang="cy-GB" sz="1400" dirty="0">
                <a:solidFill>
                  <a:schemeClr val="accent1"/>
                </a:solidFill>
              </a:rPr>
              <a:t> Plant </a:t>
            </a:r>
            <a:r>
              <a:rPr lang="en-GB" altLang="cy-GB" sz="1400" dirty="0" err="1">
                <a:solidFill>
                  <a:schemeClr val="accent1"/>
                </a:solidFill>
              </a:rPr>
              <a:t>yn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yr</a:t>
            </a:r>
            <a:r>
              <a:rPr lang="en-GB" altLang="cy-GB" sz="1400" dirty="0">
                <a:solidFill>
                  <a:schemeClr val="accent1"/>
                </a:solidFill>
              </a:rPr>
              <a:t> 21ain </a:t>
            </a:r>
            <a:r>
              <a:rPr lang="en-GB" altLang="cy-GB" sz="1400" dirty="0" err="1">
                <a:solidFill>
                  <a:schemeClr val="accent1"/>
                </a:solidFill>
              </a:rPr>
              <a:t>Ganrif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yng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Nghymru</a:t>
            </a:r>
            <a:endParaRPr lang="en-US" altLang="cy-GB" sz="1400" dirty="0">
              <a:solidFill>
                <a:schemeClr val="accent1"/>
              </a:solidFill>
            </a:endParaRPr>
          </a:p>
        </p:txBody>
      </p:sp>
      <p:pic>
        <p:nvPicPr>
          <p:cNvPr id="10245" name="Picture 3">
            <a:extLst>
              <a:ext uri="{FF2B5EF4-FFF2-40B4-BE49-F238E27FC236}">
                <a16:creationId xmlns:a16="http://schemas.microsoft.com/office/drawing/2014/main" id="{5F386778-EA2F-4B37-8494-F20B003A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/>
          <a:stretch>
            <a:fillRect/>
          </a:stretch>
        </p:blipFill>
        <p:spPr bwMode="auto">
          <a:xfrm>
            <a:off x="7391400" y="1100138"/>
            <a:ext cx="3865563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6042C1-109E-4B48-9D06-4049EF5F6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6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D93644-D949-453C-A3FC-85C113F73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352550"/>
            <a:ext cx="8040687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Copi o'r papur arholiad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Pen, pensil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Pen aroleuo 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Oriawr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Nodiadau post-it</a:t>
            </a:r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2137495E-E5B3-45C9-B3D6-6B5956476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231775"/>
            <a:ext cx="84820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Yr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hyn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y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dylech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chi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ei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gael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o'ch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blaen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DF07D6F-24B6-4425-80F1-0DA85459E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4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70DFDA3E-6368-4450-A832-B4B29A2C5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992188"/>
            <a:ext cx="10110788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 drwy'r holl gwestiwn cyn dechrau ateb. Bydd hyn yn eich helpu i ddeall beth y mae angen i chi ei wneud.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Defnyddiwch aroleuwr i ddewis geiriau allweddol.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Edrychwch ar y geiriau gorchymyn a nifer y marciau sydd ar gael ar gyfer pob cwestiwn – byddan nhw'n eich helpu i benderfynu faint o fanylion y mae eu hangen.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Os yw gair mewn print </a:t>
            </a:r>
            <a:r>
              <a:rPr lang="en-US" altLang="cy-GB" sz="2800" b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trwm</a:t>
            </a: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, mae'n bwysig.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Cadwch eich papur arholiad ar agor ar y taeniad tudalen ddwbl – peidiwch â'i blygu yn ei hanner.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 eich atebion i wneud yn siŵr eu bod yn gwneud synnwyr.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3315" name="Title 1">
            <a:extLst>
              <a:ext uri="{FF2B5EF4-FFF2-40B4-BE49-F238E27FC236}">
                <a16:creationId xmlns:a16="http://schemas.microsoft.com/office/drawing/2014/main" id="{7A867628-974B-494B-BF87-F2CC1C66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247650"/>
            <a:ext cx="79009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Pwyntiau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cyffredinol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ar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dechneg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arholiadau</a:t>
            </a:r>
            <a:endParaRPr lang="en-GB" altLang="cy-GB" sz="2000" dirty="0">
              <a:solidFill>
                <a:srgbClr val="0077C8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2F0CDBD-7168-4D2C-8687-737AC6E6C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5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">
            <a:extLst>
              <a:ext uri="{FF2B5EF4-FFF2-40B4-BE49-F238E27FC236}">
                <a16:creationId xmlns:a16="http://schemas.microsoft.com/office/drawing/2014/main" id="{3AF0E5AF-7F41-4391-AE64-BCDCEDA7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60438"/>
            <a:ext cx="52260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>
            <a:extLst>
              <a:ext uri="{FF2B5EF4-FFF2-40B4-BE49-F238E27FC236}">
                <a16:creationId xmlns:a16="http://schemas.microsoft.com/office/drawing/2014/main" id="{75C70D2B-2BA1-492A-BD3E-8DB35B2ED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096963"/>
            <a:ext cx="54737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61288D22-9CF2-4A96-A50C-168BEA0F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087688"/>
            <a:ext cx="54737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>
            <a:extLst>
              <a:ext uri="{FF2B5EF4-FFF2-40B4-BE49-F238E27FC236}">
                <a16:creationId xmlns:a16="http://schemas.microsoft.com/office/drawing/2014/main" id="{85455DA1-FE4F-4685-8055-AA1FF242E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317500"/>
            <a:ext cx="2430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000" dirty="0" err="1">
                <a:solidFill>
                  <a:srgbClr val="0070C0"/>
                </a:solidFill>
                <a:latin typeface="+mn-lt"/>
              </a:rPr>
              <a:t>Berfau</a:t>
            </a:r>
            <a:r>
              <a:rPr lang="en-GB" altLang="cy-GB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  <a:latin typeface="+mn-lt"/>
              </a:rPr>
              <a:t>Gorchymyn</a:t>
            </a:r>
            <a:endParaRPr lang="en-GB" altLang="cy-GB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6B14C80-1717-47AD-BF1A-9DFD85218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5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F2D0AF1-D9B8-45F9-A39D-35865CC08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" y="2552700"/>
            <a:ext cx="5414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>
                <a:solidFill>
                  <a:srgbClr val="0070C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 glawr blaen y papur arholiad yn ofalus. 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AB9B4CDF-13AA-4705-B174-B5B76977E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8" y="306388"/>
            <a:ext cx="3719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>
                <a:solidFill>
                  <a:srgbClr val="0070C0"/>
                </a:solidFill>
              </a:rPr>
              <a:t>Beth </a:t>
            </a:r>
            <a:r>
              <a:rPr lang="en-GB" altLang="cy-GB" sz="2000" dirty="0" err="1">
                <a:solidFill>
                  <a:srgbClr val="0070C0"/>
                </a:solidFill>
              </a:rPr>
              <a:t>ddylwn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i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ei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wneud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gyntaf</a:t>
            </a:r>
            <a:r>
              <a:rPr lang="en-GB" altLang="cy-GB" sz="20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E5EA24DB-125F-4F74-95D6-C87DFC36F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38" y="1522413"/>
            <a:ext cx="1046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Gwnewch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yn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siŵr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eich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bod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chi'n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rhoi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eich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enw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,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rhif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ymgeisydd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a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rhif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y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ganolfan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ar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y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papur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cwestiynau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366" name="Picture 8">
            <a:extLst>
              <a:ext uri="{FF2B5EF4-FFF2-40B4-BE49-F238E27FC236}">
                <a16:creationId xmlns:a16="http://schemas.microsoft.com/office/drawing/2014/main" id="{956D7269-5AF9-482B-AE63-C1C901572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262313"/>
            <a:ext cx="7381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D11C368-2EBF-4A46-B2D0-5D9D5F72E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0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8">
            <a:extLst>
              <a:ext uri="{FF2B5EF4-FFF2-40B4-BE49-F238E27FC236}">
                <a16:creationId xmlns:a16="http://schemas.microsoft.com/office/drawing/2014/main" id="{327D1E04-E7C8-4E77-9CE3-B559F90CB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 dirty="0" err="1">
                <a:solidFill>
                  <a:srgbClr val="007BB9"/>
                </a:solidFill>
              </a:rPr>
              <a:t>Cwestiwn</a:t>
            </a:r>
            <a:r>
              <a:rPr lang="en-US" altLang="cy-GB" dirty="0">
                <a:solidFill>
                  <a:srgbClr val="007BB9"/>
                </a:solidFill>
              </a:rPr>
              <a:t> 1 (a) </a:t>
            </a:r>
          </a:p>
          <a:p>
            <a:pPr eaLnBrk="1" hangingPunct="1">
              <a:lnSpc>
                <a:spcPct val="90000"/>
              </a:lnSpc>
            </a:pPr>
            <a:endParaRPr lang="en-US" altLang="cy-GB" dirty="0">
              <a:solidFill>
                <a:srgbClr val="007BB9"/>
              </a:solidFill>
            </a:endParaRPr>
          </a:p>
        </p:txBody>
      </p:sp>
      <p:pic>
        <p:nvPicPr>
          <p:cNvPr id="16387" name="Picture 1">
            <a:extLst>
              <a:ext uri="{FF2B5EF4-FFF2-40B4-BE49-F238E27FC236}">
                <a16:creationId xmlns:a16="http://schemas.microsoft.com/office/drawing/2014/main" id="{A95ECC8E-CF27-4845-86CE-C438B782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35075"/>
            <a:ext cx="777557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2D70F90-3B88-4EA1-8432-2139E31F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5"/>
    </mc:Choice>
    <mc:Fallback xmlns="">
      <p:transition spd="slow" advTm="6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8">
            <a:extLst>
              <a:ext uri="{FF2B5EF4-FFF2-40B4-BE49-F238E27FC236}">
                <a16:creationId xmlns:a16="http://schemas.microsoft.com/office/drawing/2014/main" id="{3D1DD053-303A-420F-80DF-00CD0D54F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FAA5829D-80F5-4A5A-B889-B646C765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0"/>
            <a:ext cx="527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ECA23E8-9468-4E96-966F-2BA3FBF70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4"/>
    </mc:Choice>
    <mc:Fallback xmlns="">
      <p:transition spd="slow" advTm="1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4.05.30"/>
  <p:tag name="AS_VERSION" val="8.4.2.0"/>
  <p:tag name="AS_TITLE" val="Aspose.Slides for .NET 4.0 Client Profile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ebebe9-ad9c-417c-96aa-6a2f5b72dbd6">
      <UserInfo>
        <DisplayName>Lucas, Tania</DisplayName>
        <AccountId>416</AccountId>
        <AccountType/>
      </UserInfo>
    </SharedWithUsers>
    <QA xmlns="101960c9-2583-49a4-9434-4c0cad7b266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FAA468-6395-40E5-917A-2815BC5845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135820-CCC6-4A06-A5B9-C3D54861B00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0ebebe9-ad9c-417c-96aa-6a2f5b72dbd6"/>
    <ds:schemaRef ds:uri="101960c9-2583-49a4-9434-4c0cad7b266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64D8CB-F484-471C-B7DF-DEB2869147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496</Words>
  <Application>Microsoft Office PowerPoint</Application>
  <PresentationFormat>Widescreen</PresentationFormat>
  <Paragraphs>62</Paragraphs>
  <Slides>28</Slides>
  <Notes>2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Sharon Li</cp:lastModifiedBy>
  <cp:revision>24</cp:revision>
  <dcterms:created xsi:type="dcterms:W3CDTF">2020-04-27T11:12:25Z</dcterms:created>
  <dcterms:modified xsi:type="dcterms:W3CDTF">2020-11-13T10:25:24Z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Translation Status">
    <vt:lpwstr>75% translated</vt:lpwstr>
  </property>
  <property fmtid="{D5CDD505-2E9C-101B-9397-08002B2CF9AE}" pid="4" name="Category">
    <vt:lpwstr>PowerPoint</vt:lpwstr>
  </property>
  <property fmtid="{D5CDD505-2E9C-101B-9397-08002B2CF9AE}" pid="5" name="email new upload">
    <vt:lpwstr>, </vt:lpwstr>
  </property>
  <property fmtid="{D5CDD505-2E9C-101B-9397-08002B2CF9AE}" pid="6" name="Send Completion Email">
    <vt:lpwstr>, </vt:lpwstr>
  </property>
  <property fmtid="{D5CDD505-2E9C-101B-9397-08002B2CF9AE}" pid="7" name="Cost Centre Code">
    <vt:lpwstr/>
  </property>
  <property fmtid="{D5CDD505-2E9C-101B-9397-08002B2CF9AE}" pid="8" name="Description of Work">
    <vt:lpwstr>L 3 CCPLD P&amp;T walk and talk</vt:lpwstr>
  </property>
  <property fmtid="{D5CDD505-2E9C-101B-9397-08002B2CF9AE}" pid="9" name="Word Count">
    <vt:lpwstr>210</vt:lpwstr>
  </property>
  <property fmtid="{D5CDD505-2E9C-101B-9397-08002B2CF9AE}" pid="10" name="Due Date">
    <vt:lpwstr>2020-09-09T00:00:00Z</vt:lpwstr>
  </property>
  <property fmtid="{D5CDD505-2E9C-101B-9397-08002B2CF9AE}" pid="11" name="Date Uploaded">
    <vt:lpwstr>2020-08-26T00:00:00Z</vt:lpwstr>
  </property>
  <property fmtid="{D5CDD505-2E9C-101B-9397-08002B2CF9AE}" pid="12" name="Requestors email">
    <vt:lpwstr>416;#Lucas, Tania</vt:lpwstr>
  </property>
</Properties>
</file>